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98" r:id="rId2"/>
    <p:sldId id="317" r:id="rId3"/>
    <p:sldId id="334" r:id="rId4"/>
    <p:sldId id="350" r:id="rId5"/>
    <p:sldId id="335" r:id="rId6"/>
    <p:sldId id="331" r:id="rId7"/>
    <p:sldId id="319" r:id="rId8"/>
    <p:sldId id="336" r:id="rId9"/>
    <p:sldId id="337" r:id="rId10"/>
    <p:sldId id="338" r:id="rId11"/>
    <p:sldId id="339" r:id="rId12"/>
    <p:sldId id="340" r:id="rId13"/>
    <p:sldId id="332" r:id="rId14"/>
    <p:sldId id="300" r:id="rId15"/>
    <p:sldId id="351" r:id="rId16"/>
    <p:sldId id="320" r:id="rId17"/>
    <p:sldId id="342" r:id="rId18"/>
    <p:sldId id="344" r:id="rId19"/>
    <p:sldId id="353" r:id="rId20"/>
    <p:sldId id="354" r:id="rId21"/>
    <p:sldId id="345" r:id="rId22"/>
    <p:sldId id="355" r:id="rId23"/>
    <p:sldId id="346" r:id="rId24"/>
    <p:sldId id="343" r:id="rId25"/>
    <p:sldId id="352" r:id="rId26"/>
  </p:sldIdLst>
  <p:sldSz cx="9144000" cy="6858000" type="screen4x3"/>
  <p:notesSz cx="6985000" cy="9283700"/>
  <p:defaultTex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240" autoAdjust="0"/>
  </p:normalViewPr>
  <p:slideViewPr>
    <p:cSldViewPr>
      <p:cViewPr>
        <p:scale>
          <a:sx n="66" d="100"/>
          <a:sy n="66" d="100"/>
        </p:scale>
        <p:origin x="-58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604"/>
    </p:cViewPr>
  </p:sorterViewPr>
  <p:notesViewPr>
    <p:cSldViewPr>
      <p:cViewPr>
        <p:scale>
          <a:sx n="100" d="100"/>
          <a:sy n="100" d="100"/>
        </p:scale>
        <p:origin x="-864" y="282"/>
      </p:cViewPr>
      <p:guideLst>
        <p:guide orient="horz" pos="2924"/>
        <p:guide pos="220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5.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4498" name="Rectangle 2"/>
          <p:cNvSpPr>
            <a:spLocks noGrp="1" noChangeArrowheads="1"/>
          </p:cNvSpPr>
          <p:nvPr>
            <p:ph type="hdr" sz="quarter"/>
          </p:nvPr>
        </p:nvSpPr>
        <p:spPr bwMode="auto">
          <a:xfrm>
            <a:off x="0" y="0"/>
            <a:ext cx="3027363" cy="46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34499" name="Rectangle 3"/>
          <p:cNvSpPr>
            <a:spLocks noGrp="1" noChangeArrowheads="1"/>
          </p:cNvSpPr>
          <p:nvPr>
            <p:ph type="dt" sz="quarter" idx="1"/>
          </p:nvPr>
        </p:nvSpPr>
        <p:spPr bwMode="auto">
          <a:xfrm>
            <a:off x="3956050" y="0"/>
            <a:ext cx="3027363" cy="46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34500" name="Rectangle 4"/>
          <p:cNvSpPr>
            <a:spLocks noGrp="1" noChangeArrowheads="1"/>
          </p:cNvSpPr>
          <p:nvPr>
            <p:ph type="ftr" sz="quarter" idx="2"/>
          </p:nvPr>
        </p:nvSpPr>
        <p:spPr bwMode="auto">
          <a:xfrm>
            <a:off x="0" y="8818563"/>
            <a:ext cx="3027363" cy="46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34501" name="Rectangle 5"/>
          <p:cNvSpPr>
            <a:spLocks noGrp="1" noChangeArrowheads="1"/>
          </p:cNvSpPr>
          <p:nvPr>
            <p:ph type="sldNum" sz="quarter" idx="3"/>
          </p:nvPr>
        </p:nvSpPr>
        <p:spPr bwMode="auto">
          <a:xfrm>
            <a:off x="3956050" y="8818563"/>
            <a:ext cx="3027363" cy="46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B59FC4FD-E9C3-427B-B510-92A9B3D71561}"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27363"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defTabSz="930275">
              <a:defRPr sz="1200"/>
            </a:lvl1pPr>
          </a:lstStyle>
          <a:p>
            <a:pPr>
              <a:defRPr/>
            </a:pPr>
            <a:endParaRPr lang="en-US"/>
          </a:p>
        </p:txBody>
      </p:sp>
      <p:sp>
        <p:nvSpPr>
          <p:cNvPr id="3075" name="Rectangle 3"/>
          <p:cNvSpPr>
            <a:spLocks noGrp="1" noChangeArrowheads="1"/>
          </p:cNvSpPr>
          <p:nvPr>
            <p:ph type="dt" idx="1"/>
          </p:nvPr>
        </p:nvSpPr>
        <p:spPr bwMode="auto">
          <a:xfrm>
            <a:off x="3957638" y="0"/>
            <a:ext cx="3027362"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algn="r" defTabSz="930275">
              <a:defRPr sz="1200"/>
            </a:lvl1pPr>
          </a:lstStyle>
          <a:p>
            <a:pPr>
              <a:defRPr/>
            </a:pPr>
            <a:endParaRPr lang="en-US"/>
          </a:p>
        </p:txBody>
      </p:sp>
      <p:sp>
        <p:nvSpPr>
          <p:cNvPr id="27652" name="Rectangle 4"/>
          <p:cNvSpPr>
            <a:spLocks noGrp="1" noRot="1" noChangeAspect="1" noChangeArrowheads="1" noTextEdit="1"/>
          </p:cNvSpPr>
          <p:nvPr>
            <p:ph type="sldImg" idx="2"/>
          </p:nvPr>
        </p:nvSpPr>
        <p:spPr bwMode="auto">
          <a:xfrm>
            <a:off x="1171575" y="696913"/>
            <a:ext cx="4641850" cy="3481387"/>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31863" y="4410075"/>
            <a:ext cx="5121275" cy="4176713"/>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820150"/>
            <a:ext cx="3027363"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defTabSz="930275">
              <a:defRPr sz="1200"/>
            </a:lvl1pPr>
          </a:lstStyle>
          <a:p>
            <a:pPr>
              <a:defRPr/>
            </a:pPr>
            <a:endParaRPr lang="en-US"/>
          </a:p>
        </p:txBody>
      </p:sp>
      <p:sp>
        <p:nvSpPr>
          <p:cNvPr id="3079" name="Rectangle 7"/>
          <p:cNvSpPr>
            <a:spLocks noGrp="1" noChangeArrowheads="1"/>
          </p:cNvSpPr>
          <p:nvPr>
            <p:ph type="sldNum" sz="quarter" idx="5"/>
          </p:nvPr>
        </p:nvSpPr>
        <p:spPr bwMode="auto">
          <a:xfrm>
            <a:off x="3957638" y="8820150"/>
            <a:ext cx="3027362"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algn="r" defTabSz="930275">
              <a:defRPr sz="1200"/>
            </a:lvl1pPr>
          </a:lstStyle>
          <a:p>
            <a:pPr>
              <a:defRPr/>
            </a:pPr>
            <a:fld id="{DA84017A-5A80-49F9-8E94-5AC0A50AE99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www.cs.ubc.ca/ugrad/facilities/accounts/email_news.shtml" TargetMode="External"/><Relationship Id="rId2" Type="http://schemas.openxmlformats.org/officeDocument/2006/relationships/slide" Target="../slides/slide10.xml"/><Relationship Id="rId1" Type="http://schemas.openxmlformats.org/officeDocument/2006/relationships/notesMaster" Target="../notesMasters/notesMaster1.xml"/><Relationship Id="rId5" Type="http://schemas.openxmlformats.org/officeDocument/2006/relationships/hyperlink" Target="mailto:toya@cs.ubc.ca" TargetMode="External"/><Relationship Id="rId4" Type="http://schemas.openxmlformats.org/officeDocument/2006/relationships/hyperlink" Target="mailto:ntomer@cs.ubc.ca"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mailto:hammada@cs.ubc.ca" TargetMode="External"/><Relationship Id="rId2" Type="http://schemas.openxmlformats.org/officeDocument/2006/relationships/slide" Target="../slides/slide2.xml"/><Relationship Id="rId1" Type="http://schemas.openxmlformats.org/officeDocument/2006/relationships/notesMaster" Target="../notesMasters/notesMaster1.xml"/><Relationship Id="rId6" Type="http://schemas.openxmlformats.org/officeDocument/2006/relationships/hyperlink" Target="mailto:sstatla@cs.ubc.ca" TargetMode="External"/><Relationship Id="rId5" Type="http://schemas.openxmlformats.org/officeDocument/2006/relationships/hyperlink" Target="mailto:shelmer@cs.ubc.ca" TargetMode="External"/><Relationship Id="rId4" Type="http://schemas.openxmlformats.org/officeDocument/2006/relationships/hyperlink" Target="mailto:kalton@cs.ubc.ca" TargetMode="Externa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2CF7FFEF-73F4-45E3-8028-11B3B8C60BB3}" type="slidenum">
              <a:rPr lang="en-US" smtClean="0"/>
              <a:pPr/>
              <a:t>1</a:t>
            </a:fld>
            <a:endParaRPr 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r>
              <a:rPr lang="en-US" b="1" smtClean="0"/>
              <a:t>Lecture 1</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69B12901-FB64-4321-BAA7-983B1C4374A3}" type="slidenum">
              <a:rPr lang="en-US" smtClean="0"/>
              <a:pPr/>
              <a:t>10</a:t>
            </a:fld>
            <a:endParaRPr lang="en-US" smtClean="0"/>
          </a:p>
        </p:txBody>
      </p:sp>
      <p:sp>
        <p:nvSpPr>
          <p:cNvPr id="37891" name="Rectangle 2"/>
          <p:cNvSpPr>
            <a:spLocks noGrp="1" noRot="1" noChangeAspect="1" noChangeArrowheads="1" noTextEdit="1"/>
          </p:cNvSpPr>
          <p:nvPr>
            <p:ph type="sldImg"/>
          </p:nvPr>
        </p:nvSpPr>
        <p:spPr>
          <a:xfrm>
            <a:off x="1173163" y="696913"/>
            <a:ext cx="4641850" cy="3481387"/>
          </a:xfrm>
          <a:ln/>
        </p:spPr>
      </p:sp>
      <p:sp>
        <p:nvSpPr>
          <p:cNvPr id="37892" name="Rectangle 3"/>
          <p:cNvSpPr>
            <a:spLocks noGrp="1" noChangeArrowheads="1"/>
          </p:cNvSpPr>
          <p:nvPr>
            <p:ph type="body" idx="1"/>
          </p:nvPr>
        </p:nvSpPr>
        <p:spPr>
          <a:xfrm>
            <a:off x="698500" y="4410075"/>
            <a:ext cx="5588000" cy="4176713"/>
          </a:xfrm>
          <a:ln/>
        </p:spPr>
        <p:txBody>
          <a:bodyPr/>
          <a:lstStyle/>
          <a:p>
            <a:pPr eaLnBrk="1" hangingPunct="1">
              <a:defRPr/>
            </a:pPr>
            <a:r>
              <a:rPr lang="en-US" dirty="0" smtClean="0"/>
              <a:t>Mentions main points from  blurb on newsgroup in  syllabus </a:t>
            </a:r>
          </a:p>
          <a:p>
            <a:pPr eaLnBrk="1" hangingPunct="1">
              <a:defRPr/>
            </a:pPr>
            <a:r>
              <a:rPr lang="en-US" dirty="0" smtClean="0"/>
              <a:t>The newsgroup is NOT a replacement for office hours. It is the perfect forum to ask specific, well defined clarification questions on  assignments and the course content. It is not the right place to ask for help if you have problems understanding basic parts of the material. You are  much more likely to  overcome these problems  by discussing them with   the instructor or  the TAs during office hours. </a:t>
            </a:r>
          </a:p>
          <a:p>
            <a:pPr eaLnBrk="1" hangingPunct="1">
              <a:defRPr/>
            </a:pPr>
            <a:r>
              <a:rPr lang="en-US" dirty="0" smtClean="0"/>
              <a:t>Postings that are rude and impolite will not be tolerated. Before posting something, always ask yourself if you would feel comfortable saying the content of the posting in front of the whole class during a lecture, or to the instructor/TAs during office hours. If not, you probably need to reword your message in a more polite way. </a:t>
            </a:r>
          </a:p>
          <a:p>
            <a:pPr eaLnBrk="1" hangingPunct="1">
              <a:defRPr/>
            </a:pPr>
            <a:r>
              <a:rPr lang="en-US" dirty="0" smtClean="0"/>
              <a:t>The more time before an assignment is due, the more detail we are prepared to answer a question about the assignment. You should not expect a reply after 5pm of the day before  the assignment is due. This is to reduce the incentive to put off an assignment in the hope for hints from the newsgroup. </a:t>
            </a:r>
          </a:p>
          <a:p>
            <a:pPr eaLnBrk="1" hangingPunct="1">
              <a:defRPr/>
            </a:pPr>
            <a:r>
              <a:rPr lang="en-US" dirty="0" smtClean="0"/>
              <a:t>You should also </a:t>
            </a:r>
            <a:r>
              <a:rPr lang="en-US" b="1" dirty="0" smtClean="0"/>
              <a:t>NOT</a:t>
            </a:r>
            <a:r>
              <a:rPr lang="en-US" dirty="0" smtClean="0"/>
              <a:t> expect a reply if </a:t>
            </a:r>
          </a:p>
          <a:p>
            <a:pPr lvl="1" eaLnBrk="1" hangingPunct="1">
              <a:defRPr/>
            </a:pPr>
            <a:r>
              <a:rPr lang="en-US" dirty="0" smtClean="0"/>
              <a:t>the question you are posting was already posted by someone else and received an answer. </a:t>
            </a:r>
          </a:p>
          <a:p>
            <a:pPr lvl="1" eaLnBrk="1" hangingPunct="1">
              <a:defRPr/>
            </a:pPr>
            <a:r>
              <a:rPr lang="en-US" dirty="0" smtClean="0"/>
              <a:t>what you are asking has been repeatedly said in class. </a:t>
            </a:r>
          </a:p>
          <a:p>
            <a:pPr eaLnBrk="1" hangingPunct="1">
              <a:defRPr/>
            </a:pPr>
            <a:r>
              <a:rPr lang="en-US" dirty="0" smtClean="0"/>
              <a:t>If you need help to access the newsgroup from home, please see </a:t>
            </a:r>
            <a:r>
              <a:rPr lang="en-US" dirty="0" smtClean="0">
                <a:hlinkClick r:id="rId3"/>
              </a:rPr>
              <a:t>http://www.cs.ubc.ca/ugrad/facilities/accounts/email_news.shtml</a:t>
            </a:r>
            <a:r>
              <a:rPr lang="en-US" dirty="0" smtClean="0"/>
              <a:t> </a:t>
            </a:r>
          </a:p>
          <a:p>
            <a:pPr marL="342900" indent="-342900">
              <a:lnSpc>
                <a:spcPct val="250000"/>
              </a:lnSpc>
              <a:spcBef>
                <a:spcPct val="20000"/>
              </a:spcBef>
              <a:buFontTx/>
              <a:buChar char="•"/>
              <a:defRPr/>
            </a:pPr>
            <a:r>
              <a:rPr lang="en-CA" sz="1200" b="1" kern="1200" dirty="0" smtClean="0">
                <a:solidFill>
                  <a:schemeClr val="tx1"/>
                </a:solidFill>
                <a:latin typeface="Times New Roman" pitchFamily="18" charset="0"/>
                <a:ea typeface="+mn-ea"/>
                <a:cs typeface="+mn-cs"/>
              </a:rPr>
              <a:t>Nathan </a:t>
            </a:r>
            <a:r>
              <a:rPr lang="en-CA" sz="1200" b="1" kern="1200" dirty="0" err="1" smtClean="0">
                <a:solidFill>
                  <a:schemeClr val="tx1"/>
                </a:solidFill>
                <a:latin typeface="Times New Roman" pitchFamily="18" charset="0"/>
                <a:ea typeface="+mn-ea"/>
                <a:cs typeface="+mn-cs"/>
              </a:rPr>
              <a:t>Tomer</a:t>
            </a:r>
            <a:r>
              <a:rPr lang="en-US" sz="1200" i="1" kern="0" dirty="0" smtClean="0">
                <a:solidFill>
                  <a:schemeClr val="tx1"/>
                </a:solidFill>
                <a:latin typeface="Times New Roman" pitchFamily="18" charset="0"/>
                <a:ea typeface="+mn-ea"/>
                <a:cs typeface="+mn-cs"/>
              </a:rPr>
              <a:t>	</a:t>
            </a:r>
            <a:r>
              <a:rPr lang="en-US" sz="1200" kern="0" dirty="0" smtClean="0">
                <a:solidFill>
                  <a:schemeClr val="tx1"/>
                </a:solidFill>
                <a:latin typeface="Times New Roman" pitchFamily="18" charset="0"/>
                <a:ea typeface="+mn-ea"/>
                <a:cs typeface="+mn-cs"/>
              </a:rPr>
              <a:t> </a:t>
            </a:r>
            <a:r>
              <a:rPr lang="en-US" sz="1200" kern="0" dirty="0" smtClean="0">
                <a:solidFill>
                  <a:schemeClr val="tx1"/>
                </a:solidFill>
                <a:latin typeface="Times New Roman" pitchFamily="18" charset="0"/>
                <a:ea typeface="+mn-ea"/>
                <a:cs typeface="+mn-cs"/>
                <a:hlinkClick r:id="rId4"/>
              </a:rPr>
              <a:t>ntomer@cs.ubc.ca</a:t>
            </a:r>
            <a:endParaRPr lang="en-US" sz="1200" kern="0" dirty="0" smtClean="0">
              <a:solidFill>
                <a:schemeClr val="tx1"/>
              </a:solidFill>
              <a:latin typeface="Times New Roman" pitchFamily="18" charset="0"/>
              <a:ea typeface="+mn-ea"/>
              <a:cs typeface="+mn-cs"/>
            </a:endParaRPr>
          </a:p>
          <a:p>
            <a:pPr marL="342900" indent="-342900">
              <a:lnSpc>
                <a:spcPct val="250000"/>
              </a:lnSpc>
              <a:spcBef>
                <a:spcPct val="20000"/>
              </a:spcBef>
              <a:buFontTx/>
              <a:buChar char="•"/>
              <a:defRPr/>
            </a:pPr>
            <a:r>
              <a:rPr lang="en-CA" sz="1200" b="1" kern="1200" dirty="0" err="1" smtClean="0">
                <a:solidFill>
                  <a:schemeClr val="tx1"/>
                </a:solidFill>
                <a:latin typeface="Times New Roman" pitchFamily="18" charset="0"/>
                <a:ea typeface="+mn-ea"/>
                <a:cs typeface="+mn-cs"/>
              </a:rPr>
              <a:t>Tatsuro</a:t>
            </a:r>
            <a:r>
              <a:rPr lang="en-CA" sz="1200" b="1" kern="1200" dirty="0" smtClean="0">
                <a:solidFill>
                  <a:schemeClr val="tx1"/>
                </a:solidFill>
                <a:latin typeface="Times New Roman" pitchFamily="18" charset="0"/>
                <a:ea typeface="+mn-ea"/>
                <a:cs typeface="+mn-cs"/>
              </a:rPr>
              <a:t> </a:t>
            </a:r>
            <a:r>
              <a:rPr lang="en-CA" sz="1200" b="1" kern="1200" dirty="0" err="1" smtClean="0">
                <a:solidFill>
                  <a:schemeClr val="tx1"/>
                </a:solidFill>
                <a:latin typeface="Times New Roman" pitchFamily="18" charset="0"/>
                <a:ea typeface="+mn-ea"/>
                <a:cs typeface="+mn-cs"/>
              </a:rPr>
              <a:t>Oya</a:t>
            </a:r>
            <a:r>
              <a:rPr lang="en-CA" sz="1200" b="1" kern="1200" dirty="0" smtClean="0">
                <a:solidFill>
                  <a:schemeClr val="tx1"/>
                </a:solidFill>
                <a:latin typeface="Times New Roman" pitchFamily="18" charset="0"/>
                <a:ea typeface="+mn-ea"/>
                <a:cs typeface="+mn-cs"/>
              </a:rPr>
              <a:t> </a:t>
            </a:r>
            <a:r>
              <a:rPr lang="en-CA" sz="1200" dirty="0" smtClean="0"/>
              <a:t> </a:t>
            </a:r>
            <a:r>
              <a:rPr lang="en-CA" sz="1200" kern="1200" dirty="0" err="1" smtClean="0">
                <a:solidFill>
                  <a:schemeClr val="tx1"/>
                </a:solidFill>
                <a:latin typeface="Times New Roman" pitchFamily="18" charset="0"/>
                <a:ea typeface="+mn-ea"/>
                <a:cs typeface="+mn-cs"/>
                <a:hlinkClick r:id="rId5"/>
              </a:rPr>
              <a:t>toya@cs.ubc.ca</a:t>
            </a:r>
            <a:endParaRPr lang="en-CA" sz="1200" kern="1200" dirty="0" smtClean="0">
              <a:solidFill>
                <a:schemeClr val="tx1"/>
              </a:solidFill>
              <a:latin typeface="Times New Roman" pitchFamily="18" charset="0"/>
              <a:ea typeface="+mn-ea"/>
              <a:cs typeface="+mn-cs"/>
            </a:endParaRPr>
          </a:p>
          <a:p>
            <a:pPr marL="342900" indent="-342900">
              <a:lnSpc>
                <a:spcPct val="250000"/>
              </a:lnSpc>
              <a:spcBef>
                <a:spcPct val="20000"/>
              </a:spcBef>
              <a:buFontTx/>
              <a:buChar char="•"/>
              <a:defRPr/>
            </a:pPr>
            <a:r>
              <a:rPr lang="en-CA" sz="1200" b="1" kern="1200" dirty="0" err="1" smtClean="0">
                <a:solidFill>
                  <a:schemeClr val="tx1"/>
                </a:solidFill>
                <a:latin typeface="Times New Roman" pitchFamily="18" charset="0"/>
                <a:ea typeface="+mn-ea"/>
                <a:cs typeface="+mn-cs"/>
              </a:rPr>
              <a:t>Seyed</a:t>
            </a:r>
            <a:r>
              <a:rPr lang="en-CA" sz="1200" b="1" kern="1200" dirty="0" smtClean="0">
                <a:solidFill>
                  <a:schemeClr val="tx1"/>
                </a:solidFill>
                <a:latin typeface="Times New Roman" pitchFamily="18" charset="0"/>
                <a:ea typeface="+mn-ea"/>
                <a:cs typeface="+mn-cs"/>
              </a:rPr>
              <a:t> </a:t>
            </a:r>
            <a:r>
              <a:rPr lang="en-CA" sz="1200" b="1" kern="1200" dirty="0" err="1" smtClean="0">
                <a:solidFill>
                  <a:schemeClr val="tx1"/>
                </a:solidFill>
                <a:latin typeface="Times New Roman" pitchFamily="18" charset="0"/>
                <a:ea typeface="+mn-ea"/>
                <a:cs typeface="+mn-cs"/>
              </a:rPr>
              <a:t>Mehran</a:t>
            </a:r>
            <a:r>
              <a:rPr lang="en-CA" sz="1200" b="1" kern="1200" dirty="0" smtClean="0">
                <a:solidFill>
                  <a:schemeClr val="tx1"/>
                </a:solidFill>
                <a:latin typeface="Times New Roman" pitchFamily="18" charset="0"/>
                <a:ea typeface="+mn-ea"/>
                <a:cs typeface="+mn-cs"/>
              </a:rPr>
              <a:t> </a:t>
            </a:r>
            <a:r>
              <a:rPr lang="en-CA" sz="1200" b="1" kern="1200" dirty="0" err="1" smtClean="0">
                <a:solidFill>
                  <a:schemeClr val="tx1"/>
                </a:solidFill>
                <a:latin typeface="Times New Roman" pitchFamily="18" charset="0"/>
                <a:ea typeface="+mn-ea"/>
                <a:cs typeface="+mn-cs"/>
              </a:rPr>
              <a:t>Kazemi</a:t>
            </a:r>
            <a:r>
              <a:rPr lang="en-CA" sz="1200" b="1" kern="1200" dirty="0" smtClean="0">
                <a:solidFill>
                  <a:schemeClr val="tx1"/>
                </a:solidFill>
                <a:latin typeface="Times New Roman" pitchFamily="18" charset="0"/>
                <a:ea typeface="+mn-ea"/>
                <a:cs typeface="+mn-cs"/>
              </a:rPr>
              <a:t> </a:t>
            </a:r>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28A84588-919C-4D47-B732-0426B70D3ECB}" type="slidenum">
              <a:rPr lang="en-US" smtClean="0"/>
              <a:pPr/>
              <a:t>11</a:t>
            </a:fld>
            <a:endParaRPr lang="en-US" smtClean="0"/>
          </a:p>
        </p:txBody>
      </p:sp>
      <p:sp>
        <p:nvSpPr>
          <p:cNvPr id="38915" name="Rectangle 2"/>
          <p:cNvSpPr>
            <a:spLocks noGrp="1" noRot="1" noChangeAspect="1" noChangeArrowheads="1" noTextEdit="1"/>
          </p:cNvSpPr>
          <p:nvPr>
            <p:ph type="sldImg"/>
          </p:nvPr>
        </p:nvSpPr>
        <p:spPr>
          <a:xfrm>
            <a:off x="1173163" y="696913"/>
            <a:ext cx="4641850" cy="3481387"/>
          </a:xfrm>
          <a:ln/>
        </p:spPr>
      </p:sp>
      <p:sp>
        <p:nvSpPr>
          <p:cNvPr id="38916" name="Rectangle 3"/>
          <p:cNvSpPr>
            <a:spLocks noGrp="1" noChangeArrowheads="1"/>
          </p:cNvSpPr>
          <p:nvPr>
            <p:ph type="body" idx="1"/>
          </p:nvPr>
        </p:nvSpPr>
        <p:spPr>
          <a:xfrm>
            <a:off x="698500" y="4410075"/>
            <a:ext cx="5588000" cy="4176713"/>
          </a:xfrm>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FB5BFFE3-D0F0-490F-816E-77F1C531223D}" type="slidenum">
              <a:rPr lang="en-US" smtClean="0"/>
              <a:pPr/>
              <a:t>12</a:t>
            </a:fld>
            <a:endParaRPr lang="en-US" smtClean="0"/>
          </a:p>
        </p:txBody>
      </p:sp>
      <p:sp>
        <p:nvSpPr>
          <p:cNvPr id="39939" name="Rectangle 2"/>
          <p:cNvSpPr>
            <a:spLocks noGrp="1" noRot="1" noChangeAspect="1" noChangeArrowheads="1" noTextEdit="1"/>
          </p:cNvSpPr>
          <p:nvPr>
            <p:ph type="sldImg"/>
          </p:nvPr>
        </p:nvSpPr>
        <p:spPr>
          <a:xfrm>
            <a:off x="1173163" y="696913"/>
            <a:ext cx="4641850" cy="3481387"/>
          </a:xfrm>
          <a:ln/>
        </p:spPr>
      </p:sp>
      <p:sp>
        <p:nvSpPr>
          <p:cNvPr id="39940" name="Rectangle 3"/>
          <p:cNvSpPr>
            <a:spLocks noGrp="1" noChangeArrowheads="1"/>
          </p:cNvSpPr>
          <p:nvPr>
            <p:ph type="body" idx="1"/>
          </p:nvPr>
        </p:nvSpPr>
        <p:spPr>
          <a:xfrm>
            <a:off x="698500" y="4410075"/>
            <a:ext cx="5588000" cy="4176713"/>
          </a:xfrm>
          <a:noFill/>
          <a:ln/>
        </p:spPr>
        <p:txBody>
          <a:bodyPr/>
          <a:lstStyle/>
          <a:p>
            <a:pPr eaLnBrk="1" hangingPunct="1"/>
            <a:r>
              <a:rPr lang="en-US" smtClean="0"/>
              <a:t>copying someone else's code or allowing someone to copy your code, in whole or in part, electronically or manually; </a:t>
            </a:r>
          </a:p>
          <a:p>
            <a:pPr eaLnBrk="1" hangingPunct="1"/>
            <a:endParaRPr lang="en-US" smtClean="0"/>
          </a:p>
          <a:p>
            <a:pPr eaLnBrk="1" hangingPunct="1"/>
            <a:r>
              <a:rPr lang="en-US" smtClean="0"/>
              <a:t>viewing someone else's code on screen and then copying it into your own code; </a:t>
            </a:r>
          </a:p>
          <a:p>
            <a:pPr eaLnBrk="1" hangingPunct="1"/>
            <a:endParaRPr lang="en-US" smtClean="0"/>
          </a:p>
          <a:p>
            <a:pPr eaLnBrk="1" hangingPunct="1"/>
            <a:r>
              <a:rPr lang="en-US" smtClean="0"/>
              <a:t>allowing someone to view your code; </a:t>
            </a:r>
          </a:p>
          <a:p>
            <a:pPr eaLnBrk="1" hangingPunct="1"/>
            <a:endParaRPr lang="en-US" smtClean="0"/>
          </a:p>
          <a:p>
            <a:pPr eaLnBrk="1" hangingPunct="1"/>
            <a:r>
              <a:rPr lang="en-US" smtClean="0"/>
              <a:t>hiring a tutor to assist writing the code in whole or in part.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B23B5BAD-06D1-4C28-A610-33672E5404C3}" type="slidenum">
              <a:rPr lang="en-US" smtClean="0"/>
              <a:pPr/>
              <a:t>13</a:t>
            </a:fld>
            <a:endParaRPr lang="en-US"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9917BDAC-C339-470D-ADD1-F8548BBA2652}" type="slidenum">
              <a:rPr lang="en-US" smtClean="0"/>
              <a:pPr/>
              <a:t>14</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lnSpc>
                <a:spcPct val="90000"/>
              </a:lnSpc>
            </a:pPr>
            <a:r>
              <a:rPr lang="en-US" sz="1000" smtClean="0"/>
              <a:t>Ability to solve complex problems</a:t>
            </a:r>
          </a:p>
          <a:p>
            <a:pPr eaLnBrk="1" hangingPunct="1">
              <a:lnSpc>
                <a:spcPct val="90000"/>
              </a:lnSpc>
            </a:pPr>
            <a:r>
              <a:rPr lang="en-US" sz="1000" smtClean="0"/>
              <a:t>To plan actions to achieve goals</a:t>
            </a:r>
          </a:p>
          <a:p>
            <a:pPr eaLnBrk="1" hangingPunct="1">
              <a:lnSpc>
                <a:spcPct val="90000"/>
              </a:lnSpc>
            </a:pPr>
            <a:r>
              <a:rPr lang="en-US" sz="1000" smtClean="0"/>
              <a:t>Perform Inference (generate new knowledge)</a:t>
            </a:r>
          </a:p>
          <a:p>
            <a:pPr eaLnBrk="1" hangingPunct="1">
              <a:lnSpc>
                <a:spcPct val="90000"/>
              </a:lnSpc>
            </a:pPr>
            <a:r>
              <a:rPr lang="en-US" sz="1000" smtClean="0"/>
              <a:t>Communicate (Language!)</a:t>
            </a:r>
          </a:p>
          <a:p>
            <a:pPr eaLnBrk="1" hangingPunct="1">
              <a:lnSpc>
                <a:spcPct val="90000"/>
              </a:lnSpc>
            </a:pPr>
            <a:r>
              <a:rPr lang="en-US" sz="1000" smtClean="0"/>
              <a:t>Learn from past experience</a:t>
            </a:r>
          </a:p>
          <a:p>
            <a:pPr eaLnBrk="1" hangingPunct="1">
              <a:lnSpc>
                <a:spcPct val="90000"/>
              </a:lnSpc>
            </a:pPr>
            <a:endParaRPr lang="en-US" sz="1000" smtClean="0"/>
          </a:p>
          <a:p>
            <a:pPr eaLnBrk="1" hangingPunct="1">
              <a:lnSpc>
                <a:spcPct val="90000"/>
              </a:lnSpc>
            </a:pPr>
            <a:r>
              <a:rPr lang="en-US" sz="1000" smtClean="0"/>
              <a:t>FROM textbook</a:t>
            </a:r>
          </a:p>
          <a:p>
            <a:pPr eaLnBrk="1" hangingPunct="1"/>
            <a:r>
              <a:rPr lang="en-US" smtClean="0"/>
              <a:t>An agent acts </a:t>
            </a:r>
            <a:r>
              <a:rPr lang="en-US" b="1" smtClean="0"/>
              <a:t>intelligently when:</a:t>
            </a:r>
          </a:p>
          <a:p>
            <a:pPr eaLnBrk="1" hangingPunct="1"/>
            <a:r>
              <a:rPr lang="en-US" smtClean="0"/>
              <a:t> what it does is appropriate for its circumstances and its goals,</a:t>
            </a:r>
          </a:p>
          <a:p>
            <a:pPr eaLnBrk="1" hangingPunct="1"/>
            <a:r>
              <a:rPr lang="en-US" smtClean="0"/>
              <a:t> it is flexible to changing environments and changing goals,</a:t>
            </a:r>
          </a:p>
          <a:p>
            <a:pPr eaLnBrk="1" hangingPunct="1"/>
            <a:r>
              <a:rPr lang="en-US" smtClean="0"/>
              <a:t> it learns from experience,</a:t>
            </a:r>
          </a:p>
          <a:p>
            <a:pPr eaLnBrk="1" hangingPunct="1"/>
            <a:r>
              <a:rPr lang="en-US" smtClean="0"/>
              <a:t> it makes appropriate choices given its perceptual and computational</a:t>
            </a:r>
          </a:p>
          <a:p>
            <a:pPr eaLnBrk="1" hangingPunct="1"/>
            <a:r>
              <a:rPr lang="en-US" smtClean="0"/>
              <a:t>limitations. An agent typically cannot observe the state of the world</a:t>
            </a:r>
          </a:p>
          <a:p>
            <a:pPr eaLnBrk="1" hangingPunct="1"/>
            <a:r>
              <a:rPr lang="en-US" smtClean="0"/>
              <a:t>directly, it has only a finite memory and it doesn’t have unlimited</a:t>
            </a:r>
          </a:p>
          <a:p>
            <a:pPr eaLnBrk="1" hangingPunct="1"/>
            <a:r>
              <a:rPr lang="en-US" smtClean="0"/>
              <a:t>time to act.</a:t>
            </a:r>
          </a:p>
          <a:p>
            <a:pPr eaLnBrk="1" hangingPunct="1">
              <a:lnSpc>
                <a:spcPct val="90000"/>
              </a:lnSpc>
            </a:pPr>
            <a:endParaRPr lang="en-US" sz="100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291B7BF7-CEDD-444D-8C4F-3F1FB8CA54B9}" type="slidenum">
              <a:rPr lang="en-US" smtClean="0"/>
              <a:pPr/>
              <a:t>15</a:t>
            </a:fld>
            <a:endParaRPr lang="en-US"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lnSpc>
                <a:spcPct val="90000"/>
              </a:lnSpc>
            </a:pPr>
            <a:r>
              <a:rPr lang="en-US" sz="1000" b="1" i="1" smtClean="0"/>
              <a:t>Scientific goal</a:t>
            </a:r>
            <a:r>
              <a:rPr lang="en-US" sz="1000" smtClean="0"/>
              <a:t>: to understand the principles that make intelligent  behavior possible, in natural or artificial agents</a:t>
            </a:r>
          </a:p>
          <a:p>
            <a:pPr eaLnBrk="1" hangingPunct="1">
              <a:lnSpc>
                <a:spcPct val="90000"/>
              </a:lnSpc>
            </a:pPr>
            <a:r>
              <a:rPr lang="en-US" sz="1000" b="1" i="1" smtClean="0"/>
              <a:t>Engineering goal</a:t>
            </a:r>
            <a:r>
              <a:rPr lang="en-US" sz="1000" smtClean="0"/>
              <a:t>: to specify methods for the design of useful, intelligent artifacts.</a:t>
            </a:r>
          </a:p>
          <a:p>
            <a:pPr eaLnBrk="1" hangingPunct="1">
              <a:lnSpc>
                <a:spcPct val="90000"/>
              </a:lnSpc>
            </a:pPr>
            <a:r>
              <a:rPr lang="en-US" sz="1000" b="1" i="1" smtClean="0"/>
              <a:t>Methodology</a:t>
            </a:r>
            <a:r>
              <a:rPr lang="en-US" sz="1000" smtClean="0"/>
              <a:t>: design, build and experiment with computational systems that act intelligently</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2CA8E52E-58B6-4DC3-B79A-9DAEEED21D1C}" type="slidenum">
              <a:rPr lang="en-US" smtClean="0"/>
              <a:pPr/>
              <a:t>16</a:t>
            </a:fld>
            <a:endParaRPr lang="en-US"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493533DB-83A1-415C-B8CE-A0815C22D7CE}" type="slidenum">
              <a:rPr lang="en-US" smtClean="0"/>
              <a:pPr/>
              <a:t>17</a:t>
            </a:fld>
            <a:endParaRPr lang="en-US"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lnSpc>
                <a:spcPct val="90000"/>
              </a:lnSpc>
            </a:pPr>
            <a:endParaRPr lang="en-US" sz="100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0B1E9CE2-94AA-4CCF-8BDC-0F9EC75AA67B}" type="slidenum">
              <a:rPr lang="en-US" smtClean="0"/>
              <a:pPr/>
              <a:t>18</a:t>
            </a:fld>
            <a:endParaRPr lang="en-US"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lnSpc>
                <a:spcPct val="90000"/>
              </a:lnSpc>
            </a:pPr>
            <a:endParaRPr lang="en-US" sz="100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B39142C9-C0F6-4301-9C4C-0B14B44A576E}" type="slidenum">
              <a:rPr lang="en-US" smtClean="0"/>
              <a:pPr/>
              <a:t>19</a:t>
            </a:fld>
            <a:endParaRPr lang="en-US"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lnSpc>
                <a:spcPct val="90000"/>
              </a:lnSpc>
            </a:pPr>
            <a:r>
              <a:rPr lang="en-US" sz="1000" smtClean="0"/>
              <a:t>Help people making better decision</a:t>
            </a:r>
          </a:p>
          <a:p>
            <a:pPr eaLnBrk="1" hangingPunct="1">
              <a:lnSpc>
                <a:spcPct val="90000"/>
              </a:lnSpc>
            </a:pPr>
            <a:r>
              <a:rPr lang="en-US" sz="1000" smtClean="0"/>
              <a:t>Help people to learn</a:t>
            </a:r>
          </a:p>
          <a:p>
            <a:pPr eaLnBrk="1" hangingPunct="1">
              <a:lnSpc>
                <a:spcPct val="90000"/>
              </a:lnSpc>
            </a:pPr>
            <a:r>
              <a:rPr lang="en-US" sz="1000" smtClean="0"/>
              <a:t>Help people to work more effectively</a:t>
            </a:r>
          </a:p>
          <a:p>
            <a:pPr eaLnBrk="1" hangingPunct="1">
              <a:lnSpc>
                <a:spcPct val="90000"/>
              </a:lnSpc>
            </a:pPr>
            <a:r>
              <a:rPr lang="en-US" sz="1000" smtClean="0"/>
              <a:t>Help experts to be even more effective</a:t>
            </a:r>
          </a:p>
          <a:p>
            <a:pPr eaLnBrk="1" hangingPunct="1">
              <a:lnSpc>
                <a:spcPct val="90000"/>
              </a:lnSpc>
            </a:pPr>
            <a:r>
              <a:rPr lang="en-US" sz="1000" smtClean="0"/>
              <a:t>Doctors Lawyers Scientist</a:t>
            </a:r>
          </a:p>
          <a:p>
            <a:pPr eaLnBrk="1" hangingPunct="1">
              <a:lnSpc>
                <a:spcPct val="90000"/>
              </a:lnSpc>
            </a:pPr>
            <a:r>
              <a:rPr lang="en-US" sz="1000" smtClean="0"/>
              <a:t>Robots replacing humans in dangerous repetitive tasks</a:t>
            </a:r>
          </a:p>
          <a:p>
            <a:pPr eaLnBrk="1" hangingPunct="1">
              <a:lnSpc>
                <a:spcPct val="90000"/>
              </a:lnSpc>
            </a:pPr>
            <a:r>
              <a:rPr lang="en-US" sz="1000" smtClean="0"/>
              <a:t>… Making any piece of software more intelligent / adaptive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56BD83C6-9049-4284-9939-992C850BCBA8}" type="slidenum">
              <a:rPr lang="en-US" smtClean="0"/>
              <a:pPr/>
              <a:t>2</a:t>
            </a:fld>
            <a:endParaRPr 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r>
              <a:rPr lang="en-US" i="1" dirty="0" err="1" smtClean="0"/>
              <a:t>Hammad</a:t>
            </a:r>
            <a:r>
              <a:rPr lang="en-US" i="1" dirty="0" smtClean="0"/>
              <a:t> Ali  </a:t>
            </a:r>
            <a:r>
              <a:rPr lang="en-US" dirty="0" smtClean="0">
                <a:hlinkClick r:id="rId3"/>
              </a:rPr>
              <a:t>hammada@cs.ubc.ca</a:t>
            </a:r>
            <a:r>
              <a:rPr lang="en-US" dirty="0" smtClean="0"/>
              <a:t> , TBA X150 (Learning Center)</a:t>
            </a:r>
          </a:p>
          <a:p>
            <a:r>
              <a:rPr lang="en-US" i="1" dirty="0" smtClean="0"/>
              <a:t>Kenneth Alton (will be starting Jan 18) </a:t>
            </a:r>
            <a:r>
              <a:rPr lang="en-US" dirty="0" smtClean="0">
                <a:hlinkClick r:id="rId4"/>
              </a:rPr>
              <a:t>kalton@cs.ubc.ca</a:t>
            </a:r>
            <a:r>
              <a:rPr lang="en-US" dirty="0" smtClean="0"/>
              <a:t> , TBA X150 (Learning Center)</a:t>
            </a:r>
          </a:p>
          <a:p>
            <a:r>
              <a:rPr lang="en-US" dirty="0" smtClean="0"/>
              <a:t>My research focuses on creating and evaluating computer algorithms for efficient path planning and control. Recently, I have been developing fast dynamic programming methods for solving static Hamilton-Jacobi partial differential equations with application to optimal control. Click on the images or links below for project descriptions and videos.</a:t>
            </a:r>
          </a:p>
          <a:p>
            <a:r>
              <a:rPr lang="en-US" i="1" dirty="0" smtClean="0"/>
              <a:t>Scott </a:t>
            </a:r>
            <a:r>
              <a:rPr lang="en-US" i="1" dirty="0" err="1" smtClean="0"/>
              <a:t>Helmer</a:t>
            </a:r>
            <a:r>
              <a:rPr lang="en-US" i="1" dirty="0" smtClean="0"/>
              <a:t> </a:t>
            </a:r>
            <a:r>
              <a:rPr lang="en-US" dirty="0" smtClean="0">
                <a:hlinkClick r:id="rId5"/>
              </a:rPr>
              <a:t>shelmer@cs.ubc.ca</a:t>
            </a:r>
            <a:r>
              <a:rPr lang="en-US" i="1" dirty="0" smtClean="0"/>
              <a:t> , </a:t>
            </a:r>
            <a:r>
              <a:rPr lang="en-US" dirty="0" smtClean="0"/>
              <a:t>TBA X150 (Learning Center)</a:t>
            </a:r>
          </a:p>
          <a:p>
            <a:r>
              <a:rPr lang="en-US" dirty="0" smtClean="0"/>
              <a:t>My current interests are machine learning and some of its applications in vision and planning. Some of these include the use of unsupervised learning to an achieve internal representation of the external world, collaborative filtering, aspects of active learning, and object classification using local features.</a:t>
            </a:r>
          </a:p>
          <a:p>
            <a:r>
              <a:rPr lang="en-US" i="1" dirty="0" err="1" smtClean="0"/>
              <a:t>Sunjeet</a:t>
            </a:r>
            <a:r>
              <a:rPr lang="en-US" i="1" dirty="0" smtClean="0"/>
              <a:t> Singh </a:t>
            </a:r>
            <a:r>
              <a:rPr lang="en-US" dirty="0" smtClean="0">
                <a:hlinkClick r:id="rId6"/>
              </a:rPr>
              <a:t>sstatla@cs.ubc.ca</a:t>
            </a:r>
            <a:r>
              <a:rPr lang="en-US" i="1" dirty="0" smtClean="0"/>
              <a:t> </a:t>
            </a:r>
            <a:r>
              <a:rPr lang="en-US" dirty="0" smtClean="0"/>
              <a:t>, TBA X150 (Learning Center)</a:t>
            </a:r>
          </a:p>
          <a:p>
            <a:r>
              <a:rPr lang="en-US" dirty="0" smtClean="0"/>
              <a:t>My research is focused on Network Security, specifically Enterprise Security. I'm hoping to apply my knowledge of networks and some machine learning concepts.</a:t>
            </a:r>
          </a:p>
          <a:p>
            <a:pPr eaLnBrk="1" hangingPunct="1"/>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78782334-9AE5-4EF2-831B-70441AC0A524}" type="slidenum">
              <a:rPr lang="en-US" smtClean="0"/>
              <a:pPr/>
              <a:t>20</a:t>
            </a:fld>
            <a:endParaRPr lang="en-US" smtClean="0"/>
          </a:p>
        </p:txBody>
      </p:sp>
      <p:sp>
        <p:nvSpPr>
          <p:cNvPr id="48131" name="Rectangle 2"/>
          <p:cNvSpPr>
            <a:spLocks noGrp="1" noRot="1" noChangeAspect="1" noChangeArrowheads="1" noTextEdit="1"/>
          </p:cNvSpPr>
          <p:nvPr>
            <p:ph type="sldImg"/>
          </p:nvPr>
        </p:nvSpPr>
        <p:spPr>
          <a:solidFill>
            <a:srgbClr val="FFFFFF"/>
          </a:solidFill>
          <a:ln/>
        </p:spPr>
      </p:sp>
      <p:sp>
        <p:nvSpPr>
          <p:cNvPr id="48132" name="Rectangle 3"/>
          <p:cNvSpPr>
            <a:spLocks noGrp="1" noChangeArrowheads="1"/>
          </p:cNvSpPr>
          <p:nvPr>
            <p:ph type="body" idx="1"/>
          </p:nvPr>
        </p:nvSpPr>
        <p:spPr>
          <a:xfrm>
            <a:off x="620713" y="4719638"/>
            <a:ext cx="5121275" cy="4176712"/>
          </a:xfrm>
          <a:solidFill>
            <a:srgbClr val="FFFFFF"/>
          </a:solidFill>
          <a:ln>
            <a:solidFill>
              <a:srgbClr val="000000"/>
            </a:solidFill>
          </a:ln>
        </p:spPr>
        <p:txBody>
          <a:bodyPr/>
          <a:lstStyle/>
          <a:p>
            <a:r>
              <a:rPr lang="en-US" smtClean="0"/>
              <a:t>Environment World</a:t>
            </a:r>
          </a:p>
          <a:p>
            <a:r>
              <a:rPr lang="en-US" smtClean="0"/>
              <a:t>State / Possible Worlds</a:t>
            </a:r>
          </a:p>
          <a:p>
            <a:endParaRPr lang="en-US" smtClean="0"/>
          </a:p>
          <a:p>
            <a:r>
              <a:rPr lang="en-US" smtClean="0"/>
              <a:t>What do we need to represent?</a:t>
            </a:r>
          </a:p>
          <a:p>
            <a:r>
              <a:rPr lang="en-US" smtClean="0"/>
              <a:t>Different problems</a:t>
            </a:r>
          </a:p>
          <a:p>
            <a:r>
              <a:rPr lang="en-US" smtClean="0"/>
              <a:t>Different domains</a:t>
            </a:r>
          </a:p>
          <a:p>
            <a:endParaRPr lang="en-US" smtClean="0"/>
          </a:p>
          <a:p>
            <a:r>
              <a:rPr lang="en-US" smtClean="0"/>
              <a:t>For each of those possibly different reasoning techniques</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AC9023FC-BAAE-4315-9EB1-0114162DCF17}" type="slidenum">
              <a:rPr lang="en-US" smtClean="0"/>
              <a:pPr/>
              <a:t>21</a:t>
            </a:fld>
            <a:endParaRPr lang="en-US"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r>
              <a:rPr lang="en-US" smtClean="0"/>
              <a:t>AI is about practical reasoning: reasoning in order to do something. A coupling</a:t>
            </a:r>
          </a:p>
          <a:p>
            <a:pPr eaLnBrk="1" hangingPunct="1"/>
            <a:r>
              <a:rPr lang="en-US" smtClean="0"/>
              <a:t>of perception, reasoning, and acting comprises an </a:t>
            </a:r>
            <a:r>
              <a:rPr lang="en-US" b="1" smtClean="0"/>
              <a:t>agent. An agent</a:t>
            </a:r>
          </a:p>
          <a:p>
            <a:pPr eaLnBrk="1" hangingPunct="1"/>
            <a:r>
              <a:rPr lang="en-US" smtClean="0"/>
              <a:t>acts in an </a:t>
            </a:r>
            <a:r>
              <a:rPr lang="en-US" b="1" smtClean="0"/>
              <a:t>environment. An agent could be, for example, a coupling of a</a:t>
            </a:r>
          </a:p>
          <a:p>
            <a:pPr eaLnBrk="1" hangingPunct="1"/>
            <a:r>
              <a:rPr lang="en-US" smtClean="0"/>
              <a:t>computational engine with physical sensors and actuators, called a </a:t>
            </a:r>
            <a:r>
              <a:rPr lang="en-US" b="1" smtClean="0"/>
              <a:t>robot.</a:t>
            </a:r>
          </a:p>
          <a:p>
            <a:pPr eaLnBrk="1" hangingPunct="1"/>
            <a:r>
              <a:rPr lang="en-US" smtClean="0"/>
              <a:t>It could be the coupling of an advice-giving computer—an </a:t>
            </a:r>
            <a:r>
              <a:rPr lang="en-US" b="1" smtClean="0"/>
              <a:t>expert system—</a:t>
            </a:r>
          </a:p>
          <a:p>
            <a:pPr eaLnBrk="1" hangingPunct="1"/>
            <a:r>
              <a:rPr lang="en-US" smtClean="0"/>
              <a:t>with a human who provides the perceptual information and carries out the</a:t>
            </a:r>
          </a:p>
          <a:p>
            <a:pPr eaLnBrk="1" hangingPunct="1"/>
            <a:r>
              <a:rPr lang="en-US" smtClean="0"/>
              <a:t>task.</a:t>
            </a:r>
          </a:p>
          <a:p>
            <a:pPr eaLnBrk="1" hangingPunct="1">
              <a:lnSpc>
                <a:spcPct val="90000"/>
              </a:lnSpc>
            </a:pPr>
            <a:endParaRPr lang="en-US" sz="1000" smtClean="0"/>
          </a:p>
          <a:p>
            <a:pPr eaLnBrk="1" hangingPunct="1">
              <a:lnSpc>
                <a:spcPct val="90000"/>
              </a:lnSpc>
            </a:pPr>
            <a:r>
              <a:rPr lang="en-US" sz="1000" smtClean="0"/>
              <a:t>Can be just the user, tutoring system</a:t>
            </a:r>
          </a:p>
          <a:p>
            <a:pPr eaLnBrk="1" hangingPunct="1">
              <a:lnSpc>
                <a:spcPct val="90000"/>
              </a:lnSpc>
            </a:pPr>
            <a:r>
              <a:rPr lang="en-US" sz="1000" smtClean="0"/>
              <a:t>Medical diagnostic system</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F80F9FCA-F034-4169-AB38-2C243DF5005A}" type="slidenum">
              <a:rPr lang="en-US" smtClean="0"/>
              <a:pPr/>
              <a:t>22</a:t>
            </a:fld>
            <a:endParaRPr lang="en-US"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marL="0" lvl="1" eaLnBrk="1" hangingPunct="1">
              <a:lnSpc>
                <a:spcPct val="90000"/>
              </a:lnSpc>
            </a:pPr>
            <a:r>
              <a:rPr lang="en-US" sz="2400" smtClean="0">
                <a:latin typeface="Arial Unicode MS" pitchFamily="34" charset="-128"/>
              </a:rPr>
              <a:t>I'll show some pictures of cool applications in that class, and will give you an opportunity to discuss the applications that you discovered</a:t>
            </a:r>
          </a:p>
          <a:p>
            <a:pPr eaLnBrk="1" hangingPunct="1">
              <a:lnSpc>
                <a:spcPct val="90000"/>
              </a:lnSpc>
            </a:pPr>
            <a:endParaRPr lang="en-US" sz="100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61A1FC94-33D3-43FD-8E22-179FD38838EA}" type="slidenum">
              <a:rPr lang="en-US" smtClean="0"/>
              <a:pPr/>
              <a:t>23</a:t>
            </a:fld>
            <a:endParaRPr lang="en-US"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lnSpc>
                <a:spcPct val="90000"/>
              </a:lnSpc>
            </a:pPr>
            <a:endParaRPr lang="en-US" sz="100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E00E07B7-0B05-4E80-B2BD-2ACCFAD6946D}" type="slidenum">
              <a:rPr lang="en-US" smtClean="0"/>
              <a:pPr/>
              <a:t>24</a:t>
            </a:fld>
            <a:endParaRPr lang="en-US"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lnSpc>
                <a:spcPct val="90000"/>
              </a:lnSpc>
            </a:pPr>
            <a:endParaRPr lang="en-US" sz="100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F9EDB342-3692-4AB4-9564-3A63CE8978F7}" type="slidenum">
              <a:rPr lang="en-US" smtClean="0"/>
              <a:pPr/>
              <a:t>25</a:t>
            </a:fld>
            <a:endParaRPr lang="en-US"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lnSpc>
                <a:spcPct val="90000"/>
              </a:lnSpc>
            </a:pPr>
            <a:endParaRPr lang="en-US" sz="10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AD9FE0DB-7AA1-4289-8759-4AA41EEE0760}" type="slidenum">
              <a:rPr lang="en-US" smtClean="0"/>
              <a:pPr/>
              <a:t>3</a:t>
            </a:fld>
            <a:endParaRPr lang="en-US"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buFontTx/>
              <a:buChar char="•"/>
            </a:pPr>
            <a:r>
              <a:rPr lang="en-US" smtClean="0"/>
              <a:t>Lecture slides DO NOT contain everything that is said in class, but you are still responsible for this content</a:t>
            </a:r>
          </a:p>
          <a:p>
            <a:pPr eaLnBrk="1" hangingPunct="1">
              <a:buFontTx/>
              <a:buChar char="•"/>
            </a:pPr>
            <a:r>
              <a:rPr lang="en-US" smtClean="0"/>
              <a:t>So, make sure you bring yourself up-to-date if you miss a class</a:t>
            </a:r>
          </a:p>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8DFCBAC2-7DA9-4F39-A38E-097EAB3DAB34}" type="slidenum">
              <a:rPr lang="en-US" smtClean="0"/>
              <a:pPr/>
              <a:t>4</a:t>
            </a:fld>
            <a:endParaRPr lang="en-US"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buFontTx/>
              <a:buChar char="•"/>
            </a:pPr>
            <a:r>
              <a:rPr lang="en-US" smtClean="0"/>
              <a:t>Lecture slides DO NOT contain everything that is said in class, but you are still responsible for this content</a:t>
            </a:r>
          </a:p>
          <a:p>
            <a:pPr eaLnBrk="1" hangingPunct="1">
              <a:buFontTx/>
              <a:buChar char="•"/>
            </a:pPr>
            <a:r>
              <a:rPr lang="en-US" smtClean="0"/>
              <a:t>So, make sure you bring yourself up-to-date if you miss a class</a:t>
            </a:r>
          </a:p>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38706F49-9A5F-4836-90D9-64AA3BD8DCB6}" type="slidenum">
              <a:rPr lang="en-US" smtClean="0"/>
              <a:pPr/>
              <a:t>5</a:t>
            </a:fld>
            <a:endParaRPr lang="en-US"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buFontTx/>
              <a:buChar char="•"/>
            </a:pPr>
            <a:r>
              <a:rPr lang="en-US" dirty="0" smtClean="0"/>
              <a:t>You should also try to answer!</a:t>
            </a:r>
          </a:p>
          <a:p>
            <a:pPr eaLnBrk="1" hangingPunct="1"/>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9ED24295-679F-4B7B-9A38-5AF9B095A854}" type="slidenum">
              <a:rPr lang="en-US" smtClean="0"/>
              <a:pPr/>
              <a:t>6</a:t>
            </a:fld>
            <a:endParaRPr lang="en-US" smtClean="0"/>
          </a:p>
        </p:txBody>
      </p:sp>
      <p:sp>
        <p:nvSpPr>
          <p:cNvPr id="33795" name="Rectangle 2"/>
          <p:cNvSpPr>
            <a:spLocks noGrp="1" noRot="1" noChangeAspect="1" noChangeArrowheads="1" noTextEdit="1"/>
          </p:cNvSpPr>
          <p:nvPr>
            <p:ph type="sldImg"/>
          </p:nvPr>
        </p:nvSpPr>
        <p:spPr>
          <a:xfrm>
            <a:off x="1173163" y="696913"/>
            <a:ext cx="4641850" cy="3481387"/>
          </a:xfrm>
          <a:ln/>
        </p:spPr>
      </p:sp>
      <p:sp>
        <p:nvSpPr>
          <p:cNvPr id="33796" name="Rectangle 3"/>
          <p:cNvSpPr>
            <a:spLocks noGrp="1" noChangeArrowheads="1"/>
          </p:cNvSpPr>
          <p:nvPr>
            <p:ph type="body" idx="1"/>
          </p:nvPr>
        </p:nvSpPr>
        <p:spPr>
          <a:xfrm>
            <a:off x="698500" y="4410075"/>
            <a:ext cx="5588000" cy="4176713"/>
          </a:xfrm>
          <a:noFill/>
          <a:ln/>
        </p:spPr>
        <p:txBody>
          <a:bodyPr/>
          <a:lstStyle/>
          <a:p>
            <a:pPr eaLnBrk="1" hangingPunct="1"/>
            <a:r>
              <a:rPr lang="en-US" b="1" smtClean="0">
                <a:solidFill>
                  <a:schemeClr val="accent2"/>
                </a:solidFill>
              </a:rPr>
              <a:t>To pass</a:t>
            </a:r>
            <a:r>
              <a:rPr lang="en-US" smtClean="0"/>
              <a:t>: at least 50% in both your overall grade and  your final  exam grade</a:t>
            </a:r>
            <a:endParaRPr lang="en-CA" smtClean="0"/>
          </a:p>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87343EAA-C313-4131-99E4-4CA4957CF0AD}" type="slidenum">
              <a:rPr lang="en-US" smtClean="0"/>
              <a:pPr/>
              <a:t>7</a:t>
            </a:fld>
            <a:endParaRPr lang="en-US"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E54F90B0-2FF1-482A-A156-3D6257A067E5}" type="slidenum">
              <a:rPr lang="en-US" smtClean="0"/>
              <a:pPr/>
              <a:t>8</a:t>
            </a:fld>
            <a:endParaRPr lang="en-US"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buFontTx/>
              <a:buChar char="•"/>
            </a:pPr>
            <a:r>
              <a:rPr lang="en-US" smtClean="0"/>
              <a:t>moderate illness, conflicts with other courses, travel, extracurricular obligations, job interviews, etc.</a:t>
            </a:r>
          </a:p>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2760AF71-6252-4505-96BB-2D104DFB98C8}" type="slidenum">
              <a:rPr lang="en-US" smtClean="0"/>
              <a:pPr/>
              <a:t>9</a:t>
            </a:fld>
            <a:endParaRPr lang="en-US"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CPSC 322, Lecture 1</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CDBFA50-BDD7-4F83-B7C0-06BAE0C6B7B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CPSC 322, Lecture 1</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B8D6C4C-3502-4B4B-9134-A11A9A26A15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152400"/>
            <a:ext cx="2133600"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152400"/>
            <a:ext cx="624840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CPSC 322, Lecture 1</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EE293BE-E43E-4002-90A0-CF9CA6A91A3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685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304800" y="1219200"/>
            <a:ext cx="8458200" cy="4495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CPSC 322, Lecture 1</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572EB80-F8AC-4E1A-BA1F-EE6792C24EA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CPSC 322, Lecture 1</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DF6BE34-90F6-4567-805D-EBA463FCCE5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CPSC 322, Lecture 1</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999B98B-CB28-462C-A99B-3F52B1EBF91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1219200"/>
            <a:ext cx="41529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1529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CPSC 322, Lecture 1</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1D68C3B-C815-4706-936C-540C9276CF4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CPSC 322, Lecture 1</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4D62C2B-DAA4-48DF-966F-9A2483E2B3E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CPSC 322, Lecture 1</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70BAAEEA-E036-4C11-80D4-A273D8378A7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CPSC 322, Lecture 1</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A11A8D63-E7F5-4637-8934-034389EE7D1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CPSC 322, Lecture 1</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B9CD2C0-89E8-40A0-9F56-18DAC5B53C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CPSC 322, Lecture 1</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D700964-8C75-4775-9CBE-A1ED7F75293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304800" y="152400"/>
            <a:ext cx="85344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9459" name="Rectangle 3"/>
          <p:cNvSpPr>
            <a:spLocks noGrp="1" noChangeArrowheads="1"/>
          </p:cNvSpPr>
          <p:nvPr>
            <p:ph type="body" idx="1"/>
          </p:nvPr>
        </p:nvSpPr>
        <p:spPr bwMode="auto">
          <a:xfrm>
            <a:off x="304800" y="1219200"/>
            <a:ext cx="84582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r>
              <a:rPr lang="en-US"/>
              <a:t>CPSC 322, Lecture 1</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r>
              <a:rPr lang="en-US"/>
              <a:t>Slide </a:t>
            </a:r>
            <a:fld id="{5235B016-2E40-4666-B2BE-D9F00FE9EFA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ctr" rtl="0" eaLnBrk="0" fontAlgn="base" hangingPunct="0">
        <a:spcBef>
          <a:spcPct val="0"/>
        </a:spcBef>
        <a:spcAft>
          <a:spcPct val="0"/>
        </a:spcAft>
        <a:defRPr sz="3600" b="1">
          <a:solidFill>
            <a:schemeClr val="accent2"/>
          </a:solidFill>
          <a:latin typeface="+mj-lt"/>
          <a:ea typeface="+mj-ea"/>
          <a:cs typeface="+mj-cs"/>
        </a:defRPr>
      </a:lvl1pPr>
      <a:lvl2pPr algn="ctr" rtl="0" eaLnBrk="0" fontAlgn="base" hangingPunct="0">
        <a:spcBef>
          <a:spcPct val="0"/>
        </a:spcBef>
        <a:spcAft>
          <a:spcPct val="0"/>
        </a:spcAft>
        <a:defRPr sz="3600" b="1">
          <a:solidFill>
            <a:schemeClr val="accent2"/>
          </a:solidFill>
          <a:latin typeface="Arial Unicode MS" pitchFamily="34" charset="-128"/>
        </a:defRPr>
      </a:lvl2pPr>
      <a:lvl3pPr algn="ctr" rtl="0" eaLnBrk="0" fontAlgn="base" hangingPunct="0">
        <a:spcBef>
          <a:spcPct val="0"/>
        </a:spcBef>
        <a:spcAft>
          <a:spcPct val="0"/>
        </a:spcAft>
        <a:defRPr sz="3600" b="1">
          <a:solidFill>
            <a:schemeClr val="accent2"/>
          </a:solidFill>
          <a:latin typeface="Arial Unicode MS" pitchFamily="34" charset="-128"/>
        </a:defRPr>
      </a:lvl3pPr>
      <a:lvl4pPr algn="ctr" rtl="0" eaLnBrk="0" fontAlgn="base" hangingPunct="0">
        <a:spcBef>
          <a:spcPct val="0"/>
        </a:spcBef>
        <a:spcAft>
          <a:spcPct val="0"/>
        </a:spcAft>
        <a:defRPr sz="3600" b="1">
          <a:solidFill>
            <a:schemeClr val="accent2"/>
          </a:solidFill>
          <a:latin typeface="Arial Unicode MS" pitchFamily="34" charset="-128"/>
        </a:defRPr>
      </a:lvl4pPr>
      <a:lvl5pPr algn="ctr" rtl="0" eaLnBrk="0" fontAlgn="base" hangingPunct="0">
        <a:spcBef>
          <a:spcPct val="0"/>
        </a:spcBef>
        <a:spcAft>
          <a:spcPct val="0"/>
        </a:spcAft>
        <a:defRPr sz="3600" b="1">
          <a:solidFill>
            <a:schemeClr val="accent2"/>
          </a:solidFill>
          <a:latin typeface="Arial Unicode MS" pitchFamily="34" charset="-128"/>
        </a:defRPr>
      </a:lvl5pPr>
      <a:lvl6pPr marL="457200" algn="ctr" rtl="0" fontAlgn="base">
        <a:spcBef>
          <a:spcPct val="0"/>
        </a:spcBef>
        <a:spcAft>
          <a:spcPct val="0"/>
        </a:spcAft>
        <a:defRPr sz="3600" b="1">
          <a:solidFill>
            <a:schemeClr val="accent2"/>
          </a:solidFill>
          <a:latin typeface="Arial Unicode MS" pitchFamily="34" charset="-128"/>
        </a:defRPr>
      </a:lvl6pPr>
      <a:lvl7pPr marL="914400" algn="ctr" rtl="0" fontAlgn="base">
        <a:spcBef>
          <a:spcPct val="0"/>
        </a:spcBef>
        <a:spcAft>
          <a:spcPct val="0"/>
        </a:spcAft>
        <a:defRPr sz="3600" b="1">
          <a:solidFill>
            <a:schemeClr val="accent2"/>
          </a:solidFill>
          <a:latin typeface="Arial Unicode MS" pitchFamily="34" charset="-128"/>
        </a:defRPr>
      </a:lvl7pPr>
      <a:lvl8pPr marL="1371600" algn="ctr" rtl="0" fontAlgn="base">
        <a:spcBef>
          <a:spcPct val="0"/>
        </a:spcBef>
        <a:spcAft>
          <a:spcPct val="0"/>
        </a:spcAft>
        <a:defRPr sz="3600" b="1">
          <a:solidFill>
            <a:schemeClr val="accent2"/>
          </a:solidFill>
          <a:latin typeface="Arial Unicode MS" pitchFamily="34" charset="-128"/>
        </a:defRPr>
      </a:lvl8pPr>
      <a:lvl9pPr marL="1828800" algn="ctr" rtl="0" fontAlgn="base">
        <a:spcBef>
          <a:spcPct val="0"/>
        </a:spcBef>
        <a:spcAft>
          <a:spcPct val="0"/>
        </a:spcAft>
        <a:defRPr sz="3600" b="1">
          <a:solidFill>
            <a:schemeClr val="accent2"/>
          </a:solidFill>
          <a:latin typeface="Arial Unicode MS" pitchFamily="34" charset="-128"/>
        </a:defRPr>
      </a:lvl9pPr>
    </p:titleStyle>
    <p:bodyStyle>
      <a:lvl1pPr marL="342900" indent="-342900" algn="l" rtl="0" eaLnBrk="0" fontAlgn="base" hangingPunct="0">
        <a:spcBef>
          <a:spcPct val="20000"/>
        </a:spcBef>
        <a:spcAft>
          <a:spcPct val="0"/>
        </a:spcAft>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120000"/>
        <a:buChar char="•"/>
        <a:defRPr sz="2400">
          <a:solidFill>
            <a:schemeClr val="tx1"/>
          </a:solidFill>
          <a:latin typeface="+mn-lt"/>
        </a:defRPr>
      </a:lvl2pPr>
      <a:lvl3pPr marL="1143000" indent="-228600" algn="l" rtl="0" eaLnBrk="0" fontAlgn="base" hangingPunct="0">
        <a:spcBef>
          <a:spcPct val="20000"/>
        </a:spcBef>
        <a:spcAft>
          <a:spcPct val="0"/>
        </a:spcAft>
        <a:buFont typeface="Wingdings" pitchFamily="2" charset="2"/>
        <a:buChar char="ü"/>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cs.ubc.ca/~carenini/TEACHING/CPSC322-12bis/index.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2.xml"/><Relationship Id="rId1" Type="http://schemas.openxmlformats.org/officeDocument/2006/relationships/vmlDrawing" Target="../drawings/vmlDrawing10.v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2.xml"/><Relationship Id="rId1" Type="http://schemas.openxmlformats.org/officeDocument/2006/relationships/vmlDrawing" Target="../drawings/vmlDrawing11.v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6.xml"/><Relationship Id="rId1" Type="http://schemas.openxmlformats.org/officeDocument/2006/relationships/vmlDrawing" Target="../drawings/vmlDrawing12.v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2.xml"/><Relationship Id="rId1" Type="http://schemas.openxmlformats.org/officeDocument/2006/relationships/vmlDrawing" Target="../drawings/vmlDrawing13.v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2.xml"/><Relationship Id="rId1" Type="http://schemas.openxmlformats.org/officeDocument/2006/relationships/vmlDrawing" Target="../drawings/vmlDrawing14.vml"/></Relationships>
</file>

<file path=ppt/slides/_rels/slide2.xml.rels><?xml version="1.0" encoding="UTF-8" standalone="yes"?>
<Relationships xmlns="http://schemas.openxmlformats.org/package/2006/relationships"><Relationship Id="rId3" Type="http://schemas.openxmlformats.org/officeDocument/2006/relationships/hyperlink" Target="mailto:ntomer@cs.ubc.ca" TargetMode="External"/><Relationship Id="rId7"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jpeg"/><Relationship Id="rId5" Type="http://schemas.openxmlformats.org/officeDocument/2006/relationships/hyperlink" Target="mailto:smkazemi@cs.ubc.ca" TargetMode="External"/><Relationship Id="rId4" Type="http://schemas.openxmlformats.org/officeDocument/2006/relationships/hyperlink" Target="mailto:toya@cs.ubc.ca" TargetMode="Externa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6.xml"/><Relationship Id="rId1" Type="http://schemas.openxmlformats.org/officeDocument/2006/relationships/vmlDrawing" Target="../drawings/vmlDrawing15.vml"/><Relationship Id="rId4" Type="http://schemas.openxmlformats.org/officeDocument/2006/relationships/oleObject" Target="../embeddings/oleObject1.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2.xml"/><Relationship Id="rId1" Type="http://schemas.openxmlformats.org/officeDocument/2006/relationships/vmlDrawing" Target="../drawings/vmlDrawing16.v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2.xml"/><Relationship Id="rId1" Type="http://schemas.openxmlformats.org/officeDocument/2006/relationships/vmlDrawing" Target="../drawings/vmlDrawing17.v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hyperlink" Target="http://www.cs.ubc.ca/~carenini/TEACHING/CPSC322-12bis/index.html" TargetMode="Externa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hyperlink" Target="http://people.cs.ubc.ca/~poole/aibook/" TargetMode="Externa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aispace.org/" TargetMode="Externa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pPr>
              <a:defRPr/>
            </a:pPr>
            <a:r>
              <a:rPr lang="en-US"/>
              <a:t>CPSC 322, Lecture 1</a:t>
            </a:r>
          </a:p>
        </p:txBody>
      </p:sp>
      <p:sp>
        <p:nvSpPr>
          <p:cNvPr id="5" name="Slide Number Placeholder 3"/>
          <p:cNvSpPr>
            <a:spLocks noGrp="1"/>
          </p:cNvSpPr>
          <p:nvPr>
            <p:ph type="sldNum" sz="quarter" idx="12"/>
          </p:nvPr>
        </p:nvSpPr>
        <p:spPr/>
        <p:txBody>
          <a:bodyPr/>
          <a:lstStyle/>
          <a:p>
            <a:pPr>
              <a:defRPr/>
            </a:pPr>
            <a:r>
              <a:rPr lang="en-US"/>
              <a:t>Slide </a:t>
            </a:r>
            <a:fld id="{ACA5DE21-EB39-4D7A-8358-F4A5BC11EB68}" type="slidenum">
              <a:rPr lang="en-US"/>
              <a:pPr>
                <a:defRPr/>
              </a:pPr>
              <a:t>1</a:t>
            </a:fld>
            <a:endParaRPr lang="en-US"/>
          </a:p>
        </p:txBody>
      </p:sp>
      <p:sp>
        <p:nvSpPr>
          <p:cNvPr id="1029" name="Rectangle 2"/>
          <p:cNvSpPr>
            <a:spLocks noChangeArrowheads="1"/>
          </p:cNvSpPr>
          <p:nvPr/>
        </p:nvSpPr>
        <p:spPr bwMode="auto">
          <a:xfrm>
            <a:off x="0" y="908050"/>
            <a:ext cx="8763000" cy="4206875"/>
          </a:xfrm>
          <a:prstGeom prst="rect">
            <a:avLst/>
          </a:prstGeom>
          <a:noFill/>
          <a:ln w="9525">
            <a:noFill/>
            <a:miter lim="800000"/>
            <a:headEnd/>
            <a:tailEnd/>
          </a:ln>
        </p:spPr>
        <p:txBody>
          <a:bodyPr>
            <a:spAutoFit/>
          </a:bodyPr>
          <a:lstStyle/>
          <a:p>
            <a:pPr algn="ctr">
              <a:spcBef>
                <a:spcPct val="50000"/>
              </a:spcBef>
            </a:pPr>
            <a:r>
              <a:rPr lang="en-US" sz="4800" b="1" dirty="0">
                <a:solidFill>
                  <a:schemeClr val="accent2"/>
                </a:solidFill>
                <a:latin typeface="Arial Unicode MS" pitchFamily="34" charset="-128"/>
              </a:rPr>
              <a:t>Introduction to</a:t>
            </a:r>
          </a:p>
          <a:p>
            <a:pPr algn="ctr">
              <a:spcBef>
                <a:spcPct val="50000"/>
              </a:spcBef>
            </a:pPr>
            <a:r>
              <a:rPr lang="en-US" sz="4800" b="1" dirty="0">
                <a:solidFill>
                  <a:schemeClr val="accent2"/>
                </a:solidFill>
                <a:latin typeface="Arial Unicode MS" pitchFamily="34" charset="-128"/>
              </a:rPr>
              <a:t>Artificial Intelligence (AI)</a:t>
            </a:r>
          </a:p>
          <a:p>
            <a:pPr algn="ctr">
              <a:spcBef>
                <a:spcPct val="50000"/>
              </a:spcBef>
            </a:pPr>
            <a:endParaRPr lang="en-US" sz="2400" b="1" dirty="0">
              <a:latin typeface="Arial Unicode MS" pitchFamily="34" charset="-128"/>
            </a:endParaRPr>
          </a:p>
          <a:p>
            <a:pPr algn="ctr">
              <a:spcBef>
                <a:spcPct val="50000"/>
              </a:spcBef>
            </a:pPr>
            <a:r>
              <a:rPr lang="en-US" b="1" dirty="0">
                <a:latin typeface="Arial Unicode MS" pitchFamily="34" charset="-128"/>
              </a:rPr>
              <a:t>Computer Science cpsc322, Lecture 1</a:t>
            </a:r>
          </a:p>
          <a:p>
            <a:pPr algn="ctr">
              <a:spcBef>
                <a:spcPct val="50000"/>
              </a:spcBef>
            </a:pPr>
            <a:endParaRPr lang="en-US" sz="2400" b="1" dirty="0">
              <a:latin typeface="Arial Unicode MS" pitchFamily="34" charset="-128"/>
            </a:endParaRPr>
          </a:p>
          <a:p>
            <a:pPr algn="ctr">
              <a:spcBef>
                <a:spcPct val="50000"/>
              </a:spcBef>
            </a:pPr>
            <a:r>
              <a:rPr lang="en-US" sz="2400" b="1" dirty="0" smtClean="0">
                <a:latin typeface="Arial Unicode MS" pitchFamily="34" charset="-128"/>
              </a:rPr>
              <a:t>Sept, 5, 2012</a:t>
            </a:r>
            <a:endParaRPr lang="en-US" sz="2400" b="1" dirty="0">
              <a:latin typeface="Arial Unicode MS" pitchFamily="34" charset="-128"/>
            </a:endParaRPr>
          </a:p>
        </p:txBody>
      </p:sp>
      <p:sp>
        <p:nvSpPr>
          <p:cNvPr id="1031" name="AutoShape 7" descr="tatsuro_picture.jpg"/>
          <p:cNvSpPr>
            <a:spLocks noChangeAspect="1" noChangeArrowheads="1"/>
          </p:cNvSpPr>
          <p:nvPr/>
        </p:nvSpPr>
        <p:spPr bwMode="auto">
          <a:xfrm>
            <a:off x="180975" y="-2127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CA"/>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1</a:t>
            </a:r>
          </a:p>
        </p:txBody>
      </p:sp>
      <p:sp>
        <p:nvSpPr>
          <p:cNvPr id="6" name="Slide Number Placeholder 5"/>
          <p:cNvSpPr>
            <a:spLocks noGrp="1"/>
          </p:cNvSpPr>
          <p:nvPr>
            <p:ph type="sldNum" sz="quarter" idx="12"/>
          </p:nvPr>
        </p:nvSpPr>
        <p:spPr/>
        <p:txBody>
          <a:bodyPr/>
          <a:lstStyle/>
          <a:p>
            <a:pPr>
              <a:defRPr/>
            </a:pPr>
            <a:r>
              <a:rPr lang="en-US"/>
              <a:t>Slide </a:t>
            </a:r>
            <a:fld id="{FC199C99-C991-4799-8C62-2E943458DBD7}" type="slidenum">
              <a:rPr lang="en-US"/>
              <a:pPr>
                <a:defRPr/>
              </a:pPr>
              <a:t>10</a:t>
            </a:fld>
            <a:endParaRPr lang="en-US"/>
          </a:p>
        </p:txBody>
      </p:sp>
      <p:sp>
        <p:nvSpPr>
          <p:cNvPr id="10245" name="Rectangle 2"/>
          <p:cNvSpPr>
            <a:spLocks noGrp="1" noChangeArrowheads="1"/>
          </p:cNvSpPr>
          <p:nvPr>
            <p:ph type="title"/>
          </p:nvPr>
        </p:nvSpPr>
        <p:spPr>
          <a:xfrm>
            <a:off x="685800" y="0"/>
            <a:ext cx="7772400" cy="1219200"/>
          </a:xfrm>
        </p:spPr>
        <p:txBody>
          <a:bodyPr/>
          <a:lstStyle/>
          <a:p>
            <a:pPr eaLnBrk="1" hangingPunct="1"/>
            <a:r>
              <a:rPr lang="en-US" smtClean="0"/>
              <a:t>How to Get Help? </a:t>
            </a:r>
            <a:endParaRPr lang="en-CA" smtClean="0"/>
          </a:p>
        </p:txBody>
      </p:sp>
      <p:sp>
        <p:nvSpPr>
          <p:cNvPr id="10246" name="Rectangle 3"/>
          <p:cNvSpPr>
            <a:spLocks noGrp="1" noChangeArrowheads="1"/>
          </p:cNvSpPr>
          <p:nvPr>
            <p:ph type="body" idx="1"/>
          </p:nvPr>
        </p:nvSpPr>
        <p:spPr>
          <a:xfrm>
            <a:off x="381000" y="1066800"/>
            <a:ext cx="8382000" cy="5410200"/>
          </a:xfrm>
        </p:spPr>
        <p:txBody>
          <a:bodyPr/>
          <a:lstStyle/>
          <a:p>
            <a:pPr eaLnBrk="1" hangingPunct="1">
              <a:spcBef>
                <a:spcPct val="0"/>
              </a:spcBef>
              <a:buFontTx/>
              <a:buChar char="•"/>
            </a:pPr>
            <a:r>
              <a:rPr lang="en-CA" sz="2400" dirty="0" smtClean="0">
                <a:ea typeface="Arial Unicode MS" pitchFamily="34" charset="-128"/>
                <a:cs typeface="Arial Unicode MS" pitchFamily="34" charset="-128"/>
              </a:rPr>
              <a:t>Use the course </a:t>
            </a:r>
            <a:r>
              <a:rPr lang="en-CA" sz="2400" b="1" dirty="0" smtClean="0">
                <a:ea typeface="Arial Unicode MS" pitchFamily="34" charset="-128"/>
                <a:cs typeface="Arial Unicode MS" pitchFamily="34" charset="-128"/>
              </a:rPr>
              <a:t>discussion board</a:t>
            </a:r>
            <a:r>
              <a:rPr lang="en-CA" sz="2400" dirty="0" smtClean="0">
                <a:ea typeface="Arial Unicode MS" pitchFamily="34" charset="-128"/>
                <a:cs typeface="Arial Unicode MS" pitchFamily="34" charset="-128"/>
              </a:rPr>
              <a:t> </a:t>
            </a:r>
            <a:r>
              <a:rPr lang="en-US" sz="2400" dirty="0" smtClean="0"/>
              <a:t>on </a:t>
            </a:r>
            <a:r>
              <a:rPr lang="en-US" b="1" dirty="0" smtClean="0"/>
              <a:t>Connect </a:t>
            </a:r>
            <a:r>
              <a:rPr lang="en-CA" sz="2400" dirty="0" smtClean="0">
                <a:ea typeface="Arial Unicode MS" pitchFamily="34" charset="-128"/>
                <a:cs typeface="Arial Unicode MS" pitchFamily="34" charset="-128"/>
              </a:rPr>
              <a:t>for questions on course material (so keep reading from it !)</a:t>
            </a:r>
          </a:p>
          <a:p>
            <a:pPr eaLnBrk="1" hangingPunct="1">
              <a:spcBef>
                <a:spcPct val="0"/>
              </a:spcBef>
              <a:buFontTx/>
              <a:buChar char="•"/>
            </a:pPr>
            <a:endParaRPr lang="en-CA" sz="2400" dirty="0" smtClean="0">
              <a:ea typeface="Arial Unicode MS" pitchFamily="34" charset="-128"/>
              <a:cs typeface="Arial Unicode MS" pitchFamily="34" charset="-128"/>
            </a:endParaRPr>
          </a:p>
          <a:p>
            <a:pPr eaLnBrk="1" hangingPunct="1">
              <a:spcBef>
                <a:spcPct val="0"/>
              </a:spcBef>
              <a:buFontTx/>
              <a:buChar char="•"/>
            </a:pPr>
            <a:r>
              <a:rPr lang="en-CA" sz="2400" dirty="0" smtClean="0">
                <a:ea typeface="Arial Unicode MS" pitchFamily="34" charset="-128"/>
                <a:cs typeface="Arial Unicode MS" pitchFamily="34" charset="-128"/>
              </a:rPr>
              <a:t>Go to </a:t>
            </a:r>
            <a:r>
              <a:rPr lang="en-CA" b="1" dirty="0" smtClean="0">
                <a:ea typeface="Arial Unicode MS" pitchFamily="34" charset="-128"/>
                <a:cs typeface="Arial Unicode MS" pitchFamily="34" charset="-128"/>
              </a:rPr>
              <a:t>office hours </a:t>
            </a:r>
            <a:r>
              <a:rPr lang="en-CA" sz="2400" dirty="0" smtClean="0">
                <a:ea typeface="Arial Unicode MS" pitchFamily="34" charset="-128"/>
                <a:cs typeface="Arial Unicode MS" pitchFamily="34" charset="-128"/>
              </a:rPr>
              <a:t>(newsgroup is NOT a good substitute for this) – times will be finalized next week</a:t>
            </a:r>
          </a:p>
          <a:p>
            <a:pPr lvl="1" eaLnBrk="1" hangingPunct="1">
              <a:spcBef>
                <a:spcPct val="0"/>
              </a:spcBef>
            </a:pPr>
            <a:r>
              <a:rPr lang="en-CA" b="1" dirty="0" smtClean="0">
                <a:ea typeface="Arial Unicode MS" pitchFamily="34" charset="-128"/>
                <a:cs typeface="Arial Unicode MS" pitchFamily="34" charset="-128"/>
              </a:rPr>
              <a:t>Giuseppe:</a:t>
            </a:r>
            <a:r>
              <a:rPr lang="en-CA" b="1" dirty="0" smtClean="0">
                <a:solidFill>
                  <a:schemeClr val="accent2"/>
                </a:solidFill>
                <a:ea typeface="Arial Unicode MS" pitchFamily="34" charset="-128"/>
                <a:cs typeface="Arial Unicode MS" pitchFamily="34" charset="-128"/>
              </a:rPr>
              <a:t> 	TBA	(CICSR #105)</a:t>
            </a:r>
          </a:p>
          <a:p>
            <a:pPr lvl="1" eaLnBrk="1" hangingPunct="1">
              <a:spcBef>
                <a:spcPct val="0"/>
              </a:spcBef>
            </a:pPr>
            <a:r>
              <a:rPr lang="en-US" b="1" dirty="0" smtClean="0"/>
              <a:t>Nathan: 	</a:t>
            </a:r>
            <a:r>
              <a:rPr lang="en-CA" b="1" dirty="0" smtClean="0">
                <a:solidFill>
                  <a:schemeClr val="accent2"/>
                </a:solidFill>
                <a:ea typeface="Arial Unicode MS" pitchFamily="34" charset="-128"/>
                <a:cs typeface="Arial Unicode MS" pitchFamily="34" charset="-128"/>
              </a:rPr>
              <a:t>TBA	(learning Center)</a:t>
            </a:r>
            <a:endParaRPr lang="en-US" b="1" dirty="0" smtClean="0"/>
          </a:p>
          <a:p>
            <a:pPr lvl="1" eaLnBrk="1" hangingPunct="1">
              <a:spcBef>
                <a:spcPct val="0"/>
              </a:spcBef>
            </a:pPr>
            <a:r>
              <a:rPr lang="en-US" b="1" dirty="0" err="1" smtClean="0"/>
              <a:t>Tatsuro</a:t>
            </a:r>
            <a:r>
              <a:rPr lang="en-US" b="1" dirty="0" smtClean="0"/>
              <a:t> :</a:t>
            </a:r>
            <a:r>
              <a:rPr lang="en-US" dirty="0" smtClean="0"/>
              <a:t> 	</a:t>
            </a:r>
            <a:r>
              <a:rPr lang="en-CA" b="1" dirty="0" smtClean="0">
                <a:solidFill>
                  <a:schemeClr val="accent2"/>
                </a:solidFill>
                <a:ea typeface="Arial Unicode MS" pitchFamily="34" charset="-128"/>
                <a:cs typeface="Arial Unicode MS" pitchFamily="34" charset="-128"/>
              </a:rPr>
              <a:t>TBA	(learning Center)</a:t>
            </a:r>
          </a:p>
          <a:p>
            <a:pPr lvl="1" eaLnBrk="1" hangingPunct="1">
              <a:spcBef>
                <a:spcPct val="0"/>
              </a:spcBef>
            </a:pPr>
            <a:r>
              <a:rPr lang="en-US" b="1" dirty="0" err="1" smtClean="0"/>
              <a:t>Seyed</a:t>
            </a:r>
            <a:r>
              <a:rPr lang="en-US" b="1" dirty="0" smtClean="0"/>
              <a:t> </a:t>
            </a:r>
            <a:r>
              <a:rPr lang="en-CA" b="1" dirty="0" smtClean="0">
                <a:solidFill>
                  <a:schemeClr val="accent2"/>
                </a:solidFill>
                <a:ea typeface="Arial Unicode MS" pitchFamily="34" charset="-128"/>
                <a:cs typeface="Arial Unicode MS" pitchFamily="34" charset="-128"/>
              </a:rPr>
              <a:t>: 	TBA	(learning Center)</a:t>
            </a:r>
          </a:p>
          <a:p>
            <a:pPr lvl="1" eaLnBrk="1" hangingPunct="1">
              <a:spcBef>
                <a:spcPct val="0"/>
              </a:spcBef>
            </a:pPr>
            <a:endParaRPr lang="en-CA" dirty="0" smtClean="0">
              <a:ea typeface="Arial Unicode MS" pitchFamily="34" charset="-128"/>
              <a:cs typeface="Arial Unicode MS" pitchFamily="34" charset="-128"/>
            </a:endParaRPr>
          </a:p>
          <a:p>
            <a:pPr lvl="1" eaLnBrk="1" hangingPunct="1">
              <a:spcBef>
                <a:spcPct val="0"/>
              </a:spcBef>
              <a:buFontTx/>
              <a:buNone/>
            </a:pPr>
            <a:r>
              <a:rPr lang="en-CA" dirty="0" smtClean="0">
                <a:ea typeface="Arial Unicode MS" pitchFamily="34" charset="-128"/>
                <a:cs typeface="Arial Unicode MS" pitchFamily="34" charset="-128"/>
              </a:rPr>
              <a:t>Can schedule by appointment if you can document a conflict with the  official office hours</a:t>
            </a:r>
          </a:p>
          <a:p>
            <a:pPr lvl="1" eaLnBrk="1" hangingPunct="1">
              <a:lnSpc>
                <a:spcPct val="120000"/>
              </a:lnSpc>
              <a:buFontTx/>
              <a:buNone/>
            </a:pPr>
            <a:endParaRPr lang="en-CA" i="1" dirty="0" smtClean="0">
              <a:ea typeface="Arial Unicode MS" pitchFamily="34" charset="-128"/>
              <a:cs typeface="Arial Unicode MS" pitchFamily="34" charset="-128"/>
            </a:endParaRPr>
          </a:p>
          <a:p>
            <a:pPr eaLnBrk="1" hangingPunct="1">
              <a:lnSpc>
                <a:spcPct val="40000"/>
              </a:lnSpc>
            </a:pPr>
            <a:r>
              <a:rPr lang="en-CA" sz="1200" i="1" dirty="0" smtClean="0">
                <a:solidFill>
                  <a:schemeClr val="accent2"/>
                </a:solidFill>
                <a:ea typeface="Arial Unicode MS" pitchFamily="34" charset="-128"/>
                <a:cs typeface="Arial Unicode MS" pitchFamily="34" charset="-128"/>
              </a:rPr>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1</a:t>
            </a:r>
          </a:p>
        </p:txBody>
      </p:sp>
      <p:sp>
        <p:nvSpPr>
          <p:cNvPr id="6" name="Slide Number Placeholder 5"/>
          <p:cNvSpPr>
            <a:spLocks noGrp="1"/>
          </p:cNvSpPr>
          <p:nvPr>
            <p:ph type="sldNum" sz="quarter" idx="12"/>
          </p:nvPr>
        </p:nvSpPr>
        <p:spPr/>
        <p:txBody>
          <a:bodyPr/>
          <a:lstStyle/>
          <a:p>
            <a:pPr>
              <a:defRPr/>
            </a:pPr>
            <a:r>
              <a:rPr lang="en-US"/>
              <a:t>Slide </a:t>
            </a:r>
            <a:fld id="{E317FBBA-BE14-4ABE-8632-20F54E42B065}" type="slidenum">
              <a:rPr lang="en-US"/>
              <a:pPr>
                <a:defRPr/>
              </a:pPr>
              <a:t>11</a:t>
            </a:fld>
            <a:endParaRPr lang="en-US"/>
          </a:p>
        </p:txBody>
      </p:sp>
      <p:sp>
        <p:nvSpPr>
          <p:cNvPr id="20484" name="Rectangle 2"/>
          <p:cNvSpPr>
            <a:spLocks noGrp="1" noChangeArrowheads="1"/>
          </p:cNvSpPr>
          <p:nvPr>
            <p:ph type="title"/>
          </p:nvPr>
        </p:nvSpPr>
        <p:spPr>
          <a:xfrm>
            <a:off x="304800" y="228600"/>
            <a:ext cx="8610600" cy="1219200"/>
          </a:xfrm>
        </p:spPr>
        <p:txBody>
          <a:bodyPr/>
          <a:lstStyle/>
          <a:p>
            <a:pPr eaLnBrk="1" hangingPunct="1"/>
            <a:r>
              <a:rPr lang="en-US" sz="3200" smtClean="0"/>
              <a:t>Getting Help from Other Students? (Plagiarism)</a:t>
            </a:r>
            <a:endParaRPr lang="en-CA" sz="3200" smtClean="0"/>
          </a:p>
        </p:txBody>
      </p:sp>
      <p:sp>
        <p:nvSpPr>
          <p:cNvPr id="20485" name="Rectangle 3"/>
          <p:cNvSpPr>
            <a:spLocks noGrp="1" noChangeArrowheads="1"/>
          </p:cNvSpPr>
          <p:nvPr>
            <p:ph type="body" idx="1"/>
          </p:nvPr>
        </p:nvSpPr>
        <p:spPr>
          <a:xfrm>
            <a:off x="468313" y="1447800"/>
            <a:ext cx="8458200" cy="5410200"/>
          </a:xfrm>
        </p:spPr>
        <p:txBody>
          <a:bodyPr/>
          <a:lstStyle/>
          <a:p>
            <a:pPr eaLnBrk="1" hangingPunct="1">
              <a:buFontTx/>
              <a:buChar char="•"/>
            </a:pPr>
            <a:r>
              <a:rPr lang="en-US" sz="2400" b="1" smtClean="0">
                <a:ea typeface="Arial Unicode MS" pitchFamily="34" charset="-128"/>
                <a:cs typeface="Arial Unicode MS" pitchFamily="34" charset="-128"/>
              </a:rPr>
              <a:t>It is </a:t>
            </a:r>
            <a:r>
              <a:rPr lang="en-US" sz="2400" b="1" smtClean="0">
                <a:solidFill>
                  <a:schemeClr val="accent2"/>
                </a:solidFill>
                <a:ea typeface="Arial Unicode MS" pitchFamily="34" charset="-128"/>
                <a:cs typeface="Arial Unicode MS" pitchFamily="34" charset="-128"/>
              </a:rPr>
              <a:t>OK</a:t>
            </a:r>
            <a:r>
              <a:rPr lang="en-US" sz="2400" b="1" smtClean="0">
                <a:ea typeface="Arial Unicode MS" pitchFamily="34" charset="-128"/>
                <a:cs typeface="Arial Unicode MS" pitchFamily="34" charset="-128"/>
              </a:rPr>
              <a:t> to talk with your classmates about assignments; learning from each other is good</a:t>
            </a:r>
          </a:p>
          <a:p>
            <a:pPr eaLnBrk="1" hangingPunct="1">
              <a:buFontTx/>
              <a:buChar char="•"/>
            </a:pPr>
            <a:r>
              <a:rPr lang="en-US" b="1" smtClean="0">
                <a:ea typeface="Arial Unicode MS" pitchFamily="34" charset="-128"/>
                <a:cs typeface="Arial Unicode MS" pitchFamily="34" charset="-128"/>
              </a:rPr>
              <a:t>But you must:</a:t>
            </a:r>
          </a:p>
          <a:p>
            <a:pPr lvl="1" eaLnBrk="1" hangingPunct="1"/>
            <a:r>
              <a:rPr lang="en-CA" smtClean="0">
                <a:solidFill>
                  <a:schemeClr val="accent2"/>
                </a:solidFill>
                <a:ea typeface="Arial Unicode MS" pitchFamily="34" charset="-128"/>
                <a:cs typeface="Arial Unicode MS" pitchFamily="34" charset="-128"/>
              </a:rPr>
              <a:t>Not copy</a:t>
            </a:r>
            <a:r>
              <a:rPr lang="en-CA" smtClean="0">
                <a:ea typeface="Arial Unicode MS" pitchFamily="34" charset="-128"/>
                <a:cs typeface="Arial Unicode MS" pitchFamily="34" charset="-128"/>
              </a:rPr>
              <a:t> from others (with or without the consent of the authors)</a:t>
            </a:r>
          </a:p>
          <a:p>
            <a:pPr lvl="1" eaLnBrk="1" hangingPunct="1"/>
            <a:r>
              <a:rPr lang="en-CA" smtClean="0">
                <a:ea typeface="Arial Unicode MS" pitchFamily="34" charset="-128"/>
                <a:cs typeface="Arial Unicode MS" pitchFamily="34" charset="-128"/>
              </a:rPr>
              <a:t>Write/present your work </a:t>
            </a:r>
            <a:r>
              <a:rPr lang="en-CA" smtClean="0">
                <a:solidFill>
                  <a:schemeClr val="accent2"/>
                </a:solidFill>
                <a:ea typeface="Arial Unicode MS" pitchFamily="34" charset="-128"/>
                <a:cs typeface="Arial Unicode MS" pitchFamily="34" charset="-128"/>
              </a:rPr>
              <a:t>completely on your own </a:t>
            </a:r>
            <a:r>
              <a:rPr lang="en-CA" smtClean="0">
                <a:ea typeface="Arial Unicode MS" pitchFamily="34" charset="-128"/>
                <a:cs typeface="Arial Unicode MS" pitchFamily="34" charset="-128"/>
              </a:rPr>
              <a:t>(code questions exception)</a:t>
            </a:r>
            <a:endParaRPr lang="en-CA" smtClean="0">
              <a:solidFill>
                <a:schemeClr val="accent2"/>
              </a:solidFill>
              <a:ea typeface="Arial Unicode MS" pitchFamily="34" charset="-128"/>
              <a:cs typeface="Arial Unicode MS" pitchFamily="34" charset="-128"/>
            </a:endParaRPr>
          </a:p>
          <a:p>
            <a:pPr eaLnBrk="1" hangingPunct="1">
              <a:buFontTx/>
              <a:buChar char="•"/>
            </a:pPr>
            <a:endParaRPr lang="en-CA" sz="2400" smtClean="0">
              <a:ea typeface="Arial Unicode MS" pitchFamily="34" charset="-128"/>
              <a:cs typeface="Arial Unicode MS" pitchFamily="34" charset="-128"/>
            </a:endParaRPr>
          </a:p>
          <a:p>
            <a:pPr eaLnBrk="1" hangingPunct="1">
              <a:buFontTx/>
              <a:buChar char="•"/>
            </a:pPr>
            <a:r>
              <a:rPr lang="en-CA" sz="2400" smtClean="0">
                <a:ea typeface="Arial Unicode MS" pitchFamily="34" charset="-128"/>
                <a:cs typeface="Arial Unicode MS" pitchFamily="34" charset="-128"/>
              </a:rPr>
              <a:t>See </a:t>
            </a:r>
            <a:r>
              <a:rPr lang="en-CA" sz="2400" b="1" smtClean="0">
                <a:ea typeface="Arial Unicode MS" pitchFamily="34" charset="-128"/>
                <a:cs typeface="Arial Unicode MS" pitchFamily="34" charset="-128"/>
              </a:rPr>
              <a:t>UBC official regulations</a:t>
            </a:r>
            <a:r>
              <a:rPr lang="en-CA" sz="2400" smtClean="0">
                <a:ea typeface="Arial Unicode MS" pitchFamily="34" charset="-128"/>
                <a:cs typeface="Arial Unicode MS" pitchFamily="34" charset="-128"/>
              </a:rPr>
              <a:t> on what constitutes plagiarism (pointer in course Web-page)</a:t>
            </a:r>
          </a:p>
          <a:p>
            <a:pPr eaLnBrk="1" hangingPunct="1">
              <a:buFontTx/>
              <a:buChar char="•"/>
            </a:pPr>
            <a:r>
              <a:rPr lang="en-CA" sz="2400" smtClean="0">
                <a:ea typeface="Arial Unicode MS" pitchFamily="34" charset="-128"/>
                <a:cs typeface="Arial Unicode MS" pitchFamily="34" charset="-128"/>
              </a:rPr>
              <a:t>Ignorance of the rules will not be a sufficient excuse for breaking them</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1</a:t>
            </a:r>
          </a:p>
        </p:txBody>
      </p:sp>
      <p:sp>
        <p:nvSpPr>
          <p:cNvPr id="6" name="Slide Number Placeholder 5"/>
          <p:cNvSpPr>
            <a:spLocks noGrp="1"/>
          </p:cNvSpPr>
          <p:nvPr>
            <p:ph type="sldNum" sz="quarter" idx="12"/>
          </p:nvPr>
        </p:nvSpPr>
        <p:spPr/>
        <p:txBody>
          <a:bodyPr/>
          <a:lstStyle/>
          <a:p>
            <a:pPr>
              <a:defRPr/>
            </a:pPr>
            <a:r>
              <a:rPr lang="en-US"/>
              <a:t>Slide </a:t>
            </a:r>
            <a:fld id="{DC94D639-D50B-424B-B867-FCD86A3F0A61}" type="slidenum">
              <a:rPr lang="en-US"/>
              <a:pPr>
                <a:defRPr/>
              </a:pPr>
              <a:t>12</a:t>
            </a:fld>
            <a:endParaRPr lang="en-US"/>
          </a:p>
        </p:txBody>
      </p:sp>
      <p:sp>
        <p:nvSpPr>
          <p:cNvPr id="21508" name="Rectangle 2"/>
          <p:cNvSpPr>
            <a:spLocks noGrp="1" noChangeArrowheads="1"/>
          </p:cNvSpPr>
          <p:nvPr>
            <p:ph type="title"/>
          </p:nvPr>
        </p:nvSpPr>
        <p:spPr>
          <a:xfrm>
            <a:off x="304800" y="0"/>
            <a:ext cx="8610600" cy="1219200"/>
          </a:xfrm>
        </p:spPr>
        <p:txBody>
          <a:bodyPr/>
          <a:lstStyle/>
          <a:p>
            <a:pPr eaLnBrk="1" hangingPunct="1"/>
            <a:r>
              <a:rPr lang="en-US" sz="3200" smtClean="0"/>
              <a:t>Getting Help from Other Students? (Plagiarism)</a:t>
            </a:r>
            <a:endParaRPr lang="en-CA" sz="3200" smtClean="0"/>
          </a:p>
        </p:txBody>
      </p:sp>
      <p:sp>
        <p:nvSpPr>
          <p:cNvPr id="21509" name="Rectangle 3"/>
          <p:cNvSpPr>
            <a:spLocks noGrp="1" noChangeArrowheads="1"/>
          </p:cNvSpPr>
          <p:nvPr>
            <p:ph type="body" idx="1"/>
          </p:nvPr>
        </p:nvSpPr>
        <p:spPr>
          <a:xfrm>
            <a:off x="304800" y="1447800"/>
            <a:ext cx="8839200" cy="5410200"/>
          </a:xfrm>
        </p:spPr>
        <p:txBody>
          <a:bodyPr/>
          <a:lstStyle/>
          <a:p>
            <a:pPr eaLnBrk="1" hangingPunct="1"/>
            <a:r>
              <a:rPr lang="en-CA" sz="2400" b="1" smtClean="0">
                <a:ea typeface="Arial Unicode MS" pitchFamily="34" charset="-128"/>
                <a:cs typeface="Arial Unicode MS" pitchFamily="34" charset="-128"/>
              </a:rPr>
              <a:t>When you are in doubt whether the line is crossed</a:t>
            </a:r>
            <a:r>
              <a:rPr lang="en-CA" sz="2400" smtClean="0">
                <a:ea typeface="Arial Unicode MS" pitchFamily="34" charset="-128"/>
                <a:cs typeface="Arial Unicode MS" pitchFamily="34" charset="-128"/>
              </a:rPr>
              <a:t>:</a:t>
            </a:r>
          </a:p>
          <a:p>
            <a:pPr lvl="1" eaLnBrk="1" hangingPunct="1"/>
            <a:r>
              <a:rPr lang="en-CA" smtClean="0">
                <a:ea typeface="Arial Unicode MS" pitchFamily="34" charset="-128"/>
                <a:cs typeface="Arial Unicode MS" pitchFamily="34" charset="-128"/>
              </a:rPr>
              <a:t>Talk to me or the TA’s</a:t>
            </a:r>
          </a:p>
          <a:p>
            <a:pPr lvl="1" eaLnBrk="1" hangingPunct="1"/>
            <a:endParaRPr lang="en-CA" smtClean="0">
              <a:ea typeface="Arial Unicode MS" pitchFamily="34" charset="-128"/>
              <a:cs typeface="Arial Unicode MS" pitchFamily="34" charset="-128"/>
            </a:endParaRPr>
          </a:p>
          <a:p>
            <a:pPr lvl="1" eaLnBrk="1" hangingPunct="1"/>
            <a:endParaRPr lang="en-CA" sz="2000" smtClean="0">
              <a:ea typeface="Arial Unicode MS" pitchFamily="34" charset="-128"/>
              <a:cs typeface="Arial Unicode MS" pitchFamily="34" charset="-128"/>
            </a:endParaRPr>
          </a:p>
          <a:p>
            <a:pPr eaLnBrk="1" hangingPunct="1"/>
            <a:r>
              <a:rPr lang="en-CA" sz="2400" smtClean="0">
                <a:ea typeface="Arial Unicode MS" pitchFamily="34" charset="-128"/>
                <a:cs typeface="Arial Unicode MS" pitchFamily="34" charset="-128"/>
              </a:rPr>
              <a:t>Any unjustified cases will be </a:t>
            </a:r>
            <a:r>
              <a:rPr lang="en-CA" sz="2400" b="1" smtClean="0">
                <a:solidFill>
                  <a:srgbClr val="FF0000"/>
                </a:solidFill>
                <a:ea typeface="Arial Unicode MS" pitchFamily="34" charset="-128"/>
                <a:cs typeface="Arial Unicode MS" pitchFamily="34" charset="-128"/>
              </a:rPr>
              <a:t>severely dealt with </a:t>
            </a:r>
            <a:r>
              <a:rPr lang="en-CA" sz="2400" b="1" smtClean="0">
                <a:ea typeface="Arial Unicode MS" pitchFamily="34" charset="-128"/>
                <a:cs typeface="Arial Unicode MS" pitchFamily="34" charset="-128"/>
              </a:rPr>
              <a:t>by the Dean’s </a:t>
            </a:r>
          </a:p>
          <a:p>
            <a:pPr eaLnBrk="1" hangingPunct="1"/>
            <a:r>
              <a:rPr lang="en-CA" sz="2400" b="1" smtClean="0">
                <a:ea typeface="Arial Unicode MS" pitchFamily="34" charset="-128"/>
                <a:cs typeface="Arial Unicode MS" pitchFamily="34" charset="-128"/>
              </a:rPr>
              <a:t>Office </a:t>
            </a:r>
            <a:r>
              <a:rPr lang="en-CA" sz="2400" smtClean="0">
                <a:ea typeface="Arial Unicode MS" pitchFamily="34" charset="-128"/>
                <a:cs typeface="Arial Unicode MS" pitchFamily="34" charset="-128"/>
              </a:rPr>
              <a:t>(that’s the official procedure)</a:t>
            </a:r>
          </a:p>
          <a:p>
            <a:pPr lvl="1" eaLnBrk="1" hangingPunct="1"/>
            <a:r>
              <a:rPr lang="en-CA" smtClean="0">
                <a:ea typeface="Arial Unicode MS" pitchFamily="34" charset="-128"/>
                <a:cs typeface="Arial Unicode MS" pitchFamily="34" charset="-128"/>
              </a:rPr>
              <a:t>My advice: better to skip an assignment than to have “</a:t>
            </a:r>
            <a:r>
              <a:rPr lang="en-CA" smtClean="0">
                <a:solidFill>
                  <a:schemeClr val="accent2"/>
                </a:solidFill>
                <a:ea typeface="Arial Unicode MS" pitchFamily="34" charset="-128"/>
                <a:cs typeface="Arial Unicode MS" pitchFamily="34" charset="-128"/>
              </a:rPr>
              <a:t>academic misconduct</a:t>
            </a:r>
            <a:r>
              <a:rPr lang="en-CA" smtClean="0">
                <a:ea typeface="Arial Unicode MS" pitchFamily="34" charset="-128"/>
                <a:cs typeface="Arial Unicode MS" pitchFamily="34" charset="-128"/>
              </a:rPr>
              <a:t>” recorded on your transcript and additional penalties as serious as expulsion from the university!</a:t>
            </a:r>
          </a:p>
          <a:p>
            <a:pPr eaLnBrk="1" hangingPunct="1"/>
            <a:endParaRPr lang="en-CA" sz="2400" smtClean="0">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1</a:t>
            </a:r>
          </a:p>
        </p:txBody>
      </p:sp>
      <p:sp>
        <p:nvSpPr>
          <p:cNvPr id="6" name="Slide Number Placeholder 5"/>
          <p:cNvSpPr>
            <a:spLocks noGrp="1"/>
          </p:cNvSpPr>
          <p:nvPr>
            <p:ph type="sldNum" sz="quarter" idx="12"/>
          </p:nvPr>
        </p:nvSpPr>
        <p:spPr/>
        <p:txBody>
          <a:bodyPr/>
          <a:lstStyle/>
          <a:p>
            <a:pPr>
              <a:defRPr/>
            </a:pPr>
            <a:r>
              <a:rPr lang="en-US"/>
              <a:t>Slide </a:t>
            </a:r>
            <a:fld id="{029B1A6C-CBBE-4807-BA0E-7FB53F075B53}" type="slidenum">
              <a:rPr lang="en-US"/>
              <a:pPr>
                <a:defRPr/>
              </a:pPr>
              <a:t>13</a:t>
            </a:fld>
            <a:endParaRPr lang="en-US"/>
          </a:p>
        </p:txBody>
      </p:sp>
      <p:sp>
        <p:nvSpPr>
          <p:cNvPr id="22532" name="Rectangle 2"/>
          <p:cNvSpPr>
            <a:spLocks noGrp="1" noChangeArrowheads="1"/>
          </p:cNvSpPr>
          <p:nvPr>
            <p:ph type="title"/>
          </p:nvPr>
        </p:nvSpPr>
        <p:spPr/>
        <p:txBody>
          <a:bodyPr/>
          <a:lstStyle/>
          <a:p>
            <a:pPr eaLnBrk="1" hangingPunct="1"/>
            <a:r>
              <a:rPr lang="en-US" smtClean="0"/>
              <a:t>To Summarize</a:t>
            </a:r>
          </a:p>
        </p:txBody>
      </p:sp>
      <p:sp>
        <p:nvSpPr>
          <p:cNvPr id="200707" name="Rectangle 3"/>
          <p:cNvSpPr>
            <a:spLocks noGrp="1" noChangeArrowheads="1"/>
          </p:cNvSpPr>
          <p:nvPr>
            <p:ph type="body" idx="1"/>
          </p:nvPr>
        </p:nvSpPr>
        <p:spPr>
          <a:xfrm>
            <a:off x="105420" y="1132461"/>
            <a:ext cx="8964612" cy="4032250"/>
          </a:xfrm>
        </p:spPr>
        <p:txBody>
          <a:bodyPr/>
          <a:lstStyle/>
          <a:p>
            <a:pPr eaLnBrk="1" hangingPunct="1">
              <a:lnSpc>
                <a:spcPct val="90000"/>
              </a:lnSpc>
              <a:buFontTx/>
              <a:buChar char="•"/>
              <a:defRPr/>
            </a:pPr>
            <a:r>
              <a:rPr lang="en-US" dirty="0"/>
              <a:t>All the course logistics are described in the course Webpage</a:t>
            </a:r>
          </a:p>
          <a:p>
            <a:pPr eaLnBrk="1" hangingPunct="1">
              <a:lnSpc>
                <a:spcPct val="70000"/>
              </a:lnSpc>
              <a:defRPr/>
            </a:pPr>
            <a:r>
              <a:rPr lang="en-US" sz="2400" dirty="0">
                <a:solidFill>
                  <a:schemeClr val="bg2"/>
                </a:solidFill>
                <a:latin typeface="Helvetica" pitchFamily="34" charset="0"/>
                <a:hlinkClick r:id="rId3"/>
              </a:rPr>
              <a:t>www.cs.ubc.ca/~</a:t>
            </a:r>
            <a:r>
              <a:rPr lang="en-US" sz="2400" dirty="0" smtClean="0">
                <a:solidFill>
                  <a:schemeClr val="bg2"/>
                </a:solidFill>
                <a:latin typeface="Helvetica" pitchFamily="34" charset="0"/>
                <a:hlinkClick r:id="rId3"/>
              </a:rPr>
              <a:t>carenini/TEACHING/CPSC322-12bis/index.html</a:t>
            </a:r>
            <a:endParaRPr lang="en-US" sz="2400" dirty="0">
              <a:solidFill>
                <a:schemeClr val="bg2"/>
              </a:solidFill>
              <a:latin typeface="Helvetica" pitchFamily="34" charset="0"/>
            </a:endParaRPr>
          </a:p>
          <a:p>
            <a:pPr eaLnBrk="1" hangingPunct="1">
              <a:lnSpc>
                <a:spcPct val="70000"/>
              </a:lnSpc>
              <a:defRPr/>
            </a:pPr>
            <a:endParaRPr lang="en-US" dirty="0" smtClean="0">
              <a:solidFill>
                <a:schemeClr val="accent6"/>
              </a:solidFill>
              <a:latin typeface="Helvetica" pitchFamily="34" charset="0"/>
            </a:endParaRPr>
          </a:p>
          <a:p>
            <a:pPr eaLnBrk="1" hangingPunct="1">
              <a:lnSpc>
                <a:spcPct val="70000"/>
              </a:lnSpc>
              <a:defRPr/>
            </a:pPr>
            <a:r>
              <a:rPr lang="en-US" dirty="0" err="1" smtClean="0">
                <a:solidFill>
                  <a:schemeClr val="accent6"/>
                </a:solidFill>
                <a:latin typeface="Helvetica" pitchFamily="34" charset="0"/>
              </a:rPr>
              <a:t>WebSearch</a:t>
            </a:r>
            <a:r>
              <a:rPr lang="en-US" dirty="0" smtClean="0">
                <a:solidFill>
                  <a:schemeClr val="accent6"/>
                </a:solidFill>
                <a:latin typeface="Helvetica" pitchFamily="34" charset="0"/>
              </a:rPr>
              <a:t>: Giuseppe </a:t>
            </a:r>
            <a:r>
              <a:rPr lang="en-US" dirty="0" err="1" smtClean="0">
                <a:solidFill>
                  <a:schemeClr val="accent6"/>
                </a:solidFill>
                <a:latin typeface="Helvetica" pitchFamily="34" charset="0"/>
              </a:rPr>
              <a:t>Carenini</a:t>
            </a:r>
            <a:r>
              <a:rPr lang="en-US" dirty="0" smtClean="0">
                <a:solidFill>
                  <a:schemeClr val="accent6"/>
                </a:solidFill>
                <a:latin typeface="Helvetica" pitchFamily="34" charset="0"/>
              </a:rPr>
              <a:t> </a:t>
            </a:r>
          </a:p>
          <a:p>
            <a:pPr eaLnBrk="1" hangingPunct="1">
              <a:lnSpc>
                <a:spcPct val="70000"/>
              </a:lnSpc>
              <a:defRPr/>
            </a:pPr>
            <a:endParaRPr lang="en-US" dirty="0">
              <a:solidFill>
                <a:schemeClr val="accent6"/>
              </a:solidFill>
            </a:endParaRPr>
          </a:p>
          <a:p>
            <a:pPr eaLnBrk="1" hangingPunct="1">
              <a:lnSpc>
                <a:spcPct val="70000"/>
              </a:lnSpc>
              <a:defRPr/>
            </a:pPr>
            <a:r>
              <a:rPr lang="en-US" dirty="0"/>
              <a:t>(And summarized in these slides)</a:t>
            </a:r>
          </a:p>
          <a:p>
            <a:pPr eaLnBrk="1" hangingPunct="1">
              <a:lnSpc>
                <a:spcPct val="70000"/>
              </a:lnSpc>
              <a:defRPr/>
            </a:pPr>
            <a:endParaRPr lang="en-US" dirty="0"/>
          </a:p>
          <a:p>
            <a:pPr eaLnBrk="1" hangingPunct="1">
              <a:lnSpc>
                <a:spcPct val="110000"/>
              </a:lnSpc>
              <a:buFontTx/>
              <a:buChar char="•"/>
              <a:defRPr/>
            </a:pPr>
            <a:r>
              <a:rPr lang="en-US" dirty="0"/>
              <a:t>Make sure you carefully read and understand them!</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1</a:t>
            </a:r>
          </a:p>
        </p:txBody>
      </p:sp>
      <p:sp>
        <p:nvSpPr>
          <p:cNvPr id="6" name="Slide Number Placeholder 5"/>
          <p:cNvSpPr>
            <a:spLocks noGrp="1"/>
          </p:cNvSpPr>
          <p:nvPr>
            <p:ph type="sldNum" sz="quarter" idx="12"/>
          </p:nvPr>
        </p:nvSpPr>
        <p:spPr/>
        <p:txBody>
          <a:bodyPr/>
          <a:lstStyle/>
          <a:p>
            <a:pPr>
              <a:defRPr/>
            </a:pPr>
            <a:r>
              <a:rPr lang="en-US"/>
              <a:t>Slide </a:t>
            </a:r>
            <a:fld id="{B520A1B0-8FD5-418C-9B28-DF434C1D8D5E}" type="slidenum">
              <a:rPr lang="en-US"/>
              <a:pPr>
                <a:defRPr/>
              </a:pPr>
              <a:t>14</a:t>
            </a:fld>
            <a:endParaRPr lang="en-US"/>
          </a:p>
        </p:txBody>
      </p:sp>
      <p:sp>
        <p:nvSpPr>
          <p:cNvPr id="11294" name="Rectangle 2"/>
          <p:cNvSpPr>
            <a:spLocks noGrp="1" noChangeArrowheads="1"/>
          </p:cNvSpPr>
          <p:nvPr>
            <p:ph type="title"/>
          </p:nvPr>
        </p:nvSpPr>
        <p:spPr/>
        <p:txBody>
          <a:bodyPr/>
          <a:lstStyle/>
          <a:p>
            <a:pPr eaLnBrk="1" hangingPunct="1"/>
            <a:r>
              <a:rPr lang="en-US" smtClean="0"/>
              <a:t>What is Intelligence?</a:t>
            </a:r>
          </a:p>
        </p:txBody>
      </p:sp>
      <p:sp>
        <p:nvSpPr>
          <p:cNvPr id="11295" name="Rectangle 26"/>
          <p:cNvSpPr>
            <a:spLocks noChangeArrowheads="1"/>
          </p:cNvSpPr>
          <p:nvPr/>
        </p:nvSpPr>
        <p:spPr bwMode="auto">
          <a:xfrm>
            <a:off x="395288" y="1484313"/>
            <a:ext cx="8497887" cy="2592387"/>
          </a:xfrm>
          <a:prstGeom prst="rect">
            <a:avLst/>
          </a:prstGeom>
          <a:noFill/>
          <a:ln w="9525">
            <a:noFill/>
            <a:miter lim="800000"/>
            <a:headEnd/>
            <a:tailEnd/>
          </a:ln>
        </p:spPr>
        <p:txBody>
          <a:bodyPr/>
          <a:lstStyle/>
          <a:p>
            <a:pPr marL="342900" indent="-342900">
              <a:spcBef>
                <a:spcPct val="20000"/>
              </a:spcBef>
            </a:pPr>
            <a:endParaRPr lang="en-US" b="1">
              <a:latin typeface="Arial Unicode MS" pitchFamily="34" charset="-12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1</a:t>
            </a:r>
          </a:p>
        </p:txBody>
      </p:sp>
      <p:sp>
        <p:nvSpPr>
          <p:cNvPr id="6" name="Slide Number Placeholder 5"/>
          <p:cNvSpPr>
            <a:spLocks noGrp="1"/>
          </p:cNvSpPr>
          <p:nvPr>
            <p:ph type="sldNum" sz="quarter" idx="12"/>
          </p:nvPr>
        </p:nvSpPr>
        <p:spPr/>
        <p:txBody>
          <a:bodyPr/>
          <a:lstStyle/>
          <a:p>
            <a:pPr>
              <a:defRPr/>
            </a:pPr>
            <a:r>
              <a:rPr lang="en-US"/>
              <a:t>Slide </a:t>
            </a:r>
            <a:fld id="{3053ACEB-A55C-4287-A126-1D6F7A08A883}" type="slidenum">
              <a:rPr lang="en-US"/>
              <a:pPr>
                <a:defRPr/>
              </a:pPr>
              <a:t>15</a:t>
            </a:fld>
            <a:endParaRPr lang="en-US"/>
          </a:p>
        </p:txBody>
      </p:sp>
      <p:sp>
        <p:nvSpPr>
          <p:cNvPr id="12293" name="Rectangle 2"/>
          <p:cNvSpPr>
            <a:spLocks noGrp="1" noChangeArrowheads="1"/>
          </p:cNvSpPr>
          <p:nvPr>
            <p:ph type="title"/>
          </p:nvPr>
        </p:nvSpPr>
        <p:spPr>
          <a:xfrm>
            <a:off x="214313" y="571500"/>
            <a:ext cx="8534400" cy="685800"/>
          </a:xfrm>
        </p:spPr>
        <p:txBody>
          <a:bodyPr/>
          <a:lstStyle/>
          <a:p>
            <a:pPr eaLnBrk="1" hangingPunct="1"/>
            <a:r>
              <a:rPr lang="en-US" smtClean="0"/>
              <a:t>What is Artificial Intelligence?</a:t>
            </a:r>
          </a:p>
        </p:txBody>
      </p:sp>
      <p:sp>
        <p:nvSpPr>
          <p:cNvPr id="12294" name="Rectangle 26"/>
          <p:cNvSpPr>
            <a:spLocks noChangeArrowheads="1"/>
          </p:cNvSpPr>
          <p:nvPr/>
        </p:nvSpPr>
        <p:spPr bwMode="auto">
          <a:xfrm>
            <a:off x="357188" y="1785938"/>
            <a:ext cx="8497887" cy="2592387"/>
          </a:xfrm>
          <a:prstGeom prst="rect">
            <a:avLst/>
          </a:prstGeom>
          <a:noFill/>
          <a:ln w="9525">
            <a:noFill/>
            <a:miter lim="800000"/>
            <a:headEnd/>
            <a:tailEnd/>
          </a:ln>
        </p:spPr>
        <p:txBody>
          <a:bodyPr/>
          <a:lstStyle/>
          <a:p>
            <a:pPr marL="342900" indent="-342900">
              <a:spcBef>
                <a:spcPct val="20000"/>
              </a:spcBef>
            </a:pPr>
            <a:r>
              <a:rPr lang="en-US" b="1">
                <a:latin typeface="Arial Unicode MS" pitchFamily="34" charset="-128"/>
              </a:rPr>
              <a:t>Two definitions that have been proposed</a:t>
            </a:r>
            <a:r>
              <a:rPr lang="en-US">
                <a:latin typeface="Arial Unicode MS" pitchFamily="34" charset="-128"/>
              </a:rPr>
              <a:t>:</a:t>
            </a:r>
          </a:p>
          <a:p>
            <a:pPr marL="342900" indent="-342900">
              <a:lnSpc>
                <a:spcPct val="140000"/>
              </a:lnSpc>
              <a:spcBef>
                <a:spcPct val="20000"/>
              </a:spcBef>
              <a:buFontTx/>
              <a:buChar char="•"/>
            </a:pPr>
            <a:r>
              <a:rPr lang="en-US">
                <a:latin typeface="Arial Unicode MS" pitchFamily="34" charset="-128"/>
              </a:rPr>
              <a:t>Systems that </a:t>
            </a:r>
            <a:r>
              <a:rPr lang="en-US" b="1">
                <a:latin typeface="Arial Unicode MS" pitchFamily="34" charset="-128"/>
              </a:rPr>
              <a:t>think</a:t>
            </a:r>
            <a:r>
              <a:rPr lang="en-US">
                <a:latin typeface="Arial Unicode MS" pitchFamily="34" charset="-128"/>
              </a:rPr>
              <a:t> and </a:t>
            </a:r>
            <a:r>
              <a:rPr lang="en-US" b="1">
                <a:latin typeface="Arial Unicode MS" pitchFamily="34" charset="-128"/>
              </a:rPr>
              <a:t>act</a:t>
            </a:r>
            <a:r>
              <a:rPr lang="en-US">
                <a:latin typeface="Arial Unicode MS" pitchFamily="34" charset="-128"/>
              </a:rPr>
              <a:t> like </a:t>
            </a:r>
            <a:r>
              <a:rPr lang="en-US" b="1">
                <a:latin typeface="Arial Unicode MS" pitchFamily="34" charset="-128"/>
              </a:rPr>
              <a:t>humans</a:t>
            </a:r>
          </a:p>
          <a:p>
            <a:pPr marL="342900" indent="-342900">
              <a:lnSpc>
                <a:spcPct val="140000"/>
              </a:lnSpc>
              <a:spcBef>
                <a:spcPct val="20000"/>
              </a:spcBef>
              <a:buFontTx/>
              <a:buChar char="•"/>
            </a:pPr>
            <a:r>
              <a:rPr lang="en-US">
                <a:latin typeface="Arial Unicode MS" pitchFamily="34" charset="-128"/>
              </a:rPr>
              <a:t>Systems that </a:t>
            </a:r>
            <a:r>
              <a:rPr lang="en-US" b="1">
                <a:latin typeface="Arial Unicode MS" pitchFamily="34" charset="-128"/>
              </a:rPr>
              <a:t>think</a:t>
            </a:r>
            <a:r>
              <a:rPr lang="en-US">
                <a:latin typeface="Arial Unicode MS" pitchFamily="34" charset="-128"/>
              </a:rPr>
              <a:t> and </a:t>
            </a:r>
            <a:r>
              <a:rPr lang="en-US" b="1">
                <a:latin typeface="Arial Unicode MS" pitchFamily="34" charset="-128"/>
              </a:rPr>
              <a:t>act</a:t>
            </a:r>
            <a:r>
              <a:rPr lang="en-US">
                <a:latin typeface="Arial Unicode MS" pitchFamily="34" charset="-128"/>
              </a:rPr>
              <a:t> </a:t>
            </a:r>
            <a:r>
              <a:rPr lang="en-US" b="1">
                <a:latin typeface="Arial Unicode MS" pitchFamily="34" charset="-128"/>
              </a:rPr>
              <a:t>rationally</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1"/>
          </p:nvPr>
        </p:nvSpPr>
        <p:spPr/>
        <p:txBody>
          <a:bodyPr/>
          <a:lstStyle/>
          <a:p>
            <a:pPr>
              <a:defRPr/>
            </a:pPr>
            <a:r>
              <a:rPr lang="en-US"/>
              <a:t>CPSC 322, Lecture 1</a:t>
            </a:r>
          </a:p>
        </p:txBody>
      </p:sp>
      <p:sp>
        <p:nvSpPr>
          <p:cNvPr id="6" name="Slide Number Placeholder 4"/>
          <p:cNvSpPr>
            <a:spLocks noGrp="1"/>
          </p:cNvSpPr>
          <p:nvPr>
            <p:ph type="sldNum" sz="quarter" idx="12"/>
          </p:nvPr>
        </p:nvSpPr>
        <p:spPr/>
        <p:txBody>
          <a:bodyPr/>
          <a:lstStyle/>
          <a:p>
            <a:pPr>
              <a:defRPr/>
            </a:pPr>
            <a:r>
              <a:rPr lang="en-US"/>
              <a:t>Slide </a:t>
            </a:r>
            <a:fld id="{ACB5B7BB-D5CB-4A76-B941-EDA29E904C39}" type="slidenum">
              <a:rPr lang="en-US"/>
              <a:pPr>
                <a:defRPr/>
              </a:pPr>
              <a:t>16</a:t>
            </a:fld>
            <a:endParaRPr lang="en-US"/>
          </a:p>
        </p:txBody>
      </p:sp>
      <p:sp>
        <p:nvSpPr>
          <p:cNvPr id="13326" name="Rectangle 2"/>
          <p:cNvSpPr>
            <a:spLocks noGrp="1" noChangeArrowheads="1"/>
          </p:cNvSpPr>
          <p:nvPr>
            <p:ph type="title"/>
          </p:nvPr>
        </p:nvSpPr>
        <p:spPr>
          <a:xfrm>
            <a:off x="304800" y="304800"/>
            <a:ext cx="8534400" cy="685800"/>
          </a:xfrm>
        </p:spPr>
        <p:txBody>
          <a:bodyPr/>
          <a:lstStyle/>
          <a:p>
            <a:pPr eaLnBrk="1" hangingPunct="1"/>
            <a:r>
              <a:rPr lang="en-US" smtClean="0"/>
              <a:t>Thinking and Acting Humanly</a:t>
            </a:r>
          </a:p>
        </p:txBody>
      </p:sp>
      <p:sp>
        <p:nvSpPr>
          <p:cNvPr id="147459" name="Rectangle 3"/>
          <p:cNvSpPr>
            <a:spLocks noChangeArrowheads="1"/>
          </p:cNvSpPr>
          <p:nvPr/>
        </p:nvSpPr>
        <p:spPr bwMode="auto">
          <a:xfrm>
            <a:off x="179388" y="1196975"/>
            <a:ext cx="8763000" cy="4267200"/>
          </a:xfrm>
          <a:prstGeom prst="rect">
            <a:avLst/>
          </a:prstGeom>
          <a:noFill/>
          <a:ln w="9525">
            <a:noFill/>
            <a:miter lim="800000"/>
            <a:headEnd/>
            <a:tailEnd/>
          </a:ln>
        </p:spPr>
        <p:txBody>
          <a:bodyPr/>
          <a:lstStyle/>
          <a:p>
            <a:pPr marL="342900" indent="-342900">
              <a:spcBef>
                <a:spcPct val="20000"/>
              </a:spcBef>
            </a:pPr>
            <a:r>
              <a:rPr lang="en-US" b="1">
                <a:latin typeface="Arial Unicode MS" pitchFamily="34" charset="-128"/>
              </a:rPr>
              <a:t>Model the cognitive functions of human beings</a:t>
            </a:r>
          </a:p>
          <a:p>
            <a:pPr marL="342900" indent="-342900">
              <a:spcBef>
                <a:spcPct val="20000"/>
              </a:spcBef>
              <a:buFontTx/>
              <a:buChar char="•"/>
            </a:pPr>
            <a:r>
              <a:rPr lang="en-US">
                <a:latin typeface="Arial Unicode MS" pitchFamily="34" charset="-128"/>
              </a:rPr>
              <a:t> Humans are our only example of intelligence: we should use that example!</a:t>
            </a:r>
          </a:p>
          <a:p>
            <a:pPr marL="342900" indent="-342900">
              <a:spcBef>
                <a:spcPct val="20000"/>
              </a:spcBef>
            </a:pPr>
            <a:r>
              <a:rPr lang="en-US" b="1">
                <a:latin typeface="Arial Unicode MS" pitchFamily="34" charset="-128"/>
              </a:rPr>
              <a:t>Problems:</a:t>
            </a:r>
          </a:p>
          <a:p>
            <a:pPr marL="742950" lvl="1" indent="-285750">
              <a:spcBef>
                <a:spcPct val="20000"/>
              </a:spcBef>
              <a:buFontTx/>
              <a:buChar char="•"/>
            </a:pPr>
            <a:r>
              <a:rPr lang="en-US">
                <a:latin typeface="Arial Unicode MS" pitchFamily="34" charset="-128"/>
              </a:rPr>
              <a:t> But... humans often think/act in ways that we don't consider intelligent </a:t>
            </a:r>
            <a:r>
              <a:rPr lang="en-US" b="1">
                <a:latin typeface="Arial Unicode MS" pitchFamily="34" charset="-128"/>
              </a:rPr>
              <a:t>(why?)</a:t>
            </a:r>
          </a:p>
          <a:p>
            <a:pPr marL="742950" lvl="1" indent="-285750">
              <a:spcBef>
                <a:spcPct val="20000"/>
              </a:spcBef>
              <a:buFontTx/>
              <a:buChar char="•"/>
            </a:pPr>
            <a:endParaRPr lang="en-US" b="1">
              <a:latin typeface="Arial Unicode MS" pitchFamily="34" charset="-128"/>
            </a:endParaRPr>
          </a:p>
          <a:p>
            <a:pPr marL="742950" lvl="1" indent="-285750">
              <a:spcBef>
                <a:spcPct val="20000"/>
              </a:spcBef>
              <a:buFontTx/>
              <a:buChar char="•"/>
            </a:pPr>
            <a:endParaRPr lang="en-US" b="1">
              <a:latin typeface="Arial Unicode MS" pitchFamily="34" charset="-128"/>
            </a:endParaRPr>
          </a:p>
          <a:p>
            <a:pPr marL="742950" lvl="1" indent="-285750">
              <a:spcBef>
                <a:spcPct val="20000"/>
              </a:spcBef>
              <a:buFontTx/>
              <a:buChar char="•"/>
            </a:pPr>
            <a:r>
              <a:rPr lang="en-US">
                <a:latin typeface="Arial Unicode MS" pitchFamily="34" charset="-128"/>
              </a:rPr>
              <a:t> And... detailed model of how people's minds operate not yet available</a:t>
            </a:r>
          </a:p>
          <a:p>
            <a:pPr marL="342900" indent="-342900">
              <a:spcBef>
                <a:spcPct val="20000"/>
              </a:spcBef>
            </a:pPr>
            <a:endParaRPr lang="en-US" sz="2400">
              <a:latin typeface="Arial Unicode MS" pitchFamily="34" charset="-128"/>
            </a:endParaRPr>
          </a:p>
          <a:p>
            <a:pPr marL="342900" indent="-342900">
              <a:lnSpc>
                <a:spcPct val="120000"/>
              </a:lnSpc>
              <a:spcBef>
                <a:spcPct val="20000"/>
              </a:spcBef>
              <a:buFontTx/>
              <a:buChar char="•"/>
            </a:pPr>
            <a:endParaRPr lang="en-US">
              <a:latin typeface="Arial Unicode MS"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7459">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7459">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745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1</a:t>
            </a:r>
          </a:p>
        </p:txBody>
      </p:sp>
      <p:sp>
        <p:nvSpPr>
          <p:cNvPr id="6" name="Slide Number Placeholder 5"/>
          <p:cNvSpPr>
            <a:spLocks noGrp="1"/>
          </p:cNvSpPr>
          <p:nvPr>
            <p:ph type="sldNum" sz="quarter" idx="12"/>
          </p:nvPr>
        </p:nvSpPr>
        <p:spPr/>
        <p:txBody>
          <a:bodyPr/>
          <a:lstStyle/>
          <a:p>
            <a:pPr>
              <a:defRPr/>
            </a:pPr>
            <a:r>
              <a:rPr lang="en-US"/>
              <a:t>Slide </a:t>
            </a:r>
            <a:fld id="{2D2E86CD-B86A-4F5C-99A0-AB6954D54020}" type="slidenum">
              <a:rPr lang="en-US"/>
              <a:pPr>
                <a:defRPr/>
              </a:pPr>
              <a:t>17</a:t>
            </a:fld>
            <a:endParaRPr lang="en-US"/>
          </a:p>
        </p:txBody>
      </p:sp>
      <p:sp>
        <p:nvSpPr>
          <p:cNvPr id="23556" name="Rectangle 2"/>
          <p:cNvSpPr>
            <a:spLocks noGrp="1" noChangeArrowheads="1"/>
          </p:cNvSpPr>
          <p:nvPr>
            <p:ph type="title"/>
          </p:nvPr>
        </p:nvSpPr>
        <p:spPr>
          <a:xfrm>
            <a:off x="323850" y="188913"/>
            <a:ext cx="8534400" cy="685800"/>
          </a:xfrm>
        </p:spPr>
        <p:txBody>
          <a:bodyPr/>
          <a:lstStyle/>
          <a:p>
            <a:pPr eaLnBrk="1" hangingPunct="1"/>
            <a:r>
              <a:rPr lang="en-US" smtClean="0"/>
              <a:t>Thinking Rationally</a:t>
            </a:r>
          </a:p>
        </p:txBody>
      </p:sp>
      <p:sp>
        <p:nvSpPr>
          <p:cNvPr id="222212" name="Rectangle 4"/>
          <p:cNvSpPr>
            <a:spLocks noChangeArrowheads="1"/>
          </p:cNvSpPr>
          <p:nvPr/>
        </p:nvSpPr>
        <p:spPr bwMode="auto">
          <a:xfrm>
            <a:off x="179388" y="1052513"/>
            <a:ext cx="8820150" cy="5113337"/>
          </a:xfrm>
          <a:prstGeom prst="rect">
            <a:avLst/>
          </a:prstGeom>
          <a:noFill/>
          <a:ln w="9525">
            <a:noFill/>
            <a:miter lim="800000"/>
            <a:headEnd/>
            <a:tailEnd/>
          </a:ln>
        </p:spPr>
        <p:txBody>
          <a:bodyPr/>
          <a:lstStyle/>
          <a:p>
            <a:pPr marL="342900" indent="-342900">
              <a:spcBef>
                <a:spcPct val="20000"/>
              </a:spcBef>
            </a:pPr>
            <a:r>
              <a:rPr lang="en-US" b="1">
                <a:latin typeface="Arial Unicode MS" pitchFamily="34" charset="-128"/>
              </a:rPr>
              <a:t>Rationality:</a:t>
            </a:r>
            <a:r>
              <a:rPr lang="en-US">
                <a:latin typeface="Arial Unicode MS" pitchFamily="34" charset="-128"/>
              </a:rPr>
              <a:t> an </a:t>
            </a:r>
            <a:r>
              <a:rPr lang="en-US" b="1">
                <a:latin typeface="Arial Unicode MS" pitchFamily="34" charset="-128"/>
              </a:rPr>
              <a:t>abstract “ideal'' of intelligence</a:t>
            </a:r>
            <a:r>
              <a:rPr lang="en-US">
                <a:latin typeface="Arial Unicode MS" pitchFamily="34" charset="-128"/>
              </a:rPr>
              <a:t>, rather than ``whatever humans think/do'‘</a:t>
            </a:r>
          </a:p>
          <a:p>
            <a:pPr marL="342900" indent="-342900">
              <a:spcBef>
                <a:spcPct val="20000"/>
              </a:spcBef>
            </a:pPr>
            <a:endParaRPr lang="en-US">
              <a:latin typeface="Arial Unicode MS" pitchFamily="34" charset="-128"/>
            </a:endParaRPr>
          </a:p>
          <a:p>
            <a:pPr marL="342900" indent="-342900">
              <a:spcBef>
                <a:spcPct val="20000"/>
              </a:spcBef>
              <a:buFontTx/>
              <a:buChar char="•"/>
            </a:pPr>
            <a:r>
              <a:rPr lang="en-US">
                <a:latin typeface="Arial Unicode MS" pitchFamily="34" charset="-128"/>
              </a:rPr>
              <a:t>Ancient Greeks invented </a:t>
            </a:r>
            <a:r>
              <a:rPr lang="en-US" i="1">
                <a:latin typeface="Arial Unicode MS" pitchFamily="34" charset="-128"/>
              </a:rPr>
              <a:t>syllogisms</a:t>
            </a:r>
            <a:r>
              <a:rPr lang="en-US">
                <a:latin typeface="Arial Unicode MS" pitchFamily="34" charset="-128"/>
              </a:rPr>
              <a:t>: </a:t>
            </a:r>
            <a:r>
              <a:rPr lang="en-US" sz="2400">
                <a:latin typeface="Arial Unicode MS" pitchFamily="34" charset="-128"/>
              </a:rPr>
              <a:t>argument structures that always yield correct conclusions given correct premises</a:t>
            </a:r>
          </a:p>
          <a:p>
            <a:pPr marL="742950" lvl="1" indent="-285750">
              <a:spcBef>
                <a:spcPct val="20000"/>
              </a:spcBef>
              <a:buClr>
                <a:schemeClr val="tx1"/>
              </a:buClr>
              <a:buSzPct val="120000"/>
              <a:buFontTx/>
              <a:buChar char="•"/>
            </a:pPr>
            <a:r>
              <a:rPr lang="en-US" sz="2400">
                <a:latin typeface="Arial Unicode MS" pitchFamily="34" charset="-128"/>
              </a:rPr>
              <a:t>This led to </a:t>
            </a:r>
            <a:r>
              <a:rPr lang="en-US" sz="2400" b="1">
                <a:latin typeface="Arial Unicode MS" pitchFamily="34" charset="-128"/>
              </a:rPr>
              <a:t>logic</a:t>
            </a:r>
            <a:r>
              <a:rPr lang="en-US" sz="2400">
                <a:latin typeface="Arial Unicode MS" pitchFamily="34" charset="-128"/>
              </a:rPr>
              <a:t>, and </a:t>
            </a:r>
            <a:r>
              <a:rPr lang="en-US" sz="2400" b="1">
                <a:latin typeface="Arial Unicode MS" pitchFamily="34" charset="-128"/>
              </a:rPr>
              <a:t>probabilistic reasoning</a:t>
            </a:r>
            <a:r>
              <a:rPr lang="en-US" sz="2400">
                <a:latin typeface="Arial Unicode MS" pitchFamily="34" charset="-128"/>
              </a:rPr>
              <a:t> which we'll discuss in this course</a:t>
            </a:r>
          </a:p>
          <a:p>
            <a:pPr marL="342900" indent="-342900">
              <a:spcBef>
                <a:spcPct val="20000"/>
              </a:spcBef>
              <a:buFontTx/>
              <a:buChar char="•"/>
            </a:pPr>
            <a:r>
              <a:rPr lang="en-US">
                <a:latin typeface="Arial Unicode MS" pitchFamily="34" charset="-128"/>
              </a:rPr>
              <a:t>But correct sound reasoning is not always enough “to survive” “to be useful”…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221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22212">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2221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pPr>
              <a:defRPr/>
            </a:pPr>
            <a:r>
              <a:rPr lang="en-US"/>
              <a:t>CPSC 322, Lecture 1</a:t>
            </a:r>
          </a:p>
        </p:txBody>
      </p:sp>
      <p:sp>
        <p:nvSpPr>
          <p:cNvPr id="7" name="Slide Number Placeholder 5"/>
          <p:cNvSpPr>
            <a:spLocks noGrp="1"/>
          </p:cNvSpPr>
          <p:nvPr>
            <p:ph type="sldNum" sz="quarter" idx="12"/>
          </p:nvPr>
        </p:nvSpPr>
        <p:spPr/>
        <p:txBody>
          <a:bodyPr/>
          <a:lstStyle/>
          <a:p>
            <a:pPr>
              <a:defRPr/>
            </a:pPr>
            <a:r>
              <a:rPr lang="en-US"/>
              <a:t>Slide </a:t>
            </a:r>
            <a:fld id="{7B9180A8-AF12-45D0-BD16-8AE21A1C18A4}" type="slidenum">
              <a:rPr lang="en-US"/>
              <a:pPr>
                <a:defRPr/>
              </a:pPr>
              <a:t>18</a:t>
            </a:fld>
            <a:endParaRPr lang="en-US"/>
          </a:p>
        </p:txBody>
      </p:sp>
      <p:sp>
        <p:nvSpPr>
          <p:cNvPr id="14344" name="Rectangle 2"/>
          <p:cNvSpPr>
            <a:spLocks noGrp="1" noChangeArrowheads="1"/>
          </p:cNvSpPr>
          <p:nvPr>
            <p:ph type="title"/>
          </p:nvPr>
        </p:nvSpPr>
        <p:spPr>
          <a:xfrm>
            <a:off x="323850" y="188913"/>
            <a:ext cx="8534400" cy="685800"/>
          </a:xfrm>
        </p:spPr>
        <p:txBody>
          <a:bodyPr/>
          <a:lstStyle/>
          <a:p>
            <a:pPr eaLnBrk="1" hangingPunct="1"/>
            <a:r>
              <a:rPr lang="en-US" smtClean="0"/>
              <a:t>Acting (&amp;thinking) Rationally</a:t>
            </a:r>
          </a:p>
        </p:txBody>
      </p:sp>
      <p:sp>
        <p:nvSpPr>
          <p:cNvPr id="14345" name="Rectangle 3"/>
          <p:cNvSpPr>
            <a:spLocks noChangeArrowheads="1"/>
          </p:cNvSpPr>
          <p:nvPr/>
        </p:nvSpPr>
        <p:spPr bwMode="auto">
          <a:xfrm>
            <a:off x="179388" y="836613"/>
            <a:ext cx="8820150" cy="4103687"/>
          </a:xfrm>
          <a:prstGeom prst="rect">
            <a:avLst/>
          </a:prstGeom>
          <a:noFill/>
          <a:ln w="9525">
            <a:noFill/>
            <a:miter lim="800000"/>
            <a:headEnd/>
            <a:tailEnd/>
          </a:ln>
        </p:spPr>
        <p:txBody>
          <a:bodyPr/>
          <a:lstStyle/>
          <a:p>
            <a:pPr marL="342900" indent="-342900">
              <a:spcBef>
                <a:spcPct val="20000"/>
              </a:spcBef>
            </a:pPr>
            <a:r>
              <a:rPr lang="en-US">
                <a:latin typeface="Arial Unicode MS" pitchFamily="34" charset="-128"/>
              </a:rPr>
              <a:t>This course will emphasize a view of AI as building </a:t>
            </a:r>
            <a:r>
              <a:rPr lang="en-US" b="1">
                <a:latin typeface="Arial Unicode MS" pitchFamily="34" charset="-128"/>
              </a:rPr>
              <a:t>agents</a:t>
            </a:r>
            <a:r>
              <a:rPr lang="en-US">
                <a:latin typeface="Arial Unicode MS" pitchFamily="34" charset="-128"/>
              </a:rPr>
              <a:t>: artifacts that are able to think and act rationally in their environments</a:t>
            </a:r>
          </a:p>
          <a:p>
            <a:pPr marL="342900" indent="-342900">
              <a:spcBef>
                <a:spcPct val="20000"/>
              </a:spcBef>
            </a:pPr>
            <a:r>
              <a:rPr lang="en-US">
                <a:latin typeface="Arial Unicode MS" pitchFamily="34" charset="-128"/>
              </a:rPr>
              <a:t>Rationality is </a:t>
            </a:r>
            <a:r>
              <a:rPr lang="en-US" b="1">
                <a:latin typeface="Arial Unicode MS" pitchFamily="34" charset="-128"/>
              </a:rPr>
              <a:t>more cleanly defined</a:t>
            </a:r>
            <a:r>
              <a:rPr lang="en-US">
                <a:latin typeface="Arial Unicode MS" pitchFamily="34" charset="-128"/>
              </a:rPr>
              <a:t> than human behavior, so it's a better design objective </a:t>
            </a:r>
          </a:p>
          <a:p>
            <a:pPr marL="342900" indent="-342900">
              <a:spcBef>
                <a:spcPct val="20000"/>
              </a:spcBef>
            </a:pPr>
            <a:r>
              <a:rPr lang="en-US" sz="2400">
                <a:latin typeface="Arial Unicode MS" pitchFamily="34" charset="-128"/>
              </a:rPr>
              <a:t>(Eg: “intelligent” vacuum cleaner: maximize area cleaned, minimize noise and electricity consumption)</a:t>
            </a:r>
          </a:p>
          <a:p>
            <a:pPr marL="342900" indent="-342900">
              <a:spcBef>
                <a:spcPct val="20000"/>
              </a:spcBef>
            </a:pPr>
            <a:endParaRPr lang="en-US" sz="2400">
              <a:latin typeface="Arial Unicode MS" pitchFamily="34" charset="-128"/>
            </a:endParaRPr>
          </a:p>
        </p:txBody>
      </p:sp>
      <p:sp>
        <p:nvSpPr>
          <p:cNvPr id="226308" name="Rectangle 4"/>
          <p:cNvSpPr>
            <a:spLocks noChangeArrowheads="1"/>
          </p:cNvSpPr>
          <p:nvPr/>
        </p:nvSpPr>
        <p:spPr bwMode="auto">
          <a:xfrm>
            <a:off x="323850" y="4071938"/>
            <a:ext cx="8820150" cy="1236662"/>
          </a:xfrm>
          <a:prstGeom prst="rect">
            <a:avLst/>
          </a:prstGeom>
          <a:noFill/>
          <a:ln w="9525">
            <a:noFill/>
            <a:miter lim="800000"/>
            <a:headEnd/>
            <a:tailEnd/>
          </a:ln>
          <a:effectLst/>
        </p:spPr>
        <p:txBody>
          <a:bodyPr/>
          <a:lstStyle/>
          <a:p>
            <a:pPr marL="342900" indent="-342900">
              <a:spcBef>
                <a:spcPct val="20000"/>
              </a:spcBef>
              <a:defRPr/>
            </a:pPr>
            <a:r>
              <a:rPr lang="en-US" dirty="0">
                <a:latin typeface="Arial Unicode MS" pitchFamily="34" charset="-128"/>
              </a:rPr>
              <a:t>Agents that can </a:t>
            </a:r>
            <a:r>
              <a:rPr lang="en-US" dirty="0">
                <a:solidFill>
                  <a:schemeClr val="accent6"/>
                </a:solidFill>
                <a:latin typeface="Arial Unicode MS" pitchFamily="34" charset="-128"/>
              </a:rPr>
              <a:t>answer queries</a:t>
            </a:r>
            <a:r>
              <a:rPr lang="en-US" dirty="0">
                <a:latin typeface="Arial Unicode MS" pitchFamily="34" charset="-128"/>
              </a:rPr>
              <a:t>, </a:t>
            </a:r>
            <a:r>
              <a:rPr lang="en-US" dirty="0">
                <a:solidFill>
                  <a:schemeClr val="accent6"/>
                </a:solidFill>
                <a:latin typeface="Arial Unicode MS" pitchFamily="34" charset="-128"/>
              </a:rPr>
              <a:t>plan actions </a:t>
            </a:r>
            <a:r>
              <a:rPr lang="en-US" dirty="0">
                <a:latin typeface="Arial Unicode MS" pitchFamily="34" charset="-128"/>
              </a:rPr>
              <a:t>and </a:t>
            </a:r>
            <a:r>
              <a:rPr lang="en-US" dirty="0">
                <a:solidFill>
                  <a:schemeClr val="accent6"/>
                </a:solidFill>
                <a:latin typeface="Arial Unicode MS" pitchFamily="34" charset="-128"/>
              </a:rPr>
              <a:t>solve complex problems</a:t>
            </a:r>
          </a:p>
        </p:txBody>
      </p:sp>
      <p:sp>
        <p:nvSpPr>
          <p:cNvPr id="8" name="Rectangle 4"/>
          <p:cNvSpPr>
            <a:spLocks noChangeArrowheads="1"/>
          </p:cNvSpPr>
          <p:nvPr/>
        </p:nvSpPr>
        <p:spPr bwMode="auto">
          <a:xfrm>
            <a:off x="323850" y="5143500"/>
            <a:ext cx="8820150" cy="1236663"/>
          </a:xfrm>
          <a:prstGeom prst="rect">
            <a:avLst/>
          </a:prstGeom>
          <a:noFill/>
          <a:ln w="9525">
            <a:noFill/>
            <a:miter lim="800000"/>
            <a:headEnd/>
            <a:tailEnd/>
          </a:ln>
        </p:spPr>
        <p:txBody>
          <a:bodyPr/>
          <a:lstStyle/>
          <a:p>
            <a:pPr marL="342900" indent="-342900">
              <a:spcBef>
                <a:spcPct val="20000"/>
              </a:spcBef>
            </a:pPr>
            <a:r>
              <a:rPr lang="en-US">
                <a:latin typeface="Arial Unicode MS" pitchFamily="34" charset="-128"/>
              </a:rPr>
              <a:t>And when you have a rational agent you can always tweak it to make it irrational!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630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308" grpId="0"/>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pPr>
              <a:defRPr/>
            </a:pPr>
            <a:r>
              <a:rPr lang="en-US"/>
              <a:t>CPSC 322, Lecture 1</a:t>
            </a:r>
          </a:p>
        </p:txBody>
      </p:sp>
      <p:sp>
        <p:nvSpPr>
          <p:cNvPr id="7" name="Slide Number Placeholder 5"/>
          <p:cNvSpPr>
            <a:spLocks noGrp="1"/>
          </p:cNvSpPr>
          <p:nvPr>
            <p:ph type="sldNum" sz="quarter" idx="12"/>
          </p:nvPr>
        </p:nvSpPr>
        <p:spPr/>
        <p:txBody>
          <a:bodyPr/>
          <a:lstStyle/>
          <a:p>
            <a:pPr>
              <a:defRPr/>
            </a:pPr>
            <a:r>
              <a:rPr lang="en-US"/>
              <a:t>Slide </a:t>
            </a:r>
            <a:fld id="{51C1D659-74C4-4A50-B9E2-E63CE72DF285}" type="slidenum">
              <a:rPr lang="en-US"/>
              <a:pPr>
                <a:defRPr/>
              </a:pPr>
              <a:t>19</a:t>
            </a:fld>
            <a:endParaRPr lang="en-US"/>
          </a:p>
        </p:txBody>
      </p:sp>
      <p:sp>
        <p:nvSpPr>
          <p:cNvPr id="15384" name="Rectangle 2"/>
          <p:cNvSpPr>
            <a:spLocks noGrp="1" noChangeArrowheads="1"/>
          </p:cNvSpPr>
          <p:nvPr>
            <p:ph type="title"/>
          </p:nvPr>
        </p:nvSpPr>
        <p:spPr>
          <a:xfrm>
            <a:off x="285750" y="357188"/>
            <a:ext cx="8534400" cy="685800"/>
          </a:xfrm>
        </p:spPr>
        <p:txBody>
          <a:bodyPr/>
          <a:lstStyle/>
          <a:p>
            <a:pPr eaLnBrk="1" hangingPunct="1"/>
            <a:r>
              <a:rPr lang="en-US" smtClean="0"/>
              <a:t>Why do we need intelligent agents?</a:t>
            </a:r>
          </a:p>
        </p:txBody>
      </p:sp>
      <p:sp>
        <p:nvSpPr>
          <p:cNvPr id="15385" name="Rectangle 3"/>
          <p:cNvSpPr>
            <a:spLocks noChangeArrowheads="1"/>
          </p:cNvSpPr>
          <p:nvPr/>
        </p:nvSpPr>
        <p:spPr bwMode="auto">
          <a:xfrm>
            <a:off x="179388" y="836613"/>
            <a:ext cx="8820150" cy="4103687"/>
          </a:xfrm>
          <a:prstGeom prst="rect">
            <a:avLst/>
          </a:prstGeom>
          <a:noFill/>
          <a:ln w="9525">
            <a:noFill/>
            <a:miter lim="800000"/>
            <a:headEnd/>
            <a:tailEnd/>
          </a:ln>
        </p:spPr>
        <p:txBody>
          <a:bodyPr/>
          <a:lstStyle/>
          <a:p>
            <a:pPr marL="342900" indent="-342900">
              <a:spcBef>
                <a:spcPct val="20000"/>
              </a:spcBef>
            </a:pPr>
            <a:endParaRPr lang="en-US" sz="2400">
              <a:latin typeface="Arial Unicode MS" pitchFamily="34"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pPr>
              <a:defRPr/>
            </a:pPr>
            <a:r>
              <a:rPr lang="en-US"/>
              <a:t>CPSC 322, Lecture 1</a:t>
            </a:r>
          </a:p>
        </p:txBody>
      </p:sp>
      <p:sp>
        <p:nvSpPr>
          <p:cNvPr id="8" name="Slide Number Placeholder 5"/>
          <p:cNvSpPr>
            <a:spLocks noGrp="1"/>
          </p:cNvSpPr>
          <p:nvPr>
            <p:ph type="sldNum" sz="quarter" idx="12"/>
          </p:nvPr>
        </p:nvSpPr>
        <p:spPr/>
        <p:txBody>
          <a:bodyPr/>
          <a:lstStyle/>
          <a:p>
            <a:pPr>
              <a:defRPr/>
            </a:pPr>
            <a:r>
              <a:rPr lang="en-US"/>
              <a:t>Slide </a:t>
            </a:r>
            <a:fld id="{B8CEA8C7-14BF-4985-8480-6278AAA056A2}" type="slidenum">
              <a:rPr lang="en-US"/>
              <a:pPr>
                <a:defRPr/>
              </a:pPr>
              <a:t>2</a:t>
            </a:fld>
            <a:endParaRPr lang="en-US"/>
          </a:p>
        </p:txBody>
      </p:sp>
      <p:sp>
        <p:nvSpPr>
          <p:cNvPr id="2056" name="Rectangle 2"/>
          <p:cNvSpPr>
            <a:spLocks noGrp="1" noChangeArrowheads="1"/>
          </p:cNvSpPr>
          <p:nvPr>
            <p:ph type="title"/>
          </p:nvPr>
        </p:nvSpPr>
        <p:spPr>
          <a:xfrm>
            <a:off x="285750" y="214313"/>
            <a:ext cx="8534400" cy="685800"/>
          </a:xfrm>
        </p:spPr>
        <p:txBody>
          <a:bodyPr/>
          <a:lstStyle/>
          <a:p>
            <a:pPr eaLnBrk="1" hangingPunct="1"/>
            <a:r>
              <a:rPr lang="en-US" smtClean="0"/>
              <a:t>People</a:t>
            </a:r>
          </a:p>
        </p:txBody>
      </p:sp>
      <p:sp>
        <p:nvSpPr>
          <p:cNvPr id="2057" name="Rectangle 3"/>
          <p:cNvSpPr>
            <a:spLocks noGrp="1" noChangeArrowheads="1"/>
          </p:cNvSpPr>
          <p:nvPr>
            <p:ph type="body" idx="1"/>
          </p:nvPr>
        </p:nvSpPr>
        <p:spPr>
          <a:xfrm>
            <a:off x="0" y="836712"/>
            <a:ext cx="9144000" cy="5500688"/>
          </a:xfrm>
        </p:spPr>
        <p:txBody>
          <a:bodyPr/>
          <a:lstStyle/>
          <a:p>
            <a:pPr eaLnBrk="1" hangingPunct="1"/>
            <a:r>
              <a:rPr lang="en-US" b="1" dirty="0" smtClean="0"/>
              <a:t>Instructor</a:t>
            </a:r>
          </a:p>
          <a:p>
            <a:pPr eaLnBrk="1" hangingPunct="1">
              <a:buFontTx/>
              <a:buChar char="•"/>
            </a:pPr>
            <a:r>
              <a:rPr lang="en-US" sz="2400" b="1" dirty="0" smtClean="0"/>
              <a:t>Giuseppe </a:t>
            </a:r>
            <a:r>
              <a:rPr lang="en-US" sz="2400" b="1" dirty="0" err="1" smtClean="0"/>
              <a:t>Carenini</a:t>
            </a:r>
            <a:r>
              <a:rPr lang="en-US" sz="2400" b="1" dirty="0" smtClean="0"/>
              <a:t> </a:t>
            </a:r>
            <a:r>
              <a:rPr lang="en-US" sz="2400" dirty="0" smtClean="0"/>
              <a:t>( carenini@cs.ubc.ca;  office CICSR 105)</a:t>
            </a:r>
            <a:r>
              <a:rPr lang="en-US" dirty="0" smtClean="0"/>
              <a:t> </a:t>
            </a:r>
          </a:p>
          <a:p>
            <a:pPr eaLnBrk="1" hangingPunct="1">
              <a:lnSpc>
                <a:spcPct val="60000"/>
              </a:lnSpc>
            </a:pPr>
            <a:endParaRPr lang="en-US" b="1" dirty="0" smtClean="0"/>
          </a:p>
        </p:txBody>
      </p:sp>
      <p:sp>
        <p:nvSpPr>
          <p:cNvPr id="12" name="Rectangle 3"/>
          <p:cNvSpPr txBox="1">
            <a:spLocks noChangeArrowheads="1"/>
          </p:cNvSpPr>
          <p:nvPr/>
        </p:nvSpPr>
        <p:spPr bwMode="auto">
          <a:xfrm>
            <a:off x="323528" y="2348880"/>
            <a:ext cx="9144000" cy="4094187"/>
          </a:xfrm>
          <a:prstGeom prst="rect">
            <a:avLst/>
          </a:prstGeom>
          <a:noFill/>
          <a:ln w="9525">
            <a:noFill/>
            <a:miter lim="800000"/>
            <a:headEnd/>
            <a:tailEnd/>
          </a:ln>
        </p:spPr>
        <p:txBody>
          <a:bodyPr/>
          <a:lstStyle/>
          <a:p>
            <a:pPr marL="342900" indent="-342900">
              <a:spcBef>
                <a:spcPct val="20000"/>
              </a:spcBef>
              <a:defRPr/>
            </a:pPr>
            <a:r>
              <a:rPr lang="en-US" b="1" kern="0" dirty="0">
                <a:latin typeface="+mn-lt"/>
              </a:rPr>
              <a:t>Teaching Assistants</a:t>
            </a:r>
            <a:endParaRPr lang="en-US" kern="0" dirty="0">
              <a:latin typeface="+mn-lt"/>
            </a:endParaRPr>
          </a:p>
          <a:p>
            <a:pPr marL="342900" indent="-342900">
              <a:lnSpc>
                <a:spcPct val="250000"/>
              </a:lnSpc>
              <a:spcBef>
                <a:spcPct val="20000"/>
              </a:spcBef>
              <a:buFontTx/>
              <a:buChar char="•"/>
              <a:defRPr/>
            </a:pPr>
            <a:r>
              <a:rPr lang="en-CA" sz="2400" b="1" dirty="0" smtClean="0">
                <a:latin typeface="+mn-lt"/>
              </a:rPr>
              <a:t>Nathan </a:t>
            </a:r>
            <a:r>
              <a:rPr lang="en-CA" sz="2400" b="1" dirty="0" err="1">
                <a:latin typeface="+mn-lt"/>
              </a:rPr>
              <a:t>Tomer</a:t>
            </a:r>
            <a:r>
              <a:rPr lang="en-US" sz="2400" i="1" kern="0" dirty="0">
                <a:latin typeface="+mn-lt"/>
              </a:rPr>
              <a:t>	</a:t>
            </a:r>
            <a:r>
              <a:rPr lang="en-US" sz="2400" kern="0" dirty="0">
                <a:latin typeface="+mn-lt"/>
              </a:rPr>
              <a:t> </a:t>
            </a:r>
            <a:r>
              <a:rPr lang="en-US" sz="2400" kern="0" dirty="0" smtClean="0">
                <a:latin typeface="+mn-lt"/>
                <a:hlinkClick r:id="rId3"/>
              </a:rPr>
              <a:t>ntomer@cs.ubc.ca</a:t>
            </a:r>
            <a:endParaRPr lang="en-US" sz="2400" kern="0" dirty="0" smtClean="0">
              <a:latin typeface="+mn-lt"/>
            </a:endParaRPr>
          </a:p>
          <a:p>
            <a:pPr marL="342900" indent="-342900">
              <a:lnSpc>
                <a:spcPct val="250000"/>
              </a:lnSpc>
              <a:spcBef>
                <a:spcPct val="20000"/>
              </a:spcBef>
              <a:buFontTx/>
              <a:buChar char="•"/>
              <a:defRPr/>
            </a:pPr>
            <a:r>
              <a:rPr lang="en-CA" sz="2400" b="1" dirty="0" err="1">
                <a:latin typeface="+mj-lt"/>
              </a:rPr>
              <a:t>Tatsuro</a:t>
            </a:r>
            <a:r>
              <a:rPr lang="en-CA" sz="2400" b="1" dirty="0">
                <a:latin typeface="+mj-lt"/>
              </a:rPr>
              <a:t> </a:t>
            </a:r>
            <a:r>
              <a:rPr lang="en-CA" sz="2400" b="1" dirty="0" err="1">
                <a:latin typeface="+mj-lt"/>
              </a:rPr>
              <a:t>Oya</a:t>
            </a:r>
            <a:r>
              <a:rPr lang="en-CA" sz="2400" b="1" dirty="0">
                <a:latin typeface="+mj-lt"/>
              </a:rPr>
              <a:t> </a:t>
            </a:r>
            <a:r>
              <a:rPr lang="en-CA" sz="2400" dirty="0"/>
              <a:t> </a:t>
            </a:r>
            <a:r>
              <a:rPr lang="en-CA" sz="2400" dirty="0" smtClean="0"/>
              <a:t>	</a:t>
            </a:r>
            <a:r>
              <a:rPr lang="en-CA" sz="2400" dirty="0" err="1" smtClean="0">
                <a:latin typeface="+mj-lt"/>
                <a:hlinkClick r:id="rId4"/>
              </a:rPr>
              <a:t>toya@cs.ubc.ca</a:t>
            </a:r>
            <a:endParaRPr lang="en-CA" sz="2400" dirty="0" smtClean="0">
              <a:latin typeface="+mj-lt"/>
            </a:endParaRPr>
          </a:p>
          <a:p>
            <a:pPr marL="342900" indent="-342900">
              <a:lnSpc>
                <a:spcPct val="250000"/>
              </a:lnSpc>
              <a:spcBef>
                <a:spcPct val="20000"/>
              </a:spcBef>
              <a:buFontTx/>
              <a:buChar char="•"/>
              <a:defRPr/>
            </a:pPr>
            <a:r>
              <a:rPr lang="en-CA" sz="2400" b="1" dirty="0" err="1">
                <a:latin typeface="+mj-lt"/>
              </a:rPr>
              <a:t>Seyed</a:t>
            </a:r>
            <a:r>
              <a:rPr lang="en-CA" sz="2400" b="1" dirty="0">
                <a:latin typeface="+mj-lt"/>
              </a:rPr>
              <a:t> </a:t>
            </a:r>
            <a:r>
              <a:rPr lang="en-CA" sz="2400" b="1" dirty="0" smtClean="0">
                <a:latin typeface="+mj-lt"/>
              </a:rPr>
              <a:t>M. </a:t>
            </a:r>
            <a:r>
              <a:rPr lang="en-CA" sz="2400" b="1" dirty="0" err="1">
                <a:latin typeface="+mj-lt"/>
              </a:rPr>
              <a:t>Kazemi</a:t>
            </a:r>
            <a:r>
              <a:rPr lang="en-CA" sz="2400" b="1" dirty="0">
                <a:latin typeface="+mj-lt"/>
              </a:rPr>
              <a:t> </a:t>
            </a:r>
            <a:r>
              <a:rPr lang="en-CA" sz="2400" b="1" dirty="0" smtClean="0">
                <a:latin typeface="+mj-lt"/>
              </a:rPr>
              <a:t>	</a:t>
            </a:r>
            <a:r>
              <a:rPr lang="en-CA" sz="2400" dirty="0" smtClean="0">
                <a:latin typeface="+mj-lt"/>
                <a:hlinkClick r:id="rId5"/>
              </a:rPr>
              <a:t>smkazemi@cs.ubc.ca</a:t>
            </a:r>
            <a:endParaRPr lang="en-US" sz="2400" kern="0" dirty="0">
              <a:latin typeface="+mj-lt"/>
            </a:endParaRPr>
          </a:p>
        </p:txBody>
      </p:sp>
      <p:pic>
        <p:nvPicPr>
          <p:cNvPr id="13" name="Picture 23" descr="C:\Users\carenini\AppData\Local\Temp\Nathan  Tomer.jpg"/>
          <p:cNvPicPr>
            <a:picLocks noChangeAspect="1" noChangeArrowheads="1"/>
          </p:cNvPicPr>
          <p:nvPr/>
        </p:nvPicPr>
        <p:blipFill>
          <a:blip r:embed="rId6" cstate="print"/>
          <a:srcRect l="26569" t="13506" r="12660" b="15598"/>
          <a:stretch>
            <a:fillRect/>
          </a:stretch>
        </p:blipFill>
        <p:spPr bwMode="auto">
          <a:xfrm>
            <a:off x="6012160" y="2276872"/>
            <a:ext cx="1481138" cy="1296987"/>
          </a:xfrm>
          <a:prstGeom prst="rect">
            <a:avLst/>
          </a:prstGeom>
          <a:noFill/>
          <a:ln w="9525">
            <a:noFill/>
            <a:miter lim="800000"/>
            <a:headEnd/>
            <a:tailEnd/>
          </a:ln>
        </p:spPr>
      </p:pic>
      <p:pic>
        <p:nvPicPr>
          <p:cNvPr id="14" name="Picture 8" descr="C:\Users\carenini\AppData\Local\Temp\tatsuro_picture.jpg"/>
          <p:cNvPicPr>
            <a:picLocks noChangeAspect="1" noChangeArrowheads="1"/>
          </p:cNvPicPr>
          <p:nvPr/>
        </p:nvPicPr>
        <p:blipFill>
          <a:blip r:embed="rId7" cstate="print"/>
          <a:srcRect/>
          <a:stretch>
            <a:fillRect/>
          </a:stretch>
        </p:blipFill>
        <p:spPr bwMode="auto">
          <a:xfrm>
            <a:off x="5724128" y="3789041"/>
            <a:ext cx="1133217" cy="1368152"/>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3"/>
          <p:cNvSpPr>
            <a:spLocks noGrp="1"/>
          </p:cNvSpPr>
          <p:nvPr>
            <p:ph type="ftr" sz="quarter" idx="11"/>
          </p:nvPr>
        </p:nvSpPr>
        <p:spPr/>
        <p:txBody>
          <a:bodyPr/>
          <a:lstStyle/>
          <a:p>
            <a:pPr>
              <a:defRPr/>
            </a:pPr>
            <a:r>
              <a:rPr lang="en-US" dirty="0"/>
              <a:t>CPSC 322, Lecture 2</a:t>
            </a:r>
          </a:p>
        </p:txBody>
      </p:sp>
      <p:sp>
        <p:nvSpPr>
          <p:cNvPr id="8" name="Slide Number Placeholder 4"/>
          <p:cNvSpPr>
            <a:spLocks noGrp="1"/>
          </p:cNvSpPr>
          <p:nvPr>
            <p:ph type="sldNum" sz="quarter" idx="12"/>
          </p:nvPr>
        </p:nvSpPr>
        <p:spPr/>
        <p:txBody>
          <a:bodyPr/>
          <a:lstStyle/>
          <a:p>
            <a:pPr>
              <a:defRPr/>
            </a:pPr>
            <a:r>
              <a:rPr lang="en-US"/>
              <a:t>Slide </a:t>
            </a:r>
            <a:fld id="{17AFDB12-AE98-4524-8836-854A0197E5D0}" type="slidenum">
              <a:rPr lang="en-US"/>
              <a:pPr>
                <a:defRPr/>
              </a:pPr>
              <a:t>20</a:t>
            </a:fld>
            <a:endParaRPr lang="en-US"/>
          </a:p>
        </p:txBody>
      </p:sp>
      <p:sp>
        <p:nvSpPr>
          <p:cNvPr id="16407" name="Rectangle 2"/>
          <p:cNvSpPr>
            <a:spLocks noGrp="1" noChangeArrowheads="1"/>
          </p:cNvSpPr>
          <p:nvPr>
            <p:ph type="title"/>
          </p:nvPr>
        </p:nvSpPr>
        <p:spPr/>
        <p:txBody>
          <a:bodyPr/>
          <a:lstStyle/>
          <a:p>
            <a:r>
              <a:rPr lang="en-US" smtClean="0"/>
              <a:t>Agents acting in an environment</a:t>
            </a:r>
          </a:p>
        </p:txBody>
      </p:sp>
      <p:graphicFrame>
        <p:nvGraphicFramePr>
          <p:cNvPr id="16386" name="Object 2"/>
          <p:cNvGraphicFramePr>
            <a:graphicFrameLocks noChangeAspect="1"/>
          </p:cNvGraphicFramePr>
          <p:nvPr/>
        </p:nvGraphicFramePr>
        <p:xfrm>
          <a:off x="0" y="1196975"/>
          <a:ext cx="8820150" cy="5092700"/>
        </p:xfrm>
        <a:graphic>
          <a:graphicData uri="http://schemas.openxmlformats.org/presentationml/2006/ole">
            <p:oleObj spid="_x0000_s16386" name="Photo Editor Photo" r:id="rId4" imgW="5676190" imgH="3277057" progId="">
              <p:embed/>
            </p:oleObj>
          </a:graphicData>
        </a:graphic>
      </p:graphicFrame>
      <p:sp>
        <p:nvSpPr>
          <p:cNvPr id="9228" name="Text Box 12"/>
          <p:cNvSpPr txBox="1">
            <a:spLocks noChangeArrowheads="1"/>
          </p:cNvSpPr>
          <p:nvPr/>
        </p:nvSpPr>
        <p:spPr bwMode="auto">
          <a:xfrm>
            <a:off x="3643313" y="2143125"/>
            <a:ext cx="2601912" cy="946150"/>
          </a:xfrm>
          <a:prstGeom prst="rect">
            <a:avLst/>
          </a:prstGeom>
          <a:solidFill>
            <a:schemeClr val="bg1"/>
          </a:solidFill>
          <a:ln w="9525">
            <a:noFill/>
            <a:miter lim="800000"/>
            <a:headEnd/>
            <a:tailEnd/>
          </a:ln>
        </p:spPr>
        <p:txBody>
          <a:bodyPr wrap="none">
            <a:spAutoFit/>
          </a:bodyPr>
          <a:lstStyle/>
          <a:p>
            <a:r>
              <a:rPr lang="en-US">
                <a:latin typeface="Arial Unicode MS" pitchFamily="34" charset="-128"/>
              </a:rPr>
              <a:t>Representation</a:t>
            </a:r>
          </a:p>
          <a:p>
            <a:r>
              <a:rPr lang="en-US">
                <a:latin typeface="Arial Unicode MS" pitchFamily="34" charset="-128"/>
              </a:rPr>
              <a:t>&amp; Reasoning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1</a:t>
            </a:r>
          </a:p>
        </p:txBody>
      </p:sp>
      <p:sp>
        <p:nvSpPr>
          <p:cNvPr id="6" name="Slide Number Placeholder 5"/>
          <p:cNvSpPr>
            <a:spLocks noGrp="1"/>
          </p:cNvSpPr>
          <p:nvPr>
            <p:ph type="sldNum" sz="quarter" idx="12"/>
          </p:nvPr>
        </p:nvSpPr>
        <p:spPr/>
        <p:txBody>
          <a:bodyPr/>
          <a:lstStyle/>
          <a:p>
            <a:pPr>
              <a:defRPr/>
            </a:pPr>
            <a:r>
              <a:rPr lang="en-US"/>
              <a:t>Slide </a:t>
            </a:r>
            <a:fld id="{F66C9921-D8BA-460A-A47E-17FD1AD727C5}" type="slidenum">
              <a:rPr lang="en-US"/>
              <a:pPr>
                <a:defRPr/>
              </a:pPr>
              <a:t>21</a:t>
            </a:fld>
            <a:endParaRPr lang="en-US"/>
          </a:p>
        </p:txBody>
      </p:sp>
      <p:sp>
        <p:nvSpPr>
          <p:cNvPr id="17419" name="Rectangle 2"/>
          <p:cNvSpPr>
            <a:spLocks noGrp="1" noChangeArrowheads="1"/>
          </p:cNvSpPr>
          <p:nvPr>
            <p:ph type="title"/>
          </p:nvPr>
        </p:nvSpPr>
        <p:spPr>
          <a:xfrm>
            <a:off x="323850" y="188913"/>
            <a:ext cx="8534400" cy="685800"/>
          </a:xfrm>
        </p:spPr>
        <p:txBody>
          <a:bodyPr/>
          <a:lstStyle/>
          <a:p>
            <a:pPr eaLnBrk="1" hangingPunct="1"/>
            <a:r>
              <a:rPr lang="en-US" smtClean="0"/>
              <a:t>What is an agent?</a:t>
            </a:r>
          </a:p>
        </p:txBody>
      </p:sp>
      <p:sp>
        <p:nvSpPr>
          <p:cNvPr id="17420" name="Rectangle 3"/>
          <p:cNvSpPr>
            <a:spLocks noChangeArrowheads="1"/>
          </p:cNvSpPr>
          <p:nvPr/>
        </p:nvSpPr>
        <p:spPr bwMode="auto">
          <a:xfrm>
            <a:off x="179388" y="908050"/>
            <a:ext cx="8785225" cy="4464050"/>
          </a:xfrm>
          <a:prstGeom prst="rect">
            <a:avLst/>
          </a:prstGeom>
          <a:noFill/>
          <a:ln w="9525">
            <a:noFill/>
            <a:miter lim="800000"/>
            <a:headEnd/>
            <a:tailEnd/>
          </a:ln>
        </p:spPr>
        <p:txBody>
          <a:bodyPr/>
          <a:lstStyle/>
          <a:p>
            <a:pPr marL="342900" indent="-342900">
              <a:spcBef>
                <a:spcPct val="20000"/>
              </a:spcBef>
            </a:pPr>
            <a:r>
              <a:rPr lang="en-US">
                <a:latin typeface="Arial Unicode MS" pitchFamily="34" charset="-128"/>
              </a:rPr>
              <a:t>It has the following characteristics:</a:t>
            </a:r>
          </a:p>
          <a:p>
            <a:pPr marL="342900" indent="-342900">
              <a:spcBef>
                <a:spcPct val="50000"/>
              </a:spcBef>
              <a:buFontTx/>
              <a:buChar char="•"/>
            </a:pPr>
            <a:r>
              <a:rPr lang="en-US">
                <a:latin typeface="Arial Unicode MS" pitchFamily="34" charset="-128"/>
              </a:rPr>
              <a:t>It is situated in some </a:t>
            </a:r>
            <a:r>
              <a:rPr lang="en-US" b="1">
                <a:latin typeface="Arial Unicode MS" pitchFamily="34" charset="-128"/>
              </a:rPr>
              <a:t>environment</a:t>
            </a:r>
          </a:p>
          <a:p>
            <a:pPr marL="742950" lvl="1" indent="-285750">
              <a:spcBef>
                <a:spcPct val="15000"/>
              </a:spcBef>
              <a:buClr>
                <a:schemeClr val="tx1"/>
              </a:buClr>
              <a:buSzPct val="120000"/>
              <a:buFontTx/>
              <a:buChar char="•"/>
            </a:pPr>
            <a:r>
              <a:rPr lang="en-US" sz="2400">
                <a:latin typeface="Arial Unicode MS" pitchFamily="34" charset="-128"/>
              </a:rPr>
              <a:t>does not have to be the real world---can be an abstracted electronic environment</a:t>
            </a:r>
          </a:p>
          <a:p>
            <a:pPr marL="342900" indent="-342900">
              <a:spcBef>
                <a:spcPct val="50000"/>
              </a:spcBef>
              <a:buFontTx/>
              <a:buChar char="•"/>
            </a:pPr>
            <a:r>
              <a:rPr lang="en-US">
                <a:latin typeface="Arial Unicode MS" pitchFamily="34" charset="-128"/>
              </a:rPr>
              <a:t>It can make </a:t>
            </a:r>
            <a:r>
              <a:rPr lang="en-US" b="1">
                <a:latin typeface="Arial Unicode MS" pitchFamily="34" charset="-128"/>
              </a:rPr>
              <a:t>observations </a:t>
            </a:r>
            <a:r>
              <a:rPr lang="en-US" i="1">
                <a:latin typeface="Arial Unicode MS" pitchFamily="34" charset="-128"/>
              </a:rPr>
              <a:t>(perhaps imperfectly)</a:t>
            </a:r>
          </a:p>
          <a:p>
            <a:pPr marL="342900" indent="-342900">
              <a:spcBef>
                <a:spcPct val="50000"/>
              </a:spcBef>
              <a:buFontTx/>
              <a:buChar char="•"/>
            </a:pPr>
            <a:r>
              <a:rPr lang="en-US">
                <a:latin typeface="Arial Unicode MS" pitchFamily="34" charset="-128"/>
              </a:rPr>
              <a:t>It is able to </a:t>
            </a:r>
            <a:r>
              <a:rPr lang="en-US" b="1">
                <a:latin typeface="Arial Unicode MS" pitchFamily="34" charset="-128"/>
              </a:rPr>
              <a:t>act</a:t>
            </a:r>
            <a:r>
              <a:rPr lang="en-US">
                <a:latin typeface="Arial Unicode MS" pitchFamily="34" charset="-128"/>
              </a:rPr>
              <a:t> </a:t>
            </a:r>
            <a:r>
              <a:rPr lang="en-US" i="1">
                <a:latin typeface="Arial Unicode MS" pitchFamily="34" charset="-128"/>
              </a:rPr>
              <a:t>(provide an answer, buy a ticket)</a:t>
            </a:r>
          </a:p>
          <a:p>
            <a:pPr marL="342900" indent="-342900">
              <a:spcBef>
                <a:spcPct val="50000"/>
              </a:spcBef>
              <a:buFontTx/>
              <a:buChar char="•"/>
            </a:pPr>
            <a:r>
              <a:rPr lang="en-US">
                <a:latin typeface="Arial Unicode MS" pitchFamily="34" charset="-128"/>
              </a:rPr>
              <a:t>It has </a:t>
            </a:r>
            <a:r>
              <a:rPr lang="en-US" b="1">
                <a:latin typeface="Arial Unicode MS" pitchFamily="34" charset="-128"/>
              </a:rPr>
              <a:t>goals or preferences </a:t>
            </a:r>
            <a:r>
              <a:rPr lang="en-US" i="1">
                <a:latin typeface="Arial Unicode MS" pitchFamily="34" charset="-128"/>
              </a:rPr>
              <a:t>(possibly of its user)</a:t>
            </a:r>
          </a:p>
          <a:p>
            <a:pPr marL="342900" indent="-342900">
              <a:spcBef>
                <a:spcPct val="50000"/>
              </a:spcBef>
              <a:buFontTx/>
              <a:buChar char="•"/>
            </a:pPr>
            <a:r>
              <a:rPr lang="en-US">
                <a:latin typeface="Arial Unicode MS" pitchFamily="34" charset="-128"/>
              </a:rPr>
              <a:t>It may have </a:t>
            </a:r>
            <a:r>
              <a:rPr lang="en-US" b="1">
                <a:latin typeface="Arial Unicode MS" pitchFamily="34" charset="-128"/>
              </a:rPr>
              <a:t>prior knowledge or beliefs</a:t>
            </a:r>
            <a:r>
              <a:rPr lang="en-US">
                <a:latin typeface="Arial Unicode MS" pitchFamily="34" charset="-128"/>
              </a:rPr>
              <a:t>, and some way of </a:t>
            </a:r>
            <a:r>
              <a:rPr lang="en-US" b="1">
                <a:latin typeface="Arial Unicode MS" pitchFamily="34" charset="-128"/>
              </a:rPr>
              <a:t>updating beliefs</a:t>
            </a:r>
            <a:r>
              <a:rPr lang="en-US">
                <a:latin typeface="Arial Unicode MS" pitchFamily="34" charset="-128"/>
              </a:rPr>
              <a:t> based on new experiences (to reason, to make inferences)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1</a:t>
            </a:r>
          </a:p>
        </p:txBody>
      </p:sp>
      <p:sp>
        <p:nvSpPr>
          <p:cNvPr id="6" name="Slide Number Placeholder 5"/>
          <p:cNvSpPr>
            <a:spLocks noGrp="1"/>
          </p:cNvSpPr>
          <p:nvPr>
            <p:ph type="sldNum" sz="quarter" idx="12"/>
          </p:nvPr>
        </p:nvSpPr>
        <p:spPr/>
        <p:txBody>
          <a:bodyPr/>
          <a:lstStyle/>
          <a:p>
            <a:pPr>
              <a:defRPr/>
            </a:pPr>
            <a:r>
              <a:rPr lang="en-US"/>
              <a:t>Slide </a:t>
            </a:r>
            <a:fld id="{89E106AB-29F5-41D0-8CCF-1E4A8A9282AF}" type="slidenum">
              <a:rPr lang="en-US"/>
              <a:pPr>
                <a:defRPr/>
              </a:pPr>
              <a:t>22</a:t>
            </a:fld>
            <a:endParaRPr lang="en-US"/>
          </a:p>
        </p:txBody>
      </p:sp>
      <p:sp>
        <p:nvSpPr>
          <p:cNvPr id="18440" name="Rectangle 2"/>
          <p:cNvSpPr>
            <a:spLocks noGrp="1" noChangeArrowheads="1"/>
          </p:cNvSpPr>
          <p:nvPr>
            <p:ph type="title"/>
          </p:nvPr>
        </p:nvSpPr>
        <p:spPr>
          <a:xfrm>
            <a:off x="285750" y="1785938"/>
            <a:ext cx="8534400" cy="685800"/>
          </a:xfrm>
        </p:spPr>
        <p:txBody>
          <a:bodyPr/>
          <a:lstStyle/>
          <a:p>
            <a:pPr algn="l" eaLnBrk="1" hangingPunct="1"/>
            <a:r>
              <a:rPr lang="en-US" dirty="0" smtClean="0"/>
              <a:t>For Mon: </a:t>
            </a:r>
            <a:r>
              <a:rPr lang="en-US" dirty="0" smtClean="0">
                <a:solidFill>
                  <a:schemeClr val="accent4"/>
                </a:solidFill>
              </a:rPr>
              <a:t>Assignment 0</a:t>
            </a:r>
          </a:p>
        </p:txBody>
      </p:sp>
      <p:sp>
        <p:nvSpPr>
          <p:cNvPr id="18441" name="Rectangle 3"/>
          <p:cNvSpPr>
            <a:spLocks noChangeArrowheads="1"/>
          </p:cNvSpPr>
          <p:nvPr/>
        </p:nvSpPr>
        <p:spPr bwMode="auto">
          <a:xfrm>
            <a:off x="0" y="2571750"/>
            <a:ext cx="9144000" cy="3500438"/>
          </a:xfrm>
          <a:prstGeom prst="rect">
            <a:avLst/>
          </a:prstGeom>
          <a:solidFill>
            <a:schemeClr val="bg1"/>
          </a:solidFill>
          <a:ln w="9525">
            <a:noFill/>
            <a:miter lim="800000"/>
            <a:headEnd/>
            <a:tailEnd/>
          </a:ln>
        </p:spPr>
        <p:txBody>
          <a:bodyPr/>
          <a:lstStyle/>
          <a:p>
            <a:pPr marL="342900" indent="-342900">
              <a:spcBef>
                <a:spcPct val="20000"/>
              </a:spcBef>
              <a:buFontTx/>
              <a:buChar char="•"/>
            </a:pPr>
            <a:r>
              <a:rPr lang="en-US" dirty="0">
                <a:latin typeface="Arial Unicode MS" pitchFamily="34" charset="-128"/>
              </a:rPr>
              <a:t>Your first assignment asks you to find </a:t>
            </a:r>
            <a:r>
              <a:rPr lang="en-US" b="1" dirty="0">
                <a:latin typeface="Arial Unicode MS" pitchFamily="34" charset="-128"/>
              </a:rPr>
              <a:t>two examples of fielded AI agents</a:t>
            </a:r>
            <a:r>
              <a:rPr lang="en-US" dirty="0">
                <a:latin typeface="Arial Unicode MS" pitchFamily="34" charset="-128"/>
              </a:rPr>
              <a:t>, and to explain some high-level details about how they work.</a:t>
            </a:r>
          </a:p>
          <a:p>
            <a:pPr marL="742950" lvl="1" indent="-285750">
              <a:spcBef>
                <a:spcPct val="20000"/>
              </a:spcBef>
              <a:buClr>
                <a:schemeClr val="tx1"/>
              </a:buClr>
              <a:buSzPct val="120000"/>
            </a:pPr>
            <a:endParaRPr lang="en-US" sz="1400" dirty="0">
              <a:latin typeface="Arial Unicode MS" pitchFamily="34" charset="-128"/>
            </a:endParaRPr>
          </a:p>
          <a:p>
            <a:pPr marL="342900" indent="-342900">
              <a:spcBef>
                <a:spcPct val="20000"/>
              </a:spcBef>
              <a:buFontTx/>
              <a:buChar char="•"/>
            </a:pPr>
            <a:r>
              <a:rPr lang="en-US" dirty="0">
                <a:latin typeface="Arial Unicode MS" pitchFamily="34" charset="-128"/>
              </a:rPr>
              <a:t>The assignment is available </a:t>
            </a:r>
            <a:r>
              <a:rPr lang="en-US" dirty="0" smtClean="0">
                <a:latin typeface="Arial Unicode MS" pitchFamily="34" charset="-128"/>
              </a:rPr>
              <a:t>on </a:t>
            </a:r>
            <a:r>
              <a:rPr lang="en-US" b="1" dirty="0" smtClean="0">
                <a:latin typeface="Arial Unicode MS" pitchFamily="34" charset="-128"/>
              </a:rPr>
              <a:t>Connect</a:t>
            </a:r>
            <a:endParaRPr lang="en-US" b="1" dirty="0">
              <a:latin typeface="Arial Unicode MS" pitchFamily="34" charset="-128"/>
            </a:endParaRPr>
          </a:p>
          <a:p>
            <a:pPr marL="342900" indent="-342900">
              <a:spcBef>
                <a:spcPct val="20000"/>
              </a:spcBef>
              <a:buFont typeface="Arial" pitchFamily="34" charset="0"/>
              <a:buChar char="•"/>
            </a:pPr>
            <a:r>
              <a:rPr lang="en-US" b="1" dirty="0">
                <a:solidFill>
                  <a:schemeClr val="accent2"/>
                </a:solidFill>
                <a:latin typeface="Arial Unicode MS" pitchFamily="34" charset="-128"/>
              </a:rPr>
              <a:t>submit electronically</a:t>
            </a:r>
            <a:r>
              <a:rPr lang="en-US" b="1" dirty="0">
                <a:latin typeface="Arial Unicode MS" pitchFamily="34" charset="-128"/>
              </a:rPr>
              <a:t> </a:t>
            </a:r>
            <a:r>
              <a:rPr lang="en-US" dirty="0">
                <a:latin typeface="Arial Unicode MS" pitchFamily="34" charset="-128"/>
              </a:rPr>
              <a:t>and</a:t>
            </a:r>
            <a:r>
              <a:rPr lang="en-US" b="1" dirty="0">
                <a:latin typeface="Arial Unicode MS" pitchFamily="34" charset="-128"/>
              </a:rPr>
              <a:t> </a:t>
            </a:r>
            <a:r>
              <a:rPr lang="en-US" b="1" dirty="0">
                <a:solidFill>
                  <a:schemeClr val="accent2"/>
                </a:solidFill>
                <a:latin typeface="Arial Unicode MS" pitchFamily="34" charset="-128"/>
              </a:rPr>
              <a:t>you can't use late </a:t>
            </a:r>
            <a:r>
              <a:rPr lang="en-US" b="1" dirty="0" smtClean="0">
                <a:solidFill>
                  <a:schemeClr val="accent2"/>
                </a:solidFill>
                <a:latin typeface="Arial Unicode MS" pitchFamily="34" charset="-128"/>
              </a:rPr>
              <a:t>days</a:t>
            </a:r>
          </a:p>
          <a:p>
            <a:pPr marL="342900" indent="-342900">
              <a:spcBef>
                <a:spcPct val="20000"/>
              </a:spcBef>
              <a:buFont typeface="Arial" pitchFamily="34" charset="0"/>
              <a:buChar char="•"/>
            </a:pPr>
            <a:r>
              <a:rPr lang="en-US" b="1" dirty="0" smtClean="0">
                <a:solidFill>
                  <a:srgbClr val="FF0000"/>
                </a:solidFill>
                <a:latin typeface="Arial Unicode MS" pitchFamily="34" charset="-128"/>
              </a:rPr>
              <a:t>If your student ID is below come and talk to me</a:t>
            </a:r>
          </a:p>
          <a:p>
            <a:pPr marL="342900" indent="-342900">
              <a:spcBef>
                <a:spcPct val="20000"/>
              </a:spcBef>
              <a:buFont typeface="Arial" pitchFamily="34" charset="0"/>
              <a:buChar char="•"/>
            </a:pPr>
            <a:r>
              <a:rPr lang="en-US" b="1" dirty="0" smtClean="0">
                <a:solidFill>
                  <a:srgbClr val="FF0000"/>
                </a:solidFill>
                <a:latin typeface="Arial Unicode MS" pitchFamily="34" charset="-128"/>
              </a:rPr>
              <a:t>12333977, 26747113, 13301114, 70065099</a:t>
            </a:r>
            <a:endParaRPr lang="en-US" b="1" dirty="0">
              <a:solidFill>
                <a:srgbClr val="FF0000"/>
              </a:solidFill>
              <a:latin typeface="Arial Unicode MS" pitchFamily="34" charset="-128"/>
            </a:endParaRPr>
          </a:p>
        </p:txBody>
      </p:sp>
      <p:sp>
        <p:nvSpPr>
          <p:cNvPr id="7" name="Rectangle 2"/>
          <p:cNvSpPr txBox="1">
            <a:spLocks noChangeArrowheads="1"/>
          </p:cNvSpPr>
          <p:nvPr/>
        </p:nvSpPr>
        <p:spPr bwMode="auto">
          <a:xfrm>
            <a:off x="285750" y="1000125"/>
            <a:ext cx="8534400" cy="685800"/>
          </a:xfrm>
          <a:prstGeom prst="rect">
            <a:avLst/>
          </a:prstGeom>
          <a:noFill/>
          <a:ln w="9525">
            <a:noFill/>
            <a:miter lim="800000"/>
            <a:headEnd/>
            <a:tailEnd/>
          </a:ln>
          <a:effectLst/>
        </p:spPr>
        <p:txBody>
          <a:bodyPr anchor="ctr"/>
          <a:lstStyle/>
          <a:p>
            <a:pPr>
              <a:defRPr/>
            </a:pPr>
            <a:r>
              <a:rPr lang="en-US" sz="3600" b="1" kern="0" dirty="0">
                <a:solidFill>
                  <a:schemeClr val="accent2"/>
                </a:solidFill>
                <a:latin typeface="+mj-lt"/>
                <a:ea typeface="+mj-ea"/>
                <a:cs typeface="+mj-cs"/>
              </a:rPr>
              <a:t>For </a:t>
            </a:r>
            <a:r>
              <a:rPr lang="en-US" sz="3600" b="1" kern="0" dirty="0" smtClean="0">
                <a:solidFill>
                  <a:schemeClr val="accent2"/>
                </a:solidFill>
                <a:latin typeface="+mj-lt"/>
                <a:ea typeface="+mj-ea"/>
                <a:cs typeface="+mj-cs"/>
              </a:rPr>
              <a:t>Fri: </a:t>
            </a:r>
            <a:r>
              <a:rPr lang="en-US" sz="3600" b="1" kern="0" dirty="0">
                <a:solidFill>
                  <a:schemeClr val="accent4"/>
                </a:solidFill>
                <a:latin typeface="+mj-lt"/>
                <a:ea typeface="+mj-ea"/>
                <a:cs typeface="+mj-cs"/>
              </a:rPr>
              <a:t>Read </a:t>
            </a:r>
            <a:r>
              <a:rPr lang="en-US" sz="3600" b="1" kern="0" dirty="0" err="1">
                <a:solidFill>
                  <a:schemeClr val="accent4"/>
                </a:solidFill>
                <a:latin typeface="+mj-lt"/>
                <a:ea typeface="+mj-ea"/>
                <a:cs typeface="+mj-cs"/>
              </a:rPr>
              <a:t>Chp</a:t>
            </a:r>
            <a:r>
              <a:rPr lang="en-US" sz="3600" b="1" kern="0" dirty="0">
                <a:solidFill>
                  <a:schemeClr val="accent4"/>
                </a:solidFill>
                <a:latin typeface="+mj-lt"/>
                <a:ea typeface="+mj-ea"/>
                <a:cs typeface="+mj-cs"/>
              </a:rPr>
              <a:t> 1</a:t>
            </a:r>
          </a:p>
        </p:txBody>
      </p:sp>
      <p:sp>
        <p:nvSpPr>
          <p:cNvPr id="8" name="Rectangle 2"/>
          <p:cNvSpPr txBox="1">
            <a:spLocks noChangeArrowheads="1"/>
          </p:cNvSpPr>
          <p:nvPr/>
        </p:nvSpPr>
        <p:spPr bwMode="auto">
          <a:xfrm>
            <a:off x="1658938" y="127000"/>
            <a:ext cx="5105400" cy="685800"/>
          </a:xfrm>
          <a:prstGeom prst="rect">
            <a:avLst/>
          </a:prstGeom>
          <a:solidFill>
            <a:schemeClr val="accent5">
              <a:lumMod val="40000"/>
              <a:lumOff val="60000"/>
            </a:schemeClr>
          </a:solidFill>
          <a:ln w="9525">
            <a:noFill/>
            <a:miter lim="800000"/>
            <a:headEnd/>
            <a:tailEnd/>
          </a:ln>
          <a:effectLst/>
        </p:spPr>
        <p:txBody>
          <a:bodyPr anchor="ctr"/>
          <a:lstStyle/>
          <a:p>
            <a:pPr algn="ctr">
              <a:defRPr/>
            </a:pPr>
            <a:r>
              <a:rPr lang="en-US" sz="3600" b="1" kern="0" dirty="0">
                <a:solidFill>
                  <a:schemeClr val="accent2"/>
                </a:solidFill>
                <a:latin typeface="+mj-lt"/>
                <a:ea typeface="+mj-ea"/>
                <a:cs typeface="+mj-cs"/>
              </a:rPr>
              <a:t>TODO for this week</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pPr>
              <a:defRPr/>
            </a:pPr>
            <a:r>
              <a:rPr lang="en-US"/>
              <a:t>CPSC 322, Lecture 1</a:t>
            </a:r>
          </a:p>
        </p:txBody>
      </p:sp>
      <p:sp>
        <p:nvSpPr>
          <p:cNvPr id="7" name="Slide Number Placeholder 5"/>
          <p:cNvSpPr>
            <a:spLocks noGrp="1"/>
          </p:cNvSpPr>
          <p:nvPr>
            <p:ph type="sldNum" sz="quarter" idx="12"/>
          </p:nvPr>
        </p:nvSpPr>
        <p:spPr/>
        <p:txBody>
          <a:bodyPr/>
          <a:lstStyle/>
          <a:p>
            <a:pPr>
              <a:defRPr/>
            </a:pPr>
            <a:r>
              <a:rPr lang="en-US"/>
              <a:t>Slide </a:t>
            </a:r>
            <a:fld id="{3F00455F-D4F7-4AB1-AA90-96DA9D65F86E}" type="slidenum">
              <a:rPr lang="en-US"/>
              <a:pPr>
                <a:defRPr/>
              </a:pPr>
              <a:t>23</a:t>
            </a:fld>
            <a:endParaRPr lang="en-US"/>
          </a:p>
        </p:txBody>
      </p:sp>
      <p:sp>
        <p:nvSpPr>
          <p:cNvPr id="24580" name="Rectangle 2"/>
          <p:cNvSpPr>
            <a:spLocks noGrp="1" noChangeArrowheads="1"/>
          </p:cNvSpPr>
          <p:nvPr>
            <p:ph type="title"/>
          </p:nvPr>
        </p:nvSpPr>
        <p:spPr>
          <a:xfrm>
            <a:off x="323850" y="188913"/>
            <a:ext cx="8534400" cy="685800"/>
          </a:xfrm>
        </p:spPr>
        <p:txBody>
          <a:bodyPr/>
          <a:lstStyle/>
          <a:p>
            <a:pPr eaLnBrk="1" hangingPunct="1"/>
            <a:r>
              <a:rPr lang="en-US" smtClean="0"/>
              <a:t>Examples</a:t>
            </a:r>
          </a:p>
        </p:txBody>
      </p:sp>
      <p:sp>
        <p:nvSpPr>
          <p:cNvPr id="24581" name="Rectangle 3"/>
          <p:cNvSpPr>
            <a:spLocks noChangeArrowheads="1"/>
          </p:cNvSpPr>
          <p:nvPr/>
        </p:nvSpPr>
        <p:spPr bwMode="auto">
          <a:xfrm>
            <a:off x="179388" y="836613"/>
            <a:ext cx="8785225" cy="4464050"/>
          </a:xfrm>
          <a:prstGeom prst="rect">
            <a:avLst/>
          </a:prstGeom>
          <a:noFill/>
          <a:ln w="9525">
            <a:noFill/>
            <a:miter lim="800000"/>
            <a:headEnd/>
            <a:tailEnd/>
          </a:ln>
        </p:spPr>
        <p:txBody>
          <a:bodyPr/>
          <a:lstStyle/>
          <a:p>
            <a:pPr marL="342900" indent="-342900" algn="ctr">
              <a:spcBef>
                <a:spcPct val="20000"/>
              </a:spcBef>
            </a:pPr>
            <a:r>
              <a:rPr lang="en-US">
                <a:latin typeface="Arial Unicode MS" pitchFamily="34" charset="-128"/>
              </a:rPr>
              <a:t>Which of these things is an </a:t>
            </a:r>
            <a:r>
              <a:rPr lang="en-US" b="1">
                <a:latin typeface="Arial Unicode MS" pitchFamily="34" charset="-128"/>
              </a:rPr>
              <a:t>agent</a:t>
            </a:r>
            <a:r>
              <a:rPr lang="en-US">
                <a:latin typeface="Arial Unicode MS" pitchFamily="34" charset="-128"/>
              </a:rPr>
              <a:t>, </a:t>
            </a:r>
          </a:p>
          <a:p>
            <a:pPr marL="342900" indent="-342900" algn="ctr">
              <a:spcBef>
                <a:spcPct val="20000"/>
              </a:spcBef>
            </a:pPr>
            <a:r>
              <a:rPr lang="en-US">
                <a:latin typeface="Arial Unicode MS" pitchFamily="34" charset="-128"/>
              </a:rPr>
              <a:t>and why or why not?</a:t>
            </a:r>
          </a:p>
          <a:p>
            <a:pPr marL="342900" indent="-342900">
              <a:spcBef>
                <a:spcPct val="20000"/>
              </a:spcBef>
              <a:buFontTx/>
              <a:buChar char="•"/>
            </a:pPr>
            <a:r>
              <a:rPr lang="en-US">
                <a:latin typeface="Arial Unicode MS" pitchFamily="34" charset="-128"/>
              </a:rPr>
              <a:t>A soccer-playing robot? </a:t>
            </a:r>
          </a:p>
          <a:p>
            <a:pPr marL="342900" indent="-342900">
              <a:spcBef>
                <a:spcPct val="20000"/>
              </a:spcBef>
              <a:buFontTx/>
              <a:buChar char="•"/>
            </a:pPr>
            <a:r>
              <a:rPr lang="en-US">
                <a:latin typeface="Arial Unicode MS" pitchFamily="34" charset="-128"/>
              </a:rPr>
              <a:t>A rock? </a:t>
            </a:r>
          </a:p>
          <a:p>
            <a:pPr marL="342900" indent="-342900">
              <a:spcBef>
                <a:spcPct val="20000"/>
              </a:spcBef>
              <a:buFontTx/>
              <a:buChar char="•"/>
            </a:pPr>
            <a:r>
              <a:rPr lang="en-US">
                <a:latin typeface="Arial Unicode MS" pitchFamily="34" charset="-128"/>
              </a:rPr>
              <a:t>Machine Translator? </a:t>
            </a:r>
          </a:p>
          <a:p>
            <a:pPr marL="342900" indent="-342900">
              <a:spcBef>
                <a:spcPct val="20000"/>
              </a:spcBef>
              <a:buFontTx/>
              <a:buChar char="•"/>
            </a:pPr>
            <a:r>
              <a:rPr lang="en-US">
                <a:latin typeface="Arial Unicode MS" pitchFamily="34" charset="-128"/>
              </a:rPr>
              <a:t>A thermostat? </a:t>
            </a:r>
          </a:p>
          <a:p>
            <a:pPr marL="342900" indent="-342900">
              <a:spcBef>
                <a:spcPct val="20000"/>
              </a:spcBef>
              <a:buFontTx/>
              <a:buChar char="•"/>
            </a:pPr>
            <a:r>
              <a:rPr lang="en-US">
                <a:latin typeface="Arial Unicode MS" pitchFamily="34" charset="-128"/>
              </a:rPr>
              <a:t>A dog? </a:t>
            </a:r>
          </a:p>
          <a:p>
            <a:pPr marL="342900" indent="-342900">
              <a:spcBef>
                <a:spcPct val="20000"/>
              </a:spcBef>
              <a:buFontTx/>
              <a:buChar char="•"/>
            </a:pPr>
            <a:r>
              <a:rPr lang="en-US">
                <a:latin typeface="Arial Unicode MS" pitchFamily="34" charset="-128"/>
              </a:rPr>
              <a:t>A car?</a:t>
            </a:r>
          </a:p>
        </p:txBody>
      </p:sp>
      <p:sp>
        <p:nvSpPr>
          <p:cNvPr id="24582" name="Rectangle 4"/>
          <p:cNvSpPr>
            <a:spLocks noChangeArrowheads="1"/>
          </p:cNvSpPr>
          <p:nvPr/>
        </p:nvSpPr>
        <p:spPr bwMode="auto">
          <a:xfrm>
            <a:off x="179388" y="5013325"/>
            <a:ext cx="8785225" cy="1250950"/>
          </a:xfrm>
          <a:prstGeom prst="rect">
            <a:avLst/>
          </a:prstGeom>
          <a:noFill/>
          <a:ln w="9525">
            <a:noFill/>
            <a:miter lim="800000"/>
            <a:headEnd/>
            <a:tailEnd/>
          </a:ln>
        </p:spPr>
        <p:txBody>
          <a:bodyPr/>
          <a:lstStyle/>
          <a:p>
            <a:pPr marL="342900" indent="-342900" algn="ctr">
              <a:spcBef>
                <a:spcPct val="20000"/>
              </a:spcBef>
            </a:pPr>
            <a:r>
              <a:rPr lang="en-US">
                <a:latin typeface="Arial Unicode MS" pitchFamily="34" charset="-128"/>
              </a:rPr>
              <a:t>Which of these things is an </a:t>
            </a:r>
            <a:r>
              <a:rPr lang="en-US" b="1">
                <a:latin typeface="Arial Unicode MS" pitchFamily="34" charset="-128"/>
              </a:rPr>
              <a:t>intelligent agent</a:t>
            </a:r>
            <a:r>
              <a:rPr lang="en-US">
                <a:latin typeface="Arial Unicode MS" pitchFamily="34" charset="-128"/>
              </a:rPr>
              <a:t>, </a:t>
            </a:r>
          </a:p>
          <a:p>
            <a:pPr marL="342900" indent="-342900" algn="ctr">
              <a:spcBef>
                <a:spcPct val="20000"/>
              </a:spcBef>
            </a:pPr>
            <a:r>
              <a:rPr lang="en-US">
                <a:latin typeface="Arial Unicode MS" pitchFamily="34" charset="-128"/>
              </a:rPr>
              <a:t>and why or why not?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1</a:t>
            </a:r>
          </a:p>
        </p:txBody>
      </p:sp>
      <p:sp>
        <p:nvSpPr>
          <p:cNvPr id="6" name="Slide Number Placeholder 5"/>
          <p:cNvSpPr>
            <a:spLocks noGrp="1"/>
          </p:cNvSpPr>
          <p:nvPr>
            <p:ph type="sldNum" sz="quarter" idx="12"/>
          </p:nvPr>
        </p:nvSpPr>
        <p:spPr/>
        <p:txBody>
          <a:bodyPr/>
          <a:lstStyle/>
          <a:p>
            <a:pPr>
              <a:defRPr/>
            </a:pPr>
            <a:r>
              <a:rPr lang="en-US"/>
              <a:t>Slide </a:t>
            </a:r>
            <a:fld id="{CC960BC7-C2F7-410C-801B-2C78697A2BD1}" type="slidenum">
              <a:rPr lang="en-US"/>
              <a:pPr>
                <a:defRPr/>
              </a:pPr>
              <a:t>24</a:t>
            </a:fld>
            <a:endParaRPr lang="en-US"/>
          </a:p>
        </p:txBody>
      </p:sp>
      <p:sp>
        <p:nvSpPr>
          <p:cNvPr id="25604" name="Rectangle 2"/>
          <p:cNvSpPr>
            <a:spLocks noGrp="1" noChangeArrowheads="1"/>
          </p:cNvSpPr>
          <p:nvPr>
            <p:ph type="title"/>
          </p:nvPr>
        </p:nvSpPr>
        <p:spPr>
          <a:xfrm>
            <a:off x="395288" y="0"/>
            <a:ext cx="8534400" cy="685800"/>
          </a:xfrm>
        </p:spPr>
        <p:txBody>
          <a:bodyPr/>
          <a:lstStyle/>
          <a:p>
            <a:pPr eaLnBrk="1" hangingPunct="1"/>
            <a:r>
              <a:rPr lang="en-US" smtClean="0"/>
              <a:t>Acting (&amp;thinking) Rationally</a:t>
            </a:r>
          </a:p>
        </p:txBody>
      </p:sp>
      <p:sp>
        <p:nvSpPr>
          <p:cNvPr id="25605" name="Rectangle 3"/>
          <p:cNvSpPr>
            <a:spLocks noChangeArrowheads="1"/>
          </p:cNvSpPr>
          <p:nvPr/>
        </p:nvSpPr>
        <p:spPr bwMode="auto">
          <a:xfrm>
            <a:off x="323850" y="620713"/>
            <a:ext cx="8820150" cy="5113337"/>
          </a:xfrm>
          <a:prstGeom prst="rect">
            <a:avLst/>
          </a:prstGeom>
          <a:noFill/>
          <a:ln w="9525">
            <a:noFill/>
            <a:miter lim="800000"/>
            <a:headEnd/>
            <a:tailEnd/>
          </a:ln>
        </p:spPr>
        <p:txBody>
          <a:bodyPr/>
          <a:lstStyle/>
          <a:p>
            <a:pPr marL="342900" indent="-342900">
              <a:spcBef>
                <a:spcPct val="20000"/>
              </a:spcBef>
            </a:pPr>
            <a:r>
              <a:rPr lang="en-US">
                <a:latin typeface="Arial Unicode MS" pitchFamily="34" charset="-128"/>
              </a:rPr>
              <a:t>This course will emphasize a view of AI as building </a:t>
            </a:r>
            <a:r>
              <a:rPr lang="en-US" b="1">
                <a:latin typeface="Arial Unicode MS" pitchFamily="34" charset="-128"/>
              </a:rPr>
              <a:t>agents</a:t>
            </a:r>
            <a:r>
              <a:rPr lang="en-US">
                <a:latin typeface="Arial Unicode MS" pitchFamily="34" charset="-128"/>
              </a:rPr>
              <a:t>: artifacts that are able to think and act rationally in their environments</a:t>
            </a:r>
          </a:p>
          <a:p>
            <a:pPr marL="342900" indent="-342900">
              <a:lnSpc>
                <a:spcPct val="125000"/>
              </a:lnSpc>
              <a:spcBef>
                <a:spcPct val="20000"/>
              </a:spcBef>
              <a:buFontTx/>
              <a:buChar char="•"/>
            </a:pPr>
            <a:r>
              <a:rPr lang="en-US" sz="2400">
                <a:latin typeface="Arial Unicode MS" pitchFamily="34" charset="-128"/>
              </a:rPr>
              <a:t>they act appropriately given goals and circumstances</a:t>
            </a:r>
          </a:p>
          <a:p>
            <a:pPr marL="342900" indent="-342900">
              <a:lnSpc>
                <a:spcPct val="125000"/>
              </a:lnSpc>
              <a:spcBef>
                <a:spcPct val="20000"/>
              </a:spcBef>
              <a:buFontTx/>
              <a:buChar char="•"/>
            </a:pPr>
            <a:r>
              <a:rPr lang="en-US" sz="2400">
                <a:latin typeface="Arial Unicode MS" pitchFamily="34" charset="-128"/>
              </a:rPr>
              <a:t>they are </a:t>
            </a:r>
            <a:r>
              <a:rPr lang="en-US" sz="2400" b="1">
                <a:latin typeface="Arial Unicode MS" pitchFamily="34" charset="-128"/>
              </a:rPr>
              <a:t>flexible</a:t>
            </a:r>
            <a:r>
              <a:rPr lang="en-US" sz="2400">
                <a:latin typeface="Arial Unicode MS" pitchFamily="34" charset="-128"/>
              </a:rPr>
              <a:t> to changing environments and goals </a:t>
            </a:r>
          </a:p>
          <a:p>
            <a:pPr marL="342900" indent="-342900">
              <a:lnSpc>
                <a:spcPct val="125000"/>
              </a:lnSpc>
              <a:spcBef>
                <a:spcPct val="20000"/>
              </a:spcBef>
              <a:buFontTx/>
              <a:buChar char="•"/>
            </a:pPr>
            <a:r>
              <a:rPr lang="en-US" sz="2400">
                <a:latin typeface="Arial Unicode MS" pitchFamily="34" charset="-128"/>
              </a:rPr>
              <a:t>they </a:t>
            </a:r>
            <a:r>
              <a:rPr lang="en-US" sz="2400" b="1">
                <a:latin typeface="Arial Unicode MS" pitchFamily="34" charset="-128"/>
              </a:rPr>
              <a:t>learn</a:t>
            </a:r>
            <a:r>
              <a:rPr lang="en-US" sz="2400">
                <a:latin typeface="Arial Unicode MS" pitchFamily="34" charset="-128"/>
              </a:rPr>
              <a:t> from experience</a:t>
            </a:r>
          </a:p>
          <a:p>
            <a:pPr marL="342900" indent="-342900">
              <a:lnSpc>
                <a:spcPct val="125000"/>
              </a:lnSpc>
              <a:spcBef>
                <a:spcPct val="20000"/>
              </a:spcBef>
              <a:buFontTx/>
              <a:buChar char="•"/>
            </a:pPr>
            <a:r>
              <a:rPr lang="en-US" sz="2400">
                <a:latin typeface="Arial Unicode MS" pitchFamily="34" charset="-128"/>
              </a:rPr>
              <a:t>they make appropriate choices given perceptual and computational limitations (sometimes they act without thinking!)</a:t>
            </a:r>
          </a:p>
          <a:p>
            <a:pPr marL="342900" indent="-342900">
              <a:lnSpc>
                <a:spcPct val="125000"/>
              </a:lnSpc>
              <a:spcBef>
                <a:spcPct val="20000"/>
              </a:spcBef>
              <a:buFontTx/>
              <a:buChar char="•"/>
            </a:pPr>
            <a:r>
              <a:rPr lang="en-US" sz="2400">
                <a:latin typeface="Arial Unicode MS" pitchFamily="34" charset="-128"/>
              </a:rPr>
              <a:t>They </a:t>
            </a:r>
            <a:r>
              <a:rPr lang="en-US" sz="2400" b="1">
                <a:latin typeface="Arial Unicode MS" pitchFamily="34" charset="-128"/>
              </a:rPr>
              <a:t>gather information</a:t>
            </a:r>
            <a:r>
              <a:rPr lang="en-US" sz="2400">
                <a:latin typeface="Arial Unicode MS" pitchFamily="34" charset="-128"/>
              </a:rPr>
              <a:t> (if cost less than expected gain)</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pPr>
              <a:defRPr/>
            </a:pPr>
            <a:r>
              <a:rPr lang="en-US"/>
              <a:t>CPSC 322, Lecture 1</a:t>
            </a:r>
          </a:p>
        </p:txBody>
      </p:sp>
      <p:sp>
        <p:nvSpPr>
          <p:cNvPr id="7" name="Slide Number Placeholder 5"/>
          <p:cNvSpPr>
            <a:spLocks noGrp="1"/>
          </p:cNvSpPr>
          <p:nvPr>
            <p:ph type="sldNum" sz="quarter" idx="12"/>
          </p:nvPr>
        </p:nvSpPr>
        <p:spPr/>
        <p:txBody>
          <a:bodyPr/>
          <a:lstStyle/>
          <a:p>
            <a:pPr>
              <a:defRPr/>
            </a:pPr>
            <a:r>
              <a:rPr lang="en-US"/>
              <a:t>Slide </a:t>
            </a:r>
            <a:fld id="{0E0487F9-C25D-4AB1-A974-6E5F06918359}" type="slidenum">
              <a:rPr lang="en-US"/>
              <a:pPr>
                <a:defRPr/>
              </a:pPr>
              <a:t>25</a:t>
            </a:fld>
            <a:endParaRPr lang="en-US"/>
          </a:p>
        </p:txBody>
      </p:sp>
      <p:sp>
        <p:nvSpPr>
          <p:cNvPr id="26628" name="Rectangle 2"/>
          <p:cNvSpPr>
            <a:spLocks noGrp="1" noChangeArrowheads="1"/>
          </p:cNvSpPr>
          <p:nvPr>
            <p:ph type="title"/>
          </p:nvPr>
        </p:nvSpPr>
        <p:spPr/>
        <p:txBody>
          <a:bodyPr/>
          <a:lstStyle/>
          <a:p>
            <a:pPr eaLnBrk="1" hangingPunct="1"/>
            <a:r>
              <a:rPr lang="en-US" smtClean="0"/>
              <a:t>Acting Humanly</a:t>
            </a:r>
          </a:p>
        </p:txBody>
      </p:sp>
      <p:sp>
        <p:nvSpPr>
          <p:cNvPr id="220163" name="Rectangle 3"/>
          <p:cNvSpPr>
            <a:spLocks noChangeArrowheads="1"/>
          </p:cNvSpPr>
          <p:nvPr/>
        </p:nvSpPr>
        <p:spPr bwMode="auto">
          <a:xfrm>
            <a:off x="250825" y="3644900"/>
            <a:ext cx="8497888" cy="2592388"/>
          </a:xfrm>
          <a:prstGeom prst="rect">
            <a:avLst/>
          </a:prstGeom>
          <a:noFill/>
          <a:ln w="9525">
            <a:noFill/>
            <a:miter lim="800000"/>
            <a:headEnd/>
            <a:tailEnd/>
          </a:ln>
        </p:spPr>
        <p:txBody>
          <a:bodyPr/>
          <a:lstStyle/>
          <a:p>
            <a:pPr marL="342900" indent="-342900">
              <a:spcBef>
                <a:spcPct val="20000"/>
              </a:spcBef>
            </a:pPr>
            <a:r>
              <a:rPr lang="en-US">
                <a:latin typeface="Arial Unicode MS" pitchFamily="34" charset="-128"/>
              </a:rPr>
              <a:t>The original test involved typing back and forth; the `</a:t>
            </a:r>
            <a:r>
              <a:rPr lang="en-US" b="1">
                <a:latin typeface="Arial Unicode MS" pitchFamily="34" charset="-128"/>
              </a:rPr>
              <a:t>Total Turing Test</a:t>
            </a:r>
            <a:r>
              <a:rPr lang="en-US">
                <a:latin typeface="Arial Unicode MS" pitchFamily="34" charset="-128"/>
              </a:rPr>
              <a:t> includes a video signal to test perception too</a:t>
            </a:r>
          </a:p>
          <a:p>
            <a:pPr marL="342900" indent="-342900">
              <a:spcBef>
                <a:spcPct val="20000"/>
              </a:spcBef>
              <a:buFontTx/>
              <a:buChar char="•"/>
            </a:pPr>
            <a:r>
              <a:rPr lang="en-US" sz="2400">
                <a:latin typeface="Arial Unicode MS" pitchFamily="34" charset="-128"/>
              </a:rPr>
              <a:t>But... is acting just like a person what we really want?</a:t>
            </a:r>
          </a:p>
          <a:p>
            <a:pPr marL="342900" indent="-342900">
              <a:spcBef>
                <a:spcPct val="20000"/>
              </a:spcBef>
              <a:buFontTx/>
              <a:buChar char="•"/>
            </a:pPr>
            <a:r>
              <a:rPr lang="en-US" sz="2400">
                <a:latin typeface="Arial Unicode MS" pitchFamily="34" charset="-128"/>
              </a:rPr>
              <a:t>For example, again, don't people often do things that we </a:t>
            </a:r>
            <a:r>
              <a:rPr lang="en-US" sz="2400" b="1">
                <a:latin typeface="Arial Unicode MS" pitchFamily="34" charset="-128"/>
              </a:rPr>
              <a:t>don't</a:t>
            </a:r>
            <a:r>
              <a:rPr lang="en-US" sz="2400">
                <a:latin typeface="Arial Unicode MS" pitchFamily="34" charset="-128"/>
              </a:rPr>
              <a:t> consider intelligent?</a:t>
            </a:r>
          </a:p>
        </p:txBody>
      </p:sp>
      <p:sp>
        <p:nvSpPr>
          <p:cNvPr id="26630" name="Rectangle 4"/>
          <p:cNvSpPr>
            <a:spLocks noChangeArrowheads="1"/>
          </p:cNvSpPr>
          <p:nvPr/>
        </p:nvSpPr>
        <p:spPr bwMode="auto">
          <a:xfrm>
            <a:off x="323850" y="836613"/>
            <a:ext cx="8497888" cy="2592387"/>
          </a:xfrm>
          <a:prstGeom prst="rect">
            <a:avLst/>
          </a:prstGeom>
          <a:noFill/>
          <a:ln w="9525">
            <a:noFill/>
            <a:miter lim="800000"/>
            <a:headEnd/>
            <a:tailEnd/>
          </a:ln>
        </p:spPr>
        <p:txBody>
          <a:bodyPr/>
          <a:lstStyle/>
          <a:p>
            <a:pPr marL="342900" indent="-342900">
              <a:spcBef>
                <a:spcPct val="20000"/>
              </a:spcBef>
            </a:pPr>
            <a:r>
              <a:rPr lang="en-US">
                <a:latin typeface="Arial Unicode MS" pitchFamily="34" charset="-128"/>
              </a:rPr>
              <a:t>The </a:t>
            </a:r>
            <a:r>
              <a:rPr lang="en-US" b="1">
                <a:latin typeface="Arial Unicode MS" pitchFamily="34" charset="-128"/>
              </a:rPr>
              <a:t>Turing Test</a:t>
            </a:r>
          </a:p>
          <a:p>
            <a:pPr marL="342900" indent="-342900">
              <a:spcBef>
                <a:spcPct val="20000"/>
              </a:spcBef>
              <a:buFontTx/>
              <a:buChar char="•"/>
            </a:pPr>
            <a:r>
              <a:rPr lang="en-US" sz="2400">
                <a:latin typeface="Arial Unicode MS" pitchFamily="34" charset="-128"/>
              </a:rPr>
              <a:t>Don't try to come up with a list of characteristics that computers must satisfy to be considered intelligent</a:t>
            </a:r>
          </a:p>
          <a:p>
            <a:pPr marL="342900" indent="-342900">
              <a:spcBef>
                <a:spcPct val="20000"/>
              </a:spcBef>
              <a:buFontTx/>
              <a:buChar char="•"/>
            </a:pPr>
            <a:r>
              <a:rPr lang="en-US" sz="2400">
                <a:latin typeface="Arial Unicode MS" pitchFamily="34" charset="-128"/>
              </a:rPr>
              <a:t>Instead, use an operational definition: consider it </a:t>
            </a:r>
            <a:r>
              <a:rPr lang="en-US" sz="2400" b="1">
                <a:latin typeface="Arial Unicode MS" pitchFamily="34" charset="-128"/>
              </a:rPr>
              <a:t>intelligent when</a:t>
            </a:r>
            <a:r>
              <a:rPr lang="en-US" sz="2400">
                <a:latin typeface="Arial Unicode MS" pitchFamily="34" charset="-128"/>
              </a:rPr>
              <a:t> </a:t>
            </a:r>
            <a:r>
              <a:rPr lang="en-US" sz="2400" b="1">
                <a:latin typeface="Arial Unicode MS" pitchFamily="34" charset="-128"/>
              </a:rPr>
              <a:t>people can't tell a computer apart from other people</a:t>
            </a:r>
          </a:p>
          <a:p>
            <a:pPr marL="342900" indent="-342900">
              <a:spcBef>
                <a:spcPct val="20000"/>
              </a:spcBef>
            </a:pPr>
            <a:endParaRPr lang="en-US">
              <a:latin typeface="Arial Unicode MS"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01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016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1</a:t>
            </a:r>
          </a:p>
        </p:txBody>
      </p:sp>
      <p:sp>
        <p:nvSpPr>
          <p:cNvPr id="6" name="Slide Number Placeholder 5"/>
          <p:cNvSpPr>
            <a:spLocks noGrp="1"/>
          </p:cNvSpPr>
          <p:nvPr>
            <p:ph type="sldNum" sz="quarter" idx="12"/>
          </p:nvPr>
        </p:nvSpPr>
        <p:spPr/>
        <p:txBody>
          <a:bodyPr/>
          <a:lstStyle/>
          <a:p>
            <a:pPr>
              <a:defRPr/>
            </a:pPr>
            <a:r>
              <a:rPr lang="en-US"/>
              <a:t>Slide </a:t>
            </a:r>
            <a:fld id="{29D8DB0A-439B-4210-B735-4A95A042962F}" type="slidenum">
              <a:rPr lang="en-US"/>
              <a:pPr>
                <a:defRPr/>
              </a:pPr>
              <a:t>3</a:t>
            </a:fld>
            <a:endParaRPr lang="en-US"/>
          </a:p>
        </p:txBody>
      </p:sp>
      <p:sp>
        <p:nvSpPr>
          <p:cNvPr id="3079" name="Rectangle 2"/>
          <p:cNvSpPr>
            <a:spLocks noGrp="1" noChangeArrowheads="1"/>
          </p:cNvSpPr>
          <p:nvPr>
            <p:ph type="title"/>
          </p:nvPr>
        </p:nvSpPr>
        <p:spPr>
          <a:xfrm>
            <a:off x="285750" y="0"/>
            <a:ext cx="8534400" cy="685800"/>
          </a:xfrm>
        </p:spPr>
        <p:txBody>
          <a:bodyPr/>
          <a:lstStyle/>
          <a:p>
            <a:pPr eaLnBrk="1" hangingPunct="1"/>
            <a:r>
              <a:rPr lang="en-US" smtClean="0"/>
              <a:t>Course Essentials(1)</a:t>
            </a:r>
          </a:p>
        </p:txBody>
      </p:sp>
      <p:sp>
        <p:nvSpPr>
          <p:cNvPr id="19461" name="Rectangle 3"/>
          <p:cNvSpPr>
            <a:spLocks noGrp="1" noChangeArrowheads="1"/>
          </p:cNvSpPr>
          <p:nvPr>
            <p:ph type="body" idx="1"/>
          </p:nvPr>
        </p:nvSpPr>
        <p:spPr>
          <a:xfrm>
            <a:off x="0" y="764704"/>
            <a:ext cx="9144000" cy="5761037"/>
          </a:xfrm>
        </p:spPr>
        <p:txBody>
          <a:bodyPr/>
          <a:lstStyle/>
          <a:p>
            <a:pPr eaLnBrk="1" hangingPunct="1">
              <a:lnSpc>
                <a:spcPct val="90000"/>
              </a:lnSpc>
              <a:buFontTx/>
              <a:buChar char="•"/>
              <a:defRPr/>
            </a:pPr>
            <a:r>
              <a:rPr lang="en-US" b="1" dirty="0" smtClean="0"/>
              <a:t>Course web-pages:</a:t>
            </a:r>
          </a:p>
          <a:p>
            <a:pPr marL="0" eaLnBrk="1" hangingPunct="1">
              <a:lnSpc>
                <a:spcPct val="90000"/>
              </a:lnSpc>
              <a:defRPr/>
            </a:pPr>
            <a:r>
              <a:rPr lang="en-US" b="1" dirty="0" smtClean="0"/>
              <a:t>    </a:t>
            </a:r>
            <a:r>
              <a:rPr lang="en-US" sz="2000" dirty="0" smtClean="0">
                <a:solidFill>
                  <a:schemeClr val="accent6"/>
                </a:solidFill>
                <a:latin typeface="Helvetica" pitchFamily="34" charset="0"/>
                <a:hlinkClick r:id="rId4"/>
              </a:rPr>
              <a:t>www.cs.ubc.ca/~carenini/TEACHING/CPSC322-12bis/index.html</a:t>
            </a:r>
            <a:endParaRPr lang="en-US" sz="2400" dirty="0" smtClean="0">
              <a:solidFill>
                <a:schemeClr val="accent6"/>
              </a:solidFill>
              <a:latin typeface="Helvetica" pitchFamily="34" charset="0"/>
            </a:endParaRPr>
          </a:p>
          <a:p>
            <a:pPr lvl="1" eaLnBrk="1" hangingPunct="1">
              <a:lnSpc>
                <a:spcPct val="90000"/>
              </a:lnSpc>
              <a:defRPr/>
            </a:pPr>
            <a:r>
              <a:rPr lang="en-US" dirty="0" smtClean="0"/>
              <a:t>This is where most information about the course will be posted, most handouts (e.g., slides) will be distributed, etc.</a:t>
            </a:r>
          </a:p>
          <a:p>
            <a:pPr lvl="1" eaLnBrk="1" hangingPunct="1">
              <a:lnSpc>
                <a:spcPct val="90000"/>
              </a:lnSpc>
              <a:defRPr/>
            </a:pPr>
            <a:r>
              <a:rPr lang="en-US" dirty="0" smtClean="0">
                <a:solidFill>
                  <a:schemeClr val="accent2"/>
                </a:solidFill>
              </a:rPr>
              <a:t>CHECK IT OFTEN</a:t>
            </a:r>
            <a:r>
              <a:rPr lang="en-US" dirty="0" smtClean="0"/>
              <a:t>!</a:t>
            </a:r>
          </a:p>
          <a:p>
            <a:pPr lvl="1" eaLnBrk="1" hangingPunct="1">
              <a:lnSpc>
                <a:spcPct val="90000"/>
              </a:lnSpc>
              <a:defRPr/>
            </a:pPr>
            <a:endParaRPr lang="en-US" b="1" dirty="0" smtClean="0"/>
          </a:p>
          <a:p>
            <a:pPr eaLnBrk="1" hangingPunct="1">
              <a:lnSpc>
                <a:spcPct val="90000"/>
              </a:lnSpc>
              <a:buFontTx/>
              <a:buChar char="•"/>
              <a:defRPr/>
            </a:pPr>
            <a:r>
              <a:rPr lang="en-US" b="1" dirty="0" smtClean="0"/>
              <a:t>Lectures</a:t>
            </a:r>
            <a:r>
              <a:rPr lang="en-US" dirty="0" smtClean="0"/>
              <a:t>: </a:t>
            </a:r>
          </a:p>
          <a:p>
            <a:pPr lvl="1" eaLnBrk="1" hangingPunct="1">
              <a:lnSpc>
                <a:spcPct val="90000"/>
              </a:lnSpc>
              <a:defRPr/>
            </a:pPr>
            <a:r>
              <a:rPr lang="en-US" dirty="0" smtClean="0"/>
              <a:t>Cover basic notions and concepts known to be hard</a:t>
            </a:r>
          </a:p>
          <a:p>
            <a:pPr lvl="1" eaLnBrk="1" hangingPunct="1">
              <a:lnSpc>
                <a:spcPct val="90000"/>
              </a:lnSpc>
              <a:defRPr/>
            </a:pPr>
            <a:r>
              <a:rPr lang="en-US" dirty="0" smtClean="0"/>
              <a:t>I will try to </a:t>
            </a:r>
            <a:r>
              <a:rPr lang="en-US" dirty="0" smtClean="0">
                <a:solidFill>
                  <a:schemeClr val="accent6"/>
                </a:solidFill>
              </a:rPr>
              <a:t>post the slides in advance </a:t>
            </a:r>
            <a:r>
              <a:rPr lang="en-US" dirty="0" smtClean="0"/>
              <a:t>(by noon). </a:t>
            </a:r>
          </a:p>
          <a:p>
            <a:pPr lvl="1" eaLnBrk="1" hangingPunct="1">
              <a:lnSpc>
                <a:spcPct val="90000"/>
              </a:lnSpc>
              <a:defRPr/>
            </a:pPr>
            <a:r>
              <a:rPr lang="en-US" dirty="0" smtClean="0"/>
              <a:t>After class, I will post the same </a:t>
            </a:r>
            <a:r>
              <a:rPr lang="en-US" dirty="0" smtClean="0">
                <a:solidFill>
                  <a:schemeClr val="accent6"/>
                </a:solidFill>
              </a:rPr>
              <a:t>slides inked </a:t>
            </a:r>
            <a:r>
              <a:rPr lang="en-US" dirty="0" smtClean="0"/>
              <a:t>with the notes I have added in class.</a:t>
            </a:r>
          </a:p>
          <a:p>
            <a:pPr lvl="1" eaLnBrk="1" hangingPunct="1">
              <a:lnSpc>
                <a:spcPct val="90000"/>
              </a:lnSpc>
              <a:defRPr/>
            </a:pPr>
            <a:r>
              <a:rPr lang="en-US" dirty="0" smtClean="0"/>
              <a:t>Each lecture will end with a set of </a:t>
            </a:r>
            <a:r>
              <a:rPr lang="en-US" dirty="0" smtClean="0">
                <a:solidFill>
                  <a:schemeClr val="accent6"/>
                </a:solidFill>
              </a:rPr>
              <a:t>learning goals</a:t>
            </a:r>
            <a:r>
              <a:rPr lang="en-US" dirty="0" smtClean="0"/>
              <a:t>: </a:t>
            </a:r>
          </a:p>
          <a:p>
            <a:pPr lvl="1" eaLnBrk="1" hangingPunct="1">
              <a:lnSpc>
                <a:spcPct val="90000"/>
              </a:lnSpc>
              <a:buFontTx/>
              <a:buNone/>
              <a:defRPr/>
            </a:pPr>
            <a:r>
              <a:rPr lang="en-US" i="1" dirty="0" smtClean="0"/>
              <a:t>Student can….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61">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61">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461">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9461">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9461">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946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1</a:t>
            </a:r>
          </a:p>
        </p:txBody>
      </p:sp>
      <p:sp>
        <p:nvSpPr>
          <p:cNvPr id="6" name="Slide Number Placeholder 5"/>
          <p:cNvSpPr>
            <a:spLocks noGrp="1"/>
          </p:cNvSpPr>
          <p:nvPr>
            <p:ph type="sldNum" sz="quarter" idx="12"/>
          </p:nvPr>
        </p:nvSpPr>
        <p:spPr/>
        <p:txBody>
          <a:bodyPr/>
          <a:lstStyle/>
          <a:p>
            <a:pPr>
              <a:defRPr/>
            </a:pPr>
            <a:r>
              <a:rPr lang="en-US"/>
              <a:t>Slide </a:t>
            </a:r>
            <a:fld id="{FD90BBA9-1A6A-445C-B8EA-213E77EF07E0}" type="slidenum">
              <a:rPr lang="en-US"/>
              <a:pPr>
                <a:defRPr/>
              </a:pPr>
              <a:t>4</a:t>
            </a:fld>
            <a:endParaRPr lang="en-US"/>
          </a:p>
        </p:txBody>
      </p:sp>
      <p:sp>
        <p:nvSpPr>
          <p:cNvPr id="4104" name="Rectangle 2"/>
          <p:cNvSpPr>
            <a:spLocks noGrp="1" noChangeArrowheads="1"/>
          </p:cNvSpPr>
          <p:nvPr>
            <p:ph type="title"/>
          </p:nvPr>
        </p:nvSpPr>
        <p:spPr>
          <a:xfrm>
            <a:off x="285750" y="0"/>
            <a:ext cx="8534400" cy="685800"/>
          </a:xfrm>
        </p:spPr>
        <p:txBody>
          <a:bodyPr/>
          <a:lstStyle/>
          <a:p>
            <a:pPr eaLnBrk="1" hangingPunct="1"/>
            <a:r>
              <a:rPr lang="en-US" smtClean="0"/>
              <a:t>Course Essentials(2)</a:t>
            </a:r>
          </a:p>
        </p:txBody>
      </p:sp>
      <p:sp>
        <p:nvSpPr>
          <p:cNvPr id="4105" name="Rectangle 3"/>
          <p:cNvSpPr>
            <a:spLocks noGrp="1" noChangeArrowheads="1"/>
          </p:cNvSpPr>
          <p:nvPr>
            <p:ph type="body" idx="1"/>
          </p:nvPr>
        </p:nvSpPr>
        <p:spPr>
          <a:xfrm>
            <a:off x="0" y="1124744"/>
            <a:ext cx="9144000" cy="4357687"/>
          </a:xfrm>
        </p:spPr>
        <p:txBody>
          <a:bodyPr/>
          <a:lstStyle/>
          <a:p>
            <a:pPr eaLnBrk="1" hangingPunct="1">
              <a:lnSpc>
                <a:spcPct val="90000"/>
              </a:lnSpc>
              <a:buFontTx/>
              <a:buChar char="•"/>
            </a:pPr>
            <a:r>
              <a:rPr lang="en-US" b="1" dirty="0" smtClean="0"/>
              <a:t>Textbook</a:t>
            </a:r>
            <a:r>
              <a:rPr lang="en-US" dirty="0" smtClean="0"/>
              <a:t>: </a:t>
            </a:r>
            <a:r>
              <a:rPr lang="en-US" i="1" dirty="0" smtClean="0"/>
              <a:t>Artificial Intelligence</a:t>
            </a:r>
            <a:r>
              <a:rPr lang="en-US" dirty="0" smtClean="0"/>
              <a:t>, 2nd Edition, </a:t>
            </a:r>
          </a:p>
          <a:p>
            <a:pPr eaLnBrk="1" hangingPunct="1">
              <a:lnSpc>
                <a:spcPct val="90000"/>
              </a:lnSpc>
              <a:buFontTx/>
              <a:buChar char="•"/>
            </a:pPr>
            <a:r>
              <a:rPr lang="en-US" dirty="0" smtClean="0"/>
              <a:t>by Poole, </a:t>
            </a:r>
            <a:r>
              <a:rPr lang="en-US" dirty="0" err="1" smtClean="0"/>
              <a:t>Mackworth</a:t>
            </a:r>
            <a:r>
              <a:rPr lang="en-US" dirty="0" smtClean="0"/>
              <a:t>.  </a:t>
            </a:r>
          </a:p>
          <a:p>
            <a:pPr eaLnBrk="1" hangingPunct="1">
              <a:lnSpc>
                <a:spcPct val="90000"/>
              </a:lnSpc>
              <a:buFontTx/>
              <a:buChar char="•"/>
            </a:pPr>
            <a:endParaRPr lang="en-US" dirty="0" smtClean="0"/>
          </a:p>
          <a:p>
            <a:pPr lvl="1" eaLnBrk="1" hangingPunct="1">
              <a:lnSpc>
                <a:spcPct val="150000"/>
              </a:lnSpc>
            </a:pPr>
            <a:r>
              <a:rPr lang="en-US" dirty="0" smtClean="0"/>
              <a:t>It’s free!</a:t>
            </a:r>
          </a:p>
          <a:p>
            <a:pPr lvl="1" eaLnBrk="1" hangingPunct="1">
              <a:lnSpc>
                <a:spcPct val="150000"/>
              </a:lnSpc>
            </a:pPr>
            <a:r>
              <a:rPr lang="en-US" dirty="0" smtClean="0"/>
              <a:t>It’s available electronically </a:t>
            </a:r>
            <a:r>
              <a:rPr lang="en-US" dirty="0" smtClean="0">
                <a:hlinkClick r:id="rId4"/>
              </a:rPr>
              <a:t>http://people.cs.ubc.ca/~poole/aibook/</a:t>
            </a:r>
            <a:endParaRPr lang="en-US" dirty="0" smtClean="0"/>
          </a:p>
          <a:p>
            <a:pPr lvl="1" eaLnBrk="1" hangingPunct="1">
              <a:lnSpc>
                <a:spcPct val="150000"/>
              </a:lnSpc>
            </a:pPr>
            <a:r>
              <a:rPr lang="en-US" dirty="0" smtClean="0"/>
              <a:t>We will cover at least Chapters: 1, 3, 4, 5, 6, 8, 9</a:t>
            </a:r>
          </a:p>
          <a:p>
            <a:pPr eaLnBrk="1" hangingPunct="1">
              <a:lnSpc>
                <a:spcPct val="90000"/>
              </a:lnSpc>
            </a:pP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pPr>
              <a:defRPr/>
            </a:pPr>
            <a:r>
              <a:rPr lang="en-US"/>
              <a:t>CPSC 322, Lecture 1</a:t>
            </a:r>
          </a:p>
        </p:txBody>
      </p:sp>
      <p:sp>
        <p:nvSpPr>
          <p:cNvPr id="7" name="Slide Number Placeholder 5"/>
          <p:cNvSpPr>
            <a:spLocks noGrp="1"/>
          </p:cNvSpPr>
          <p:nvPr>
            <p:ph type="sldNum" sz="quarter" idx="12"/>
          </p:nvPr>
        </p:nvSpPr>
        <p:spPr/>
        <p:txBody>
          <a:bodyPr/>
          <a:lstStyle/>
          <a:p>
            <a:pPr>
              <a:defRPr/>
            </a:pPr>
            <a:r>
              <a:rPr lang="en-US"/>
              <a:t>Slide </a:t>
            </a:r>
            <a:fld id="{5D05D56A-C305-4CA4-B91B-3770891600F5}" type="slidenum">
              <a:rPr lang="en-US"/>
              <a:pPr>
                <a:defRPr/>
              </a:pPr>
              <a:t>5</a:t>
            </a:fld>
            <a:endParaRPr lang="en-US"/>
          </a:p>
        </p:txBody>
      </p:sp>
      <p:sp>
        <p:nvSpPr>
          <p:cNvPr id="5125" name="Rectangle 2"/>
          <p:cNvSpPr>
            <a:spLocks noGrp="1" noChangeArrowheads="1"/>
          </p:cNvSpPr>
          <p:nvPr>
            <p:ph type="title"/>
          </p:nvPr>
        </p:nvSpPr>
        <p:spPr/>
        <p:txBody>
          <a:bodyPr/>
          <a:lstStyle/>
          <a:p>
            <a:pPr eaLnBrk="1" hangingPunct="1"/>
            <a:r>
              <a:rPr lang="en-US" smtClean="0"/>
              <a:t>Course Essentials(3)</a:t>
            </a:r>
          </a:p>
        </p:txBody>
      </p:sp>
      <p:sp>
        <p:nvSpPr>
          <p:cNvPr id="5126" name="Rectangle 3"/>
          <p:cNvSpPr>
            <a:spLocks noGrp="1" noChangeArrowheads="1"/>
          </p:cNvSpPr>
          <p:nvPr>
            <p:ph type="body" idx="1"/>
          </p:nvPr>
        </p:nvSpPr>
        <p:spPr>
          <a:xfrm>
            <a:off x="250825" y="836712"/>
            <a:ext cx="8893175" cy="4679950"/>
          </a:xfrm>
        </p:spPr>
        <p:txBody>
          <a:bodyPr/>
          <a:lstStyle/>
          <a:p>
            <a:pPr eaLnBrk="1" hangingPunct="1">
              <a:buFontTx/>
              <a:buChar char="•"/>
            </a:pPr>
            <a:r>
              <a:rPr lang="en-US" b="1" dirty="0" smtClean="0"/>
              <a:t>Bye </a:t>
            </a:r>
            <a:r>
              <a:rPr lang="en-US" b="1" dirty="0" err="1" smtClean="0"/>
              <a:t>Bye</a:t>
            </a:r>
            <a:r>
              <a:rPr lang="en-US" b="1" dirty="0" smtClean="0"/>
              <a:t> VISTA !</a:t>
            </a:r>
            <a:r>
              <a:rPr lang="en-US" b="1" dirty="0" smtClean="0">
                <a:sym typeface="Wingdings" pitchFamily="2" charset="2"/>
              </a:rPr>
              <a:t></a:t>
            </a:r>
            <a:endParaRPr lang="en-US" b="1" dirty="0" smtClean="0"/>
          </a:p>
          <a:p>
            <a:pPr eaLnBrk="1" hangingPunct="1">
              <a:buFontTx/>
              <a:buChar char="•"/>
            </a:pPr>
            <a:r>
              <a:rPr lang="en-US" b="1" dirty="0" smtClean="0"/>
              <a:t>Connect :</a:t>
            </a:r>
            <a:r>
              <a:rPr lang="en-US" dirty="0" smtClean="0"/>
              <a:t> discussion board</a:t>
            </a:r>
          </a:p>
          <a:p>
            <a:pPr lvl="1" eaLnBrk="1" hangingPunct="1"/>
            <a:r>
              <a:rPr lang="en-US" dirty="0" smtClean="0"/>
              <a:t>Use the discussion board for questions about assignments, material covered in lecture, etc. That way others can learn from your questions and comments!</a:t>
            </a:r>
          </a:p>
          <a:p>
            <a:pPr lvl="1" eaLnBrk="1" hangingPunct="1"/>
            <a:r>
              <a:rPr lang="en-US" dirty="0" smtClean="0"/>
              <a:t>Use email for private questions (e.g., grade inquiries or health problems).</a:t>
            </a:r>
          </a:p>
          <a:p>
            <a:pPr lvl="1" eaLnBrk="1" hangingPunct="1"/>
            <a:endParaRPr lang="en-US" dirty="0" smtClean="0"/>
          </a:p>
          <a:p>
            <a:pPr eaLnBrk="1" hangingPunct="1">
              <a:buFontTx/>
              <a:buChar char="•"/>
            </a:pPr>
            <a:r>
              <a:rPr lang="en-US" b="1" dirty="0" err="1" smtClean="0"/>
              <a:t>AIspace</a:t>
            </a:r>
            <a:r>
              <a:rPr lang="en-US" b="1" dirty="0" smtClean="0"/>
              <a:t> </a:t>
            </a:r>
            <a:r>
              <a:rPr lang="en-US" dirty="0" smtClean="0"/>
              <a:t>: online tools for learning Artificial Intelligence </a:t>
            </a:r>
            <a:r>
              <a:rPr lang="en-US" dirty="0" smtClean="0">
                <a:latin typeface="Helvetica" pitchFamily="34" charset="0"/>
                <a:hlinkClick r:id="rId4"/>
              </a:rPr>
              <a:t>http://aispace.org/</a:t>
            </a:r>
            <a:endParaRPr lang="en-US" dirty="0" smtClean="0">
              <a:latin typeface="Helvetica" pitchFamily="34" charset="0"/>
            </a:endParaRPr>
          </a:p>
          <a:p>
            <a:pPr lvl="1" eaLnBrk="1" hangingPunct="1"/>
            <a:r>
              <a:rPr lang="en-US" dirty="0" smtClean="0">
                <a:latin typeface="Helvetica" pitchFamily="34" charset="0"/>
              </a:rPr>
              <a:t>Also under development</a:t>
            </a:r>
          </a:p>
          <a:p>
            <a:pPr lvl="1" eaLnBrk="1" hangingPunct="1">
              <a:buFontTx/>
              <a:buNone/>
            </a:pPr>
            <a:r>
              <a:rPr lang="en-US" dirty="0" smtClean="0">
                <a:latin typeface="Helvetica" pitchFamily="34" charset="0"/>
              </a:rPr>
              <a:t>here at UBC!</a:t>
            </a:r>
          </a:p>
          <a:p>
            <a:pPr lvl="1" eaLnBrk="1" hangingPunct="1"/>
            <a:endParaRPr lang="en-US" sz="2800" dirty="0" smtClean="0">
              <a:latin typeface="Courier" pitchFamily="49" charset="0"/>
            </a:endParaRPr>
          </a:p>
          <a:p>
            <a:pPr lvl="1" eaLnBrk="1" hangingPunct="1">
              <a:lnSpc>
                <a:spcPct val="30000"/>
              </a:lnSpc>
            </a:pPr>
            <a:endParaRPr lang="en-US" dirty="0" smtClean="0"/>
          </a:p>
          <a:p>
            <a:pPr eaLnBrk="1" hangingPunct="1">
              <a:lnSpc>
                <a:spcPct val="70000"/>
              </a:lnSpc>
              <a:buFontTx/>
              <a:buChar char="•"/>
            </a:pPr>
            <a:endParaRPr lang="en-US" dirty="0" smtClean="0"/>
          </a:p>
          <a:p>
            <a:pPr eaLnBrk="1" hangingPunct="1"/>
            <a:endParaRPr lang="en-US" dirty="0" smtClean="0"/>
          </a:p>
        </p:txBody>
      </p:sp>
      <p:pic>
        <p:nvPicPr>
          <p:cNvPr id="5127" name="Picture 4"/>
          <p:cNvPicPr>
            <a:picLocks noChangeAspect="1" noChangeArrowheads="1"/>
          </p:cNvPicPr>
          <p:nvPr/>
        </p:nvPicPr>
        <p:blipFill>
          <a:blip r:embed="rId5" cstate="print"/>
          <a:srcRect/>
          <a:stretch>
            <a:fillRect/>
          </a:stretch>
        </p:blipFill>
        <p:spPr bwMode="auto">
          <a:xfrm>
            <a:off x="5724128" y="4941168"/>
            <a:ext cx="3200400" cy="1181100"/>
          </a:xfrm>
          <a:prstGeom prst="rect">
            <a:avLst/>
          </a:prstGeom>
          <a:noFill/>
          <a:ln w="9525">
            <a:noFill/>
            <a:miter lim="800000"/>
            <a:headEnd/>
            <a:tailEnd/>
          </a:ln>
        </p:spPr>
      </p:pic>
      <p:pic>
        <p:nvPicPr>
          <p:cNvPr id="8" name="Picture 2" descr="http://elearning.ubc.ca/files/2011/12/Connect-Logo-300x66.png"/>
          <p:cNvPicPr>
            <a:picLocks noChangeAspect="1" noChangeArrowheads="1"/>
          </p:cNvPicPr>
          <p:nvPr/>
        </p:nvPicPr>
        <p:blipFill>
          <a:blip r:embed="rId6" cstate="print"/>
          <a:srcRect/>
          <a:stretch>
            <a:fillRect/>
          </a:stretch>
        </p:blipFill>
        <p:spPr bwMode="auto">
          <a:xfrm>
            <a:off x="5868144" y="1268760"/>
            <a:ext cx="2286000" cy="50482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6">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126">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126">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1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pPr>
              <a:defRPr/>
            </a:pPr>
            <a:r>
              <a:rPr lang="en-US"/>
              <a:t>CPSC 322, Lecture 1</a:t>
            </a:r>
          </a:p>
        </p:txBody>
      </p:sp>
      <p:sp>
        <p:nvSpPr>
          <p:cNvPr id="8" name="Slide Number Placeholder 5"/>
          <p:cNvSpPr>
            <a:spLocks noGrp="1"/>
          </p:cNvSpPr>
          <p:nvPr>
            <p:ph type="sldNum" sz="quarter" idx="12"/>
          </p:nvPr>
        </p:nvSpPr>
        <p:spPr/>
        <p:txBody>
          <a:bodyPr/>
          <a:lstStyle/>
          <a:p>
            <a:pPr>
              <a:defRPr/>
            </a:pPr>
            <a:r>
              <a:rPr lang="en-US"/>
              <a:t>Slide </a:t>
            </a:r>
            <a:fld id="{50279EBD-1A27-4E16-9689-A88A2BF6C427}" type="slidenum">
              <a:rPr lang="en-US"/>
              <a:pPr>
                <a:defRPr/>
              </a:pPr>
              <a:t>6</a:t>
            </a:fld>
            <a:endParaRPr lang="en-US"/>
          </a:p>
        </p:txBody>
      </p:sp>
      <p:sp>
        <p:nvSpPr>
          <p:cNvPr id="6150" name="Rectangle 2"/>
          <p:cNvSpPr>
            <a:spLocks noGrp="1" noChangeArrowheads="1"/>
          </p:cNvSpPr>
          <p:nvPr>
            <p:ph type="title"/>
          </p:nvPr>
        </p:nvSpPr>
        <p:spPr>
          <a:xfrm>
            <a:off x="685800" y="-228600"/>
            <a:ext cx="7772400" cy="1143000"/>
          </a:xfrm>
        </p:spPr>
        <p:txBody>
          <a:bodyPr/>
          <a:lstStyle/>
          <a:p>
            <a:pPr eaLnBrk="1" hangingPunct="1"/>
            <a:r>
              <a:rPr lang="en-US" smtClean="0"/>
              <a:t>Course Elements</a:t>
            </a:r>
            <a:endParaRPr lang="en-CA" smtClean="0"/>
          </a:p>
        </p:txBody>
      </p:sp>
      <p:sp>
        <p:nvSpPr>
          <p:cNvPr id="6151" name="Rectangle 3"/>
          <p:cNvSpPr>
            <a:spLocks noGrp="1" noChangeArrowheads="1"/>
          </p:cNvSpPr>
          <p:nvPr>
            <p:ph type="body" idx="1"/>
          </p:nvPr>
        </p:nvSpPr>
        <p:spPr>
          <a:xfrm>
            <a:off x="323850" y="1125538"/>
            <a:ext cx="8675688" cy="4800600"/>
          </a:xfrm>
        </p:spPr>
        <p:txBody>
          <a:bodyPr/>
          <a:lstStyle/>
          <a:p>
            <a:pPr eaLnBrk="1" hangingPunct="1">
              <a:buFontTx/>
              <a:buChar char="•"/>
            </a:pPr>
            <a:r>
              <a:rPr lang="en-US" b="1" smtClean="0"/>
              <a:t>Practice Exercises: </a:t>
            </a:r>
            <a:r>
              <a:rPr lang="en-US" smtClean="0"/>
              <a:t>0%</a:t>
            </a:r>
          </a:p>
          <a:p>
            <a:pPr eaLnBrk="1" hangingPunct="1">
              <a:buFontTx/>
              <a:buChar char="•"/>
            </a:pPr>
            <a:r>
              <a:rPr lang="en-US" b="1" smtClean="0"/>
              <a:t>Assignments: </a:t>
            </a:r>
            <a:r>
              <a:rPr lang="en-US" smtClean="0"/>
              <a:t>20%</a:t>
            </a:r>
          </a:p>
          <a:p>
            <a:pPr eaLnBrk="1" hangingPunct="1">
              <a:buFontTx/>
              <a:buChar char="•"/>
            </a:pPr>
            <a:r>
              <a:rPr lang="en-US" b="1" smtClean="0"/>
              <a:t>Midterm: </a:t>
            </a:r>
            <a:r>
              <a:rPr lang="en-US" smtClean="0"/>
              <a:t>30% </a:t>
            </a:r>
          </a:p>
          <a:p>
            <a:pPr eaLnBrk="1" hangingPunct="1">
              <a:buFontTx/>
              <a:buChar char="•"/>
            </a:pPr>
            <a:r>
              <a:rPr lang="en-US" b="1" smtClean="0"/>
              <a:t>Final: </a:t>
            </a:r>
            <a:r>
              <a:rPr lang="en-US" smtClean="0"/>
              <a:t>50%</a:t>
            </a:r>
          </a:p>
          <a:p>
            <a:pPr eaLnBrk="1" hangingPunct="1">
              <a:lnSpc>
                <a:spcPct val="20000"/>
              </a:lnSpc>
              <a:buFontTx/>
              <a:buChar char="•"/>
            </a:pPr>
            <a:endParaRPr lang="en-US" smtClean="0"/>
          </a:p>
          <a:p>
            <a:pPr lvl="1" eaLnBrk="1" hangingPunct="1">
              <a:lnSpc>
                <a:spcPct val="60000"/>
              </a:lnSpc>
              <a:buFontTx/>
              <a:buNone/>
            </a:pPr>
            <a:endParaRPr lang="en-US" sz="2000" smtClean="0">
              <a:solidFill>
                <a:srgbClr val="3333CC"/>
              </a:solidFill>
            </a:endParaRPr>
          </a:p>
          <a:p>
            <a:pPr lvl="1" eaLnBrk="1" hangingPunct="1">
              <a:lnSpc>
                <a:spcPct val="50000"/>
              </a:lnSpc>
            </a:pPr>
            <a:endParaRPr lang="en-US" sz="2000" smtClean="0"/>
          </a:p>
          <a:p>
            <a:pPr eaLnBrk="1" hangingPunct="1"/>
            <a:r>
              <a:rPr lang="en-US" sz="2400" b="1" smtClean="0"/>
              <a:t>If your final grade is &gt;= 20% higher than your midterm grade:</a:t>
            </a:r>
          </a:p>
          <a:p>
            <a:pPr eaLnBrk="1" hangingPunct="1">
              <a:buFontTx/>
              <a:buChar char="•"/>
            </a:pPr>
            <a:r>
              <a:rPr lang="en-US" smtClean="0"/>
              <a:t>Assignments: 20%</a:t>
            </a:r>
          </a:p>
          <a:p>
            <a:pPr eaLnBrk="1" hangingPunct="1">
              <a:buFontTx/>
              <a:buChar char="•"/>
            </a:pPr>
            <a:r>
              <a:rPr lang="en-US" smtClean="0"/>
              <a:t>Midterm: 15%</a:t>
            </a:r>
          </a:p>
          <a:p>
            <a:pPr eaLnBrk="1" hangingPunct="1">
              <a:buFontTx/>
              <a:buChar char="•"/>
            </a:pPr>
            <a:r>
              <a:rPr lang="en-US" smtClean="0"/>
              <a:t>Final: 65%</a:t>
            </a:r>
          </a:p>
          <a:p>
            <a:pPr eaLnBrk="1" hangingPunct="1">
              <a:lnSpc>
                <a:spcPct val="40000"/>
              </a:lnSpc>
            </a:pPr>
            <a:endParaRPr lang="en-US" smtClean="0"/>
          </a:p>
        </p:txBody>
      </p:sp>
      <p:sp>
        <p:nvSpPr>
          <p:cNvPr id="6152" name="Line 4"/>
          <p:cNvSpPr>
            <a:spLocks noChangeShapeType="1"/>
          </p:cNvSpPr>
          <p:nvPr/>
        </p:nvSpPr>
        <p:spPr bwMode="auto">
          <a:xfrm>
            <a:off x="3214688" y="4857750"/>
            <a:ext cx="0" cy="287338"/>
          </a:xfrm>
          <a:prstGeom prst="line">
            <a:avLst/>
          </a:prstGeom>
          <a:noFill/>
          <a:ln w="57150">
            <a:solidFill>
              <a:schemeClr val="accent2"/>
            </a:solidFill>
            <a:round/>
            <a:headEnd/>
            <a:tailEnd type="triangle" w="med" len="med"/>
          </a:ln>
        </p:spPr>
        <p:txBody>
          <a:bodyPr/>
          <a:lstStyle/>
          <a:p>
            <a:endParaRPr lang="en-CA"/>
          </a:p>
        </p:txBody>
      </p:sp>
      <p:sp>
        <p:nvSpPr>
          <p:cNvPr id="6153" name="Line 5"/>
          <p:cNvSpPr>
            <a:spLocks noChangeShapeType="1"/>
          </p:cNvSpPr>
          <p:nvPr/>
        </p:nvSpPr>
        <p:spPr bwMode="auto">
          <a:xfrm flipV="1">
            <a:off x="2643188" y="5357813"/>
            <a:ext cx="0" cy="288925"/>
          </a:xfrm>
          <a:prstGeom prst="line">
            <a:avLst/>
          </a:prstGeom>
          <a:noFill/>
          <a:ln w="57150">
            <a:solidFill>
              <a:schemeClr val="accent2"/>
            </a:solidFill>
            <a:round/>
            <a:headEnd/>
            <a:tailEnd type="triangle" w="med" len="med"/>
          </a:ln>
        </p:spPr>
        <p:txBody>
          <a:bodyPr/>
          <a:lstStyle/>
          <a:p>
            <a:endParaRPr lang="en-CA"/>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1</a:t>
            </a:r>
          </a:p>
        </p:txBody>
      </p:sp>
      <p:sp>
        <p:nvSpPr>
          <p:cNvPr id="6" name="Slide Number Placeholder 5"/>
          <p:cNvSpPr>
            <a:spLocks noGrp="1"/>
          </p:cNvSpPr>
          <p:nvPr>
            <p:ph type="sldNum" sz="quarter" idx="12"/>
          </p:nvPr>
        </p:nvSpPr>
        <p:spPr/>
        <p:txBody>
          <a:bodyPr/>
          <a:lstStyle/>
          <a:p>
            <a:pPr>
              <a:defRPr/>
            </a:pPr>
            <a:r>
              <a:rPr lang="en-US"/>
              <a:t>Slide </a:t>
            </a:r>
            <a:fld id="{454A7F01-E265-477A-935E-0AEC034F4D6E}" type="slidenum">
              <a:rPr lang="en-US"/>
              <a:pPr>
                <a:defRPr/>
              </a:pPr>
              <a:t>7</a:t>
            </a:fld>
            <a:endParaRPr lang="en-US"/>
          </a:p>
        </p:txBody>
      </p:sp>
      <p:sp>
        <p:nvSpPr>
          <p:cNvPr id="7175" name="Rectangle 2"/>
          <p:cNvSpPr>
            <a:spLocks noGrp="1" noChangeArrowheads="1"/>
          </p:cNvSpPr>
          <p:nvPr>
            <p:ph type="title"/>
          </p:nvPr>
        </p:nvSpPr>
        <p:spPr/>
        <p:txBody>
          <a:bodyPr/>
          <a:lstStyle/>
          <a:p>
            <a:pPr eaLnBrk="1" hangingPunct="1"/>
            <a:r>
              <a:rPr lang="en-US" smtClean="0"/>
              <a:t>Assignments</a:t>
            </a:r>
          </a:p>
        </p:txBody>
      </p:sp>
      <p:sp>
        <p:nvSpPr>
          <p:cNvPr id="7176" name="Rectangle 3"/>
          <p:cNvSpPr>
            <a:spLocks noGrp="1" noChangeArrowheads="1"/>
          </p:cNvSpPr>
          <p:nvPr>
            <p:ph type="body" idx="1"/>
          </p:nvPr>
        </p:nvSpPr>
        <p:spPr>
          <a:xfrm>
            <a:off x="250825" y="692150"/>
            <a:ext cx="8893175" cy="5616575"/>
          </a:xfrm>
        </p:spPr>
        <p:txBody>
          <a:bodyPr/>
          <a:lstStyle/>
          <a:p>
            <a:pPr lvl="1" eaLnBrk="1" hangingPunct="1">
              <a:lnSpc>
                <a:spcPct val="60000"/>
              </a:lnSpc>
              <a:buFontTx/>
              <a:buNone/>
            </a:pPr>
            <a:endParaRPr lang="en-US" sz="2000" dirty="0" smtClean="0"/>
          </a:p>
          <a:p>
            <a:pPr eaLnBrk="1" hangingPunct="1">
              <a:lnSpc>
                <a:spcPct val="90000"/>
              </a:lnSpc>
              <a:buFontTx/>
              <a:buChar char="•"/>
            </a:pPr>
            <a:r>
              <a:rPr lang="en-US" b="1" dirty="0" smtClean="0"/>
              <a:t>There will be </a:t>
            </a:r>
            <a:r>
              <a:rPr lang="en-US" b="1" dirty="0" smtClean="0">
                <a:solidFill>
                  <a:schemeClr val="accent2"/>
                </a:solidFill>
              </a:rPr>
              <a:t>five </a:t>
            </a:r>
            <a:r>
              <a:rPr lang="en-US" b="1" dirty="0" smtClean="0"/>
              <a:t>assignments in total</a:t>
            </a:r>
          </a:p>
          <a:p>
            <a:pPr lvl="1" eaLnBrk="1" hangingPunct="1">
              <a:lnSpc>
                <a:spcPct val="90000"/>
              </a:lnSpc>
            </a:pPr>
            <a:r>
              <a:rPr lang="en-US" dirty="0" smtClean="0"/>
              <a:t>Counting “assignment zero”, which you’ll get today (on Connect)</a:t>
            </a:r>
          </a:p>
          <a:p>
            <a:pPr lvl="1" eaLnBrk="1" hangingPunct="1">
              <a:lnSpc>
                <a:spcPct val="90000"/>
              </a:lnSpc>
            </a:pPr>
            <a:r>
              <a:rPr lang="en-US" dirty="0" smtClean="0"/>
              <a:t>They will not necessarily be weighted equally</a:t>
            </a:r>
          </a:p>
          <a:p>
            <a:pPr lvl="1" eaLnBrk="1" hangingPunct="1">
              <a:lnSpc>
                <a:spcPct val="90000"/>
              </a:lnSpc>
            </a:pPr>
            <a:endParaRPr lang="en-US" dirty="0" smtClean="0"/>
          </a:p>
          <a:p>
            <a:pPr eaLnBrk="1" hangingPunct="1">
              <a:lnSpc>
                <a:spcPct val="90000"/>
              </a:lnSpc>
              <a:buFontTx/>
              <a:buChar char="•"/>
            </a:pPr>
            <a:r>
              <a:rPr lang="en-US" b="1" dirty="0" smtClean="0"/>
              <a:t>Group work</a:t>
            </a:r>
            <a:r>
              <a:rPr lang="en-US" dirty="0" smtClean="0"/>
              <a:t> </a:t>
            </a:r>
          </a:p>
          <a:p>
            <a:pPr lvl="1" eaLnBrk="1" hangingPunct="1">
              <a:lnSpc>
                <a:spcPct val="90000"/>
              </a:lnSpc>
            </a:pPr>
            <a:r>
              <a:rPr lang="en-US" dirty="0" smtClean="0"/>
              <a:t>code questions:</a:t>
            </a:r>
          </a:p>
          <a:p>
            <a:pPr lvl="2" eaLnBrk="1" hangingPunct="1">
              <a:lnSpc>
                <a:spcPct val="90000"/>
              </a:lnSpc>
            </a:pPr>
            <a:r>
              <a:rPr lang="en-US" dirty="0" smtClean="0"/>
              <a:t>you can work with a partner</a:t>
            </a:r>
          </a:p>
          <a:p>
            <a:pPr lvl="2" eaLnBrk="1" hangingPunct="1">
              <a:lnSpc>
                <a:spcPct val="90000"/>
              </a:lnSpc>
            </a:pPr>
            <a:r>
              <a:rPr lang="en-US" dirty="0" smtClean="0"/>
              <a:t>always hand in </a:t>
            </a:r>
            <a:r>
              <a:rPr lang="en-US" b="1" dirty="0" smtClean="0"/>
              <a:t>your own piece of code</a:t>
            </a:r>
            <a:r>
              <a:rPr lang="en-US" dirty="0" smtClean="0"/>
              <a:t> (stating who your partner was)</a:t>
            </a:r>
          </a:p>
          <a:p>
            <a:pPr lvl="1" eaLnBrk="1" hangingPunct="1">
              <a:lnSpc>
                <a:spcPct val="90000"/>
              </a:lnSpc>
            </a:pPr>
            <a:r>
              <a:rPr lang="en-US" dirty="0" smtClean="0"/>
              <a:t>written questions:</a:t>
            </a:r>
          </a:p>
          <a:p>
            <a:pPr lvl="2" eaLnBrk="1" hangingPunct="1">
              <a:lnSpc>
                <a:spcPct val="90000"/>
              </a:lnSpc>
            </a:pPr>
            <a:r>
              <a:rPr lang="en-US" dirty="0" smtClean="0"/>
              <a:t>you may </a:t>
            </a:r>
            <a:r>
              <a:rPr lang="en-US" dirty="0" smtClean="0">
                <a:solidFill>
                  <a:schemeClr val="accent2"/>
                </a:solidFill>
              </a:rPr>
              <a:t>discuss</a:t>
            </a:r>
            <a:r>
              <a:rPr lang="en-US" dirty="0" smtClean="0"/>
              <a:t> questions with other students</a:t>
            </a:r>
          </a:p>
          <a:p>
            <a:pPr lvl="2" eaLnBrk="1" hangingPunct="1">
              <a:lnSpc>
                <a:spcPct val="90000"/>
              </a:lnSpc>
            </a:pPr>
            <a:r>
              <a:rPr lang="en-US" dirty="0" smtClean="0"/>
              <a:t>you may </a:t>
            </a:r>
            <a:r>
              <a:rPr lang="en-US" dirty="0" smtClean="0">
                <a:solidFill>
                  <a:schemeClr val="accent2"/>
                </a:solidFill>
              </a:rPr>
              <a:t>not</a:t>
            </a:r>
            <a:r>
              <a:rPr lang="en-US" dirty="0" smtClean="0"/>
              <a:t> </a:t>
            </a:r>
            <a:r>
              <a:rPr lang="en-US" dirty="0" smtClean="0">
                <a:solidFill>
                  <a:schemeClr val="accent2"/>
                </a:solidFill>
              </a:rPr>
              <a:t>look at or copy</a:t>
            </a:r>
            <a:r>
              <a:rPr lang="en-US" dirty="0" smtClean="0"/>
              <a:t> each other's written work</a:t>
            </a:r>
          </a:p>
          <a:p>
            <a:pPr lvl="2" eaLnBrk="1" hangingPunct="1">
              <a:lnSpc>
                <a:spcPct val="90000"/>
              </a:lnSpc>
            </a:pPr>
            <a:r>
              <a:rPr lang="en-US" dirty="0" smtClean="0"/>
              <a:t>You may be asked to sign an </a:t>
            </a:r>
            <a:r>
              <a:rPr lang="en-US" dirty="0" err="1" smtClean="0">
                <a:solidFill>
                  <a:schemeClr val="accent2"/>
                </a:solidFill>
              </a:rPr>
              <a:t>honour</a:t>
            </a:r>
            <a:r>
              <a:rPr lang="en-US" dirty="0" smtClean="0">
                <a:solidFill>
                  <a:schemeClr val="accent2"/>
                </a:solidFill>
              </a:rPr>
              <a:t> code</a:t>
            </a:r>
            <a:r>
              <a:rPr lang="en-US" dirty="0" smtClean="0"/>
              <a:t> saying you've followed these rules</a:t>
            </a:r>
          </a:p>
          <a:p>
            <a:pPr eaLnBrk="1" hangingPunct="1">
              <a:lnSpc>
                <a:spcPct val="90000"/>
              </a:lnSpc>
              <a:buFontTx/>
              <a:buChar char="•"/>
            </a:pPr>
            <a:endParaRPr lang="en-US" sz="2400" dirty="0" smtClean="0"/>
          </a:p>
          <a:p>
            <a:pPr lvl="1" eaLnBrk="1" hangingPunct="1">
              <a:lnSpc>
                <a:spcPct val="90000"/>
              </a:lnSpc>
            </a:pPr>
            <a:endParaRPr lang="en-US" sz="20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1</a:t>
            </a:r>
          </a:p>
        </p:txBody>
      </p:sp>
      <p:sp>
        <p:nvSpPr>
          <p:cNvPr id="6" name="Slide Number Placeholder 5"/>
          <p:cNvSpPr>
            <a:spLocks noGrp="1"/>
          </p:cNvSpPr>
          <p:nvPr>
            <p:ph type="sldNum" sz="quarter" idx="12"/>
          </p:nvPr>
        </p:nvSpPr>
        <p:spPr/>
        <p:txBody>
          <a:bodyPr/>
          <a:lstStyle/>
          <a:p>
            <a:pPr>
              <a:defRPr/>
            </a:pPr>
            <a:r>
              <a:rPr lang="en-US"/>
              <a:t>Slide </a:t>
            </a:r>
            <a:fld id="{EB53FF95-C9A4-46B8-8A2A-80F223222BDF}" type="slidenum">
              <a:rPr lang="en-US"/>
              <a:pPr>
                <a:defRPr/>
              </a:pPr>
              <a:t>8</a:t>
            </a:fld>
            <a:endParaRPr lang="en-US"/>
          </a:p>
        </p:txBody>
      </p:sp>
      <p:sp>
        <p:nvSpPr>
          <p:cNvPr id="8198" name="Rectangle 2"/>
          <p:cNvSpPr>
            <a:spLocks noGrp="1" noChangeArrowheads="1"/>
          </p:cNvSpPr>
          <p:nvPr>
            <p:ph type="title"/>
          </p:nvPr>
        </p:nvSpPr>
        <p:spPr/>
        <p:txBody>
          <a:bodyPr/>
          <a:lstStyle/>
          <a:p>
            <a:pPr eaLnBrk="1" hangingPunct="1"/>
            <a:r>
              <a:rPr lang="en-US" smtClean="0"/>
              <a:t>Assignments: Late Days</a:t>
            </a:r>
          </a:p>
        </p:txBody>
      </p:sp>
      <p:sp>
        <p:nvSpPr>
          <p:cNvPr id="8199" name="Rectangle 3"/>
          <p:cNvSpPr>
            <a:spLocks noGrp="1" noChangeArrowheads="1"/>
          </p:cNvSpPr>
          <p:nvPr>
            <p:ph type="body" idx="1"/>
          </p:nvPr>
        </p:nvSpPr>
        <p:spPr>
          <a:xfrm>
            <a:off x="250825" y="765175"/>
            <a:ext cx="8659813" cy="4495800"/>
          </a:xfrm>
        </p:spPr>
        <p:txBody>
          <a:bodyPr/>
          <a:lstStyle/>
          <a:p>
            <a:pPr lvl="1" eaLnBrk="1" hangingPunct="1">
              <a:lnSpc>
                <a:spcPct val="60000"/>
              </a:lnSpc>
            </a:pPr>
            <a:endParaRPr lang="en-US" sz="2000" dirty="0" smtClean="0"/>
          </a:p>
          <a:p>
            <a:pPr eaLnBrk="1" hangingPunct="1">
              <a:buFontTx/>
              <a:buChar char="•"/>
            </a:pPr>
            <a:r>
              <a:rPr lang="en-US" b="1" dirty="0" smtClean="0"/>
              <a:t>Hand in by 1PM on due day </a:t>
            </a:r>
            <a:r>
              <a:rPr lang="en-US" sz="2400" dirty="0" smtClean="0"/>
              <a:t>(in class or electronically)</a:t>
            </a:r>
          </a:p>
          <a:p>
            <a:pPr eaLnBrk="1" hangingPunct="1">
              <a:buFontTx/>
              <a:buChar char="•"/>
            </a:pPr>
            <a:r>
              <a:rPr lang="en-US" b="1" dirty="0" smtClean="0"/>
              <a:t>You get four late days </a:t>
            </a:r>
            <a:r>
              <a:rPr lang="en-US" sz="3200" b="1" dirty="0" smtClean="0">
                <a:sym typeface="Wingdings" pitchFamily="2" charset="2"/>
              </a:rPr>
              <a:t></a:t>
            </a:r>
            <a:endParaRPr lang="en-US" sz="3200" b="1" dirty="0" smtClean="0"/>
          </a:p>
          <a:p>
            <a:pPr lvl="1" eaLnBrk="1" hangingPunct="1"/>
            <a:r>
              <a:rPr lang="en-US" dirty="0" smtClean="0"/>
              <a:t>to allow you the flexibility to manage unexpected issues</a:t>
            </a:r>
          </a:p>
          <a:p>
            <a:pPr lvl="1" eaLnBrk="1" hangingPunct="1"/>
            <a:r>
              <a:rPr lang="en-US" dirty="0" smtClean="0"/>
              <a:t>additional late days will </a:t>
            </a:r>
            <a:r>
              <a:rPr lang="en-US" dirty="0" smtClean="0">
                <a:solidFill>
                  <a:schemeClr val="accent2"/>
                </a:solidFill>
              </a:rPr>
              <a:t>not</a:t>
            </a:r>
            <a:r>
              <a:rPr lang="en-US" dirty="0" smtClean="0"/>
              <a:t>  be granted except under truly exceptional circumstances</a:t>
            </a:r>
          </a:p>
          <a:p>
            <a:pPr eaLnBrk="1" hangingPunct="1">
              <a:buFontTx/>
              <a:buChar char="•"/>
            </a:pPr>
            <a:r>
              <a:rPr lang="en-US" b="1" dirty="0" smtClean="0"/>
              <a:t>A day is defined as:</a:t>
            </a:r>
            <a:r>
              <a:rPr lang="en-US" dirty="0" smtClean="0"/>
              <a:t> </a:t>
            </a:r>
            <a:r>
              <a:rPr lang="en-US" sz="2400" dirty="0" smtClean="0"/>
              <a:t>all or part of a 24-hour block of time beginning at 1 PM on the day an assignment is due</a:t>
            </a:r>
          </a:p>
          <a:p>
            <a:pPr eaLnBrk="1" hangingPunct="1">
              <a:buFontTx/>
              <a:buChar char="•"/>
            </a:pPr>
            <a:r>
              <a:rPr lang="en-US" dirty="0" smtClean="0"/>
              <a:t>Applicable to assignments 1- 4 </a:t>
            </a:r>
            <a:r>
              <a:rPr lang="en-US" b="1" dirty="0" smtClean="0">
                <a:solidFill>
                  <a:schemeClr val="accent2"/>
                </a:solidFill>
              </a:rPr>
              <a:t>not</a:t>
            </a:r>
            <a:r>
              <a:rPr lang="en-US" b="1" dirty="0" smtClean="0"/>
              <a:t> applicable to assignment 0</a:t>
            </a:r>
            <a:r>
              <a:rPr lang="en-US" dirty="0" smtClean="0"/>
              <a:t>, </a:t>
            </a:r>
            <a:r>
              <a:rPr lang="en-US" b="1" dirty="0" smtClean="0"/>
              <a:t>midterm, final</a:t>
            </a:r>
            <a:r>
              <a:rPr lang="en-US" dirty="0" smtClean="0"/>
              <a:t>!</a:t>
            </a:r>
          </a:p>
          <a:p>
            <a:pPr eaLnBrk="1" hangingPunct="1">
              <a:buFontTx/>
              <a:buChar char="•"/>
            </a:pPr>
            <a:r>
              <a:rPr lang="en-US" dirty="0" smtClean="0"/>
              <a:t>if you've used up all your late days, </a:t>
            </a:r>
            <a:r>
              <a:rPr lang="en-US" b="1" dirty="0" smtClean="0"/>
              <a:t>you lose 20% per day</a:t>
            </a:r>
          </a:p>
          <a:p>
            <a:pPr lvl="1" eaLnBrk="1" hangingPunct="1">
              <a:lnSpc>
                <a:spcPct val="90000"/>
              </a:lnSpc>
              <a:buFontTx/>
              <a:buNone/>
            </a:pPr>
            <a:endParaRPr lang="en-US" sz="2000" b="1" dirty="0" smtClean="0"/>
          </a:p>
          <a:p>
            <a:pPr lvl="1" eaLnBrk="1" hangingPunct="1">
              <a:lnSpc>
                <a:spcPct val="90000"/>
              </a:lnSpc>
            </a:pPr>
            <a:endParaRPr lang="en-US" sz="20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1</a:t>
            </a:r>
          </a:p>
        </p:txBody>
      </p:sp>
      <p:sp>
        <p:nvSpPr>
          <p:cNvPr id="6" name="Slide Number Placeholder 5"/>
          <p:cNvSpPr>
            <a:spLocks noGrp="1"/>
          </p:cNvSpPr>
          <p:nvPr>
            <p:ph type="sldNum" sz="quarter" idx="12"/>
          </p:nvPr>
        </p:nvSpPr>
        <p:spPr/>
        <p:txBody>
          <a:bodyPr/>
          <a:lstStyle/>
          <a:p>
            <a:pPr>
              <a:defRPr/>
            </a:pPr>
            <a:r>
              <a:rPr lang="en-US"/>
              <a:t>Slide </a:t>
            </a:r>
            <a:fld id="{D71AB5AE-08AB-4D7D-9C67-4AA1A0D9877F}" type="slidenum">
              <a:rPr lang="en-US"/>
              <a:pPr>
                <a:defRPr/>
              </a:pPr>
              <a:t>9</a:t>
            </a:fld>
            <a:endParaRPr lang="en-US"/>
          </a:p>
        </p:txBody>
      </p:sp>
      <p:sp>
        <p:nvSpPr>
          <p:cNvPr id="9223" name="Rectangle 2"/>
          <p:cNvSpPr>
            <a:spLocks noGrp="1" noChangeArrowheads="1"/>
          </p:cNvSpPr>
          <p:nvPr>
            <p:ph type="title"/>
          </p:nvPr>
        </p:nvSpPr>
        <p:spPr/>
        <p:txBody>
          <a:bodyPr/>
          <a:lstStyle/>
          <a:p>
            <a:pPr eaLnBrk="1" hangingPunct="1"/>
            <a:r>
              <a:rPr lang="en-US" smtClean="0"/>
              <a:t>Missing Assignments / Midterm / Final</a:t>
            </a:r>
          </a:p>
        </p:txBody>
      </p:sp>
      <p:sp>
        <p:nvSpPr>
          <p:cNvPr id="9224" name="Rectangle 3"/>
          <p:cNvSpPr>
            <a:spLocks noGrp="1" noChangeArrowheads="1"/>
          </p:cNvSpPr>
          <p:nvPr>
            <p:ph type="body" idx="1"/>
          </p:nvPr>
        </p:nvSpPr>
        <p:spPr>
          <a:xfrm>
            <a:off x="179388" y="765175"/>
            <a:ext cx="8964612" cy="5545138"/>
          </a:xfrm>
        </p:spPr>
        <p:txBody>
          <a:bodyPr/>
          <a:lstStyle/>
          <a:p>
            <a:pPr lvl="1" eaLnBrk="1" hangingPunct="1">
              <a:lnSpc>
                <a:spcPct val="60000"/>
              </a:lnSpc>
            </a:pPr>
            <a:endParaRPr lang="en-US" sz="2000" dirty="0" smtClean="0"/>
          </a:p>
          <a:p>
            <a:pPr eaLnBrk="1" hangingPunct="1"/>
            <a:r>
              <a:rPr lang="en-US" b="1" dirty="0" smtClean="0"/>
              <a:t>Hopefully late days </a:t>
            </a:r>
            <a:r>
              <a:rPr lang="en-US" dirty="0" smtClean="0"/>
              <a:t>will cover almost all the reasons you'll be late in submitting assignments.</a:t>
            </a:r>
          </a:p>
          <a:p>
            <a:pPr lvl="1" eaLnBrk="1" hangingPunct="1"/>
            <a:r>
              <a:rPr lang="en-US" dirty="0" smtClean="0"/>
              <a:t>However, something more serious like an extended illness may occur </a:t>
            </a:r>
            <a:r>
              <a:rPr lang="en-US" dirty="0" smtClean="0">
                <a:sym typeface="Wingdings" pitchFamily="2" charset="2"/>
              </a:rPr>
              <a:t></a:t>
            </a:r>
            <a:endParaRPr lang="en-US" dirty="0" smtClean="0"/>
          </a:p>
          <a:p>
            <a:pPr eaLnBrk="1" hangingPunct="1">
              <a:buFontTx/>
              <a:buChar char="•"/>
            </a:pPr>
            <a:r>
              <a:rPr lang="en-US" b="1" dirty="0" smtClean="0"/>
              <a:t>For all such cases: </a:t>
            </a:r>
            <a:r>
              <a:rPr lang="en-US" sz="2400" dirty="0" smtClean="0"/>
              <a:t>you'll need to </a:t>
            </a:r>
            <a:r>
              <a:rPr lang="en-US" sz="2400" dirty="0" smtClean="0">
                <a:solidFill>
                  <a:schemeClr val="accent2"/>
                </a:solidFill>
              </a:rPr>
              <a:t>provide a note</a:t>
            </a:r>
            <a:r>
              <a:rPr lang="en-US" sz="2400" dirty="0" smtClean="0"/>
              <a:t> from your doctor, psychiatrist, academic advisor, etc.</a:t>
            </a:r>
          </a:p>
          <a:p>
            <a:pPr eaLnBrk="1" hangingPunct="1">
              <a:buFontTx/>
              <a:buChar char="•"/>
            </a:pPr>
            <a:r>
              <a:rPr lang="en-US" b="1" dirty="0" smtClean="0"/>
              <a:t>If you miss:</a:t>
            </a:r>
            <a:r>
              <a:rPr lang="en-US" b="1" dirty="0" smtClean="0">
                <a:solidFill>
                  <a:schemeClr val="accent2"/>
                </a:solidFill>
              </a:rPr>
              <a:t> </a:t>
            </a:r>
          </a:p>
          <a:p>
            <a:pPr lvl="1" eaLnBrk="1" hangingPunct="1"/>
            <a:r>
              <a:rPr lang="en-US" b="1" dirty="0" smtClean="0">
                <a:solidFill>
                  <a:schemeClr val="accent2"/>
                </a:solidFill>
              </a:rPr>
              <a:t>an assignment</a:t>
            </a:r>
            <a:r>
              <a:rPr lang="en-US" b="1" dirty="0" smtClean="0"/>
              <a:t>, </a:t>
            </a:r>
            <a:r>
              <a:rPr lang="en-US" sz="2000" dirty="0" smtClean="0"/>
              <a:t>your score will be reweighted to exclude that assignment</a:t>
            </a:r>
          </a:p>
          <a:p>
            <a:pPr lvl="1" eaLnBrk="1" hangingPunct="1"/>
            <a:r>
              <a:rPr lang="en-US" b="1" dirty="0" smtClean="0">
                <a:solidFill>
                  <a:schemeClr val="accent2"/>
                </a:solidFill>
              </a:rPr>
              <a:t>the midterm</a:t>
            </a:r>
            <a:r>
              <a:rPr lang="en-US" b="1" dirty="0" smtClean="0"/>
              <a:t>, </a:t>
            </a:r>
            <a:r>
              <a:rPr lang="en-US" sz="2000" dirty="0" smtClean="0"/>
              <a:t>those grades will be shifted to the final. (Thus, your total grade = 80% final, 20% assignments)</a:t>
            </a:r>
          </a:p>
          <a:p>
            <a:pPr lvl="1" eaLnBrk="1" hangingPunct="1"/>
            <a:r>
              <a:rPr lang="en-US" b="1" dirty="0" smtClean="0">
                <a:solidFill>
                  <a:schemeClr val="accent2"/>
                </a:solidFill>
              </a:rPr>
              <a:t>the final</a:t>
            </a:r>
            <a:r>
              <a:rPr lang="en-US" b="1" dirty="0" smtClean="0"/>
              <a:t>, </a:t>
            </a:r>
            <a:r>
              <a:rPr lang="en-US" sz="2000" dirty="0" smtClean="0"/>
              <a:t>you'll have to write a make-up final as soon as possible.</a:t>
            </a:r>
          </a:p>
          <a:p>
            <a:pPr lvl="1" eaLnBrk="1" hangingPunct="1">
              <a:lnSpc>
                <a:spcPct val="90000"/>
              </a:lnSpc>
              <a:buFontTx/>
              <a:buNone/>
            </a:pPr>
            <a:endParaRPr lang="en-US" sz="2000" b="1" dirty="0" smtClean="0"/>
          </a:p>
          <a:p>
            <a:pPr lvl="1" eaLnBrk="1" hangingPunct="1">
              <a:lnSpc>
                <a:spcPct val="90000"/>
              </a:lnSpc>
            </a:pPr>
            <a:endParaRPr lang="en-US"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24">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224">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224">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224">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22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fontScheme name="Default Design">
      <a:majorFont>
        <a:latin typeface="Arial Unicode MS"/>
        <a:ea typeface=""/>
        <a:cs typeface=""/>
      </a:majorFont>
      <a:minorFont>
        <a:latin typeface="Arial Unicode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20985</TotalTime>
  <Words>2208</Words>
  <Application>Microsoft Office PowerPoint</Application>
  <PresentationFormat>On-screen Show (4:3)</PresentationFormat>
  <Paragraphs>347</Paragraphs>
  <Slides>25</Slides>
  <Notes>25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Default Design</vt:lpstr>
      <vt:lpstr>Photo Editor Photo</vt:lpstr>
      <vt:lpstr>Slide 1</vt:lpstr>
      <vt:lpstr>People</vt:lpstr>
      <vt:lpstr>Course Essentials(1)</vt:lpstr>
      <vt:lpstr>Course Essentials(2)</vt:lpstr>
      <vt:lpstr>Course Essentials(3)</vt:lpstr>
      <vt:lpstr>Course Elements</vt:lpstr>
      <vt:lpstr>Assignments</vt:lpstr>
      <vt:lpstr>Assignments: Late Days</vt:lpstr>
      <vt:lpstr>Missing Assignments / Midterm / Final</vt:lpstr>
      <vt:lpstr>How to Get Help? </vt:lpstr>
      <vt:lpstr>Getting Help from Other Students? (Plagiarism)</vt:lpstr>
      <vt:lpstr>Getting Help from Other Students? (Plagiarism)</vt:lpstr>
      <vt:lpstr>To Summarize</vt:lpstr>
      <vt:lpstr>What is Intelligence?</vt:lpstr>
      <vt:lpstr>What is Artificial Intelligence?</vt:lpstr>
      <vt:lpstr>Thinking and Acting Humanly</vt:lpstr>
      <vt:lpstr>Thinking Rationally</vt:lpstr>
      <vt:lpstr>Acting (&amp;thinking) Rationally</vt:lpstr>
      <vt:lpstr>Why do we need intelligent agents?</vt:lpstr>
      <vt:lpstr>Agents acting in an environment</vt:lpstr>
      <vt:lpstr>What is an agent?</vt:lpstr>
      <vt:lpstr>For Mon: Assignment 0</vt:lpstr>
      <vt:lpstr>Examples</vt:lpstr>
      <vt:lpstr>Acting (&amp;thinking) Rationally</vt:lpstr>
      <vt:lpstr>Acting Humanly</vt:lpstr>
    </vt:vector>
  </TitlesOfParts>
  <Company>UBC Computer Sciences Department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conati</dc:creator>
  <cp:lastModifiedBy>carenini</cp:lastModifiedBy>
  <cp:revision>338</cp:revision>
  <dcterms:created xsi:type="dcterms:W3CDTF">2000-08-26T02:46:38Z</dcterms:created>
  <dcterms:modified xsi:type="dcterms:W3CDTF">2012-09-06T04:25:21Z</dcterms:modified>
</cp:coreProperties>
</file>