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tags/tag1.xml" ContentType="application/vnd.openxmlformats-officedocument.presentationml.tags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38"/>
  </p:notesMasterIdLst>
  <p:handoutMasterIdLst>
    <p:handoutMasterId r:id="rId39"/>
  </p:handoutMasterIdLst>
  <p:sldIdLst>
    <p:sldId id="425" r:id="rId2"/>
    <p:sldId id="770" r:id="rId3"/>
    <p:sldId id="782" r:id="rId4"/>
    <p:sldId id="744" r:id="rId5"/>
    <p:sldId id="831" r:id="rId6"/>
    <p:sldId id="785" r:id="rId7"/>
    <p:sldId id="752" r:id="rId8"/>
    <p:sldId id="783" r:id="rId9"/>
    <p:sldId id="810" r:id="rId10"/>
    <p:sldId id="778" r:id="rId11"/>
    <p:sldId id="780" r:id="rId12"/>
    <p:sldId id="811" r:id="rId13"/>
    <p:sldId id="730" r:id="rId14"/>
    <p:sldId id="832" r:id="rId15"/>
    <p:sldId id="797" r:id="rId16"/>
    <p:sldId id="801" r:id="rId17"/>
    <p:sldId id="798" r:id="rId18"/>
    <p:sldId id="800" r:id="rId19"/>
    <p:sldId id="802" r:id="rId20"/>
    <p:sldId id="790" r:id="rId21"/>
    <p:sldId id="791" r:id="rId22"/>
    <p:sldId id="837" r:id="rId23"/>
    <p:sldId id="792" r:id="rId24"/>
    <p:sldId id="803" r:id="rId25"/>
    <p:sldId id="809" r:id="rId26"/>
    <p:sldId id="812" r:id="rId27"/>
    <p:sldId id="807" r:id="rId28"/>
    <p:sldId id="836" r:id="rId29"/>
    <p:sldId id="805" r:id="rId30"/>
    <p:sldId id="835" r:id="rId31"/>
    <p:sldId id="824" r:id="rId32"/>
    <p:sldId id="825" r:id="rId33"/>
    <p:sldId id="827" r:id="rId34"/>
    <p:sldId id="828" r:id="rId35"/>
    <p:sldId id="829" r:id="rId36"/>
    <p:sldId id="830" r:id="rId37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3132CD"/>
    <a:srgbClr val="3333CC"/>
    <a:srgbClr val="F7F9A9"/>
    <a:srgbClr val="CC0099"/>
    <a:srgbClr val="A9E3E3"/>
    <a:srgbClr val="CCFFFF"/>
    <a:srgbClr val="CCE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00" y="7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048"/>
    </p:cViewPr>
  </p:sorterViewPr>
  <p:notesViewPr>
    <p:cSldViewPr>
      <p:cViewPr>
        <p:scale>
          <a:sx n="100" d="100"/>
          <a:sy n="100" d="100"/>
        </p:scale>
        <p:origin x="-3558" y="-102"/>
      </p:cViewPr>
      <p:guideLst>
        <p:guide orient="horz" pos="2924"/>
        <p:guide pos="22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1.xml"/><Relationship Id="rId2" Type="http://schemas.openxmlformats.org/officeDocument/2006/relationships/slide" Target="slides/slide9.xml"/><Relationship Id="rId1" Type="http://schemas.openxmlformats.org/officeDocument/2006/relationships/slide" Target="slides/slide7.xml"/><Relationship Id="rId4" Type="http://schemas.openxmlformats.org/officeDocument/2006/relationships/slide" Target="slides/slide1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71F8F434-2DC7-4882-84FD-F350D555EAB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cs typeface="Arial" pitchFamily="34" charset="0"/>
              </a:defRPr>
            </a:lvl1pPr>
          </a:lstStyle>
          <a:p>
            <a:fld id="{2C56E52F-42F3-499C-A8E5-25FE95EC69B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122C6B-94E2-4BAC-B2B0-69425757A94B}" type="slidenum">
              <a:rPr lang="en-US"/>
              <a:pPr/>
              <a:t>1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1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D0D716-5F8D-4D37-9BEF-AA40F629BC2B}" type="slidenum">
              <a:rPr lang="en-US"/>
              <a:pPr/>
              <a:t>12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6DD463-9513-4320-8E55-E8230AE4DECE}" type="slidenum">
              <a:rPr lang="en-US"/>
              <a:pPr/>
              <a:t>13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5EA12C-576F-4AF3-84C0-AFBE9E9794B6}" type="slidenum">
              <a:rPr lang="en-US"/>
              <a:pPr/>
              <a:t>14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1150A8-252D-4F64-AE81-F655EF4A0772}" type="slidenum">
              <a:rPr lang="en-US"/>
              <a:pPr/>
              <a:t>15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E80BA1-DA45-42F7-BFEB-E300B17B2879}" type="slidenum">
              <a:rPr lang="en-US"/>
              <a:pPr/>
              <a:t>16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368AC5-230F-43AD-8145-C81B6D1F033D}" type="slidenum">
              <a:rPr lang="en-US"/>
              <a:pPr/>
              <a:t>17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16B26E-876A-40EE-9F08-8C576D5DBCA8}" type="slidenum">
              <a:rPr lang="en-US"/>
              <a:pPr/>
              <a:t>20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1603F0-E1B7-4599-8DA4-2121F5E59FA8}" type="slidenum">
              <a:rPr lang="en-US"/>
              <a:pPr/>
              <a:t>21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9D567D-C1ED-4EA3-B529-CD6648828FD2}" type="slidenum">
              <a:rPr lang="en-US"/>
              <a:pPr/>
              <a:t>22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444EBF-2572-4CA8-AB38-401AF95ED42F}" type="slidenum">
              <a:rPr lang="en-US"/>
              <a:pPr/>
              <a:t>23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B3C0D9-C18B-4DCD-98B3-14E840375C95}" type="slidenum">
              <a:rPr lang="en-US"/>
              <a:pPr/>
              <a:t>2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E31243-E8B0-43A7-AAB5-76A491B6DA4F}" type="slidenum">
              <a:rPr lang="en-US"/>
              <a:pPr/>
              <a:t>25</a:t>
            </a:fld>
            <a:endParaRPr lang="en-U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CAB2BF-6A30-4563-9567-A1B6EEB052D3}" type="slidenum">
              <a:rPr lang="en-US"/>
              <a:pPr/>
              <a:t>27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 eaLnBrk="1" hangingPunct="1">
              <a:lnSpc>
                <a:spcPct val="140000"/>
              </a:lnSpc>
              <a:buClr>
                <a:schemeClr val="tx1"/>
              </a:buClr>
            </a:pPr>
            <a:r>
              <a:rPr lang="en-US" sz="1400" smtClean="0"/>
              <a:t>Otherwise, split a domain &amp; apply arc consistency to each case</a:t>
            </a:r>
            <a:r>
              <a:rPr lang="en-US" smtClean="0"/>
              <a:t>.</a:t>
            </a:r>
          </a:p>
          <a:p>
            <a:pPr eaLnBrk="1" hangingPunct="1"/>
            <a:r>
              <a:rPr lang="en-US" smtClean="0"/>
              <a:t>Spiltting in half the variable with the smallest domain usually works best (who know why)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ACC: Show with Cispace, first </a:t>
            </a:r>
            <a:r>
              <a:rPr lang="ja-JP" altLang="en-US" smtClean="0"/>
              <a:t>“</a:t>
            </a:r>
            <a:r>
              <a:rPr lang="en-US" altLang="ja-JP" i="1" smtClean="0"/>
              <a:t>scheduling problem</a:t>
            </a:r>
            <a:r>
              <a:rPr lang="ja-JP" altLang="en-US" smtClean="0"/>
              <a:t>”</a:t>
            </a:r>
            <a:r>
              <a:rPr lang="en-US" altLang="ja-JP" smtClean="0"/>
              <a:t>, and then </a:t>
            </a:r>
            <a:r>
              <a:rPr lang="en-US" altLang="ja-JP" i="1" smtClean="0"/>
              <a:t>crossword 1</a:t>
            </a:r>
            <a:r>
              <a:rPr lang="en-US" altLang="ja-JP" smtClean="0"/>
              <a:t> for splitting. What makes sense is to split the node with 6 vars to the right, show that it gets to an empty solution, backtrack, and do more s0plitting on the var with 2 values on the top-left. Done. WENT WELL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A0B2C5-2780-4E09-920F-8823F4A5A852}" type="slidenum">
              <a:rPr lang="en-US"/>
              <a:pPr/>
              <a:t>28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43E9C0-8B38-4700-A530-63AC609389DB}" type="slidenum">
              <a:rPr lang="en-US"/>
              <a:pPr/>
              <a:t>29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mtClean="0"/>
              <a:t>Every time a domain value is removed</a:t>
            </a:r>
          </a:p>
          <a:p>
            <a:pPr eaLnBrk="1" hangingPunct="1">
              <a:buFontTx/>
              <a:buChar char="•"/>
            </a:pPr>
            <a:endParaRPr lang="en-US" smtClean="0"/>
          </a:p>
          <a:p>
            <a:pPr eaLnBrk="1" hangingPunct="1">
              <a:buFontTx/>
              <a:buChar char="•"/>
            </a:pPr>
            <a:r>
              <a:rPr lang="en-US" smtClean="0"/>
              <a:t>Some special cases are faster</a:t>
            </a:r>
          </a:p>
          <a:p>
            <a:pPr lvl="1" eaLnBrk="1" hangingPunct="1"/>
            <a:r>
              <a:rPr lang="en-US" smtClean="0"/>
              <a:t>e.g., if the constraint graph is a tree, arc consistency is O(ed)</a:t>
            </a:r>
          </a:p>
          <a:p>
            <a:pPr eaLnBrk="1" hangingPunct="1"/>
            <a:r>
              <a:rPr lang="en-US" smtClean="0"/>
              <a:t>I DO NOT THINK SO</a:t>
            </a:r>
          </a:p>
          <a:p>
            <a:pPr eaLnBrk="1" hangingPunct="1"/>
            <a:r>
              <a:rPr lang="en-US" smtClean="0"/>
              <a:t>It is linear in the number of variables n  (not quadratic as the general case) check with David and Kevin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20A528-A902-4EE1-8642-D61BF09CA2AE}" type="slidenum">
              <a:rPr lang="en-US"/>
              <a:pPr/>
              <a:t>30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63026D-612A-4940-839D-762AD293F512}" type="slidenum">
              <a:rPr lang="en-US"/>
              <a:pPr/>
              <a:t>31</a:t>
            </a:fld>
            <a:endParaRPr lang="en-U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 eaLnBrk="1" hangingPunct="1">
              <a:lnSpc>
                <a:spcPct val="140000"/>
              </a:lnSpc>
              <a:buClr>
                <a:schemeClr val="tx1"/>
              </a:buClr>
            </a:pPr>
            <a:r>
              <a:rPr lang="en-US" sz="1400" smtClean="0"/>
              <a:t>Otherwise, split a domain &amp; apply arc consistency to each case</a:t>
            </a:r>
            <a:r>
              <a:rPr lang="en-US" smtClean="0"/>
              <a:t>.</a:t>
            </a:r>
          </a:p>
          <a:p>
            <a:pPr eaLnBrk="1" hangingPunct="1"/>
            <a:r>
              <a:rPr lang="en-US" smtClean="0"/>
              <a:t>Spiltting in half the variable with the smallest domain usually works best (who know why)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ACC: Show with Cispace, first </a:t>
            </a:r>
            <a:r>
              <a:rPr lang="ja-JP" altLang="en-US" smtClean="0"/>
              <a:t>“</a:t>
            </a:r>
            <a:r>
              <a:rPr lang="en-US" altLang="ja-JP" i="1" smtClean="0"/>
              <a:t>scheduling problem</a:t>
            </a:r>
            <a:r>
              <a:rPr lang="ja-JP" altLang="en-US" smtClean="0"/>
              <a:t>”</a:t>
            </a:r>
            <a:r>
              <a:rPr lang="en-US" altLang="ja-JP" smtClean="0"/>
              <a:t>, and then </a:t>
            </a:r>
            <a:r>
              <a:rPr lang="en-US" altLang="ja-JP" i="1" smtClean="0"/>
              <a:t>crossword 1</a:t>
            </a:r>
            <a:r>
              <a:rPr lang="en-US" altLang="ja-JP" smtClean="0"/>
              <a:t> for splitting. What makes sense is to split the node with 6 vars to the right, show that it gets to an empty solution, backtrack, and do more s0plitting on the var with 2 values on the top-left. Done. WENT WELL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3DA2DE-02C7-413F-B9BA-203331F78A63}" type="slidenum">
              <a:rPr lang="en-US"/>
              <a:pPr/>
              <a:t>32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 eaLnBrk="1" hangingPunct="1">
              <a:lnSpc>
                <a:spcPct val="140000"/>
              </a:lnSpc>
              <a:buClr>
                <a:schemeClr val="tx1"/>
              </a:buClr>
            </a:pPr>
            <a:r>
              <a:rPr lang="en-US" sz="1400" smtClean="0"/>
              <a:t>Otherwise, split a domain &amp; apply arc consistency to each case</a:t>
            </a:r>
            <a:r>
              <a:rPr lang="en-US" smtClean="0"/>
              <a:t>.</a:t>
            </a:r>
          </a:p>
          <a:p>
            <a:pPr eaLnBrk="1" hangingPunct="1"/>
            <a:r>
              <a:rPr lang="en-US" smtClean="0"/>
              <a:t>Spiltting in half the variable with the smallest domain usually works best (who know why)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ACC: Show with Cispace, first </a:t>
            </a:r>
            <a:r>
              <a:rPr lang="ja-JP" altLang="en-US" smtClean="0"/>
              <a:t>“</a:t>
            </a:r>
            <a:r>
              <a:rPr lang="en-US" altLang="ja-JP" i="1" smtClean="0"/>
              <a:t>scheduling problem</a:t>
            </a:r>
            <a:r>
              <a:rPr lang="ja-JP" altLang="en-US" smtClean="0"/>
              <a:t>”</a:t>
            </a:r>
            <a:r>
              <a:rPr lang="en-US" altLang="ja-JP" smtClean="0"/>
              <a:t>, and then </a:t>
            </a:r>
            <a:r>
              <a:rPr lang="en-US" altLang="ja-JP" i="1" smtClean="0"/>
              <a:t>crossword 1</a:t>
            </a:r>
            <a:r>
              <a:rPr lang="en-US" altLang="ja-JP" smtClean="0"/>
              <a:t> for splitting. What makes sense is to split the node with 6 vars to the right, show that it gets to an empty solution, backtrack, and do more s0plitting on the var with 2 values on the top-left. Done. WENT WELL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40EBC5-49FD-4BF8-92D8-31F184B5C83D}" type="slidenum">
              <a:rPr lang="en-US"/>
              <a:pPr/>
              <a:t>34</a:t>
            </a:fld>
            <a:endParaRPr lang="en-U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47B31D-11A6-48F4-B29E-302896B8A9EF}" type="slidenum">
              <a:rPr lang="en-US"/>
              <a:pPr/>
              <a:t>35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 eaLnBrk="1" hangingPunct="1">
              <a:lnSpc>
                <a:spcPct val="140000"/>
              </a:lnSpc>
              <a:buClr>
                <a:schemeClr val="tx1"/>
              </a:buClr>
            </a:pPr>
            <a:r>
              <a:rPr lang="en-US" sz="1400" smtClean="0"/>
              <a:t>Combining Arc Consistency and </a:t>
            </a:r>
            <a:br>
              <a:rPr lang="en-US" sz="1400" smtClean="0"/>
            </a:br>
            <a:r>
              <a:rPr lang="en-US" sz="1400" smtClean="0"/>
              <a:t>Domain Splitting</a:t>
            </a:r>
          </a:p>
          <a:p>
            <a:pPr lvl="1" eaLnBrk="1" hangingPunct="1">
              <a:lnSpc>
                <a:spcPct val="140000"/>
              </a:lnSpc>
              <a:buClr>
                <a:schemeClr val="tx1"/>
              </a:buClr>
            </a:pPr>
            <a:r>
              <a:rPr lang="en-US" sz="1400" smtClean="0"/>
              <a:t>Otherwise, split a domain &amp; apply arc consistency to each case</a:t>
            </a:r>
            <a:r>
              <a:rPr lang="en-US" smtClean="0"/>
              <a:t>.</a:t>
            </a:r>
          </a:p>
          <a:p>
            <a:pPr eaLnBrk="1" hangingPunct="1"/>
            <a:r>
              <a:rPr lang="en-US" smtClean="0"/>
              <a:t>Spiltting in half the variable with the smallest domain usually works best (who know why)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ACC: Show with Cispace, first </a:t>
            </a:r>
            <a:r>
              <a:rPr lang="ja-JP" altLang="en-US" smtClean="0"/>
              <a:t>“</a:t>
            </a:r>
            <a:r>
              <a:rPr lang="en-US" altLang="ja-JP" i="1" smtClean="0"/>
              <a:t>scheduling problem</a:t>
            </a:r>
            <a:r>
              <a:rPr lang="ja-JP" altLang="en-US" smtClean="0"/>
              <a:t>”</a:t>
            </a:r>
            <a:r>
              <a:rPr lang="en-US" altLang="ja-JP" smtClean="0"/>
              <a:t>, and then </a:t>
            </a:r>
            <a:r>
              <a:rPr lang="en-US" altLang="ja-JP" i="1" smtClean="0"/>
              <a:t>crossword 1</a:t>
            </a:r>
            <a:r>
              <a:rPr lang="en-US" altLang="ja-JP" smtClean="0"/>
              <a:t> for splitting. What makes sense is to split the node with 6 vars to the right, show that it gets to an empty solution, backtrack, and do more s0plitting on the var with 2 values on the top-left. Done. WENT WELL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A80E39-3678-4CF5-A393-928E8BB154BB}" type="slidenum">
              <a:rPr lang="en-US"/>
              <a:pPr/>
              <a:t>36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D16447-FC82-47B6-AD49-F48837EE6DD9}" type="slidenum">
              <a:rPr lang="en-US"/>
              <a:pPr/>
              <a:t>4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70C77B-A599-4855-8606-D02C09551A1D}" type="slidenum">
              <a:rPr lang="en-US"/>
              <a:pPr/>
              <a:t>5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33B2D8-76C5-4D30-956A-A08CEEA34C99}" type="slidenum">
              <a:rPr lang="en-US"/>
              <a:pPr/>
              <a:t>6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238046-FC5E-416F-B585-0A1AADBD82DA}" type="slidenum">
              <a:rPr lang="en-US"/>
              <a:pPr/>
              <a:t>7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E3995A-36FD-4926-898A-63B67FBA5564}" type="slidenum">
              <a:rPr lang="en-US"/>
              <a:pPr/>
              <a:t>8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D35FA6-BBC9-4A6E-AD23-2B2662CB8919}" type="slidenum">
              <a:rPr lang="en-US"/>
              <a:pPr/>
              <a:t>9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F786F4-1B83-4996-A2EE-521434055CA7}" type="slidenum">
              <a:rPr lang="en-US"/>
              <a:pPr/>
              <a:t>11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23965"/>
            <a:ext cx="7772400" cy="1470025"/>
          </a:xfr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lang="en-CA" sz="4000" dirty="0">
                <a:solidFill>
                  <a:srgbClr val="3333C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98570"/>
            <a:ext cx="6400800" cy="2534730"/>
          </a:xfrm>
        </p:spPr>
        <p:txBody>
          <a:bodyPr/>
          <a:lstStyle>
            <a:lvl1pPr marL="0" indent="0" algn="ctr">
              <a:buNone/>
              <a:defRPr baseline="0">
                <a:latin typeface="cmr10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228600" y="6381750"/>
            <a:ext cx="23622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8175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CPSC 322, Lecture 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F9AFCC5-9500-4036-94AE-4B1B87A6A9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152400"/>
            <a:ext cx="21717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627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228600" y="6381750"/>
            <a:ext cx="23622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8175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CPSC 322, Lecture 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70D29C2-E352-4BC6-9B3A-7DB2969C32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990600"/>
            <a:ext cx="41910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990600"/>
            <a:ext cx="41910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28600" y="6381750"/>
            <a:ext cx="23622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8175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CPSC 322, Lecture 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6616CE5-7FA7-461E-B31F-6BF67D8AB7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990600"/>
            <a:ext cx="8534400" cy="53340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CA" noProof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228600" y="6381750"/>
            <a:ext cx="23622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8175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CPSC 322, Lecture 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7273EBA-FBFD-44DD-9E00-8513FD71D9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990600"/>
            <a:ext cx="8534400" cy="2590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3733800"/>
            <a:ext cx="8534400" cy="2590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28600" y="6381750"/>
            <a:ext cx="23622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8175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CPSC 322, Lecture 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F9662BA-D2C5-4624-9CDA-55812F0BDD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lang="en-CA" sz="4000" dirty="0">
                <a:solidFill>
                  <a:srgbClr val="3333C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Tx/>
              <a:buSzPct val="100000"/>
              <a:buFont typeface="Arial" pitchFamily="34" charset="0"/>
              <a:buChar char="•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7D43F6E-F0B3-4B8E-B176-900EE2AB13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0A7A34F-3231-4FED-82E2-BCEC2E5FE3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990600"/>
            <a:ext cx="4191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990600"/>
            <a:ext cx="4191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D1AE408-3378-4229-8D8E-297F492031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228600" y="6381750"/>
            <a:ext cx="23622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8175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CPSC 322, Lecture 7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3C4905F-2A4C-4F5D-8F9F-BB8E22247C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CA" sz="4000" dirty="0">
                <a:solidFill>
                  <a:srgbClr val="3333C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7F75136-E19B-4D74-B0D1-000427FA6D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dt" sz="half" idx="10"/>
          </p:nvPr>
        </p:nvSpPr>
        <p:spPr>
          <a:xfrm>
            <a:off x="228600" y="6381750"/>
            <a:ext cx="23622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8175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CPSC 322, Lecture 7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307E4A4-5A8C-4E3C-B5A6-A6BED3AF62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28600" y="6381750"/>
            <a:ext cx="23622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8175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CPSC 322, Lecture 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347C0CC-8CCD-4732-BDB1-C3EBD31816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28600" y="6381750"/>
            <a:ext cx="23622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8175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CPSC 322, Lecture 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9F59A4A-2622-4F07-A132-9AFDF5DC79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90600"/>
            <a:ext cx="85344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1750"/>
            <a:ext cx="23622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Arial" pitchFamily="34" charset="0"/>
              </a:defRPr>
            </a:lvl1pPr>
          </a:lstStyle>
          <a:p>
            <a:r>
              <a:rPr lang="en-US"/>
              <a:t>Slide </a:t>
            </a:r>
            <a:fld id="{10E856D1-FD25-4018-AB6A-380F52F6924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9" r:id="rId1"/>
    <p:sldLayoutId id="2147484700" r:id="rId2"/>
    <p:sldLayoutId id="2147484697" r:id="rId3"/>
    <p:sldLayoutId id="2147484698" r:id="rId4"/>
    <p:sldLayoutId id="2147484701" r:id="rId5"/>
    <p:sldLayoutId id="2147484702" r:id="rId6"/>
    <p:sldLayoutId id="2147484703" r:id="rId7"/>
    <p:sldLayoutId id="2147484704" r:id="rId8"/>
    <p:sldLayoutId id="2147484705" r:id="rId9"/>
    <p:sldLayoutId id="2147484706" r:id="rId10"/>
    <p:sldLayoutId id="2147484707" r:id="rId11"/>
    <p:sldLayoutId id="2147484708" r:id="rId12"/>
    <p:sldLayoutId id="2147484709" r:id="rId13"/>
    <p:sldLayoutId id="2147484710" r:id="rId14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mr10" pitchFamily="34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mr10" pitchFamily="34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mr10" pitchFamily="34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mr10" pitchFamily="34" charset="0"/>
          <a:ea typeface="MS PGothic" pitchFamily="34" charset="-128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mr10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mr10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mr10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mr10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685800" y="1166813"/>
            <a:ext cx="7772400" cy="1470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 algn="ctr">
              <a:defRPr/>
            </a:pPr>
            <a:r>
              <a:rPr lang="en-US" sz="4000" kern="0" dirty="0">
                <a:solidFill>
                  <a:srgbClr val="3333CC"/>
                </a:solidFill>
                <a:latin typeface="+mj-lt"/>
                <a:ea typeface="+mj-ea"/>
                <a:cs typeface="+mj-cs"/>
              </a:rPr>
              <a:t>Arc Consistency and </a:t>
            </a:r>
          </a:p>
          <a:p>
            <a:pPr algn="ctr">
              <a:defRPr/>
            </a:pPr>
            <a:r>
              <a:rPr lang="en-US" sz="4000" kern="0" dirty="0">
                <a:solidFill>
                  <a:srgbClr val="3333CC"/>
                </a:solidFill>
                <a:latin typeface="+mj-lt"/>
                <a:ea typeface="+mj-ea"/>
                <a:cs typeface="+mj-cs"/>
              </a:rPr>
              <a:t>Domain Splitting in CSPs</a:t>
            </a:r>
          </a:p>
        </p:txBody>
      </p:sp>
      <p:sp>
        <p:nvSpPr>
          <p:cNvPr id="17410" name="Rectangle 3"/>
          <p:cNvSpPr txBox="1">
            <a:spLocks noChangeArrowheads="1"/>
          </p:cNvSpPr>
          <p:nvPr/>
        </p:nvSpPr>
        <p:spPr bwMode="auto">
          <a:xfrm>
            <a:off x="1371600" y="3198813"/>
            <a:ext cx="6400800" cy="253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  <a:tabLst>
                <a:tab pos="2525713" algn="ctr"/>
                <a:tab pos="6400800" algn="ctr"/>
              </a:tabLst>
            </a:pPr>
            <a:r>
              <a:rPr lang="en-US" sz="2000">
                <a:latin typeface="MS Reference Sans Serif" pitchFamily="34" charset="0"/>
              </a:rPr>
              <a:t>CPSC 322 – CSP 3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tabLst>
                <a:tab pos="2525713" algn="ctr"/>
                <a:tab pos="6400800" algn="ctr"/>
              </a:tabLst>
            </a:pPr>
            <a:endParaRPr lang="en-US" sz="2000">
              <a:latin typeface="MS Reference Sans Serif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tabLst>
                <a:tab pos="2525713" algn="ctr"/>
                <a:tab pos="6400800" algn="ctr"/>
              </a:tabLst>
            </a:pPr>
            <a:r>
              <a:rPr lang="en-US" sz="2000">
                <a:latin typeface="MS Reference Sans Serif" pitchFamily="34" charset="0"/>
              </a:rPr>
              <a:t>Textbook Poole and Mackworth: § 4.5 and 4.6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tabLst>
                <a:tab pos="2525713" algn="ctr"/>
                <a:tab pos="6400800" algn="ctr"/>
              </a:tabLst>
            </a:pPr>
            <a:endParaRPr lang="en-US" sz="2000">
              <a:latin typeface="MS Reference Sans Serif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tabLst>
                <a:tab pos="2525713" algn="ctr"/>
                <a:tab pos="6400800" algn="ctr"/>
              </a:tabLst>
            </a:pPr>
            <a:r>
              <a:rPr lang="en-US" sz="2000">
                <a:latin typeface="MS Reference Sans Serif" pitchFamily="34" charset="0"/>
              </a:rPr>
              <a:t>Lecturer: Alan Mackworth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tabLst>
                <a:tab pos="2525713" algn="ctr"/>
                <a:tab pos="6400800" algn="ctr"/>
              </a:tabLst>
            </a:pPr>
            <a:endParaRPr lang="en-US" sz="2000">
              <a:latin typeface="MS Reference Sans Serif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tabLst>
                <a:tab pos="2525713" algn="ctr"/>
                <a:tab pos="6400800" algn="ctr"/>
              </a:tabLst>
            </a:pPr>
            <a:r>
              <a:rPr lang="en-US" sz="2000">
                <a:latin typeface="MS Reference Sans Serif" pitchFamily="34" charset="0"/>
              </a:rPr>
              <a:t>October 3,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ea typeface="MS PGothic" pitchFamily="34" charset="-128"/>
              </a:rPr>
              <a:t>CSP as a Search Problem: another formulation </a:t>
            </a:r>
            <a:endParaRPr sz="3200" smtClean="0">
              <a:ea typeface="MS PGothic" pitchFamily="34" charset="-128"/>
            </a:endParaRP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Tx/>
              <a:buFontTx/>
              <a:buChar char="•"/>
            </a:pPr>
            <a:r>
              <a:rPr lang="en-US" smtClean="0">
                <a:solidFill>
                  <a:srgbClr val="A6A6A6"/>
                </a:solidFill>
              </a:rPr>
              <a:t>States: partial assignment of values to variables</a:t>
            </a:r>
          </a:p>
          <a:p>
            <a:pPr>
              <a:buSzTx/>
              <a:buFontTx/>
              <a:buChar char="•"/>
            </a:pPr>
            <a:r>
              <a:rPr lang="en-US" smtClean="0">
                <a:solidFill>
                  <a:srgbClr val="A6A6A6"/>
                </a:solidFill>
              </a:rPr>
              <a:t>Start state: empty assignment</a:t>
            </a:r>
          </a:p>
          <a:p>
            <a:pPr>
              <a:buSzTx/>
              <a:buFontTx/>
              <a:buChar char="•"/>
            </a:pPr>
            <a:r>
              <a:rPr lang="en-US" smtClean="0"/>
              <a:t>Successor function: states with the next variable assigned</a:t>
            </a:r>
          </a:p>
          <a:p>
            <a:pPr lvl="1"/>
            <a:r>
              <a:rPr lang="en-US" smtClean="0"/>
              <a:t>Assign </a:t>
            </a:r>
            <a:r>
              <a:rPr lang="en-US" smtClean="0">
                <a:solidFill>
                  <a:srgbClr val="FF0000"/>
                </a:solidFill>
              </a:rPr>
              <a:t>any</a:t>
            </a:r>
            <a:r>
              <a:rPr lang="en-US" smtClean="0"/>
              <a:t> previously unassigned variable</a:t>
            </a:r>
            <a:endParaRPr lang="en-US" baseline="-25000" smtClean="0"/>
          </a:p>
          <a:p>
            <a:pPr lvl="1"/>
            <a:r>
              <a:rPr lang="en-US" smtClean="0"/>
              <a:t>A state assigns values to </a:t>
            </a:r>
            <a:r>
              <a:rPr lang="en-US" smtClean="0">
                <a:solidFill>
                  <a:srgbClr val="FF0000"/>
                </a:solidFill>
              </a:rPr>
              <a:t>some subset </a:t>
            </a:r>
            <a:r>
              <a:rPr lang="en-US" smtClean="0"/>
              <a:t>of variables:</a:t>
            </a:r>
          </a:p>
          <a:p>
            <a:pPr lvl="2"/>
            <a:r>
              <a:rPr lang="en-US" smtClean="0"/>
              <a:t>E.g. {V</a:t>
            </a:r>
            <a:r>
              <a:rPr lang="en-US" baseline="-25000" smtClean="0"/>
              <a:t>7</a:t>
            </a:r>
            <a:r>
              <a:rPr lang="en-US" smtClean="0"/>
              <a:t> = v</a:t>
            </a:r>
            <a:r>
              <a:rPr lang="en-US" baseline="-25000" smtClean="0"/>
              <a:t>1, </a:t>
            </a:r>
            <a:r>
              <a:rPr lang="en-US" smtClean="0"/>
              <a:t>V</a:t>
            </a:r>
            <a:r>
              <a:rPr lang="en-US" baseline="-25000" smtClean="0"/>
              <a:t>2</a:t>
            </a:r>
            <a:r>
              <a:rPr lang="en-US" smtClean="0"/>
              <a:t> = v</a:t>
            </a:r>
            <a:r>
              <a:rPr lang="en-US" baseline="-25000" smtClean="0"/>
              <a:t>1</a:t>
            </a:r>
            <a:r>
              <a:rPr lang="en-US" smtClean="0"/>
              <a:t>, V</a:t>
            </a:r>
            <a:r>
              <a:rPr lang="en-US" baseline="-25000" smtClean="0"/>
              <a:t>15</a:t>
            </a:r>
            <a:r>
              <a:rPr lang="en-US" smtClean="0"/>
              <a:t> = v</a:t>
            </a:r>
            <a:r>
              <a:rPr lang="en-US" baseline="-25000" smtClean="0"/>
              <a:t>1</a:t>
            </a:r>
            <a:r>
              <a:rPr lang="en-US" smtClean="0"/>
              <a:t>}</a:t>
            </a:r>
          </a:p>
          <a:p>
            <a:pPr lvl="2"/>
            <a:r>
              <a:rPr lang="en-US" smtClean="0"/>
              <a:t>Neighbors of node {V</a:t>
            </a:r>
            <a:r>
              <a:rPr lang="en-US" baseline="-25000" smtClean="0"/>
              <a:t>7</a:t>
            </a:r>
            <a:r>
              <a:rPr lang="en-US" smtClean="0"/>
              <a:t> = v</a:t>
            </a:r>
            <a:r>
              <a:rPr lang="en-US" baseline="-25000" smtClean="0"/>
              <a:t>1, </a:t>
            </a:r>
            <a:r>
              <a:rPr lang="en-US" smtClean="0"/>
              <a:t>V</a:t>
            </a:r>
            <a:r>
              <a:rPr lang="en-US" baseline="-25000" smtClean="0"/>
              <a:t>2</a:t>
            </a:r>
            <a:r>
              <a:rPr lang="en-US" smtClean="0"/>
              <a:t> = v</a:t>
            </a:r>
            <a:r>
              <a:rPr lang="en-US" baseline="-25000" smtClean="0"/>
              <a:t>1</a:t>
            </a:r>
            <a:r>
              <a:rPr lang="en-US" smtClean="0"/>
              <a:t>, V</a:t>
            </a:r>
            <a:r>
              <a:rPr lang="en-US" baseline="-25000" smtClean="0"/>
              <a:t>15</a:t>
            </a:r>
            <a:r>
              <a:rPr lang="en-US" smtClean="0"/>
              <a:t> = v</a:t>
            </a:r>
            <a:r>
              <a:rPr lang="en-US" baseline="-25000" smtClean="0"/>
              <a:t>1</a:t>
            </a:r>
            <a:r>
              <a:rPr lang="en-US" smtClean="0"/>
              <a:t>}: </a:t>
            </a:r>
            <a:br>
              <a:rPr lang="en-US" smtClean="0"/>
            </a:br>
            <a:r>
              <a:rPr lang="en-US" smtClean="0"/>
              <a:t>nodes   {V</a:t>
            </a:r>
            <a:r>
              <a:rPr lang="en-US" baseline="-25000" smtClean="0"/>
              <a:t>7</a:t>
            </a:r>
            <a:r>
              <a:rPr lang="en-US" smtClean="0"/>
              <a:t> = v</a:t>
            </a:r>
            <a:r>
              <a:rPr lang="en-US" baseline="-25000" smtClean="0"/>
              <a:t>1, </a:t>
            </a:r>
            <a:r>
              <a:rPr lang="en-US" smtClean="0"/>
              <a:t>V</a:t>
            </a:r>
            <a:r>
              <a:rPr lang="en-US" baseline="-25000" smtClean="0"/>
              <a:t>2</a:t>
            </a:r>
            <a:r>
              <a:rPr lang="en-US" smtClean="0"/>
              <a:t> = v</a:t>
            </a:r>
            <a:r>
              <a:rPr lang="en-US" baseline="-25000" smtClean="0"/>
              <a:t>1</a:t>
            </a:r>
            <a:r>
              <a:rPr lang="en-US" smtClean="0"/>
              <a:t>, V</a:t>
            </a:r>
            <a:r>
              <a:rPr lang="en-US" baseline="-25000" smtClean="0"/>
              <a:t>15</a:t>
            </a:r>
            <a:r>
              <a:rPr lang="en-US" smtClean="0"/>
              <a:t> = v</a:t>
            </a:r>
            <a:r>
              <a:rPr lang="en-US" baseline="-25000" smtClean="0"/>
              <a:t>1</a:t>
            </a:r>
            <a:r>
              <a:rPr lang="en-US" smtClean="0"/>
              <a:t>, V</a:t>
            </a:r>
            <a:r>
              <a:rPr lang="en-US" baseline="-25000" smtClean="0"/>
              <a:t>x</a:t>
            </a:r>
            <a:r>
              <a:rPr lang="en-US" smtClean="0"/>
              <a:t> = y} </a:t>
            </a:r>
            <a:br>
              <a:rPr lang="en-US" smtClean="0"/>
            </a:br>
            <a:r>
              <a:rPr lang="en-US" smtClean="0"/>
              <a:t>for some variable V</a:t>
            </a:r>
            <a:r>
              <a:rPr lang="en-US" baseline="-25000" smtClean="0"/>
              <a:t>x </a:t>
            </a:r>
            <a:r>
              <a:rPr lang="en-CA" sz="2000" smtClean="0">
                <a:latin typeface="MS Reference Sans Serif" pitchFamily="34" charset="0"/>
                <a:sym typeface="Symbol" pitchFamily="18" charset="2"/>
              </a:rPr>
              <a:t></a:t>
            </a:r>
            <a:r>
              <a:rPr lang="en-CA" smtClean="0">
                <a:latin typeface="Lucida Calligraphy" pitchFamily="66" charset="0"/>
              </a:rPr>
              <a:t>V </a:t>
            </a:r>
            <a:r>
              <a:rPr lang="en-CA" smtClean="0">
                <a:latin typeface="Arial" pitchFamily="34" charset="0"/>
                <a:cs typeface="Arial" pitchFamily="34" charset="0"/>
              </a:rPr>
              <a:t>\ {</a:t>
            </a:r>
            <a:r>
              <a:rPr lang="en-US" smtClean="0">
                <a:latin typeface="Arial" pitchFamily="34" charset="0"/>
                <a:cs typeface="Arial" pitchFamily="34" charset="0"/>
              </a:rPr>
              <a:t>V</a:t>
            </a:r>
            <a:r>
              <a:rPr lang="en-US" baseline="-25000" smtClean="0">
                <a:latin typeface="Arial" pitchFamily="34" charset="0"/>
                <a:cs typeface="Arial" pitchFamily="34" charset="0"/>
              </a:rPr>
              <a:t>7</a:t>
            </a:r>
            <a:r>
              <a:rPr lang="en-CA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mtClean="0">
                <a:latin typeface="Arial" pitchFamily="34" charset="0"/>
                <a:cs typeface="Arial" pitchFamily="34" charset="0"/>
              </a:rPr>
              <a:t> V</a:t>
            </a:r>
            <a:r>
              <a:rPr lang="en-US" baseline="-25000" smtClean="0">
                <a:latin typeface="Arial" pitchFamily="34" charset="0"/>
                <a:cs typeface="Arial" pitchFamily="34" charset="0"/>
              </a:rPr>
              <a:t>2</a:t>
            </a:r>
            <a:r>
              <a:rPr lang="en-CA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mtClean="0">
                <a:latin typeface="Arial" pitchFamily="34" charset="0"/>
                <a:cs typeface="Arial" pitchFamily="34" charset="0"/>
              </a:rPr>
              <a:t> V</a:t>
            </a:r>
            <a:r>
              <a:rPr lang="en-US" baseline="-25000" smtClean="0">
                <a:latin typeface="Arial" pitchFamily="34" charset="0"/>
                <a:cs typeface="Arial" pitchFamily="34" charset="0"/>
              </a:rPr>
              <a:t>15</a:t>
            </a:r>
            <a:r>
              <a:rPr lang="en-CA" smtClean="0">
                <a:latin typeface="Arial" pitchFamily="34" charset="0"/>
                <a:cs typeface="Arial" pitchFamily="34" charset="0"/>
              </a:rPr>
              <a:t>} and all values y</a:t>
            </a:r>
            <a:r>
              <a:rPr lang="en-US" smtClean="0">
                <a:latin typeface="Arial" pitchFamily="34" charset="0"/>
                <a:cs typeface="Arial" pitchFamily="34" charset="0"/>
                <a:sym typeface="Symbol" pitchFamily="18" charset="2"/>
              </a:rPr>
              <a:t>dom(V</a:t>
            </a:r>
            <a:r>
              <a:rPr lang="en-US" baseline="-25000" smtClean="0">
                <a:latin typeface="Arial" pitchFamily="34" charset="0"/>
                <a:cs typeface="Arial" pitchFamily="34" charset="0"/>
              </a:rPr>
              <a:t>x</a:t>
            </a:r>
            <a:r>
              <a:rPr lang="en-US" smtClean="0">
                <a:latin typeface="Arial" pitchFamily="34" charset="0"/>
                <a:cs typeface="Arial" pitchFamily="34" charset="0"/>
                <a:sym typeface="Symbol" pitchFamily="18" charset="2"/>
              </a:rPr>
              <a:t>)</a:t>
            </a:r>
            <a:endParaRPr lang="en-US" smtClean="0">
              <a:latin typeface="Arial" pitchFamily="34" charset="0"/>
              <a:cs typeface="Arial" pitchFamily="34" charset="0"/>
            </a:endParaRPr>
          </a:p>
          <a:p>
            <a:pPr lvl="2"/>
            <a:endParaRPr lang="en-US" sz="1100" smtClean="0"/>
          </a:p>
          <a:p>
            <a:pPr>
              <a:buSzTx/>
              <a:buFontTx/>
              <a:buChar char="•"/>
            </a:pPr>
            <a:r>
              <a:rPr lang="en-US" smtClean="0">
                <a:solidFill>
                  <a:srgbClr val="A6A6A6"/>
                </a:solidFill>
              </a:rPr>
              <a:t>Goal state: complete assignments of values to variables that satisfy all constraints</a:t>
            </a:r>
          </a:p>
          <a:p>
            <a:pPr lvl="1"/>
            <a:r>
              <a:rPr lang="en-US" smtClean="0">
                <a:solidFill>
                  <a:srgbClr val="A6A6A6"/>
                </a:solidFill>
              </a:rPr>
              <a:t>That is, models</a:t>
            </a:r>
          </a:p>
          <a:p>
            <a:pPr>
              <a:buSzTx/>
              <a:buFontTx/>
              <a:buChar char="•"/>
            </a:pPr>
            <a:r>
              <a:rPr lang="en-US" smtClean="0">
                <a:solidFill>
                  <a:srgbClr val="A6A6A6"/>
                </a:solidFill>
              </a:rPr>
              <a:t>Solution: assignment (the path doesn</a:t>
            </a:r>
            <a:r>
              <a:rPr lang="en-CA" altLang="en-US" smtClean="0">
                <a:solidFill>
                  <a:srgbClr val="A6A6A6"/>
                </a:solidFill>
              </a:rPr>
              <a:t>’</a:t>
            </a:r>
            <a:r>
              <a:rPr lang="en-US" altLang="ja-JP" smtClean="0">
                <a:solidFill>
                  <a:srgbClr val="A6A6A6"/>
                </a:solidFill>
              </a:rPr>
              <a:t>t matter)</a:t>
            </a:r>
          </a:p>
          <a:p>
            <a:pPr>
              <a:buSzTx/>
              <a:buFontTx/>
              <a:buChar char="•"/>
            </a:pPr>
            <a:endParaRPr lang="en-US" smtClean="0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7A16CF4-2A9C-4D26-9685-E2A74264E78A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1"/>
          <p:cNvSpPr>
            <a:spLocks noChangeArrowheads="1"/>
          </p:cNvSpPr>
          <p:nvPr/>
        </p:nvSpPr>
        <p:spPr bwMode="auto">
          <a:xfrm>
            <a:off x="304800" y="228600"/>
            <a:ext cx="861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>
                <a:solidFill>
                  <a:srgbClr val="3132CE"/>
                </a:solidFill>
                <a:latin typeface="cmr10" charset="0"/>
              </a:rPr>
              <a:t>CSP as Graph Searching</a:t>
            </a: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1627188"/>
            <a:ext cx="7464425" cy="482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3" name="Content Placeholder 2"/>
          <p:cNvSpPr txBox="1">
            <a:spLocks/>
          </p:cNvSpPr>
          <p:nvPr/>
        </p:nvSpPr>
        <p:spPr bwMode="auto">
          <a:xfrm>
            <a:off x="381000" y="990600"/>
            <a:ext cx="8534400" cy="92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>
                <a:latin typeface="cmr10" charset="0"/>
              </a:rPr>
              <a:t>3 Variables: A,B,C. All with domains = {1,2,3,4}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>
                <a:latin typeface="cmr10" charset="0"/>
              </a:rPr>
              <a:t>Constraints: A&lt;B, B&lt;C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3074"/>
          <p:cNvSpPr>
            <a:spLocks noChangeArrowheads="1"/>
          </p:cNvSpPr>
          <p:nvPr/>
        </p:nvSpPr>
        <p:spPr bwMode="auto">
          <a:xfrm>
            <a:off x="685800" y="762000"/>
            <a:ext cx="7848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cmr10" charset="0"/>
              </a:rPr>
              <a:t>Backtracking relies on one or more </a:t>
            </a:r>
            <a:r>
              <a:rPr lang="en-US" sz="2400">
                <a:solidFill>
                  <a:srgbClr val="FF0000"/>
                </a:solidFill>
                <a:latin typeface="cmr10" charset="0"/>
              </a:rPr>
              <a:t>heuristics</a:t>
            </a:r>
            <a:r>
              <a:rPr lang="en-US" sz="2400">
                <a:latin typeface="cmr10" charset="0"/>
              </a:rPr>
              <a:t> to select which variables to consider next.</a:t>
            </a:r>
          </a:p>
          <a:p>
            <a:pPr marL="800100" lvl="1" indent="-342900">
              <a:spcBef>
                <a:spcPct val="20000"/>
              </a:spcBef>
              <a:buFont typeface="Lucida Grande" pitchFamily="1" charset="0"/>
              <a:buChar char="-"/>
            </a:pPr>
            <a:r>
              <a:rPr lang="en-US" sz="2000">
                <a:latin typeface="cmr10" charset="0"/>
              </a:rPr>
              <a:t>E.g. variable involved in the largest number of constraints: 	</a:t>
            </a:r>
            <a:r>
              <a:rPr lang="en-US" altLang="en-US" sz="2000">
                <a:latin typeface="cmr10" charset="0"/>
              </a:rPr>
              <a:t>“</a:t>
            </a:r>
            <a:r>
              <a:rPr lang="en-US" sz="2000">
                <a:latin typeface="cmr10" charset="0"/>
              </a:rPr>
              <a:t>If you are going to fail on this branch, fail early!</a:t>
            </a:r>
            <a:r>
              <a:rPr lang="en-US" altLang="en-US" sz="2000">
                <a:latin typeface="cmr10" charset="0"/>
              </a:rPr>
              <a:t>”</a:t>
            </a:r>
            <a:endParaRPr lang="en-US" sz="2000">
              <a:latin typeface="cmr10" charset="0"/>
            </a:endParaRPr>
          </a:p>
          <a:p>
            <a:pPr marL="800100" lvl="1" indent="-342900">
              <a:spcBef>
                <a:spcPct val="20000"/>
              </a:spcBef>
              <a:buFont typeface="Lucida Grande" pitchFamily="1" charset="0"/>
              <a:buChar char="-"/>
            </a:pPr>
            <a:r>
              <a:rPr lang="en-US" sz="2000">
                <a:latin typeface="cmr10" charset="0"/>
              </a:rPr>
              <a:t>Can also be smart about which values to consider first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>
                <a:latin typeface="cmr10" charset="0"/>
              </a:rPr>
              <a:t>This is a </a:t>
            </a:r>
            <a:r>
              <a:rPr lang="en-US" sz="2400">
                <a:solidFill>
                  <a:srgbClr val="FF0000"/>
                </a:solidFill>
                <a:latin typeface="cmr10" charset="0"/>
              </a:rPr>
              <a:t>different use of the word </a:t>
            </a:r>
            <a:r>
              <a:rPr lang="en-CA" altLang="en-US" sz="2400">
                <a:solidFill>
                  <a:srgbClr val="FF0000"/>
                </a:solidFill>
                <a:latin typeface="cmr10" charset="0"/>
              </a:rPr>
              <a:t>‘</a:t>
            </a:r>
            <a:r>
              <a:rPr lang="en-US" altLang="ja-JP" sz="2400">
                <a:solidFill>
                  <a:srgbClr val="FF0000"/>
                </a:solidFill>
                <a:latin typeface="cmr10" charset="0"/>
              </a:rPr>
              <a:t>heuristic</a:t>
            </a:r>
            <a:r>
              <a:rPr lang="en-CA" altLang="en-US" sz="2400">
                <a:solidFill>
                  <a:srgbClr val="FF0000"/>
                </a:solidFill>
                <a:latin typeface="cmr10" charset="0"/>
              </a:rPr>
              <a:t>’</a:t>
            </a:r>
            <a:r>
              <a:rPr lang="en-US" altLang="ja-JP" sz="2400">
                <a:latin typeface="cmr10" charset="0"/>
              </a:rPr>
              <a:t>!</a:t>
            </a:r>
          </a:p>
          <a:p>
            <a:pPr marL="800100" lvl="1" indent="-342900">
              <a:spcBef>
                <a:spcPct val="20000"/>
              </a:spcBef>
              <a:buFont typeface="Lucida Grande" pitchFamily="1" charset="0"/>
              <a:buChar char="-"/>
            </a:pPr>
            <a:r>
              <a:rPr lang="en-US" sz="2000">
                <a:latin typeface="cmr10" charset="0"/>
              </a:rPr>
              <a:t>Still true in this context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>
                <a:solidFill>
                  <a:srgbClr val="3333CC"/>
                </a:solidFill>
                <a:latin typeface="cmr10" charset="0"/>
              </a:rPr>
              <a:t>Can be computed cheaply during the search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>
                <a:solidFill>
                  <a:srgbClr val="3333CC"/>
                </a:solidFill>
                <a:latin typeface="cmr10" charset="0"/>
              </a:rPr>
              <a:t>Provides guidance to the search algorithm</a:t>
            </a:r>
          </a:p>
          <a:p>
            <a:pPr marL="800100" lvl="1" indent="-342900">
              <a:spcBef>
                <a:spcPct val="20000"/>
              </a:spcBef>
              <a:buFont typeface="Lucida Grande" pitchFamily="1" charset="0"/>
              <a:buChar char="-"/>
            </a:pPr>
            <a:r>
              <a:rPr lang="en-US" sz="2000">
                <a:latin typeface="cmr10" charset="0"/>
              </a:rPr>
              <a:t>But not true anymore in this context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CA" altLang="en-US" sz="2000">
                <a:latin typeface="cmr10" charset="0"/>
              </a:rPr>
              <a:t>‘</a:t>
            </a:r>
            <a:r>
              <a:rPr lang="en-US" altLang="ja-JP" sz="2000">
                <a:latin typeface="cmr10" charset="0"/>
              </a:rPr>
              <a:t>Estimate of the distance to the goal</a:t>
            </a:r>
            <a:r>
              <a:rPr lang="en-CA" altLang="en-US" sz="2000">
                <a:latin typeface="cmr10" charset="0"/>
              </a:rPr>
              <a:t>’</a:t>
            </a:r>
            <a:endParaRPr lang="en-US" altLang="ja-JP" sz="2000">
              <a:latin typeface="cmr10" charset="0"/>
            </a:endParaRPr>
          </a:p>
          <a:p>
            <a:pPr marL="1257300" lvl="2" indent="-342900">
              <a:spcBef>
                <a:spcPct val="20000"/>
              </a:spcBef>
              <a:buFont typeface="Lucida Grande" pitchFamily="1" charset="0"/>
              <a:buChar char="-"/>
            </a:pPr>
            <a:endParaRPr lang="en-US" sz="2000">
              <a:latin typeface="cmr10" charset="0"/>
            </a:endParaRP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latin typeface="cmr10" charset="0"/>
              </a:rPr>
              <a:t>Both meanings are used frequently in the AI literature.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400">
                <a:latin typeface="cmr10" charset="0"/>
              </a:rPr>
              <a:t>‘</a:t>
            </a:r>
            <a:r>
              <a:rPr lang="en-US" sz="2400">
                <a:latin typeface="cmr10" charset="0"/>
              </a:rPr>
              <a:t>heuristic</a:t>
            </a:r>
            <a:r>
              <a:rPr lang="en-US" altLang="en-US" sz="2400">
                <a:latin typeface="cmr10" charset="0"/>
              </a:rPr>
              <a:t>’</a:t>
            </a:r>
            <a:r>
              <a:rPr lang="en-US" sz="2400">
                <a:latin typeface="cmr10" charset="0"/>
              </a:rPr>
              <a:t> means </a:t>
            </a:r>
            <a:r>
              <a:rPr lang="en-US" altLang="en-US" sz="2400">
                <a:latin typeface="cmr10" charset="0"/>
              </a:rPr>
              <a:t>‘</a:t>
            </a:r>
            <a:r>
              <a:rPr lang="en-US" sz="2400">
                <a:latin typeface="cmr10" charset="0"/>
              </a:rPr>
              <a:t>serves to discover</a:t>
            </a:r>
            <a:r>
              <a:rPr lang="en-US" altLang="en-US" sz="2400">
                <a:latin typeface="cmr10" charset="0"/>
              </a:rPr>
              <a:t>’</a:t>
            </a:r>
            <a:r>
              <a:rPr lang="en-US" sz="2400">
                <a:latin typeface="cmr10" charset="0"/>
              </a:rPr>
              <a:t>: goal-oriented.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latin typeface="cmr10" charset="0"/>
              </a:rPr>
              <a:t>Does not mean </a:t>
            </a:r>
            <a:r>
              <a:rPr lang="en-US" altLang="en-US" sz="2400">
                <a:latin typeface="cmr10" charset="0"/>
              </a:rPr>
              <a:t>‘</a:t>
            </a:r>
            <a:r>
              <a:rPr lang="en-US" sz="2400">
                <a:latin typeface="cmr10" charset="0"/>
              </a:rPr>
              <a:t>unreliable</a:t>
            </a:r>
            <a:r>
              <a:rPr lang="en-US" altLang="en-US" sz="2400">
                <a:latin typeface="cmr10" charset="0"/>
              </a:rPr>
              <a:t>’</a:t>
            </a:r>
            <a:r>
              <a:rPr lang="en-US" sz="2400">
                <a:latin typeface="cmr10" charset="0"/>
              </a:rPr>
              <a:t>!</a:t>
            </a:r>
            <a:endParaRPr lang="en-US"/>
          </a:p>
        </p:txBody>
      </p:sp>
      <p:sp>
        <p:nvSpPr>
          <p:cNvPr id="37890" name="Rectangle 3075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838200"/>
          </a:xfrm>
        </p:spPr>
        <p:txBody>
          <a:bodyPr/>
          <a:lstStyle/>
          <a:p>
            <a:r>
              <a:rPr lang="en-US" smtClean="0">
                <a:solidFill>
                  <a:srgbClr val="3132CE"/>
                </a:solidFill>
                <a:ea typeface="MS PGothic" pitchFamily="34" charset="-128"/>
                <a:cs typeface="Times New Roman" pitchFamily="18" charset="0"/>
              </a:rPr>
              <a:t>Selecting variables in a smart way</a:t>
            </a: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2908764-3759-4EC0-8182-72AA52EE48C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CC"/>
          </a:solidFill>
        </p:spPr>
        <p:txBody>
          <a:bodyPr/>
          <a:lstStyle/>
          <a:p>
            <a:r>
              <a:rPr lang="en-US" sz="3600" smtClean="0">
                <a:ea typeface="MS PGothic" pitchFamily="34" charset="-128"/>
              </a:rPr>
              <a:t>Learning Goals for solving CSPs so far</a:t>
            </a:r>
          </a:p>
        </p:txBody>
      </p:sp>
      <p:sp>
        <p:nvSpPr>
          <p:cNvPr id="225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125538"/>
            <a:ext cx="8458200" cy="4495800"/>
          </a:xfrm>
        </p:spPr>
        <p:txBody>
          <a:bodyPr/>
          <a:lstStyle/>
          <a:p>
            <a:pPr eaLnBrk="1" hangingPunct="1">
              <a:buSzTx/>
              <a:buFontTx/>
              <a:buChar char="•"/>
            </a:pPr>
            <a:endParaRPr lang="en-US" sz="200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SzTx/>
              <a:buFontTx/>
              <a:buChar char="•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Verify whether a possible world satisfies a set of constraints </a:t>
            </a:r>
            <a:br>
              <a:rPr lang="en-US" sz="2000" smtClean="0">
                <a:latin typeface="Arial" pitchFamily="34" charset="0"/>
                <a:cs typeface="Arial" pitchFamily="34" charset="0"/>
              </a:rPr>
            </a:br>
            <a:r>
              <a:rPr lang="en-US" sz="2000" smtClean="0">
                <a:latin typeface="Arial" pitchFamily="34" charset="0"/>
                <a:cs typeface="Arial" pitchFamily="34" charset="0"/>
              </a:rPr>
              <a:t>i.e. whether it is a model - a solution.</a:t>
            </a:r>
          </a:p>
          <a:p>
            <a:pPr eaLnBrk="1" hangingPunct="1">
              <a:buSzTx/>
              <a:buFontTx/>
              <a:buChar char="•"/>
            </a:pPr>
            <a:endParaRPr lang="en-US" sz="2000" smtClean="0">
              <a:latin typeface="Arial" pitchFamily="34" charset="0"/>
              <a:cs typeface="Arial" pitchFamily="34" charset="0"/>
            </a:endParaRPr>
          </a:p>
          <a:p>
            <a:pPr>
              <a:buSzTx/>
              <a:buFontTx/>
              <a:buChar char="•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Implement the </a:t>
            </a:r>
            <a:r>
              <a:rPr lang="en-US" sz="2000" smtClean="0">
                <a:solidFill>
                  <a:srgbClr val="3132CE"/>
                </a:solidFill>
                <a:latin typeface="Arial" pitchFamily="34" charset="0"/>
                <a:cs typeface="Arial" pitchFamily="34" charset="0"/>
              </a:rPr>
              <a:t>Generate-and-Test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Algorithm. </a:t>
            </a:r>
            <a:br>
              <a:rPr lang="en-US" sz="2000" smtClean="0">
                <a:latin typeface="Arial" pitchFamily="34" charset="0"/>
                <a:cs typeface="Arial" pitchFamily="34" charset="0"/>
              </a:rPr>
            </a:br>
            <a:r>
              <a:rPr lang="en-US" sz="2000" smtClean="0">
                <a:latin typeface="Arial" pitchFamily="34" charset="0"/>
                <a:cs typeface="Arial" pitchFamily="34" charset="0"/>
              </a:rPr>
              <a:t>Explain its disadvantages.</a:t>
            </a:r>
          </a:p>
          <a:p>
            <a:pPr>
              <a:buSzTx/>
              <a:buFontTx/>
              <a:buChar char="•"/>
            </a:pPr>
            <a:endParaRPr lang="en-US" sz="2000" smtClean="0">
              <a:latin typeface="Arial" pitchFamily="34" charset="0"/>
              <a:cs typeface="Arial" pitchFamily="34" charset="0"/>
            </a:endParaRPr>
          </a:p>
          <a:p>
            <a:pPr>
              <a:buSzTx/>
              <a:buFontTx/>
              <a:buChar char="•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Solve a </a:t>
            </a:r>
            <a:r>
              <a:rPr lang="en-US" sz="2000" smtClean="0">
                <a:solidFill>
                  <a:srgbClr val="3132CE"/>
                </a:solidFill>
                <a:latin typeface="Arial" pitchFamily="34" charset="0"/>
                <a:cs typeface="Arial" pitchFamily="34" charset="0"/>
              </a:rPr>
              <a:t>CSP by search 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(specify neighbors, states, start state, goal state). Compare strategies for CSP search. Implement pruning for DFS search in a CSP.  </a:t>
            </a: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6CC500C-FE1E-4893-AAD0-BC5EDCEAD1CA}" type="slidenum">
              <a:rPr lang="en-US"/>
              <a:pPr/>
              <a:t>13</a:t>
            </a:fld>
            <a:endParaRPr lang="en-US"/>
          </a:p>
        </p:txBody>
      </p:sp>
      <p:pic>
        <p:nvPicPr>
          <p:cNvPr id="39940" name="Ink 7"/>
          <p:cNvPicPr>
            <a:picLocks noRot="1" noChangeAspect="1" noEditPoints="1" noChangeArrowheads="1" noChangeShapeType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9463" y="6381750"/>
            <a:ext cx="17462" cy="1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MS PGothic" pitchFamily="34" charset="-128"/>
                <a:cs typeface="Times New Roman" pitchFamily="18" charset="0"/>
              </a:rPr>
              <a:t>Lecture Overview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598488" y="1268413"/>
            <a:ext cx="8243887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b="1" dirty="0">
              <a:latin typeface="Arial" charset="0"/>
              <a:ea typeface="ＭＳ Ｐゴシック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Solving Constraint Satisfaction Problems (CSPs)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Recap: Generate &amp; Test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Recap: Graph search</a:t>
            </a: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Arc consistency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dirty="0" smtClean="0">
                <a:latin typeface="Arial" charset="0"/>
                <a:ea typeface="ＭＳ Ｐゴシック" charset="0"/>
                <a:cs typeface="Arial" charset="0"/>
              </a:rPr>
              <a:t>GAC </a:t>
            </a: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algorithm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Complexity analysis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Domain splitting</a:t>
            </a:r>
          </a:p>
          <a:p>
            <a:pPr marL="0" indent="0" eaLnBrk="1" hangingPunct="1">
              <a:lnSpc>
                <a:spcPct val="80000"/>
              </a:lnSpc>
              <a:buSzTx/>
              <a:buFont typeface="Arial" pitchFamily="34" charset="0"/>
              <a:buNone/>
              <a:defRPr/>
            </a:pPr>
            <a:endParaRPr lang="en-US" dirty="0">
              <a:solidFill>
                <a:schemeClr val="hlink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>
              <a:solidFill>
                <a:schemeClr val="bg2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1987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50692A9-F772-4F14-8175-87F2FF4B57A7}" type="slidenum">
              <a:rPr lang="en-US"/>
              <a:pPr/>
              <a:t>14</a:t>
            </a:fld>
            <a:endParaRPr lang="en-US"/>
          </a:p>
        </p:txBody>
      </p:sp>
      <p:sp>
        <p:nvSpPr>
          <p:cNvPr id="41988" name="Right Arrow 6"/>
          <p:cNvSpPr>
            <a:spLocks noChangeArrowheads="1"/>
          </p:cNvSpPr>
          <p:nvPr/>
        </p:nvSpPr>
        <p:spPr bwMode="auto">
          <a:xfrm>
            <a:off x="1331913" y="2852738"/>
            <a:ext cx="977900" cy="484187"/>
          </a:xfrm>
          <a:prstGeom prst="rightArrow">
            <a:avLst>
              <a:gd name="adj1" fmla="val 50000"/>
              <a:gd name="adj2" fmla="val 5002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989" name="Right Arrow 8"/>
          <p:cNvSpPr>
            <a:spLocks noChangeArrowheads="1"/>
          </p:cNvSpPr>
          <p:nvPr/>
        </p:nvSpPr>
        <p:spPr bwMode="auto">
          <a:xfrm>
            <a:off x="0" y="620713"/>
            <a:ext cx="900113" cy="431800"/>
          </a:xfrm>
          <a:prstGeom prst="rightArrow">
            <a:avLst>
              <a:gd name="adj1" fmla="val 50000"/>
              <a:gd name="adj2" fmla="val 50058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395288" y="2565400"/>
            <a:ext cx="519112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28600"/>
            <a:ext cx="8534400" cy="685800"/>
          </a:xfrm>
        </p:spPr>
        <p:txBody>
          <a:bodyPr/>
          <a:lstStyle/>
          <a:p>
            <a:r>
              <a:rPr lang="en-US" smtClean="0">
                <a:solidFill>
                  <a:srgbClr val="3132CE"/>
                </a:solidFill>
                <a:ea typeface="MS PGothic" pitchFamily="34" charset="-128"/>
                <a:cs typeface="Times New Roman" pitchFamily="18" charset="0"/>
              </a:rPr>
              <a:t>Can we do better than Search?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25538"/>
            <a:ext cx="7848600" cy="5275262"/>
          </a:xfrm>
        </p:spPr>
        <p:txBody>
          <a:bodyPr/>
          <a:lstStyle/>
          <a:p>
            <a:pPr lvl="1" indent="-742950">
              <a:buFontTx/>
              <a:buNone/>
            </a:pPr>
            <a:r>
              <a:rPr lang="en-US" sz="2400" smtClean="0">
                <a:solidFill>
                  <a:srgbClr val="3132CE"/>
                </a:solidFill>
                <a:cs typeface="Times New Roman" pitchFamily="18" charset="0"/>
              </a:rPr>
              <a:t>Key idea</a:t>
            </a:r>
            <a:r>
              <a:rPr lang="en-US" sz="2400" smtClean="0">
                <a:cs typeface="Times New Roman" pitchFamily="18" charset="0"/>
              </a:rPr>
              <a:t> </a:t>
            </a:r>
          </a:p>
          <a:p>
            <a:pPr>
              <a:buSzTx/>
              <a:buFontTx/>
              <a:buChar char="•"/>
            </a:pPr>
            <a:r>
              <a:rPr lang="en-US" smtClean="0">
                <a:solidFill>
                  <a:srgbClr val="FF0000"/>
                </a:solidFill>
                <a:cs typeface="Times New Roman" pitchFamily="18" charset="0"/>
              </a:rPr>
              <a:t>prune the domains </a:t>
            </a:r>
            <a:r>
              <a:rPr lang="en-US" smtClean="0">
                <a:cs typeface="Times New Roman" pitchFamily="18" charset="0"/>
              </a:rPr>
              <a:t>as much as possible </a:t>
            </a:r>
            <a:r>
              <a:rPr lang="en-US" smtClean="0">
                <a:solidFill>
                  <a:srgbClr val="FF0000"/>
                </a:solidFill>
                <a:cs typeface="Times New Roman" pitchFamily="18" charset="0"/>
              </a:rPr>
              <a:t>before </a:t>
            </a:r>
            <a:r>
              <a:rPr lang="en-US" altLang="ja-JP" smtClean="0">
                <a:solidFill>
                  <a:srgbClr val="FF0000"/>
                </a:solidFill>
                <a:cs typeface="Times New Roman" pitchFamily="18" charset="0"/>
              </a:rPr>
              <a:t>searching </a:t>
            </a:r>
            <a:r>
              <a:rPr lang="en-US" altLang="ja-JP" smtClean="0">
                <a:cs typeface="Times New Roman" pitchFamily="18" charset="0"/>
              </a:rPr>
              <a:t>for a solution.</a:t>
            </a:r>
          </a:p>
          <a:p>
            <a:pPr>
              <a:buSzTx/>
              <a:buFontTx/>
              <a:buChar char="•"/>
            </a:pPr>
            <a:endParaRPr lang="en-US" smtClean="0">
              <a:cs typeface="Times New Roman" pitchFamily="18" charset="0"/>
            </a:endParaRPr>
          </a:p>
          <a:p>
            <a:pPr>
              <a:buSzTx/>
              <a:buFontTx/>
              <a:buChar char="•"/>
            </a:pPr>
            <a:endParaRPr lang="en-US" smtClean="0">
              <a:cs typeface="Times New Roman" pitchFamily="18" charset="0"/>
            </a:endParaRPr>
          </a:p>
          <a:p>
            <a:pPr>
              <a:buSzTx/>
              <a:buFontTx/>
              <a:buChar char="•"/>
            </a:pPr>
            <a:endParaRPr lang="en-US" smtClean="0">
              <a:cs typeface="Times New Roman" pitchFamily="18" charset="0"/>
            </a:endParaRPr>
          </a:p>
          <a:p>
            <a:pPr>
              <a:buSzTx/>
              <a:buFontTx/>
              <a:buChar char="•"/>
            </a:pPr>
            <a:endParaRPr lang="en-US" smtClean="0">
              <a:cs typeface="Times New Roman" pitchFamily="18" charset="0"/>
            </a:endParaRPr>
          </a:p>
          <a:p>
            <a:pPr>
              <a:buSzTx/>
              <a:buFontTx/>
              <a:buChar char="•"/>
            </a:pPr>
            <a:endParaRPr lang="en-US" sz="1400" smtClean="0">
              <a:cs typeface="Times New Roman" pitchFamily="18" charset="0"/>
            </a:endParaRPr>
          </a:p>
          <a:p>
            <a:pPr>
              <a:buSzTx/>
              <a:buFontTx/>
              <a:buChar char="•"/>
            </a:pPr>
            <a:r>
              <a:rPr lang="en-US" smtClean="0">
                <a:cs typeface="Times New Roman" pitchFamily="18" charset="0"/>
              </a:rPr>
              <a:t>Example: dom(V</a:t>
            </a:r>
            <a:r>
              <a:rPr lang="en-US" baseline="-25000" smtClean="0">
                <a:cs typeface="Times New Roman" pitchFamily="18" charset="0"/>
              </a:rPr>
              <a:t>2</a:t>
            </a:r>
            <a:r>
              <a:rPr lang="en-US" smtClean="0">
                <a:cs typeface="Times New Roman" pitchFamily="18" charset="0"/>
              </a:rPr>
              <a:t>) = {1, 2, 3, 4}. </a:t>
            </a:r>
            <a:r>
              <a:rPr lang="en-CA" smtClean="0">
                <a:latin typeface="MS Reference Sans Serif" pitchFamily="34" charset="0"/>
              </a:rPr>
              <a:t>V</a:t>
            </a:r>
            <a:r>
              <a:rPr lang="en-CA" baseline="-25000" smtClean="0">
                <a:latin typeface="MS Reference Sans Serif" pitchFamily="34" charset="0"/>
              </a:rPr>
              <a:t>2</a:t>
            </a:r>
            <a:r>
              <a:rPr lang="en-US" smtClean="0"/>
              <a:t> </a:t>
            </a:r>
            <a:r>
              <a:rPr lang="en-US" smtClean="0">
                <a:sym typeface="Symbol" pitchFamily="18" charset="2"/>
              </a:rPr>
              <a:t></a:t>
            </a:r>
            <a:r>
              <a:rPr lang="en-US" smtClean="0"/>
              <a:t> 2</a:t>
            </a:r>
          </a:p>
          <a:p>
            <a:pPr>
              <a:buSzTx/>
              <a:buFontTx/>
              <a:buChar char="•"/>
            </a:pPr>
            <a:r>
              <a:rPr lang="en-US" smtClean="0">
                <a:cs typeface="Times New Roman" pitchFamily="18" charset="0"/>
              </a:rPr>
              <a:t>Variable V</a:t>
            </a:r>
            <a:r>
              <a:rPr lang="en-US" baseline="-25000" smtClean="0">
                <a:cs typeface="Times New Roman" pitchFamily="18" charset="0"/>
              </a:rPr>
              <a:t>2 </a:t>
            </a:r>
            <a:r>
              <a:rPr lang="en-US" smtClean="0">
                <a:cs typeface="Times New Roman" pitchFamily="18" charset="0"/>
              </a:rPr>
              <a:t>is not domain consistent. </a:t>
            </a:r>
          </a:p>
          <a:p>
            <a:pPr lvl="1" indent="-742950">
              <a:buFontTx/>
              <a:buChar char="-"/>
            </a:pPr>
            <a:r>
              <a:rPr lang="en-US" smtClean="0">
                <a:cs typeface="Times New Roman" pitchFamily="18" charset="0"/>
              </a:rPr>
              <a:t>It is domain consistent once we remove 2 from its domain.</a:t>
            </a:r>
          </a:p>
          <a:p>
            <a:pPr>
              <a:buSzTx/>
              <a:buFontTx/>
              <a:buChar char="•"/>
            </a:pPr>
            <a:r>
              <a:rPr lang="en-US" smtClean="0">
                <a:cs typeface="Times New Roman" pitchFamily="18" charset="0"/>
              </a:rPr>
              <a:t>Trivial for unary constraints. Trickier for k-ary ones.</a:t>
            </a:r>
          </a:p>
          <a:p>
            <a:pPr lvl="1" indent="-742950"/>
            <a:endParaRPr lang="en-US" sz="2400" smtClean="0">
              <a:cs typeface="Times New Roman" pitchFamily="18" charset="0"/>
            </a:endParaRPr>
          </a:p>
          <a:p>
            <a:pPr lvl="1" indent="-742950">
              <a:buFontTx/>
              <a:buNone/>
            </a:pPr>
            <a:endParaRPr lang="en-US" sz="2400" smtClean="0">
              <a:cs typeface="Times New Roman" pitchFamily="18" charset="0"/>
            </a:endParaRPr>
          </a:p>
        </p:txBody>
      </p:sp>
      <p:sp>
        <p:nvSpPr>
          <p:cNvPr id="453639" name="Rectangle 7"/>
          <p:cNvSpPr>
            <a:spLocks noChangeArrowheads="1"/>
          </p:cNvSpPr>
          <p:nvPr/>
        </p:nvSpPr>
        <p:spPr bwMode="auto">
          <a:xfrm>
            <a:off x="685800" y="2997200"/>
            <a:ext cx="7848600" cy="863600"/>
          </a:xfrm>
          <a:prstGeom prst="rect">
            <a:avLst/>
          </a:prstGeom>
          <a:solidFill>
            <a:srgbClr val="E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81000" indent="-381000">
              <a:spcBef>
                <a:spcPct val="20000"/>
              </a:spcBef>
            </a:pPr>
            <a:r>
              <a:rPr lang="en-US" sz="2400">
                <a:latin typeface="cmr10" charset="0"/>
                <a:cs typeface="Times New Roman" pitchFamily="18" charset="0"/>
              </a:rPr>
              <a:t>Def.: A variable is </a:t>
            </a:r>
            <a:r>
              <a:rPr lang="en-US" sz="2400">
                <a:solidFill>
                  <a:srgbClr val="3132CE"/>
                </a:solidFill>
                <a:latin typeface="cmr10" charset="0"/>
                <a:cs typeface="Times New Roman" pitchFamily="18" charset="0"/>
              </a:rPr>
              <a:t>domain consistent </a:t>
            </a:r>
            <a:r>
              <a:rPr lang="en-US" sz="2400">
                <a:latin typeface="cmr10" charset="0"/>
                <a:cs typeface="Times New Roman" pitchFamily="18" charset="0"/>
              </a:rPr>
              <a:t>if no value of its domain is ruled impossible by any unary constraints.</a:t>
            </a:r>
            <a:endParaRPr lang="en-US">
              <a:latin typeface="cmr10" charset="0"/>
              <a:cs typeface="Times New Roman" pitchFamily="18" charset="0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0B30A3E-096E-4A9C-A973-C0B578D3DAAA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363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1"/>
          <p:cNvSpPr>
            <a:spLocks noChangeArrowheads="1"/>
          </p:cNvSpPr>
          <p:nvPr/>
        </p:nvSpPr>
        <p:spPr bwMode="auto">
          <a:xfrm>
            <a:off x="304800" y="228600"/>
            <a:ext cx="861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>
                <a:solidFill>
                  <a:srgbClr val="3132CE"/>
                </a:solidFill>
                <a:latin typeface="cmr10" charset="0"/>
              </a:rPr>
              <a:t>Graph Searching Repeats Work</a:t>
            </a:r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2205038"/>
            <a:ext cx="6815138" cy="440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4" name="Content Placeholder 2"/>
          <p:cNvSpPr txBox="1">
            <a:spLocks/>
          </p:cNvSpPr>
          <p:nvPr/>
        </p:nvSpPr>
        <p:spPr bwMode="auto">
          <a:xfrm>
            <a:off x="381000" y="990600"/>
            <a:ext cx="8534400" cy="92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latin typeface="cmr10" charset="0"/>
              </a:rPr>
              <a:t>3 Variables: A,B,C. All with domains = {1,2,3,4}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latin typeface="cmr10" charset="0"/>
              </a:rPr>
              <a:t>Constraints: A&lt;B, B&lt;C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  <a:latin typeface="cmr10" charset="0"/>
              </a:rPr>
              <a:t>A ≠ 4 </a:t>
            </a:r>
            <a:r>
              <a:rPr lang="en-US" sz="2000">
                <a:latin typeface="cmr10" charset="0"/>
              </a:rPr>
              <a:t>is rediscovered 3 times. So is </a:t>
            </a:r>
            <a:r>
              <a:rPr lang="en-US" sz="2000">
                <a:solidFill>
                  <a:srgbClr val="00B050"/>
                </a:solidFill>
                <a:latin typeface="cmr10" charset="0"/>
              </a:rPr>
              <a:t>C ≠ 1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-"/>
            </a:pPr>
            <a:r>
              <a:rPr lang="en-US" sz="2000">
                <a:latin typeface="cmr10" charset="0"/>
                <a:sym typeface="Symbol" pitchFamily="18" charset="2"/>
              </a:rPr>
              <a:t>Solution: remove values from A</a:t>
            </a:r>
            <a:r>
              <a:rPr lang="en-CA" altLang="en-US" sz="2000">
                <a:latin typeface="cmr10" charset="0"/>
                <a:sym typeface="Symbol" pitchFamily="18" charset="2"/>
              </a:rPr>
              <a:t>’</a:t>
            </a:r>
            <a:r>
              <a:rPr lang="en-US" altLang="ja-JP" sz="2000">
                <a:latin typeface="cmr10" charset="0"/>
                <a:sym typeface="Symbol" pitchFamily="18" charset="2"/>
              </a:rPr>
              <a:t>s domain and C</a:t>
            </a:r>
            <a:r>
              <a:rPr lang="en-CA" altLang="ja-JP" sz="2000">
                <a:latin typeface="cmr10" charset="0"/>
                <a:sym typeface="Symbol" pitchFamily="18" charset="2"/>
              </a:rPr>
              <a:t>’</a:t>
            </a:r>
            <a:r>
              <a:rPr lang="en-US" altLang="ja-JP" sz="2000">
                <a:latin typeface="cmr10" charset="0"/>
                <a:sym typeface="Symbol" pitchFamily="18" charset="2"/>
              </a:rPr>
              <a:t>s, once and for all</a:t>
            </a:r>
            <a:endParaRPr lang="en-US" sz="2000">
              <a:latin typeface="cmr10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2484438" y="3644900"/>
            <a:ext cx="719137" cy="7207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6" name="Oval 5"/>
          <p:cNvSpPr/>
          <p:nvPr/>
        </p:nvSpPr>
        <p:spPr>
          <a:xfrm>
            <a:off x="3924300" y="4868863"/>
            <a:ext cx="719138" cy="7207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7" name="Oval 6"/>
          <p:cNvSpPr/>
          <p:nvPr/>
        </p:nvSpPr>
        <p:spPr>
          <a:xfrm>
            <a:off x="6875463" y="5876925"/>
            <a:ext cx="720725" cy="7207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8" name="Oval 7"/>
          <p:cNvSpPr/>
          <p:nvPr/>
        </p:nvSpPr>
        <p:spPr>
          <a:xfrm>
            <a:off x="1765300" y="5876925"/>
            <a:ext cx="719138" cy="72072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9" name="Oval 8"/>
          <p:cNvSpPr/>
          <p:nvPr/>
        </p:nvSpPr>
        <p:spPr>
          <a:xfrm>
            <a:off x="4645025" y="4868863"/>
            <a:ext cx="719138" cy="72072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" name="Oval 9"/>
          <p:cNvSpPr/>
          <p:nvPr/>
        </p:nvSpPr>
        <p:spPr>
          <a:xfrm>
            <a:off x="5653088" y="3716338"/>
            <a:ext cx="719137" cy="72072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381000" y="990600"/>
            <a:ext cx="85344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SzPct val="100000"/>
              <a:buFont typeface="Arial" pitchFamily="34" charset="0"/>
              <a:buChar char="•"/>
              <a:defRPr/>
            </a:pPr>
            <a:endParaRPr lang="en-CA" sz="2400" i="1" kern="0" dirty="0">
              <a:latin typeface="+mn-lt"/>
              <a:ea typeface="+mn-ea"/>
            </a:endParaRPr>
          </a:p>
          <a:p>
            <a:pPr marL="342900" indent="-342900" eaLnBrk="0" hangingPunct="0">
              <a:spcBef>
                <a:spcPct val="20000"/>
              </a:spcBef>
              <a:buSzPct val="100000"/>
              <a:buFont typeface="Arial" pitchFamily="34" charset="0"/>
              <a:buChar char="•"/>
              <a:defRPr/>
            </a:pPr>
            <a:endParaRPr lang="en-CA" sz="2400" i="1" kern="0" dirty="0">
              <a:latin typeface="+mn-lt"/>
              <a:ea typeface="+mn-ea"/>
            </a:endParaRPr>
          </a:p>
          <a:p>
            <a:pPr marL="342900" indent="-342900" eaLnBrk="0" hangingPunct="0">
              <a:spcBef>
                <a:spcPct val="20000"/>
              </a:spcBef>
              <a:buSzPct val="100000"/>
              <a:buFont typeface="Arial" pitchFamily="34" charset="0"/>
              <a:buChar char="•"/>
              <a:defRPr/>
            </a:pPr>
            <a:endParaRPr lang="en-CA" sz="2400" i="1" kern="0" dirty="0">
              <a:latin typeface="+mn-lt"/>
              <a:ea typeface="+mn-ea"/>
            </a:endParaRPr>
          </a:p>
          <a:p>
            <a:pPr marL="342900" indent="-342900" eaLnBrk="0" hangingPunct="0">
              <a:spcBef>
                <a:spcPct val="20000"/>
              </a:spcBef>
              <a:buSzPct val="100000"/>
              <a:buFont typeface="Arial" pitchFamily="34" charset="0"/>
              <a:buChar char="•"/>
              <a:defRPr/>
            </a:pPr>
            <a:endParaRPr lang="en-CA" sz="2400" i="1" kern="0" dirty="0">
              <a:latin typeface="+mn-lt"/>
              <a:ea typeface="+mn-ea"/>
            </a:endParaRPr>
          </a:p>
          <a:p>
            <a:pPr marL="342900" indent="-342900" eaLnBrk="0" hangingPunct="0">
              <a:spcBef>
                <a:spcPct val="20000"/>
              </a:spcBef>
              <a:buSzPct val="100000"/>
              <a:buFont typeface="Arial" pitchFamily="34" charset="0"/>
              <a:buChar char="•"/>
              <a:defRPr/>
            </a:pPr>
            <a:endParaRPr lang="en-CA" sz="2400" i="1" kern="0" dirty="0">
              <a:latin typeface="+mn-lt"/>
              <a:ea typeface="+mn-ea"/>
            </a:endParaRPr>
          </a:p>
          <a:p>
            <a:pPr marL="342900" indent="-342900" eaLnBrk="0" hangingPunct="0">
              <a:spcBef>
                <a:spcPct val="20000"/>
              </a:spcBef>
              <a:buSzPct val="100000"/>
              <a:buFont typeface="Arial" pitchFamily="34" charset="0"/>
              <a:buChar char="•"/>
              <a:defRPr/>
            </a:pPr>
            <a:endParaRPr lang="en-CA" sz="2400" i="1" kern="0" dirty="0">
              <a:latin typeface="+mn-lt"/>
              <a:ea typeface="+mn-ea"/>
            </a:endParaRPr>
          </a:p>
          <a:p>
            <a:pPr marL="342900" indent="-342900" eaLnBrk="0" hangingPunct="0">
              <a:spcBef>
                <a:spcPct val="20000"/>
              </a:spcBef>
              <a:buSzPct val="100000"/>
              <a:buFont typeface="Arial" pitchFamily="34" charset="0"/>
              <a:buChar char="•"/>
              <a:defRPr/>
            </a:pPr>
            <a:endParaRPr lang="en-CA" sz="2400" i="1" kern="0" dirty="0">
              <a:latin typeface="+mn-lt"/>
              <a:ea typeface="+mn-ea"/>
            </a:endParaRPr>
          </a:p>
          <a:p>
            <a:pPr marL="342900" indent="-342900" eaLnBrk="0" hangingPunct="0">
              <a:spcBef>
                <a:spcPct val="20000"/>
              </a:spcBef>
              <a:buSzPct val="100000"/>
              <a:buFont typeface="Arial" pitchFamily="34" charset="0"/>
              <a:buChar char="•"/>
              <a:defRPr/>
            </a:pPr>
            <a:r>
              <a:rPr lang="en-CA" sz="2400" kern="0" dirty="0">
                <a:latin typeface="+mn-lt"/>
                <a:ea typeface="+mn-ea"/>
              </a:rPr>
              <a:t>Example: </a:t>
            </a:r>
          </a:p>
          <a:p>
            <a:pPr marL="800100" lvl="1" indent="-342900" eaLnBrk="0" hangingPunct="0">
              <a:spcBef>
                <a:spcPct val="20000"/>
              </a:spcBef>
              <a:buSzPct val="100000"/>
              <a:buFontTx/>
              <a:buChar char="-"/>
              <a:defRPr/>
            </a:pPr>
            <a:r>
              <a:rPr lang="en-CA" sz="2000" kern="0" dirty="0">
                <a:latin typeface="+mn-lt"/>
                <a:ea typeface="+mn-ea"/>
              </a:rPr>
              <a:t>Two variables X and Y</a:t>
            </a:r>
          </a:p>
          <a:p>
            <a:pPr marL="800100" lvl="1" indent="-342900" eaLnBrk="0" hangingPunct="0">
              <a:spcBef>
                <a:spcPct val="20000"/>
              </a:spcBef>
              <a:buSzPct val="100000"/>
              <a:buFontTx/>
              <a:buChar char="-"/>
              <a:defRPr/>
            </a:pPr>
            <a:r>
              <a:rPr lang="en-US" sz="2000" kern="0" dirty="0">
                <a:latin typeface="+mn-lt"/>
                <a:ea typeface="+mn-ea"/>
              </a:rPr>
              <a:t>O</a:t>
            </a:r>
            <a:r>
              <a:rPr lang="en-CA" sz="2000" kern="0" dirty="0">
                <a:latin typeface="+mn-lt"/>
                <a:ea typeface="+mn-ea"/>
              </a:rPr>
              <a:t>ne constraint: X&lt;Y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idx="1"/>
          </p:nvPr>
        </p:nvSpPr>
        <p:spPr>
          <a:xfrm>
            <a:off x="0" y="765175"/>
            <a:ext cx="8529638" cy="1150938"/>
          </a:xfrm>
        </p:spPr>
        <p:txBody>
          <a:bodyPr/>
          <a:lstStyle/>
          <a:p>
            <a:pPr lvl="2"/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Tx/>
              <a:buNone/>
            </a:pP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31" name="Rectangle 5"/>
          <p:cNvSpPr>
            <a:spLocks noChangeArrowheads="1"/>
          </p:cNvSpPr>
          <p:nvPr/>
        </p:nvSpPr>
        <p:spPr bwMode="auto">
          <a:xfrm>
            <a:off x="0" y="3933825"/>
            <a:ext cx="882015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143000" lvl="2" indent="-228600">
              <a:spcBef>
                <a:spcPct val="20000"/>
              </a:spcBef>
            </a:pPr>
            <a:endParaRPr lang="en-US" sz="2000">
              <a:cs typeface="Times New Roman" pitchFamily="18" charset="0"/>
            </a:endParaRP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endParaRPr lang="en-US" sz="2000">
              <a:cs typeface="Times New Roman" pitchFamily="18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endParaRPr lang="en-US" sz="2400">
              <a:cs typeface="Times New Roman" pitchFamily="18" charset="0"/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771775" y="5291138"/>
            <a:ext cx="3384550" cy="946150"/>
            <a:chOff x="2771775" y="5291138"/>
            <a:chExt cx="3384550" cy="946150"/>
          </a:xfrm>
        </p:grpSpPr>
        <p:sp>
          <p:nvSpPr>
            <p:cNvPr id="48136" name="Rectangle 38"/>
            <p:cNvSpPr>
              <a:spLocks noChangeArrowheads="1"/>
            </p:cNvSpPr>
            <p:nvPr/>
          </p:nvSpPr>
          <p:spPr bwMode="auto">
            <a:xfrm>
              <a:off x="4911725" y="5291138"/>
              <a:ext cx="184150" cy="946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  <a:p>
              <a:endParaRPr lang="en-US"/>
            </a:p>
          </p:txBody>
        </p:sp>
        <p:sp>
          <p:nvSpPr>
            <p:cNvPr id="48137" name="Oval 39"/>
            <p:cNvSpPr>
              <a:spLocks noChangeArrowheads="1"/>
            </p:cNvSpPr>
            <p:nvPr/>
          </p:nvSpPr>
          <p:spPr bwMode="auto">
            <a:xfrm>
              <a:off x="2771775" y="5622925"/>
              <a:ext cx="576263" cy="57626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38" name="Oval 40"/>
            <p:cNvSpPr>
              <a:spLocks noChangeArrowheads="1"/>
            </p:cNvSpPr>
            <p:nvPr/>
          </p:nvSpPr>
          <p:spPr bwMode="auto">
            <a:xfrm>
              <a:off x="5580063" y="5622925"/>
              <a:ext cx="576262" cy="57626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39" name="Text Box 41"/>
            <p:cNvSpPr txBox="1">
              <a:spLocks noChangeArrowheads="1"/>
            </p:cNvSpPr>
            <p:nvPr/>
          </p:nvSpPr>
          <p:spPr bwMode="auto">
            <a:xfrm>
              <a:off x="2916238" y="5732463"/>
              <a:ext cx="338137" cy="371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latin typeface="Helvetica" pitchFamily="1" charset="0"/>
                </a:rPr>
                <a:t>X</a:t>
              </a:r>
            </a:p>
          </p:txBody>
        </p:sp>
        <p:sp>
          <p:nvSpPr>
            <p:cNvPr id="48140" name="Text Box 42"/>
            <p:cNvSpPr txBox="1">
              <a:spLocks noChangeArrowheads="1"/>
            </p:cNvSpPr>
            <p:nvPr/>
          </p:nvSpPr>
          <p:spPr bwMode="auto">
            <a:xfrm>
              <a:off x="5724525" y="5732463"/>
              <a:ext cx="338138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latin typeface="Helvetica" pitchFamily="1" charset="0"/>
                </a:rPr>
                <a:t>Y</a:t>
              </a:r>
            </a:p>
          </p:txBody>
        </p:sp>
        <p:sp>
          <p:nvSpPr>
            <p:cNvPr id="48141" name="Text Box 45"/>
            <p:cNvSpPr txBox="1">
              <a:spLocks noChangeArrowheads="1"/>
            </p:cNvSpPr>
            <p:nvPr/>
          </p:nvSpPr>
          <p:spPr bwMode="auto">
            <a:xfrm>
              <a:off x="4067175" y="5749925"/>
              <a:ext cx="690563" cy="3762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latin typeface="Helvetica" pitchFamily="1" charset="0"/>
                </a:rPr>
                <a:t>X&lt; Y</a:t>
              </a:r>
            </a:p>
          </p:txBody>
        </p:sp>
        <p:cxnSp>
          <p:nvCxnSpPr>
            <p:cNvPr id="3" name="Straight Connector 2"/>
            <p:cNvCxnSpPr>
              <a:stCxn id="48138" idx="2"/>
              <a:endCxn id="48141" idx="3"/>
            </p:cNvCxnSpPr>
            <p:nvPr/>
          </p:nvCxnSpPr>
          <p:spPr>
            <a:xfrm rot="10800000" flipV="1">
              <a:off x="4757738" y="5911850"/>
              <a:ext cx="822325" cy="269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48141" idx="1"/>
              <a:endCxn id="48137" idx="6"/>
            </p:cNvCxnSpPr>
            <p:nvPr/>
          </p:nvCxnSpPr>
          <p:spPr>
            <a:xfrm rot="10800000">
              <a:off x="3348038" y="5911850"/>
              <a:ext cx="719137" cy="269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1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E7E44E0-6BFA-48DD-BCC9-9243C22C1A9E}" type="slidenum">
              <a:rPr lang="en-US"/>
              <a:pPr/>
              <a:t>17</a:t>
            </a:fld>
            <a:endParaRPr lang="en-US"/>
          </a:p>
        </p:txBody>
      </p:sp>
      <p:sp>
        <p:nvSpPr>
          <p:cNvPr id="48134" name="Rectangle 4"/>
          <p:cNvSpPr>
            <a:spLocks noChangeArrowheads="1"/>
          </p:cNvSpPr>
          <p:nvPr/>
        </p:nvSpPr>
        <p:spPr bwMode="auto">
          <a:xfrm>
            <a:off x="685800" y="1268413"/>
            <a:ext cx="7848600" cy="2303462"/>
          </a:xfrm>
          <a:prstGeom prst="rect">
            <a:avLst/>
          </a:prstGeom>
          <a:solidFill>
            <a:srgbClr val="E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81000" indent="-381000">
              <a:spcBef>
                <a:spcPct val="20000"/>
              </a:spcBef>
            </a:pPr>
            <a:r>
              <a:rPr lang="en-US" sz="2400">
                <a:latin typeface="cmr10" charset="0"/>
                <a:cs typeface="Times New Roman" pitchFamily="18" charset="0"/>
              </a:rPr>
              <a:t>Def. A </a:t>
            </a:r>
            <a:r>
              <a:rPr lang="en-US" sz="2400">
                <a:solidFill>
                  <a:srgbClr val="3132CE"/>
                </a:solidFill>
                <a:latin typeface="cmr10" charset="0"/>
                <a:cs typeface="Times New Roman" pitchFamily="18" charset="0"/>
              </a:rPr>
              <a:t>constraint network </a:t>
            </a:r>
            <a:r>
              <a:rPr lang="en-US" sz="2400">
                <a:latin typeface="cmr10" charset="0"/>
                <a:cs typeface="Times New Roman" pitchFamily="18" charset="0"/>
              </a:rPr>
              <a:t>is defined by a graph, with</a:t>
            </a:r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  <a:buSzPct val="120000"/>
              <a:buFont typeface="Lucida Grande" pitchFamily="1" charset="0"/>
              <a:buChar char="-"/>
            </a:pPr>
            <a:r>
              <a:rPr lang="en-US" sz="2000">
                <a:latin typeface="cmr10" charset="0"/>
                <a:cs typeface="Times New Roman" pitchFamily="18" charset="0"/>
              </a:rPr>
              <a:t>one </a:t>
            </a:r>
            <a:r>
              <a:rPr lang="en-US" sz="2000">
                <a:solidFill>
                  <a:srgbClr val="FF0000"/>
                </a:solidFill>
                <a:latin typeface="cmr10" charset="0"/>
                <a:cs typeface="Times New Roman" pitchFamily="18" charset="0"/>
              </a:rPr>
              <a:t>node</a:t>
            </a:r>
            <a:r>
              <a:rPr lang="en-US" sz="2000">
                <a:latin typeface="cmr10" charset="0"/>
                <a:cs typeface="Times New Roman" pitchFamily="18" charset="0"/>
              </a:rPr>
              <a:t> for every </a:t>
            </a:r>
            <a:r>
              <a:rPr lang="en-US" sz="2000">
                <a:solidFill>
                  <a:srgbClr val="3132CE"/>
                </a:solidFill>
                <a:latin typeface="cmr10" charset="0"/>
                <a:cs typeface="Times New Roman" pitchFamily="18" charset="0"/>
              </a:rPr>
              <a:t>variable</a:t>
            </a:r>
            <a:r>
              <a:rPr lang="en-US" sz="2000">
                <a:latin typeface="cmr10" charset="0"/>
                <a:cs typeface="Times New Roman" pitchFamily="18" charset="0"/>
              </a:rPr>
              <a:t> (drawn as </a:t>
            </a:r>
            <a:r>
              <a:rPr lang="en-US" sz="2000">
                <a:solidFill>
                  <a:srgbClr val="FF0000"/>
                </a:solidFill>
                <a:latin typeface="cmr10" charset="0"/>
                <a:cs typeface="Times New Roman" pitchFamily="18" charset="0"/>
              </a:rPr>
              <a:t>circle</a:t>
            </a:r>
            <a:r>
              <a:rPr lang="en-US" sz="2000">
                <a:latin typeface="cmr10" charset="0"/>
                <a:cs typeface="Times New Roman" pitchFamily="18" charset="0"/>
              </a:rPr>
              <a:t>)</a:t>
            </a:r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  <a:buSzPct val="120000"/>
              <a:buFont typeface="Lucida Grande" pitchFamily="1" charset="0"/>
              <a:buChar char="-"/>
            </a:pPr>
            <a:r>
              <a:rPr lang="en-US" sz="2000">
                <a:latin typeface="cmr10" charset="0"/>
                <a:cs typeface="Times New Roman" pitchFamily="18" charset="0"/>
              </a:rPr>
              <a:t>one </a:t>
            </a:r>
            <a:r>
              <a:rPr lang="en-US" sz="2000">
                <a:solidFill>
                  <a:srgbClr val="FF0000"/>
                </a:solidFill>
                <a:latin typeface="cmr10" charset="0"/>
                <a:cs typeface="Times New Roman" pitchFamily="18" charset="0"/>
              </a:rPr>
              <a:t>node</a:t>
            </a:r>
            <a:r>
              <a:rPr lang="en-US" sz="2000">
                <a:latin typeface="cmr10" charset="0"/>
                <a:cs typeface="Times New Roman" pitchFamily="18" charset="0"/>
              </a:rPr>
              <a:t> for every </a:t>
            </a:r>
            <a:r>
              <a:rPr lang="en-US" sz="2000">
                <a:solidFill>
                  <a:srgbClr val="3132CE"/>
                </a:solidFill>
                <a:latin typeface="cmr10" charset="0"/>
                <a:cs typeface="Times New Roman" pitchFamily="18" charset="0"/>
              </a:rPr>
              <a:t>constraint </a:t>
            </a:r>
            <a:r>
              <a:rPr lang="en-US" sz="2000">
                <a:latin typeface="cmr10" charset="0"/>
                <a:cs typeface="Times New Roman" pitchFamily="18" charset="0"/>
              </a:rPr>
              <a:t>(drawn as </a:t>
            </a:r>
            <a:r>
              <a:rPr lang="en-US" sz="2000">
                <a:solidFill>
                  <a:srgbClr val="FF0000"/>
                </a:solidFill>
                <a:latin typeface="cmr10" charset="0"/>
                <a:cs typeface="Times New Roman" pitchFamily="18" charset="0"/>
              </a:rPr>
              <a:t>rectangle</a:t>
            </a:r>
            <a:r>
              <a:rPr lang="en-US" sz="2000">
                <a:latin typeface="cmr10" charset="0"/>
                <a:cs typeface="Times New Roman" pitchFamily="18" charset="0"/>
              </a:rPr>
              <a:t>)</a:t>
            </a:r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  <a:buFont typeface="Lucida Grande" pitchFamily="1" charset="0"/>
              <a:buChar char="-"/>
            </a:pPr>
            <a:r>
              <a:rPr lang="en-US" sz="2000">
                <a:solidFill>
                  <a:srgbClr val="FF0000"/>
                </a:solidFill>
                <a:latin typeface="cmr10" charset="0"/>
                <a:cs typeface="Times New Roman" pitchFamily="18" charset="0"/>
              </a:rPr>
              <a:t>undirected edges </a:t>
            </a:r>
            <a:r>
              <a:rPr lang="en-US" sz="2000">
                <a:latin typeface="cmr10" charset="0"/>
                <a:cs typeface="Times New Roman" pitchFamily="18" charset="0"/>
              </a:rPr>
              <a:t>running between </a:t>
            </a:r>
            <a:r>
              <a:rPr lang="en-US" sz="2000">
                <a:solidFill>
                  <a:srgbClr val="3132CE"/>
                </a:solidFill>
                <a:latin typeface="cmr10" charset="0"/>
                <a:cs typeface="Times New Roman" pitchFamily="18" charset="0"/>
              </a:rPr>
              <a:t>variable nodes </a:t>
            </a:r>
            <a:r>
              <a:rPr lang="en-US" sz="2000">
                <a:latin typeface="cmr10" charset="0"/>
                <a:cs typeface="Times New Roman" pitchFamily="18" charset="0"/>
              </a:rPr>
              <a:t>and </a:t>
            </a:r>
            <a:r>
              <a:rPr lang="en-US" sz="2000">
                <a:solidFill>
                  <a:srgbClr val="3132CE"/>
                </a:solidFill>
                <a:latin typeface="cmr10" charset="0"/>
                <a:cs typeface="Times New Roman" pitchFamily="18" charset="0"/>
              </a:rPr>
              <a:t>constraint nodes </a:t>
            </a:r>
            <a:r>
              <a:rPr lang="en-US" sz="2000">
                <a:latin typeface="cmr10" charset="0"/>
                <a:cs typeface="Times New Roman" pitchFamily="18" charset="0"/>
              </a:rPr>
              <a:t>whenever a given variable is involved in a given constraint.</a:t>
            </a:r>
          </a:p>
          <a:p>
            <a:pPr marL="381000" indent="-381000">
              <a:spcBef>
                <a:spcPct val="20000"/>
              </a:spcBef>
            </a:pPr>
            <a:endParaRPr lang="en-US" sz="2400">
              <a:cs typeface="Times New Roman" pitchFamily="18" charset="0"/>
            </a:endParaRPr>
          </a:p>
        </p:txBody>
      </p:sp>
      <p:sp>
        <p:nvSpPr>
          <p:cNvPr id="4813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MS PGothic" pitchFamily="34" charset="-128"/>
              </a:rPr>
              <a:t>Constraint network: definition</a:t>
            </a:r>
            <a:endParaRPr smtClean="0"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MS PGothic" pitchFamily="34" charset="-128"/>
              </a:rPr>
              <a:t>Constraint network: definition</a:t>
            </a:r>
            <a:endParaRPr smtClean="0">
              <a:ea typeface="MS PGothic" pitchFamily="34" charset="-128"/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381000" y="1341438"/>
            <a:ext cx="8534400" cy="4684712"/>
          </a:xfrm>
        </p:spPr>
        <p:txBody>
          <a:bodyPr/>
          <a:lstStyle/>
          <a:p>
            <a:pPr>
              <a:buSzTx/>
              <a:buFontTx/>
              <a:buChar char="•"/>
            </a:pPr>
            <a:endParaRPr lang="en-CA" smtClean="0"/>
          </a:p>
          <a:p>
            <a:pPr>
              <a:buSzTx/>
              <a:buFontTx/>
              <a:buChar char="•"/>
            </a:pPr>
            <a:endParaRPr lang="en-CA" smtClean="0"/>
          </a:p>
          <a:p>
            <a:pPr>
              <a:buSzTx/>
              <a:buFontTx/>
              <a:buChar char="•"/>
            </a:pPr>
            <a:endParaRPr lang="en-CA" smtClean="0"/>
          </a:p>
          <a:p>
            <a:pPr>
              <a:buSzTx/>
              <a:buFontTx/>
              <a:buChar char="•"/>
            </a:pPr>
            <a:endParaRPr lang="en-CA" smtClean="0"/>
          </a:p>
          <a:p>
            <a:pPr>
              <a:buSzTx/>
              <a:buFontTx/>
              <a:buChar char="•"/>
            </a:pPr>
            <a:endParaRPr lang="en-CA" smtClean="0"/>
          </a:p>
          <a:p>
            <a:pPr>
              <a:buSzTx/>
              <a:buFontTx/>
              <a:buChar char="•"/>
            </a:pPr>
            <a:endParaRPr lang="en-CA" sz="1400" smtClean="0"/>
          </a:p>
          <a:p>
            <a:pPr>
              <a:buSzTx/>
              <a:buFontTx/>
              <a:buChar char="•"/>
            </a:pPr>
            <a:r>
              <a:rPr lang="en-US" smtClean="0"/>
              <a:t>Whiteboard example: </a:t>
            </a:r>
            <a:r>
              <a:rPr lang="en-CA" smtClean="0"/>
              <a:t>3 Variables A,B,C</a:t>
            </a:r>
          </a:p>
          <a:p>
            <a:pPr lvl="1"/>
            <a:r>
              <a:rPr lang="en-CA" smtClean="0"/>
              <a:t>3 Constraints: A&lt;B, B&lt;C, A+3=C</a:t>
            </a:r>
          </a:p>
          <a:p>
            <a:pPr lvl="1"/>
            <a:r>
              <a:rPr lang="en-US" smtClean="0"/>
              <a:t>6 edges/arcs in the constraint network: </a:t>
            </a:r>
          </a:p>
          <a:p>
            <a:pPr lvl="2"/>
            <a:r>
              <a:rPr lang="en-CA" smtClean="0"/>
              <a:t>〈A,A&lt;B〉 , 〈B,A&lt;B〉 </a:t>
            </a:r>
          </a:p>
          <a:p>
            <a:pPr lvl="2"/>
            <a:r>
              <a:rPr lang="en-CA" smtClean="0"/>
              <a:t>〈B,B&lt;C〉 , 〈C,B&lt;C〉</a:t>
            </a:r>
          </a:p>
          <a:p>
            <a:pPr lvl="2"/>
            <a:r>
              <a:rPr lang="en-CA" smtClean="0"/>
              <a:t>〈A, A+3=C〉 , 〈C,A+3=C〉</a:t>
            </a:r>
          </a:p>
          <a:p>
            <a:pPr lvl="2"/>
            <a:endParaRPr lang="en-CA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48DE90B-A7F4-4FE4-B867-C6DAA8816536}" type="slidenum">
              <a:rPr lang="en-US"/>
              <a:pPr/>
              <a:t>18</a:t>
            </a:fld>
            <a:endParaRPr lang="en-US"/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685800" y="1268413"/>
            <a:ext cx="7848600" cy="2303462"/>
          </a:xfrm>
          <a:prstGeom prst="rect">
            <a:avLst/>
          </a:prstGeom>
          <a:solidFill>
            <a:srgbClr val="E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81000" indent="-381000">
              <a:spcBef>
                <a:spcPct val="20000"/>
              </a:spcBef>
            </a:pPr>
            <a:r>
              <a:rPr lang="en-US" sz="2400">
                <a:latin typeface="cmr10" charset="0"/>
                <a:cs typeface="Times New Roman" pitchFamily="18" charset="0"/>
              </a:rPr>
              <a:t>Def. A </a:t>
            </a:r>
            <a:r>
              <a:rPr lang="en-US" sz="2400">
                <a:solidFill>
                  <a:srgbClr val="3132CE"/>
                </a:solidFill>
                <a:latin typeface="cmr10" charset="0"/>
                <a:cs typeface="Times New Roman" pitchFamily="18" charset="0"/>
              </a:rPr>
              <a:t>constraint network </a:t>
            </a:r>
            <a:r>
              <a:rPr lang="en-US" sz="2400">
                <a:latin typeface="cmr10" charset="0"/>
                <a:cs typeface="Times New Roman" pitchFamily="18" charset="0"/>
              </a:rPr>
              <a:t>is defined by a graph, with</a:t>
            </a:r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  <a:buSzPct val="120000"/>
              <a:buFont typeface="Lucida Grande" pitchFamily="1" charset="0"/>
              <a:buChar char="-"/>
            </a:pPr>
            <a:r>
              <a:rPr lang="en-US" sz="2000">
                <a:latin typeface="cmr10" charset="0"/>
                <a:cs typeface="Times New Roman" pitchFamily="18" charset="0"/>
              </a:rPr>
              <a:t>one </a:t>
            </a:r>
            <a:r>
              <a:rPr lang="en-US" sz="2000">
                <a:solidFill>
                  <a:srgbClr val="FF0000"/>
                </a:solidFill>
                <a:latin typeface="cmr10" charset="0"/>
                <a:cs typeface="Times New Roman" pitchFamily="18" charset="0"/>
              </a:rPr>
              <a:t>node</a:t>
            </a:r>
            <a:r>
              <a:rPr lang="en-US" sz="2000">
                <a:latin typeface="cmr10" charset="0"/>
                <a:cs typeface="Times New Roman" pitchFamily="18" charset="0"/>
              </a:rPr>
              <a:t> for every </a:t>
            </a:r>
            <a:r>
              <a:rPr lang="en-US" sz="2000">
                <a:solidFill>
                  <a:srgbClr val="3132CE"/>
                </a:solidFill>
                <a:latin typeface="cmr10" charset="0"/>
                <a:cs typeface="Times New Roman" pitchFamily="18" charset="0"/>
              </a:rPr>
              <a:t>variable</a:t>
            </a:r>
            <a:r>
              <a:rPr lang="en-US" sz="2000">
                <a:latin typeface="cmr10" charset="0"/>
                <a:cs typeface="Times New Roman" pitchFamily="18" charset="0"/>
              </a:rPr>
              <a:t> (drawn as </a:t>
            </a:r>
            <a:r>
              <a:rPr lang="en-US" sz="2000">
                <a:solidFill>
                  <a:srgbClr val="FF0000"/>
                </a:solidFill>
                <a:latin typeface="cmr10" charset="0"/>
                <a:cs typeface="Times New Roman" pitchFamily="18" charset="0"/>
              </a:rPr>
              <a:t>circle</a:t>
            </a:r>
            <a:r>
              <a:rPr lang="en-US" sz="2000">
                <a:latin typeface="cmr10" charset="0"/>
                <a:cs typeface="Times New Roman" pitchFamily="18" charset="0"/>
              </a:rPr>
              <a:t>)</a:t>
            </a:r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  <a:buSzPct val="120000"/>
              <a:buFont typeface="Lucida Grande" pitchFamily="1" charset="0"/>
              <a:buChar char="-"/>
            </a:pPr>
            <a:r>
              <a:rPr lang="en-US" sz="2000">
                <a:latin typeface="cmr10" charset="0"/>
                <a:cs typeface="Times New Roman" pitchFamily="18" charset="0"/>
              </a:rPr>
              <a:t>one </a:t>
            </a:r>
            <a:r>
              <a:rPr lang="en-US" sz="2000">
                <a:solidFill>
                  <a:srgbClr val="FF0000"/>
                </a:solidFill>
                <a:latin typeface="cmr10" charset="0"/>
                <a:cs typeface="Times New Roman" pitchFamily="18" charset="0"/>
              </a:rPr>
              <a:t>node</a:t>
            </a:r>
            <a:r>
              <a:rPr lang="en-US" sz="2000">
                <a:latin typeface="cmr10" charset="0"/>
                <a:cs typeface="Times New Roman" pitchFamily="18" charset="0"/>
              </a:rPr>
              <a:t> for every </a:t>
            </a:r>
            <a:r>
              <a:rPr lang="en-US" sz="2000">
                <a:solidFill>
                  <a:srgbClr val="3132CE"/>
                </a:solidFill>
                <a:latin typeface="cmr10" charset="0"/>
                <a:cs typeface="Times New Roman" pitchFamily="18" charset="0"/>
              </a:rPr>
              <a:t>constraint </a:t>
            </a:r>
            <a:r>
              <a:rPr lang="en-US" sz="2000">
                <a:latin typeface="cmr10" charset="0"/>
                <a:cs typeface="Times New Roman" pitchFamily="18" charset="0"/>
              </a:rPr>
              <a:t>(drawn as </a:t>
            </a:r>
            <a:r>
              <a:rPr lang="en-US" sz="2000">
                <a:solidFill>
                  <a:srgbClr val="FF0000"/>
                </a:solidFill>
                <a:latin typeface="cmr10" charset="0"/>
                <a:cs typeface="Times New Roman" pitchFamily="18" charset="0"/>
              </a:rPr>
              <a:t>rectangle</a:t>
            </a:r>
            <a:r>
              <a:rPr lang="en-US" sz="2000">
                <a:latin typeface="cmr10" charset="0"/>
                <a:cs typeface="Times New Roman" pitchFamily="18" charset="0"/>
              </a:rPr>
              <a:t>)</a:t>
            </a:r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  <a:buFont typeface="Lucida Grande" pitchFamily="1" charset="0"/>
              <a:buChar char="-"/>
            </a:pPr>
            <a:r>
              <a:rPr lang="en-US" sz="2000">
                <a:solidFill>
                  <a:srgbClr val="FF0000"/>
                </a:solidFill>
                <a:latin typeface="cmr10" charset="0"/>
                <a:cs typeface="Times New Roman" pitchFamily="18" charset="0"/>
              </a:rPr>
              <a:t>Edges/arcs </a:t>
            </a:r>
            <a:r>
              <a:rPr lang="en-US" sz="2000">
                <a:latin typeface="cmr10" charset="0"/>
                <a:cs typeface="Times New Roman" pitchFamily="18" charset="0"/>
              </a:rPr>
              <a:t>running between </a:t>
            </a:r>
            <a:r>
              <a:rPr lang="en-US" sz="2000">
                <a:solidFill>
                  <a:srgbClr val="3132CE"/>
                </a:solidFill>
                <a:latin typeface="cmr10" charset="0"/>
                <a:cs typeface="Times New Roman" pitchFamily="18" charset="0"/>
              </a:rPr>
              <a:t>variable nodes </a:t>
            </a:r>
            <a:r>
              <a:rPr lang="en-US" sz="2000">
                <a:latin typeface="cmr10" charset="0"/>
                <a:cs typeface="Times New Roman" pitchFamily="18" charset="0"/>
              </a:rPr>
              <a:t>and </a:t>
            </a:r>
            <a:r>
              <a:rPr lang="en-US" sz="2000">
                <a:solidFill>
                  <a:srgbClr val="3132CE"/>
                </a:solidFill>
                <a:latin typeface="cmr10" charset="0"/>
                <a:cs typeface="Times New Roman" pitchFamily="18" charset="0"/>
              </a:rPr>
              <a:t>constraint nodes </a:t>
            </a:r>
            <a:r>
              <a:rPr lang="en-US" sz="2000">
                <a:latin typeface="cmr10" charset="0"/>
                <a:cs typeface="Times New Roman" pitchFamily="18" charset="0"/>
              </a:rPr>
              <a:t>whenever a given variable is involved in a given constraint.</a:t>
            </a:r>
          </a:p>
          <a:p>
            <a:pPr marL="381000" indent="-381000">
              <a:spcBef>
                <a:spcPct val="20000"/>
              </a:spcBef>
            </a:pPr>
            <a:endParaRPr lang="en-US" sz="240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MS PGothic" pitchFamily="34" charset="-128"/>
              </a:rPr>
              <a:t>A more complicated example</a:t>
            </a:r>
            <a:endParaRPr smtClean="0">
              <a:ea typeface="MS PGothic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+mn-ea"/>
                <a:cs typeface="+mn-cs"/>
              </a:rPr>
              <a:t>How many variables are there in this constraint network?</a:t>
            </a:r>
          </a:p>
          <a:p>
            <a:pPr>
              <a:defRPr/>
            </a:pPr>
            <a:endParaRPr lang="en-US" dirty="0" smtClean="0">
              <a:ea typeface="+mn-ea"/>
              <a:cs typeface="+mn-cs"/>
            </a:endParaRPr>
          </a:p>
          <a:p>
            <a:pPr>
              <a:defRPr/>
            </a:pPr>
            <a:endParaRPr lang="en-US" dirty="0" smtClean="0">
              <a:ea typeface="+mn-ea"/>
              <a:cs typeface="+mn-cs"/>
            </a:endParaRPr>
          </a:p>
          <a:p>
            <a:pPr>
              <a:defRPr/>
            </a:pPr>
            <a:endParaRPr lang="en-US" dirty="0" smtClean="0">
              <a:ea typeface="+mn-ea"/>
              <a:cs typeface="+mn-cs"/>
            </a:endParaRPr>
          </a:p>
          <a:p>
            <a:pPr lvl="1">
              <a:defRPr/>
            </a:pPr>
            <a:endParaRPr lang="en-US" sz="1050" dirty="0" smtClean="0">
              <a:ea typeface="ＭＳ Ｐゴシック" charset="0"/>
            </a:endParaRPr>
          </a:p>
          <a:p>
            <a:pPr lvl="1">
              <a:defRPr/>
            </a:pPr>
            <a:r>
              <a:rPr lang="en-US" dirty="0" smtClean="0">
                <a:ea typeface="ＭＳ Ｐゴシック" charset="0"/>
              </a:rPr>
              <a:t>Variables are </a:t>
            </a:r>
            <a:br>
              <a:rPr lang="en-US" dirty="0" smtClean="0">
                <a:ea typeface="ＭＳ Ｐゴシック" charset="0"/>
              </a:rPr>
            </a:br>
            <a:r>
              <a:rPr lang="en-US" dirty="0" smtClean="0">
                <a:ea typeface="ＭＳ Ｐゴシック" charset="0"/>
              </a:rPr>
              <a:t>drawn as circles</a:t>
            </a:r>
          </a:p>
          <a:p>
            <a:pPr>
              <a:defRPr/>
            </a:pPr>
            <a:endParaRPr lang="en-US" sz="900" dirty="0" smtClean="0">
              <a:ea typeface="+mn-ea"/>
              <a:cs typeface="+mn-cs"/>
            </a:endParaRPr>
          </a:p>
          <a:p>
            <a:pPr>
              <a:defRPr/>
            </a:pPr>
            <a:r>
              <a:rPr lang="en-US" dirty="0" smtClean="0">
                <a:ea typeface="+mn-ea"/>
                <a:cs typeface="+mn-cs"/>
              </a:rPr>
              <a:t>How many </a:t>
            </a:r>
            <a:br>
              <a:rPr lang="en-US" dirty="0" smtClean="0">
                <a:ea typeface="+mn-ea"/>
                <a:cs typeface="+mn-cs"/>
              </a:rPr>
            </a:br>
            <a:r>
              <a:rPr lang="en-US" dirty="0" smtClean="0">
                <a:ea typeface="+mn-ea"/>
                <a:cs typeface="+mn-cs"/>
              </a:rPr>
              <a:t>constraints </a:t>
            </a:r>
            <a:br>
              <a:rPr lang="en-US" dirty="0" smtClean="0">
                <a:ea typeface="+mn-ea"/>
                <a:cs typeface="+mn-cs"/>
              </a:rPr>
            </a:br>
            <a:r>
              <a:rPr lang="en-US" dirty="0" smtClean="0">
                <a:ea typeface="+mn-ea"/>
                <a:cs typeface="+mn-cs"/>
              </a:rPr>
              <a:t>are there?</a:t>
            </a:r>
          </a:p>
          <a:p>
            <a:pPr>
              <a:defRPr/>
            </a:pPr>
            <a:endParaRPr lang="en-US" dirty="0" smtClean="0">
              <a:ea typeface="+mn-ea"/>
              <a:cs typeface="+mn-cs"/>
            </a:endParaRPr>
          </a:p>
          <a:p>
            <a:pPr>
              <a:defRPr/>
            </a:pPr>
            <a:endParaRPr lang="en-US" dirty="0" smtClean="0">
              <a:ea typeface="+mn-ea"/>
              <a:cs typeface="+mn-cs"/>
            </a:endParaRPr>
          </a:p>
          <a:p>
            <a:pPr>
              <a:defRPr/>
            </a:pPr>
            <a:endParaRPr lang="en-US" dirty="0" smtClean="0">
              <a:ea typeface="+mn-ea"/>
              <a:cs typeface="+mn-cs"/>
            </a:endParaRPr>
          </a:p>
          <a:p>
            <a:pPr lvl="1">
              <a:defRPr/>
            </a:pPr>
            <a:r>
              <a:rPr lang="en-US" dirty="0" smtClean="0">
                <a:ea typeface="ＭＳ Ｐゴシック" charset="0"/>
              </a:rPr>
              <a:t>Constraints are drawn as rectangles</a:t>
            </a:r>
          </a:p>
          <a:p>
            <a:pPr lvl="1">
              <a:buFontTx/>
              <a:buNone/>
              <a:defRPr/>
            </a:pPr>
            <a:endParaRPr lang="en-US" dirty="0" smtClean="0">
              <a:ea typeface="ＭＳ Ｐゴシック" charset="0"/>
            </a:endParaRPr>
          </a:p>
          <a:p>
            <a:pPr lvl="1">
              <a:buFontTx/>
              <a:buNone/>
              <a:defRPr/>
            </a:pPr>
            <a:endParaRPr lang="en-US" dirty="0" smtClean="0">
              <a:ea typeface="ＭＳ Ｐゴシック" charset="0"/>
            </a:endParaRPr>
          </a:p>
          <a:p>
            <a:pPr lvl="1">
              <a:buFontTx/>
              <a:buNone/>
              <a:defRPr/>
            </a:pPr>
            <a:endParaRPr lang="en-US" dirty="0" smtClean="0">
              <a:ea typeface="ＭＳ Ｐゴシック" charset="0"/>
            </a:endParaRPr>
          </a:p>
          <a:p>
            <a:pPr lvl="1">
              <a:buFontTx/>
              <a:buNone/>
              <a:defRPr/>
            </a:pPr>
            <a:endParaRPr lang="en-US" dirty="0" smtClean="0">
              <a:ea typeface="ＭＳ Ｐゴシック" charset="0"/>
            </a:endParaRPr>
          </a:p>
          <a:p>
            <a:pPr lvl="1">
              <a:buFontTx/>
              <a:buNone/>
              <a:defRPr/>
            </a:pPr>
            <a:endParaRPr lang="en-US" dirty="0" smtClean="0">
              <a:ea typeface="ＭＳ Ｐゴシック" charset="0"/>
            </a:endParaRPr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2AC17C4-EF8F-42C8-ADD2-293E99FEB180}" type="slidenum">
              <a:rPr lang="en-US"/>
              <a:pPr/>
              <a:t>19</a:t>
            </a:fld>
            <a:endParaRPr lang="en-US"/>
          </a:p>
        </p:txBody>
      </p:sp>
      <p:pic>
        <p:nvPicPr>
          <p:cNvPr id="5120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8038" y="1589088"/>
            <a:ext cx="5545137" cy="443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5" name="Rectangle 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339975" y="2276475"/>
            <a:ext cx="1081088" cy="57467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14</a:t>
            </a:r>
            <a:endParaRPr lang="en-US" baseline="30000"/>
          </a:p>
        </p:txBody>
      </p:sp>
      <p:sp>
        <p:nvSpPr>
          <p:cNvPr id="51206" name="TextBox 16"/>
          <p:cNvSpPr txBox="1">
            <a:spLocks noChangeArrowheads="1"/>
          </p:cNvSpPr>
          <p:nvPr/>
        </p:nvSpPr>
        <p:spPr bwMode="auto">
          <a:xfrm>
            <a:off x="755650" y="1611313"/>
            <a:ext cx="1295400" cy="52228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5</a:t>
            </a:r>
            <a:endParaRPr lang="en-US" baseline="30000"/>
          </a:p>
        </p:txBody>
      </p:sp>
      <p:sp>
        <p:nvSpPr>
          <p:cNvPr id="51207" name="TextBox 17"/>
          <p:cNvSpPr txBox="1">
            <a:spLocks noChangeArrowheads="1"/>
          </p:cNvSpPr>
          <p:nvPr/>
        </p:nvSpPr>
        <p:spPr bwMode="auto">
          <a:xfrm>
            <a:off x="684213" y="2276475"/>
            <a:ext cx="1368425" cy="522288"/>
          </a:xfrm>
          <a:prstGeom prst="rect">
            <a:avLst/>
          </a:prstGeom>
          <a:solidFill>
            <a:srgbClr val="66FF33">
              <a:alpha val="54901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9</a:t>
            </a:r>
            <a:endParaRPr lang="en-US" baseline="30000"/>
          </a:p>
        </p:txBody>
      </p:sp>
      <p:sp>
        <p:nvSpPr>
          <p:cNvPr id="51208" name="TextBox 18"/>
          <p:cNvSpPr txBox="1">
            <a:spLocks noChangeArrowheads="1"/>
          </p:cNvSpPr>
          <p:nvPr/>
        </p:nvSpPr>
        <p:spPr bwMode="auto">
          <a:xfrm>
            <a:off x="2266950" y="1611313"/>
            <a:ext cx="1225550" cy="522287"/>
          </a:xfrm>
          <a:prstGeom prst="rect">
            <a:avLst/>
          </a:prstGeom>
          <a:solidFill>
            <a:srgbClr val="FF66CC">
              <a:alpha val="61176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33802" name="Rectangle 7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339975" y="5662613"/>
            <a:ext cx="1081088" cy="57467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14</a:t>
            </a:r>
            <a:endParaRPr lang="en-US" baseline="30000"/>
          </a:p>
        </p:txBody>
      </p:sp>
      <p:sp>
        <p:nvSpPr>
          <p:cNvPr id="33803" name="TextBox 16"/>
          <p:cNvSpPr txBox="1">
            <a:spLocks noChangeArrowheads="1"/>
          </p:cNvSpPr>
          <p:nvPr/>
        </p:nvSpPr>
        <p:spPr bwMode="auto">
          <a:xfrm>
            <a:off x="755650" y="4997450"/>
            <a:ext cx="1295400" cy="52228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5</a:t>
            </a:r>
            <a:endParaRPr lang="en-US" baseline="30000"/>
          </a:p>
        </p:txBody>
      </p:sp>
      <p:sp>
        <p:nvSpPr>
          <p:cNvPr id="33804" name="TextBox 17"/>
          <p:cNvSpPr txBox="1">
            <a:spLocks noChangeArrowheads="1"/>
          </p:cNvSpPr>
          <p:nvPr/>
        </p:nvSpPr>
        <p:spPr bwMode="auto">
          <a:xfrm>
            <a:off x="684213" y="5662613"/>
            <a:ext cx="1368425" cy="522287"/>
          </a:xfrm>
          <a:prstGeom prst="rect">
            <a:avLst/>
          </a:prstGeom>
          <a:solidFill>
            <a:srgbClr val="66FF33">
              <a:alpha val="54901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9</a:t>
            </a:r>
            <a:endParaRPr lang="en-US" baseline="30000"/>
          </a:p>
        </p:txBody>
      </p:sp>
      <p:sp>
        <p:nvSpPr>
          <p:cNvPr id="33805" name="TextBox 18"/>
          <p:cNvSpPr txBox="1">
            <a:spLocks noChangeArrowheads="1"/>
          </p:cNvSpPr>
          <p:nvPr/>
        </p:nvSpPr>
        <p:spPr bwMode="auto">
          <a:xfrm>
            <a:off x="2266950" y="4997450"/>
            <a:ext cx="1225550" cy="522288"/>
          </a:xfrm>
          <a:prstGeom prst="rect">
            <a:avLst/>
          </a:prstGeom>
          <a:solidFill>
            <a:srgbClr val="FF66CC">
              <a:alpha val="61176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2" grpId="0" animBg="1"/>
      <p:bldP spid="33803" grpId="0" animBg="1"/>
      <p:bldP spid="33804" grpId="0" animBg="1"/>
      <p:bldP spid="3380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MS PGothic" pitchFamily="34" charset="-128"/>
                <a:cs typeface="Times New Roman" pitchFamily="18" charset="0"/>
              </a:rPr>
              <a:t>Lecture Overview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598488" y="1268413"/>
            <a:ext cx="8243887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b="1" dirty="0">
              <a:latin typeface="Arial" charset="0"/>
              <a:ea typeface="ＭＳ Ｐゴシック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Solving Constraint Satisfaction Problems (CSPs)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Recap: Generate &amp; Test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Recap: Graph search</a:t>
            </a: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Arc consistency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dirty="0" smtClean="0">
                <a:latin typeface="Arial" charset="0"/>
                <a:ea typeface="ＭＳ Ｐゴシック" charset="0"/>
                <a:cs typeface="Arial" charset="0"/>
              </a:rPr>
              <a:t>GAC </a:t>
            </a: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algorithm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Complexity analysis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Domain splitting</a:t>
            </a:r>
          </a:p>
          <a:p>
            <a:pPr marL="0" indent="0" eaLnBrk="1" hangingPunct="1">
              <a:lnSpc>
                <a:spcPct val="80000"/>
              </a:lnSpc>
              <a:buSzTx/>
              <a:buFont typeface="Arial" pitchFamily="34" charset="0"/>
              <a:buNone/>
              <a:defRPr/>
            </a:pPr>
            <a:endParaRPr lang="en-US" dirty="0">
              <a:solidFill>
                <a:schemeClr val="hlink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>
              <a:solidFill>
                <a:schemeClr val="bg2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3270265-5172-4456-9F7A-4EF257E19D7C}" type="slidenum">
              <a:rPr lang="en-US"/>
              <a:pPr/>
              <a:t>2</a:t>
            </a:fld>
            <a:endParaRPr lang="en-US"/>
          </a:p>
        </p:txBody>
      </p:sp>
      <p:sp>
        <p:nvSpPr>
          <p:cNvPr id="19460" name="Right Arrow 6"/>
          <p:cNvSpPr>
            <a:spLocks noChangeArrowheads="1"/>
          </p:cNvSpPr>
          <p:nvPr/>
        </p:nvSpPr>
        <p:spPr bwMode="auto">
          <a:xfrm>
            <a:off x="1331913" y="2852738"/>
            <a:ext cx="977900" cy="484187"/>
          </a:xfrm>
          <a:prstGeom prst="rightArrow">
            <a:avLst>
              <a:gd name="adj1" fmla="val 50000"/>
              <a:gd name="adj2" fmla="val 5002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9461" name="Right Arrow 8"/>
          <p:cNvSpPr>
            <a:spLocks noChangeArrowheads="1"/>
          </p:cNvSpPr>
          <p:nvPr/>
        </p:nvSpPr>
        <p:spPr bwMode="auto">
          <a:xfrm>
            <a:off x="0" y="620713"/>
            <a:ext cx="900113" cy="431800"/>
          </a:xfrm>
          <a:prstGeom prst="rightArrow">
            <a:avLst>
              <a:gd name="adj1" fmla="val 50000"/>
              <a:gd name="adj2" fmla="val 50058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350838" y="1603375"/>
            <a:ext cx="519112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MS PGothic" pitchFamily="34" charset="-128"/>
                <a:cs typeface="Times New Roman" pitchFamily="18" charset="0"/>
              </a:rPr>
              <a:t>Arc Consistency</a:t>
            </a:r>
          </a:p>
        </p:txBody>
      </p:sp>
      <p:sp>
        <p:nvSpPr>
          <p:cNvPr id="52226" name="Rectangle 4"/>
          <p:cNvSpPr>
            <a:spLocks noChangeArrowheads="1"/>
          </p:cNvSpPr>
          <p:nvPr/>
        </p:nvSpPr>
        <p:spPr bwMode="auto">
          <a:xfrm>
            <a:off x="179388" y="981075"/>
            <a:ext cx="8785225" cy="1917700"/>
          </a:xfrm>
          <a:prstGeom prst="rect">
            <a:avLst/>
          </a:prstGeom>
          <a:solidFill>
            <a:srgbClr val="EFFFFF"/>
          </a:solidFill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marL="619125" lvl="3" indent="-619125">
              <a:spcBef>
                <a:spcPct val="20000"/>
              </a:spcBef>
            </a:pPr>
            <a:r>
              <a:rPr lang="en-US" sz="2400">
                <a:latin typeface="cmr10" charset="0"/>
                <a:cs typeface="Times New Roman" pitchFamily="18" charset="0"/>
              </a:rPr>
              <a:t>Definition:</a:t>
            </a:r>
            <a:br>
              <a:rPr lang="en-US" sz="2400">
                <a:latin typeface="cmr10" charset="0"/>
                <a:cs typeface="Times New Roman" pitchFamily="18" charset="0"/>
              </a:rPr>
            </a:br>
            <a:r>
              <a:rPr lang="en-US" sz="2400">
                <a:latin typeface="cmr10" charset="0"/>
                <a:cs typeface="Times New Roman" pitchFamily="18" charset="0"/>
              </a:rPr>
              <a:t>An arc &lt;x, r(x,y)&gt; is</a:t>
            </a:r>
            <a:r>
              <a:rPr lang="en-US" sz="2400">
                <a:solidFill>
                  <a:srgbClr val="FF0000"/>
                </a:solidFill>
                <a:latin typeface="cmr10" charset="0"/>
                <a:cs typeface="Times New Roman" pitchFamily="18" charset="0"/>
              </a:rPr>
              <a:t> arc consistent </a:t>
            </a:r>
            <a:r>
              <a:rPr lang="en-US" sz="2400">
                <a:latin typeface="cmr10" charset="0"/>
                <a:cs typeface="Times New Roman" pitchFamily="18" charset="0"/>
              </a:rPr>
              <a:t>if for each value x in dom(X) there is some value y in dom(Y) such that r(x,y) is satisfied.</a:t>
            </a:r>
            <a:br>
              <a:rPr lang="en-US" sz="2400">
                <a:latin typeface="cmr10" charset="0"/>
                <a:cs typeface="Times New Roman" pitchFamily="18" charset="0"/>
              </a:rPr>
            </a:br>
            <a:r>
              <a:rPr lang="en-US" sz="2400">
                <a:latin typeface="cmr10" charset="0"/>
                <a:cs typeface="Times New Roman" pitchFamily="18" charset="0"/>
              </a:rPr>
              <a:t>A network is arc consistent if all its arcs are arc consistent.</a:t>
            </a:r>
          </a:p>
          <a:p>
            <a:pPr marL="619125" indent="-619125">
              <a:spcBef>
                <a:spcPct val="20000"/>
              </a:spcBef>
            </a:pPr>
            <a:endParaRPr lang="en-US" sz="2400">
              <a:latin typeface="cmr10" charset="0"/>
              <a:cs typeface="Times New Roman" pitchFamily="18" charset="0"/>
            </a:endParaRPr>
          </a:p>
        </p:txBody>
      </p:sp>
      <p:sp>
        <p:nvSpPr>
          <p:cNvPr id="52227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222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2229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223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2231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2232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2233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2234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2235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2236" name="Rectangle 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5173663" y="5310188"/>
            <a:ext cx="403225" cy="523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cs typeface="Times New Roman" pitchFamily="18" charset="0"/>
              </a:rPr>
              <a:t>T</a:t>
            </a:r>
            <a:endParaRPr lang="en-US" b="1"/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5676900" y="5310188"/>
            <a:ext cx="423863" cy="523875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cs typeface="Times New Roman" pitchFamily="18" charset="0"/>
              </a:rPr>
              <a:t>F</a:t>
            </a:r>
            <a:endParaRPr lang="en-US" b="1"/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3363913" y="5291138"/>
            <a:ext cx="404812" cy="523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cs typeface="Times New Roman" pitchFamily="18" charset="0"/>
              </a:rPr>
              <a:t>T</a:t>
            </a:r>
            <a:endParaRPr lang="en-US" b="1"/>
          </a:p>
        </p:txBody>
      </p: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3868738" y="5291138"/>
            <a:ext cx="423862" cy="523875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cs typeface="Times New Roman" pitchFamily="18" charset="0"/>
              </a:rPr>
              <a:t>F</a:t>
            </a:r>
            <a:endParaRPr lang="en-US" b="1"/>
          </a:p>
        </p:txBody>
      </p:sp>
      <p:sp>
        <p:nvSpPr>
          <p:cNvPr id="52241" name="Rectangle 26"/>
          <p:cNvSpPr>
            <a:spLocks noChangeArrowheads="1"/>
          </p:cNvSpPr>
          <p:nvPr/>
        </p:nvSpPr>
        <p:spPr bwMode="auto">
          <a:xfrm>
            <a:off x="5211763" y="5578475"/>
            <a:ext cx="1968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  <a:p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779588" y="5621338"/>
            <a:ext cx="5672137" cy="865187"/>
            <a:chOff x="1779612" y="5540375"/>
            <a:chExt cx="5672708" cy="865188"/>
          </a:xfrm>
        </p:grpSpPr>
        <p:sp>
          <p:nvSpPr>
            <p:cNvPr id="52257" name="Text Box 50"/>
            <p:cNvSpPr txBox="1">
              <a:spLocks noChangeArrowheads="1"/>
            </p:cNvSpPr>
            <p:nvPr/>
          </p:nvSpPr>
          <p:spPr bwMode="auto">
            <a:xfrm>
              <a:off x="2393974" y="5972175"/>
              <a:ext cx="696913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latin typeface="Helvetica" pitchFamily="1" charset="0"/>
                </a:rPr>
                <a:t>2,5,7</a:t>
              </a:r>
            </a:p>
          </p:txBody>
        </p:sp>
        <p:sp>
          <p:nvSpPr>
            <p:cNvPr id="52258" name="Text Box 51"/>
            <p:cNvSpPr txBox="1">
              <a:spLocks noChangeArrowheads="1"/>
            </p:cNvSpPr>
            <p:nvPr/>
          </p:nvSpPr>
          <p:spPr bwMode="auto">
            <a:xfrm>
              <a:off x="6245249" y="5940425"/>
              <a:ext cx="8255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latin typeface="Helvetica" pitchFamily="1" charset="0"/>
                </a:rPr>
                <a:t>2,3,13</a:t>
              </a:r>
            </a:p>
          </p:txBody>
        </p:sp>
        <p:sp>
          <p:nvSpPr>
            <p:cNvPr id="52259" name="Text Box 52"/>
            <p:cNvSpPr txBox="1">
              <a:spLocks noChangeArrowheads="1"/>
            </p:cNvSpPr>
            <p:nvPr/>
          </p:nvSpPr>
          <p:spPr bwMode="auto">
            <a:xfrm>
              <a:off x="1779612" y="5611813"/>
              <a:ext cx="358775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latin typeface="Helvetica" pitchFamily="1" charset="0"/>
                </a:rPr>
                <a:t>A</a:t>
              </a:r>
            </a:p>
          </p:txBody>
        </p:sp>
        <p:sp>
          <p:nvSpPr>
            <p:cNvPr id="52260" name="Text Box 53"/>
            <p:cNvSpPr txBox="1">
              <a:spLocks noChangeArrowheads="1"/>
            </p:cNvSpPr>
            <p:nvPr/>
          </p:nvSpPr>
          <p:spPr bwMode="auto">
            <a:xfrm>
              <a:off x="6100787" y="5540375"/>
              <a:ext cx="360362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latin typeface="Helvetica" pitchFamily="1" charset="0"/>
                </a:rPr>
                <a:t>B</a:t>
              </a:r>
            </a:p>
          </p:txBody>
        </p:sp>
        <p:grpSp>
          <p:nvGrpSpPr>
            <p:cNvPr id="52261" name="Group 1"/>
            <p:cNvGrpSpPr>
              <a:grpSpLocks/>
            </p:cNvGrpSpPr>
            <p:nvPr/>
          </p:nvGrpSpPr>
          <p:grpSpPr bwMode="auto">
            <a:xfrm>
              <a:off x="2087587" y="5829300"/>
              <a:ext cx="5364733" cy="576263"/>
              <a:chOff x="2087587" y="5829300"/>
              <a:chExt cx="5364733" cy="576263"/>
            </a:xfrm>
          </p:grpSpPr>
          <p:sp>
            <p:nvSpPr>
              <p:cNvPr id="52262" name="Oval 48"/>
              <p:cNvSpPr>
                <a:spLocks noChangeArrowheads="1"/>
              </p:cNvSpPr>
              <p:nvPr/>
            </p:nvSpPr>
            <p:spPr bwMode="auto">
              <a:xfrm>
                <a:off x="2087587" y="5829300"/>
                <a:ext cx="1457325" cy="57626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263" name="Oval 49"/>
              <p:cNvSpPr>
                <a:spLocks noChangeArrowheads="1"/>
              </p:cNvSpPr>
              <p:nvPr/>
            </p:nvSpPr>
            <p:spPr bwMode="auto">
              <a:xfrm>
                <a:off x="5996582" y="5829300"/>
                <a:ext cx="1455738" cy="57626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264" name="Text Box 54"/>
              <p:cNvSpPr txBox="1">
                <a:spLocks noChangeArrowheads="1"/>
              </p:cNvSpPr>
              <p:nvPr/>
            </p:nvSpPr>
            <p:spPr bwMode="auto">
              <a:xfrm>
                <a:off x="4311674" y="5940425"/>
                <a:ext cx="884238" cy="3683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Helvetica" pitchFamily="1" charset="0"/>
                  </a:rPr>
                  <a:t>A&lt; B/2</a:t>
                </a:r>
              </a:p>
            </p:txBody>
          </p:sp>
          <p:sp>
            <p:nvSpPr>
              <p:cNvPr id="52265" name="Line 55"/>
              <p:cNvSpPr>
                <a:spLocks noChangeShapeType="1"/>
              </p:cNvSpPr>
              <p:nvPr/>
            </p:nvSpPr>
            <p:spPr bwMode="auto">
              <a:xfrm>
                <a:off x="3544912" y="6116638"/>
                <a:ext cx="7667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2266" name="Line 56"/>
              <p:cNvSpPr>
                <a:spLocks noChangeShapeType="1"/>
              </p:cNvSpPr>
              <p:nvPr/>
            </p:nvSpPr>
            <p:spPr bwMode="auto">
              <a:xfrm>
                <a:off x="5191149" y="6116638"/>
                <a:ext cx="7651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</p:grpSp>
      <p:sp>
        <p:nvSpPr>
          <p:cNvPr id="52" name="Rectangular Callout 51"/>
          <p:cNvSpPr>
            <a:spLocks noChangeArrowheads="1"/>
          </p:cNvSpPr>
          <p:nvPr/>
        </p:nvSpPr>
        <p:spPr bwMode="auto">
          <a:xfrm>
            <a:off x="917575" y="4818063"/>
            <a:ext cx="1566863" cy="708025"/>
          </a:xfrm>
          <a:prstGeom prst="wedgeRectCallout">
            <a:avLst>
              <a:gd name="adj1" fmla="val 141794"/>
              <a:gd name="adj2" fmla="val 140533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latin typeface="+mn-lt"/>
                <a:ea typeface="Arial" charset="0"/>
                <a:cs typeface="Arial" charset="0"/>
              </a:rPr>
              <a:t>Is this arc consistent?</a:t>
            </a:r>
          </a:p>
        </p:txBody>
      </p:sp>
      <p:sp>
        <p:nvSpPr>
          <p:cNvPr id="52244" name="Rectangle 57"/>
          <p:cNvSpPr>
            <a:spLocks noChangeArrowheads="1"/>
          </p:cNvSpPr>
          <p:nvPr/>
        </p:nvSpPr>
        <p:spPr bwMode="auto">
          <a:xfrm>
            <a:off x="5283200" y="2835275"/>
            <a:ext cx="1968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  <a:p>
            <a:endParaRPr lang="en-US"/>
          </a:p>
        </p:txBody>
      </p:sp>
      <p:sp>
        <p:nvSpPr>
          <p:cNvPr id="52245" name="Oval 58"/>
          <p:cNvSpPr>
            <a:spLocks noChangeArrowheads="1"/>
          </p:cNvSpPr>
          <p:nvPr/>
        </p:nvSpPr>
        <p:spPr bwMode="auto">
          <a:xfrm>
            <a:off x="2159000" y="3167063"/>
            <a:ext cx="145891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46" name="Oval 59"/>
          <p:cNvSpPr>
            <a:spLocks noChangeArrowheads="1"/>
          </p:cNvSpPr>
          <p:nvPr/>
        </p:nvSpPr>
        <p:spPr bwMode="auto">
          <a:xfrm>
            <a:off x="5995988" y="3167063"/>
            <a:ext cx="1455737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47" name="Text Box 60"/>
          <p:cNvSpPr txBox="1">
            <a:spLocks noChangeArrowheads="1"/>
          </p:cNvSpPr>
          <p:nvPr/>
        </p:nvSpPr>
        <p:spPr bwMode="auto">
          <a:xfrm>
            <a:off x="2465388" y="3309938"/>
            <a:ext cx="7381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Helvetica" pitchFamily="1" charset="0"/>
              </a:rPr>
              <a:t>1,2,3</a:t>
            </a:r>
          </a:p>
        </p:txBody>
      </p:sp>
      <p:sp>
        <p:nvSpPr>
          <p:cNvPr id="52248" name="Text Box 61"/>
          <p:cNvSpPr txBox="1">
            <a:spLocks noChangeArrowheads="1"/>
          </p:cNvSpPr>
          <p:nvPr/>
        </p:nvSpPr>
        <p:spPr bwMode="auto">
          <a:xfrm>
            <a:off x="6456363" y="32385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Helvetica" pitchFamily="1" charset="0"/>
              </a:rPr>
              <a:t>2,3</a:t>
            </a:r>
          </a:p>
        </p:txBody>
      </p:sp>
      <p:sp>
        <p:nvSpPr>
          <p:cNvPr id="52249" name="Text Box 62"/>
          <p:cNvSpPr txBox="1">
            <a:spLocks noChangeArrowheads="1"/>
          </p:cNvSpPr>
          <p:nvPr/>
        </p:nvSpPr>
        <p:spPr bwMode="auto">
          <a:xfrm>
            <a:off x="1752600" y="2979738"/>
            <a:ext cx="3587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Helvetica" pitchFamily="1" charset="0"/>
              </a:rPr>
              <a:t>A</a:t>
            </a:r>
          </a:p>
        </p:txBody>
      </p:sp>
      <p:sp>
        <p:nvSpPr>
          <p:cNvPr id="52250" name="Text Box 63"/>
          <p:cNvSpPr txBox="1">
            <a:spLocks noChangeArrowheads="1"/>
          </p:cNvSpPr>
          <p:nvPr/>
        </p:nvSpPr>
        <p:spPr bwMode="auto">
          <a:xfrm>
            <a:off x="5995988" y="2878138"/>
            <a:ext cx="3603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Helvetica" pitchFamily="1" charset="0"/>
              </a:rPr>
              <a:t>B</a:t>
            </a:r>
          </a:p>
        </p:txBody>
      </p:sp>
      <p:sp>
        <p:nvSpPr>
          <p:cNvPr id="52251" name="Text Box 64"/>
          <p:cNvSpPr txBox="1">
            <a:spLocks noChangeArrowheads="1"/>
          </p:cNvSpPr>
          <p:nvPr/>
        </p:nvSpPr>
        <p:spPr bwMode="auto">
          <a:xfrm>
            <a:off x="4383088" y="3278188"/>
            <a:ext cx="7366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Helvetica" pitchFamily="1" charset="0"/>
              </a:rPr>
              <a:t>A&lt; B</a:t>
            </a:r>
          </a:p>
        </p:txBody>
      </p:sp>
      <p:sp>
        <p:nvSpPr>
          <p:cNvPr id="52252" name="Line 65"/>
          <p:cNvSpPr>
            <a:spLocks noChangeShapeType="1"/>
          </p:cNvSpPr>
          <p:nvPr/>
        </p:nvSpPr>
        <p:spPr bwMode="auto">
          <a:xfrm>
            <a:off x="3617913" y="3454400"/>
            <a:ext cx="765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2253" name="Line 66"/>
          <p:cNvSpPr>
            <a:spLocks noChangeShapeType="1"/>
          </p:cNvSpPr>
          <p:nvPr/>
        </p:nvSpPr>
        <p:spPr bwMode="auto">
          <a:xfrm flipV="1">
            <a:off x="5151438" y="3438525"/>
            <a:ext cx="860425" cy="15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94" name="Rectangular Callout 93"/>
          <p:cNvSpPr>
            <a:spLocks noChangeArrowheads="1"/>
          </p:cNvSpPr>
          <p:nvPr/>
        </p:nvSpPr>
        <p:spPr bwMode="auto">
          <a:xfrm>
            <a:off x="2554288" y="3870325"/>
            <a:ext cx="3027362" cy="1016000"/>
          </a:xfrm>
          <a:prstGeom prst="wedgeRectCallout">
            <a:avLst>
              <a:gd name="adj1" fmla="val -1997"/>
              <a:gd name="adj2" fmla="val -89122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latin typeface="+mn-lt"/>
                <a:ea typeface="Arial" charset="0"/>
                <a:cs typeface="Arial" charset="0"/>
              </a:rPr>
              <a:t>Not arc consistent: </a:t>
            </a:r>
            <a:br>
              <a:rPr lang="en-US" sz="2000" dirty="0">
                <a:latin typeface="+mn-lt"/>
                <a:ea typeface="Arial" charset="0"/>
                <a:cs typeface="Arial" charset="0"/>
              </a:rPr>
            </a:br>
            <a:r>
              <a:rPr lang="en-US" sz="2000" dirty="0">
                <a:latin typeface="+mn-lt"/>
                <a:ea typeface="Arial" charset="0"/>
                <a:cs typeface="Arial" charset="0"/>
              </a:rPr>
              <a:t>No value in domain of B that satisfies A&lt;B if A=3</a:t>
            </a:r>
          </a:p>
        </p:txBody>
      </p:sp>
      <p:sp>
        <p:nvSpPr>
          <p:cNvPr id="96" name="Rectangular Callout 95"/>
          <p:cNvSpPr>
            <a:spLocks noChangeArrowheads="1"/>
          </p:cNvSpPr>
          <p:nvPr/>
        </p:nvSpPr>
        <p:spPr bwMode="auto">
          <a:xfrm>
            <a:off x="5651500" y="3870325"/>
            <a:ext cx="2449513" cy="1323975"/>
          </a:xfrm>
          <a:prstGeom prst="wedgeRectCallout">
            <a:avLst>
              <a:gd name="adj1" fmla="val -55135"/>
              <a:gd name="adj2" fmla="val -7895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latin typeface="+mn-lt"/>
                <a:ea typeface="Arial" charset="0"/>
                <a:cs typeface="Arial" charset="0"/>
              </a:rPr>
              <a:t>Arc consistent: Both B=2 and B=3 have ok values for A (e.g. A=1)</a:t>
            </a:r>
          </a:p>
        </p:txBody>
      </p:sp>
      <p:sp>
        <p:nvSpPr>
          <p:cNvPr id="5225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B61127-7BD0-4B28-8DEC-A336C39F5A4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47" grpId="0" animBg="1"/>
      <p:bldP spid="48" grpId="0" animBg="1"/>
      <p:bldP spid="52" grpId="0" animBg="1"/>
      <p:bldP spid="94" grpId="0" animBg="1"/>
      <p:bldP spid="9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15888"/>
            <a:ext cx="8534400" cy="685800"/>
          </a:xfrm>
        </p:spPr>
        <p:txBody>
          <a:bodyPr/>
          <a:lstStyle/>
          <a:p>
            <a:r>
              <a:rPr lang="en-US" sz="3600" smtClean="0">
                <a:ea typeface="MS PGothic" pitchFamily="34" charset="-128"/>
                <a:cs typeface="Times New Roman" pitchFamily="18" charset="0"/>
              </a:rPr>
              <a:t>How can we enforce Arc Consistency?</a:t>
            </a:r>
          </a:p>
        </p:txBody>
      </p:sp>
      <p:sp>
        <p:nvSpPr>
          <p:cNvPr id="54274" name="Rectangle 5"/>
          <p:cNvSpPr>
            <a:spLocks noChangeArrowheads="1"/>
          </p:cNvSpPr>
          <p:nvPr/>
        </p:nvSpPr>
        <p:spPr bwMode="auto">
          <a:xfrm>
            <a:off x="-396875" y="1628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4275" name="Rectangle 7"/>
          <p:cNvSpPr>
            <a:spLocks noChangeArrowheads="1"/>
          </p:cNvSpPr>
          <p:nvPr/>
        </p:nvSpPr>
        <p:spPr bwMode="auto">
          <a:xfrm>
            <a:off x="0" y="1268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4276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427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4278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427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4280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4281" name="Rectangle 18"/>
          <p:cNvSpPr>
            <a:spLocks noChangeArrowheads="1"/>
          </p:cNvSpPr>
          <p:nvPr/>
        </p:nvSpPr>
        <p:spPr bwMode="auto">
          <a:xfrm>
            <a:off x="-71438" y="995363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4282" name="Rectangle 22"/>
          <p:cNvSpPr>
            <a:spLocks noChangeArrowheads="1"/>
          </p:cNvSpPr>
          <p:nvPr/>
        </p:nvSpPr>
        <p:spPr bwMode="auto">
          <a:xfrm>
            <a:off x="4479925" y="2233613"/>
            <a:ext cx="1841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  <a:p>
            <a:endParaRPr lang="en-US"/>
          </a:p>
        </p:txBody>
      </p:sp>
      <p:sp>
        <p:nvSpPr>
          <p:cNvPr id="19480" name="Rectangle 24"/>
          <p:cNvSpPr>
            <a:spLocks noChangeArrowheads="1"/>
          </p:cNvSpPr>
          <p:nvPr/>
        </p:nvSpPr>
        <p:spPr bwMode="auto">
          <a:xfrm>
            <a:off x="609600" y="1265238"/>
            <a:ext cx="8355013" cy="482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7338" lvl="1" indent="-287338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400" dirty="0">
                <a:latin typeface="Arial" pitchFamily="34" charset="0"/>
                <a:ea typeface="+mn-ea"/>
                <a:cs typeface="Arial" pitchFamily="34" charset="0"/>
              </a:rPr>
              <a:t>If an arc </a:t>
            </a:r>
            <a:r>
              <a:rPr lang="en-US" sz="2200" i="1" dirty="0">
                <a:latin typeface="Arial" pitchFamily="34" charset="0"/>
                <a:ea typeface="+mn-ea"/>
                <a:cs typeface="Arial" pitchFamily="34" charset="0"/>
              </a:rPr>
              <a:t>&lt;X, r(X,Y)&gt;</a:t>
            </a:r>
            <a:r>
              <a:rPr lang="en-US" sz="2400" dirty="0">
                <a:latin typeface="Arial" pitchFamily="34" charset="0"/>
                <a:ea typeface="+mn-ea"/>
                <a:cs typeface="Arial" pitchFamily="34" charset="0"/>
              </a:rPr>
              <a:t> is not arc consistent</a:t>
            </a:r>
          </a:p>
          <a:p>
            <a:pPr marL="744538" lvl="2" indent="-287338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-"/>
              <a:defRPr/>
            </a:pPr>
            <a:r>
              <a:rPr lang="en-US" sz="2000" dirty="0">
                <a:latin typeface="Arial" pitchFamily="34" charset="0"/>
                <a:ea typeface="+mn-ea"/>
                <a:cs typeface="Arial" pitchFamily="34" charset="0"/>
              </a:rPr>
              <a:t>Delete all values </a:t>
            </a:r>
            <a:r>
              <a:rPr lang="en-US" sz="2000" i="1" dirty="0">
                <a:latin typeface="Arial" pitchFamily="34" charset="0"/>
                <a:ea typeface="+mn-ea"/>
                <a:cs typeface="Arial" pitchFamily="34" charset="0"/>
              </a:rPr>
              <a:t>x</a:t>
            </a:r>
            <a:r>
              <a:rPr lang="en-US" sz="2000" dirty="0">
                <a:latin typeface="Arial" pitchFamily="34" charset="0"/>
                <a:ea typeface="+mn-ea"/>
                <a:cs typeface="Arial" pitchFamily="34" charset="0"/>
              </a:rPr>
              <a:t> in </a:t>
            </a:r>
            <a:r>
              <a:rPr lang="en-US" sz="2000" i="1" dirty="0" err="1">
                <a:latin typeface="Arial" pitchFamily="34" charset="0"/>
                <a:ea typeface="+mn-ea"/>
                <a:cs typeface="Arial" pitchFamily="34" charset="0"/>
              </a:rPr>
              <a:t>dom</a:t>
            </a:r>
            <a:r>
              <a:rPr lang="en-US" sz="2000" i="1" dirty="0">
                <a:latin typeface="Arial" pitchFamily="34" charset="0"/>
                <a:ea typeface="+mn-ea"/>
                <a:cs typeface="Arial" pitchFamily="34" charset="0"/>
              </a:rPr>
              <a:t>(X)</a:t>
            </a:r>
            <a:r>
              <a:rPr lang="en-US" sz="2000" dirty="0">
                <a:latin typeface="Arial" pitchFamily="34" charset="0"/>
                <a:ea typeface="+mn-ea"/>
                <a:cs typeface="Arial" pitchFamily="34" charset="0"/>
              </a:rPr>
              <a:t> for which there is no corresponding value in </a:t>
            </a:r>
            <a:r>
              <a:rPr lang="en-US" sz="2000" i="1" dirty="0" err="1">
                <a:latin typeface="Arial" pitchFamily="34" charset="0"/>
                <a:ea typeface="+mn-ea"/>
                <a:cs typeface="Arial" pitchFamily="34" charset="0"/>
              </a:rPr>
              <a:t>dom</a:t>
            </a:r>
            <a:r>
              <a:rPr lang="en-US" sz="2000" i="1" dirty="0">
                <a:latin typeface="Arial" pitchFamily="34" charset="0"/>
                <a:ea typeface="+mn-ea"/>
                <a:cs typeface="Arial" pitchFamily="34" charset="0"/>
              </a:rPr>
              <a:t>(Y)</a:t>
            </a:r>
          </a:p>
          <a:p>
            <a:pPr marL="744538" lvl="2" indent="-287338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-"/>
              <a:defRPr/>
            </a:pPr>
            <a:r>
              <a:rPr lang="en-US" sz="2000" dirty="0">
                <a:latin typeface="Arial" pitchFamily="34" charset="0"/>
                <a:ea typeface="+mn-ea"/>
                <a:cs typeface="Arial" pitchFamily="34" charset="0"/>
              </a:rPr>
              <a:t>This deletion makes the arc &lt;</a:t>
            </a:r>
            <a:r>
              <a:rPr lang="en-US" sz="2000" i="1" dirty="0">
                <a:latin typeface="Arial" pitchFamily="34" charset="0"/>
                <a:ea typeface="+mn-ea"/>
                <a:cs typeface="Arial" pitchFamily="34" charset="0"/>
              </a:rPr>
              <a:t>X, r(X,Y)</a:t>
            </a:r>
            <a:r>
              <a:rPr lang="en-US" sz="2000" dirty="0">
                <a:latin typeface="Arial" pitchFamily="34" charset="0"/>
                <a:ea typeface="+mn-ea"/>
                <a:cs typeface="Arial" pitchFamily="34" charset="0"/>
              </a:rPr>
              <a:t>&gt; arc consistent.</a:t>
            </a:r>
          </a:p>
          <a:p>
            <a:pPr marL="744538" lvl="3" indent="-287338">
              <a:spcBef>
                <a:spcPct val="20000"/>
              </a:spcBef>
              <a:buFont typeface="Lucida Grande"/>
              <a:buChar char="-"/>
              <a:defRPr/>
            </a:pPr>
            <a:r>
              <a:rPr lang="en-US" sz="2000" dirty="0">
                <a:latin typeface="Arial" pitchFamily="34" charset="0"/>
                <a:ea typeface="+mn-ea"/>
                <a:cs typeface="Arial" pitchFamily="34" charset="0"/>
              </a:rPr>
              <a:t>This removal </a:t>
            </a:r>
            <a:r>
              <a:rPr lang="en-US" sz="2000" dirty="0">
                <a:solidFill>
                  <a:srgbClr val="3132CE"/>
                </a:solidFill>
                <a:latin typeface="Arial" pitchFamily="34" charset="0"/>
                <a:ea typeface="+mn-ea"/>
                <a:cs typeface="Arial" pitchFamily="34" charset="0"/>
              </a:rPr>
              <a:t>can never rule out any models/solutions</a:t>
            </a:r>
          </a:p>
          <a:p>
            <a:pPr marL="1257300" lvl="4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dirty="0">
                <a:latin typeface="Arial" pitchFamily="34" charset="0"/>
                <a:ea typeface="+mn-ea"/>
                <a:cs typeface="Arial" pitchFamily="34" charset="0"/>
              </a:rPr>
              <a:t>Why?</a:t>
            </a:r>
          </a:p>
          <a:p>
            <a:pPr marL="287338" lvl="2" indent="-287338">
              <a:spcBef>
                <a:spcPct val="20000"/>
              </a:spcBef>
              <a:buFont typeface="Lucida Grande"/>
              <a:buChar char="-"/>
              <a:defRPr/>
            </a:pPr>
            <a:endParaRPr lang="en-US" sz="2000" dirty="0">
              <a:solidFill>
                <a:schemeClr val="accent2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287338" lvl="2" indent="-287338">
              <a:spcBef>
                <a:spcPct val="20000"/>
              </a:spcBef>
              <a:buFont typeface="Lucida Grande"/>
              <a:buChar char="-"/>
              <a:defRPr/>
            </a:pPr>
            <a:endParaRPr lang="en-US" sz="2000" dirty="0">
              <a:solidFill>
                <a:schemeClr val="accent2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287338" lvl="2" indent="-287338">
              <a:spcBef>
                <a:spcPct val="20000"/>
              </a:spcBef>
              <a:buFont typeface="Lucida Grande"/>
              <a:buChar char="-"/>
              <a:defRPr/>
            </a:pPr>
            <a:endParaRPr lang="en-US" sz="2000" dirty="0">
              <a:solidFill>
                <a:schemeClr val="accent2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0" lvl="2">
              <a:spcBef>
                <a:spcPct val="20000"/>
              </a:spcBef>
              <a:defRPr/>
            </a:pPr>
            <a:endParaRPr lang="en-US" sz="1100" dirty="0">
              <a:solidFill>
                <a:schemeClr val="accent2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0" lvl="2">
              <a:spcBef>
                <a:spcPct val="20000"/>
              </a:spcBef>
              <a:defRPr/>
            </a:pPr>
            <a:r>
              <a:rPr lang="en-US" sz="1800" dirty="0">
                <a:solidFill>
                  <a:schemeClr val="accent2"/>
                </a:solidFill>
                <a:latin typeface="Arial" pitchFamily="34" charset="0"/>
                <a:ea typeface="+mn-ea"/>
                <a:cs typeface="Arial" pitchFamily="34" charset="0"/>
              </a:rPr>
              <a:t>    Run this example: http://</a:t>
            </a:r>
            <a:r>
              <a:rPr lang="en-US" sz="1800" dirty="0" err="1">
                <a:solidFill>
                  <a:schemeClr val="accent2"/>
                </a:solidFill>
                <a:latin typeface="Arial" pitchFamily="34" charset="0"/>
                <a:ea typeface="+mn-ea"/>
                <a:cs typeface="Arial" pitchFamily="34" charset="0"/>
              </a:rPr>
              <a:t>cs.ubc.ca</a:t>
            </a:r>
            <a:r>
              <a:rPr lang="en-US" sz="1800" dirty="0">
                <a:solidFill>
                  <a:schemeClr val="accent2"/>
                </a:solidFill>
                <a:latin typeface="Arial" pitchFamily="34" charset="0"/>
                <a:ea typeface="+mn-ea"/>
                <a:cs typeface="Arial" pitchFamily="34" charset="0"/>
              </a:rPr>
              <a:t>/~</a:t>
            </a:r>
            <a:r>
              <a:rPr lang="en-US" sz="1800" dirty="0" err="1">
                <a:solidFill>
                  <a:schemeClr val="accent2"/>
                </a:solidFill>
                <a:latin typeface="Arial" pitchFamily="34" charset="0"/>
                <a:ea typeface="+mn-ea"/>
                <a:cs typeface="Arial" pitchFamily="34" charset="0"/>
              </a:rPr>
              <a:t>mack</a:t>
            </a:r>
            <a:r>
              <a:rPr lang="en-US" sz="1800" dirty="0">
                <a:solidFill>
                  <a:schemeClr val="accent2"/>
                </a:solidFill>
                <a:latin typeface="Arial" pitchFamily="34" charset="0"/>
                <a:ea typeface="+mn-ea"/>
                <a:cs typeface="Arial" pitchFamily="34" charset="0"/>
              </a:rPr>
              <a:t>/CS322/</a:t>
            </a:r>
            <a:r>
              <a:rPr lang="en-US" sz="1800" dirty="0" err="1">
                <a:solidFill>
                  <a:schemeClr val="accent2"/>
                </a:solidFill>
                <a:latin typeface="Arial" pitchFamily="34" charset="0"/>
                <a:ea typeface="+mn-ea"/>
                <a:cs typeface="Arial" pitchFamily="34" charset="0"/>
              </a:rPr>
              <a:t>AIspace</a:t>
            </a:r>
            <a:r>
              <a:rPr lang="en-US" sz="1800" dirty="0">
                <a:solidFill>
                  <a:schemeClr val="accent2"/>
                </a:solidFill>
                <a:latin typeface="Arial" pitchFamily="34" charset="0"/>
                <a:ea typeface="+mn-ea"/>
                <a:cs typeface="Arial" pitchFamily="34" charset="0"/>
              </a:rPr>
              <a:t>/simple-network.xml</a:t>
            </a:r>
            <a:endParaRPr lang="en-US" sz="2000" dirty="0">
              <a:solidFill>
                <a:schemeClr val="accent2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0" lvl="2">
              <a:spcBef>
                <a:spcPct val="20000"/>
              </a:spcBef>
              <a:defRPr/>
            </a:pPr>
            <a:r>
              <a:rPr lang="en-US" sz="2000" dirty="0">
                <a:solidFill>
                  <a:schemeClr val="accent2"/>
                </a:solidFill>
                <a:latin typeface="Arial" pitchFamily="34" charset="0"/>
                <a:ea typeface="+mn-ea"/>
                <a:cs typeface="Arial" pitchFamily="34" charset="0"/>
              </a:rPr>
              <a:t>          in                             (   (Save to a local file and open file.)</a:t>
            </a:r>
          </a:p>
          <a:p>
            <a:pPr marL="287338" lvl="2" indent="-287338">
              <a:spcBef>
                <a:spcPct val="20000"/>
              </a:spcBef>
              <a:buFont typeface="Lucida Grande"/>
              <a:buChar char="-"/>
              <a:defRPr/>
            </a:pPr>
            <a:endParaRPr lang="en-US" sz="2000" dirty="0">
              <a:solidFill>
                <a:schemeClr val="accent2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287338" lvl="2" indent="-287338">
              <a:spcBef>
                <a:spcPct val="20000"/>
              </a:spcBef>
              <a:buFontTx/>
              <a:buChar char="•"/>
              <a:defRPr/>
            </a:pPr>
            <a:endParaRPr lang="en-US" sz="2000" dirty="0">
              <a:latin typeface="Arial" pitchFamily="34" charset="0"/>
              <a:ea typeface="+mn-ea"/>
              <a:cs typeface="Arial" pitchFamily="34" charset="0"/>
            </a:endParaRPr>
          </a:p>
          <a:p>
            <a:pPr marL="287338" lvl="1" indent="-287338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endParaRPr lang="en-US" sz="2000" dirty="0">
              <a:latin typeface="Arial" pitchFamily="34" charset="0"/>
              <a:ea typeface="+mn-ea"/>
              <a:cs typeface="Arial" pitchFamily="34" charset="0"/>
            </a:endParaRPr>
          </a:p>
          <a:p>
            <a:pPr marL="287338" lvl="1" indent="-287338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endParaRPr lang="en-US" sz="24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4284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4285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4286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4287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4288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35858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250" y="5084763"/>
            <a:ext cx="2232025" cy="82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87" name="Rectangle 38"/>
          <p:cNvSpPr>
            <a:spLocks noChangeArrowheads="1"/>
          </p:cNvSpPr>
          <p:nvPr/>
        </p:nvSpPr>
        <p:spPr bwMode="auto">
          <a:xfrm>
            <a:off x="4911725" y="3548063"/>
            <a:ext cx="1841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  <a:p>
            <a:endParaRPr lang="en-US"/>
          </a:p>
        </p:txBody>
      </p:sp>
      <p:sp>
        <p:nvSpPr>
          <p:cNvPr id="19488" name="Oval 39"/>
          <p:cNvSpPr>
            <a:spLocks noChangeArrowheads="1"/>
          </p:cNvSpPr>
          <p:nvPr/>
        </p:nvSpPr>
        <p:spPr bwMode="auto">
          <a:xfrm>
            <a:off x="1979613" y="3879850"/>
            <a:ext cx="1368425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9" name="Oval 40"/>
          <p:cNvSpPr>
            <a:spLocks noChangeArrowheads="1"/>
          </p:cNvSpPr>
          <p:nvPr/>
        </p:nvSpPr>
        <p:spPr bwMode="auto">
          <a:xfrm>
            <a:off x="5580063" y="3879850"/>
            <a:ext cx="1366837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0" name="Text Box 41"/>
          <p:cNvSpPr txBox="1">
            <a:spLocks noChangeArrowheads="1"/>
          </p:cNvSpPr>
          <p:nvPr/>
        </p:nvSpPr>
        <p:spPr bwMode="auto">
          <a:xfrm>
            <a:off x="2266950" y="4022725"/>
            <a:ext cx="692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Helvetica" pitchFamily="1" charset="0"/>
              </a:rPr>
              <a:t>2,3,4</a:t>
            </a:r>
          </a:p>
        </p:txBody>
      </p:sp>
      <p:sp>
        <p:nvSpPr>
          <p:cNvPr id="19491" name="Text Box 42"/>
          <p:cNvSpPr txBox="1">
            <a:spLocks noChangeArrowheads="1"/>
          </p:cNvSpPr>
          <p:nvPr/>
        </p:nvSpPr>
        <p:spPr bwMode="auto">
          <a:xfrm>
            <a:off x="6011863" y="3951288"/>
            <a:ext cx="692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Helvetica" pitchFamily="1" charset="0"/>
              </a:rPr>
              <a:t>1,2,3</a:t>
            </a:r>
          </a:p>
        </p:txBody>
      </p:sp>
      <p:sp>
        <p:nvSpPr>
          <p:cNvPr id="19492" name="Text Box 43"/>
          <p:cNvSpPr txBox="1">
            <a:spLocks noChangeArrowheads="1"/>
          </p:cNvSpPr>
          <p:nvPr/>
        </p:nvSpPr>
        <p:spPr bwMode="auto">
          <a:xfrm>
            <a:off x="1598613" y="3692525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Helvetica" pitchFamily="1" charset="0"/>
              </a:rPr>
              <a:t>X</a:t>
            </a:r>
          </a:p>
        </p:txBody>
      </p:sp>
      <p:sp>
        <p:nvSpPr>
          <p:cNvPr id="19493" name="Text Box 44"/>
          <p:cNvSpPr txBox="1">
            <a:spLocks noChangeArrowheads="1"/>
          </p:cNvSpPr>
          <p:nvPr/>
        </p:nvSpPr>
        <p:spPr bwMode="auto">
          <a:xfrm>
            <a:off x="5580063" y="3590925"/>
            <a:ext cx="333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Helvetica" pitchFamily="1" charset="0"/>
              </a:rPr>
              <a:t>Y</a:t>
            </a:r>
          </a:p>
        </p:txBody>
      </p:sp>
      <p:sp>
        <p:nvSpPr>
          <p:cNvPr id="19494" name="Text Box 45"/>
          <p:cNvSpPr txBox="1">
            <a:spLocks noChangeArrowheads="1"/>
          </p:cNvSpPr>
          <p:nvPr/>
        </p:nvSpPr>
        <p:spPr bwMode="auto">
          <a:xfrm>
            <a:off x="4067175" y="3951288"/>
            <a:ext cx="690563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Helvetica" pitchFamily="1" charset="0"/>
              </a:rPr>
              <a:t>X&lt; Y</a:t>
            </a:r>
          </a:p>
        </p:txBody>
      </p:sp>
      <p:sp>
        <p:nvSpPr>
          <p:cNvPr id="19495" name="Line 46"/>
          <p:cNvSpPr>
            <a:spLocks noChangeShapeType="1"/>
          </p:cNvSpPr>
          <p:nvPr/>
        </p:nvSpPr>
        <p:spPr bwMode="auto">
          <a:xfrm>
            <a:off x="3348038" y="4167188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9496" name="Line 47"/>
          <p:cNvSpPr>
            <a:spLocks noChangeShapeType="1"/>
          </p:cNvSpPr>
          <p:nvPr/>
        </p:nvSpPr>
        <p:spPr bwMode="auto">
          <a:xfrm>
            <a:off x="4787900" y="4167188"/>
            <a:ext cx="79216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4300" name="Slide Number Placeholder 36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4DD0B3F-597B-469B-B73C-4724BCCBE955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87" grpId="0"/>
      <p:bldP spid="19488" grpId="0" animBg="1"/>
      <p:bldP spid="19489" grpId="0" animBg="1"/>
      <p:bldP spid="19490" grpId="0"/>
      <p:bldP spid="19491" grpId="0"/>
      <p:bldP spid="19492" grpId="0"/>
      <p:bldP spid="19493" grpId="0"/>
      <p:bldP spid="19494" grpId="0" animBg="1"/>
      <p:bldP spid="19495" grpId="0" animBg="1"/>
      <p:bldP spid="1949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MS PGothic" pitchFamily="34" charset="-128"/>
                <a:cs typeface="Times New Roman" pitchFamily="18" charset="0"/>
              </a:rPr>
              <a:t>Lecture Overview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598488" y="1268413"/>
            <a:ext cx="8243887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b="1" dirty="0">
              <a:latin typeface="Arial" charset="0"/>
              <a:ea typeface="ＭＳ Ｐゴシック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Solving Constraint Satisfaction Problems (CSPs)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Recap: Generate &amp; Test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Recap: Graph search</a:t>
            </a: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Arc consistency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dirty="0" smtClean="0">
                <a:latin typeface="Arial" charset="0"/>
                <a:ea typeface="ＭＳ Ｐゴシック" charset="0"/>
                <a:cs typeface="Arial" charset="0"/>
              </a:rPr>
              <a:t>GAC </a:t>
            </a: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algorithm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Complexity analysis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Domain splitting</a:t>
            </a:r>
          </a:p>
          <a:p>
            <a:pPr marL="0" indent="0" eaLnBrk="1" hangingPunct="1">
              <a:lnSpc>
                <a:spcPct val="80000"/>
              </a:lnSpc>
              <a:buSzTx/>
              <a:buFont typeface="Arial" pitchFamily="34" charset="0"/>
              <a:buNone/>
              <a:defRPr/>
            </a:pPr>
            <a:endParaRPr lang="en-US" dirty="0">
              <a:solidFill>
                <a:schemeClr val="hlink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>
              <a:solidFill>
                <a:schemeClr val="bg2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5632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4B98C26-C12F-4D41-9B92-6F908F906DA0}" type="slidenum">
              <a:rPr lang="en-US"/>
              <a:pPr/>
              <a:t>22</a:t>
            </a:fld>
            <a:endParaRPr lang="en-US"/>
          </a:p>
        </p:txBody>
      </p:sp>
      <p:sp>
        <p:nvSpPr>
          <p:cNvPr id="56324" name="Right Arrow 6"/>
          <p:cNvSpPr>
            <a:spLocks noChangeArrowheads="1"/>
          </p:cNvSpPr>
          <p:nvPr/>
        </p:nvSpPr>
        <p:spPr bwMode="auto">
          <a:xfrm>
            <a:off x="1331913" y="2852738"/>
            <a:ext cx="977900" cy="484187"/>
          </a:xfrm>
          <a:prstGeom prst="rightArrow">
            <a:avLst>
              <a:gd name="adj1" fmla="val 50000"/>
              <a:gd name="adj2" fmla="val 5002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6325" name="Right Arrow 8"/>
          <p:cNvSpPr>
            <a:spLocks noChangeArrowheads="1"/>
          </p:cNvSpPr>
          <p:nvPr/>
        </p:nvSpPr>
        <p:spPr bwMode="auto">
          <a:xfrm>
            <a:off x="0" y="620713"/>
            <a:ext cx="900113" cy="431800"/>
          </a:xfrm>
          <a:prstGeom prst="rightArrow">
            <a:avLst>
              <a:gd name="adj1" fmla="val 50000"/>
              <a:gd name="adj2" fmla="val 50058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395288" y="2924175"/>
            <a:ext cx="519112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52400"/>
            <a:ext cx="8534400" cy="1042988"/>
          </a:xfrm>
        </p:spPr>
        <p:txBody>
          <a:bodyPr/>
          <a:lstStyle/>
          <a:p>
            <a:r>
              <a:rPr lang="en-US" sz="3600" smtClean="0">
                <a:solidFill>
                  <a:srgbClr val="3132CE"/>
                </a:solidFill>
                <a:ea typeface="MS PGothic" pitchFamily="34" charset="-128"/>
                <a:cs typeface="Times New Roman" pitchFamily="18" charset="0"/>
              </a:rPr>
              <a:t>Arc Consistency Algorithm: </a:t>
            </a:r>
            <a:br>
              <a:rPr lang="en-US" sz="3600" smtClean="0">
                <a:solidFill>
                  <a:srgbClr val="3132CE"/>
                </a:solidFill>
                <a:ea typeface="MS PGothic" pitchFamily="34" charset="-128"/>
                <a:cs typeface="Times New Roman" pitchFamily="18" charset="0"/>
              </a:rPr>
            </a:br>
            <a:r>
              <a:rPr lang="en-US" sz="3600" smtClean="0">
                <a:solidFill>
                  <a:srgbClr val="3132CE"/>
                </a:solidFill>
                <a:ea typeface="MS PGothic" pitchFamily="34" charset="-128"/>
                <a:cs typeface="Times New Roman" pitchFamily="18" charset="0"/>
              </a:rPr>
              <a:t>high level strategy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28775"/>
            <a:ext cx="7848600" cy="4238625"/>
          </a:xfrm>
        </p:spPr>
        <p:txBody>
          <a:bodyPr/>
          <a:lstStyle/>
          <a:p>
            <a:pPr>
              <a:lnSpc>
                <a:spcPct val="90000"/>
              </a:lnSpc>
              <a:buSzTx/>
              <a:buFontTx/>
              <a:buChar char="•"/>
            </a:pPr>
            <a:r>
              <a:rPr lang="en-US" smtClean="0">
                <a:cs typeface="Times New Roman" pitchFamily="18" charset="0"/>
              </a:rPr>
              <a:t>Consider the arcs in turn, making each arc consistent</a:t>
            </a:r>
          </a:p>
          <a:p>
            <a:pPr marL="342900" lvl="1" indent="-342900">
              <a:lnSpc>
                <a:spcPct val="90000"/>
              </a:lnSpc>
              <a:buFontTx/>
              <a:buChar char="•"/>
            </a:pPr>
            <a:r>
              <a:rPr lang="en-US" sz="2400" smtClean="0">
                <a:cs typeface="Times New Roman" pitchFamily="18" charset="0"/>
              </a:rPr>
              <a:t>Reconsider arcs that could be made inconsistent again by this pruning of the domains</a:t>
            </a:r>
            <a:endParaRPr lang="en-US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buSzTx/>
              <a:buFontTx/>
              <a:buChar char="•"/>
            </a:pPr>
            <a:r>
              <a:rPr lang="en-US" smtClean="0">
                <a:cs typeface="Times New Roman" pitchFamily="18" charset="0"/>
              </a:rPr>
              <a:t>Eventually reach a </a:t>
            </a:r>
            <a:r>
              <a:rPr lang="en-US" altLang="en-US" smtClean="0">
                <a:cs typeface="Times New Roman" pitchFamily="18" charset="0"/>
              </a:rPr>
              <a:t>‘</a:t>
            </a:r>
            <a:r>
              <a:rPr lang="en-US" smtClean="0">
                <a:cs typeface="Times New Roman" pitchFamily="18" charset="0"/>
              </a:rPr>
              <a:t>fixed point</a:t>
            </a:r>
            <a:r>
              <a:rPr lang="en-US" altLang="en-US" smtClean="0">
                <a:cs typeface="Times New Roman" pitchFamily="18" charset="0"/>
              </a:rPr>
              <a:t>’</a:t>
            </a:r>
            <a:r>
              <a:rPr lang="en-US" smtClean="0">
                <a:cs typeface="Times New Roman" pitchFamily="18" charset="0"/>
              </a:rPr>
              <a:t>: all arcs consistent</a:t>
            </a:r>
          </a:p>
          <a:p>
            <a:pPr>
              <a:lnSpc>
                <a:spcPct val="90000"/>
              </a:lnSpc>
              <a:buSzTx/>
              <a:buFontTx/>
              <a:buChar char="•"/>
            </a:pPr>
            <a:r>
              <a:rPr lang="en-US" smtClean="0">
                <a:cs typeface="Times New Roman" pitchFamily="18" charset="0"/>
              </a:rPr>
              <a:t>Run </a:t>
            </a:r>
            <a:r>
              <a:rPr lang="en-CA" altLang="en-US" smtClean="0">
                <a:cs typeface="Times New Roman" pitchFamily="18" charset="0"/>
              </a:rPr>
              <a:t>‘</a:t>
            </a:r>
            <a:r>
              <a:rPr lang="en-US" altLang="ja-JP" smtClean="0">
                <a:cs typeface="Times New Roman" pitchFamily="18" charset="0"/>
              </a:rPr>
              <a:t>simple problem 1</a:t>
            </a:r>
            <a:r>
              <a:rPr lang="en-CA" altLang="ja-JP" smtClean="0">
                <a:cs typeface="Times New Roman" pitchFamily="18" charset="0"/>
              </a:rPr>
              <a:t>’</a:t>
            </a:r>
            <a:r>
              <a:rPr lang="en-US" altLang="ja-JP" smtClean="0">
                <a:cs typeface="Times New Roman" pitchFamily="18" charset="0"/>
              </a:rPr>
              <a:t> in AIspace for an example:</a:t>
            </a:r>
          </a:p>
          <a:p>
            <a:pPr>
              <a:lnSpc>
                <a:spcPct val="90000"/>
              </a:lnSpc>
              <a:buSzTx/>
              <a:buFontTx/>
              <a:buChar char="•"/>
            </a:pPr>
            <a:endParaRPr lang="en-US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buSzTx/>
              <a:buFontTx/>
              <a:buChar char="•"/>
            </a:pPr>
            <a:endParaRPr lang="en-US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buSzTx/>
              <a:buFontTx/>
              <a:buChar char="•"/>
            </a:pPr>
            <a:endParaRPr lang="en-US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buSzTx/>
              <a:buFontTx/>
              <a:buChar char="•"/>
            </a:pPr>
            <a:endParaRPr lang="en-US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buSzTx/>
              <a:buFontTx/>
              <a:buChar char="•"/>
            </a:pPr>
            <a:endParaRPr lang="en-US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buSzTx/>
              <a:buFontTx/>
              <a:buChar char="•"/>
            </a:pP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371" name="Rectangle 10"/>
          <p:cNvSpPr>
            <a:spLocks noChangeArrowheads="1"/>
          </p:cNvSpPr>
          <p:nvPr/>
        </p:nvSpPr>
        <p:spPr bwMode="auto">
          <a:xfrm>
            <a:off x="4337050" y="2852738"/>
            <a:ext cx="1841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en-US"/>
          </a:p>
          <a:p>
            <a:pPr algn="ctr"/>
            <a:endParaRPr lang="en-US"/>
          </a:p>
        </p:txBody>
      </p:sp>
      <p:pic>
        <p:nvPicPr>
          <p:cNvPr id="36869" name="Picture 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2138" y="3860800"/>
            <a:ext cx="2232025" cy="82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3" name="Slide Number Placeholder 6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A152774-29B0-441F-8CEF-662CD673FCD6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403350" y="2420938"/>
            <a:ext cx="360363" cy="2232025"/>
          </a:xfrm>
          <a:prstGeom prst="rect">
            <a:avLst/>
          </a:prstGeom>
          <a:solidFill>
            <a:srgbClr val="FFFF00"/>
          </a:solidFill>
          <a:ln w="9525">
            <a:solidFill>
              <a:srgbClr val="B6DCDF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MS PGothic" pitchFamily="34" charset="-128"/>
              </a:rPr>
              <a:t>Which arcs need to be reconsidered?</a:t>
            </a:r>
            <a:endParaRPr smtClean="0">
              <a:ea typeface="MS PGothic" pitchFamily="34" charset="-128"/>
            </a:endParaRPr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F79951B-2290-4F3E-A9C1-62BD51E1882A}" type="slidenum">
              <a:rPr lang="en-US"/>
              <a:pPr/>
              <a:t>24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953000" y="2006600"/>
            <a:ext cx="4011613" cy="830263"/>
          </a:xfrm>
          <a:prstGeom prst="rect">
            <a:avLst/>
          </a:prstGeom>
          <a:solidFill>
            <a:schemeClr val="accent3"/>
          </a:solidFill>
          <a:ln>
            <a:solidFill>
              <a:schemeClr val="accent2"/>
            </a:solidFill>
          </a:ln>
        </p:spPr>
        <p:txBody>
          <a:bodyPr>
            <a:spAutoFit/>
          </a:bodyPr>
          <a:lstStyle/>
          <a:p>
            <a:r>
              <a:rPr lang="en-US" sz="2400">
                <a:latin typeface="cmr10" charset="0"/>
                <a:cs typeface="Arial" pitchFamily="34" charset="0"/>
              </a:rPr>
              <a:t>every arc </a:t>
            </a:r>
            <a:r>
              <a:rPr lang="en-US" sz="2400" i="1">
                <a:latin typeface="cmr10" charset="0"/>
                <a:cs typeface="Arial" pitchFamily="34" charset="0"/>
                <a:sym typeface="Symbol" pitchFamily="18" charset="2"/>
              </a:rPr>
              <a:t></a:t>
            </a:r>
            <a:r>
              <a:rPr lang="en-US" sz="2400" i="1">
                <a:latin typeface="cmr10" charset="0"/>
                <a:cs typeface="Arial" pitchFamily="34" charset="0"/>
              </a:rPr>
              <a:t>Z,c'</a:t>
            </a:r>
            <a:r>
              <a:rPr lang="en-US" sz="2400" i="1">
                <a:latin typeface="cmr10" charset="0"/>
                <a:cs typeface="Arial" pitchFamily="34" charset="0"/>
                <a:sym typeface="Symbol" pitchFamily="18" charset="2"/>
              </a:rPr>
              <a:t></a:t>
            </a:r>
            <a:r>
              <a:rPr lang="en-US" sz="2400">
                <a:latin typeface="cmr10" charset="0"/>
                <a:cs typeface="Arial" pitchFamily="34" charset="0"/>
              </a:rPr>
              <a:t> where c</a:t>
            </a:r>
            <a:r>
              <a:rPr lang="ja-JP" altLang="en-US" sz="2400">
                <a:latin typeface="cmr10" charset="0"/>
                <a:cs typeface="Arial" pitchFamily="34" charset="0"/>
              </a:rPr>
              <a:t>’</a:t>
            </a:r>
            <a:r>
              <a:rPr lang="en-US" altLang="ja-JP" sz="2400">
                <a:latin typeface="cmr10" charset="0"/>
                <a:cs typeface="Arial" pitchFamily="34" charset="0"/>
              </a:rPr>
              <a:t> </a:t>
            </a:r>
            <a:r>
              <a:rPr lang="en-US" altLang="ja-JP" sz="2400">
                <a:latin typeface="cmr10" charset="0"/>
                <a:cs typeface="Arial" pitchFamily="34" charset="0"/>
                <a:sym typeface="Symbol" pitchFamily="18" charset="2"/>
              </a:rPr>
              <a:t></a:t>
            </a:r>
            <a:r>
              <a:rPr lang="en-US" altLang="ja-JP" sz="2400">
                <a:latin typeface="cmr10" charset="0"/>
                <a:cs typeface="Arial" pitchFamily="34" charset="0"/>
              </a:rPr>
              <a:t> c  involves Z and </a:t>
            </a:r>
            <a:r>
              <a:rPr lang="en-US" altLang="ja-JP" sz="2400" i="1">
                <a:latin typeface="cmr10" charset="0"/>
                <a:cs typeface="Arial" pitchFamily="34" charset="0"/>
              </a:rPr>
              <a:t>X</a:t>
            </a:r>
            <a:r>
              <a:rPr lang="en-US" altLang="ja-JP" sz="2400">
                <a:latin typeface="cmr10" charset="0"/>
                <a:cs typeface="Arial" pitchFamily="34" charset="0"/>
              </a:rPr>
              <a:t>:</a:t>
            </a:r>
            <a:endParaRPr lang="en-US" sz="2400">
              <a:latin typeface="cmr10" charset="0"/>
              <a:cs typeface="Arial" pitchFamily="34" charset="0"/>
            </a:endParaRPr>
          </a:p>
        </p:txBody>
      </p:sp>
      <p:sp>
        <p:nvSpPr>
          <p:cNvPr id="60421" name="Oval 9"/>
          <p:cNvSpPr>
            <a:spLocks noChangeArrowheads="1"/>
          </p:cNvSpPr>
          <p:nvPr/>
        </p:nvSpPr>
        <p:spPr bwMode="auto">
          <a:xfrm>
            <a:off x="468313" y="2262188"/>
            <a:ext cx="736600" cy="7350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Z</a:t>
            </a:r>
            <a:r>
              <a:rPr lang="en-US" baseline="-25000"/>
              <a:t>1</a:t>
            </a:r>
          </a:p>
        </p:txBody>
      </p:sp>
      <p:cxnSp>
        <p:nvCxnSpPr>
          <p:cNvPr id="60422" name="Straight Connector 11"/>
          <p:cNvCxnSpPr>
            <a:cxnSpLocks noChangeShapeType="1"/>
            <a:stCxn id="60421" idx="6"/>
            <a:endCxn id="60424" idx="1"/>
          </p:cNvCxnSpPr>
          <p:nvPr/>
        </p:nvCxnSpPr>
        <p:spPr bwMode="auto">
          <a:xfrm>
            <a:off x="1204913" y="2628900"/>
            <a:ext cx="703262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0423" name="Rectangle 12"/>
          <p:cNvSpPr>
            <a:spLocks noChangeArrowheads="1"/>
          </p:cNvSpPr>
          <p:nvPr/>
        </p:nvSpPr>
        <p:spPr bwMode="auto">
          <a:xfrm>
            <a:off x="1908175" y="2478088"/>
            <a:ext cx="719138" cy="215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0424" name="Rectangle 13"/>
          <p:cNvSpPr>
            <a:spLocks noChangeArrowheads="1"/>
          </p:cNvSpPr>
          <p:nvPr/>
        </p:nvSpPr>
        <p:spPr bwMode="auto">
          <a:xfrm>
            <a:off x="1908175" y="2405063"/>
            <a:ext cx="463550" cy="523875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  <a:r>
              <a:rPr lang="en-US" baseline="-25000"/>
              <a:t>1</a:t>
            </a:r>
          </a:p>
        </p:txBody>
      </p:sp>
      <p:cxnSp>
        <p:nvCxnSpPr>
          <p:cNvPr id="60425" name="Straight Connector 16"/>
          <p:cNvCxnSpPr>
            <a:cxnSpLocks noChangeShapeType="1"/>
            <a:stCxn id="60424" idx="3"/>
            <a:endCxn id="60445" idx="1"/>
          </p:cNvCxnSpPr>
          <p:nvPr/>
        </p:nvCxnSpPr>
        <p:spPr bwMode="auto">
          <a:xfrm>
            <a:off x="2371725" y="2667000"/>
            <a:ext cx="1685925" cy="66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0426" name="Oval 20"/>
          <p:cNvSpPr>
            <a:spLocks noChangeArrowheads="1"/>
          </p:cNvSpPr>
          <p:nvPr/>
        </p:nvSpPr>
        <p:spPr bwMode="auto">
          <a:xfrm>
            <a:off x="468313" y="3197225"/>
            <a:ext cx="736600" cy="736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Z</a:t>
            </a:r>
            <a:r>
              <a:rPr lang="en-US" baseline="-25000"/>
              <a:t>2</a:t>
            </a:r>
          </a:p>
        </p:txBody>
      </p:sp>
      <p:cxnSp>
        <p:nvCxnSpPr>
          <p:cNvPr id="60427" name="Straight Connector 21"/>
          <p:cNvCxnSpPr>
            <a:cxnSpLocks noChangeShapeType="1"/>
            <a:stCxn id="60426" idx="6"/>
            <a:endCxn id="60429" idx="1"/>
          </p:cNvCxnSpPr>
          <p:nvPr/>
        </p:nvCxnSpPr>
        <p:spPr bwMode="auto">
          <a:xfrm>
            <a:off x="1204913" y="3565525"/>
            <a:ext cx="703262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0428" name="Rectangle 22"/>
          <p:cNvSpPr>
            <a:spLocks noChangeArrowheads="1"/>
          </p:cNvSpPr>
          <p:nvPr/>
        </p:nvSpPr>
        <p:spPr bwMode="auto">
          <a:xfrm>
            <a:off x="1908175" y="3413125"/>
            <a:ext cx="719138" cy="215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0429" name="Rectangle 23"/>
          <p:cNvSpPr>
            <a:spLocks noChangeArrowheads="1"/>
          </p:cNvSpPr>
          <p:nvPr/>
        </p:nvSpPr>
        <p:spPr bwMode="auto">
          <a:xfrm>
            <a:off x="1908175" y="3341688"/>
            <a:ext cx="463550" cy="523875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  <a:r>
              <a:rPr lang="en-US" baseline="-25000"/>
              <a:t>2</a:t>
            </a:r>
          </a:p>
        </p:txBody>
      </p:sp>
      <p:cxnSp>
        <p:nvCxnSpPr>
          <p:cNvPr id="60430" name="Straight Connector 24"/>
          <p:cNvCxnSpPr>
            <a:cxnSpLocks noChangeShapeType="1"/>
            <a:stCxn id="60429" idx="3"/>
            <a:endCxn id="60445" idx="2"/>
          </p:cNvCxnSpPr>
          <p:nvPr/>
        </p:nvCxnSpPr>
        <p:spPr bwMode="auto">
          <a:xfrm flipV="1">
            <a:off x="2371725" y="3587750"/>
            <a:ext cx="1593850" cy="15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0431" name="Oval 26"/>
          <p:cNvSpPr>
            <a:spLocks noChangeArrowheads="1"/>
          </p:cNvSpPr>
          <p:nvPr/>
        </p:nvSpPr>
        <p:spPr bwMode="auto">
          <a:xfrm>
            <a:off x="539750" y="4062413"/>
            <a:ext cx="736600" cy="7350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Z</a:t>
            </a:r>
            <a:r>
              <a:rPr lang="en-US" baseline="-25000"/>
              <a:t>3</a:t>
            </a:r>
          </a:p>
        </p:txBody>
      </p:sp>
      <p:cxnSp>
        <p:nvCxnSpPr>
          <p:cNvPr id="60432" name="Straight Connector 27"/>
          <p:cNvCxnSpPr>
            <a:cxnSpLocks noChangeShapeType="1"/>
            <a:stCxn id="60431" idx="6"/>
            <a:endCxn id="60434" idx="1"/>
          </p:cNvCxnSpPr>
          <p:nvPr/>
        </p:nvCxnSpPr>
        <p:spPr bwMode="auto">
          <a:xfrm>
            <a:off x="1276350" y="4429125"/>
            <a:ext cx="703263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0433" name="Rectangle 28"/>
          <p:cNvSpPr>
            <a:spLocks noChangeArrowheads="1"/>
          </p:cNvSpPr>
          <p:nvPr/>
        </p:nvSpPr>
        <p:spPr bwMode="auto">
          <a:xfrm>
            <a:off x="1979613" y="4278313"/>
            <a:ext cx="720725" cy="215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0434" name="Rectangle 29"/>
          <p:cNvSpPr>
            <a:spLocks noChangeArrowheads="1"/>
          </p:cNvSpPr>
          <p:nvPr/>
        </p:nvSpPr>
        <p:spPr bwMode="auto">
          <a:xfrm>
            <a:off x="1979613" y="4205288"/>
            <a:ext cx="463550" cy="523875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  <a:r>
              <a:rPr lang="en-US" baseline="-25000"/>
              <a:t>3</a:t>
            </a:r>
          </a:p>
        </p:txBody>
      </p:sp>
      <p:cxnSp>
        <p:nvCxnSpPr>
          <p:cNvPr id="60435" name="Straight Connector 30"/>
          <p:cNvCxnSpPr>
            <a:cxnSpLocks noChangeShapeType="1"/>
            <a:stCxn id="60434" idx="3"/>
            <a:endCxn id="60445" idx="3"/>
          </p:cNvCxnSpPr>
          <p:nvPr/>
        </p:nvCxnSpPr>
        <p:spPr bwMode="auto">
          <a:xfrm flipV="1">
            <a:off x="2443163" y="3848100"/>
            <a:ext cx="1614487" cy="619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0436" name="Oval 32"/>
          <p:cNvSpPr>
            <a:spLocks noChangeArrowheads="1"/>
          </p:cNvSpPr>
          <p:nvPr/>
        </p:nvSpPr>
        <p:spPr bwMode="auto">
          <a:xfrm>
            <a:off x="6683375" y="3181350"/>
            <a:ext cx="625475" cy="736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Y</a:t>
            </a:r>
            <a:endParaRPr lang="en-US" baseline="-25000"/>
          </a:p>
        </p:txBody>
      </p:sp>
      <p:cxnSp>
        <p:nvCxnSpPr>
          <p:cNvPr id="60437" name="Straight Connector 33"/>
          <p:cNvCxnSpPr>
            <a:cxnSpLocks noChangeShapeType="1"/>
            <a:stCxn id="60445" idx="6"/>
            <a:endCxn id="60439" idx="1"/>
          </p:cNvCxnSpPr>
          <p:nvPr/>
        </p:nvCxnSpPr>
        <p:spPr bwMode="auto">
          <a:xfrm flipV="1">
            <a:off x="4591050" y="3552825"/>
            <a:ext cx="836613" cy="34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0438" name="Rectangle 34"/>
          <p:cNvSpPr>
            <a:spLocks noChangeArrowheads="1"/>
          </p:cNvSpPr>
          <p:nvPr/>
        </p:nvSpPr>
        <p:spPr bwMode="auto">
          <a:xfrm>
            <a:off x="6364288" y="3363913"/>
            <a:ext cx="719137" cy="215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0439" name="Rectangle 35"/>
          <p:cNvSpPr>
            <a:spLocks noChangeArrowheads="1"/>
          </p:cNvSpPr>
          <p:nvPr/>
        </p:nvSpPr>
        <p:spPr bwMode="auto">
          <a:xfrm>
            <a:off x="5427663" y="3292475"/>
            <a:ext cx="344487" cy="522288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  <a:endParaRPr lang="en-US" baseline="-25000"/>
          </a:p>
        </p:txBody>
      </p:sp>
      <p:cxnSp>
        <p:nvCxnSpPr>
          <p:cNvPr id="60440" name="Straight Connector 36"/>
          <p:cNvCxnSpPr>
            <a:cxnSpLocks noChangeShapeType="1"/>
            <a:stCxn id="60439" idx="3"/>
            <a:endCxn id="60436" idx="2"/>
          </p:cNvCxnSpPr>
          <p:nvPr/>
        </p:nvCxnSpPr>
        <p:spPr bwMode="auto">
          <a:xfrm flipV="1">
            <a:off x="5772150" y="3549650"/>
            <a:ext cx="911225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7914" name="Rectangle 31"/>
          <p:cNvSpPr>
            <a:spLocks noChangeArrowheads="1"/>
          </p:cNvSpPr>
          <p:nvPr/>
        </p:nvSpPr>
        <p:spPr bwMode="auto">
          <a:xfrm>
            <a:off x="1390650" y="2406650"/>
            <a:ext cx="373063" cy="2246313"/>
          </a:xfrm>
          <a:prstGeom prst="rect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T</a:t>
            </a:r>
          </a:p>
          <a:p>
            <a:r>
              <a:rPr lang="en-US"/>
              <a:t>H</a:t>
            </a:r>
          </a:p>
          <a:p>
            <a:r>
              <a:rPr lang="en-US"/>
              <a:t>E</a:t>
            </a:r>
          </a:p>
          <a:p>
            <a:r>
              <a:rPr lang="en-US"/>
              <a:t>S</a:t>
            </a:r>
          </a:p>
          <a:p>
            <a:r>
              <a:rPr lang="en-US"/>
              <a:t>E</a:t>
            </a:r>
          </a:p>
        </p:txBody>
      </p:sp>
      <p:sp>
        <p:nvSpPr>
          <p:cNvPr id="60442" name="Ink 31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3348038" y="4524375"/>
            <a:ext cx="1587" cy="3175"/>
          </a:xfrm>
          <a:custGeom>
            <a:avLst/>
            <a:gdLst>
              <a:gd name="T0" fmla="*/ 0 w 4"/>
              <a:gd name="T1" fmla="*/ 2147483647 h 10"/>
              <a:gd name="T2" fmla="*/ 2147483647 w 4"/>
              <a:gd name="T3" fmla="*/ 2147483647 h 10"/>
              <a:gd name="T4" fmla="*/ 2147483647 w 4"/>
              <a:gd name="T5" fmla="*/ 2147483647 h 10"/>
              <a:gd name="T6" fmla="*/ 2147483647 w 4"/>
              <a:gd name="T7" fmla="*/ 2147483647 h 10"/>
              <a:gd name="T8" fmla="*/ 0 60000 65536"/>
              <a:gd name="T9" fmla="*/ 0 60000 65536"/>
              <a:gd name="T10" fmla="*/ 0 60000 65536"/>
              <a:gd name="T11" fmla="*/ 0 60000 65536"/>
              <a:gd name="T12" fmla="*/ 0 w 4"/>
              <a:gd name="T13" fmla="*/ 0 h 10"/>
              <a:gd name="T14" fmla="*/ 4 w 4"/>
              <a:gd name="T15" fmla="*/ 10 h 1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" h="10" extrusionOk="0">
                <a:moveTo>
                  <a:pt x="0" y="0"/>
                </a:moveTo>
              </a:path>
            </a:pathLst>
          </a:custGeom>
          <a:noFill/>
          <a:ln w="19050" cap="rnd">
            <a:solidFill>
              <a:srgbClr val="1F497D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60443" name="Ink 32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3790950" y="4557713"/>
            <a:ext cx="7938" cy="7937"/>
          </a:xfrm>
          <a:custGeom>
            <a:avLst/>
            <a:gdLst>
              <a:gd name="T0" fmla="*/ 0 w 21"/>
              <a:gd name="T1" fmla="*/ 0 h 22"/>
              <a:gd name="T2" fmla="*/ 2147483647 w 21"/>
              <a:gd name="T3" fmla="*/ 2147483647 h 22"/>
              <a:gd name="T4" fmla="*/ 2147483647 w 21"/>
              <a:gd name="T5" fmla="*/ 2147483647 h 22"/>
              <a:gd name="T6" fmla="*/ 2147483647 w 21"/>
              <a:gd name="T7" fmla="*/ 2147483647 h 22"/>
              <a:gd name="T8" fmla="*/ 0 60000 65536"/>
              <a:gd name="T9" fmla="*/ 0 60000 65536"/>
              <a:gd name="T10" fmla="*/ 0 60000 65536"/>
              <a:gd name="T11" fmla="*/ 0 60000 65536"/>
              <a:gd name="T12" fmla="*/ 0 w 21"/>
              <a:gd name="T13" fmla="*/ 0 h 22"/>
              <a:gd name="T14" fmla="*/ 21 w 21"/>
              <a:gd name="T15" fmla="*/ 22 h 2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" h="22" extrusionOk="0">
                <a:moveTo>
                  <a:pt x="0" y="0"/>
                </a:moveTo>
                <a:cubicBezTo>
                  <a:pt x="2" y="4"/>
                  <a:pt x="3" y="7"/>
                  <a:pt x="5" y="11"/>
                </a:cubicBezTo>
              </a:path>
              <a:path w="21" h="22" extrusionOk="0">
                <a:moveTo>
                  <a:pt x="7" y="21"/>
                </a:moveTo>
                <a:cubicBezTo>
                  <a:pt x="11" y="21"/>
                  <a:pt x="16" y="20"/>
                  <a:pt x="20" y="20"/>
                </a:cubicBezTo>
              </a:path>
            </a:pathLst>
          </a:custGeom>
          <a:noFill/>
          <a:ln w="19050" cap="rnd">
            <a:solidFill>
              <a:srgbClr val="1F497D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60444" name="Ink 33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4160838" y="4556125"/>
            <a:ext cx="4762" cy="1588"/>
          </a:xfrm>
          <a:custGeom>
            <a:avLst/>
            <a:gdLst>
              <a:gd name="T0" fmla="*/ 0 w 14"/>
              <a:gd name="T1" fmla="*/ 2147483647 h 8"/>
              <a:gd name="T2" fmla="*/ 2147483647 w 14"/>
              <a:gd name="T3" fmla="*/ 2147483647 h 8"/>
              <a:gd name="T4" fmla="*/ 2147483647 w 14"/>
              <a:gd name="T5" fmla="*/ 2147483647 h 8"/>
              <a:gd name="T6" fmla="*/ 2147483647 w 14"/>
              <a:gd name="T7" fmla="*/ 2147483647 h 8"/>
              <a:gd name="T8" fmla="*/ 0 60000 65536"/>
              <a:gd name="T9" fmla="*/ 0 60000 65536"/>
              <a:gd name="T10" fmla="*/ 0 60000 65536"/>
              <a:gd name="T11" fmla="*/ 0 60000 65536"/>
              <a:gd name="T12" fmla="*/ 0 w 14"/>
              <a:gd name="T13" fmla="*/ 0 h 8"/>
              <a:gd name="T14" fmla="*/ 14 w 14"/>
              <a:gd name="T15" fmla="*/ 8 h 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" h="8" extrusionOk="0">
                <a:moveTo>
                  <a:pt x="0" y="0"/>
                </a:moveTo>
              </a:path>
            </a:pathLst>
          </a:custGeom>
          <a:noFill/>
          <a:ln w="19050" cap="rnd">
            <a:solidFill>
              <a:srgbClr val="1F497D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60445" name="Oval 26"/>
          <p:cNvSpPr>
            <a:spLocks noChangeArrowheads="1"/>
          </p:cNvSpPr>
          <p:nvPr/>
        </p:nvSpPr>
        <p:spPr bwMode="auto">
          <a:xfrm>
            <a:off x="3965575" y="3219450"/>
            <a:ext cx="625475" cy="736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  <a:endParaRPr lang="en-US" baseline="-25000"/>
          </a:p>
        </p:txBody>
      </p:sp>
      <p:sp>
        <p:nvSpPr>
          <p:cNvPr id="60446" name="Oval 32"/>
          <p:cNvSpPr>
            <a:spLocks noChangeArrowheads="1"/>
          </p:cNvSpPr>
          <p:nvPr/>
        </p:nvSpPr>
        <p:spPr bwMode="auto">
          <a:xfrm>
            <a:off x="8051800" y="4205288"/>
            <a:ext cx="623888" cy="736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  <a:endParaRPr lang="en-US" baseline="-25000"/>
          </a:p>
        </p:txBody>
      </p:sp>
      <p:cxnSp>
        <p:nvCxnSpPr>
          <p:cNvPr id="60447" name="Straight Connector 33"/>
          <p:cNvCxnSpPr>
            <a:cxnSpLocks noChangeShapeType="1"/>
            <a:stCxn id="60436" idx="4"/>
            <a:endCxn id="60449" idx="0"/>
          </p:cNvCxnSpPr>
          <p:nvPr/>
        </p:nvCxnSpPr>
        <p:spPr bwMode="auto">
          <a:xfrm>
            <a:off x="6996113" y="3917950"/>
            <a:ext cx="31750" cy="398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0448" name="Rectangle 34"/>
          <p:cNvSpPr>
            <a:spLocks noChangeArrowheads="1"/>
          </p:cNvSpPr>
          <p:nvPr/>
        </p:nvSpPr>
        <p:spPr bwMode="auto">
          <a:xfrm>
            <a:off x="7732713" y="4387850"/>
            <a:ext cx="719137" cy="215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0449" name="Rectangle 35"/>
          <p:cNvSpPr>
            <a:spLocks noChangeArrowheads="1"/>
          </p:cNvSpPr>
          <p:nvPr/>
        </p:nvSpPr>
        <p:spPr bwMode="auto">
          <a:xfrm>
            <a:off x="6796088" y="4316413"/>
            <a:ext cx="463550" cy="523875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  <a:r>
              <a:rPr lang="en-US" baseline="-25000"/>
              <a:t>4</a:t>
            </a:r>
          </a:p>
        </p:txBody>
      </p:sp>
      <p:cxnSp>
        <p:nvCxnSpPr>
          <p:cNvPr id="60450" name="Straight Connector 36"/>
          <p:cNvCxnSpPr>
            <a:cxnSpLocks noChangeShapeType="1"/>
            <a:stCxn id="60449" idx="3"/>
            <a:endCxn id="60446" idx="2"/>
          </p:cNvCxnSpPr>
          <p:nvPr/>
        </p:nvCxnSpPr>
        <p:spPr bwMode="auto">
          <a:xfrm flipV="1">
            <a:off x="7259638" y="4573588"/>
            <a:ext cx="792162" cy="4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27013" y="908050"/>
            <a:ext cx="8893175" cy="541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>
                <a:latin typeface="+mn-lt"/>
                <a:ea typeface="+mn-ea"/>
                <a:cs typeface="Times New Roman" pitchFamily="18" charset="0"/>
              </a:rPr>
              <a:t>When we reduce the domain of a variable X  to make an arc </a:t>
            </a:r>
            <a:r>
              <a:rPr lang="en-US" sz="2400" kern="0" dirty="0">
                <a:latin typeface="+mn-lt"/>
                <a:ea typeface="+mn-ea"/>
                <a:cs typeface="Times New Roman" pitchFamily="18" charset="0"/>
                <a:sym typeface="Symbol" pitchFamily="18" charset="2"/>
              </a:rPr>
              <a:t></a:t>
            </a:r>
            <a:r>
              <a:rPr lang="en-US" sz="2400" kern="0" dirty="0" err="1">
                <a:latin typeface="+mn-lt"/>
                <a:ea typeface="+mn-ea"/>
                <a:cs typeface="Times New Roman" pitchFamily="18" charset="0"/>
              </a:rPr>
              <a:t>X,c</a:t>
            </a:r>
            <a:r>
              <a:rPr lang="en-US" sz="2400" kern="0" dirty="0">
                <a:latin typeface="+mn-lt"/>
                <a:ea typeface="+mn-ea"/>
                <a:cs typeface="Times New Roman" pitchFamily="18" charset="0"/>
                <a:sym typeface="Symbol" pitchFamily="18" charset="2"/>
              </a:rPr>
              <a:t></a:t>
            </a:r>
            <a:r>
              <a:rPr lang="en-US" sz="2400" kern="0" dirty="0">
                <a:latin typeface="+mn-lt"/>
                <a:ea typeface="+mn-ea"/>
                <a:cs typeface="Times New Roman" pitchFamily="18" charset="0"/>
              </a:rPr>
              <a:t>  arc consistent, which arcs do we need to reconsider?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endParaRPr lang="en-US" sz="2400" kern="0" dirty="0">
              <a:latin typeface="+mn-lt"/>
              <a:ea typeface="+mn-ea"/>
              <a:cs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endParaRPr lang="en-US" sz="2400" kern="0" dirty="0">
              <a:latin typeface="+mn-lt"/>
              <a:ea typeface="+mn-ea"/>
              <a:cs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endParaRPr lang="en-US" sz="2400" kern="0" dirty="0">
              <a:latin typeface="+mn-lt"/>
              <a:ea typeface="+mn-ea"/>
              <a:cs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endParaRPr lang="en-US" sz="2400" kern="0" dirty="0">
              <a:latin typeface="+mn-lt"/>
              <a:ea typeface="+mn-ea"/>
              <a:cs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endParaRPr lang="en-US" sz="2400" kern="0" dirty="0">
              <a:latin typeface="+mn-lt"/>
              <a:ea typeface="+mn-ea"/>
              <a:cs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endParaRPr lang="en-US" sz="2400" kern="0" dirty="0">
              <a:latin typeface="+mn-lt"/>
              <a:ea typeface="+mn-ea"/>
              <a:cs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endParaRPr lang="en-US" sz="800" kern="0" dirty="0">
              <a:latin typeface="+mn-lt"/>
              <a:ea typeface="+mn-ea"/>
            </a:endParaRPr>
          </a:p>
          <a:p>
            <a:pPr eaLnBrk="0" hangingPunct="0">
              <a:spcBef>
                <a:spcPct val="20000"/>
              </a:spcBef>
              <a:defRPr/>
            </a:pPr>
            <a:endParaRPr lang="en-US" sz="1200" kern="0" dirty="0">
              <a:latin typeface="+mn-lt"/>
              <a:ea typeface="+mn-ea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endParaRPr lang="en-US" sz="2400" kern="0" dirty="0">
              <a:latin typeface="+mn-lt"/>
              <a:ea typeface="+mn-ea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>
                <a:latin typeface="+mn-lt"/>
                <a:ea typeface="+mn-ea"/>
              </a:rPr>
              <a:t>You do not need to reconsider other arcs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rgbClr val="000000"/>
              </a:buClr>
              <a:buSzPct val="120000"/>
              <a:buFont typeface="Lucida Grande"/>
              <a:buChar char="-"/>
              <a:defRPr/>
            </a:pPr>
            <a:r>
              <a:rPr lang="en-US" sz="2000" kern="0" dirty="0">
                <a:latin typeface="+mn-lt"/>
                <a:ea typeface="+mn-ea"/>
                <a:cs typeface="Arial" pitchFamily="34" charset="0"/>
              </a:rPr>
              <a:t>If arc </a:t>
            </a:r>
            <a:r>
              <a:rPr lang="en-US" sz="2000" kern="0" dirty="0">
                <a:solidFill>
                  <a:srgbClr val="000000"/>
                </a:solidFill>
                <a:latin typeface="cmr10"/>
                <a:ea typeface="ＭＳ Ｐゴシック" charset="0"/>
                <a:cs typeface="Arial" pitchFamily="34" charset="0"/>
                <a:sym typeface="Symbol" pitchFamily="18" charset="2"/>
              </a:rPr>
              <a:t></a:t>
            </a:r>
            <a:r>
              <a:rPr lang="en-US" sz="2000" kern="0" dirty="0" err="1">
                <a:solidFill>
                  <a:srgbClr val="000000"/>
                </a:solidFill>
                <a:latin typeface="cmr10"/>
                <a:ea typeface="ＭＳ Ｐゴシック" charset="0"/>
                <a:cs typeface="Arial" pitchFamily="34" charset="0"/>
                <a:sym typeface="Symbol" pitchFamily="18" charset="2"/>
              </a:rPr>
              <a:t>Y</a:t>
            </a:r>
            <a:r>
              <a:rPr lang="en-US" sz="2000" kern="0" dirty="0" err="1">
                <a:solidFill>
                  <a:srgbClr val="000000"/>
                </a:solidFill>
                <a:latin typeface="cmr10"/>
                <a:ea typeface="ＭＳ Ｐゴシック" charset="0"/>
                <a:cs typeface="Arial" pitchFamily="34" charset="0"/>
              </a:rPr>
              <a:t>,c</a:t>
            </a:r>
            <a:r>
              <a:rPr lang="en-US" sz="2000" kern="0" dirty="0">
                <a:solidFill>
                  <a:srgbClr val="000000"/>
                </a:solidFill>
                <a:latin typeface="cmr10"/>
                <a:ea typeface="ＭＳ Ｐゴシック" charset="0"/>
                <a:cs typeface="Arial" pitchFamily="34" charset="0"/>
                <a:sym typeface="Symbol" pitchFamily="18" charset="2"/>
              </a:rPr>
              <a:t> </a:t>
            </a:r>
            <a:r>
              <a:rPr lang="en-US" sz="2000" kern="0" dirty="0">
                <a:solidFill>
                  <a:srgbClr val="000000"/>
                </a:solidFill>
                <a:latin typeface="cmr10"/>
                <a:ea typeface="ＭＳ Ｐゴシック" charset="0"/>
                <a:cs typeface="Arial" pitchFamily="34" charset="0"/>
              </a:rPr>
              <a:t>was arc consistent before, it will still be arc consistent</a:t>
            </a:r>
            <a:endParaRPr lang="en-US" sz="2000" kern="0" dirty="0">
              <a:latin typeface="+mn-lt"/>
              <a:ea typeface="+mn-ea"/>
              <a:cs typeface="Arial" pitchFamily="34" charset="0"/>
            </a:endParaRPr>
          </a:p>
          <a:p>
            <a:pPr marL="742950" lvl="1" indent="-285750" eaLnBrk="0" hangingPunct="0">
              <a:spcBef>
                <a:spcPct val="20000"/>
              </a:spcBef>
              <a:buClr>
                <a:schemeClr val="tx1"/>
              </a:buClr>
              <a:buSzPct val="120000"/>
              <a:buFont typeface="Lucida Grande"/>
              <a:buChar char="-"/>
              <a:defRPr/>
            </a:pPr>
            <a:r>
              <a:rPr lang="en-US" sz="2000" kern="0" dirty="0">
                <a:latin typeface="+mn-lt"/>
                <a:ea typeface="+mn-ea"/>
                <a:cs typeface="Arial" pitchFamily="34" charset="0"/>
              </a:rPr>
              <a:t>If an arc </a:t>
            </a:r>
            <a:r>
              <a:rPr lang="en-US" sz="2000" kern="0" dirty="0">
                <a:latin typeface="+mn-lt"/>
                <a:ea typeface="+mn-ea"/>
                <a:cs typeface="Arial" pitchFamily="34" charset="0"/>
                <a:sym typeface="Symbol" pitchFamily="18" charset="2"/>
              </a:rPr>
              <a:t></a:t>
            </a:r>
            <a:r>
              <a:rPr lang="en-US" sz="2000" kern="0" dirty="0" err="1">
                <a:latin typeface="+mn-lt"/>
                <a:ea typeface="+mn-ea"/>
                <a:cs typeface="Arial" pitchFamily="34" charset="0"/>
                <a:sym typeface="Symbol" pitchFamily="18" charset="2"/>
              </a:rPr>
              <a:t>X</a:t>
            </a:r>
            <a:r>
              <a:rPr lang="en-US" sz="2000" kern="0" dirty="0" err="1">
                <a:latin typeface="+mn-lt"/>
                <a:ea typeface="+mn-ea"/>
                <a:cs typeface="Arial" pitchFamily="34" charset="0"/>
              </a:rPr>
              <a:t>,c</a:t>
            </a:r>
            <a:r>
              <a:rPr lang="en-US" sz="2000" kern="0" dirty="0">
                <a:latin typeface="+mn-lt"/>
                <a:ea typeface="+mn-ea"/>
                <a:cs typeface="Arial" pitchFamily="34" charset="0"/>
              </a:rPr>
              <a:t>'</a:t>
            </a:r>
            <a:r>
              <a:rPr lang="en-US" sz="2000" kern="0" dirty="0">
                <a:latin typeface="+mn-lt"/>
                <a:ea typeface="+mn-ea"/>
                <a:cs typeface="Arial" pitchFamily="34" charset="0"/>
                <a:sym typeface="Symbol" pitchFamily="18" charset="2"/>
              </a:rPr>
              <a:t></a:t>
            </a:r>
            <a:r>
              <a:rPr lang="en-US" sz="2000" kern="0" dirty="0">
                <a:latin typeface="+mn-lt"/>
                <a:ea typeface="+mn-ea"/>
                <a:cs typeface="Arial" pitchFamily="34" charset="0"/>
              </a:rPr>
              <a:t> was arc consistent before, it will still be arc consistent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tx1"/>
              </a:buClr>
              <a:buSzPct val="120000"/>
              <a:buFont typeface="Lucida Grande"/>
              <a:buChar char="-"/>
              <a:defRPr/>
            </a:pPr>
            <a:r>
              <a:rPr lang="en-US" sz="2000" kern="0" dirty="0">
                <a:latin typeface="+mn-lt"/>
                <a:ea typeface="+mn-ea"/>
                <a:cs typeface="Arial" pitchFamily="34" charset="0"/>
              </a:rPr>
              <a:t>Nothing changes for arcs of constraints not involving 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3791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28775"/>
            <a:ext cx="7848600" cy="4238625"/>
          </a:xfrm>
        </p:spPr>
        <p:txBody>
          <a:bodyPr/>
          <a:lstStyle/>
          <a:p>
            <a:pPr>
              <a:lnSpc>
                <a:spcPct val="90000"/>
              </a:lnSpc>
              <a:buSzTx/>
              <a:buFontTx/>
              <a:buChar char="•"/>
            </a:pPr>
            <a:r>
              <a:rPr lang="en-US" smtClean="0">
                <a:cs typeface="Times New Roman" pitchFamily="18" charset="0"/>
              </a:rPr>
              <a:t>Consider the arcs in turn, making each arc consistent</a:t>
            </a:r>
          </a:p>
          <a:p>
            <a:pPr marL="342900" lvl="1" indent="-342900">
              <a:lnSpc>
                <a:spcPct val="90000"/>
              </a:lnSpc>
              <a:buFontTx/>
              <a:buChar char="•"/>
            </a:pPr>
            <a:r>
              <a:rPr lang="en-US" sz="2400" smtClean="0">
                <a:cs typeface="Times New Roman" pitchFamily="18" charset="0"/>
              </a:rPr>
              <a:t>Reconsider arcs that could be made inconsistent again by this pruning</a:t>
            </a:r>
          </a:p>
          <a:p>
            <a:pPr marL="342900" lvl="1" indent="-342900">
              <a:lnSpc>
                <a:spcPct val="90000"/>
              </a:lnSpc>
              <a:buFontTx/>
              <a:buChar char="•"/>
            </a:pPr>
            <a:endParaRPr lang="en-US" smtClean="0">
              <a:cs typeface="Times New Roman" pitchFamily="18" charset="0"/>
            </a:endParaRPr>
          </a:p>
          <a:p>
            <a:pPr eaLnBrk="1" hangingPunct="1">
              <a:buSzTx/>
              <a:buFontTx/>
              <a:buChar char="•"/>
            </a:pPr>
            <a:r>
              <a:rPr lang="en-US" smtClean="0"/>
              <a:t>DO trace on </a:t>
            </a:r>
            <a:r>
              <a:rPr lang="en-CA" altLang="en-US" smtClean="0">
                <a:cs typeface="Times New Roman" pitchFamily="18" charset="0"/>
              </a:rPr>
              <a:t>‘</a:t>
            </a:r>
            <a:r>
              <a:rPr lang="en-US" altLang="ja-JP" smtClean="0">
                <a:cs typeface="Times New Roman" pitchFamily="18" charset="0"/>
              </a:rPr>
              <a:t>simple problem 1</a:t>
            </a:r>
            <a:r>
              <a:rPr lang="en-CA" altLang="ja-JP" smtClean="0">
                <a:cs typeface="Times New Roman" pitchFamily="18" charset="0"/>
              </a:rPr>
              <a:t>’</a:t>
            </a:r>
            <a:r>
              <a:rPr lang="en-US" altLang="ja-JP" smtClean="0">
                <a:cs typeface="Times New Roman" pitchFamily="18" charset="0"/>
              </a:rPr>
              <a:t> and on </a:t>
            </a:r>
            <a:br>
              <a:rPr lang="en-US" altLang="ja-JP" smtClean="0">
                <a:cs typeface="Times New Roman" pitchFamily="18" charset="0"/>
              </a:rPr>
            </a:br>
            <a:r>
              <a:rPr lang="en-US" altLang="ja-JP" smtClean="0">
                <a:cs typeface="Times New Roman" pitchFamily="18" charset="0"/>
              </a:rPr>
              <a:t>                </a:t>
            </a:r>
            <a:r>
              <a:rPr lang="en-CA" altLang="ja-JP" smtClean="0"/>
              <a:t>‘</a:t>
            </a:r>
            <a:r>
              <a:rPr lang="en-US" altLang="ja-JP" smtClean="0"/>
              <a:t>scheduling problem 1</a:t>
            </a:r>
            <a:r>
              <a:rPr lang="en-CA" altLang="ja-JP" smtClean="0"/>
              <a:t>’</a:t>
            </a:r>
            <a:r>
              <a:rPr lang="en-US" altLang="ja-JP" smtClean="0"/>
              <a:t>, trying to predict </a:t>
            </a:r>
          </a:p>
          <a:p>
            <a:pPr eaLnBrk="1" hangingPunct="1">
              <a:buSzTx/>
              <a:buFontTx/>
              <a:buChar char="-"/>
            </a:pPr>
            <a:r>
              <a:rPr lang="en-US" sz="2000" smtClean="0"/>
              <a:t>  which arcs are not consistent and </a:t>
            </a:r>
          </a:p>
          <a:p>
            <a:pPr eaLnBrk="1" hangingPunct="1">
              <a:buSzTx/>
              <a:buFontTx/>
              <a:buChar char="-"/>
            </a:pPr>
            <a:r>
              <a:rPr lang="en-US" sz="2000" smtClean="0"/>
              <a:t>  which arcs need to be reconsidered after each removal</a:t>
            </a:r>
            <a:endParaRPr lang="en-US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buSzTx/>
              <a:buFontTx/>
              <a:buNone/>
            </a:pPr>
            <a:r>
              <a:rPr lang="en-US" smtClean="0">
                <a:cs typeface="Times New Roman" pitchFamily="18" charset="0"/>
              </a:rPr>
              <a:t>               in</a:t>
            </a:r>
          </a:p>
          <a:p>
            <a:pPr>
              <a:lnSpc>
                <a:spcPct val="90000"/>
              </a:lnSpc>
              <a:buSzTx/>
              <a:buFontTx/>
              <a:buChar char="•"/>
            </a:pP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42" name="Rectangle 10"/>
          <p:cNvSpPr>
            <a:spLocks noChangeArrowheads="1"/>
          </p:cNvSpPr>
          <p:nvPr/>
        </p:nvSpPr>
        <p:spPr bwMode="auto">
          <a:xfrm>
            <a:off x="4337050" y="2852738"/>
            <a:ext cx="1841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en-US"/>
          </a:p>
          <a:p>
            <a:pPr algn="ctr"/>
            <a:endParaRPr lang="en-US"/>
          </a:p>
        </p:txBody>
      </p:sp>
      <p:pic>
        <p:nvPicPr>
          <p:cNvPr id="61443" name="Picture 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975" y="4652963"/>
            <a:ext cx="2232025" cy="82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4" name="Slide Number Placeholder 6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8303684-9CD2-44A8-9A24-60694F42702A}" type="slidenum">
              <a:rPr lang="en-US"/>
              <a:pPr/>
              <a:t>25</a:t>
            </a:fld>
            <a:endParaRPr lang="en-US"/>
          </a:p>
        </p:txBody>
      </p:sp>
      <p:sp>
        <p:nvSpPr>
          <p:cNvPr id="614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MS PGothic" pitchFamily="34" charset="-128"/>
              </a:rPr>
              <a:t>Which arcs need to be reconsidered?</a:t>
            </a:r>
            <a:endParaRPr smtClean="0"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Arc consistency algorithm (for binary constraints)</a:t>
            </a:r>
            <a:endParaRPr sz="2800" smtClean="0"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6349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94EC41C-4ABA-4251-9CEE-99C14FC389CE}" type="slidenum">
              <a:rPr lang="en-US"/>
              <a:pPr/>
              <a:t>26</a:t>
            </a:fld>
            <a:endParaRPr lang="en-US"/>
          </a:p>
        </p:txBody>
      </p:sp>
      <p:sp>
        <p:nvSpPr>
          <p:cNvPr id="38916" name="TextBox 6"/>
          <p:cNvSpPr txBox="1">
            <a:spLocks noChangeArrowheads="1"/>
          </p:cNvSpPr>
          <p:nvPr/>
        </p:nvSpPr>
        <p:spPr bwMode="auto">
          <a:xfrm>
            <a:off x="571500" y="855663"/>
            <a:ext cx="8183563" cy="584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Arial Unicode MS" pitchFamily="34" charset="-128"/>
              </a:rPr>
              <a:t>   </a:t>
            </a:r>
            <a:r>
              <a:rPr lang="en-US" sz="1600" b="1">
                <a:latin typeface="Arial Unicode MS" pitchFamily="34" charset="-128"/>
              </a:rPr>
              <a:t>Procedure</a:t>
            </a:r>
            <a:r>
              <a:rPr lang="en-US" sz="1600">
                <a:latin typeface="Arial Unicode MS" pitchFamily="34" charset="-128"/>
              </a:rPr>
              <a:t> GAC(V,dom,C) </a:t>
            </a:r>
            <a:br>
              <a:rPr lang="en-US" sz="1600">
                <a:latin typeface="Arial Unicode MS" pitchFamily="34" charset="-128"/>
              </a:rPr>
            </a:br>
            <a:r>
              <a:rPr lang="en-US" sz="1600">
                <a:latin typeface="Arial Unicode MS" pitchFamily="34" charset="-128"/>
              </a:rPr>
              <a:t>             </a:t>
            </a:r>
            <a:r>
              <a:rPr lang="en-US" sz="1600" b="1">
                <a:latin typeface="Arial Unicode MS" pitchFamily="34" charset="-128"/>
              </a:rPr>
              <a:t>Inputs</a:t>
            </a:r>
            <a:r>
              <a:rPr lang="en-US" sz="1600">
                <a:latin typeface="Arial Unicode MS" pitchFamily="34" charset="-128"/>
              </a:rPr>
              <a:t/>
            </a:r>
            <a:br>
              <a:rPr lang="en-US" sz="1600">
                <a:latin typeface="Arial Unicode MS" pitchFamily="34" charset="-128"/>
              </a:rPr>
            </a:br>
            <a:r>
              <a:rPr lang="en-US" sz="1600">
                <a:latin typeface="Arial Unicode MS" pitchFamily="34" charset="-128"/>
              </a:rPr>
              <a:t>                       V: a set of variables </a:t>
            </a:r>
            <a:br>
              <a:rPr lang="en-US" sz="1600">
                <a:latin typeface="Arial Unicode MS" pitchFamily="34" charset="-128"/>
              </a:rPr>
            </a:br>
            <a:r>
              <a:rPr lang="en-US" sz="1600">
                <a:latin typeface="Arial Unicode MS" pitchFamily="34" charset="-128"/>
              </a:rPr>
              <a:t>                       dom: a function such that dom(X) is the domain of variable X </a:t>
            </a:r>
            <a:br>
              <a:rPr lang="en-US" sz="1600">
                <a:latin typeface="Arial Unicode MS" pitchFamily="34" charset="-128"/>
              </a:rPr>
            </a:br>
            <a:r>
              <a:rPr lang="en-US" sz="1600">
                <a:latin typeface="Arial Unicode MS" pitchFamily="34" charset="-128"/>
              </a:rPr>
              <a:t>                       C: set of constraints to be satisfied </a:t>
            </a:r>
            <a:br>
              <a:rPr lang="en-US" sz="1600">
                <a:latin typeface="Arial Unicode MS" pitchFamily="34" charset="-128"/>
              </a:rPr>
            </a:br>
            <a:r>
              <a:rPr lang="en-US" sz="1600">
                <a:latin typeface="Arial Unicode MS" pitchFamily="34" charset="-128"/>
              </a:rPr>
              <a:t>             </a:t>
            </a:r>
            <a:r>
              <a:rPr lang="en-US" sz="1600" b="1">
                <a:latin typeface="Arial Unicode MS" pitchFamily="34" charset="-128"/>
              </a:rPr>
              <a:t>Output</a:t>
            </a:r>
            <a:r>
              <a:rPr lang="en-US" sz="1600">
                <a:latin typeface="Arial Unicode MS" pitchFamily="34" charset="-128"/>
              </a:rPr>
              <a:t/>
            </a:r>
            <a:br>
              <a:rPr lang="en-US" sz="1600">
                <a:latin typeface="Arial Unicode MS" pitchFamily="34" charset="-128"/>
              </a:rPr>
            </a:br>
            <a:r>
              <a:rPr lang="en-US" sz="1600">
                <a:latin typeface="Arial Unicode MS" pitchFamily="34" charset="-128"/>
              </a:rPr>
              <a:t>                       arc-consistent domains for each variable </a:t>
            </a:r>
            <a:br>
              <a:rPr lang="en-US" sz="1600">
                <a:latin typeface="Arial Unicode MS" pitchFamily="34" charset="-128"/>
              </a:rPr>
            </a:br>
            <a:r>
              <a:rPr lang="en-US" sz="1600">
                <a:latin typeface="Arial Unicode MS" pitchFamily="34" charset="-128"/>
              </a:rPr>
              <a:t>             </a:t>
            </a:r>
            <a:r>
              <a:rPr lang="en-US" sz="1600" b="1">
                <a:latin typeface="Arial Unicode MS" pitchFamily="34" charset="-128"/>
              </a:rPr>
              <a:t>Local</a:t>
            </a:r>
            <a:r>
              <a:rPr lang="en-US" sz="1600">
                <a:latin typeface="Arial Unicode MS" pitchFamily="34" charset="-128"/>
              </a:rPr>
              <a:t/>
            </a:r>
            <a:br>
              <a:rPr lang="en-US" sz="1600">
                <a:latin typeface="Arial Unicode MS" pitchFamily="34" charset="-128"/>
              </a:rPr>
            </a:br>
            <a:r>
              <a:rPr lang="en-US" sz="1600">
                <a:latin typeface="Arial Unicode MS" pitchFamily="34" charset="-128"/>
              </a:rPr>
              <a:t>                       </a:t>
            </a:r>
            <a:r>
              <a:rPr lang="en-US" sz="1600" b="1">
                <a:latin typeface="Arial Unicode MS" pitchFamily="34" charset="-128"/>
              </a:rPr>
              <a:t>D</a:t>
            </a:r>
            <a:r>
              <a:rPr lang="en-US" sz="1600" baseline="-25000">
                <a:latin typeface="Arial Unicode MS" pitchFamily="34" charset="-128"/>
              </a:rPr>
              <a:t>X</a:t>
            </a:r>
            <a:r>
              <a:rPr lang="en-US" sz="1600">
                <a:latin typeface="Arial Unicode MS" pitchFamily="34" charset="-128"/>
              </a:rPr>
              <a:t> is a set of values for each variable X </a:t>
            </a:r>
            <a:br>
              <a:rPr lang="en-US" sz="1600">
                <a:latin typeface="Arial Unicode MS" pitchFamily="34" charset="-128"/>
              </a:rPr>
            </a:br>
            <a:r>
              <a:rPr lang="en-US" sz="1600">
                <a:latin typeface="Arial Unicode MS" pitchFamily="34" charset="-128"/>
              </a:rPr>
              <a:t>                       TDA is a set of arcs</a:t>
            </a:r>
          </a:p>
          <a:p>
            <a:endParaRPr lang="en-US" sz="600">
              <a:latin typeface="Arial Unicode MS" pitchFamily="34" charset="-128"/>
            </a:endParaRPr>
          </a:p>
          <a:p>
            <a:r>
              <a:rPr lang="en-US" sz="1600">
                <a:latin typeface="Arial Unicode MS" pitchFamily="34" charset="-128"/>
              </a:rPr>
              <a:t>1:           </a:t>
            </a:r>
            <a:r>
              <a:rPr lang="en-US" sz="1600" b="1">
                <a:latin typeface="Arial Unicode MS" pitchFamily="34" charset="-128"/>
              </a:rPr>
              <a:t>for each</a:t>
            </a:r>
            <a:r>
              <a:rPr lang="en-US" sz="1600">
                <a:latin typeface="Arial Unicode MS" pitchFamily="34" charset="-128"/>
              </a:rPr>
              <a:t> variable X </a:t>
            </a:r>
            <a:r>
              <a:rPr lang="en-US" sz="1600" b="1">
                <a:latin typeface="Arial Unicode MS" pitchFamily="34" charset="-128"/>
              </a:rPr>
              <a:t>do</a:t>
            </a:r>
          </a:p>
          <a:p>
            <a:r>
              <a:rPr lang="en-US" sz="1600">
                <a:latin typeface="Arial Unicode MS" pitchFamily="34" charset="-128"/>
              </a:rPr>
              <a:t>2:                     </a:t>
            </a:r>
            <a:r>
              <a:rPr lang="en-US" sz="1600" b="1">
                <a:latin typeface="Arial Unicode MS" pitchFamily="34" charset="-128"/>
              </a:rPr>
              <a:t>D</a:t>
            </a:r>
            <a:r>
              <a:rPr lang="en-US" sz="1600" baseline="-25000">
                <a:latin typeface="Arial Unicode MS" pitchFamily="34" charset="-128"/>
              </a:rPr>
              <a:t>X</a:t>
            </a:r>
            <a:r>
              <a:rPr lang="en-US" sz="1600">
                <a:latin typeface="Arial Unicode MS" pitchFamily="34" charset="-128"/>
              </a:rPr>
              <a:t> ←dom(X) </a:t>
            </a:r>
            <a:br>
              <a:rPr lang="en-US" sz="1600">
                <a:latin typeface="Arial Unicode MS" pitchFamily="34" charset="-128"/>
              </a:rPr>
            </a:br>
            <a:r>
              <a:rPr lang="en-US" sz="1600">
                <a:latin typeface="Arial Unicode MS" pitchFamily="34" charset="-128"/>
              </a:rPr>
              <a:t>3:           TDA ←{〈X,c〉| X ∈ V, c ∈ C  and X ∈ scope(c)} </a:t>
            </a:r>
            <a:br>
              <a:rPr lang="en-US" sz="1600">
                <a:latin typeface="Arial Unicode MS" pitchFamily="34" charset="-128"/>
              </a:rPr>
            </a:br>
            <a:r>
              <a:rPr lang="en-US" sz="1600">
                <a:latin typeface="Arial Unicode MS" pitchFamily="34" charset="-128"/>
              </a:rPr>
              <a:t>         </a:t>
            </a:r>
          </a:p>
          <a:p>
            <a:r>
              <a:rPr lang="en-US" sz="1600">
                <a:latin typeface="Arial Unicode MS" pitchFamily="34" charset="-128"/>
              </a:rPr>
              <a:t>4:           </a:t>
            </a:r>
            <a:r>
              <a:rPr lang="en-US" sz="1600" b="1">
                <a:latin typeface="Arial Unicode MS" pitchFamily="34" charset="-128"/>
              </a:rPr>
              <a:t>while</a:t>
            </a:r>
            <a:r>
              <a:rPr lang="en-US" sz="1600">
                <a:latin typeface="Arial Unicode MS" pitchFamily="34" charset="-128"/>
              </a:rPr>
              <a:t> (TDA </a:t>
            </a:r>
            <a:r>
              <a:rPr lang="en-US" sz="1600">
                <a:sym typeface="Symbol" pitchFamily="18" charset="2"/>
              </a:rPr>
              <a:t> </a:t>
            </a:r>
            <a:r>
              <a:rPr lang="en-US" sz="1600">
                <a:latin typeface="Arial Unicode MS" pitchFamily="34" charset="-128"/>
              </a:rPr>
              <a:t>{}) </a:t>
            </a:r>
            <a:br>
              <a:rPr lang="en-US" sz="1600">
                <a:latin typeface="Arial Unicode MS" pitchFamily="34" charset="-128"/>
              </a:rPr>
            </a:br>
            <a:r>
              <a:rPr lang="en-US" sz="1600">
                <a:latin typeface="Arial Unicode MS" pitchFamily="34" charset="-128"/>
              </a:rPr>
              <a:t>5:                     </a:t>
            </a:r>
            <a:r>
              <a:rPr lang="en-US" sz="1600" b="1">
                <a:latin typeface="Arial Unicode MS" pitchFamily="34" charset="-128"/>
              </a:rPr>
              <a:t>select</a:t>
            </a:r>
            <a:r>
              <a:rPr lang="en-US" sz="1600">
                <a:latin typeface="Arial Unicode MS" pitchFamily="34" charset="-128"/>
              </a:rPr>
              <a:t> 〈X,c〉 ∈TDA</a:t>
            </a:r>
            <a:br>
              <a:rPr lang="en-US" sz="1600">
                <a:latin typeface="Arial Unicode MS" pitchFamily="34" charset="-128"/>
              </a:rPr>
            </a:br>
            <a:r>
              <a:rPr lang="en-US" sz="1600">
                <a:latin typeface="Arial Unicode MS" pitchFamily="34" charset="-128"/>
              </a:rPr>
              <a:t>6:                     TDA ←TDA  \ {〈X,c〉}</a:t>
            </a:r>
          </a:p>
          <a:p>
            <a:r>
              <a:rPr lang="en-US" sz="1600">
                <a:latin typeface="Arial Unicode MS" pitchFamily="34" charset="-128"/>
              </a:rPr>
              <a:t>7:                     ND</a:t>
            </a:r>
            <a:r>
              <a:rPr lang="en-US" sz="1600" baseline="-25000">
                <a:latin typeface="Arial Unicode MS" pitchFamily="34" charset="-128"/>
              </a:rPr>
              <a:t>X</a:t>
            </a:r>
            <a:r>
              <a:rPr lang="en-US" sz="1600">
                <a:latin typeface="Arial Unicode MS" pitchFamily="34" charset="-128"/>
              </a:rPr>
              <a:t> ←{x| x ∈ </a:t>
            </a:r>
            <a:r>
              <a:rPr lang="en-US" sz="1600" b="1">
                <a:latin typeface="Arial Unicode MS" pitchFamily="34" charset="-128"/>
              </a:rPr>
              <a:t>D</a:t>
            </a:r>
            <a:r>
              <a:rPr lang="en-US" sz="1600" baseline="-25000">
                <a:latin typeface="Arial Unicode MS" pitchFamily="34" charset="-128"/>
              </a:rPr>
              <a:t>X</a:t>
            </a:r>
            <a:r>
              <a:rPr lang="en-US" sz="1600">
                <a:latin typeface="Arial Unicode MS" pitchFamily="34" charset="-128"/>
              </a:rPr>
              <a:t> and </a:t>
            </a:r>
            <a:r>
              <a:rPr lang="en-US" sz="1600">
                <a:latin typeface="Arial Unicode MS" pitchFamily="34" charset="-128"/>
                <a:sym typeface="Symbol" pitchFamily="18" charset="2"/>
              </a:rPr>
              <a:t></a:t>
            </a:r>
            <a:r>
              <a:rPr lang="en-US" sz="1600">
                <a:latin typeface="Arial Unicode MS" pitchFamily="34" charset="-128"/>
              </a:rPr>
              <a:t> y ∈ </a:t>
            </a:r>
            <a:r>
              <a:rPr lang="en-US" sz="1600" b="1">
                <a:latin typeface="Arial Unicode MS" pitchFamily="34" charset="-128"/>
              </a:rPr>
              <a:t>D</a:t>
            </a:r>
            <a:r>
              <a:rPr lang="en-US" sz="1600" baseline="-25000">
                <a:latin typeface="Arial Unicode MS" pitchFamily="34" charset="-128"/>
              </a:rPr>
              <a:t>Y</a:t>
            </a:r>
            <a:r>
              <a:rPr lang="en-US" sz="1600">
                <a:latin typeface="Arial Unicode MS" pitchFamily="34" charset="-128"/>
              </a:rPr>
              <a:t> s.t. (x, y</a:t>
            </a:r>
            <a:r>
              <a:rPr lang="en-US" sz="1600"/>
              <a:t>) </a:t>
            </a:r>
            <a:r>
              <a:rPr lang="en-US" sz="1600">
                <a:latin typeface="Arial Unicode MS" pitchFamily="34" charset="-128"/>
              </a:rPr>
              <a:t>satisfies c}</a:t>
            </a:r>
          </a:p>
          <a:p>
            <a:r>
              <a:rPr lang="en-US" sz="1600">
                <a:latin typeface="Arial Unicode MS" pitchFamily="34" charset="-128"/>
              </a:rPr>
              <a:t>8:                     </a:t>
            </a:r>
            <a:r>
              <a:rPr lang="en-US" sz="1600" b="1">
                <a:latin typeface="Arial Unicode MS" pitchFamily="34" charset="-128"/>
              </a:rPr>
              <a:t>if</a:t>
            </a:r>
            <a:r>
              <a:rPr lang="en-US" sz="1600">
                <a:latin typeface="Arial Unicode MS" pitchFamily="34" charset="-128"/>
              </a:rPr>
              <a:t> (ND</a:t>
            </a:r>
            <a:r>
              <a:rPr lang="en-US" sz="1600" baseline="-25000">
                <a:latin typeface="Arial Unicode MS" pitchFamily="34" charset="-128"/>
              </a:rPr>
              <a:t>X</a:t>
            </a:r>
            <a:r>
              <a:rPr lang="en-US" sz="1600">
                <a:latin typeface="Arial Unicode MS" pitchFamily="34" charset="-128"/>
              </a:rPr>
              <a:t> </a:t>
            </a:r>
            <a:r>
              <a:rPr lang="en-US" sz="1600">
                <a:sym typeface="Symbol" pitchFamily="18" charset="2"/>
              </a:rPr>
              <a:t></a:t>
            </a:r>
            <a:r>
              <a:rPr lang="en-US" sz="1600">
                <a:latin typeface="Arial Unicode MS" pitchFamily="34" charset="-128"/>
              </a:rPr>
              <a:t> </a:t>
            </a:r>
            <a:r>
              <a:rPr lang="en-US" sz="1600" b="1">
                <a:latin typeface="Arial Unicode MS" pitchFamily="34" charset="-128"/>
              </a:rPr>
              <a:t>D</a:t>
            </a:r>
            <a:r>
              <a:rPr lang="en-US" sz="1600" baseline="-25000">
                <a:latin typeface="Arial Unicode MS" pitchFamily="34" charset="-128"/>
              </a:rPr>
              <a:t>X</a:t>
            </a:r>
            <a:r>
              <a:rPr lang="en-US" sz="1600">
                <a:latin typeface="Arial Unicode MS" pitchFamily="34" charset="-128"/>
              </a:rPr>
              <a:t>) </a:t>
            </a:r>
            <a:r>
              <a:rPr lang="en-US" sz="1600" b="1">
                <a:latin typeface="Arial Unicode MS" pitchFamily="34" charset="-128"/>
              </a:rPr>
              <a:t>then</a:t>
            </a:r>
            <a:r>
              <a:rPr lang="en-US" sz="1600">
                <a:latin typeface="Arial Unicode MS" pitchFamily="34" charset="-128"/>
              </a:rPr>
              <a:t> </a:t>
            </a:r>
            <a:br>
              <a:rPr lang="en-US" sz="1600">
                <a:latin typeface="Arial Unicode MS" pitchFamily="34" charset="-128"/>
              </a:rPr>
            </a:br>
            <a:r>
              <a:rPr lang="en-US" sz="1600">
                <a:latin typeface="Arial Unicode MS" pitchFamily="34" charset="-128"/>
              </a:rPr>
              <a:t>9:                               TDA ←TDA  ∪ { 〈Z,c'〉 | X ∈ scope(c'), c' </a:t>
            </a:r>
            <a:r>
              <a:rPr lang="en-US" sz="1600">
                <a:sym typeface="Symbol" pitchFamily="18" charset="2"/>
              </a:rPr>
              <a:t> </a:t>
            </a:r>
            <a:r>
              <a:rPr lang="en-US" sz="1600">
                <a:latin typeface="Arial Unicode MS" pitchFamily="34" charset="-128"/>
              </a:rPr>
              <a:t>c, Z ∈ scope(c') \ {X} } </a:t>
            </a:r>
            <a:br>
              <a:rPr lang="en-US" sz="1600">
                <a:latin typeface="Arial Unicode MS" pitchFamily="34" charset="-128"/>
              </a:rPr>
            </a:br>
            <a:r>
              <a:rPr lang="en-US" sz="1600">
                <a:latin typeface="Arial Unicode MS" pitchFamily="34" charset="-128"/>
              </a:rPr>
              <a:t>10:                             </a:t>
            </a:r>
            <a:r>
              <a:rPr lang="en-US" sz="1600" b="1">
                <a:latin typeface="Arial Unicode MS" pitchFamily="34" charset="-128"/>
              </a:rPr>
              <a:t>D</a:t>
            </a:r>
            <a:r>
              <a:rPr lang="en-US" sz="1600" baseline="-25000">
                <a:latin typeface="Arial Unicode MS" pitchFamily="34" charset="-128"/>
              </a:rPr>
              <a:t>X</a:t>
            </a:r>
            <a:r>
              <a:rPr lang="en-US" sz="1600">
                <a:latin typeface="Arial Unicode MS" pitchFamily="34" charset="-128"/>
              </a:rPr>
              <a:t> ←ND</a:t>
            </a:r>
            <a:r>
              <a:rPr lang="en-US" sz="1600" baseline="-25000">
                <a:latin typeface="Arial Unicode MS" pitchFamily="34" charset="-128"/>
              </a:rPr>
              <a:t>X</a:t>
            </a:r>
            <a:r>
              <a:rPr lang="en-US" sz="1600">
                <a:latin typeface="Arial Unicode MS" pitchFamily="34" charset="-128"/>
              </a:rPr>
              <a:t> </a:t>
            </a:r>
            <a:br>
              <a:rPr lang="en-US" sz="1600">
                <a:latin typeface="Arial Unicode MS" pitchFamily="34" charset="-128"/>
              </a:rPr>
            </a:br>
            <a:r>
              <a:rPr lang="en-US" sz="1600">
                <a:latin typeface="Arial Unicode MS" pitchFamily="34" charset="-128"/>
              </a:rPr>
              <a:t>  </a:t>
            </a:r>
            <a:r>
              <a:rPr lang="en-US" sz="1600">
                <a:solidFill>
                  <a:srgbClr val="3132CE"/>
                </a:solidFill>
                <a:latin typeface="Arial Unicode MS" pitchFamily="34" charset="-128"/>
              </a:rPr>
              <a:t>                   </a:t>
            </a:r>
            <a:endParaRPr lang="en-US" sz="1600">
              <a:latin typeface="Arial Unicode MS" pitchFamily="34" charset="-128"/>
            </a:endParaRPr>
          </a:p>
          <a:p>
            <a:r>
              <a:rPr lang="en-US" sz="1600">
                <a:latin typeface="Arial Unicode MS" pitchFamily="34" charset="-128"/>
              </a:rPr>
              <a:t>11:           </a:t>
            </a:r>
            <a:r>
              <a:rPr lang="en-US" sz="1600" b="1">
                <a:latin typeface="Arial Unicode MS" pitchFamily="34" charset="-128"/>
              </a:rPr>
              <a:t>return</a:t>
            </a:r>
            <a:r>
              <a:rPr lang="en-US" sz="1600">
                <a:latin typeface="Arial Unicode MS" pitchFamily="34" charset="-128"/>
              </a:rPr>
              <a:t> {</a:t>
            </a:r>
            <a:r>
              <a:rPr lang="en-US" sz="1600" b="1">
                <a:latin typeface="Arial Unicode MS" pitchFamily="34" charset="-128"/>
              </a:rPr>
              <a:t>D</a:t>
            </a:r>
            <a:r>
              <a:rPr lang="en-US" sz="1600" baseline="-25000">
                <a:latin typeface="Arial Unicode MS" pitchFamily="34" charset="-128"/>
              </a:rPr>
              <a:t>X</a:t>
            </a:r>
            <a:r>
              <a:rPr lang="en-US" sz="1600">
                <a:latin typeface="Arial Unicode MS" pitchFamily="34" charset="-128"/>
              </a:rPr>
              <a:t>| X  is a variable} </a:t>
            </a:r>
            <a:endParaRPr lang="en-US" sz="1600">
              <a:solidFill>
                <a:srgbClr val="3132CE"/>
              </a:solidFill>
              <a:latin typeface="Arial Unicode MS" pitchFamily="34" charset="-128"/>
            </a:endParaRPr>
          </a:p>
        </p:txBody>
      </p:sp>
      <p:sp>
        <p:nvSpPr>
          <p:cNvPr id="7" name="Rectangular Callout 6"/>
          <p:cNvSpPr>
            <a:spLocks noChangeArrowheads="1"/>
          </p:cNvSpPr>
          <p:nvPr/>
        </p:nvSpPr>
        <p:spPr bwMode="auto">
          <a:xfrm>
            <a:off x="5867400" y="1919288"/>
            <a:ext cx="2305050" cy="1077912"/>
          </a:xfrm>
          <a:prstGeom prst="wedgeRectCallout">
            <a:avLst>
              <a:gd name="adj1" fmla="val -92122"/>
              <a:gd name="adj2" fmla="val 131290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rgbClr val="3132CE"/>
                </a:solidFill>
                <a:latin typeface="+mn-lt"/>
                <a:ea typeface="Arial" charset="0"/>
                <a:cs typeface="Arial" charset="0"/>
              </a:rPr>
              <a:t>Scope of constraint </a:t>
            </a:r>
            <a:r>
              <a:rPr lang="en-US" sz="1600" dirty="0" err="1">
                <a:solidFill>
                  <a:schemeClr val="accent2"/>
                </a:solidFill>
                <a:latin typeface="+mn-lt"/>
                <a:ea typeface="Arial" charset="0"/>
                <a:cs typeface="Arial" charset="0"/>
              </a:rPr>
              <a:t>c</a:t>
            </a:r>
            <a:r>
              <a:rPr lang="en-US" sz="1600" dirty="0">
                <a:solidFill>
                  <a:schemeClr val="accent2"/>
                </a:solidFill>
                <a:latin typeface="+mn-lt"/>
                <a:ea typeface="Arial" charset="0"/>
                <a:cs typeface="Arial" charset="0"/>
              </a:rPr>
              <a:t> </a:t>
            </a:r>
            <a:r>
              <a:rPr lang="en-US" sz="1600" dirty="0">
                <a:latin typeface="+mn-lt"/>
                <a:ea typeface="Arial" charset="0"/>
                <a:cs typeface="Arial" charset="0"/>
              </a:rPr>
              <a:t>is the set of variables involved in that constraint</a:t>
            </a:r>
          </a:p>
        </p:txBody>
      </p:sp>
      <p:sp>
        <p:nvSpPr>
          <p:cNvPr id="9" name="Rectangular Callout 8"/>
          <p:cNvSpPr>
            <a:spLocks noChangeArrowheads="1"/>
          </p:cNvSpPr>
          <p:nvPr/>
        </p:nvSpPr>
        <p:spPr bwMode="auto">
          <a:xfrm>
            <a:off x="4067175" y="4221163"/>
            <a:ext cx="2520950" cy="830262"/>
          </a:xfrm>
          <a:prstGeom prst="wedgeRectCallout">
            <a:avLst>
              <a:gd name="adj1" fmla="val -49997"/>
              <a:gd name="adj2" fmla="val 60116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rgbClr val="FF0000"/>
                </a:solidFill>
                <a:latin typeface="+mn-lt"/>
                <a:ea typeface="Arial" charset="0"/>
                <a:cs typeface="Arial" charset="0"/>
              </a:rPr>
              <a:t>ND</a:t>
            </a:r>
            <a:r>
              <a:rPr lang="en-US" sz="1600" baseline="-25000" dirty="0">
                <a:solidFill>
                  <a:srgbClr val="FF0000"/>
                </a:solidFill>
                <a:latin typeface="+mn-lt"/>
                <a:ea typeface="Arial" charset="0"/>
                <a:cs typeface="Arial" charset="0"/>
              </a:rPr>
              <a:t>X</a:t>
            </a:r>
            <a:r>
              <a:rPr lang="en-US" sz="1600" dirty="0">
                <a:latin typeface="+mn-lt"/>
                <a:ea typeface="Arial" charset="0"/>
                <a:cs typeface="Arial" charset="0"/>
              </a:rPr>
              <a:t>: values x for X for which there a value for y supporting x</a:t>
            </a:r>
          </a:p>
        </p:txBody>
      </p:sp>
      <p:sp>
        <p:nvSpPr>
          <p:cNvPr id="10" name="Rectangular Callout 9"/>
          <p:cNvSpPr>
            <a:spLocks noChangeArrowheads="1"/>
          </p:cNvSpPr>
          <p:nvPr/>
        </p:nvSpPr>
        <p:spPr bwMode="auto">
          <a:xfrm>
            <a:off x="6875463" y="3660775"/>
            <a:ext cx="2233612" cy="1568450"/>
          </a:xfrm>
          <a:prstGeom prst="wedgeRectCallout">
            <a:avLst>
              <a:gd name="adj1" fmla="val -71208"/>
              <a:gd name="adj2" fmla="val 76106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cmr10" charset="0"/>
              </a:rPr>
              <a:t>X</a:t>
            </a:r>
            <a:r>
              <a:rPr lang="ja-JP" altLang="en-US" sz="1600">
                <a:latin typeface="cmr10" charset="0"/>
              </a:rPr>
              <a:t>’</a:t>
            </a:r>
            <a:r>
              <a:rPr lang="en-US" altLang="ja-JP" sz="1600">
                <a:latin typeface="cmr10" charset="0"/>
              </a:rPr>
              <a:t>s domain changed:</a:t>
            </a:r>
            <a:br>
              <a:rPr lang="en-US" altLang="ja-JP" sz="1600">
                <a:latin typeface="cmr10" charset="0"/>
              </a:rPr>
            </a:br>
            <a:r>
              <a:rPr lang="en-US" altLang="ja-JP" sz="1600">
                <a:latin typeface="cmr10" charset="0"/>
                <a:sym typeface="Symbol" pitchFamily="18" charset="2"/>
              </a:rPr>
              <a:t> </a:t>
            </a:r>
            <a:r>
              <a:rPr lang="en-US" altLang="ja-JP" sz="1600">
                <a:latin typeface="cmr10" charset="0"/>
              </a:rPr>
              <a:t>arcs (Z,c</a:t>
            </a:r>
            <a:r>
              <a:rPr lang="ja-JP" altLang="en-US" sz="1600">
                <a:latin typeface="cmr10" charset="0"/>
              </a:rPr>
              <a:t>’</a:t>
            </a:r>
            <a:r>
              <a:rPr lang="en-US" altLang="ja-JP" sz="1600">
                <a:latin typeface="cmr10" charset="0"/>
              </a:rPr>
              <a:t>) for variables Z sharing a </a:t>
            </a:r>
          </a:p>
          <a:p>
            <a:r>
              <a:rPr lang="en-US" sz="1600">
                <a:latin typeface="cmr10" charset="0"/>
              </a:rPr>
              <a:t>constraint c</a:t>
            </a:r>
            <a:r>
              <a:rPr lang="ja-JP" altLang="en-US" sz="1600">
                <a:latin typeface="cmr10" charset="0"/>
              </a:rPr>
              <a:t>’</a:t>
            </a:r>
            <a:r>
              <a:rPr lang="en-US" altLang="ja-JP" sz="1600">
                <a:latin typeface="cmr10" charset="0"/>
              </a:rPr>
              <a:t> with X could become inconsistent</a:t>
            </a:r>
            <a:endParaRPr lang="en-US" sz="1600">
              <a:latin typeface="cmr10" charset="0"/>
            </a:endParaRPr>
          </a:p>
        </p:txBody>
      </p:sp>
      <p:sp>
        <p:nvSpPr>
          <p:cNvPr id="8" name="Rectangular Callout 7"/>
          <p:cNvSpPr>
            <a:spLocks noChangeArrowheads="1"/>
          </p:cNvSpPr>
          <p:nvPr/>
        </p:nvSpPr>
        <p:spPr bwMode="auto">
          <a:xfrm>
            <a:off x="0" y="2349500"/>
            <a:ext cx="1260475" cy="1076325"/>
          </a:xfrm>
          <a:prstGeom prst="wedgeRectCallout">
            <a:avLst>
              <a:gd name="adj1" fmla="val 95091"/>
              <a:gd name="adj2" fmla="val 100365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rgbClr val="3333CC"/>
                </a:solidFill>
                <a:latin typeface="+mn-lt"/>
                <a:ea typeface="Arial" charset="0"/>
                <a:cs typeface="Arial" charset="0"/>
              </a:rPr>
              <a:t>TDA: </a:t>
            </a:r>
            <a:br>
              <a:rPr lang="en-US" sz="1600" dirty="0">
                <a:solidFill>
                  <a:srgbClr val="3333CC"/>
                </a:solidFill>
                <a:latin typeface="+mn-lt"/>
                <a:ea typeface="Arial" charset="0"/>
                <a:cs typeface="Arial" charset="0"/>
              </a:rPr>
            </a:br>
            <a:r>
              <a:rPr lang="en-US" sz="1600" dirty="0" err="1">
                <a:solidFill>
                  <a:srgbClr val="3333CC"/>
                </a:solidFill>
                <a:latin typeface="+mn-lt"/>
                <a:ea typeface="Arial" charset="0"/>
                <a:cs typeface="Arial" charset="0"/>
              </a:rPr>
              <a:t>ToDoArcs</a:t>
            </a:r>
            <a:r>
              <a:rPr lang="en-US" sz="1600" dirty="0">
                <a:solidFill>
                  <a:srgbClr val="3333CC"/>
                </a:solidFill>
                <a:latin typeface="+mn-lt"/>
                <a:ea typeface="Arial" charset="0"/>
                <a:cs typeface="Arial" charset="0"/>
              </a:rPr>
              <a:t>,</a:t>
            </a:r>
            <a:br>
              <a:rPr lang="en-US" sz="1600" dirty="0">
                <a:solidFill>
                  <a:srgbClr val="3333CC"/>
                </a:solidFill>
                <a:latin typeface="+mn-lt"/>
                <a:ea typeface="Arial" charset="0"/>
                <a:cs typeface="Arial" charset="0"/>
              </a:rPr>
            </a:br>
            <a:r>
              <a:rPr lang="en-US" sz="1600" dirty="0">
                <a:solidFill>
                  <a:srgbClr val="3333CC"/>
                </a:solidFill>
                <a:latin typeface="+mn-lt"/>
                <a:ea typeface="Arial" charset="0"/>
                <a:cs typeface="Arial" charset="0"/>
              </a:rPr>
              <a:t>blue arcs</a:t>
            </a:r>
            <a:endParaRPr lang="en-US" sz="1600" dirty="0">
              <a:solidFill>
                <a:srgbClr val="3333CC"/>
              </a:solidFill>
              <a:ea typeface="Arial" charset="0"/>
              <a:cs typeface="Arial" charset="0"/>
            </a:endParaRPr>
          </a:p>
          <a:p>
            <a:pPr>
              <a:defRPr/>
            </a:pPr>
            <a:r>
              <a:rPr lang="en-US" sz="1600" dirty="0">
                <a:solidFill>
                  <a:srgbClr val="3333CC"/>
                </a:solidFill>
                <a:latin typeface="+mn-lt"/>
                <a:ea typeface="Arial" charset="0"/>
                <a:cs typeface="Arial" charset="0"/>
              </a:rPr>
              <a:t>in </a:t>
            </a:r>
            <a:r>
              <a:rPr lang="en-US" sz="1600" dirty="0" err="1">
                <a:solidFill>
                  <a:srgbClr val="3333CC"/>
                </a:solidFill>
                <a:latin typeface="+mn-lt"/>
                <a:ea typeface="Arial" charset="0"/>
                <a:cs typeface="Arial" charset="0"/>
              </a:rPr>
              <a:t>AIspace</a:t>
            </a:r>
            <a:endParaRPr lang="en-US" sz="1600" dirty="0">
              <a:solidFill>
                <a:srgbClr val="3333CC"/>
              </a:solidFill>
              <a:latin typeface="+mn-lt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1295400"/>
          </a:xfrm>
        </p:spPr>
        <p:txBody>
          <a:bodyPr/>
          <a:lstStyle/>
          <a:p>
            <a:r>
              <a:rPr lang="en-US" sz="2800" smtClean="0">
                <a:ea typeface="MS PGothic" pitchFamily="34" charset="-128"/>
                <a:cs typeface="Times New Roman" pitchFamily="18" charset="0"/>
              </a:rPr>
              <a:t>Arc Consistency Algorithm: Interpreting Outcomes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990600"/>
            <a:ext cx="8534400" cy="5334000"/>
          </a:xfrm>
        </p:spPr>
        <p:txBody>
          <a:bodyPr/>
          <a:lstStyle/>
          <a:p>
            <a:pPr>
              <a:buSzTx/>
              <a:buFontTx/>
              <a:buChar char="•"/>
            </a:pPr>
            <a:r>
              <a:rPr lang="en-US" smtClean="0">
                <a:cs typeface="Times New Roman" pitchFamily="18" charset="0"/>
              </a:rPr>
              <a:t>Three possible outcomes </a:t>
            </a:r>
            <a:br>
              <a:rPr lang="en-US" smtClean="0">
                <a:cs typeface="Times New Roman" pitchFamily="18" charset="0"/>
              </a:rPr>
            </a:br>
            <a:r>
              <a:rPr lang="en-US" smtClean="0">
                <a:cs typeface="Times New Roman" pitchFamily="18" charset="0"/>
              </a:rPr>
              <a:t>(when all arcs are arc consistent):</a:t>
            </a:r>
          </a:p>
          <a:p>
            <a:pPr marL="914400" lvl="1" indent="-457200"/>
            <a:r>
              <a:rPr lang="en-US" smtClean="0">
                <a:cs typeface="Times New Roman" pitchFamily="18" charset="0"/>
              </a:rPr>
              <a:t>Each domain has a single value, e.g.</a:t>
            </a:r>
          </a:p>
          <a:p>
            <a:pPr marL="857250" lvl="2" indent="0">
              <a:buFontTx/>
              <a:buNone/>
            </a:pPr>
            <a:r>
              <a:rPr lang="en-US" smtClean="0">
                <a:solidFill>
                  <a:schemeClr val="accent2"/>
                </a:solidFill>
                <a:latin typeface="Arial" pitchFamily="34" charset="0"/>
              </a:rPr>
              <a:t>http://www.cs.ubc.ca/~mack/CS322/AIspace/simple-network.xml</a:t>
            </a:r>
          </a:p>
          <a:p>
            <a:pPr marL="857250" lvl="2" indent="0">
              <a:buFontTx/>
              <a:buNone/>
            </a:pPr>
            <a:r>
              <a:rPr lang="en-US" smtClean="0">
                <a:solidFill>
                  <a:schemeClr val="accent2"/>
                </a:solidFill>
                <a:latin typeface="Arial" pitchFamily="34" charset="0"/>
                <a:cs typeface="Times New Roman" pitchFamily="18" charset="0"/>
              </a:rPr>
              <a:t>(Download the file and load it as a local file in AIspace)</a:t>
            </a:r>
            <a:endParaRPr lang="en-US" smtClean="0">
              <a:cs typeface="Times New Roman" pitchFamily="18" charset="0"/>
            </a:endParaRPr>
          </a:p>
          <a:p>
            <a:pPr marL="857250" lvl="2" indent="0"/>
            <a:r>
              <a:rPr lang="en-US" smtClean="0">
                <a:cs typeface="Times New Roman" pitchFamily="18" charset="0"/>
              </a:rPr>
              <a:t>We have a (unique) solution. </a:t>
            </a:r>
          </a:p>
          <a:p>
            <a:pPr marL="914400" lvl="1" indent="-457200"/>
            <a:endParaRPr lang="en-US" sz="1100" smtClean="0">
              <a:cs typeface="Times New Roman" pitchFamily="18" charset="0"/>
            </a:endParaRPr>
          </a:p>
          <a:p>
            <a:pPr marL="914400" lvl="1" indent="-457200"/>
            <a:r>
              <a:rPr lang="en-US" smtClean="0">
                <a:cs typeface="Times New Roman" pitchFamily="18" charset="0"/>
              </a:rPr>
              <a:t>At least one domain is empty, e.g.</a:t>
            </a:r>
          </a:p>
          <a:p>
            <a:pPr marL="857250" lvl="2" indent="0">
              <a:buFontTx/>
              <a:buNone/>
            </a:pPr>
            <a:r>
              <a:rPr lang="en-US" smtClean="0">
                <a:solidFill>
                  <a:schemeClr val="accent2"/>
                </a:solidFill>
                <a:latin typeface="Arial" pitchFamily="34" charset="0"/>
              </a:rPr>
              <a:t>http://www.cs.ubc.ca/~mack/CS322/AIspace/simple-infeasible.xml</a:t>
            </a:r>
            <a:endParaRPr lang="en-US" smtClean="0">
              <a:cs typeface="Times New Roman" pitchFamily="18" charset="0"/>
              <a:sym typeface="Symbol" pitchFamily="18" charset="2"/>
            </a:endParaRPr>
          </a:p>
          <a:p>
            <a:pPr marL="857250" lvl="2" indent="0"/>
            <a:r>
              <a:rPr lang="en-US" smtClean="0">
                <a:cs typeface="Times New Roman" pitchFamily="18" charset="0"/>
                <a:sym typeface="Symbol" pitchFamily="18" charset="2"/>
              </a:rPr>
              <a:t>No solution! All values are ruled out for this variable.</a:t>
            </a:r>
          </a:p>
          <a:p>
            <a:pPr marL="914400" lvl="1" indent="-457200"/>
            <a:endParaRPr lang="en-US" sz="1100" smtClean="0">
              <a:cs typeface="Times New Roman" pitchFamily="18" charset="0"/>
            </a:endParaRPr>
          </a:p>
          <a:p>
            <a:pPr marL="914400" lvl="1" indent="-457200"/>
            <a:r>
              <a:rPr lang="en-US" smtClean="0">
                <a:cs typeface="Times New Roman" pitchFamily="18" charset="0"/>
              </a:rPr>
              <a:t>Some domains have more than one value, e.g.</a:t>
            </a:r>
            <a:br>
              <a:rPr lang="en-US" smtClean="0">
                <a:cs typeface="Times New Roman" pitchFamily="18" charset="0"/>
              </a:rPr>
            </a:br>
            <a:r>
              <a:rPr lang="en-US" smtClean="0">
                <a:cs typeface="Times New Roman" pitchFamily="18" charset="0"/>
              </a:rPr>
              <a:t>built-in example </a:t>
            </a:r>
            <a:r>
              <a:rPr lang="ja-JP" altLang="en-US" smtClean="0">
                <a:cs typeface="Times New Roman" pitchFamily="18" charset="0"/>
              </a:rPr>
              <a:t>“</a:t>
            </a:r>
            <a:r>
              <a:rPr lang="en-US" altLang="ja-JP" smtClean="0">
                <a:cs typeface="Times New Roman" pitchFamily="18" charset="0"/>
              </a:rPr>
              <a:t>simple problem 2</a:t>
            </a:r>
            <a:r>
              <a:rPr lang="ja-JP" altLang="en-US" smtClean="0">
                <a:cs typeface="Times New Roman" pitchFamily="18" charset="0"/>
              </a:rPr>
              <a:t>”</a:t>
            </a:r>
            <a:endParaRPr lang="en-US" altLang="ja-JP" smtClean="0">
              <a:cs typeface="Times New Roman" pitchFamily="18" charset="0"/>
            </a:endParaRPr>
          </a:p>
          <a:p>
            <a:pPr marL="857250" lvl="2" indent="0"/>
            <a:r>
              <a:rPr lang="en-US" smtClean="0">
                <a:cs typeface="Times New Roman" pitchFamily="18" charset="0"/>
                <a:sym typeface="Symbol" pitchFamily="18" charset="2"/>
              </a:rPr>
              <a:t>There may be a solution, multiple ones, or none</a:t>
            </a:r>
          </a:p>
          <a:p>
            <a:pPr marL="857250" lvl="2" indent="0"/>
            <a:r>
              <a:rPr lang="en-US" smtClean="0">
                <a:cs typeface="Times New Roman" pitchFamily="18" charset="0"/>
              </a:rPr>
              <a:t>Need to solve this new CSP (usually simpler) problem: </a:t>
            </a:r>
            <a:br>
              <a:rPr lang="en-US" smtClean="0">
                <a:cs typeface="Times New Roman" pitchFamily="18" charset="0"/>
              </a:rPr>
            </a:br>
            <a:r>
              <a:rPr lang="en-US" smtClean="0">
                <a:cs typeface="Times New Roman" pitchFamily="18" charset="0"/>
              </a:rPr>
              <a:t>    same constraints, domains have been reduced</a:t>
            </a:r>
          </a:p>
          <a:p>
            <a:pPr marL="914400" lvl="1" indent="-457200">
              <a:buFont typeface="Arial Unicode MS" pitchFamily="34" charset="-128"/>
              <a:buAutoNum type="arabicPeriod"/>
            </a:pP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MS PGothic" pitchFamily="34" charset="-128"/>
                <a:cs typeface="Times New Roman" pitchFamily="18" charset="0"/>
              </a:rPr>
              <a:t>Lecture Overview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598488" y="1268413"/>
            <a:ext cx="8243887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b="1" dirty="0">
              <a:latin typeface="Arial" charset="0"/>
              <a:ea typeface="ＭＳ Ｐゴシック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Solving Constraint Satisfaction Problems (CSPs)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Recap: Generate &amp; Test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Recap: Graph search</a:t>
            </a: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Arc consistency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dirty="0" smtClean="0">
                <a:latin typeface="Arial" charset="0"/>
                <a:ea typeface="ＭＳ Ｐゴシック" charset="0"/>
                <a:cs typeface="Arial" charset="0"/>
              </a:rPr>
              <a:t>GAC </a:t>
            </a: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algorithm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Complexity analysis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Domain splitting</a:t>
            </a:r>
          </a:p>
          <a:p>
            <a:pPr marL="0" indent="0" eaLnBrk="1" hangingPunct="1">
              <a:lnSpc>
                <a:spcPct val="80000"/>
              </a:lnSpc>
              <a:buSzTx/>
              <a:buFont typeface="Arial" pitchFamily="34" charset="0"/>
              <a:buNone/>
              <a:defRPr/>
            </a:pPr>
            <a:endParaRPr lang="en-US" dirty="0">
              <a:solidFill>
                <a:schemeClr val="hlink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>
              <a:solidFill>
                <a:schemeClr val="bg2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6656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41EF422-5DE7-4F0D-821D-2CE21324A018}" type="slidenum">
              <a:rPr lang="en-US"/>
              <a:pPr/>
              <a:t>28</a:t>
            </a:fld>
            <a:endParaRPr lang="en-US"/>
          </a:p>
        </p:txBody>
      </p:sp>
      <p:sp>
        <p:nvSpPr>
          <p:cNvPr id="66564" name="Right Arrow 6"/>
          <p:cNvSpPr>
            <a:spLocks noChangeArrowheads="1"/>
          </p:cNvSpPr>
          <p:nvPr/>
        </p:nvSpPr>
        <p:spPr bwMode="auto">
          <a:xfrm>
            <a:off x="1331913" y="2852738"/>
            <a:ext cx="977900" cy="484187"/>
          </a:xfrm>
          <a:prstGeom prst="rightArrow">
            <a:avLst>
              <a:gd name="adj1" fmla="val 50000"/>
              <a:gd name="adj2" fmla="val 5002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6565" name="Right Arrow 8"/>
          <p:cNvSpPr>
            <a:spLocks noChangeArrowheads="1"/>
          </p:cNvSpPr>
          <p:nvPr/>
        </p:nvSpPr>
        <p:spPr bwMode="auto">
          <a:xfrm>
            <a:off x="0" y="620713"/>
            <a:ext cx="900113" cy="431800"/>
          </a:xfrm>
          <a:prstGeom prst="rightArrow">
            <a:avLst>
              <a:gd name="adj1" fmla="val 50000"/>
              <a:gd name="adj2" fmla="val 50058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395288" y="3213100"/>
            <a:ext cx="519112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ChangeArrowheads="1"/>
          </p:cNvSpPr>
          <p:nvPr/>
        </p:nvSpPr>
        <p:spPr bwMode="auto">
          <a:xfrm>
            <a:off x="179388" y="2997200"/>
            <a:ext cx="8458200" cy="206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>
                <a:latin typeface="Arial" pitchFamily="34" charset="0"/>
              </a:rPr>
              <a:t>How often will we prune the domain</a:t>
            </a:r>
            <a:br>
              <a:rPr lang="en-US" sz="2000">
                <a:latin typeface="Arial" pitchFamily="34" charset="0"/>
              </a:rPr>
            </a:br>
            <a:r>
              <a:rPr lang="en-US" sz="2000">
                <a:latin typeface="Arial" pitchFamily="34" charset="0"/>
              </a:rPr>
              <a:t>of variable V? O(d) times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>
                <a:latin typeface="Arial" pitchFamily="34" charset="0"/>
              </a:rPr>
              <a:t>How many arcs will be put on the </a:t>
            </a:r>
            <a:br>
              <a:rPr lang="en-US" sz="2000">
                <a:latin typeface="Arial" pitchFamily="34" charset="0"/>
              </a:rPr>
            </a:br>
            <a:r>
              <a:rPr lang="en-US" sz="2000">
                <a:latin typeface="Arial" pitchFamily="34" charset="0"/>
              </a:rPr>
              <a:t>ToDoArc list when pruning domain of variable V?</a:t>
            </a:r>
          </a:p>
          <a:p>
            <a:pPr marL="1257300" lvl="2" indent="-342900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en-US" sz="1800">
                <a:latin typeface="Arial" pitchFamily="34" charset="0"/>
              </a:rPr>
              <a:t>O(degree of variable V)</a:t>
            </a:r>
          </a:p>
          <a:p>
            <a:pPr marL="1257300" lvl="2" indent="-342900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en-US" sz="1800">
                <a:latin typeface="Arial" pitchFamily="34" charset="0"/>
              </a:rPr>
              <a:t>In total, across all variables: sum of degrees of all variables = </a:t>
            </a:r>
          </a:p>
          <a:p>
            <a:pPr lvl="3">
              <a:lnSpc>
                <a:spcPct val="90000"/>
              </a:lnSpc>
              <a:spcBef>
                <a:spcPct val="20000"/>
              </a:spcBef>
            </a:pPr>
            <a:r>
              <a:rPr lang="en-US" sz="1800">
                <a:latin typeface="Arial" pitchFamily="34" charset="0"/>
              </a:rPr>
              <a:t>				2*number of constraints, i.e. 2*c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>
                <a:latin typeface="Arial" pitchFamily="34" charset="0"/>
              </a:rPr>
              <a:t>Together: we will only put O(dc) arcs on the ToDoArc list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>
                <a:latin typeface="Arial" pitchFamily="34" charset="0"/>
              </a:rPr>
              <a:t>Checking consistency is O(d</a:t>
            </a:r>
            <a:r>
              <a:rPr lang="en-US" sz="2000" baseline="30000">
                <a:latin typeface="Arial" pitchFamily="34" charset="0"/>
              </a:rPr>
              <a:t>2</a:t>
            </a:r>
            <a:r>
              <a:rPr lang="en-US" sz="2000">
                <a:latin typeface="Arial" pitchFamily="34" charset="0"/>
              </a:rPr>
              <a:t>) for each of them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>
                <a:latin typeface="Arial" pitchFamily="34" charset="0"/>
              </a:rPr>
              <a:t>Overall complexity: </a:t>
            </a:r>
            <a:r>
              <a:rPr lang="en-US" sz="2000">
                <a:solidFill>
                  <a:srgbClr val="FF0000"/>
                </a:solidFill>
                <a:latin typeface="Arial" pitchFamily="34" charset="0"/>
              </a:rPr>
              <a:t>O(cd</a:t>
            </a:r>
            <a:r>
              <a:rPr lang="en-US" sz="2000" baseline="30000">
                <a:solidFill>
                  <a:srgbClr val="FF0000"/>
                </a:solidFill>
                <a:latin typeface="Arial" pitchFamily="34" charset="0"/>
              </a:rPr>
              <a:t>3</a:t>
            </a:r>
            <a:r>
              <a:rPr lang="en-US" sz="2000">
                <a:solidFill>
                  <a:srgbClr val="FF0000"/>
                </a:solidFill>
                <a:latin typeface="Arial" pitchFamily="34" charset="0"/>
              </a:rPr>
              <a:t>)</a:t>
            </a:r>
            <a:endParaRPr lang="en-US" sz="2000">
              <a:latin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>
                <a:latin typeface="Arial" pitchFamily="34" charset="0"/>
              </a:rPr>
              <a:t>Compare to O(d</a:t>
            </a:r>
            <a:r>
              <a:rPr lang="en-US" sz="2000" baseline="30000">
                <a:latin typeface="Arial" pitchFamily="34" charset="0"/>
              </a:rPr>
              <a:t>N</a:t>
            </a:r>
            <a:r>
              <a:rPr lang="en-US" sz="2000">
                <a:latin typeface="Arial" pitchFamily="34" charset="0"/>
              </a:rPr>
              <a:t>) of DFS!! Arc consistency is MUCH faster</a:t>
            </a:r>
            <a:endParaRPr lang="en-US">
              <a:latin typeface="Arial" pitchFamily="34" charset="0"/>
            </a:endParaRPr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04813"/>
            <a:ext cx="8534400" cy="685800"/>
          </a:xfrm>
        </p:spPr>
        <p:txBody>
          <a:bodyPr/>
          <a:lstStyle/>
          <a:p>
            <a:r>
              <a:rPr lang="en-US" sz="360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Arc Consistency Algorithm: Complexity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19200"/>
            <a:ext cx="8515350" cy="1778000"/>
          </a:xfrm>
        </p:spPr>
        <p:txBody>
          <a:bodyPr/>
          <a:lstStyle/>
          <a:p>
            <a:pPr>
              <a:lnSpc>
                <a:spcPct val="90000"/>
              </a:lnSpc>
              <a:buSzTx/>
              <a:buFontTx/>
              <a:buChar char="•"/>
            </a:pPr>
            <a:r>
              <a:rPr lang="en-US" smtClean="0">
                <a:latin typeface="Arial" pitchFamily="34" charset="0"/>
                <a:cs typeface="Arial" pitchFamily="34" charset="0"/>
              </a:rPr>
              <a:t>Worst-case complexity of arc consistency procedure on a problem with N variables	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latin typeface="Arial" pitchFamily="34" charset="0"/>
                <a:cs typeface="Arial" pitchFamily="34" charset="0"/>
              </a:rPr>
              <a:t>let </a:t>
            </a:r>
            <a:r>
              <a:rPr lang="en-US" b="1" i="1" smtClean="0">
                <a:latin typeface="Arial" pitchFamily="34" charset="0"/>
                <a:cs typeface="Arial" pitchFamily="34" charset="0"/>
              </a:rPr>
              <a:t>d </a:t>
            </a:r>
            <a:r>
              <a:rPr lang="en-US" smtClean="0">
                <a:latin typeface="Arial" pitchFamily="34" charset="0"/>
                <a:cs typeface="Arial" pitchFamily="34" charset="0"/>
              </a:rPr>
              <a:t>be the </a:t>
            </a:r>
            <a:r>
              <a:rPr lang="en-US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max size of a variable domain</a:t>
            </a:r>
            <a:endParaRPr lang="en-US" b="1" i="1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mtClean="0">
                <a:latin typeface="Arial" pitchFamily="34" charset="0"/>
                <a:cs typeface="Arial" pitchFamily="34" charset="0"/>
              </a:rPr>
              <a:t>let </a:t>
            </a:r>
            <a:r>
              <a:rPr lang="en-US" b="1" i="1" smtClean="0">
                <a:latin typeface="Arial" pitchFamily="34" charset="0"/>
                <a:cs typeface="Arial" pitchFamily="34" charset="0"/>
              </a:rPr>
              <a:t>c </a:t>
            </a:r>
            <a:r>
              <a:rPr lang="en-US" smtClean="0">
                <a:latin typeface="Arial" pitchFamily="34" charset="0"/>
                <a:cs typeface="Arial" pitchFamily="34" charset="0"/>
              </a:rPr>
              <a:t>be the </a:t>
            </a:r>
            <a:r>
              <a:rPr lang="en-US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number of constraints</a:t>
            </a:r>
            <a:endParaRPr lang="en-US" b="1" i="1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861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425" y="1589088"/>
            <a:ext cx="2952750" cy="236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2800" smtClean="0">
                <a:ea typeface="MS PGothic" pitchFamily="34" charset="-128"/>
              </a:rPr>
              <a:t>Constraint Satisfaction Problems (CSPs): Definition</a:t>
            </a:r>
            <a:endParaRPr sz="3600" smtClean="0">
              <a:ea typeface="MS PGothic" pitchFamily="34" charset="-128"/>
            </a:endParaRPr>
          </a:p>
        </p:txBody>
      </p:sp>
      <p:sp>
        <p:nvSpPr>
          <p:cNvPr id="2150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EFBD3B1-12E0-4E04-9CC0-7F70AB6E6B80}" type="slidenum">
              <a:rPr lang="en-US"/>
              <a:pPr/>
              <a:t>3</a:t>
            </a:fld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79388" y="3429000"/>
            <a:ext cx="8713787" cy="779463"/>
          </a:xfrm>
          <a:prstGeom prst="rect">
            <a:avLst/>
          </a:prstGeom>
          <a:solidFill>
            <a:srgbClr val="CCECFF">
              <a:alpha val="52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81000" indent="-381000">
              <a:spcBef>
                <a:spcPct val="20000"/>
              </a:spcBef>
              <a:defRPr/>
            </a:pPr>
            <a:r>
              <a:rPr lang="en-US" sz="2000" dirty="0">
                <a:latin typeface="MS Reference Sans Serif" pitchFamily="34" charset="0"/>
                <a:ea typeface="Arial" charset="0"/>
                <a:cs typeface="Arial" charset="0"/>
              </a:rPr>
              <a:t>Definition: </a:t>
            </a:r>
          </a:p>
          <a:p>
            <a:pPr>
              <a:defRPr/>
            </a:pPr>
            <a:r>
              <a:rPr lang="en-CA" sz="2000" dirty="0">
                <a:latin typeface="MS Reference Sans Serif" pitchFamily="34" charset="0"/>
                <a:ea typeface="Arial" charset="0"/>
                <a:cs typeface="Arial" charset="0"/>
              </a:rPr>
              <a:t>A </a:t>
            </a:r>
            <a:r>
              <a:rPr lang="en-CA" sz="2000" dirty="0">
                <a:solidFill>
                  <a:srgbClr val="FF0000"/>
                </a:solidFill>
                <a:latin typeface="MS Reference Sans Serif" pitchFamily="34" charset="0"/>
                <a:ea typeface="Arial" charset="0"/>
                <a:cs typeface="Arial" charset="0"/>
              </a:rPr>
              <a:t>model</a:t>
            </a:r>
            <a:r>
              <a:rPr lang="en-CA" sz="2000" dirty="0">
                <a:latin typeface="MS Reference Sans Serif" pitchFamily="34" charset="0"/>
                <a:ea typeface="Arial" charset="0"/>
                <a:cs typeface="Arial" charset="0"/>
              </a:rPr>
              <a:t> of a CSP is a possible world that </a:t>
            </a:r>
            <a:r>
              <a:rPr lang="en-CA" sz="2000" dirty="0">
                <a:solidFill>
                  <a:srgbClr val="3132CD"/>
                </a:solidFill>
                <a:latin typeface="MS Reference Sans Serif" pitchFamily="34" charset="0"/>
                <a:ea typeface="Arial" charset="0"/>
                <a:cs typeface="Arial" charset="0"/>
              </a:rPr>
              <a:t>satisfies</a:t>
            </a:r>
            <a:r>
              <a:rPr lang="en-CA" sz="2000" dirty="0">
                <a:latin typeface="MS Reference Sans Serif" pitchFamily="34" charset="0"/>
                <a:ea typeface="Arial" charset="0"/>
                <a:cs typeface="Arial" charset="0"/>
              </a:rPr>
              <a:t> all constraints. </a:t>
            </a:r>
            <a:endParaRPr lang="en-US" sz="2000" dirty="0">
              <a:latin typeface="MS Reference Sans Serif" pitchFamily="34" charset="0"/>
              <a:ea typeface="Arial" charset="0"/>
              <a:cs typeface="Arial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79388" y="765175"/>
            <a:ext cx="8713787" cy="1584325"/>
          </a:xfrm>
          <a:prstGeom prst="rect">
            <a:avLst/>
          </a:prstGeom>
          <a:solidFill>
            <a:srgbClr val="CCECFF">
              <a:alpha val="52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2000" dirty="0">
                <a:latin typeface="MS Reference Sans Serif" pitchFamily="34" charset="0"/>
                <a:ea typeface="Arial" charset="0"/>
                <a:cs typeface="Arial" charset="0"/>
              </a:rPr>
              <a:t>Definition: </a:t>
            </a:r>
            <a:br>
              <a:rPr lang="en-US" sz="2000" dirty="0">
                <a:latin typeface="MS Reference Sans Serif" pitchFamily="34" charset="0"/>
                <a:ea typeface="Arial" charset="0"/>
                <a:cs typeface="Arial" charset="0"/>
              </a:rPr>
            </a:br>
            <a:r>
              <a:rPr lang="en-CA" sz="2000" dirty="0">
                <a:latin typeface="MS Reference Sans Serif" pitchFamily="34" charset="0"/>
                <a:ea typeface="+mn-ea"/>
                <a:cs typeface="Arial" pitchFamily="34" charset="0"/>
              </a:rPr>
              <a:t>A </a:t>
            </a:r>
            <a:r>
              <a:rPr lang="en-CA" sz="2000" dirty="0">
                <a:solidFill>
                  <a:srgbClr val="FF0000"/>
                </a:solidFill>
                <a:latin typeface="MS Reference Sans Serif" pitchFamily="34" charset="0"/>
                <a:ea typeface="+mn-ea"/>
                <a:cs typeface="Arial" pitchFamily="34" charset="0"/>
              </a:rPr>
              <a:t>constraint satisfaction problem (CSP)</a:t>
            </a:r>
            <a:r>
              <a:rPr lang="en-CA" sz="2000" dirty="0">
                <a:latin typeface="MS Reference Sans Serif" pitchFamily="34" charset="0"/>
                <a:ea typeface="+mn-ea"/>
                <a:cs typeface="Arial" pitchFamily="34" charset="0"/>
              </a:rPr>
              <a:t> consists of:</a:t>
            </a:r>
          </a:p>
          <a:p>
            <a:pPr marL="914400" lvl="1" indent="-457200">
              <a:buFont typeface="Arial" pitchFamily="34" charset="0"/>
              <a:buChar char="•"/>
              <a:defRPr/>
            </a:pPr>
            <a:r>
              <a:rPr lang="en-CA" sz="2000" dirty="0">
                <a:latin typeface="MS Reference Sans Serif" pitchFamily="34" charset="0"/>
                <a:ea typeface="+mn-ea"/>
                <a:cs typeface="Arial" pitchFamily="34" charset="0"/>
              </a:rPr>
              <a:t>a set of </a:t>
            </a:r>
            <a:r>
              <a:rPr lang="en-CA" sz="2000" dirty="0">
                <a:solidFill>
                  <a:srgbClr val="3132CD"/>
                </a:solidFill>
                <a:latin typeface="MS Reference Sans Serif" pitchFamily="34" charset="0"/>
                <a:ea typeface="+mn-ea"/>
                <a:cs typeface="Arial" pitchFamily="34" charset="0"/>
              </a:rPr>
              <a:t>variables </a:t>
            </a:r>
            <a:r>
              <a:rPr lang="en-CA" sz="2000" dirty="0">
                <a:solidFill>
                  <a:srgbClr val="3132CD"/>
                </a:solidFill>
                <a:latin typeface="Lucida Calligraphy" pitchFamily="66" charset="0"/>
                <a:ea typeface="+mn-ea"/>
                <a:cs typeface="Arial" pitchFamily="34" charset="0"/>
              </a:rPr>
              <a:t>V</a:t>
            </a:r>
          </a:p>
          <a:p>
            <a:pPr marL="914400" lvl="1" indent="-457200">
              <a:buFont typeface="Arial" pitchFamily="34" charset="0"/>
              <a:buChar char="•"/>
              <a:defRPr/>
            </a:pPr>
            <a:r>
              <a:rPr lang="en-CA" sz="2000" dirty="0">
                <a:latin typeface="MS Reference Sans Serif" pitchFamily="34" charset="0"/>
                <a:ea typeface="+mn-ea"/>
                <a:cs typeface="Arial" pitchFamily="34" charset="0"/>
              </a:rPr>
              <a:t>a </a:t>
            </a:r>
            <a:r>
              <a:rPr lang="en-CA" sz="2000" dirty="0">
                <a:solidFill>
                  <a:srgbClr val="3132CD"/>
                </a:solidFill>
                <a:latin typeface="MS Reference Sans Serif" pitchFamily="34" charset="0"/>
                <a:ea typeface="+mn-ea"/>
                <a:cs typeface="Arial" pitchFamily="34" charset="0"/>
              </a:rPr>
              <a:t>domain</a:t>
            </a:r>
            <a:r>
              <a:rPr lang="en-CA" sz="2000" dirty="0">
                <a:latin typeface="MS Reference Sans Serif" pitchFamily="34" charset="0"/>
                <a:ea typeface="+mn-ea"/>
                <a:cs typeface="Arial" pitchFamily="34" charset="0"/>
              </a:rPr>
              <a:t> </a:t>
            </a:r>
            <a:r>
              <a:rPr lang="en-CA" sz="2000" dirty="0" err="1">
                <a:latin typeface="MS Reference Sans Serif" pitchFamily="34" charset="0"/>
                <a:ea typeface="+mn-ea"/>
                <a:cs typeface="Arial" pitchFamily="34" charset="0"/>
              </a:rPr>
              <a:t>dom</a:t>
            </a:r>
            <a:r>
              <a:rPr lang="en-CA" sz="2000" dirty="0">
                <a:latin typeface="MS Reference Sans Serif" pitchFamily="34" charset="0"/>
                <a:ea typeface="+mn-ea"/>
                <a:cs typeface="Arial" pitchFamily="34" charset="0"/>
              </a:rPr>
              <a:t>(V) for each variable V </a:t>
            </a:r>
            <a:r>
              <a:rPr lang="en-CA" sz="2000" dirty="0">
                <a:latin typeface="MS Reference Sans Serif" pitchFamily="34" charset="0"/>
                <a:ea typeface="+mn-ea"/>
                <a:cs typeface="Arial" pitchFamily="34" charset="0"/>
                <a:sym typeface="Symbol"/>
              </a:rPr>
              <a:t></a:t>
            </a:r>
            <a:r>
              <a:rPr lang="en-CA" sz="2000" dirty="0">
                <a:latin typeface="Lucida Calligraphy" pitchFamily="66" charset="0"/>
                <a:ea typeface="+mn-ea"/>
                <a:cs typeface="Arial" pitchFamily="34" charset="0"/>
              </a:rPr>
              <a:t>V</a:t>
            </a:r>
          </a:p>
          <a:p>
            <a:pPr marL="914400" lvl="1" indent="-457200">
              <a:buFont typeface="Arial" pitchFamily="34" charset="0"/>
              <a:buChar char="•"/>
              <a:defRPr/>
            </a:pPr>
            <a:r>
              <a:rPr lang="en-CA" sz="2000" dirty="0">
                <a:latin typeface="MS Reference Sans Serif" pitchFamily="34" charset="0"/>
                <a:ea typeface="+mn-ea"/>
                <a:cs typeface="Arial" pitchFamily="34" charset="0"/>
              </a:rPr>
              <a:t>a set of </a:t>
            </a:r>
            <a:r>
              <a:rPr lang="en-CA" sz="2000" dirty="0">
                <a:solidFill>
                  <a:srgbClr val="3132CD"/>
                </a:solidFill>
                <a:latin typeface="MS Reference Sans Serif" pitchFamily="34" charset="0"/>
                <a:ea typeface="+mn-ea"/>
                <a:cs typeface="Arial" pitchFamily="34" charset="0"/>
              </a:rPr>
              <a:t>constraints </a:t>
            </a:r>
            <a:r>
              <a:rPr lang="en-CA" sz="2000" dirty="0">
                <a:solidFill>
                  <a:srgbClr val="3132CD"/>
                </a:solidFill>
                <a:latin typeface="Lucida Calligraphy" pitchFamily="66" charset="0"/>
                <a:ea typeface="+mn-ea"/>
                <a:cs typeface="Arial" pitchFamily="34" charset="0"/>
              </a:rPr>
              <a:t>C</a:t>
            </a:r>
            <a:endParaRPr lang="en-US" sz="2000" dirty="0">
              <a:solidFill>
                <a:srgbClr val="3132CD"/>
              </a:solidFill>
              <a:latin typeface="MS Reference Sans Serif" pitchFamily="34" charset="0"/>
              <a:ea typeface="+mn-ea"/>
              <a:cs typeface="Arial" pitchFamily="34" charset="0"/>
            </a:endParaRPr>
          </a:p>
          <a:p>
            <a:pPr marL="381000" indent="-381000">
              <a:spcBef>
                <a:spcPct val="20000"/>
              </a:spcBef>
              <a:defRPr/>
            </a:pPr>
            <a:endParaRPr lang="en-US" sz="2000" dirty="0">
              <a:latin typeface="MS Reference Sans Serif" pitchFamily="34" charset="0"/>
              <a:ea typeface="Arial" charset="0"/>
              <a:cs typeface="Arial" charset="0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539750" y="4278313"/>
            <a:ext cx="3543300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CA" sz="1800" kern="0" dirty="0">
                <a:latin typeface="MS Reference Sans Serif" pitchFamily="34" charset="0"/>
                <a:ea typeface="+mn-ea"/>
              </a:rPr>
              <a:t>An example CSP: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kern="0" dirty="0">
                <a:latin typeface="+mn-lt"/>
                <a:ea typeface="+mn-ea"/>
              </a:rPr>
              <a:t> </a:t>
            </a:r>
            <a:r>
              <a:rPr lang="en-CA" sz="1800" kern="0" dirty="0">
                <a:latin typeface="Lucida Calligraphy" pitchFamily="66" charset="0"/>
                <a:ea typeface="+mn-ea"/>
              </a:rPr>
              <a:t>V </a:t>
            </a:r>
            <a:r>
              <a:rPr lang="en-CA" sz="1800" kern="0" dirty="0">
                <a:latin typeface="MS Reference Sans Serif" pitchFamily="34" charset="0"/>
                <a:ea typeface="+mn-ea"/>
              </a:rPr>
              <a:t>= {V</a:t>
            </a:r>
            <a:r>
              <a:rPr lang="en-CA" sz="1800" kern="0" baseline="-25000" dirty="0">
                <a:latin typeface="MS Reference Sans Serif" pitchFamily="34" charset="0"/>
                <a:ea typeface="+mn-ea"/>
              </a:rPr>
              <a:t>1</a:t>
            </a:r>
            <a:r>
              <a:rPr lang="en-CA" sz="1800" kern="0" dirty="0">
                <a:latin typeface="MS Reference Sans Serif" pitchFamily="34" charset="0"/>
                <a:ea typeface="+mn-ea"/>
              </a:rPr>
              <a:t>,V</a:t>
            </a:r>
            <a:r>
              <a:rPr lang="en-CA" sz="1800" kern="0" baseline="-25000" dirty="0">
                <a:latin typeface="MS Reference Sans Serif" pitchFamily="34" charset="0"/>
                <a:ea typeface="+mn-ea"/>
              </a:rPr>
              <a:t>2</a:t>
            </a:r>
            <a:r>
              <a:rPr lang="en-CA" sz="1800" kern="0" dirty="0">
                <a:latin typeface="MS Reference Sans Serif" pitchFamily="34" charset="0"/>
                <a:ea typeface="+mn-ea"/>
              </a:rPr>
              <a:t>}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sz="1600" kern="0" dirty="0">
                <a:latin typeface="+mn-lt"/>
                <a:ea typeface="+mn-ea"/>
                <a:cs typeface="Arial" pitchFamily="34" charset="0"/>
              </a:rPr>
              <a:t> </a:t>
            </a:r>
            <a:r>
              <a:rPr lang="en-US" sz="1600" kern="0" dirty="0" err="1">
                <a:latin typeface="+mn-lt"/>
                <a:ea typeface="+mn-ea"/>
                <a:cs typeface="Arial" pitchFamily="34" charset="0"/>
              </a:rPr>
              <a:t>dom</a:t>
            </a:r>
            <a:r>
              <a:rPr lang="en-US" sz="1600" kern="0" dirty="0">
                <a:latin typeface="+mn-lt"/>
                <a:ea typeface="+mn-ea"/>
                <a:cs typeface="Arial" pitchFamily="34" charset="0"/>
              </a:rPr>
              <a:t>(</a:t>
            </a:r>
            <a:r>
              <a:rPr lang="en-CA" sz="1600" kern="0" dirty="0">
                <a:latin typeface="MS Reference Sans Serif" pitchFamily="34" charset="0"/>
                <a:ea typeface="+mn-ea"/>
                <a:cs typeface="Arial" pitchFamily="34" charset="0"/>
              </a:rPr>
              <a:t>V</a:t>
            </a:r>
            <a:r>
              <a:rPr lang="en-CA" sz="16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1</a:t>
            </a:r>
            <a:r>
              <a:rPr lang="en-US" sz="1600" kern="0" dirty="0">
                <a:latin typeface="+mn-lt"/>
                <a:ea typeface="+mn-ea"/>
                <a:cs typeface="Arial" pitchFamily="34" charset="0"/>
              </a:rPr>
              <a:t>) = {1,2,3}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sz="1600" kern="0" dirty="0">
                <a:latin typeface="+mn-lt"/>
                <a:ea typeface="+mn-ea"/>
                <a:cs typeface="Arial" pitchFamily="34" charset="0"/>
              </a:rPr>
              <a:t> </a:t>
            </a:r>
            <a:r>
              <a:rPr lang="en-US" sz="1600" kern="0" dirty="0" err="1">
                <a:latin typeface="+mn-lt"/>
                <a:ea typeface="+mn-ea"/>
                <a:cs typeface="Arial" pitchFamily="34" charset="0"/>
              </a:rPr>
              <a:t>dom</a:t>
            </a:r>
            <a:r>
              <a:rPr lang="en-US" sz="1600" kern="0" dirty="0">
                <a:latin typeface="+mn-lt"/>
                <a:ea typeface="+mn-ea"/>
                <a:cs typeface="Arial" pitchFamily="34" charset="0"/>
              </a:rPr>
              <a:t>(</a:t>
            </a:r>
            <a:r>
              <a:rPr lang="en-CA" sz="1600" kern="0" dirty="0">
                <a:latin typeface="MS Reference Sans Serif" pitchFamily="34" charset="0"/>
                <a:ea typeface="+mn-ea"/>
                <a:cs typeface="Arial" pitchFamily="34" charset="0"/>
              </a:rPr>
              <a:t>V</a:t>
            </a:r>
            <a:r>
              <a:rPr lang="en-CA" sz="16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2</a:t>
            </a:r>
            <a:r>
              <a:rPr lang="en-US" sz="1600" kern="0" dirty="0">
                <a:latin typeface="+mn-lt"/>
                <a:ea typeface="+mn-ea"/>
                <a:cs typeface="Arial" pitchFamily="34" charset="0"/>
              </a:rPr>
              <a:t>) = {1,2}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kern="0" dirty="0">
                <a:latin typeface="+mn-lt"/>
                <a:ea typeface="+mn-ea"/>
              </a:rPr>
              <a:t> </a:t>
            </a:r>
            <a:r>
              <a:rPr lang="en-CA" sz="1800" kern="0" dirty="0">
                <a:latin typeface="Lucida Calligraphy" pitchFamily="66" charset="0"/>
                <a:ea typeface="+mn-ea"/>
              </a:rPr>
              <a:t>C </a:t>
            </a:r>
            <a:r>
              <a:rPr lang="en-CA" sz="1800" kern="0" dirty="0">
                <a:latin typeface="MS Reference Sans Serif" pitchFamily="34" charset="0"/>
                <a:ea typeface="+mn-ea"/>
              </a:rPr>
              <a:t>= {C</a:t>
            </a:r>
            <a:r>
              <a:rPr lang="en-CA" sz="1800" kern="0" baseline="-25000" dirty="0">
                <a:latin typeface="MS Reference Sans Serif" pitchFamily="34" charset="0"/>
                <a:ea typeface="+mn-ea"/>
              </a:rPr>
              <a:t>1</a:t>
            </a:r>
            <a:r>
              <a:rPr lang="en-CA" sz="1800" kern="0" dirty="0">
                <a:latin typeface="MS Reference Sans Serif" pitchFamily="34" charset="0"/>
                <a:ea typeface="+mn-ea"/>
              </a:rPr>
              <a:t>,C</a:t>
            </a:r>
            <a:r>
              <a:rPr lang="en-CA" sz="1800" kern="0" baseline="-25000" dirty="0">
                <a:latin typeface="MS Reference Sans Serif" pitchFamily="34" charset="0"/>
                <a:ea typeface="+mn-ea"/>
              </a:rPr>
              <a:t>2</a:t>
            </a:r>
            <a:r>
              <a:rPr lang="en-CA" sz="1800" kern="0" dirty="0">
                <a:latin typeface="MS Reference Sans Serif" pitchFamily="34" charset="0"/>
                <a:ea typeface="+mn-ea"/>
              </a:rPr>
              <a:t>,C</a:t>
            </a:r>
            <a:r>
              <a:rPr lang="en-CA" sz="1800" kern="0" baseline="-25000" dirty="0">
                <a:latin typeface="MS Reference Sans Serif" pitchFamily="34" charset="0"/>
                <a:ea typeface="+mn-ea"/>
              </a:rPr>
              <a:t>3</a:t>
            </a:r>
            <a:r>
              <a:rPr lang="en-CA" sz="1800" kern="0" dirty="0">
                <a:latin typeface="MS Reference Sans Serif" pitchFamily="34" charset="0"/>
                <a:ea typeface="+mn-ea"/>
              </a:rPr>
              <a:t>}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sz="1600" kern="0" dirty="0">
                <a:latin typeface="+mn-lt"/>
                <a:ea typeface="+mn-ea"/>
                <a:cs typeface="Arial" pitchFamily="34" charset="0"/>
              </a:rPr>
              <a:t> </a:t>
            </a:r>
            <a:r>
              <a:rPr lang="en-CA" sz="1600" kern="0" dirty="0">
                <a:latin typeface="MS Reference Sans Serif" pitchFamily="34" charset="0"/>
                <a:ea typeface="+mn-ea"/>
                <a:cs typeface="Arial" pitchFamily="34" charset="0"/>
              </a:rPr>
              <a:t>C</a:t>
            </a:r>
            <a:r>
              <a:rPr lang="en-CA" sz="16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1</a:t>
            </a:r>
            <a:r>
              <a:rPr lang="en-US" sz="1600" kern="0" dirty="0">
                <a:latin typeface="+mn-lt"/>
                <a:ea typeface="+mn-ea"/>
                <a:cs typeface="Arial" pitchFamily="34" charset="0"/>
              </a:rPr>
              <a:t>: </a:t>
            </a:r>
            <a:r>
              <a:rPr lang="en-CA" sz="1600" kern="0" dirty="0">
                <a:latin typeface="MS Reference Sans Serif" pitchFamily="34" charset="0"/>
                <a:ea typeface="+mn-ea"/>
                <a:cs typeface="Arial" pitchFamily="34" charset="0"/>
              </a:rPr>
              <a:t>V</a:t>
            </a:r>
            <a:r>
              <a:rPr lang="en-CA" sz="16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2</a:t>
            </a:r>
            <a:r>
              <a:rPr lang="en-US" sz="1600" kern="0" dirty="0">
                <a:latin typeface="+mn-lt"/>
                <a:ea typeface="+mn-ea"/>
                <a:cs typeface="Arial" pitchFamily="34" charset="0"/>
              </a:rPr>
              <a:t> </a:t>
            </a:r>
            <a:r>
              <a:rPr lang="en-US" sz="1600" kern="0" dirty="0">
                <a:latin typeface="+mn-lt"/>
                <a:ea typeface="+mn-ea"/>
                <a:cs typeface="Arial" pitchFamily="34" charset="0"/>
                <a:sym typeface="Symbol"/>
              </a:rPr>
              <a:t></a:t>
            </a:r>
            <a:r>
              <a:rPr lang="en-US" sz="1600" kern="0" dirty="0">
                <a:latin typeface="+mn-lt"/>
                <a:ea typeface="+mn-ea"/>
                <a:cs typeface="Arial" pitchFamily="34" charset="0"/>
              </a:rPr>
              <a:t> 2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sz="1600" kern="0" dirty="0">
                <a:latin typeface="+mn-lt"/>
                <a:ea typeface="+mn-ea"/>
                <a:cs typeface="Arial" pitchFamily="34" charset="0"/>
              </a:rPr>
              <a:t> </a:t>
            </a:r>
            <a:r>
              <a:rPr lang="en-CA" sz="1600" kern="0" dirty="0">
                <a:latin typeface="MS Reference Sans Serif" pitchFamily="34" charset="0"/>
                <a:ea typeface="+mn-ea"/>
                <a:cs typeface="Arial" pitchFamily="34" charset="0"/>
              </a:rPr>
              <a:t>C</a:t>
            </a:r>
            <a:r>
              <a:rPr lang="en-CA" sz="16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2</a:t>
            </a:r>
            <a:r>
              <a:rPr lang="en-US" sz="1600" kern="0" dirty="0">
                <a:latin typeface="+mn-lt"/>
                <a:ea typeface="+mn-ea"/>
                <a:cs typeface="Arial" pitchFamily="34" charset="0"/>
              </a:rPr>
              <a:t>: </a:t>
            </a:r>
            <a:r>
              <a:rPr lang="en-CA" sz="1600" kern="0" dirty="0">
                <a:latin typeface="MS Reference Sans Serif" pitchFamily="34" charset="0"/>
                <a:ea typeface="+mn-ea"/>
                <a:cs typeface="Arial" pitchFamily="34" charset="0"/>
              </a:rPr>
              <a:t>V</a:t>
            </a:r>
            <a:r>
              <a:rPr lang="en-CA" sz="16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1</a:t>
            </a:r>
            <a:r>
              <a:rPr lang="en-US" sz="1600" kern="0" dirty="0">
                <a:latin typeface="+mn-lt"/>
                <a:ea typeface="+mn-ea"/>
                <a:cs typeface="Arial" pitchFamily="34" charset="0"/>
              </a:rPr>
              <a:t> + V</a:t>
            </a:r>
            <a:r>
              <a:rPr lang="en-CA" sz="16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2</a:t>
            </a:r>
            <a:r>
              <a:rPr lang="en-US" sz="1600" kern="0" dirty="0">
                <a:latin typeface="+mn-lt"/>
                <a:ea typeface="+mn-ea"/>
                <a:cs typeface="Arial" pitchFamily="34" charset="0"/>
              </a:rPr>
              <a:t>  &lt; 5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sz="1600" kern="0" dirty="0">
                <a:latin typeface="+mn-lt"/>
                <a:ea typeface="+mn-ea"/>
                <a:cs typeface="Arial" pitchFamily="34" charset="0"/>
              </a:rPr>
              <a:t> </a:t>
            </a:r>
            <a:r>
              <a:rPr lang="en-CA" sz="1600" kern="0" dirty="0">
                <a:latin typeface="MS Reference Sans Serif" pitchFamily="34" charset="0"/>
                <a:ea typeface="+mn-ea"/>
                <a:cs typeface="Arial" pitchFamily="34" charset="0"/>
              </a:rPr>
              <a:t>C</a:t>
            </a:r>
            <a:r>
              <a:rPr lang="en-CA" sz="16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3</a:t>
            </a:r>
            <a:r>
              <a:rPr lang="en-US" sz="1600" kern="0" dirty="0">
                <a:latin typeface="+mn-lt"/>
                <a:ea typeface="+mn-ea"/>
                <a:cs typeface="Arial" pitchFamily="34" charset="0"/>
              </a:rPr>
              <a:t>: V</a:t>
            </a:r>
            <a:r>
              <a:rPr lang="en-CA" sz="16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1</a:t>
            </a:r>
            <a:r>
              <a:rPr lang="en-US" sz="1600" kern="0" dirty="0">
                <a:latin typeface="+mn-lt"/>
                <a:ea typeface="+mn-ea"/>
                <a:cs typeface="Arial" pitchFamily="34" charset="0"/>
              </a:rPr>
              <a:t> &gt; </a:t>
            </a:r>
            <a:r>
              <a:rPr lang="en-CA" sz="1600" kern="0" dirty="0">
                <a:latin typeface="MS Reference Sans Serif" pitchFamily="34" charset="0"/>
                <a:ea typeface="+mn-ea"/>
                <a:cs typeface="Arial" pitchFamily="34" charset="0"/>
              </a:rPr>
              <a:t>V</a:t>
            </a:r>
            <a:r>
              <a:rPr lang="en-CA" sz="16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2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3851275" y="4292600"/>
            <a:ext cx="5041900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CA" sz="2000">
                <a:latin typeface="MS Reference Sans Serif" pitchFamily="34" charset="0"/>
              </a:rPr>
              <a:t>Possible worlds for this CSP: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1600"/>
              <a:t>              {</a:t>
            </a:r>
            <a:r>
              <a:rPr lang="en-CA" sz="1600">
                <a:latin typeface="MS Reference Sans Serif" pitchFamily="34" charset="0"/>
              </a:rPr>
              <a:t>V</a:t>
            </a:r>
            <a:r>
              <a:rPr lang="en-CA" sz="1600" baseline="-25000">
                <a:latin typeface="MS Reference Sans Serif" pitchFamily="34" charset="0"/>
              </a:rPr>
              <a:t>1</a:t>
            </a:r>
            <a:r>
              <a:rPr lang="en-CA" sz="1600">
                <a:latin typeface="MS Reference Sans Serif" pitchFamily="34" charset="0"/>
              </a:rPr>
              <a:t>=1, V</a:t>
            </a:r>
            <a:r>
              <a:rPr lang="en-CA" sz="1600" baseline="-25000">
                <a:latin typeface="MS Reference Sans Serif" pitchFamily="34" charset="0"/>
              </a:rPr>
              <a:t>2</a:t>
            </a:r>
            <a:r>
              <a:rPr lang="en-CA" sz="1600">
                <a:latin typeface="MS Reference Sans Serif" pitchFamily="34" charset="0"/>
              </a:rPr>
              <a:t>=1</a:t>
            </a:r>
            <a:r>
              <a:rPr lang="en-US" sz="1600"/>
              <a:t>}</a:t>
            </a:r>
            <a:br>
              <a:rPr lang="en-US" sz="1600"/>
            </a:br>
            <a:r>
              <a:rPr lang="en-US" sz="1600"/>
              <a:t>       {</a:t>
            </a:r>
            <a:r>
              <a:rPr lang="en-CA" sz="1600">
                <a:latin typeface="MS Reference Sans Serif" pitchFamily="34" charset="0"/>
              </a:rPr>
              <a:t>V</a:t>
            </a:r>
            <a:r>
              <a:rPr lang="en-CA" sz="1600" baseline="-25000">
                <a:latin typeface="MS Reference Sans Serif" pitchFamily="34" charset="0"/>
              </a:rPr>
              <a:t>1</a:t>
            </a:r>
            <a:r>
              <a:rPr lang="en-CA" sz="1600">
                <a:latin typeface="MS Reference Sans Serif" pitchFamily="34" charset="0"/>
              </a:rPr>
              <a:t>=1, V</a:t>
            </a:r>
            <a:r>
              <a:rPr lang="en-CA" sz="1600" baseline="-25000">
                <a:latin typeface="MS Reference Sans Serif" pitchFamily="34" charset="0"/>
              </a:rPr>
              <a:t>2</a:t>
            </a:r>
            <a:r>
              <a:rPr lang="en-CA" sz="1600">
                <a:latin typeface="MS Reference Sans Serif" pitchFamily="34" charset="0"/>
              </a:rPr>
              <a:t>=2</a:t>
            </a:r>
            <a:r>
              <a:rPr lang="en-US" sz="1600"/>
              <a:t>}</a:t>
            </a:r>
            <a:br>
              <a:rPr lang="en-US" sz="1600"/>
            </a:br>
            <a:r>
              <a:rPr lang="en-US" sz="1600"/>
              <a:t>       {</a:t>
            </a:r>
            <a:r>
              <a:rPr lang="en-CA" sz="1600">
                <a:latin typeface="MS Reference Sans Serif" pitchFamily="34" charset="0"/>
              </a:rPr>
              <a:t>V</a:t>
            </a:r>
            <a:r>
              <a:rPr lang="en-CA" sz="1600" baseline="-25000">
                <a:latin typeface="MS Reference Sans Serif" pitchFamily="34" charset="0"/>
              </a:rPr>
              <a:t>1</a:t>
            </a:r>
            <a:r>
              <a:rPr lang="en-CA" sz="1600">
                <a:latin typeface="MS Reference Sans Serif" pitchFamily="34" charset="0"/>
              </a:rPr>
              <a:t>=2, V</a:t>
            </a:r>
            <a:r>
              <a:rPr lang="en-CA" sz="1600" baseline="-25000">
                <a:latin typeface="MS Reference Sans Serif" pitchFamily="34" charset="0"/>
              </a:rPr>
              <a:t>2</a:t>
            </a:r>
            <a:r>
              <a:rPr lang="en-CA" sz="1600">
                <a:latin typeface="MS Reference Sans Serif" pitchFamily="34" charset="0"/>
              </a:rPr>
              <a:t>=1</a:t>
            </a:r>
            <a:r>
              <a:rPr lang="en-US" sz="1600"/>
              <a:t>} </a:t>
            </a:r>
            <a:r>
              <a:rPr lang="en-US" sz="1600">
                <a:latin typeface="MS Reference Sans Serif" pitchFamily="34" charset="0"/>
              </a:rPr>
              <a:t>(one model)</a:t>
            </a:r>
            <a:endParaRPr lang="en-US" sz="1600"/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1600"/>
              <a:t>              {</a:t>
            </a:r>
            <a:r>
              <a:rPr lang="en-CA" sz="1600">
                <a:latin typeface="MS Reference Sans Serif" pitchFamily="34" charset="0"/>
              </a:rPr>
              <a:t>V</a:t>
            </a:r>
            <a:r>
              <a:rPr lang="en-CA" sz="1600" baseline="-25000">
                <a:latin typeface="MS Reference Sans Serif" pitchFamily="34" charset="0"/>
              </a:rPr>
              <a:t>1</a:t>
            </a:r>
            <a:r>
              <a:rPr lang="en-CA" sz="1600">
                <a:latin typeface="MS Reference Sans Serif" pitchFamily="34" charset="0"/>
              </a:rPr>
              <a:t>=2, V</a:t>
            </a:r>
            <a:r>
              <a:rPr lang="en-CA" sz="1600" baseline="-25000">
                <a:latin typeface="MS Reference Sans Serif" pitchFamily="34" charset="0"/>
              </a:rPr>
              <a:t>2</a:t>
            </a:r>
            <a:r>
              <a:rPr lang="en-CA" sz="1600">
                <a:latin typeface="MS Reference Sans Serif" pitchFamily="34" charset="0"/>
              </a:rPr>
              <a:t>=2</a:t>
            </a:r>
            <a:r>
              <a:rPr lang="en-US" sz="1600"/>
              <a:t>}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CA" sz="1600">
                <a:latin typeface="MS Reference Sans Serif" pitchFamily="34" charset="0"/>
              </a:rPr>
              <a:t>          </a:t>
            </a:r>
            <a:r>
              <a:rPr lang="en-US" sz="1600"/>
              <a:t>{</a:t>
            </a:r>
            <a:r>
              <a:rPr lang="en-CA" sz="1600">
                <a:latin typeface="MS Reference Sans Serif" pitchFamily="34" charset="0"/>
              </a:rPr>
              <a:t>V</a:t>
            </a:r>
            <a:r>
              <a:rPr lang="en-CA" sz="1600" baseline="-25000">
                <a:latin typeface="MS Reference Sans Serif" pitchFamily="34" charset="0"/>
              </a:rPr>
              <a:t>1</a:t>
            </a:r>
            <a:r>
              <a:rPr lang="en-CA" sz="1600">
                <a:latin typeface="MS Reference Sans Serif" pitchFamily="34" charset="0"/>
              </a:rPr>
              <a:t>=3, V</a:t>
            </a:r>
            <a:r>
              <a:rPr lang="en-CA" sz="1600" baseline="-25000">
                <a:latin typeface="MS Reference Sans Serif" pitchFamily="34" charset="0"/>
              </a:rPr>
              <a:t>2</a:t>
            </a:r>
            <a:r>
              <a:rPr lang="en-CA" sz="1600">
                <a:latin typeface="MS Reference Sans Serif" pitchFamily="34" charset="0"/>
              </a:rPr>
              <a:t>=1</a:t>
            </a:r>
            <a:r>
              <a:rPr lang="en-US" sz="1600"/>
              <a:t>} </a:t>
            </a:r>
            <a:r>
              <a:rPr lang="en-US" sz="1600">
                <a:latin typeface="MS Reference Sans Serif" pitchFamily="34" charset="0"/>
              </a:rPr>
              <a:t>(another model)</a:t>
            </a:r>
            <a:r>
              <a:rPr lang="en-US" sz="1600"/>
              <a:t/>
            </a:r>
            <a:br>
              <a:rPr lang="en-US" sz="1600"/>
            </a:br>
            <a:r>
              <a:rPr lang="en-US" sz="1600"/>
              <a:t>  </a:t>
            </a:r>
            <a:r>
              <a:rPr lang="en-CA" sz="1600">
                <a:latin typeface="MS Reference Sans Serif" pitchFamily="34" charset="0"/>
              </a:rPr>
              <a:t>    </a:t>
            </a:r>
            <a:r>
              <a:rPr lang="en-US" sz="1600"/>
              <a:t>{</a:t>
            </a:r>
            <a:r>
              <a:rPr lang="en-CA" sz="1600">
                <a:latin typeface="MS Reference Sans Serif" pitchFamily="34" charset="0"/>
              </a:rPr>
              <a:t>V</a:t>
            </a:r>
            <a:r>
              <a:rPr lang="en-CA" sz="1600" baseline="-25000">
                <a:latin typeface="MS Reference Sans Serif" pitchFamily="34" charset="0"/>
              </a:rPr>
              <a:t>1</a:t>
            </a:r>
            <a:r>
              <a:rPr lang="en-CA" sz="1600">
                <a:latin typeface="MS Reference Sans Serif" pitchFamily="34" charset="0"/>
              </a:rPr>
              <a:t>=3, V</a:t>
            </a:r>
            <a:r>
              <a:rPr lang="en-CA" sz="1600" baseline="-25000">
                <a:latin typeface="MS Reference Sans Serif" pitchFamily="34" charset="0"/>
              </a:rPr>
              <a:t>2</a:t>
            </a:r>
            <a:r>
              <a:rPr lang="en-CA" sz="1600">
                <a:latin typeface="MS Reference Sans Serif" pitchFamily="34" charset="0"/>
              </a:rPr>
              <a:t>=2</a:t>
            </a:r>
            <a:r>
              <a:rPr lang="en-US" sz="1600"/>
              <a:t>} </a:t>
            </a:r>
            <a:r>
              <a:rPr lang="en-US" sz="2000">
                <a:latin typeface="MS Reference Sans Serif" pitchFamily="34" charset="0"/>
              </a:rPr>
              <a:t>	</a:t>
            </a:r>
            <a:endParaRPr lang="en-CA" sz="1800">
              <a:latin typeface="MS Reference Sans Serif" pitchFamily="34" charset="0"/>
            </a:endParaRP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179388" y="2420938"/>
            <a:ext cx="8713787" cy="936625"/>
          </a:xfrm>
          <a:prstGeom prst="rect">
            <a:avLst/>
          </a:prstGeom>
          <a:solidFill>
            <a:srgbClr val="CCECFF">
              <a:alpha val="52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81000" indent="-381000">
              <a:spcBef>
                <a:spcPct val="20000"/>
              </a:spcBef>
              <a:defRPr/>
            </a:pPr>
            <a:r>
              <a:rPr lang="en-US" sz="2000" dirty="0">
                <a:latin typeface="MS Reference Sans Serif" pitchFamily="34" charset="0"/>
                <a:ea typeface="Arial" charset="0"/>
                <a:cs typeface="Arial" charset="0"/>
              </a:rPr>
              <a:t>Definition: </a:t>
            </a:r>
          </a:p>
          <a:p>
            <a:pPr>
              <a:defRPr/>
            </a:pPr>
            <a:r>
              <a:rPr lang="en-CA" sz="2000" dirty="0">
                <a:latin typeface="MS Reference Sans Serif" pitchFamily="34" charset="0"/>
                <a:ea typeface="Arial" charset="0"/>
                <a:cs typeface="Arial" charset="0"/>
              </a:rPr>
              <a:t>A </a:t>
            </a:r>
            <a:r>
              <a:rPr lang="en-CA" sz="2000" dirty="0">
                <a:solidFill>
                  <a:srgbClr val="FF0000"/>
                </a:solidFill>
                <a:latin typeface="MS Reference Sans Serif" pitchFamily="34" charset="0"/>
                <a:ea typeface="Arial" charset="0"/>
                <a:cs typeface="Arial" charset="0"/>
              </a:rPr>
              <a:t>possible world</a:t>
            </a:r>
            <a:r>
              <a:rPr lang="en-CA" sz="2000" dirty="0">
                <a:latin typeface="MS Reference Sans Serif" pitchFamily="34" charset="0"/>
                <a:ea typeface="Arial" charset="0"/>
                <a:cs typeface="Arial" charset="0"/>
              </a:rPr>
              <a:t> of a CSP is an assignment of </a:t>
            </a:r>
            <a:br>
              <a:rPr lang="en-CA" sz="2000" dirty="0">
                <a:latin typeface="MS Reference Sans Serif" pitchFamily="34" charset="0"/>
                <a:ea typeface="Arial" charset="0"/>
                <a:cs typeface="Arial" charset="0"/>
              </a:rPr>
            </a:br>
            <a:r>
              <a:rPr lang="en-CA" sz="2000" dirty="0">
                <a:latin typeface="MS Reference Sans Serif" pitchFamily="34" charset="0"/>
                <a:ea typeface="Arial" charset="0"/>
                <a:cs typeface="Arial" charset="0"/>
              </a:rPr>
              <a:t>values to all of its variables. </a:t>
            </a:r>
            <a:endParaRPr lang="en-US" sz="2000" dirty="0">
              <a:latin typeface="MS Reference Sans Serif" pitchFamily="34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MS PGothic" pitchFamily="34" charset="-128"/>
                <a:cs typeface="Times New Roman" pitchFamily="18" charset="0"/>
              </a:rPr>
              <a:t>Lecture Overview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598488" y="1268413"/>
            <a:ext cx="8243887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b="1" dirty="0">
              <a:latin typeface="Arial" charset="0"/>
              <a:ea typeface="ＭＳ Ｐゴシック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Solving Constraint Satisfaction Problems (CSPs)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Recap: Generate &amp; Test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Recap: Graph search</a:t>
            </a: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Arc consistency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dirty="0" smtClean="0">
                <a:latin typeface="Arial" charset="0"/>
                <a:ea typeface="ＭＳ Ｐゴシック" charset="0"/>
                <a:cs typeface="Arial" charset="0"/>
              </a:rPr>
              <a:t>GAC </a:t>
            </a: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algorithm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Complexity analysis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Domain splitting</a:t>
            </a:r>
          </a:p>
          <a:p>
            <a:pPr marL="0" indent="0" eaLnBrk="1" hangingPunct="1">
              <a:lnSpc>
                <a:spcPct val="80000"/>
              </a:lnSpc>
              <a:buSzTx/>
              <a:buFont typeface="Arial" pitchFamily="34" charset="0"/>
              <a:buNone/>
              <a:defRPr/>
            </a:pPr>
            <a:endParaRPr lang="en-US" dirty="0">
              <a:solidFill>
                <a:schemeClr val="hlink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>
              <a:solidFill>
                <a:schemeClr val="bg2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70659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35E9EFA-2B88-4CC1-8367-FE0178373F69}" type="slidenum">
              <a:rPr lang="en-US"/>
              <a:pPr/>
              <a:t>30</a:t>
            </a:fld>
            <a:endParaRPr lang="en-US"/>
          </a:p>
        </p:txBody>
      </p:sp>
      <p:sp>
        <p:nvSpPr>
          <p:cNvPr id="70660" name="Right Arrow 6"/>
          <p:cNvSpPr>
            <a:spLocks noChangeArrowheads="1"/>
          </p:cNvSpPr>
          <p:nvPr/>
        </p:nvSpPr>
        <p:spPr bwMode="auto">
          <a:xfrm>
            <a:off x="1331913" y="2852738"/>
            <a:ext cx="977900" cy="484187"/>
          </a:xfrm>
          <a:prstGeom prst="rightArrow">
            <a:avLst>
              <a:gd name="adj1" fmla="val 50000"/>
              <a:gd name="adj2" fmla="val 5002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0661" name="Right Arrow 8"/>
          <p:cNvSpPr>
            <a:spLocks noChangeArrowheads="1"/>
          </p:cNvSpPr>
          <p:nvPr/>
        </p:nvSpPr>
        <p:spPr bwMode="auto">
          <a:xfrm>
            <a:off x="0" y="620713"/>
            <a:ext cx="900113" cy="431800"/>
          </a:xfrm>
          <a:prstGeom prst="rightArrow">
            <a:avLst>
              <a:gd name="adj1" fmla="val 50000"/>
              <a:gd name="adj2" fmla="val 50058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395288" y="3500438"/>
            <a:ext cx="519112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534400" cy="1090613"/>
          </a:xfrm>
        </p:spPr>
        <p:txBody>
          <a:bodyPr/>
          <a:lstStyle/>
          <a:p>
            <a:r>
              <a:rPr lang="en-US" sz="3600" smtClean="0">
                <a:ea typeface="MS PGothic" pitchFamily="34" charset="-128"/>
                <a:cs typeface="Times New Roman" pitchFamily="18" charset="0"/>
              </a:rPr>
              <a:t>Can we have an arc consistent network with non-empty domains </a:t>
            </a:r>
            <a:br>
              <a:rPr lang="en-US" sz="3600" smtClean="0">
                <a:ea typeface="MS PGothic" pitchFamily="34" charset="-128"/>
                <a:cs typeface="Times New Roman" pitchFamily="18" charset="0"/>
              </a:rPr>
            </a:br>
            <a:r>
              <a:rPr lang="en-US" sz="3600" smtClean="0">
                <a:ea typeface="MS PGothic" pitchFamily="34" charset="-128"/>
                <a:cs typeface="Times New Roman" pitchFamily="18" charset="0"/>
              </a:rPr>
              <a:t>that has no solution?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509588"/>
          </a:xfrm>
          <a:solidFill>
            <a:srgbClr val="FFFF00"/>
          </a:solidFill>
          <a:ln w="31750"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buSzTx/>
              <a:buFontTx/>
              <a:buNone/>
            </a:pPr>
            <a:r>
              <a:rPr lang="en-US" smtClean="0">
                <a:cs typeface="Times New Roman" pitchFamily="18" charset="0"/>
              </a:rPr>
              <a:t>YES</a:t>
            </a:r>
          </a:p>
        </p:txBody>
      </p:sp>
      <p:sp>
        <p:nvSpPr>
          <p:cNvPr id="72707" name="Rectangle 3"/>
          <p:cNvSpPr txBox="1">
            <a:spLocks noChangeArrowheads="1"/>
          </p:cNvSpPr>
          <p:nvPr/>
        </p:nvSpPr>
        <p:spPr bwMode="auto">
          <a:xfrm>
            <a:off x="685800" y="2819400"/>
            <a:ext cx="7772400" cy="512763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cmr10" charset="0"/>
                <a:cs typeface="Times New Roman" pitchFamily="18" charset="0"/>
              </a:rPr>
              <a:t>NO</a:t>
            </a:r>
          </a:p>
        </p:txBody>
      </p:sp>
      <p:sp>
        <p:nvSpPr>
          <p:cNvPr id="15365" name="TextBox 4"/>
          <p:cNvSpPr txBox="1">
            <a:spLocks noChangeArrowheads="1"/>
          </p:cNvSpPr>
          <p:nvPr/>
        </p:nvSpPr>
        <p:spPr bwMode="auto">
          <a:xfrm>
            <a:off x="685800" y="4038600"/>
            <a:ext cx="7772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8925" indent="-288925">
              <a:buFont typeface="Arial" pitchFamily="34" charset="0"/>
              <a:buChar char="•"/>
              <a:tabLst>
                <a:tab pos="288925" algn="l"/>
              </a:tabLst>
            </a:pPr>
            <a:r>
              <a:rPr lang="en-US" sz="2400">
                <a:latin typeface="cmr10" charset="0"/>
              </a:rPr>
              <a:t>Example: vars A, B, C with domain {1, 2} and constraints A ≠ B, B ≠ C, A ≠ C</a:t>
            </a:r>
          </a:p>
          <a:p>
            <a:pPr marL="288925" indent="-288925">
              <a:tabLst>
                <a:tab pos="288925" algn="l"/>
              </a:tabLst>
            </a:pPr>
            <a:endParaRPr lang="en-US" sz="2400">
              <a:latin typeface="cmr10" charset="0"/>
            </a:endParaRPr>
          </a:p>
          <a:p>
            <a:pPr marL="288925" indent="-288925">
              <a:buFont typeface="Arial" pitchFamily="34" charset="0"/>
              <a:buChar char="•"/>
              <a:tabLst>
                <a:tab pos="288925" algn="l"/>
              </a:tabLst>
            </a:pPr>
            <a:r>
              <a:rPr lang="en-US" sz="2400">
                <a:latin typeface="cmr10" charset="0"/>
              </a:rPr>
              <a:t>Or see AIspace CSP applet Simple Problem 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04813"/>
            <a:ext cx="8534400" cy="685800"/>
          </a:xfrm>
        </p:spPr>
        <p:txBody>
          <a:bodyPr/>
          <a:lstStyle/>
          <a:p>
            <a:r>
              <a:rPr lang="en-US" smtClean="0">
                <a:ea typeface="MS PGothic" pitchFamily="34" charset="-128"/>
                <a:cs typeface="Times New Roman" pitchFamily="18" charset="0"/>
              </a:rPr>
              <a:t>Domain splitting (or case analysis)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68413"/>
            <a:ext cx="7848600" cy="4946650"/>
          </a:xfrm>
        </p:spPr>
        <p:txBody>
          <a:bodyPr/>
          <a:lstStyle/>
          <a:p>
            <a:pPr eaLnBrk="1" hangingPunct="1">
              <a:buSzTx/>
              <a:buFontTx/>
              <a:buChar char="•"/>
            </a:pPr>
            <a:r>
              <a:rPr lang="en-US" smtClean="0">
                <a:latin typeface="cmr10 (Body)" charset="0"/>
              </a:rPr>
              <a:t>Arc consistency ends: Some domains have more than one value </a:t>
            </a:r>
            <a:r>
              <a:rPr lang="en-US" smtClean="0">
                <a:latin typeface="cmr10 (Body)" charset="0"/>
                <a:sym typeface="Symbol" pitchFamily="18" charset="2"/>
              </a:rPr>
              <a:t></a:t>
            </a:r>
            <a:r>
              <a:rPr lang="en-US" smtClean="0">
                <a:latin typeface="cmr10 (Body)" charset="0"/>
              </a:rPr>
              <a:t> may or may not have a solution</a:t>
            </a:r>
          </a:p>
          <a:p>
            <a:pPr marL="914400" lvl="1" indent="-457200" eaLnBrk="1" hangingPunct="1">
              <a:buFont typeface="Arial Unicode MS" pitchFamily="34" charset="-128"/>
              <a:buAutoNum type="alphaUcPeriod"/>
            </a:pPr>
            <a:r>
              <a:rPr lang="en-US" smtClean="0">
                <a:latin typeface="cmr10 (Body)" charset="0"/>
              </a:rPr>
              <a:t>Apply Depth-First Search with Pruning or</a:t>
            </a:r>
          </a:p>
          <a:p>
            <a:pPr marL="914400" lvl="1" indent="-457200" eaLnBrk="1" hangingPunct="1">
              <a:buClr>
                <a:schemeClr val="tx1"/>
              </a:buClr>
              <a:buFont typeface="Arial Unicode MS" pitchFamily="34" charset="-128"/>
              <a:buAutoNum type="alphaUcPeriod"/>
            </a:pPr>
            <a:r>
              <a:rPr lang="en-US" smtClean="0">
                <a:solidFill>
                  <a:srgbClr val="3233D0"/>
                </a:solidFill>
                <a:latin typeface="cmr10 (Body)" charset="0"/>
              </a:rPr>
              <a:t>Split the problem </a:t>
            </a:r>
            <a:r>
              <a:rPr lang="en-US" smtClean="0">
                <a:latin typeface="cmr10 (Body)" charset="0"/>
              </a:rPr>
              <a:t>in a number of disjoint cases:</a:t>
            </a:r>
            <a:br>
              <a:rPr lang="en-US" smtClean="0">
                <a:latin typeface="cmr10 (Body)" charset="0"/>
              </a:rPr>
            </a:br>
            <a:r>
              <a:rPr lang="en-US" smtClean="0">
                <a:latin typeface="cmr10 (Body)" charset="0"/>
              </a:rPr>
              <a:t/>
            </a:r>
            <a:br>
              <a:rPr lang="en-US" smtClean="0">
                <a:latin typeface="cmr10 (Body)" charset="0"/>
              </a:rPr>
            </a:br>
            <a:r>
              <a:rPr lang="en-US" smtClean="0">
                <a:latin typeface="cmr10 (Body)" charset="0"/>
              </a:rPr>
              <a:t>CSP with dom(X) = {x</a:t>
            </a:r>
            <a:r>
              <a:rPr lang="en-US" baseline="-25000" smtClean="0">
                <a:latin typeface="cmr10 (Body)" charset="0"/>
              </a:rPr>
              <a:t>1</a:t>
            </a:r>
            <a:r>
              <a:rPr lang="en-US" smtClean="0">
                <a:latin typeface="cmr10 (Body)" charset="0"/>
              </a:rPr>
              <a:t>, x</a:t>
            </a:r>
            <a:r>
              <a:rPr lang="en-US" baseline="-25000" smtClean="0">
                <a:latin typeface="cmr10 (Body)" charset="0"/>
              </a:rPr>
              <a:t>2</a:t>
            </a:r>
            <a:r>
              <a:rPr lang="en-US" smtClean="0">
                <a:latin typeface="cmr10 (Body)" charset="0"/>
              </a:rPr>
              <a:t>, x</a:t>
            </a:r>
            <a:r>
              <a:rPr lang="en-US" baseline="-25000" smtClean="0">
                <a:latin typeface="cmr10 (Body)" charset="0"/>
              </a:rPr>
              <a:t>3</a:t>
            </a:r>
            <a:r>
              <a:rPr lang="en-US" smtClean="0">
                <a:latin typeface="cmr10 (Body)" charset="0"/>
              </a:rPr>
              <a:t>, x</a:t>
            </a:r>
            <a:r>
              <a:rPr lang="en-US" baseline="-25000" smtClean="0">
                <a:latin typeface="cmr10 (Body)" charset="0"/>
              </a:rPr>
              <a:t>4</a:t>
            </a:r>
            <a:r>
              <a:rPr lang="en-US" smtClean="0">
                <a:latin typeface="cmr10 (Body)" charset="0"/>
              </a:rPr>
              <a:t>} becomes</a:t>
            </a:r>
            <a:br>
              <a:rPr lang="en-US" smtClean="0">
                <a:latin typeface="cmr10 (Body)" charset="0"/>
              </a:rPr>
            </a:br>
            <a:r>
              <a:rPr lang="en-US" smtClean="0">
                <a:latin typeface="cmr10 (Body)" charset="0"/>
              </a:rPr>
              <a:t/>
            </a:r>
            <a:br>
              <a:rPr lang="en-US" smtClean="0">
                <a:latin typeface="cmr10 (Body)" charset="0"/>
              </a:rPr>
            </a:br>
            <a:r>
              <a:rPr lang="en-US" smtClean="0">
                <a:latin typeface="cmr10 (Body)" charset="0"/>
              </a:rPr>
              <a:t>CSP</a:t>
            </a:r>
            <a:r>
              <a:rPr lang="en-US" baseline="-25000" smtClean="0">
                <a:latin typeface="cmr10 (Body)" charset="0"/>
              </a:rPr>
              <a:t>1</a:t>
            </a:r>
            <a:r>
              <a:rPr lang="en-US" smtClean="0">
                <a:latin typeface="cmr10 (Body)" charset="0"/>
              </a:rPr>
              <a:t> with dom(X) = {x</a:t>
            </a:r>
            <a:r>
              <a:rPr lang="en-US" baseline="-25000" smtClean="0">
                <a:latin typeface="cmr10 (Body)" charset="0"/>
              </a:rPr>
              <a:t>1</a:t>
            </a:r>
            <a:r>
              <a:rPr lang="en-US" smtClean="0">
                <a:latin typeface="cmr10 (Body)" charset="0"/>
              </a:rPr>
              <a:t>, x</a:t>
            </a:r>
            <a:r>
              <a:rPr lang="en-US" baseline="-25000" smtClean="0">
                <a:latin typeface="cmr10 (Body)" charset="0"/>
              </a:rPr>
              <a:t>2</a:t>
            </a:r>
            <a:r>
              <a:rPr lang="en-US" smtClean="0">
                <a:latin typeface="cmr10 (Body)" charset="0"/>
              </a:rPr>
              <a:t>} and </a:t>
            </a:r>
            <a:br>
              <a:rPr lang="en-US" smtClean="0">
                <a:latin typeface="cmr10 (Body)" charset="0"/>
              </a:rPr>
            </a:br>
            <a:r>
              <a:rPr lang="en-US" smtClean="0">
                <a:latin typeface="cmr10 (Body)" charset="0"/>
              </a:rPr>
              <a:t>CSP</a:t>
            </a:r>
            <a:r>
              <a:rPr lang="en-US" baseline="-25000" smtClean="0">
                <a:latin typeface="cmr10 (Body)" charset="0"/>
              </a:rPr>
              <a:t>2</a:t>
            </a:r>
            <a:r>
              <a:rPr lang="en-US" smtClean="0">
                <a:latin typeface="cmr10 (Body)" charset="0"/>
              </a:rPr>
              <a:t> with dom(X) = {x</a:t>
            </a:r>
            <a:r>
              <a:rPr lang="en-US" baseline="-25000" smtClean="0">
                <a:latin typeface="cmr10 (Body)" charset="0"/>
              </a:rPr>
              <a:t>3</a:t>
            </a:r>
            <a:r>
              <a:rPr lang="en-US" smtClean="0">
                <a:latin typeface="cmr10 (Body)" charset="0"/>
              </a:rPr>
              <a:t>, x</a:t>
            </a:r>
            <a:r>
              <a:rPr lang="en-US" baseline="-25000" smtClean="0">
                <a:latin typeface="cmr10 (Body)" charset="0"/>
              </a:rPr>
              <a:t>4</a:t>
            </a:r>
            <a:r>
              <a:rPr lang="en-US" smtClean="0">
                <a:latin typeface="cmr10 (Body)" charset="0"/>
              </a:rPr>
              <a:t>}</a:t>
            </a:r>
          </a:p>
          <a:p>
            <a:pPr eaLnBrk="1" hangingPunct="1">
              <a:buSzTx/>
              <a:buFontTx/>
              <a:buChar char="•"/>
            </a:pPr>
            <a:endParaRPr lang="en-US" smtClean="0">
              <a:latin typeface="cmr10 (Body)" charset="0"/>
            </a:endParaRPr>
          </a:p>
          <a:p>
            <a:pPr eaLnBrk="1" hangingPunct="1">
              <a:buSzTx/>
              <a:buFontTx/>
              <a:buChar char="•"/>
            </a:pPr>
            <a:r>
              <a:rPr lang="en-US" smtClean="0">
                <a:latin typeface="cmr10 (Body)" charset="0"/>
              </a:rPr>
              <a:t>Solution to CSP is the </a:t>
            </a:r>
            <a:r>
              <a:rPr lang="en-US" smtClean="0">
                <a:solidFill>
                  <a:srgbClr val="FF0000"/>
                </a:solidFill>
                <a:latin typeface="cmr10 (Body)" charset="0"/>
              </a:rPr>
              <a:t>union </a:t>
            </a:r>
            <a:r>
              <a:rPr lang="en-US" smtClean="0">
                <a:latin typeface="cmr10 (Body)" charset="0"/>
              </a:rPr>
              <a:t>of solutions to CSP</a:t>
            </a:r>
            <a:r>
              <a:rPr lang="en-US" baseline="-25000" smtClean="0">
                <a:latin typeface="cmr10 (Body)" charset="0"/>
              </a:rPr>
              <a:t>i</a:t>
            </a:r>
            <a:endParaRPr lang="en-US" smtClean="0">
              <a:latin typeface="cmr10 (Body)" charset="0"/>
            </a:endParaRPr>
          </a:p>
          <a:p>
            <a:pPr marL="914400" lvl="1" indent="-457200" eaLnBrk="1" hangingPunct="1"/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755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AEA83F5-60E9-41CC-A7B4-677A014E087E}" type="slidenum">
              <a:rPr lang="en-US"/>
              <a:pPr/>
              <a:t>32</a:t>
            </a:fld>
            <a:endParaRPr lang="en-US"/>
          </a:p>
        </p:txBody>
      </p:sp>
      <p:sp>
        <p:nvSpPr>
          <p:cNvPr id="74756" name="Ink 5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7627938" y="3414713"/>
            <a:ext cx="58737" cy="19050"/>
          </a:xfrm>
          <a:custGeom>
            <a:avLst/>
            <a:gdLst>
              <a:gd name="T0" fmla="*/ 0 w 164"/>
              <a:gd name="T1" fmla="*/ 2147483647 h 52"/>
              <a:gd name="T2" fmla="*/ 2147483647 w 164"/>
              <a:gd name="T3" fmla="*/ 2147483647 h 52"/>
              <a:gd name="T4" fmla="*/ 2147483647 w 164"/>
              <a:gd name="T5" fmla="*/ 2147483647 h 52"/>
              <a:gd name="T6" fmla="*/ 2147483647 w 164"/>
              <a:gd name="T7" fmla="*/ 2147483647 h 52"/>
              <a:gd name="T8" fmla="*/ 2147483647 w 164"/>
              <a:gd name="T9" fmla="*/ 2147483647 h 52"/>
              <a:gd name="T10" fmla="*/ 2147483647 w 164"/>
              <a:gd name="T11" fmla="*/ 2147483647 h 52"/>
              <a:gd name="T12" fmla="*/ 2147483647 w 164"/>
              <a:gd name="T13" fmla="*/ 2147483647 h 52"/>
              <a:gd name="T14" fmla="*/ 2147483647 w 164"/>
              <a:gd name="T15" fmla="*/ 2147483647 h 52"/>
              <a:gd name="T16" fmla="*/ 2147483647 w 164"/>
              <a:gd name="T17" fmla="*/ 2147483647 h 52"/>
              <a:gd name="T18" fmla="*/ 2147483647 w 164"/>
              <a:gd name="T19" fmla="*/ 2147483647 h 5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64"/>
              <a:gd name="T31" fmla="*/ 0 h 52"/>
              <a:gd name="T32" fmla="*/ 164 w 164"/>
              <a:gd name="T33" fmla="*/ 52 h 5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64" h="52" extrusionOk="0">
                <a:moveTo>
                  <a:pt x="0" y="0"/>
                </a:moveTo>
                <a:cubicBezTo>
                  <a:pt x="32" y="11"/>
                  <a:pt x="56" y="21"/>
                  <a:pt x="84" y="40"/>
                </a:cubicBezTo>
                <a:cubicBezTo>
                  <a:pt x="106" y="55"/>
                  <a:pt x="116" y="52"/>
                  <a:pt x="139" y="39"/>
                </a:cubicBezTo>
              </a:path>
            </a:pathLst>
          </a:custGeom>
          <a:noFill/>
          <a:ln w="19050" cap="rnd">
            <a:solidFill>
              <a:srgbClr val="1F497D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ea typeface="ＭＳ Ｐゴシック" pitchFamily="34" charset="-128"/>
                <a:cs typeface="Times New Roman" pitchFamily="18" charset="0"/>
              </a:rPr>
              <a:t>Domain splitting</a:t>
            </a:r>
            <a:endParaRPr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SzTx/>
              <a:buFontTx/>
              <a:buChar char="•"/>
            </a:pPr>
            <a:r>
              <a:rPr lang="en-US" smtClean="0"/>
              <a:t>Each smaller CSP is easier to solve</a:t>
            </a:r>
          </a:p>
          <a:p>
            <a:pPr lvl="1" eaLnBrk="1" hangingPunct="1"/>
            <a:r>
              <a:rPr lang="en-US" smtClean="0"/>
              <a:t>Arc consistency might already solve it</a:t>
            </a:r>
          </a:p>
          <a:p>
            <a:pPr eaLnBrk="1" hangingPunct="1">
              <a:buSzTx/>
              <a:buFontTx/>
              <a:buChar char="•"/>
            </a:pPr>
            <a:r>
              <a:rPr lang="en-US" smtClean="0"/>
              <a:t>For each subCSP, which arcs have to be on the ToDoArcs list when we get the subCSP by splitting the domain of X?</a:t>
            </a:r>
          </a:p>
          <a:p>
            <a:pPr lvl="1" eaLnBrk="1" hangingPunct="1"/>
            <a:endParaRPr lang="en-US" smtClean="0"/>
          </a:p>
          <a:p>
            <a:pPr lvl="1" eaLnBrk="1" hangingPunct="1"/>
            <a:endParaRPr lang="en-CA" smtClean="0"/>
          </a:p>
        </p:txBody>
      </p:sp>
      <p:sp>
        <p:nvSpPr>
          <p:cNvPr id="17413" name="TextBox 10"/>
          <p:cNvSpPr txBox="1">
            <a:spLocks noChangeArrowheads="1"/>
          </p:cNvSpPr>
          <p:nvPr/>
        </p:nvSpPr>
        <p:spPr bwMode="auto">
          <a:xfrm>
            <a:off x="609600" y="2636838"/>
            <a:ext cx="7848600" cy="46196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r>
              <a:rPr lang="en-US" sz="2400">
                <a:latin typeface="Arial" pitchFamily="34" charset="0"/>
              </a:rPr>
              <a:t>arcs &lt;Z, r(Z,X)&gt;</a:t>
            </a:r>
          </a:p>
        </p:txBody>
      </p:sp>
      <p:sp>
        <p:nvSpPr>
          <p:cNvPr id="17414" name="TextBox 11"/>
          <p:cNvSpPr txBox="1">
            <a:spLocks noChangeArrowheads="1"/>
          </p:cNvSpPr>
          <p:nvPr/>
        </p:nvSpPr>
        <p:spPr bwMode="auto">
          <a:xfrm>
            <a:off x="609600" y="3141663"/>
            <a:ext cx="7848600" cy="461962"/>
          </a:xfrm>
          <a:prstGeom prst="rect">
            <a:avLst/>
          </a:prstGeom>
          <a:solidFill>
            <a:srgbClr val="FF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r>
              <a:rPr lang="en-US" sz="2400">
                <a:latin typeface="Arial" pitchFamily="34" charset="0"/>
              </a:rPr>
              <a:t>arcs &lt;Z, r(Z,X)&gt; and &lt;X, r(Z,X)&gt; </a:t>
            </a:r>
          </a:p>
        </p:txBody>
      </p:sp>
      <p:sp>
        <p:nvSpPr>
          <p:cNvPr id="17415" name="Rectangle 3"/>
          <p:cNvSpPr txBox="1">
            <a:spLocks noChangeArrowheads="1"/>
          </p:cNvSpPr>
          <p:nvPr/>
        </p:nvSpPr>
        <p:spPr bwMode="auto">
          <a:xfrm>
            <a:off x="611188" y="3644900"/>
            <a:ext cx="7777162" cy="512763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" pitchFamily="34" charset="0"/>
              </a:rPr>
              <a:t>      All arcs</a:t>
            </a:r>
          </a:p>
        </p:txBody>
      </p:sp>
      <p:sp>
        <p:nvSpPr>
          <p:cNvPr id="8" name="Oval 9"/>
          <p:cNvSpPr>
            <a:spLocks noChangeArrowheads="1"/>
          </p:cNvSpPr>
          <p:nvPr/>
        </p:nvSpPr>
        <p:spPr bwMode="auto">
          <a:xfrm>
            <a:off x="468313" y="4221163"/>
            <a:ext cx="793750" cy="7350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  <a:r>
              <a:rPr lang="en-US" baseline="-25000"/>
              <a:t>1</a:t>
            </a:r>
          </a:p>
        </p:txBody>
      </p:sp>
      <p:cxnSp>
        <p:nvCxnSpPr>
          <p:cNvPr id="9" name="Straight Connector 11"/>
          <p:cNvCxnSpPr>
            <a:cxnSpLocks noChangeShapeType="1"/>
            <a:stCxn id="8" idx="6"/>
            <a:endCxn id="11" idx="1"/>
          </p:cNvCxnSpPr>
          <p:nvPr/>
        </p:nvCxnSpPr>
        <p:spPr bwMode="auto">
          <a:xfrm>
            <a:off x="1262063" y="4589463"/>
            <a:ext cx="646112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1908175" y="4437063"/>
            <a:ext cx="719138" cy="215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1908175" y="4364038"/>
            <a:ext cx="463550" cy="523875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  <a:r>
              <a:rPr lang="en-US" baseline="-25000"/>
              <a:t>1</a:t>
            </a:r>
          </a:p>
        </p:txBody>
      </p:sp>
      <p:cxnSp>
        <p:nvCxnSpPr>
          <p:cNvPr id="12" name="Straight Connector 16"/>
          <p:cNvCxnSpPr>
            <a:cxnSpLocks noChangeShapeType="1"/>
            <a:stCxn id="11" idx="3"/>
            <a:endCxn id="32" idx="1"/>
          </p:cNvCxnSpPr>
          <p:nvPr/>
        </p:nvCxnSpPr>
        <p:spPr bwMode="auto">
          <a:xfrm>
            <a:off x="2371725" y="4625975"/>
            <a:ext cx="1685925" cy="66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3" name="Oval 20"/>
          <p:cNvSpPr>
            <a:spLocks noChangeArrowheads="1"/>
          </p:cNvSpPr>
          <p:nvPr/>
        </p:nvSpPr>
        <p:spPr bwMode="auto">
          <a:xfrm>
            <a:off x="468313" y="5156200"/>
            <a:ext cx="793750" cy="7350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  <a:r>
              <a:rPr lang="en-US" baseline="-25000"/>
              <a:t>2</a:t>
            </a:r>
          </a:p>
        </p:txBody>
      </p:sp>
      <p:cxnSp>
        <p:nvCxnSpPr>
          <p:cNvPr id="14" name="Straight Connector 21"/>
          <p:cNvCxnSpPr>
            <a:cxnSpLocks noChangeShapeType="1"/>
            <a:stCxn id="13" idx="6"/>
            <a:endCxn id="16" idx="1"/>
          </p:cNvCxnSpPr>
          <p:nvPr/>
        </p:nvCxnSpPr>
        <p:spPr bwMode="auto">
          <a:xfrm>
            <a:off x="1262063" y="5524500"/>
            <a:ext cx="646112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5" name="Rectangle 22"/>
          <p:cNvSpPr>
            <a:spLocks noChangeArrowheads="1"/>
          </p:cNvSpPr>
          <p:nvPr/>
        </p:nvSpPr>
        <p:spPr bwMode="auto">
          <a:xfrm>
            <a:off x="1908175" y="5372100"/>
            <a:ext cx="719138" cy="215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6" name="Rectangle 23"/>
          <p:cNvSpPr>
            <a:spLocks noChangeArrowheads="1"/>
          </p:cNvSpPr>
          <p:nvPr/>
        </p:nvSpPr>
        <p:spPr bwMode="auto">
          <a:xfrm>
            <a:off x="1908175" y="5300663"/>
            <a:ext cx="463550" cy="523875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  <a:r>
              <a:rPr lang="en-US" baseline="-25000"/>
              <a:t>2</a:t>
            </a:r>
          </a:p>
        </p:txBody>
      </p:sp>
      <p:cxnSp>
        <p:nvCxnSpPr>
          <p:cNvPr id="17" name="Straight Connector 24"/>
          <p:cNvCxnSpPr>
            <a:cxnSpLocks noChangeShapeType="1"/>
            <a:stCxn id="16" idx="3"/>
            <a:endCxn id="32" idx="2"/>
          </p:cNvCxnSpPr>
          <p:nvPr/>
        </p:nvCxnSpPr>
        <p:spPr bwMode="auto">
          <a:xfrm flipV="1">
            <a:off x="2371725" y="5546725"/>
            <a:ext cx="1593850" cy="15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8" name="Oval 26"/>
          <p:cNvSpPr>
            <a:spLocks noChangeArrowheads="1"/>
          </p:cNvSpPr>
          <p:nvPr/>
        </p:nvSpPr>
        <p:spPr bwMode="auto">
          <a:xfrm>
            <a:off x="539750" y="6021388"/>
            <a:ext cx="793750" cy="7350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  <a:r>
              <a:rPr lang="en-US" baseline="-25000"/>
              <a:t>3</a:t>
            </a:r>
          </a:p>
        </p:txBody>
      </p:sp>
      <p:cxnSp>
        <p:nvCxnSpPr>
          <p:cNvPr id="19" name="Straight Connector 27"/>
          <p:cNvCxnSpPr>
            <a:cxnSpLocks noChangeShapeType="1"/>
            <a:stCxn id="18" idx="6"/>
            <a:endCxn id="21" idx="1"/>
          </p:cNvCxnSpPr>
          <p:nvPr/>
        </p:nvCxnSpPr>
        <p:spPr bwMode="auto">
          <a:xfrm>
            <a:off x="1333500" y="6389688"/>
            <a:ext cx="646113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1979613" y="6237288"/>
            <a:ext cx="720725" cy="215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1" name="Rectangle 29"/>
          <p:cNvSpPr>
            <a:spLocks noChangeArrowheads="1"/>
          </p:cNvSpPr>
          <p:nvPr/>
        </p:nvSpPr>
        <p:spPr bwMode="auto">
          <a:xfrm>
            <a:off x="1979613" y="6164263"/>
            <a:ext cx="463550" cy="523875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  <a:r>
              <a:rPr lang="en-US" baseline="-25000"/>
              <a:t>3</a:t>
            </a:r>
          </a:p>
        </p:txBody>
      </p:sp>
      <p:cxnSp>
        <p:nvCxnSpPr>
          <p:cNvPr id="22" name="Straight Connector 30"/>
          <p:cNvCxnSpPr>
            <a:cxnSpLocks noChangeShapeType="1"/>
            <a:stCxn id="21" idx="3"/>
            <a:endCxn id="32" idx="3"/>
          </p:cNvCxnSpPr>
          <p:nvPr/>
        </p:nvCxnSpPr>
        <p:spPr bwMode="auto">
          <a:xfrm flipV="1">
            <a:off x="2443163" y="5807075"/>
            <a:ext cx="1614487" cy="619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3" name="Oval 32"/>
          <p:cNvSpPr>
            <a:spLocks noChangeArrowheads="1"/>
          </p:cNvSpPr>
          <p:nvPr/>
        </p:nvSpPr>
        <p:spPr bwMode="auto">
          <a:xfrm>
            <a:off x="6683375" y="5140325"/>
            <a:ext cx="625475" cy="736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Y</a:t>
            </a:r>
            <a:endParaRPr lang="en-US" baseline="-25000"/>
          </a:p>
        </p:txBody>
      </p:sp>
      <p:cxnSp>
        <p:nvCxnSpPr>
          <p:cNvPr id="24" name="Straight Connector 33"/>
          <p:cNvCxnSpPr>
            <a:cxnSpLocks noChangeShapeType="1"/>
            <a:stCxn id="32" idx="6"/>
            <a:endCxn id="26" idx="1"/>
          </p:cNvCxnSpPr>
          <p:nvPr/>
        </p:nvCxnSpPr>
        <p:spPr bwMode="auto">
          <a:xfrm flipV="1">
            <a:off x="4591050" y="5511800"/>
            <a:ext cx="836613" cy="34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5" name="Rectangle 34"/>
          <p:cNvSpPr>
            <a:spLocks noChangeArrowheads="1"/>
          </p:cNvSpPr>
          <p:nvPr/>
        </p:nvSpPr>
        <p:spPr bwMode="auto">
          <a:xfrm>
            <a:off x="6364288" y="5322888"/>
            <a:ext cx="719137" cy="215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6" name="Rectangle 35"/>
          <p:cNvSpPr>
            <a:spLocks noChangeArrowheads="1"/>
          </p:cNvSpPr>
          <p:nvPr/>
        </p:nvSpPr>
        <p:spPr bwMode="auto">
          <a:xfrm>
            <a:off x="5427663" y="5251450"/>
            <a:ext cx="344487" cy="522288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  <a:endParaRPr lang="en-US" baseline="-25000"/>
          </a:p>
        </p:txBody>
      </p:sp>
      <p:cxnSp>
        <p:nvCxnSpPr>
          <p:cNvPr id="27" name="Straight Connector 36"/>
          <p:cNvCxnSpPr>
            <a:cxnSpLocks noChangeShapeType="1"/>
            <a:stCxn id="26" idx="3"/>
            <a:endCxn id="23" idx="2"/>
          </p:cNvCxnSpPr>
          <p:nvPr/>
        </p:nvCxnSpPr>
        <p:spPr bwMode="auto">
          <a:xfrm flipV="1">
            <a:off x="5772150" y="5508625"/>
            <a:ext cx="911225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8" name="Rectangle 31"/>
          <p:cNvSpPr>
            <a:spLocks noChangeArrowheads="1"/>
          </p:cNvSpPr>
          <p:nvPr/>
        </p:nvSpPr>
        <p:spPr bwMode="auto">
          <a:xfrm>
            <a:off x="1390650" y="4365625"/>
            <a:ext cx="373063" cy="2246313"/>
          </a:xfrm>
          <a:prstGeom prst="rect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T</a:t>
            </a:r>
          </a:p>
          <a:p>
            <a:r>
              <a:rPr lang="en-US"/>
              <a:t>H</a:t>
            </a:r>
          </a:p>
          <a:p>
            <a:r>
              <a:rPr lang="en-US"/>
              <a:t>E</a:t>
            </a:r>
          </a:p>
          <a:p>
            <a:r>
              <a:rPr lang="en-US"/>
              <a:t>S</a:t>
            </a:r>
          </a:p>
          <a:p>
            <a:r>
              <a:rPr lang="en-US"/>
              <a:t>E</a:t>
            </a:r>
          </a:p>
        </p:txBody>
      </p:sp>
      <p:sp>
        <p:nvSpPr>
          <p:cNvPr id="29" name="Ink 31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3348038" y="6483350"/>
            <a:ext cx="1587" cy="3175"/>
          </a:xfrm>
          <a:custGeom>
            <a:avLst/>
            <a:gdLst>
              <a:gd name="T0" fmla="*/ 0 w 4"/>
              <a:gd name="T1" fmla="*/ 2147483647 h 10"/>
              <a:gd name="T2" fmla="*/ 2147483647 w 4"/>
              <a:gd name="T3" fmla="*/ 2147483647 h 10"/>
              <a:gd name="T4" fmla="*/ 2147483647 w 4"/>
              <a:gd name="T5" fmla="*/ 2147483647 h 10"/>
              <a:gd name="T6" fmla="*/ 2147483647 w 4"/>
              <a:gd name="T7" fmla="*/ 2147483647 h 10"/>
              <a:gd name="T8" fmla="*/ 0 60000 65536"/>
              <a:gd name="T9" fmla="*/ 0 60000 65536"/>
              <a:gd name="T10" fmla="*/ 0 60000 65536"/>
              <a:gd name="T11" fmla="*/ 0 60000 65536"/>
              <a:gd name="T12" fmla="*/ 0 w 4"/>
              <a:gd name="T13" fmla="*/ 0 h 10"/>
              <a:gd name="T14" fmla="*/ 4 w 4"/>
              <a:gd name="T15" fmla="*/ 10 h 1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" h="10" extrusionOk="0">
                <a:moveTo>
                  <a:pt x="0" y="0"/>
                </a:moveTo>
              </a:path>
            </a:pathLst>
          </a:custGeom>
          <a:noFill/>
          <a:ln w="19050" cap="rnd">
            <a:solidFill>
              <a:srgbClr val="1F497D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30" name="Ink 32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3790950" y="6516688"/>
            <a:ext cx="7938" cy="7937"/>
          </a:xfrm>
          <a:custGeom>
            <a:avLst/>
            <a:gdLst>
              <a:gd name="T0" fmla="*/ 0 w 21"/>
              <a:gd name="T1" fmla="*/ 0 h 22"/>
              <a:gd name="T2" fmla="*/ 2147483647 w 21"/>
              <a:gd name="T3" fmla="*/ 2147483647 h 22"/>
              <a:gd name="T4" fmla="*/ 2147483647 w 21"/>
              <a:gd name="T5" fmla="*/ 2147483647 h 22"/>
              <a:gd name="T6" fmla="*/ 2147483647 w 21"/>
              <a:gd name="T7" fmla="*/ 2147483647 h 22"/>
              <a:gd name="T8" fmla="*/ 0 60000 65536"/>
              <a:gd name="T9" fmla="*/ 0 60000 65536"/>
              <a:gd name="T10" fmla="*/ 0 60000 65536"/>
              <a:gd name="T11" fmla="*/ 0 60000 65536"/>
              <a:gd name="T12" fmla="*/ 0 w 21"/>
              <a:gd name="T13" fmla="*/ 0 h 22"/>
              <a:gd name="T14" fmla="*/ 21 w 21"/>
              <a:gd name="T15" fmla="*/ 22 h 2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" h="22" extrusionOk="0">
                <a:moveTo>
                  <a:pt x="0" y="0"/>
                </a:moveTo>
                <a:cubicBezTo>
                  <a:pt x="2" y="4"/>
                  <a:pt x="3" y="7"/>
                  <a:pt x="5" y="11"/>
                </a:cubicBezTo>
              </a:path>
              <a:path w="21" h="22" extrusionOk="0">
                <a:moveTo>
                  <a:pt x="7" y="21"/>
                </a:moveTo>
                <a:cubicBezTo>
                  <a:pt x="11" y="21"/>
                  <a:pt x="16" y="20"/>
                  <a:pt x="20" y="20"/>
                </a:cubicBezTo>
              </a:path>
            </a:pathLst>
          </a:custGeom>
          <a:noFill/>
          <a:ln w="19050" cap="rnd">
            <a:solidFill>
              <a:srgbClr val="1F497D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31" name="Ink 33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4160838" y="6515100"/>
            <a:ext cx="4762" cy="1588"/>
          </a:xfrm>
          <a:custGeom>
            <a:avLst/>
            <a:gdLst>
              <a:gd name="T0" fmla="*/ 0 w 14"/>
              <a:gd name="T1" fmla="*/ 2147483647 h 8"/>
              <a:gd name="T2" fmla="*/ 2147483647 w 14"/>
              <a:gd name="T3" fmla="*/ 2147483647 h 8"/>
              <a:gd name="T4" fmla="*/ 2147483647 w 14"/>
              <a:gd name="T5" fmla="*/ 2147483647 h 8"/>
              <a:gd name="T6" fmla="*/ 2147483647 w 14"/>
              <a:gd name="T7" fmla="*/ 2147483647 h 8"/>
              <a:gd name="T8" fmla="*/ 0 60000 65536"/>
              <a:gd name="T9" fmla="*/ 0 60000 65536"/>
              <a:gd name="T10" fmla="*/ 0 60000 65536"/>
              <a:gd name="T11" fmla="*/ 0 60000 65536"/>
              <a:gd name="T12" fmla="*/ 0 w 14"/>
              <a:gd name="T13" fmla="*/ 0 h 8"/>
              <a:gd name="T14" fmla="*/ 14 w 14"/>
              <a:gd name="T15" fmla="*/ 8 h 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" h="8" extrusionOk="0">
                <a:moveTo>
                  <a:pt x="0" y="0"/>
                </a:moveTo>
              </a:path>
            </a:pathLst>
          </a:custGeom>
          <a:noFill/>
          <a:ln w="19050" cap="rnd">
            <a:solidFill>
              <a:srgbClr val="1F497D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32" name="Oval 26"/>
          <p:cNvSpPr>
            <a:spLocks noChangeArrowheads="1"/>
          </p:cNvSpPr>
          <p:nvPr/>
        </p:nvSpPr>
        <p:spPr bwMode="auto">
          <a:xfrm>
            <a:off x="3965575" y="5178425"/>
            <a:ext cx="625475" cy="736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  <a:endParaRPr lang="en-US" baseline="-25000"/>
          </a:p>
        </p:txBody>
      </p: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8051800" y="6164263"/>
            <a:ext cx="623888" cy="736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  <a:endParaRPr lang="en-US" baseline="-25000"/>
          </a:p>
        </p:txBody>
      </p:sp>
      <p:cxnSp>
        <p:nvCxnSpPr>
          <p:cNvPr id="34" name="Straight Connector 33"/>
          <p:cNvCxnSpPr>
            <a:cxnSpLocks noChangeShapeType="1"/>
            <a:stCxn id="23" idx="4"/>
            <a:endCxn id="36" idx="0"/>
          </p:cNvCxnSpPr>
          <p:nvPr/>
        </p:nvCxnSpPr>
        <p:spPr bwMode="auto">
          <a:xfrm>
            <a:off x="6996113" y="5876925"/>
            <a:ext cx="31750" cy="398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7732713" y="6346825"/>
            <a:ext cx="719137" cy="215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6796088" y="6275388"/>
            <a:ext cx="463550" cy="523875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  <a:r>
              <a:rPr lang="en-US" baseline="-25000"/>
              <a:t>4</a:t>
            </a:r>
          </a:p>
        </p:txBody>
      </p:sp>
      <p:cxnSp>
        <p:nvCxnSpPr>
          <p:cNvPr id="37" name="Straight Connector 36"/>
          <p:cNvCxnSpPr>
            <a:cxnSpLocks noChangeShapeType="1"/>
            <a:stCxn id="36" idx="3"/>
            <a:endCxn id="33" idx="2"/>
          </p:cNvCxnSpPr>
          <p:nvPr/>
        </p:nvCxnSpPr>
        <p:spPr bwMode="auto">
          <a:xfrm flipV="1">
            <a:off x="7259638" y="6532563"/>
            <a:ext cx="792162" cy="4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8" name="Rectangle 31"/>
          <p:cNvSpPr>
            <a:spLocks noChangeArrowheads="1"/>
          </p:cNvSpPr>
          <p:nvPr/>
        </p:nvSpPr>
        <p:spPr bwMode="auto">
          <a:xfrm>
            <a:off x="5999163" y="4518025"/>
            <a:ext cx="373062" cy="1816100"/>
          </a:xfrm>
          <a:prstGeom prst="rect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T</a:t>
            </a:r>
          </a:p>
          <a:p>
            <a:r>
              <a:rPr lang="en-US"/>
              <a:t>H</a:t>
            </a:r>
          </a:p>
          <a:p>
            <a:r>
              <a:rPr lang="en-US"/>
              <a:t>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animBg="1"/>
      <p:bldP spid="17414" grpId="0" animBg="1"/>
      <p:bldP spid="17415" grpId="0" animBg="1"/>
      <p:bldP spid="8" grpId="0" animBg="1"/>
      <p:bldP spid="10" grpId="0"/>
      <p:bldP spid="11" grpId="0" animBg="1"/>
      <p:bldP spid="13" grpId="0" animBg="1"/>
      <p:bldP spid="15" grpId="0"/>
      <p:bldP spid="16" grpId="0" animBg="1"/>
      <p:bldP spid="18" grpId="0" animBg="1"/>
      <p:bldP spid="20" grpId="0"/>
      <p:bldP spid="21" grpId="0" animBg="1"/>
      <p:bldP spid="23" grpId="0" animBg="1"/>
      <p:bldP spid="25" grpId="0"/>
      <p:bldP spid="26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5" grpId="0"/>
      <p:bldP spid="36" grpId="0" animBg="1"/>
      <p:bldP spid="3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28775"/>
            <a:ext cx="7848600" cy="42386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SzTx/>
              <a:buFontTx/>
              <a:buChar char="•"/>
            </a:pPr>
            <a:endParaRPr lang="en-US" smtClean="0">
              <a:cs typeface="Times New Roman" pitchFamily="18" charset="0"/>
            </a:endParaRPr>
          </a:p>
          <a:p>
            <a:pPr eaLnBrk="1" hangingPunct="1">
              <a:buSzTx/>
              <a:buFontTx/>
              <a:buChar char="•"/>
            </a:pPr>
            <a:r>
              <a:rPr lang="en-US" smtClean="0"/>
              <a:t>Trace it on </a:t>
            </a:r>
            <a:r>
              <a:rPr lang="ja-JP" altLang="en-US" smtClean="0">
                <a:cs typeface="Times New Roman" pitchFamily="18" charset="0"/>
              </a:rPr>
              <a:t>“</a:t>
            </a:r>
            <a:r>
              <a:rPr lang="en-US" altLang="ja-JP" smtClean="0">
                <a:cs typeface="Times New Roman" pitchFamily="18" charset="0"/>
              </a:rPr>
              <a:t>simple problem 2</a:t>
            </a:r>
            <a:r>
              <a:rPr lang="ja-JP" altLang="en-US" smtClean="0">
                <a:cs typeface="Times New Roman" pitchFamily="18" charset="0"/>
              </a:rPr>
              <a:t>”</a:t>
            </a:r>
            <a:endParaRPr lang="en-US" altLang="ja-JP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SzTx/>
              <a:buFontTx/>
              <a:buChar char="•"/>
            </a:pPr>
            <a:endParaRPr lang="en-US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SzTx/>
              <a:buFontTx/>
              <a:buChar char="•"/>
            </a:pP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826" name="Rectangle 10"/>
          <p:cNvSpPr>
            <a:spLocks noChangeArrowheads="1"/>
          </p:cNvSpPr>
          <p:nvPr/>
        </p:nvSpPr>
        <p:spPr bwMode="auto">
          <a:xfrm>
            <a:off x="4337050" y="2852738"/>
            <a:ext cx="1841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en-US"/>
          </a:p>
          <a:p>
            <a:pPr algn="ctr"/>
            <a:endParaRPr lang="en-US"/>
          </a:p>
        </p:txBody>
      </p:sp>
      <p:pic>
        <p:nvPicPr>
          <p:cNvPr id="77827" name="Picture 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8038" y="2565400"/>
            <a:ext cx="2232025" cy="82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Domain splitting in action</a:t>
            </a:r>
            <a:endParaRPr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2" name="TextBox 26"/>
          <p:cNvSpPr txBox="1">
            <a:spLocks noChangeArrowheads="1"/>
          </p:cNvSpPr>
          <p:nvPr/>
        </p:nvSpPr>
        <p:spPr bwMode="auto">
          <a:xfrm>
            <a:off x="2987675" y="1557338"/>
            <a:ext cx="36623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latin typeface="+mn-lt"/>
                <a:ea typeface="Arial" charset="0"/>
                <a:cs typeface="Arial" charset="0"/>
              </a:rPr>
              <a:t>If domains with multiple values</a:t>
            </a:r>
          </a:p>
          <a:p>
            <a:pPr>
              <a:defRPr/>
            </a:pPr>
            <a:r>
              <a:rPr lang="en-US" sz="2000" dirty="0">
                <a:latin typeface="+mn-lt"/>
                <a:ea typeface="Arial" charset="0"/>
                <a:cs typeface="Arial" charset="0"/>
              </a:rPr>
              <a:t>     </a:t>
            </a:r>
          </a:p>
          <a:p>
            <a:pPr>
              <a:defRPr/>
            </a:pPr>
            <a:r>
              <a:rPr lang="en-US" sz="2000" dirty="0">
                <a:latin typeface="+mn-lt"/>
                <a:ea typeface="Arial" charset="0"/>
                <a:cs typeface="Arial" charset="0"/>
              </a:rPr>
              <a:t>         Split on one </a:t>
            </a:r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534400" cy="685800"/>
          </a:xfrm>
        </p:spPr>
        <p:txBody>
          <a:bodyPr/>
          <a:lstStyle/>
          <a:p>
            <a:r>
              <a:rPr lang="en-US" smtClean="0">
                <a:ea typeface="MS PGothic" pitchFamily="34" charset="-128"/>
                <a:cs typeface="Times New Roman" pitchFamily="18" charset="0"/>
              </a:rPr>
              <a:t>Searching by domain splitting</a:t>
            </a:r>
          </a:p>
        </p:txBody>
      </p:sp>
      <p:sp>
        <p:nvSpPr>
          <p:cNvPr id="79875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F6D7625-BC94-4F36-8A71-50D504F44E0A}" type="slidenum">
              <a:rPr lang="en-US"/>
              <a:pPr/>
              <a:t>35</a:t>
            </a:fld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68313" y="5643563"/>
            <a:ext cx="7989887" cy="909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>
                <a:latin typeface="cmr10" charset="0"/>
                <a:cs typeface="Times New Roman" pitchFamily="18" charset="0"/>
              </a:rPr>
              <a:t>     How many CSPs do we need to keep around at a time? </a:t>
            </a:r>
            <a:br>
              <a:rPr lang="en-US" sz="2000">
                <a:latin typeface="cmr10" charset="0"/>
                <a:cs typeface="Times New Roman" pitchFamily="18" charset="0"/>
              </a:rPr>
            </a:br>
            <a:r>
              <a:rPr lang="en-US" sz="2000">
                <a:latin typeface="cmr10" charset="0"/>
                <a:cs typeface="Times New Roman" pitchFamily="18" charset="0"/>
              </a:rPr>
              <a:t>With depth m and 2 children at each split: </a:t>
            </a:r>
            <a:r>
              <a:rPr lang="en-US" sz="2000">
                <a:solidFill>
                  <a:srgbClr val="FF0000"/>
                </a:solidFill>
                <a:latin typeface="cmr10" charset="0"/>
                <a:cs typeface="Times New Roman" pitchFamily="18" charset="0"/>
              </a:rPr>
              <a:t>O(2m)</a:t>
            </a:r>
            <a:r>
              <a:rPr lang="en-US" sz="2000">
                <a:latin typeface="cmr10" charset="0"/>
                <a:cs typeface="Times New Roman" pitchFamily="18" charset="0"/>
              </a:rPr>
              <a:t>. It</a:t>
            </a:r>
            <a:r>
              <a:rPr lang="en-CA" altLang="en-US" sz="2000">
                <a:latin typeface="cmr10" charset="0"/>
                <a:cs typeface="Times New Roman" pitchFamily="18" charset="0"/>
              </a:rPr>
              <a:t>’</a:t>
            </a:r>
            <a:r>
              <a:rPr lang="en-US" altLang="ja-JP" sz="2000">
                <a:latin typeface="cmr10" charset="0"/>
                <a:cs typeface="Times New Roman" pitchFamily="18" charset="0"/>
              </a:rPr>
              <a:t>s a </a:t>
            </a:r>
            <a:r>
              <a:rPr lang="en-US" altLang="ja-JP" sz="2000">
                <a:solidFill>
                  <a:srgbClr val="FF0000"/>
                </a:solidFill>
                <a:latin typeface="cmr10" charset="0"/>
                <a:cs typeface="Times New Roman" pitchFamily="18" charset="0"/>
              </a:rPr>
              <a:t>DFS</a:t>
            </a:r>
            <a:r>
              <a:rPr lang="en-US" altLang="ja-JP" sz="2000">
                <a:latin typeface="cmr10" charset="0"/>
                <a:cs typeface="Times New Roman" pitchFamily="18" charset="0"/>
              </a:rPr>
              <a:t>.</a:t>
            </a:r>
            <a:endParaRPr lang="en-US" altLang="ja-JP" sz="2000">
              <a:solidFill>
                <a:srgbClr val="FF0000"/>
              </a:solidFill>
              <a:latin typeface="cmr10" charset="0"/>
              <a:cs typeface="Times New Roman" pitchFamily="18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endParaRPr lang="en-US" sz="2400">
              <a:latin typeface="Arial Unicode MS" pitchFamily="34" charset="-128"/>
            </a:endParaRPr>
          </a:p>
        </p:txBody>
      </p:sp>
      <p:sp>
        <p:nvSpPr>
          <p:cNvPr id="79877" name="TextBox 8"/>
          <p:cNvSpPr txBox="1">
            <a:spLocks noChangeArrowheads="1"/>
          </p:cNvSpPr>
          <p:nvPr/>
        </p:nvSpPr>
        <p:spPr bwMode="auto">
          <a:xfrm>
            <a:off x="3563938" y="981075"/>
            <a:ext cx="2513012" cy="95408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mr10" charset="0"/>
              </a:rPr>
              <a:t>CSP, apply AC</a:t>
            </a:r>
          </a:p>
          <a:p>
            <a:endParaRPr lang="en-US"/>
          </a:p>
        </p:txBody>
      </p:sp>
      <p:cxnSp>
        <p:nvCxnSpPr>
          <p:cNvPr id="19463" name="Straight Arrow Connector 13"/>
          <p:cNvCxnSpPr>
            <a:cxnSpLocks noChangeShapeType="1"/>
          </p:cNvCxnSpPr>
          <p:nvPr/>
        </p:nvCxnSpPr>
        <p:spPr bwMode="auto">
          <a:xfrm rot="10800000" flipV="1">
            <a:off x="2700338" y="2781300"/>
            <a:ext cx="1079500" cy="576263"/>
          </a:xfrm>
          <a:prstGeom prst="straightConnector1">
            <a:avLst/>
          </a:prstGeom>
          <a:noFill/>
          <a:ln w="53975">
            <a:solidFill>
              <a:srgbClr val="FF66FF"/>
            </a:solidFill>
            <a:round/>
            <a:headEnd/>
            <a:tailEnd type="arrow" w="med" len="med"/>
          </a:ln>
        </p:spPr>
      </p:cxnSp>
      <p:cxnSp>
        <p:nvCxnSpPr>
          <p:cNvPr id="19464" name="Straight Arrow Connector 14"/>
          <p:cNvCxnSpPr>
            <a:cxnSpLocks noChangeShapeType="1"/>
          </p:cNvCxnSpPr>
          <p:nvPr/>
        </p:nvCxnSpPr>
        <p:spPr bwMode="auto">
          <a:xfrm>
            <a:off x="4500563" y="2781300"/>
            <a:ext cx="1079500" cy="647700"/>
          </a:xfrm>
          <a:prstGeom prst="straightConnector1">
            <a:avLst/>
          </a:prstGeom>
          <a:noFill/>
          <a:ln w="53975">
            <a:solidFill>
              <a:srgbClr val="FF66FF"/>
            </a:solidFill>
            <a:round/>
            <a:headEnd/>
            <a:tailEnd type="arrow" w="med" len="med"/>
          </a:ln>
        </p:spPr>
      </p:cxnSp>
      <p:sp>
        <p:nvSpPr>
          <p:cNvPr id="19465" name="TextBox 17"/>
          <p:cNvSpPr txBox="1">
            <a:spLocks noChangeArrowheads="1"/>
          </p:cNvSpPr>
          <p:nvPr/>
        </p:nvSpPr>
        <p:spPr bwMode="auto">
          <a:xfrm>
            <a:off x="857250" y="3429000"/>
            <a:ext cx="2335213" cy="4619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mr10" charset="0"/>
              </a:rPr>
              <a:t>CSP</a:t>
            </a:r>
            <a:r>
              <a:rPr lang="en-US" sz="2400" baseline="-25000">
                <a:latin typeface="cmr10" charset="0"/>
              </a:rPr>
              <a:t>1</a:t>
            </a:r>
            <a:r>
              <a:rPr lang="en-US" sz="2400">
                <a:latin typeface="cmr10" charset="0"/>
              </a:rPr>
              <a:t>, apply AC</a:t>
            </a:r>
          </a:p>
        </p:txBody>
      </p:sp>
      <p:sp>
        <p:nvSpPr>
          <p:cNvPr id="19467" name="TextBox 21"/>
          <p:cNvSpPr txBox="1">
            <a:spLocks noChangeArrowheads="1"/>
          </p:cNvSpPr>
          <p:nvPr/>
        </p:nvSpPr>
        <p:spPr bwMode="auto">
          <a:xfrm>
            <a:off x="5292725" y="3500438"/>
            <a:ext cx="2335213" cy="46196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mr10" charset="0"/>
              </a:rPr>
              <a:t>CSP</a:t>
            </a:r>
            <a:r>
              <a:rPr lang="en-US" sz="2400" baseline="-25000">
                <a:latin typeface="cmr10" charset="0"/>
              </a:rPr>
              <a:t>2</a:t>
            </a:r>
            <a:r>
              <a:rPr lang="en-US" sz="2400">
                <a:latin typeface="cmr10" charset="0"/>
              </a:rPr>
              <a:t>, apply AC</a:t>
            </a:r>
          </a:p>
        </p:txBody>
      </p:sp>
      <p:cxnSp>
        <p:nvCxnSpPr>
          <p:cNvPr id="19468" name="Straight Arrow Connector 22"/>
          <p:cNvCxnSpPr>
            <a:cxnSpLocks noChangeShapeType="1"/>
          </p:cNvCxnSpPr>
          <p:nvPr/>
        </p:nvCxnSpPr>
        <p:spPr bwMode="auto">
          <a:xfrm rot="10800000" flipV="1">
            <a:off x="571500" y="4786313"/>
            <a:ext cx="508000" cy="357187"/>
          </a:xfrm>
          <a:prstGeom prst="straightConnector1">
            <a:avLst/>
          </a:prstGeom>
          <a:noFill/>
          <a:ln w="53975">
            <a:solidFill>
              <a:srgbClr val="FF66FF"/>
            </a:solidFill>
            <a:round/>
            <a:headEnd/>
            <a:tailEnd type="arrow" w="med" len="med"/>
          </a:ln>
        </p:spPr>
      </p:cxnSp>
      <p:cxnSp>
        <p:nvCxnSpPr>
          <p:cNvPr id="19469" name="Straight Arrow Connector 23"/>
          <p:cNvCxnSpPr>
            <a:cxnSpLocks noChangeShapeType="1"/>
          </p:cNvCxnSpPr>
          <p:nvPr/>
        </p:nvCxnSpPr>
        <p:spPr bwMode="auto">
          <a:xfrm rot="16200000" flipH="1">
            <a:off x="2355850" y="4787900"/>
            <a:ext cx="576263" cy="144463"/>
          </a:xfrm>
          <a:prstGeom prst="straightConnector1">
            <a:avLst/>
          </a:prstGeom>
          <a:noFill/>
          <a:ln w="53975">
            <a:solidFill>
              <a:srgbClr val="FF66FF"/>
            </a:solidFill>
            <a:round/>
            <a:headEnd/>
            <a:tailEnd type="arrow" w="med" len="med"/>
          </a:ln>
        </p:spPr>
      </p:cxnSp>
      <p:cxnSp>
        <p:nvCxnSpPr>
          <p:cNvPr id="19470" name="Straight Arrow Connector 24"/>
          <p:cNvCxnSpPr>
            <a:cxnSpLocks noChangeShapeType="1"/>
          </p:cNvCxnSpPr>
          <p:nvPr/>
        </p:nvCxnSpPr>
        <p:spPr bwMode="auto">
          <a:xfrm>
            <a:off x="6643688" y="4857750"/>
            <a:ext cx="714375" cy="428625"/>
          </a:xfrm>
          <a:prstGeom prst="straightConnector1">
            <a:avLst/>
          </a:prstGeom>
          <a:noFill/>
          <a:ln w="53975">
            <a:solidFill>
              <a:srgbClr val="FF66FF"/>
            </a:solidFill>
            <a:round/>
            <a:headEnd/>
            <a:tailEnd type="arrow" w="med" len="med"/>
          </a:ln>
        </p:spPr>
      </p:cxnSp>
      <p:cxnSp>
        <p:nvCxnSpPr>
          <p:cNvPr id="19471" name="Straight Arrow Connector 25"/>
          <p:cNvCxnSpPr>
            <a:cxnSpLocks noChangeShapeType="1"/>
          </p:cNvCxnSpPr>
          <p:nvPr/>
        </p:nvCxnSpPr>
        <p:spPr bwMode="auto">
          <a:xfrm rot="16200000" flipH="1">
            <a:off x="5641976" y="5002212"/>
            <a:ext cx="576262" cy="144463"/>
          </a:xfrm>
          <a:prstGeom prst="straightConnector1">
            <a:avLst/>
          </a:prstGeom>
          <a:noFill/>
          <a:ln w="53975">
            <a:solidFill>
              <a:srgbClr val="FF66FF"/>
            </a:solidFill>
            <a:round/>
            <a:headEnd/>
            <a:tailEnd type="arrow" w="med" len="med"/>
          </a:ln>
        </p:spPr>
      </p:cxnSp>
      <p:sp>
        <p:nvSpPr>
          <p:cNvPr id="8213" name="TextBox 27"/>
          <p:cNvSpPr txBox="1">
            <a:spLocks noChangeArrowheads="1"/>
          </p:cNvSpPr>
          <p:nvPr/>
        </p:nvSpPr>
        <p:spPr bwMode="auto">
          <a:xfrm>
            <a:off x="684213" y="4076700"/>
            <a:ext cx="36623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latin typeface="+mn-lt"/>
                <a:ea typeface="Arial" charset="0"/>
                <a:cs typeface="Arial" charset="0"/>
              </a:rPr>
              <a:t>If domains with multiple values</a:t>
            </a:r>
          </a:p>
          <a:p>
            <a:pPr>
              <a:defRPr/>
            </a:pPr>
            <a:r>
              <a:rPr lang="en-US" sz="2000" dirty="0">
                <a:latin typeface="+mn-lt"/>
                <a:ea typeface="Arial" charset="0"/>
                <a:cs typeface="Arial" charset="0"/>
              </a:rPr>
              <a:t>     Split on one </a:t>
            </a:r>
          </a:p>
        </p:txBody>
      </p:sp>
      <p:sp>
        <p:nvSpPr>
          <p:cNvPr id="19474" name="TextBox 19"/>
          <p:cNvSpPr txBox="1">
            <a:spLocks noChangeArrowheads="1"/>
          </p:cNvSpPr>
          <p:nvPr/>
        </p:nvSpPr>
        <p:spPr bwMode="auto">
          <a:xfrm>
            <a:off x="5049838" y="4071938"/>
            <a:ext cx="36655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cmr10" charset="0"/>
              </a:rPr>
              <a:t>If domains with multiple values…..Split on one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2" grpId="0"/>
      <p:bldP spid="19465" grpId="0" animBg="1"/>
      <p:bldP spid="19467" grpId="0" animBg="1"/>
      <p:bldP spid="8213" grpId="0"/>
      <p:bldP spid="1947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CC"/>
          </a:solidFill>
        </p:spPr>
        <p:txBody>
          <a:bodyPr/>
          <a:lstStyle/>
          <a:p>
            <a:r>
              <a:rPr lang="en-US" sz="3600" smtClean="0">
                <a:solidFill>
                  <a:srgbClr val="3233D0"/>
                </a:solidFill>
                <a:ea typeface="MS PGothic" pitchFamily="34" charset="-128"/>
                <a:cs typeface="Times New Roman" pitchFamily="18" charset="0"/>
              </a:rPr>
              <a:t>Learning Goals for today</a:t>
            </a:r>
            <a:r>
              <a:rPr altLang="en-US" sz="3600" smtClean="0">
                <a:solidFill>
                  <a:srgbClr val="3233D0"/>
                </a:solidFill>
                <a:ea typeface="MS PGothic" pitchFamily="34" charset="-128"/>
                <a:cs typeface="Times New Roman" pitchFamily="18" charset="0"/>
              </a:rPr>
              <a:t>’</a:t>
            </a:r>
            <a:r>
              <a:rPr lang="en-US" altLang="ja-JP" sz="3600" smtClean="0">
                <a:solidFill>
                  <a:srgbClr val="3233D0"/>
                </a:solidFill>
                <a:ea typeface="MS PGothic" pitchFamily="34" charset="-128"/>
                <a:cs typeface="Times New Roman" pitchFamily="18" charset="0"/>
              </a:rPr>
              <a:t>s class</a:t>
            </a:r>
            <a:endParaRPr lang="en-US" sz="3600" smtClean="0">
              <a:solidFill>
                <a:srgbClr val="3233D0"/>
              </a:solidFill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00125"/>
            <a:ext cx="7848600" cy="4495800"/>
          </a:xfrm>
        </p:spPr>
        <p:txBody>
          <a:bodyPr/>
          <a:lstStyle/>
          <a:p>
            <a:pPr eaLnBrk="1" hangingPunct="1">
              <a:buSzTx/>
              <a:buFontTx/>
              <a:buChar char="•"/>
              <a:defRPr/>
            </a:pPr>
            <a:r>
              <a:rPr lang="en-US" dirty="0">
                <a:ea typeface="ＭＳ Ｐゴシック" charset="0"/>
                <a:cs typeface="Times New Roman" pitchFamily="18" charset="0"/>
              </a:rPr>
              <a:t>Define/read/write/trace/debug the </a:t>
            </a:r>
            <a:r>
              <a:rPr lang="en-US" dirty="0">
                <a:solidFill>
                  <a:srgbClr val="3233D0"/>
                </a:solidFill>
                <a:ea typeface="ＭＳ Ｐゴシック" charset="0"/>
                <a:cs typeface="Times New Roman" pitchFamily="18" charset="0"/>
              </a:rPr>
              <a:t>arc consistency algorithm</a:t>
            </a:r>
            <a:r>
              <a:rPr lang="en-US" dirty="0">
                <a:ea typeface="ＭＳ Ｐゴシック" charset="0"/>
                <a:cs typeface="Times New Roman" pitchFamily="18" charset="0"/>
              </a:rPr>
              <a:t>. Compute its complexity and assess its possible outcomes </a:t>
            </a:r>
          </a:p>
          <a:p>
            <a:pPr eaLnBrk="1" hangingPunct="1">
              <a:buSzTx/>
              <a:buFontTx/>
              <a:buChar char="•"/>
              <a:defRPr/>
            </a:pPr>
            <a:endParaRPr lang="en-US" sz="1050" dirty="0">
              <a:ea typeface="ＭＳ Ｐゴシック" charset="0"/>
              <a:cs typeface="Times New Roman" pitchFamily="18" charset="0"/>
            </a:endParaRPr>
          </a:p>
          <a:p>
            <a:pPr eaLnBrk="1" hangingPunct="1">
              <a:buSzTx/>
              <a:buFontTx/>
              <a:buChar char="•"/>
              <a:defRPr/>
            </a:pPr>
            <a:r>
              <a:rPr lang="en-US" dirty="0">
                <a:ea typeface="ＭＳ Ｐゴシック" charset="0"/>
                <a:cs typeface="Times New Roman" pitchFamily="18" charset="0"/>
              </a:rPr>
              <a:t>Define/read/write/trace/debug </a:t>
            </a:r>
            <a:r>
              <a:rPr lang="en-US" dirty="0">
                <a:solidFill>
                  <a:srgbClr val="3233D0"/>
                </a:solidFill>
                <a:ea typeface="ＭＳ Ｐゴシック" charset="0"/>
                <a:cs typeface="Times New Roman" pitchFamily="18" charset="0"/>
              </a:rPr>
              <a:t>domain splitting </a:t>
            </a:r>
            <a:r>
              <a:rPr lang="en-US" dirty="0">
                <a:ea typeface="ＭＳ Ｐゴシック" charset="0"/>
                <a:cs typeface="Times New Roman" pitchFamily="18" charset="0"/>
              </a:rPr>
              <a:t>and its integration with arc consistency</a:t>
            </a:r>
            <a:endParaRPr lang="en-US" dirty="0">
              <a:solidFill>
                <a:schemeClr val="bg2"/>
              </a:solidFill>
              <a:ea typeface="ＭＳ Ｐゴシック" charset="0"/>
              <a:cs typeface="Times New Roman" pitchFamily="18" charset="0"/>
            </a:endParaRPr>
          </a:p>
          <a:p>
            <a:pPr marL="0" indent="0" eaLnBrk="1" hangingPunct="1">
              <a:buSzTx/>
              <a:buFont typeface="Arial" pitchFamily="34" charset="0"/>
              <a:buNone/>
              <a:defRPr/>
            </a:pPr>
            <a:endParaRPr lang="en-US" sz="900" dirty="0" smtClean="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0" indent="0" eaLnBrk="1" hangingPunct="1">
              <a:buSzTx/>
              <a:buFont typeface="Arial" pitchFamily="34" charset="0"/>
              <a:buNone/>
              <a:defRPr/>
            </a:pPr>
            <a:endParaRPr lang="en-US" dirty="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0" indent="0" eaLnBrk="1" hangingPunct="1">
              <a:buSzTx/>
              <a:buFont typeface="Arial" pitchFamily="34" charset="0"/>
              <a:buNone/>
              <a:defRPr/>
            </a:pPr>
            <a:endParaRPr lang="en-US" sz="1400" dirty="0" smtClean="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eaLnBrk="1" hangingPunct="1">
              <a:buSzTx/>
              <a:buFontTx/>
              <a:buChar char="•"/>
              <a:defRPr/>
            </a:pPr>
            <a:r>
              <a:rPr lang="en-US" dirty="0" smtClean="0">
                <a:latin typeface="Arial" pitchFamily="34" charset="0"/>
                <a:ea typeface="ＭＳ Ｐゴシック" charset="0"/>
                <a:cs typeface="Arial" pitchFamily="34" charset="0"/>
              </a:rPr>
              <a:t>Coming up: local search, Section 4.8</a:t>
            </a:r>
          </a:p>
          <a:p>
            <a:pPr eaLnBrk="1" hangingPunct="1">
              <a:buSzTx/>
              <a:buFontTx/>
              <a:buChar char="•"/>
              <a:defRPr/>
            </a:pPr>
            <a:endParaRPr lang="en-US" dirty="0" smtClean="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eaLnBrk="1" hangingPunct="1">
              <a:buSzTx/>
              <a:buFontTx/>
              <a:buChar char="•"/>
              <a:defRPr/>
            </a:pPr>
            <a:endParaRPr lang="en-US" dirty="0" smtClean="0">
              <a:solidFill>
                <a:schemeClr val="bg2"/>
              </a:solidFill>
              <a:latin typeface="Arial" pitchFamily="34" charset="0"/>
              <a:ea typeface="ＭＳ Ｐゴシック" charset="0"/>
              <a:cs typeface="Arial" pitchFamily="34" charset="0"/>
            </a:endParaRPr>
          </a:p>
        </p:txBody>
      </p:sp>
      <p:sp>
        <p:nvSpPr>
          <p:cNvPr id="81923" name="Ink 2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782638" y="6386513"/>
            <a:ext cx="11112" cy="9525"/>
          </a:xfrm>
          <a:custGeom>
            <a:avLst/>
            <a:gdLst>
              <a:gd name="T0" fmla="*/ 0 w 31"/>
              <a:gd name="T1" fmla="*/ 2147483647 h 23"/>
              <a:gd name="T2" fmla="*/ 2147483647 w 31"/>
              <a:gd name="T3" fmla="*/ 2147483647 h 23"/>
              <a:gd name="T4" fmla="*/ 2147483647 w 31"/>
              <a:gd name="T5" fmla="*/ 0 h 23"/>
              <a:gd name="T6" fmla="*/ 2147483647 w 31"/>
              <a:gd name="T7" fmla="*/ 0 h 23"/>
              <a:gd name="T8" fmla="*/ 2147483647 w 31"/>
              <a:gd name="T9" fmla="*/ 0 h 23"/>
              <a:gd name="T10" fmla="*/ 2147483647 w 31"/>
              <a:gd name="T11" fmla="*/ 0 h 23"/>
              <a:gd name="T12" fmla="*/ 2147483647 w 31"/>
              <a:gd name="T13" fmla="*/ 0 h 23"/>
              <a:gd name="T14" fmla="*/ 2147483647 w 31"/>
              <a:gd name="T15" fmla="*/ 0 h 23"/>
              <a:gd name="T16" fmla="*/ 2147483647 w 31"/>
              <a:gd name="T17" fmla="*/ 0 h 23"/>
              <a:gd name="T18" fmla="*/ 2147483647 w 31"/>
              <a:gd name="T19" fmla="*/ 0 h 23"/>
              <a:gd name="T20" fmla="*/ 2147483647 w 31"/>
              <a:gd name="T21" fmla="*/ 0 h 23"/>
              <a:gd name="T22" fmla="*/ 2147483647 w 31"/>
              <a:gd name="T23" fmla="*/ 0 h 23"/>
              <a:gd name="T24" fmla="*/ 2147483647 w 31"/>
              <a:gd name="T25" fmla="*/ 0 h 23"/>
              <a:gd name="T26" fmla="*/ 2147483647 w 31"/>
              <a:gd name="T27" fmla="*/ 0 h 23"/>
              <a:gd name="T28" fmla="*/ 2147483647 w 31"/>
              <a:gd name="T29" fmla="*/ 0 h 23"/>
              <a:gd name="T30" fmla="*/ 2147483647 w 31"/>
              <a:gd name="T31" fmla="*/ 0 h 23"/>
              <a:gd name="T32" fmla="*/ 2147483647 w 31"/>
              <a:gd name="T33" fmla="*/ 0 h 23"/>
              <a:gd name="T34" fmla="*/ 2147483647 w 31"/>
              <a:gd name="T35" fmla="*/ 0 h 23"/>
              <a:gd name="T36" fmla="*/ 2147483647 w 31"/>
              <a:gd name="T37" fmla="*/ 0 h 2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1"/>
              <a:gd name="T58" fmla="*/ 0 h 23"/>
              <a:gd name="T59" fmla="*/ 31 w 31"/>
              <a:gd name="T60" fmla="*/ 23 h 23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1" h="23" extrusionOk="0">
                <a:moveTo>
                  <a:pt x="0" y="22"/>
                </a:moveTo>
                <a:cubicBezTo>
                  <a:pt x="3" y="20"/>
                  <a:pt x="7" y="17"/>
                  <a:pt x="10" y="15"/>
                </a:cubicBezTo>
              </a:path>
              <a:path w="31" h="23" extrusionOk="0">
                <a:moveTo>
                  <a:pt x="30" y="0"/>
                </a:moveTo>
                <a:lnTo>
                  <a:pt x="30" y="0"/>
                </a:lnTo>
              </a:path>
            </a:pathLst>
          </a:custGeom>
          <a:noFill/>
          <a:ln w="19050" cap="rnd">
            <a:solidFill>
              <a:srgbClr val="1F497D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cxnSp>
        <p:nvCxnSpPr>
          <p:cNvPr id="5" name="Straight Connector 4"/>
          <p:cNvCxnSpPr/>
          <p:nvPr/>
        </p:nvCxnSpPr>
        <p:spPr>
          <a:xfrm>
            <a:off x="468313" y="3500438"/>
            <a:ext cx="82089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1026"/>
          <p:cNvSpPr>
            <a:spLocks noChangeArrowheads="1"/>
          </p:cNvSpPr>
          <p:nvPr/>
        </p:nvSpPr>
        <p:spPr bwMode="auto">
          <a:xfrm>
            <a:off x="323850" y="836613"/>
            <a:ext cx="8458200" cy="345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00100" lvl="1" indent="-342900">
              <a:spcBef>
                <a:spcPct val="20000"/>
              </a:spcBef>
              <a:buClr>
                <a:schemeClr val="tx1"/>
              </a:buClr>
              <a:buFont typeface="Lucida Grande" pitchFamily="1" charset="0"/>
              <a:buChar char="-"/>
            </a:pPr>
            <a:endParaRPr lang="en-US" sz="2400">
              <a:latin typeface="cmr10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>
                <a:latin typeface="cmr10" charset="0"/>
              </a:rPr>
              <a:t>Generate and Test:</a:t>
            </a:r>
            <a:endParaRPr lang="en-US">
              <a:latin typeface="cmr10" charset="0"/>
            </a:endParaRPr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  <a:buFont typeface="Lucida Grande" pitchFamily="1" charset="0"/>
              <a:buChar char="-"/>
            </a:pPr>
            <a:r>
              <a:rPr lang="en-US" sz="2000">
                <a:solidFill>
                  <a:srgbClr val="3132CE"/>
                </a:solidFill>
                <a:latin typeface="cmr10" charset="0"/>
              </a:rPr>
              <a:t>Generate</a:t>
            </a:r>
            <a:r>
              <a:rPr lang="en-US" sz="2000">
                <a:latin typeface="cmr10" charset="0"/>
              </a:rPr>
              <a:t> possible worlds one at a time.</a:t>
            </a:r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  <a:buFont typeface="Lucida Grande" pitchFamily="1" charset="0"/>
              <a:buChar char="-"/>
            </a:pPr>
            <a:r>
              <a:rPr lang="en-US" sz="2000">
                <a:solidFill>
                  <a:srgbClr val="3132CE"/>
                </a:solidFill>
                <a:latin typeface="cmr10" charset="0"/>
              </a:rPr>
              <a:t>Test</a:t>
            </a:r>
            <a:r>
              <a:rPr lang="en-US" sz="2000">
                <a:latin typeface="cmr10" charset="0"/>
              </a:rPr>
              <a:t> constraints for each one.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>
                <a:latin typeface="cmr10" charset="0"/>
              </a:rPr>
              <a:t>Example: 3 variables A,B,C</a:t>
            </a:r>
          </a:p>
          <a:p>
            <a:pPr marL="342900" indent="-342900">
              <a:spcBef>
                <a:spcPct val="20000"/>
              </a:spcBef>
            </a:pPr>
            <a:endParaRPr lang="en-US" sz="2400">
              <a:latin typeface="cmr10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400">
              <a:latin typeface="cmr10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400">
              <a:latin typeface="cmr10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400">
              <a:latin typeface="cmr10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400">
              <a:latin typeface="cmr10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400">
              <a:latin typeface="cmr10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>
                <a:latin typeface="cmr10" charset="0"/>
              </a:rPr>
              <a:t>Simple, but slow: </a:t>
            </a:r>
            <a:endParaRPr lang="en-US">
              <a:latin typeface="cmr10" charset="0"/>
            </a:endParaRPr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  <a:buFont typeface="Lucida Grande" pitchFamily="1" charset="0"/>
              <a:buChar char="-"/>
            </a:pPr>
            <a:r>
              <a:rPr lang="en-US" sz="2400">
                <a:latin typeface="Arial" pitchFamily="34" charset="0"/>
              </a:rPr>
              <a:t>k variables, each domain size d, c constraints: O(cd</a:t>
            </a:r>
            <a:r>
              <a:rPr lang="en-US" sz="2400" baseline="30000">
                <a:latin typeface="Arial" pitchFamily="34" charset="0"/>
              </a:rPr>
              <a:t>k</a:t>
            </a:r>
            <a:r>
              <a:rPr lang="en-US" sz="2400">
                <a:latin typeface="Arial" pitchFamily="34" charset="0"/>
              </a:rPr>
              <a:t>)</a:t>
            </a:r>
            <a:br>
              <a:rPr lang="en-US" sz="2400">
                <a:latin typeface="Arial" pitchFamily="34" charset="0"/>
              </a:rPr>
            </a:br>
            <a:endParaRPr lang="en-US" sz="2400">
              <a:latin typeface="cmr10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400">
              <a:latin typeface="cmr10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400">
              <a:latin typeface="cmr10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400">
              <a:latin typeface="cmr10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400">
              <a:latin typeface="cmr10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400">
              <a:latin typeface="cmr10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400">
              <a:latin typeface="cmr10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400">
              <a:latin typeface="cmr10" charset="0"/>
            </a:endParaRPr>
          </a:p>
        </p:txBody>
      </p:sp>
      <p:sp>
        <p:nvSpPr>
          <p:cNvPr id="22530" name="Rectangle 1027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838200"/>
          </a:xfrm>
        </p:spPr>
        <p:txBody>
          <a:bodyPr/>
          <a:lstStyle/>
          <a:p>
            <a:r>
              <a:rPr lang="en-US" smtClean="0">
                <a:solidFill>
                  <a:srgbClr val="3132CE"/>
                </a:solidFill>
                <a:ea typeface="MS PGothic" pitchFamily="34" charset="-128"/>
                <a:cs typeface="Times New Roman" pitchFamily="18" charset="0"/>
              </a:rPr>
              <a:t>Generate and Test (G&amp;T) Algorithms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" y="3068638"/>
            <a:ext cx="8280400" cy="233203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4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000" b="1" dirty="0">
                <a:latin typeface="cmr10"/>
                <a:ea typeface="+mn-ea"/>
                <a:cs typeface="Arial" pitchFamily="34" charset="0"/>
              </a:rPr>
              <a:t>For</a:t>
            </a:r>
            <a:r>
              <a:rPr lang="en-US" sz="2000" dirty="0">
                <a:latin typeface="cmr10"/>
                <a:ea typeface="+mn-ea"/>
                <a:cs typeface="Arial" pitchFamily="34" charset="0"/>
              </a:rPr>
              <a:t> a </a:t>
            </a:r>
            <a:r>
              <a:rPr lang="en-US" sz="2000" b="1" dirty="0">
                <a:latin typeface="cmr10"/>
                <a:ea typeface="+mn-ea"/>
                <a:cs typeface="Arial" pitchFamily="34" charset="0"/>
              </a:rPr>
              <a:t>in</a:t>
            </a:r>
            <a:r>
              <a:rPr lang="en-US" sz="2000" dirty="0">
                <a:latin typeface="cmr10"/>
                <a:ea typeface="+mn-ea"/>
                <a:cs typeface="Arial" pitchFamily="34" charset="0"/>
              </a:rPr>
              <a:t> </a:t>
            </a:r>
            <a:r>
              <a:rPr lang="en-US" sz="2000" dirty="0" err="1">
                <a:latin typeface="cmr10"/>
                <a:ea typeface="+mn-ea"/>
                <a:cs typeface="Arial" pitchFamily="34" charset="0"/>
              </a:rPr>
              <a:t>dom</a:t>
            </a:r>
            <a:r>
              <a:rPr lang="en-US" sz="2000" dirty="0">
                <a:latin typeface="cmr10"/>
                <a:ea typeface="+mn-ea"/>
                <a:cs typeface="Arial" pitchFamily="34" charset="0"/>
              </a:rPr>
              <a:t>(A)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dirty="0">
                <a:latin typeface="cmr10"/>
                <a:ea typeface="+mn-ea"/>
                <a:cs typeface="Arial" pitchFamily="34" charset="0"/>
              </a:rPr>
              <a:t>	</a:t>
            </a:r>
            <a:r>
              <a:rPr lang="en-US" sz="2000" b="1" dirty="0">
                <a:latin typeface="cmr10"/>
                <a:ea typeface="+mn-ea"/>
                <a:cs typeface="Arial" pitchFamily="34" charset="0"/>
              </a:rPr>
              <a:t>For</a:t>
            </a:r>
            <a:r>
              <a:rPr lang="en-US" sz="2000" dirty="0">
                <a:latin typeface="cmr10"/>
                <a:ea typeface="+mn-ea"/>
                <a:cs typeface="Arial" pitchFamily="34" charset="0"/>
              </a:rPr>
              <a:t> b </a:t>
            </a:r>
            <a:r>
              <a:rPr lang="en-US" sz="2000" b="1" dirty="0">
                <a:latin typeface="cmr10"/>
                <a:ea typeface="+mn-ea"/>
                <a:cs typeface="Arial" pitchFamily="34" charset="0"/>
              </a:rPr>
              <a:t>in</a:t>
            </a:r>
            <a:r>
              <a:rPr lang="en-US" sz="2000" dirty="0">
                <a:latin typeface="cmr10"/>
                <a:ea typeface="+mn-ea"/>
                <a:cs typeface="Arial" pitchFamily="34" charset="0"/>
              </a:rPr>
              <a:t> </a:t>
            </a:r>
            <a:r>
              <a:rPr lang="en-US" sz="2000" dirty="0" err="1">
                <a:latin typeface="cmr10"/>
                <a:ea typeface="+mn-ea"/>
                <a:cs typeface="Arial" pitchFamily="34" charset="0"/>
              </a:rPr>
              <a:t>dom</a:t>
            </a:r>
            <a:r>
              <a:rPr lang="en-US" sz="2000" dirty="0">
                <a:latin typeface="cmr10"/>
                <a:ea typeface="+mn-ea"/>
                <a:cs typeface="Arial" pitchFamily="34" charset="0"/>
              </a:rPr>
              <a:t>(B)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dirty="0">
                <a:latin typeface="cmr10"/>
                <a:ea typeface="+mn-ea"/>
                <a:cs typeface="Arial" pitchFamily="34" charset="0"/>
              </a:rPr>
              <a:t>		</a:t>
            </a:r>
            <a:r>
              <a:rPr lang="en-US" sz="2000" b="1" dirty="0">
                <a:latin typeface="cmr10"/>
                <a:ea typeface="+mn-ea"/>
                <a:cs typeface="Arial" pitchFamily="34" charset="0"/>
              </a:rPr>
              <a:t>For</a:t>
            </a:r>
            <a:r>
              <a:rPr lang="en-US" sz="2000" dirty="0">
                <a:latin typeface="cmr10"/>
                <a:ea typeface="+mn-ea"/>
                <a:cs typeface="Arial" pitchFamily="34" charset="0"/>
              </a:rPr>
              <a:t> c </a:t>
            </a:r>
            <a:r>
              <a:rPr lang="en-US" sz="2000" b="1" dirty="0">
                <a:latin typeface="cmr10"/>
                <a:ea typeface="+mn-ea"/>
                <a:cs typeface="Arial" pitchFamily="34" charset="0"/>
              </a:rPr>
              <a:t>in</a:t>
            </a:r>
            <a:r>
              <a:rPr lang="en-US" sz="2000" dirty="0">
                <a:latin typeface="cmr10"/>
                <a:ea typeface="+mn-ea"/>
                <a:cs typeface="Arial" pitchFamily="34" charset="0"/>
              </a:rPr>
              <a:t> </a:t>
            </a:r>
            <a:r>
              <a:rPr lang="en-US" sz="2000" dirty="0" err="1">
                <a:latin typeface="cmr10"/>
                <a:ea typeface="+mn-ea"/>
                <a:cs typeface="Arial" pitchFamily="34" charset="0"/>
              </a:rPr>
              <a:t>dom</a:t>
            </a:r>
            <a:r>
              <a:rPr lang="en-US" sz="2000" dirty="0">
                <a:latin typeface="cmr10"/>
                <a:ea typeface="+mn-ea"/>
                <a:cs typeface="Arial" pitchFamily="34" charset="0"/>
              </a:rPr>
              <a:t>(C)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dirty="0">
                <a:latin typeface="cmr10"/>
                <a:ea typeface="+mn-ea"/>
                <a:cs typeface="Arial" pitchFamily="34" charset="0"/>
              </a:rPr>
              <a:t>		         </a:t>
            </a:r>
            <a:r>
              <a:rPr lang="en-US" sz="2000" b="1" dirty="0">
                <a:latin typeface="cmr10"/>
                <a:ea typeface="+mn-ea"/>
                <a:cs typeface="Arial" pitchFamily="34" charset="0"/>
              </a:rPr>
              <a:t>if</a:t>
            </a:r>
            <a:r>
              <a:rPr lang="en-US" sz="2000" dirty="0">
                <a:latin typeface="cmr10"/>
                <a:ea typeface="+mn-ea"/>
                <a:cs typeface="Arial" pitchFamily="34" charset="0"/>
              </a:rPr>
              <a:t> {A=a, B=b, C=c} satisfies all constraints    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dirty="0">
                <a:latin typeface="cmr10"/>
                <a:ea typeface="+mn-ea"/>
                <a:cs typeface="Arial" pitchFamily="34" charset="0"/>
              </a:rPr>
              <a:t>		    	</a:t>
            </a:r>
            <a:r>
              <a:rPr lang="en-US" sz="2000" b="1" dirty="0">
                <a:latin typeface="cmr10"/>
                <a:ea typeface="+mn-ea"/>
                <a:cs typeface="Arial" pitchFamily="34" charset="0"/>
              </a:rPr>
              <a:t>return </a:t>
            </a:r>
            <a:r>
              <a:rPr lang="en-US" sz="2000" dirty="0">
                <a:latin typeface="cmr10"/>
                <a:ea typeface="+mn-ea"/>
                <a:cs typeface="Arial" pitchFamily="34" charset="0"/>
              </a:rPr>
              <a:t>{A=a, B=b, C=c}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dirty="0">
                <a:latin typeface="cmr10"/>
                <a:ea typeface="+mn-ea"/>
                <a:cs typeface="Arial" pitchFamily="34" charset="0"/>
              </a:rPr>
              <a:t> fail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F7C0214-3015-4B66-AB59-B479CF5D1D68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MS PGothic" pitchFamily="34" charset="-128"/>
                <a:cs typeface="Times New Roman" pitchFamily="18" charset="0"/>
              </a:rPr>
              <a:t>Lecture Overview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598488" y="1268413"/>
            <a:ext cx="8243887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b="1" dirty="0">
              <a:latin typeface="Arial" charset="0"/>
              <a:ea typeface="ＭＳ Ｐゴシック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Solving Constraint Satisfaction Problems (CSPs)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Recap: Generate &amp; Test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Recap: Graph search</a:t>
            </a: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Arc consistency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dirty="0" smtClean="0">
                <a:latin typeface="Arial" charset="0"/>
                <a:ea typeface="ＭＳ Ｐゴシック" charset="0"/>
                <a:cs typeface="Arial" charset="0"/>
              </a:rPr>
              <a:t>GAC </a:t>
            </a: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algorithm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Complexity analysis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Domain splitting</a:t>
            </a:r>
          </a:p>
          <a:p>
            <a:pPr marL="0" indent="0" eaLnBrk="1" hangingPunct="1">
              <a:lnSpc>
                <a:spcPct val="80000"/>
              </a:lnSpc>
              <a:buSzTx/>
              <a:buFont typeface="Arial" pitchFamily="34" charset="0"/>
              <a:buNone/>
              <a:defRPr/>
            </a:pPr>
            <a:endParaRPr lang="en-US" dirty="0">
              <a:solidFill>
                <a:schemeClr val="hlink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>
              <a:solidFill>
                <a:schemeClr val="bg2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BBDC3B4-69F7-4123-86B3-210BEFE14CE3}" type="slidenum">
              <a:rPr lang="en-US"/>
              <a:pPr/>
              <a:t>5</a:t>
            </a:fld>
            <a:endParaRPr lang="en-US"/>
          </a:p>
        </p:txBody>
      </p:sp>
      <p:sp>
        <p:nvSpPr>
          <p:cNvPr id="24580" name="Right Arrow 6"/>
          <p:cNvSpPr>
            <a:spLocks noChangeArrowheads="1"/>
          </p:cNvSpPr>
          <p:nvPr/>
        </p:nvSpPr>
        <p:spPr bwMode="auto">
          <a:xfrm>
            <a:off x="1331913" y="2852738"/>
            <a:ext cx="977900" cy="484187"/>
          </a:xfrm>
          <a:prstGeom prst="rightArrow">
            <a:avLst>
              <a:gd name="adj1" fmla="val 50000"/>
              <a:gd name="adj2" fmla="val 5002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4581" name="Right Arrow 8"/>
          <p:cNvSpPr>
            <a:spLocks noChangeArrowheads="1"/>
          </p:cNvSpPr>
          <p:nvPr/>
        </p:nvSpPr>
        <p:spPr bwMode="auto">
          <a:xfrm>
            <a:off x="0" y="620713"/>
            <a:ext cx="900113" cy="431800"/>
          </a:xfrm>
          <a:prstGeom prst="rightArrow">
            <a:avLst>
              <a:gd name="adj1" fmla="val 50000"/>
              <a:gd name="adj2" fmla="val 50058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323850" y="2205038"/>
            <a:ext cx="519113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3074"/>
          <p:cNvSpPr>
            <a:spLocks noChangeArrowheads="1"/>
          </p:cNvSpPr>
          <p:nvPr/>
        </p:nvSpPr>
        <p:spPr bwMode="auto">
          <a:xfrm>
            <a:off x="685800" y="476250"/>
            <a:ext cx="7772400" cy="584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cmr10" charset="0"/>
              </a:rPr>
              <a:t>Explore search space via DFS but evaluate each constraint as soon as all its variables are bound. 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FontTx/>
              <a:buChar char="•"/>
            </a:pPr>
            <a:endParaRPr lang="en-US" sz="2400">
              <a:latin typeface="cmr10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cmr10" charset="0"/>
              </a:rPr>
              <a:t>Any partial assignment that doesn</a:t>
            </a:r>
            <a:r>
              <a:rPr lang="en-CA" altLang="en-US" sz="2400">
                <a:latin typeface="cmr10" charset="0"/>
              </a:rPr>
              <a:t>’</a:t>
            </a:r>
            <a:r>
              <a:rPr lang="en-US" altLang="ja-JP" sz="2400">
                <a:latin typeface="cmr10" charset="0"/>
              </a:rPr>
              <a:t>t satisfy the constraint can be pruned.</a:t>
            </a:r>
          </a:p>
          <a:p>
            <a:pPr marL="342900" indent="-342900">
              <a:lnSpc>
                <a:spcPct val="70000"/>
              </a:lnSpc>
              <a:buFontTx/>
              <a:buChar char="•"/>
            </a:pPr>
            <a:endParaRPr lang="en-US" sz="2400">
              <a:latin typeface="cmr10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cmr10" charset="0"/>
              </a:rPr>
              <a:t>Example: </a:t>
            </a:r>
          </a:p>
          <a:p>
            <a:pPr marL="800100" lvl="1" indent="-342900">
              <a:spcBef>
                <a:spcPct val="20000"/>
              </a:spcBef>
              <a:buFont typeface="Lucida Grande" pitchFamily="1" charset="0"/>
              <a:buChar char="-"/>
            </a:pPr>
            <a:r>
              <a:rPr lang="en-US" sz="2000">
                <a:latin typeface="cmr10" charset="0"/>
              </a:rPr>
              <a:t>3 variables A, B,C, each with domain {1,2,3,4}</a:t>
            </a:r>
          </a:p>
          <a:p>
            <a:pPr marL="800100" lvl="1" indent="-342900">
              <a:spcBef>
                <a:spcPct val="20000"/>
              </a:spcBef>
              <a:buFont typeface="Lucida Grande" pitchFamily="1" charset="0"/>
              <a:buChar char="-"/>
            </a:pPr>
            <a:r>
              <a:rPr lang="en-US" sz="2000">
                <a:latin typeface="cmr10" charset="0"/>
              </a:rPr>
              <a:t>{A = 1, B = 1} is inconsistent with constraint A </a:t>
            </a:r>
            <a:r>
              <a:rPr lang="en-US" sz="2000">
                <a:latin typeface="cmr10" charset="0"/>
                <a:sym typeface="Symbol" pitchFamily="18" charset="2"/>
              </a:rPr>
              <a:t></a:t>
            </a:r>
            <a:r>
              <a:rPr lang="en-US" sz="2000">
                <a:latin typeface="cmr10" charset="0"/>
              </a:rPr>
              <a:t> B </a:t>
            </a:r>
            <a:br>
              <a:rPr lang="en-US" sz="2000">
                <a:latin typeface="cmr10" charset="0"/>
              </a:rPr>
            </a:br>
            <a:r>
              <a:rPr lang="en-US" sz="2000">
                <a:latin typeface="cmr10" charset="0"/>
              </a:rPr>
              <a:t>regardless of the value of the other variables</a:t>
            </a:r>
          </a:p>
          <a:p>
            <a:pPr marL="1257300" lvl="2" indent="-342900">
              <a:spcBef>
                <a:spcPct val="20000"/>
              </a:spcBef>
            </a:pPr>
            <a:r>
              <a:rPr lang="en-CA" sz="1800">
                <a:latin typeface="cmr10" charset="0"/>
                <a:sym typeface="Symbol" pitchFamily="18" charset="2"/>
              </a:rPr>
              <a:t>  Fail. </a:t>
            </a:r>
            <a:r>
              <a:rPr lang="en-US" sz="1800">
                <a:latin typeface="cmr10" charset="0"/>
              </a:rPr>
              <a:t>Prune!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/>
          </a:p>
        </p:txBody>
      </p:sp>
      <p:sp>
        <p:nvSpPr>
          <p:cNvPr id="26626" name="Rectangle 3075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838200"/>
          </a:xfrm>
        </p:spPr>
        <p:txBody>
          <a:bodyPr/>
          <a:lstStyle/>
          <a:p>
            <a:r>
              <a:rPr lang="en-US" smtClean="0">
                <a:solidFill>
                  <a:srgbClr val="3132CE"/>
                </a:solidFill>
                <a:ea typeface="MS PGothic" pitchFamily="34" charset="-128"/>
                <a:cs typeface="Times New Roman" pitchFamily="18" charset="0"/>
              </a:rPr>
              <a:t>Backtracking algorithms</a:t>
            </a: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1D58C23-2CE5-4EA4-B90A-C68DCC6A5078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1371600" y="1905000"/>
            <a:ext cx="5410200" cy="2057400"/>
            <a:chOff x="1152" y="1008"/>
            <a:chExt cx="3408" cy="1296"/>
          </a:xfrm>
        </p:grpSpPr>
        <p:sp>
          <p:nvSpPr>
            <p:cNvPr id="28703" name="Oval 3"/>
            <p:cNvSpPr>
              <a:spLocks noChangeArrowheads="1"/>
            </p:cNvSpPr>
            <p:nvPr/>
          </p:nvSpPr>
          <p:spPr bwMode="auto">
            <a:xfrm>
              <a:off x="1152" y="1680"/>
              <a:ext cx="816" cy="52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CA" sz="2000"/>
                <a:t>V</a:t>
              </a:r>
              <a:r>
                <a:rPr lang="en-CA" sz="2000" baseline="-25000"/>
                <a:t>1</a:t>
              </a:r>
              <a:r>
                <a:rPr lang="en-CA" sz="2000"/>
                <a:t> = v</a:t>
              </a:r>
              <a:r>
                <a:rPr lang="en-CA" sz="2000" baseline="-25000"/>
                <a:t>1</a:t>
              </a:r>
            </a:p>
            <a:p>
              <a:pPr algn="ctr"/>
              <a:r>
                <a:rPr lang="en-CA" sz="2000"/>
                <a:t>V</a:t>
              </a:r>
              <a:r>
                <a:rPr lang="en-CA" sz="2000" baseline="-25000"/>
                <a:t>2</a:t>
              </a:r>
              <a:r>
                <a:rPr lang="en-CA" sz="2000"/>
                <a:t> = v</a:t>
              </a:r>
              <a:r>
                <a:rPr lang="en-CA" sz="2000" baseline="-25000"/>
                <a:t>1</a:t>
              </a:r>
              <a:endParaRPr lang="en-CA" baseline="-25000"/>
            </a:p>
          </p:txBody>
        </p:sp>
        <p:cxnSp>
          <p:nvCxnSpPr>
            <p:cNvPr id="28704" name="AutoShape 4"/>
            <p:cNvCxnSpPr>
              <a:cxnSpLocks noChangeShapeType="1"/>
              <a:stCxn id="28680" idx="4"/>
              <a:endCxn id="28703" idx="7"/>
            </p:cNvCxnSpPr>
            <p:nvPr/>
          </p:nvCxnSpPr>
          <p:spPr bwMode="auto">
            <a:xfrm rot="5400000">
              <a:off x="1990" y="867"/>
              <a:ext cx="749" cy="103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8705" name="AutoShape 6"/>
            <p:cNvCxnSpPr>
              <a:cxnSpLocks noChangeShapeType="1"/>
              <a:stCxn id="28680" idx="4"/>
              <a:endCxn id="28708" idx="0"/>
            </p:cNvCxnSpPr>
            <p:nvPr/>
          </p:nvCxnSpPr>
          <p:spPr bwMode="auto">
            <a:xfrm rot="16200000" flipH="1">
              <a:off x="3228" y="660"/>
              <a:ext cx="576" cy="12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8706" name="AutoShape 8"/>
            <p:cNvCxnSpPr>
              <a:cxnSpLocks noChangeShapeType="1"/>
              <a:stCxn id="28680" idx="4"/>
              <a:endCxn id="28707" idx="0"/>
            </p:cNvCxnSpPr>
            <p:nvPr/>
          </p:nvCxnSpPr>
          <p:spPr bwMode="auto">
            <a:xfrm rot="5400000">
              <a:off x="2292" y="1188"/>
              <a:ext cx="768" cy="40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8707" name="Oval 11"/>
            <p:cNvSpPr>
              <a:spLocks noChangeArrowheads="1"/>
            </p:cNvSpPr>
            <p:nvPr/>
          </p:nvSpPr>
          <p:spPr bwMode="auto">
            <a:xfrm>
              <a:off x="2064" y="1776"/>
              <a:ext cx="816" cy="52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CA" sz="2000"/>
                <a:t>V</a:t>
              </a:r>
              <a:r>
                <a:rPr lang="en-CA" sz="2000" baseline="-25000"/>
                <a:t>1</a:t>
              </a:r>
              <a:r>
                <a:rPr lang="en-CA" sz="2000"/>
                <a:t> = v</a:t>
              </a:r>
              <a:r>
                <a:rPr lang="en-CA" sz="2000" baseline="-25000"/>
                <a:t>1</a:t>
              </a:r>
            </a:p>
            <a:p>
              <a:pPr algn="ctr"/>
              <a:r>
                <a:rPr lang="en-CA" sz="2000"/>
                <a:t>V</a:t>
              </a:r>
              <a:r>
                <a:rPr lang="en-CA" sz="2000" baseline="-25000"/>
                <a:t>2</a:t>
              </a:r>
              <a:r>
                <a:rPr lang="en-CA" sz="2000"/>
                <a:t> = v</a:t>
              </a:r>
              <a:r>
                <a:rPr lang="en-CA" sz="2000" baseline="-25000"/>
                <a:t>2 </a:t>
              </a:r>
              <a:endParaRPr lang="en-CA" baseline="-25000"/>
            </a:p>
          </p:txBody>
        </p:sp>
        <p:sp>
          <p:nvSpPr>
            <p:cNvPr id="28708" name="Oval 12"/>
            <p:cNvSpPr>
              <a:spLocks noChangeArrowheads="1"/>
            </p:cNvSpPr>
            <p:nvPr/>
          </p:nvSpPr>
          <p:spPr bwMode="auto">
            <a:xfrm>
              <a:off x="3744" y="1584"/>
              <a:ext cx="816" cy="52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CA" sz="2000"/>
                <a:t>V</a:t>
              </a:r>
              <a:r>
                <a:rPr lang="en-CA" sz="2000" baseline="-25000"/>
                <a:t>1</a:t>
              </a:r>
              <a:r>
                <a:rPr lang="en-CA" sz="2000"/>
                <a:t> = v</a:t>
              </a:r>
              <a:r>
                <a:rPr lang="en-CA" sz="2000" baseline="-25000"/>
                <a:t>1</a:t>
              </a:r>
            </a:p>
            <a:p>
              <a:pPr algn="ctr"/>
              <a:r>
                <a:rPr lang="en-CA" sz="2000"/>
                <a:t>V</a:t>
              </a:r>
              <a:r>
                <a:rPr lang="en-CA" sz="2000" baseline="-25000"/>
                <a:t>2</a:t>
              </a:r>
              <a:r>
                <a:rPr lang="en-CA" sz="2000"/>
                <a:t> = v</a:t>
              </a:r>
              <a:r>
                <a:rPr lang="en-CA" sz="2000" baseline="-25000"/>
                <a:t>k </a:t>
              </a:r>
              <a:endParaRPr lang="en-CA" baseline="-25000"/>
            </a:p>
          </p:txBody>
        </p:sp>
        <p:cxnSp>
          <p:nvCxnSpPr>
            <p:cNvPr id="28709" name="AutoShape 13"/>
            <p:cNvCxnSpPr>
              <a:cxnSpLocks noChangeShapeType="1"/>
              <a:stCxn id="28680" idx="4"/>
            </p:cNvCxnSpPr>
            <p:nvPr/>
          </p:nvCxnSpPr>
          <p:spPr bwMode="auto">
            <a:xfrm>
              <a:off x="2928" y="1008"/>
              <a:ext cx="96" cy="8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8710" name="AutoShape 14"/>
            <p:cNvCxnSpPr>
              <a:cxnSpLocks noChangeShapeType="1"/>
              <a:stCxn id="28680" idx="4"/>
            </p:cNvCxnSpPr>
            <p:nvPr/>
          </p:nvCxnSpPr>
          <p:spPr bwMode="auto">
            <a:xfrm>
              <a:off x="2928" y="1008"/>
              <a:ext cx="384" cy="72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sp>
        <p:nvSpPr>
          <p:cNvPr id="28674" name="Rectangle 21"/>
          <p:cNvSpPr>
            <a:spLocks noChangeArrowheads="1"/>
          </p:cNvSpPr>
          <p:nvPr/>
        </p:nvSpPr>
        <p:spPr bwMode="auto">
          <a:xfrm>
            <a:off x="304800" y="228600"/>
            <a:ext cx="861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>
                <a:solidFill>
                  <a:srgbClr val="3132CE"/>
                </a:solidFill>
                <a:latin typeface="cmr10" charset="0"/>
              </a:rPr>
              <a:t>CSP as Graph Searching</a:t>
            </a:r>
          </a:p>
        </p:txBody>
      </p: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228600" y="3657600"/>
            <a:ext cx="6400800" cy="2971800"/>
            <a:chOff x="96" y="2304"/>
            <a:chExt cx="4032" cy="1872"/>
          </a:xfrm>
        </p:grpSpPr>
        <p:cxnSp>
          <p:nvCxnSpPr>
            <p:cNvPr id="28687" name="AutoShape 22"/>
            <p:cNvCxnSpPr>
              <a:cxnSpLocks noChangeShapeType="1"/>
            </p:cNvCxnSpPr>
            <p:nvPr/>
          </p:nvCxnSpPr>
          <p:spPr bwMode="auto">
            <a:xfrm flipH="1">
              <a:off x="3744" y="2304"/>
              <a:ext cx="144" cy="48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8688" name="AutoShape 23"/>
            <p:cNvCxnSpPr>
              <a:cxnSpLocks noChangeShapeType="1"/>
            </p:cNvCxnSpPr>
            <p:nvPr/>
          </p:nvCxnSpPr>
          <p:spPr bwMode="auto">
            <a:xfrm>
              <a:off x="3888" y="2304"/>
              <a:ext cx="240" cy="48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grpSp>
          <p:nvGrpSpPr>
            <p:cNvPr id="28689" name="Group 32"/>
            <p:cNvGrpSpPr>
              <a:grpSpLocks/>
            </p:cNvGrpSpPr>
            <p:nvPr/>
          </p:nvGrpSpPr>
          <p:grpSpPr bwMode="auto">
            <a:xfrm>
              <a:off x="96" y="2400"/>
              <a:ext cx="2544" cy="1776"/>
              <a:chOff x="432" y="2208"/>
              <a:chExt cx="2544" cy="1776"/>
            </a:xfrm>
          </p:grpSpPr>
          <p:cxnSp>
            <p:nvCxnSpPr>
              <p:cNvPr id="28690" name="AutoShape 15"/>
              <p:cNvCxnSpPr>
                <a:cxnSpLocks noChangeShapeType="1"/>
                <a:stCxn id="28703" idx="4"/>
                <a:endCxn id="28691" idx="0"/>
              </p:cNvCxnSpPr>
              <p:nvPr/>
            </p:nvCxnSpPr>
            <p:spPr bwMode="auto">
              <a:xfrm rot="16200000" flipH="1">
                <a:off x="1488" y="2328"/>
                <a:ext cx="480" cy="24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28691" name="Oval 16"/>
              <p:cNvSpPr>
                <a:spLocks noChangeArrowheads="1"/>
              </p:cNvSpPr>
              <p:nvPr/>
            </p:nvSpPr>
            <p:spPr bwMode="auto">
              <a:xfrm>
                <a:off x="1440" y="2688"/>
                <a:ext cx="816" cy="816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CA" sz="2000"/>
                  <a:t>V</a:t>
                </a:r>
                <a:r>
                  <a:rPr lang="en-CA" sz="2000" baseline="-25000"/>
                  <a:t>1</a:t>
                </a:r>
                <a:r>
                  <a:rPr lang="en-CA" sz="2000"/>
                  <a:t> = v</a:t>
                </a:r>
                <a:r>
                  <a:rPr lang="en-CA" sz="2000" baseline="-25000"/>
                  <a:t>1</a:t>
                </a:r>
              </a:p>
              <a:p>
                <a:pPr algn="ctr"/>
                <a:r>
                  <a:rPr lang="en-CA" sz="2000"/>
                  <a:t>V</a:t>
                </a:r>
                <a:r>
                  <a:rPr lang="en-CA" sz="2000" baseline="-25000"/>
                  <a:t>2</a:t>
                </a:r>
                <a:r>
                  <a:rPr lang="en-CA" sz="2000"/>
                  <a:t> = v</a:t>
                </a:r>
                <a:r>
                  <a:rPr lang="en-CA" sz="2000" baseline="-25000"/>
                  <a:t>1</a:t>
                </a:r>
              </a:p>
              <a:p>
                <a:pPr algn="ctr"/>
                <a:r>
                  <a:rPr lang="en-CA" sz="2000"/>
                  <a:t>V</a:t>
                </a:r>
                <a:r>
                  <a:rPr lang="en-CA" sz="2000" baseline="-25000"/>
                  <a:t>3</a:t>
                </a:r>
                <a:r>
                  <a:rPr lang="en-CA" sz="2000"/>
                  <a:t> = v</a:t>
                </a:r>
                <a:r>
                  <a:rPr lang="en-CA" sz="2000" baseline="-25000"/>
                  <a:t>2</a:t>
                </a:r>
              </a:p>
            </p:txBody>
          </p:sp>
          <p:cxnSp>
            <p:nvCxnSpPr>
              <p:cNvPr id="28692" name="AutoShape 17"/>
              <p:cNvCxnSpPr>
                <a:cxnSpLocks noChangeShapeType="1"/>
              </p:cNvCxnSpPr>
              <p:nvPr/>
            </p:nvCxnSpPr>
            <p:spPr bwMode="auto">
              <a:xfrm flipH="1">
                <a:off x="2304" y="2304"/>
                <a:ext cx="144" cy="48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8693" name="AutoShape 18"/>
              <p:cNvCxnSpPr>
                <a:cxnSpLocks noChangeShapeType="1"/>
              </p:cNvCxnSpPr>
              <p:nvPr/>
            </p:nvCxnSpPr>
            <p:spPr bwMode="auto">
              <a:xfrm>
                <a:off x="2448" y="2304"/>
                <a:ext cx="240" cy="48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28694" name="Oval 19"/>
              <p:cNvSpPr>
                <a:spLocks noChangeArrowheads="1"/>
              </p:cNvSpPr>
              <p:nvPr/>
            </p:nvSpPr>
            <p:spPr bwMode="auto">
              <a:xfrm>
                <a:off x="432" y="2688"/>
                <a:ext cx="816" cy="816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CA" sz="2000"/>
                  <a:t>V</a:t>
                </a:r>
                <a:r>
                  <a:rPr lang="en-CA" sz="2000" baseline="-25000"/>
                  <a:t>1</a:t>
                </a:r>
                <a:r>
                  <a:rPr lang="en-CA" sz="2000"/>
                  <a:t> = v</a:t>
                </a:r>
                <a:r>
                  <a:rPr lang="en-CA" sz="2000" baseline="-25000"/>
                  <a:t>1</a:t>
                </a:r>
              </a:p>
              <a:p>
                <a:pPr algn="ctr"/>
                <a:r>
                  <a:rPr lang="en-CA" sz="2000"/>
                  <a:t>V</a:t>
                </a:r>
                <a:r>
                  <a:rPr lang="en-CA" sz="2000" baseline="-25000"/>
                  <a:t>2</a:t>
                </a:r>
                <a:r>
                  <a:rPr lang="en-CA" sz="2000"/>
                  <a:t> = v</a:t>
                </a:r>
                <a:r>
                  <a:rPr lang="en-CA" sz="2000" baseline="-25000"/>
                  <a:t>1</a:t>
                </a:r>
              </a:p>
              <a:p>
                <a:pPr algn="ctr"/>
                <a:r>
                  <a:rPr lang="en-CA" sz="2000"/>
                  <a:t>V</a:t>
                </a:r>
                <a:r>
                  <a:rPr lang="en-CA" sz="2000" baseline="-25000"/>
                  <a:t>3</a:t>
                </a:r>
                <a:r>
                  <a:rPr lang="en-CA" sz="2000"/>
                  <a:t> = v</a:t>
                </a:r>
                <a:r>
                  <a:rPr lang="en-CA" sz="2000" baseline="-25000"/>
                  <a:t>1</a:t>
                </a:r>
              </a:p>
            </p:txBody>
          </p:sp>
          <p:cxnSp>
            <p:nvCxnSpPr>
              <p:cNvPr id="28695" name="AutoShape 20"/>
              <p:cNvCxnSpPr>
                <a:cxnSpLocks noChangeShapeType="1"/>
                <a:stCxn id="28703" idx="4"/>
                <a:endCxn id="28694" idx="7"/>
              </p:cNvCxnSpPr>
              <p:nvPr/>
            </p:nvCxnSpPr>
            <p:spPr bwMode="auto">
              <a:xfrm rot="5400000">
                <a:off x="1069" y="2268"/>
                <a:ext cx="600" cy="48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8696" name="AutoShape 24"/>
              <p:cNvCxnSpPr>
                <a:cxnSpLocks noChangeShapeType="1"/>
              </p:cNvCxnSpPr>
              <p:nvPr/>
            </p:nvCxnSpPr>
            <p:spPr bwMode="auto">
              <a:xfrm flipH="1">
                <a:off x="624" y="3504"/>
                <a:ext cx="144" cy="48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8697" name="AutoShape 25"/>
              <p:cNvCxnSpPr>
                <a:cxnSpLocks noChangeShapeType="1"/>
              </p:cNvCxnSpPr>
              <p:nvPr/>
            </p:nvCxnSpPr>
            <p:spPr bwMode="auto">
              <a:xfrm>
                <a:off x="768" y="3504"/>
                <a:ext cx="240" cy="48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8698" name="AutoShape 26"/>
              <p:cNvCxnSpPr>
                <a:cxnSpLocks noChangeShapeType="1"/>
                <a:stCxn id="28707" idx="4"/>
              </p:cNvCxnSpPr>
              <p:nvPr/>
            </p:nvCxnSpPr>
            <p:spPr bwMode="auto">
              <a:xfrm>
                <a:off x="2520" y="2304"/>
                <a:ext cx="456" cy="43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8699" name="AutoShape 27"/>
              <p:cNvCxnSpPr>
                <a:cxnSpLocks noChangeShapeType="1"/>
                <a:stCxn id="28694" idx="4"/>
              </p:cNvCxnSpPr>
              <p:nvPr/>
            </p:nvCxnSpPr>
            <p:spPr bwMode="auto">
              <a:xfrm>
                <a:off x="840" y="3504"/>
                <a:ext cx="360" cy="28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8700" name="AutoShape 28"/>
              <p:cNvCxnSpPr>
                <a:cxnSpLocks noChangeShapeType="1"/>
              </p:cNvCxnSpPr>
              <p:nvPr/>
            </p:nvCxnSpPr>
            <p:spPr bwMode="auto">
              <a:xfrm flipH="1">
                <a:off x="1680" y="3504"/>
                <a:ext cx="144" cy="48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8701" name="AutoShape 29"/>
              <p:cNvCxnSpPr>
                <a:cxnSpLocks noChangeShapeType="1"/>
              </p:cNvCxnSpPr>
              <p:nvPr/>
            </p:nvCxnSpPr>
            <p:spPr bwMode="auto">
              <a:xfrm>
                <a:off x="1824" y="3504"/>
                <a:ext cx="240" cy="48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8702" name="AutoShape 30"/>
              <p:cNvCxnSpPr>
                <a:cxnSpLocks noChangeShapeType="1"/>
              </p:cNvCxnSpPr>
              <p:nvPr/>
            </p:nvCxnSpPr>
            <p:spPr bwMode="auto">
              <a:xfrm>
                <a:off x="1848" y="3504"/>
                <a:ext cx="456" cy="43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</p:grpSp>
      </p:grpSp>
      <p:sp>
        <p:nvSpPr>
          <p:cNvPr id="28676" name="Oval 34"/>
          <p:cNvSpPr>
            <a:spLocks noChangeArrowheads="1"/>
          </p:cNvSpPr>
          <p:nvPr/>
        </p:nvSpPr>
        <p:spPr bwMode="auto">
          <a:xfrm>
            <a:off x="5562600" y="990600"/>
            <a:ext cx="1066800" cy="3810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CA" sz="2000"/>
              <a:t>{}</a:t>
            </a:r>
            <a:endParaRPr lang="en-CA" sz="2000" baseline="-25000"/>
          </a:p>
        </p:txBody>
      </p:sp>
      <p:grpSp>
        <p:nvGrpSpPr>
          <p:cNvPr id="5" name="Group 59"/>
          <p:cNvGrpSpPr>
            <a:grpSpLocks/>
          </p:cNvGrpSpPr>
          <p:nvPr/>
        </p:nvGrpSpPr>
        <p:grpSpPr bwMode="auto">
          <a:xfrm>
            <a:off x="3581400" y="1314450"/>
            <a:ext cx="4876800" cy="742950"/>
            <a:chOff x="2208" y="828"/>
            <a:chExt cx="3072" cy="468"/>
          </a:xfrm>
        </p:grpSpPr>
        <p:sp>
          <p:nvSpPr>
            <p:cNvPr id="28680" name="Oval 2"/>
            <p:cNvSpPr>
              <a:spLocks noChangeArrowheads="1"/>
            </p:cNvSpPr>
            <p:nvPr/>
          </p:nvSpPr>
          <p:spPr bwMode="auto">
            <a:xfrm>
              <a:off x="2208" y="960"/>
              <a:ext cx="672" cy="24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CA" sz="2000"/>
                <a:t>V</a:t>
              </a:r>
              <a:r>
                <a:rPr lang="en-CA" sz="2000" baseline="-25000"/>
                <a:t>1</a:t>
              </a:r>
              <a:r>
                <a:rPr lang="en-CA" sz="2000"/>
                <a:t> = v</a:t>
              </a:r>
              <a:r>
                <a:rPr lang="en-CA" sz="2000" baseline="-25000"/>
                <a:t>1</a:t>
              </a:r>
            </a:p>
          </p:txBody>
        </p:sp>
        <p:cxnSp>
          <p:nvCxnSpPr>
            <p:cNvPr id="28681" name="AutoShape 33"/>
            <p:cNvCxnSpPr>
              <a:cxnSpLocks noChangeShapeType="1"/>
              <a:stCxn id="28676" idx="3"/>
              <a:endCxn id="28680" idx="7"/>
            </p:cNvCxnSpPr>
            <p:nvPr/>
          </p:nvCxnSpPr>
          <p:spPr bwMode="auto">
            <a:xfrm rot="5400000">
              <a:off x="3109" y="502"/>
              <a:ext cx="166" cy="82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8682" name="Oval 35"/>
            <p:cNvSpPr>
              <a:spLocks noChangeArrowheads="1"/>
            </p:cNvSpPr>
            <p:nvPr/>
          </p:nvSpPr>
          <p:spPr bwMode="auto">
            <a:xfrm>
              <a:off x="4512" y="1008"/>
              <a:ext cx="76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CA" sz="2000"/>
                <a:t>V</a:t>
              </a:r>
              <a:r>
                <a:rPr lang="en-CA" sz="2000" baseline="-25000"/>
                <a:t>1</a:t>
              </a:r>
              <a:r>
                <a:rPr lang="en-CA" sz="2000"/>
                <a:t> = v</a:t>
              </a:r>
              <a:r>
                <a:rPr lang="en-CA" sz="2000" baseline="-25000"/>
                <a:t>k</a:t>
              </a:r>
            </a:p>
          </p:txBody>
        </p:sp>
        <p:cxnSp>
          <p:nvCxnSpPr>
            <p:cNvPr id="28683" name="AutoShape 36"/>
            <p:cNvCxnSpPr>
              <a:cxnSpLocks noChangeShapeType="1"/>
              <a:stCxn id="28676" idx="5"/>
              <a:endCxn id="28682" idx="0"/>
            </p:cNvCxnSpPr>
            <p:nvPr/>
          </p:nvCxnSpPr>
          <p:spPr bwMode="auto">
            <a:xfrm rot="16200000" flipH="1">
              <a:off x="4397" y="509"/>
              <a:ext cx="179" cy="81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8684" name="AutoShape 56"/>
            <p:cNvCxnSpPr>
              <a:cxnSpLocks noChangeShapeType="1"/>
              <a:stCxn id="28676" idx="4"/>
            </p:cNvCxnSpPr>
            <p:nvPr/>
          </p:nvCxnSpPr>
          <p:spPr bwMode="auto">
            <a:xfrm flipH="1">
              <a:off x="3456" y="864"/>
              <a:ext cx="384" cy="3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8685" name="AutoShape 57"/>
            <p:cNvCxnSpPr>
              <a:cxnSpLocks noChangeShapeType="1"/>
              <a:stCxn id="28676" idx="4"/>
            </p:cNvCxnSpPr>
            <p:nvPr/>
          </p:nvCxnSpPr>
          <p:spPr bwMode="auto">
            <a:xfrm>
              <a:off x="3840" y="864"/>
              <a:ext cx="48" cy="38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8686" name="AutoShape 58"/>
            <p:cNvCxnSpPr>
              <a:cxnSpLocks noChangeShapeType="1"/>
              <a:stCxn id="28676" idx="4"/>
            </p:cNvCxnSpPr>
            <p:nvPr/>
          </p:nvCxnSpPr>
          <p:spPr bwMode="auto">
            <a:xfrm>
              <a:off x="3840" y="864"/>
              <a:ext cx="336" cy="38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sp>
        <p:nvSpPr>
          <p:cNvPr id="39" name="Rectangular Callout 38"/>
          <p:cNvSpPr/>
          <p:nvPr/>
        </p:nvSpPr>
        <p:spPr bwMode="auto">
          <a:xfrm>
            <a:off x="381000" y="1066800"/>
            <a:ext cx="3282950" cy="646113"/>
          </a:xfrm>
          <a:prstGeom prst="wedgeRectCallout">
            <a:avLst>
              <a:gd name="adj1" fmla="val 44424"/>
              <a:gd name="adj2" fmla="val 98267"/>
            </a:avLst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dirty="0">
                <a:latin typeface="cmr10"/>
                <a:ea typeface="+mn-ea"/>
                <a:cs typeface="Arial" pitchFamily="34" charset="0"/>
              </a:rPr>
              <a:t>Check unary constraints on </a:t>
            </a:r>
            <a:r>
              <a:rPr lang="en-CA" sz="1800" dirty="0">
                <a:latin typeface="cmr10"/>
                <a:ea typeface="+mn-ea"/>
                <a:cs typeface="Arial" pitchFamily="34" charset="0"/>
              </a:rPr>
              <a:t>V</a:t>
            </a:r>
            <a:r>
              <a:rPr lang="en-CA" sz="1800" baseline="-25000" dirty="0">
                <a:latin typeface="cmr10"/>
                <a:ea typeface="+mn-ea"/>
                <a:cs typeface="Arial" pitchFamily="34" charset="0"/>
              </a:rPr>
              <a:t>1</a:t>
            </a:r>
          </a:p>
          <a:p>
            <a:pPr>
              <a:defRPr/>
            </a:pPr>
            <a:r>
              <a:rPr lang="en-CA" sz="1800" dirty="0">
                <a:latin typeface="cmr10"/>
                <a:ea typeface="+mn-ea"/>
                <a:cs typeface="Arial" pitchFamily="34" charset="0"/>
              </a:rPr>
              <a:t>If not satisfied </a:t>
            </a:r>
            <a:r>
              <a:rPr lang="en-CA" sz="1800" dirty="0">
                <a:latin typeface="cmr10"/>
                <a:ea typeface="+mn-ea"/>
                <a:cs typeface="Arial" pitchFamily="34" charset="0"/>
                <a:sym typeface="Symbol"/>
              </a:rPr>
              <a:t> </a:t>
            </a:r>
            <a:r>
              <a:rPr lang="en-CA" sz="1800" dirty="0">
                <a:latin typeface="cmr10"/>
                <a:ea typeface="+mn-ea"/>
                <a:cs typeface="Arial" pitchFamily="34" charset="0"/>
              </a:rPr>
              <a:t>PRUNE</a:t>
            </a:r>
            <a:endParaRPr lang="en-US" sz="1800" dirty="0">
              <a:latin typeface="cmr10"/>
              <a:ea typeface="+mn-ea"/>
              <a:cs typeface="Arial" pitchFamily="34" charset="0"/>
            </a:endParaRPr>
          </a:p>
        </p:txBody>
      </p:sp>
      <p:sp>
        <p:nvSpPr>
          <p:cNvPr id="40" name="Rectangular Callout 39"/>
          <p:cNvSpPr/>
          <p:nvPr/>
        </p:nvSpPr>
        <p:spPr bwMode="auto">
          <a:xfrm>
            <a:off x="0" y="2133600"/>
            <a:ext cx="2879725" cy="923925"/>
          </a:xfrm>
          <a:prstGeom prst="wedgeRectCallout">
            <a:avLst>
              <a:gd name="adj1" fmla="val -2493"/>
              <a:gd name="adj2" fmla="val 91628"/>
            </a:avLst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800" dirty="0">
                <a:latin typeface="cmr10"/>
                <a:ea typeface="+mn-ea"/>
                <a:cs typeface="Arial" pitchFamily="34" charset="0"/>
              </a:rPr>
              <a:t>Check constraints on </a:t>
            </a:r>
            <a:r>
              <a:rPr lang="en-CA" sz="1800" dirty="0">
                <a:latin typeface="cmr10"/>
                <a:ea typeface="+mn-ea"/>
                <a:cs typeface="Arial" pitchFamily="34" charset="0"/>
              </a:rPr>
              <a:t>V</a:t>
            </a:r>
            <a:r>
              <a:rPr lang="en-CA" sz="1800" baseline="-25000" dirty="0">
                <a:latin typeface="cmr10"/>
                <a:ea typeface="+mn-ea"/>
                <a:cs typeface="Arial" pitchFamily="34" charset="0"/>
              </a:rPr>
              <a:t>1</a:t>
            </a:r>
          </a:p>
          <a:p>
            <a:pPr>
              <a:defRPr/>
            </a:pPr>
            <a:r>
              <a:rPr lang="en-CA" sz="1800" dirty="0">
                <a:latin typeface="cmr10"/>
                <a:ea typeface="+mn-ea"/>
                <a:cs typeface="Arial" pitchFamily="34" charset="0"/>
              </a:rPr>
              <a:t>and V</a:t>
            </a:r>
            <a:r>
              <a:rPr lang="en-CA" sz="1800" baseline="-25000" dirty="0">
                <a:latin typeface="cmr10"/>
                <a:ea typeface="+mn-ea"/>
                <a:cs typeface="Arial" pitchFamily="34" charset="0"/>
              </a:rPr>
              <a:t>2 </a:t>
            </a:r>
            <a:r>
              <a:rPr lang="en-CA" sz="1800" dirty="0">
                <a:latin typeface="cmr10"/>
                <a:ea typeface="+mn-ea"/>
                <a:cs typeface="Arial" pitchFamily="34" charset="0"/>
              </a:rPr>
              <a:t>If not satisfied  </a:t>
            </a:r>
            <a:br>
              <a:rPr lang="en-CA" sz="1800" dirty="0">
                <a:latin typeface="cmr10"/>
                <a:ea typeface="+mn-ea"/>
                <a:cs typeface="Arial" pitchFamily="34" charset="0"/>
              </a:rPr>
            </a:br>
            <a:r>
              <a:rPr lang="en-CA" sz="1800" dirty="0">
                <a:latin typeface="cmr10"/>
                <a:ea typeface="+mn-ea"/>
                <a:cs typeface="Arial" pitchFamily="34" charset="0"/>
              </a:rPr>
              <a:t>              </a:t>
            </a:r>
            <a:r>
              <a:rPr lang="en-CA" sz="1800" dirty="0">
                <a:latin typeface="cmr10"/>
                <a:ea typeface="+mn-ea"/>
                <a:cs typeface="Arial" pitchFamily="34" charset="0"/>
                <a:sym typeface="Symbol"/>
              </a:rPr>
              <a:t> </a:t>
            </a:r>
            <a:r>
              <a:rPr lang="en-CA" sz="1800" dirty="0">
                <a:latin typeface="cmr10"/>
                <a:ea typeface="+mn-ea"/>
                <a:cs typeface="Arial" pitchFamily="34" charset="0"/>
              </a:rPr>
              <a:t>PRUNE</a:t>
            </a:r>
            <a:endParaRPr lang="en-US" sz="1800" dirty="0">
              <a:latin typeface="cmr1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685800"/>
          </a:xfrm>
        </p:spPr>
        <p:txBody>
          <a:bodyPr/>
          <a:lstStyle/>
          <a:p>
            <a:r>
              <a:rPr lang="en-US" sz="3600" smtClean="0">
                <a:solidFill>
                  <a:srgbClr val="3132CE"/>
                </a:solidFill>
                <a:ea typeface="MS PGothic" pitchFamily="34" charset="-128"/>
                <a:cs typeface="Times New Roman" pitchFamily="18" charset="0"/>
              </a:rPr>
              <a:t>Standard Search vs. Specific R&amp;R systems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838200"/>
            <a:ext cx="8278813" cy="5759450"/>
          </a:xfrm>
        </p:spPr>
        <p:txBody>
          <a:bodyPr/>
          <a:lstStyle/>
          <a:p>
            <a:pPr>
              <a:lnSpc>
                <a:spcPct val="90000"/>
              </a:lnSpc>
              <a:buSzTx/>
              <a:buFontTx/>
              <a:buChar char="•"/>
            </a:pPr>
            <a:r>
              <a:rPr lang="en-US" sz="2000" smtClean="0">
                <a:cs typeface="Times New Roman" pitchFamily="18" charset="0"/>
              </a:rPr>
              <a:t>Constraint Satisfaction (Problems):</a:t>
            </a:r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chemeClr val="accent2"/>
                </a:solidFill>
                <a:cs typeface="Times New Roman" pitchFamily="18" charset="0"/>
              </a:rPr>
              <a:t>State: </a:t>
            </a:r>
            <a:r>
              <a:rPr lang="en-US" sz="1800" smtClean="0">
                <a:cs typeface="Times New Roman" pitchFamily="18" charset="0"/>
              </a:rPr>
              <a:t>assignments of values to a subset of the variables</a:t>
            </a:r>
            <a:endParaRPr lang="en-US" sz="1800" smtClean="0">
              <a:solidFill>
                <a:schemeClr val="accent2"/>
              </a:solidFill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chemeClr val="accent2"/>
                </a:solidFill>
                <a:cs typeface="Times New Roman" pitchFamily="18" charset="0"/>
              </a:rPr>
              <a:t>Successor function: </a:t>
            </a:r>
            <a:r>
              <a:rPr lang="en-US" sz="1800" smtClean="0">
                <a:solidFill>
                  <a:srgbClr val="000000"/>
                </a:solidFill>
                <a:cs typeface="Times New Roman" pitchFamily="18" charset="0"/>
              </a:rPr>
              <a:t>assign values to a </a:t>
            </a:r>
            <a:r>
              <a:rPr lang="en-CA" altLang="en-US" sz="1800" smtClean="0">
                <a:solidFill>
                  <a:srgbClr val="000000"/>
                </a:solidFill>
                <a:cs typeface="Times New Roman" pitchFamily="18" charset="0"/>
              </a:rPr>
              <a:t>‘</a:t>
            </a:r>
            <a:r>
              <a:rPr lang="en-US" altLang="ja-JP" sz="1800" smtClean="0">
                <a:solidFill>
                  <a:srgbClr val="000000"/>
                </a:solidFill>
                <a:cs typeface="Times New Roman" pitchFamily="18" charset="0"/>
              </a:rPr>
              <a:t>free</a:t>
            </a:r>
            <a:r>
              <a:rPr lang="en-CA" altLang="ja-JP" sz="1800" smtClean="0">
                <a:solidFill>
                  <a:srgbClr val="000000"/>
                </a:solidFill>
                <a:cs typeface="Times New Roman" pitchFamily="18" charset="0"/>
              </a:rPr>
              <a:t>’</a:t>
            </a:r>
            <a:r>
              <a:rPr lang="en-US" altLang="ja-JP" sz="1800" smtClean="0">
                <a:solidFill>
                  <a:srgbClr val="000000"/>
                </a:solidFill>
                <a:cs typeface="Times New Roman" pitchFamily="18" charset="0"/>
              </a:rPr>
              <a:t> variable</a:t>
            </a:r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chemeClr val="accent2"/>
                </a:solidFill>
                <a:cs typeface="Times New Roman" pitchFamily="18" charset="0"/>
              </a:rPr>
              <a:t>Goal test: </a:t>
            </a:r>
            <a:r>
              <a:rPr lang="en-US" sz="1800" smtClean="0">
                <a:solidFill>
                  <a:srgbClr val="000000"/>
                </a:solidFill>
                <a:cs typeface="Times New Roman" pitchFamily="18" charset="0"/>
              </a:rPr>
              <a:t>all variables assigned a value and all constraints satisfied?</a:t>
            </a:r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rgbClr val="2D2DB9"/>
                </a:solidFill>
                <a:cs typeface="Times New Roman" pitchFamily="18" charset="0"/>
              </a:rPr>
              <a:t>Solution: </a:t>
            </a:r>
            <a:r>
              <a:rPr lang="en-US" sz="1800" smtClean="0">
                <a:solidFill>
                  <a:srgbClr val="000000"/>
                </a:solidFill>
                <a:cs typeface="Times New Roman" pitchFamily="18" charset="0"/>
              </a:rPr>
              <a:t>possible world that satisfies the constraints</a:t>
            </a:r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rgbClr val="2D2DB9"/>
                </a:solidFill>
                <a:cs typeface="Times New Roman" pitchFamily="18" charset="0"/>
              </a:rPr>
              <a:t>Heuristic function: </a:t>
            </a:r>
            <a:r>
              <a:rPr lang="en-US" sz="1800" smtClean="0">
                <a:solidFill>
                  <a:srgbClr val="000000"/>
                </a:solidFill>
                <a:cs typeface="Times New Roman" pitchFamily="18" charset="0"/>
              </a:rPr>
              <a:t>none (all solutions at the same distance from start)</a:t>
            </a:r>
          </a:p>
          <a:p>
            <a:pPr>
              <a:lnSpc>
                <a:spcPct val="90000"/>
              </a:lnSpc>
              <a:buSzTx/>
              <a:buFontTx/>
              <a:buChar char="•"/>
            </a:pPr>
            <a:r>
              <a:rPr lang="en-US" sz="2000" smtClean="0">
                <a:cs typeface="Times New Roman" pitchFamily="18" charset="0"/>
              </a:rPr>
              <a:t>Planning : </a:t>
            </a:r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chemeClr val="accent2"/>
                </a:solidFill>
                <a:cs typeface="Times New Roman" pitchFamily="18" charset="0"/>
              </a:rPr>
              <a:t>State</a:t>
            </a:r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chemeClr val="accent2"/>
                </a:solidFill>
                <a:cs typeface="Times New Roman" pitchFamily="18" charset="0"/>
              </a:rPr>
              <a:t>Successor function</a:t>
            </a:r>
            <a:endParaRPr lang="en-US" sz="1800" smtClean="0"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chemeClr val="accent2"/>
                </a:solidFill>
                <a:cs typeface="Times New Roman" pitchFamily="18" charset="0"/>
              </a:rPr>
              <a:t>Goal test</a:t>
            </a:r>
            <a:endParaRPr lang="en-US" sz="1800" smtClean="0"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rgbClr val="2D2DB9"/>
                </a:solidFill>
                <a:cs typeface="Times New Roman" pitchFamily="18" charset="0"/>
              </a:rPr>
              <a:t>Solution</a:t>
            </a:r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rgbClr val="2D2DB9"/>
                </a:solidFill>
                <a:cs typeface="Times New Roman" pitchFamily="18" charset="0"/>
              </a:rPr>
              <a:t>Heuristic function</a:t>
            </a:r>
            <a:endParaRPr lang="en-US" sz="1800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buSzTx/>
              <a:buFontTx/>
              <a:buChar char="•"/>
            </a:pPr>
            <a:r>
              <a:rPr lang="en-US" sz="2000" smtClean="0">
                <a:cs typeface="Times New Roman" pitchFamily="18" charset="0"/>
              </a:rPr>
              <a:t>Inference</a:t>
            </a:r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chemeClr val="accent2"/>
                </a:solidFill>
                <a:cs typeface="Times New Roman" pitchFamily="18" charset="0"/>
              </a:rPr>
              <a:t>State</a:t>
            </a:r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chemeClr val="accent2"/>
                </a:solidFill>
                <a:cs typeface="Times New Roman" pitchFamily="18" charset="0"/>
              </a:rPr>
              <a:t>Successor function</a:t>
            </a:r>
            <a:endParaRPr lang="en-US" sz="1800" smtClean="0"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chemeClr val="accent2"/>
                </a:solidFill>
                <a:cs typeface="Times New Roman" pitchFamily="18" charset="0"/>
              </a:rPr>
              <a:t>Goal test</a:t>
            </a:r>
            <a:endParaRPr lang="en-US" sz="1800" smtClean="0"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rgbClr val="262699"/>
                </a:solidFill>
                <a:cs typeface="Times New Roman" pitchFamily="18" charset="0"/>
              </a:rPr>
              <a:t>Solution</a:t>
            </a:r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rgbClr val="262699"/>
                </a:solidFill>
                <a:cs typeface="Times New Roman" pitchFamily="18" charset="0"/>
              </a:rPr>
              <a:t>Heuristic function</a:t>
            </a:r>
          </a:p>
          <a:p>
            <a:pPr>
              <a:lnSpc>
                <a:spcPct val="90000"/>
              </a:lnSpc>
              <a:buSzTx/>
              <a:buFontTx/>
              <a:buChar char="•"/>
            </a:pP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68E3DCD-8385-4384-B987-337020C44EF3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69" name="Group 31"/>
          <p:cNvGrpSpPr>
            <a:grpSpLocks/>
          </p:cNvGrpSpPr>
          <p:nvPr/>
        </p:nvGrpSpPr>
        <p:grpSpPr bwMode="auto">
          <a:xfrm>
            <a:off x="1371600" y="1905000"/>
            <a:ext cx="5410200" cy="2057400"/>
            <a:chOff x="1152" y="1008"/>
            <a:chExt cx="3408" cy="1296"/>
          </a:xfrm>
        </p:grpSpPr>
        <p:sp>
          <p:nvSpPr>
            <p:cNvPr id="32800" name="Oval 3"/>
            <p:cNvSpPr>
              <a:spLocks noChangeArrowheads="1"/>
            </p:cNvSpPr>
            <p:nvPr/>
          </p:nvSpPr>
          <p:spPr bwMode="auto">
            <a:xfrm>
              <a:off x="1152" y="1680"/>
              <a:ext cx="816" cy="52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CA" sz="2000"/>
                <a:t>V</a:t>
              </a:r>
              <a:r>
                <a:rPr lang="en-CA" sz="2000" baseline="-25000"/>
                <a:t>1</a:t>
              </a:r>
              <a:r>
                <a:rPr lang="en-CA" sz="2000"/>
                <a:t> = v</a:t>
              </a:r>
              <a:r>
                <a:rPr lang="en-CA" sz="2000" baseline="-25000"/>
                <a:t>1</a:t>
              </a:r>
            </a:p>
            <a:p>
              <a:pPr algn="ctr"/>
              <a:r>
                <a:rPr lang="en-CA" sz="2000"/>
                <a:t>V</a:t>
              </a:r>
              <a:r>
                <a:rPr lang="en-CA" sz="2000" baseline="-25000"/>
                <a:t>2</a:t>
              </a:r>
              <a:r>
                <a:rPr lang="en-CA" sz="2000"/>
                <a:t> = v</a:t>
              </a:r>
              <a:r>
                <a:rPr lang="en-CA" sz="2000" baseline="-25000"/>
                <a:t>1</a:t>
              </a:r>
              <a:endParaRPr lang="en-CA" baseline="-25000"/>
            </a:p>
          </p:txBody>
        </p:sp>
        <p:cxnSp>
          <p:nvCxnSpPr>
            <p:cNvPr id="32801" name="AutoShape 4"/>
            <p:cNvCxnSpPr>
              <a:cxnSpLocks noChangeShapeType="1"/>
              <a:stCxn id="32777" idx="4"/>
              <a:endCxn id="32800" idx="7"/>
            </p:cNvCxnSpPr>
            <p:nvPr/>
          </p:nvCxnSpPr>
          <p:spPr bwMode="auto">
            <a:xfrm rot="5400000">
              <a:off x="1990" y="867"/>
              <a:ext cx="749" cy="103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2802" name="AutoShape 6"/>
            <p:cNvCxnSpPr>
              <a:cxnSpLocks noChangeShapeType="1"/>
              <a:stCxn id="32777" idx="4"/>
              <a:endCxn id="32805" idx="0"/>
            </p:cNvCxnSpPr>
            <p:nvPr/>
          </p:nvCxnSpPr>
          <p:spPr bwMode="auto">
            <a:xfrm rot="16200000" flipH="1">
              <a:off x="3228" y="660"/>
              <a:ext cx="576" cy="12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2803" name="AutoShape 8"/>
            <p:cNvCxnSpPr>
              <a:cxnSpLocks noChangeShapeType="1"/>
              <a:stCxn id="32777" idx="4"/>
              <a:endCxn id="32804" idx="0"/>
            </p:cNvCxnSpPr>
            <p:nvPr/>
          </p:nvCxnSpPr>
          <p:spPr bwMode="auto">
            <a:xfrm rot="5400000">
              <a:off x="2292" y="1188"/>
              <a:ext cx="768" cy="40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32804" name="Oval 11"/>
            <p:cNvSpPr>
              <a:spLocks noChangeArrowheads="1"/>
            </p:cNvSpPr>
            <p:nvPr/>
          </p:nvSpPr>
          <p:spPr bwMode="auto">
            <a:xfrm>
              <a:off x="2064" y="1776"/>
              <a:ext cx="816" cy="52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CA" sz="2000"/>
                <a:t>V</a:t>
              </a:r>
              <a:r>
                <a:rPr lang="en-CA" sz="2000" baseline="-25000"/>
                <a:t>1</a:t>
              </a:r>
              <a:r>
                <a:rPr lang="en-CA" sz="2000"/>
                <a:t> = v</a:t>
              </a:r>
              <a:r>
                <a:rPr lang="en-CA" sz="2000" baseline="-25000"/>
                <a:t>1</a:t>
              </a:r>
            </a:p>
            <a:p>
              <a:pPr algn="ctr"/>
              <a:r>
                <a:rPr lang="en-CA" sz="2000"/>
                <a:t>V</a:t>
              </a:r>
              <a:r>
                <a:rPr lang="en-CA" sz="2000" baseline="-25000"/>
                <a:t>2</a:t>
              </a:r>
              <a:r>
                <a:rPr lang="en-CA" sz="2000"/>
                <a:t> = v</a:t>
              </a:r>
              <a:r>
                <a:rPr lang="en-CA" sz="2000" baseline="-25000"/>
                <a:t>2 </a:t>
              </a:r>
              <a:endParaRPr lang="en-CA" baseline="-25000"/>
            </a:p>
          </p:txBody>
        </p:sp>
        <p:sp>
          <p:nvSpPr>
            <p:cNvPr id="32805" name="Oval 12"/>
            <p:cNvSpPr>
              <a:spLocks noChangeArrowheads="1"/>
            </p:cNvSpPr>
            <p:nvPr/>
          </p:nvSpPr>
          <p:spPr bwMode="auto">
            <a:xfrm>
              <a:off x="3744" y="1584"/>
              <a:ext cx="816" cy="52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CA" sz="2000"/>
                <a:t>V</a:t>
              </a:r>
              <a:r>
                <a:rPr lang="en-CA" sz="2000" baseline="-25000"/>
                <a:t>1</a:t>
              </a:r>
              <a:r>
                <a:rPr lang="en-CA" sz="2000"/>
                <a:t> = v</a:t>
              </a:r>
              <a:r>
                <a:rPr lang="en-CA" sz="2000" baseline="-25000"/>
                <a:t>1</a:t>
              </a:r>
            </a:p>
            <a:p>
              <a:pPr algn="ctr"/>
              <a:r>
                <a:rPr lang="en-CA" sz="2000"/>
                <a:t>V</a:t>
              </a:r>
              <a:r>
                <a:rPr lang="en-CA" sz="2000" baseline="-25000"/>
                <a:t>2</a:t>
              </a:r>
              <a:r>
                <a:rPr lang="en-CA" sz="2000"/>
                <a:t> = v</a:t>
              </a:r>
              <a:r>
                <a:rPr lang="en-CA" sz="2000" baseline="-25000"/>
                <a:t>k </a:t>
              </a:r>
              <a:endParaRPr lang="en-CA" baseline="-25000"/>
            </a:p>
          </p:txBody>
        </p:sp>
        <p:cxnSp>
          <p:nvCxnSpPr>
            <p:cNvPr id="32806" name="AutoShape 13"/>
            <p:cNvCxnSpPr>
              <a:cxnSpLocks noChangeShapeType="1"/>
              <a:stCxn id="32777" idx="4"/>
            </p:cNvCxnSpPr>
            <p:nvPr/>
          </p:nvCxnSpPr>
          <p:spPr bwMode="auto">
            <a:xfrm>
              <a:off x="2928" y="1008"/>
              <a:ext cx="96" cy="8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2807" name="AutoShape 14"/>
            <p:cNvCxnSpPr>
              <a:cxnSpLocks noChangeShapeType="1"/>
              <a:stCxn id="32777" idx="4"/>
            </p:cNvCxnSpPr>
            <p:nvPr/>
          </p:nvCxnSpPr>
          <p:spPr bwMode="auto">
            <a:xfrm>
              <a:off x="2928" y="1008"/>
              <a:ext cx="384" cy="72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sp>
        <p:nvSpPr>
          <p:cNvPr id="32770" name="Rectangle 21"/>
          <p:cNvSpPr>
            <a:spLocks noChangeArrowheads="1"/>
          </p:cNvSpPr>
          <p:nvPr/>
        </p:nvSpPr>
        <p:spPr bwMode="auto">
          <a:xfrm>
            <a:off x="304800" y="228600"/>
            <a:ext cx="861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>
                <a:solidFill>
                  <a:srgbClr val="3132CE"/>
                </a:solidFill>
                <a:latin typeface="cmr10" charset="0"/>
              </a:rPr>
              <a:t>CSP as Graph Searching</a:t>
            </a:r>
          </a:p>
        </p:txBody>
      </p:sp>
      <p:grpSp>
        <p:nvGrpSpPr>
          <p:cNvPr id="32771" name="Group 38"/>
          <p:cNvGrpSpPr>
            <a:grpSpLocks/>
          </p:cNvGrpSpPr>
          <p:nvPr/>
        </p:nvGrpSpPr>
        <p:grpSpPr bwMode="auto">
          <a:xfrm>
            <a:off x="228600" y="3657600"/>
            <a:ext cx="6400800" cy="2971800"/>
            <a:chOff x="96" y="2304"/>
            <a:chExt cx="4032" cy="1872"/>
          </a:xfrm>
        </p:grpSpPr>
        <p:cxnSp>
          <p:nvCxnSpPr>
            <p:cNvPr id="32784" name="AutoShape 22"/>
            <p:cNvCxnSpPr>
              <a:cxnSpLocks noChangeShapeType="1"/>
            </p:cNvCxnSpPr>
            <p:nvPr/>
          </p:nvCxnSpPr>
          <p:spPr bwMode="auto">
            <a:xfrm flipH="1">
              <a:off x="3744" y="2304"/>
              <a:ext cx="144" cy="48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2785" name="AutoShape 23"/>
            <p:cNvCxnSpPr>
              <a:cxnSpLocks noChangeShapeType="1"/>
            </p:cNvCxnSpPr>
            <p:nvPr/>
          </p:nvCxnSpPr>
          <p:spPr bwMode="auto">
            <a:xfrm>
              <a:off x="3888" y="2304"/>
              <a:ext cx="240" cy="48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grpSp>
          <p:nvGrpSpPr>
            <p:cNvPr id="32786" name="Group 32"/>
            <p:cNvGrpSpPr>
              <a:grpSpLocks/>
            </p:cNvGrpSpPr>
            <p:nvPr/>
          </p:nvGrpSpPr>
          <p:grpSpPr bwMode="auto">
            <a:xfrm>
              <a:off x="96" y="2400"/>
              <a:ext cx="2544" cy="1776"/>
              <a:chOff x="432" y="2208"/>
              <a:chExt cx="2544" cy="1776"/>
            </a:xfrm>
          </p:grpSpPr>
          <p:cxnSp>
            <p:nvCxnSpPr>
              <p:cNvPr id="32787" name="AutoShape 15"/>
              <p:cNvCxnSpPr>
                <a:cxnSpLocks noChangeShapeType="1"/>
                <a:stCxn id="32800" idx="4"/>
                <a:endCxn id="32788" idx="0"/>
              </p:cNvCxnSpPr>
              <p:nvPr/>
            </p:nvCxnSpPr>
            <p:spPr bwMode="auto">
              <a:xfrm rot="16200000" flipH="1">
                <a:off x="1488" y="2328"/>
                <a:ext cx="480" cy="24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32788" name="Oval 16"/>
              <p:cNvSpPr>
                <a:spLocks noChangeArrowheads="1"/>
              </p:cNvSpPr>
              <p:nvPr/>
            </p:nvSpPr>
            <p:spPr bwMode="auto">
              <a:xfrm>
                <a:off x="1440" y="2688"/>
                <a:ext cx="816" cy="816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CA" sz="2000"/>
                  <a:t>V</a:t>
                </a:r>
                <a:r>
                  <a:rPr lang="en-CA" sz="2000" baseline="-25000"/>
                  <a:t>1</a:t>
                </a:r>
                <a:r>
                  <a:rPr lang="en-CA" sz="2000"/>
                  <a:t> = v</a:t>
                </a:r>
                <a:r>
                  <a:rPr lang="en-CA" sz="2000" baseline="-25000"/>
                  <a:t>1</a:t>
                </a:r>
              </a:p>
              <a:p>
                <a:pPr algn="ctr"/>
                <a:r>
                  <a:rPr lang="en-CA" sz="2000"/>
                  <a:t>V</a:t>
                </a:r>
                <a:r>
                  <a:rPr lang="en-CA" sz="2000" baseline="-25000"/>
                  <a:t>2</a:t>
                </a:r>
                <a:r>
                  <a:rPr lang="en-CA" sz="2000"/>
                  <a:t> = v</a:t>
                </a:r>
                <a:r>
                  <a:rPr lang="en-CA" sz="2000" baseline="-25000"/>
                  <a:t>1</a:t>
                </a:r>
              </a:p>
              <a:p>
                <a:pPr algn="ctr"/>
                <a:r>
                  <a:rPr lang="en-CA" sz="2000"/>
                  <a:t>V</a:t>
                </a:r>
                <a:r>
                  <a:rPr lang="en-CA" sz="2000" baseline="-25000"/>
                  <a:t>3</a:t>
                </a:r>
                <a:r>
                  <a:rPr lang="en-CA" sz="2000"/>
                  <a:t> = v</a:t>
                </a:r>
                <a:r>
                  <a:rPr lang="en-CA" sz="2000" baseline="-25000"/>
                  <a:t>2</a:t>
                </a:r>
              </a:p>
            </p:txBody>
          </p:sp>
          <p:cxnSp>
            <p:nvCxnSpPr>
              <p:cNvPr id="32789" name="AutoShape 17"/>
              <p:cNvCxnSpPr>
                <a:cxnSpLocks noChangeShapeType="1"/>
              </p:cNvCxnSpPr>
              <p:nvPr/>
            </p:nvCxnSpPr>
            <p:spPr bwMode="auto">
              <a:xfrm flipH="1">
                <a:off x="2304" y="2304"/>
                <a:ext cx="144" cy="48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32790" name="AutoShape 18"/>
              <p:cNvCxnSpPr>
                <a:cxnSpLocks noChangeShapeType="1"/>
              </p:cNvCxnSpPr>
              <p:nvPr/>
            </p:nvCxnSpPr>
            <p:spPr bwMode="auto">
              <a:xfrm>
                <a:off x="2448" y="2304"/>
                <a:ext cx="240" cy="48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32791" name="Oval 19"/>
              <p:cNvSpPr>
                <a:spLocks noChangeArrowheads="1"/>
              </p:cNvSpPr>
              <p:nvPr/>
            </p:nvSpPr>
            <p:spPr bwMode="auto">
              <a:xfrm>
                <a:off x="432" y="2688"/>
                <a:ext cx="816" cy="816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CA" sz="2000"/>
                  <a:t>V</a:t>
                </a:r>
                <a:r>
                  <a:rPr lang="en-CA" sz="2000" baseline="-25000"/>
                  <a:t>1</a:t>
                </a:r>
                <a:r>
                  <a:rPr lang="en-CA" sz="2000"/>
                  <a:t> = v</a:t>
                </a:r>
                <a:r>
                  <a:rPr lang="en-CA" sz="2000" baseline="-25000"/>
                  <a:t>1</a:t>
                </a:r>
              </a:p>
              <a:p>
                <a:pPr algn="ctr"/>
                <a:r>
                  <a:rPr lang="en-CA" sz="2000"/>
                  <a:t>V</a:t>
                </a:r>
                <a:r>
                  <a:rPr lang="en-CA" sz="2000" baseline="-25000"/>
                  <a:t>2</a:t>
                </a:r>
                <a:r>
                  <a:rPr lang="en-CA" sz="2000"/>
                  <a:t> = v</a:t>
                </a:r>
                <a:r>
                  <a:rPr lang="en-CA" sz="2000" baseline="-25000"/>
                  <a:t>1</a:t>
                </a:r>
              </a:p>
              <a:p>
                <a:pPr algn="ctr"/>
                <a:r>
                  <a:rPr lang="en-CA" sz="2000"/>
                  <a:t>V</a:t>
                </a:r>
                <a:r>
                  <a:rPr lang="en-CA" sz="2000" baseline="-25000"/>
                  <a:t>3</a:t>
                </a:r>
                <a:r>
                  <a:rPr lang="en-CA" sz="2000"/>
                  <a:t> = v</a:t>
                </a:r>
                <a:r>
                  <a:rPr lang="en-CA" sz="2000" baseline="-25000"/>
                  <a:t>1</a:t>
                </a:r>
              </a:p>
            </p:txBody>
          </p:sp>
          <p:cxnSp>
            <p:nvCxnSpPr>
              <p:cNvPr id="32792" name="AutoShape 20"/>
              <p:cNvCxnSpPr>
                <a:cxnSpLocks noChangeShapeType="1"/>
                <a:stCxn id="32800" idx="4"/>
                <a:endCxn id="32791" idx="7"/>
              </p:cNvCxnSpPr>
              <p:nvPr/>
            </p:nvCxnSpPr>
            <p:spPr bwMode="auto">
              <a:xfrm rot="5400000">
                <a:off x="1069" y="2268"/>
                <a:ext cx="600" cy="48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32793" name="AutoShape 24"/>
              <p:cNvCxnSpPr>
                <a:cxnSpLocks noChangeShapeType="1"/>
              </p:cNvCxnSpPr>
              <p:nvPr/>
            </p:nvCxnSpPr>
            <p:spPr bwMode="auto">
              <a:xfrm flipH="1">
                <a:off x="624" y="3504"/>
                <a:ext cx="144" cy="48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32794" name="AutoShape 25"/>
              <p:cNvCxnSpPr>
                <a:cxnSpLocks noChangeShapeType="1"/>
              </p:cNvCxnSpPr>
              <p:nvPr/>
            </p:nvCxnSpPr>
            <p:spPr bwMode="auto">
              <a:xfrm>
                <a:off x="768" y="3504"/>
                <a:ext cx="240" cy="48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32795" name="AutoShape 26"/>
              <p:cNvCxnSpPr>
                <a:cxnSpLocks noChangeShapeType="1"/>
                <a:stCxn id="32804" idx="4"/>
              </p:cNvCxnSpPr>
              <p:nvPr/>
            </p:nvCxnSpPr>
            <p:spPr bwMode="auto">
              <a:xfrm>
                <a:off x="2520" y="2304"/>
                <a:ext cx="456" cy="43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32796" name="AutoShape 27"/>
              <p:cNvCxnSpPr>
                <a:cxnSpLocks noChangeShapeType="1"/>
                <a:stCxn id="32791" idx="4"/>
              </p:cNvCxnSpPr>
              <p:nvPr/>
            </p:nvCxnSpPr>
            <p:spPr bwMode="auto">
              <a:xfrm>
                <a:off x="840" y="3504"/>
                <a:ext cx="360" cy="28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32797" name="AutoShape 28"/>
              <p:cNvCxnSpPr>
                <a:cxnSpLocks noChangeShapeType="1"/>
              </p:cNvCxnSpPr>
              <p:nvPr/>
            </p:nvCxnSpPr>
            <p:spPr bwMode="auto">
              <a:xfrm flipH="1">
                <a:off x="1680" y="3504"/>
                <a:ext cx="144" cy="48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32798" name="AutoShape 29"/>
              <p:cNvCxnSpPr>
                <a:cxnSpLocks noChangeShapeType="1"/>
              </p:cNvCxnSpPr>
              <p:nvPr/>
            </p:nvCxnSpPr>
            <p:spPr bwMode="auto">
              <a:xfrm>
                <a:off x="1824" y="3504"/>
                <a:ext cx="240" cy="48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32799" name="AutoShape 30"/>
              <p:cNvCxnSpPr>
                <a:cxnSpLocks noChangeShapeType="1"/>
              </p:cNvCxnSpPr>
              <p:nvPr/>
            </p:nvCxnSpPr>
            <p:spPr bwMode="auto">
              <a:xfrm>
                <a:off x="1848" y="3504"/>
                <a:ext cx="456" cy="43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</p:grpSp>
      </p:grpSp>
      <p:sp>
        <p:nvSpPr>
          <p:cNvPr id="32772" name="Oval 34"/>
          <p:cNvSpPr>
            <a:spLocks noChangeArrowheads="1"/>
          </p:cNvSpPr>
          <p:nvPr/>
        </p:nvSpPr>
        <p:spPr bwMode="auto">
          <a:xfrm>
            <a:off x="5562600" y="990600"/>
            <a:ext cx="1066800" cy="3810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CA" sz="2000"/>
              <a:t>{}</a:t>
            </a:r>
            <a:endParaRPr lang="en-CA" sz="2000" baseline="-25000"/>
          </a:p>
        </p:txBody>
      </p:sp>
      <p:grpSp>
        <p:nvGrpSpPr>
          <p:cNvPr id="32773" name="Group 59"/>
          <p:cNvGrpSpPr>
            <a:grpSpLocks/>
          </p:cNvGrpSpPr>
          <p:nvPr/>
        </p:nvGrpSpPr>
        <p:grpSpPr bwMode="auto">
          <a:xfrm>
            <a:off x="3581400" y="1314450"/>
            <a:ext cx="4876800" cy="742950"/>
            <a:chOff x="2208" y="828"/>
            <a:chExt cx="3072" cy="468"/>
          </a:xfrm>
        </p:grpSpPr>
        <p:sp>
          <p:nvSpPr>
            <p:cNvPr id="32777" name="Oval 2"/>
            <p:cNvSpPr>
              <a:spLocks noChangeArrowheads="1"/>
            </p:cNvSpPr>
            <p:nvPr/>
          </p:nvSpPr>
          <p:spPr bwMode="auto">
            <a:xfrm>
              <a:off x="2208" y="960"/>
              <a:ext cx="672" cy="24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CA" sz="2000"/>
                <a:t>V</a:t>
              </a:r>
              <a:r>
                <a:rPr lang="en-CA" sz="2000" baseline="-25000"/>
                <a:t>1</a:t>
              </a:r>
              <a:r>
                <a:rPr lang="en-CA" sz="2000"/>
                <a:t> = v</a:t>
              </a:r>
              <a:r>
                <a:rPr lang="en-CA" sz="2000" baseline="-25000"/>
                <a:t>1</a:t>
              </a:r>
            </a:p>
          </p:txBody>
        </p:sp>
        <p:cxnSp>
          <p:nvCxnSpPr>
            <p:cNvPr id="32778" name="AutoShape 33"/>
            <p:cNvCxnSpPr>
              <a:cxnSpLocks noChangeShapeType="1"/>
              <a:stCxn id="32772" idx="3"/>
              <a:endCxn id="32777" idx="7"/>
            </p:cNvCxnSpPr>
            <p:nvPr/>
          </p:nvCxnSpPr>
          <p:spPr bwMode="auto">
            <a:xfrm rot="5400000">
              <a:off x="3109" y="502"/>
              <a:ext cx="166" cy="82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32779" name="Oval 35"/>
            <p:cNvSpPr>
              <a:spLocks noChangeArrowheads="1"/>
            </p:cNvSpPr>
            <p:nvPr/>
          </p:nvSpPr>
          <p:spPr bwMode="auto">
            <a:xfrm>
              <a:off x="4512" y="1008"/>
              <a:ext cx="76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CA" sz="2000"/>
                <a:t>V</a:t>
              </a:r>
              <a:r>
                <a:rPr lang="en-CA" sz="2000" baseline="-25000"/>
                <a:t>1</a:t>
              </a:r>
              <a:r>
                <a:rPr lang="en-CA" sz="2000"/>
                <a:t> = v</a:t>
              </a:r>
              <a:r>
                <a:rPr lang="en-CA" sz="2000" baseline="-25000"/>
                <a:t>k</a:t>
              </a:r>
            </a:p>
          </p:txBody>
        </p:sp>
        <p:cxnSp>
          <p:nvCxnSpPr>
            <p:cNvPr id="32780" name="AutoShape 36"/>
            <p:cNvCxnSpPr>
              <a:cxnSpLocks noChangeShapeType="1"/>
              <a:stCxn id="32772" idx="5"/>
              <a:endCxn id="32779" idx="0"/>
            </p:cNvCxnSpPr>
            <p:nvPr/>
          </p:nvCxnSpPr>
          <p:spPr bwMode="auto">
            <a:xfrm rot="16200000" flipH="1">
              <a:off x="4397" y="509"/>
              <a:ext cx="179" cy="81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2781" name="AutoShape 56"/>
            <p:cNvCxnSpPr>
              <a:cxnSpLocks noChangeShapeType="1"/>
              <a:stCxn id="32772" idx="4"/>
            </p:cNvCxnSpPr>
            <p:nvPr/>
          </p:nvCxnSpPr>
          <p:spPr bwMode="auto">
            <a:xfrm flipH="1">
              <a:off x="3456" y="864"/>
              <a:ext cx="384" cy="3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2782" name="AutoShape 57"/>
            <p:cNvCxnSpPr>
              <a:cxnSpLocks noChangeShapeType="1"/>
              <a:stCxn id="32772" idx="4"/>
            </p:cNvCxnSpPr>
            <p:nvPr/>
          </p:nvCxnSpPr>
          <p:spPr bwMode="auto">
            <a:xfrm>
              <a:off x="3840" y="864"/>
              <a:ext cx="48" cy="38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2783" name="AutoShape 58"/>
            <p:cNvCxnSpPr>
              <a:cxnSpLocks noChangeShapeType="1"/>
              <a:stCxn id="32772" idx="4"/>
            </p:cNvCxnSpPr>
            <p:nvPr/>
          </p:nvCxnSpPr>
          <p:spPr bwMode="auto">
            <a:xfrm>
              <a:off x="3840" y="864"/>
              <a:ext cx="336" cy="38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sp>
        <p:nvSpPr>
          <p:cNvPr id="39" name="Rectangular Callout 38"/>
          <p:cNvSpPr/>
          <p:nvPr/>
        </p:nvSpPr>
        <p:spPr bwMode="auto">
          <a:xfrm>
            <a:off x="381000" y="1066800"/>
            <a:ext cx="3282950" cy="646113"/>
          </a:xfrm>
          <a:prstGeom prst="wedgeRectCallout">
            <a:avLst>
              <a:gd name="adj1" fmla="val 44424"/>
              <a:gd name="adj2" fmla="val 98267"/>
            </a:avLst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dirty="0">
                <a:latin typeface="cmr10"/>
                <a:ea typeface="+mn-ea"/>
                <a:cs typeface="Arial" pitchFamily="34" charset="0"/>
              </a:rPr>
              <a:t>Check unary constraints on </a:t>
            </a:r>
            <a:r>
              <a:rPr lang="en-CA" sz="1800" dirty="0">
                <a:latin typeface="cmr10"/>
                <a:ea typeface="+mn-ea"/>
                <a:cs typeface="Arial" pitchFamily="34" charset="0"/>
              </a:rPr>
              <a:t>V</a:t>
            </a:r>
            <a:r>
              <a:rPr lang="en-CA" sz="1800" baseline="-25000" dirty="0">
                <a:latin typeface="cmr10"/>
                <a:ea typeface="+mn-ea"/>
                <a:cs typeface="Arial" pitchFamily="34" charset="0"/>
              </a:rPr>
              <a:t>1</a:t>
            </a:r>
          </a:p>
          <a:p>
            <a:pPr>
              <a:defRPr/>
            </a:pPr>
            <a:r>
              <a:rPr lang="en-CA" sz="1800" dirty="0">
                <a:latin typeface="cmr10"/>
                <a:ea typeface="+mn-ea"/>
                <a:cs typeface="Arial" pitchFamily="34" charset="0"/>
              </a:rPr>
              <a:t>If not satisfied </a:t>
            </a:r>
            <a:r>
              <a:rPr lang="en-CA" sz="1800" dirty="0">
                <a:latin typeface="cmr10"/>
                <a:ea typeface="+mn-ea"/>
                <a:cs typeface="Arial" pitchFamily="34" charset="0"/>
                <a:sym typeface="Symbol"/>
              </a:rPr>
              <a:t> </a:t>
            </a:r>
            <a:r>
              <a:rPr lang="en-CA" sz="1800" dirty="0">
                <a:latin typeface="cmr10"/>
                <a:ea typeface="+mn-ea"/>
                <a:cs typeface="Arial" pitchFamily="34" charset="0"/>
              </a:rPr>
              <a:t>PRUNE</a:t>
            </a:r>
            <a:endParaRPr lang="en-US" sz="1800" dirty="0">
              <a:latin typeface="cmr10"/>
              <a:ea typeface="+mn-ea"/>
              <a:cs typeface="Arial" pitchFamily="34" charset="0"/>
            </a:endParaRPr>
          </a:p>
        </p:txBody>
      </p:sp>
      <p:sp>
        <p:nvSpPr>
          <p:cNvPr id="40" name="Rectangular Callout 39"/>
          <p:cNvSpPr/>
          <p:nvPr/>
        </p:nvSpPr>
        <p:spPr bwMode="auto">
          <a:xfrm>
            <a:off x="0" y="2133600"/>
            <a:ext cx="2879725" cy="923925"/>
          </a:xfrm>
          <a:prstGeom prst="wedgeRectCallout">
            <a:avLst>
              <a:gd name="adj1" fmla="val -2493"/>
              <a:gd name="adj2" fmla="val 91628"/>
            </a:avLst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800" dirty="0">
                <a:latin typeface="cmr10"/>
                <a:ea typeface="+mn-ea"/>
                <a:cs typeface="Arial" pitchFamily="34" charset="0"/>
              </a:rPr>
              <a:t>Check constraints on </a:t>
            </a:r>
            <a:r>
              <a:rPr lang="en-CA" sz="1800" dirty="0">
                <a:latin typeface="cmr10"/>
                <a:ea typeface="+mn-ea"/>
                <a:cs typeface="Arial" pitchFamily="34" charset="0"/>
              </a:rPr>
              <a:t>V</a:t>
            </a:r>
            <a:r>
              <a:rPr lang="en-CA" sz="1800" baseline="-25000" dirty="0">
                <a:latin typeface="cmr10"/>
                <a:ea typeface="+mn-ea"/>
                <a:cs typeface="Arial" pitchFamily="34" charset="0"/>
              </a:rPr>
              <a:t>1</a:t>
            </a:r>
          </a:p>
          <a:p>
            <a:pPr>
              <a:defRPr/>
            </a:pPr>
            <a:r>
              <a:rPr lang="en-CA" sz="1800" dirty="0">
                <a:latin typeface="cmr10"/>
                <a:ea typeface="+mn-ea"/>
                <a:cs typeface="Arial" pitchFamily="34" charset="0"/>
              </a:rPr>
              <a:t>and V</a:t>
            </a:r>
            <a:r>
              <a:rPr lang="en-CA" sz="1800" baseline="-25000" dirty="0">
                <a:latin typeface="cmr10"/>
                <a:ea typeface="+mn-ea"/>
                <a:cs typeface="Arial" pitchFamily="34" charset="0"/>
              </a:rPr>
              <a:t>2 </a:t>
            </a:r>
            <a:r>
              <a:rPr lang="en-CA" sz="1800" dirty="0">
                <a:latin typeface="cmr10"/>
                <a:ea typeface="+mn-ea"/>
                <a:cs typeface="Arial" pitchFamily="34" charset="0"/>
              </a:rPr>
              <a:t>If not satisfied  </a:t>
            </a:r>
            <a:br>
              <a:rPr lang="en-CA" sz="1800" dirty="0">
                <a:latin typeface="cmr10"/>
                <a:ea typeface="+mn-ea"/>
                <a:cs typeface="Arial" pitchFamily="34" charset="0"/>
              </a:rPr>
            </a:br>
            <a:r>
              <a:rPr lang="en-CA" sz="1800" dirty="0">
                <a:latin typeface="cmr10"/>
                <a:ea typeface="+mn-ea"/>
                <a:cs typeface="Arial" pitchFamily="34" charset="0"/>
              </a:rPr>
              <a:t>              </a:t>
            </a:r>
            <a:r>
              <a:rPr lang="en-CA" sz="1800" dirty="0">
                <a:latin typeface="cmr10"/>
                <a:ea typeface="+mn-ea"/>
                <a:cs typeface="Arial" pitchFamily="34" charset="0"/>
                <a:sym typeface="Symbol"/>
              </a:rPr>
              <a:t> </a:t>
            </a:r>
            <a:r>
              <a:rPr lang="en-CA" sz="1800" dirty="0">
                <a:latin typeface="cmr10"/>
                <a:ea typeface="+mn-ea"/>
                <a:cs typeface="Arial" pitchFamily="34" charset="0"/>
              </a:rPr>
              <a:t>PRUNE</a:t>
            </a:r>
            <a:endParaRPr lang="en-US" sz="1800" dirty="0">
              <a:latin typeface="cmr10"/>
              <a:ea typeface="+mn-ea"/>
              <a:cs typeface="Arial" pitchFamily="34" charset="0"/>
            </a:endParaRPr>
          </a:p>
        </p:txBody>
      </p:sp>
      <p:sp>
        <p:nvSpPr>
          <p:cNvPr id="32776" name="TextBox 40"/>
          <p:cNvSpPr txBox="1">
            <a:spLocks noChangeArrowheads="1"/>
          </p:cNvSpPr>
          <p:nvPr/>
        </p:nvSpPr>
        <p:spPr bwMode="auto">
          <a:xfrm>
            <a:off x="4495800" y="4437063"/>
            <a:ext cx="4267200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cmr10" charset="0"/>
              </a:rPr>
              <a:t>Problem?</a:t>
            </a:r>
          </a:p>
          <a:p>
            <a:r>
              <a:rPr lang="en-US" sz="2400">
                <a:latin typeface="cmr10" charset="0"/>
              </a:rPr>
              <a:t>Performance heavily depends </a:t>
            </a:r>
          </a:p>
          <a:p>
            <a:r>
              <a:rPr lang="en-US" sz="2400">
                <a:latin typeface="cmr10" charset="0"/>
              </a:rPr>
              <a:t>on the order in which variables are considered.</a:t>
            </a:r>
            <a:br>
              <a:rPr lang="en-US" sz="2400">
                <a:latin typeface="cmr10" charset="0"/>
              </a:rPr>
            </a:br>
            <a:r>
              <a:rPr lang="en-US" sz="2400">
                <a:latin typeface="cmr10" charset="0"/>
              </a:rPr>
              <a:t>E.g. only 2 constraints:</a:t>
            </a:r>
            <a:br>
              <a:rPr lang="en-US" sz="2400">
                <a:latin typeface="cmr10" charset="0"/>
              </a:rPr>
            </a:br>
            <a:r>
              <a:rPr lang="en-CA" sz="2400"/>
              <a:t>V</a:t>
            </a:r>
            <a:r>
              <a:rPr lang="en-CA" sz="2400" baseline="-25000"/>
              <a:t>n</a:t>
            </a:r>
            <a:r>
              <a:rPr lang="en-US" sz="2400">
                <a:latin typeface="cmr10" charset="0"/>
              </a:rPr>
              <a:t>=</a:t>
            </a:r>
            <a:r>
              <a:rPr lang="en-CA" sz="2400"/>
              <a:t>V</a:t>
            </a:r>
            <a:r>
              <a:rPr lang="en-CA" sz="2400" baseline="-25000"/>
              <a:t>n-1 </a:t>
            </a:r>
            <a:r>
              <a:rPr lang="en-US" sz="2400">
                <a:latin typeface="cmr10" charset="0"/>
              </a:rPr>
              <a:t>and </a:t>
            </a:r>
            <a:r>
              <a:rPr lang="en-CA" sz="2400"/>
              <a:t>V</a:t>
            </a:r>
            <a:r>
              <a:rPr lang="en-CA" sz="2400" baseline="-25000"/>
              <a:t>n</a:t>
            </a:r>
            <a:r>
              <a:rPr lang="en-US" sz="2400">
                <a:sym typeface="Symbol" pitchFamily="18" charset="2"/>
              </a:rPr>
              <a:t> </a:t>
            </a:r>
            <a:r>
              <a:rPr lang="en-CA" sz="2400"/>
              <a:t>V</a:t>
            </a:r>
            <a:r>
              <a:rPr lang="en-CA" sz="2400" baseline="-25000"/>
              <a:t>n-1</a:t>
            </a:r>
            <a:endParaRPr lang="en-US" sz="2400">
              <a:latin typeface="cmr10" charset="0"/>
            </a:endParaRPr>
          </a:p>
          <a:p>
            <a:endParaRPr lang="en-US" sz="2400">
              <a:solidFill>
                <a:srgbClr val="FF0000"/>
              </a:solidFill>
              <a:latin typeface="cmr1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cpsc322">
  <a:themeElements>
    <a:clrScheme name="latex-lik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tex-like">
      <a:majorFont>
        <a:latin typeface="cmr10"/>
        <a:ea typeface=""/>
        <a:cs typeface=""/>
      </a:majorFont>
      <a:minorFont>
        <a:latin typeface="cmr10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tex-lik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tex-lik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tex-lik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tex-lik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tex-lik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tex-lik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tex-lik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tex-lik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tex-lik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tex-lik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tex-lik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tex-lik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cpsc322.thmx</Template>
  <TotalTime>30562</TotalTime>
  <Words>2212</Words>
  <Application>Microsoft Office PowerPoint</Application>
  <PresentationFormat>On-screen Show (4:3)</PresentationFormat>
  <Paragraphs>562</Paragraphs>
  <Slides>36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8" baseType="lpstr">
      <vt:lpstr>Times New Roman</vt:lpstr>
      <vt:lpstr>MS PGothic</vt:lpstr>
      <vt:lpstr>Arial</vt:lpstr>
      <vt:lpstr>cmr10</vt:lpstr>
      <vt:lpstr>MS Reference Sans Serif</vt:lpstr>
      <vt:lpstr>Lucida Calligraphy</vt:lpstr>
      <vt:lpstr>Symbol</vt:lpstr>
      <vt:lpstr>Lucida Grande</vt:lpstr>
      <vt:lpstr>Helvetica</vt:lpstr>
      <vt:lpstr>Arial Unicode MS</vt:lpstr>
      <vt:lpstr>cmr10 (Body)</vt:lpstr>
      <vt:lpstr>cpsc322</vt:lpstr>
      <vt:lpstr>Slide 1</vt:lpstr>
      <vt:lpstr>Lecture Overview</vt:lpstr>
      <vt:lpstr>Constraint Satisfaction Problems (CSPs): Definition</vt:lpstr>
      <vt:lpstr>Generate and Test (G&amp;T) Algorithms</vt:lpstr>
      <vt:lpstr>Lecture Overview</vt:lpstr>
      <vt:lpstr>Backtracking algorithms</vt:lpstr>
      <vt:lpstr>Slide 7</vt:lpstr>
      <vt:lpstr>Standard Search vs. Specific R&amp;R systems</vt:lpstr>
      <vt:lpstr>Slide 9</vt:lpstr>
      <vt:lpstr>CSP as a Search Problem: another formulation </vt:lpstr>
      <vt:lpstr>Slide 11</vt:lpstr>
      <vt:lpstr>Selecting variables in a smart way</vt:lpstr>
      <vt:lpstr>Learning Goals for solving CSPs so far</vt:lpstr>
      <vt:lpstr>Lecture Overview</vt:lpstr>
      <vt:lpstr>Can we do better than Search?</vt:lpstr>
      <vt:lpstr>Slide 16</vt:lpstr>
      <vt:lpstr>Constraint network: definition</vt:lpstr>
      <vt:lpstr>Constraint network: definition</vt:lpstr>
      <vt:lpstr>A more complicated example</vt:lpstr>
      <vt:lpstr>Arc Consistency</vt:lpstr>
      <vt:lpstr>How can we enforce Arc Consistency?</vt:lpstr>
      <vt:lpstr>Lecture Overview</vt:lpstr>
      <vt:lpstr>Arc Consistency Algorithm:  high level strategy</vt:lpstr>
      <vt:lpstr>Which arcs need to be reconsidered?</vt:lpstr>
      <vt:lpstr>Which arcs need to be reconsidered?</vt:lpstr>
      <vt:lpstr>Arc consistency algorithm (for binary constraints)</vt:lpstr>
      <vt:lpstr>Arc Consistency Algorithm: Interpreting Outcomes</vt:lpstr>
      <vt:lpstr>Lecture Overview</vt:lpstr>
      <vt:lpstr>Arc Consistency Algorithm: Complexity</vt:lpstr>
      <vt:lpstr>Lecture Overview</vt:lpstr>
      <vt:lpstr>Can we have an arc consistent network with non-empty domains  that has no solution?</vt:lpstr>
      <vt:lpstr>Domain splitting (or case analysis)</vt:lpstr>
      <vt:lpstr>Domain splitting</vt:lpstr>
      <vt:lpstr>Domain splitting in action</vt:lpstr>
      <vt:lpstr>Searching by domain splitting</vt:lpstr>
      <vt:lpstr>Learning Goals for today’s class</vt:lpstr>
    </vt:vector>
  </TitlesOfParts>
  <Company>UBC Computer Sciences Department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Mackworth</dc:creator>
  <cp:lastModifiedBy>carenini</cp:lastModifiedBy>
  <cp:revision>1317</cp:revision>
  <dcterms:created xsi:type="dcterms:W3CDTF">2011-01-13T03:49:45Z</dcterms:created>
  <dcterms:modified xsi:type="dcterms:W3CDTF">2012-10-03T21:52:24Z</dcterms:modified>
</cp:coreProperties>
</file>