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40"/>
  </p:notesMasterIdLst>
  <p:handoutMasterIdLst>
    <p:handoutMasterId r:id="rId41"/>
  </p:handoutMasterIdLst>
  <p:sldIdLst>
    <p:sldId id="425" r:id="rId2"/>
    <p:sldId id="770" r:id="rId3"/>
    <p:sldId id="735" r:id="rId4"/>
    <p:sldId id="766" r:id="rId5"/>
    <p:sldId id="767" r:id="rId6"/>
    <p:sldId id="736" r:id="rId7"/>
    <p:sldId id="738" r:id="rId8"/>
    <p:sldId id="737" r:id="rId9"/>
    <p:sldId id="717" r:id="rId10"/>
    <p:sldId id="739" r:id="rId11"/>
    <p:sldId id="740" r:id="rId12"/>
    <p:sldId id="741" r:id="rId13"/>
    <p:sldId id="723" r:id="rId14"/>
    <p:sldId id="724" r:id="rId15"/>
    <p:sldId id="725" r:id="rId16"/>
    <p:sldId id="726" r:id="rId17"/>
    <p:sldId id="728" r:id="rId18"/>
    <p:sldId id="729" r:id="rId19"/>
    <p:sldId id="742" r:id="rId20"/>
    <p:sldId id="774" r:id="rId21"/>
    <p:sldId id="775" r:id="rId22"/>
    <p:sldId id="776" r:id="rId23"/>
    <p:sldId id="777" r:id="rId24"/>
    <p:sldId id="772" r:id="rId25"/>
    <p:sldId id="744" r:id="rId26"/>
    <p:sldId id="745" r:id="rId27"/>
    <p:sldId id="771" r:id="rId28"/>
    <p:sldId id="769" r:id="rId29"/>
    <p:sldId id="749" r:id="rId30"/>
    <p:sldId id="750" r:id="rId31"/>
    <p:sldId id="751" r:id="rId32"/>
    <p:sldId id="752" r:id="rId33"/>
    <p:sldId id="755" r:id="rId34"/>
    <p:sldId id="778" r:id="rId35"/>
    <p:sldId id="781" r:id="rId36"/>
    <p:sldId id="758" r:id="rId37"/>
    <p:sldId id="779" r:id="rId38"/>
    <p:sldId id="730" r:id="rId3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132CD"/>
    <a:srgbClr val="F7F9A9"/>
    <a:srgbClr val="CC0099"/>
    <a:srgbClr val="A9E3E3"/>
    <a:srgbClr val="CCFF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8" y="-10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2" Type="http://schemas.openxmlformats.org/officeDocument/2006/relationships/slide" Target="slides/slide33.xml"/><Relationship Id="rId1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91C44ADB-6813-43EC-91D7-87C88FB83C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Arial" pitchFamily="34" charset="0"/>
              </a:defRPr>
            </a:lvl1pPr>
          </a:lstStyle>
          <a:p>
            <a:fld id="{11C57F99-9D01-401E-84E6-1CE2C9B2BE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11BAF-63C6-40BD-BCE6-68B8FDF5D88D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BA6D7-F2C2-4A55-A629-8ED3FBC6E569}" type="slidenum">
              <a:rPr lang="en-US"/>
              <a:pPr/>
              <a:t>30</a:t>
            </a:fld>
            <a:endParaRPr lang="en-US"/>
          </a:p>
        </p:txBody>
      </p:sp>
      <p:sp>
        <p:nvSpPr>
          <p:cNvPr id="573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CF707-9CD4-452A-A532-6B69AC51AD04}" type="slidenum">
              <a:rPr lang="en-US"/>
              <a:pPr/>
              <a:t>31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44237-B50D-48E3-8B6E-36CEAEF5D1D0}" type="slidenum">
              <a:rPr lang="en-US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3C691-65D9-4D74-AA7D-FFEC439D692F}" type="slidenum">
              <a:rPr lang="en-US"/>
              <a:pPr/>
              <a:t>33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C2544-825E-4A8C-8BF6-8E8E1510D06D}" type="slidenum">
              <a:rPr lang="en-US"/>
              <a:pPr/>
              <a:t>35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D00B9-2644-4890-8E44-2C2857A688B6}" type="slidenum">
              <a:rPr lang="en-US"/>
              <a:pPr/>
              <a:t>36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0746E-717A-4857-AF44-FF46E2C6EF35}" type="slidenum">
              <a:rPr lang="en-US"/>
              <a:pPr/>
              <a:t>37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96EC0-8CBE-4DC4-8DD9-47691385115F}" type="slidenum">
              <a:rPr lang="en-US"/>
              <a:pPr/>
              <a:t>38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E5695-58E4-4979-8C5D-2ACC7BCB6925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BD651-8624-471E-AEE6-D40511998016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BFCD7-99B9-45D3-8B22-8809430BB5B5}" type="slidenum">
              <a:rPr lang="en-US"/>
              <a:pPr/>
              <a:t>19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422C4-8081-478B-9AD6-4225906E1A32}" type="slidenum">
              <a:rPr lang="en-US"/>
              <a:pPr/>
              <a:t>24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B7F06-029A-4CCF-A106-844010296CB4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CB79A-F095-4919-AE40-03C2F489B501}" type="slidenum">
              <a:rPr lang="en-US"/>
              <a:pPr/>
              <a:t>26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A5DD-A190-4C05-B83E-C232D38849E7}" type="slidenum">
              <a:rPr lang="en-US"/>
              <a:pPr/>
              <a:t>27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A6459-0357-4AD8-B23F-5CFE115D5045}" type="slidenum">
              <a:rPr lang="en-US"/>
              <a:pPr/>
              <a:t>29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3965"/>
            <a:ext cx="7772400" cy="1470025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98570"/>
            <a:ext cx="6400800" cy="2534730"/>
          </a:xfrm>
        </p:spPr>
        <p:txBody>
          <a:bodyPr/>
          <a:lstStyle>
            <a:lvl1pPr marL="0" indent="0" algn="ctr">
              <a:buNone/>
              <a:defRPr baseline="0">
                <a:latin typeface="cmr10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B22AE2B-90EF-43B1-B764-DE6D6E1E3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11397C2-98CE-4C7A-A2C5-5F7580C9F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B57BF7-0648-4179-8D0D-A8C3E9F7E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90600"/>
            <a:ext cx="8534400" cy="5334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CA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C6D88D-5B7E-4D54-84B4-40A8F96D0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7338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B05254-F2C7-4972-B594-4FF5D22EF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SzPct val="100000"/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378DA5-70F0-492D-A4BA-1F1C6A780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334A65-6554-455B-8081-7286940B2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2DC2192-CA9F-4C43-8807-55E4F0CCC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D97B66C-7FC2-432C-8599-29F98946C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6C2115-1526-4D3E-A939-358F6354F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5B47B30-9AE5-4055-972E-AE65E32F3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D5FF1F-5ABB-4EA0-A7BD-452624174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F32907C-9605-48EC-A0B2-948A09023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362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r>
              <a:rPr lang="en-US"/>
              <a:t>Slide </a:t>
            </a:r>
            <a:fld id="{4685C091-F58D-4D6A-BF20-86B31FACDC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2" r:id="rId2"/>
    <p:sldLayoutId id="2147484489" r:id="rId3"/>
    <p:sldLayoutId id="2147484490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  <p:sldLayoutId id="2147484500" r:id="rId12"/>
    <p:sldLayoutId id="2147484501" r:id="rId13"/>
    <p:sldLayoutId id="214748450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66813"/>
            <a:ext cx="7772400" cy="1470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Solving Constraint Satisfaction Problems (CSPs) using Search</a:t>
            </a: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468313" y="3198813"/>
            <a:ext cx="828040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CPSC 322 – CSP 2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Textbook Poole and Mackworth: Sections  §4.3-4.4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Lecturer: Alan Mackworth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October 1,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Constraints</a:t>
            </a:r>
            <a:endParaRPr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Constraints are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restrictions</a:t>
            </a:r>
            <a:r>
              <a:rPr lang="en-CA" dirty="0" smtClean="0">
                <a:ea typeface="+mn-ea"/>
                <a:cs typeface="+mn-cs"/>
              </a:rPr>
              <a:t> on the values that one or more variables can take</a:t>
            </a: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Unary constraint</a:t>
            </a:r>
            <a:r>
              <a:rPr lang="en-CA" dirty="0" smtClean="0">
                <a:ea typeface="ＭＳ Ｐゴシック" charset="0"/>
              </a:rPr>
              <a:t>: restriction involving a single variable</a:t>
            </a:r>
          </a:p>
          <a:p>
            <a:pPr lvl="2">
              <a:defRPr/>
            </a:pPr>
            <a:r>
              <a:rPr lang="en-US" dirty="0" smtClean="0">
                <a:ea typeface="ＭＳ Ｐゴシック" charset="0"/>
              </a:rPr>
              <a:t>E.g.: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sym typeface="Symbol"/>
              </a:rPr>
              <a:t></a:t>
            </a:r>
            <a:r>
              <a:rPr lang="en-US" dirty="0" smtClean="0">
                <a:ea typeface="ＭＳ Ｐゴシック" charset="0"/>
              </a:rPr>
              <a:t> 2</a:t>
            </a:r>
            <a:endParaRPr lang="en-CA" dirty="0" smtClean="0">
              <a:ea typeface="ＭＳ Ｐゴシック" charset="0"/>
            </a:endParaRP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k-</a:t>
            </a:r>
            <a:r>
              <a:rPr lang="en-CA" dirty="0" err="1" smtClean="0">
                <a:solidFill>
                  <a:srgbClr val="FF0000"/>
                </a:solidFill>
                <a:ea typeface="ＭＳ Ｐゴシック" charset="0"/>
              </a:rPr>
              <a:t>ary</a:t>
            </a: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 constraint</a:t>
            </a:r>
            <a:r>
              <a:rPr lang="en-CA" dirty="0" smtClean="0">
                <a:ea typeface="ＭＳ Ｐゴシック" charset="0"/>
              </a:rPr>
              <a:t>: restriction involving k different variables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E.g. binary (k=2): 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 &lt; 5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E.g. 3-ary: 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4</a:t>
            </a:r>
            <a:r>
              <a:rPr lang="en-US" dirty="0" smtClean="0">
                <a:ea typeface="ＭＳ Ｐゴシック" charset="0"/>
              </a:rPr>
              <a:t> &lt; 5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We will mostly deal with binary constraints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Constraints can be specified by 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3132CD"/>
                </a:solidFill>
                <a:ea typeface="ＭＳ Ｐゴシック" charset="0"/>
              </a:rPr>
              <a:t>listing all combinations of valid domain values</a:t>
            </a:r>
            <a:r>
              <a:rPr lang="en-CA" dirty="0" smtClean="0">
                <a:ea typeface="ＭＳ Ｐゴシック" charset="0"/>
              </a:rPr>
              <a:t> for the variables </a:t>
            </a:r>
            <a:br>
              <a:rPr lang="en-CA" dirty="0" smtClean="0">
                <a:ea typeface="ＭＳ Ｐゴシック" charset="0"/>
              </a:rPr>
            </a:br>
            <a:r>
              <a:rPr lang="en-CA" dirty="0" smtClean="0">
                <a:ea typeface="ＭＳ Ｐゴシック" charset="0"/>
              </a:rPr>
              <a:t>participating in the constraint</a:t>
            </a:r>
          </a:p>
          <a:p>
            <a:pPr marL="1714500" lvl="3" indent="-342900">
              <a:defRPr/>
            </a:pP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E.g. for constraint </a:t>
            </a:r>
            <a:r>
              <a:rPr lang="en-US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&gt;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 </a:t>
            </a:r>
            <a:br>
              <a:rPr lang="en-CA" dirty="0" smtClean="0">
                <a:latin typeface="MS Reference Sans Serif" pitchFamily="34" charset="0"/>
                <a:ea typeface="ＭＳ Ｐゴシック" charset="0"/>
              </a:rPr>
            </a:b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and </a:t>
            </a:r>
            <a:r>
              <a:rPr lang="en-US" dirty="0" err="1" smtClean="0">
                <a:ea typeface="ＭＳ Ｐゴシック" charset="0"/>
              </a:rPr>
              <a:t>dom</a:t>
            </a:r>
            <a:r>
              <a:rPr lang="en-US" dirty="0" smtClean="0">
                <a:ea typeface="ＭＳ Ｐゴシック" charset="0"/>
              </a:rPr>
              <a:t>(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) = {1,2,3} and </a:t>
            </a:r>
            <a:br>
              <a:rPr lang="en-US" dirty="0" smtClean="0">
                <a:ea typeface="ＭＳ Ｐゴシック" charset="0"/>
              </a:rPr>
            </a:br>
            <a:r>
              <a:rPr lang="en-US" dirty="0" err="1" smtClean="0">
                <a:ea typeface="ＭＳ Ｐゴシック" charset="0"/>
              </a:rPr>
              <a:t>dom</a:t>
            </a:r>
            <a:r>
              <a:rPr lang="en-US" dirty="0" smtClean="0">
                <a:ea typeface="ＭＳ Ｐゴシック" charset="0"/>
              </a:rPr>
              <a:t>(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) = {1,2}:</a:t>
            </a:r>
          </a:p>
          <a:p>
            <a:pPr marL="1714500" lvl="3" indent="-342900">
              <a:buFontTx/>
              <a:buNone/>
              <a:defRPr/>
            </a:pPr>
            <a:endParaRPr lang="en-CA" dirty="0" smtClean="0">
              <a:ea typeface="ＭＳ Ｐゴシック" charset="0"/>
            </a:endParaRP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ea typeface="ＭＳ Ｐゴシック" charset="0"/>
              </a:rPr>
              <a:t>giving a </a:t>
            </a:r>
            <a:r>
              <a:rPr lang="en-CA" dirty="0" smtClean="0">
                <a:solidFill>
                  <a:srgbClr val="3132CD"/>
                </a:solidFill>
                <a:ea typeface="ＭＳ Ｐゴシック" charset="0"/>
              </a:rPr>
              <a:t>function (predicate) </a:t>
            </a:r>
            <a:r>
              <a:rPr lang="en-CA" dirty="0" smtClean="0">
                <a:ea typeface="ＭＳ Ｐゴシック" charset="0"/>
              </a:rPr>
              <a:t>that returns true if given values </a:t>
            </a:r>
            <a:br>
              <a:rPr lang="en-CA" dirty="0" smtClean="0">
                <a:ea typeface="ＭＳ Ｐゴシック" charset="0"/>
              </a:rPr>
            </a:br>
            <a:r>
              <a:rPr lang="en-CA" dirty="0" smtClean="0">
                <a:ea typeface="ＭＳ Ｐゴシック" charset="0"/>
              </a:rPr>
              <a:t>for each variable which satisfy the constraint else false: </a:t>
            </a:r>
            <a:r>
              <a:rPr lang="en-US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&gt;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endParaRPr lang="en-CA" dirty="0" smtClean="0">
              <a:ea typeface="ＭＳ Ｐゴシック" charset="0"/>
            </a:endParaRPr>
          </a:p>
          <a:p>
            <a:pPr lvl="2">
              <a:defRPr/>
            </a:pPr>
            <a:endParaRPr lang="en-CA" dirty="0" smtClean="0">
              <a:ea typeface="ＭＳ Ｐゴシック" charset="0"/>
            </a:endParaRPr>
          </a:p>
          <a:p>
            <a:pPr>
              <a:defRPr/>
            </a:pPr>
            <a:endParaRPr lang="en-CA" dirty="0">
              <a:ea typeface="+mn-ea"/>
              <a:cs typeface="+mn-cs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40EA80-84EE-4EFC-A6F2-13AA8D11830E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263" y="4581525"/>
          <a:ext cx="1031875" cy="1260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27819"/>
              </a:tblGrid>
              <a:tr h="304781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</a:tr>
              <a:tr h="30478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</a:tr>
              <a:tr h="30478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</a:tr>
              <a:tr h="3461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49" marR="91449"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Constraints</a:t>
            </a:r>
            <a:endParaRPr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FontTx/>
              <a:buNone/>
              <a:defRPr/>
            </a:pPr>
            <a:endParaRPr lang="en-CA" sz="1050" dirty="0" smtClean="0"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A possible world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satisfies</a:t>
            </a:r>
            <a:r>
              <a:rPr lang="en-CA" dirty="0" smtClean="0">
                <a:ea typeface="+mn-ea"/>
                <a:cs typeface="+mn-cs"/>
              </a:rPr>
              <a:t> a set of constraints 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if the values for the variables involved in each constraint are consistent with that constraint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ea typeface="ＭＳ Ｐゴシック" charset="0"/>
              </a:rPr>
              <a:t>They are elements of the list of valid domain values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ea typeface="ＭＳ Ｐゴシック" charset="0"/>
              </a:rPr>
              <a:t>Function returns true for those values</a:t>
            </a:r>
          </a:p>
          <a:p>
            <a:pPr marL="857250" lvl="1" indent="-342900">
              <a:defRPr/>
            </a:pPr>
            <a:endParaRPr lang="en-US" dirty="0" smtClean="0">
              <a:ea typeface="ＭＳ Ｐゴシック" charset="0"/>
            </a:endParaRPr>
          </a:p>
          <a:p>
            <a:pPr marL="857250" lvl="1" indent="-342900">
              <a:defRPr/>
            </a:pPr>
            <a:endParaRPr lang="en-US" dirty="0">
              <a:ea typeface="ＭＳ Ｐゴシック" charset="0"/>
            </a:endParaRPr>
          </a:p>
          <a:p>
            <a:pPr marL="857250" lvl="1" indent="-342900">
              <a:defRPr/>
            </a:pPr>
            <a:endParaRPr lang="en-US" dirty="0" smtClean="0">
              <a:ea typeface="ＭＳ Ｐゴシック" charset="0"/>
            </a:endParaRPr>
          </a:p>
          <a:p>
            <a:pPr marL="857250" lvl="1" indent="-342900">
              <a:defRPr/>
            </a:pPr>
            <a:r>
              <a:rPr lang="en-US" dirty="0" smtClean="0">
                <a:ea typeface="ＭＳ Ｐゴシック" charset="0"/>
              </a:rPr>
              <a:t>Examples</a:t>
            </a:r>
          </a:p>
          <a:p>
            <a:pPr marL="1257300" lvl="2" indent="-342900">
              <a:defRPr/>
            </a:pPr>
            <a:r>
              <a:rPr lang="en-US" dirty="0" smtClean="0">
                <a:ea typeface="ＭＳ Ｐゴシック" charset="0"/>
              </a:rPr>
              <a:t>{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=1,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=1</a:t>
            </a:r>
            <a:r>
              <a:rPr lang="en-US" dirty="0" smtClean="0">
                <a:ea typeface="ＭＳ Ｐゴシック" charset="0"/>
              </a:rPr>
              <a:t>} (does not satisfy above constraint)</a:t>
            </a:r>
          </a:p>
          <a:p>
            <a:pPr marL="1257300" lvl="2" indent="-342900">
              <a:defRPr/>
            </a:pPr>
            <a:r>
              <a:rPr lang="en-US" dirty="0" smtClean="0">
                <a:ea typeface="ＭＳ Ｐゴシック" charset="0"/>
              </a:rPr>
              <a:t>{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=3,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=1</a:t>
            </a:r>
            <a:r>
              <a:rPr lang="en-US" dirty="0" smtClean="0">
                <a:ea typeface="ＭＳ Ｐゴシック" charset="0"/>
              </a:rPr>
              <a:t>} (satisfies above constraint)</a:t>
            </a:r>
            <a:endParaRPr lang="en-CA" dirty="0" smtClean="0">
              <a:ea typeface="ＭＳ Ｐゴシック" charset="0"/>
            </a:endParaRPr>
          </a:p>
          <a:p>
            <a:pPr>
              <a:defRPr/>
            </a:pPr>
            <a:endParaRPr lang="en-CA" dirty="0">
              <a:ea typeface="+mn-ea"/>
              <a:cs typeface="+mn-cs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5BD0CF-1FAA-4B66-B1C5-195ACA7006D3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24300" y="3068638"/>
          <a:ext cx="10318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38"/>
                <a:gridCol w="515938"/>
              </a:tblGrid>
              <a:tr h="304800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>Scope of a constraint</a:t>
            </a:r>
          </a:p>
        </p:txBody>
      </p:sp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7BC8FB-1C3C-4C8A-B846-307522878C28}" type="slidenum">
              <a:rPr lang="en-US"/>
              <a:pPr/>
              <a:t>12</a:t>
            </a:fld>
            <a:endParaRPr lang="en-US"/>
          </a:p>
        </p:txBody>
      </p:sp>
      <p:sp>
        <p:nvSpPr>
          <p:cNvPr id="25604" name="Content Placeholder 8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334000"/>
          </a:xfrm>
        </p:spPr>
        <p:txBody>
          <a:bodyPr/>
          <a:lstStyle/>
          <a:p>
            <a:pPr>
              <a:buSzTx/>
              <a:buFontTx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Examples: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sym typeface="Symbol" pitchFamily="18" charset="2"/>
              </a:rPr>
              <a:t></a:t>
            </a:r>
            <a:r>
              <a:rPr lang="en-US" dirty="0" smtClean="0">
                <a:ea typeface="ＭＳ Ｐゴシック" charset="0"/>
              </a:rPr>
              <a:t> 2 has scope {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}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&gt;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 </a:t>
            </a:r>
            <a:r>
              <a:rPr lang="en-US" dirty="0" smtClean="0">
                <a:ea typeface="ＭＳ Ｐゴシック" charset="0"/>
              </a:rPr>
              <a:t>has scope {V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,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}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4</a:t>
            </a:r>
            <a:r>
              <a:rPr lang="en-US" dirty="0" smtClean="0">
                <a:ea typeface="ＭＳ Ｐゴシック" charset="0"/>
              </a:rPr>
              <a:t> &lt; 5 has scope {V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,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,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4</a:t>
            </a:r>
            <a:r>
              <a:rPr lang="en-US" dirty="0" smtClean="0">
                <a:ea typeface="ＭＳ Ｐゴシック" charset="0"/>
              </a:rPr>
              <a:t>}</a:t>
            </a:r>
          </a:p>
          <a:p>
            <a:pPr lvl="1">
              <a:defRPr/>
            </a:pPr>
            <a:endParaRPr lang="en-US" dirty="0" smtClean="0"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How many variables are in the scope of a k-</a:t>
            </a:r>
            <a:r>
              <a:rPr lang="en-US" dirty="0" err="1" smtClean="0">
                <a:ea typeface="+mn-ea"/>
                <a:cs typeface="+mn-cs"/>
              </a:rPr>
              <a:t>ary</a:t>
            </a:r>
            <a:r>
              <a:rPr lang="en-US" dirty="0" smtClean="0">
                <a:ea typeface="+mn-ea"/>
                <a:cs typeface="+mn-cs"/>
              </a:rPr>
              <a:t> constraint ?</a:t>
            </a:r>
          </a:p>
          <a:p>
            <a:pPr marL="0" indent="0">
              <a:buSzTx/>
              <a:buFont typeface="Arial" pitchFamily="34" charset="0"/>
              <a:buNone/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   k variables</a:t>
            </a:r>
          </a:p>
          <a:p>
            <a:pPr lvl="2">
              <a:defRPr/>
            </a:pPr>
            <a:endParaRPr lang="en-US" dirty="0" smtClean="0">
              <a:ea typeface="ＭＳ Ｐゴシック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9388" y="836613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The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scope 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of a constraint </a:t>
            </a: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is the set of variables that are involved in the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/>
            </a:r>
            <a:br>
              <a:rPr smtClean="0">
                <a:ea typeface="MS PGothic" pitchFamily="34" charset="-128"/>
              </a:rPr>
            </a:br>
            <a:r>
              <a:rPr smtClean="0">
                <a:solidFill>
                  <a:srgbClr val="FF0000"/>
                </a:solidFill>
                <a:ea typeface="MS PGothic" pitchFamily="34" charset="-128"/>
              </a:rPr>
              <a:t>Finite</a:t>
            </a:r>
            <a:r>
              <a:rPr smtClean="0">
                <a:ea typeface="MS PGothic" pitchFamily="34" charset="-128"/>
              </a:rPr>
              <a:t> Constraint Satisfaction Problem: Definition</a:t>
            </a:r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A465B9-3DFD-4298-9980-63AB7A1BF21E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250825" y="1628775"/>
            <a:ext cx="8713788" cy="1655763"/>
          </a:xfrm>
          <a:prstGeom prst="rect">
            <a:avLst/>
          </a:prstGeom>
          <a:solidFill>
            <a:srgbClr val="CCECFF">
              <a:alpha val="52156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latin typeface="MS Reference Sans Serif" pitchFamily="34" charset="0"/>
              </a:rPr>
              <a:t>Definition: </a:t>
            </a:r>
            <a:br>
              <a:rPr lang="en-US" sz="2400">
                <a:latin typeface="MS Reference Sans Serif" pitchFamily="34" charset="0"/>
              </a:rPr>
            </a:br>
            <a:r>
              <a:rPr lang="en-CA" sz="2400">
                <a:latin typeface="MS Reference Sans Serif" pitchFamily="34" charset="0"/>
              </a:rPr>
              <a:t>A </a:t>
            </a:r>
            <a:r>
              <a:rPr lang="en-CA" sz="2400">
                <a:solidFill>
                  <a:srgbClr val="FF0000"/>
                </a:solidFill>
                <a:latin typeface="MS Reference Sans Serif" pitchFamily="34" charset="0"/>
              </a:rPr>
              <a:t>finite constraint satisfaction problem (FCSP)</a:t>
            </a:r>
            <a:r>
              <a:rPr lang="en-CA" sz="2400">
                <a:latin typeface="MS Reference Sans Serif" pitchFamily="34" charset="0"/>
              </a:rPr>
              <a:t> is a CSP with a finite set of variables and a finite domain for each variable.</a:t>
            </a:r>
            <a:endParaRPr lang="en-US" sz="2400">
              <a:latin typeface="MS Reference Sans Serif" pitchFamily="34" charset="0"/>
            </a:endParaRPr>
          </a:p>
        </p:txBody>
      </p:sp>
      <p:sp>
        <p:nvSpPr>
          <p:cNvPr id="26629" name="Content Placeholder 2"/>
          <p:cNvSpPr>
            <a:spLocks noGrp="1"/>
          </p:cNvSpPr>
          <p:nvPr>
            <p:ph idx="1"/>
          </p:nvPr>
        </p:nvSpPr>
        <p:spPr>
          <a:xfrm>
            <a:off x="179388" y="3644900"/>
            <a:ext cx="8785225" cy="504825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2400" smtClean="0"/>
              <a:t>We will only study finite CSPs here but many of the  techniques carry over to countably infinite and continuous domains. We use CSP here to refer to FCSP.</a:t>
            </a:r>
          </a:p>
          <a:p>
            <a:pPr lvl="1">
              <a:buFontTx/>
              <a:buNone/>
            </a:pPr>
            <a:endParaRPr lang="en-US" sz="2400" smtClean="0"/>
          </a:p>
          <a:p>
            <a:pPr lvl="1">
              <a:buFontTx/>
              <a:buNone/>
            </a:pPr>
            <a:r>
              <a:rPr lang="en-US" sz="2400" smtClean="0"/>
              <a:t>   The scope of each constraint is automatically finite since it is a subset of the finite set of variables.</a:t>
            </a:r>
            <a:endParaRPr lang="en-CA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Crossword Puzzle</a:t>
            </a:r>
            <a:r>
              <a:rPr lang="en-CA" dirty="0" smtClean="0">
                <a:ea typeface="+mn-ea"/>
                <a:cs typeface="+mn-cs"/>
              </a:rPr>
              <a:t>: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words that have to be filled in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 are English words of correct length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(binary) constraints: words have the same </a:t>
            </a:r>
            <a:endParaRPr lang="en-CA" dirty="0">
              <a:ea typeface="ＭＳ Ｐゴシック" charset="0"/>
            </a:endParaRPr>
          </a:p>
          <a:p>
            <a:pPr marL="457200" lvl="1" indent="0">
              <a:buFontTx/>
              <a:buNone/>
              <a:defRPr/>
            </a:pPr>
            <a:r>
              <a:rPr lang="en-CA" dirty="0" smtClean="0">
                <a:ea typeface="ＭＳ Ｐゴシック" charset="0"/>
              </a:rPr>
              <a:t>	letters at cells where they intersect</a:t>
            </a:r>
          </a:p>
          <a:p>
            <a:pPr lvl="1">
              <a:defRPr/>
            </a:pPr>
            <a:endParaRPr lang="en-CA" dirty="0" smtClean="0">
              <a:ea typeface="ＭＳ Ｐゴシック" charset="0"/>
            </a:endParaRPr>
          </a:p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Crossword 2</a:t>
            </a:r>
            <a:r>
              <a:rPr lang="en-CA" dirty="0" smtClean="0">
                <a:ea typeface="+mn-ea"/>
                <a:cs typeface="+mn-cs"/>
              </a:rPr>
              <a:t>: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cells (individual squares)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 are letters of the alphabet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k-</a:t>
            </a:r>
            <a:r>
              <a:rPr lang="en-CA" dirty="0" err="1" smtClean="0">
                <a:ea typeface="ＭＳ Ｐゴシック" charset="0"/>
              </a:rPr>
              <a:t>ary</a:t>
            </a:r>
            <a:r>
              <a:rPr lang="en-CA" dirty="0" smtClean="0">
                <a:ea typeface="ＭＳ Ｐゴシック" charset="0"/>
              </a:rPr>
              <a:t> constraints: sequences of letters form valid English words </a:t>
            </a:r>
          </a:p>
          <a:p>
            <a:pPr marL="457200" lvl="1" indent="0">
              <a:buFontTx/>
              <a:buNone/>
              <a:defRPr/>
            </a:pPr>
            <a:r>
              <a:rPr lang="en-CA" dirty="0">
                <a:ea typeface="ＭＳ Ｐゴシック" charset="0"/>
              </a:rPr>
              <a:t>	</a:t>
            </a:r>
            <a:r>
              <a:rPr lang="en-CA" dirty="0" smtClean="0">
                <a:ea typeface="ＭＳ Ｐゴシック" charset="0"/>
              </a:rPr>
              <a:t>(k= 2,3,4,5,6,7,8,9)</a:t>
            </a:r>
          </a:p>
          <a:p>
            <a:pPr lvl="1">
              <a:defRPr/>
            </a:pPr>
            <a:endParaRPr lang="en-CA" dirty="0" smtClean="0">
              <a:ea typeface="ＭＳ Ｐゴシック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1E8C50-EAD8-4F44-8B25-977B5C1AEE27}" type="slidenum">
              <a:rPr lang="en-US"/>
              <a:pPr/>
              <a:t>14</a:t>
            </a:fld>
            <a:endParaRPr lang="en-US"/>
          </a:p>
        </p:txBody>
      </p:sp>
      <p:pic>
        <p:nvPicPr>
          <p:cNvPr id="33796" name="Picture 4" descr="CrosswordPuzzleAnswer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052513"/>
            <a:ext cx="25669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1075"/>
            <a:ext cx="8534400" cy="5867400"/>
          </a:xfrm>
        </p:spPr>
        <p:txBody>
          <a:bodyPr/>
          <a:lstStyle/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Sudoku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cells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 of each variable is {1,2,3,4,5,6,7,8,9}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constraints: rows, columns, boxes contain all different numbers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How many possible worlds are there? (say, 53 empty cells)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sz="5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How many models are there in a typical Sudoku?</a:t>
            </a: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>
              <a:ea typeface="+mn-ea"/>
              <a:cs typeface="+mn-cs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77C60E-A36C-46AE-B198-2493DB2A6C19}" type="slidenum">
              <a:rPr lang="en-US"/>
              <a:pPr/>
              <a:t>15</a:t>
            </a:fld>
            <a:endParaRPr lang="en-US"/>
          </a:p>
        </p:txBody>
      </p:sp>
      <p:pic>
        <p:nvPicPr>
          <p:cNvPr id="34820" name="Picture 5" descr="C:\Documents and Settings\hutter\Desktop\sudo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765175"/>
            <a:ext cx="44958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1692275" y="5176838"/>
            <a:ext cx="1800225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53*9</a:t>
            </a:r>
            <a:endParaRPr lang="en-US" baseline="30000"/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5795963" y="5157788"/>
            <a:ext cx="1296987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9</a:t>
            </a:r>
            <a:r>
              <a:rPr lang="en-US" baseline="30000"/>
              <a:t>53</a:t>
            </a: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3924300" y="5176838"/>
            <a:ext cx="1511300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53</a:t>
            </a:r>
            <a:r>
              <a:rPr lang="en-US" baseline="30000"/>
              <a:t>9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1258888" y="6184900"/>
            <a:ext cx="2233612" cy="522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About 2</a:t>
            </a:r>
            <a:r>
              <a:rPr lang="en-US" baseline="30000"/>
              <a:t>53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5795963" y="6165850"/>
            <a:ext cx="1296987" cy="522288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9</a:t>
            </a:r>
            <a:r>
              <a:rPr lang="en-US" baseline="30000"/>
              <a:t>53</a:t>
            </a: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3924300" y="6184900"/>
            <a:ext cx="1511300" cy="522288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  <a:endParaRPr 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Scheduling Problem</a:t>
            </a:r>
            <a:r>
              <a:rPr lang="en-CA" dirty="0" smtClean="0">
                <a:ea typeface="+mn-ea"/>
                <a:cs typeface="+mn-cs"/>
              </a:rPr>
              <a:t>: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different tasks that need to be scheduled </a:t>
            </a:r>
            <a:b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</a:b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(e.g., course in a university; job in a machine shop)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 are the different combinations of times and locations for each task (e.g., time/room for course; time/machine for job)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con</a:t>
            </a:r>
            <a:r>
              <a:rPr lang="en-CA" dirty="0" err="1" smtClean="0">
                <a:ea typeface="ＭＳ Ｐゴシック" charset="0"/>
              </a:rPr>
              <a:t>straints</a:t>
            </a:r>
            <a:r>
              <a:rPr lang="en-CA" dirty="0" smtClean="0">
                <a:ea typeface="ＭＳ Ｐゴシック" charset="0"/>
              </a:rPr>
              <a:t>: tasks can't be scheduled in the same location at the same time; certain tasks can't be scheduled in different locations at the same time; some tasks must come earlier than others; etc.</a:t>
            </a:r>
          </a:p>
          <a:p>
            <a:pPr lvl="1"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n-Queens problem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variable: location of a queen on a chess board</a:t>
            </a:r>
          </a:p>
          <a:p>
            <a:pPr lvl="2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there are n of them in total, hence the name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domains: grid coordinates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constraints: no queen can attack another</a:t>
            </a:r>
          </a:p>
          <a:p>
            <a:pPr>
              <a:buFont typeface="Arial" pitchFamily="34" charset="0"/>
              <a:buNone/>
              <a:defRPr/>
            </a:pPr>
            <a:endParaRPr lang="en-CA" dirty="0">
              <a:ea typeface="+mn-ea"/>
              <a:cs typeface="+mn-cs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0F532B-57DB-422D-A16D-9BBF77B5A578}" type="slidenum">
              <a:rPr lang="en-US"/>
              <a:pPr/>
              <a:t>16</a:t>
            </a:fld>
            <a:endParaRPr lang="en-US"/>
          </a:p>
        </p:txBody>
      </p:sp>
      <p:pic>
        <p:nvPicPr>
          <p:cNvPr id="54277" name="Picture 1227" descr="8qu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3860800"/>
            <a:ext cx="26193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Constraint Satisfaction Problems</a:t>
            </a:r>
            <a:r>
              <a:rPr lang="en-US" sz="3200" smtClean="0">
                <a:ea typeface="MS PGothic" pitchFamily="34" charset="-128"/>
              </a:rPr>
              <a:t>: Variants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CA" smtClean="0"/>
              <a:t>We may want to solve the following problems with a CSP:</a:t>
            </a:r>
          </a:p>
          <a:p>
            <a:pPr lvl="1"/>
            <a:r>
              <a:rPr lang="en-CA" smtClean="0"/>
              <a:t>determine whether or not a model </a:t>
            </a:r>
            <a:r>
              <a:rPr lang="en-CA" smtClean="0">
                <a:solidFill>
                  <a:srgbClr val="FF0000"/>
                </a:solidFill>
              </a:rPr>
              <a:t>exists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find</a:t>
            </a:r>
            <a:r>
              <a:rPr lang="en-CA" smtClean="0"/>
              <a:t> a model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find</a:t>
            </a: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all</a:t>
            </a:r>
            <a:r>
              <a:rPr lang="en-CA" smtClean="0"/>
              <a:t> of the models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count</a:t>
            </a:r>
            <a:r>
              <a:rPr lang="en-CA" smtClean="0"/>
              <a:t> the number of models</a:t>
            </a:r>
          </a:p>
          <a:p>
            <a:pPr lvl="1"/>
            <a:r>
              <a:rPr lang="en-CA" smtClean="0"/>
              <a:t>find the </a:t>
            </a:r>
            <a:r>
              <a:rPr lang="en-CA" smtClean="0">
                <a:solidFill>
                  <a:srgbClr val="FF0000"/>
                </a:solidFill>
              </a:rPr>
              <a:t>best </a:t>
            </a:r>
            <a:r>
              <a:rPr lang="en-CA" smtClean="0"/>
              <a:t>model, given some measure of model quality</a:t>
            </a:r>
          </a:p>
          <a:p>
            <a:pPr lvl="2"/>
            <a:r>
              <a:rPr lang="en-CA" smtClean="0"/>
              <a:t>this is now an optimization problem</a:t>
            </a:r>
          </a:p>
          <a:p>
            <a:pPr lvl="1"/>
            <a:r>
              <a:rPr lang="en-CA" smtClean="0"/>
              <a:t>determine whether some </a:t>
            </a:r>
            <a:r>
              <a:rPr lang="en-CA" smtClean="0">
                <a:solidFill>
                  <a:srgbClr val="FF0000"/>
                </a:solidFill>
              </a:rPr>
              <a:t>property of the variables </a:t>
            </a:r>
            <a:r>
              <a:rPr lang="en-CA" smtClean="0"/>
              <a:t>holds in all models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44BC39-318D-41CD-8EBF-7202381FD73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MS PGothic" pitchFamily="34" charset="-128"/>
              </a:rPr>
              <a:t>Solving Constraint Satisfaction Problems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r>
              <a:rPr lang="en-CA" smtClean="0"/>
              <a:t>Even the simplest problem of determining whether or not a model exists in a general CSP with finite domains is </a:t>
            </a:r>
            <a:r>
              <a:rPr lang="en-CA" smtClean="0">
                <a:solidFill>
                  <a:srgbClr val="FF0000"/>
                </a:solidFill>
              </a:rPr>
              <a:t>NP-hard</a:t>
            </a:r>
          </a:p>
          <a:p>
            <a:pPr lvl="1"/>
            <a:r>
              <a:rPr lang="en-US" smtClean="0"/>
              <a:t>There is no known algorithm with worst case polynomial runtime.</a:t>
            </a:r>
            <a:endParaRPr lang="en-CA" smtClean="0"/>
          </a:p>
          <a:p>
            <a:pPr lvl="1"/>
            <a:r>
              <a:rPr lang="en-CA" smtClean="0"/>
              <a:t>We can't hope to find an algorithm that is </a:t>
            </a:r>
            <a:r>
              <a:rPr lang="en-US" smtClean="0"/>
              <a:t>polynomial </a:t>
            </a:r>
            <a:r>
              <a:rPr lang="en-CA" smtClean="0"/>
              <a:t>for all CSPs.</a:t>
            </a:r>
          </a:p>
          <a:p>
            <a:pPr lvl="1"/>
            <a:endParaRPr lang="en-CA" smtClean="0"/>
          </a:p>
          <a:p>
            <a:pPr>
              <a:buSzTx/>
              <a:buFontTx/>
              <a:buChar char="•"/>
            </a:pPr>
            <a:r>
              <a:rPr lang="en-CA" smtClean="0"/>
              <a:t>However, we can try to:</a:t>
            </a:r>
          </a:p>
          <a:p>
            <a:pPr lvl="1"/>
            <a:r>
              <a:rPr lang="en-CA" smtClean="0"/>
              <a:t>find efficient (polynomial) </a:t>
            </a:r>
            <a:r>
              <a:rPr lang="en-CA" smtClean="0">
                <a:solidFill>
                  <a:srgbClr val="FF0000"/>
                </a:solidFill>
              </a:rPr>
              <a:t>consistency algorithms </a:t>
            </a:r>
            <a:r>
              <a:rPr lang="en-CA" smtClean="0"/>
              <a:t>that reduce the size of the search space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identify special cases </a:t>
            </a:r>
            <a:r>
              <a:rPr lang="en-CA" smtClean="0"/>
              <a:t>for which algorithms are efficient </a:t>
            </a:r>
          </a:p>
          <a:p>
            <a:pPr lvl="1"/>
            <a:r>
              <a:rPr lang="en-US" smtClean="0"/>
              <a:t>work on </a:t>
            </a:r>
            <a:r>
              <a:rPr lang="en-CA" smtClean="0">
                <a:solidFill>
                  <a:srgbClr val="FF0000"/>
                </a:solidFill>
              </a:rPr>
              <a:t>approximation algorithms </a:t>
            </a:r>
            <a:r>
              <a:rPr lang="en-CA" smtClean="0"/>
              <a:t>that can find good solutions quickly, even though they may offer no theoretical guarantees</a:t>
            </a:r>
          </a:p>
          <a:p>
            <a:pPr lvl="1"/>
            <a:r>
              <a:rPr lang="en-CA" smtClean="0"/>
              <a:t>find algorithms that are fast on </a:t>
            </a:r>
            <a:r>
              <a:rPr lang="en-CA" smtClean="0">
                <a:solidFill>
                  <a:srgbClr val="FF0000"/>
                </a:solidFill>
              </a:rPr>
              <a:t>typical</a:t>
            </a:r>
            <a:r>
              <a:rPr lang="en-CA" smtClean="0"/>
              <a:t> (not worst case) cases</a:t>
            </a:r>
            <a:endParaRPr lang="en-CA" smtClean="0">
              <a:solidFill>
                <a:srgbClr val="FF0000"/>
              </a:solidFill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223A41-87E4-45A9-9C72-E9EBB216A80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2438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Constraint Satisfaction Problems (CSPs): </a:t>
            </a:r>
            <a:br>
              <a:rPr lang="en-US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Definition and Recap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Constraint Satisfaction Problems (CSPs): Motivation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Graph search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475C72-E09C-4DEE-A87A-E2E7D3289D3D}" type="slidenum">
              <a:rPr lang="en-US"/>
              <a:pPr/>
              <a:t>19</a:t>
            </a:fld>
            <a:endParaRPr lang="en-US"/>
          </a:p>
        </p:txBody>
      </p:sp>
      <p:sp>
        <p:nvSpPr>
          <p:cNvPr id="38916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17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18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2611438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2438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Constraint Satisfaction Problems (CSPs): </a:t>
            </a:r>
            <a:br>
              <a:rPr lang="en-US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Definition and Recap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CSPs: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Motivation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CSPs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Graph search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FE7C84-4406-41CD-BF45-0CEF32E17E38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1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2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1700213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CSP/logic: formal verification</a:t>
            </a:r>
            <a:endParaRPr smtClean="0">
              <a:ea typeface="MS PGothic" pitchFamily="34" charset="-128"/>
            </a:endParaRPr>
          </a:p>
        </p:txBody>
      </p:sp>
      <p:pic>
        <p:nvPicPr>
          <p:cNvPr id="40962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196975"/>
            <a:ext cx="4025900" cy="2709863"/>
          </a:xfrm>
        </p:spPr>
      </p:pic>
      <p:pic>
        <p:nvPicPr>
          <p:cNvPr id="40963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196975"/>
            <a:ext cx="3636962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Content Placeholder 2"/>
          <p:cNvSpPr txBox="1">
            <a:spLocks/>
          </p:cNvSpPr>
          <p:nvPr/>
        </p:nvSpPr>
        <p:spPr bwMode="auto">
          <a:xfrm>
            <a:off x="381000" y="9906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>
              <a:latin typeface="Microsoft Sans Serif" pitchFamily="34" charset="0"/>
              <a:cs typeface="Microsoft Sans Serif" pitchFamily="34" charset="0"/>
            </a:endParaRP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>
              <a:latin typeface="Microsoft Sans Serif" pitchFamily="34" charset="0"/>
              <a:cs typeface="Microsoft Sans Serif" pitchFamily="34" charset="0"/>
            </a:endParaRP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>
              <a:latin typeface="Microsoft Sans Serif" pitchFamily="34" charset="0"/>
              <a:cs typeface="Microsoft Sans Serif" pitchFamily="34" charset="0"/>
            </a:endParaRP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>
              <a:latin typeface="Microsoft Sans Serif" pitchFamily="34" charset="0"/>
              <a:cs typeface="Microsoft Sans Serif" pitchFamily="34" charset="0"/>
            </a:endParaRP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>
              <a:latin typeface="Microsoft Sans Serif" pitchFamily="34" charset="0"/>
              <a:cs typeface="Microsoft Sans Serif" pitchFamily="34" charset="0"/>
            </a:endParaRP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>
              <a:latin typeface="Microsoft Sans Serif" pitchFamily="34" charset="0"/>
              <a:cs typeface="Microsoft Sans Serif" pitchFamily="34" charset="0"/>
            </a:endParaRP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r>
              <a:rPr lang="en-US">
                <a:latin typeface="Microsoft Sans Serif" pitchFamily="34" charset="0"/>
                <a:cs typeface="Microsoft Sans Serif" pitchFamily="34" charset="0"/>
              </a:rPr>
              <a:t>    Hardware verification          Software verification</a:t>
            </a: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r>
              <a:rPr lang="en-US">
                <a:latin typeface="Microsoft Sans Serif" pitchFamily="34" charset="0"/>
                <a:cs typeface="Microsoft Sans Serif" pitchFamily="34" charset="0"/>
              </a:rPr>
              <a:t>            (e.g., IBM)            (small to medium programs)</a:t>
            </a: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endParaRPr lang="en-US" sz="1600">
              <a:latin typeface="Microsoft Sans Serif" pitchFamily="34" charset="0"/>
              <a:cs typeface="Microsoft Sans Serif" pitchFamily="34" charset="0"/>
            </a:endParaRP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r>
              <a:rPr lang="en-US">
                <a:latin typeface="Microsoft Sans Serif" pitchFamily="34" charset="0"/>
                <a:cs typeface="Microsoft Sans Serif" pitchFamily="34" charset="0"/>
              </a:rPr>
              <a:t>Most progress in the last 10 years based on:</a:t>
            </a:r>
          </a:p>
          <a:p>
            <a:pPr eaLnBrk="0" hangingPunct="0">
              <a:spcBef>
                <a:spcPct val="20000"/>
              </a:spcBef>
              <a:buSzPct val="100000"/>
              <a:buFont typeface="Arial" pitchFamily="34" charset="0"/>
              <a:buNone/>
            </a:pPr>
            <a:r>
              <a:rPr lang="en-US">
                <a:latin typeface="Microsoft Sans Serif" pitchFamily="34" charset="0"/>
                <a:cs typeface="Microsoft Sans Serif" pitchFamily="34" charset="0"/>
              </a:rPr>
              <a:t>    Encodings into propositional satisfiability (SAT)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8A0857-DB3A-43EC-824A-13A7DC841F3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MS PGothic" pitchFamily="34" charset="-128"/>
              </a:rPr>
              <a:t>The Propositional Satisfiability Problem (SAT)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mtClean="0"/>
              <a:t>Formula in propositional logic</a:t>
            </a:r>
          </a:p>
          <a:p>
            <a:pPr lvl="1"/>
            <a:r>
              <a:rPr lang="en-US" smtClean="0"/>
              <a:t> i.e. it only contains propositional (Boolean) variables</a:t>
            </a:r>
          </a:p>
          <a:p>
            <a:pPr lvl="1"/>
            <a:r>
              <a:rPr lang="en-US" smtClean="0"/>
              <a:t> Shorthand notation: </a:t>
            </a:r>
            <a:r>
              <a:rPr lang="en-US" smtClean="0">
                <a:solidFill>
                  <a:srgbClr val="FF0000"/>
                </a:solidFill>
              </a:rPr>
              <a:t>x</a:t>
            </a:r>
            <a:r>
              <a:rPr lang="en-US" smtClean="0"/>
              <a:t> for X=true, and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x</a:t>
            </a:r>
            <a:r>
              <a:rPr lang="en-US" smtClean="0">
                <a:sym typeface="Symbol" pitchFamily="18" charset="2"/>
              </a:rPr>
              <a:t> for X=false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Literal</a:t>
            </a:r>
            <a:r>
              <a:rPr lang="en-US" smtClean="0">
                <a:sym typeface="Symbol" pitchFamily="18" charset="2"/>
              </a:rPr>
              <a:t>: x, x </a:t>
            </a:r>
            <a:r>
              <a:rPr lang="en-US" smtClean="0"/>
              <a:t/>
            </a:r>
            <a:br>
              <a:rPr lang="en-US" smtClean="0"/>
            </a:br>
            <a:endParaRPr lang="en-US" sz="800" smtClean="0"/>
          </a:p>
          <a:p>
            <a:pPr>
              <a:buSzTx/>
              <a:buFontTx/>
              <a:buChar char="•"/>
            </a:pPr>
            <a:r>
              <a:rPr lang="en-US" smtClean="0"/>
              <a:t>In so-called conjunctive normal form (CNF)</a:t>
            </a:r>
          </a:p>
          <a:p>
            <a:pPr lvl="1"/>
            <a:r>
              <a:rPr lang="en-US" smtClean="0"/>
              <a:t>Conjunction of clauses (disjunctions of literals)</a:t>
            </a:r>
          </a:p>
          <a:p>
            <a:pPr lvl="1"/>
            <a:r>
              <a:rPr lang="en-US" smtClean="0"/>
              <a:t>E.g., </a:t>
            </a:r>
            <a:r>
              <a:rPr lang="en-US" smtClean="0">
                <a:solidFill>
                  <a:srgbClr val="FF0000"/>
                </a:solidFill>
              </a:rPr>
              <a:t>F = (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1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 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  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mtClean="0">
                <a:solidFill>
                  <a:srgbClr val="FF0000"/>
                </a:solidFill>
              </a:rPr>
              <a:t>)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  </a:t>
            </a:r>
            <a:r>
              <a:rPr lang="en-US" smtClean="0">
                <a:solidFill>
                  <a:srgbClr val="FF0000"/>
                </a:solidFill>
              </a:rPr>
              <a:t>(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x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1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 x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  x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mtClean="0">
                <a:solidFill>
                  <a:srgbClr val="FF0000"/>
                </a:solidFill>
              </a:rPr>
              <a:t>)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 </a:t>
            </a:r>
            <a:r>
              <a:rPr lang="en-US" smtClean="0">
                <a:solidFill>
                  <a:srgbClr val="FF0000"/>
                </a:solidFill>
              </a:rPr>
              <a:t>(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x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1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 x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  x</a:t>
            </a:r>
            <a:r>
              <a:rPr lang="en-US" baseline="-25000" smtClean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mtClean="0">
                <a:solidFill>
                  <a:srgbClr val="FF0000"/>
                </a:solidFill>
              </a:rPr>
              <a:t>) </a:t>
            </a:r>
          </a:p>
          <a:p>
            <a:pPr>
              <a:buSzTx/>
              <a:buFontTx/>
              <a:buChar char="•"/>
            </a:pPr>
            <a:endParaRPr lang="en-US" sz="1100" smtClean="0"/>
          </a:p>
          <a:p>
            <a:pPr lvl="1"/>
            <a:r>
              <a:rPr lang="en-US" smtClean="0"/>
              <a:t>Let</a:t>
            </a:r>
            <a:r>
              <a:rPr lang="en-CA" altLang="en-US" smtClean="0"/>
              <a:t>’</a:t>
            </a:r>
            <a:r>
              <a:rPr lang="en-US" altLang="ja-JP" smtClean="0"/>
              <a:t>s write F as a CSP:</a:t>
            </a:r>
          </a:p>
          <a:p>
            <a:pPr lvl="2"/>
            <a:r>
              <a:rPr lang="en-US" smtClean="0"/>
              <a:t>3 variables: X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, X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, X</a:t>
            </a:r>
            <a:r>
              <a:rPr lang="en-CA" baseline="-25000" smtClean="0">
                <a:latin typeface="MS Reference Sans Serif" pitchFamily="34" charset="0"/>
              </a:rPr>
              <a:t>3</a:t>
            </a:r>
            <a:r>
              <a:rPr lang="en-US" smtClean="0"/>
              <a:t> </a:t>
            </a:r>
          </a:p>
          <a:p>
            <a:pPr lvl="2"/>
            <a:r>
              <a:rPr lang="en-US" smtClean="0"/>
              <a:t>Domains: for all variables {true, false}</a:t>
            </a:r>
          </a:p>
          <a:p>
            <a:pPr lvl="2"/>
            <a:r>
              <a:rPr lang="en-US" smtClean="0"/>
              <a:t>Constraints (clauses):</a:t>
            </a:r>
          </a:p>
          <a:p>
            <a:pPr lvl="3">
              <a:buFontTx/>
              <a:buNone/>
            </a:pPr>
            <a:r>
              <a:rPr lang="en-US" smtClean="0"/>
              <a:t>(</a:t>
            </a:r>
            <a:r>
              <a:rPr lang="en-US" smtClean="0">
                <a:sym typeface="Symbol" pitchFamily="18" charset="2"/>
              </a:rPr>
              <a:t>x</a:t>
            </a:r>
            <a:r>
              <a:rPr lang="en-US" baseline="-25000" smtClean="0"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 x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 x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/>
              <a:t>)</a:t>
            </a:r>
          </a:p>
          <a:p>
            <a:pPr lvl="3">
              <a:buFontTx/>
              <a:buNone/>
            </a:pPr>
            <a:r>
              <a:rPr lang="en-US" smtClean="0"/>
              <a:t>(</a:t>
            </a:r>
            <a:r>
              <a:rPr lang="en-US" smtClean="0">
                <a:sym typeface="Symbol" pitchFamily="18" charset="2"/>
              </a:rPr>
              <a:t>x</a:t>
            </a:r>
            <a:r>
              <a:rPr lang="en-US" baseline="-25000" smtClean="0"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 x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 x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/>
              <a:t>) </a:t>
            </a:r>
          </a:p>
          <a:p>
            <a:pPr lvl="3">
              <a:buFontTx/>
              <a:buNone/>
            </a:pPr>
            <a:r>
              <a:rPr lang="en-US" smtClean="0"/>
              <a:t>(</a:t>
            </a:r>
            <a:r>
              <a:rPr lang="en-US" smtClean="0">
                <a:sym typeface="Symbol" pitchFamily="18" charset="2"/>
              </a:rPr>
              <a:t>x</a:t>
            </a:r>
            <a:r>
              <a:rPr lang="en-US" baseline="-25000" smtClean="0"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 x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 x</a:t>
            </a:r>
            <a:r>
              <a:rPr lang="en-US" baseline="-25000" smtClean="0">
                <a:sym typeface="Symbol" pitchFamily="18" charset="2"/>
              </a:rPr>
              <a:t>3</a:t>
            </a:r>
            <a:r>
              <a:rPr lang="en-US" smtClean="0"/>
              <a:t>)</a:t>
            </a:r>
          </a:p>
          <a:p>
            <a:pPr lvl="2"/>
            <a:r>
              <a:rPr lang="en-US" smtClean="0"/>
              <a:t>One of the models: X</a:t>
            </a:r>
            <a:r>
              <a:rPr lang="en-CA" baseline="-25000" smtClean="0">
                <a:latin typeface="MS Reference Sans Serif" pitchFamily="34" charset="0"/>
              </a:rPr>
              <a:t>1 </a:t>
            </a:r>
            <a:r>
              <a:rPr lang="en-US" smtClean="0"/>
              <a:t>= true, X</a:t>
            </a:r>
            <a:r>
              <a:rPr lang="en-CA" baseline="-25000" smtClean="0">
                <a:latin typeface="MS Reference Sans Serif" pitchFamily="34" charset="0"/>
              </a:rPr>
              <a:t>2 </a:t>
            </a:r>
            <a:r>
              <a:rPr lang="en-US" smtClean="0"/>
              <a:t>= false, </a:t>
            </a:r>
            <a:r>
              <a:rPr lang="en-CA" baseline="-25000" smtClean="0">
                <a:latin typeface="MS Reference Sans Serif" pitchFamily="34" charset="0"/>
              </a:rPr>
              <a:t> </a:t>
            </a:r>
            <a:r>
              <a:rPr lang="en-US" smtClean="0"/>
              <a:t>X</a:t>
            </a:r>
            <a:r>
              <a:rPr lang="en-CA" baseline="-25000" smtClean="0">
                <a:latin typeface="MS Reference Sans Serif" pitchFamily="34" charset="0"/>
              </a:rPr>
              <a:t>3 </a:t>
            </a:r>
            <a:r>
              <a:rPr lang="en-US" smtClean="0"/>
              <a:t>= true</a:t>
            </a:r>
            <a:endParaRPr lang="en-CA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B58F69-5712-49DC-9696-C5D891D07EFD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Importance of SAT</a:t>
            </a:r>
            <a:endParaRPr smtClean="0">
              <a:ea typeface="MS PGothic" pitchFamily="34" charset="-128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</a:rPr>
              <a:t>Similar problems as in CSPs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Decide whether F has a model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Find a model of F</a:t>
            </a:r>
          </a:p>
          <a:p>
            <a:pPr>
              <a:buSzTx/>
              <a:buFontTx/>
              <a:buChar char="•"/>
              <a:defRPr/>
            </a:pPr>
            <a:endParaRPr lang="en-US" sz="1100" dirty="0"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</a:rPr>
              <a:t>First problem shown to be NP-hard problem (3-SAT)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One of the most important problems in theoretical computer science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Is there an efficient (i.e. worst-case polynomial) algorithm for SAT?</a:t>
            </a:r>
          </a:p>
          <a:p>
            <a:pPr lvl="3">
              <a:defRPr/>
            </a:pPr>
            <a:r>
              <a:rPr lang="en-US" dirty="0">
                <a:ea typeface="ＭＳ Ｐゴシック" charset="0"/>
              </a:rPr>
              <a:t>I.e., is NP = P?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SAT is a deceptively simple problem!</a:t>
            </a:r>
          </a:p>
          <a:p>
            <a:pPr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</a:rPr>
              <a:t>Important in practice: encodings of formal verification problems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Software verification: finding bugs in Windows etc.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Hardware verification: verify computer chips (IBM, Intel big players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marL="457200" lvl="1" indent="0">
              <a:buFontTx/>
              <a:buNone/>
              <a:defRPr/>
            </a:pPr>
            <a:endParaRPr lang="en-CA" dirty="0"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endParaRPr lang="en-CA" dirty="0">
              <a:ea typeface="ＭＳ Ｐゴシック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DFAE8C-DF93-4C69-99FC-DACF817C97D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SAT Solvers</a:t>
            </a:r>
            <a:endParaRPr smtClean="0">
              <a:ea typeface="MS PGothic" pitchFamily="34" charset="-128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3662363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smtClean="0"/>
              <a:t>Building algorithms and software that perform well in practice</a:t>
            </a:r>
          </a:p>
          <a:p>
            <a:pPr lvl="1"/>
            <a:r>
              <a:rPr lang="en-US" smtClean="0"/>
              <a:t>On the type of instances they face</a:t>
            </a:r>
          </a:p>
          <a:p>
            <a:pPr lvl="2"/>
            <a:r>
              <a:rPr lang="en-US" smtClean="0"/>
              <a:t>Software and hardware verification instances</a:t>
            </a:r>
          </a:p>
          <a:p>
            <a:pPr lvl="2"/>
            <a:r>
              <a:rPr lang="en-US" smtClean="0"/>
              <a:t>100,000s of variables, millions of constraints</a:t>
            </a:r>
          </a:p>
          <a:p>
            <a:pPr lvl="2"/>
            <a:r>
              <a:rPr lang="en-US" smtClean="0"/>
              <a:t>Runtime: seconds!</a:t>
            </a:r>
          </a:p>
          <a:p>
            <a:pPr lvl="1"/>
            <a:r>
              <a:rPr lang="en-US" smtClean="0"/>
              <a:t>But: there are classes of instances where current algorithms fail</a:t>
            </a:r>
          </a:p>
          <a:p>
            <a:pPr>
              <a:buSzTx/>
              <a:buFontTx/>
              <a:buChar char="•"/>
            </a:pPr>
            <a:r>
              <a:rPr lang="en-US" smtClean="0"/>
              <a:t>International SAT competition </a:t>
            </a:r>
            <a:r>
              <a:rPr lang="en-US" sz="2000" smtClean="0"/>
              <a:t>(http://www.satcompetition.org/)</a:t>
            </a:r>
          </a:p>
          <a:p>
            <a:pPr lvl="1"/>
            <a:r>
              <a:rPr lang="en-US" smtClean="0"/>
              <a:t>About 40 solvers from around the world compete, bi-yearly</a:t>
            </a:r>
          </a:p>
          <a:p>
            <a:pPr lvl="1"/>
            <a:r>
              <a:rPr lang="en-US" smtClean="0"/>
              <a:t>Best solver in 2007 and 2009: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407727-5EDB-4150-B31A-DFCC5078BE75}" type="slidenum">
              <a:rPr lang="en-US"/>
              <a:pPr/>
              <a:t>23</a:t>
            </a:fld>
            <a:endParaRPr lang="en-US"/>
          </a:p>
        </p:txBody>
      </p:sp>
      <p:pic>
        <p:nvPicPr>
          <p:cNvPr id="36869" name="Picture 5" descr="godzilla-2000-2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724400"/>
            <a:ext cx="2700337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79725" y="4951413"/>
            <a:ext cx="63722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00000"/>
              <a:defRPr/>
            </a:pPr>
            <a:r>
              <a:rPr lang="en-US" sz="2400" kern="0" dirty="0">
                <a:latin typeface="Arial" pitchFamily="34" charset="0"/>
                <a:ea typeface="+mn-ea"/>
                <a:cs typeface="Arial" pitchFamily="34" charset="0"/>
              </a:rPr>
              <a:t>         </a:t>
            </a:r>
            <a:r>
              <a:rPr lang="en-US" sz="2400" kern="0" dirty="0" err="1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SATzilla</a:t>
            </a:r>
            <a:r>
              <a:rPr lang="en-US" sz="2400" kern="0" dirty="0">
                <a:latin typeface="Arial" pitchFamily="34" charset="0"/>
                <a:ea typeface="+mn-ea"/>
                <a:cs typeface="Arial" pitchFamily="34" charset="0"/>
              </a:rPr>
              <a:t>: a SAT solver monster</a:t>
            </a:r>
          </a:p>
          <a:p>
            <a:pPr marL="342900" indent="-342900" eaLnBrk="0" hangingPunct="0">
              <a:spcBef>
                <a:spcPct val="20000"/>
              </a:spcBef>
              <a:buSzPct val="100000"/>
              <a:defRPr/>
            </a:pPr>
            <a:r>
              <a:rPr lang="en-US" sz="1800" kern="0" dirty="0">
                <a:latin typeface="Arial" pitchFamily="34" charset="0"/>
                <a:ea typeface="+mn-ea"/>
                <a:cs typeface="Arial" pitchFamily="34" charset="0"/>
              </a:rPr>
              <a:t>                (combines many other SAT solvers)</a:t>
            </a:r>
          </a:p>
          <a:p>
            <a:pPr marL="342900" indent="-342900" eaLnBrk="0" hangingPunct="0">
              <a:spcBef>
                <a:spcPct val="20000"/>
              </a:spcBef>
              <a:buSzPct val="100000"/>
              <a:defRPr/>
            </a:pPr>
            <a:r>
              <a:rPr lang="en-US" sz="1800" dirty="0">
                <a:latin typeface="Arial" pitchFamily="34" charset="0"/>
                <a:ea typeface="+mn-ea"/>
                <a:cs typeface="Arial" pitchFamily="34" charset="0"/>
              </a:rPr>
              <a:t>Lin </a:t>
            </a:r>
            <a:r>
              <a:rPr lang="en-US" sz="1800" dirty="0" err="1">
                <a:latin typeface="Arial" pitchFamily="34" charset="0"/>
                <a:ea typeface="+mn-ea"/>
                <a:cs typeface="Arial" pitchFamily="34" charset="0"/>
              </a:rPr>
              <a:t>Xu</a:t>
            </a:r>
            <a:r>
              <a:rPr lang="en-US" sz="1800" dirty="0">
                <a:latin typeface="Arial" pitchFamily="34" charset="0"/>
                <a:ea typeface="+mn-ea"/>
                <a:cs typeface="Arial" pitchFamily="34" charset="0"/>
              </a:rPr>
              <a:t>, Frank </a:t>
            </a:r>
            <a:r>
              <a:rPr lang="en-US" sz="1800" dirty="0" err="1">
                <a:latin typeface="Arial" pitchFamily="34" charset="0"/>
                <a:ea typeface="+mn-ea"/>
                <a:cs typeface="Arial" pitchFamily="34" charset="0"/>
              </a:rPr>
              <a:t>Hutter</a:t>
            </a:r>
            <a:r>
              <a:rPr lang="en-US" sz="1800" dirty="0"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ea typeface="+mn-ea"/>
                <a:cs typeface="Arial" pitchFamily="34" charset="0"/>
              </a:rPr>
              <a:t>Holger</a:t>
            </a:r>
            <a:r>
              <a:rPr lang="en-US" sz="1800" dirty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ea typeface="+mn-ea"/>
                <a:cs typeface="Arial" pitchFamily="34" charset="0"/>
              </a:rPr>
              <a:t>Hoos</a:t>
            </a:r>
            <a:r>
              <a:rPr lang="en-US" sz="1800" dirty="0">
                <a:latin typeface="Arial" pitchFamily="34" charset="0"/>
                <a:ea typeface="+mn-ea"/>
                <a:cs typeface="Arial" pitchFamily="34" charset="0"/>
              </a:rPr>
              <a:t>, and Kevin </a:t>
            </a:r>
            <a:r>
              <a:rPr lang="en-US" sz="1800" dirty="0" err="1">
                <a:latin typeface="Arial" pitchFamily="34" charset="0"/>
                <a:ea typeface="+mn-ea"/>
                <a:cs typeface="Arial" pitchFamily="34" charset="0"/>
              </a:rPr>
              <a:t>Leyton</a:t>
            </a:r>
            <a:r>
              <a:rPr lang="en-US" sz="1800" dirty="0">
                <a:latin typeface="Arial" pitchFamily="34" charset="0"/>
                <a:ea typeface="+mn-ea"/>
                <a:cs typeface="Arial" pitchFamily="34" charset="0"/>
              </a:rPr>
              <a:t>-Brown</a:t>
            </a:r>
            <a:endParaRPr lang="en-CA" sz="1800" dirty="0"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defRPr/>
            </a:pPr>
            <a:r>
              <a:rPr lang="en-US" sz="1800" kern="0" dirty="0">
                <a:latin typeface="Arial" pitchFamily="34" charset="0"/>
                <a:ea typeface="+mn-ea"/>
                <a:cs typeface="Arial" pitchFamily="34" charset="0"/>
              </a:rPr>
              <a:t>                                (all from UBC)</a:t>
            </a:r>
          </a:p>
          <a:p>
            <a:pPr marL="342900" indent="-342900" eaLnBrk="0" hangingPunct="0">
              <a:spcBef>
                <a:spcPct val="20000"/>
              </a:spcBef>
              <a:buSzPct val="100000"/>
              <a:defRPr/>
            </a:pPr>
            <a:endParaRPr lang="en-CA" sz="1600" kern="0" dirty="0"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2438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Constraint Satisfaction Problems (CSPs): </a:t>
            </a:r>
            <a:br>
              <a:rPr lang="en-US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Definition and Recap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Constraint Satisfaction Problems (CSPs): Motivation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Graph search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FE5E3C-CACC-45AE-8656-2F0A65374C79}" type="slidenum">
              <a:rPr lang="en-US"/>
              <a:pPr/>
              <a:t>24</a:t>
            </a:fld>
            <a:endParaRPr lang="en-US"/>
          </a:p>
        </p:txBody>
      </p:sp>
      <p:sp>
        <p:nvSpPr>
          <p:cNvPr id="45060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1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2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3357563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026"/>
          <p:cNvSpPr>
            <a:spLocks noChangeArrowheads="1"/>
          </p:cNvSpPr>
          <p:nvPr/>
        </p:nvSpPr>
        <p:spPr bwMode="auto">
          <a:xfrm>
            <a:off x="323850" y="836613"/>
            <a:ext cx="84582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Systematically check all possible worlds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charset="0"/>
              <a:buChar char="-"/>
              <a:defRPr/>
            </a:pP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Possible worlds: cross product of domains</a:t>
            </a:r>
            <a:b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</a:b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(V</a:t>
            </a:r>
            <a:r>
              <a:rPr lang="en-US" sz="2400" baseline="-25000" dirty="0">
                <a:latin typeface="cmr10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  <a:sym typeface="Symbol" charset="0"/>
              </a:rPr>
              <a:t> </a:t>
            </a: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(V</a:t>
            </a:r>
            <a:r>
              <a:rPr lang="en-US" sz="2400" baseline="-25000" dirty="0">
                <a:latin typeface="cmr10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  <a:sym typeface="Symbol" charset="0"/>
              </a:rPr>
              <a:t> </a:t>
            </a:r>
            <a:r>
              <a:rPr lang="en-US" sz="3600" baseline="20000" dirty="0">
                <a:latin typeface="cmr10" charset="0"/>
                <a:ea typeface="ＭＳ Ｐゴシック" charset="0"/>
                <a:cs typeface="ＭＳ Ｐゴシック" charset="0"/>
              </a:rPr>
              <a:t>...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  <a:sym typeface="Symbol" charset="0"/>
              </a:rPr>
              <a:t> </a:t>
            </a: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baseline="-25000" dirty="0" err="1">
                <a:latin typeface="cmr10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) 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charset="0"/>
              <a:buChar char="-"/>
              <a:defRPr/>
            </a:pP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# possible worlds =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			|</a:t>
            </a: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(V</a:t>
            </a:r>
            <a:r>
              <a:rPr lang="en-US" sz="2400" baseline="-25000" dirty="0">
                <a:latin typeface="cmr10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)| 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  <a:sym typeface="Symbol" charset="0"/>
              </a:rPr>
              <a:t> |</a:t>
            </a: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(V</a:t>
            </a:r>
            <a:r>
              <a:rPr lang="en-US" sz="2400" baseline="-25000" dirty="0">
                <a:latin typeface="cmr10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)| 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  <a:sym typeface="Symbol" charset="0"/>
              </a:rPr>
              <a:t> </a:t>
            </a:r>
            <a:r>
              <a:rPr lang="en-US" sz="3600" baseline="20000" dirty="0">
                <a:latin typeface="cmr10" charset="0"/>
                <a:ea typeface="ＭＳ Ｐゴシック" charset="0"/>
                <a:cs typeface="ＭＳ Ｐゴシック" charset="0"/>
              </a:rPr>
              <a:t>...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  <a:sym typeface="Symbol" charset="0"/>
              </a:rPr>
              <a:t> |</a:t>
            </a: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dom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mr10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baseline="-25000" dirty="0" err="1">
                <a:latin typeface="cmr10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)|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Generate and Test: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charset="0"/>
              <a:buChar char="-"/>
              <a:defRPr/>
            </a:pPr>
            <a:r>
              <a:rPr lang="en-US" sz="2000" dirty="0">
                <a:solidFill>
                  <a:srgbClr val="3132CE"/>
                </a:solidFill>
                <a:latin typeface="cmr10" charset="0"/>
                <a:ea typeface="ＭＳ Ｐゴシック" charset="0"/>
                <a:cs typeface="ＭＳ Ｐゴシック" charset="0"/>
              </a:rPr>
              <a:t>Generate</a:t>
            </a:r>
            <a:r>
              <a:rPr lang="en-US" sz="2000" dirty="0">
                <a:latin typeface="cmr10" charset="0"/>
                <a:ea typeface="ＭＳ Ｐゴシック" charset="0"/>
                <a:cs typeface="ＭＳ Ｐゴシック" charset="0"/>
              </a:rPr>
              <a:t> possible worlds one at a time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charset="0"/>
              <a:buChar char="-"/>
              <a:defRPr/>
            </a:pPr>
            <a:r>
              <a:rPr lang="en-US" sz="2000" dirty="0">
                <a:solidFill>
                  <a:srgbClr val="3132CE"/>
                </a:solidFill>
                <a:latin typeface="cmr10" charset="0"/>
                <a:ea typeface="ＭＳ Ｐゴシック" charset="0"/>
                <a:cs typeface="ＭＳ Ｐゴシック" charset="0"/>
              </a:rPr>
              <a:t>Test</a:t>
            </a:r>
            <a:r>
              <a:rPr lang="en-US" sz="2000" dirty="0">
                <a:latin typeface="cmr10" charset="0"/>
                <a:ea typeface="ＭＳ Ｐゴシック" charset="0"/>
                <a:cs typeface="ＭＳ Ｐゴシック" charset="0"/>
              </a:rPr>
              <a:t> constraints for each one.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mr10" charset="0"/>
                <a:ea typeface="ＭＳ Ｐゴシック" charset="0"/>
                <a:cs typeface="ＭＳ Ｐゴシック" charset="0"/>
              </a:rPr>
              <a:t>Example: 3 variables A,B,C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6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Generate and Test (GT) Algorithms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4221163"/>
            <a:ext cx="8507413" cy="23320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For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a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in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</a:t>
            </a:r>
            <a:r>
              <a:rPr lang="en-US" sz="2000" dirty="0" err="1">
                <a:latin typeface="cmr10"/>
                <a:ea typeface="+mn-ea"/>
                <a:cs typeface="Arial" pitchFamily="34" charset="0"/>
              </a:rPr>
              <a:t>dom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(A)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For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b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in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</a:t>
            </a:r>
            <a:r>
              <a:rPr lang="en-US" sz="2000" dirty="0" err="1">
                <a:latin typeface="cmr10"/>
                <a:ea typeface="+mn-ea"/>
                <a:cs typeface="Arial" pitchFamily="34" charset="0"/>
              </a:rPr>
              <a:t>dom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(B)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	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For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c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in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</a:t>
            </a:r>
            <a:r>
              <a:rPr lang="en-US" sz="2000" dirty="0" err="1">
                <a:latin typeface="cmr10"/>
                <a:ea typeface="+mn-ea"/>
                <a:cs typeface="Arial" pitchFamily="34" charset="0"/>
              </a:rPr>
              <a:t>dom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(C)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	        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if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{A=a, B=b, C=c} satisfies all constraints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	    	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return 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{A=a, B=b, C=c}  %</a:t>
            </a:r>
            <a:r>
              <a:rPr lang="en-US" sz="2000" dirty="0">
                <a:solidFill>
                  <a:srgbClr val="FF0000"/>
                </a:solidFill>
                <a:latin typeface="cmr10"/>
                <a:ea typeface="+mn-ea"/>
                <a:cs typeface="Arial" pitchFamily="34" charset="0"/>
              </a:rPr>
              <a:t>This possible world is a model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 fail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Courier" charset="0"/>
              <a:ea typeface="+mn-ea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Courier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026"/>
          <p:cNvSpPr>
            <a:spLocks noChangeArrowheads="1"/>
          </p:cNvSpPr>
          <p:nvPr/>
        </p:nvSpPr>
        <p:spPr bwMode="auto">
          <a:xfrm>
            <a:off x="609600" y="10668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" pitchFamily="34" charset="0"/>
              </a:rPr>
              <a:t>If there are k variables, each with domain size d, and there are c constraints, the (worst-case time) complexity of Generate &amp; Test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pitchFamily="34" charset="0"/>
              </a:rPr>
              <a:t>There are d</a:t>
            </a:r>
            <a:r>
              <a:rPr lang="en-US" sz="2000" baseline="30000">
                <a:latin typeface="Arial" pitchFamily="34" charset="0"/>
              </a:rPr>
              <a:t>k  </a:t>
            </a:r>
            <a:r>
              <a:rPr lang="en-US" sz="2000">
                <a:latin typeface="Arial" pitchFamily="34" charset="0"/>
              </a:rPr>
              <a:t>possible worlds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>
                <a:latin typeface="Arial" pitchFamily="34" charset="0"/>
              </a:rPr>
              <a:t>For each one need to check c constraints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400">
              <a:latin typeface="Arial" pitchFamily="34" charset="0"/>
            </a:endParaRPr>
          </a:p>
        </p:txBody>
      </p:sp>
      <p:sp>
        <p:nvSpPr>
          <p:cNvPr id="49154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Generate and Test (GT) Algorithms</a:t>
            </a:r>
          </a:p>
        </p:txBody>
      </p:sp>
      <p:sp>
        <p:nvSpPr>
          <p:cNvPr id="4915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99200" y="2349500"/>
            <a:ext cx="1081088" cy="5746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O(d</a:t>
            </a:r>
            <a:r>
              <a:rPr lang="en-US" baseline="30000"/>
              <a:t>ck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49156" name="TextBox 16"/>
          <p:cNvSpPr txBox="1">
            <a:spLocks noChangeArrowheads="1"/>
          </p:cNvSpPr>
          <p:nvPr/>
        </p:nvSpPr>
        <p:spPr bwMode="auto">
          <a:xfrm>
            <a:off x="1403350" y="2368550"/>
            <a:ext cx="1295400" cy="522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O(ckd)</a:t>
            </a:r>
            <a:endParaRPr lang="en-US" baseline="30000"/>
          </a:p>
        </p:txBody>
      </p:sp>
      <p:sp>
        <p:nvSpPr>
          <p:cNvPr id="49157" name="TextBox 17"/>
          <p:cNvSpPr txBox="1">
            <a:spLocks noChangeArrowheads="1"/>
          </p:cNvSpPr>
          <p:nvPr/>
        </p:nvSpPr>
        <p:spPr bwMode="auto">
          <a:xfrm>
            <a:off x="4643438" y="2349500"/>
            <a:ext cx="1368425" cy="522288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O(cd</a:t>
            </a:r>
            <a:r>
              <a:rPr lang="en-US" baseline="30000"/>
              <a:t>k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49158" name="TextBox 18"/>
          <p:cNvSpPr txBox="1">
            <a:spLocks noChangeArrowheads="1"/>
          </p:cNvSpPr>
          <p:nvPr/>
        </p:nvSpPr>
        <p:spPr bwMode="auto">
          <a:xfrm>
            <a:off x="2914650" y="2368550"/>
            <a:ext cx="1225550" cy="522288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O(ck</a:t>
            </a:r>
            <a:r>
              <a:rPr lang="en-US" baseline="30000"/>
              <a:t>d</a:t>
            </a:r>
            <a:r>
              <a:rPr lang="en-US"/>
              <a:t>)</a:t>
            </a:r>
          </a:p>
        </p:txBody>
      </p:sp>
      <p:sp>
        <p:nvSpPr>
          <p:cNvPr id="491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877FD4-0ED2-429F-AF47-3C1BEDABC78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2438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endParaRPr lang="en-US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en-US" smtClean="0">
                <a:latin typeface="Arial" pitchFamily="34" charset="0"/>
                <a:cs typeface="Arial" pitchFamily="34" charset="0"/>
              </a:rPr>
              <a:t>Constraint Satisfaction Problems (CSPs):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Definition and Recap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en-US" smtClean="0">
                <a:latin typeface="Arial" pitchFamily="34" charset="0"/>
                <a:cs typeface="Arial" pitchFamily="34" charset="0"/>
              </a:rPr>
              <a:t>Constraint Satisfaction Problems (CSPs): Motivation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en-US" smtClean="0">
                <a:latin typeface="Arial" pitchFamily="34" charset="0"/>
                <a:cs typeface="Arial" pitchFamily="34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mtClean="0">
                <a:latin typeface="Arial" pitchFamily="34" charset="0"/>
                <a:cs typeface="Arial" pitchFamily="34" charset="0"/>
              </a:rPr>
              <a:t>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mtClean="0">
                <a:latin typeface="Arial" pitchFamily="34" charset="0"/>
                <a:cs typeface="Arial" pitchFamily="34" charset="0"/>
              </a:rPr>
              <a:t>Graph search</a:t>
            </a:r>
            <a:endParaRPr lang="en-US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endParaRPr lang="en-US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endParaRPr lang="en-US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ED347F-B66C-4815-950D-3123F401B18B}" type="slidenum">
              <a:rPr lang="en-US"/>
              <a:pPr/>
              <a:t>27</a:t>
            </a:fld>
            <a:endParaRPr lang="en-US"/>
          </a:p>
        </p:txBody>
      </p:sp>
      <p:sp>
        <p:nvSpPr>
          <p:cNvPr id="51204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05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06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8313" y="4005263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MS PGothic" pitchFamily="34" charset="-128"/>
              </a:rPr>
              <a:t>CSP as a Search Problem: one formulation 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mtClean="0"/>
              <a:t>States: </a:t>
            </a:r>
            <a:r>
              <a:rPr lang="en-US" smtClean="0">
                <a:solidFill>
                  <a:srgbClr val="FF0000"/>
                </a:solidFill>
              </a:rPr>
              <a:t>partial assignment </a:t>
            </a:r>
            <a:r>
              <a:rPr lang="en-US" smtClean="0"/>
              <a:t>of values to variables</a:t>
            </a:r>
          </a:p>
          <a:p>
            <a:pPr>
              <a:buSzTx/>
              <a:buFontTx/>
              <a:buChar char="•"/>
            </a:pPr>
            <a:r>
              <a:rPr lang="en-US" smtClean="0"/>
              <a:t>Start state: empty assignment</a:t>
            </a:r>
          </a:p>
          <a:p>
            <a:pPr>
              <a:buSzTx/>
              <a:buFontTx/>
              <a:buChar char="•"/>
            </a:pPr>
            <a:r>
              <a:rPr lang="en-US" smtClean="0"/>
              <a:t>Successor function: states with the next variable assigned</a:t>
            </a:r>
          </a:p>
          <a:p>
            <a:pPr lvl="1"/>
            <a:r>
              <a:rPr lang="en-US" smtClean="0"/>
              <a:t>E.g., follow a total order of the variables V</a:t>
            </a:r>
            <a:r>
              <a:rPr lang="en-US" baseline="-25000" smtClean="0"/>
              <a:t>1</a:t>
            </a:r>
            <a:r>
              <a:rPr lang="en-US" smtClean="0"/>
              <a:t>, …, V</a:t>
            </a:r>
            <a:r>
              <a:rPr lang="en-US" baseline="-25000" smtClean="0"/>
              <a:t>n</a:t>
            </a:r>
          </a:p>
          <a:p>
            <a:pPr lvl="1"/>
            <a:r>
              <a:rPr lang="en-US" smtClean="0"/>
              <a:t>A state assigns values to the first k variables:</a:t>
            </a:r>
          </a:p>
          <a:p>
            <a:pPr lvl="2"/>
            <a:r>
              <a:rPr lang="en-US" smtClean="0"/>
              <a:t>{V</a:t>
            </a:r>
            <a:r>
              <a:rPr lang="en-US" baseline="-25000" smtClean="0"/>
              <a:t>1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,…,V</a:t>
            </a:r>
            <a:r>
              <a:rPr lang="en-US" baseline="-25000" smtClean="0"/>
              <a:t>k</a:t>
            </a:r>
            <a:r>
              <a:rPr lang="en-US" smtClean="0"/>
              <a:t> = v</a:t>
            </a:r>
            <a:r>
              <a:rPr lang="en-US" baseline="-25000" smtClean="0"/>
              <a:t>k</a:t>
            </a:r>
            <a:r>
              <a:rPr lang="en-US" smtClean="0"/>
              <a:t> }</a:t>
            </a:r>
          </a:p>
          <a:p>
            <a:pPr lvl="2"/>
            <a:r>
              <a:rPr lang="en-US" smtClean="0"/>
              <a:t>Neighbors of node {V</a:t>
            </a:r>
            <a:r>
              <a:rPr lang="en-US" baseline="-25000" smtClean="0"/>
              <a:t>1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,…,V</a:t>
            </a:r>
            <a:r>
              <a:rPr lang="en-US" baseline="-25000" smtClean="0"/>
              <a:t>k</a:t>
            </a:r>
            <a:r>
              <a:rPr lang="en-US" smtClean="0"/>
              <a:t> = v</a:t>
            </a:r>
            <a:r>
              <a:rPr lang="en-US" baseline="-25000" smtClean="0"/>
              <a:t>k</a:t>
            </a:r>
            <a:r>
              <a:rPr lang="en-US" smtClean="0"/>
              <a:t> }: </a:t>
            </a:r>
            <a:br>
              <a:rPr lang="en-US" smtClean="0"/>
            </a:br>
            <a:r>
              <a:rPr lang="en-US" smtClean="0"/>
              <a:t>nodes   {V</a:t>
            </a:r>
            <a:r>
              <a:rPr lang="en-US" baseline="-25000" smtClean="0"/>
              <a:t>1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,…,V</a:t>
            </a:r>
            <a:r>
              <a:rPr lang="en-US" baseline="-25000" smtClean="0"/>
              <a:t>k</a:t>
            </a:r>
            <a:r>
              <a:rPr lang="en-US" smtClean="0"/>
              <a:t> = v</a:t>
            </a:r>
            <a:r>
              <a:rPr lang="en-US" baseline="-25000" smtClean="0"/>
              <a:t>k, </a:t>
            </a:r>
            <a:r>
              <a:rPr lang="en-US" smtClean="0"/>
              <a:t>V</a:t>
            </a:r>
            <a:r>
              <a:rPr lang="en-US" baseline="-25000" smtClean="0"/>
              <a:t>k+1</a:t>
            </a:r>
            <a:r>
              <a:rPr lang="en-US" smtClean="0"/>
              <a:t> = x} for each x </a:t>
            </a:r>
            <a:r>
              <a:rPr lang="en-US" smtClean="0">
                <a:sym typeface="Symbol" pitchFamily="18" charset="2"/>
              </a:rPr>
              <a:t> dom(V</a:t>
            </a:r>
            <a:r>
              <a:rPr lang="en-US" baseline="-25000" smtClean="0"/>
              <a:t>k+1</a:t>
            </a:r>
            <a:r>
              <a:rPr lang="en-US" smtClean="0">
                <a:sym typeface="Symbol" pitchFamily="18" charset="2"/>
              </a:rPr>
              <a:t>)</a:t>
            </a:r>
            <a:endParaRPr lang="en-US" smtClean="0"/>
          </a:p>
          <a:p>
            <a:pPr lvl="2"/>
            <a:endParaRPr lang="en-US" sz="1100" smtClean="0"/>
          </a:p>
          <a:p>
            <a:pPr>
              <a:buSzTx/>
              <a:buFontTx/>
              <a:buChar char="•"/>
            </a:pPr>
            <a:r>
              <a:rPr lang="en-US" smtClean="0"/>
              <a:t>Goal state: </a:t>
            </a:r>
            <a:r>
              <a:rPr lang="en-US" smtClean="0">
                <a:solidFill>
                  <a:srgbClr val="FF0000"/>
                </a:solidFill>
              </a:rPr>
              <a:t>complete assignments </a:t>
            </a:r>
            <a:r>
              <a:rPr lang="en-US" smtClean="0"/>
              <a:t>of values to variables that </a:t>
            </a:r>
            <a:r>
              <a:rPr lang="en-US" smtClean="0">
                <a:solidFill>
                  <a:srgbClr val="FF0000"/>
                </a:solidFill>
              </a:rPr>
              <a:t>satisfy all constraints</a:t>
            </a:r>
          </a:p>
          <a:p>
            <a:pPr lvl="1"/>
            <a:r>
              <a:rPr lang="en-US" smtClean="0"/>
              <a:t>That is, </a:t>
            </a:r>
            <a:r>
              <a:rPr lang="en-US" smtClean="0">
                <a:solidFill>
                  <a:srgbClr val="FF0000"/>
                </a:solidFill>
              </a:rPr>
              <a:t>models </a:t>
            </a:r>
          </a:p>
          <a:p>
            <a:pPr lvl="1"/>
            <a:r>
              <a:rPr lang="en-US" sz="1800" smtClean="0"/>
              <a:t>Solution: assignment {V</a:t>
            </a:r>
            <a:r>
              <a:rPr lang="en-US" sz="1800" baseline="-25000" smtClean="0"/>
              <a:t>1</a:t>
            </a:r>
            <a:r>
              <a:rPr lang="en-US" sz="1800" smtClean="0"/>
              <a:t> = v</a:t>
            </a:r>
            <a:r>
              <a:rPr lang="en-US" sz="1800" baseline="-25000" smtClean="0"/>
              <a:t>1</a:t>
            </a:r>
            <a:r>
              <a:rPr lang="en-US" sz="1800" smtClean="0"/>
              <a:t>,…,V</a:t>
            </a:r>
            <a:r>
              <a:rPr lang="en-US" sz="1800" baseline="-25000" smtClean="0"/>
              <a:t>n</a:t>
            </a:r>
            <a:r>
              <a:rPr lang="en-US" sz="1800" smtClean="0"/>
              <a:t> = v</a:t>
            </a:r>
            <a:r>
              <a:rPr lang="en-US" sz="1800" baseline="-25000" smtClean="0"/>
              <a:t>n</a:t>
            </a:r>
            <a:r>
              <a:rPr lang="en-US" sz="1800" smtClean="0"/>
              <a:t> } (the path doesn</a:t>
            </a:r>
            <a:r>
              <a:rPr lang="en-CA" altLang="en-US" sz="1800" smtClean="0"/>
              <a:t>’</a:t>
            </a:r>
            <a:r>
              <a:rPr lang="en-US" altLang="ja-JP" sz="1800" smtClean="0"/>
              <a:t>t matter)</a:t>
            </a:r>
          </a:p>
          <a:p>
            <a:pPr>
              <a:buSzTx/>
              <a:buFontTx/>
              <a:buChar char="•"/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5A8BEF-4DEC-4B14-A6FA-89A4557B8B1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075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10600" cy="838200"/>
          </a:xfrm>
        </p:spPr>
        <p:txBody>
          <a:bodyPr/>
          <a:lstStyle/>
          <a:p>
            <a:pPr algn="l">
              <a:defRPr/>
            </a:pPr>
            <a:r>
              <a:rPr lang="en-US" sz="3200">
                <a:solidFill>
                  <a:srgbClr val="3132CE"/>
                </a:solidFill>
                <a:latin typeface="+mn-lt"/>
                <a:cs typeface="Times New Roman" charset="0"/>
              </a:rPr>
              <a:t>Which search algorithm would be most appropriate for this formulation of CSP?</a:t>
            </a:r>
          </a:p>
        </p:txBody>
      </p:sp>
      <p:sp>
        <p:nvSpPr>
          <p:cNvPr id="2052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4868863"/>
            <a:ext cx="7772400" cy="50482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>
                <a:latin typeface="+mn-lt"/>
                <a:ea typeface="Arial" charset="0"/>
                <a:cs typeface="Arial" charset="0"/>
              </a:rPr>
              <a:t>None of the above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5800" y="3141663"/>
            <a:ext cx="77724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Least Cost First Search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685800" y="2276475"/>
            <a:ext cx="7772400" cy="461963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Depth First Search	</a:t>
            </a: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685800" y="4005263"/>
            <a:ext cx="7772400" cy="461962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+mn-lt"/>
                <a:ea typeface="Arial" charset="0"/>
                <a:cs typeface="Arial" charset="0"/>
              </a:rPr>
              <a:t>A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01E59A-45A3-4F55-B788-B1692FD24790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48488" y="476250"/>
            <a:ext cx="2160587" cy="108108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9700" y="4365625"/>
            <a:ext cx="2414588" cy="2362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313" y="4365625"/>
            <a:ext cx="2592387" cy="237648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9700" y="2982913"/>
            <a:ext cx="2414588" cy="1382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7313" y="2997200"/>
            <a:ext cx="2592387" cy="13684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7313" y="1628775"/>
            <a:ext cx="2592387" cy="13684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Rectangle 13"/>
          <p:cNvSpPr>
            <a:spLocks noChangeArrowheads="1"/>
          </p:cNvSpPr>
          <p:nvPr/>
        </p:nvSpPr>
        <p:spPr bwMode="auto">
          <a:xfrm>
            <a:off x="2627313" y="1628775"/>
            <a:ext cx="5006975" cy="509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Course Overview</a:t>
            </a:r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4211638" y="765175"/>
            <a:ext cx="24288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en-US" sz="2400" b="1" kern="0" dirty="0">
                <a:latin typeface="+mn-lt"/>
                <a:ea typeface="+mn-ea"/>
              </a:rPr>
              <a:t>Environment</a:t>
            </a:r>
          </a:p>
        </p:txBody>
      </p:sp>
      <p:sp>
        <p:nvSpPr>
          <p:cNvPr id="38925" name="Rectangle 8"/>
          <p:cNvSpPr>
            <a:spLocks noChangeArrowheads="1"/>
          </p:cNvSpPr>
          <p:nvPr/>
        </p:nvSpPr>
        <p:spPr bwMode="auto">
          <a:xfrm>
            <a:off x="144463" y="1412875"/>
            <a:ext cx="2555875" cy="5032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b="1" kern="0" dirty="0">
                <a:latin typeface="+mn-lt"/>
                <a:ea typeface="+mn-ea"/>
              </a:rPr>
              <a:t>Problem Type</a:t>
            </a:r>
          </a:p>
        </p:txBody>
      </p:sp>
      <p:sp>
        <p:nvSpPr>
          <p:cNvPr id="21517" name="Rectangle 9"/>
          <p:cNvSpPr>
            <a:spLocks noChangeArrowheads="1"/>
          </p:cNvSpPr>
          <p:nvPr/>
        </p:nvSpPr>
        <p:spPr bwMode="auto">
          <a:xfrm>
            <a:off x="1258888" y="3502025"/>
            <a:ext cx="15128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Logic</a:t>
            </a:r>
          </a:p>
        </p:txBody>
      </p:sp>
      <p:sp>
        <p:nvSpPr>
          <p:cNvPr id="21518" name="Rectangle 10"/>
          <p:cNvSpPr>
            <a:spLocks noChangeArrowheads="1"/>
          </p:cNvSpPr>
          <p:nvPr/>
        </p:nvSpPr>
        <p:spPr bwMode="auto">
          <a:xfrm>
            <a:off x="11699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Planning</a:t>
            </a:r>
          </a:p>
        </p:txBody>
      </p:sp>
      <p:sp>
        <p:nvSpPr>
          <p:cNvPr id="21519" name="Rectangle 11"/>
          <p:cNvSpPr>
            <a:spLocks noChangeArrowheads="1"/>
          </p:cNvSpPr>
          <p:nvPr/>
        </p:nvSpPr>
        <p:spPr bwMode="auto">
          <a:xfrm>
            <a:off x="3271838" y="120015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Deterministic</a:t>
            </a:r>
          </a:p>
        </p:txBody>
      </p:sp>
      <p:sp>
        <p:nvSpPr>
          <p:cNvPr id="21520" name="Rectangle 12"/>
          <p:cNvSpPr>
            <a:spLocks noChangeArrowheads="1"/>
          </p:cNvSpPr>
          <p:nvPr/>
        </p:nvSpPr>
        <p:spPr bwMode="auto">
          <a:xfrm>
            <a:off x="5435600" y="1196975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Stochastic</a:t>
            </a:r>
          </a:p>
        </p:txBody>
      </p:sp>
      <p:sp>
        <p:nvSpPr>
          <p:cNvPr id="21521" name="Rectangle 9"/>
          <p:cNvSpPr>
            <a:spLocks noChangeArrowheads="1"/>
          </p:cNvSpPr>
          <p:nvPr/>
        </p:nvSpPr>
        <p:spPr bwMode="auto">
          <a:xfrm>
            <a:off x="611188" y="2060575"/>
            <a:ext cx="22145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     Constraint Satisfaction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627313" y="2989263"/>
            <a:ext cx="5006975" cy="79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27313" y="4351338"/>
            <a:ext cx="4967287" cy="1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24" name="Line 14"/>
          <p:cNvSpPr>
            <a:spLocks noChangeShapeType="1"/>
          </p:cNvSpPr>
          <p:nvPr/>
        </p:nvSpPr>
        <p:spPr bwMode="auto">
          <a:xfrm flipH="1">
            <a:off x="5205413" y="1614488"/>
            <a:ext cx="34925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4178300" y="2349500"/>
            <a:ext cx="1041400" cy="360363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Search</a:t>
            </a: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3235325" y="1685925"/>
            <a:ext cx="1738313" cy="635000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Arc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Consistency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3692525" y="3630613"/>
            <a:ext cx="1033463" cy="503237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Search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582988" y="5286375"/>
            <a:ext cx="1136650" cy="503238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Search</a:t>
            </a:r>
          </a:p>
        </p:txBody>
      </p:sp>
      <p:sp>
        <p:nvSpPr>
          <p:cNvPr id="21529" name="Rectangle 9"/>
          <p:cNvSpPr>
            <a:spLocks noChangeArrowheads="1"/>
          </p:cNvSpPr>
          <p:nvPr/>
        </p:nvSpPr>
        <p:spPr bwMode="auto">
          <a:xfrm>
            <a:off x="2555875" y="3414713"/>
            <a:ext cx="14605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Logics</a:t>
            </a:r>
          </a:p>
        </p:txBody>
      </p:sp>
      <p:sp>
        <p:nvSpPr>
          <p:cNvPr id="21530" name="Rectangle 9"/>
          <p:cNvSpPr>
            <a:spLocks noChangeArrowheads="1"/>
          </p:cNvSpPr>
          <p:nvPr/>
        </p:nvSpPr>
        <p:spPr bwMode="auto">
          <a:xfrm>
            <a:off x="2693988" y="4629150"/>
            <a:ext cx="14589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 STRIPS</a:t>
            </a:r>
          </a:p>
        </p:txBody>
      </p:sp>
      <p:sp>
        <p:nvSpPr>
          <p:cNvPr id="21531" name="Rectangle 9"/>
          <p:cNvSpPr>
            <a:spLocks noChangeArrowheads="1"/>
          </p:cNvSpPr>
          <p:nvPr/>
        </p:nvSpPr>
        <p:spPr bwMode="auto">
          <a:xfrm>
            <a:off x="2609850" y="2335213"/>
            <a:ext cx="17240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Variables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Constraints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5795963" y="3630613"/>
            <a:ext cx="1404937" cy="649287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Variable Elimination</a:t>
            </a:r>
            <a:endParaRPr lang="en-US" sz="2400" dirty="0">
              <a:solidFill>
                <a:schemeClr val="accent2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21533" name="Rectangle 9"/>
          <p:cNvSpPr>
            <a:spLocks noChangeArrowheads="1"/>
          </p:cNvSpPr>
          <p:nvPr/>
        </p:nvSpPr>
        <p:spPr bwMode="auto">
          <a:xfrm>
            <a:off x="5421313" y="3054350"/>
            <a:ext cx="2000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Bayesian Networks</a:t>
            </a:r>
          </a:p>
        </p:txBody>
      </p:sp>
      <p:sp>
        <p:nvSpPr>
          <p:cNvPr id="21534" name="Rectangle 9"/>
          <p:cNvSpPr>
            <a:spLocks noChangeArrowheads="1"/>
          </p:cNvSpPr>
          <p:nvPr/>
        </p:nvSpPr>
        <p:spPr bwMode="auto">
          <a:xfrm>
            <a:off x="5276850" y="44370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Decision Networks</a:t>
            </a:r>
          </a:p>
        </p:txBody>
      </p:sp>
      <p:sp>
        <p:nvSpPr>
          <p:cNvPr id="21535" name="Rectangle 9"/>
          <p:cNvSpPr>
            <a:spLocks noChangeArrowheads="1"/>
          </p:cNvSpPr>
          <p:nvPr/>
        </p:nvSpPr>
        <p:spPr bwMode="auto">
          <a:xfrm>
            <a:off x="5148263" y="5732463"/>
            <a:ext cx="29289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Markov Processes</a:t>
            </a:r>
          </a:p>
        </p:txBody>
      </p:sp>
      <p:sp>
        <p:nvSpPr>
          <p:cNvPr id="21536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Static</a:t>
            </a:r>
          </a:p>
        </p:txBody>
      </p:sp>
      <p:sp>
        <p:nvSpPr>
          <p:cNvPr id="21537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Sequential</a:t>
            </a:r>
          </a:p>
        </p:txBody>
      </p:sp>
      <p:sp>
        <p:nvSpPr>
          <p:cNvPr id="38" name="Left Brace 37"/>
          <p:cNvSpPr/>
          <p:nvPr/>
        </p:nvSpPr>
        <p:spPr>
          <a:xfrm>
            <a:off x="900113" y="1844675"/>
            <a:ext cx="142875" cy="25209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9" name="Rectangle 9"/>
          <p:cNvSpPr>
            <a:spLocks noChangeArrowheads="1"/>
          </p:cNvSpPr>
          <p:nvPr/>
        </p:nvSpPr>
        <p:spPr bwMode="auto">
          <a:xfrm>
            <a:off x="7200900" y="549275"/>
            <a:ext cx="179863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000" b="1" i="1">
                <a:solidFill>
                  <a:srgbClr val="7030A0"/>
                </a:solidFill>
                <a:cs typeface="Times New Roman" pitchFamily="18" charset="0"/>
              </a:rPr>
              <a:t>Representation</a:t>
            </a:r>
          </a:p>
        </p:txBody>
      </p:sp>
      <p:sp>
        <p:nvSpPr>
          <p:cNvPr id="21540" name="Rectangle 20"/>
          <p:cNvSpPr>
            <a:spLocks noChangeArrowheads="1"/>
          </p:cNvSpPr>
          <p:nvPr/>
        </p:nvSpPr>
        <p:spPr bwMode="auto">
          <a:xfrm>
            <a:off x="7451725" y="836613"/>
            <a:ext cx="1549400" cy="649287"/>
          </a:xfrm>
          <a:prstGeom prst="rect">
            <a:avLst/>
          </a:prstGeom>
          <a:solidFill>
            <a:srgbClr val="EFEFFB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tIns="0" bIns="0"/>
          <a:lstStyle/>
          <a:p>
            <a:pPr marL="342900" indent="-342900" algn="ctr"/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Reasoning</a:t>
            </a:r>
          </a:p>
          <a:p>
            <a:pPr marL="342900" indent="-342900" algn="ctr"/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Technique</a:t>
            </a:r>
          </a:p>
        </p:txBody>
      </p:sp>
      <p:sp>
        <p:nvSpPr>
          <p:cNvPr id="21541" name="Rectangle 9"/>
          <p:cNvSpPr>
            <a:spLocks noChangeArrowheads="1"/>
          </p:cNvSpPr>
          <p:nvPr/>
        </p:nvSpPr>
        <p:spPr bwMode="auto">
          <a:xfrm>
            <a:off x="7596188" y="3578225"/>
            <a:ext cx="17827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Uncertainty</a:t>
            </a:r>
          </a:p>
        </p:txBody>
      </p:sp>
      <p:sp>
        <p:nvSpPr>
          <p:cNvPr id="21542" name="Rectangle 9"/>
          <p:cNvSpPr>
            <a:spLocks noChangeArrowheads="1"/>
          </p:cNvSpPr>
          <p:nvPr/>
        </p:nvSpPr>
        <p:spPr bwMode="auto">
          <a:xfrm>
            <a:off x="7829550" y="5089525"/>
            <a:ext cx="13509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Decision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Theory  </a:t>
            </a:r>
          </a:p>
        </p:txBody>
      </p:sp>
      <p:sp>
        <p:nvSpPr>
          <p:cNvPr id="21543" name="Rectangle 9"/>
          <p:cNvSpPr>
            <a:spLocks noChangeArrowheads="1"/>
          </p:cNvSpPr>
          <p:nvPr/>
        </p:nvSpPr>
        <p:spPr bwMode="auto">
          <a:xfrm>
            <a:off x="6894513" y="115888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Course Module</a:t>
            </a: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5795963" y="5013325"/>
            <a:ext cx="1404937" cy="649288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Variable Elimination</a:t>
            </a:r>
            <a:endParaRPr lang="en-US" sz="2400" dirty="0">
              <a:solidFill>
                <a:schemeClr val="accent2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48" name="Rectangle 24"/>
          <p:cNvSpPr>
            <a:spLocks noChangeArrowheads="1"/>
          </p:cNvSpPr>
          <p:nvPr/>
        </p:nvSpPr>
        <p:spPr bwMode="auto">
          <a:xfrm>
            <a:off x="5795963" y="6021388"/>
            <a:ext cx="1404937" cy="649287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Value Iteration</a:t>
            </a:r>
            <a:endParaRPr lang="en-US" sz="2400" dirty="0">
              <a:solidFill>
                <a:schemeClr val="accent2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21546" name="Rectangle 10"/>
          <p:cNvSpPr>
            <a:spLocks noChangeArrowheads="1"/>
          </p:cNvSpPr>
          <p:nvPr/>
        </p:nvSpPr>
        <p:spPr bwMode="auto">
          <a:xfrm>
            <a:off x="11699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Planning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27313" y="1628775"/>
            <a:ext cx="2592387" cy="1368425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50825" y="5661025"/>
            <a:ext cx="2160588" cy="1081088"/>
          </a:xfrm>
          <a:prstGeom prst="wedgeRectCallout">
            <a:avLst>
              <a:gd name="adj1" fmla="val 65538"/>
              <a:gd name="adj2" fmla="val -295437"/>
            </a:avLst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Now focus on CSPs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3132CE"/>
                </a:solidFill>
                <a:latin typeface="+mn-lt"/>
                <a:cs typeface="Times New Roman" charset="0"/>
              </a:rPr>
              <a:t>Relationship To Search</a:t>
            </a:r>
          </a:p>
        </p:txBody>
      </p:sp>
      <p:sp>
        <p:nvSpPr>
          <p:cNvPr id="222213" name="Rectangle 1029"/>
          <p:cNvSpPr>
            <a:spLocks noChangeArrowheads="1"/>
          </p:cNvSpPr>
          <p:nvPr/>
        </p:nvSpPr>
        <p:spPr bwMode="auto">
          <a:xfrm>
            <a:off x="609600" y="10668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CA" sz="2400">
                <a:latin typeface="cmr10" charset="0"/>
              </a:rPr>
              <a:t>The path to a goal isn</a:t>
            </a:r>
            <a:r>
              <a:rPr lang="en-CA" altLang="en-US" sz="2400">
                <a:latin typeface="cmr10" charset="0"/>
              </a:rPr>
              <a:t>’</a:t>
            </a:r>
            <a:r>
              <a:rPr lang="en-CA" sz="2400">
                <a:latin typeface="cmr10" charset="0"/>
              </a:rPr>
              <a:t>t important, only the solution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Heuristic function: </a:t>
            </a:r>
            <a:r>
              <a:rPr lang="ja-JP" altLang="en-US" sz="2400">
                <a:latin typeface="cmr10" charset="0"/>
              </a:rPr>
              <a:t>“</a:t>
            </a:r>
            <a:r>
              <a:rPr lang="en-US" altLang="ja-JP" sz="2400">
                <a:latin typeface="cmr10" charset="0"/>
              </a:rPr>
              <a:t>none</a:t>
            </a:r>
            <a:r>
              <a:rPr lang="ja-JP" altLang="en-US" sz="2400">
                <a:latin typeface="cmr10" charset="0"/>
              </a:rPr>
              <a:t>”</a:t>
            </a:r>
            <a:endParaRPr lang="en-US" altLang="ja-JP" sz="2400">
              <a:latin typeface="cmr10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400">
                <a:latin typeface="cmr10" charset="0"/>
              </a:rPr>
              <a:t>All goals are at the same depth</a:t>
            </a:r>
            <a:endParaRPr lang="en-CA" sz="2400">
              <a:latin typeface="cmr10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Tx/>
              <a:buChar char="•"/>
            </a:pPr>
            <a:endParaRPr lang="en-CA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CA" sz="2400">
                <a:latin typeface="cmr10" charset="0"/>
              </a:rPr>
              <a:t>CSP problems can be huge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CA" sz="2000">
                <a:latin typeface="cmr10" charset="0"/>
              </a:rPr>
              <a:t>Thousands of variables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>
                <a:latin typeface="cmr10" charset="0"/>
              </a:rPr>
              <a:t>Exponentially more search states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>
                <a:latin typeface="cmr10" charset="0"/>
              </a:rPr>
              <a:t>Exhaustive search is typically infeasible</a:t>
            </a:r>
            <a:endParaRPr lang="en-CA" sz="2000">
              <a:latin typeface="cmr10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CA" sz="20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CA" sz="2400">
                <a:latin typeface="cmr10" charset="0"/>
              </a:rPr>
              <a:t>Many algorithms exploit the structure provided by the goal </a:t>
            </a:r>
            <a:r>
              <a:rPr lang="en-CA" sz="2400">
                <a:latin typeface="cmr10" charset="0"/>
                <a:sym typeface="Symbol" pitchFamily="18" charset="2"/>
              </a:rPr>
              <a:t></a:t>
            </a:r>
            <a:r>
              <a:rPr lang="en-CA" sz="2400">
                <a:latin typeface="cmr10" charset="0"/>
              </a:rPr>
              <a:t> set of constraints, *not* black box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074"/>
          <p:cNvSpPr>
            <a:spLocks noChangeArrowheads="1"/>
          </p:cNvSpPr>
          <p:nvPr/>
        </p:nvSpPr>
        <p:spPr bwMode="auto">
          <a:xfrm>
            <a:off x="685800" y="476250"/>
            <a:ext cx="77724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Explore search space via DFS but evaluate each constraint as soon as all its variables are bound.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Any partial assignment that doesn</a:t>
            </a:r>
            <a:r>
              <a:rPr lang="en-CA" altLang="en-US" sz="2400">
                <a:latin typeface="cmr10" charset="0"/>
              </a:rPr>
              <a:t>’</a:t>
            </a:r>
            <a:r>
              <a:rPr lang="en-US" altLang="ja-JP" sz="2400">
                <a:latin typeface="cmr10" charset="0"/>
              </a:rPr>
              <a:t>t satisfy the constraint can be pruned.</a:t>
            </a:r>
          </a:p>
          <a:p>
            <a:pPr marL="342900" indent="-342900">
              <a:lnSpc>
                <a:spcPct val="70000"/>
              </a:lnSpc>
              <a:buFontTx/>
              <a:buChar char="•"/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Example: </a:t>
            </a:r>
          </a:p>
          <a:p>
            <a:pPr marL="800100" lvl="1" indent="-342900">
              <a:spcBef>
                <a:spcPct val="20000"/>
              </a:spcBef>
              <a:buFont typeface="Lucida Grande" charset="0"/>
              <a:buChar char="-"/>
            </a:pPr>
            <a:r>
              <a:rPr lang="en-US" sz="2000">
                <a:latin typeface="cmr10" charset="0"/>
              </a:rPr>
              <a:t>3 variables A, B, C each with domain {1,2,3,4}</a:t>
            </a:r>
          </a:p>
          <a:p>
            <a:pPr marL="800100" lvl="1" indent="-342900">
              <a:spcBef>
                <a:spcPct val="20000"/>
              </a:spcBef>
              <a:buFont typeface="Lucida Grande" charset="0"/>
              <a:buChar char="-"/>
            </a:pPr>
            <a:r>
              <a:rPr lang="en-US" sz="2000">
                <a:latin typeface="cmr10" charset="0"/>
              </a:rPr>
              <a:t>{A = 1, B = 1} is inconsistent with constraint A </a:t>
            </a:r>
            <a:r>
              <a:rPr lang="en-US" sz="2000">
                <a:latin typeface="cmr10" charset="0"/>
                <a:sym typeface="Symbol" pitchFamily="18" charset="2"/>
              </a:rPr>
              <a:t></a:t>
            </a:r>
            <a:r>
              <a:rPr lang="en-US" sz="2000">
                <a:latin typeface="cmr10" charset="0"/>
              </a:rPr>
              <a:t> B </a:t>
            </a:r>
            <a:br>
              <a:rPr lang="en-US" sz="2000">
                <a:latin typeface="cmr10" charset="0"/>
              </a:rPr>
            </a:br>
            <a:r>
              <a:rPr lang="en-US" sz="2000">
                <a:latin typeface="cmr10" charset="0"/>
              </a:rPr>
              <a:t>regardless of the value of the other variables</a:t>
            </a:r>
          </a:p>
          <a:p>
            <a:pPr marL="1257300" lvl="2" indent="-342900">
              <a:spcBef>
                <a:spcPct val="20000"/>
              </a:spcBef>
            </a:pPr>
            <a:r>
              <a:rPr lang="en-CA" sz="1800">
                <a:latin typeface="cmr10" charset="0"/>
                <a:sym typeface="Symbol" pitchFamily="18" charset="2"/>
              </a:rPr>
              <a:t>  Fail! </a:t>
            </a:r>
            <a:r>
              <a:rPr lang="en-US" sz="1800">
                <a:latin typeface="cmr10" charset="0"/>
              </a:rPr>
              <a:t>Prune!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58370" name="Rectangle 307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Backtracking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71600" y="1905000"/>
            <a:ext cx="5410200" cy="2057400"/>
            <a:chOff x="1152" y="1008"/>
            <a:chExt cx="3408" cy="1296"/>
          </a:xfrm>
        </p:grpSpPr>
        <p:sp>
          <p:nvSpPr>
            <p:cNvPr id="60447" name="Oval 3"/>
            <p:cNvSpPr>
              <a:spLocks noChangeArrowheads="1"/>
            </p:cNvSpPr>
            <p:nvPr/>
          </p:nvSpPr>
          <p:spPr bwMode="auto">
            <a:xfrm>
              <a:off x="1152" y="1680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  <a:endParaRPr lang="en-CA" baseline="-25000"/>
            </a:p>
          </p:txBody>
        </p:sp>
        <p:cxnSp>
          <p:nvCxnSpPr>
            <p:cNvPr id="60448" name="AutoShape 4"/>
            <p:cNvCxnSpPr>
              <a:cxnSpLocks noChangeShapeType="1"/>
              <a:stCxn id="60424" idx="4"/>
              <a:endCxn id="60447" idx="7"/>
            </p:cNvCxnSpPr>
            <p:nvPr/>
          </p:nvCxnSpPr>
          <p:spPr bwMode="auto">
            <a:xfrm rot="5400000">
              <a:off x="1990" y="867"/>
              <a:ext cx="749" cy="10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49" name="AutoShape 6"/>
            <p:cNvCxnSpPr>
              <a:cxnSpLocks noChangeShapeType="1"/>
              <a:stCxn id="60424" idx="4"/>
              <a:endCxn id="60452" idx="0"/>
            </p:cNvCxnSpPr>
            <p:nvPr/>
          </p:nvCxnSpPr>
          <p:spPr bwMode="auto">
            <a:xfrm rot="16200000" flipH="1">
              <a:off x="3228" y="660"/>
              <a:ext cx="576" cy="1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50" name="AutoShape 8"/>
            <p:cNvCxnSpPr>
              <a:cxnSpLocks noChangeShapeType="1"/>
              <a:stCxn id="60424" idx="4"/>
              <a:endCxn id="60451" idx="0"/>
            </p:cNvCxnSpPr>
            <p:nvPr/>
          </p:nvCxnSpPr>
          <p:spPr bwMode="auto">
            <a:xfrm rot="5400000">
              <a:off x="2292" y="1188"/>
              <a:ext cx="768" cy="4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51" name="Oval 11"/>
            <p:cNvSpPr>
              <a:spLocks noChangeArrowheads="1"/>
            </p:cNvSpPr>
            <p:nvPr/>
          </p:nvSpPr>
          <p:spPr bwMode="auto">
            <a:xfrm>
              <a:off x="2064" y="1776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2 </a:t>
              </a:r>
              <a:endParaRPr lang="en-CA" baseline="-25000"/>
            </a:p>
          </p:txBody>
        </p:sp>
        <p:sp>
          <p:nvSpPr>
            <p:cNvPr id="60452" name="Oval 12"/>
            <p:cNvSpPr>
              <a:spLocks noChangeArrowheads="1"/>
            </p:cNvSpPr>
            <p:nvPr/>
          </p:nvSpPr>
          <p:spPr bwMode="auto">
            <a:xfrm>
              <a:off x="3744" y="1584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k </a:t>
              </a:r>
              <a:endParaRPr lang="en-CA" baseline="-25000"/>
            </a:p>
          </p:txBody>
        </p:sp>
        <p:cxnSp>
          <p:nvCxnSpPr>
            <p:cNvPr id="60453" name="AutoShape 13"/>
            <p:cNvCxnSpPr>
              <a:cxnSpLocks noChangeShapeType="1"/>
              <a:stCxn id="60424" idx="4"/>
            </p:cNvCxnSpPr>
            <p:nvPr/>
          </p:nvCxnSpPr>
          <p:spPr bwMode="auto">
            <a:xfrm>
              <a:off x="2928" y="1008"/>
              <a:ext cx="9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54" name="AutoShape 14"/>
            <p:cNvCxnSpPr>
              <a:cxnSpLocks noChangeShapeType="1"/>
              <a:stCxn id="60424" idx="4"/>
            </p:cNvCxnSpPr>
            <p:nvPr/>
          </p:nvCxnSpPr>
          <p:spPr bwMode="auto">
            <a:xfrm>
              <a:off x="2928" y="1008"/>
              <a:ext cx="384" cy="7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60418" name="Rectangle 21"/>
          <p:cNvSpPr>
            <a:spLocks noChangeArrowheads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3132CE"/>
                </a:solidFill>
                <a:latin typeface="cmr10" charset="0"/>
              </a:rPr>
              <a:t>CSP as Graph Searching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28600" y="3657600"/>
            <a:ext cx="6400800" cy="2971800"/>
            <a:chOff x="96" y="2304"/>
            <a:chExt cx="4032" cy="1872"/>
          </a:xfrm>
        </p:grpSpPr>
        <p:cxnSp>
          <p:nvCxnSpPr>
            <p:cNvPr id="60431" name="AutoShape 22"/>
            <p:cNvCxnSpPr>
              <a:cxnSpLocks noChangeShapeType="1"/>
            </p:cNvCxnSpPr>
            <p:nvPr/>
          </p:nvCxnSpPr>
          <p:spPr bwMode="auto">
            <a:xfrm flipH="1">
              <a:off x="3744" y="2304"/>
              <a:ext cx="144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32" name="AutoShape 23"/>
            <p:cNvCxnSpPr>
              <a:cxnSpLocks noChangeShapeType="1"/>
            </p:cNvCxnSpPr>
            <p:nvPr/>
          </p:nvCxnSpPr>
          <p:spPr bwMode="auto">
            <a:xfrm>
              <a:off x="3888" y="2304"/>
              <a:ext cx="24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0433" name="Group 32"/>
            <p:cNvGrpSpPr>
              <a:grpSpLocks/>
            </p:cNvGrpSpPr>
            <p:nvPr/>
          </p:nvGrpSpPr>
          <p:grpSpPr bwMode="auto">
            <a:xfrm>
              <a:off x="96" y="2400"/>
              <a:ext cx="2544" cy="1776"/>
              <a:chOff x="432" y="2208"/>
              <a:chExt cx="2544" cy="1776"/>
            </a:xfrm>
          </p:grpSpPr>
          <p:cxnSp>
            <p:nvCxnSpPr>
              <p:cNvPr id="60434" name="AutoShape 15"/>
              <p:cNvCxnSpPr>
                <a:cxnSpLocks noChangeShapeType="1"/>
                <a:stCxn id="60447" idx="4"/>
                <a:endCxn id="60435" idx="0"/>
              </p:cNvCxnSpPr>
              <p:nvPr/>
            </p:nvCxnSpPr>
            <p:spPr bwMode="auto">
              <a:xfrm rot="16200000" flipH="1">
                <a:off x="1488" y="2328"/>
                <a:ext cx="480" cy="2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0435" name="Oval 16"/>
              <p:cNvSpPr>
                <a:spLocks noChangeArrowheads="1"/>
              </p:cNvSpPr>
              <p:nvPr/>
            </p:nvSpPr>
            <p:spPr bwMode="auto">
              <a:xfrm>
                <a:off x="1440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2</a:t>
                </a:r>
              </a:p>
            </p:txBody>
          </p:sp>
          <p:cxnSp>
            <p:nvCxnSpPr>
              <p:cNvPr id="60436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2304" y="23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37" name="AutoShape 18"/>
              <p:cNvCxnSpPr>
                <a:cxnSpLocks noChangeShapeType="1"/>
              </p:cNvCxnSpPr>
              <p:nvPr/>
            </p:nvCxnSpPr>
            <p:spPr bwMode="auto">
              <a:xfrm>
                <a:off x="2448" y="23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0438" name="Oval 19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</p:txBody>
          </p:sp>
          <p:cxnSp>
            <p:nvCxnSpPr>
              <p:cNvPr id="60439" name="AutoShape 20"/>
              <p:cNvCxnSpPr>
                <a:cxnSpLocks noChangeShapeType="1"/>
                <a:stCxn id="60447" idx="4"/>
                <a:endCxn id="60438" idx="7"/>
              </p:cNvCxnSpPr>
              <p:nvPr/>
            </p:nvCxnSpPr>
            <p:spPr bwMode="auto">
              <a:xfrm rot="5400000">
                <a:off x="1069" y="2268"/>
                <a:ext cx="60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40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24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41" name="AutoShape 25"/>
              <p:cNvCxnSpPr>
                <a:cxnSpLocks noChangeShapeType="1"/>
              </p:cNvCxnSpPr>
              <p:nvPr/>
            </p:nvCxnSpPr>
            <p:spPr bwMode="auto">
              <a:xfrm>
                <a:off x="768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42" name="AutoShape 26"/>
              <p:cNvCxnSpPr>
                <a:cxnSpLocks noChangeShapeType="1"/>
                <a:stCxn id="60451" idx="4"/>
              </p:cNvCxnSpPr>
              <p:nvPr/>
            </p:nvCxnSpPr>
            <p:spPr bwMode="auto">
              <a:xfrm>
                <a:off x="2520" y="23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43" name="AutoShape 27"/>
              <p:cNvCxnSpPr>
                <a:cxnSpLocks noChangeShapeType="1"/>
                <a:stCxn id="60438" idx="4"/>
              </p:cNvCxnSpPr>
              <p:nvPr/>
            </p:nvCxnSpPr>
            <p:spPr bwMode="auto">
              <a:xfrm>
                <a:off x="840" y="3504"/>
                <a:ext cx="360" cy="2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44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1680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45" name="AutoShape 29"/>
              <p:cNvCxnSpPr>
                <a:cxnSpLocks noChangeShapeType="1"/>
              </p:cNvCxnSpPr>
              <p:nvPr/>
            </p:nvCxnSpPr>
            <p:spPr bwMode="auto">
              <a:xfrm>
                <a:off x="1824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46" name="AutoShape 30"/>
              <p:cNvCxnSpPr>
                <a:cxnSpLocks noChangeShapeType="1"/>
              </p:cNvCxnSpPr>
              <p:nvPr/>
            </p:nvCxnSpPr>
            <p:spPr bwMode="auto">
              <a:xfrm>
                <a:off x="1848" y="35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60420" name="Oval 34"/>
          <p:cNvSpPr>
            <a:spLocks noChangeArrowheads="1"/>
          </p:cNvSpPr>
          <p:nvPr/>
        </p:nvSpPr>
        <p:spPr bwMode="auto">
          <a:xfrm>
            <a:off x="5562600" y="990600"/>
            <a:ext cx="10668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/>
              <a:t>{}</a:t>
            </a:r>
            <a:endParaRPr lang="en-CA" sz="2000" baseline="-25000"/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3581400" y="1314450"/>
            <a:ext cx="4876800" cy="742950"/>
            <a:chOff x="2208" y="828"/>
            <a:chExt cx="3072" cy="468"/>
          </a:xfrm>
        </p:grpSpPr>
        <p:sp>
          <p:nvSpPr>
            <p:cNvPr id="60424" name="Oval 2"/>
            <p:cNvSpPr>
              <a:spLocks noChangeArrowheads="1"/>
            </p:cNvSpPr>
            <p:nvPr/>
          </p:nvSpPr>
          <p:spPr bwMode="auto">
            <a:xfrm>
              <a:off x="2208" y="960"/>
              <a:ext cx="672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</p:txBody>
        </p:sp>
        <p:cxnSp>
          <p:nvCxnSpPr>
            <p:cNvPr id="60425" name="AutoShape 33"/>
            <p:cNvCxnSpPr>
              <a:cxnSpLocks noChangeShapeType="1"/>
              <a:stCxn id="60420" idx="3"/>
              <a:endCxn id="60424" idx="7"/>
            </p:cNvCxnSpPr>
            <p:nvPr/>
          </p:nvCxnSpPr>
          <p:spPr bwMode="auto">
            <a:xfrm rot="5400000">
              <a:off x="3109" y="502"/>
              <a:ext cx="166" cy="8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426" name="Oval 35"/>
            <p:cNvSpPr>
              <a:spLocks noChangeArrowheads="1"/>
            </p:cNvSpPr>
            <p:nvPr/>
          </p:nvSpPr>
          <p:spPr bwMode="auto">
            <a:xfrm>
              <a:off x="4512" y="1008"/>
              <a:ext cx="76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k</a:t>
              </a:r>
            </a:p>
          </p:txBody>
        </p:sp>
        <p:cxnSp>
          <p:nvCxnSpPr>
            <p:cNvPr id="60427" name="AutoShape 36"/>
            <p:cNvCxnSpPr>
              <a:cxnSpLocks noChangeShapeType="1"/>
              <a:stCxn id="60420" idx="5"/>
              <a:endCxn id="60426" idx="0"/>
            </p:cNvCxnSpPr>
            <p:nvPr/>
          </p:nvCxnSpPr>
          <p:spPr bwMode="auto">
            <a:xfrm rot="16200000" flipH="1">
              <a:off x="4397" y="509"/>
              <a:ext cx="179" cy="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28" name="AutoShape 56"/>
            <p:cNvCxnSpPr>
              <a:cxnSpLocks noChangeShapeType="1"/>
              <a:stCxn id="60420" idx="4"/>
            </p:cNvCxnSpPr>
            <p:nvPr/>
          </p:nvCxnSpPr>
          <p:spPr bwMode="auto">
            <a:xfrm flipH="1">
              <a:off x="3456" y="864"/>
              <a:ext cx="38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29" name="AutoShape 57"/>
            <p:cNvCxnSpPr>
              <a:cxnSpLocks noChangeShapeType="1"/>
              <a:stCxn id="60420" idx="4"/>
            </p:cNvCxnSpPr>
            <p:nvPr/>
          </p:nvCxnSpPr>
          <p:spPr bwMode="auto">
            <a:xfrm>
              <a:off x="3840" y="864"/>
              <a:ext cx="4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430" name="AutoShape 58"/>
            <p:cNvCxnSpPr>
              <a:cxnSpLocks noChangeShapeType="1"/>
              <a:stCxn id="60420" idx="4"/>
            </p:cNvCxnSpPr>
            <p:nvPr/>
          </p:nvCxnSpPr>
          <p:spPr bwMode="auto">
            <a:xfrm>
              <a:off x="3840" y="864"/>
              <a:ext cx="336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9" name="Rectangular Callout 38"/>
          <p:cNvSpPr/>
          <p:nvPr/>
        </p:nvSpPr>
        <p:spPr bwMode="auto">
          <a:xfrm>
            <a:off x="381000" y="1066800"/>
            <a:ext cx="3286125" cy="646113"/>
          </a:xfrm>
          <a:prstGeom prst="wedgeRectCallout">
            <a:avLst>
              <a:gd name="adj1" fmla="val 44424"/>
              <a:gd name="adj2" fmla="val 98267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cmr10"/>
                <a:ea typeface="+mn-ea"/>
                <a:cs typeface="Arial" pitchFamily="34" charset="0"/>
              </a:rPr>
              <a:t>Check unary constraints on </a:t>
            </a:r>
            <a:r>
              <a:rPr lang="en-CA" sz="180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>
                <a:latin typeface="cmr10"/>
                <a:ea typeface="+mn-ea"/>
                <a:cs typeface="Arial" pitchFamily="34" charset="0"/>
              </a:rPr>
              <a:t>If not satisfied = PRUNE</a:t>
            </a:r>
            <a:endParaRPr lang="en-US" sz="1800">
              <a:latin typeface="cmr10"/>
              <a:ea typeface="+mn-ea"/>
              <a:cs typeface="Arial" pitchFamily="34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0" y="2133600"/>
            <a:ext cx="2879725" cy="923925"/>
          </a:xfrm>
          <a:prstGeom prst="wedgeRectCallout">
            <a:avLst>
              <a:gd name="adj1" fmla="val -2493"/>
              <a:gd name="adj2" fmla="val 91628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>
                <a:latin typeface="cmr10"/>
                <a:ea typeface="+mn-ea"/>
                <a:cs typeface="Arial" pitchFamily="34" charset="0"/>
              </a:rPr>
              <a:t>Check constraints on </a:t>
            </a:r>
            <a:r>
              <a:rPr lang="en-CA" sz="180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>
                <a:latin typeface="cmr10"/>
                <a:ea typeface="+mn-ea"/>
                <a:cs typeface="Arial" pitchFamily="34" charset="0"/>
              </a:rPr>
              <a:t>and V</a:t>
            </a:r>
            <a:r>
              <a:rPr lang="en-CA" sz="1800" baseline="-25000">
                <a:latin typeface="cmr10"/>
                <a:ea typeface="+mn-ea"/>
                <a:cs typeface="Arial" pitchFamily="34" charset="0"/>
              </a:rPr>
              <a:t>2 </a:t>
            </a:r>
            <a:r>
              <a:rPr lang="en-CA" sz="1800">
                <a:latin typeface="cmr10"/>
                <a:ea typeface="+mn-ea"/>
                <a:cs typeface="Arial" pitchFamily="34" charset="0"/>
              </a:rPr>
              <a:t>If not satisfied = PRUNE</a:t>
            </a:r>
            <a:endParaRPr lang="en-US" sz="1800">
              <a:latin typeface="cmr1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5" name="Group 31"/>
          <p:cNvGrpSpPr>
            <a:grpSpLocks/>
          </p:cNvGrpSpPr>
          <p:nvPr/>
        </p:nvGrpSpPr>
        <p:grpSpPr bwMode="auto">
          <a:xfrm>
            <a:off x="1371600" y="1905000"/>
            <a:ext cx="5410200" cy="2057400"/>
            <a:chOff x="1152" y="1008"/>
            <a:chExt cx="3408" cy="1296"/>
          </a:xfrm>
        </p:grpSpPr>
        <p:sp>
          <p:nvSpPr>
            <p:cNvPr id="62496" name="Oval 3"/>
            <p:cNvSpPr>
              <a:spLocks noChangeArrowheads="1"/>
            </p:cNvSpPr>
            <p:nvPr/>
          </p:nvSpPr>
          <p:spPr bwMode="auto">
            <a:xfrm>
              <a:off x="1152" y="1680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  <a:endParaRPr lang="en-CA" baseline="-25000"/>
            </a:p>
          </p:txBody>
        </p:sp>
        <p:cxnSp>
          <p:nvCxnSpPr>
            <p:cNvPr id="62497" name="AutoShape 4"/>
            <p:cNvCxnSpPr>
              <a:cxnSpLocks noChangeShapeType="1"/>
              <a:stCxn id="62473" idx="4"/>
              <a:endCxn id="62496" idx="7"/>
            </p:cNvCxnSpPr>
            <p:nvPr/>
          </p:nvCxnSpPr>
          <p:spPr bwMode="auto">
            <a:xfrm rot="5400000">
              <a:off x="1990" y="867"/>
              <a:ext cx="749" cy="10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498" name="AutoShape 6"/>
            <p:cNvCxnSpPr>
              <a:cxnSpLocks noChangeShapeType="1"/>
              <a:stCxn id="62473" idx="4"/>
              <a:endCxn id="62501" idx="0"/>
            </p:cNvCxnSpPr>
            <p:nvPr/>
          </p:nvCxnSpPr>
          <p:spPr bwMode="auto">
            <a:xfrm rot="16200000" flipH="1">
              <a:off x="3228" y="660"/>
              <a:ext cx="576" cy="1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499" name="AutoShape 8"/>
            <p:cNvCxnSpPr>
              <a:cxnSpLocks noChangeShapeType="1"/>
              <a:stCxn id="62473" idx="4"/>
              <a:endCxn id="62500" idx="0"/>
            </p:cNvCxnSpPr>
            <p:nvPr/>
          </p:nvCxnSpPr>
          <p:spPr bwMode="auto">
            <a:xfrm rot="5400000">
              <a:off x="2292" y="1188"/>
              <a:ext cx="768" cy="4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2500" name="Oval 11"/>
            <p:cNvSpPr>
              <a:spLocks noChangeArrowheads="1"/>
            </p:cNvSpPr>
            <p:nvPr/>
          </p:nvSpPr>
          <p:spPr bwMode="auto">
            <a:xfrm>
              <a:off x="2064" y="1776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2 </a:t>
              </a:r>
              <a:endParaRPr lang="en-CA" baseline="-25000"/>
            </a:p>
          </p:txBody>
        </p:sp>
        <p:sp>
          <p:nvSpPr>
            <p:cNvPr id="62501" name="Oval 12"/>
            <p:cNvSpPr>
              <a:spLocks noChangeArrowheads="1"/>
            </p:cNvSpPr>
            <p:nvPr/>
          </p:nvSpPr>
          <p:spPr bwMode="auto">
            <a:xfrm>
              <a:off x="3744" y="1584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k </a:t>
              </a:r>
              <a:endParaRPr lang="en-CA" baseline="-25000"/>
            </a:p>
          </p:txBody>
        </p:sp>
        <p:cxnSp>
          <p:nvCxnSpPr>
            <p:cNvPr id="62502" name="AutoShape 13"/>
            <p:cNvCxnSpPr>
              <a:cxnSpLocks noChangeShapeType="1"/>
              <a:stCxn id="62473" idx="4"/>
            </p:cNvCxnSpPr>
            <p:nvPr/>
          </p:nvCxnSpPr>
          <p:spPr bwMode="auto">
            <a:xfrm>
              <a:off x="2928" y="1008"/>
              <a:ext cx="9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503" name="AutoShape 14"/>
            <p:cNvCxnSpPr>
              <a:cxnSpLocks noChangeShapeType="1"/>
              <a:stCxn id="62473" idx="4"/>
            </p:cNvCxnSpPr>
            <p:nvPr/>
          </p:nvCxnSpPr>
          <p:spPr bwMode="auto">
            <a:xfrm>
              <a:off x="2928" y="1008"/>
              <a:ext cx="384" cy="7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62466" name="Rectangle 21"/>
          <p:cNvSpPr>
            <a:spLocks noChangeArrowheads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3132CE"/>
                </a:solidFill>
                <a:latin typeface="cmr10" charset="0"/>
              </a:rPr>
              <a:t>CSP as Graph Searching</a:t>
            </a:r>
          </a:p>
        </p:txBody>
      </p:sp>
      <p:grpSp>
        <p:nvGrpSpPr>
          <p:cNvPr id="62467" name="Group 38"/>
          <p:cNvGrpSpPr>
            <a:grpSpLocks/>
          </p:cNvGrpSpPr>
          <p:nvPr/>
        </p:nvGrpSpPr>
        <p:grpSpPr bwMode="auto">
          <a:xfrm>
            <a:off x="228600" y="3657600"/>
            <a:ext cx="6400800" cy="2971800"/>
            <a:chOff x="96" y="2304"/>
            <a:chExt cx="4032" cy="1872"/>
          </a:xfrm>
        </p:grpSpPr>
        <p:cxnSp>
          <p:nvCxnSpPr>
            <p:cNvPr id="62480" name="AutoShape 22"/>
            <p:cNvCxnSpPr>
              <a:cxnSpLocks noChangeShapeType="1"/>
            </p:cNvCxnSpPr>
            <p:nvPr/>
          </p:nvCxnSpPr>
          <p:spPr bwMode="auto">
            <a:xfrm flipH="1">
              <a:off x="3744" y="2304"/>
              <a:ext cx="144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481" name="AutoShape 23"/>
            <p:cNvCxnSpPr>
              <a:cxnSpLocks noChangeShapeType="1"/>
            </p:cNvCxnSpPr>
            <p:nvPr/>
          </p:nvCxnSpPr>
          <p:spPr bwMode="auto">
            <a:xfrm>
              <a:off x="3888" y="2304"/>
              <a:ext cx="24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62482" name="Group 32"/>
            <p:cNvGrpSpPr>
              <a:grpSpLocks/>
            </p:cNvGrpSpPr>
            <p:nvPr/>
          </p:nvGrpSpPr>
          <p:grpSpPr bwMode="auto">
            <a:xfrm>
              <a:off x="96" y="2400"/>
              <a:ext cx="2544" cy="1776"/>
              <a:chOff x="432" y="2208"/>
              <a:chExt cx="2544" cy="1776"/>
            </a:xfrm>
          </p:grpSpPr>
          <p:cxnSp>
            <p:nvCxnSpPr>
              <p:cNvPr id="62483" name="AutoShape 15"/>
              <p:cNvCxnSpPr>
                <a:cxnSpLocks noChangeShapeType="1"/>
                <a:stCxn id="62496" idx="4"/>
                <a:endCxn id="62484" idx="0"/>
              </p:cNvCxnSpPr>
              <p:nvPr/>
            </p:nvCxnSpPr>
            <p:spPr bwMode="auto">
              <a:xfrm rot="16200000" flipH="1">
                <a:off x="1488" y="2328"/>
                <a:ext cx="480" cy="2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2484" name="Oval 16"/>
              <p:cNvSpPr>
                <a:spLocks noChangeArrowheads="1"/>
              </p:cNvSpPr>
              <p:nvPr/>
            </p:nvSpPr>
            <p:spPr bwMode="auto">
              <a:xfrm>
                <a:off x="1440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2</a:t>
                </a:r>
              </a:p>
            </p:txBody>
          </p:sp>
          <p:cxnSp>
            <p:nvCxnSpPr>
              <p:cNvPr id="62485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2304" y="23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86" name="AutoShape 18"/>
              <p:cNvCxnSpPr>
                <a:cxnSpLocks noChangeShapeType="1"/>
              </p:cNvCxnSpPr>
              <p:nvPr/>
            </p:nvCxnSpPr>
            <p:spPr bwMode="auto">
              <a:xfrm>
                <a:off x="2448" y="23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62487" name="Oval 19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</p:txBody>
          </p:sp>
          <p:cxnSp>
            <p:nvCxnSpPr>
              <p:cNvPr id="62488" name="AutoShape 20"/>
              <p:cNvCxnSpPr>
                <a:cxnSpLocks noChangeShapeType="1"/>
                <a:stCxn id="62496" idx="4"/>
                <a:endCxn id="62487" idx="7"/>
              </p:cNvCxnSpPr>
              <p:nvPr/>
            </p:nvCxnSpPr>
            <p:spPr bwMode="auto">
              <a:xfrm rot="5400000">
                <a:off x="1069" y="2268"/>
                <a:ext cx="60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89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24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90" name="AutoShape 25"/>
              <p:cNvCxnSpPr>
                <a:cxnSpLocks noChangeShapeType="1"/>
              </p:cNvCxnSpPr>
              <p:nvPr/>
            </p:nvCxnSpPr>
            <p:spPr bwMode="auto">
              <a:xfrm>
                <a:off x="768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91" name="AutoShape 26"/>
              <p:cNvCxnSpPr>
                <a:cxnSpLocks noChangeShapeType="1"/>
                <a:stCxn id="62500" idx="4"/>
              </p:cNvCxnSpPr>
              <p:nvPr/>
            </p:nvCxnSpPr>
            <p:spPr bwMode="auto">
              <a:xfrm>
                <a:off x="2520" y="23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92" name="AutoShape 27"/>
              <p:cNvCxnSpPr>
                <a:cxnSpLocks noChangeShapeType="1"/>
                <a:stCxn id="62487" idx="4"/>
              </p:cNvCxnSpPr>
              <p:nvPr/>
            </p:nvCxnSpPr>
            <p:spPr bwMode="auto">
              <a:xfrm>
                <a:off x="840" y="3504"/>
                <a:ext cx="360" cy="2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93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1680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94" name="AutoShape 29"/>
              <p:cNvCxnSpPr>
                <a:cxnSpLocks noChangeShapeType="1"/>
              </p:cNvCxnSpPr>
              <p:nvPr/>
            </p:nvCxnSpPr>
            <p:spPr bwMode="auto">
              <a:xfrm>
                <a:off x="1824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495" name="AutoShape 30"/>
              <p:cNvCxnSpPr>
                <a:cxnSpLocks noChangeShapeType="1"/>
              </p:cNvCxnSpPr>
              <p:nvPr/>
            </p:nvCxnSpPr>
            <p:spPr bwMode="auto">
              <a:xfrm>
                <a:off x="1848" y="35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62468" name="Oval 34"/>
          <p:cNvSpPr>
            <a:spLocks noChangeArrowheads="1"/>
          </p:cNvSpPr>
          <p:nvPr/>
        </p:nvSpPr>
        <p:spPr bwMode="auto">
          <a:xfrm>
            <a:off x="5562600" y="990600"/>
            <a:ext cx="10668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/>
              <a:t>{}</a:t>
            </a:r>
            <a:endParaRPr lang="en-CA" sz="2000" baseline="-25000"/>
          </a:p>
        </p:txBody>
      </p:sp>
      <p:grpSp>
        <p:nvGrpSpPr>
          <p:cNvPr id="62469" name="Group 59"/>
          <p:cNvGrpSpPr>
            <a:grpSpLocks/>
          </p:cNvGrpSpPr>
          <p:nvPr/>
        </p:nvGrpSpPr>
        <p:grpSpPr bwMode="auto">
          <a:xfrm>
            <a:off x="3581400" y="1314450"/>
            <a:ext cx="4876800" cy="742950"/>
            <a:chOff x="2208" y="828"/>
            <a:chExt cx="3072" cy="468"/>
          </a:xfrm>
        </p:grpSpPr>
        <p:sp>
          <p:nvSpPr>
            <p:cNvPr id="62473" name="Oval 2"/>
            <p:cNvSpPr>
              <a:spLocks noChangeArrowheads="1"/>
            </p:cNvSpPr>
            <p:nvPr/>
          </p:nvSpPr>
          <p:spPr bwMode="auto">
            <a:xfrm>
              <a:off x="2208" y="960"/>
              <a:ext cx="672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</p:txBody>
        </p:sp>
        <p:cxnSp>
          <p:nvCxnSpPr>
            <p:cNvPr id="62474" name="AutoShape 33"/>
            <p:cNvCxnSpPr>
              <a:cxnSpLocks noChangeShapeType="1"/>
              <a:stCxn id="62468" idx="3"/>
              <a:endCxn id="62473" idx="7"/>
            </p:cNvCxnSpPr>
            <p:nvPr/>
          </p:nvCxnSpPr>
          <p:spPr bwMode="auto">
            <a:xfrm rot="5400000">
              <a:off x="3109" y="502"/>
              <a:ext cx="166" cy="8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2475" name="Oval 35"/>
            <p:cNvSpPr>
              <a:spLocks noChangeArrowheads="1"/>
            </p:cNvSpPr>
            <p:nvPr/>
          </p:nvSpPr>
          <p:spPr bwMode="auto">
            <a:xfrm>
              <a:off x="4512" y="1008"/>
              <a:ext cx="76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k</a:t>
              </a:r>
            </a:p>
          </p:txBody>
        </p:sp>
        <p:cxnSp>
          <p:nvCxnSpPr>
            <p:cNvPr id="62476" name="AutoShape 36"/>
            <p:cNvCxnSpPr>
              <a:cxnSpLocks noChangeShapeType="1"/>
              <a:stCxn id="62468" idx="5"/>
              <a:endCxn id="62475" idx="0"/>
            </p:cNvCxnSpPr>
            <p:nvPr/>
          </p:nvCxnSpPr>
          <p:spPr bwMode="auto">
            <a:xfrm rot="16200000" flipH="1">
              <a:off x="4397" y="509"/>
              <a:ext cx="179" cy="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477" name="AutoShape 56"/>
            <p:cNvCxnSpPr>
              <a:cxnSpLocks noChangeShapeType="1"/>
              <a:stCxn id="62468" idx="4"/>
            </p:cNvCxnSpPr>
            <p:nvPr/>
          </p:nvCxnSpPr>
          <p:spPr bwMode="auto">
            <a:xfrm flipH="1">
              <a:off x="3456" y="864"/>
              <a:ext cx="38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478" name="AutoShape 57"/>
            <p:cNvCxnSpPr>
              <a:cxnSpLocks noChangeShapeType="1"/>
              <a:stCxn id="62468" idx="4"/>
            </p:cNvCxnSpPr>
            <p:nvPr/>
          </p:nvCxnSpPr>
          <p:spPr bwMode="auto">
            <a:xfrm>
              <a:off x="3840" y="864"/>
              <a:ext cx="4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479" name="AutoShape 58"/>
            <p:cNvCxnSpPr>
              <a:cxnSpLocks noChangeShapeType="1"/>
              <a:stCxn id="62468" idx="4"/>
            </p:cNvCxnSpPr>
            <p:nvPr/>
          </p:nvCxnSpPr>
          <p:spPr bwMode="auto">
            <a:xfrm>
              <a:off x="3840" y="864"/>
              <a:ext cx="336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9" name="Rectangular Callout 38"/>
          <p:cNvSpPr/>
          <p:nvPr/>
        </p:nvSpPr>
        <p:spPr bwMode="auto">
          <a:xfrm>
            <a:off x="381000" y="1066800"/>
            <a:ext cx="3286125" cy="646113"/>
          </a:xfrm>
          <a:prstGeom prst="wedgeRectCallout">
            <a:avLst>
              <a:gd name="adj1" fmla="val 44424"/>
              <a:gd name="adj2" fmla="val 98267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cmr10"/>
                <a:ea typeface="+mn-ea"/>
                <a:cs typeface="Arial" pitchFamily="34" charset="0"/>
              </a:rPr>
              <a:t>Check unary constraints on </a:t>
            </a:r>
            <a:r>
              <a:rPr lang="en-CA" sz="180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>
                <a:latin typeface="cmr10"/>
                <a:ea typeface="+mn-ea"/>
                <a:cs typeface="Arial" pitchFamily="34" charset="0"/>
              </a:rPr>
              <a:t>If not satisfied = PRUNE</a:t>
            </a:r>
            <a:endParaRPr lang="en-US" sz="1800">
              <a:latin typeface="cmr10"/>
              <a:ea typeface="+mn-ea"/>
              <a:cs typeface="Arial" pitchFamily="34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0" y="2133600"/>
            <a:ext cx="2879725" cy="923925"/>
          </a:xfrm>
          <a:prstGeom prst="wedgeRectCallout">
            <a:avLst>
              <a:gd name="adj1" fmla="val -2493"/>
              <a:gd name="adj2" fmla="val 91628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>
                <a:latin typeface="cmr10"/>
                <a:ea typeface="+mn-ea"/>
                <a:cs typeface="Arial" pitchFamily="34" charset="0"/>
              </a:rPr>
              <a:t>Check constraints on </a:t>
            </a:r>
            <a:r>
              <a:rPr lang="en-CA" sz="180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>
                <a:latin typeface="cmr10"/>
                <a:ea typeface="+mn-ea"/>
                <a:cs typeface="Arial" pitchFamily="34" charset="0"/>
              </a:rPr>
              <a:t>and V</a:t>
            </a:r>
            <a:r>
              <a:rPr lang="en-CA" sz="1800" baseline="-25000">
                <a:latin typeface="cmr10"/>
                <a:ea typeface="+mn-ea"/>
                <a:cs typeface="Arial" pitchFamily="34" charset="0"/>
              </a:rPr>
              <a:t>2 </a:t>
            </a:r>
            <a:r>
              <a:rPr lang="en-CA" sz="1800">
                <a:latin typeface="cmr10"/>
                <a:ea typeface="+mn-ea"/>
                <a:cs typeface="Arial" pitchFamily="34" charset="0"/>
              </a:rPr>
              <a:t>If not satisfied = PRUNE</a:t>
            </a:r>
            <a:endParaRPr lang="en-US" sz="1800">
              <a:latin typeface="cmr10"/>
              <a:ea typeface="+mn-ea"/>
              <a:cs typeface="Arial" pitchFamily="34" charset="0"/>
            </a:endParaRPr>
          </a:p>
        </p:txBody>
      </p:sp>
      <p:sp>
        <p:nvSpPr>
          <p:cNvPr id="62472" name="TextBox 40"/>
          <p:cNvSpPr txBox="1">
            <a:spLocks noChangeArrowheads="1"/>
          </p:cNvSpPr>
          <p:nvPr/>
        </p:nvSpPr>
        <p:spPr bwMode="auto">
          <a:xfrm>
            <a:off x="4495800" y="4437063"/>
            <a:ext cx="4267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mr10" charset="0"/>
              </a:rPr>
              <a:t>Problem?</a:t>
            </a:r>
          </a:p>
          <a:p>
            <a:r>
              <a:rPr lang="en-US" sz="2400">
                <a:latin typeface="cmr10" charset="0"/>
              </a:rPr>
              <a:t>Performance heavily depends </a:t>
            </a:r>
          </a:p>
          <a:p>
            <a:r>
              <a:rPr lang="en-US" sz="2400">
                <a:latin typeface="cmr10" charset="0"/>
              </a:rPr>
              <a:t>on the order in which variables are considered.</a:t>
            </a:r>
            <a:br>
              <a:rPr lang="en-US" sz="2400">
                <a:latin typeface="cmr10" charset="0"/>
              </a:rPr>
            </a:br>
            <a:r>
              <a:rPr lang="en-US" sz="2400">
                <a:latin typeface="cmr10" charset="0"/>
              </a:rPr>
              <a:t>E.g. only 2 constraints:</a:t>
            </a:r>
            <a:br>
              <a:rPr lang="en-US" sz="2400">
                <a:latin typeface="cmr10" charset="0"/>
              </a:rPr>
            </a:br>
            <a:r>
              <a:rPr lang="en-CA" sz="2400"/>
              <a:t>V</a:t>
            </a:r>
            <a:r>
              <a:rPr lang="en-CA" sz="2400" baseline="-25000"/>
              <a:t>n</a:t>
            </a:r>
            <a:r>
              <a:rPr lang="en-US" sz="2400">
                <a:latin typeface="cmr10" charset="0"/>
              </a:rPr>
              <a:t>=</a:t>
            </a:r>
            <a:r>
              <a:rPr lang="en-CA" sz="2400"/>
              <a:t>V</a:t>
            </a:r>
            <a:r>
              <a:rPr lang="en-CA" sz="2400" baseline="-25000"/>
              <a:t>n-1 </a:t>
            </a:r>
            <a:r>
              <a:rPr lang="en-US" sz="2400">
                <a:latin typeface="cmr10" charset="0"/>
              </a:rPr>
              <a:t>and </a:t>
            </a:r>
            <a:r>
              <a:rPr lang="en-CA" sz="2400"/>
              <a:t>V</a:t>
            </a:r>
            <a:r>
              <a:rPr lang="en-CA" sz="2400" baseline="-25000"/>
              <a:t>n</a:t>
            </a:r>
            <a:r>
              <a:rPr lang="en-US" sz="2400">
                <a:sym typeface="Symbol" pitchFamily="18" charset="2"/>
              </a:rPr>
              <a:t> </a:t>
            </a:r>
            <a:r>
              <a:rPr lang="en-CA" sz="2400"/>
              <a:t>V</a:t>
            </a:r>
            <a:r>
              <a:rPr lang="en-CA" sz="2400" baseline="-25000"/>
              <a:t>n-1</a:t>
            </a:r>
            <a:endParaRPr lang="en-US" sz="2400">
              <a:latin typeface="cmr10" charset="0"/>
            </a:endParaRPr>
          </a:p>
          <a:p>
            <a:endParaRPr lang="en-US" sz="2400">
              <a:solidFill>
                <a:srgbClr val="FF0000"/>
              </a:solidFill>
              <a:latin typeface="cmr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MS PGothic" pitchFamily="34" charset="-128"/>
              </a:rPr>
              <a:t>CSP as a Search Problem: another formulation 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States: partial assignment of values to variables</a:t>
            </a:r>
          </a:p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Start state: empty assignment</a:t>
            </a:r>
          </a:p>
          <a:p>
            <a:pPr>
              <a:buSzTx/>
              <a:buFontTx/>
              <a:buChar char="•"/>
            </a:pPr>
            <a:r>
              <a:rPr lang="en-US" smtClean="0"/>
              <a:t>Successor function: states with the next variable assigned</a:t>
            </a:r>
          </a:p>
          <a:p>
            <a:pPr lvl="1"/>
            <a:r>
              <a:rPr lang="en-US" smtClean="0"/>
              <a:t>Assign </a:t>
            </a:r>
            <a:r>
              <a:rPr lang="en-US" smtClean="0">
                <a:solidFill>
                  <a:srgbClr val="FF0000"/>
                </a:solidFill>
              </a:rPr>
              <a:t>any</a:t>
            </a:r>
            <a:r>
              <a:rPr lang="en-US" smtClean="0"/>
              <a:t> previously unassigned variable</a:t>
            </a:r>
            <a:endParaRPr lang="en-US" baseline="-25000" smtClean="0"/>
          </a:p>
          <a:p>
            <a:pPr lvl="1"/>
            <a:r>
              <a:rPr lang="en-US" smtClean="0"/>
              <a:t>A state assigns values to </a:t>
            </a:r>
            <a:r>
              <a:rPr lang="en-US" smtClean="0">
                <a:solidFill>
                  <a:srgbClr val="FF0000"/>
                </a:solidFill>
              </a:rPr>
              <a:t>some subset </a:t>
            </a:r>
            <a:r>
              <a:rPr lang="en-US" smtClean="0"/>
              <a:t>of variables:</a:t>
            </a:r>
          </a:p>
          <a:p>
            <a:pPr lvl="2"/>
            <a:r>
              <a:rPr lang="en-US" smtClean="0"/>
              <a:t>E.g. {V</a:t>
            </a:r>
            <a:r>
              <a:rPr lang="en-US" baseline="-25000" smtClean="0"/>
              <a:t>7</a:t>
            </a:r>
            <a:r>
              <a:rPr lang="en-US" smtClean="0"/>
              <a:t> = v</a:t>
            </a:r>
            <a:r>
              <a:rPr lang="en-US" baseline="-25000" smtClean="0"/>
              <a:t>1, </a:t>
            </a: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15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}</a:t>
            </a:r>
          </a:p>
          <a:p>
            <a:pPr lvl="2"/>
            <a:r>
              <a:rPr lang="en-US" smtClean="0"/>
              <a:t>Neighbors of node {V</a:t>
            </a:r>
            <a:r>
              <a:rPr lang="en-US" baseline="-25000" smtClean="0"/>
              <a:t>7</a:t>
            </a:r>
            <a:r>
              <a:rPr lang="en-US" smtClean="0"/>
              <a:t> = v</a:t>
            </a:r>
            <a:r>
              <a:rPr lang="en-US" baseline="-25000" smtClean="0"/>
              <a:t>1, </a:t>
            </a: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15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}: </a:t>
            </a:r>
            <a:br>
              <a:rPr lang="en-US" smtClean="0"/>
            </a:br>
            <a:r>
              <a:rPr lang="en-US" smtClean="0"/>
              <a:t>nodes   {V</a:t>
            </a:r>
            <a:r>
              <a:rPr lang="en-US" baseline="-25000" smtClean="0"/>
              <a:t>7</a:t>
            </a:r>
            <a:r>
              <a:rPr lang="en-US" smtClean="0"/>
              <a:t> = v</a:t>
            </a:r>
            <a:r>
              <a:rPr lang="en-US" baseline="-25000" smtClean="0"/>
              <a:t>1, </a:t>
            </a: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15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x</a:t>
            </a:r>
            <a:r>
              <a:rPr lang="en-US" smtClean="0"/>
              <a:t> = y} </a:t>
            </a:r>
            <a:br>
              <a:rPr lang="en-US" smtClean="0"/>
            </a:br>
            <a:r>
              <a:rPr lang="en-US" smtClean="0"/>
              <a:t>for any variable V</a:t>
            </a:r>
            <a:r>
              <a:rPr lang="en-US" baseline="-25000" smtClean="0"/>
              <a:t>x </a:t>
            </a:r>
            <a:r>
              <a:rPr lang="en-CA" sz="2000" smtClean="0">
                <a:latin typeface="MS Reference Sans Serif" pitchFamily="34" charset="0"/>
                <a:sym typeface="Symbol" pitchFamily="18" charset="2"/>
              </a:rPr>
              <a:t></a:t>
            </a:r>
            <a:r>
              <a:rPr lang="en-CA" smtClean="0">
                <a:latin typeface="Lucida Calligraphy" pitchFamily="66" charset="0"/>
              </a:rPr>
              <a:t>V </a:t>
            </a:r>
            <a:r>
              <a:rPr lang="en-CA" smtClean="0">
                <a:latin typeface="Arial" pitchFamily="34" charset="0"/>
                <a:cs typeface="Arial" pitchFamily="34" charset="0"/>
              </a:rPr>
              <a:t>\ {</a:t>
            </a:r>
            <a:r>
              <a:rPr lang="en-US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7</a:t>
            </a:r>
            <a:r>
              <a:rPr lang="en-CA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15</a:t>
            </a:r>
            <a:r>
              <a:rPr lang="en-CA" smtClean="0">
                <a:latin typeface="Arial" pitchFamily="34" charset="0"/>
                <a:cs typeface="Arial" pitchFamily="34" charset="0"/>
              </a:rPr>
              <a:t>} and all values y</a:t>
            </a:r>
            <a:r>
              <a:rPr lang="en-US" smtClean="0">
                <a:latin typeface="Arial" pitchFamily="34" charset="0"/>
                <a:cs typeface="Arial" pitchFamily="34" charset="0"/>
                <a:sym typeface="Symbol" pitchFamily="18" charset="2"/>
              </a:rPr>
              <a:t>dom(V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</a:p>
          <a:p>
            <a:pPr lvl="2"/>
            <a:r>
              <a:rPr lang="en-US" smtClean="0">
                <a:latin typeface="Arial" pitchFamily="34" charset="0"/>
                <a:cs typeface="Arial" pitchFamily="34" charset="0"/>
                <a:sym typeface="Symbol" pitchFamily="18" charset="2"/>
              </a:rPr>
              <a:t>No fixed variable ordering for this search variant</a:t>
            </a:r>
            <a:endParaRPr lang="en-US" sz="1100" smtClean="0"/>
          </a:p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Goal state: complete assignments of values to variables that satisfy all constraints</a:t>
            </a:r>
          </a:p>
          <a:p>
            <a:pPr lvl="1"/>
            <a:r>
              <a:rPr lang="en-US" smtClean="0">
                <a:solidFill>
                  <a:srgbClr val="A6A6A6"/>
                </a:solidFill>
              </a:rPr>
              <a:t>That is, models</a:t>
            </a:r>
          </a:p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Solution: assignment (the path doesn</a:t>
            </a:r>
            <a:r>
              <a:rPr lang="en-CA" altLang="en-US" smtClean="0">
                <a:solidFill>
                  <a:srgbClr val="A6A6A6"/>
                </a:solidFill>
              </a:rPr>
              <a:t>’</a:t>
            </a:r>
            <a:r>
              <a:rPr lang="en-US" altLang="ja-JP" smtClean="0">
                <a:solidFill>
                  <a:srgbClr val="A6A6A6"/>
                </a:solidFill>
              </a:rPr>
              <a:t>t matter)</a:t>
            </a:r>
          </a:p>
          <a:p>
            <a:pPr>
              <a:buSzTx/>
              <a:buFontTx/>
              <a:buChar char="•"/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2FE4A9-E639-4367-8708-273AD9A877C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1"/>
          <p:cNvSpPr>
            <a:spLocks noChangeArrowheads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3132CE"/>
                </a:solidFill>
                <a:latin typeface="cmr10" charset="0"/>
              </a:rPr>
              <a:t>CSP Solving as Graph Searching</a:t>
            </a: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7188"/>
            <a:ext cx="7464425" cy="48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5539" name="Content Placeholder 2"/>
          <p:cNvSpPr txBox="1">
            <a:spLocks/>
          </p:cNvSpPr>
          <p:nvPr/>
        </p:nvSpPr>
        <p:spPr bwMode="auto">
          <a:xfrm>
            <a:off x="381000" y="990600"/>
            <a:ext cx="8534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3 Variables: A,B,C. All with domains = {1,2,3,4}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Constraints: A&lt;B, B&lt;C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074"/>
          <p:cNvSpPr>
            <a:spLocks noChangeArrowheads="1"/>
          </p:cNvSpPr>
          <p:nvPr/>
        </p:nvSpPr>
        <p:spPr bwMode="auto">
          <a:xfrm>
            <a:off x="685800" y="7620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Backtracking relies on one or more </a:t>
            </a:r>
            <a:r>
              <a:rPr lang="en-US" sz="2400">
                <a:solidFill>
                  <a:srgbClr val="FF0000"/>
                </a:solidFill>
                <a:latin typeface="cmr10" charset="0"/>
              </a:rPr>
              <a:t>heuristics</a:t>
            </a:r>
            <a:r>
              <a:rPr lang="en-US" sz="2400">
                <a:latin typeface="cmr10" charset="0"/>
              </a:rPr>
              <a:t> to select which variable to consider next.</a:t>
            </a:r>
          </a:p>
          <a:p>
            <a:pPr marL="800100" lvl="1" indent="-342900">
              <a:spcBef>
                <a:spcPct val="20000"/>
              </a:spcBef>
              <a:buFont typeface="Lucida Grande" charset="0"/>
              <a:buChar char="-"/>
            </a:pPr>
            <a:r>
              <a:rPr lang="en-US" sz="2000">
                <a:latin typeface="cmr10" charset="0"/>
              </a:rPr>
              <a:t>E.g, variable involved in the largest number of constraints: 	</a:t>
            </a:r>
            <a:r>
              <a:rPr lang="en-US" altLang="en-US" sz="2000">
                <a:latin typeface="cmr10" charset="0"/>
              </a:rPr>
              <a:t>“</a:t>
            </a:r>
            <a:r>
              <a:rPr lang="en-US" sz="2000">
                <a:latin typeface="cmr10" charset="0"/>
              </a:rPr>
              <a:t>If you are going to fail on this branch, fail early!</a:t>
            </a:r>
            <a:r>
              <a:rPr lang="en-US" altLang="en-US" sz="2000">
                <a:latin typeface="cmr10" charset="0"/>
              </a:rPr>
              <a:t>”</a:t>
            </a:r>
            <a:endParaRPr lang="en-US" sz="2000">
              <a:latin typeface="cmr10" charset="0"/>
            </a:endParaRPr>
          </a:p>
          <a:p>
            <a:pPr marL="800100" lvl="1" indent="-342900">
              <a:spcBef>
                <a:spcPct val="20000"/>
              </a:spcBef>
              <a:buFont typeface="Lucida Grande" charset="0"/>
              <a:buChar char="-"/>
            </a:pPr>
            <a:r>
              <a:rPr lang="en-US" sz="2000">
                <a:latin typeface="cmr10" charset="0"/>
              </a:rPr>
              <a:t>Can also be smart about which values to consider first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latin typeface="cmr10" charset="0"/>
              </a:rPr>
              <a:t>This is a </a:t>
            </a:r>
            <a:r>
              <a:rPr lang="en-US" sz="2400">
                <a:solidFill>
                  <a:srgbClr val="FF0000"/>
                </a:solidFill>
                <a:latin typeface="cmr10" charset="0"/>
              </a:rPr>
              <a:t>different use of the word </a:t>
            </a:r>
            <a:r>
              <a:rPr lang="en-CA" altLang="en-US" sz="2400">
                <a:solidFill>
                  <a:srgbClr val="FF0000"/>
                </a:solidFill>
                <a:latin typeface="cmr10" charset="0"/>
              </a:rPr>
              <a:t>‘</a:t>
            </a:r>
            <a:r>
              <a:rPr lang="en-US" altLang="ja-JP" sz="2400">
                <a:solidFill>
                  <a:srgbClr val="FF0000"/>
                </a:solidFill>
                <a:latin typeface="cmr10" charset="0"/>
              </a:rPr>
              <a:t>heuristic</a:t>
            </a:r>
            <a:r>
              <a:rPr lang="en-CA" altLang="en-US" sz="2400">
                <a:solidFill>
                  <a:srgbClr val="FF0000"/>
                </a:solidFill>
                <a:latin typeface="cmr10" charset="0"/>
              </a:rPr>
              <a:t>’</a:t>
            </a:r>
            <a:r>
              <a:rPr lang="en-US" altLang="ja-JP" sz="2400">
                <a:latin typeface="cmr10" charset="0"/>
              </a:rPr>
              <a:t>!</a:t>
            </a:r>
          </a:p>
          <a:p>
            <a:pPr marL="800100" lvl="1" indent="-342900">
              <a:spcBef>
                <a:spcPct val="20000"/>
              </a:spcBef>
              <a:buFont typeface="Lucida Grande" charset="0"/>
              <a:buChar char="-"/>
            </a:pPr>
            <a:r>
              <a:rPr lang="en-US" sz="2000">
                <a:latin typeface="cmr10" charset="0"/>
              </a:rPr>
              <a:t>Still true in this context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>
                <a:solidFill>
                  <a:srgbClr val="3333CC"/>
                </a:solidFill>
                <a:latin typeface="cmr10" charset="0"/>
              </a:rPr>
              <a:t>Can be computed cheaply during the search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>
                <a:solidFill>
                  <a:srgbClr val="3333CC"/>
                </a:solidFill>
                <a:latin typeface="cmr10" charset="0"/>
              </a:rPr>
              <a:t>Provides guidance to the search algorithm</a:t>
            </a:r>
          </a:p>
          <a:p>
            <a:pPr marL="800100" lvl="1" indent="-342900">
              <a:spcBef>
                <a:spcPct val="20000"/>
              </a:spcBef>
              <a:buFont typeface="Lucida Grande" charset="0"/>
              <a:buChar char="-"/>
            </a:pPr>
            <a:r>
              <a:rPr lang="en-US" sz="2000">
                <a:latin typeface="cmr10" charset="0"/>
              </a:rPr>
              <a:t>But not true anymore in this context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altLang="en-US" sz="2000">
                <a:latin typeface="cmr10" charset="0"/>
              </a:rPr>
              <a:t>‘</a:t>
            </a:r>
            <a:r>
              <a:rPr lang="en-US" altLang="ja-JP" sz="2000">
                <a:latin typeface="cmr10" charset="0"/>
              </a:rPr>
              <a:t>Estimate of the distance to the goal</a:t>
            </a:r>
            <a:r>
              <a:rPr lang="en-CA" altLang="en-US" sz="2000">
                <a:latin typeface="cmr10" charset="0"/>
              </a:rPr>
              <a:t>’</a:t>
            </a:r>
            <a:endParaRPr lang="en-US" altLang="ja-JP" sz="2000">
              <a:latin typeface="cmr10" charset="0"/>
            </a:endParaRPr>
          </a:p>
          <a:p>
            <a:pPr marL="1257300" lvl="2" indent="-342900">
              <a:spcBef>
                <a:spcPct val="20000"/>
              </a:spcBef>
              <a:buFont typeface="Lucida Grande" charset="0"/>
              <a:buChar char="-"/>
            </a:pPr>
            <a:endParaRPr lang="en-US" sz="2000">
              <a:latin typeface="cmr10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Both meanings are used frequently in the AI literature.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latin typeface="cmr10" charset="0"/>
              </a:rPr>
              <a:t>‘</a:t>
            </a:r>
            <a:r>
              <a:rPr lang="en-US" sz="2400">
                <a:latin typeface="cmr10" charset="0"/>
              </a:rPr>
              <a:t>heuristic</a:t>
            </a:r>
            <a:r>
              <a:rPr lang="en-US" altLang="en-US" sz="2400">
                <a:latin typeface="cmr10" charset="0"/>
              </a:rPr>
              <a:t>’</a:t>
            </a:r>
            <a:r>
              <a:rPr lang="en-US" sz="2400">
                <a:latin typeface="cmr10" charset="0"/>
              </a:rPr>
              <a:t> means </a:t>
            </a:r>
            <a:r>
              <a:rPr lang="en-US" altLang="en-US" sz="2400">
                <a:latin typeface="cmr10" charset="0"/>
              </a:rPr>
              <a:t>‘</a:t>
            </a:r>
            <a:r>
              <a:rPr lang="en-US" sz="2400">
                <a:latin typeface="cmr10" charset="0"/>
              </a:rPr>
              <a:t>serves to discover</a:t>
            </a:r>
            <a:r>
              <a:rPr lang="en-US" altLang="en-US" sz="2400">
                <a:latin typeface="cmr10" charset="0"/>
              </a:rPr>
              <a:t>’</a:t>
            </a:r>
            <a:r>
              <a:rPr lang="en-US" sz="2400">
                <a:latin typeface="cmr10" charset="0"/>
              </a:rPr>
              <a:t>: goal-oriented.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Does not mean </a:t>
            </a:r>
            <a:r>
              <a:rPr lang="en-US" altLang="en-US" sz="2400">
                <a:latin typeface="cmr10" charset="0"/>
              </a:rPr>
              <a:t>‘</a:t>
            </a:r>
            <a:r>
              <a:rPr lang="en-US" sz="2400">
                <a:latin typeface="cmr10" charset="0"/>
              </a:rPr>
              <a:t>unreliable</a:t>
            </a:r>
            <a:r>
              <a:rPr lang="en-US" altLang="en-US" sz="2400">
                <a:latin typeface="cmr10" charset="0"/>
              </a:rPr>
              <a:t>’</a:t>
            </a:r>
            <a:r>
              <a:rPr lang="en-US" sz="2400">
                <a:latin typeface="cmr10" charset="0"/>
              </a:rPr>
              <a:t>!</a:t>
            </a:r>
            <a:endParaRPr lang="en-US"/>
          </a:p>
        </p:txBody>
      </p:sp>
      <p:sp>
        <p:nvSpPr>
          <p:cNvPr id="67586" name="Rectangle 307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Selecting variables in a smart way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CA9C2A-4703-4A00-9CBB-5B07ED24ABEA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3600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Standard Search vs. Specific R&amp;R systems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8278813" cy="575945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</a:rPr>
              <a:t>Constraint Satisfaction (Problems):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State: </a:t>
            </a:r>
            <a:r>
              <a:rPr lang="en-US" sz="1800" smtClean="0">
                <a:cs typeface="Times New Roman" pitchFamily="18" charset="0"/>
              </a:rPr>
              <a:t>assignments of values to a subset of the variables</a:t>
            </a:r>
            <a:endParaRPr lang="en-US" sz="180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Successor function: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assign values to a </a:t>
            </a:r>
            <a:r>
              <a:rPr lang="ja-JP" altLang="en-US" sz="1800" smtClean="0">
                <a:solidFill>
                  <a:srgbClr val="000000"/>
                </a:solidFill>
                <a:cs typeface="Times New Roman" pitchFamily="18" charset="0"/>
              </a:rPr>
              <a:t>“</a:t>
            </a:r>
            <a:r>
              <a:rPr lang="en-US" altLang="ja-JP" sz="1800" smtClean="0">
                <a:solidFill>
                  <a:srgbClr val="000000"/>
                </a:solidFill>
                <a:cs typeface="Times New Roman" pitchFamily="18" charset="0"/>
              </a:rPr>
              <a:t>free</a:t>
            </a:r>
            <a:r>
              <a:rPr lang="ja-JP" altLang="en-US" sz="1800" smtClean="0">
                <a:solidFill>
                  <a:srgbClr val="000000"/>
                </a:solidFill>
                <a:cs typeface="Times New Roman" pitchFamily="18" charset="0"/>
              </a:rPr>
              <a:t>”</a:t>
            </a:r>
            <a:r>
              <a:rPr lang="en-US" altLang="ja-JP" sz="1800" smtClean="0">
                <a:solidFill>
                  <a:srgbClr val="000000"/>
                </a:solidFill>
                <a:cs typeface="Times New Roman" pitchFamily="18" charset="0"/>
              </a:rPr>
              <a:t> variable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Goal test: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all variables assigned a value and all constraints satisfied?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Solution: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possible world that satisfies the constraints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Heuristic function: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none (all solutions at the same distance from start)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</a:rPr>
              <a:t>Planning : 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State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Successor function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Goal test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Solution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Heuristic function</a:t>
            </a:r>
            <a:endParaRPr lang="en-US" sz="180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</a:rPr>
              <a:t>Inference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State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Successor function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Goal test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62699"/>
                </a:solidFill>
                <a:cs typeface="Times New Roman" pitchFamily="18" charset="0"/>
              </a:rPr>
              <a:t>Solution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62699"/>
                </a:solidFill>
                <a:cs typeface="Times New Roman" pitchFamily="18" charset="0"/>
              </a:rPr>
              <a:t>Heuristic function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Learning Goals for today</a:t>
            </a:r>
            <a:r>
              <a:rPr altLang="en-US" smtClean="0">
                <a:ea typeface="MS PGothic" pitchFamily="34" charset="-128"/>
              </a:rPr>
              <a:t>’</a:t>
            </a:r>
            <a:r>
              <a:rPr lang="en-US" altLang="ja-JP" smtClean="0">
                <a:ea typeface="MS PGothic" pitchFamily="34" charset="-128"/>
              </a:rPr>
              <a:t>s class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22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25538"/>
            <a:ext cx="8458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MS Reference Sans Serif" pitchFamily="34" charset="0"/>
                <a:ea typeface="+mn-ea"/>
                <a:cs typeface="+mn-cs"/>
              </a:rPr>
              <a:t>Define possible worlds in term of variables and their domains</a:t>
            </a:r>
          </a:p>
          <a:p>
            <a:pPr lvl="1" eaLnBrk="1" hangingPunct="1">
              <a:defRPr/>
            </a:pPr>
            <a:r>
              <a:rPr lang="en-US" sz="1800" dirty="0" smtClean="0">
                <a:latin typeface="MS Reference Sans Serif" pitchFamily="34" charset="0"/>
                <a:ea typeface="ＭＳ Ｐゴシック" charset="0"/>
              </a:rPr>
              <a:t>Compute number of possible worlds on real examples </a:t>
            </a:r>
          </a:p>
          <a:p>
            <a:pPr eaLnBrk="1" hangingPunct="1">
              <a:defRPr/>
            </a:pPr>
            <a:r>
              <a:rPr lang="en-US" sz="2000" dirty="0" smtClean="0">
                <a:latin typeface="MS Reference Sans Serif" pitchFamily="34" charset="0"/>
                <a:ea typeface="+mn-ea"/>
                <a:cs typeface="+mn-cs"/>
              </a:rPr>
              <a:t>Specify constraints to represent real world problems differentiating between:</a:t>
            </a:r>
          </a:p>
          <a:p>
            <a:pPr lvl="1" eaLnBrk="1" hangingPunct="1">
              <a:defRPr/>
            </a:pPr>
            <a:r>
              <a:rPr lang="en-US" sz="1600" dirty="0" smtClean="0">
                <a:latin typeface="MS Reference Sans Serif" pitchFamily="34" charset="0"/>
                <a:ea typeface="+mn-ea"/>
                <a:cs typeface="+mn-cs"/>
              </a:rPr>
              <a:t>Unary and k-</a:t>
            </a:r>
            <a:r>
              <a:rPr lang="en-US" sz="1600" dirty="0" err="1" smtClean="0">
                <a:latin typeface="MS Reference Sans Serif" pitchFamily="34" charset="0"/>
                <a:ea typeface="+mn-ea"/>
                <a:cs typeface="+mn-cs"/>
              </a:rPr>
              <a:t>ary</a:t>
            </a:r>
            <a:r>
              <a:rPr lang="en-US" sz="1600" dirty="0" smtClean="0">
                <a:latin typeface="MS Reference Sans Serif" pitchFamily="34" charset="0"/>
                <a:ea typeface="+mn-ea"/>
                <a:cs typeface="+mn-cs"/>
              </a:rPr>
              <a:t> constraints </a:t>
            </a:r>
          </a:p>
          <a:p>
            <a:pPr lvl="1" eaLnBrk="1" hangingPunct="1">
              <a:defRPr/>
            </a:pPr>
            <a:r>
              <a:rPr lang="en-US" sz="1600" dirty="0" smtClean="0">
                <a:latin typeface="MS Reference Sans Serif" pitchFamily="34" charset="0"/>
                <a:ea typeface="+mn-ea"/>
                <a:cs typeface="+mn-cs"/>
              </a:rPr>
              <a:t>List vs. function format</a:t>
            </a:r>
          </a:p>
          <a:p>
            <a:pPr eaLnBrk="1" hangingPunct="1">
              <a:defRPr/>
            </a:pPr>
            <a:r>
              <a:rPr lang="en-US" sz="2000" dirty="0" smtClean="0">
                <a:latin typeface="MS Reference Sans Serif" pitchFamily="34" charset="0"/>
                <a:ea typeface="+mn-ea"/>
                <a:cs typeface="+mn-cs"/>
              </a:rPr>
              <a:t>Verify whether a possible world satisfies a set of constraints (i.e., whether it is a model, a solution)</a:t>
            </a:r>
          </a:p>
          <a:p>
            <a:pPr>
              <a:buSzTx/>
              <a:buFontTx/>
              <a:buChar char="•"/>
              <a:defRPr/>
            </a:pPr>
            <a:r>
              <a:rPr lang="en-US" sz="2000" dirty="0" smtClean="0">
                <a:ea typeface="+mn-ea"/>
                <a:cs typeface="+mn-cs"/>
              </a:rPr>
              <a:t>Implement  the </a:t>
            </a:r>
            <a:r>
              <a:rPr lang="en-US" sz="2000" dirty="0" smtClean="0">
                <a:solidFill>
                  <a:srgbClr val="3132CE"/>
                </a:solidFill>
                <a:ea typeface="+mn-ea"/>
                <a:cs typeface="+mn-cs"/>
              </a:rPr>
              <a:t>Generate-and-Test </a:t>
            </a:r>
            <a:r>
              <a:rPr lang="en-US" sz="2000" dirty="0" smtClean="0">
                <a:ea typeface="+mn-ea"/>
                <a:cs typeface="+mn-cs"/>
              </a:rPr>
              <a:t>Algorithm. Explain its disadvantages.</a:t>
            </a:r>
          </a:p>
          <a:p>
            <a:pPr>
              <a:buSzTx/>
              <a:buFontTx/>
              <a:buChar char="•"/>
              <a:defRPr/>
            </a:pPr>
            <a:r>
              <a:rPr lang="en-US" sz="2000" dirty="0" smtClean="0">
                <a:ea typeface="+mn-ea"/>
                <a:cs typeface="+mn-cs"/>
              </a:rPr>
              <a:t>Solve a </a:t>
            </a:r>
            <a:r>
              <a:rPr lang="en-US" sz="2000" dirty="0" smtClean="0">
                <a:solidFill>
                  <a:srgbClr val="3132CE"/>
                </a:solidFill>
                <a:ea typeface="+mn-ea"/>
                <a:cs typeface="+mn-cs"/>
              </a:rPr>
              <a:t>CSP by search  </a:t>
            </a:r>
            <a:r>
              <a:rPr lang="en-US" sz="2000" dirty="0" smtClean="0">
                <a:ea typeface="+mn-ea"/>
                <a:cs typeface="+mn-cs"/>
              </a:rPr>
              <a:t>(specify neighbors, states, start state, goal state). Compare strategies for CSP search. Implement pruning for DFS search in a CSP.  </a:t>
            </a:r>
          </a:p>
          <a:p>
            <a:pPr eaLnBrk="1" hangingPunct="1">
              <a:defRPr/>
            </a:pPr>
            <a:endParaRPr lang="en-US" sz="1400" dirty="0" smtClean="0">
              <a:latin typeface="MS Reference Sans Serif" pitchFamily="34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MS Reference Sans Serif" pitchFamily="34" charset="0"/>
                <a:ea typeface="+mn-ea"/>
                <a:cs typeface="+mn-cs"/>
              </a:rPr>
              <a:t>Coming up: Arc consistency and domain splitting</a:t>
            </a:r>
            <a:endParaRPr lang="en-US" sz="1600" dirty="0" smtClean="0">
              <a:latin typeface="MS Reference Sans Serif" pitchFamily="34" charset="0"/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sz="1800" dirty="0">
                <a:latin typeface="MS Reference Sans Serif" pitchFamily="34" charset="0"/>
                <a:ea typeface="+mn-ea"/>
                <a:cs typeface="+mn-cs"/>
              </a:rPr>
              <a:t>Read Sections </a:t>
            </a:r>
            <a:r>
              <a:rPr lang="en-US" sz="1800" dirty="0" smtClean="0">
                <a:latin typeface="MS Reference Sans Serif" pitchFamily="34" charset="0"/>
                <a:ea typeface="+mn-ea"/>
                <a:cs typeface="+mn-cs"/>
              </a:rPr>
              <a:t>4.5-4.6</a:t>
            </a:r>
          </a:p>
          <a:p>
            <a:pPr eaLnBrk="1" hangingPunct="1">
              <a:defRPr/>
            </a:pPr>
            <a:r>
              <a:rPr lang="en-US" sz="2200" dirty="0" smtClean="0">
                <a:latin typeface="MS Reference Sans Serif" pitchFamily="34" charset="0"/>
                <a:ea typeface="+mn-ea"/>
                <a:cs typeface="+mn-cs"/>
              </a:rPr>
              <a:t>Assignment 1 is due this Friday</a:t>
            </a:r>
            <a:endParaRPr lang="en-US" sz="2200" dirty="0">
              <a:latin typeface="MS Reference Sans Serif" pitchFamily="34" charset="0"/>
              <a:ea typeface="+mn-ea"/>
              <a:cs typeface="+mn-cs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2368C9-B585-46FD-B1DC-52E44FB2ADF3}" type="slidenum">
              <a:rPr lang="en-US"/>
              <a:pPr/>
              <a:t>38</a:t>
            </a:fld>
            <a:endParaRPr lang="en-US"/>
          </a:p>
        </p:txBody>
      </p:sp>
      <p:pic>
        <p:nvPicPr>
          <p:cNvPr id="71684" name="Ink 7"/>
          <p:cNvPicPr>
            <a:picLocks noRot="1" noChangeAspect="1" noEditPoints="1" noChangeArrowheads="1" noChangeShapeType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3" y="6381750"/>
            <a:ext cx="17462" cy="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95288" y="5589588"/>
            <a:ext cx="8208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Standard Search vs. CSP</a:t>
            </a:r>
            <a:endParaRPr smtClean="0">
              <a:ea typeface="MS PGothic" pitchFamily="34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mtClean="0">
                <a:latin typeface="Arial" pitchFamily="34" charset="0"/>
                <a:cs typeface="Arial" pitchFamily="34" charset="0"/>
              </a:rPr>
              <a:t> First studied general state space search in isolation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Standard search problem: search in a state space </a:t>
            </a:r>
          </a:p>
          <a:p>
            <a:pPr lvl="1"/>
            <a:endParaRPr lang="en-US" smtClean="0">
              <a:latin typeface="Arial" pitchFamily="34" charset="0"/>
              <a:cs typeface="Arial" pitchFamily="34" charset="0"/>
            </a:endParaRPr>
          </a:p>
          <a:p>
            <a:pPr>
              <a:buSzTx/>
              <a:buFontTx/>
              <a:buChar char="•"/>
            </a:pP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State</a:t>
            </a:r>
            <a:r>
              <a:rPr lang="en-US" smtClean="0">
                <a:latin typeface="Arial" pitchFamily="34" charset="0"/>
                <a:cs typeface="Arial" pitchFamily="34" charset="0"/>
              </a:rPr>
              <a:t> is a 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black box</a:t>
            </a:r>
            <a:r>
              <a:rPr lang="ja-JP" altLang="en-US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 - any arbitrary data structure that  </a:t>
            </a:r>
            <a:br>
              <a:rPr lang="en-US" altLang="ja-JP" smtClean="0">
                <a:latin typeface="Arial" pitchFamily="34" charset="0"/>
                <a:cs typeface="Arial" pitchFamily="34" charset="0"/>
              </a:rPr>
            </a:br>
            <a:r>
              <a:rPr lang="en-US" altLang="ja-JP" smtClean="0">
                <a:latin typeface="Arial" pitchFamily="34" charset="0"/>
                <a:cs typeface="Arial" pitchFamily="34" charset="0"/>
              </a:rPr>
              <a:t> supports </a:t>
            </a:r>
            <a:r>
              <a:rPr lang="en-US" altLang="ja-JP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three problem-specific routines: 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goal test: goal(state)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finding successor nodes: neighbors(state)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if applicable, heuristic evaluation function: h(state)</a:t>
            </a:r>
          </a:p>
          <a:p>
            <a:pPr lvl="1"/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>
              <a:buSzTx/>
              <a:buFontTx/>
              <a:buChar char="•"/>
            </a:pPr>
            <a:r>
              <a:rPr lang="en-US" smtClean="0">
                <a:latin typeface="Arial" pitchFamily="34" charset="0"/>
                <a:cs typeface="Arial" pitchFamily="34" charset="0"/>
              </a:rPr>
              <a:t> We</a:t>
            </a:r>
            <a:r>
              <a:rPr lang="en-CA" altLang="en-US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mtClean="0">
                <a:latin typeface="Arial" pitchFamily="34" charset="0"/>
                <a:cs typeface="Arial" pitchFamily="34" charset="0"/>
              </a:rPr>
              <a:t>ll see more specialized versions of search for various</a:t>
            </a:r>
            <a:br>
              <a:rPr lang="en-US" altLang="ja-JP" smtClean="0">
                <a:latin typeface="Arial" pitchFamily="34" charset="0"/>
                <a:cs typeface="Arial" pitchFamily="34" charset="0"/>
              </a:rPr>
            </a:br>
            <a:r>
              <a:rPr lang="en-US" altLang="ja-JP" smtClean="0">
                <a:latin typeface="Arial" pitchFamily="34" charset="0"/>
                <a:cs typeface="Arial" pitchFamily="34" charset="0"/>
              </a:rPr>
              <a:t> problems</a:t>
            </a:r>
          </a:p>
          <a:p>
            <a:pPr>
              <a:buSzTx/>
              <a:buFontTx/>
              <a:buChar char="•"/>
            </a:pPr>
            <a:endParaRPr lang="en-US" smtClean="0">
              <a:latin typeface="Arial" pitchFamily="34" charset="0"/>
              <a:cs typeface="Arial" pitchFamily="34" charset="0"/>
            </a:endParaRPr>
          </a:p>
          <a:p>
            <a:pPr>
              <a:buSzTx/>
              <a:buFontTx/>
              <a:buChar char="•"/>
            </a:pPr>
            <a:endParaRPr lang="en-C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98881F-C83E-4A4C-9D03-46C48EBFAEB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052513"/>
            <a:ext cx="8929687" cy="57150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Constraint Satisfaction Problems: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State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Successor function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Goal test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latin typeface="Arial" pitchFamily="34" charset="0"/>
                <a:cs typeface="Arial" pitchFamily="34" charset="0"/>
              </a:rPr>
              <a:t>Heuristic function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Planning : 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State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Successor function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Goal test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latin typeface="Arial" pitchFamily="34" charset="0"/>
                <a:cs typeface="Arial" pitchFamily="34" charset="0"/>
              </a:rPr>
              <a:t>Heuristic function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Inference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State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Successor function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Goal test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latin typeface="Arial" pitchFamily="34" charset="0"/>
                <a:cs typeface="Arial" pitchFamily="34" charset="0"/>
              </a:rPr>
              <a:t>Heuristic function</a:t>
            </a:r>
          </a:p>
          <a:p>
            <a:pPr lvl="1">
              <a:lnSpc>
                <a:spcPct val="90000"/>
              </a:lnSpc>
            </a:pP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r>
              <a:rPr lang="en-US" sz="3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Search in Specific R&amp;R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>
                <a:ea typeface="MS PGothic" pitchFamily="34" charset="-128"/>
              </a:rPr>
              <a:t>Constraint Satisfaction Problems (CSPs): Definition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59743E-12C9-424F-8EDA-15F999873887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9388" y="765175"/>
            <a:ext cx="8713787" cy="1944688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</a:t>
            </a:r>
            <a:r>
              <a:rPr lang="en-CA" sz="2400" dirty="0" err="1">
                <a:latin typeface="MS Reference Sans Serif" pitchFamily="34" charset="0"/>
                <a:ea typeface="+mn-ea"/>
                <a:cs typeface="Arial" pitchFamily="34" charset="0"/>
              </a:rPr>
              <a:t>dom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(V) for each variable V 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  <a:sym typeface="Symbol"/>
              </a:rPr>
              <a:t></a:t>
            </a:r>
            <a:r>
              <a:rPr lang="en-CA" sz="2400" dirty="0"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C</a:t>
            </a:r>
            <a:endParaRPr lang="en-US" sz="24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219700" y="3054350"/>
            <a:ext cx="3543300" cy="28956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CA" smtClean="0">
                <a:latin typeface="MS Reference Sans Serif" pitchFamily="34" charset="0"/>
              </a:rPr>
              <a:t>Another example:</a:t>
            </a:r>
          </a:p>
          <a:p>
            <a:pPr>
              <a:buSzTx/>
              <a:buFontTx/>
              <a:buChar char="•"/>
            </a:pPr>
            <a:r>
              <a:rPr lang="en-US" smtClean="0"/>
              <a:t> </a:t>
            </a:r>
            <a:r>
              <a:rPr lang="en-CA" smtClean="0">
                <a:latin typeface="Lucida Calligraphy" pitchFamily="66" charset="0"/>
              </a:rPr>
              <a:t>V </a:t>
            </a:r>
            <a:r>
              <a:rPr lang="en-CA" smtClean="0">
                <a:latin typeface="MS Reference Sans Serif" pitchFamily="34" charset="0"/>
              </a:rPr>
              <a:t>= {V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CA" smtClean="0">
                <a:latin typeface="MS Reference Sans Serif" pitchFamily="34" charset="0"/>
              </a:rPr>
              <a:t>,V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CA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mtClean="0"/>
              <a:t> dom(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) = {1,2,3}</a:t>
            </a:r>
          </a:p>
          <a:p>
            <a:pPr lvl="1"/>
            <a:r>
              <a:rPr lang="en-US" smtClean="0"/>
              <a:t> dom(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) = {1,2}</a:t>
            </a:r>
          </a:p>
          <a:p>
            <a:pPr>
              <a:buSzTx/>
              <a:buFontTx/>
              <a:buChar char="•"/>
            </a:pPr>
            <a:r>
              <a:rPr lang="en-US" smtClean="0"/>
              <a:t> </a:t>
            </a:r>
            <a:r>
              <a:rPr lang="en-CA" smtClean="0">
                <a:latin typeface="Lucida Calligraphy" pitchFamily="66" charset="0"/>
              </a:rPr>
              <a:t>C </a:t>
            </a:r>
            <a:r>
              <a:rPr lang="en-CA" smtClean="0">
                <a:latin typeface="MS Reference Sans Serif" pitchFamily="34" charset="0"/>
              </a:rPr>
              <a:t>= {C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CA" smtClean="0">
                <a:latin typeface="MS Reference Sans Serif" pitchFamily="34" charset="0"/>
              </a:rPr>
              <a:t>,C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CA" smtClean="0">
                <a:latin typeface="MS Reference Sans Serif" pitchFamily="34" charset="0"/>
              </a:rPr>
              <a:t>,C</a:t>
            </a:r>
            <a:r>
              <a:rPr lang="en-CA" baseline="-25000" smtClean="0">
                <a:latin typeface="MS Reference Sans Serif" pitchFamily="34" charset="0"/>
              </a:rPr>
              <a:t>3</a:t>
            </a:r>
            <a:r>
              <a:rPr lang="en-CA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mtClean="0"/>
              <a:t> </a:t>
            </a:r>
            <a:r>
              <a:rPr lang="en-CA" smtClean="0">
                <a:latin typeface="MS Reference Sans Serif" pitchFamily="34" charset="0"/>
              </a:rPr>
              <a:t>C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: 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</a:t>
            </a:r>
            <a:r>
              <a:rPr lang="en-US" smtClean="0"/>
              <a:t> 2</a:t>
            </a:r>
          </a:p>
          <a:p>
            <a:pPr lvl="1"/>
            <a:r>
              <a:rPr lang="en-US" smtClean="0"/>
              <a:t> </a:t>
            </a:r>
            <a:r>
              <a:rPr lang="en-CA" smtClean="0">
                <a:latin typeface="MS Reference Sans Serif" pitchFamily="34" charset="0"/>
              </a:rPr>
              <a:t>C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: 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 + 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  &lt; 5</a:t>
            </a:r>
          </a:p>
          <a:p>
            <a:pPr lvl="1"/>
            <a:r>
              <a:rPr lang="en-US" smtClean="0"/>
              <a:t> </a:t>
            </a:r>
            <a:r>
              <a:rPr lang="en-CA" smtClean="0">
                <a:latin typeface="MS Reference Sans Serif" pitchFamily="34" charset="0"/>
              </a:rPr>
              <a:t>C</a:t>
            </a:r>
            <a:r>
              <a:rPr lang="en-CA" baseline="-25000" smtClean="0">
                <a:latin typeface="MS Reference Sans Serif" pitchFamily="34" charset="0"/>
              </a:rPr>
              <a:t>3</a:t>
            </a:r>
            <a:r>
              <a:rPr lang="en-US" smtClean="0"/>
              <a:t>: 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 &gt; 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68338" y="3068638"/>
            <a:ext cx="3543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Simple example: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V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{V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) = {1,2,3,4}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C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>
                <a:latin typeface="+mn-lt"/>
                <a:ea typeface="+mn-ea"/>
                <a:cs typeface="Arial" pitchFamily="34" charset="0"/>
                <a:sym typeface="Symbol"/>
              </a:rPr>
              <a:t>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2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&gt; 1</a:t>
            </a:r>
            <a:endParaRPr lang="en-CA" sz="2000" kern="0" baseline="-2500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>
                <a:ea typeface="MS PGothic" pitchFamily="34" charset="-128"/>
              </a:rPr>
              <a:t>Constraint Satisfaction Problems (CSPs): Definition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BABAEA-AA2F-4CB1-981C-049D0D0655ED}" type="slidenum">
              <a:rPr lang="en-US"/>
              <a:pPr/>
              <a:t>7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9388" y="2781300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values to all of its variables that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all of its constraints.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68338" y="4149725"/>
            <a:ext cx="35433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Simple example: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V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{V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) = {1,2,3,4}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C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>
                <a:latin typeface="+mn-lt"/>
                <a:ea typeface="+mn-ea"/>
                <a:cs typeface="Arial" pitchFamily="34" charset="0"/>
                <a:sym typeface="Symbol"/>
              </a:rPr>
              <a:t>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2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&gt; 1</a:t>
            </a:r>
            <a:endParaRPr lang="en-CA" sz="2000" kern="0" baseline="-2500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57713" y="4508500"/>
            <a:ext cx="41179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All models for this CSP: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MS Reference Sans Serif" pitchFamily="34" charset="0"/>
                <a:ea typeface="+mn-ea"/>
              </a:rPr>
              <a:t>	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 {V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= 3}</a:t>
            </a:r>
            <a:endParaRPr lang="en-CA" sz="2000" kern="0" baseline="-25000" dirty="0"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MS Reference Sans Serif" pitchFamily="34" charset="0"/>
                <a:ea typeface="+mn-ea"/>
                <a:cs typeface="Arial" pitchFamily="34" charset="0"/>
              </a:rPr>
              <a:t>	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 {V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= 4}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79388" y="765175"/>
            <a:ext cx="8713787" cy="1944688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</a:t>
            </a:r>
            <a:r>
              <a:rPr lang="en-CA" sz="2400" dirty="0" err="1">
                <a:latin typeface="MS Reference Sans Serif" pitchFamily="34" charset="0"/>
                <a:ea typeface="+mn-ea"/>
                <a:cs typeface="Arial" pitchFamily="34" charset="0"/>
              </a:rPr>
              <a:t>dom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(V) for each variable V 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  <a:sym typeface="Symbol"/>
              </a:rPr>
              <a:t></a:t>
            </a:r>
            <a:r>
              <a:rPr lang="en-CA" sz="2400" dirty="0"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C</a:t>
            </a:r>
            <a:endParaRPr lang="en-US" sz="24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>
                <a:ea typeface="MS PGothic" pitchFamily="34" charset="-128"/>
              </a:rPr>
              <a:t>Constraint Satisfaction Problems (CSPs): Definition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4D69F0-2781-407A-89F1-032713D427A4}" type="slidenum">
              <a:rPr lang="en-US"/>
              <a:pPr/>
              <a:t>8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9388" y="2779713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values to all of its variables that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all of its constraints.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08400" y="4149725"/>
            <a:ext cx="518477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Which are models for this CSP?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MS Reference Sans Serif" pitchFamily="34" charset="0"/>
                <a:ea typeface="+mn-ea"/>
              </a:rPr>
              <a:t>	</a:t>
            </a:r>
            <a:endParaRPr lang="en-CA" sz="2000" kern="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27653" name="Content Placeholder 2"/>
          <p:cNvSpPr>
            <a:spLocks noGrp="1"/>
          </p:cNvSpPr>
          <p:nvPr>
            <p:ph idx="1"/>
          </p:nvPr>
        </p:nvSpPr>
        <p:spPr>
          <a:xfrm>
            <a:off x="539750" y="4062413"/>
            <a:ext cx="3543300" cy="28956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CA" sz="2000" smtClean="0">
                <a:latin typeface="MS Reference Sans Serif" pitchFamily="34" charset="0"/>
              </a:rPr>
              <a:t>Another example:</a:t>
            </a:r>
          </a:p>
          <a:p>
            <a:pPr>
              <a:buSzTx/>
              <a:buFontTx/>
              <a:buChar char="•"/>
            </a:pPr>
            <a:r>
              <a:rPr lang="en-US" sz="2000" smtClean="0"/>
              <a:t> </a:t>
            </a:r>
            <a:r>
              <a:rPr lang="en-CA" sz="2000" smtClean="0">
                <a:latin typeface="Lucida Calligraphy" pitchFamily="66" charset="0"/>
              </a:rPr>
              <a:t>V </a:t>
            </a:r>
            <a:r>
              <a:rPr lang="en-CA" sz="2000" smtClean="0">
                <a:latin typeface="MS Reference Sans Serif" pitchFamily="34" charset="0"/>
              </a:rPr>
              <a:t>= {V</a:t>
            </a:r>
            <a:r>
              <a:rPr lang="en-CA" sz="2000" baseline="-25000" smtClean="0">
                <a:latin typeface="MS Reference Sans Serif" pitchFamily="34" charset="0"/>
              </a:rPr>
              <a:t>1</a:t>
            </a:r>
            <a:r>
              <a:rPr lang="en-CA" sz="2000" smtClean="0">
                <a:latin typeface="MS Reference Sans Serif" pitchFamily="34" charset="0"/>
              </a:rPr>
              <a:t>,V</a:t>
            </a:r>
            <a:r>
              <a:rPr lang="en-CA" sz="2000" baseline="-25000" smtClean="0">
                <a:latin typeface="MS Reference Sans Serif" pitchFamily="34" charset="0"/>
              </a:rPr>
              <a:t>2</a:t>
            </a:r>
            <a:r>
              <a:rPr lang="en-CA" sz="2000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z="1800" smtClean="0"/>
              <a:t> dom(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) = {1,2,3}</a:t>
            </a:r>
          </a:p>
          <a:p>
            <a:pPr lvl="1"/>
            <a:r>
              <a:rPr lang="en-US" sz="1800" smtClean="0"/>
              <a:t> dom(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) = {1,2}</a:t>
            </a:r>
          </a:p>
          <a:p>
            <a:pPr>
              <a:buSzTx/>
              <a:buFontTx/>
              <a:buChar char="•"/>
            </a:pPr>
            <a:r>
              <a:rPr lang="en-US" sz="2000" smtClean="0"/>
              <a:t> </a:t>
            </a:r>
            <a:r>
              <a:rPr lang="en-CA" sz="2000" smtClean="0">
                <a:latin typeface="Lucida Calligraphy" pitchFamily="66" charset="0"/>
              </a:rPr>
              <a:t>C </a:t>
            </a:r>
            <a:r>
              <a:rPr lang="en-CA" sz="2000" smtClean="0">
                <a:latin typeface="MS Reference Sans Serif" pitchFamily="34" charset="0"/>
              </a:rPr>
              <a:t>= {C</a:t>
            </a:r>
            <a:r>
              <a:rPr lang="en-CA" sz="2000" baseline="-25000" smtClean="0">
                <a:latin typeface="MS Reference Sans Serif" pitchFamily="34" charset="0"/>
              </a:rPr>
              <a:t>1</a:t>
            </a:r>
            <a:r>
              <a:rPr lang="en-CA" sz="2000" smtClean="0">
                <a:latin typeface="MS Reference Sans Serif" pitchFamily="34" charset="0"/>
              </a:rPr>
              <a:t>,C</a:t>
            </a:r>
            <a:r>
              <a:rPr lang="en-CA" sz="2000" baseline="-25000" smtClean="0">
                <a:latin typeface="MS Reference Sans Serif" pitchFamily="34" charset="0"/>
              </a:rPr>
              <a:t>2</a:t>
            </a:r>
            <a:r>
              <a:rPr lang="en-CA" sz="2000" smtClean="0">
                <a:latin typeface="MS Reference Sans Serif" pitchFamily="34" charset="0"/>
              </a:rPr>
              <a:t>,C</a:t>
            </a:r>
            <a:r>
              <a:rPr lang="en-CA" sz="2000" baseline="-25000" smtClean="0">
                <a:latin typeface="MS Reference Sans Serif" pitchFamily="34" charset="0"/>
              </a:rPr>
              <a:t>3</a:t>
            </a:r>
            <a:r>
              <a:rPr lang="en-CA" sz="2000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z="1800" smtClean="0"/>
              <a:t> </a:t>
            </a:r>
            <a:r>
              <a:rPr lang="en-CA" sz="1800" smtClean="0">
                <a:latin typeface="MS Reference Sans Serif" pitchFamily="34" charset="0"/>
              </a:rPr>
              <a:t>C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: 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</a:t>
            </a:r>
            <a:r>
              <a:rPr lang="en-US" sz="1800" smtClean="0"/>
              <a:t> 2</a:t>
            </a:r>
          </a:p>
          <a:p>
            <a:pPr lvl="1"/>
            <a:r>
              <a:rPr lang="en-US" sz="1800" smtClean="0"/>
              <a:t> </a:t>
            </a:r>
            <a:r>
              <a:rPr lang="en-CA" sz="1800" smtClean="0">
                <a:latin typeface="MS Reference Sans Serif" pitchFamily="34" charset="0"/>
              </a:rPr>
              <a:t>C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: 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 + 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  &lt; 5</a:t>
            </a:r>
          </a:p>
          <a:p>
            <a:pPr lvl="1"/>
            <a:r>
              <a:rPr lang="en-US" sz="1800" smtClean="0"/>
              <a:t> </a:t>
            </a:r>
            <a:r>
              <a:rPr lang="en-CA" sz="1800" smtClean="0">
                <a:latin typeface="MS Reference Sans Serif" pitchFamily="34" charset="0"/>
              </a:rPr>
              <a:t>C</a:t>
            </a:r>
            <a:r>
              <a:rPr lang="en-CA" sz="1800" baseline="-25000" smtClean="0">
                <a:latin typeface="MS Reference Sans Serif" pitchFamily="34" charset="0"/>
              </a:rPr>
              <a:t>3</a:t>
            </a:r>
            <a:r>
              <a:rPr lang="en-US" sz="1800" smtClean="0"/>
              <a:t>: V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 &gt; 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</a:p>
        </p:txBody>
      </p:sp>
      <p:sp>
        <p:nvSpPr>
          <p:cNvPr id="27654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1950" y="6237288"/>
            <a:ext cx="2303463" cy="36036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=3,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=2</a:t>
            </a:r>
            <a:r>
              <a:rPr lang="en-US" sz="2400"/>
              <a:t>}</a:t>
            </a:r>
          </a:p>
        </p:txBody>
      </p:sp>
      <p:sp>
        <p:nvSpPr>
          <p:cNvPr id="27655" name="TextBox 14"/>
          <p:cNvSpPr txBox="1">
            <a:spLocks noChangeArrowheads="1"/>
          </p:cNvSpPr>
          <p:nvPr/>
        </p:nvSpPr>
        <p:spPr bwMode="auto">
          <a:xfrm>
            <a:off x="5364163" y="4652963"/>
            <a:ext cx="238125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=1,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=1</a:t>
            </a:r>
            <a:r>
              <a:rPr lang="en-US" sz="2400"/>
              <a:t>}</a:t>
            </a:r>
          </a:p>
        </p:txBody>
      </p:sp>
      <p:sp>
        <p:nvSpPr>
          <p:cNvPr id="27656" name="TextBox 15"/>
          <p:cNvSpPr txBox="1">
            <a:spLocks noChangeArrowheads="1"/>
          </p:cNvSpPr>
          <p:nvPr/>
        </p:nvSpPr>
        <p:spPr bwMode="auto">
          <a:xfrm>
            <a:off x="5399088" y="5694363"/>
            <a:ext cx="2346325" cy="461962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=3,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=1</a:t>
            </a:r>
            <a:r>
              <a:rPr lang="en-US" sz="2400"/>
              <a:t>}</a:t>
            </a:r>
          </a:p>
        </p:txBody>
      </p:sp>
      <p:sp>
        <p:nvSpPr>
          <p:cNvPr id="27657" name="TextBox 16"/>
          <p:cNvSpPr txBox="1">
            <a:spLocks noChangeArrowheads="1"/>
          </p:cNvSpPr>
          <p:nvPr/>
        </p:nvSpPr>
        <p:spPr bwMode="auto">
          <a:xfrm>
            <a:off x="5368925" y="5157788"/>
            <a:ext cx="2376488" cy="4603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=2,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=1</a:t>
            </a:r>
            <a:r>
              <a:rPr lang="en-US" sz="2400"/>
              <a:t>}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79388" y="765175"/>
            <a:ext cx="8713787" cy="1944688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</a:t>
            </a:r>
            <a:r>
              <a:rPr lang="en-CA" sz="2400" dirty="0" err="1">
                <a:latin typeface="MS Reference Sans Serif" pitchFamily="34" charset="0"/>
                <a:ea typeface="+mn-ea"/>
                <a:cs typeface="Arial" pitchFamily="34" charset="0"/>
              </a:rPr>
              <a:t>dom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(V) for each variable V 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  <a:sym typeface="Symbol"/>
              </a:rPr>
              <a:t></a:t>
            </a:r>
            <a:r>
              <a:rPr lang="en-CA" sz="2400" dirty="0"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C</a:t>
            </a:r>
            <a:endParaRPr lang="en-US" sz="24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MS PGothic" pitchFamily="34" charset="-128"/>
              </a:rPr>
              <a:t>Possible Worlds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39150" cy="3014663"/>
          </a:xfrm>
        </p:spPr>
        <p:txBody>
          <a:bodyPr/>
          <a:lstStyle/>
          <a:p>
            <a:pPr lvl="1"/>
            <a:endParaRPr lang="en-CA" sz="600" smtClean="0"/>
          </a:p>
          <a:p>
            <a:pPr>
              <a:buSzTx/>
              <a:buFontTx/>
              <a:buChar char="•"/>
            </a:pPr>
            <a:endParaRPr lang="en-CA" sz="1000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None/>
            </a:pPr>
            <a:r>
              <a:rPr lang="en-US" smtClean="0"/>
              <a:t>i.e.  </a:t>
            </a:r>
            <a:r>
              <a:rPr lang="en-US" i="1" smtClean="0">
                <a:solidFill>
                  <a:srgbClr val="3333CC"/>
                </a:solidFill>
              </a:rPr>
              <a:t>a model is a possible world that satisfies all constraints</a:t>
            </a:r>
            <a:endParaRPr lang="en-CA" i="1" smtClean="0">
              <a:solidFill>
                <a:srgbClr val="3333CC"/>
              </a:solidFill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B453C4-42D6-43BE-BEB7-56940CD2DCFF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9388" y="836613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possible world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</a:t>
            </a:r>
            <a:b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values to all of its variables.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9388" y="2205038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values to all of its variables that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all of its constraints.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9750" y="4062413"/>
            <a:ext cx="3543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000" kern="0" dirty="0">
                <a:latin typeface="MS Reference Sans Serif" pitchFamily="34" charset="0"/>
                <a:ea typeface="+mn-ea"/>
              </a:rPr>
              <a:t>Another example: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CA" sz="2000" kern="0" dirty="0">
                <a:latin typeface="Lucida Calligraphy" pitchFamily="66" charset="0"/>
                <a:ea typeface="+mn-ea"/>
              </a:rPr>
              <a:t>V 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= {V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,V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8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) = {1,2,3}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8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) = {1,2}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CA" sz="2000" kern="0" dirty="0">
                <a:latin typeface="Lucida Calligraphy" pitchFamily="66" charset="0"/>
                <a:ea typeface="+mn-ea"/>
              </a:rPr>
              <a:t>C 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= {C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3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800" kern="0" dirty="0">
                <a:latin typeface="+mn-lt"/>
                <a:ea typeface="+mn-ea"/>
                <a:cs typeface="Arial" pitchFamily="34" charset="0"/>
                <a:sym typeface="Symbol"/>
              </a:rPr>
              <a:t>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2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+ 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 &lt; 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3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: 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&gt;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51275" y="4076700"/>
            <a:ext cx="50419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Possible worlds for this CSP: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dirty="0">
                <a:ea typeface="+mn-ea"/>
                <a:cs typeface="Arial" pitchFamily="34" charset="0"/>
              </a:rPr>
              <a:t>      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  <a:br>
              <a:rPr lang="en-US" sz="1800" dirty="0">
                <a:ea typeface="+mn-ea"/>
                <a:cs typeface="Arial" pitchFamily="34" charset="0"/>
              </a:rPr>
            </a:br>
            <a:r>
              <a:rPr lang="en-US" sz="1800" dirty="0">
                <a:ea typeface="+mn-ea"/>
                <a:cs typeface="Arial" pitchFamily="34" charset="0"/>
              </a:rPr>
              <a:t>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  <a:br>
              <a:rPr lang="en-US" sz="1800" dirty="0">
                <a:ea typeface="+mn-ea"/>
                <a:cs typeface="Arial" pitchFamily="34" charset="0"/>
              </a:rPr>
            </a:br>
            <a:r>
              <a:rPr lang="en-US" sz="1800" dirty="0">
                <a:ea typeface="+mn-ea"/>
                <a:cs typeface="Arial" pitchFamily="34" charset="0"/>
              </a:rPr>
              <a:t>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</a:t>
            </a:r>
            <a:r>
              <a:rPr lang="en-US" sz="1800" dirty="0">
                <a:ea typeface="+mn-ea"/>
                <a:cs typeface="Arial" pitchFamily="34" charset="0"/>
              </a:rPr>
              <a:t>} </a:t>
            </a:r>
            <a:r>
              <a:rPr lang="en-US" sz="1800" dirty="0">
                <a:latin typeface="MS Reference Sans Serif" pitchFamily="34" charset="0"/>
                <a:ea typeface="+mn-ea"/>
                <a:cs typeface="Arial" pitchFamily="34" charset="0"/>
              </a:rPr>
              <a:t>(a model)</a:t>
            </a:r>
            <a:endParaRPr lang="en-US" sz="1800" dirty="0">
              <a:ea typeface="+mn-ea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dirty="0">
                <a:ea typeface="+mn-ea"/>
                <a:cs typeface="Arial" pitchFamily="34" charset="0"/>
              </a:rPr>
              <a:t>      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          </a:t>
            </a:r>
            <a:r>
              <a:rPr lang="en-US" sz="1800" dirty="0">
                <a:ea typeface="+mn-ea"/>
                <a:cs typeface="Arial" pitchFamily="34" charset="0"/>
              </a:rPr>
              <a:t>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=3,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  <a:r>
              <a:rPr lang="en-US" sz="1800" dirty="0">
                <a:latin typeface="MS Reference Sans Serif" pitchFamily="34" charset="0"/>
                <a:ea typeface="ＭＳ Ｐゴシック" charset="0"/>
                <a:cs typeface="Arial" pitchFamily="34" charset="0"/>
              </a:rPr>
              <a:t> (a model)</a:t>
            </a:r>
            <a:endParaRPr lang="en-US" sz="1800" dirty="0">
              <a:ea typeface="+mn-ea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dirty="0">
                <a:ea typeface="+mn-ea"/>
                <a:cs typeface="Arial" pitchFamily="34" charset="0"/>
              </a:rPr>
              <a:t>      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=3,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</a:t>
            </a:r>
            <a:r>
              <a:rPr lang="en-US" sz="1800" dirty="0">
                <a:ea typeface="+mn-ea"/>
                <a:cs typeface="Arial" pitchFamily="34" charset="0"/>
              </a:rPr>
              <a:t>} </a:t>
            </a:r>
            <a:r>
              <a:rPr lang="en-US" sz="2400" kern="0" dirty="0">
                <a:latin typeface="MS Reference Sans Serif" pitchFamily="34" charset="0"/>
                <a:ea typeface="+mn-ea"/>
              </a:rPr>
              <a:t>	</a:t>
            </a:r>
            <a:endParaRPr lang="en-CA" sz="2000" kern="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psc322">
  <a:themeElements>
    <a:clrScheme name="latex-li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tex-like">
      <a:majorFont>
        <a:latin typeface="cmr10"/>
        <a:ea typeface=""/>
        <a:cs typeface=""/>
      </a:majorFont>
      <a:minorFont>
        <a:latin typeface="cmr1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tex-li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cpsc322.thmx</Template>
  <TotalTime>29601</TotalTime>
  <Words>2302</Words>
  <Application>Microsoft Office PowerPoint</Application>
  <PresentationFormat>On-screen Show (4:3)</PresentationFormat>
  <Paragraphs>581</Paragraphs>
  <Slides>38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Times New Roman</vt:lpstr>
      <vt:lpstr>MS PGothic</vt:lpstr>
      <vt:lpstr>Arial</vt:lpstr>
      <vt:lpstr>cmr10</vt:lpstr>
      <vt:lpstr>MS Reference Sans Serif</vt:lpstr>
      <vt:lpstr>Lucida Calligraphy</vt:lpstr>
      <vt:lpstr>Symbol</vt:lpstr>
      <vt:lpstr>Microsoft Sans Serif</vt:lpstr>
      <vt:lpstr>Lucida Grande</vt:lpstr>
      <vt:lpstr>Courier</vt:lpstr>
      <vt:lpstr>cpsc322</vt:lpstr>
      <vt:lpstr>Slide 1</vt:lpstr>
      <vt:lpstr>Lecture Overview</vt:lpstr>
      <vt:lpstr>Slide 3</vt:lpstr>
      <vt:lpstr>Standard Search vs. CSP</vt:lpstr>
      <vt:lpstr>Search in Specific R&amp;R Systems</vt:lpstr>
      <vt:lpstr>Constraint Satisfaction Problems (CSPs): Definition</vt:lpstr>
      <vt:lpstr>Constraint Satisfaction Problems (CSPs): Definition</vt:lpstr>
      <vt:lpstr>Constraint Satisfaction Problems (CSPs): Definition</vt:lpstr>
      <vt:lpstr>Possible Worlds</vt:lpstr>
      <vt:lpstr>Constraints</vt:lpstr>
      <vt:lpstr>Constraints</vt:lpstr>
      <vt:lpstr>Scope of a constraint</vt:lpstr>
      <vt:lpstr> Finite Constraint Satisfaction Problem: Definition</vt:lpstr>
      <vt:lpstr>Examples: variables, domains, constraints</vt:lpstr>
      <vt:lpstr>Examples: variables, domains, constraints</vt:lpstr>
      <vt:lpstr>Examples: variables, domains, constraints</vt:lpstr>
      <vt:lpstr>Constraint Satisfaction Problems: Variants</vt:lpstr>
      <vt:lpstr>Solving Constraint Satisfaction Problems</vt:lpstr>
      <vt:lpstr>Lecture Overview</vt:lpstr>
      <vt:lpstr>CSP/logic: formal verification</vt:lpstr>
      <vt:lpstr>The Propositional Satisfiability Problem (SAT)</vt:lpstr>
      <vt:lpstr>Importance of SAT</vt:lpstr>
      <vt:lpstr>SAT Solvers</vt:lpstr>
      <vt:lpstr>Lecture Overview</vt:lpstr>
      <vt:lpstr>Generate and Test (GT) Algorithms</vt:lpstr>
      <vt:lpstr>Generate and Test (GT) Algorithms</vt:lpstr>
      <vt:lpstr>Lecture Overview</vt:lpstr>
      <vt:lpstr>CSP as a Search Problem: one formulation </vt:lpstr>
      <vt:lpstr>Which search algorithm would be most appropriate for this formulation of CSP?</vt:lpstr>
      <vt:lpstr>Relationship To Search</vt:lpstr>
      <vt:lpstr>Backtracking algorithms</vt:lpstr>
      <vt:lpstr>Slide 32</vt:lpstr>
      <vt:lpstr>Slide 33</vt:lpstr>
      <vt:lpstr>CSP as a Search Problem: another formulation </vt:lpstr>
      <vt:lpstr>Slide 35</vt:lpstr>
      <vt:lpstr>Selecting variables in a smart way</vt:lpstr>
      <vt:lpstr>Standard Search vs. Specific R&amp;R systems</vt:lpstr>
      <vt:lpstr>Learning Goals for today’s class</vt:lpstr>
    </vt:vector>
  </TitlesOfParts>
  <Company>UBC Computer Sciences Department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Mackworth</dc:creator>
  <cp:lastModifiedBy>carenini</cp:lastModifiedBy>
  <cp:revision>1269</cp:revision>
  <dcterms:created xsi:type="dcterms:W3CDTF">2011-01-13T03:49:45Z</dcterms:created>
  <dcterms:modified xsi:type="dcterms:W3CDTF">2012-10-01T22:13:53Z</dcterms:modified>
</cp:coreProperties>
</file>