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3"/>
  </p:notesMasterIdLst>
  <p:handoutMasterIdLst>
    <p:handoutMasterId r:id="rId34"/>
  </p:handoutMasterIdLst>
  <p:sldIdLst>
    <p:sldId id="425" r:id="rId2"/>
    <p:sldId id="735" r:id="rId3"/>
    <p:sldId id="744" r:id="rId4"/>
    <p:sldId id="715" r:id="rId5"/>
    <p:sldId id="716" r:id="rId6"/>
    <p:sldId id="745" r:id="rId7"/>
    <p:sldId id="717" r:id="rId8"/>
    <p:sldId id="718" r:id="rId9"/>
    <p:sldId id="719" r:id="rId10"/>
    <p:sldId id="720" r:id="rId11"/>
    <p:sldId id="721" r:id="rId12"/>
    <p:sldId id="722" r:id="rId13"/>
    <p:sldId id="746" r:id="rId14"/>
    <p:sldId id="723" r:id="rId15"/>
    <p:sldId id="748" r:id="rId16"/>
    <p:sldId id="724" r:id="rId17"/>
    <p:sldId id="725" r:id="rId18"/>
    <p:sldId id="726" r:id="rId19"/>
    <p:sldId id="747" r:id="rId20"/>
    <p:sldId id="727" r:id="rId21"/>
    <p:sldId id="728" r:id="rId22"/>
    <p:sldId id="729" r:id="rId23"/>
    <p:sldId id="736" r:id="rId24"/>
    <p:sldId id="737" r:id="rId25"/>
    <p:sldId id="738" r:id="rId26"/>
    <p:sldId id="739" r:id="rId27"/>
    <p:sldId id="740" r:id="rId28"/>
    <p:sldId id="741" r:id="rId29"/>
    <p:sldId id="742" r:id="rId30"/>
    <p:sldId id="743" r:id="rId31"/>
    <p:sldId id="730" r:id="rId3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132CD"/>
    <a:srgbClr val="F7F9A9"/>
    <a:srgbClr val="CC0099"/>
    <a:srgbClr val="A9E3E3"/>
    <a:srgbClr val="CCFF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2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8" y="-10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A3AD9143-4EF0-4BE3-973C-808FB57A5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Arial" pitchFamily="34" charset="0"/>
              </a:defRPr>
            </a:lvl1pPr>
          </a:lstStyle>
          <a:p>
            <a:fld id="{330C8A74-F9FD-4CF5-BE43-D156524DFB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97493-2FCC-4F45-AC41-66AF96A9F740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95EDC1-D812-4FAB-84E7-36A00C9FDBF1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E801F-4E5E-42DC-9960-87D24E705D84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F5C17F-ABEC-4B64-BCC8-CCFFEEB81F25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90F12-BD7A-4F93-BCDC-3213420A1AE6}" type="slidenum">
              <a:rPr lang="en-US"/>
              <a:pPr/>
              <a:t>19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BF0E4-4664-45AE-A13B-A79BC88570EC}" type="slidenum">
              <a:rPr lang="en-US"/>
              <a:pPr/>
              <a:t>31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3965"/>
            <a:ext cx="7772400" cy="147002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98570"/>
            <a:ext cx="6400800" cy="2534730"/>
          </a:xfrm>
        </p:spPr>
        <p:txBody>
          <a:bodyPr/>
          <a:lstStyle>
            <a:lvl1pPr marL="0" indent="0" algn="ctr">
              <a:buNone/>
              <a:defRPr baseline="0">
                <a:latin typeface="cmr10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F04A4F1-E2FC-4EF1-9E93-30731A09E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0A8901B-E6C1-4310-BDF6-2148D0092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C79498-48AF-4BD1-9F9C-EBDC701FFF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CA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A6A380C-F35F-49C8-BD02-7891042F8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7338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DD46BC-AE91-4DB1-A2A5-3C496745E0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Tx/>
              <a:buSzPct val="100000"/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9A1743-ADCF-4889-AC48-898311D50B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C56C9B3-030B-4CFA-A169-EB09343A46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01404FD-D98D-4560-95D4-2242D5A3C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ECB99C-ADE2-4C1C-9648-E5F9E1726D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2446E9-09AC-4E4A-9A1E-8BA538C9D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FF854B-29BA-4AD7-81B0-6CA5D4F440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292E67-6717-4D39-B9E7-C4544819B9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2AFFCF0-2025-4FFC-BADE-E303BE0F4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362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r>
              <a:rPr lang="en-US"/>
              <a:t>Slide </a:t>
            </a:r>
            <a:fld id="{354A6D77-9177-4F46-96C0-93328E3711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62" r:id="rId2"/>
    <p:sldLayoutId id="2147484359" r:id="rId3"/>
    <p:sldLayoutId id="2147484360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  <p:sldLayoutId id="2147484370" r:id="rId12"/>
    <p:sldLayoutId id="2147484371" r:id="rId13"/>
    <p:sldLayoutId id="2147484372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4925" y="1052513"/>
            <a:ext cx="9109075" cy="1871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Constraint Satisfaction Problems (CSPs)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1371600" y="3198813"/>
            <a:ext cx="640080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CPSC 322 – CSP 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Poole &amp; Mackworth textbook: Sections §4.0-4.2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Lecturer: Alan Mackworth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September 28,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How many possible worlds?</a:t>
            </a:r>
            <a:endParaRPr smtClean="0">
              <a:ea typeface="MS PGothic" pitchFamily="34" charset="-128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>
                <a:solidFill>
                  <a:srgbClr val="FF0000"/>
                </a:solidFill>
              </a:rPr>
              <a:t>Crossword 2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variables are cells (individual squares)</a:t>
            </a:r>
          </a:p>
          <a:p>
            <a:pPr lvl="1"/>
            <a:r>
              <a:rPr lang="en-CA" smtClean="0"/>
              <a:t>domains are letters of the alphabet</a:t>
            </a:r>
          </a:p>
          <a:p>
            <a:pPr lvl="1"/>
            <a:r>
              <a:rPr lang="en-CA" smtClean="0"/>
              <a:t>possible worlds: all ways of assigning </a:t>
            </a:r>
            <a:br>
              <a:rPr lang="en-CA" smtClean="0"/>
            </a:br>
            <a:r>
              <a:rPr lang="en-CA" smtClean="0"/>
              <a:t>letters to cells</a:t>
            </a:r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r>
              <a:rPr lang="en-US" smtClean="0"/>
              <a:t>N</a:t>
            </a:r>
            <a:r>
              <a:rPr lang="en-CA" smtClean="0"/>
              <a:t>umber of empty cells? </a:t>
            </a:r>
            <a:r>
              <a:rPr lang="en-CA" sz="2000" smtClean="0"/>
              <a:t>15*15 – 32 = 193</a:t>
            </a:r>
            <a:endParaRPr lang="en-CA" smtClean="0"/>
          </a:p>
          <a:p>
            <a:pPr>
              <a:buSzTx/>
              <a:buFontTx/>
              <a:buChar char="•"/>
            </a:pPr>
            <a:r>
              <a:rPr lang="en-US" smtClean="0"/>
              <a:t>Number of letters in the alphabet? 26</a:t>
            </a:r>
          </a:p>
          <a:p>
            <a:pPr>
              <a:buSzTx/>
              <a:buFontTx/>
              <a:buNone/>
            </a:pPr>
            <a:r>
              <a:rPr lang="en-US" smtClean="0"/>
              <a:t> </a:t>
            </a: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How many possible worlds? </a:t>
            </a:r>
            <a:r>
              <a:rPr lang="en-US" sz="2000" smtClean="0">
                <a:cs typeface="Times New Roman" pitchFamily="18" charset="0"/>
              </a:rPr>
              <a:t>(assume any combination is ok)</a:t>
            </a: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r>
              <a:rPr lang="en-US" smtClean="0"/>
              <a:t>In general: (domain size) </a:t>
            </a:r>
            <a:r>
              <a:rPr lang="en-US" baseline="30000" smtClean="0"/>
              <a:t>#variables     </a:t>
            </a:r>
            <a:r>
              <a:rPr lang="en-US" sz="2000" smtClean="0"/>
              <a:t>(only an upper bound)</a:t>
            </a:r>
            <a:endParaRPr lang="en-US" baseline="30000" smtClean="0"/>
          </a:p>
          <a:p>
            <a:pPr>
              <a:buSzTx/>
              <a:buFontTx/>
              <a:buChar char="•"/>
            </a:pPr>
            <a:endParaRPr lang="en-CA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A5BF42-76AE-4F97-AB0D-CEF524B6B4EA}" type="slidenum">
              <a:rPr lang="en-US"/>
              <a:pPr/>
              <a:t>10</a:t>
            </a:fld>
            <a:endParaRPr lang="en-US"/>
          </a:p>
        </p:txBody>
      </p:sp>
      <p:pic>
        <p:nvPicPr>
          <p:cNvPr id="29700" name="Picture 20"/>
          <p:cNvPicPr>
            <a:picLocks noChangeAspect="1" noChangeArrowheads="1"/>
          </p:cNvPicPr>
          <p:nvPr/>
        </p:nvPicPr>
        <p:blipFill>
          <a:blip r:embed="rId2" cstate="print"/>
          <a:srcRect t="-1369" r="46111"/>
          <a:stretch>
            <a:fillRect/>
          </a:stretch>
        </p:blipFill>
        <p:spPr bwMode="auto">
          <a:xfrm>
            <a:off x="6288088" y="981075"/>
            <a:ext cx="26574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1116013" y="5032375"/>
            <a:ext cx="1800225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193*26</a:t>
            </a:r>
            <a:endParaRPr lang="en-US" baseline="30000"/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5219700" y="5013325"/>
            <a:ext cx="1296988" cy="522288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26</a:t>
            </a:r>
            <a:r>
              <a:rPr lang="en-US" baseline="30000"/>
              <a:t>193</a:t>
            </a: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3348038" y="5032375"/>
            <a:ext cx="1511300" cy="5222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193</a:t>
            </a:r>
            <a:r>
              <a:rPr lang="en-US" baseline="30000"/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possible worlds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Sudoku</a:t>
            </a:r>
          </a:p>
          <a:p>
            <a:pPr lvl="1"/>
            <a:r>
              <a:rPr lang="en-CA" smtClean="0"/>
              <a:t>variables are cells</a:t>
            </a:r>
          </a:p>
          <a:p>
            <a:pPr lvl="1"/>
            <a:r>
              <a:rPr lang="en-CA" smtClean="0"/>
              <a:t>domains are numbers between 1 and 9</a:t>
            </a:r>
          </a:p>
          <a:p>
            <a:pPr lvl="1"/>
            <a:r>
              <a:rPr lang="en-CA" smtClean="0"/>
              <a:t>possible worlds: all ways of assigning numbers to cells</a:t>
            </a:r>
          </a:p>
          <a:p>
            <a:pPr>
              <a:buSzTx/>
              <a:buFontTx/>
              <a:buChar char="•"/>
            </a:pPr>
            <a:endParaRPr lang="en-CA" b="1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9839FD-B370-42A3-8AA9-FB60711709A7}" type="slidenum">
              <a:rPr lang="en-US"/>
              <a:pPr/>
              <a:t>11</a:t>
            </a:fld>
            <a:endParaRPr lang="en-US"/>
          </a:p>
        </p:txBody>
      </p:sp>
      <p:pic>
        <p:nvPicPr>
          <p:cNvPr id="30724" name="Picture 5" descr="C:\Documents and Settings\hutter\Desktop\sudo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908050"/>
            <a:ext cx="44958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possible worlds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Scheduling Problem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variables are different tasks that need to be scheduled </a:t>
            </a:r>
            <a:br>
              <a:rPr lang="en-CA" smtClean="0"/>
            </a:br>
            <a:r>
              <a:rPr lang="en-CA" smtClean="0"/>
              <a:t>(e.g., course in a university; job in a machine shop)</a:t>
            </a:r>
          </a:p>
          <a:p>
            <a:pPr lvl="1"/>
            <a:r>
              <a:rPr lang="en-CA" smtClean="0"/>
              <a:t>domains are the different combinations of times and locations for each task (e.g., time/room for course; time/machine for job)</a:t>
            </a:r>
          </a:p>
          <a:p>
            <a:pPr lvl="1"/>
            <a:r>
              <a:rPr lang="en-CA" smtClean="0"/>
              <a:t>possible worlds: time/location assignments for each task</a:t>
            </a:r>
          </a:p>
          <a:p>
            <a:pPr lvl="1"/>
            <a:endParaRPr lang="en-US" smtClean="0"/>
          </a:p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n-Queens problem</a:t>
            </a:r>
          </a:p>
          <a:p>
            <a:pPr lvl="1"/>
            <a:r>
              <a:rPr lang="en-CA" smtClean="0"/>
              <a:t>variable: location of a queen on a chess board</a:t>
            </a:r>
          </a:p>
          <a:p>
            <a:pPr lvl="2"/>
            <a:r>
              <a:rPr lang="en-CA" smtClean="0"/>
              <a:t>there are n of them in total, hence the name</a:t>
            </a:r>
          </a:p>
          <a:p>
            <a:pPr lvl="1"/>
            <a:r>
              <a:rPr lang="en-CA" smtClean="0"/>
              <a:t>domains: grid coordinates</a:t>
            </a:r>
          </a:p>
          <a:p>
            <a:pPr lvl="1"/>
            <a:r>
              <a:rPr lang="en-CA" smtClean="0"/>
              <a:t>possible worlds: locations of all queens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6F153-FDDC-47C9-9066-972A0C948E66}" type="slidenum">
              <a:rPr lang="en-US"/>
              <a:pPr/>
              <a:t>12</a:t>
            </a:fld>
            <a:endParaRPr lang="en-US"/>
          </a:p>
        </p:txBody>
      </p:sp>
      <p:pic>
        <p:nvPicPr>
          <p:cNvPr id="50181" name="Picture 1227" descr="8qu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2238" y="3284538"/>
            <a:ext cx="26193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Representations: States vs. Features (Variables)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Variables and Possible Worlds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 </a:t>
            </a:r>
            <a:r>
              <a:rPr lang="en-US" dirty="0">
                <a:ea typeface="ＭＳ Ｐゴシック" charset="0"/>
                <a:cs typeface="Times New Roman" charset="0"/>
              </a:rPr>
              <a:t>Satisfaction Problems (CSPs)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ea typeface="ＭＳ Ｐゴシック" charset="0"/>
              <a:cs typeface="Times New Roman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D6D3E5-BAFC-4537-857C-A5D5B9A99524}" type="slidenum">
              <a:rPr lang="en-US"/>
              <a:pPr/>
              <a:t>13</a:t>
            </a:fld>
            <a:endParaRPr lang="en-US"/>
          </a:p>
        </p:txBody>
      </p:sp>
      <p:sp>
        <p:nvSpPr>
          <p:cNvPr id="32772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773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774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3789363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Constraints 1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89E85C-E1F8-4284-8122-57EB657E6A52}" type="slidenum">
              <a:rPr lang="en-US"/>
              <a:pPr/>
              <a:t>14</a:t>
            </a:fld>
            <a:endParaRPr lang="en-US"/>
          </a:p>
        </p:txBody>
      </p:sp>
      <p:sp>
        <p:nvSpPr>
          <p:cNvPr id="51204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Constraints are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restrictions</a:t>
            </a:r>
            <a:r>
              <a:rPr lang="en-CA" dirty="0" smtClean="0">
                <a:ea typeface="+mn-ea"/>
                <a:cs typeface="+mn-cs"/>
              </a:rPr>
              <a:t> on the values that one or more variables can take</a:t>
            </a: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Unary constraint</a:t>
            </a:r>
            <a:r>
              <a:rPr lang="en-CA" dirty="0" smtClean="0">
                <a:ea typeface="ＭＳ Ｐゴシック" charset="0"/>
              </a:rPr>
              <a:t>: restriction involving a single variable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of course, we could also achieve the same thing by using a smaller domain in the first place</a:t>
            </a: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k-</a:t>
            </a:r>
            <a:r>
              <a:rPr lang="en-CA" dirty="0" err="1" smtClean="0">
                <a:solidFill>
                  <a:srgbClr val="FF0000"/>
                </a:solidFill>
                <a:ea typeface="ＭＳ Ｐゴシック" charset="0"/>
              </a:rPr>
              <a:t>ary</a:t>
            </a: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 constraint</a:t>
            </a:r>
            <a:r>
              <a:rPr lang="en-CA" dirty="0" smtClean="0">
                <a:ea typeface="ＭＳ Ｐゴシック" charset="0"/>
              </a:rPr>
              <a:t>: restriction involving k different variables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We will mostly deal with binary constraints (k=2 variables)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 can be specified by 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listing all combinations of valid domain values </a:t>
            </a:r>
            <a:r>
              <a:rPr lang="en-CA" dirty="0" smtClean="0">
                <a:ea typeface="ＭＳ Ｐゴシック" charset="0"/>
              </a:rPr>
              <a:t>for the variables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participating in the constraint (or listing all </a:t>
            </a: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invalid</a:t>
            </a:r>
            <a:r>
              <a:rPr lang="en-CA" dirty="0" smtClean="0">
                <a:ea typeface="ＭＳ Ｐゴシック" charset="0"/>
              </a:rPr>
              <a:t> combinations)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giving a </a:t>
            </a: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function (predicate) </a:t>
            </a:r>
            <a:r>
              <a:rPr lang="en-CA" dirty="0" smtClean="0">
                <a:ea typeface="ＭＳ Ｐゴシック" charset="0"/>
              </a:rPr>
              <a:t>that returns true when given values for each variable which satisfy the constraint</a:t>
            </a:r>
          </a:p>
          <a:p>
            <a:pPr marL="0" indent="0">
              <a:buSzTx/>
              <a:buFont typeface="Arial" pitchFamily="34" charset="0"/>
              <a:buNone/>
              <a:defRPr/>
            </a:pPr>
            <a:endParaRPr lang="en-CA" dirty="0" smtClean="0">
              <a:ea typeface="ＭＳ Ｐゴシック" charset="0"/>
            </a:endParaRPr>
          </a:p>
          <a:p>
            <a:pPr lvl="2">
              <a:defRPr/>
            </a:pPr>
            <a:endParaRPr lang="en-CA" dirty="0" smtClean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Constraints 2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DA07DD-6AE6-4D4E-A8A8-E959D78E6046}" type="slidenum">
              <a:rPr lang="en-US"/>
              <a:pPr/>
              <a:t>15</a:t>
            </a:fld>
            <a:endParaRPr lang="en-US"/>
          </a:p>
        </p:txBody>
      </p:sp>
      <p:sp>
        <p:nvSpPr>
          <p:cNvPr id="51204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  <a:defRPr/>
            </a:pPr>
            <a:endParaRPr lang="en-CA" dirty="0" smtClean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A possible world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satisfies</a:t>
            </a:r>
            <a:r>
              <a:rPr lang="en-CA" dirty="0" smtClean="0">
                <a:ea typeface="+mn-ea"/>
                <a:cs typeface="+mn-cs"/>
              </a:rPr>
              <a:t> a set of constraints 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If, in that possible world, the values for the variables involved in each constraint are consistent with that constraint:</a:t>
            </a:r>
          </a:p>
          <a:p>
            <a:pPr marL="457200" lvl="1" indent="0">
              <a:buFontTx/>
              <a:buNone/>
              <a:defRPr/>
            </a:pPr>
            <a:r>
              <a:rPr lang="en-CA" dirty="0" smtClean="0">
                <a:ea typeface="ＭＳ Ｐゴシック" charset="0"/>
              </a:rPr>
              <a:t>      either:</a:t>
            </a:r>
            <a:endParaRPr lang="en-CA" dirty="0">
              <a:ea typeface="ＭＳ Ｐゴシック" charset="0"/>
            </a:endParaRPr>
          </a:p>
          <a:p>
            <a:pPr marL="914400" lvl="2" indent="0">
              <a:buFontTx/>
              <a:buNone/>
              <a:defRPr/>
            </a:pPr>
            <a:r>
              <a:rPr lang="en-CA" dirty="0" smtClean="0">
                <a:ea typeface="ＭＳ Ｐゴシック" charset="0"/>
              </a:rPr>
              <a:t>Elements of the list of valid domain values</a:t>
            </a:r>
          </a:p>
          <a:p>
            <a:pPr marL="914400" lvl="2" indent="0">
              <a:buFontTx/>
              <a:buNone/>
              <a:defRPr/>
            </a:pPr>
            <a:r>
              <a:rPr lang="en-CA" dirty="0">
                <a:ea typeface="ＭＳ Ｐゴシック" charset="0"/>
              </a:rPr>
              <a:t>o</a:t>
            </a:r>
            <a:r>
              <a:rPr lang="en-CA" dirty="0" smtClean="0">
                <a:ea typeface="ＭＳ Ｐゴシック" charset="0"/>
              </a:rPr>
              <a:t>r:</a:t>
            </a:r>
          </a:p>
          <a:p>
            <a:pPr marL="914400" lvl="2" indent="0">
              <a:buFontTx/>
              <a:buNone/>
              <a:defRPr/>
            </a:pPr>
            <a:r>
              <a:rPr lang="en-CA" dirty="0" smtClean="0">
                <a:ea typeface="ＭＳ Ｐゴシック" charset="0"/>
              </a:rPr>
              <a:t>Function returns true for those values</a:t>
            </a:r>
          </a:p>
          <a:p>
            <a:pPr marL="914400" lvl="2" indent="0">
              <a:buFontTx/>
              <a:buNone/>
              <a:defRPr/>
            </a:pPr>
            <a:endParaRPr lang="en-CA" dirty="0" smtClean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Crossword Puzzle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words that have to be filled in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English words of correct length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(binary) constraints: two words have the same letter at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character where they intersect</a:t>
            </a:r>
          </a:p>
          <a:p>
            <a:pPr lvl="1">
              <a:defRPr/>
            </a:pPr>
            <a:endParaRPr lang="en-CA" dirty="0" smtClean="0">
              <a:ea typeface="ＭＳ Ｐゴシック" charset="0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Crossword 2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cells (individual squares)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letters of the alphabet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(k-</a:t>
            </a:r>
            <a:r>
              <a:rPr lang="en-CA" dirty="0" err="1" smtClean="0">
                <a:ea typeface="ＭＳ Ｐゴシック" charset="0"/>
              </a:rPr>
              <a:t>ary</a:t>
            </a:r>
            <a:r>
              <a:rPr lang="en-CA" dirty="0" smtClean="0">
                <a:ea typeface="ＭＳ Ｐゴシック" charset="0"/>
              </a:rPr>
              <a:t>) constraints: sequences of letters form valid English words</a:t>
            </a:r>
            <a:endParaRPr lang="en-CA" dirty="0">
              <a:ea typeface="ＭＳ Ｐゴシック" charset="0"/>
            </a:endParaRPr>
          </a:p>
          <a:p>
            <a:pPr marL="457200" lvl="1" indent="0">
              <a:buFontTx/>
              <a:buNone/>
              <a:defRPr/>
            </a:pPr>
            <a:endParaRPr lang="en-CA" dirty="0" smtClean="0">
              <a:ea typeface="ＭＳ Ｐゴシック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E5F2ED-68AD-4421-8F8F-CCD8F848E8FF}" type="slidenum">
              <a:rPr lang="en-US"/>
              <a:pPr/>
              <a:t>16</a:t>
            </a:fld>
            <a:endParaRPr lang="en-US"/>
          </a:p>
        </p:txBody>
      </p:sp>
      <p:pic>
        <p:nvPicPr>
          <p:cNvPr id="36868" name="Picture 4" descr="CrosswordPuzzleAnswer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052513"/>
            <a:ext cx="25669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Sudoku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cells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numbers between 1 and 9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constraints: rows, columns, boxes contain all different numbers:  	they are each a permutation of {1, 2, 3, 4, 5, 6, 7, 8, 9}</a:t>
            </a:r>
          </a:p>
          <a:p>
            <a:pPr>
              <a:defRPr/>
            </a:pPr>
            <a:endParaRPr lang="en-CA" b="1" dirty="0">
              <a:ea typeface="+mn-ea"/>
              <a:cs typeface="+mn-cs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63D6E8-35D9-4E1C-81F1-969E179285B6}" type="slidenum">
              <a:rPr lang="en-US"/>
              <a:pPr/>
              <a:t>17</a:t>
            </a:fld>
            <a:endParaRPr lang="en-US"/>
          </a:p>
        </p:txBody>
      </p:sp>
      <p:pic>
        <p:nvPicPr>
          <p:cNvPr id="37892" name="Picture 5" descr="C:\Documents and Settings\hutter\Desktop\sudo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908050"/>
            <a:ext cx="5722937" cy="36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Scheduling Problem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different tasks that need to be scheduled </a:t>
            </a:r>
            <a:b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</a:b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(e.g., course in a university; job in a machine shop)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the different combinations of times and locations for each task (e.g., time/room for course; time/machine for job)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con</a:t>
            </a:r>
            <a:r>
              <a:rPr lang="en-CA" dirty="0" err="1" smtClean="0">
                <a:ea typeface="ＭＳ Ｐゴシック" charset="0"/>
              </a:rPr>
              <a:t>straints</a:t>
            </a:r>
            <a:r>
              <a:rPr lang="en-CA" dirty="0" smtClean="0">
                <a:ea typeface="ＭＳ Ｐゴシック" charset="0"/>
              </a:rPr>
              <a:t>: tasks can't be scheduled in the same location at the same time; certain tasks can't be scheduled in different locations at the same time; some tasks must come earlier than others; etc.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n-Queens problem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variable: location of a queen on a chess board</a:t>
            </a:r>
          </a:p>
          <a:p>
            <a:pPr lvl="2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there are n of them in total, hence the name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domains: grid coordinates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constraints: no queen can attack another</a:t>
            </a:r>
          </a:p>
          <a:p>
            <a:pPr>
              <a:buFont typeface="Arial" pitchFamily="34" charset="0"/>
              <a:buNone/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53D39A-6C03-4AC8-85C1-9E60796B7F27}" type="slidenum">
              <a:rPr lang="en-US"/>
              <a:pPr/>
              <a:t>18</a:t>
            </a:fld>
            <a:endParaRPr lang="en-US"/>
          </a:p>
        </p:txBody>
      </p:sp>
      <p:pic>
        <p:nvPicPr>
          <p:cNvPr id="54277" name="Picture 1227" descr="8qu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3860800"/>
            <a:ext cx="26193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Representations: States vs. Features (Variables)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Variables and Possible Worlds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 </a:t>
            </a:r>
            <a:r>
              <a:rPr lang="en-US" dirty="0">
                <a:ea typeface="ＭＳ Ｐゴシック" charset="0"/>
                <a:cs typeface="Times New Roman" charset="0"/>
              </a:rPr>
              <a:t>Satisfaction Problems (CSPs)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ea typeface="ＭＳ Ｐゴシック" charset="0"/>
              <a:cs typeface="Times New Roman" charset="0"/>
            </a:endParaRP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DF2C85-45B5-403E-823C-EE318C9EEF12}" type="slidenum">
              <a:rPr lang="en-US"/>
              <a:pPr/>
              <a:t>19</a:t>
            </a:fld>
            <a:endParaRPr lang="en-US"/>
          </a:p>
        </p:txBody>
      </p:sp>
      <p:sp>
        <p:nvSpPr>
          <p:cNvPr id="3994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941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942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4508500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AE00DC-7928-42B4-97C5-F76463D0D733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488" y="476250"/>
            <a:ext cx="2160587" cy="1081088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9700" y="4365625"/>
            <a:ext cx="2414588" cy="2362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7313" y="4365625"/>
            <a:ext cx="2592387" cy="237648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9700" y="2982913"/>
            <a:ext cx="2414588" cy="138271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313" y="2997200"/>
            <a:ext cx="2592387" cy="13684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27313" y="1628775"/>
            <a:ext cx="2592387" cy="13684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Rectangle 13"/>
          <p:cNvSpPr>
            <a:spLocks noChangeArrowheads="1"/>
          </p:cNvSpPr>
          <p:nvPr/>
        </p:nvSpPr>
        <p:spPr bwMode="auto">
          <a:xfrm>
            <a:off x="2627313" y="1628775"/>
            <a:ext cx="5006975" cy="5099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Course Overview</a:t>
            </a:r>
          </a:p>
        </p:txBody>
      </p:sp>
      <p:sp>
        <p:nvSpPr>
          <p:cNvPr id="19466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4211638" y="765175"/>
            <a:ext cx="24288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en-US" sz="2400" b="1" kern="0" dirty="0">
                <a:latin typeface="+mn-lt"/>
                <a:ea typeface="+mn-ea"/>
              </a:rPr>
              <a:t>Environment</a:t>
            </a:r>
          </a:p>
        </p:txBody>
      </p:sp>
      <p:sp>
        <p:nvSpPr>
          <p:cNvPr id="38925" name="Rectangle 8"/>
          <p:cNvSpPr>
            <a:spLocks noChangeArrowheads="1"/>
          </p:cNvSpPr>
          <p:nvPr/>
        </p:nvSpPr>
        <p:spPr bwMode="auto">
          <a:xfrm>
            <a:off x="144463" y="1412875"/>
            <a:ext cx="25558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kern="0" dirty="0">
                <a:latin typeface="+mn-lt"/>
                <a:ea typeface="+mn-ea"/>
              </a:rPr>
              <a:t>Problem Type</a:t>
            </a:r>
          </a:p>
        </p:txBody>
      </p:sp>
      <p:sp>
        <p:nvSpPr>
          <p:cNvPr id="19469" name="Rectangle 9"/>
          <p:cNvSpPr>
            <a:spLocks noChangeArrowheads="1"/>
          </p:cNvSpPr>
          <p:nvPr/>
        </p:nvSpPr>
        <p:spPr bwMode="auto">
          <a:xfrm>
            <a:off x="1258888" y="3502025"/>
            <a:ext cx="15128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Logic</a:t>
            </a:r>
          </a:p>
        </p:txBody>
      </p:sp>
      <p:sp>
        <p:nvSpPr>
          <p:cNvPr id="19470" name="Rectangle 10"/>
          <p:cNvSpPr>
            <a:spLocks noChangeArrowheads="1"/>
          </p:cNvSpPr>
          <p:nvPr/>
        </p:nvSpPr>
        <p:spPr bwMode="auto">
          <a:xfrm>
            <a:off x="11699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Planning</a:t>
            </a:r>
          </a:p>
        </p:txBody>
      </p:sp>
      <p:sp>
        <p:nvSpPr>
          <p:cNvPr id="19471" name="Rectangle 11"/>
          <p:cNvSpPr>
            <a:spLocks noChangeArrowheads="1"/>
          </p:cNvSpPr>
          <p:nvPr/>
        </p:nvSpPr>
        <p:spPr bwMode="auto">
          <a:xfrm>
            <a:off x="3271838" y="120015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Deterministic</a:t>
            </a:r>
          </a:p>
        </p:txBody>
      </p:sp>
      <p:sp>
        <p:nvSpPr>
          <p:cNvPr id="19472" name="Rectangle 12"/>
          <p:cNvSpPr>
            <a:spLocks noChangeArrowheads="1"/>
          </p:cNvSpPr>
          <p:nvPr/>
        </p:nvSpPr>
        <p:spPr bwMode="auto">
          <a:xfrm>
            <a:off x="5435600" y="1196975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Stochastic</a:t>
            </a:r>
          </a:p>
        </p:txBody>
      </p:sp>
      <p:sp>
        <p:nvSpPr>
          <p:cNvPr id="19473" name="Rectangle 9"/>
          <p:cNvSpPr>
            <a:spLocks noChangeArrowheads="1"/>
          </p:cNvSpPr>
          <p:nvPr/>
        </p:nvSpPr>
        <p:spPr bwMode="auto">
          <a:xfrm>
            <a:off x="611188" y="2060575"/>
            <a:ext cx="22145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     Constraint Satisfaction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627313" y="2989263"/>
            <a:ext cx="5006975" cy="79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627313" y="4351338"/>
            <a:ext cx="4967287" cy="1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76" name="Line 14"/>
          <p:cNvSpPr>
            <a:spLocks noChangeShapeType="1"/>
          </p:cNvSpPr>
          <p:nvPr/>
        </p:nvSpPr>
        <p:spPr bwMode="auto">
          <a:xfrm flipH="1">
            <a:off x="5205413" y="1614488"/>
            <a:ext cx="34925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4178300" y="2349500"/>
            <a:ext cx="1041400" cy="360363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3235325" y="1685925"/>
            <a:ext cx="1738313" cy="635000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Arc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Consistency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3692525" y="3630613"/>
            <a:ext cx="1033463" cy="50323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582988" y="5286375"/>
            <a:ext cx="1136650" cy="503238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19481" name="Rectangle 9"/>
          <p:cNvSpPr>
            <a:spLocks noChangeArrowheads="1"/>
          </p:cNvSpPr>
          <p:nvPr/>
        </p:nvSpPr>
        <p:spPr bwMode="auto">
          <a:xfrm>
            <a:off x="2555875" y="3414713"/>
            <a:ext cx="14605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Logics</a:t>
            </a:r>
          </a:p>
        </p:txBody>
      </p:sp>
      <p:sp>
        <p:nvSpPr>
          <p:cNvPr id="19482" name="Rectangle 9"/>
          <p:cNvSpPr>
            <a:spLocks noChangeArrowheads="1"/>
          </p:cNvSpPr>
          <p:nvPr/>
        </p:nvSpPr>
        <p:spPr bwMode="auto">
          <a:xfrm>
            <a:off x="2693988" y="4629150"/>
            <a:ext cx="14589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 STRIPS</a:t>
            </a:r>
          </a:p>
        </p:txBody>
      </p:sp>
      <p:sp>
        <p:nvSpPr>
          <p:cNvPr id="19483" name="Rectangle 9"/>
          <p:cNvSpPr>
            <a:spLocks noChangeArrowheads="1"/>
          </p:cNvSpPr>
          <p:nvPr/>
        </p:nvSpPr>
        <p:spPr bwMode="auto">
          <a:xfrm>
            <a:off x="2609850" y="2335213"/>
            <a:ext cx="17240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Variables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Constraints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5795963" y="3630613"/>
            <a:ext cx="1404937" cy="64928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Variable Elimination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19485" name="Rectangle 9"/>
          <p:cNvSpPr>
            <a:spLocks noChangeArrowheads="1"/>
          </p:cNvSpPr>
          <p:nvPr/>
        </p:nvSpPr>
        <p:spPr bwMode="auto">
          <a:xfrm>
            <a:off x="5421313" y="3054350"/>
            <a:ext cx="2000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Bayesian Networks</a:t>
            </a:r>
          </a:p>
        </p:txBody>
      </p:sp>
      <p:sp>
        <p:nvSpPr>
          <p:cNvPr id="19486" name="Rectangle 9"/>
          <p:cNvSpPr>
            <a:spLocks noChangeArrowheads="1"/>
          </p:cNvSpPr>
          <p:nvPr/>
        </p:nvSpPr>
        <p:spPr bwMode="auto">
          <a:xfrm>
            <a:off x="5276850" y="44370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Decision Networks</a:t>
            </a:r>
          </a:p>
        </p:txBody>
      </p:sp>
      <p:sp>
        <p:nvSpPr>
          <p:cNvPr id="19487" name="Rectangle 9"/>
          <p:cNvSpPr>
            <a:spLocks noChangeArrowheads="1"/>
          </p:cNvSpPr>
          <p:nvPr/>
        </p:nvSpPr>
        <p:spPr bwMode="auto">
          <a:xfrm>
            <a:off x="5148263" y="5732463"/>
            <a:ext cx="292893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Markov Processes</a:t>
            </a:r>
          </a:p>
        </p:txBody>
      </p:sp>
      <p:sp>
        <p:nvSpPr>
          <p:cNvPr id="19488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Static</a:t>
            </a:r>
          </a:p>
        </p:txBody>
      </p:sp>
      <p:sp>
        <p:nvSpPr>
          <p:cNvPr id="19489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Sequential</a:t>
            </a:r>
          </a:p>
        </p:txBody>
      </p:sp>
      <p:sp>
        <p:nvSpPr>
          <p:cNvPr id="38" name="Left Brace 37"/>
          <p:cNvSpPr/>
          <p:nvPr/>
        </p:nvSpPr>
        <p:spPr>
          <a:xfrm>
            <a:off x="900113" y="1844675"/>
            <a:ext cx="142875" cy="25209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91" name="Rectangle 9"/>
          <p:cNvSpPr>
            <a:spLocks noChangeArrowheads="1"/>
          </p:cNvSpPr>
          <p:nvPr/>
        </p:nvSpPr>
        <p:spPr bwMode="auto">
          <a:xfrm>
            <a:off x="7200900" y="549275"/>
            <a:ext cx="179863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b="1" i="1">
                <a:solidFill>
                  <a:srgbClr val="7030A0"/>
                </a:solidFill>
                <a:cs typeface="Times New Roman" pitchFamily="18" charset="0"/>
              </a:rPr>
              <a:t>Representation</a:t>
            </a:r>
          </a:p>
        </p:txBody>
      </p:sp>
      <p:sp>
        <p:nvSpPr>
          <p:cNvPr id="19492" name="Rectangle 20"/>
          <p:cNvSpPr>
            <a:spLocks noChangeArrowheads="1"/>
          </p:cNvSpPr>
          <p:nvPr/>
        </p:nvSpPr>
        <p:spPr bwMode="auto">
          <a:xfrm>
            <a:off x="7451725" y="836613"/>
            <a:ext cx="1549400" cy="649287"/>
          </a:xfrm>
          <a:prstGeom prst="rect">
            <a:avLst/>
          </a:prstGeom>
          <a:solidFill>
            <a:srgbClr val="EFEFFB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tIns="0" bIns="0"/>
          <a:lstStyle/>
          <a:p>
            <a:pPr marL="342900" indent="-342900" algn="ctr"/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Reasoning</a:t>
            </a:r>
          </a:p>
          <a:p>
            <a:pPr marL="342900" indent="-342900" algn="ctr"/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Technique</a:t>
            </a:r>
          </a:p>
        </p:txBody>
      </p:sp>
      <p:sp>
        <p:nvSpPr>
          <p:cNvPr id="19493" name="Rectangle 9"/>
          <p:cNvSpPr>
            <a:spLocks noChangeArrowheads="1"/>
          </p:cNvSpPr>
          <p:nvPr/>
        </p:nvSpPr>
        <p:spPr bwMode="auto">
          <a:xfrm>
            <a:off x="7596188" y="3578225"/>
            <a:ext cx="17827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Uncertainty</a:t>
            </a:r>
          </a:p>
        </p:txBody>
      </p:sp>
      <p:sp>
        <p:nvSpPr>
          <p:cNvPr id="19494" name="Rectangle 9"/>
          <p:cNvSpPr>
            <a:spLocks noChangeArrowheads="1"/>
          </p:cNvSpPr>
          <p:nvPr/>
        </p:nvSpPr>
        <p:spPr bwMode="auto">
          <a:xfrm>
            <a:off x="7829550" y="5089525"/>
            <a:ext cx="135096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Decision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Theory  </a:t>
            </a:r>
          </a:p>
        </p:txBody>
      </p:sp>
      <p:sp>
        <p:nvSpPr>
          <p:cNvPr id="19495" name="Rectangle 9"/>
          <p:cNvSpPr>
            <a:spLocks noChangeArrowheads="1"/>
          </p:cNvSpPr>
          <p:nvPr/>
        </p:nvSpPr>
        <p:spPr bwMode="auto">
          <a:xfrm>
            <a:off x="6894513" y="115888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Course Module</a:t>
            </a: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5795963" y="5013325"/>
            <a:ext cx="1404937" cy="649288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Variable Elimination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48" name="Rectangle 24"/>
          <p:cNvSpPr>
            <a:spLocks noChangeArrowheads="1"/>
          </p:cNvSpPr>
          <p:nvPr/>
        </p:nvSpPr>
        <p:spPr bwMode="auto">
          <a:xfrm>
            <a:off x="5795963" y="6021388"/>
            <a:ext cx="1404937" cy="64928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Value Iteration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19498" name="Rectangle 10"/>
          <p:cNvSpPr>
            <a:spLocks noChangeArrowheads="1"/>
          </p:cNvSpPr>
          <p:nvPr/>
        </p:nvSpPr>
        <p:spPr bwMode="auto">
          <a:xfrm>
            <a:off x="11699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Planning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27313" y="1628775"/>
            <a:ext cx="2592387" cy="1368425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ular Callout 48"/>
          <p:cNvSpPr/>
          <p:nvPr/>
        </p:nvSpPr>
        <p:spPr>
          <a:xfrm>
            <a:off x="107950" y="5661025"/>
            <a:ext cx="2303463" cy="1081088"/>
          </a:xfrm>
          <a:prstGeom prst="wedgeRectCallout">
            <a:avLst>
              <a:gd name="adj1" fmla="val 65538"/>
              <a:gd name="adj2" fmla="val -295437"/>
            </a:avLst>
          </a:prstGeom>
          <a:solidFill>
            <a:srgbClr val="FFFFCC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We</a:t>
            </a:r>
            <a:r>
              <a:rPr lang="en-CA" altLang="en-US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’</a:t>
            </a:r>
            <a:r>
              <a:rPr lang="en-US" altLang="ja-JP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ll now focus on CSPs</a:t>
            </a:r>
            <a:endParaRPr lang="en-US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Constraint Satisfaction Problems: Definition</a:t>
            </a:r>
            <a:endParaRPr smtClean="0">
              <a:ea typeface="MS PGothic" pitchFamily="34" charset="-128"/>
            </a:endParaRPr>
          </a:p>
        </p:txBody>
      </p:sp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175279-0020-4C11-97F6-E081590716D5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1268413"/>
            <a:ext cx="8713787" cy="1944687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for each variable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4148138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Constraint Satisfaction Problems</a:t>
            </a:r>
            <a:r>
              <a:rPr lang="en-US" sz="3200" smtClean="0">
                <a:ea typeface="MS PGothic" pitchFamily="34" charset="-128"/>
              </a:rPr>
              <a:t>: Variants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/>
              <a:t>We may want to solve the following problems with a CSP:</a:t>
            </a:r>
          </a:p>
          <a:p>
            <a:pPr lvl="1"/>
            <a:r>
              <a:rPr lang="en-CA" smtClean="0"/>
              <a:t>determine whether or not a model </a:t>
            </a:r>
            <a:r>
              <a:rPr lang="en-CA" smtClean="0">
                <a:solidFill>
                  <a:srgbClr val="FF0000"/>
                </a:solidFill>
              </a:rPr>
              <a:t>exists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find</a:t>
            </a:r>
            <a:r>
              <a:rPr lang="en-CA" smtClean="0"/>
              <a:t> a model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find</a:t>
            </a: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all</a:t>
            </a:r>
            <a:r>
              <a:rPr lang="en-CA" smtClean="0"/>
              <a:t> of the models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count</a:t>
            </a:r>
            <a:r>
              <a:rPr lang="en-CA" smtClean="0"/>
              <a:t> the number of models</a:t>
            </a:r>
          </a:p>
          <a:p>
            <a:pPr lvl="1"/>
            <a:r>
              <a:rPr lang="en-CA" smtClean="0"/>
              <a:t>find the </a:t>
            </a:r>
            <a:r>
              <a:rPr lang="en-CA" smtClean="0">
                <a:solidFill>
                  <a:srgbClr val="FF0000"/>
                </a:solidFill>
              </a:rPr>
              <a:t>best </a:t>
            </a:r>
            <a:r>
              <a:rPr lang="en-CA" smtClean="0"/>
              <a:t>model, given some measure of model quality</a:t>
            </a:r>
          </a:p>
          <a:p>
            <a:pPr lvl="2"/>
            <a:r>
              <a:rPr lang="en-CA" smtClean="0"/>
              <a:t>this is now an optimization problem</a:t>
            </a:r>
          </a:p>
          <a:p>
            <a:pPr lvl="1"/>
            <a:r>
              <a:rPr lang="en-CA" smtClean="0"/>
              <a:t>determine whether some </a:t>
            </a:r>
            <a:r>
              <a:rPr lang="en-CA" smtClean="0">
                <a:solidFill>
                  <a:srgbClr val="FF0000"/>
                </a:solidFill>
              </a:rPr>
              <a:t>property of the variables </a:t>
            </a:r>
            <a:r>
              <a:rPr lang="en-CA" smtClean="0"/>
              <a:t>holds in all models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D1C6B1-C190-4FEA-8FD4-47B36BB4689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Constraint Satisfaction Problems: Game Plan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Even the simplest problem of determining whether or not a model exists in a general CSP with finite domains is </a:t>
            </a:r>
            <a:r>
              <a:rPr lang="en-CA" smtClean="0">
                <a:solidFill>
                  <a:srgbClr val="FF0000"/>
                </a:solidFill>
              </a:rPr>
              <a:t>NP-hard</a:t>
            </a:r>
          </a:p>
          <a:p>
            <a:pPr lvl="1"/>
            <a:r>
              <a:rPr lang="en-US" smtClean="0"/>
              <a:t>There is no known algorithm with worst case polynomial runtime</a:t>
            </a:r>
            <a:endParaRPr lang="en-CA" smtClean="0"/>
          </a:p>
          <a:p>
            <a:pPr lvl="1"/>
            <a:r>
              <a:rPr lang="en-CA" smtClean="0"/>
              <a:t>We can't hope to find an algorithm that is efficient for all CSPs</a:t>
            </a:r>
          </a:p>
          <a:p>
            <a:pPr lvl="1"/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However, we can try to:</a:t>
            </a:r>
          </a:p>
          <a:p>
            <a:pPr lvl="1"/>
            <a:r>
              <a:rPr lang="en-CA" smtClean="0"/>
              <a:t>find </a:t>
            </a:r>
            <a:r>
              <a:rPr lang="en-CA" smtClean="0">
                <a:solidFill>
                  <a:srgbClr val="FF0000"/>
                </a:solidFill>
              </a:rPr>
              <a:t>consistency algorithms </a:t>
            </a:r>
            <a:r>
              <a:rPr lang="en-CA" smtClean="0"/>
              <a:t>that reduce the size of the search space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identify special cases </a:t>
            </a:r>
            <a:r>
              <a:rPr lang="en-CA" smtClean="0"/>
              <a:t>for which algorithms are efficient (polynomial)</a:t>
            </a:r>
          </a:p>
          <a:p>
            <a:pPr lvl="1"/>
            <a:r>
              <a:rPr lang="en-US" smtClean="0"/>
              <a:t>work on </a:t>
            </a:r>
            <a:r>
              <a:rPr lang="en-CA" smtClean="0">
                <a:solidFill>
                  <a:srgbClr val="FF0000"/>
                </a:solidFill>
              </a:rPr>
              <a:t>approximation algorithms </a:t>
            </a:r>
            <a:r>
              <a:rPr lang="en-CA" smtClean="0"/>
              <a:t>that can find good solutions quickly, even though they may offer no theoretical guarantees</a:t>
            </a:r>
          </a:p>
          <a:p>
            <a:pPr lvl="1"/>
            <a:r>
              <a:rPr lang="en-CA" smtClean="0"/>
              <a:t>find algorithms that are fast on </a:t>
            </a:r>
            <a:r>
              <a:rPr lang="en-CA" smtClean="0">
                <a:solidFill>
                  <a:srgbClr val="FF0000"/>
                </a:solidFill>
              </a:rPr>
              <a:t>typical</a:t>
            </a:r>
            <a:r>
              <a:rPr lang="en-CA" smtClean="0"/>
              <a:t> cases</a:t>
            </a:r>
          </a:p>
          <a:p>
            <a:pPr lvl="1"/>
            <a:endParaRPr lang="en-CA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FFD7BB-726C-4DC1-AE23-2ACBD77800E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4367E7-1003-4175-BD95-E78687EFD775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219700" y="3054350"/>
            <a:ext cx="3543300" cy="2895600"/>
          </a:xfrm>
        </p:spPr>
        <p:txBody>
          <a:bodyPr/>
          <a:lstStyle/>
          <a:p>
            <a:pPr>
              <a:buSzTx/>
              <a:buFontTx/>
              <a:buNone/>
            </a:pPr>
            <a:r>
              <a:rPr lang="en-CA" smtClean="0">
                <a:latin typeface="MS Reference Sans Serif" pitchFamily="34" charset="0"/>
              </a:rPr>
              <a:t>Another example:</a:t>
            </a:r>
          </a:p>
          <a:p>
            <a:pPr>
              <a:buSzTx/>
              <a:buFontTx/>
              <a:buChar char="•"/>
            </a:pPr>
            <a:r>
              <a:rPr lang="en-US" smtClean="0"/>
              <a:t> </a:t>
            </a:r>
            <a:r>
              <a:rPr lang="en-CA" smtClean="0">
                <a:latin typeface="Lucida Calligraphy" pitchFamily="66" charset="0"/>
              </a:rPr>
              <a:t>V </a:t>
            </a:r>
            <a:r>
              <a:rPr lang="en-CA" smtClean="0">
                <a:latin typeface="MS Reference Sans Serif" pitchFamily="34" charset="0"/>
              </a:rPr>
              <a:t>= {V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CA" smtClean="0">
                <a:latin typeface="MS Reference Sans Serif" pitchFamily="34" charset="0"/>
              </a:rPr>
              <a:t>,V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CA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mtClean="0"/>
              <a:t> dom(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) = {1,2,3}</a:t>
            </a:r>
          </a:p>
          <a:p>
            <a:pPr lvl="1"/>
            <a:r>
              <a:rPr lang="en-US" smtClean="0"/>
              <a:t> dom(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) = {1,2}</a:t>
            </a:r>
          </a:p>
          <a:p>
            <a:pPr>
              <a:buSzTx/>
              <a:buFontTx/>
              <a:buChar char="•"/>
            </a:pPr>
            <a:r>
              <a:rPr lang="en-US" smtClean="0"/>
              <a:t> </a:t>
            </a:r>
            <a:r>
              <a:rPr lang="en-CA" smtClean="0">
                <a:latin typeface="Lucida Calligraphy" pitchFamily="66" charset="0"/>
              </a:rPr>
              <a:t>C </a:t>
            </a:r>
            <a:r>
              <a:rPr lang="en-CA" smtClean="0">
                <a:latin typeface="MS Reference Sans Serif" pitchFamily="34" charset="0"/>
              </a:rPr>
              <a:t>= {C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CA" smtClean="0">
                <a:latin typeface="MS Reference Sans Serif" pitchFamily="34" charset="0"/>
              </a:rPr>
              <a:t>,C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CA" smtClean="0">
                <a:latin typeface="MS Reference Sans Serif" pitchFamily="34" charset="0"/>
              </a:rPr>
              <a:t>,C</a:t>
            </a:r>
            <a:r>
              <a:rPr lang="en-CA" baseline="-25000" smtClean="0">
                <a:latin typeface="MS Reference Sans Serif" pitchFamily="34" charset="0"/>
              </a:rPr>
              <a:t>3</a:t>
            </a:r>
            <a:r>
              <a:rPr lang="en-CA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: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</a:t>
            </a:r>
            <a:r>
              <a:rPr lang="en-US" smtClean="0"/>
              <a:t> 2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: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 + 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  &lt; 5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3</a:t>
            </a:r>
            <a:r>
              <a:rPr lang="en-US" smtClean="0"/>
              <a:t>: 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 &gt;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68338" y="3068638"/>
            <a:ext cx="35433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Simple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V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)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C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&gt; 1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570D39-C6DE-454F-9946-B87AC005FE18}" type="slidenum">
              <a:rPr lang="en-US"/>
              <a:pPr/>
              <a:t>24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2781300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68338" y="4149725"/>
            <a:ext cx="35433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Simple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V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)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C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&gt; 1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57713" y="4508500"/>
            <a:ext cx="41179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All models for this CSP: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 {V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= 3}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  <a:cs typeface="Arial" pitchFamily="34" charset="0"/>
              </a:rPr>
              <a:t>	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 {V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= 4}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70CB75-64D3-4CC1-B84F-4457C521C3D2}" type="slidenum">
              <a:rPr lang="en-US"/>
              <a:pPr/>
              <a:t>25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27797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708400" y="4149725"/>
            <a:ext cx="518477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Which are models for this CSP?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endParaRPr lang="en-CA" sz="2000" kern="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  <p:sp>
        <p:nvSpPr>
          <p:cNvPr id="47109" name="Content Placeholder 2"/>
          <p:cNvSpPr>
            <a:spLocks noGrp="1"/>
          </p:cNvSpPr>
          <p:nvPr>
            <p:ph idx="1"/>
          </p:nvPr>
        </p:nvSpPr>
        <p:spPr>
          <a:xfrm>
            <a:off x="539750" y="4062413"/>
            <a:ext cx="3543300" cy="2895600"/>
          </a:xfrm>
        </p:spPr>
        <p:txBody>
          <a:bodyPr/>
          <a:lstStyle/>
          <a:p>
            <a:pPr>
              <a:buSzTx/>
              <a:buFontTx/>
              <a:buNone/>
            </a:pPr>
            <a:r>
              <a:rPr lang="en-CA" sz="2000" smtClean="0">
                <a:latin typeface="MS Reference Sans Serif" pitchFamily="34" charset="0"/>
              </a:rPr>
              <a:t>Another example:</a:t>
            </a:r>
          </a:p>
          <a:p>
            <a:pPr>
              <a:buSzTx/>
              <a:buFontTx/>
              <a:buChar char="•"/>
            </a:pPr>
            <a:r>
              <a:rPr lang="en-US" sz="2000" smtClean="0"/>
              <a:t> </a:t>
            </a:r>
            <a:r>
              <a:rPr lang="en-CA" sz="2000" smtClean="0">
                <a:latin typeface="Lucida Calligraphy" pitchFamily="66" charset="0"/>
              </a:rPr>
              <a:t>V </a:t>
            </a:r>
            <a:r>
              <a:rPr lang="en-CA" sz="2000" smtClean="0">
                <a:latin typeface="MS Reference Sans Serif" pitchFamily="34" charset="0"/>
              </a:rPr>
              <a:t>= {V</a:t>
            </a:r>
            <a:r>
              <a:rPr lang="en-CA" sz="2000" baseline="-25000" smtClean="0">
                <a:latin typeface="MS Reference Sans Serif" pitchFamily="34" charset="0"/>
              </a:rPr>
              <a:t>1</a:t>
            </a:r>
            <a:r>
              <a:rPr lang="en-CA" sz="2000" smtClean="0">
                <a:latin typeface="MS Reference Sans Serif" pitchFamily="34" charset="0"/>
              </a:rPr>
              <a:t>,V</a:t>
            </a:r>
            <a:r>
              <a:rPr lang="en-CA" sz="2000" baseline="-25000" smtClean="0">
                <a:latin typeface="MS Reference Sans Serif" pitchFamily="34" charset="0"/>
              </a:rPr>
              <a:t>2</a:t>
            </a:r>
            <a:r>
              <a:rPr lang="en-CA" sz="2000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z="1800" smtClean="0"/>
              <a:t> dom(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) = {1,2,3}</a:t>
            </a:r>
          </a:p>
          <a:p>
            <a:pPr lvl="1"/>
            <a:r>
              <a:rPr lang="en-US" sz="1800" smtClean="0"/>
              <a:t> dom(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) = {1,2}</a:t>
            </a:r>
          </a:p>
          <a:p>
            <a:pPr>
              <a:buSzTx/>
              <a:buFontTx/>
              <a:buChar char="•"/>
            </a:pPr>
            <a:r>
              <a:rPr lang="en-US" sz="2000" smtClean="0"/>
              <a:t> </a:t>
            </a:r>
            <a:r>
              <a:rPr lang="en-CA" sz="2000" smtClean="0">
                <a:latin typeface="Lucida Calligraphy" pitchFamily="66" charset="0"/>
              </a:rPr>
              <a:t>C </a:t>
            </a:r>
            <a:r>
              <a:rPr lang="en-CA" sz="2000" smtClean="0">
                <a:latin typeface="MS Reference Sans Serif" pitchFamily="34" charset="0"/>
              </a:rPr>
              <a:t>= {C</a:t>
            </a:r>
            <a:r>
              <a:rPr lang="en-CA" sz="2000" baseline="-25000" smtClean="0">
                <a:latin typeface="MS Reference Sans Serif" pitchFamily="34" charset="0"/>
              </a:rPr>
              <a:t>1</a:t>
            </a:r>
            <a:r>
              <a:rPr lang="en-CA" sz="2000" smtClean="0">
                <a:latin typeface="MS Reference Sans Serif" pitchFamily="34" charset="0"/>
              </a:rPr>
              <a:t>,C</a:t>
            </a:r>
            <a:r>
              <a:rPr lang="en-CA" sz="2000" baseline="-25000" smtClean="0">
                <a:latin typeface="MS Reference Sans Serif" pitchFamily="34" charset="0"/>
              </a:rPr>
              <a:t>2</a:t>
            </a:r>
            <a:r>
              <a:rPr lang="en-CA" sz="2000" smtClean="0">
                <a:latin typeface="MS Reference Sans Serif" pitchFamily="34" charset="0"/>
              </a:rPr>
              <a:t>,C</a:t>
            </a:r>
            <a:r>
              <a:rPr lang="en-CA" sz="2000" baseline="-25000" smtClean="0">
                <a:latin typeface="MS Reference Sans Serif" pitchFamily="34" charset="0"/>
              </a:rPr>
              <a:t>3</a:t>
            </a:r>
            <a:r>
              <a:rPr lang="en-CA" sz="2000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: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 </a:t>
            </a:r>
            <a:r>
              <a:rPr lang="en-US" sz="1800" smtClean="0">
                <a:sym typeface="Symbol" pitchFamily="18" charset="2"/>
              </a:rPr>
              <a:t></a:t>
            </a:r>
            <a:r>
              <a:rPr lang="en-US" sz="1800" smtClean="0"/>
              <a:t> 2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: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 + 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  &lt; 5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3</a:t>
            </a:r>
            <a:r>
              <a:rPr lang="en-US" sz="1800" smtClean="0"/>
              <a:t>: 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 &gt;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</a:p>
        </p:txBody>
      </p:sp>
      <p:sp>
        <p:nvSpPr>
          <p:cNvPr id="47110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41950" y="6237288"/>
            <a:ext cx="2303463" cy="36036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=3,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=2</a:t>
            </a:r>
            <a:r>
              <a:rPr lang="en-US" sz="2400"/>
              <a:t>}</a:t>
            </a:r>
          </a:p>
        </p:txBody>
      </p:sp>
      <p:sp>
        <p:nvSpPr>
          <p:cNvPr id="47111" name="TextBox 14"/>
          <p:cNvSpPr txBox="1">
            <a:spLocks noChangeArrowheads="1"/>
          </p:cNvSpPr>
          <p:nvPr/>
        </p:nvSpPr>
        <p:spPr bwMode="auto">
          <a:xfrm>
            <a:off x="5364163" y="4652963"/>
            <a:ext cx="238125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=1,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47112" name="TextBox 15"/>
          <p:cNvSpPr txBox="1">
            <a:spLocks noChangeArrowheads="1"/>
          </p:cNvSpPr>
          <p:nvPr/>
        </p:nvSpPr>
        <p:spPr bwMode="auto">
          <a:xfrm>
            <a:off x="5399088" y="5694363"/>
            <a:ext cx="2346325" cy="461962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=3,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47113" name="TextBox 16"/>
          <p:cNvSpPr txBox="1">
            <a:spLocks noChangeArrowheads="1"/>
          </p:cNvSpPr>
          <p:nvPr/>
        </p:nvSpPr>
        <p:spPr bwMode="auto">
          <a:xfrm>
            <a:off x="5368925" y="5157788"/>
            <a:ext cx="2376488" cy="4603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=2,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MS PGothic" pitchFamily="34" charset="-128"/>
              </a:rPr>
              <a:t>Possible Worlds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39150" cy="3014663"/>
          </a:xfrm>
        </p:spPr>
        <p:txBody>
          <a:bodyPr/>
          <a:lstStyle/>
          <a:p>
            <a:pPr lvl="1"/>
            <a:endParaRPr lang="en-CA" sz="600" smtClean="0"/>
          </a:p>
          <a:p>
            <a:pPr>
              <a:buSzTx/>
              <a:buFontTx/>
              <a:buChar char="•"/>
            </a:pPr>
            <a:endParaRPr lang="en-CA" sz="1000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None/>
            </a:pPr>
            <a:r>
              <a:rPr lang="en-US" smtClean="0"/>
              <a:t>i.e.  </a:t>
            </a:r>
            <a:r>
              <a:rPr lang="en-US" i="1" smtClean="0">
                <a:solidFill>
                  <a:srgbClr val="3333CC"/>
                </a:solidFill>
              </a:rPr>
              <a:t>a model is a possible world that satisfies all constraints</a:t>
            </a:r>
            <a:endParaRPr lang="en-CA" i="1" smtClean="0">
              <a:solidFill>
                <a:srgbClr val="3333CC"/>
              </a:solidFill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56D2C0-F1BA-4276-A42C-6EF1B9BFC130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9388" y="8366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possible world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</a:t>
            </a:r>
            <a:b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values to all of its variables.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2205038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9750" y="4062413"/>
            <a:ext cx="35433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000" kern="0" dirty="0">
                <a:latin typeface="MS Reference Sans Serif" pitchFamily="34" charset="0"/>
                <a:ea typeface="+mn-ea"/>
              </a:rPr>
              <a:t>Another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CA" sz="2000" kern="0" dirty="0">
                <a:latin typeface="Lucida Calligraphy" pitchFamily="66" charset="0"/>
                <a:ea typeface="+mn-ea"/>
              </a:rPr>
              <a:t>V 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,V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) = {1,2,3}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) = {1,2}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CA" sz="2000" kern="0" dirty="0">
                <a:latin typeface="Lucida Calligraphy" pitchFamily="66" charset="0"/>
                <a:ea typeface="+mn-ea"/>
              </a:rPr>
              <a:t>C 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3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+ 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 &lt; 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3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&gt;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51275" y="4076700"/>
            <a:ext cx="50419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Possible worlds for this CSP: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br>
              <a:rPr lang="en-US" sz="1800" dirty="0">
                <a:ea typeface="+mn-ea"/>
                <a:cs typeface="Arial" pitchFamily="34" charset="0"/>
              </a:rPr>
            </a:br>
            <a:r>
              <a:rPr lang="en-US" sz="1800" dirty="0">
                <a:ea typeface="+mn-ea"/>
                <a:cs typeface="Arial" pitchFamily="34" charset="0"/>
              </a:rPr>
              <a:t>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br>
              <a:rPr lang="en-US" sz="1800" dirty="0">
                <a:ea typeface="+mn-ea"/>
                <a:cs typeface="Arial" pitchFamily="34" charset="0"/>
              </a:rPr>
            </a:br>
            <a:r>
              <a:rPr lang="en-US" sz="1800" dirty="0">
                <a:ea typeface="+mn-ea"/>
                <a:cs typeface="Arial" pitchFamily="34" charset="0"/>
              </a:rPr>
              <a:t>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 </a:t>
            </a:r>
            <a:r>
              <a:rPr lang="en-US" sz="1800" dirty="0">
                <a:latin typeface="MS Reference Sans Serif" pitchFamily="34" charset="0"/>
                <a:ea typeface="+mn-ea"/>
                <a:cs typeface="Arial" pitchFamily="34" charset="0"/>
              </a:rPr>
              <a:t>(a model)</a:t>
            </a:r>
            <a:endParaRPr lang="en-US" sz="1800" dirty="0"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          </a:t>
            </a:r>
            <a:r>
              <a:rPr lang="en-US" sz="1800" dirty="0">
                <a:ea typeface="+mn-ea"/>
                <a:cs typeface="Arial" pitchFamily="34" charset="0"/>
              </a:rPr>
              <a:t>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=3,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r>
              <a:rPr lang="en-US" sz="1800" dirty="0">
                <a:latin typeface="MS Reference Sans Serif" pitchFamily="34" charset="0"/>
                <a:ea typeface="ＭＳ Ｐゴシック" charset="0"/>
                <a:cs typeface="Arial" pitchFamily="34" charset="0"/>
              </a:rPr>
              <a:t> (a model)</a:t>
            </a:r>
            <a:endParaRPr lang="en-US" sz="1800" dirty="0"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=3,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 </a:t>
            </a: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endParaRPr lang="en-CA" sz="2000" kern="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Constraints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Constraints are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restrictions</a:t>
            </a:r>
            <a:r>
              <a:rPr lang="en-CA" dirty="0" smtClean="0">
                <a:ea typeface="+mn-ea"/>
                <a:cs typeface="+mn-cs"/>
              </a:rPr>
              <a:t> on the values that one or more variables can take</a:t>
            </a: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Unary constraint</a:t>
            </a:r>
            <a:r>
              <a:rPr lang="en-CA" dirty="0" smtClean="0">
                <a:ea typeface="ＭＳ Ｐゴシック" charset="0"/>
              </a:rPr>
              <a:t>: restriction involving a single variable</a:t>
            </a:r>
          </a:p>
          <a:p>
            <a:pPr lvl="2">
              <a:defRPr/>
            </a:pPr>
            <a:r>
              <a:rPr lang="en-US" dirty="0" smtClean="0">
                <a:ea typeface="ＭＳ Ｐゴシック" charset="0"/>
              </a:rPr>
              <a:t>E.g.: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sym typeface="Symbol"/>
              </a:rPr>
              <a:t></a:t>
            </a:r>
            <a:r>
              <a:rPr lang="en-US" dirty="0" smtClean="0">
                <a:ea typeface="ＭＳ Ｐゴシック" charset="0"/>
              </a:rPr>
              <a:t> 2</a:t>
            </a:r>
            <a:endParaRPr lang="en-CA" dirty="0" smtClean="0">
              <a:ea typeface="ＭＳ Ｐゴシック" charset="0"/>
            </a:endParaRP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k-</a:t>
            </a:r>
            <a:r>
              <a:rPr lang="en-CA" dirty="0" err="1" smtClean="0">
                <a:solidFill>
                  <a:srgbClr val="FF0000"/>
                </a:solidFill>
                <a:ea typeface="ＭＳ Ｐゴシック" charset="0"/>
              </a:rPr>
              <a:t>ary</a:t>
            </a: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 constraint</a:t>
            </a:r>
            <a:r>
              <a:rPr lang="en-CA" dirty="0" smtClean="0">
                <a:ea typeface="ＭＳ Ｐゴシック" charset="0"/>
              </a:rPr>
              <a:t>: restriction involving k different variables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E.g. binary (k=2): 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 &lt; 5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E.g. 3-ary: 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 &lt; 5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We will mostly deal with binary constraints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 can be specified by 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listing all combinations of valid domain values</a:t>
            </a:r>
            <a:r>
              <a:rPr lang="en-CA" dirty="0" smtClean="0">
                <a:ea typeface="ＭＳ Ｐゴシック" charset="0"/>
              </a:rPr>
              <a:t> for the variables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participating in the constraint</a:t>
            </a:r>
          </a:p>
          <a:p>
            <a:pPr marL="1714500" lvl="3" indent="-342900">
              <a:defRPr/>
            </a:pP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E.g. for constraint </a:t>
            </a: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 </a:t>
            </a:r>
            <a:br>
              <a:rPr lang="en-CA" dirty="0" smtClean="0">
                <a:latin typeface="MS Reference Sans Serif" pitchFamily="34" charset="0"/>
                <a:ea typeface="ＭＳ Ｐゴシック" charset="0"/>
              </a:rPr>
            </a:b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and </a:t>
            </a:r>
            <a:r>
              <a:rPr lang="en-US" dirty="0" err="1" smtClean="0">
                <a:ea typeface="ＭＳ Ｐゴシック" charset="0"/>
              </a:rPr>
              <a:t>dom</a:t>
            </a:r>
            <a:r>
              <a:rPr lang="en-US" dirty="0" smtClean="0">
                <a:ea typeface="ＭＳ Ｐゴシック" charset="0"/>
              </a:rPr>
              <a:t>(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) = {1,2,3} and </a:t>
            </a:r>
            <a:br>
              <a:rPr lang="en-US" dirty="0" smtClean="0">
                <a:ea typeface="ＭＳ Ｐゴシック" charset="0"/>
              </a:rPr>
            </a:br>
            <a:r>
              <a:rPr lang="en-US" dirty="0" err="1" smtClean="0">
                <a:ea typeface="ＭＳ Ｐゴシック" charset="0"/>
              </a:rPr>
              <a:t>dom</a:t>
            </a:r>
            <a:r>
              <a:rPr lang="en-US" dirty="0" smtClean="0">
                <a:ea typeface="ＭＳ Ｐゴシック" charset="0"/>
              </a:rPr>
              <a:t>(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) = {1,2}:</a:t>
            </a:r>
          </a:p>
          <a:p>
            <a:pPr marL="1714500" lvl="3" indent="-342900">
              <a:buFontTx/>
              <a:buNone/>
              <a:defRPr/>
            </a:pPr>
            <a:endParaRPr lang="en-CA" dirty="0" smtClean="0">
              <a:ea typeface="ＭＳ Ｐゴシック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giving a </a:t>
            </a: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function (predicate) </a:t>
            </a:r>
            <a:r>
              <a:rPr lang="en-CA" dirty="0" smtClean="0">
                <a:ea typeface="ＭＳ Ｐゴシック" charset="0"/>
              </a:rPr>
              <a:t>that returns true if given values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for each variable which satisfy the constraint else false: </a:t>
            </a: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endParaRPr lang="en-CA" dirty="0" smtClean="0">
              <a:ea typeface="ＭＳ Ｐゴシック" charset="0"/>
            </a:endParaRPr>
          </a:p>
          <a:p>
            <a:pPr lvl="2">
              <a:defRPr/>
            </a:pPr>
            <a:endParaRPr lang="en-CA" dirty="0" smtClean="0">
              <a:ea typeface="ＭＳ Ｐゴシック" charset="0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DA2F04-F115-4F75-9750-3DE79B6453E8}" type="slidenum">
              <a:rPr lang="en-US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263" y="4581525"/>
          <a:ext cx="1031875" cy="126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27819"/>
              </a:tblGrid>
              <a:tr h="304781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0478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0478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4613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49" marR="91449"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Constraints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FontTx/>
              <a:buNone/>
              <a:defRPr/>
            </a:pPr>
            <a:endParaRPr lang="en-CA" sz="1050" dirty="0" smtClean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A possible world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satisfies</a:t>
            </a:r>
            <a:r>
              <a:rPr lang="en-CA" dirty="0" smtClean="0">
                <a:ea typeface="+mn-ea"/>
                <a:cs typeface="+mn-cs"/>
              </a:rPr>
              <a:t> a set of constraints 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if the values for the variables involved in each constraint are consistent with that constraint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They are elements of the list of valid domain values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Function returns true for those values</a:t>
            </a:r>
          </a:p>
          <a:p>
            <a:pPr marL="857250" lvl="1" indent="-342900">
              <a:defRPr/>
            </a:pPr>
            <a:endParaRPr lang="en-US" dirty="0" smtClean="0">
              <a:ea typeface="ＭＳ Ｐゴシック" charset="0"/>
            </a:endParaRPr>
          </a:p>
          <a:p>
            <a:pPr marL="857250" lvl="1" indent="-342900">
              <a:defRPr/>
            </a:pPr>
            <a:endParaRPr lang="en-US" dirty="0">
              <a:ea typeface="ＭＳ Ｐゴシック" charset="0"/>
            </a:endParaRPr>
          </a:p>
          <a:p>
            <a:pPr marL="857250" lvl="1" indent="-342900">
              <a:defRPr/>
            </a:pPr>
            <a:endParaRPr lang="en-US" dirty="0" smtClean="0">
              <a:ea typeface="ＭＳ Ｐゴシック" charset="0"/>
            </a:endParaRPr>
          </a:p>
          <a:p>
            <a:pPr marL="857250" lvl="1" indent="-342900">
              <a:defRPr/>
            </a:pPr>
            <a:r>
              <a:rPr lang="en-US" dirty="0" smtClean="0">
                <a:ea typeface="ＭＳ Ｐゴシック" charset="0"/>
              </a:rPr>
              <a:t>Examples</a:t>
            </a:r>
          </a:p>
          <a:p>
            <a:pPr marL="1257300" lvl="2" indent="-342900">
              <a:defRPr/>
            </a:pPr>
            <a:r>
              <a:rPr lang="en-US" dirty="0" smtClean="0">
                <a:ea typeface="ＭＳ Ｐゴシック" charset="0"/>
              </a:rPr>
              <a:t>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=1,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</a:t>
            </a:r>
            <a:r>
              <a:rPr lang="en-US" dirty="0" smtClean="0">
                <a:ea typeface="ＭＳ Ｐゴシック" charset="0"/>
              </a:rPr>
              <a:t>} (does not satisfy above constraint)</a:t>
            </a:r>
          </a:p>
          <a:p>
            <a:pPr marL="1257300" lvl="2" indent="-342900">
              <a:defRPr/>
            </a:pPr>
            <a:r>
              <a:rPr lang="en-US" dirty="0" smtClean="0">
                <a:ea typeface="ＭＳ Ｐゴシック" charset="0"/>
              </a:rPr>
              <a:t>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=3,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</a:t>
            </a:r>
            <a:r>
              <a:rPr lang="en-US" dirty="0" smtClean="0">
                <a:ea typeface="ＭＳ Ｐゴシック" charset="0"/>
              </a:rPr>
              <a:t>} (satisfies above constraint)</a:t>
            </a:r>
            <a:endParaRPr lang="en-CA" dirty="0" smtClean="0">
              <a:ea typeface="ＭＳ Ｐゴシック" charset="0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531042-CCE6-4691-BEF6-72C05455C50E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4300" y="3068638"/>
          <a:ext cx="103187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938"/>
                <a:gridCol w="515938"/>
              </a:tblGrid>
              <a:tr h="304800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Scope of a constraint</a:t>
            </a:r>
          </a:p>
        </p:txBody>
      </p:sp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10D413-3991-472F-86F1-786D71CA84AC}" type="slidenum">
              <a:rPr lang="en-US"/>
              <a:pPr/>
              <a:t>29</a:t>
            </a:fld>
            <a:endParaRPr lang="en-US"/>
          </a:p>
        </p:txBody>
      </p:sp>
      <p:sp>
        <p:nvSpPr>
          <p:cNvPr id="25604" name="Content Placeholder 8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Examples: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sym typeface="Symbol" pitchFamily="18" charset="2"/>
              </a:rPr>
              <a:t></a:t>
            </a:r>
            <a:r>
              <a:rPr lang="en-US" dirty="0" smtClean="0">
                <a:ea typeface="ＭＳ Ｐゴシック" charset="0"/>
              </a:rPr>
              <a:t> 2 has scope 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 </a:t>
            </a:r>
            <a:r>
              <a:rPr lang="en-US" dirty="0" smtClean="0">
                <a:ea typeface="ＭＳ Ｐゴシック" charset="0"/>
              </a:rPr>
              <a:t>has scope {V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 &lt; 5 has scope {V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How many variables are in the scope of a k-</a:t>
            </a:r>
            <a:r>
              <a:rPr lang="en-US" dirty="0" err="1" smtClean="0">
                <a:ea typeface="+mn-ea"/>
                <a:cs typeface="+mn-cs"/>
              </a:rPr>
              <a:t>ary</a:t>
            </a:r>
            <a:r>
              <a:rPr lang="en-US" dirty="0" smtClean="0">
                <a:ea typeface="+mn-ea"/>
                <a:cs typeface="+mn-cs"/>
              </a:rPr>
              <a:t> constraint ?</a:t>
            </a:r>
          </a:p>
          <a:p>
            <a:pPr marL="0" indent="0">
              <a:buSzTx/>
              <a:buFont typeface="Arial" pitchFamily="34" charset="0"/>
              <a:buNone/>
              <a:defRPr/>
            </a:pP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   k variables</a:t>
            </a:r>
          </a:p>
          <a:p>
            <a:pPr lvl="2">
              <a:defRPr/>
            </a:pPr>
            <a:endParaRPr lang="en-US" dirty="0" smtClean="0">
              <a:ea typeface="ＭＳ Ｐゴシック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9388" y="8366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The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scope 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of a constraint </a:t>
            </a: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is the set of variables that are involved in the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Representations: States vs. Features (Variables)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Variables and Possible Worlds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 </a:t>
            </a:r>
            <a:r>
              <a:rPr lang="en-US" dirty="0">
                <a:ea typeface="ＭＳ Ｐゴシック" charset="0"/>
                <a:cs typeface="Times New Roman" charset="0"/>
              </a:rPr>
              <a:t>Satisfaction Problems (CSPs)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ea typeface="ＭＳ Ｐゴシック" charset="0"/>
              <a:cs typeface="Times New Roman" charset="0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E14376-7192-478B-97E8-1F3A37B21A7F}" type="slidenum">
              <a:rPr lang="en-US"/>
              <a:pPr/>
              <a:t>3</a:t>
            </a:fld>
            <a:endParaRPr lang="en-US"/>
          </a:p>
        </p:txBody>
      </p:sp>
      <p:sp>
        <p:nvSpPr>
          <p:cNvPr id="20484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85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86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2349500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/>
            </a:r>
            <a:br>
              <a:rPr smtClean="0">
                <a:ea typeface="MS PGothic" pitchFamily="34" charset="-128"/>
              </a:rPr>
            </a:br>
            <a:r>
              <a:rPr smtClean="0">
                <a:solidFill>
                  <a:srgbClr val="FF0000"/>
                </a:solidFill>
                <a:ea typeface="MS PGothic" pitchFamily="34" charset="-128"/>
              </a:rPr>
              <a:t>Finite</a:t>
            </a:r>
            <a:r>
              <a:rPr smtClean="0">
                <a:ea typeface="MS PGothic" pitchFamily="34" charset="-128"/>
              </a:rPr>
              <a:t> Constraint Satisfaction Problem: Definition</a:t>
            </a:r>
          </a:p>
        </p:txBody>
      </p:sp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CD47F1-0414-477B-8528-C11F45B504C0}" type="slidenum">
              <a:rPr lang="en-US"/>
              <a:pPr/>
              <a:t>30</a:t>
            </a:fld>
            <a:endParaRPr lang="en-US"/>
          </a:p>
        </p:txBody>
      </p:sp>
      <p:sp>
        <p:nvSpPr>
          <p:cNvPr id="52227" name="Rectangle 6"/>
          <p:cNvSpPr>
            <a:spLocks noChangeArrowheads="1"/>
          </p:cNvSpPr>
          <p:nvPr/>
        </p:nvSpPr>
        <p:spPr bwMode="auto">
          <a:xfrm>
            <a:off x="250825" y="1628775"/>
            <a:ext cx="8713788" cy="1655763"/>
          </a:xfrm>
          <a:prstGeom prst="rect">
            <a:avLst/>
          </a:prstGeom>
          <a:solidFill>
            <a:srgbClr val="CCECFF">
              <a:alpha val="52156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latin typeface="MS Reference Sans Serif" pitchFamily="34" charset="0"/>
              </a:rPr>
              <a:t>Definition: </a:t>
            </a:r>
            <a:br>
              <a:rPr lang="en-US" sz="2400">
                <a:latin typeface="MS Reference Sans Serif" pitchFamily="34" charset="0"/>
              </a:rPr>
            </a:br>
            <a:r>
              <a:rPr lang="en-CA" sz="2400">
                <a:latin typeface="MS Reference Sans Serif" pitchFamily="34" charset="0"/>
              </a:rPr>
              <a:t>A </a:t>
            </a:r>
            <a:r>
              <a:rPr lang="en-CA" sz="2400">
                <a:solidFill>
                  <a:srgbClr val="FF0000"/>
                </a:solidFill>
                <a:latin typeface="MS Reference Sans Serif" pitchFamily="34" charset="0"/>
              </a:rPr>
              <a:t>finite constraint satisfaction problem (FCSP)</a:t>
            </a:r>
            <a:r>
              <a:rPr lang="en-CA" sz="2400">
                <a:latin typeface="MS Reference Sans Serif" pitchFamily="34" charset="0"/>
              </a:rPr>
              <a:t> is a CSP with a finite set of variables and a finite domain for each variable.</a:t>
            </a:r>
            <a:endParaRPr lang="en-US" sz="2400">
              <a:latin typeface="MS Reference Sans Serif" pitchFamily="34" charset="0"/>
            </a:endParaRPr>
          </a:p>
        </p:txBody>
      </p:sp>
      <p:sp>
        <p:nvSpPr>
          <p:cNvPr id="26629" name="Content Placeholder 2"/>
          <p:cNvSpPr>
            <a:spLocks noGrp="1"/>
          </p:cNvSpPr>
          <p:nvPr>
            <p:ph idx="1"/>
          </p:nvPr>
        </p:nvSpPr>
        <p:spPr>
          <a:xfrm>
            <a:off x="179388" y="3644900"/>
            <a:ext cx="8785225" cy="504825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2400" smtClean="0"/>
              <a:t>We will only study finite CSPs here but many of the  techniques carry over to countably infinite and continuous domains. We use CSP here to refer to FCSP.</a:t>
            </a:r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r>
              <a:rPr lang="en-US" sz="2400" smtClean="0"/>
              <a:t>   The scope of each constraint is automatically finite since it is a subset of the finite set of variables.</a:t>
            </a:r>
            <a:endParaRPr lang="en-CA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Learning Goals for CSP so far</a:t>
            </a:r>
          </a:p>
        </p:txBody>
      </p:sp>
      <p:sp>
        <p:nvSpPr>
          <p:cNvPr id="22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MS Reference Sans Serif" pitchFamily="34" charset="0"/>
                <a:ea typeface="+mn-ea"/>
                <a:cs typeface="+mn-cs"/>
              </a:rPr>
              <a:t>Define possible worlds in term of variables and their domains</a:t>
            </a:r>
          </a:p>
          <a:p>
            <a:pPr eaLnBrk="1" hangingPunct="1">
              <a:defRPr/>
            </a:pPr>
            <a:r>
              <a:rPr lang="en-US" dirty="0" smtClean="0">
                <a:latin typeface="MS Reference Sans Serif" pitchFamily="34" charset="0"/>
                <a:ea typeface="+mn-ea"/>
                <a:cs typeface="+mn-cs"/>
              </a:rPr>
              <a:t>Compute number of possible worlds on real examples </a:t>
            </a:r>
          </a:p>
          <a:p>
            <a:pPr eaLnBrk="1" hangingPunct="1">
              <a:defRPr/>
            </a:pPr>
            <a:r>
              <a:rPr lang="en-US" dirty="0" smtClean="0">
                <a:latin typeface="MS Reference Sans Serif" pitchFamily="34" charset="0"/>
                <a:ea typeface="+mn-ea"/>
                <a:cs typeface="+mn-cs"/>
              </a:rPr>
              <a:t>Specify constraints to represent real world problems differentiating between: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MS Reference Sans Serif" pitchFamily="34" charset="0"/>
                <a:ea typeface="+mn-ea"/>
                <a:cs typeface="+mn-cs"/>
              </a:rPr>
              <a:t>Unary and k-</a:t>
            </a:r>
            <a:r>
              <a:rPr lang="en-US" sz="1800" dirty="0" err="1" smtClean="0">
                <a:latin typeface="MS Reference Sans Serif" pitchFamily="34" charset="0"/>
                <a:ea typeface="+mn-ea"/>
                <a:cs typeface="+mn-cs"/>
              </a:rPr>
              <a:t>ary</a:t>
            </a:r>
            <a:r>
              <a:rPr lang="en-US" sz="1800" dirty="0" smtClean="0">
                <a:latin typeface="MS Reference Sans Serif" pitchFamily="34" charset="0"/>
                <a:ea typeface="+mn-ea"/>
                <a:cs typeface="+mn-cs"/>
              </a:rPr>
              <a:t> constraints 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MS Reference Sans Serif" pitchFamily="34" charset="0"/>
                <a:ea typeface="+mn-ea"/>
                <a:cs typeface="+mn-cs"/>
              </a:rPr>
              <a:t>List vs. function format</a:t>
            </a:r>
          </a:p>
          <a:p>
            <a:pPr eaLnBrk="1" hangingPunct="1">
              <a:defRPr/>
            </a:pPr>
            <a:r>
              <a:rPr lang="en-US" sz="2200" dirty="0" smtClean="0">
                <a:latin typeface="MS Reference Sans Serif" pitchFamily="34" charset="0"/>
                <a:ea typeface="+mn-ea"/>
                <a:cs typeface="+mn-cs"/>
              </a:rPr>
              <a:t>V</a:t>
            </a: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erify whether a possible world satisfies a set of constraints (i.e., whether it is a model, a solution)</a:t>
            </a:r>
          </a:p>
          <a:p>
            <a:pPr eaLnBrk="1" hangingPunct="1">
              <a:defRPr/>
            </a:pPr>
            <a:endParaRPr lang="en-US" sz="2000" dirty="0">
              <a:latin typeface="MS Reference Sans Serif" pitchFamily="34" charset="0"/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Coming up: CSP as search</a:t>
            </a:r>
            <a:endParaRPr lang="en-US" sz="1600" dirty="0" smtClean="0">
              <a:latin typeface="MS Reference Sans Serif" pitchFamily="34" charset="0"/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1800" dirty="0">
                <a:latin typeface="MS Reference Sans Serif" pitchFamily="34" charset="0"/>
                <a:ea typeface="+mn-ea"/>
                <a:cs typeface="+mn-cs"/>
              </a:rPr>
              <a:t>Read Sections </a:t>
            </a:r>
            <a:r>
              <a:rPr lang="en-US" sz="1800" dirty="0" smtClean="0">
                <a:latin typeface="MS Reference Sans Serif" pitchFamily="34" charset="0"/>
                <a:ea typeface="+mn-ea"/>
                <a:cs typeface="+mn-cs"/>
              </a:rPr>
              <a:t>4.3-2</a:t>
            </a:r>
          </a:p>
          <a:p>
            <a:pPr eaLnBrk="1" hangingPunct="1">
              <a:defRPr/>
            </a:pPr>
            <a:r>
              <a:rPr lang="en-US" sz="2200" dirty="0" smtClean="0">
                <a:latin typeface="MS Reference Sans Serif" pitchFamily="34" charset="0"/>
                <a:ea typeface="+mn-ea"/>
                <a:cs typeface="+mn-cs"/>
              </a:rPr>
              <a:t>Get busy with assignment 1 (Due: Friday, October 5)</a:t>
            </a:r>
            <a:endParaRPr lang="en-US" sz="2200" dirty="0">
              <a:latin typeface="MS Reference Sans Serif" pitchFamily="34" charset="0"/>
              <a:ea typeface="+mn-ea"/>
              <a:cs typeface="+mn-cs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A82649-1BDD-4185-BC68-10AD062520C9}" type="slidenum">
              <a:rPr lang="en-US"/>
              <a:pPr/>
              <a:t>31</a:t>
            </a:fld>
            <a:endParaRPr lang="en-US"/>
          </a:p>
        </p:txBody>
      </p:sp>
      <p:pic>
        <p:nvPicPr>
          <p:cNvPr id="2050" name="Ink 7"/>
          <p:cNvPicPr>
            <a:picLocks noRot="1" noChangeAspect="1" noEditPoints="1" noChangeArrowheads="1" noChangeShapeType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8" y="6386513"/>
            <a:ext cx="11112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95288" y="5229225"/>
            <a:ext cx="8208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Main Representational Dimensions (Lecture 2)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en-US" dirty="0" smtClean="0">
                <a:ea typeface="+mn-ea"/>
                <a:cs typeface="+mn-cs"/>
              </a:rPr>
              <a:t>Domains can be classified by the following dimensions: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1. </a:t>
            </a:r>
            <a:r>
              <a:rPr lang="en-US" dirty="0" smtClean="0">
                <a:solidFill>
                  <a:srgbClr val="3132CD"/>
                </a:solidFill>
                <a:ea typeface="+mn-ea"/>
                <a:cs typeface="+mn-cs"/>
              </a:rPr>
              <a:t>Uncertainty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Deterministic  vs. stochastic domains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2</a:t>
            </a:r>
            <a:r>
              <a:rPr lang="en-US" dirty="0" smtClean="0">
                <a:solidFill>
                  <a:srgbClr val="3132CD"/>
                </a:solidFill>
                <a:ea typeface="+mn-ea"/>
                <a:cs typeface="+mn-cs"/>
              </a:rPr>
              <a:t>. How many actions </a:t>
            </a:r>
            <a:r>
              <a:rPr lang="en-US" dirty="0" smtClean="0">
                <a:ea typeface="+mn-ea"/>
                <a:cs typeface="+mn-cs"/>
              </a:rPr>
              <a:t>does the agent need to perform?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tatic vs. sequential domains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en-US" dirty="0" smtClean="0">
                <a:ea typeface="+mn-ea"/>
                <a:cs typeface="+mn-cs"/>
              </a:rPr>
              <a:t>An important design choice is: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3.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Representation scheme</a:t>
            </a: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Explicit 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</a:rPr>
              <a:t>states vs. features </a:t>
            </a:r>
            <a:r>
              <a:rPr lang="en-US" dirty="0" smtClean="0">
                <a:ea typeface="ＭＳ Ｐゴシック" charset="0"/>
              </a:rPr>
              <a:t>(vs. relations)</a:t>
            </a:r>
          </a:p>
          <a:p>
            <a:pPr lvl="1">
              <a:defRPr/>
            </a:pPr>
            <a:endParaRPr lang="en-CA" dirty="0">
              <a:ea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283D0D-6D61-4677-A873-03FDAB916E5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Explicit State vs. Features (Lecture 2)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en-CA" dirty="0" smtClean="0">
              <a:ea typeface="+mn-ea"/>
              <a:cs typeface="+mn-cs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en-CA" dirty="0" smtClean="0">
                <a:ea typeface="+mn-ea"/>
                <a:cs typeface="+mn-cs"/>
              </a:rPr>
              <a:t>How </a:t>
            </a:r>
            <a:r>
              <a:rPr lang="en-CA" dirty="0">
                <a:ea typeface="+mn-ea"/>
                <a:cs typeface="+mn-cs"/>
              </a:rPr>
              <a:t>do we model the </a:t>
            </a:r>
            <a:r>
              <a:rPr lang="en-CA" dirty="0" smtClean="0">
                <a:ea typeface="+mn-ea"/>
                <a:cs typeface="+mn-cs"/>
              </a:rPr>
              <a:t>environment?</a:t>
            </a:r>
            <a:endParaRPr lang="en-CA" dirty="0">
              <a:ea typeface="+mn-ea"/>
              <a:cs typeface="+mn-cs"/>
            </a:endParaRPr>
          </a:p>
          <a:p>
            <a:pPr>
              <a:defRPr/>
            </a:pPr>
            <a:r>
              <a:rPr lang="en-CA" dirty="0">
                <a:ea typeface="+mn-ea"/>
                <a:cs typeface="+mn-cs"/>
              </a:rPr>
              <a:t>You can enumerate </a:t>
            </a:r>
            <a:r>
              <a:rPr lang="en-CA" dirty="0" smtClean="0">
                <a:ea typeface="+mn-ea"/>
                <a:cs typeface="+mn-cs"/>
              </a:rPr>
              <a:t>the possible </a:t>
            </a:r>
            <a:r>
              <a:rPr lang="en-CA" dirty="0">
                <a:solidFill>
                  <a:srgbClr val="FF0000"/>
                </a:solidFill>
                <a:ea typeface="+mn-ea"/>
                <a:cs typeface="+mn-cs"/>
              </a:rPr>
              <a:t>states</a:t>
            </a:r>
            <a:r>
              <a:rPr lang="en-CA" dirty="0">
                <a:ea typeface="+mn-ea"/>
                <a:cs typeface="+mn-cs"/>
              </a:rPr>
              <a:t> of the </a:t>
            </a:r>
            <a:r>
              <a:rPr lang="en-CA" dirty="0" smtClean="0">
                <a:ea typeface="+mn-ea"/>
                <a:cs typeface="+mn-cs"/>
              </a:rPr>
              <a:t>world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A state can be described in terms of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features</a:t>
            </a:r>
            <a:endParaRPr lang="en-CA" dirty="0" smtClean="0">
              <a:solidFill>
                <a:srgbClr val="FF0000"/>
              </a:solidFill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</a:rPr>
              <a:t>Assignment to </a:t>
            </a:r>
            <a:r>
              <a:rPr lang="en-CA" dirty="0" smtClean="0">
                <a:ea typeface="ＭＳ Ｐゴシック" charset="0"/>
              </a:rPr>
              <a:t>(one or more) 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</a:rPr>
              <a:t>variables</a:t>
            </a:r>
            <a:endParaRPr lang="en-CA" dirty="0" smtClean="0">
              <a:solidFill>
                <a:srgbClr val="FF0000"/>
              </a:solidFill>
              <a:ea typeface="ＭＳ Ｐゴシック" charset="0"/>
            </a:endParaRP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 Often the more natural description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 30 </a:t>
            </a:r>
            <a:r>
              <a:rPr lang="en-CA" dirty="0">
                <a:ea typeface="ＭＳ Ｐゴシック" charset="0"/>
              </a:rPr>
              <a:t>binary </a:t>
            </a:r>
            <a:r>
              <a:rPr lang="en-CA" dirty="0" smtClean="0">
                <a:ea typeface="ＭＳ Ｐゴシック" charset="0"/>
              </a:rPr>
              <a:t>features can </a:t>
            </a:r>
            <a:r>
              <a:rPr lang="en-CA" dirty="0">
                <a:ea typeface="ＭＳ Ｐゴシック" charset="0"/>
              </a:rPr>
              <a:t>represent </a:t>
            </a:r>
            <a:r>
              <a:rPr lang="en-CA" dirty="0" smtClean="0">
                <a:ea typeface="ＭＳ Ｐゴシック" charset="0"/>
              </a:rPr>
              <a:t>2</a:t>
            </a:r>
            <a:r>
              <a:rPr lang="en-CA" baseline="30000" dirty="0" smtClean="0">
                <a:ea typeface="ＭＳ Ｐゴシック" charset="0"/>
              </a:rPr>
              <a:t>30</a:t>
            </a:r>
            <a:r>
              <a:rPr lang="en-CA" dirty="0" smtClean="0">
                <a:ea typeface="ＭＳ Ｐゴシック" charset="0"/>
              </a:rPr>
              <a:t> =1,073,741,824 states</a:t>
            </a:r>
          </a:p>
          <a:p>
            <a:pPr lvl="1">
              <a:defRPr/>
            </a:pPr>
            <a:endParaRPr lang="en-CA" dirty="0">
              <a:ea typeface="ＭＳ Ｐゴシック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C9F1B3-DEB2-4A6C-B21F-FACC364F42D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2438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Representations: States vs. Features (Variables)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Variables and Possible Worlds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Constraints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Constraint </a:t>
            </a:r>
            <a:r>
              <a:rPr lang="en-US" dirty="0">
                <a:ea typeface="ＭＳ Ｐゴシック" charset="0"/>
                <a:cs typeface="Times New Roman" charset="0"/>
              </a:rPr>
              <a:t>Satisfaction Problems (CSPs)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hlink"/>
              </a:solidFill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ea typeface="ＭＳ Ｐゴシック" charset="0"/>
              <a:cs typeface="Times New Roman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D2F514-D7CF-43E2-A7BD-8FBC5533743A}" type="slidenum">
              <a:rPr lang="en-US"/>
              <a:pPr/>
              <a:t>6</a:t>
            </a:fld>
            <a:endParaRPr lang="en-US"/>
          </a:p>
        </p:txBody>
      </p:sp>
      <p:sp>
        <p:nvSpPr>
          <p:cNvPr id="2458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1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2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3068638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MS PGothic" pitchFamily="34" charset="-128"/>
              </a:rPr>
              <a:t>Variables/Features and Possible Worlds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CA" sz="600" smtClean="0"/>
          </a:p>
          <a:p>
            <a:pPr>
              <a:buSzTx/>
              <a:buFontTx/>
              <a:buChar char="•"/>
            </a:pPr>
            <a:r>
              <a:rPr lang="en-CA" smtClean="0"/>
              <a:t>Variable: a synonym for feature</a:t>
            </a:r>
          </a:p>
          <a:p>
            <a:pPr lvl="1"/>
            <a:r>
              <a:rPr lang="en-CA" smtClean="0"/>
              <a:t>We denote variables using capital letters</a:t>
            </a:r>
          </a:p>
          <a:p>
            <a:pPr lvl="1"/>
            <a:r>
              <a:rPr lang="en-CA" smtClean="0"/>
              <a:t>Each variable V has a domain dom(V) of possible values</a:t>
            </a:r>
          </a:p>
          <a:p>
            <a:pPr>
              <a:buSzTx/>
              <a:buFontTx/>
              <a:buChar char="•"/>
            </a:pPr>
            <a:endParaRPr lang="en-CA" sz="500" smtClean="0"/>
          </a:p>
          <a:p>
            <a:pPr>
              <a:buSzTx/>
              <a:buFontTx/>
              <a:buChar char="•"/>
            </a:pPr>
            <a:r>
              <a:rPr lang="en-CA" smtClean="0"/>
              <a:t>Variables can be of several main kinds:</a:t>
            </a:r>
          </a:p>
          <a:p>
            <a:pPr lvl="1"/>
            <a:r>
              <a:rPr lang="en-CA" smtClean="0"/>
              <a:t>Boolean: |dom(V)| = 2 e.g. {true, false}</a:t>
            </a:r>
          </a:p>
          <a:p>
            <a:pPr lvl="1"/>
            <a:r>
              <a:rPr lang="en-CA" smtClean="0"/>
              <a:t>Finite: |dom(V)| is finite e.g. {1, 2, 3, 4, 5}</a:t>
            </a:r>
          </a:p>
          <a:p>
            <a:pPr lvl="1"/>
            <a:r>
              <a:rPr lang="en-CA" smtClean="0"/>
              <a:t>Infinite but discrete: the domain is countably infinite e.g. the positive integers, {1, 2, 3, …}</a:t>
            </a:r>
          </a:p>
          <a:p>
            <a:pPr lvl="1"/>
            <a:r>
              <a:rPr lang="en-CA" smtClean="0"/>
              <a:t>Continuous: e.g., real numbers from 0 to 1, [0,1]</a:t>
            </a:r>
          </a:p>
          <a:p>
            <a:pPr>
              <a:buSzTx/>
              <a:buFontTx/>
              <a:buChar char="•"/>
            </a:pPr>
            <a:endParaRPr lang="en-CA" sz="1000" smtClean="0"/>
          </a:p>
          <a:p>
            <a:pPr>
              <a:buSzTx/>
              <a:buFontTx/>
              <a:buChar char="•"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Possible world</a:t>
            </a:r>
          </a:p>
          <a:p>
            <a:pPr lvl="1"/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Complete</a:t>
            </a:r>
            <a:r>
              <a:rPr lang="en-US" smtClean="0"/>
              <a:t> assignment of values </a:t>
            </a:r>
            <a:r>
              <a:rPr lang="en-CA" smtClean="0"/>
              <a:t>to </a:t>
            </a:r>
            <a:r>
              <a:rPr lang="en-CA" smtClean="0">
                <a:solidFill>
                  <a:srgbClr val="FF0000"/>
                </a:solidFill>
              </a:rPr>
              <a:t>each</a:t>
            </a:r>
            <a:r>
              <a:rPr lang="en-CA" smtClean="0"/>
              <a:t> variable</a:t>
            </a:r>
          </a:p>
          <a:p>
            <a:pPr lvl="1"/>
            <a:r>
              <a:rPr lang="en-US" smtClean="0"/>
              <a:t> In contrast, </a:t>
            </a:r>
            <a:r>
              <a:rPr lang="en-US" smtClean="0">
                <a:solidFill>
                  <a:srgbClr val="3132CD"/>
                </a:solidFill>
              </a:rPr>
              <a:t>states</a:t>
            </a:r>
            <a:r>
              <a:rPr lang="en-US" smtClean="0"/>
              <a:t> also include partial assignments</a:t>
            </a:r>
            <a:endParaRPr lang="en-CA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E79CD7-CE1F-4EB8-A6B7-9D252A0911A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possible worlds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Crossword Puzzle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variables are words that have to be filled in</a:t>
            </a:r>
          </a:p>
          <a:p>
            <a:pPr lvl="1"/>
            <a:r>
              <a:rPr lang="en-CA" smtClean="0"/>
              <a:t>domains are English words of correct length</a:t>
            </a:r>
          </a:p>
          <a:p>
            <a:pPr lvl="1"/>
            <a:r>
              <a:rPr lang="en-CA" smtClean="0"/>
              <a:t>possible worlds: all ways of assigning words</a:t>
            </a:r>
          </a:p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Crossword 2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variables are cells (individual squares)</a:t>
            </a:r>
          </a:p>
          <a:p>
            <a:pPr lvl="1"/>
            <a:r>
              <a:rPr lang="en-CA" smtClean="0"/>
              <a:t>domains are letters of the alphabet</a:t>
            </a:r>
          </a:p>
          <a:p>
            <a:pPr lvl="1"/>
            <a:r>
              <a:rPr lang="en-CA" smtClean="0"/>
              <a:t>possible worlds: all ways of assigning letters to cells</a:t>
            </a:r>
          </a:p>
          <a:p>
            <a:pPr lvl="1"/>
            <a:endParaRPr lang="en-CA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9C7851-2715-4546-AF4D-01574A15B416}" type="slidenum">
              <a:rPr lang="en-US"/>
              <a:pPr/>
              <a:t>8</a:t>
            </a:fld>
            <a:endParaRPr lang="en-US"/>
          </a:p>
        </p:txBody>
      </p:sp>
      <p:pic>
        <p:nvPicPr>
          <p:cNvPr id="27652" name="Picture 4" descr="CrosswordPuzzleAnswer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052513"/>
            <a:ext cx="25669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How many possible worlds?</a:t>
            </a:r>
            <a:endParaRPr smtClean="0">
              <a:ea typeface="MS PGothic" pitchFamily="34" charset="-128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Crossword Puzzle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variables are words that have to be filled in</a:t>
            </a:r>
          </a:p>
          <a:p>
            <a:pPr lvl="1"/>
            <a:r>
              <a:rPr lang="en-CA" smtClean="0"/>
              <a:t>domains are English words of correct length</a:t>
            </a:r>
          </a:p>
          <a:p>
            <a:pPr lvl="1"/>
            <a:r>
              <a:rPr lang="en-CA" smtClean="0"/>
              <a:t>possible worlds: all ways of assigning words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>
              <a:buSzTx/>
              <a:buFontTx/>
              <a:buChar char="•"/>
            </a:pPr>
            <a:r>
              <a:rPr lang="en-US" smtClean="0"/>
              <a:t>N</a:t>
            </a:r>
            <a:r>
              <a:rPr lang="en-CA" smtClean="0"/>
              <a:t>umber of English words? Let</a:t>
            </a:r>
            <a:r>
              <a:rPr lang="en-CA" altLang="en-US" smtClean="0"/>
              <a:t>’</a:t>
            </a:r>
            <a:r>
              <a:rPr lang="en-CA" smtClean="0"/>
              <a:t>s say 150,000</a:t>
            </a:r>
          </a:p>
          <a:p>
            <a:pPr lvl="1"/>
            <a:r>
              <a:rPr lang="en-US" smtClean="0"/>
              <a:t>Of the right length? A</a:t>
            </a:r>
            <a:r>
              <a:rPr lang="en-US" smtClean="0">
                <a:cs typeface="Times New Roman" pitchFamily="18" charset="0"/>
              </a:rPr>
              <a:t>ssume for simplicity: </a:t>
            </a:r>
            <a:r>
              <a:rPr lang="en-CA" smtClean="0"/>
              <a:t>15,000 for each word</a:t>
            </a: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Number of words to be filled in? 63</a:t>
            </a: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How many possible worlds? </a:t>
            </a:r>
            <a:r>
              <a:rPr lang="en-US" sz="2000" smtClean="0">
                <a:cs typeface="Times New Roman" pitchFamily="18" charset="0"/>
              </a:rPr>
              <a:t>(assume any combination is ok)</a:t>
            </a:r>
            <a:endParaRPr lang="en-US" smtClean="0">
              <a:cs typeface="Times New Roman" pitchFamily="18" charset="0"/>
            </a:endParaRPr>
          </a:p>
          <a:p>
            <a:pPr lvl="1"/>
            <a:endParaRPr lang="en-US" smtClean="0">
              <a:cs typeface="Times New Roman" pitchFamily="18" charset="0"/>
            </a:endParaRPr>
          </a:p>
          <a:p>
            <a:pPr lvl="1"/>
            <a:endParaRPr lang="en-US" smtClean="0">
              <a:cs typeface="Times New Roman" pitchFamily="18" charset="0"/>
            </a:endParaRPr>
          </a:p>
          <a:p>
            <a:pPr lvl="1"/>
            <a:endParaRPr lang="en-US" smtClean="0">
              <a:cs typeface="Times New Roman" pitchFamily="18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67311C-46DC-4BDC-A4CE-EAED92CD3468}" type="slidenum">
              <a:rPr lang="en-US"/>
              <a:pPr/>
              <a:t>9</a:t>
            </a:fld>
            <a:endParaRPr lang="en-US"/>
          </a:p>
        </p:txBody>
      </p:sp>
      <p:pic>
        <p:nvPicPr>
          <p:cNvPr id="28676" name="Picture 20"/>
          <p:cNvPicPr>
            <a:picLocks noChangeAspect="1" noChangeArrowheads="1"/>
          </p:cNvPicPr>
          <p:nvPr/>
        </p:nvPicPr>
        <p:blipFill>
          <a:blip r:embed="rId2" cstate="print"/>
          <a:srcRect t="-1369" r="46111"/>
          <a:stretch>
            <a:fillRect/>
          </a:stretch>
        </p:blipFill>
        <p:spPr bwMode="auto">
          <a:xfrm>
            <a:off x="6288088" y="981075"/>
            <a:ext cx="26574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8101013" y="2997200"/>
            <a:ext cx="287337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684213" y="5824538"/>
            <a:ext cx="180022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15000*63</a:t>
            </a:r>
            <a:endParaRPr lang="en-US" baseline="30000"/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4787900" y="5805488"/>
            <a:ext cx="1296988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63</a:t>
            </a:r>
            <a:r>
              <a:rPr lang="en-US" baseline="30000"/>
              <a:t>15000</a:t>
            </a:r>
          </a:p>
        </p:txBody>
      </p: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2916238" y="5824538"/>
            <a:ext cx="1511300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15000</a:t>
            </a:r>
            <a:r>
              <a:rPr lang="en-US" baseline="30000"/>
              <a:t>63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psc322">
  <a:themeElements>
    <a:clrScheme name="latex-li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tex-like">
      <a:majorFont>
        <a:latin typeface="cmr10"/>
        <a:ea typeface=""/>
        <a:cs typeface=""/>
      </a:majorFont>
      <a:minorFont>
        <a:latin typeface="cmr1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tex-li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cpsc322.thmx</Template>
  <TotalTime>29236</TotalTime>
  <Words>1875</Words>
  <Application>Microsoft Office PowerPoint</Application>
  <PresentationFormat>On-screen Show (4:3)</PresentationFormat>
  <Paragraphs>464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Times New Roman</vt:lpstr>
      <vt:lpstr>MS PGothic</vt:lpstr>
      <vt:lpstr>Arial</vt:lpstr>
      <vt:lpstr>cmr10</vt:lpstr>
      <vt:lpstr>MS PGothic</vt:lpstr>
      <vt:lpstr>MS Reference Sans Serif</vt:lpstr>
      <vt:lpstr>Lucida Calligraphy</vt:lpstr>
      <vt:lpstr>Symbol</vt:lpstr>
      <vt:lpstr>cpsc322</vt:lpstr>
      <vt:lpstr>Slide 1</vt:lpstr>
      <vt:lpstr>Slide 2</vt:lpstr>
      <vt:lpstr>Lecture Overview</vt:lpstr>
      <vt:lpstr>Main Representational Dimensions (Lecture 2)</vt:lpstr>
      <vt:lpstr>Explicit State vs. Features (Lecture 2)</vt:lpstr>
      <vt:lpstr>Lecture Overview</vt:lpstr>
      <vt:lpstr>Variables/Features and Possible Worlds</vt:lpstr>
      <vt:lpstr>Examples: variables, domains, possible worlds</vt:lpstr>
      <vt:lpstr>How many possible worlds?</vt:lpstr>
      <vt:lpstr>How many possible worlds?</vt:lpstr>
      <vt:lpstr>Examples: variables, domains, possible worlds</vt:lpstr>
      <vt:lpstr>Examples: variables, domains, possible worlds</vt:lpstr>
      <vt:lpstr>Lecture Overview</vt:lpstr>
      <vt:lpstr>Constraints 1</vt:lpstr>
      <vt:lpstr>Constraints 2</vt:lpstr>
      <vt:lpstr>Examples: variables, domains, constraints</vt:lpstr>
      <vt:lpstr>Examples: variables, domains, constraints</vt:lpstr>
      <vt:lpstr>Examples: variables, domains, constraints</vt:lpstr>
      <vt:lpstr>Lecture Overview</vt:lpstr>
      <vt:lpstr>Constraint Satisfaction Problems: Definition</vt:lpstr>
      <vt:lpstr>Constraint Satisfaction Problems: Variants</vt:lpstr>
      <vt:lpstr>Constraint Satisfaction Problems: Game Plan</vt:lpstr>
      <vt:lpstr>Constraint Satisfaction Problems (CSPs): Definition</vt:lpstr>
      <vt:lpstr>Constraint Satisfaction Problems (CSPs): Definition</vt:lpstr>
      <vt:lpstr>Constraint Satisfaction Problems (CSPs): Definition</vt:lpstr>
      <vt:lpstr>Possible Worlds</vt:lpstr>
      <vt:lpstr>Constraints</vt:lpstr>
      <vt:lpstr>Constraints</vt:lpstr>
      <vt:lpstr>Scope of a constraint</vt:lpstr>
      <vt:lpstr> Finite Constraint Satisfaction Problem: Definition</vt:lpstr>
      <vt:lpstr>Learning Goals for CSP so far</vt:lpstr>
    </vt:vector>
  </TitlesOfParts>
  <Company>UBC Computer Sciences Department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Mackworth</dc:creator>
  <cp:lastModifiedBy>carenini</cp:lastModifiedBy>
  <cp:revision>1205</cp:revision>
  <cp:lastPrinted>2012-09-28T19:08:16Z</cp:lastPrinted>
  <dcterms:created xsi:type="dcterms:W3CDTF">2011-01-13T03:49:45Z</dcterms:created>
  <dcterms:modified xsi:type="dcterms:W3CDTF">2012-09-28T22:19:11Z</dcterms:modified>
</cp:coreProperties>
</file>