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6" r:id="rId3"/>
  </p:sldMasterIdLst>
  <p:notesMasterIdLst>
    <p:notesMasterId r:id="rId86"/>
  </p:notesMasterIdLst>
  <p:handoutMasterIdLst>
    <p:handoutMasterId r:id="rId87"/>
  </p:handoutMasterIdLst>
  <p:sldIdLst>
    <p:sldId id="324" r:id="rId4"/>
    <p:sldId id="613" r:id="rId5"/>
    <p:sldId id="615" r:id="rId6"/>
    <p:sldId id="616" r:id="rId7"/>
    <p:sldId id="617" r:id="rId8"/>
    <p:sldId id="618" r:id="rId9"/>
    <p:sldId id="619" r:id="rId10"/>
    <p:sldId id="600" r:id="rId11"/>
    <p:sldId id="601" r:id="rId12"/>
    <p:sldId id="602" r:id="rId13"/>
    <p:sldId id="604" r:id="rId14"/>
    <p:sldId id="605" r:id="rId15"/>
    <p:sldId id="606" r:id="rId16"/>
    <p:sldId id="607" r:id="rId17"/>
    <p:sldId id="608" r:id="rId18"/>
    <p:sldId id="517" r:id="rId19"/>
    <p:sldId id="620" r:id="rId20"/>
    <p:sldId id="609" r:id="rId21"/>
    <p:sldId id="547" r:id="rId22"/>
    <p:sldId id="520" r:id="rId23"/>
    <p:sldId id="621" r:id="rId24"/>
    <p:sldId id="531" r:id="rId25"/>
    <p:sldId id="532" r:id="rId26"/>
    <p:sldId id="537" r:id="rId27"/>
    <p:sldId id="551" r:id="rId28"/>
    <p:sldId id="538" r:id="rId29"/>
    <p:sldId id="533" r:id="rId30"/>
    <p:sldId id="539" r:id="rId31"/>
    <p:sldId id="550" r:id="rId32"/>
    <p:sldId id="611" r:id="rId33"/>
    <p:sldId id="536" r:id="rId34"/>
    <p:sldId id="555" r:id="rId35"/>
    <p:sldId id="622" r:id="rId36"/>
    <p:sldId id="554" r:id="rId37"/>
    <p:sldId id="631" r:id="rId38"/>
    <p:sldId id="557" r:id="rId39"/>
    <p:sldId id="558" r:id="rId40"/>
    <p:sldId id="559" r:id="rId41"/>
    <p:sldId id="560" r:id="rId42"/>
    <p:sldId id="624" r:id="rId43"/>
    <p:sldId id="562" r:id="rId44"/>
    <p:sldId id="563" r:id="rId45"/>
    <p:sldId id="564" r:id="rId46"/>
    <p:sldId id="565" r:id="rId47"/>
    <p:sldId id="566" r:id="rId48"/>
    <p:sldId id="632" r:id="rId49"/>
    <p:sldId id="567" r:id="rId50"/>
    <p:sldId id="569" r:id="rId51"/>
    <p:sldId id="629" r:id="rId52"/>
    <p:sldId id="630" r:id="rId53"/>
    <p:sldId id="633" r:id="rId54"/>
    <p:sldId id="634" r:id="rId55"/>
    <p:sldId id="570" r:id="rId56"/>
    <p:sldId id="571" r:id="rId57"/>
    <p:sldId id="572" r:id="rId58"/>
    <p:sldId id="575" r:id="rId59"/>
    <p:sldId id="577" r:id="rId60"/>
    <p:sldId id="578" r:id="rId61"/>
    <p:sldId id="626" r:id="rId62"/>
    <p:sldId id="580" r:id="rId63"/>
    <p:sldId id="581" r:id="rId64"/>
    <p:sldId id="582" r:id="rId65"/>
    <p:sldId id="583" r:id="rId66"/>
    <p:sldId id="584" r:id="rId67"/>
    <p:sldId id="627" r:id="rId68"/>
    <p:sldId id="586" r:id="rId69"/>
    <p:sldId id="587" r:id="rId70"/>
    <p:sldId id="588" r:id="rId71"/>
    <p:sldId id="589" r:id="rId72"/>
    <p:sldId id="590" r:id="rId73"/>
    <p:sldId id="591" r:id="rId74"/>
    <p:sldId id="592" r:id="rId75"/>
    <p:sldId id="628" r:id="rId76"/>
    <p:sldId id="594" r:id="rId77"/>
    <p:sldId id="595" r:id="rId78"/>
    <p:sldId id="596" r:id="rId79"/>
    <p:sldId id="597" r:id="rId80"/>
    <p:sldId id="598" r:id="rId81"/>
    <p:sldId id="599" r:id="rId82"/>
    <p:sldId id="625" r:id="rId83"/>
    <p:sldId id="614" r:id="rId84"/>
    <p:sldId id="623" r:id="rId85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9900"/>
    <a:srgbClr val="FF0000"/>
    <a:srgbClr val="9900CC"/>
    <a:srgbClr val="9966FF"/>
    <a:srgbClr val="9933FF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3860" autoAdjust="0"/>
  </p:normalViewPr>
  <p:slideViewPr>
    <p:cSldViewPr>
      <p:cViewPr>
        <p:scale>
          <a:sx n="75" d="100"/>
          <a:sy n="75" d="100"/>
        </p:scale>
        <p:origin x="-1020" y="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832"/>
    </p:cViewPr>
  </p:sorterViewPr>
  <p:notesViewPr>
    <p:cSldViewPr>
      <p:cViewPr>
        <p:scale>
          <a:sx n="100" d="100"/>
          <a:sy n="100" d="100"/>
        </p:scale>
        <p:origin x="-870" y="-72"/>
      </p:cViewPr>
      <p:guideLst>
        <p:guide orient="horz" pos="2924"/>
        <p:guide pos="22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8" rIns="93016" bIns="46508" numCol="1" anchor="t" anchorCtr="0" compatLnSpc="1">
            <a:prstTxWarp prst="textNoShape">
              <a:avLst/>
            </a:prstTxWarp>
          </a:bodyPr>
          <a:lstStyle>
            <a:lvl1pPr defTabSz="93027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8" rIns="93016" bIns="46508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8" rIns="93016" bIns="46508" numCol="1" anchor="b" anchorCtr="0" compatLnSpc="1">
            <a:prstTxWarp prst="textNoShape">
              <a:avLst/>
            </a:prstTxWarp>
          </a:bodyPr>
          <a:lstStyle>
            <a:lvl1pPr defTabSz="93027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8" rIns="93016" bIns="46508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 smtClean="0"/>
            </a:lvl1pPr>
          </a:lstStyle>
          <a:p>
            <a:pPr>
              <a:defRPr/>
            </a:pPr>
            <a:fld id="{FE38DF9E-145F-4D06-8657-FB6B47270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8" rIns="93016" bIns="46508" numCol="1" anchor="t" anchorCtr="0" compatLnSpc="1">
            <a:prstTxWarp prst="textNoShape">
              <a:avLst/>
            </a:prstTxWarp>
          </a:bodyPr>
          <a:lstStyle>
            <a:lvl1pPr defTabSz="93027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8" rIns="93016" bIns="46508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8" rIns="93016" bIns="465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8" rIns="93016" bIns="46508" numCol="1" anchor="b" anchorCtr="0" compatLnSpc="1">
            <a:prstTxWarp prst="textNoShape">
              <a:avLst/>
            </a:prstTxWarp>
          </a:bodyPr>
          <a:lstStyle>
            <a:lvl1pPr defTabSz="93027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8" rIns="93016" bIns="46508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 smtClean="0"/>
            </a:lvl1pPr>
          </a:lstStyle>
          <a:p>
            <a:pPr>
              <a:defRPr/>
            </a:pPr>
            <a:fld id="{FF64C81D-FFC8-4F49-89E6-BB33DEB7E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62BE0F-F3F3-47FE-A8ED-589786630F18}" type="slidenum">
              <a:rPr lang="en-US"/>
              <a:pPr/>
              <a:t>1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623F66-0932-4FBE-B89D-7622B8C69754}" type="slidenum">
              <a:rPr lang="en-US"/>
              <a:pPr/>
              <a:t>10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US" smtClean="0"/>
              <a:t>if  P(b) &gt; 0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AF1B58-316A-4C9D-ABFF-9E78D7712CBC}" type="slidenum">
              <a:rPr lang="en-US"/>
              <a:pPr/>
              <a:t>16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.666..</a:t>
            </a:r>
          </a:p>
          <a:p>
            <a:pPr eaLnBrk="1" hangingPunct="1"/>
            <a:r>
              <a:rPr lang="en-US" smtClean="0"/>
              <a:t>.333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.29</a:t>
            </a:r>
          </a:p>
          <a:p>
            <a:pPr eaLnBrk="1" hangingPunct="1"/>
            <a:r>
              <a:rPr lang="en-US" smtClean="0"/>
              <a:t>.71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739903-FD0C-4505-92EC-A5EC149A2419}" type="slidenum">
              <a:rPr lang="en-US"/>
              <a:pPr/>
              <a:t>17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9E66B5-2E2E-4705-888C-B0555B918660}" type="slidenum">
              <a:rPr lang="en-US"/>
              <a:pPr/>
              <a:t>18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E615C-A077-4593-A311-57CD4A7A1374}" type="slidenum">
              <a:rPr lang="en-US"/>
              <a:pPr/>
              <a:t>19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 and B can be sets of random variables</a:t>
            </a:r>
          </a:p>
          <a:p>
            <a:pPr eaLnBrk="1" hangingPunct="1"/>
            <a:r>
              <a:rPr lang="en-US" smtClean="0"/>
              <a:t>Weather sunny cloudy rainy snowy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43DEF3-D8A9-4464-830D-57B4166D991E}" type="slidenum">
              <a:rPr lang="en-US"/>
              <a:pPr/>
              <a:t>20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739903-FD0C-4505-92EC-A5EC149A2419}" type="slidenum">
              <a:rPr lang="en-US"/>
              <a:pPr/>
              <a:t>21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33F22B-9DFB-4719-A620-A6726E3DEFFE}" type="slidenum">
              <a:rPr lang="en-US"/>
              <a:pPr/>
              <a:t>22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Ex toothache and catch are not ind.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56C180-2ACE-4DDC-A54B-450981F47DF3}" type="slidenum">
              <a:rPr lang="en-US"/>
              <a:pPr/>
              <a:t>23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has 2</a:t>
            </a:r>
            <a:r>
              <a:rPr lang="en-US" baseline="30000" smtClean="0"/>
              <a:t>3</a:t>
            </a:r>
            <a:r>
              <a:rPr lang="en-US" smtClean="0"/>
              <a:t> – 1 = 7 independent entries</a:t>
            </a:r>
          </a:p>
          <a:p>
            <a:pPr eaLnBrk="1" hangingPunct="1"/>
            <a:r>
              <a:rPr lang="en-US" smtClean="0"/>
              <a:t>Each is directly caused by the cavity, but neither has a direct effect on the other: Toothache depends on the state of the nerves in the tooth, whereas the probe accuracy depends on the dentist’s skill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A0DFE1-26C4-47E3-945A-89C85FEB2A30}" type="slidenum">
              <a:rPr lang="en-US"/>
              <a:pPr/>
              <a:t>24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In general i.e for probability distributions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739903-FD0C-4505-92EC-A5EC149A2419}" type="slidenum">
              <a:rPr lang="en-US"/>
              <a:pPr/>
              <a:t>2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21C162-2903-4A1E-9E0C-F8488C4EE38E}" type="slidenum">
              <a:rPr lang="en-US"/>
              <a:pPr/>
              <a:t>26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161CBE-F1AC-488B-A64D-E8023B388662}" type="slidenum">
              <a:rPr lang="en-US"/>
              <a:pPr/>
              <a:t>27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Much more commonly available than absolute independent assertions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CF306D-E2C3-4A53-9AD0-22DBBFC242E7}" type="slidenum">
              <a:rPr lang="en-US"/>
              <a:pPr/>
              <a:t>28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lvl="1" eaLnBrk="1" hangingPunct="1"/>
            <a:r>
              <a:rPr lang="en-US" sz="1000" smtClean="0">
                <a:sym typeface="Symbol" pitchFamily="18" charset="2"/>
              </a:rPr>
              <a:t>two random variables that are not marginally independent can still be conditionally independent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DD3840-9800-4ADF-94EB-E24E13F16292}" type="slidenum">
              <a:rPr lang="en-US"/>
              <a:pPr/>
              <a:t>29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lvl="1" eaLnBrk="1" hangingPunct="1"/>
            <a:r>
              <a:rPr lang="en-US" sz="1000" smtClean="0">
                <a:sym typeface="Symbol" pitchFamily="18" charset="2"/>
              </a:rPr>
              <a:t>two random variables that are not marginally independent can still be conditionally independent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586"/>
            <a:fld id="{E394310B-C991-4DAB-A283-6B9C7515BDC4}" type="slidenum">
              <a:rPr lang="en-US"/>
              <a:pPr defTabSz="928586"/>
              <a:t>30</a:t>
            </a:fld>
            <a:endParaRPr lang="en-US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41CE6E-A490-4A49-AEBD-892FC405A27A}" type="slidenum">
              <a:rPr lang="en-US"/>
              <a:pPr/>
              <a:t>31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C5B7B7-7EB1-4F8B-A49D-4E424DEED2D2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smtClean="0"/>
              <a:t>Probability is a rigorous formalism for uncertain knowledge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smtClean="0"/>
              <a:t>For nontrivial domains, we must find a way to reduce the joint distribution size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smtClean="0"/>
              <a:t>“Representation, reasoning and learning” are “exponential”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739903-FD0C-4505-92EC-A5EC149A2419}" type="slidenum">
              <a:rPr lang="en-US"/>
              <a:pPr/>
              <a:t>33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483880DB-80D0-4E89-90D8-941997BE506E}" type="slidenum">
              <a:rPr lang="en-US" smtClean="0"/>
              <a:pPr defTabSz="928688"/>
              <a:t>34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1EB6DA-15AF-41ED-BF8F-584A57977DE6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000" smtClean="0"/>
              <a:t>Sometime they call me at work for other reasons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6898B7-5842-4691-8A28-BE2A1A1D1CC9}" type="slidenum">
              <a:rPr lang="en-US"/>
              <a:pPr/>
              <a:t>3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When there are multiple random variables, their joint</a:t>
            </a:r>
          </a:p>
          <a:p>
            <a:pPr eaLnBrk="1" hangingPunct="1"/>
            <a:r>
              <a:rPr lang="en-US" smtClean="0"/>
              <a:t>distribution is a probability distribution over the variables'</a:t>
            </a:r>
          </a:p>
          <a:p>
            <a:pPr eaLnBrk="1" hangingPunct="1"/>
            <a:r>
              <a:rPr lang="en-US" smtClean="0"/>
              <a:t>Cartesian product</a:t>
            </a:r>
          </a:p>
          <a:p>
            <a:pPr eaLnBrk="1" hangingPunct="1"/>
            <a:r>
              <a:rPr lang="en-US" smtClean="0"/>
              <a:t>E.g., P(X; Y;Z) means P(hX; Y;Zi).</a:t>
            </a:r>
          </a:p>
          <a:p>
            <a:pPr eaLnBrk="1" hangingPunct="1"/>
            <a:r>
              <a:rPr lang="en-US" smtClean="0"/>
              <a:t>Think of a joint distribution over n variables as an</a:t>
            </a:r>
          </a:p>
          <a:p>
            <a:pPr eaLnBrk="1" hangingPunct="1"/>
            <a:r>
              <a:rPr lang="en-US" smtClean="0"/>
              <a:t>n-dimensional table</a:t>
            </a:r>
          </a:p>
          <a:p>
            <a:pPr eaLnBrk="1" hangingPunct="1"/>
            <a:r>
              <a:rPr lang="en-US" smtClean="0"/>
              <a:t>Each entry, indexed by X1 = x1; : : : ;Xn = xn, corresponds to</a:t>
            </a:r>
          </a:p>
          <a:p>
            <a:pPr eaLnBrk="1" hangingPunct="1"/>
            <a:r>
              <a:rPr lang="en-US" smtClean="0"/>
              <a:t>P(X1 = x1 ^ : : : ^ Xn = xn).</a:t>
            </a:r>
          </a:p>
          <a:p>
            <a:pPr eaLnBrk="1" hangingPunct="1"/>
            <a:r>
              <a:rPr lang="en-US" smtClean="0"/>
              <a:t>The sum of entries across the whole table is 1.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DD09C5-E352-4CB6-B38F-49DA2AC4B03B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000" smtClean="0"/>
              <a:t>Sometime they call me at work for other reasons 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7BA951-BD98-400E-994B-72F500DA2023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000" smtClean="0"/>
              <a:t>Sometime they call me at work for other reasons 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5E793E-0134-477D-86DA-1B20EF097EC5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739903-FD0C-4505-92EC-A5EC149A2419}" type="slidenum">
              <a:rPr lang="en-US"/>
              <a:pPr/>
              <a:t>40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696820-9882-483B-B35A-AC8786566A8F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AA827-3710-4E41-B72B-AE72EAE67009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3975" cy="4179888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show original probabilities</a:t>
            </a:r>
          </a:p>
          <a:p>
            <a:pPr eaLnBrk="1" hangingPunct="1"/>
            <a:r>
              <a:rPr lang="en-US" smtClean="0"/>
              <a:t>mixed: you know a cause and an effect</a:t>
            </a:r>
          </a:p>
          <a:p>
            <a:pPr eaLnBrk="1" hangingPunct="1"/>
            <a:r>
              <a:rPr lang="en-US" smtClean="0"/>
              <a:t>introduce probability propagation here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6DF542-D73D-473F-8AD4-A800103FBA90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CF0A9-3984-4A05-B5B8-49240A0506CE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16E38E-D5ED-4209-8402-8459CFBB499F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</p:spPr>
        <p:txBody>
          <a:bodyPr/>
          <a:lstStyle/>
          <a:p>
            <a:pPr eaLnBrk="1" hangingPunct="1">
              <a:defRPr/>
            </a:pPr>
            <a:r>
              <a:rPr lang="en-US" kern="0" dirty="0" smtClean="0"/>
              <a:t>Because each variable is conditionally independent of all its ancestors, </a:t>
            </a:r>
            <a:r>
              <a:rPr lang="en-US" kern="0" dirty="0" smtClean="0">
                <a:solidFill>
                  <a:schemeClr val="accent2"/>
                </a:solidFill>
              </a:rPr>
              <a:t>given its parent nodes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 smtClean="0"/>
              <a:t>e.g., </a:t>
            </a:r>
            <a:r>
              <a:rPr lang="en-US" b="1" i="1" kern="0" dirty="0" smtClean="0"/>
              <a:t>P</a:t>
            </a:r>
            <a:r>
              <a:rPr lang="en-US" i="1" kern="0" dirty="0" smtClean="0"/>
              <a:t>(j </a:t>
            </a:r>
            <a:r>
              <a:rPr lang="en-US" i="1" kern="0" dirty="0" smtClean="0">
                <a:sym typeface="Symbol" pitchFamily="18" charset="2"/>
              </a:rPr>
              <a:t></a:t>
            </a:r>
            <a:r>
              <a:rPr lang="en-US" i="1" kern="0" dirty="0" smtClean="0"/>
              <a:t> m </a:t>
            </a:r>
            <a:r>
              <a:rPr lang="en-US" i="1" kern="0" dirty="0" smtClean="0">
                <a:sym typeface="Symbol" pitchFamily="18" charset="2"/>
              </a:rPr>
              <a:t></a:t>
            </a:r>
            <a:r>
              <a:rPr lang="en-US" i="1" kern="0" dirty="0" smtClean="0"/>
              <a:t> a </a:t>
            </a:r>
            <a:r>
              <a:rPr lang="en-US" i="1" kern="0" dirty="0" smtClean="0">
                <a:sym typeface="Symbol" pitchFamily="18" charset="2"/>
              </a:rPr>
              <a:t></a:t>
            </a:r>
            <a:r>
              <a:rPr lang="en-US" i="1" kern="0" dirty="0" smtClean="0"/>
              <a:t> 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b </a:t>
            </a:r>
            <a:r>
              <a:rPr lang="en-US" i="1" kern="0" dirty="0" smtClean="0">
                <a:sym typeface="Symbol" pitchFamily="18" charset="2"/>
              </a:rPr>
              <a:t></a:t>
            </a:r>
            <a:r>
              <a:rPr lang="en-US" i="1" kern="0" dirty="0" smtClean="0"/>
              <a:t> 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e)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i="1" kern="0" dirty="0" smtClean="0"/>
              <a:t>	= </a:t>
            </a:r>
            <a:r>
              <a:rPr lang="en-US" b="1" i="1" kern="0" dirty="0" smtClean="0"/>
              <a:t>P </a:t>
            </a:r>
            <a:r>
              <a:rPr lang="en-US" i="1" kern="0" dirty="0" smtClean="0"/>
              <a:t>(j | a) </a:t>
            </a:r>
            <a:r>
              <a:rPr lang="en-US" b="1" i="1" kern="0" dirty="0" smtClean="0"/>
              <a:t>P </a:t>
            </a:r>
            <a:r>
              <a:rPr lang="en-US" i="1" kern="0" dirty="0" smtClean="0"/>
              <a:t>(m | a) </a:t>
            </a:r>
            <a:r>
              <a:rPr lang="en-US" b="1" i="1" kern="0" dirty="0" smtClean="0"/>
              <a:t>P </a:t>
            </a:r>
            <a:r>
              <a:rPr lang="en-US" i="1" kern="0" dirty="0" smtClean="0"/>
              <a:t>(a | 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b, 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e) </a:t>
            </a:r>
            <a:r>
              <a:rPr lang="en-US" b="1" i="1" kern="0" dirty="0" smtClean="0"/>
              <a:t>P </a:t>
            </a:r>
            <a:r>
              <a:rPr lang="en-US" i="1" kern="0" dirty="0" smtClean="0"/>
              <a:t>(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b) </a:t>
            </a:r>
            <a:r>
              <a:rPr lang="en-US" b="1" i="1" kern="0" dirty="0" smtClean="0"/>
              <a:t>P </a:t>
            </a:r>
            <a:r>
              <a:rPr lang="en-US" i="1" kern="0" dirty="0" smtClean="0"/>
              <a:t>(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e)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34511F-8F9B-419D-A100-16DE741E9E9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432095-2D5C-4109-A6BE-9051EE536FBD}" type="slidenum">
              <a:rPr lang="en-US"/>
              <a:pPr/>
              <a:t>4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When there are multiple random variables, their joint</a:t>
            </a:r>
          </a:p>
          <a:p>
            <a:pPr eaLnBrk="1" hangingPunct="1"/>
            <a:r>
              <a:rPr lang="en-US" smtClean="0"/>
              <a:t>distribution is a probability distribution over the variables'</a:t>
            </a:r>
          </a:p>
          <a:p>
            <a:pPr eaLnBrk="1" hangingPunct="1"/>
            <a:r>
              <a:rPr lang="en-US" smtClean="0"/>
              <a:t>Cartesian product</a:t>
            </a:r>
          </a:p>
          <a:p>
            <a:pPr eaLnBrk="1" hangingPunct="1"/>
            <a:r>
              <a:rPr lang="en-US" smtClean="0"/>
              <a:t>E.g., P(X; Y;Z) means P(hX; Y;Zi).</a:t>
            </a:r>
          </a:p>
          <a:p>
            <a:pPr eaLnBrk="1" hangingPunct="1"/>
            <a:r>
              <a:rPr lang="en-US" smtClean="0"/>
              <a:t>Think of a joint distribution over n variables as an</a:t>
            </a:r>
          </a:p>
          <a:p>
            <a:pPr eaLnBrk="1" hangingPunct="1"/>
            <a:r>
              <a:rPr lang="en-US" smtClean="0"/>
              <a:t>n-dimensional table</a:t>
            </a:r>
          </a:p>
          <a:p>
            <a:pPr eaLnBrk="1" hangingPunct="1"/>
            <a:r>
              <a:rPr lang="en-US" smtClean="0"/>
              <a:t>Each entry, indexed by X1 = x1; : : : ;Xn = xn, corresponds to</a:t>
            </a:r>
          </a:p>
          <a:p>
            <a:pPr eaLnBrk="1" hangingPunct="1"/>
            <a:r>
              <a:rPr lang="en-US" smtClean="0"/>
              <a:t>P(X1 = x1 ^ : : : ^ Xn = xn).</a:t>
            </a:r>
          </a:p>
          <a:p>
            <a:pPr eaLnBrk="1" hangingPunct="1"/>
            <a:r>
              <a:rPr lang="en-US" smtClean="0"/>
              <a:t>The sum of entries across the whole table is 1.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8B2BD4-1E50-4FA1-B331-CA6FE9CF54F3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</p:spPr>
        <p:txBody>
          <a:bodyPr/>
          <a:lstStyle/>
          <a:p>
            <a:pPr eaLnBrk="1" hangingPunct="1">
              <a:defRPr/>
            </a:pPr>
            <a:r>
              <a:rPr lang="en-US" kern="0" dirty="0" smtClean="0"/>
              <a:t>Because each variable is conditionally independent of all its ancestors, </a:t>
            </a:r>
            <a:r>
              <a:rPr lang="en-US" kern="0" dirty="0" smtClean="0">
                <a:solidFill>
                  <a:schemeClr val="accent2"/>
                </a:solidFill>
              </a:rPr>
              <a:t>given its parent nodes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 smtClean="0"/>
              <a:t>e.g., </a:t>
            </a:r>
            <a:r>
              <a:rPr lang="en-US" b="1" i="1" kern="0" dirty="0" smtClean="0"/>
              <a:t>P</a:t>
            </a:r>
            <a:r>
              <a:rPr lang="en-US" i="1" kern="0" dirty="0" smtClean="0"/>
              <a:t>(j </a:t>
            </a:r>
            <a:r>
              <a:rPr lang="en-US" i="1" kern="0" dirty="0" smtClean="0">
                <a:sym typeface="Symbol" pitchFamily="18" charset="2"/>
              </a:rPr>
              <a:t></a:t>
            </a:r>
            <a:r>
              <a:rPr lang="en-US" i="1" kern="0" dirty="0" smtClean="0"/>
              <a:t> m </a:t>
            </a:r>
            <a:r>
              <a:rPr lang="en-US" i="1" kern="0" dirty="0" smtClean="0">
                <a:sym typeface="Symbol" pitchFamily="18" charset="2"/>
              </a:rPr>
              <a:t></a:t>
            </a:r>
            <a:r>
              <a:rPr lang="en-US" i="1" kern="0" dirty="0" smtClean="0"/>
              <a:t> a </a:t>
            </a:r>
            <a:r>
              <a:rPr lang="en-US" i="1" kern="0" dirty="0" smtClean="0">
                <a:sym typeface="Symbol" pitchFamily="18" charset="2"/>
              </a:rPr>
              <a:t></a:t>
            </a:r>
            <a:r>
              <a:rPr lang="en-US" i="1" kern="0" dirty="0" smtClean="0"/>
              <a:t> 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b </a:t>
            </a:r>
            <a:r>
              <a:rPr lang="en-US" i="1" kern="0" dirty="0" smtClean="0">
                <a:sym typeface="Symbol" pitchFamily="18" charset="2"/>
              </a:rPr>
              <a:t></a:t>
            </a:r>
            <a:r>
              <a:rPr lang="en-US" i="1" kern="0" dirty="0" smtClean="0"/>
              <a:t> 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e)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i="1" kern="0" dirty="0" smtClean="0"/>
              <a:t>	= </a:t>
            </a:r>
            <a:r>
              <a:rPr lang="en-US" b="1" i="1" kern="0" dirty="0" smtClean="0"/>
              <a:t>P </a:t>
            </a:r>
            <a:r>
              <a:rPr lang="en-US" i="1" kern="0" dirty="0" smtClean="0"/>
              <a:t>(j | a) </a:t>
            </a:r>
            <a:r>
              <a:rPr lang="en-US" b="1" i="1" kern="0" dirty="0" smtClean="0"/>
              <a:t>P </a:t>
            </a:r>
            <a:r>
              <a:rPr lang="en-US" i="1" kern="0" dirty="0" smtClean="0"/>
              <a:t>(m | a) </a:t>
            </a:r>
            <a:r>
              <a:rPr lang="en-US" b="1" i="1" kern="0" dirty="0" smtClean="0"/>
              <a:t>P </a:t>
            </a:r>
            <a:r>
              <a:rPr lang="en-US" i="1" kern="0" dirty="0" smtClean="0"/>
              <a:t>(a | 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b, 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e) </a:t>
            </a:r>
            <a:r>
              <a:rPr lang="en-US" b="1" i="1" kern="0" dirty="0" smtClean="0"/>
              <a:t>P </a:t>
            </a:r>
            <a:r>
              <a:rPr lang="en-US" i="1" kern="0" dirty="0" smtClean="0"/>
              <a:t>(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b) </a:t>
            </a:r>
            <a:r>
              <a:rPr lang="en-US" b="1" i="1" kern="0" dirty="0" smtClean="0"/>
              <a:t>P </a:t>
            </a:r>
            <a:r>
              <a:rPr lang="en-US" i="1" kern="0" dirty="0" smtClean="0"/>
              <a:t>(</a:t>
            </a:r>
            <a:r>
              <a:rPr lang="en-US" i="1" kern="0" dirty="0" smtClean="0">
                <a:sym typeface="Symbol" pitchFamily="18" charset="2"/>
              </a:rPr>
              <a:t></a:t>
            </a:r>
            <a:r>
              <a:rPr lang="en-US" i="1" kern="0" dirty="0" smtClean="0"/>
              <a:t>e)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319B4-50AE-4B78-B297-41FAD7E25D0E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Noisy report (the person might be joking)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538747-CA46-4DC3-85BD-8D08E2331569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Noisy report (the person might be joking)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FCF447-0875-41FE-85F8-01BA12384876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71D8D7-002B-4348-83CE-9B031DF92C8E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AE1C57-788D-46E6-ACA2-D1BD6C03CB9C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DE8A1E-5727-4D0D-8DE7-7FDAF6F8ABA7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91E3FA-3FA5-45C5-A0AA-E5E8899E82B4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739903-FD0C-4505-92EC-A5EC149A2419}" type="slidenum">
              <a:rPr lang="en-US"/>
              <a:pPr/>
              <a:t>59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D324C6-FDD3-4C55-B0A4-9318F3E67C99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6FACA0-A8BA-4E37-864A-DB4B28A80694}" type="slidenum">
              <a:rPr lang="en-US"/>
              <a:pPr/>
              <a:t>5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Given the joint distribution, we can compute distributions over</a:t>
            </a:r>
          </a:p>
          <a:p>
            <a:pPr eaLnBrk="1" hangingPunct="1"/>
            <a:r>
              <a:rPr lang="en-US" smtClean="0"/>
              <a:t>smaller sets of variables through marginalization:</a:t>
            </a:r>
          </a:p>
          <a:p>
            <a:pPr eaLnBrk="1" hangingPunct="1"/>
            <a:r>
              <a:rPr lang="en-US" smtClean="0"/>
              <a:t>E.g., P(X; Y ) = Pz2dom(Z) P(X; Y;Z = z).</a:t>
            </a:r>
          </a:p>
          <a:p>
            <a:pPr eaLnBrk="1" hangingPunct="1"/>
            <a:r>
              <a:rPr lang="en-US" smtClean="0"/>
              <a:t>This corresponds to summing out a dimension in the table.</a:t>
            </a:r>
          </a:p>
          <a:p>
            <a:pPr eaLnBrk="1" hangingPunct="1"/>
            <a:r>
              <a:rPr lang="en-US" smtClean="0"/>
              <a:t>The new table still sums to 1.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7BB948-0FCD-47D7-B4AE-777AD5D8A61E}" type="slidenum">
              <a:rPr lang="en-US"/>
              <a:pPr/>
              <a:t>61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is intuitive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41353E-DE7E-4F6B-95C5-454FB69AA23B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this is intuitive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A6E2AA-AD6E-463E-9A88-541192442AE5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FALSE, because evidence from A reaches E via C. 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841A9E-AE24-44CD-B569-F861E3039824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yes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739903-FD0C-4505-92EC-A5EC149A2419}" type="slidenum">
              <a:rPr lang="en-US"/>
              <a:pPr/>
              <a:t>65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A1B837-35C4-4597-BAAF-41C91490430E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3975" cy="4179888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Reduce to 8,254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BD4992-4477-4101-BB83-17D93EC6CB2A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3975" cy="4179888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Reduce to 8,254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69A6E3-D3F6-4843-9EA8-BF217C645BBD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3975" cy="417988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B4566A-0487-47CA-84F9-86CD1690833B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3975" cy="417988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019E6C-CDCD-4139-9843-76C97B452775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3975" cy="417988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944DE9-F849-429B-907A-96447C44601F}" type="slidenum">
              <a:rPr lang="en-US"/>
              <a:pPr/>
              <a:t>6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.666..</a:t>
            </a:r>
          </a:p>
          <a:p>
            <a:pPr eaLnBrk="1" hangingPunct="1"/>
            <a:r>
              <a:rPr lang="en-US" smtClean="0"/>
              <a:t>.333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.29</a:t>
            </a:r>
          </a:p>
          <a:p>
            <a:pPr eaLnBrk="1" hangingPunct="1"/>
            <a:r>
              <a:rPr lang="en-US" smtClean="0"/>
              <a:t>.71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9ECC2F-BD06-48D0-983D-7F372C20DCC6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3975" cy="417988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B0B035-197E-4FA8-B6B4-433920913DF9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6900"/>
            <a:ext cx="5133975" cy="417988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739903-FD0C-4505-92EC-A5EC149A2419}" type="slidenum">
              <a:rPr lang="en-US"/>
              <a:pPr/>
              <a:t>73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32FA8E-61A0-4406-A7F7-016D268FA627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1179513" y="696913"/>
            <a:ext cx="4643437" cy="34813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 lIns="96494" tIns="48247" rIns="96494" bIns="48247"/>
          <a:lstStyle/>
          <a:p>
            <a:pPr defTabSz="457200"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>
                <a:latin typeface="Arial Unicode MS" pitchFamily="34" charset="-128"/>
              </a:rPr>
              <a:t>Bnets do not need to be complex to be useful!</a:t>
            </a:r>
          </a:p>
          <a:p>
            <a:pPr defTabSz="457200"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BEABA3-31FC-4943-86BD-BC48EAA0B3AB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1179513" y="696913"/>
            <a:ext cx="4643437" cy="34813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 lIns="96494" tIns="48247" rIns="96494" bIns="48247"/>
          <a:lstStyle/>
          <a:p>
            <a:pPr defTabSz="457200"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>
                <a:latin typeface="Arial Unicode MS" pitchFamily="34" charset="-128"/>
              </a:rPr>
              <a:t>Bnets do not need to be complex to be useful!</a:t>
            </a:r>
          </a:p>
          <a:p>
            <a:pPr defTabSz="457200"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E5D55C-7BC0-4F91-A989-F15C384C2BF0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1179513" y="696913"/>
            <a:ext cx="4643437" cy="34813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 lIns="96494" tIns="48247" rIns="96494" bIns="48247"/>
          <a:lstStyle/>
          <a:p>
            <a:pPr defTabSz="457200"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3E98EC-D4E5-4A9E-A090-20F6D300CE86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1179513" y="696913"/>
            <a:ext cx="4643437" cy="34813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 lIns="96494" tIns="48247" rIns="96494" bIns="48247"/>
          <a:lstStyle/>
          <a:p>
            <a:pPr defTabSz="457200"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32D178EA-B036-421C-9BCD-11AC39DFE15D}" type="slidenum">
              <a:rPr lang="en-US"/>
              <a:pPr defTabSz="928688"/>
              <a:t>78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B654D5-6D9D-49AB-B823-03F95AF282DD}" type="slidenum">
              <a:rPr lang="en-US"/>
              <a:pPr/>
              <a:t>79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B4FBAC48-E5FE-4E24-8972-69484125C13D}" type="slidenum">
              <a:rPr lang="en-US" smtClean="0"/>
              <a:pPr defTabSz="928688"/>
              <a:t>80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5A97BB-7346-485C-9104-3BE5EEE35813}" type="slidenum">
              <a:rPr lang="en-US"/>
              <a:pPr/>
              <a:t>7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.666..</a:t>
            </a:r>
          </a:p>
          <a:p>
            <a:pPr eaLnBrk="1" hangingPunct="1"/>
            <a:r>
              <a:rPr lang="en-US" smtClean="0"/>
              <a:t>.333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.29</a:t>
            </a:r>
          </a:p>
          <a:p>
            <a:pPr eaLnBrk="1" hangingPunct="1"/>
            <a:r>
              <a:rPr lang="en-US" smtClean="0"/>
              <a:t>.71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5F9C49-3D9F-4C15-9573-5A5F6AA55A36}" type="slidenum">
              <a:rPr lang="en-US"/>
              <a:pPr/>
              <a:t>81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E320FCFF-767F-4E61-A813-FCCFFB237589}" type="slidenum">
              <a:rPr lang="en-US" smtClean="0"/>
              <a:pPr defTabSz="928688"/>
              <a:t>82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7013" indent="-227013" eaLnBrk="1" hangingPunct="1"/>
            <a:r>
              <a:rPr lang="en-US" smtClean="0"/>
              <a:t>R&amp;R Sys  Representation and reasoning Systems</a:t>
            </a:r>
          </a:p>
          <a:p>
            <a:pPr marL="227013" indent="-227013" eaLnBrk="1" hangingPunct="1"/>
            <a:r>
              <a:rPr lang="en-US" smtClean="0"/>
              <a:t>Each cell is a R&amp;R system</a:t>
            </a:r>
          </a:p>
          <a:p>
            <a:pPr marL="227013" indent="-227013" eaLnBrk="1" hangingPunct="1"/>
            <a:r>
              <a:rPr lang="en-US" smtClean="0"/>
              <a:t>STRIPS  actions preconditions and effects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2B0CDE-4D3B-418A-BDC4-AA97C16ED8AA}" type="slidenum">
              <a:rPr lang="en-US"/>
              <a:pPr/>
              <a:t>8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US" smtClean="0"/>
              <a:t>if  P(b) &gt; 0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6BF7AC-6448-413F-9F2D-4287975D61E1}" type="slidenum">
              <a:rPr lang="en-US"/>
              <a:pPr/>
              <a:t>9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US" smtClean="0"/>
              <a:t>if  P(b) &gt; 0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F1022-1836-4922-BC3A-83FDBF298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45890-118E-4830-AE74-BD6F2AE0A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8BBBD-A268-4FFD-92BD-1BA4097DA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C5290-E866-40B0-B277-E8B95C719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3965"/>
            <a:ext cx="7772400" cy="1470025"/>
          </a:xfr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CA" sz="4000" dirty="0">
                <a:solidFill>
                  <a:srgbClr val="3333C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98570"/>
            <a:ext cx="6400800" cy="2534730"/>
          </a:xfrm>
        </p:spPr>
        <p:txBody>
          <a:bodyPr/>
          <a:lstStyle>
            <a:lvl1pPr marL="0" indent="0" algn="ctr">
              <a:buNone/>
              <a:defRPr baseline="0">
                <a:latin typeface="cmr10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350366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CA" sz="4000" dirty="0">
                <a:solidFill>
                  <a:srgbClr val="3333C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Tx/>
              <a:buSzPct val="100000"/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572722-D3C0-4598-A90D-8D30B28FAE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275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381750"/>
            <a:ext cx="23622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2800">
                <a:solidFill>
                  <a:srgbClr val="000000"/>
                </a:solidFill>
              </a:rPr>
              <a:t>CPSC 322, Lecture 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FC15EFD0-D6AC-4C92-9F2A-633F9749E7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5375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191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90600"/>
            <a:ext cx="4191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381750"/>
            <a:ext cx="23622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2800">
                <a:solidFill>
                  <a:srgbClr val="000000"/>
                </a:solidFill>
              </a:rPr>
              <a:t>CPSC 322, Lecture 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7340A6AC-0E33-435E-BC00-182ACED0345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7710802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381750"/>
            <a:ext cx="23622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2800">
                <a:solidFill>
                  <a:srgbClr val="000000"/>
                </a:solidFill>
              </a:rPr>
              <a:t>CPSC 322, Lecture 7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849B9836-F400-4700-806F-096156FE95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3900094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381750"/>
            <a:ext cx="23622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2800">
                <a:solidFill>
                  <a:srgbClr val="000000"/>
                </a:solidFill>
              </a:rPr>
              <a:t>CPSC 322, Lecture 7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CD77DDE7-0965-46B6-8E66-CBE25E44C2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7343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381750"/>
            <a:ext cx="23622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2800">
                <a:solidFill>
                  <a:srgbClr val="000000"/>
                </a:solidFill>
              </a:rPr>
              <a:t>CPSC 322, Lecture 7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EC325816-7354-4F86-A09D-DAAEE47F5A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3966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34937-9373-45F3-89B3-7F9A27ECA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381750"/>
            <a:ext cx="23622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2800">
                <a:solidFill>
                  <a:srgbClr val="000000"/>
                </a:solidFill>
              </a:rPr>
              <a:t>CPSC 322, Lecture 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640747D8-3077-440A-B190-3DC2C20E7A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3645936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381750"/>
            <a:ext cx="23622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2800">
                <a:solidFill>
                  <a:srgbClr val="000000"/>
                </a:solidFill>
              </a:rPr>
              <a:t>CPSC 322, Lecture 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4AEE8404-EB6A-4CD3-8A8F-407E4B94BC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6371316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381750"/>
            <a:ext cx="23622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2800">
                <a:solidFill>
                  <a:srgbClr val="000000"/>
                </a:solidFill>
              </a:rPr>
              <a:t>CPSC 322, Lecture 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F11C37AE-DFFA-4289-8D38-44AFB211EC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5079452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381750"/>
            <a:ext cx="23622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2800">
                <a:solidFill>
                  <a:srgbClr val="000000"/>
                </a:solidFill>
              </a:rPr>
              <a:t>CPSC 322, Lecture 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149EBDC3-2DA9-4566-A715-7FF4631C99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7798155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990600"/>
            <a:ext cx="4191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90600"/>
            <a:ext cx="4191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381750"/>
            <a:ext cx="23622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2800">
                <a:solidFill>
                  <a:srgbClr val="000000"/>
                </a:solidFill>
              </a:rPr>
              <a:t>CPSC 322, Lecture 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2679B4E6-A90C-414A-843C-F40DD6DBF44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45198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990600"/>
            <a:ext cx="8534400" cy="53340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CA" noProof="0" smtClean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381750"/>
            <a:ext cx="23622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2800">
                <a:solidFill>
                  <a:srgbClr val="000000"/>
                </a:solidFill>
              </a:rPr>
              <a:t>CPSC 322, Lecture 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CB27DBC2-9BF8-4FA9-9207-AE4DA4E8AC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3745370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990600"/>
            <a:ext cx="8534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3733800"/>
            <a:ext cx="8534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381750"/>
            <a:ext cx="23622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2800">
                <a:solidFill>
                  <a:srgbClr val="000000"/>
                </a:solidFill>
              </a:rPr>
              <a:t>CPSC 322, Lecture 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69A20443-D550-4AED-B9A1-A7BC977EC2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2223550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3965"/>
            <a:ext cx="7772400" cy="1470025"/>
          </a:xfr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CA" sz="4000" dirty="0">
                <a:solidFill>
                  <a:srgbClr val="3333C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98570"/>
            <a:ext cx="6400800" cy="2534730"/>
          </a:xfrm>
        </p:spPr>
        <p:txBody>
          <a:bodyPr/>
          <a:lstStyle>
            <a:lvl1pPr marL="0" indent="0" algn="ctr">
              <a:buNone/>
              <a:defRPr baseline="0">
                <a:latin typeface="cmr10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CA" sz="4000" dirty="0">
                <a:solidFill>
                  <a:srgbClr val="3333CC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Tx/>
              <a:buSzPct val="100000"/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FED652-E0D2-4A92-BEF0-6460087410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381750"/>
            <a:ext cx="23622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2800">
                <a:solidFill>
                  <a:srgbClr val="000000"/>
                </a:solidFill>
              </a:rPr>
              <a:t>CPSC 322, Lecture 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0A98259D-64D9-4247-AD1E-F0680467BA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D3F82-1D72-46D6-AE1D-039CB98D4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191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90600"/>
            <a:ext cx="4191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381750"/>
            <a:ext cx="23622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2800">
                <a:solidFill>
                  <a:srgbClr val="000000"/>
                </a:solidFill>
              </a:rPr>
              <a:t>CPSC 322, Lecture 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5238BDB9-DFD5-43A7-9685-92FA9217D9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381750"/>
            <a:ext cx="23622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2800">
                <a:solidFill>
                  <a:srgbClr val="000000"/>
                </a:solidFill>
              </a:rPr>
              <a:t>CPSC 322, Lecture 7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B584A2CA-EF4C-45F1-A6AE-44D0FF1376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381750"/>
            <a:ext cx="23622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2800">
                <a:solidFill>
                  <a:srgbClr val="000000"/>
                </a:solidFill>
              </a:rPr>
              <a:t>CPSC 322, Lecture 7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CA2E6ACE-E884-4CA6-AB35-C9F76AC039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381750"/>
            <a:ext cx="23622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2800">
                <a:solidFill>
                  <a:srgbClr val="000000"/>
                </a:solidFill>
              </a:rPr>
              <a:t>CPSC 322, Lecture 7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7DC45180-C258-4C1A-87AE-D5D4CB202F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381750"/>
            <a:ext cx="23622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2800">
                <a:solidFill>
                  <a:srgbClr val="000000"/>
                </a:solidFill>
              </a:rPr>
              <a:t>CPSC 322, Lecture 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F16FBC0E-2778-470F-B675-F5286C4EC5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381750"/>
            <a:ext cx="23622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2800">
                <a:solidFill>
                  <a:srgbClr val="000000"/>
                </a:solidFill>
              </a:rPr>
              <a:t>CPSC 322, Lecture 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AFF06878-1EA2-4847-B9C5-315C842233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381750"/>
            <a:ext cx="23622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2800">
                <a:solidFill>
                  <a:srgbClr val="000000"/>
                </a:solidFill>
              </a:rPr>
              <a:t>CPSC 322, Lecture 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3DBBD85E-FFF5-4B8D-96F6-396D519ACF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381750"/>
            <a:ext cx="23622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2800">
                <a:solidFill>
                  <a:srgbClr val="000000"/>
                </a:solidFill>
              </a:rPr>
              <a:t>CPSC 322, Lecture 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A8D1A9B9-D927-4D8F-8127-E6A9724C8D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990600"/>
            <a:ext cx="4191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90600"/>
            <a:ext cx="4191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381750"/>
            <a:ext cx="23622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2800">
                <a:solidFill>
                  <a:srgbClr val="000000"/>
                </a:solidFill>
              </a:rPr>
              <a:t>CPSC 322, Lecture 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EA0A5BDF-D2C7-4F6A-874E-B0FCA11088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990600"/>
            <a:ext cx="8534400" cy="53340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CA" noProof="0" smtClean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381750"/>
            <a:ext cx="23622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2800">
                <a:solidFill>
                  <a:srgbClr val="000000"/>
                </a:solidFill>
              </a:rPr>
              <a:t>CPSC 322, Lecture 7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53AA3BCD-45DB-4525-985C-F3241F1911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A8BEC-2A49-458F-9E9D-59223E680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990600"/>
            <a:ext cx="8534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3733800"/>
            <a:ext cx="8534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381750"/>
            <a:ext cx="23622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2800">
                <a:solidFill>
                  <a:srgbClr val="000000"/>
                </a:solidFill>
              </a:rPr>
              <a:t>CPSC 322, Lecture 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1B7A4413-7ED8-4734-84AE-787DD239641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9385B-266D-43FD-8A4C-DF7F5E44B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501EA-29D0-4279-BC76-01E633F89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0A9EA-D988-4AC1-8947-4F38A9807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8A977-DF6E-49FD-B80C-DDCECCD3F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661D7-FAF9-4B8D-9A43-77EF4361B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AF0D2FD-E075-4E6F-970B-6CFEDB497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2000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20000"/>
        </a:spcAft>
        <a:defRPr sz="3600" b="1">
          <a:solidFill>
            <a:schemeClr val="accent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20000"/>
        </a:spcAft>
        <a:defRPr sz="3600" b="1">
          <a:solidFill>
            <a:schemeClr val="accent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20000"/>
        </a:spcAft>
        <a:defRPr sz="3600" b="1">
          <a:solidFill>
            <a:schemeClr val="accent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20000"/>
        </a:spcAft>
        <a:defRPr sz="3600" b="1">
          <a:solidFill>
            <a:schemeClr val="accent2"/>
          </a:solidFill>
          <a:latin typeface="Helvetica" pitchFamily="34" charset="0"/>
        </a:defRPr>
      </a:lvl5pPr>
      <a:lvl6pPr marL="457200" algn="ctr" rtl="0" fontAlgn="base">
        <a:spcBef>
          <a:spcPct val="0"/>
        </a:spcBef>
        <a:spcAft>
          <a:spcPct val="20000"/>
        </a:spcAft>
        <a:defRPr sz="3600" b="1">
          <a:solidFill>
            <a:schemeClr val="accent2"/>
          </a:solidFill>
          <a:latin typeface="Helvetica" pitchFamily="34" charset="0"/>
        </a:defRPr>
      </a:lvl6pPr>
      <a:lvl7pPr marL="914400" algn="ctr" rtl="0" fontAlgn="base">
        <a:spcBef>
          <a:spcPct val="0"/>
        </a:spcBef>
        <a:spcAft>
          <a:spcPct val="20000"/>
        </a:spcAft>
        <a:defRPr sz="3600" b="1">
          <a:solidFill>
            <a:schemeClr val="accent2"/>
          </a:solidFill>
          <a:latin typeface="Helvetica" pitchFamily="34" charset="0"/>
        </a:defRPr>
      </a:lvl7pPr>
      <a:lvl8pPr marL="1371600" algn="ctr" rtl="0" fontAlgn="base">
        <a:spcBef>
          <a:spcPct val="0"/>
        </a:spcBef>
        <a:spcAft>
          <a:spcPct val="20000"/>
        </a:spcAft>
        <a:defRPr sz="3600" b="1">
          <a:solidFill>
            <a:schemeClr val="accent2"/>
          </a:solidFill>
          <a:latin typeface="Helvetica" pitchFamily="34" charset="0"/>
        </a:defRPr>
      </a:lvl8pPr>
      <a:lvl9pPr marL="1828800" algn="ctr" rtl="0" fontAlgn="base">
        <a:spcBef>
          <a:spcPct val="0"/>
        </a:spcBef>
        <a:spcAft>
          <a:spcPct val="20000"/>
        </a:spcAft>
        <a:defRPr sz="3600" b="1">
          <a:solidFill>
            <a:schemeClr val="accent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Helvetica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8534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3622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000000"/>
                </a:solidFill>
                <a:ea typeface="MS PGothic" pitchFamily="34" charset="-128"/>
              </a:rPr>
              <a:t>Slide </a:t>
            </a:r>
            <a:fld id="{F6B3C82F-891F-4712-A07D-7B25AD3EBF62}" type="slidenum">
              <a:rPr lang="en-US">
                <a:solidFill>
                  <a:srgbClr val="000000"/>
                </a:solidFill>
                <a:ea typeface="MS PGothic" pitchFamily="34" charset="-128"/>
              </a:rPr>
              <a:pPr/>
              <a:t>‹#›</a:t>
            </a:fld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mr10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mr10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mr10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mr10" pitchFamily="34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mr10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mr10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mr10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mr1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8534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3622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000000"/>
                </a:solidFill>
                <a:ea typeface="MS PGothic" pitchFamily="34" charset="-128"/>
              </a:rPr>
              <a:t>Slide </a:t>
            </a:r>
            <a:fld id="{DAB22610-771B-4DCC-80D2-EC1AC0A680BC}" type="slidenum">
              <a:rPr lang="en-US">
                <a:solidFill>
                  <a:srgbClr val="000000"/>
                </a:solidFill>
                <a:ea typeface="MS PGothic" pitchFamily="34" charset="-128"/>
              </a:rPr>
              <a:pPr/>
              <a:t>‹#›</a:t>
            </a:fld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aseline="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mr10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mr10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mr10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mr10" pitchFamily="34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mr10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mr10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mr10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mr1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aseline="0">
          <a:solidFill>
            <a:schemeClr val="tx1"/>
          </a:solidFill>
          <a:latin typeface="Times New Roman" pitchFamily="18" charset="0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aseline="0">
          <a:solidFill>
            <a:schemeClr val="tx1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aseline="0">
          <a:solidFill>
            <a:schemeClr val="tx1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aseline="0">
          <a:solidFill>
            <a:schemeClr val="tx1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aseline="0">
          <a:solidFill>
            <a:schemeClr val="tx1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acm.org/press-room/news-releases/2012/turing-award-11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2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2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22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1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2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4" Type="http://schemas.openxmlformats.org/officeDocument/2006/relationships/oleObject" Target="../embeddings/oleObject15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24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20.png"/><Relationship Id="rId4" Type="http://schemas.openxmlformats.org/officeDocument/2006/relationships/image" Target="../media/image25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3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1.v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8600" y="2420938"/>
            <a:ext cx="8664575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>
              <a:latin typeface="Helvetica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>
              <a:latin typeface="Helvetica" pitchFamily="34" charset="0"/>
            </a:endParaRP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</a:pPr>
            <a:endParaRPr lang="en-US">
              <a:latin typeface="Helvetica" pitchFamily="34" charset="0"/>
            </a:endParaRP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</a:pPr>
            <a:endParaRPr lang="en-US" sz="2800">
              <a:latin typeface="Helvetica" pitchFamily="34" charset="0"/>
            </a:endParaRPr>
          </a:p>
        </p:txBody>
      </p: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0" y="1052513"/>
            <a:ext cx="8763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chemeClr val="accent2"/>
                </a:solidFill>
                <a:latin typeface="Arial Unicode MS" pitchFamily="34" charset="-128"/>
              </a:rPr>
              <a:t>Finish Probability Theory +</a:t>
            </a:r>
          </a:p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chemeClr val="accent2"/>
                </a:solidFill>
                <a:latin typeface="Arial Unicode MS" pitchFamily="34" charset="-128"/>
              </a:rPr>
              <a:t>Bayesian Networks</a:t>
            </a:r>
            <a:endParaRPr lang="en-US" sz="7200" b="1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>
                <a:latin typeface="Arial Unicode MS" pitchFamily="34" charset="-128"/>
              </a:rPr>
              <a:t>Computer Science cpsc322, Lecture </a:t>
            </a:r>
            <a:r>
              <a:rPr lang="en-US" sz="2800" b="1" dirty="0" smtClean="0">
                <a:latin typeface="Arial Unicode MS" pitchFamily="34" charset="-128"/>
              </a:rPr>
              <a:t>9</a:t>
            </a:r>
            <a:endParaRPr lang="en-US" sz="28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800" b="1" i="1" dirty="0">
                <a:latin typeface="Arial Unicode MS" pitchFamily="34" charset="-128"/>
              </a:rPr>
              <a:t>(Textbook </a:t>
            </a:r>
            <a:r>
              <a:rPr lang="en-US" sz="2800" b="1" i="1" dirty="0" err="1">
                <a:latin typeface="Arial Unicode MS" pitchFamily="34" charset="-128"/>
              </a:rPr>
              <a:t>Chpt</a:t>
            </a:r>
            <a:r>
              <a:rPr lang="en-US" sz="2800" b="1" i="1" dirty="0">
                <a:latin typeface="Arial Unicode MS" pitchFamily="34" charset="-128"/>
              </a:rPr>
              <a:t> </a:t>
            </a:r>
            <a:r>
              <a:rPr lang="en-US" sz="2800" b="1" i="1" dirty="0" smtClean="0">
                <a:latin typeface="Arial Unicode MS" pitchFamily="34" charset="-128"/>
              </a:rPr>
              <a:t>6.1-2-3)</a:t>
            </a:r>
            <a:endParaRPr lang="en-US" sz="2800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dirty="0" smtClean="0">
                <a:latin typeface="Arial Unicode MS" pitchFamily="34" charset="-128"/>
              </a:rPr>
              <a:t>June, 5, 2012</a:t>
            </a:r>
            <a:endParaRPr lang="en-US" b="1" dirty="0">
              <a:latin typeface="Arial Unicode MS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501EA-29D0-4279-BC76-01E633F8983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Chain Rule: Example</a:t>
            </a:r>
          </a:p>
        </p:txBody>
      </p:sp>
      <p:sp>
        <p:nvSpPr>
          <p:cNvPr id="143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9477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smtClean="0"/>
              <a:t>P(</a:t>
            </a:r>
            <a:r>
              <a:rPr lang="en-US" i="1" smtClean="0"/>
              <a:t>cavity , toothache, catch</a:t>
            </a:r>
            <a:r>
              <a:rPr lang="en-US" smtClean="0"/>
              <a:t>) =</a:t>
            </a:r>
            <a:endParaRPr lang="en-US" sz="4400" smtClean="0"/>
          </a:p>
          <a:p>
            <a:pPr eaLnBrk="1" hangingPunct="1">
              <a:lnSpc>
                <a:spcPct val="80000"/>
              </a:lnSpc>
            </a:pPr>
            <a:endParaRPr 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3786188"/>
            <a:ext cx="9144000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defRPr/>
            </a:pPr>
            <a:r>
              <a:rPr lang="en-US" sz="2800" kern="0" dirty="0">
                <a:latin typeface="+mn-lt"/>
              </a:rPr>
              <a:t>P(</a:t>
            </a:r>
            <a:r>
              <a:rPr lang="en-US" sz="2800" i="1" kern="0" dirty="0">
                <a:latin typeface="+mn-lt"/>
              </a:rPr>
              <a:t>toothache, catch, cavity</a:t>
            </a:r>
            <a:r>
              <a:rPr lang="en-US" sz="2800" kern="0" dirty="0">
                <a:latin typeface="+mn-lt"/>
              </a:rPr>
              <a:t>) =</a:t>
            </a:r>
            <a:endParaRPr lang="en-US" sz="44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34937-9373-45F3-89B3-7F9A27ECA76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Using conditional probability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857232"/>
            <a:ext cx="8534400" cy="5334000"/>
          </a:xfrm>
        </p:spPr>
        <p:txBody>
          <a:bodyPr/>
          <a:lstStyle/>
          <a:p>
            <a:pPr>
              <a:buSzTx/>
              <a:buFontTx/>
              <a:buChar char="•"/>
            </a:pPr>
            <a:r>
              <a:rPr lang="en-CA" sz="2000" dirty="0" smtClean="0">
                <a:cs typeface="MS PGothic" pitchFamily="34" charset="-128"/>
              </a:rPr>
              <a:t>Often you have </a:t>
            </a:r>
            <a:r>
              <a:rPr lang="en-CA" sz="2000" dirty="0" smtClean="0">
                <a:solidFill>
                  <a:srgbClr val="FF0000"/>
                </a:solidFill>
                <a:cs typeface="MS PGothic" pitchFamily="34" charset="-128"/>
              </a:rPr>
              <a:t>causal knowledge </a:t>
            </a:r>
            <a:r>
              <a:rPr lang="en-CA" sz="2000" dirty="0" smtClean="0">
                <a:cs typeface="MS PGothic" pitchFamily="34" charset="-128"/>
              </a:rPr>
              <a:t>(forward from cause to evidence):</a:t>
            </a:r>
          </a:p>
          <a:p>
            <a:pPr lvl="1"/>
            <a:r>
              <a:rPr lang="en-CA" sz="2000" dirty="0" smtClean="0">
                <a:cs typeface="MS PGothic" pitchFamily="34" charset="-128"/>
              </a:rPr>
              <a:t>For example</a:t>
            </a:r>
          </a:p>
          <a:p>
            <a:pPr lvl="2"/>
            <a:r>
              <a:rPr lang="en-CA" dirty="0" smtClean="0">
                <a:cs typeface="MS PGothic" pitchFamily="34" charset="-128"/>
              </a:rPr>
              <a:t>P(symptom | disease)</a:t>
            </a:r>
          </a:p>
          <a:p>
            <a:pPr lvl="2"/>
            <a:r>
              <a:rPr lang="en-CA" dirty="0" smtClean="0">
                <a:cs typeface="MS PGothic" pitchFamily="34" charset="-128"/>
              </a:rPr>
              <a:t>P(light is off | status of switches and switch positions)</a:t>
            </a:r>
          </a:p>
          <a:p>
            <a:pPr lvl="2"/>
            <a:r>
              <a:rPr lang="en-CA" dirty="0" smtClean="0">
                <a:cs typeface="MS PGothic" pitchFamily="34" charset="-128"/>
              </a:rPr>
              <a:t>P(alarm | fire)</a:t>
            </a:r>
          </a:p>
          <a:p>
            <a:pPr lvl="1"/>
            <a:r>
              <a:rPr lang="en-US" sz="2000" dirty="0" smtClean="0">
                <a:cs typeface="MS PGothic" pitchFamily="34" charset="-128"/>
              </a:rPr>
              <a:t>In general: P(evidence e | hypothesis h)</a:t>
            </a:r>
            <a:endParaRPr lang="en-CA" sz="2000" dirty="0" smtClean="0">
              <a:cs typeface="MS PGothic" pitchFamily="34" charset="-128"/>
            </a:endParaRPr>
          </a:p>
          <a:p>
            <a:pPr lvl="1"/>
            <a:endParaRPr lang="en-CA" sz="2000" dirty="0" smtClean="0">
              <a:cs typeface="MS PGothic" pitchFamily="34" charset="-128"/>
            </a:endParaRPr>
          </a:p>
          <a:p>
            <a:pPr>
              <a:buSzTx/>
              <a:buFontTx/>
              <a:buChar char="•"/>
            </a:pPr>
            <a:r>
              <a:rPr lang="en-CA" sz="2000" dirty="0" smtClean="0">
                <a:cs typeface="MS PGothic" pitchFamily="34" charset="-128"/>
              </a:rPr>
              <a:t>... and you want to do </a:t>
            </a:r>
            <a:r>
              <a:rPr lang="en-CA" sz="2000" dirty="0" smtClean="0">
                <a:solidFill>
                  <a:srgbClr val="FF0000"/>
                </a:solidFill>
                <a:cs typeface="MS PGothic" pitchFamily="34" charset="-128"/>
              </a:rPr>
              <a:t>evidential reasoning </a:t>
            </a:r>
            <a:r>
              <a:rPr lang="en-CA" sz="2000" dirty="0" smtClean="0">
                <a:cs typeface="MS PGothic" pitchFamily="34" charset="-128"/>
              </a:rPr>
              <a:t>(backwards from evidence to cause):</a:t>
            </a:r>
          </a:p>
          <a:p>
            <a:pPr lvl="1"/>
            <a:r>
              <a:rPr lang="en-US" sz="2000" dirty="0" smtClean="0">
                <a:cs typeface="MS PGothic" pitchFamily="34" charset="-128"/>
              </a:rPr>
              <a:t>For example</a:t>
            </a:r>
            <a:endParaRPr lang="en-CA" sz="2000" dirty="0" smtClean="0">
              <a:cs typeface="MS PGothic" pitchFamily="34" charset="-128"/>
            </a:endParaRPr>
          </a:p>
          <a:p>
            <a:pPr lvl="2"/>
            <a:r>
              <a:rPr lang="en-CA" dirty="0" smtClean="0">
                <a:cs typeface="MS PGothic" pitchFamily="34" charset="-128"/>
              </a:rPr>
              <a:t>P(disease | symptom)</a:t>
            </a:r>
          </a:p>
          <a:p>
            <a:pPr lvl="2"/>
            <a:r>
              <a:rPr lang="en-CA" dirty="0" smtClean="0">
                <a:cs typeface="MS PGothic" pitchFamily="34" charset="-128"/>
              </a:rPr>
              <a:t>P(status of switches | light is off and switch positions)</a:t>
            </a:r>
          </a:p>
          <a:p>
            <a:pPr lvl="2"/>
            <a:r>
              <a:rPr lang="en-CA" dirty="0" smtClean="0">
                <a:cs typeface="MS PGothic" pitchFamily="34" charset="-128"/>
              </a:rPr>
              <a:t>P(fire | alarm)</a:t>
            </a:r>
          </a:p>
          <a:p>
            <a:pPr lvl="1"/>
            <a:r>
              <a:rPr lang="en-US" sz="2000" dirty="0" smtClean="0">
                <a:cs typeface="MS PGothic" pitchFamily="34" charset="-128"/>
              </a:rPr>
              <a:t>In general: P(hypothesis h | evidence e)</a:t>
            </a:r>
            <a:endParaRPr lang="en-CA" sz="2000" dirty="0" smtClean="0">
              <a:cs typeface="MS PGothic" pitchFamily="34" charset="-128"/>
            </a:endParaRPr>
          </a:p>
          <a:p>
            <a:pPr lvl="1"/>
            <a:endParaRPr lang="en-CA" dirty="0" smtClean="0">
              <a:cs typeface="MS PGothic" pitchFamily="34" charset="-128"/>
            </a:endParaRPr>
          </a:p>
          <a:p>
            <a:pPr>
              <a:buSzTx/>
              <a:buFontTx/>
              <a:buChar char="•"/>
            </a:pPr>
            <a:endParaRPr lang="en-CA" dirty="0" smtClean="0">
              <a:cs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34937-9373-45F3-89B3-7F9A27ECA76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692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1115616" y="5373216"/>
            <a:ext cx="4752528" cy="1261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Bayes Rule                        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CA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Bayes Rule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857232"/>
            <a:ext cx="8534400" cy="4587992"/>
          </a:xfrm>
        </p:spPr>
        <p:txBody>
          <a:bodyPr/>
          <a:lstStyle/>
          <a:p>
            <a:pPr>
              <a:buSzTx/>
              <a:buFontTx/>
              <a:buChar char="•"/>
            </a:pPr>
            <a:r>
              <a:rPr lang="en-CA" sz="2400" dirty="0" smtClean="0">
                <a:cs typeface="MS PGothic" pitchFamily="34" charset="-128"/>
              </a:rPr>
              <a:t>By definition, we know that :</a:t>
            </a:r>
          </a:p>
          <a:p>
            <a:pPr>
              <a:buSzTx/>
              <a:buFontTx/>
              <a:buChar char="•"/>
            </a:pPr>
            <a:endParaRPr lang="en-CA" sz="2400" dirty="0" smtClean="0">
              <a:cs typeface="MS PGothic" pitchFamily="34" charset="-128"/>
            </a:endParaRPr>
          </a:p>
          <a:p>
            <a:pPr>
              <a:buSzTx/>
              <a:buFontTx/>
              <a:buChar char="•"/>
            </a:pPr>
            <a:endParaRPr lang="en-CA" sz="2400" dirty="0">
              <a:cs typeface="MS PGothic" pitchFamily="34" charset="-128"/>
            </a:endParaRPr>
          </a:p>
          <a:p>
            <a:pPr>
              <a:buSzTx/>
              <a:buFontTx/>
              <a:buChar char="•"/>
            </a:pPr>
            <a:r>
              <a:rPr lang="en-CA" sz="2400" dirty="0" smtClean="0">
                <a:cs typeface="MS PGothic" pitchFamily="34" charset="-128"/>
              </a:rPr>
              <a:t>We can rearrange terms to write</a:t>
            </a:r>
          </a:p>
          <a:p>
            <a:pPr>
              <a:buSzTx/>
              <a:buFontTx/>
              <a:buChar char="•"/>
            </a:pPr>
            <a:endParaRPr lang="en-CA" sz="2400" dirty="0" smtClean="0">
              <a:cs typeface="MS PGothic" pitchFamily="34" charset="-128"/>
            </a:endParaRPr>
          </a:p>
          <a:p>
            <a:pPr>
              <a:buSzTx/>
              <a:buFontTx/>
              <a:buChar char="•"/>
            </a:pPr>
            <a:endParaRPr lang="en-CA" sz="2400" dirty="0">
              <a:cs typeface="MS PGothic" pitchFamily="34" charset="-128"/>
            </a:endParaRPr>
          </a:p>
          <a:p>
            <a:pPr>
              <a:buSzTx/>
              <a:buFontTx/>
              <a:buChar char="•"/>
            </a:pPr>
            <a:r>
              <a:rPr lang="en-CA" sz="2400" dirty="0" smtClean="0">
                <a:cs typeface="MS PGothic" pitchFamily="34" charset="-128"/>
              </a:rPr>
              <a:t>But</a:t>
            </a:r>
          </a:p>
          <a:p>
            <a:pPr>
              <a:buSzTx/>
              <a:buFontTx/>
              <a:buChar char="•"/>
            </a:pPr>
            <a:endParaRPr lang="en-CA" sz="2400" dirty="0">
              <a:cs typeface="MS PGothic" pitchFamily="34" charset="-128"/>
            </a:endParaRPr>
          </a:p>
          <a:p>
            <a:pPr>
              <a:buSzTx/>
              <a:buFontTx/>
              <a:buChar char="•"/>
            </a:pPr>
            <a:endParaRPr lang="en-CA" sz="2400" dirty="0" smtClean="0">
              <a:cs typeface="MS PGothic" pitchFamily="34" charset="-128"/>
            </a:endParaRPr>
          </a:p>
          <a:p>
            <a:pPr>
              <a:buSzTx/>
              <a:buFontTx/>
              <a:buChar char="•"/>
            </a:pPr>
            <a:r>
              <a:rPr lang="en-CA" sz="2400" dirty="0" smtClean="0">
                <a:cs typeface="MS PGothic" pitchFamily="34" charset="-128"/>
              </a:rPr>
              <a:t>From (1) (2) and (3) we can derive</a:t>
            </a:r>
          </a:p>
          <a:p>
            <a:pPr marL="0" indent="0">
              <a:buSzTx/>
            </a:pPr>
            <a:r>
              <a:rPr lang="en-CA" sz="2400" dirty="0">
                <a:cs typeface="MS PGothic" pitchFamily="34" charset="-128"/>
              </a:rPr>
              <a:t> </a:t>
            </a:r>
            <a:r>
              <a:rPr lang="en-CA" sz="2400" dirty="0" smtClean="0">
                <a:cs typeface="MS PGothic" pitchFamily="34" charset="-128"/>
              </a:rPr>
              <a:t>          </a:t>
            </a:r>
            <a:endParaRPr lang="en-CA" sz="2000" dirty="0" smtClean="0">
              <a:cs typeface="MS PGothic" pitchFamily="34" charset="-128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05846014"/>
              </p:ext>
            </p:extLst>
          </p:nvPr>
        </p:nvGraphicFramePr>
        <p:xfrm>
          <a:off x="2555776" y="1268760"/>
          <a:ext cx="1787109" cy="648072"/>
        </p:xfrm>
        <a:graphic>
          <a:graphicData uri="http://schemas.openxmlformats.org/presentationml/2006/ole">
            <p:oleObj spid="_x0000_s135170" name="Equation" r:id="rId3" imgW="1155600" imgH="41904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81878065"/>
              </p:ext>
            </p:extLst>
          </p:nvPr>
        </p:nvGraphicFramePr>
        <p:xfrm>
          <a:off x="1295400" y="2743200"/>
          <a:ext cx="3525838" cy="352425"/>
        </p:xfrm>
        <a:graphic>
          <a:graphicData uri="http://schemas.openxmlformats.org/presentationml/2006/ole">
            <p:oleObj spid="_x0000_s135171" name="Equation" r:id="rId4" imgW="2044440" imgH="20304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60507749"/>
              </p:ext>
            </p:extLst>
          </p:nvPr>
        </p:nvGraphicFramePr>
        <p:xfrm>
          <a:off x="1836738" y="3933825"/>
          <a:ext cx="2898775" cy="358775"/>
        </p:xfrm>
        <a:graphic>
          <a:graphicData uri="http://schemas.openxmlformats.org/presentationml/2006/ole">
            <p:oleObj spid="_x0000_s135172" name="Equation" r:id="rId5" imgW="1625400" imgH="20304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2876252"/>
              </p:ext>
            </p:extLst>
          </p:nvPr>
        </p:nvGraphicFramePr>
        <p:xfrm>
          <a:off x="2481263" y="5516563"/>
          <a:ext cx="2786062" cy="723900"/>
        </p:xfrm>
        <a:graphic>
          <a:graphicData uri="http://schemas.openxmlformats.org/presentationml/2006/ole">
            <p:oleObj spid="_x0000_s135173" name="Equation" r:id="rId6" imgW="1625400" imgH="41904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24922452"/>
              </p:ext>
            </p:extLst>
          </p:nvPr>
        </p:nvGraphicFramePr>
        <p:xfrm>
          <a:off x="4800600" y="1219200"/>
          <a:ext cx="1787525" cy="647700"/>
        </p:xfrm>
        <a:graphic>
          <a:graphicData uri="http://schemas.openxmlformats.org/presentationml/2006/ole">
            <p:oleObj spid="_x0000_s135174" name="Equation" r:id="rId7" imgW="1155600" imgH="41904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08837061"/>
              </p:ext>
            </p:extLst>
          </p:nvPr>
        </p:nvGraphicFramePr>
        <p:xfrm>
          <a:off x="1295400" y="3276600"/>
          <a:ext cx="3548062" cy="352425"/>
        </p:xfrm>
        <a:graphic>
          <a:graphicData uri="http://schemas.openxmlformats.org/presentationml/2006/ole">
            <p:oleObj spid="_x0000_s135175" name="Equation" r:id="rId8" imgW="2057400" imgH="203040" progId="Equation.3">
              <p:embed/>
            </p:oleObj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34937-9373-45F3-89B3-7F9A27ECA76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5868144" y="616530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CPSC 322, Lecture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233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Example for Bayes rule</a:t>
            </a:r>
            <a:endParaRPr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81000" y="990600"/>
            <a:ext cx="8763000" cy="5334000"/>
          </a:xfrm>
          <a:blipFill rotWithShape="1">
            <a:blip r:embed="rId3" cstate="print"/>
            <a:stretch>
              <a:fillRect l="-974" t="-800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  <a:ea typeface="ＭＳ Ｐゴシック" charset="0"/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211960" y="5373216"/>
            <a:ext cx="4752528" cy="1261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Bayes Rule                        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CA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2876252"/>
              </p:ext>
            </p:extLst>
          </p:nvPr>
        </p:nvGraphicFramePr>
        <p:xfrm>
          <a:off x="5276850" y="5805488"/>
          <a:ext cx="2786063" cy="723900"/>
        </p:xfrm>
        <a:graphic>
          <a:graphicData uri="http://schemas.openxmlformats.org/presentationml/2006/ole">
            <p:oleObj spid="_x0000_s139266" name="Equation" r:id="rId4" imgW="1625400" imgH="419040" progId="Equation.3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34937-9373-45F3-89B3-7F9A27ECA76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088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Example for Bayes rule</a:t>
            </a:r>
            <a:endParaRPr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81000" y="990600"/>
            <a:ext cx="8763000" cy="5334000"/>
          </a:xfrm>
          <a:blipFill rotWithShape="1">
            <a:blip r:embed="rId2" cstate="print"/>
            <a:stretch>
              <a:fillRect l="-974" t="-800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  <a:ea typeface="ＭＳ Ｐゴシック" charset="0"/>
              </a:rPr>
              <a:t> 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54413" y="5476875"/>
            <a:ext cx="539750" cy="40005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0.9</a:t>
            </a:r>
            <a:endParaRPr lang="en-US" sz="200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484438" y="5476875"/>
            <a:ext cx="825500" cy="40005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0.999</a:t>
            </a:r>
            <a:endParaRPr lang="en-US" sz="200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356100" y="5476875"/>
            <a:ext cx="968375" cy="400050"/>
          </a:xfrm>
          <a:prstGeom prst="rect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0.0999</a:t>
            </a:r>
            <a:endParaRPr lang="en-US" sz="20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616575" y="5476875"/>
            <a:ext cx="541338" cy="400050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0.1</a:t>
            </a:r>
            <a:endParaRPr lang="en-US" sz="2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34937-9373-45F3-89B3-7F9A27ECA76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316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Example for Bayes rule</a:t>
            </a:r>
            <a:endParaRPr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81000" y="990600"/>
            <a:ext cx="8763000" cy="5334000"/>
          </a:xfrm>
          <a:blipFill rotWithShape="1">
            <a:blip r:embed="rId2" cstate="print"/>
            <a:stretch>
              <a:fillRect l="-974" t="-800" b="-686"/>
            </a:stretch>
          </a:blip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  <a:ea typeface="ＭＳ Ｐゴシック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34937-9373-45F3-89B3-7F9A27ECA76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861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99450" cy="612775"/>
          </a:xfrm>
        </p:spPr>
        <p:txBody>
          <a:bodyPr/>
          <a:lstStyle/>
          <a:p>
            <a:pPr eaLnBrk="1" hangingPunct="1"/>
            <a:r>
              <a:rPr lang="en-US" sz="3200" smtClean="0"/>
              <a:t>Recap Chain Rule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ph idx="1"/>
          </p:nvPr>
        </p:nvGraphicFramePr>
        <p:xfrm>
          <a:off x="611188" y="3644900"/>
          <a:ext cx="2754312" cy="927100"/>
        </p:xfrm>
        <a:graphic>
          <a:graphicData uri="http://schemas.openxmlformats.org/presentationml/2006/ole">
            <p:oleObj spid="_x0000_s8194" name="Equation" r:id="rId4" imgW="1244520" imgH="419040" progId="Equation.3">
              <p:embed/>
            </p:oleObj>
          </a:graphicData>
        </a:graphic>
      </p:graphicFrame>
      <p:graphicFrame>
        <p:nvGraphicFramePr>
          <p:cNvPr id="8195" name="Object 4"/>
          <p:cNvGraphicFramePr>
            <a:graphicFrameLocks noChangeAspect="1"/>
          </p:cNvGraphicFramePr>
          <p:nvPr/>
        </p:nvGraphicFramePr>
        <p:xfrm>
          <a:off x="4716463" y="3644900"/>
          <a:ext cx="2754312" cy="927100"/>
        </p:xfrm>
        <a:graphic>
          <a:graphicData uri="http://schemas.openxmlformats.org/presentationml/2006/ole">
            <p:oleObj spid="_x0000_s8195" name="Equation" r:id="rId5" imgW="1244520" imgH="419040" progId="Equation.3">
              <p:embed/>
            </p:oleObj>
          </a:graphicData>
        </a:graphic>
      </p:graphicFrame>
      <p:graphicFrame>
        <p:nvGraphicFramePr>
          <p:cNvPr id="8196" name="Object 5"/>
          <p:cNvGraphicFramePr>
            <a:graphicFrameLocks noChangeAspect="1"/>
          </p:cNvGraphicFramePr>
          <p:nvPr/>
        </p:nvGraphicFramePr>
        <p:xfrm>
          <a:off x="755650" y="5661025"/>
          <a:ext cx="3486150" cy="927100"/>
        </p:xfrm>
        <a:graphic>
          <a:graphicData uri="http://schemas.openxmlformats.org/presentationml/2006/ole">
            <p:oleObj spid="_x0000_s8196" name="Equation" r:id="rId6" imgW="1574640" imgH="419040" progId="Equation.3">
              <p:embed/>
            </p:oleObj>
          </a:graphicData>
        </a:graphic>
      </p:graphicFrame>
      <p:graphicFrame>
        <p:nvGraphicFramePr>
          <p:cNvPr id="8197" name="Object 6"/>
          <p:cNvGraphicFramePr>
            <a:graphicFrameLocks noChangeAspect="1"/>
          </p:cNvGraphicFramePr>
          <p:nvPr/>
        </p:nvGraphicFramePr>
        <p:xfrm>
          <a:off x="539750" y="1125538"/>
          <a:ext cx="2232025" cy="549275"/>
        </p:xfrm>
        <a:graphic>
          <a:graphicData uri="http://schemas.openxmlformats.org/presentationml/2006/ole">
            <p:oleObj spid="_x0000_s8197" name="Equation" r:id="rId7" imgW="825480" imgH="203040" progId="Equation.3">
              <p:embed/>
            </p:oleObj>
          </a:graphicData>
        </a:graphic>
      </p:graphicFrame>
      <p:sp>
        <p:nvSpPr>
          <p:cNvPr id="8225" name="Rectangle 7"/>
          <p:cNvSpPr>
            <a:spLocks noChangeArrowheads="1"/>
          </p:cNvSpPr>
          <p:nvPr/>
        </p:nvSpPr>
        <p:spPr bwMode="auto">
          <a:xfrm>
            <a:off x="250825" y="2708275"/>
            <a:ext cx="85693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200" b="1">
                <a:solidFill>
                  <a:schemeClr val="accent2"/>
                </a:solidFill>
                <a:latin typeface="Helvetica" pitchFamily="34" charset="0"/>
              </a:rPr>
              <a:t>Bayes Theorem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34937-9373-45F3-89B3-7F9A27ECA76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5796136" y="2060848"/>
            <a:ext cx="280831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87624" y="2060848"/>
            <a:ext cx="165618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F7264F7-AD23-4AF4-9340-265A7433B6AB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836712"/>
            <a:ext cx="8820472" cy="5472608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600" dirty="0" smtClean="0"/>
              <a:t>Finish Intro to Probability</a:t>
            </a:r>
          </a:p>
          <a:p>
            <a:pPr lvl="1"/>
            <a:r>
              <a:rPr lang="en-US" sz="3200" dirty="0" smtClean="0">
                <a:latin typeface="Helvetica" pitchFamily="34" charset="0"/>
              </a:rPr>
              <a:t> Chain Rule and </a:t>
            </a:r>
            <a:r>
              <a:rPr lang="en-US" sz="3200" dirty="0" err="1" smtClean="0">
                <a:latin typeface="Helvetica" pitchFamily="34" charset="0"/>
              </a:rPr>
              <a:t>Bayes</a:t>
            </a:r>
            <a:r>
              <a:rPr lang="en-US" sz="3200" dirty="0" smtClean="0">
                <a:latin typeface="Helvetica" pitchFamily="34" charset="0"/>
              </a:rPr>
              <a:t>' Rule </a:t>
            </a:r>
          </a:p>
          <a:p>
            <a:pPr lvl="1"/>
            <a:r>
              <a:rPr lang="en-US" sz="3200" dirty="0" smtClean="0">
                <a:latin typeface="Helvetica" pitchFamily="34" charset="0"/>
              </a:rPr>
              <a:t> </a:t>
            </a:r>
            <a:r>
              <a:rPr lang="en-US" sz="3200" b="1" dirty="0" smtClean="0">
                <a:latin typeface="Helvetica" pitchFamily="34" charset="0"/>
              </a:rPr>
              <a:t>Marginal</a:t>
            </a:r>
            <a:r>
              <a:rPr lang="en-US" sz="3200" dirty="0" smtClean="0">
                <a:latin typeface="Helvetica" pitchFamily="34" charset="0"/>
              </a:rPr>
              <a:t> and Conditional </a:t>
            </a:r>
            <a:r>
              <a:rPr lang="en-US" sz="3200" b="1" dirty="0" smtClean="0">
                <a:latin typeface="Helvetica" pitchFamily="34" charset="0"/>
              </a:rPr>
              <a:t>Independence</a:t>
            </a:r>
          </a:p>
          <a:p>
            <a:r>
              <a:rPr lang="en-US" sz="3600" dirty="0" smtClean="0">
                <a:latin typeface="Helvetica" pitchFamily="34" charset="0"/>
              </a:rPr>
              <a:t>Bayesian Networks</a:t>
            </a:r>
          </a:p>
          <a:p>
            <a:pPr lvl="1" eaLnBrk="1" hangingPunct="1"/>
            <a:r>
              <a:rPr lang="en-US" sz="3200" dirty="0" smtClean="0">
                <a:solidFill>
                  <a:schemeClr val="tx2"/>
                </a:solidFill>
              </a:rPr>
              <a:t>Build sample BN</a:t>
            </a:r>
          </a:p>
          <a:p>
            <a:pPr lvl="1" eaLnBrk="1" hangingPunct="1"/>
            <a:r>
              <a:rPr lang="en-US" sz="3200" dirty="0" smtClean="0">
                <a:solidFill>
                  <a:schemeClr val="tx2"/>
                </a:solidFill>
              </a:rPr>
              <a:t>Intro Inference, Compactness, Semantics</a:t>
            </a:r>
          </a:p>
          <a:p>
            <a:pPr lvl="1" eaLnBrk="1" hangingPunct="1"/>
            <a:r>
              <a:rPr lang="en-US" sz="3200" dirty="0" smtClean="0"/>
              <a:t>Implied Cond. Independences in a </a:t>
            </a:r>
            <a:r>
              <a:rPr lang="en-US" sz="3200" dirty="0" err="1" smtClean="0"/>
              <a:t>Bnet</a:t>
            </a:r>
            <a:endParaRPr lang="en-US" sz="3200" dirty="0" smtClean="0">
              <a:solidFill>
                <a:schemeClr val="tx2"/>
              </a:solidFill>
            </a:endParaRPr>
          </a:p>
          <a:p>
            <a:pPr lvl="1" eaLnBrk="1" hangingPunct="1"/>
            <a:r>
              <a:rPr lang="en-US" sz="3200" dirty="0" smtClean="0">
                <a:solidFill>
                  <a:schemeClr val="tx2"/>
                </a:solidFill>
              </a:rPr>
              <a:t> Stronger Independence assumptions :More compact Distributions and Structures</a:t>
            </a:r>
          </a:p>
          <a:p>
            <a:pPr lvl="1" eaLnBrk="1" hangingPunct="1"/>
            <a:endParaRPr lang="en-US" sz="3600" dirty="0" smtClean="0">
              <a:solidFill>
                <a:schemeClr val="tx2"/>
              </a:solidFill>
            </a:endParaRPr>
          </a:p>
          <a:p>
            <a:pPr lvl="1"/>
            <a:endParaRPr lang="en-US" sz="3600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3600" dirty="0" smtClean="0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US" sz="4000" dirty="0" smtClean="0"/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200" b="1">
                <a:solidFill>
                  <a:schemeClr val="accent2"/>
                </a:solidFill>
                <a:latin typeface="Helvetica" pitchFamily="34" charset="0"/>
              </a:rPr>
              <a:t>Do you always need to revise your beliefs?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79388" y="1000125"/>
            <a:ext cx="896461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>
                <a:latin typeface="Helvetica" pitchFamily="34" charset="0"/>
                <a:sym typeface="Symbol" pitchFamily="18" charset="2"/>
              </a:rPr>
              <a:t>……  when your knowledge of </a:t>
            </a:r>
            <a:r>
              <a:rPr lang="en-US" b="1">
                <a:latin typeface="Helvetica" pitchFamily="34" charset="0"/>
                <a:sym typeface="Symbol" pitchFamily="18" charset="2"/>
              </a:rPr>
              <a:t>Y</a:t>
            </a:r>
            <a:r>
              <a:rPr lang="en-US">
                <a:latin typeface="Helvetica" pitchFamily="34" charset="0"/>
                <a:sym typeface="Symbol" pitchFamily="18" charset="2"/>
              </a:rPr>
              <a:t>’s value doesn’t affect your belief in the value of </a:t>
            </a:r>
            <a:r>
              <a:rPr lang="en-US" b="1">
                <a:latin typeface="Helvetica" pitchFamily="34" charset="0"/>
                <a:sym typeface="Symbol" pitchFamily="18" charset="2"/>
              </a:rPr>
              <a:t>X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b="1">
                <a:latin typeface="Helvetica" pitchFamily="34" charset="0"/>
              </a:rPr>
              <a:t>DEF.</a:t>
            </a:r>
            <a:r>
              <a:rPr lang="en-US">
                <a:latin typeface="Helvetica" pitchFamily="34" charset="0"/>
              </a:rPr>
              <a:t> Random variable </a:t>
            </a:r>
            <a:r>
              <a:rPr lang="en-US" b="1">
                <a:latin typeface="Helvetica" pitchFamily="34" charset="0"/>
              </a:rPr>
              <a:t>X</a:t>
            </a:r>
            <a:r>
              <a:rPr lang="en-US">
                <a:latin typeface="Helvetica" pitchFamily="34" charset="0"/>
              </a:rPr>
              <a:t> is </a:t>
            </a:r>
            <a:r>
              <a:rPr lang="en-US">
                <a:solidFill>
                  <a:schemeClr val="accent2"/>
                </a:solidFill>
                <a:latin typeface="Helvetica" pitchFamily="34" charset="0"/>
              </a:rPr>
              <a:t>marginal independent</a:t>
            </a:r>
            <a:r>
              <a:rPr lang="en-US">
                <a:latin typeface="Helvetica" pitchFamily="34" charset="0"/>
              </a:rPr>
              <a:t> of random variable </a:t>
            </a:r>
            <a:r>
              <a:rPr lang="en-US" b="1">
                <a:latin typeface="Helvetica" pitchFamily="34" charset="0"/>
              </a:rPr>
              <a:t>Y</a:t>
            </a:r>
            <a:r>
              <a:rPr lang="en-US">
                <a:latin typeface="Helvetica" pitchFamily="34" charset="0"/>
              </a:rPr>
              <a:t> if, for all x</a:t>
            </a:r>
            <a:r>
              <a:rPr lang="en-US" baseline="-25000">
                <a:latin typeface="Helvetica" pitchFamily="34" charset="0"/>
              </a:rPr>
              <a:t>i</a:t>
            </a:r>
            <a:r>
              <a:rPr lang="en-US">
                <a:latin typeface="Helvetica" pitchFamily="34" charset="0"/>
              </a:rPr>
              <a:t> </a:t>
            </a:r>
            <a:r>
              <a:rPr lang="en-US">
                <a:latin typeface="Helvetica" pitchFamily="34" charset="0"/>
                <a:sym typeface="Symbol" pitchFamily="18" charset="2"/>
              </a:rPr>
              <a:t> dom(X)</a:t>
            </a:r>
            <a:r>
              <a:rPr lang="en-US">
                <a:latin typeface="Helvetica" pitchFamily="34" charset="0"/>
              </a:rPr>
              <a:t>, y</a:t>
            </a:r>
            <a:r>
              <a:rPr lang="en-US" baseline="-25000">
                <a:latin typeface="Helvetica" pitchFamily="34" charset="0"/>
              </a:rPr>
              <a:t>k</a:t>
            </a:r>
            <a:r>
              <a:rPr lang="en-US">
                <a:latin typeface="Helvetica" pitchFamily="34" charset="0"/>
              </a:rPr>
              <a:t> </a:t>
            </a:r>
            <a:r>
              <a:rPr lang="en-US">
                <a:latin typeface="Helvetica" pitchFamily="34" charset="0"/>
                <a:sym typeface="Symbol" pitchFamily="18" charset="2"/>
              </a:rPr>
              <a:t> dom(Y),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>
                <a:latin typeface="Helvetica" pitchFamily="34" charset="0"/>
                <a:sym typeface="Symbol" pitchFamily="18" charset="2"/>
              </a:rPr>
              <a:t>			P( X= </a:t>
            </a:r>
            <a:r>
              <a:rPr lang="en-US">
                <a:latin typeface="Helvetica" pitchFamily="34" charset="0"/>
              </a:rPr>
              <a:t>x</a:t>
            </a:r>
            <a:r>
              <a:rPr lang="en-US" baseline="-25000">
                <a:latin typeface="Helvetica" pitchFamily="34" charset="0"/>
              </a:rPr>
              <a:t>i</a:t>
            </a:r>
            <a:r>
              <a:rPr lang="en-US">
                <a:latin typeface="Helvetica" pitchFamily="34" charset="0"/>
              </a:rPr>
              <a:t> | Y= y</a:t>
            </a:r>
            <a:r>
              <a:rPr lang="en-US" baseline="-25000">
                <a:latin typeface="Helvetica" pitchFamily="34" charset="0"/>
              </a:rPr>
              <a:t>k</a:t>
            </a:r>
            <a:r>
              <a:rPr lang="en-US">
                <a:latin typeface="Helvetica" pitchFamily="34" charset="0"/>
                <a:sym typeface="Symbol" pitchFamily="18" charset="2"/>
              </a:rPr>
              <a:t>) = P(X= </a:t>
            </a:r>
            <a:r>
              <a:rPr lang="en-US">
                <a:latin typeface="Helvetica" pitchFamily="34" charset="0"/>
              </a:rPr>
              <a:t>x</a:t>
            </a:r>
            <a:r>
              <a:rPr lang="en-US" baseline="-25000">
                <a:latin typeface="Helvetica" pitchFamily="34" charset="0"/>
              </a:rPr>
              <a:t>i</a:t>
            </a:r>
            <a:r>
              <a:rPr lang="en-US">
                <a:latin typeface="Helvetica" pitchFamily="34" charset="0"/>
              </a:rPr>
              <a:t> </a:t>
            </a:r>
            <a:r>
              <a:rPr lang="en-US">
                <a:latin typeface="Helvetica" pitchFamily="34" charset="0"/>
                <a:sym typeface="Symbol" pitchFamily="18" charset="2"/>
              </a:rPr>
              <a:t>)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sz="2800" b="1">
                <a:latin typeface="Helvetica" pitchFamily="34" charset="0"/>
                <a:sym typeface="Symbol" pitchFamily="18" charset="2"/>
              </a:rPr>
              <a:t>Consequence: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sz="2800">
                <a:latin typeface="Helvetica" pitchFamily="34" charset="0"/>
                <a:sym typeface="Symbol" pitchFamily="18" charset="2"/>
              </a:rPr>
              <a:t>P( X= </a:t>
            </a:r>
            <a:r>
              <a:rPr lang="en-US" sz="2800">
                <a:latin typeface="Helvetica" pitchFamily="34" charset="0"/>
              </a:rPr>
              <a:t>x</a:t>
            </a:r>
            <a:r>
              <a:rPr lang="en-US" sz="2800" baseline="-25000">
                <a:latin typeface="Helvetica" pitchFamily="34" charset="0"/>
              </a:rPr>
              <a:t>i</a:t>
            </a:r>
            <a:r>
              <a:rPr lang="en-US" sz="2800">
                <a:latin typeface="Helvetica" pitchFamily="34" charset="0"/>
              </a:rPr>
              <a:t> , Y= y</a:t>
            </a:r>
            <a:r>
              <a:rPr lang="en-US" sz="2800" baseline="-25000">
                <a:latin typeface="Helvetica" pitchFamily="34" charset="0"/>
              </a:rPr>
              <a:t>k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) = P( X= </a:t>
            </a:r>
            <a:r>
              <a:rPr lang="en-US" sz="2800">
                <a:latin typeface="Helvetica" pitchFamily="34" charset="0"/>
              </a:rPr>
              <a:t>x</a:t>
            </a:r>
            <a:r>
              <a:rPr lang="en-US" sz="2800" baseline="-25000">
                <a:latin typeface="Helvetica" pitchFamily="34" charset="0"/>
              </a:rPr>
              <a:t>i</a:t>
            </a:r>
            <a:r>
              <a:rPr lang="en-US" sz="2800">
                <a:latin typeface="Helvetica" pitchFamily="34" charset="0"/>
              </a:rPr>
              <a:t> | Y= y</a:t>
            </a:r>
            <a:r>
              <a:rPr lang="en-US" sz="2800" baseline="-25000">
                <a:latin typeface="Helvetica" pitchFamily="34" charset="0"/>
              </a:rPr>
              <a:t>k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) P( </a:t>
            </a:r>
            <a:r>
              <a:rPr lang="en-US" sz="2800">
                <a:latin typeface="Helvetica" pitchFamily="34" charset="0"/>
              </a:rPr>
              <a:t>Y= y</a:t>
            </a:r>
            <a:r>
              <a:rPr lang="en-US" sz="2800" baseline="-25000">
                <a:latin typeface="Helvetica" pitchFamily="34" charset="0"/>
              </a:rPr>
              <a:t>k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) =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sz="2800">
                <a:latin typeface="Helvetica" pitchFamily="34" charset="0"/>
                <a:sym typeface="Symbol" pitchFamily="18" charset="2"/>
              </a:rPr>
              <a:t>= P(X= </a:t>
            </a:r>
            <a:r>
              <a:rPr lang="en-US" sz="2800">
                <a:latin typeface="Helvetica" pitchFamily="34" charset="0"/>
              </a:rPr>
              <a:t>x</a:t>
            </a:r>
            <a:r>
              <a:rPr lang="en-US" sz="2800" baseline="-25000">
                <a:latin typeface="Helvetica" pitchFamily="34" charset="0"/>
              </a:rPr>
              <a:t>i</a:t>
            </a:r>
            <a:r>
              <a:rPr lang="en-US" sz="2800">
                <a:latin typeface="Helvetica" pitchFamily="34" charset="0"/>
              </a:rPr>
              <a:t> 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) P( </a:t>
            </a:r>
            <a:r>
              <a:rPr lang="en-US" sz="2800">
                <a:latin typeface="Helvetica" pitchFamily="34" charset="0"/>
              </a:rPr>
              <a:t>Y= y</a:t>
            </a:r>
            <a:r>
              <a:rPr lang="en-US" sz="2800" baseline="-25000">
                <a:latin typeface="Helvetica" pitchFamily="34" charset="0"/>
              </a:rPr>
              <a:t>k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) 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endParaRPr lang="en-US" sz="2800" b="1">
              <a:latin typeface="Helvetica" pitchFamily="34" charset="0"/>
              <a:sym typeface="Symbol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501EA-29D0-4279-BC76-01E633F8983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Marginal Independence: Example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4438"/>
            <a:ext cx="8458200" cy="4495800"/>
          </a:xfrm>
        </p:spPr>
        <p:txBody>
          <a:bodyPr/>
          <a:lstStyle/>
          <a:p>
            <a:pPr eaLnBrk="1" hangingPunct="1"/>
            <a:r>
              <a:rPr lang="en-US" sz="2400" i="1" dirty="0" smtClean="0"/>
              <a:t>X</a:t>
            </a:r>
            <a:r>
              <a:rPr lang="en-US" sz="2400" dirty="0" smtClean="0"/>
              <a:t> and </a:t>
            </a:r>
            <a:r>
              <a:rPr lang="en-US" sz="2400" i="1" dirty="0" smtClean="0"/>
              <a:t>Y</a:t>
            </a:r>
            <a:r>
              <a:rPr lang="en-US" sz="2400" dirty="0" smtClean="0"/>
              <a:t> are independent  </a:t>
            </a:r>
            <a:r>
              <a:rPr lang="en-US" sz="2400" dirty="0" err="1" smtClean="0"/>
              <a:t>iff</a:t>
            </a:r>
            <a:r>
              <a:rPr lang="en-US" sz="2400" dirty="0" smtClean="0"/>
              <a:t>: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>
              <a:buFontTx/>
              <a:buNone/>
            </a:pPr>
            <a:r>
              <a:rPr lang="en-US" sz="2400" b="1" dirty="0" smtClean="0"/>
              <a:t>	P</a:t>
            </a:r>
            <a:r>
              <a:rPr lang="en-US" sz="2400" dirty="0" smtClean="0"/>
              <a:t>(</a:t>
            </a:r>
            <a:r>
              <a:rPr lang="en-US" sz="2400" i="1" dirty="0" smtClean="0"/>
              <a:t>X|Y</a:t>
            </a:r>
            <a:r>
              <a:rPr lang="en-US" sz="2400" dirty="0" smtClean="0"/>
              <a:t>) = </a:t>
            </a:r>
            <a:r>
              <a:rPr lang="en-US" sz="2400" b="1" dirty="0" smtClean="0"/>
              <a:t>P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    or </a:t>
            </a:r>
            <a:r>
              <a:rPr lang="en-US" sz="2400" b="1" dirty="0" smtClean="0"/>
              <a:t>P</a:t>
            </a:r>
            <a:r>
              <a:rPr lang="en-US" sz="2400" dirty="0" smtClean="0"/>
              <a:t>(</a:t>
            </a:r>
            <a:r>
              <a:rPr lang="en-US" sz="2400" i="1" dirty="0" smtClean="0"/>
              <a:t>Y|X</a:t>
            </a:r>
            <a:r>
              <a:rPr lang="en-US" sz="2400" dirty="0" smtClean="0"/>
              <a:t>) = </a:t>
            </a:r>
            <a:r>
              <a:rPr lang="en-US" sz="2400" b="1" dirty="0" smtClean="0"/>
              <a:t>P</a:t>
            </a:r>
            <a:r>
              <a:rPr lang="en-US" sz="2400" dirty="0" smtClean="0"/>
              <a:t>(</a:t>
            </a:r>
            <a:r>
              <a:rPr lang="en-US" sz="2400" i="1" dirty="0" smtClean="0"/>
              <a:t>Y</a:t>
            </a:r>
            <a:r>
              <a:rPr lang="en-US" sz="2400" dirty="0" smtClean="0"/>
              <a:t>)     or </a:t>
            </a:r>
            <a:r>
              <a:rPr lang="en-US" sz="2400" b="1" dirty="0" smtClean="0"/>
              <a:t>P</a:t>
            </a:r>
            <a:r>
              <a:rPr lang="en-US" sz="2400" dirty="0" smtClean="0"/>
              <a:t>(X, Y) = </a:t>
            </a:r>
            <a:r>
              <a:rPr lang="en-US" sz="2400" b="1" dirty="0" smtClean="0"/>
              <a:t>P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) </a:t>
            </a:r>
            <a:r>
              <a:rPr lang="en-US" sz="2400" b="1" dirty="0" smtClean="0"/>
              <a:t>P</a:t>
            </a:r>
            <a:r>
              <a:rPr lang="en-US" sz="2400" dirty="0" smtClean="0"/>
              <a:t>(</a:t>
            </a:r>
            <a:r>
              <a:rPr lang="en-US" sz="2400" i="1" dirty="0" smtClean="0"/>
              <a:t>Y</a:t>
            </a:r>
            <a:r>
              <a:rPr lang="en-US" sz="2400" dirty="0" smtClean="0"/>
              <a:t>)</a:t>
            </a:r>
          </a:p>
          <a:p>
            <a:pPr eaLnBrk="1" hangingPunct="1"/>
            <a:r>
              <a:rPr lang="en-US" sz="2400" dirty="0" smtClean="0"/>
              <a:t> That is new evidence Y(or X) does not affect current belief in X (or Y)</a:t>
            </a:r>
          </a:p>
          <a:p>
            <a:pPr eaLnBrk="1" hangingPunct="1"/>
            <a:r>
              <a:rPr lang="en-US" sz="2400" dirty="0" smtClean="0"/>
              <a:t>Ex:</a:t>
            </a:r>
            <a:r>
              <a:rPr lang="en-US" b="1" dirty="0" smtClean="0"/>
              <a:t>   </a:t>
            </a:r>
            <a:r>
              <a:rPr lang="en-US" sz="2400" b="1" dirty="0" smtClean="0"/>
              <a:t>P</a:t>
            </a:r>
            <a:r>
              <a:rPr lang="en-US" sz="2400" dirty="0" smtClean="0"/>
              <a:t>(</a:t>
            </a:r>
            <a:r>
              <a:rPr lang="en-US" sz="2400" i="1" dirty="0" smtClean="0"/>
              <a:t>Toothache, Catch, Cavity, Weather</a:t>
            </a:r>
            <a:r>
              <a:rPr lang="en-US" sz="2400" dirty="0" smtClean="0"/>
              <a:t>)</a:t>
            </a:r>
          </a:p>
          <a:p>
            <a:pPr lvl="1" eaLnBrk="1" hangingPunct="1">
              <a:lnSpc>
                <a:spcPct val="80000"/>
              </a:lnSpc>
              <a:buFont typeface="Helvetica" pitchFamily="34" charset="0"/>
              <a:buNone/>
            </a:pPr>
            <a:r>
              <a:rPr lang="en-US" dirty="0" smtClean="0"/>
              <a:t>	= </a:t>
            </a:r>
            <a:r>
              <a:rPr lang="en-US" b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Toothache, Catch, Cavity</a:t>
            </a:r>
            <a:r>
              <a:rPr lang="en-US" dirty="0" smtClean="0"/>
              <a:t>.</a:t>
            </a:r>
          </a:p>
          <a:p>
            <a:pPr lvl="4"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JPD requiring     entries is reduced to two smaller ones (    and       )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34937-9373-45F3-89B3-7F9A27ECA76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F7264F7-AD23-4AF4-9340-265A7433B6AB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836712"/>
            <a:ext cx="8820472" cy="5472608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600" b="1" dirty="0" smtClean="0"/>
              <a:t>Finish Intro to Probability</a:t>
            </a:r>
          </a:p>
          <a:p>
            <a:pPr lvl="1"/>
            <a:r>
              <a:rPr lang="en-US" sz="3200" dirty="0" smtClean="0">
                <a:latin typeface="Helvetica" pitchFamily="34" charset="0"/>
              </a:rPr>
              <a:t> Chain Rule and </a:t>
            </a:r>
            <a:r>
              <a:rPr lang="en-US" sz="3200" dirty="0" err="1" smtClean="0">
                <a:latin typeface="Helvetica" pitchFamily="34" charset="0"/>
              </a:rPr>
              <a:t>Bayes</a:t>
            </a:r>
            <a:r>
              <a:rPr lang="en-US" sz="3200" dirty="0" smtClean="0">
                <a:latin typeface="Helvetica" pitchFamily="34" charset="0"/>
              </a:rPr>
              <a:t>' Rule </a:t>
            </a:r>
          </a:p>
          <a:p>
            <a:pPr lvl="1"/>
            <a:r>
              <a:rPr lang="en-US" sz="3200" dirty="0" smtClean="0">
                <a:latin typeface="Helvetica" pitchFamily="34" charset="0"/>
              </a:rPr>
              <a:t> Marginal and Conditional Independence</a:t>
            </a:r>
          </a:p>
          <a:p>
            <a:r>
              <a:rPr lang="en-US" sz="3600" b="1" dirty="0" smtClean="0">
                <a:latin typeface="Helvetica" pitchFamily="34" charset="0"/>
              </a:rPr>
              <a:t>Bayesian Networks</a:t>
            </a:r>
          </a:p>
          <a:p>
            <a:pPr lvl="1" eaLnBrk="1" hangingPunct="1"/>
            <a:r>
              <a:rPr lang="en-US" sz="3200" dirty="0" smtClean="0">
                <a:solidFill>
                  <a:schemeClr val="tx2"/>
                </a:solidFill>
              </a:rPr>
              <a:t>Build sample BN</a:t>
            </a:r>
          </a:p>
          <a:p>
            <a:pPr lvl="1" eaLnBrk="1" hangingPunct="1"/>
            <a:r>
              <a:rPr lang="en-US" sz="3200" dirty="0" smtClean="0">
                <a:solidFill>
                  <a:schemeClr val="tx2"/>
                </a:solidFill>
              </a:rPr>
              <a:t>Intro Inference, Compactness, Semantics</a:t>
            </a:r>
          </a:p>
          <a:p>
            <a:pPr lvl="1" eaLnBrk="1" hangingPunct="1"/>
            <a:r>
              <a:rPr lang="en-US" sz="3200" dirty="0" smtClean="0"/>
              <a:t>Implied Cond. Independences in a </a:t>
            </a:r>
            <a:r>
              <a:rPr lang="en-US" sz="3200" dirty="0" err="1" smtClean="0"/>
              <a:t>Bnet</a:t>
            </a:r>
            <a:endParaRPr lang="en-US" sz="3200" dirty="0" smtClean="0">
              <a:solidFill>
                <a:schemeClr val="tx2"/>
              </a:solidFill>
            </a:endParaRPr>
          </a:p>
          <a:p>
            <a:pPr lvl="1" eaLnBrk="1" hangingPunct="1"/>
            <a:r>
              <a:rPr lang="en-US" sz="3200" dirty="0" smtClean="0">
                <a:solidFill>
                  <a:schemeClr val="tx2"/>
                </a:solidFill>
              </a:rPr>
              <a:t> Stronger Independence assumptions :More compact Distributions and Structures</a:t>
            </a:r>
          </a:p>
          <a:p>
            <a:pPr lvl="1" eaLnBrk="1" hangingPunct="1"/>
            <a:endParaRPr lang="en-US" sz="3600" dirty="0" smtClean="0">
              <a:solidFill>
                <a:schemeClr val="tx2"/>
              </a:solidFill>
            </a:endParaRPr>
          </a:p>
          <a:p>
            <a:pPr lvl="1"/>
            <a:endParaRPr lang="en-US" sz="3600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3600" dirty="0" smtClean="0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US" sz="4000" dirty="0" smtClean="0"/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0" name="Rectangle 2"/>
          <p:cNvSpPr>
            <a:spLocks noChangeArrowheads="1"/>
          </p:cNvSpPr>
          <p:nvPr/>
        </p:nvSpPr>
        <p:spPr bwMode="auto">
          <a:xfrm>
            <a:off x="428625" y="285750"/>
            <a:ext cx="838835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Helvetica" pitchFamily="34" charset="0"/>
              </a:rPr>
              <a:t>In our example are Smoking and Heart Disease marginally Independent ?</a:t>
            </a:r>
            <a:endParaRPr lang="en-US" sz="2800" b="1">
              <a:solidFill>
                <a:schemeClr val="accent2"/>
              </a:solidFill>
              <a:latin typeface="Helvetica" pitchFamily="34" charset="0"/>
              <a:sym typeface="Symbol" pitchFamily="18" charset="2"/>
            </a:endParaRPr>
          </a:p>
        </p:txBody>
      </p:sp>
      <p:sp>
        <p:nvSpPr>
          <p:cNvPr id="11281" name="Rectangle 3"/>
          <p:cNvSpPr>
            <a:spLocks noChangeArrowheads="1"/>
          </p:cNvSpPr>
          <p:nvPr/>
        </p:nvSpPr>
        <p:spPr bwMode="auto">
          <a:xfrm>
            <a:off x="395288" y="1428750"/>
            <a:ext cx="874871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sz="2800" b="1">
                <a:latin typeface="Helvetica" pitchFamily="34" charset="0"/>
                <a:sym typeface="Symbol" pitchFamily="18" charset="2"/>
              </a:rPr>
              <a:t>What our probabilities are telling us….?</a:t>
            </a:r>
          </a:p>
        </p:txBody>
      </p:sp>
      <p:sp>
        <p:nvSpPr>
          <p:cNvPr id="11282" name="Text Box 4"/>
          <p:cNvSpPr txBox="1">
            <a:spLocks noChangeArrowheads="1"/>
          </p:cNvSpPr>
          <p:nvPr/>
        </p:nvSpPr>
        <p:spPr bwMode="auto">
          <a:xfrm>
            <a:off x="1476375" y="2368550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P(H,S)</a:t>
            </a:r>
          </a:p>
        </p:txBody>
      </p:sp>
      <p:sp>
        <p:nvSpPr>
          <p:cNvPr id="11283" name="Text Box 5"/>
          <p:cNvSpPr txBox="1">
            <a:spLocks noChangeArrowheads="1"/>
          </p:cNvSpPr>
          <p:nvPr/>
        </p:nvSpPr>
        <p:spPr bwMode="auto">
          <a:xfrm>
            <a:off x="5003800" y="2368550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P(H)</a:t>
            </a:r>
          </a:p>
        </p:txBody>
      </p:sp>
      <p:sp>
        <p:nvSpPr>
          <p:cNvPr id="11284" name="Text Box 6"/>
          <p:cNvSpPr txBox="1">
            <a:spLocks noChangeArrowheads="1"/>
          </p:cNvSpPr>
          <p:nvPr/>
        </p:nvSpPr>
        <p:spPr bwMode="auto">
          <a:xfrm>
            <a:off x="1476375" y="4097338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P(S)</a:t>
            </a:r>
          </a:p>
        </p:txBody>
      </p:sp>
      <p:graphicFrame>
        <p:nvGraphicFramePr>
          <p:cNvPr id="788487" name="Group 7"/>
          <p:cNvGraphicFramePr>
            <a:graphicFrameLocks noGrp="1"/>
          </p:cNvGraphicFramePr>
          <p:nvPr/>
        </p:nvGraphicFramePr>
        <p:xfrm>
          <a:off x="2700338" y="2944813"/>
          <a:ext cx="2087562" cy="960438"/>
        </p:xfrm>
        <a:graphic>
          <a:graphicData uri="http://schemas.openxmlformats.org/drawingml/2006/table">
            <a:tbl>
              <a:tblPr/>
              <a:tblGrid>
                <a:gridCol w="1044575"/>
                <a:gridCol w="1042987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96" name="Text Box 18"/>
          <p:cNvSpPr txBox="1">
            <a:spLocks noChangeArrowheads="1"/>
          </p:cNvSpPr>
          <p:nvPr/>
        </p:nvSpPr>
        <p:spPr bwMode="auto">
          <a:xfrm>
            <a:off x="2987675" y="24415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11297" name="Text Box 19"/>
          <p:cNvSpPr txBox="1">
            <a:spLocks noChangeArrowheads="1"/>
          </p:cNvSpPr>
          <p:nvPr/>
        </p:nvSpPr>
        <p:spPr bwMode="auto">
          <a:xfrm>
            <a:off x="3924300" y="2441575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11298" name="Text Box 20"/>
          <p:cNvSpPr txBox="1">
            <a:spLocks noChangeArrowheads="1"/>
          </p:cNvSpPr>
          <p:nvPr/>
        </p:nvSpPr>
        <p:spPr bwMode="auto">
          <a:xfrm>
            <a:off x="2195513" y="3017838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h</a:t>
            </a:r>
          </a:p>
        </p:txBody>
      </p:sp>
      <p:sp>
        <p:nvSpPr>
          <p:cNvPr id="11299" name="Text Box 21"/>
          <p:cNvSpPr txBox="1">
            <a:spLocks noChangeArrowheads="1"/>
          </p:cNvSpPr>
          <p:nvPr/>
        </p:nvSpPr>
        <p:spPr bwMode="auto">
          <a:xfrm>
            <a:off x="1908175" y="3521075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h</a:t>
            </a:r>
          </a:p>
        </p:txBody>
      </p:sp>
      <p:sp>
        <p:nvSpPr>
          <p:cNvPr id="11300" name="Text Box 22"/>
          <p:cNvSpPr txBox="1">
            <a:spLocks noChangeArrowheads="1"/>
          </p:cNvSpPr>
          <p:nvPr/>
        </p:nvSpPr>
        <p:spPr bwMode="auto">
          <a:xfrm>
            <a:off x="5003800" y="2944813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.03</a:t>
            </a:r>
          </a:p>
        </p:txBody>
      </p:sp>
      <p:sp>
        <p:nvSpPr>
          <p:cNvPr id="11301" name="Text Box 23"/>
          <p:cNvSpPr txBox="1">
            <a:spLocks noChangeArrowheads="1"/>
          </p:cNvSpPr>
          <p:nvPr/>
        </p:nvSpPr>
        <p:spPr bwMode="auto">
          <a:xfrm>
            <a:off x="5003800" y="3449638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.97</a:t>
            </a:r>
          </a:p>
        </p:txBody>
      </p:sp>
      <p:sp>
        <p:nvSpPr>
          <p:cNvPr id="11302" name="Text Box 24"/>
          <p:cNvSpPr txBox="1">
            <a:spLocks noChangeArrowheads="1"/>
          </p:cNvSpPr>
          <p:nvPr/>
        </p:nvSpPr>
        <p:spPr bwMode="auto">
          <a:xfrm>
            <a:off x="2916238" y="4024313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.30</a:t>
            </a:r>
          </a:p>
        </p:txBody>
      </p:sp>
      <p:sp>
        <p:nvSpPr>
          <p:cNvPr id="11303" name="Text Box 25"/>
          <p:cNvSpPr txBox="1">
            <a:spLocks noChangeArrowheads="1"/>
          </p:cNvSpPr>
          <p:nvPr/>
        </p:nvSpPr>
        <p:spPr bwMode="auto">
          <a:xfrm>
            <a:off x="3924300" y="4024313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.70</a:t>
            </a:r>
          </a:p>
        </p:txBody>
      </p:sp>
      <p:sp>
        <p:nvSpPr>
          <p:cNvPr id="11304" name="Text Box 26"/>
          <p:cNvSpPr txBox="1">
            <a:spLocks noChangeArrowheads="1"/>
          </p:cNvSpPr>
          <p:nvPr/>
        </p:nvSpPr>
        <p:spPr bwMode="auto">
          <a:xfrm>
            <a:off x="1547813" y="4868863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P(S|H)</a:t>
            </a:r>
          </a:p>
        </p:txBody>
      </p:sp>
      <p:graphicFrame>
        <p:nvGraphicFramePr>
          <p:cNvPr id="788507" name="Group 27"/>
          <p:cNvGraphicFramePr>
            <a:graphicFrameLocks noGrp="1"/>
          </p:cNvGraphicFramePr>
          <p:nvPr/>
        </p:nvGraphicFramePr>
        <p:xfrm>
          <a:off x="2771775" y="5445125"/>
          <a:ext cx="2087563" cy="960438"/>
        </p:xfrm>
        <a:graphic>
          <a:graphicData uri="http://schemas.openxmlformats.org/drawingml/2006/table">
            <a:tbl>
              <a:tblPr/>
              <a:tblGrid>
                <a:gridCol w="1044575"/>
                <a:gridCol w="1042988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.666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.334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16" name="Text Box 38"/>
          <p:cNvSpPr txBox="1">
            <a:spLocks noChangeArrowheads="1"/>
          </p:cNvSpPr>
          <p:nvPr/>
        </p:nvSpPr>
        <p:spPr bwMode="auto">
          <a:xfrm>
            <a:off x="3059113" y="494188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11317" name="Text Box 39"/>
          <p:cNvSpPr txBox="1">
            <a:spLocks noChangeArrowheads="1"/>
          </p:cNvSpPr>
          <p:nvPr/>
        </p:nvSpPr>
        <p:spPr bwMode="auto">
          <a:xfrm>
            <a:off x="3995738" y="4941888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11318" name="Text Box 40"/>
          <p:cNvSpPr txBox="1">
            <a:spLocks noChangeArrowheads="1"/>
          </p:cNvSpPr>
          <p:nvPr/>
        </p:nvSpPr>
        <p:spPr bwMode="auto">
          <a:xfrm>
            <a:off x="2266950" y="5518150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h</a:t>
            </a:r>
          </a:p>
        </p:txBody>
      </p:sp>
      <p:sp>
        <p:nvSpPr>
          <p:cNvPr id="11319" name="Text Box 41"/>
          <p:cNvSpPr txBox="1">
            <a:spLocks noChangeArrowheads="1"/>
          </p:cNvSpPr>
          <p:nvPr/>
        </p:nvSpPr>
        <p:spPr bwMode="auto">
          <a:xfrm>
            <a:off x="1979613" y="6021388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h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501EA-29D0-4279-BC76-01E633F8983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3707904" y="2060848"/>
            <a:ext cx="504056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F7264F7-AD23-4AF4-9340-265A7433B6AB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836712"/>
            <a:ext cx="8820472" cy="5472608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600" dirty="0" smtClean="0"/>
              <a:t>Finish Intro to Probability</a:t>
            </a:r>
          </a:p>
          <a:p>
            <a:pPr lvl="1"/>
            <a:r>
              <a:rPr lang="en-US" sz="3200" dirty="0" smtClean="0">
                <a:latin typeface="Helvetica" pitchFamily="34" charset="0"/>
              </a:rPr>
              <a:t> Chain Rule and </a:t>
            </a:r>
            <a:r>
              <a:rPr lang="en-US" sz="3200" dirty="0" err="1" smtClean="0">
                <a:latin typeface="Helvetica" pitchFamily="34" charset="0"/>
              </a:rPr>
              <a:t>Bayes</a:t>
            </a:r>
            <a:r>
              <a:rPr lang="en-US" sz="3200" dirty="0" smtClean="0">
                <a:latin typeface="Helvetica" pitchFamily="34" charset="0"/>
              </a:rPr>
              <a:t>' Rule </a:t>
            </a:r>
          </a:p>
          <a:p>
            <a:pPr lvl="1"/>
            <a:r>
              <a:rPr lang="en-US" sz="3200" dirty="0" smtClean="0">
                <a:latin typeface="Helvetica" pitchFamily="34" charset="0"/>
              </a:rPr>
              <a:t> Marginal and </a:t>
            </a:r>
            <a:r>
              <a:rPr lang="en-US" sz="3200" b="1" dirty="0" smtClean="0">
                <a:latin typeface="Helvetica" pitchFamily="34" charset="0"/>
              </a:rPr>
              <a:t>Conditional Independence</a:t>
            </a:r>
          </a:p>
          <a:p>
            <a:r>
              <a:rPr lang="en-US" sz="3600" dirty="0" smtClean="0">
                <a:latin typeface="Helvetica" pitchFamily="34" charset="0"/>
              </a:rPr>
              <a:t>Bayesian Networks</a:t>
            </a:r>
          </a:p>
          <a:p>
            <a:pPr lvl="1" eaLnBrk="1" hangingPunct="1"/>
            <a:r>
              <a:rPr lang="en-US" sz="3200" dirty="0" smtClean="0">
                <a:solidFill>
                  <a:schemeClr val="tx2"/>
                </a:solidFill>
              </a:rPr>
              <a:t>Build sample BN</a:t>
            </a:r>
          </a:p>
          <a:p>
            <a:pPr lvl="1" eaLnBrk="1" hangingPunct="1"/>
            <a:r>
              <a:rPr lang="en-US" sz="3200" dirty="0" smtClean="0">
                <a:solidFill>
                  <a:schemeClr val="tx2"/>
                </a:solidFill>
              </a:rPr>
              <a:t>Intro Inference, Compactness, Semantics</a:t>
            </a:r>
          </a:p>
          <a:p>
            <a:pPr lvl="1" eaLnBrk="1" hangingPunct="1"/>
            <a:r>
              <a:rPr lang="en-US" sz="3200" dirty="0" smtClean="0"/>
              <a:t>Implied Cond. Independences in a </a:t>
            </a:r>
            <a:r>
              <a:rPr lang="en-US" sz="3200" dirty="0" err="1" smtClean="0"/>
              <a:t>Bnet</a:t>
            </a:r>
            <a:endParaRPr lang="en-US" sz="3200" dirty="0" smtClean="0">
              <a:solidFill>
                <a:schemeClr val="tx2"/>
              </a:solidFill>
            </a:endParaRPr>
          </a:p>
          <a:p>
            <a:pPr lvl="1" eaLnBrk="1" hangingPunct="1"/>
            <a:r>
              <a:rPr lang="en-US" sz="3200" dirty="0" smtClean="0">
                <a:solidFill>
                  <a:schemeClr val="tx2"/>
                </a:solidFill>
              </a:rPr>
              <a:t> Stronger Independence assumptions :More compact Distributions and Structures</a:t>
            </a:r>
          </a:p>
          <a:p>
            <a:pPr lvl="1" eaLnBrk="1" hangingPunct="1"/>
            <a:endParaRPr lang="en-US" sz="3600" dirty="0" smtClean="0">
              <a:solidFill>
                <a:schemeClr val="tx2"/>
              </a:solidFill>
            </a:endParaRPr>
          </a:p>
          <a:p>
            <a:pPr lvl="1"/>
            <a:endParaRPr lang="en-US" sz="3600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3600" dirty="0" smtClean="0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US" sz="4000" dirty="0" smtClean="0"/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Conditional Independence</a:t>
            </a:r>
          </a:p>
        </p:txBody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000108"/>
            <a:ext cx="84582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With marg. Independence, for </a:t>
            </a:r>
            <a:r>
              <a:rPr lang="en-US" i="1" dirty="0" smtClean="0"/>
              <a:t>n</a:t>
            </a:r>
            <a:r>
              <a:rPr lang="en-US" dirty="0" smtClean="0"/>
              <a:t> independent random </a:t>
            </a:r>
            <a:r>
              <a:rPr lang="en-US" dirty="0" err="1" smtClean="0"/>
              <a:t>vars</a:t>
            </a:r>
            <a:r>
              <a:rPr lang="en-US" dirty="0" smtClean="0"/>
              <a:t>, </a:t>
            </a:r>
            <a:r>
              <a:rPr lang="en-US" i="1" dirty="0" smtClean="0"/>
              <a:t>O(2</a:t>
            </a:r>
            <a:r>
              <a:rPr lang="en-US" i="1" baseline="30000" dirty="0" smtClean="0"/>
              <a:t>n</a:t>
            </a:r>
            <a:r>
              <a:rPr lang="en-US" i="1" dirty="0" smtClean="0"/>
              <a:t>)</a:t>
            </a:r>
            <a:r>
              <a:rPr lang="en-US" dirty="0" smtClean="0"/>
              <a:t> </a:t>
            </a:r>
            <a:r>
              <a:rPr lang="en-US" dirty="0" smtClean="0">
                <a:cs typeface="Arial" charset="0"/>
              </a:rPr>
              <a:t>→</a:t>
            </a:r>
            <a:endParaRPr lang="en-US" i="1" dirty="0" smtClean="0"/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lvl="4" eaLnBrk="1" hangingPunct="1">
              <a:lnSpc>
                <a:spcPct val="2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Absolute independence is powerful </a:t>
            </a:r>
            <a:r>
              <a:rPr lang="en-US" b="1" dirty="0" smtClean="0"/>
              <a:t>but</a:t>
            </a:r>
            <a:r>
              <a:rPr lang="en-US" dirty="0" smtClean="0"/>
              <a:t> when you model a </a:t>
            </a:r>
            <a:r>
              <a:rPr lang="en-US" b="1" dirty="0" smtClean="0"/>
              <a:t>particular domain</a:t>
            </a:r>
            <a:r>
              <a:rPr lang="en-US" dirty="0" smtClean="0"/>
              <a:t>, it is ……….</a:t>
            </a:r>
          </a:p>
          <a:p>
            <a:pPr eaLnBrk="1" hangingPunct="1"/>
            <a:r>
              <a:rPr lang="en-US" dirty="0" smtClean="0"/>
              <a:t>Dentistry is a large field with hundreds of variables, few of which are independent (</a:t>
            </a:r>
            <a:r>
              <a:rPr lang="en-US" dirty="0" err="1" smtClean="0"/>
              <a:t>e.g.,</a:t>
            </a:r>
            <a:r>
              <a:rPr lang="en-US" i="1" dirty="0" err="1" smtClean="0"/>
              <a:t>Cavity</a:t>
            </a:r>
            <a:r>
              <a:rPr lang="en-US" i="1" dirty="0" smtClean="0"/>
              <a:t>, Heart-disease</a:t>
            </a:r>
            <a:r>
              <a:rPr lang="en-US" dirty="0" smtClean="0"/>
              <a:t>). 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/>
              <a:t>What to do?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34937-9373-45F3-89B3-7F9A27ECA76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9053513" cy="685800"/>
          </a:xfrm>
        </p:spPr>
        <p:txBody>
          <a:bodyPr/>
          <a:lstStyle/>
          <a:p>
            <a:pPr eaLnBrk="1" hangingPunct="1"/>
            <a:r>
              <a:rPr lang="en-US" smtClean="0"/>
              <a:t>Look for weaker form of independence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785225" cy="4032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P</a:t>
            </a:r>
            <a:r>
              <a:rPr lang="en-US" sz="2400" dirty="0" smtClean="0"/>
              <a:t>(</a:t>
            </a:r>
            <a:r>
              <a:rPr lang="en-US" sz="2400" i="1" dirty="0" smtClean="0"/>
              <a:t>Toothache, Cavity, Catch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Are </a:t>
            </a:r>
            <a:r>
              <a:rPr lang="en-US" sz="2400" i="1" dirty="0" smtClean="0"/>
              <a:t>Toothache </a:t>
            </a:r>
            <a:r>
              <a:rPr lang="en-US" sz="2400" dirty="0" smtClean="0"/>
              <a:t>and</a:t>
            </a:r>
            <a:r>
              <a:rPr lang="en-US" sz="2400" i="1" dirty="0" smtClean="0"/>
              <a:t> Catch </a:t>
            </a:r>
            <a:r>
              <a:rPr lang="en-US" sz="2400" dirty="0" smtClean="0"/>
              <a:t>marginally independent</a:t>
            </a:r>
            <a:r>
              <a:rPr lang="en-US" sz="2400" i="1" dirty="0" smtClean="0"/>
              <a:t>?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BUT If I have a cavity, does the probability that the probe catches depend on whether I have a toothache?</a:t>
            </a:r>
          </a:p>
          <a:p>
            <a:pPr marL="914400" lvl="1" indent="-457200" eaLnBrk="1" hangingPunct="1">
              <a:lnSpc>
                <a:spcPct val="80000"/>
              </a:lnSpc>
              <a:buFont typeface="Helvetica" pitchFamily="34" charset="0"/>
              <a:buAutoNum type="arabicParenBoth"/>
              <a:defRPr/>
            </a:pPr>
            <a:r>
              <a:rPr lang="en-US" b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catch | toothache, cavity</a:t>
            </a:r>
            <a:r>
              <a:rPr lang="en-US" dirty="0" smtClean="0"/>
              <a:t>) =</a:t>
            </a:r>
          </a:p>
          <a:p>
            <a:pPr lvl="4" eaLnBrk="1" hangingPunct="1">
              <a:lnSpc>
                <a:spcPct val="80000"/>
              </a:lnSpc>
              <a:defRPr/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What if I haven't got a cavity?</a:t>
            </a:r>
          </a:p>
          <a:p>
            <a:pPr lvl="1" eaLnBrk="1" hangingPunct="1">
              <a:lnSpc>
                <a:spcPct val="80000"/>
              </a:lnSpc>
              <a:buFont typeface="Helvetica" pitchFamily="34" charset="0"/>
              <a:buNone/>
              <a:defRPr/>
            </a:pPr>
            <a:r>
              <a:rPr lang="en-US" b="1" dirty="0" smtClean="0"/>
              <a:t>(2) P</a:t>
            </a:r>
            <a:r>
              <a:rPr lang="en-US" dirty="0" smtClean="0"/>
              <a:t>(</a:t>
            </a:r>
            <a:r>
              <a:rPr lang="en-US" i="1" dirty="0" smtClean="0"/>
              <a:t>catch | </a:t>
            </a:r>
            <a:r>
              <a:rPr lang="en-US" i="1" dirty="0" err="1" smtClean="0"/>
              <a:t>toothache,</a:t>
            </a:r>
            <a:r>
              <a:rPr lang="en-US" dirty="0" err="1" smtClean="0">
                <a:sym typeface="Symbol" pitchFamily="18" charset="2"/>
              </a:rPr>
              <a:t></a:t>
            </a:r>
            <a:r>
              <a:rPr lang="en-US" i="1" dirty="0" err="1" smtClean="0"/>
              <a:t>cavity</a:t>
            </a:r>
            <a:r>
              <a:rPr lang="en-US" dirty="0" smtClean="0"/>
              <a:t>) =</a:t>
            </a:r>
          </a:p>
          <a:p>
            <a:pPr lvl="4" eaLnBrk="1" hangingPunct="1">
              <a:lnSpc>
                <a:spcPct val="80000"/>
              </a:lnSpc>
              <a:buFontTx/>
              <a:buNone/>
              <a:defRPr/>
            </a:pPr>
            <a:endParaRPr lang="en-US" sz="2400" dirty="0" smtClean="0"/>
          </a:p>
        </p:txBody>
      </p:sp>
      <p:sp>
        <p:nvSpPr>
          <p:cNvPr id="813060" name="Rectangle 4"/>
          <p:cNvSpPr>
            <a:spLocks noChangeArrowheads="1"/>
          </p:cNvSpPr>
          <p:nvPr/>
        </p:nvSpPr>
        <p:spPr bwMode="auto">
          <a:xfrm>
            <a:off x="214313" y="5500688"/>
            <a:ext cx="8678862" cy="8429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i="1">
                <a:solidFill>
                  <a:schemeClr val="accent2"/>
                </a:solidFill>
                <a:latin typeface="Helvetica" pitchFamily="34" charset="0"/>
              </a:rPr>
              <a:t>Each is directly caused by the cavity, but neither has a direct effect on the other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34937-9373-45F3-89B3-7F9A27ECA76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06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Conditional independence</a:t>
            </a:r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9288462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In general,</a:t>
            </a:r>
            <a:r>
              <a:rPr lang="en-US" sz="2400" i="1" smtClean="0"/>
              <a:t> Catch </a:t>
            </a:r>
            <a:r>
              <a:rPr lang="en-US" sz="2400" smtClean="0"/>
              <a:t>is </a:t>
            </a:r>
            <a:r>
              <a:rPr lang="en-US" sz="2400" smtClean="0">
                <a:solidFill>
                  <a:schemeClr val="accent2"/>
                </a:solidFill>
              </a:rPr>
              <a:t>conditionally independent</a:t>
            </a:r>
            <a:r>
              <a:rPr lang="en-US" sz="2400" smtClean="0"/>
              <a:t> of </a:t>
            </a:r>
            <a:r>
              <a:rPr lang="en-US" sz="2400" i="1" smtClean="0"/>
              <a:t>Toothache </a:t>
            </a:r>
            <a:r>
              <a:rPr lang="en-US" sz="2400" smtClean="0"/>
              <a:t>given </a:t>
            </a:r>
            <a:r>
              <a:rPr lang="en-US" sz="2400" i="1" smtClean="0"/>
              <a:t>Cavity</a:t>
            </a:r>
            <a:r>
              <a:rPr lang="en-US" sz="2400" smtClean="0"/>
              <a:t>:</a:t>
            </a:r>
          </a:p>
          <a:p>
            <a:pPr lvl="1" eaLnBrk="1" hangingPunct="1">
              <a:lnSpc>
                <a:spcPct val="80000"/>
              </a:lnSpc>
              <a:buFont typeface="Helvetica" pitchFamily="34" charset="0"/>
              <a:buNone/>
            </a:pPr>
            <a:r>
              <a:rPr lang="en-US" b="1" smtClean="0"/>
              <a:t>P</a:t>
            </a:r>
            <a:r>
              <a:rPr lang="en-US" smtClean="0"/>
              <a:t>(</a:t>
            </a:r>
            <a:r>
              <a:rPr lang="en-US" i="1" smtClean="0"/>
              <a:t>Catch | Toothache,Cavity</a:t>
            </a:r>
            <a:r>
              <a:rPr lang="en-US" smtClean="0"/>
              <a:t>) = </a:t>
            </a:r>
            <a:r>
              <a:rPr lang="en-US" b="1" smtClean="0"/>
              <a:t>P</a:t>
            </a:r>
            <a:r>
              <a:rPr lang="en-US" smtClean="0"/>
              <a:t>(</a:t>
            </a:r>
            <a:r>
              <a:rPr lang="en-US" i="1" smtClean="0"/>
              <a:t>Catch | Cavity</a:t>
            </a:r>
            <a:r>
              <a:rPr lang="en-US" smtClean="0"/>
              <a:t>)</a:t>
            </a:r>
          </a:p>
          <a:p>
            <a:pPr lvl="4"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Equivalent statements:</a:t>
            </a:r>
          </a:p>
          <a:p>
            <a:pPr lvl="1" eaLnBrk="1" hangingPunct="1">
              <a:lnSpc>
                <a:spcPct val="80000"/>
              </a:lnSpc>
              <a:buFont typeface="Helvetica" pitchFamily="34" charset="0"/>
              <a:buNone/>
            </a:pPr>
            <a:r>
              <a:rPr lang="en-US" b="1" smtClean="0"/>
              <a:t>P</a:t>
            </a:r>
            <a:r>
              <a:rPr lang="en-US" smtClean="0"/>
              <a:t>(</a:t>
            </a:r>
            <a:r>
              <a:rPr lang="en-US" i="1" smtClean="0"/>
              <a:t>Toothache | Catch, Cavity</a:t>
            </a:r>
            <a:r>
              <a:rPr lang="en-US" smtClean="0"/>
              <a:t>) = </a:t>
            </a:r>
            <a:r>
              <a:rPr lang="en-US" b="1" smtClean="0"/>
              <a:t>P</a:t>
            </a:r>
            <a:r>
              <a:rPr lang="en-US" smtClean="0"/>
              <a:t>(</a:t>
            </a:r>
            <a:r>
              <a:rPr lang="en-US" i="1" smtClean="0"/>
              <a:t>Toothache | Cavity</a:t>
            </a:r>
            <a:r>
              <a:rPr lang="en-US" smtClean="0"/>
              <a:t>)</a:t>
            </a:r>
          </a:p>
          <a:p>
            <a:pPr lvl="1" eaLnBrk="1" hangingPunct="1">
              <a:lnSpc>
                <a:spcPct val="80000"/>
              </a:lnSpc>
              <a:buFont typeface="Helvetica" pitchFamily="34" charset="0"/>
              <a:buNone/>
            </a:pPr>
            <a:endParaRPr lang="en-US" b="1" smtClean="0"/>
          </a:p>
          <a:p>
            <a:pPr lvl="1" eaLnBrk="1" hangingPunct="1">
              <a:lnSpc>
                <a:spcPct val="80000"/>
              </a:lnSpc>
              <a:buFont typeface="Helvetica" pitchFamily="34" charset="0"/>
              <a:buNone/>
            </a:pPr>
            <a:r>
              <a:rPr lang="en-US" b="1" smtClean="0"/>
              <a:t>P</a:t>
            </a:r>
            <a:r>
              <a:rPr lang="en-US" smtClean="0"/>
              <a:t>(</a:t>
            </a:r>
            <a:r>
              <a:rPr lang="en-US" i="1" smtClean="0"/>
              <a:t>Toothache, Catch | Cavity</a:t>
            </a:r>
            <a:r>
              <a:rPr lang="en-US" smtClean="0"/>
              <a:t>) = </a:t>
            </a:r>
          </a:p>
          <a:p>
            <a:pPr lvl="1" eaLnBrk="1" hangingPunct="1">
              <a:lnSpc>
                <a:spcPct val="80000"/>
              </a:lnSpc>
              <a:buFont typeface="Helvetica" pitchFamily="34" charset="0"/>
              <a:buNone/>
            </a:pPr>
            <a:r>
              <a:rPr lang="en-US" smtClean="0"/>
              <a:t>				</a:t>
            </a:r>
            <a:r>
              <a:rPr lang="en-US" b="1" smtClean="0"/>
              <a:t>P</a:t>
            </a:r>
            <a:r>
              <a:rPr lang="en-US" smtClean="0"/>
              <a:t>(</a:t>
            </a:r>
            <a:r>
              <a:rPr lang="en-US" i="1" smtClean="0"/>
              <a:t>Toothache | Cavity</a:t>
            </a:r>
            <a:r>
              <a:rPr lang="en-US" smtClean="0"/>
              <a:t>) </a:t>
            </a:r>
            <a:r>
              <a:rPr lang="en-US" b="1" smtClean="0"/>
              <a:t>P</a:t>
            </a:r>
            <a:r>
              <a:rPr lang="en-US" smtClean="0"/>
              <a:t>(</a:t>
            </a:r>
            <a:r>
              <a:rPr lang="en-US" i="1" smtClean="0"/>
              <a:t>Catch | Cavity</a:t>
            </a:r>
            <a:r>
              <a:rPr lang="en-US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34937-9373-45F3-89B3-7F9A27ECA76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equivalent statements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34937-9373-45F3-89B3-7F9A27ECA76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2"/>
          <p:cNvSpPr>
            <a:spLocks noChangeArrowheads="1"/>
          </p:cNvSpPr>
          <p:nvPr/>
        </p:nvSpPr>
        <p:spPr bwMode="auto">
          <a:xfrm>
            <a:off x="0" y="0"/>
            <a:ext cx="91440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600" b="1">
                <a:solidFill>
                  <a:schemeClr val="accent2"/>
                </a:solidFill>
                <a:latin typeface="Helvetica" pitchFamily="34" charset="0"/>
              </a:rPr>
              <a:t>Conditional Independence: Formal Def.</a:t>
            </a:r>
          </a:p>
        </p:txBody>
      </p:sp>
      <p:sp>
        <p:nvSpPr>
          <p:cNvPr id="825347" name="Rectangle 3"/>
          <p:cNvSpPr>
            <a:spLocks noChangeArrowheads="1"/>
          </p:cNvSpPr>
          <p:nvPr/>
        </p:nvSpPr>
        <p:spPr bwMode="auto">
          <a:xfrm>
            <a:off x="179388" y="2565400"/>
            <a:ext cx="89646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sz="2800" b="1">
                <a:latin typeface="Helvetica" pitchFamily="34" charset="0"/>
              </a:rPr>
              <a:t>DEF.</a:t>
            </a:r>
            <a:r>
              <a:rPr lang="en-US" sz="2800">
                <a:latin typeface="Helvetica" pitchFamily="34" charset="0"/>
              </a:rPr>
              <a:t> Random variable </a:t>
            </a:r>
            <a:r>
              <a:rPr lang="en-US" sz="2800" b="1">
                <a:latin typeface="Helvetica" pitchFamily="34" charset="0"/>
              </a:rPr>
              <a:t>X</a:t>
            </a:r>
            <a:r>
              <a:rPr lang="en-US" sz="2800">
                <a:latin typeface="Helvetica" pitchFamily="34" charset="0"/>
              </a:rPr>
              <a:t> is </a:t>
            </a:r>
            <a:r>
              <a:rPr lang="en-US" sz="2800">
                <a:solidFill>
                  <a:schemeClr val="accent2"/>
                </a:solidFill>
                <a:latin typeface="Helvetica" pitchFamily="34" charset="0"/>
              </a:rPr>
              <a:t>conditionally independent</a:t>
            </a:r>
            <a:r>
              <a:rPr lang="en-US" sz="2800">
                <a:latin typeface="Helvetica" pitchFamily="34" charset="0"/>
              </a:rPr>
              <a:t> of random variable </a:t>
            </a:r>
            <a:r>
              <a:rPr lang="en-US" sz="2800" b="1">
                <a:latin typeface="Helvetica" pitchFamily="34" charset="0"/>
              </a:rPr>
              <a:t>Y</a:t>
            </a:r>
            <a:r>
              <a:rPr lang="en-US" sz="2800">
                <a:latin typeface="Helvetica" pitchFamily="34" charset="0"/>
              </a:rPr>
              <a:t> given random variable </a:t>
            </a:r>
            <a:r>
              <a:rPr lang="en-US" sz="2800" b="1">
                <a:latin typeface="Helvetica" pitchFamily="34" charset="0"/>
              </a:rPr>
              <a:t>Z </a:t>
            </a:r>
            <a:r>
              <a:rPr lang="en-US" sz="2800">
                <a:latin typeface="Helvetica" pitchFamily="34" charset="0"/>
              </a:rPr>
              <a:t>if, for all x</a:t>
            </a:r>
            <a:r>
              <a:rPr lang="en-US" sz="2800" baseline="-25000">
                <a:latin typeface="Helvetica" pitchFamily="34" charset="0"/>
              </a:rPr>
              <a:t>i</a:t>
            </a:r>
            <a:r>
              <a:rPr lang="en-US" sz="2800">
                <a:latin typeface="Helvetica" pitchFamily="34" charset="0"/>
              </a:rPr>
              <a:t> 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 dom(X)</a:t>
            </a:r>
            <a:r>
              <a:rPr lang="en-US" sz="2800">
                <a:latin typeface="Helvetica" pitchFamily="34" charset="0"/>
              </a:rPr>
              <a:t>, y</a:t>
            </a:r>
            <a:r>
              <a:rPr lang="en-US" sz="2800" baseline="-25000">
                <a:latin typeface="Helvetica" pitchFamily="34" charset="0"/>
              </a:rPr>
              <a:t>k</a:t>
            </a:r>
            <a:r>
              <a:rPr lang="en-US" sz="2800">
                <a:latin typeface="Helvetica" pitchFamily="34" charset="0"/>
              </a:rPr>
              <a:t> 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 dom(Y), </a:t>
            </a:r>
            <a:r>
              <a:rPr lang="en-US" sz="2800">
                <a:latin typeface="Helvetica" pitchFamily="34" charset="0"/>
              </a:rPr>
              <a:t>z</a:t>
            </a:r>
            <a:r>
              <a:rPr lang="en-US" sz="2800" baseline="-25000">
                <a:latin typeface="Helvetica" pitchFamily="34" charset="0"/>
              </a:rPr>
              <a:t>m</a:t>
            </a:r>
            <a:r>
              <a:rPr lang="en-US" sz="2800">
                <a:latin typeface="Helvetica" pitchFamily="34" charset="0"/>
              </a:rPr>
              <a:t> 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 dom(Z)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sz="2800">
                <a:latin typeface="Helvetica" pitchFamily="34" charset="0"/>
                <a:sym typeface="Symbol" pitchFamily="18" charset="2"/>
              </a:rPr>
              <a:t>			P( X= </a:t>
            </a:r>
            <a:r>
              <a:rPr lang="en-US" sz="2800">
                <a:latin typeface="Helvetica" pitchFamily="34" charset="0"/>
              </a:rPr>
              <a:t>x</a:t>
            </a:r>
            <a:r>
              <a:rPr lang="en-US" sz="2800" baseline="-25000">
                <a:latin typeface="Helvetica" pitchFamily="34" charset="0"/>
              </a:rPr>
              <a:t>i</a:t>
            </a:r>
            <a:r>
              <a:rPr lang="en-US" sz="2800">
                <a:latin typeface="Helvetica" pitchFamily="34" charset="0"/>
              </a:rPr>
              <a:t> | Y= y</a:t>
            </a:r>
            <a:r>
              <a:rPr lang="en-US" sz="2800" baseline="-25000">
                <a:latin typeface="Helvetica" pitchFamily="34" charset="0"/>
              </a:rPr>
              <a:t>k </a:t>
            </a:r>
            <a:r>
              <a:rPr lang="en-US" sz="2800">
                <a:latin typeface="Helvetica" pitchFamily="34" charset="0"/>
              </a:rPr>
              <a:t>,</a:t>
            </a:r>
            <a:r>
              <a:rPr lang="en-US" sz="2800" baseline="-25000">
                <a:latin typeface="Helvetica" pitchFamily="34" charset="0"/>
              </a:rPr>
              <a:t> 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Z= </a:t>
            </a:r>
            <a:r>
              <a:rPr lang="en-US" sz="2800">
                <a:latin typeface="Helvetica" pitchFamily="34" charset="0"/>
              </a:rPr>
              <a:t>z</a:t>
            </a:r>
            <a:r>
              <a:rPr lang="en-US" sz="2800" baseline="-25000">
                <a:latin typeface="Helvetica" pitchFamily="34" charset="0"/>
              </a:rPr>
              <a:t>m</a:t>
            </a:r>
            <a:r>
              <a:rPr lang="en-US" sz="2800">
                <a:latin typeface="Helvetica" pitchFamily="34" charset="0"/>
              </a:rPr>
              <a:t> 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) = P(X= </a:t>
            </a:r>
            <a:r>
              <a:rPr lang="en-US" sz="2800">
                <a:latin typeface="Helvetica" pitchFamily="34" charset="0"/>
              </a:rPr>
              <a:t>x</a:t>
            </a:r>
            <a:r>
              <a:rPr lang="en-US" sz="2800" baseline="-25000">
                <a:latin typeface="Helvetica" pitchFamily="34" charset="0"/>
              </a:rPr>
              <a:t>i</a:t>
            </a:r>
            <a:r>
              <a:rPr lang="en-US" sz="2800">
                <a:latin typeface="Helvetica" pitchFamily="34" charset="0"/>
              </a:rPr>
              <a:t> | 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Z= </a:t>
            </a:r>
            <a:r>
              <a:rPr lang="en-US" sz="2800">
                <a:latin typeface="Helvetica" pitchFamily="34" charset="0"/>
              </a:rPr>
              <a:t>z</a:t>
            </a:r>
            <a:r>
              <a:rPr lang="en-US" sz="2800" baseline="-25000">
                <a:latin typeface="Helvetica" pitchFamily="34" charset="0"/>
              </a:rPr>
              <a:t>m</a:t>
            </a:r>
            <a:r>
              <a:rPr lang="en-US" sz="2800">
                <a:latin typeface="Helvetica" pitchFamily="34" charset="0"/>
              </a:rPr>
              <a:t> 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)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sz="2800">
                <a:latin typeface="Helvetica" pitchFamily="34" charset="0"/>
                <a:sym typeface="Symbol" pitchFamily="18" charset="2"/>
              </a:rPr>
              <a:t>That is, knowledge of </a:t>
            </a:r>
            <a:r>
              <a:rPr lang="en-US" sz="2800" b="1">
                <a:latin typeface="Helvetica" pitchFamily="34" charset="0"/>
                <a:sym typeface="Symbol" pitchFamily="18" charset="2"/>
              </a:rPr>
              <a:t>Y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’s value doesn’t affect your belief in the value of </a:t>
            </a:r>
            <a:r>
              <a:rPr lang="en-US" sz="2800" b="1">
                <a:latin typeface="Helvetica" pitchFamily="34" charset="0"/>
                <a:sym typeface="Symbol" pitchFamily="18" charset="2"/>
              </a:rPr>
              <a:t>X, 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given a value of</a:t>
            </a:r>
            <a:r>
              <a:rPr lang="en-US" sz="2800" b="1">
                <a:latin typeface="Helvetica" pitchFamily="34" charset="0"/>
                <a:sym typeface="Symbol" pitchFamily="18" charset="2"/>
              </a:rPr>
              <a:t> Z</a:t>
            </a:r>
          </a:p>
        </p:txBody>
      </p:sp>
      <p:sp>
        <p:nvSpPr>
          <p:cNvPr id="15368" name="Rectangle 4"/>
          <p:cNvSpPr>
            <a:spLocks noChangeArrowheads="1"/>
          </p:cNvSpPr>
          <p:nvPr/>
        </p:nvSpPr>
        <p:spPr bwMode="auto">
          <a:xfrm>
            <a:off x="179388" y="1052513"/>
            <a:ext cx="84248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>
                <a:latin typeface="Helvetica" pitchFamily="34" charset="0"/>
              </a:rPr>
              <a:t>Sometimes, two variables might not be marginally independent. However, they </a:t>
            </a:r>
            <a:r>
              <a:rPr lang="en-US" sz="2800" i="1">
                <a:latin typeface="Helvetica" pitchFamily="34" charset="0"/>
              </a:rPr>
              <a:t>become</a:t>
            </a:r>
            <a:r>
              <a:rPr lang="en-US" sz="2800">
                <a:latin typeface="Helvetica" pitchFamily="34" charset="0"/>
              </a:rPr>
              <a:t> independent after we observe some third variable</a:t>
            </a:r>
            <a:endParaRPr lang="en-US" sz="2800">
              <a:latin typeface="Helvetica" pitchFamily="34" charset="0"/>
              <a:sym typeface="Symbol" pitchFamily="18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501EA-29D0-4279-BC76-01E633F8983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Conditional independence: Use</a:t>
            </a:r>
          </a:p>
        </p:txBody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4438"/>
            <a:ext cx="9144000" cy="45005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 smtClean="0"/>
              <a:t>Write out full joint distribution using </a:t>
            </a:r>
            <a:r>
              <a:rPr lang="en-US" sz="2400" dirty="0" smtClean="0">
                <a:solidFill>
                  <a:schemeClr val="accent2"/>
                </a:solidFill>
              </a:rPr>
              <a:t>chain rule</a:t>
            </a:r>
            <a:r>
              <a:rPr lang="en-US" sz="2400" dirty="0" smtClean="0"/>
              <a:t>: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lang="en-US" sz="2400" b="1" dirty="0" smtClean="0"/>
              <a:t>	P</a:t>
            </a:r>
            <a:r>
              <a:rPr lang="en-US" sz="2400" dirty="0" smtClean="0"/>
              <a:t>(</a:t>
            </a:r>
            <a:r>
              <a:rPr lang="en-US" sz="2400" i="1" dirty="0" smtClean="0"/>
              <a:t>Cavity, Catch, Toothache</a:t>
            </a:r>
            <a:r>
              <a:rPr lang="en-US" sz="2400" dirty="0" smtClean="0"/>
              <a:t>)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  <a:buFont typeface="Helvetica" pitchFamily="34" charset="0"/>
              <a:buNone/>
            </a:pPr>
            <a:r>
              <a:rPr lang="en-US" dirty="0" smtClean="0"/>
              <a:t>	= </a:t>
            </a:r>
            <a:r>
              <a:rPr lang="en-US" b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Toothache | Catch, Cavity</a:t>
            </a:r>
            <a:r>
              <a:rPr lang="en-US" dirty="0" smtClean="0"/>
              <a:t>) </a:t>
            </a:r>
            <a:r>
              <a:rPr lang="en-US" b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Catch | Cavity</a:t>
            </a:r>
            <a:r>
              <a:rPr lang="en-US" dirty="0" smtClean="0"/>
              <a:t>) </a:t>
            </a:r>
            <a:r>
              <a:rPr lang="en-US" b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Cavity</a:t>
            </a:r>
            <a:r>
              <a:rPr lang="en-US" dirty="0" smtClean="0"/>
              <a:t>)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  <a:buFont typeface="Helvetica" pitchFamily="34" charset="0"/>
              <a:buNone/>
            </a:pPr>
            <a:r>
              <a:rPr lang="en-US" dirty="0" smtClean="0"/>
              <a:t>	= </a:t>
            </a:r>
            <a:r>
              <a:rPr lang="en-US" b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Toothache |    		</a:t>
            </a:r>
            <a:r>
              <a:rPr lang="en-US" dirty="0" smtClean="0"/>
              <a:t>) </a:t>
            </a:r>
            <a:r>
              <a:rPr lang="en-US" b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Catch | Cavity</a:t>
            </a:r>
            <a:r>
              <a:rPr lang="en-US" dirty="0" smtClean="0"/>
              <a:t>) </a:t>
            </a:r>
            <a:r>
              <a:rPr lang="en-US" b="1" dirty="0" smtClean="0"/>
              <a:t>P</a:t>
            </a:r>
            <a:r>
              <a:rPr lang="en-US" dirty="0" smtClean="0"/>
              <a:t>(Cavity)</a:t>
            </a:r>
          </a:p>
          <a:p>
            <a:pPr lvl="1" eaLnBrk="1" hangingPunct="1">
              <a:lnSpc>
                <a:spcPct val="80000"/>
              </a:lnSpc>
              <a:buFont typeface="Helvetica" pitchFamily="34" charset="0"/>
              <a:buNone/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  <a:buFont typeface="Helvetica" pitchFamily="34" charset="0"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how many probabilities?</a:t>
            </a:r>
          </a:p>
          <a:p>
            <a:pPr lvl="4" eaLnBrk="1" hangingPunct="1">
              <a:lnSpc>
                <a:spcPct val="80000"/>
              </a:lnSpc>
            </a:pPr>
            <a:endParaRPr lang="en-US" sz="2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use of conditional independence often </a:t>
            </a:r>
            <a:r>
              <a:rPr lang="en-US" sz="2400" dirty="0" smtClean="0">
                <a:solidFill>
                  <a:schemeClr val="accent2"/>
                </a:solidFill>
              </a:rPr>
              <a:t>reduces the size</a:t>
            </a:r>
            <a:r>
              <a:rPr lang="en-US" sz="2400" dirty="0" smtClean="0"/>
              <a:t> of the representation of the joint distribution from </a:t>
            </a:r>
            <a:r>
              <a:rPr lang="en-US" sz="2400" dirty="0" smtClean="0">
                <a:solidFill>
                  <a:schemeClr val="accent2"/>
                </a:solidFill>
              </a:rPr>
              <a:t>exponential in </a:t>
            </a:r>
            <a:r>
              <a:rPr lang="en-US" sz="2400" i="1" dirty="0" smtClean="0">
                <a:solidFill>
                  <a:schemeClr val="accent2"/>
                </a:solidFill>
              </a:rPr>
              <a:t>n</a:t>
            </a:r>
            <a:r>
              <a:rPr lang="en-US" sz="2400" i="1" dirty="0" smtClean="0"/>
              <a:t> </a:t>
            </a:r>
            <a:r>
              <a:rPr lang="en-US" sz="2400" dirty="0" smtClean="0"/>
              <a:t>to </a:t>
            </a:r>
            <a:r>
              <a:rPr lang="en-US" sz="2400" dirty="0" smtClean="0">
                <a:solidFill>
                  <a:schemeClr val="accent2"/>
                </a:solidFill>
              </a:rPr>
              <a:t>linear in </a:t>
            </a:r>
            <a:r>
              <a:rPr lang="en-US" sz="2400" i="1" dirty="0" smtClean="0">
                <a:solidFill>
                  <a:schemeClr val="accent2"/>
                </a:solidFill>
              </a:rPr>
              <a:t>n</a:t>
            </a:r>
            <a:r>
              <a:rPr lang="en-US" sz="2400" dirty="0" smtClean="0"/>
              <a:t>.  </a:t>
            </a:r>
            <a:r>
              <a:rPr lang="en-US" sz="2400" b="1" dirty="0" smtClean="0"/>
              <a:t>What is n?</a:t>
            </a:r>
          </a:p>
          <a:p>
            <a:pPr lvl="4"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Conditional independence </a:t>
            </a:r>
            <a:r>
              <a:rPr lang="en-US" sz="2400" dirty="0" smtClean="0"/>
              <a:t>is our</a:t>
            </a:r>
            <a:r>
              <a:rPr lang="en-US" sz="2400" b="1" dirty="0" smtClean="0"/>
              <a:t> most basic </a:t>
            </a:r>
            <a:r>
              <a:rPr lang="en-US" sz="2400" dirty="0" smtClean="0"/>
              <a:t>and</a:t>
            </a:r>
            <a:r>
              <a:rPr lang="en-US" sz="2400" b="1" dirty="0" smtClean="0"/>
              <a:t> robust </a:t>
            </a:r>
            <a:r>
              <a:rPr lang="en-US" sz="2400" dirty="0" smtClean="0"/>
              <a:t>form of </a:t>
            </a:r>
            <a:r>
              <a:rPr lang="en-US" sz="2400" b="1" dirty="0" smtClean="0"/>
              <a:t>knowledge </a:t>
            </a:r>
            <a:r>
              <a:rPr lang="en-US" sz="2400" dirty="0" smtClean="0"/>
              <a:t>about</a:t>
            </a:r>
            <a:r>
              <a:rPr lang="en-US" sz="2400" b="1" dirty="0" smtClean="0"/>
              <a:t> uncertain environments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34937-9373-45F3-89B3-7F9A27ECA76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9" name="Rectangle 2"/>
          <p:cNvSpPr>
            <a:spLocks noChangeArrowheads="1"/>
          </p:cNvSpPr>
          <p:nvPr/>
        </p:nvSpPr>
        <p:spPr bwMode="auto">
          <a:xfrm>
            <a:off x="0" y="0"/>
            <a:ext cx="91440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600" b="1">
                <a:solidFill>
                  <a:schemeClr val="accent2"/>
                </a:solidFill>
                <a:latin typeface="Helvetica" pitchFamily="34" charset="0"/>
              </a:rPr>
              <a:t>Conditional Independence Example 2</a:t>
            </a:r>
          </a:p>
        </p:txBody>
      </p:sp>
      <p:sp>
        <p:nvSpPr>
          <p:cNvPr id="17430" name="Rectangle 3"/>
          <p:cNvSpPr>
            <a:spLocks noChangeArrowheads="1"/>
          </p:cNvSpPr>
          <p:nvPr/>
        </p:nvSpPr>
        <p:spPr bwMode="auto">
          <a:xfrm>
            <a:off x="250825" y="836613"/>
            <a:ext cx="8678863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Helvetica" pitchFamily="34" charset="0"/>
                <a:sym typeface="Symbol" pitchFamily="18" charset="2"/>
              </a:rPr>
              <a:t>Given whether there is/isn’t power in wire </a:t>
            </a:r>
            <a:r>
              <a:rPr lang="en-US" sz="2800">
                <a:solidFill>
                  <a:schemeClr val="accent2"/>
                </a:solidFill>
                <a:latin typeface="Helvetica" pitchFamily="34" charset="0"/>
                <a:sym typeface="Symbol" pitchFamily="18" charset="2"/>
              </a:rPr>
              <a:t>w0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, is whether light </a:t>
            </a:r>
            <a:r>
              <a:rPr lang="en-US" sz="2800">
                <a:solidFill>
                  <a:schemeClr val="accent2"/>
                </a:solidFill>
                <a:latin typeface="Helvetica" pitchFamily="34" charset="0"/>
                <a:sym typeface="Symbol" pitchFamily="18" charset="2"/>
              </a:rPr>
              <a:t>l1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 is lit or not, independent of the position of switch </a:t>
            </a:r>
            <a:r>
              <a:rPr lang="en-US" sz="2800">
                <a:solidFill>
                  <a:schemeClr val="accent2"/>
                </a:solidFill>
                <a:latin typeface="Helvetica" pitchFamily="34" charset="0"/>
                <a:sym typeface="Symbol" pitchFamily="18" charset="2"/>
              </a:rPr>
              <a:t>s2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501EA-29D0-4279-BC76-01E633F8983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1" name="Rectangle 2"/>
          <p:cNvSpPr>
            <a:spLocks noChangeArrowheads="1"/>
          </p:cNvSpPr>
          <p:nvPr/>
        </p:nvSpPr>
        <p:spPr bwMode="auto">
          <a:xfrm>
            <a:off x="0" y="0"/>
            <a:ext cx="91440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600" b="1">
                <a:solidFill>
                  <a:schemeClr val="accent2"/>
                </a:solidFill>
                <a:latin typeface="Helvetica" pitchFamily="34" charset="0"/>
              </a:rPr>
              <a:t>Conditional Independence Example 3</a:t>
            </a:r>
          </a:p>
        </p:txBody>
      </p:sp>
      <p:sp>
        <p:nvSpPr>
          <p:cNvPr id="18452" name="Rectangle 3"/>
          <p:cNvSpPr>
            <a:spLocks noChangeArrowheads="1"/>
          </p:cNvSpPr>
          <p:nvPr/>
        </p:nvSpPr>
        <p:spPr bwMode="auto">
          <a:xfrm>
            <a:off x="250825" y="836613"/>
            <a:ext cx="8678863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latin typeface="Helvetica" pitchFamily="34" charset="0"/>
                <a:sym typeface="Symbol" pitchFamily="18" charset="2"/>
              </a:rPr>
              <a:t>Is every other variable in the system independent of whether light </a:t>
            </a:r>
            <a:r>
              <a:rPr lang="en-US" sz="2800">
                <a:solidFill>
                  <a:schemeClr val="accent2"/>
                </a:solidFill>
                <a:latin typeface="Helvetica" pitchFamily="34" charset="0"/>
                <a:sym typeface="Symbol" pitchFamily="18" charset="2"/>
              </a:rPr>
              <a:t>l1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 is lit, given whether there is power in wire </a:t>
            </a:r>
            <a:r>
              <a:rPr lang="en-US" sz="2800">
                <a:solidFill>
                  <a:schemeClr val="accent2"/>
                </a:solidFill>
                <a:latin typeface="Helvetica" pitchFamily="34" charset="0"/>
                <a:sym typeface="Symbol" pitchFamily="18" charset="2"/>
              </a:rPr>
              <a:t>w0</a:t>
            </a:r>
            <a:r>
              <a:rPr lang="en-US" sz="2800">
                <a:latin typeface="Helvetica" pitchFamily="34" charset="0"/>
                <a:sym typeface="Symbol" pitchFamily="18" charset="2"/>
              </a:rPr>
              <a:t>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501EA-29D0-4279-BC76-01E633F8983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Recap Joint Distribution</a:t>
            </a:r>
          </a:p>
        </p:txBody>
      </p:sp>
      <p:sp>
        <p:nvSpPr>
          <p:cNvPr id="30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4438"/>
            <a:ext cx="9163050" cy="24257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</a:pPr>
            <a:r>
              <a:rPr lang="en-US" sz="2400" smtClean="0"/>
              <a:t>3 binary random variables: </a:t>
            </a:r>
            <a:r>
              <a:rPr lang="en-US" b="1" smtClean="0"/>
              <a:t>P(H,S,F)</a:t>
            </a:r>
          </a:p>
          <a:p>
            <a:pPr lvl="1" eaLnBrk="1" hangingPunct="1">
              <a:spcAft>
                <a:spcPct val="20000"/>
              </a:spcAft>
            </a:pPr>
            <a:r>
              <a:rPr lang="en-US" b="1" smtClean="0"/>
              <a:t>H   dom(H)={h, </a:t>
            </a:r>
            <a:r>
              <a:rPr lang="en-US" b="1" smtClean="0">
                <a:sym typeface="Symbol" pitchFamily="18" charset="2"/>
              </a:rPr>
              <a:t></a:t>
            </a:r>
            <a:r>
              <a:rPr lang="en-US" b="1" smtClean="0"/>
              <a:t>h}</a:t>
            </a:r>
            <a:r>
              <a:rPr lang="en-US" smtClean="0"/>
              <a:t>    has heart disease,  does not have…</a:t>
            </a:r>
          </a:p>
          <a:p>
            <a:pPr lvl="1" eaLnBrk="1" hangingPunct="1">
              <a:spcAft>
                <a:spcPct val="20000"/>
              </a:spcAft>
            </a:pPr>
            <a:r>
              <a:rPr lang="en-US" b="1" smtClean="0"/>
              <a:t>S   dom(S)={s, </a:t>
            </a:r>
            <a:r>
              <a:rPr lang="en-US" b="1" smtClean="0">
                <a:sym typeface="Symbol" pitchFamily="18" charset="2"/>
              </a:rPr>
              <a:t></a:t>
            </a:r>
            <a:r>
              <a:rPr lang="en-US" b="1" smtClean="0"/>
              <a:t>s}</a:t>
            </a:r>
            <a:r>
              <a:rPr lang="en-US" smtClean="0"/>
              <a:t>    smokes,  does not smoke</a:t>
            </a:r>
          </a:p>
          <a:p>
            <a:pPr lvl="1" eaLnBrk="1" hangingPunct="1">
              <a:spcAft>
                <a:spcPct val="20000"/>
              </a:spcAft>
            </a:pPr>
            <a:r>
              <a:rPr lang="en-US" b="1" smtClean="0"/>
              <a:t>F   dom(F)={f, </a:t>
            </a:r>
            <a:r>
              <a:rPr lang="en-US" b="1" smtClean="0">
                <a:sym typeface="Symbol" pitchFamily="18" charset="2"/>
              </a:rPr>
              <a:t></a:t>
            </a:r>
            <a:r>
              <a:rPr lang="en-US" b="1" smtClean="0"/>
              <a:t>f}</a:t>
            </a:r>
            <a:r>
              <a:rPr lang="en-US" smtClean="0"/>
              <a:t>    high fat diet,  low fat diet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C5290-E866-40B0-B277-E8B95C7192D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322, Lecture 9</a:t>
            </a:r>
            <a:endParaRPr lang="en-US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AAF825B5-4C4B-48F8-8F62-A4CD3DDEEA07}" type="slidenum">
              <a:rPr lang="en-US"/>
              <a:pPr/>
              <a:t>30</a:t>
            </a:fld>
            <a:endParaRPr lang="en-US"/>
          </a:p>
        </p:txBody>
      </p:sp>
      <p:sp>
        <p:nvSpPr>
          <p:cNvPr id="16391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dirty="0" smtClean="0"/>
              <a:t>Learning Goals for Prob. Intro</a:t>
            </a:r>
          </a:p>
        </p:txBody>
      </p:sp>
      <p:sp>
        <p:nvSpPr>
          <p:cNvPr id="163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4744"/>
            <a:ext cx="8786813" cy="44958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You can:</a:t>
            </a:r>
            <a:endParaRPr lang="en-US" dirty="0" smtClean="0"/>
          </a:p>
          <a:p>
            <a:pPr eaLnBrk="1" hangingPunct="1">
              <a:spcAft>
                <a:spcPts val="1000"/>
              </a:spcAft>
            </a:pPr>
            <a:r>
              <a:rPr lang="en-US" sz="3200" dirty="0" smtClean="0"/>
              <a:t>Given a joint, compute distributions over any subset of the variables</a:t>
            </a:r>
          </a:p>
          <a:p>
            <a:pPr eaLnBrk="1" hangingPunct="1">
              <a:spcAft>
                <a:spcPts val="1000"/>
              </a:spcAft>
            </a:pPr>
            <a:r>
              <a:rPr lang="en-US" sz="3200" dirty="0" smtClean="0"/>
              <a:t>Prove the formula to compute </a:t>
            </a:r>
            <a:r>
              <a:rPr lang="en-US" sz="3600" i="1" dirty="0" smtClean="0"/>
              <a:t>P(</a:t>
            </a:r>
            <a:r>
              <a:rPr lang="en-US" sz="3600" i="1" dirty="0" err="1" smtClean="0"/>
              <a:t>h|e</a:t>
            </a:r>
            <a:r>
              <a:rPr lang="en-US" sz="3600" i="1" dirty="0" smtClean="0"/>
              <a:t>)</a:t>
            </a:r>
            <a:endParaRPr lang="en-US" sz="3200" dirty="0" smtClean="0"/>
          </a:p>
          <a:p>
            <a:pPr eaLnBrk="1" hangingPunct="1">
              <a:spcAft>
                <a:spcPts val="1000"/>
              </a:spcAft>
            </a:pPr>
            <a:r>
              <a:rPr lang="en-US" sz="3200" dirty="0" smtClean="0"/>
              <a:t>Derive the </a:t>
            </a:r>
            <a:r>
              <a:rPr lang="en-US" sz="3200" b="1" dirty="0" smtClean="0"/>
              <a:t>Chain Rule </a:t>
            </a:r>
            <a:r>
              <a:rPr lang="en-US" sz="3200" dirty="0" smtClean="0"/>
              <a:t>and</a:t>
            </a:r>
            <a:r>
              <a:rPr lang="en-US" sz="3200" b="1" dirty="0" smtClean="0"/>
              <a:t> the </a:t>
            </a:r>
            <a:r>
              <a:rPr lang="en-US" sz="3200" b="1" dirty="0" err="1" smtClean="0"/>
              <a:t>Bayes</a:t>
            </a:r>
            <a:r>
              <a:rPr lang="en-US" sz="3200" b="1" dirty="0" smtClean="0"/>
              <a:t> Rule</a:t>
            </a:r>
          </a:p>
          <a:p>
            <a:pPr eaLnBrk="1" hangingPunct="1">
              <a:spcAft>
                <a:spcPts val="1000"/>
              </a:spcAft>
            </a:pPr>
            <a:r>
              <a:rPr lang="en-US" sz="3200" dirty="0" smtClean="0"/>
              <a:t>Define</a:t>
            </a:r>
            <a:r>
              <a:rPr lang="en-US" sz="3200" b="1" dirty="0" smtClean="0"/>
              <a:t> Marginal Independence</a:t>
            </a:r>
          </a:p>
          <a:p>
            <a:pPr eaLnBrk="1" hangingPunct="1">
              <a:spcAft>
                <a:spcPts val="1000"/>
              </a:spcAft>
            </a:pPr>
            <a:r>
              <a:rPr lang="en-US" sz="3200" dirty="0" smtClean="0"/>
              <a:t>Define</a:t>
            </a:r>
            <a:r>
              <a:rPr lang="en-US" sz="3200" b="1" dirty="0" smtClean="0"/>
              <a:t> </a:t>
            </a:r>
            <a:r>
              <a:rPr lang="en-US" sz="3200" dirty="0" smtClean="0"/>
              <a:t>and use </a:t>
            </a:r>
            <a:r>
              <a:rPr lang="en-US" sz="3200" b="1" dirty="0" smtClean="0"/>
              <a:t>Conditional Independence</a:t>
            </a:r>
          </a:p>
          <a:p>
            <a:pPr eaLnBrk="1" hangingPunct="1">
              <a:buNone/>
            </a:pPr>
            <a:endParaRPr lang="en-US" sz="3200" b="1" dirty="0" smtClean="0"/>
          </a:p>
          <a:p>
            <a:pPr eaLnBrk="1" hangingPunct="1"/>
            <a:endParaRPr lang="en-US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Where are we? (Summary)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85813"/>
            <a:ext cx="8750300" cy="5662612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smtClean="0"/>
              <a:t>Probability is a rigorous formalism for uncertain knowledge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smtClean="0">
                <a:solidFill>
                  <a:schemeClr val="accent2"/>
                </a:solidFill>
              </a:rPr>
              <a:t>Joint probability distribution</a:t>
            </a:r>
            <a:r>
              <a:rPr lang="en-US" smtClean="0"/>
              <a:t> specifies probability of every </a:t>
            </a:r>
            <a:r>
              <a:rPr lang="en-US" smtClean="0">
                <a:solidFill>
                  <a:schemeClr val="accent2"/>
                </a:solidFill>
              </a:rPr>
              <a:t>possible world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smtClean="0"/>
              <a:t>Queries can be answered by summing over possible worlds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smtClean="0"/>
              <a:t>For nontrivial domains, we must find a way to reduce the joint distribution size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b="1" smtClean="0">
                <a:solidFill>
                  <a:schemeClr val="accent2"/>
                </a:solidFill>
              </a:rPr>
              <a:t>Independence</a:t>
            </a:r>
            <a:r>
              <a:rPr lang="en-US" smtClean="0">
                <a:solidFill>
                  <a:schemeClr val="accent2"/>
                </a:solidFill>
              </a:rPr>
              <a:t> </a:t>
            </a:r>
            <a:r>
              <a:rPr lang="en-US" i="1" smtClean="0"/>
              <a:t>(rare)</a:t>
            </a:r>
            <a:r>
              <a:rPr lang="en-US" smtClean="0">
                <a:solidFill>
                  <a:schemeClr val="accent2"/>
                </a:solidFill>
              </a:rPr>
              <a:t> </a:t>
            </a:r>
            <a:r>
              <a:rPr lang="en-US" smtClean="0"/>
              <a:t>and </a:t>
            </a:r>
            <a:r>
              <a:rPr lang="en-US" b="1" smtClean="0">
                <a:solidFill>
                  <a:schemeClr val="accent2"/>
                </a:solidFill>
              </a:rPr>
              <a:t>conditional independence</a:t>
            </a:r>
            <a:r>
              <a:rPr lang="en-US" smtClean="0"/>
              <a:t> </a:t>
            </a:r>
            <a:r>
              <a:rPr lang="en-US" i="1" smtClean="0"/>
              <a:t>(frequent)</a:t>
            </a:r>
            <a:r>
              <a:rPr lang="en-US" smtClean="0"/>
              <a:t> provide the tools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34937-9373-45F3-89B3-7F9A27ECA76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A31D419-DCC0-4B99-BBEB-C2A4BBBB3523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3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 points Recap</a:t>
            </a:r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28688"/>
            <a:ext cx="8858250" cy="5400675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Char char="•"/>
            </a:pPr>
            <a:r>
              <a:rPr lang="en-US" dirty="0" smtClean="0"/>
              <a:t>We model the environment as a set of ….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Char char="•"/>
            </a:pPr>
            <a:endParaRPr lang="en-US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buFontTx/>
              <a:buChar char="•"/>
            </a:pPr>
            <a:r>
              <a:rPr lang="en-US" dirty="0" smtClean="0"/>
              <a:t>Why the joint is not an adequate representation ? 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dirty="0" smtClean="0"/>
              <a:t>“Representation, reasoning and learning” are “exponential” in …..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dirty="0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sz="3200" b="1" dirty="0" smtClean="0">
                <a:solidFill>
                  <a:schemeClr val="accent2"/>
                </a:solidFill>
              </a:rPr>
              <a:t>Solution:</a:t>
            </a:r>
            <a:r>
              <a:rPr lang="en-US" dirty="0" smtClean="0">
                <a:solidFill>
                  <a:schemeClr val="accent2"/>
                </a:solidFill>
              </a:rPr>
              <a:t> Exploit </a:t>
            </a:r>
            <a:r>
              <a:rPr lang="en-US" dirty="0" err="1" smtClean="0">
                <a:solidFill>
                  <a:schemeClr val="accent2"/>
                </a:solidFill>
              </a:rPr>
              <a:t>marginal&amp;</a:t>
            </a:r>
            <a:r>
              <a:rPr lang="en-US" b="1" dirty="0" err="1" smtClean="0">
                <a:solidFill>
                  <a:schemeClr val="accent2"/>
                </a:solidFill>
              </a:rPr>
              <a:t>conditional</a:t>
            </a:r>
            <a:r>
              <a:rPr lang="en-US" dirty="0" smtClean="0">
                <a:solidFill>
                  <a:schemeClr val="accent2"/>
                </a:solidFill>
              </a:rPr>
              <a:t> independence 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r>
              <a:rPr lang="en-US" dirty="0" smtClean="0"/>
              <a:t>But how does independence allow us to simplify the joint?</a:t>
            </a:r>
          </a:p>
          <a:p>
            <a:pPr eaLnBrk="1" hangingPunct="1">
              <a:lnSpc>
                <a:spcPct val="85000"/>
              </a:lnSpc>
              <a:spcBef>
                <a:spcPct val="10000"/>
              </a:spcBef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5536" y="2780928"/>
            <a:ext cx="4824536" cy="1152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F7264F7-AD23-4AF4-9340-265A7433B6AB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836712"/>
            <a:ext cx="8820472" cy="5472608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600" dirty="0" smtClean="0"/>
              <a:t>Finish Intro to Probability</a:t>
            </a:r>
          </a:p>
          <a:p>
            <a:pPr lvl="1"/>
            <a:r>
              <a:rPr lang="en-US" sz="3200" dirty="0" smtClean="0">
                <a:latin typeface="Helvetica" pitchFamily="34" charset="0"/>
              </a:rPr>
              <a:t> Chain Rule and </a:t>
            </a:r>
            <a:r>
              <a:rPr lang="en-US" sz="3200" dirty="0" err="1" smtClean="0">
                <a:latin typeface="Helvetica" pitchFamily="34" charset="0"/>
              </a:rPr>
              <a:t>Bayes</a:t>
            </a:r>
            <a:r>
              <a:rPr lang="en-US" sz="3200" dirty="0" smtClean="0">
                <a:latin typeface="Helvetica" pitchFamily="34" charset="0"/>
              </a:rPr>
              <a:t>' Rule </a:t>
            </a:r>
          </a:p>
          <a:p>
            <a:pPr lvl="1"/>
            <a:r>
              <a:rPr lang="en-US" sz="3200" dirty="0" smtClean="0">
                <a:latin typeface="Helvetica" pitchFamily="34" charset="0"/>
              </a:rPr>
              <a:t> Marginal and Conditional Independence</a:t>
            </a:r>
          </a:p>
          <a:p>
            <a:r>
              <a:rPr lang="en-US" sz="3600" b="1" dirty="0" smtClean="0">
                <a:latin typeface="Helvetica" pitchFamily="34" charset="0"/>
              </a:rPr>
              <a:t>Bayesian Networks</a:t>
            </a:r>
          </a:p>
          <a:p>
            <a:pPr lvl="1" eaLnBrk="1" hangingPunct="1"/>
            <a:r>
              <a:rPr lang="en-US" sz="3200" b="1" dirty="0" smtClean="0">
                <a:solidFill>
                  <a:schemeClr val="tx2"/>
                </a:solidFill>
              </a:rPr>
              <a:t>Build sample BN</a:t>
            </a:r>
          </a:p>
          <a:p>
            <a:pPr lvl="1" eaLnBrk="1" hangingPunct="1"/>
            <a:r>
              <a:rPr lang="en-US" sz="3200" dirty="0" smtClean="0">
                <a:solidFill>
                  <a:schemeClr val="tx2"/>
                </a:solidFill>
              </a:rPr>
              <a:t>Intro Inference, Compactness, Semantics</a:t>
            </a:r>
          </a:p>
          <a:p>
            <a:pPr lvl="1" eaLnBrk="1" hangingPunct="1"/>
            <a:r>
              <a:rPr lang="en-US" sz="3200" dirty="0" smtClean="0"/>
              <a:t>Implied Cond. Independences in a </a:t>
            </a:r>
            <a:r>
              <a:rPr lang="en-US" sz="3200" dirty="0" err="1" smtClean="0"/>
              <a:t>Bnet</a:t>
            </a:r>
            <a:endParaRPr lang="en-US" sz="3200" dirty="0" smtClean="0">
              <a:solidFill>
                <a:schemeClr val="tx2"/>
              </a:solidFill>
            </a:endParaRPr>
          </a:p>
          <a:p>
            <a:pPr lvl="1" eaLnBrk="1" hangingPunct="1"/>
            <a:r>
              <a:rPr lang="en-US" sz="3200" dirty="0" smtClean="0">
                <a:solidFill>
                  <a:schemeClr val="tx2"/>
                </a:solidFill>
              </a:rPr>
              <a:t> Stronger Independence assumptions :More compact Distributions and Structures</a:t>
            </a:r>
          </a:p>
          <a:p>
            <a:pPr lvl="1" eaLnBrk="1" hangingPunct="1"/>
            <a:endParaRPr lang="en-US" sz="3600" dirty="0" smtClean="0">
              <a:solidFill>
                <a:schemeClr val="tx2"/>
              </a:solidFill>
            </a:endParaRPr>
          </a:p>
          <a:p>
            <a:pPr lvl="1"/>
            <a:endParaRPr lang="en-US" sz="3600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3600" dirty="0" smtClean="0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US" sz="4000" dirty="0" smtClean="0"/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B39F522-6404-481E-AB9A-1FC542A4A0A3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21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Answering Query under Uncertainty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50" y="2214563"/>
            <a:ext cx="3143250" cy="7699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+mj-lt"/>
              </a:rPr>
              <a:t>Static Belief Network </a:t>
            </a:r>
            <a:r>
              <a:rPr lang="en-US" sz="2000" dirty="0">
                <a:latin typeface="+mj-lt"/>
              </a:rPr>
              <a:t>&amp; Variable Elimination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1938" y="1785938"/>
            <a:ext cx="2357437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Dynamic Bayesian Network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5938" y="785813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Probability Theory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00438" y="292893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Hidden Markov Models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86063" y="5643563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Email spam filters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4375" y="5000625"/>
            <a:ext cx="1857375" cy="10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Diagnostic Systems (e.g., medicine)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29063" y="4357688"/>
            <a:ext cx="1857375" cy="10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Natural Language Processing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86500" y="3500438"/>
            <a:ext cx="28575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Student Tracing in tutoring Systems</a:t>
            </a:r>
          </a:p>
        </p:txBody>
      </p:sp>
      <p:cxnSp>
        <p:nvCxnSpPr>
          <p:cNvPr id="2121" name="Straight Arrow Connector 24"/>
          <p:cNvCxnSpPr>
            <a:cxnSpLocks noChangeShapeType="1"/>
            <a:stCxn id="11" idx="2"/>
          </p:cNvCxnSpPr>
          <p:nvPr/>
        </p:nvCxnSpPr>
        <p:spPr bwMode="auto">
          <a:xfrm rot="16200000" flipH="1">
            <a:off x="3057525" y="1343026"/>
            <a:ext cx="1228725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2122" name="Straight Arrow Connector 27"/>
          <p:cNvCxnSpPr>
            <a:cxnSpLocks noChangeShapeType="1"/>
          </p:cNvCxnSpPr>
          <p:nvPr/>
        </p:nvCxnSpPr>
        <p:spPr bwMode="auto">
          <a:xfrm rot="10800000" flipV="1">
            <a:off x="5843588" y="2000250"/>
            <a:ext cx="585787" cy="557213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2123" name="Straight Arrow Connector 30"/>
          <p:cNvCxnSpPr>
            <a:cxnSpLocks noChangeShapeType="1"/>
            <a:stCxn id="11" idx="2"/>
            <a:endCxn id="8" idx="0"/>
          </p:cNvCxnSpPr>
          <p:nvPr/>
        </p:nvCxnSpPr>
        <p:spPr bwMode="auto">
          <a:xfrm rot="5400000">
            <a:off x="2021682" y="1021556"/>
            <a:ext cx="1028700" cy="13573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24" name="Straight Arrow Connector 36"/>
          <p:cNvCxnSpPr>
            <a:cxnSpLocks noChangeShapeType="1"/>
            <a:stCxn id="10" idx="2"/>
            <a:endCxn id="14" idx="0"/>
          </p:cNvCxnSpPr>
          <p:nvPr/>
        </p:nvCxnSpPr>
        <p:spPr bwMode="auto">
          <a:xfrm rot="5400000">
            <a:off x="4872038" y="2551113"/>
            <a:ext cx="434975" cy="3206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25" name="Straight Arrow Connector 39"/>
          <p:cNvCxnSpPr>
            <a:cxnSpLocks noChangeShapeType="1"/>
          </p:cNvCxnSpPr>
          <p:nvPr/>
        </p:nvCxnSpPr>
        <p:spPr bwMode="auto">
          <a:xfrm rot="10800000" flipV="1">
            <a:off x="1143000" y="2928938"/>
            <a:ext cx="714375" cy="571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26" name="Straight Arrow Connector 43"/>
          <p:cNvCxnSpPr>
            <a:cxnSpLocks noChangeShapeType="1"/>
          </p:cNvCxnSpPr>
          <p:nvPr/>
        </p:nvCxnSpPr>
        <p:spPr bwMode="auto">
          <a:xfrm rot="5400000">
            <a:off x="1393031" y="3821907"/>
            <a:ext cx="2071687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27" name="Straight Arrow Connector 45"/>
          <p:cNvCxnSpPr>
            <a:cxnSpLocks noChangeShapeType="1"/>
          </p:cNvCxnSpPr>
          <p:nvPr/>
        </p:nvCxnSpPr>
        <p:spPr bwMode="auto">
          <a:xfrm>
            <a:off x="3214688" y="1214438"/>
            <a:ext cx="1500187" cy="5000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28" name="Straight Arrow Connector 49"/>
          <p:cNvCxnSpPr>
            <a:cxnSpLocks noChangeShapeType="1"/>
            <a:stCxn id="14" idx="2"/>
            <a:endCxn id="21" idx="0"/>
          </p:cNvCxnSpPr>
          <p:nvPr/>
        </p:nvCxnSpPr>
        <p:spPr bwMode="auto">
          <a:xfrm rot="5400000">
            <a:off x="4379119" y="3807619"/>
            <a:ext cx="1028700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29" name="Straight Arrow Connector 59"/>
          <p:cNvCxnSpPr>
            <a:cxnSpLocks noChangeShapeType="1"/>
            <a:endCxn id="23" idx="0"/>
          </p:cNvCxnSpPr>
          <p:nvPr/>
        </p:nvCxnSpPr>
        <p:spPr bwMode="auto">
          <a:xfrm>
            <a:off x="6359525" y="2500313"/>
            <a:ext cx="1355725" cy="10001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30" name="Straight Arrow Connector 64"/>
          <p:cNvCxnSpPr>
            <a:cxnSpLocks noChangeShapeType="1"/>
          </p:cNvCxnSpPr>
          <p:nvPr/>
        </p:nvCxnSpPr>
        <p:spPr bwMode="auto">
          <a:xfrm>
            <a:off x="3286125" y="1285875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  <p:sp>
        <p:nvSpPr>
          <p:cNvPr id="47" name="TextBox 46"/>
          <p:cNvSpPr txBox="1"/>
          <p:nvPr/>
        </p:nvSpPr>
        <p:spPr>
          <a:xfrm>
            <a:off x="0" y="3500438"/>
            <a:ext cx="22860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Monitoring</a:t>
            </a:r>
          </a:p>
          <a:p>
            <a:pPr algn="ctr">
              <a:defRPr/>
            </a:pPr>
            <a:r>
              <a:rPr lang="en-US" sz="2000" dirty="0">
                <a:latin typeface="+mj-lt"/>
              </a:rPr>
              <a:t>(</a:t>
            </a:r>
            <a:r>
              <a:rPr lang="en-US" sz="2000" dirty="0" err="1">
                <a:latin typeface="+mj-lt"/>
              </a:rPr>
              <a:t>e.g</a:t>
            </a:r>
            <a:r>
              <a:rPr lang="en-US" sz="2000" dirty="0">
                <a:latin typeface="+mj-lt"/>
              </a:rPr>
              <a:t> credit cards)</a:t>
            </a:r>
          </a:p>
        </p:txBody>
      </p:sp>
      <p:cxnSp>
        <p:nvCxnSpPr>
          <p:cNvPr id="2132" name="Straight Arrow Connector 43"/>
          <p:cNvCxnSpPr>
            <a:cxnSpLocks noChangeShapeType="1"/>
          </p:cNvCxnSpPr>
          <p:nvPr/>
        </p:nvCxnSpPr>
        <p:spPr bwMode="auto">
          <a:xfrm rot="16200000" flipH="1">
            <a:off x="2000250" y="3714751"/>
            <a:ext cx="2714625" cy="1143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Bayesian Network Motivation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Tx/>
              <a:buFontTx/>
              <a:buChar char="•"/>
            </a:pPr>
            <a:r>
              <a:rPr lang="en-US" dirty="0" smtClean="0"/>
              <a:t>We want a representation and reasoning system that is based on conditional (and marginal) independence</a:t>
            </a:r>
          </a:p>
          <a:p>
            <a:pPr lvl="1"/>
            <a:r>
              <a:rPr lang="en-US" dirty="0" smtClean="0"/>
              <a:t>Compact yet expressive representation</a:t>
            </a:r>
          </a:p>
          <a:p>
            <a:pPr lvl="1"/>
            <a:r>
              <a:rPr lang="en-US" dirty="0" smtClean="0"/>
              <a:t>Efficient reasoning procedures</a:t>
            </a:r>
          </a:p>
          <a:p>
            <a:pPr>
              <a:buSzTx/>
              <a:buFontTx/>
              <a:buChar char="•"/>
            </a:pPr>
            <a:r>
              <a:rPr lang="en-US" dirty="0" smtClean="0"/>
              <a:t>Bayesian (Belief) Networks are such a representation</a:t>
            </a:r>
          </a:p>
          <a:p>
            <a:pPr lvl="1"/>
            <a:r>
              <a:rPr lang="en-US" dirty="0" smtClean="0"/>
              <a:t>Named after </a:t>
            </a:r>
            <a:r>
              <a:rPr lang="en-CA" dirty="0" smtClean="0"/>
              <a:t>Thomas Bayes (ca. 1702 –1761)</a:t>
            </a:r>
          </a:p>
          <a:p>
            <a:pPr lvl="1"/>
            <a:r>
              <a:rPr lang="en-US" dirty="0" smtClean="0"/>
              <a:t>Term coined in 1985 by Judea Pearl (1936 –  )</a:t>
            </a:r>
          </a:p>
          <a:p>
            <a:pPr lvl="1"/>
            <a:r>
              <a:rPr lang="en-US" dirty="0" smtClean="0"/>
              <a:t>Their invention changed the primary focus of AI from logic to probability!</a:t>
            </a:r>
          </a:p>
          <a:p>
            <a:pPr lvl="1"/>
            <a:endParaRPr lang="en-US" dirty="0" smtClean="0"/>
          </a:p>
          <a:p>
            <a:pPr lvl="1"/>
            <a:endParaRPr lang="en-US" sz="12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FontTx/>
              <a:buNone/>
            </a:pPr>
            <a:endParaRPr lang="en-US" dirty="0"/>
          </a:p>
          <a:p>
            <a:pPr lvl="1">
              <a:buFontTx/>
              <a:buNone/>
            </a:pPr>
            <a:r>
              <a:rPr lang="en-US" dirty="0" smtClean="0"/>
              <a:t>Thomas Bayes                  Judea Pearl</a:t>
            </a:r>
            <a:endParaRPr lang="en-CA" dirty="0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AAB9427B-4442-4BDC-A121-781113B10FBD}" type="slidenum">
              <a:rPr lang="en-US" sz="1400">
                <a:solidFill>
                  <a:srgbClr val="000000"/>
                </a:solidFill>
              </a:rPr>
              <a:pPr eaLnBrk="1" hangingPunct="1"/>
              <a:t>35</a:t>
            </a:fld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149080"/>
            <a:ext cx="1798637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83881"/>
            <a:ext cx="19050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4370328"/>
            <a:ext cx="3421435" cy="1938992"/>
          </a:xfrm>
          <a:prstGeom prst="rect">
            <a:avLst/>
          </a:prstGeom>
          <a:solidFill>
            <a:srgbClr val="F7F9A9"/>
          </a:solidFill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Pearl just</a:t>
            </a:r>
            <a:r>
              <a:rPr lang="en-CA" sz="2000" dirty="0" smtClean="0">
                <a:solidFill>
                  <a:srgbClr val="0070C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en-CA" sz="2000" u="sng" dirty="0" smtClean="0">
                <a:solidFill>
                  <a:srgbClr val="0070C0"/>
                </a:solidFill>
                <a:latin typeface="Arial" pitchFamily="34" charset="0"/>
                <a:ea typeface="MS PGothic" pitchFamily="34" charset="-128"/>
                <a:cs typeface="Arial" pitchFamily="34" charset="0"/>
                <a:hlinkClick r:id="rId4"/>
              </a:rPr>
              <a:t>received </a:t>
            </a:r>
            <a:br>
              <a:rPr lang="en-CA" sz="2000" u="sng" dirty="0" smtClean="0">
                <a:solidFill>
                  <a:srgbClr val="0070C0"/>
                </a:solidFill>
                <a:latin typeface="Arial" pitchFamily="34" charset="0"/>
                <a:ea typeface="MS PGothic" pitchFamily="34" charset="-128"/>
                <a:cs typeface="Arial" pitchFamily="34" charset="0"/>
                <a:hlinkClick r:id="rId4"/>
              </a:rPr>
            </a:br>
            <a:r>
              <a:rPr lang="en-CA" sz="2000" u="sng" dirty="0" smtClean="0">
                <a:solidFill>
                  <a:srgbClr val="0070C0"/>
                </a:solidFill>
                <a:latin typeface="Arial" pitchFamily="34" charset="0"/>
                <a:ea typeface="MS PGothic" pitchFamily="34" charset="-128"/>
                <a:cs typeface="Arial" pitchFamily="34" charset="0"/>
                <a:hlinkClick r:id="rId4"/>
              </a:rPr>
              <a:t>the ACM Turing </a:t>
            </a:r>
            <a:r>
              <a:rPr lang="en-CA" sz="2000" u="sng" dirty="0">
                <a:solidFill>
                  <a:srgbClr val="0070C0"/>
                </a:solidFill>
                <a:latin typeface="Arial" pitchFamily="34" charset="0"/>
                <a:ea typeface="MS PGothic" pitchFamily="34" charset="-128"/>
                <a:cs typeface="Arial" pitchFamily="34" charset="0"/>
                <a:hlinkClick r:id="rId4"/>
              </a:rPr>
              <a:t>Award </a:t>
            </a:r>
            <a:r>
              <a:rPr lang="en-CA" sz="20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(</a:t>
            </a:r>
            <a:r>
              <a:rPr lang="en-CA" sz="20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widely considered the </a:t>
            </a:r>
            <a:r>
              <a:rPr lang="en-CA" sz="20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/>
            </a:r>
            <a:br>
              <a:rPr lang="en-CA" sz="20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</a:br>
            <a:r>
              <a:rPr lang="en-CA" sz="20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"</a:t>
            </a:r>
            <a:r>
              <a:rPr lang="en-CA" sz="2000" dirty="0">
                <a:solidFill>
                  <a:srgbClr val="FF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Nobel Prize in </a:t>
            </a:r>
            <a:r>
              <a:rPr lang="en-CA" sz="2000" dirty="0" smtClean="0">
                <a:solidFill>
                  <a:srgbClr val="FF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Computing</a:t>
            </a:r>
            <a:r>
              <a:rPr lang="en-CA" sz="2000" dirty="0" smtClean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“) for his contributions to Artificial Intelligence!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945033E-BAD9-4879-8D80-EFAA453B636C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410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Belief Nets: Burglary Example</a:t>
            </a:r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857232"/>
            <a:ext cx="8424863" cy="5735638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There might be a </a:t>
            </a:r>
            <a:r>
              <a:rPr lang="en-US" sz="2400" b="1" smtClean="0"/>
              <a:t>burglar</a:t>
            </a:r>
            <a:r>
              <a:rPr lang="en-US" sz="2400" smtClean="0"/>
              <a:t> in my house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</a:t>
            </a:r>
            <a:r>
              <a:rPr lang="en-US" sz="2400" b="1" smtClean="0"/>
              <a:t> anti-burglar alarm </a:t>
            </a:r>
            <a:r>
              <a:rPr lang="en-US" sz="2400" smtClean="0"/>
              <a:t>in my house may go off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 have an agreement with two of my neighbors,  </a:t>
            </a:r>
            <a:r>
              <a:rPr lang="en-US" sz="2400" b="1" smtClean="0"/>
              <a:t>John</a:t>
            </a:r>
            <a:r>
              <a:rPr lang="en-US" sz="2400" smtClean="0"/>
              <a:t> and </a:t>
            </a:r>
            <a:r>
              <a:rPr lang="en-US" sz="2400" b="1" smtClean="0"/>
              <a:t>Mary</a:t>
            </a:r>
            <a:r>
              <a:rPr lang="en-US" sz="2400" smtClean="0"/>
              <a:t>, that they </a:t>
            </a:r>
            <a:r>
              <a:rPr lang="en-US" sz="2400" b="1" smtClean="0"/>
              <a:t>call</a:t>
            </a:r>
            <a:r>
              <a:rPr lang="en-US" sz="2400" smtClean="0"/>
              <a:t> me if they hear the alarm go off when I am at work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Minor earthquakes </a:t>
            </a:r>
            <a:r>
              <a:rPr lang="en-US" sz="2400" smtClean="0"/>
              <a:t>may occur and sometimes the set off the alarm. </a:t>
            </a:r>
          </a:p>
          <a:p>
            <a:pPr eaLnBrk="1" hangingPunct="1">
              <a:lnSpc>
                <a:spcPct val="5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b="1" smtClean="0"/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Variables:</a:t>
            </a:r>
          </a:p>
          <a:p>
            <a:pPr eaLnBrk="1" hangingPunct="1">
              <a:lnSpc>
                <a:spcPct val="6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Joint</a:t>
            </a:r>
            <a:r>
              <a:rPr lang="en-US" sz="2400" smtClean="0"/>
              <a:t> has                 entries/probs</a:t>
            </a: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4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F2C0275-D6BD-4DC9-951A-1EBD885AB0AE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513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1431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Belief Nets: Simplify the joint</a:t>
            </a:r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24863" cy="594995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/>
              <a:t>Typically order vars to reflect causal knowledge (i.e., causes </a:t>
            </a:r>
            <a:r>
              <a:rPr lang="en-US" i="1" smtClean="0"/>
              <a:t>before effects)</a:t>
            </a:r>
            <a:endParaRPr lang="en-US" sz="200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 burglar </a:t>
            </a:r>
            <a:r>
              <a:rPr lang="en-US" sz="2000" smtClean="0">
                <a:solidFill>
                  <a:schemeClr val="accent2"/>
                </a:solidFill>
              </a:rPr>
              <a:t>(B)</a:t>
            </a:r>
            <a:r>
              <a:rPr lang="en-US" sz="2000" smtClean="0"/>
              <a:t> can set the alarm </a:t>
            </a:r>
            <a:r>
              <a:rPr lang="en-US" sz="2000" smtClean="0">
                <a:solidFill>
                  <a:schemeClr val="accent2"/>
                </a:solidFill>
              </a:rPr>
              <a:t>(A)</a:t>
            </a:r>
            <a:r>
              <a:rPr lang="en-US" sz="2000" smtClean="0"/>
              <a:t> off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An earthquake </a:t>
            </a:r>
            <a:r>
              <a:rPr lang="en-US" sz="2000" smtClean="0">
                <a:solidFill>
                  <a:schemeClr val="accent2"/>
                </a:solidFill>
              </a:rPr>
              <a:t>(E)</a:t>
            </a:r>
            <a:r>
              <a:rPr lang="en-US" sz="2000" smtClean="0"/>
              <a:t> can set the alarm </a:t>
            </a:r>
            <a:r>
              <a:rPr lang="en-US" sz="2000" smtClean="0">
                <a:solidFill>
                  <a:schemeClr val="accent2"/>
                </a:solidFill>
              </a:rPr>
              <a:t>(A)</a:t>
            </a:r>
            <a:r>
              <a:rPr lang="en-US" sz="2000" smtClean="0"/>
              <a:t> off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 alarm can cause Mary to call </a:t>
            </a:r>
            <a:r>
              <a:rPr lang="en-US" sz="2000" smtClean="0">
                <a:solidFill>
                  <a:schemeClr val="accent2"/>
                </a:solidFill>
              </a:rPr>
              <a:t>(M)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 alarm can cause John to call </a:t>
            </a:r>
            <a:r>
              <a:rPr lang="en-US" sz="2000" smtClean="0">
                <a:solidFill>
                  <a:schemeClr val="accent2"/>
                </a:solidFill>
              </a:rPr>
              <a:t>(J)</a:t>
            </a:r>
          </a:p>
          <a:p>
            <a:pPr eaLnBrk="1" hangingPunct="1">
              <a:lnSpc>
                <a:spcPct val="90000"/>
              </a:lnSpc>
            </a:pPr>
            <a:endParaRPr lang="en-US" sz="24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40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/>
              <a:t>Apply Chain Rule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smtClean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/>
              <a:t>Simplify according to marginal&amp;conditional independence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6A9A800-3425-477C-9D42-51AE86B344FA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6165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14313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Belief Nets: Structure + Probs</a:t>
            </a:r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500188"/>
            <a:ext cx="8424863" cy="2071687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/>
              <a:t>Express remaining dependencies as a network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Each var is a node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For each var, the conditioning vars are its parents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Associate to each node corresponding conditional probabilities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00063" y="6215063"/>
            <a:ext cx="5643562" cy="428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Directed Acyclic Graph (DAG) </a:t>
            </a:r>
            <a:endParaRPr lang="en-US" sz="2400" kern="0" dirty="0"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pPr>
            <a:endParaRPr lang="en-US" sz="24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2A8B4B6-13E9-404D-8E35-B2A2E29A8964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7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Burglary: complete BN</a:t>
            </a:r>
          </a:p>
        </p:txBody>
      </p:sp>
      <p:graphicFrame>
        <p:nvGraphicFramePr>
          <p:cNvPr id="7" name="Group 109"/>
          <p:cNvGraphicFramePr>
            <a:graphicFrameLocks noGrp="1"/>
          </p:cNvGraphicFramePr>
          <p:nvPr/>
        </p:nvGraphicFramePr>
        <p:xfrm>
          <a:off x="3500438" y="2214563"/>
          <a:ext cx="5286412" cy="1676400"/>
        </p:xfrm>
        <a:graphic>
          <a:graphicData uri="http://schemas.openxmlformats.org/drawingml/2006/table">
            <a:tbl>
              <a:tblPr/>
              <a:tblGrid>
                <a:gridCol w="962611"/>
                <a:gridCol w="1441267"/>
                <a:gridCol w="1360690"/>
                <a:gridCol w="1521844"/>
              </a:tblGrid>
              <a:tr h="2984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E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 | 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B,E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 | 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B,E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109"/>
          <p:cNvGraphicFramePr>
            <a:graphicFrameLocks noGrp="1"/>
          </p:cNvGraphicFramePr>
          <p:nvPr/>
        </p:nvGraphicFramePr>
        <p:xfrm>
          <a:off x="0" y="857250"/>
          <a:ext cx="1928826" cy="705169"/>
        </p:xfrm>
        <a:graphic>
          <a:graphicData uri="http://schemas.openxmlformats.org/drawingml/2006/table">
            <a:tbl>
              <a:tblPr/>
              <a:tblGrid>
                <a:gridCol w="910496"/>
                <a:gridCol w="1018330"/>
              </a:tblGrid>
              <a:tr h="3698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 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oup 109"/>
          <p:cNvGraphicFramePr>
            <a:graphicFrameLocks noGrp="1"/>
          </p:cNvGraphicFramePr>
          <p:nvPr/>
        </p:nvGraphicFramePr>
        <p:xfrm>
          <a:off x="6429375" y="857250"/>
          <a:ext cx="1928826" cy="705169"/>
        </p:xfrm>
        <a:graphic>
          <a:graphicData uri="http://schemas.openxmlformats.org/drawingml/2006/table">
            <a:tbl>
              <a:tblPr/>
              <a:tblGrid>
                <a:gridCol w="910496"/>
                <a:gridCol w="1018330"/>
              </a:tblGrid>
              <a:tr h="3698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E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E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 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Group 109"/>
          <p:cNvGraphicFramePr>
            <a:graphicFrameLocks noGrp="1"/>
          </p:cNvGraphicFramePr>
          <p:nvPr/>
        </p:nvGraphicFramePr>
        <p:xfrm>
          <a:off x="285750" y="4857750"/>
          <a:ext cx="3856368" cy="1071190"/>
        </p:xfrm>
        <a:graphic>
          <a:graphicData uri="http://schemas.openxmlformats.org/drawingml/2006/table">
            <a:tbl>
              <a:tblPr/>
              <a:tblGrid>
                <a:gridCol w="1285456"/>
                <a:gridCol w="1213590"/>
                <a:gridCol w="1357322"/>
              </a:tblGrid>
              <a:tr h="4006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J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 | 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J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 | 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109"/>
          <p:cNvGraphicFramePr>
            <a:graphicFrameLocks noGrp="1"/>
          </p:cNvGraphicFramePr>
          <p:nvPr/>
        </p:nvGraphicFramePr>
        <p:xfrm>
          <a:off x="4786313" y="4714875"/>
          <a:ext cx="3856368" cy="1026116"/>
        </p:xfrm>
        <a:graphic>
          <a:graphicData uri="http://schemas.openxmlformats.org/drawingml/2006/table">
            <a:tbl>
              <a:tblPr/>
              <a:tblGrid>
                <a:gridCol w="1285456"/>
                <a:gridCol w="1213590"/>
                <a:gridCol w="1357322"/>
              </a:tblGrid>
              <a:tr h="3555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M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 | A)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M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 | 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Recap Joint Distribution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9163050" cy="24257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</a:pPr>
            <a:r>
              <a:rPr lang="en-US" sz="2400" smtClean="0"/>
              <a:t>3 binary random variables: </a:t>
            </a:r>
            <a:r>
              <a:rPr lang="en-US" b="1" smtClean="0"/>
              <a:t>P(H,S,F)</a:t>
            </a:r>
          </a:p>
          <a:p>
            <a:pPr lvl="1" eaLnBrk="1" hangingPunct="1">
              <a:spcAft>
                <a:spcPct val="20000"/>
              </a:spcAft>
            </a:pPr>
            <a:r>
              <a:rPr lang="en-US" b="1" smtClean="0"/>
              <a:t>H   dom(H)={h, </a:t>
            </a:r>
            <a:r>
              <a:rPr lang="en-US" b="1" smtClean="0">
                <a:sym typeface="Symbol" pitchFamily="18" charset="2"/>
              </a:rPr>
              <a:t></a:t>
            </a:r>
            <a:r>
              <a:rPr lang="en-US" b="1" smtClean="0"/>
              <a:t>h}</a:t>
            </a:r>
            <a:r>
              <a:rPr lang="en-US" smtClean="0"/>
              <a:t>   has heart disease,  does not have…</a:t>
            </a:r>
          </a:p>
          <a:p>
            <a:pPr lvl="1" eaLnBrk="1" hangingPunct="1">
              <a:spcAft>
                <a:spcPct val="20000"/>
              </a:spcAft>
            </a:pPr>
            <a:r>
              <a:rPr lang="en-US" b="1" smtClean="0"/>
              <a:t>S   dom(S)={s, </a:t>
            </a:r>
            <a:r>
              <a:rPr lang="en-US" b="1" smtClean="0">
                <a:sym typeface="Symbol" pitchFamily="18" charset="2"/>
              </a:rPr>
              <a:t></a:t>
            </a:r>
            <a:r>
              <a:rPr lang="en-US" b="1" smtClean="0"/>
              <a:t>s}</a:t>
            </a:r>
            <a:r>
              <a:rPr lang="en-US" smtClean="0"/>
              <a:t>   smokes,  does not smoke</a:t>
            </a:r>
          </a:p>
          <a:p>
            <a:pPr lvl="1" eaLnBrk="1" hangingPunct="1">
              <a:spcAft>
                <a:spcPct val="20000"/>
              </a:spcAft>
            </a:pPr>
            <a:r>
              <a:rPr lang="en-US" b="1" smtClean="0"/>
              <a:t>F   dom(F)={f, </a:t>
            </a:r>
            <a:r>
              <a:rPr lang="en-US" b="1" smtClean="0">
                <a:sym typeface="Symbol" pitchFamily="18" charset="2"/>
              </a:rPr>
              <a:t></a:t>
            </a:r>
            <a:r>
              <a:rPr lang="en-US" b="1" smtClean="0"/>
              <a:t>f}</a:t>
            </a:r>
            <a:r>
              <a:rPr lang="en-US" smtClean="0"/>
              <a:t>    high fat diet,  low fat diet</a:t>
            </a:r>
          </a:p>
        </p:txBody>
      </p:sp>
      <p:graphicFrame>
        <p:nvGraphicFramePr>
          <p:cNvPr id="776196" name="Group 4"/>
          <p:cNvGraphicFramePr>
            <a:graphicFrameLocks noGrp="1"/>
          </p:cNvGraphicFramePr>
          <p:nvPr>
            <p:ph sz="half" idx="2"/>
          </p:nvPr>
        </p:nvGraphicFramePr>
        <p:xfrm>
          <a:off x="2393950" y="4568825"/>
          <a:ext cx="2087563" cy="960438"/>
        </p:xfrm>
        <a:graphic>
          <a:graphicData uri="http://schemas.openxmlformats.org/drawingml/2006/table">
            <a:tbl>
              <a:tblPr/>
              <a:tblGrid>
                <a:gridCol w="1044575"/>
                <a:gridCol w="1042988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76207" name="Group 15"/>
          <p:cNvGraphicFramePr>
            <a:graphicFrameLocks noGrp="1"/>
          </p:cNvGraphicFramePr>
          <p:nvPr/>
        </p:nvGraphicFramePr>
        <p:xfrm>
          <a:off x="4932363" y="4579938"/>
          <a:ext cx="2087562" cy="960438"/>
        </p:xfrm>
        <a:graphic>
          <a:graphicData uri="http://schemas.openxmlformats.org/drawingml/2006/table">
            <a:tbl>
              <a:tblPr/>
              <a:tblGrid>
                <a:gridCol w="1044575"/>
                <a:gridCol w="1042987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23" name="Text Box 26"/>
          <p:cNvSpPr txBox="1">
            <a:spLocks noChangeArrowheads="1"/>
          </p:cNvSpPr>
          <p:nvPr/>
        </p:nvSpPr>
        <p:spPr bwMode="auto">
          <a:xfrm>
            <a:off x="2681288" y="406558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4124" name="Text Box 27"/>
          <p:cNvSpPr txBox="1">
            <a:spLocks noChangeArrowheads="1"/>
          </p:cNvSpPr>
          <p:nvPr/>
        </p:nvSpPr>
        <p:spPr bwMode="auto">
          <a:xfrm>
            <a:off x="3617913" y="4065588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4125" name="Text Box 28"/>
          <p:cNvSpPr txBox="1">
            <a:spLocks noChangeArrowheads="1"/>
          </p:cNvSpPr>
          <p:nvPr/>
        </p:nvSpPr>
        <p:spPr bwMode="auto">
          <a:xfrm>
            <a:off x="5219700" y="40767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4126" name="Text Box 29"/>
          <p:cNvSpPr txBox="1">
            <a:spLocks noChangeArrowheads="1"/>
          </p:cNvSpPr>
          <p:nvPr/>
        </p:nvSpPr>
        <p:spPr bwMode="auto">
          <a:xfrm>
            <a:off x="6156325" y="40767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4127" name="Text Box 30"/>
          <p:cNvSpPr txBox="1">
            <a:spLocks noChangeArrowheads="1"/>
          </p:cNvSpPr>
          <p:nvPr/>
        </p:nvSpPr>
        <p:spPr bwMode="auto">
          <a:xfrm>
            <a:off x="3186113" y="3633788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f</a:t>
            </a:r>
          </a:p>
        </p:txBody>
      </p:sp>
      <p:sp>
        <p:nvSpPr>
          <p:cNvPr id="4128" name="Text Box 31"/>
          <p:cNvSpPr txBox="1">
            <a:spLocks noChangeArrowheads="1"/>
          </p:cNvSpPr>
          <p:nvPr/>
        </p:nvSpPr>
        <p:spPr bwMode="auto">
          <a:xfrm>
            <a:off x="5580063" y="3644900"/>
            <a:ext cx="579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f</a:t>
            </a:r>
          </a:p>
        </p:txBody>
      </p:sp>
      <p:sp>
        <p:nvSpPr>
          <p:cNvPr id="4129" name="Text Box 32"/>
          <p:cNvSpPr txBox="1">
            <a:spLocks noChangeArrowheads="1"/>
          </p:cNvSpPr>
          <p:nvPr/>
        </p:nvSpPr>
        <p:spPr bwMode="auto">
          <a:xfrm>
            <a:off x="1889125" y="4641850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h</a:t>
            </a:r>
          </a:p>
        </p:txBody>
      </p:sp>
      <p:sp>
        <p:nvSpPr>
          <p:cNvPr id="4130" name="Text Box 33"/>
          <p:cNvSpPr txBox="1">
            <a:spLocks noChangeArrowheads="1"/>
          </p:cNvSpPr>
          <p:nvPr/>
        </p:nvSpPr>
        <p:spPr bwMode="auto">
          <a:xfrm>
            <a:off x="1601788" y="5145088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h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C5290-E866-40B0-B277-E8B95C7192D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9552" y="3861048"/>
            <a:ext cx="8424936" cy="792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F7264F7-AD23-4AF4-9340-265A7433B6AB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836712"/>
            <a:ext cx="8964488" cy="5472608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600" dirty="0" smtClean="0"/>
              <a:t>Finish Intro to Probability</a:t>
            </a:r>
          </a:p>
          <a:p>
            <a:pPr lvl="1"/>
            <a:r>
              <a:rPr lang="en-US" sz="3200" dirty="0" smtClean="0">
                <a:latin typeface="Helvetica" pitchFamily="34" charset="0"/>
              </a:rPr>
              <a:t> Chain Rule and </a:t>
            </a:r>
            <a:r>
              <a:rPr lang="en-US" sz="3200" dirty="0" err="1" smtClean="0">
                <a:latin typeface="Helvetica" pitchFamily="34" charset="0"/>
              </a:rPr>
              <a:t>Bayes</a:t>
            </a:r>
            <a:r>
              <a:rPr lang="en-US" sz="3200" dirty="0" smtClean="0">
                <a:latin typeface="Helvetica" pitchFamily="34" charset="0"/>
              </a:rPr>
              <a:t>' Rule </a:t>
            </a:r>
          </a:p>
          <a:p>
            <a:pPr lvl="1"/>
            <a:r>
              <a:rPr lang="en-US" sz="3200" dirty="0" smtClean="0">
                <a:latin typeface="Helvetica" pitchFamily="34" charset="0"/>
              </a:rPr>
              <a:t> Marginal and Conditional Independence</a:t>
            </a:r>
          </a:p>
          <a:p>
            <a:r>
              <a:rPr lang="en-US" sz="3600" dirty="0" smtClean="0">
                <a:latin typeface="Helvetica" pitchFamily="34" charset="0"/>
              </a:rPr>
              <a:t>Bayesian Networks</a:t>
            </a:r>
          </a:p>
          <a:p>
            <a:pPr lvl="1" eaLnBrk="1" hangingPunct="1"/>
            <a:r>
              <a:rPr lang="en-US" sz="3200" dirty="0" smtClean="0">
                <a:solidFill>
                  <a:schemeClr val="tx2"/>
                </a:solidFill>
              </a:rPr>
              <a:t>Build sample BN</a:t>
            </a:r>
          </a:p>
          <a:p>
            <a:pPr lvl="1" eaLnBrk="1" hangingPunct="1"/>
            <a:r>
              <a:rPr lang="en-US" sz="3200" b="1" dirty="0" smtClean="0">
                <a:solidFill>
                  <a:schemeClr val="tx2"/>
                </a:solidFill>
              </a:rPr>
              <a:t>Intro Inference, Compactness, Semantics</a:t>
            </a:r>
          </a:p>
          <a:p>
            <a:pPr lvl="1" eaLnBrk="1" hangingPunct="1"/>
            <a:r>
              <a:rPr lang="en-US" sz="3200" dirty="0" smtClean="0"/>
              <a:t>Implied Cond. Independences in a </a:t>
            </a:r>
            <a:r>
              <a:rPr lang="en-US" sz="3200" dirty="0" err="1" smtClean="0"/>
              <a:t>Bnet</a:t>
            </a:r>
            <a:endParaRPr lang="en-US" sz="3200" dirty="0" smtClean="0">
              <a:solidFill>
                <a:schemeClr val="tx2"/>
              </a:solidFill>
            </a:endParaRPr>
          </a:p>
          <a:p>
            <a:pPr lvl="1" eaLnBrk="1" hangingPunct="1"/>
            <a:r>
              <a:rPr lang="en-US" sz="3200" dirty="0" smtClean="0">
                <a:solidFill>
                  <a:schemeClr val="tx2"/>
                </a:solidFill>
              </a:rPr>
              <a:t> Stronger Independence assumptions :More compact Distributions and Structures</a:t>
            </a:r>
          </a:p>
          <a:p>
            <a:pPr lvl="1" eaLnBrk="1" hangingPunct="1"/>
            <a:endParaRPr lang="en-US" sz="3600" dirty="0" smtClean="0">
              <a:solidFill>
                <a:schemeClr val="tx2"/>
              </a:solidFill>
            </a:endParaRPr>
          </a:p>
          <a:p>
            <a:pPr lvl="1"/>
            <a:endParaRPr lang="en-US" sz="3600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3600" dirty="0" smtClean="0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US" sz="4000" dirty="0" smtClean="0"/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D6F4374-1A2F-4639-A554-E6D99E654776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82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Burglary  Example: Bnets inference</a:t>
            </a:r>
          </a:p>
        </p:txBody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785938"/>
            <a:ext cx="864235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(Ex1) I'm at work</a:t>
            </a:r>
            <a:r>
              <a:rPr lang="en-US" sz="2400" dirty="0" smtClean="0"/>
              <a:t>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neighbor John calls to say my alarm is ringing,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neighbor Mary doesn't call.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No news of any earthquakes.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Is there a burglar?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(Ex2) I'm at work</a:t>
            </a:r>
            <a:r>
              <a:rPr lang="en-US" sz="2400" dirty="0" smtClean="0"/>
              <a:t>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Receive message that neighbor John called 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News of minor earthquakes.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Is there a burglar?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5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chemeClr val="accent2"/>
              </a:solidFill>
            </a:endParaRPr>
          </a:p>
        </p:txBody>
      </p:sp>
      <p:pic>
        <p:nvPicPr>
          <p:cNvPr id="8208" name="Picture 4" descr="burglary-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188" y="2643188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3141" name="Picture 5" descr="burglary-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63" y="45720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63" y="5429250"/>
            <a:ext cx="22320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14313" y="785813"/>
            <a:ext cx="8642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b="1" kern="0" dirty="0">
                <a:latin typeface="+mn-lt"/>
              </a:rPr>
              <a:t>Our BN can answer any probabilistic query that can be answered by processing the joint!</a:t>
            </a:r>
            <a:endParaRPr lang="en-US" sz="2400" b="1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>
              <a:latin typeface="+mn-lt"/>
            </a:endParaRPr>
          </a:p>
          <a:p>
            <a:pPr marL="342900" indent="-342900">
              <a:lnSpc>
                <a:spcPct val="50000"/>
              </a:lnSpc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14625" y="614362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 dirty="0"/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2250" y="6143625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655F841A-9E59-4841-A8CB-FFD4A89A742E}" type="slidenum">
              <a:rPr lang="en-US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9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Bayesian Networks – Inference Types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0" y="1428750"/>
            <a:ext cx="2130425" cy="4114800"/>
            <a:chOff x="0" y="2000240"/>
            <a:chExt cx="2130288" cy="4114826"/>
          </a:xfrm>
        </p:grpSpPr>
        <p:cxnSp>
          <p:nvCxnSpPr>
            <p:cNvPr id="9256" name="AutoShape 8"/>
            <p:cNvCxnSpPr>
              <a:cxnSpLocks noChangeShapeType="1"/>
              <a:stCxn id="607237" idx="2"/>
              <a:endCxn id="607238" idx="0"/>
            </p:cNvCxnSpPr>
            <p:nvPr/>
          </p:nvCxnSpPr>
          <p:spPr bwMode="auto">
            <a:xfrm rot="5400000">
              <a:off x="93659" y="3376612"/>
              <a:ext cx="885834" cy="219075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stealth" w="lg" len="lg"/>
            </a:ln>
          </p:spPr>
        </p:cxnSp>
        <p:grpSp>
          <p:nvGrpSpPr>
            <p:cNvPr id="3" name="Group 53"/>
            <p:cNvGrpSpPr>
              <a:grpSpLocks/>
            </p:cNvGrpSpPr>
            <p:nvPr/>
          </p:nvGrpSpPr>
          <p:grpSpPr bwMode="auto">
            <a:xfrm>
              <a:off x="0" y="2000240"/>
              <a:ext cx="2130288" cy="4114826"/>
              <a:chOff x="0" y="2000240"/>
              <a:chExt cx="2130288" cy="4114826"/>
            </a:xfrm>
          </p:grpSpPr>
          <p:sp>
            <p:nvSpPr>
              <p:cNvPr id="607236" name="Text Box 4"/>
              <p:cNvSpPr txBox="1">
                <a:spLocks noChangeArrowheads="1"/>
              </p:cNvSpPr>
              <p:nvPr/>
            </p:nvSpPr>
            <p:spPr bwMode="auto">
              <a:xfrm>
                <a:off x="0" y="2000240"/>
                <a:ext cx="2106478" cy="5857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3200" b="1" dirty="0">
                    <a:solidFill>
                      <a:srgbClr val="000000"/>
                    </a:solidFill>
                    <a:latin typeface="+mn-lt"/>
                  </a:rPr>
                  <a:t>Diagnostic</a:t>
                </a:r>
              </a:p>
            </p:txBody>
          </p:sp>
          <p:grpSp>
            <p:nvGrpSpPr>
              <p:cNvPr id="4" name="Group 44"/>
              <p:cNvGrpSpPr>
                <a:grpSpLocks/>
              </p:cNvGrpSpPr>
              <p:nvPr/>
            </p:nvGrpSpPr>
            <p:grpSpPr bwMode="auto">
              <a:xfrm>
                <a:off x="0" y="2643182"/>
                <a:ext cx="1312863" cy="3043256"/>
                <a:chOff x="82550" y="3706810"/>
                <a:chExt cx="1312863" cy="3043256"/>
              </a:xfrm>
            </p:grpSpPr>
            <p:sp>
              <p:nvSpPr>
                <p:cNvPr id="60723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58745" y="3706810"/>
                  <a:ext cx="1139752" cy="400052"/>
                </a:xfrm>
                <a:prstGeom prst="rect">
                  <a:avLst/>
                </a:prstGeom>
                <a:noFill/>
                <a:ln w="4127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sz="2000" dirty="0">
                      <a:solidFill>
                        <a:srgbClr val="000000"/>
                      </a:solidFill>
                      <a:latin typeface="+mn-lt"/>
                    </a:rPr>
                    <a:t>Burglary</a:t>
                  </a:r>
                </a:p>
              </p:txBody>
            </p:sp>
            <p:sp>
              <p:nvSpPr>
                <p:cNvPr id="607238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82550" y="4992693"/>
                  <a:ext cx="854020" cy="400052"/>
                </a:xfrm>
                <a:prstGeom prst="rect">
                  <a:avLst/>
                </a:prstGeom>
                <a:noFill/>
                <a:ln w="4127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sz="2000" dirty="0">
                      <a:solidFill>
                        <a:srgbClr val="000000"/>
                      </a:solidFill>
                      <a:latin typeface="+mn-lt"/>
                    </a:rPr>
                    <a:t>Alarm</a:t>
                  </a:r>
                </a:p>
              </p:txBody>
            </p:sp>
            <p:sp>
              <p:nvSpPr>
                <p:cNvPr id="60723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82550" y="6350014"/>
                  <a:ext cx="1312779" cy="400052"/>
                </a:xfrm>
                <a:prstGeom prst="rect">
                  <a:avLst/>
                </a:prstGeom>
                <a:solidFill>
                  <a:srgbClr val="D2D2D2"/>
                </a:solidFill>
                <a:ln w="4127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en-US" sz="2000" dirty="0" err="1">
                      <a:solidFill>
                        <a:srgbClr val="000000"/>
                      </a:solidFill>
                      <a:latin typeface="+mn-lt"/>
                    </a:rPr>
                    <a:t>JohnCalls</a:t>
                  </a:r>
                  <a:endParaRPr lang="en-US" sz="2000" dirty="0">
                    <a:solidFill>
                      <a:srgbClr val="000000"/>
                    </a:solidFill>
                    <a:latin typeface="+mn-lt"/>
                  </a:endParaRPr>
                </a:p>
              </p:txBody>
            </p:sp>
            <p:cxnSp>
              <p:nvCxnSpPr>
                <p:cNvPr id="9265" name="AutoShape 9"/>
                <p:cNvCxnSpPr>
                  <a:cxnSpLocks noChangeShapeType="1"/>
                  <a:stCxn id="607238" idx="2"/>
                  <a:endCxn id="607239" idx="0"/>
                </p:cNvCxnSpPr>
                <p:nvPr/>
              </p:nvCxnSpPr>
              <p:spPr bwMode="auto">
                <a:xfrm rot="16200000" flipH="1">
                  <a:off x="145649" y="5756683"/>
                  <a:ext cx="957272" cy="229394"/>
                </a:xfrm>
                <a:prstGeom prst="straightConnector1">
                  <a:avLst/>
                </a:prstGeom>
                <a:noFill/>
                <a:ln w="31750">
                  <a:solidFill>
                    <a:srgbClr val="000000"/>
                  </a:solidFill>
                  <a:round/>
                  <a:headEnd type="none" w="sm" len="sm"/>
                  <a:tailEnd type="stealth" w="lg" len="lg"/>
                </a:ln>
              </p:spPr>
            </p:cxnSp>
          </p:grpSp>
          <p:sp>
            <p:nvSpPr>
              <p:cNvPr id="607242" name="Text Box 10"/>
              <p:cNvSpPr txBox="1">
                <a:spLocks noChangeArrowheads="1"/>
              </p:cNvSpPr>
              <p:nvPr/>
            </p:nvSpPr>
            <p:spPr bwMode="auto">
              <a:xfrm>
                <a:off x="285732" y="5715013"/>
                <a:ext cx="1301666" cy="400053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P(J) = 1.0</a:t>
                </a:r>
              </a:p>
            </p:txBody>
          </p:sp>
          <p:sp>
            <p:nvSpPr>
              <p:cNvPr id="607243" name="Text Box 11"/>
              <p:cNvSpPr txBox="1">
                <a:spLocks noChangeArrowheads="1"/>
              </p:cNvSpPr>
              <p:nvPr/>
            </p:nvSpPr>
            <p:spPr bwMode="auto">
              <a:xfrm>
                <a:off x="500031" y="3071810"/>
                <a:ext cx="1630257" cy="708029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000" dirty="0">
                    <a:solidFill>
                      <a:srgbClr val="000000"/>
                    </a:solidFill>
                    <a:latin typeface="+mn-lt"/>
                  </a:rPr>
                  <a:t>P(B) = 0.001</a:t>
                </a:r>
              </a:p>
              <a:p>
                <a:pPr algn="ctr" eaLnBrk="0" hangingPunct="0">
                  <a:defRPr/>
                </a:pPr>
                <a:r>
                  <a:rPr lang="en-US" sz="2000" dirty="0">
                    <a:solidFill>
                      <a:schemeClr val="accent6"/>
                    </a:solidFill>
                    <a:latin typeface="+mn-lt"/>
                  </a:rPr>
                  <a:t>0.016</a:t>
                </a:r>
              </a:p>
            </p:txBody>
          </p:sp>
        </p:grp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857625" y="1428750"/>
            <a:ext cx="2840038" cy="3814763"/>
            <a:chOff x="2458" y="1361"/>
            <a:chExt cx="1789" cy="2403"/>
          </a:xfrm>
        </p:grpSpPr>
        <p:sp>
          <p:nvSpPr>
            <p:cNvPr id="607254" name="Text Box 22"/>
            <p:cNvSpPr txBox="1">
              <a:spLocks noChangeArrowheads="1"/>
            </p:cNvSpPr>
            <p:nvPr/>
          </p:nvSpPr>
          <p:spPr bwMode="auto">
            <a:xfrm>
              <a:off x="2863" y="2576"/>
              <a:ext cx="718" cy="252"/>
            </a:xfrm>
            <a:prstGeom prst="rect">
              <a:avLst/>
            </a:prstGeom>
            <a:noFill/>
            <a:ln w="412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Burglary</a:t>
              </a:r>
            </a:p>
          </p:txBody>
        </p:sp>
        <p:sp>
          <p:nvSpPr>
            <p:cNvPr id="607255" name="Text Box 23"/>
            <p:cNvSpPr txBox="1">
              <a:spLocks noChangeArrowheads="1"/>
            </p:cNvSpPr>
            <p:nvPr/>
          </p:nvSpPr>
          <p:spPr bwMode="auto">
            <a:xfrm>
              <a:off x="3184" y="1991"/>
              <a:ext cx="942" cy="252"/>
            </a:xfrm>
            <a:prstGeom prst="rect">
              <a:avLst/>
            </a:prstGeom>
            <a:solidFill>
              <a:srgbClr val="D2D2D2"/>
            </a:solidFill>
            <a:ln w="412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Earthquake</a:t>
              </a:r>
            </a:p>
          </p:txBody>
        </p:sp>
        <p:sp>
          <p:nvSpPr>
            <p:cNvPr id="607256" name="Text Box 24"/>
            <p:cNvSpPr txBox="1">
              <a:spLocks noChangeArrowheads="1"/>
            </p:cNvSpPr>
            <p:nvPr/>
          </p:nvSpPr>
          <p:spPr bwMode="auto">
            <a:xfrm>
              <a:off x="3403" y="3251"/>
              <a:ext cx="538" cy="252"/>
            </a:xfrm>
            <a:prstGeom prst="rect">
              <a:avLst/>
            </a:prstGeom>
            <a:solidFill>
              <a:srgbClr val="D2D2D2"/>
            </a:solidFill>
            <a:ln w="412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Alarm</a:t>
              </a:r>
            </a:p>
          </p:txBody>
        </p:sp>
        <p:cxnSp>
          <p:nvCxnSpPr>
            <p:cNvPr id="9250" name="AutoShape 25"/>
            <p:cNvCxnSpPr>
              <a:cxnSpLocks noChangeShapeType="1"/>
            </p:cNvCxnSpPr>
            <p:nvPr/>
          </p:nvCxnSpPr>
          <p:spPr bwMode="auto">
            <a:xfrm rot="16200000" flipH="1">
              <a:off x="3274" y="2885"/>
              <a:ext cx="420" cy="342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stealth" w="lg" len="lg"/>
            </a:ln>
          </p:spPr>
        </p:cxnSp>
        <p:cxnSp>
          <p:nvCxnSpPr>
            <p:cNvPr id="9251" name="AutoShape 26"/>
            <p:cNvCxnSpPr>
              <a:cxnSpLocks noChangeShapeType="1"/>
            </p:cNvCxnSpPr>
            <p:nvPr/>
          </p:nvCxnSpPr>
          <p:spPr bwMode="auto">
            <a:xfrm rot="5400000">
              <a:off x="3276" y="2658"/>
              <a:ext cx="996" cy="202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stealth" w="lg" len="lg"/>
            </a:ln>
          </p:spPr>
        </p:cxnSp>
        <p:sp>
          <p:nvSpPr>
            <p:cNvPr id="607259" name="Text Box 27"/>
            <p:cNvSpPr txBox="1">
              <a:spLocks noChangeArrowheads="1"/>
            </p:cNvSpPr>
            <p:nvPr/>
          </p:nvSpPr>
          <p:spPr bwMode="auto">
            <a:xfrm>
              <a:off x="2863" y="1361"/>
              <a:ext cx="1384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 dirty="0" err="1">
                  <a:solidFill>
                    <a:srgbClr val="000000"/>
                  </a:solidFill>
                  <a:latin typeface="+mn-lt"/>
                </a:rPr>
                <a:t>Intercausal</a:t>
              </a:r>
              <a:endParaRPr lang="en-US" sz="32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07260" name="Text Box 28"/>
            <p:cNvSpPr txBox="1">
              <a:spLocks noChangeArrowheads="1"/>
            </p:cNvSpPr>
            <p:nvPr/>
          </p:nvSpPr>
          <p:spPr bwMode="auto">
            <a:xfrm>
              <a:off x="3136" y="3512"/>
              <a:ext cx="847" cy="25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P(A) = 1.0</a:t>
              </a:r>
            </a:p>
          </p:txBody>
        </p:sp>
        <p:sp>
          <p:nvSpPr>
            <p:cNvPr id="607261" name="Text Box 29"/>
            <p:cNvSpPr txBox="1">
              <a:spLocks noChangeArrowheads="1"/>
            </p:cNvSpPr>
            <p:nvPr/>
          </p:nvSpPr>
          <p:spPr bwMode="auto">
            <a:xfrm>
              <a:off x="2458" y="2891"/>
              <a:ext cx="1027" cy="44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P(B) = 0.001</a:t>
              </a:r>
            </a:p>
            <a:p>
              <a:pPr algn="ctr" eaLnBrk="0" hangingPunct="0">
                <a:defRPr/>
              </a:pPr>
              <a:r>
                <a:rPr lang="en-US" sz="2000" dirty="0">
                  <a:solidFill>
                    <a:schemeClr val="accent6"/>
                  </a:solidFill>
                  <a:latin typeface="+mn-lt"/>
                </a:rPr>
                <a:t>0.003</a:t>
              </a:r>
            </a:p>
          </p:txBody>
        </p:sp>
        <p:sp>
          <p:nvSpPr>
            <p:cNvPr id="607262" name="Text Box 30"/>
            <p:cNvSpPr txBox="1">
              <a:spLocks noChangeArrowheads="1"/>
            </p:cNvSpPr>
            <p:nvPr/>
          </p:nvSpPr>
          <p:spPr bwMode="auto">
            <a:xfrm>
              <a:off x="3358" y="1766"/>
              <a:ext cx="847" cy="25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P(E) = 1.0</a:t>
              </a:r>
            </a:p>
          </p:txBody>
        </p:sp>
      </p:grpSp>
      <p:sp>
        <p:nvSpPr>
          <p:cNvPr id="607248" name="Text Box 16"/>
          <p:cNvSpPr txBox="1">
            <a:spLocks noChangeArrowheads="1"/>
          </p:cNvSpPr>
          <p:nvPr/>
        </p:nvSpPr>
        <p:spPr bwMode="auto">
          <a:xfrm>
            <a:off x="2214563" y="4572000"/>
            <a:ext cx="1335087" cy="400050"/>
          </a:xfrm>
          <a:prstGeom prst="rect">
            <a:avLst/>
          </a:prstGeom>
          <a:noFill/>
          <a:ln w="41275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>
                <a:solidFill>
                  <a:srgbClr val="000000"/>
                </a:solidFill>
                <a:latin typeface="+mn-lt"/>
              </a:rPr>
              <a:t>JohnCalls</a:t>
            </a:r>
          </a:p>
        </p:txBody>
      </p:sp>
      <p:cxnSp>
        <p:nvCxnSpPr>
          <p:cNvPr id="9229" name="AutoShape 18"/>
          <p:cNvCxnSpPr>
            <a:cxnSpLocks noChangeShapeType="1"/>
            <a:endCxn id="607248" idx="0"/>
          </p:cNvCxnSpPr>
          <p:nvPr/>
        </p:nvCxnSpPr>
        <p:spPr bwMode="auto">
          <a:xfrm rot="16200000" flipH="1">
            <a:off x="2532857" y="4223544"/>
            <a:ext cx="671512" cy="25400"/>
          </a:xfrm>
          <a:prstGeom prst="straightConnector1">
            <a:avLst/>
          </a:prstGeom>
          <a:noFill/>
          <a:ln w="31750">
            <a:solidFill>
              <a:srgbClr val="000000"/>
            </a:solidFill>
            <a:round/>
            <a:headEnd type="none" w="sm" len="sm"/>
            <a:tailEnd type="stealth" w="lg" len="lg"/>
          </a:ln>
        </p:spPr>
      </p:cxn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2214563" y="1428750"/>
            <a:ext cx="2444750" cy="4351338"/>
            <a:chOff x="2214546" y="2000240"/>
            <a:chExt cx="2444229" cy="4351866"/>
          </a:xfrm>
        </p:grpSpPr>
        <p:sp>
          <p:nvSpPr>
            <p:cNvPr id="607245" name="Text Box 13"/>
            <p:cNvSpPr txBox="1">
              <a:spLocks noChangeArrowheads="1"/>
            </p:cNvSpPr>
            <p:nvPr/>
          </p:nvSpPr>
          <p:spPr bwMode="auto">
            <a:xfrm>
              <a:off x="2214546" y="2000240"/>
              <a:ext cx="1990301" cy="585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 dirty="0">
                  <a:solidFill>
                    <a:srgbClr val="000000"/>
                  </a:solidFill>
                  <a:latin typeface="+mn-lt"/>
                </a:rPr>
                <a:t>Predictive</a:t>
              </a:r>
              <a:endParaRPr lang="en-US" sz="32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07246" name="Text Box 14"/>
            <p:cNvSpPr txBox="1">
              <a:spLocks noChangeArrowheads="1"/>
            </p:cNvSpPr>
            <p:nvPr/>
          </p:nvSpPr>
          <p:spPr bwMode="auto">
            <a:xfrm>
              <a:off x="2331996" y="2709939"/>
              <a:ext cx="1139582" cy="400099"/>
            </a:xfrm>
            <a:prstGeom prst="rect">
              <a:avLst/>
            </a:prstGeom>
            <a:solidFill>
              <a:srgbClr val="D2D2D2"/>
            </a:solidFill>
            <a:ln w="412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Burglary</a:t>
              </a:r>
            </a:p>
          </p:txBody>
        </p:sp>
        <p:sp>
          <p:nvSpPr>
            <p:cNvPr id="607247" name="Text Box 15"/>
            <p:cNvSpPr txBox="1">
              <a:spLocks noChangeArrowheads="1"/>
            </p:cNvSpPr>
            <p:nvPr/>
          </p:nvSpPr>
          <p:spPr bwMode="auto">
            <a:xfrm>
              <a:off x="2428812" y="4072179"/>
              <a:ext cx="853893" cy="400099"/>
            </a:xfrm>
            <a:prstGeom prst="rect">
              <a:avLst/>
            </a:prstGeom>
            <a:noFill/>
            <a:ln w="412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Alarm</a:t>
              </a:r>
            </a:p>
          </p:txBody>
        </p:sp>
        <p:cxnSp>
          <p:nvCxnSpPr>
            <p:cNvPr id="9244" name="AutoShape 17"/>
            <p:cNvCxnSpPr>
              <a:cxnSpLocks noChangeShapeType="1"/>
              <a:stCxn id="607246" idx="2"/>
              <a:endCxn id="607247" idx="0"/>
            </p:cNvCxnSpPr>
            <p:nvPr/>
          </p:nvCxnSpPr>
          <p:spPr bwMode="auto">
            <a:xfrm rot="5400000">
              <a:off x="2397897" y="3567904"/>
              <a:ext cx="962039" cy="46036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stealth" w="lg" len="lg"/>
            </a:ln>
          </p:spPr>
        </p:cxnSp>
        <p:sp>
          <p:nvSpPr>
            <p:cNvPr id="607251" name="Text Box 19"/>
            <p:cNvSpPr txBox="1">
              <a:spLocks noChangeArrowheads="1"/>
            </p:cNvSpPr>
            <p:nvPr/>
          </p:nvSpPr>
          <p:spPr bwMode="auto">
            <a:xfrm>
              <a:off x="3071613" y="5643995"/>
              <a:ext cx="1587162" cy="70811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P(J) = 0.011</a:t>
              </a:r>
            </a:p>
            <a:p>
              <a:pPr algn="ctr" eaLnBrk="0" hangingPunct="0">
                <a:defRPr/>
              </a:pPr>
              <a:r>
                <a:rPr lang="en-US" sz="2000" dirty="0">
                  <a:solidFill>
                    <a:schemeClr val="accent6"/>
                  </a:solidFill>
                  <a:latin typeface="+mn-lt"/>
                </a:rPr>
                <a:t>0.66</a:t>
              </a:r>
            </a:p>
          </p:txBody>
        </p:sp>
        <p:sp>
          <p:nvSpPr>
            <p:cNvPr id="607252" name="Text Box 20"/>
            <p:cNvSpPr txBox="1">
              <a:spLocks noChangeArrowheads="1"/>
            </p:cNvSpPr>
            <p:nvPr/>
          </p:nvSpPr>
          <p:spPr bwMode="auto">
            <a:xfrm>
              <a:off x="2865282" y="3067169"/>
              <a:ext cx="1344325" cy="40009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P(B) = 1.0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6807200" y="1428750"/>
            <a:ext cx="2336800" cy="3957638"/>
            <a:chOff x="4512" y="1544"/>
            <a:chExt cx="1472" cy="2313"/>
          </a:xfrm>
        </p:grpSpPr>
        <p:sp>
          <p:nvSpPr>
            <p:cNvPr id="607264" name="Text Box 32"/>
            <p:cNvSpPr txBox="1">
              <a:spLocks noChangeArrowheads="1"/>
            </p:cNvSpPr>
            <p:nvPr/>
          </p:nvSpPr>
          <p:spPr bwMode="auto">
            <a:xfrm>
              <a:off x="4769" y="1544"/>
              <a:ext cx="821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3200" b="1" dirty="0">
                  <a:solidFill>
                    <a:srgbClr val="000000"/>
                  </a:solidFill>
                  <a:latin typeface="+mn-lt"/>
                </a:rPr>
                <a:t>Mixed</a:t>
              </a:r>
              <a:endParaRPr lang="en-US" sz="32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07265" name="Text Box 33"/>
            <p:cNvSpPr txBox="1">
              <a:spLocks noChangeArrowheads="1"/>
            </p:cNvSpPr>
            <p:nvPr/>
          </p:nvSpPr>
          <p:spPr bwMode="auto">
            <a:xfrm>
              <a:off x="4512" y="2024"/>
              <a:ext cx="942" cy="252"/>
            </a:xfrm>
            <a:prstGeom prst="rect">
              <a:avLst/>
            </a:prstGeom>
            <a:solidFill>
              <a:srgbClr val="D2D2D2"/>
            </a:solidFill>
            <a:ln w="412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Earthquake</a:t>
              </a:r>
            </a:p>
          </p:txBody>
        </p:sp>
        <p:sp>
          <p:nvSpPr>
            <p:cNvPr id="607266" name="Text Box 34"/>
            <p:cNvSpPr txBox="1">
              <a:spLocks noChangeArrowheads="1"/>
            </p:cNvSpPr>
            <p:nvPr/>
          </p:nvSpPr>
          <p:spPr bwMode="auto">
            <a:xfrm>
              <a:off x="4632" y="2720"/>
              <a:ext cx="538" cy="251"/>
            </a:xfrm>
            <a:prstGeom prst="rect">
              <a:avLst/>
            </a:prstGeom>
            <a:noFill/>
            <a:ln w="412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Alarm</a:t>
              </a:r>
            </a:p>
          </p:txBody>
        </p:sp>
        <p:sp>
          <p:nvSpPr>
            <p:cNvPr id="607267" name="Text Box 35"/>
            <p:cNvSpPr txBox="1">
              <a:spLocks noChangeArrowheads="1"/>
            </p:cNvSpPr>
            <p:nvPr/>
          </p:nvSpPr>
          <p:spPr bwMode="auto">
            <a:xfrm>
              <a:off x="4524" y="3332"/>
              <a:ext cx="827" cy="252"/>
            </a:xfrm>
            <a:prstGeom prst="rect">
              <a:avLst/>
            </a:prstGeom>
            <a:solidFill>
              <a:srgbClr val="D2D2D2"/>
            </a:solidFill>
            <a:ln w="4127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JohnCalls</a:t>
              </a:r>
            </a:p>
          </p:txBody>
        </p:sp>
        <p:cxnSp>
          <p:nvCxnSpPr>
            <p:cNvPr id="9236" name="AutoShape 36"/>
            <p:cNvCxnSpPr>
              <a:cxnSpLocks noChangeShapeType="1"/>
              <a:stCxn id="607265" idx="2"/>
              <a:endCxn id="607266" idx="0"/>
            </p:cNvCxnSpPr>
            <p:nvPr/>
          </p:nvCxnSpPr>
          <p:spPr bwMode="auto">
            <a:xfrm rot="5400000">
              <a:off x="4720" y="2457"/>
              <a:ext cx="444" cy="82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stealth" w="lg" len="lg"/>
            </a:ln>
          </p:spPr>
        </p:cxnSp>
        <p:cxnSp>
          <p:nvCxnSpPr>
            <p:cNvPr id="9237" name="AutoShape 37"/>
            <p:cNvCxnSpPr>
              <a:cxnSpLocks noChangeShapeType="1"/>
              <a:stCxn id="607266" idx="2"/>
              <a:endCxn id="607267" idx="0"/>
            </p:cNvCxnSpPr>
            <p:nvPr/>
          </p:nvCxnSpPr>
          <p:spPr bwMode="auto">
            <a:xfrm rot="16200000" flipH="1">
              <a:off x="4739" y="3134"/>
              <a:ext cx="360" cy="36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 type="none" w="sm" len="sm"/>
              <a:tailEnd type="stealth" w="lg" len="lg"/>
            </a:ln>
          </p:spPr>
        </p:cxnSp>
        <p:sp>
          <p:nvSpPr>
            <p:cNvPr id="607270" name="Text Box 38"/>
            <p:cNvSpPr txBox="1">
              <a:spLocks noChangeArrowheads="1"/>
            </p:cNvSpPr>
            <p:nvPr/>
          </p:nvSpPr>
          <p:spPr bwMode="auto">
            <a:xfrm>
              <a:off x="4872" y="3605"/>
              <a:ext cx="873" cy="25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P(M) = 1.0</a:t>
              </a:r>
            </a:p>
          </p:txBody>
        </p:sp>
        <p:sp>
          <p:nvSpPr>
            <p:cNvPr id="607271" name="Text Box 39"/>
            <p:cNvSpPr txBox="1">
              <a:spLocks noChangeArrowheads="1"/>
            </p:cNvSpPr>
            <p:nvPr/>
          </p:nvSpPr>
          <p:spPr bwMode="auto">
            <a:xfrm>
              <a:off x="5022" y="2258"/>
              <a:ext cx="962" cy="25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000">
                  <a:solidFill>
                    <a:srgbClr val="000000"/>
                  </a:solidFill>
                  <a:latin typeface="+mn-lt"/>
                </a:rPr>
                <a:t>P(</a:t>
              </a:r>
              <a:r>
                <a:rPr lang="en-US" sz="2000">
                  <a:solidFill>
                    <a:srgbClr val="000000"/>
                  </a:solidFill>
                  <a:latin typeface="+mn-lt"/>
                  <a:sym typeface="Symbol" pitchFamily="18" charset="2"/>
                </a:rPr>
                <a:t></a:t>
              </a:r>
              <a:r>
                <a:rPr lang="en-US" sz="2000">
                  <a:solidFill>
                    <a:srgbClr val="000000"/>
                  </a:solidFill>
                  <a:latin typeface="+mn-lt"/>
                </a:rPr>
                <a:t>E) = 1.0</a:t>
              </a:r>
            </a:p>
          </p:txBody>
        </p:sp>
        <p:sp>
          <p:nvSpPr>
            <p:cNvPr id="607272" name="Text Box 40"/>
            <p:cNvSpPr txBox="1">
              <a:spLocks noChangeArrowheads="1"/>
            </p:cNvSpPr>
            <p:nvPr/>
          </p:nvSpPr>
          <p:spPr bwMode="auto">
            <a:xfrm>
              <a:off x="4957" y="2922"/>
              <a:ext cx="1027" cy="41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P(A) = 0.003</a:t>
              </a:r>
            </a:p>
            <a:p>
              <a:pPr algn="ctr" eaLnBrk="0" hangingPunct="0"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sz="2000" dirty="0">
                  <a:solidFill>
                    <a:schemeClr val="accent6"/>
                  </a:solidFill>
                  <a:latin typeface="+mn-lt"/>
                </a:rPr>
                <a:t>0.033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42E25B52-5F3F-484D-80E6-6AC7F9B01AAB}" type="slidenum">
              <a:rPr lang="en-US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102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BNnets: Compactness</a:t>
            </a:r>
          </a:p>
        </p:txBody>
      </p:sp>
      <p:graphicFrame>
        <p:nvGraphicFramePr>
          <p:cNvPr id="7" name="Group 109"/>
          <p:cNvGraphicFramePr>
            <a:graphicFrameLocks noGrp="1"/>
          </p:cNvGraphicFramePr>
          <p:nvPr/>
        </p:nvGraphicFramePr>
        <p:xfrm>
          <a:off x="3500438" y="2214563"/>
          <a:ext cx="4000527" cy="1524004"/>
        </p:xfrm>
        <a:graphic>
          <a:graphicData uri="http://schemas.openxmlformats.org/drawingml/2006/table">
            <a:tbl>
              <a:tblPr/>
              <a:tblGrid>
                <a:gridCol w="516196"/>
                <a:gridCol w="645247"/>
                <a:gridCol w="1442074"/>
                <a:gridCol w="1397010"/>
              </a:tblGrid>
              <a:tr h="2984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E</a:t>
                      </a:r>
                      <a:endParaRPr kumimoji="0" lang="en-US" sz="12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 |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B,E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 |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B,E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109"/>
          <p:cNvGraphicFramePr>
            <a:graphicFrameLocks noGrp="1"/>
          </p:cNvGraphicFramePr>
          <p:nvPr/>
        </p:nvGraphicFramePr>
        <p:xfrm>
          <a:off x="0" y="857250"/>
          <a:ext cx="1928826" cy="674690"/>
        </p:xfrm>
        <a:graphic>
          <a:graphicData uri="http://schemas.openxmlformats.org/drawingml/2006/table">
            <a:tbl>
              <a:tblPr/>
              <a:tblGrid>
                <a:gridCol w="910496"/>
                <a:gridCol w="1018330"/>
              </a:tblGrid>
              <a:tr h="3698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=T)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B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 )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oup 109"/>
          <p:cNvGraphicFramePr>
            <a:graphicFrameLocks noGrp="1"/>
          </p:cNvGraphicFramePr>
          <p:nvPr/>
        </p:nvGraphicFramePr>
        <p:xfrm>
          <a:off x="6429375" y="857250"/>
          <a:ext cx="1928826" cy="674690"/>
        </p:xfrm>
        <a:graphic>
          <a:graphicData uri="http://schemas.openxmlformats.org/drawingml/2006/table">
            <a:tbl>
              <a:tblPr/>
              <a:tblGrid>
                <a:gridCol w="910496"/>
                <a:gridCol w="1018330"/>
              </a:tblGrid>
              <a:tr h="3698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E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=T)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E</a:t>
                      </a: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 )</a:t>
                      </a:r>
                      <a:endParaRPr kumimoji="0" lang="en-US" sz="12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8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Group 109"/>
          <p:cNvGraphicFramePr>
            <a:graphicFrameLocks noGrp="1"/>
          </p:cNvGraphicFramePr>
          <p:nvPr/>
        </p:nvGraphicFramePr>
        <p:xfrm>
          <a:off x="142875" y="4572000"/>
          <a:ext cx="3429024" cy="1010230"/>
        </p:xfrm>
        <a:graphic>
          <a:graphicData uri="http://schemas.openxmlformats.org/drawingml/2006/table">
            <a:tbl>
              <a:tblPr/>
              <a:tblGrid>
                <a:gridCol w="1143008"/>
                <a:gridCol w="1079106"/>
                <a:gridCol w="1206910"/>
              </a:tblGrid>
              <a:tr h="4006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J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 |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J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 |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109"/>
          <p:cNvGraphicFramePr>
            <a:graphicFrameLocks noGrp="1"/>
          </p:cNvGraphicFramePr>
          <p:nvPr/>
        </p:nvGraphicFramePr>
        <p:xfrm>
          <a:off x="6143625" y="4214813"/>
          <a:ext cx="3000395" cy="1000132"/>
        </p:xfrm>
        <a:graphic>
          <a:graphicData uri="http://schemas.openxmlformats.org/drawingml/2006/table">
            <a:tbl>
              <a:tblPr/>
              <a:tblGrid>
                <a:gridCol w="500066"/>
                <a:gridCol w="1159727"/>
                <a:gridCol w="1340602"/>
              </a:tblGrid>
              <a:tr h="3555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M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 | A)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M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 |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A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2B0F2393-0ECD-45BF-8533-31582317CF5A}" type="slidenum">
              <a:rPr lang="en-US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1129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BNets: Compactness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57188" y="1428750"/>
            <a:ext cx="8786812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b="1" kern="0" dirty="0">
                <a:latin typeface="+mn-lt"/>
              </a:rPr>
              <a:t>In General: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>
                <a:latin typeface="+mn-lt"/>
              </a:rPr>
              <a:t>A</a:t>
            </a:r>
            <a:r>
              <a:rPr lang="en-US" sz="160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CPT for </a:t>
            </a:r>
            <a:r>
              <a:rPr lang="en-US" sz="2400" dirty="0" err="1">
                <a:latin typeface="+mn-lt"/>
              </a:rPr>
              <a:t>boolean</a:t>
            </a:r>
            <a:r>
              <a:rPr lang="en-US" sz="2400" dirty="0">
                <a:latin typeface="+mn-lt"/>
              </a:rPr>
              <a:t> </a:t>
            </a:r>
            <a:r>
              <a:rPr lang="en-US" sz="2400" i="1" dirty="0">
                <a:latin typeface="+mn-lt"/>
              </a:rPr>
              <a:t>X</a:t>
            </a:r>
            <a:r>
              <a:rPr lang="en-US" sz="2400" i="1" baseline="-25000" dirty="0">
                <a:latin typeface="+mn-lt"/>
              </a:rPr>
              <a:t>i</a:t>
            </a:r>
            <a:r>
              <a:rPr lang="en-US" sz="2400" dirty="0">
                <a:latin typeface="+mn-lt"/>
              </a:rPr>
              <a:t> with </a:t>
            </a:r>
            <a:r>
              <a:rPr lang="en-US" sz="2400" i="1" dirty="0">
                <a:latin typeface="+mn-lt"/>
              </a:rPr>
              <a:t>k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boolean</a:t>
            </a:r>
            <a:r>
              <a:rPr lang="en-US" sz="2400" dirty="0">
                <a:latin typeface="+mn-lt"/>
              </a:rPr>
              <a:t> parents has          rows for the combinations of parent values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</a:rPr>
              <a:t>Each row requires one number </a:t>
            </a:r>
            <a:r>
              <a:rPr lang="en-US" sz="2400" i="1" kern="0" dirty="0">
                <a:latin typeface="+mn-lt"/>
              </a:rPr>
              <a:t>p</a:t>
            </a:r>
            <a:r>
              <a:rPr lang="en-US" sz="2400" i="1" kern="0" baseline="-25000" dirty="0">
                <a:latin typeface="+mn-lt"/>
              </a:rPr>
              <a:t>i</a:t>
            </a:r>
            <a:r>
              <a:rPr lang="en-US" sz="2400" kern="0" baseline="-25000" dirty="0">
                <a:latin typeface="+mn-lt"/>
              </a:rPr>
              <a:t>  </a:t>
            </a:r>
            <a:r>
              <a:rPr lang="en-US" sz="2400" kern="0" dirty="0">
                <a:latin typeface="+mn-lt"/>
              </a:rPr>
              <a:t>for </a:t>
            </a:r>
            <a:r>
              <a:rPr lang="en-US" sz="2400" i="1" kern="0" dirty="0">
                <a:latin typeface="+mn-lt"/>
              </a:rPr>
              <a:t>X</a:t>
            </a:r>
            <a:r>
              <a:rPr lang="en-US" sz="2400" i="1" kern="0" baseline="-25000" dirty="0">
                <a:latin typeface="+mn-lt"/>
              </a:rPr>
              <a:t>i</a:t>
            </a:r>
            <a:r>
              <a:rPr lang="en-US" sz="2400" i="1" kern="0" dirty="0">
                <a:latin typeface="+mn-lt"/>
              </a:rPr>
              <a:t> = true</a:t>
            </a:r>
            <a:br>
              <a:rPr lang="en-US" sz="2400" i="1" kern="0" dirty="0">
                <a:latin typeface="+mn-lt"/>
              </a:rPr>
            </a:br>
            <a:r>
              <a:rPr lang="en-US" sz="2400" kern="0" dirty="0">
                <a:latin typeface="+mn-lt"/>
              </a:rPr>
              <a:t>(the number for  </a:t>
            </a:r>
            <a:r>
              <a:rPr lang="en-US" sz="2400" i="1" kern="0" dirty="0">
                <a:latin typeface="+mn-lt"/>
              </a:rPr>
              <a:t>X</a:t>
            </a:r>
            <a:r>
              <a:rPr lang="en-US" sz="2400" i="1" kern="0" baseline="-25000" dirty="0">
                <a:latin typeface="+mn-lt"/>
              </a:rPr>
              <a:t>i</a:t>
            </a:r>
            <a:r>
              <a:rPr lang="en-US" sz="2400" kern="0" dirty="0">
                <a:latin typeface="+mn-lt"/>
              </a:rPr>
              <a:t> = </a:t>
            </a:r>
            <a:r>
              <a:rPr lang="en-US" sz="2400" i="1" kern="0" dirty="0">
                <a:latin typeface="+mn-lt"/>
              </a:rPr>
              <a:t>false</a:t>
            </a:r>
            <a:r>
              <a:rPr lang="en-US" sz="2400" kern="0" dirty="0">
                <a:latin typeface="+mn-lt"/>
              </a:rPr>
              <a:t> is just </a:t>
            </a:r>
            <a:r>
              <a:rPr lang="en-US" sz="2400" i="1" kern="0" dirty="0">
                <a:latin typeface="+mn-lt"/>
              </a:rPr>
              <a:t>1-p</a:t>
            </a:r>
            <a:r>
              <a:rPr lang="en-US" sz="2400" i="1" kern="0" baseline="-25000" dirty="0">
                <a:latin typeface="+mn-lt"/>
              </a:rPr>
              <a:t>i</a:t>
            </a:r>
            <a:r>
              <a:rPr lang="en-US" sz="2400" kern="0" baseline="-25000" dirty="0">
                <a:latin typeface="+mn-lt"/>
              </a:rPr>
              <a:t> </a:t>
            </a:r>
            <a:r>
              <a:rPr lang="en-US" sz="2400" kern="0" dirty="0">
                <a:latin typeface="+mn-lt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</a:rPr>
              <a:t>If each variable has no more than </a:t>
            </a:r>
            <a:r>
              <a:rPr lang="en-US" sz="2400" i="1" kern="0" dirty="0">
                <a:latin typeface="+mn-lt"/>
              </a:rPr>
              <a:t>k</a:t>
            </a:r>
            <a:r>
              <a:rPr lang="en-US" sz="2400" kern="0" dirty="0">
                <a:latin typeface="+mn-lt"/>
              </a:rPr>
              <a:t> parents, the complete network </a:t>
            </a:r>
            <a:r>
              <a:rPr lang="en-US" sz="2400" kern="0" dirty="0" smtClean="0">
                <a:solidFill>
                  <a:srgbClr val="000000"/>
                </a:solidFill>
                <a:latin typeface="Arial Unicode MS"/>
              </a:rPr>
              <a:t>requires </a:t>
            </a:r>
            <a:r>
              <a:rPr lang="en-US" sz="2400" i="1" kern="0" dirty="0" smtClean="0">
                <a:solidFill>
                  <a:srgbClr val="3333CC"/>
                </a:solidFill>
                <a:latin typeface="Arial Unicode MS"/>
              </a:rPr>
              <a:t>  O(                      ) </a:t>
            </a:r>
            <a:r>
              <a:rPr lang="en-US" sz="2400" kern="0" dirty="0" smtClean="0">
                <a:latin typeface="+mn-lt"/>
              </a:rPr>
              <a:t>numbers</a:t>
            </a:r>
            <a:endParaRPr lang="en-US" sz="24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kern="0" dirty="0">
                <a:latin typeface="+mn-lt"/>
              </a:rPr>
              <a:t>For </a:t>
            </a:r>
            <a:r>
              <a:rPr lang="en-US" sz="2400" i="1" kern="0" dirty="0">
                <a:latin typeface="+mn-lt"/>
              </a:rPr>
              <a:t>k&lt;&lt; n</a:t>
            </a:r>
            <a:r>
              <a:rPr lang="en-US" sz="2400" kern="0" dirty="0">
                <a:latin typeface="+mn-lt"/>
              </a:rPr>
              <a:t>, this is a substantial improvement,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400" kern="0" dirty="0">
                <a:latin typeface="+mn-lt"/>
              </a:rPr>
              <a:t>the numbers required  grow linearly with </a:t>
            </a:r>
            <a:r>
              <a:rPr lang="en-US" sz="2400" i="1" kern="0" dirty="0">
                <a:latin typeface="+mn-lt"/>
              </a:rPr>
              <a:t>n</a:t>
            </a:r>
            <a:r>
              <a:rPr lang="en-US" sz="2400" kern="0" dirty="0">
                <a:latin typeface="+mn-lt"/>
              </a:rPr>
              <a:t>, vs. </a:t>
            </a:r>
            <a:r>
              <a:rPr lang="en-US" sz="2400" i="1" kern="0" dirty="0">
                <a:solidFill>
                  <a:schemeClr val="accent2"/>
                </a:solidFill>
                <a:latin typeface="+mn-lt"/>
              </a:rPr>
              <a:t>O(2</a:t>
            </a:r>
            <a:r>
              <a:rPr lang="en-US" sz="2400" i="1" kern="0" baseline="30000" dirty="0">
                <a:solidFill>
                  <a:schemeClr val="accent2"/>
                </a:solidFill>
                <a:latin typeface="+mn-lt"/>
              </a:rPr>
              <a:t>n</a:t>
            </a:r>
            <a:r>
              <a:rPr lang="en-US" sz="2400" i="1" kern="0" dirty="0">
                <a:solidFill>
                  <a:schemeClr val="accent2"/>
                </a:solidFill>
                <a:latin typeface="+mn-lt"/>
              </a:rPr>
              <a:t>)</a:t>
            </a:r>
            <a:r>
              <a:rPr lang="en-US" sz="2400" i="1" kern="0" dirty="0">
                <a:latin typeface="+mn-lt"/>
              </a:rPr>
              <a:t> </a:t>
            </a:r>
            <a:r>
              <a:rPr lang="en-US" sz="2400" kern="0" dirty="0">
                <a:latin typeface="+mn-lt"/>
              </a:rPr>
              <a:t>for the full joint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EB3D533-36A1-4193-B403-C546C8ADBD2A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12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BNets: Construction General Semantics</a:t>
            </a:r>
          </a:p>
        </p:txBody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58738" y="871538"/>
            <a:ext cx="9429751" cy="2571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The full joint distribution can be defined as the product of conditional distributions: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/>
              <a:t>	</a:t>
            </a:r>
            <a:r>
              <a:rPr lang="en-US" b="1" i="1" dirty="0" smtClean="0"/>
              <a:t>P </a:t>
            </a:r>
            <a:r>
              <a:rPr lang="en-US" i="1" dirty="0" smtClean="0"/>
              <a:t>(X</a:t>
            </a:r>
            <a:r>
              <a:rPr lang="en-US" i="1" baseline="-25000" dirty="0" smtClean="0"/>
              <a:t>1</a:t>
            </a:r>
            <a:r>
              <a:rPr lang="en-US" i="1" dirty="0" smtClean="0"/>
              <a:t>, … ,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) = </a:t>
            </a:r>
            <a:r>
              <a:rPr lang="el-GR" sz="4000" i="1" dirty="0" smtClean="0">
                <a:cs typeface="Arial" charset="0"/>
              </a:rPr>
              <a:t>π</a:t>
            </a:r>
            <a:r>
              <a:rPr lang="en-US" sz="2400" i="1" baseline="-25000" dirty="0" err="1" smtClean="0"/>
              <a:t>i</a:t>
            </a:r>
            <a:r>
              <a:rPr lang="en-US" sz="2400" i="1" baseline="-25000" dirty="0" smtClean="0"/>
              <a:t> = 1</a:t>
            </a:r>
            <a:r>
              <a:rPr lang="en-US" sz="2400" i="1" dirty="0" smtClean="0"/>
              <a:t>  </a:t>
            </a:r>
            <a:r>
              <a:rPr lang="en-US" b="1" i="1" dirty="0" smtClean="0"/>
              <a:t>P</a:t>
            </a:r>
            <a:r>
              <a:rPr lang="en-US" i="1" dirty="0" smtClean="0"/>
              <a:t>(X</a:t>
            </a:r>
            <a:r>
              <a:rPr lang="en-US" i="1" baseline="-25000" dirty="0" smtClean="0"/>
              <a:t>i</a:t>
            </a:r>
            <a:r>
              <a:rPr lang="en-US" i="1" dirty="0" smtClean="0"/>
              <a:t> | X</a:t>
            </a:r>
            <a:r>
              <a:rPr lang="en-US" i="1" baseline="-25000" dirty="0" smtClean="0"/>
              <a:t>1</a:t>
            </a:r>
            <a:r>
              <a:rPr lang="en-US" i="1" dirty="0" smtClean="0"/>
              <a:t>, </a:t>
            </a:r>
            <a:r>
              <a:rPr lang="en-US" sz="2400" i="1" dirty="0" smtClean="0">
                <a:latin typeface="Times New Roman"/>
              </a:rPr>
              <a:t>…</a:t>
            </a:r>
            <a:r>
              <a:rPr lang="en-US" sz="2400" i="1" dirty="0" smtClean="0"/>
              <a:t> ,X</a:t>
            </a:r>
            <a:r>
              <a:rPr lang="en-US" sz="2400" i="1" baseline="-25000" dirty="0" smtClean="0"/>
              <a:t>i-1</a:t>
            </a:r>
            <a:r>
              <a:rPr lang="en-US" sz="2400" i="1" dirty="0" smtClean="0"/>
              <a:t>)</a:t>
            </a:r>
            <a:r>
              <a:rPr lang="en-US" sz="1800" dirty="0" smtClean="0"/>
              <a:t>  </a:t>
            </a:r>
            <a:r>
              <a:rPr lang="en-US" sz="2400" dirty="0" smtClean="0">
                <a:solidFill>
                  <a:schemeClr val="accent2"/>
                </a:solidFill>
              </a:rPr>
              <a:t>(chain rule)</a:t>
            </a:r>
            <a:r>
              <a:rPr lang="en-US" sz="1800" dirty="0" smtClean="0"/>
              <a:t>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Simplify according to </a:t>
            </a:r>
            <a:r>
              <a:rPr lang="en-US" dirty="0" err="1" smtClean="0">
                <a:solidFill>
                  <a:schemeClr val="accent6"/>
                </a:solidFill>
              </a:rPr>
              <a:t>marginal&amp;conditional</a:t>
            </a:r>
            <a:r>
              <a:rPr lang="en-US" dirty="0" smtClean="0">
                <a:solidFill>
                  <a:schemeClr val="accent6"/>
                </a:solidFill>
              </a:rPr>
              <a:t> independence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                                    </a:t>
            </a:r>
            <a:endParaRPr lang="en-US" sz="2400" i="1" dirty="0" smtClean="0"/>
          </a:p>
        </p:txBody>
      </p:sp>
      <p:sp>
        <p:nvSpPr>
          <p:cNvPr id="12302" name="Text Box 5"/>
          <p:cNvSpPr txBox="1">
            <a:spLocks noChangeArrowheads="1"/>
          </p:cNvSpPr>
          <p:nvPr/>
        </p:nvSpPr>
        <p:spPr bwMode="auto">
          <a:xfrm>
            <a:off x="3707904" y="1700808"/>
            <a:ext cx="214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latin typeface="Arial" charset="0"/>
              </a:rPr>
              <a:t>n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3429000"/>
            <a:ext cx="8424863" cy="2071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Express remaining dependencies as a network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400" kern="0" dirty="0">
                <a:latin typeface="+mn-lt"/>
              </a:rPr>
              <a:t>Each </a:t>
            </a:r>
            <a:r>
              <a:rPr lang="en-US" sz="2400" kern="0" dirty="0" err="1">
                <a:latin typeface="+mn-lt"/>
              </a:rPr>
              <a:t>var</a:t>
            </a:r>
            <a:r>
              <a:rPr lang="en-US" sz="2400" kern="0" dirty="0">
                <a:latin typeface="+mn-lt"/>
              </a:rPr>
              <a:t> is a node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400" kern="0" dirty="0">
                <a:latin typeface="+mn-lt"/>
              </a:rPr>
              <a:t>For each </a:t>
            </a:r>
            <a:r>
              <a:rPr lang="en-US" sz="2400" kern="0" dirty="0" err="1">
                <a:latin typeface="+mn-lt"/>
              </a:rPr>
              <a:t>var</a:t>
            </a:r>
            <a:r>
              <a:rPr lang="en-US" sz="2400" kern="0" dirty="0">
                <a:latin typeface="+mn-lt"/>
              </a:rPr>
              <a:t>, the </a:t>
            </a:r>
            <a:r>
              <a:rPr lang="en-US" sz="2400" kern="0" dirty="0">
                <a:solidFill>
                  <a:schemeClr val="accent6"/>
                </a:solidFill>
                <a:latin typeface="+mn-lt"/>
              </a:rPr>
              <a:t>conditioning </a:t>
            </a:r>
            <a:r>
              <a:rPr lang="en-US" sz="2400" kern="0" dirty="0" err="1">
                <a:solidFill>
                  <a:schemeClr val="accent6"/>
                </a:solidFill>
                <a:latin typeface="+mn-lt"/>
              </a:rPr>
              <a:t>vars</a:t>
            </a:r>
            <a:r>
              <a:rPr lang="en-US" sz="2400" kern="0" dirty="0">
                <a:solidFill>
                  <a:schemeClr val="accent6"/>
                </a:solidFill>
                <a:latin typeface="+mn-lt"/>
              </a:rPr>
              <a:t> are its parents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2400" kern="0" dirty="0">
                <a:latin typeface="+mn-lt"/>
              </a:rPr>
              <a:t>Associate to each node corresponding conditional probabilities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pPr>
            <a:endParaRPr lang="en-US" sz="2400" kern="0" dirty="0">
              <a:latin typeface="+mn-lt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928688" y="5357813"/>
            <a:ext cx="8458200" cy="1214437"/>
            <a:chOff x="928662" y="5357826"/>
            <a:chExt cx="8458200" cy="1214446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928662" y="5572140"/>
              <a:ext cx="8458200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b="1" kern="0" dirty="0">
                  <a:latin typeface="+mn-lt"/>
                </a:rPr>
                <a:t>	</a:t>
              </a:r>
              <a:r>
                <a:rPr lang="en-US" b="1" i="1" kern="0" dirty="0">
                  <a:latin typeface="+mn-lt"/>
                </a:rPr>
                <a:t>P </a:t>
              </a:r>
              <a:r>
                <a:rPr lang="en-US" i="1" kern="0" dirty="0">
                  <a:latin typeface="+mn-lt"/>
                </a:rPr>
                <a:t>(X</a:t>
              </a:r>
              <a:r>
                <a:rPr lang="en-US" i="1" kern="0" baseline="-25000" dirty="0">
                  <a:latin typeface="+mn-lt"/>
                </a:rPr>
                <a:t>1</a:t>
              </a:r>
              <a:r>
                <a:rPr lang="en-US" i="1" kern="0" dirty="0">
                  <a:latin typeface="+mn-lt"/>
                </a:rPr>
                <a:t>, … ,</a:t>
              </a:r>
              <a:r>
                <a:rPr lang="en-US" i="1" kern="0" dirty="0" err="1">
                  <a:latin typeface="+mn-lt"/>
                </a:rPr>
                <a:t>X</a:t>
              </a:r>
              <a:r>
                <a:rPr lang="en-US" i="1" kern="0" baseline="-25000" dirty="0" err="1">
                  <a:latin typeface="+mn-lt"/>
                </a:rPr>
                <a:t>n</a:t>
              </a:r>
              <a:r>
                <a:rPr lang="en-US" i="1" kern="0" dirty="0">
                  <a:latin typeface="+mn-lt"/>
                </a:rPr>
                <a:t>) </a:t>
              </a:r>
              <a:r>
                <a:rPr lang="en-US" sz="2400" i="1" kern="0" dirty="0">
                  <a:latin typeface="+mn-lt"/>
                </a:rPr>
                <a:t>= </a:t>
              </a:r>
              <a:r>
                <a:rPr lang="el-GR" sz="4000" i="1" dirty="0">
                  <a:latin typeface="+mj-lt"/>
                  <a:cs typeface="Arial" charset="0"/>
                </a:rPr>
                <a:t>π</a:t>
              </a:r>
              <a:r>
                <a:rPr lang="en-US" sz="2400" i="1" baseline="-25000" dirty="0" err="1">
                  <a:latin typeface="+mj-lt"/>
                </a:rPr>
                <a:t>i</a:t>
              </a:r>
              <a:r>
                <a:rPr lang="en-US" sz="2400" i="1" baseline="-25000" dirty="0">
                  <a:latin typeface="+mj-lt"/>
                </a:rPr>
                <a:t> = 1</a:t>
              </a:r>
              <a:r>
                <a:rPr lang="en-US" sz="2400" i="1" dirty="0">
                  <a:latin typeface="+mj-lt"/>
                </a:rPr>
                <a:t> </a:t>
              </a:r>
              <a:r>
                <a:rPr lang="en-US" b="1" i="1" kern="0" dirty="0">
                  <a:latin typeface="+mn-lt"/>
                </a:rPr>
                <a:t>P</a:t>
              </a:r>
              <a:r>
                <a:rPr lang="en-US" i="1" kern="0" dirty="0">
                  <a:latin typeface="+mn-lt"/>
                </a:rPr>
                <a:t> (X</a:t>
              </a:r>
              <a:r>
                <a:rPr lang="en-US" i="1" kern="0" baseline="-25000" dirty="0">
                  <a:latin typeface="+mn-lt"/>
                </a:rPr>
                <a:t>i </a:t>
              </a:r>
              <a:r>
                <a:rPr lang="en-US" i="1" kern="0" dirty="0">
                  <a:latin typeface="+mn-lt"/>
                </a:rPr>
                <a:t>| Parents(X</a:t>
              </a:r>
              <a:r>
                <a:rPr lang="en-US" i="1" kern="0" baseline="-25000" dirty="0">
                  <a:latin typeface="+mn-lt"/>
                </a:rPr>
                <a:t>i</a:t>
              </a:r>
              <a:r>
                <a:rPr lang="en-US" i="1" kern="0" dirty="0">
                  <a:latin typeface="+mn-lt"/>
                </a:rPr>
                <a:t>))</a:t>
              </a:r>
              <a:endParaRPr lang="en-US" sz="2400" i="1" kern="0" dirty="0">
                <a:latin typeface="+mn-lt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US" sz="2400" i="1" kern="0" dirty="0">
                <a:latin typeface="+mn-lt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i="1" kern="0" dirty="0">
                  <a:latin typeface="+mn-lt"/>
                </a:rPr>
                <a:t>   </a:t>
              </a:r>
              <a:endParaRPr lang="en-US" sz="2400" kern="0" dirty="0">
                <a:latin typeface="+mn-lt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US" sz="2400" i="1" kern="0" dirty="0">
                <a:latin typeface="+mn-lt"/>
              </a:endParaRPr>
            </a:p>
            <a:p>
              <a:pPr marL="2057400" lvl="4" indent="-228600">
                <a:lnSpc>
                  <a:spcPct val="0"/>
                </a:lnSpc>
                <a:spcBef>
                  <a:spcPct val="20000"/>
                </a:spcBef>
                <a:buFontTx/>
                <a:buChar char="»"/>
                <a:defRPr/>
              </a:pPr>
              <a:endParaRPr lang="en-US" sz="2400" kern="0" dirty="0">
                <a:latin typeface="+mn-lt"/>
              </a:endParaRPr>
            </a:p>
          </p:txBody>
        </p:sp>
        <p:sp>
          <p:nvSpPr>
            <p:cNvPr id="12306" name="Text Box 5"/>
            <p:cNvSpPr txBox="1">
              <a:spLocks noChangeArrowheads="1"/>
            </p:cNvSpPr>
            <p:nvPr/>
          </p:nvSpPr>
          <p:spPr bwMode="auto">
            <a:xfrm>
              <a:off x="3929058" y="5357826"/>
              <a:ext cx="2143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</a:rPr>
                <a:t>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to build  a Bayesian network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80728"/>
            <a:ext cx="8496944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 smtClean="0"/>
              <a:t>Define a total order over the random variables:  (X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…,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)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2400" dirty="0" smtClean="0"/>
              <a:t>If we apply the </a:t>
            </a:r>
            <a:r>
              <a:rPr lang="en-US" sz="2400" dirty="0" smtClean="0">
                <a:solidFill>
                  <a:srgbClr val="FF0000"/>
                </a:solidFill>
              </a:rPr>
              <a:t>chain rule</a:t>
            </a:r>
            <a:r>
              <a:rPr lang="en-US" sz="2400" dirty="0" smtClean="0"/>
              <a:t>, we have</a:t>
            </a:r>
          </a:p>
          <a:p>
            <a:pPr lvl="1" eaLnBrk="1" hangingPunct="1">
              <a:lnSpc>
                <a:spcPct val="120000"/>
              </a:lnSpc>
              <a:buFontTx/>
              <a:buNone/>
              <a:defRPr/>
            </a:pPr>
            <a:r>
              <a:rPr lang="en-US" dirty="0" smtClean="0"/>
              <a:t> P(X</a:t>
            </a:r>
            <a:r>
              <a:rPr lang="en-US" baseline="-25000" dirty="0" smtClean="0"/>
              <a:t>1</a:t>
            </a:r>
            <a:r>
              <a:rPr lang="en-US" dirty="0" smtClean="0"/>
              <a:t>, …,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) = </a:t>
            </a:r>
            <a:r>
              <a:rPr lang="el-GR" dirty="0" smtClean="0"/>
              <a:t>∏</a:t>
            </a:r>
            <a:r>
              <a:rPr lang="en-US" baseline="30000" dirty="0" err="1" smtClean="0"/>
              <a:t>n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= 1</a:t>
            </a:r>
            <a:r>
              <a:rPr lang="en-US" dirty="0" smtClean="0"/>
              <a:t> P(X</a:t>
            </a:r>
            <a:r>
              <a:rPr lang="en-US" baseline="-25000" dirty="0" smtClean="0"/>
              <a:t>i</a:t>
            </a:r>
            <a:r>
              <a:rPr lang="en-US" dirty="0" smtClean="0"/>
              <a:t> | X</a:t>
            </a:r>
            <a:r>
              <a:rPr lang="en-US" baseline="-25000" dirty="0" smtClean="0"/>
              <a:t>1</a:t>
            </a:r>
            <a:r>
              <a:rPr lang="en-US" dirty="0" smtClean="0"/>
              <a:t>, … ,X</a:t>
            </a:r>
            <a:r>
              <a:rPr lang="en-US" baseline="-25000" dirty="0" smtClean="0"/>
              <a:t>i-1</a:t>
            </a:r>
            <a:r>
              <a:rPr lang="en-US" dirty="0" smtClean="0"/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6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dirty="0" smtClean="0"/>
              <a:t> </a:t>
            </a:r>
            <a:r>
              <a:rPr lang="en-US" sz="2400" dirty="0" smtClean="0"/>
              <a:t>Define as parents of random variable X</a:t>
            </a:r>
            <a:r>
              <a:rPr lang="en-US" sz="2400" baseline="-25000" dirty="0" smtClean="0"/>
              <a:t>i </a:t>
            </a:r>
            <a:r>
              <a:rPr lang="en-US" sz="2400" dirty="0" smtClean="0"/>
              <a:t>in the Belief network  a  </a:t>
            </a:r>
            <a:r>
              <a:rPr lang="en-US" sz="2400" dirty="0" smtClean="0">
                <a:solidFill>
                  <a:schemeClr val="accent2"/>
                </a:solidFill>
              </a:rPr>
              <a:t>minimal set of its predecessors </a:t>
            </a:r>
            <a:r>
              <a:rPr lang="en-US" sz="2400" dirty="0" smtClean="0">
                <a:solidFill>
                  <a:schemeClr val="accent2"/>
                </a:solidFill>
                <a:cs typeface="Arial" pitchFamily="34" charset="0"/>
              </a:rPr>
              <a:t>Parents(X</a:t>
            </a:r>
            <a:r>
              <a:rPr lang="en-US" sz="2400" baseline="-25000" dirty="0" smtClean="0">
                <a:solidFill>
                  <a:schemeClr val="accent2"/>
                </a:solidFill>
                <a:cs typeface="Arial" pitchFamily="34" charset="0"/>
              </a:rPr>
              <a:t>i</a:t>
            </a:r>
            <a:r>
              <a:rPr lang="en-US" sz="2400" dirty="0" smtClean="0">
                <a:solidFill>
                  <a:schemeClr val="accent2"/>
                </a:solidFill>
                <a:cs typeface="Arial" pitchFamily="34" charset="0"/>
              </a:rPr>
              <a:t>) </a:t>
            </a:r>
            <a:r>
              <a:rPr lang="en-US" sz="2400" dirty="0" smtClean="0">
                <a:cs typeface="Arial" pitchFamily="34" charset="0"/>
              </a:rPr>
              <a:t>such that 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000" dirty="0" smtClean="0"/>
              <a:t>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cs typeface="Arial" pitchFamily="34" charset="0"/>
              </a:rPr>
              <a:t>  </a:t>
            </a:r>
            <a:r>
              <a:rPr lang="en-US" sz="2400" dirty="0" smtClean="0"/>
              <a:t>P(X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| 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… ,X</a:t>
            </a:r>
            <a:r>
              <a:rPr lang="en-US" sz="2400" baseline="-25000" dirty="0" smtClean="0"/>
              <a:t>i-1</a:t>
            </a:r>
            <a:r>
              <a:rPr lang="en-US" sz="2400" dirty="0" smtClean="0"/>
              <a:t>) = </a:t>
            </a:r>
            <a:r>
              <a:rPr lang="en-US" sz="2400" dirty="0" smtClean="0">
                <a:cs typeface="Arial" pitchFamily="34" charset="0"/>
              </a:rPr>
              <a:t>P (X</a:t>
            </a:r>
            <a:r>
              <a:rPr lang="en-US" sz="2400" baseline="-25000" dirty="0" smtClean="0">
                <a:cs typeface="Arial" pitchFamily="34" charset="0"/>
              </a:rPr>
              <a:t>i </a:t>
            </a:r>
            <a:r>
              <a:rPr lang="en-US" sz="2400" dirty="0" smtClean="0">
                <a:cs typeface="Arial" pitchFamily="34" charset="0"/>
              </a:rPr>
              <a:t>| Parents(X</a:t>
            </a:r>
            <a:r>
              <a:rPr lang="en-US" sz="2400" baseline="-25000" dirty="0" smtClean="0">
                <a:cs typeface="Arial" pitchFamily="34" charset="0"/>
              </a:rPr>
              <a:t>i</a:t>
            </a:r>
            <a:r>
              <a:rPr lang="en-US" sz="2400" dirty="0" smtClean="0">
                <a:cs typeface="Arial" pitchFamily="34" charset="0"/>
              </a:rPr>
              <a:t>))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cs typeface="Arial" pitchFamily="34" charset="0"/>
              </a:rPr>
              <a:t>Putting it all together, in a Belief network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 P(X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…,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) = </a:t>
            </a:r>
            <a:r>
              <a:rPr lang="el-GR" sz="2400" dirty="0" smtClean="0">
                <a:cs typeface="Arial" pitchFamily="34" charset="0"/>
              </a:rPr>
              <a:t>∏</a:t>
            </a:r>
            <a:r>
              <a:rPr lang="en-US" sz="2400" baseline="30000" dirty="0" err="1" smtClean="0">
                <a:cs typeface="Arial" pitchFamily="34" charset="0"/>
              </a:rPr>
              <a:t>n</a:t>
            </a:r>
            <a:r>
              <a:rPr lang="en-US" sz="2400" baseline="-25000" dirty="0" err="1" smtClean="0">
                <a:cs typeface="Arial" pitchFamily="34" charset="0"/>
              </a:rPr>
              <a:t>i</a:t>
            </a:r>
            <a:r>
              <a:rPr lang="en-US" sz="2400" baseline="-25000" dirty="0" smtClean="0">
                <a:cs typeface="Arial" pitchFamily="34" charset="0"/>
              </a:rPr>
              <a:t>= 1 </a:t>
            </a:r>
            <a:r>
              <a:rPr lang="en-US" sz="2400" dirty="0" smtClean="0">
                <a:cs typeface="Arial" pitchFamily="34" charset="0"/>
              </a:rPr>
              <a:t>P (X</a:t>
            </a:r>
            <a:r>
              <a:rPr lang="en-US" sz="2400" baseline="-25000" dirty="0" smtClean="0">
                <a:cs typeface="Arial" pitchFamily="34" charset="0"/>
              </a:rPr>
              <a:t>i </a:t>
            </a:r>
            <a:r>
              <a:rPr lang="en-US" sz="2400" dirty="0" smtClean="0">
                <a:cs typeface="Arial" pitchFamily="34" charset="0"/>
              </a:rPr>
              <a:t>| Parents(X</a:t>
            </a:r>
            <a:r>
              <a:rPr lang="en-US" sz="2400" baseline="-25000" dirty="0" smtClean="0">
                <a:cs typeface="Arial" pitchFamily="34" charset="0"/>
              </a:rPr>
              <a:t>i</a:t>
            </a:r>
            <a:r>
              <a:rPr lang="en-US" sz="2400" dirty="0" smtClean="0">
                <a:cs typeface="Arial" pitchFamily="34" charset="0"/>
              </a:rPr>
              <a:t>))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i="1" dirty="0" smtClean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i="1" dirty="0" smtClean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i="1" dirty="0" smtClean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i="1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i="1" dirty="0" smtClean="0"/>
              <a:t> </a:t>
            </a:r>
            <a:endParaRPr lang="en-US" sz="2000" i="1" dirty="0"/>
          </a:p>
        </p:txBody>
      </p:sp>
      <p:sp>
        <p:nvSpPr>
          <p:cNvPr id="8" name="Freeform 7"/>
          <p:cNvSpPr/>
          <p:nvPr/>
        </p:nvSpPr>
        <p:spPr bwMode="auto">
          <a:xfrm>
            <a:off x="3643306" y="1844824"/>
            <a:ext cx="1857388" cy="523220"/>
          </a:xfrm>
          <a:custGeom>
            <a:avLst/>
            <a:gdLst>
              <a:gd name="connsiteX0" fmla="*/ 446617 w 1873250"/>
              <a:gd name="connsiteY0" fmla="*/ 40217 h 664634"/>
              <a:gd name="connsiteX1" fmla="*/ 103717 w 1873250"/>
              <a:gd name="connsiteY1" fmla="*/ 129117 h 664634"/>
              <a:gd name="connsiteX2" fmla="*/ 27517 w 1873250"/>
              <a:gd name="connsiteY2" fmla="*/ 472017 h 664634"/>
              <a:gd name="connsiteX3" fmla="*/ 268817 w 1873250"/>
              <a:gd name="connsiteY3" fmla="*/ 637117 h 664634"/>
              <a:gd name="connsiteX4" fmla="*/ 903817 w 1873250"/>
              <a:gd name="connsiteY4" fmla="*/ 637117 h 664634"/>
              <a:gd name="connsiteX5" fmla="*/ 1792817 w 1873250"/>
              <a:gd name="connsiteY5" fmla="*/ 535517 h 664634"/>
              <a:gd name="connsiteX6" fmla="*/ 1386417 w 1873250"/>
              <a:gd name="connsiteY6" fmla="*/ 78317 h 664634"/>
              <a:gd name="connsiteX7" fmla="*/ 446617 w 1873250"/>
              <a:gd name="connsiteY7" fmla="*/ 40217 h 6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3250" h="664634">
                <a:moveTo>
                  <a:pt x="446617" y="40217"/>
                </a:moveTo>
                <a:cubicBezTo>
                  <a:pt x="232834" y="48684"/>
                  <a:pt x="173567" y="57150"/>
                  <a:pt x="103717" y="129117"/>
                </a:cubicBezTo>
                <a:cubicBezTo>
                  <a:pt x="33867" y="201084"/>
                  <a:pt x="0" y="387350"/>
                  <a:pt x="27517" y="472017"/>
                </a:cubicBezTo>
                <a:cubicBezTo>
                  <a:pt x="55034" y="556684"/>
                  <a:pt x="122767" y="609600"/>
                  <a:pt x="268817" y="637117"/>
                </a:cubicBezTo>
                <a:cubicBezTo>
                  <a:pt x="414867" y="664634"/>
                  <a:pt x="649817" y="654050"/>
                  <a:pt x="903817" y="637117"/>
                </a:cubicBezTo>
                <a:cubicBezTo>
                  <a:pt x="1157817" y="620184"/>
                  <a:pt x="1712384" y="628650"/>
                  <a:pt x="1792817" y="535517"/>
                </a:cubicBezTo>
                <a:cubicBezTo>
                  <a:pt x="1873250" y="442384"/>
                  <a:pt x="1604434" y="156634"/>
                  <a:pt x="1386417" y="78317"/>
                </a:cubicBezTo>
                <a:cubicBezTo>
                  <a:pt x="1168400" y="0"/>
                  <a:pt x="660400" y="31750"/>
                  <a:pt x="446617" y="40217"/>
                </a:cubicBezTo>
                <a:close/>
              </a:path>
            </a:pathLst>
          </a:cu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z="2800" smtClean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1712" y="1484784"/>
            <a:ext cx="2592288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ea typeface="MS PGothic" pitchFamily="34" charset="-128"/>
              </a:rPr>
              <a:t>Predecessors of X</a:t>
            </a:r>
            <a:r>
              <a:rPr lang="en-US" sz="2000" baseline="-25000" dirty="0" smtClean="0">
                <a:solidFill>
                  <a:srgbClr val="000000"/>
                </a:solidFill>
                <a:ea typeface="MS PGothic" pitchFamily="34" charset="-128"/>
              </a:rPr>
              <a:t>i</a:t>
            </a:r>
            <a:r>
              <a:rPr lang="en-US" sz="2000" dirty="0" smtClean="0">
                <a:solidFill>
                  <a:srgbClr val="000000"/>
                </a:solidFill>
                <a:ea typeface="MS PGothic" pitchFamily="34" charset="-128"/>
              </a:rPr>
              <a:t> in the total order defined over  the variables </a:t>
            </a:r>
            <a:endParaRPr lang="en-US" sz="2000" dirty="0">
              <a:solidFill>
                <a:srgbClr val="000000"/>
              </a:solidFill>
              <a:ea typeface="MS PGothic" pitchFamily="34" charset="-128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rot="10800000" flipV="1">
            <a:off x="6012160" y="2708920"/>
            <a:ext cx="936104" cy="14401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7092280" y="2276872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0800000" flipV="1">
            <a:off x="5715008" y="3861048"/>
            <a:ext cx="369160" cy="68018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084168" y="3429000"/>
            <a:ext cx="2592288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0000"/>
                </a:solidFill>
                <a:ea typeface="MS PGothic" pitchFamily="34" charset="-128"/>
              </a:rPr>
              <a:t>X</a:t>
            </a:r>
            <a:r>
              <a:rPr lang="en-US" sz="2000" b="1" i="1" baseline="-25000" dirty="0" smtClean="0">
                <a:solidFill>
                  <a:srgbClr val="000000"/>
                </a:solidFill>
                <a:ea typeface="MS PGothic" pitchFamily="34" charset="-128"/>
              </a:rPr>
              <a:t>i</a:t>
            </a:r>
            <a:r>
              <a:rPr lang="en-US" sz="2000" b="1" dirty="0" smtClean="0">
                <a:solidFill>
                  <a:srgbClr val="000000"/>
                </a:solidFill>
                <a:ea typeface="MS PGothic" pitchFamily="34" charset="-128"/>
              </a:rPr>
              <a:t> is conditionally independent from all its other predecessors given </a:t>
            </a:r>
            <a:r>
              <a:rPr lang="en-US" sz="2000" b="1" i="1" dirty="0" smtClean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Parents(X</a:t>
            </a:r>
            <a:r>
              <a:rPr lang="en-US" sz="2000" b="1" i="1" baseline="-25000" dirty="0" smtClean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i</a:t>
            </a:r>
            <a:r>
              <a:rPr lang="en-US" sz="2000" b="1" i="1" dirty="0" smtClean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)</a:t>
            </a:r>
            <a:endParaRPr lang="en-US" sz="2000" b="1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87624" y="5445224"/>
            <a:ext cx="6552728" cy="1200329"/>
          </a:xfrm>
          <a:prstGeom prst="rect">
            <a:avLst/>
          </a:prstGeom>
          <a:solidFill>
            <a:srgbClr val="F7F9A9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A Belief network defines a factorization over the JDP for its variables, based on existing conditional independencies among these variables</a:t>
            </a:r>
            <a:endParaRPr lang="en-US" sz="2800" dirty="0">
              <a:solidFill>
                <a:srgbClr val="000000"/>
              </a:solidFill>
              <a:ea typeface="MS PGothic" pitchFamily="34" charset="-128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rot="10800000" flipV="1">
            <a:off x="5429256" y="1844824"/>
            <a:ext cx="1086960" cy="298292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0800000" flipV="1">
            <a:off x="2928926" y="2492894"/>
            <a:ext cx="3659300" cy="1221857"/>
          </a:xfrm>
          <a:prstGeom prst="straightConnector1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Freeform 20"/>
          <p:cNvSpPr/>
          <p:nvPr/>
        </p:nvSpPr>
        <p:spPr bwMode="auto">
          <a:xfrm>
            <a:off x="1428728" y="3571876"/>
            <a:ext cx="1873250" cy="664634"/>
          </a:xfrm>
          <a:custGeom>
            <a:avLst/>
            <a:gdLst>
              <a:gd name="connsiteX0" fmla="*/ 446617 w 1873250"/>
              <a:gd name="connsiteY0" fmla="*/ 40217 h 664634"/>
              <a:gd name="connsiteX1" fmla="*/ 103717 w 1873250"/>
              <a:gd name="connsiteY1" fmla="*/ 129117 h 664634"/>
              <a:gd name="connsiteX2" fmla="*/ 27517 w 1873250"/>
              <a:gd name="connsiteY2" fmla="*/ 472017 h 664634"/>
              <a:gd name="connsiteX3" fmla="*/ 268817 w 1873250"/>
              <a:gd name="connsiteY3" fmla="*/ 637117 h 664634"/>
              <a:gd name="connsiteX4" fmla="*/ 903817 w 1873250"/>
              <a:gd name="connsiteY4" fmla="*/ 637117 h 664634"/>
              <a:gd name="connsiteX5" fmla="*/ 1792817 w 1873250"/>
              <a:gd name="connsiteY5" fmla="*/ 535517 h 664634"/>
              <a:gd name="connsiteX6" fmla="*/ 1386417 w 1873250"/>
              <a:gd name="connsiteY6" fmla="*/ 78317 h 664634"/>
              <a:gd name="connsiteX7" fmla="*/ 446617 w 1873250"/>
              <a:gd name="connsiteY7" fmla="*/ 40217 h 6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3250" h="664634">
                <a:moveTo>
                  <a:pt x="446617" y="40217"/>
                </a:moveTo>
                <a:cubicBezTo>
                  <a:pt x="232834" y="48684"/>
                  <a:pt x="173567" y="57150"/>
                  <a:pt x="103717" y="129117"/>
                </a:cubicBezTo>
                <a:cubicBezTo>
                  <a:pt x="33867" y="201084"/>
                  <a:pt x="0" y="387350"/>
                  <a:pt x="27517" y="472017"/>
                </a:cubicBezTo>
                <a:cubicBezTo>
                  <a:pt x="55034" y="556684"/>
                  <a:pt x="122767" y="609600"/>
                  <a:pt x="268817" y="637117"/>
                </a:cubicBezTo>
                <a:cubicBezTo>
                  <a:pt x="414867" y="664634"/>
                  <a:pt x="649817" y="654050"/>
                  <a:pt x="903817" y="637117"/>
                </a:cubicBezTo>
                <a:cubicBezTo>
                  <a:pt x="1157817" y="620184"/>
                  <a:pt x="1712384" y="628650"/>
                  <a:pt x="1792817" y="535517"/>
                </a:cubicBezTo>
                <a:cubicBezTo>
                  <a:pt x="1873250" y="442384"/>
                  <a:pt x="1604434" y="156634"/>
                  <a:pt x="1386417" y="78317"/>
                </a:cubicBezTo>
                <a:cubicBezTo>
                  <a:pt x="1168400" y="0"/>
                  <a:pt x="660400" y="31750"/>
                  <a:pt x="446617" y="40217"/>
                </a:cubicBezTo>
                <a:close/>
              </a:path>
            </a:pathLst>
          </a:cu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z="2800" smtClean="0">
              <a:solidFill>
                <a:srgbClr val="000000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7" grpId="0" animBg="1"/>
      <p:bldP spid="18" grpId="0" animBg="1"/>
      <p:bldP spid="2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4E89C59-71C2-4B90-9321-EE575EF4DB48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13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BNets: Construction General Semantics (cont’)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1071563"/>
            <a:ext cx="8643938" cy="714375"/>
            <a:chOff x="0" y="1142984"/>
            <a:chExt cx="8458200" cy="420201"/>
          </a:xfrm>
        </p:grpSpPr>
        <p:sp>
          <p:nvSpPr>
            <p:cNvPr id="13344" name="Text Box 5"/>
            <p:cNvSpPr txBox="1">
              <a:spLocks noChangeArrowheads="1"/>
            </p:cNvSpPr>
            <p:nvPr/>
          </p:nvSpPr>
          <p:spPr bwMode="auto">
            <a:xfrm>
              <a:off x="2928926" y="1142984"/>
              <a:ext cx="2143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</a:rPr>
                <a:t>n</a:t>
              </a:r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0" y="1285852"/>
              <a:ext cx="8458200" cy="277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b="1" kern="0" dirty="0">
                  <a:latin typeface="+mn-lt"/>
                </a:rPr>
                <a:t>	</a:t>
              </a:r>
              <a:r>
                <a:rPr lang="en-US" b="1" i="1" kern="0" dirty="0">
                  <a:latin typeface="+mn-lt"/>
                </a:rPr>
                <a:t>P </a:t>
              </a:r>
              <a:r>
                <a:rPr lang="en-US" i="1" kern="0" dirty="0">
                  <a:latin typeface="+mn-lt"/>
                </a:rPr>
                <a:t>(X</a:t>
              </a:r>
              <a:r>
                <a:rPr lang="en-US" i="1" kern="0" baseline="-25000" dirty="0">
                  <a:latin typeface="+mn-lt"/>
                </a:rPr>
                <a:t>1</a:t>
              </a:r>
              <a:r>
                <a:rPr lang="en-US" i="1" kern="0" dirty="0">
                  <a:latin typeface="+mn-lt"/>
                </a:rPr>
                <a:t>, … ,</a:t>
              </a:r>
              <a:r>
                <a:rPr lang="en-US" i="1" kern="0" dirty="0" err="1">
                  <a:latin typeface="+mn-lt"/>
                </a:rPr>
                <a:t>X</a:t>
              </a:r>
              <a:r>
                <a:rPr lang="en-US" i="1" kern="0" baseline="-25000" dirty="0" err="1">
                  <a:latin typeface="+mn-lt"/>
                </a:rPr>
                <a:t>n</a:t>
              </a:r>
              <a:r>
                <a:rPr lang="en-US" i="1" kern="0" dirty="0">
                  <a:latin typeface="+mn-lt"/>
                </a:rPr>
                <a:t>) </a:t>
              </a:r>
              <a:r>
                <a:rPr lang="en-US" sz="2400" i="1" kern="0" dirty="0">
                  <a:latin typeface="+mn-lt"/>
                </a:rPr>
                <a:t>= </a:t>
              </a:r>
              <a:r>
                <a:rPr lang="el-GR" sz="4000" i="1" dirty="0">
                  <a:latin typeface="+mj-lt"/>
                  <a:cs typeface="Arial" charset="0"/>
                </a:rPr>
                <a:t>π</a:t>
              </a:r>
              <a:r>
                <a:rPr lang="en-US" sz="2400" i="1" baseline="-25000" dirty="0" err="1">
                  <a:latin typeface="+mj-lt"/>
                </a:rPr>
                <a:t>i</a:t>
              </a:r>
              <a:r>
                <a:rPr lang="en-US" sz="2400" i="1" baseline="-25000" dirty="0">
                  <a:latin typeface="+mj-lt"/>
                </a:rPr>
                <a:t> = 1</a:t>
              </a:r>
              <a:r>
                <a:rPr lang="en-US" sz="2400" i="1" dirty="0">
                  <a:latin typeface="+mj-lt"/>
                </a:rPr>
                <a:t> </a:t>
              </a:r>
              <a:r>
                <a:rPr lang="en-US" b="1" i="1" kern="0" dirty="0">
                  <a:latin typeface="+mn-lt"/>
                </a:rPr>
                <a:t>P</a:t>
              </a:r>
              <a:r>
                <a:rPr lang="en-US" i="1" kern="0" dirty="0">
                  <a:latin typeface="+mn-lt"/>
                </a:rPr>
                <a:t> (X</a:t>
              </a:r>
              <a:r>
                <a:rPr lang="en-US" i="1" kern="0" baseline="-25000" dirty="0">
                  <a:latin typeface="+mn-lt"/>
                </a:rPr>
                <a:t>i </a:t>
              </a:r>
              <a:r>
                <a:rPr lang="en-US" i="1" kern="0" dirty="0">
                  <a:latin typeface="+mn-lt"/>
                </a:rPr>
                <a:t>| Parents(X</a:t>
              </a:r>
              <a:r>
                <a:rPr lang="en-US" i="1" kern="0" baseline="-25000" dirty="0">
                  <a:latin typeface="+mn-lt"/>
                </a:rPr>
                <a:t>i</a:t>
              </a:r>
              <a:r>
                <a:rPr lang="en-US" i="1" kern="0" dirty="0">
                  <a:latin typeface="+mn-lt"/>
                </a:rPr>
                <a:t>))</a:t>
              </a:r>
              <a:endParaRPr lang="en-US" sz="2400" i="1" kern="0" dirty="0">
                <a:latin typeface="+mn-lt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US" sz="2400" i="1" kern="0" dirty="0">
                <a:latin typeface="+mn-lt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i="1" kern="0" dirty="0">
                  <a:latin typeface="+mn-lt"/>
                </a:rPr>
                <a:t>   </a:t>
              </a:r>
              <a:endParaRPr lang="en-US" sz="2400" kern="0" dirty="0">
                <a:latin typeface="+mn-lt"/>
              </a:endParaRP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US" sz="2400" i="1" kern="0" dirty="0">
                <a:latin typeface="+mn-lt"/>
              </a:endParaRPr>
            </a:p>
            <a:p>
              <a:pPr marL="2057400" lvl="4" indent="-228600">
                <a:lnSpc>
                  <a:spcPct val="0"/>
                </a:lnSpc>
                <a:spcBef>
                  <a:spcPct val="20000"/>
                </a:spcBef>
                <a:buFontTx/>
                <a:buChar char="»"/>
                <a:defRPr/>
              </a:pPr>
              <a:endParaRPr lang="en-US" sz="2400" kern="0" dirty="0">
                <a:latin typeface="+mn-lt"/>
              </a:endParaRPr>
            </a:p>
          </p:txBody>
        </p:sp>
      </p:grp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2286000"/>
            <a:ext cx="8929688" cy="1071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Every node is independent from its non-descendants given it parents</a:t>
            </a:r>
            <a:endParaRPr lang="en-US" sz="2400" kern="0" dirty="0"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20000"/>
              <a:buFont typeface="Arial" pitchFamily="34" charset="0"/>
              <a:buChar char="•"/>
              <a:defRPr/>
            </a:pPr>
            <a:endParaRPr lang="en-US" sz="24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B20492-06D3-42AC-BD7C-DC4A05EF3CE0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143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Examples: Fire Diagnosis</a:t>
            </a:r>
            <a:br>
              <a:rPr lang="en-US" smtClean="0"/>
            </a:br>
            <a:r>
              <a:rPr lang="en-US" smtClean="0"/>
              <a:t>(textbook Ex. 6.10)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00125"/>
            <a:ext cx="4857750" cy="58578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2400" smtClean="0"/>
              <a:t>Suppose you want to </a:t>
            </a:r>
            <a:r>
              <a:rPr lang="en-US" sz="2400" smtClean="0">
                <a:solidFill>
                  <a:schemeClr val="accent2"/>
                </a:solidFill>
              </a:rPr>
              <a:t>diagnose whether there is a fire in a building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/>
              <a:t>you receive a </a:t>
            </a:r>
            <a:r>
              <a:rPr lang="en-US" sz="2400" smtClean="0">
                <a:solidFill>
                  <a:schemeClr val="accent2"/>
                </a:solidFill>
              </a:rPr>
              <a:t>noisy report</a:t>
            </a:r>
            <a:r>
              <a:rPr lang="en-US" sz="2400" smtClean="0"/>
              <a:t> about whether everyone is </a:t>
            </a:r>
            <a:r>
              <a:rPr lang="en-US" sz="2400" smtClean="0">
                <a:solidFill>
                  <a:schemeClr val="accent2"/>
                </a:solidFill>
              </a:rPr>
              <a:t>leaving the building</a:t>
            </a:r>
            <a:r>
              <a:rPr lang="en-US" sz="240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/>
              <a:t>if </a:t>
            </a:r>
            <a:r>
              <a:rPr lang="en-US" sz="2400" smtClean="0">
                <a:solidFill>
                  <a:schemeClr val="accent2"/>
                </a:solidFill>
              </a:rPr>
              <a:t>everyone is  leaving</a:t>
            </a:r>
            <a:r>
              <a:rPr lang="en-US" sz="2400" smtClean="0"/>
              <a:t>, this may have been caused by a </a:t>
            </a:r>
            <a:r>
              <a:rPr lang="en-US" sz="2400" smtClean="0">
                <a:solidFill>
                  <a:schemeClr val="accent2"/>
                </a:solidFill>
              </a:rPr>
              <a:t>fire alarm</a:t>
            </a:r>
            <a:r>
              <a:rPr lang="en-US" sz="240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/>
              <a:t>if there is a </a:t>
            </a:r>
            <a:r>
              <a:rPr lang="en-US" sz="2400" smtClean="0">
                <a:solidFill>
                  <a:schemeClr val="accent2"/>
                </a:solidFill>
              </a:rPr>
              <a:t>fire alarm</a:t>
            </a:r>
            <a:r>
              <a:rPr lang="en-US" sz="2400" smtClean="0"/>
              <a:t>, it may have been caused by a fire or </a:t>
            </a:r>
            <a:r>
              <a:rPr lang="en-US" sz="2400" smtClean="0">
                <a:solidFill>
                  <a:schemeClr val="accent2"/>
                </a:solidFill>
              </a:rPr>
              <a:t>by tampering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/>
              <a:t>if there is a fire, there may be </a:t>
            </a:r>
            <a:r>
              <a:rPr lang="en-US" sz="2400" smtClean="0">
                <a:solidFill>
                  <a:schemeClr val="accent2"/>
                </a:solidFill>
              </a:rPr>
              <a:t>smoke raising from the bldg.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/>
              <a:t>Example for BN construction: Fire Diagnosis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381000" y="404664"/>
            <a:ext cx="8763000" cy="5334000"/>
          </a:xfrm>
        </p:spPr>
        <p:txBody>
          <a:bodyPr/>
          <a:lstStyle/>
          <a:p>
            <a:pPr>
              <a:buSzTx/>
              <a:buFontTx/>
              <a:buChar char="•"/>
              <a:defRPr/>
            </a:pPr>
            <a:endParaRPr lang="en-US" dirty="0">
              <a:ea typeface="MS PGothic" charset="0"/>
            </a:endParaRPr>
          </a:p>
          <a:p>
            <a:pPr>
              <a:buSzTx/>
              <a:buFontTx/>
              <a:buChar char="•"/>
              <a:defRPr/>
            </a:pPr>
            <a:endParaRPr lang="en-US" dirty="0">
              <a:ea typeface="MS PGothic" charset="0"/>
            </a:endParaRPr>
          </a:p>
          <a:p>
            <a:pPr>
              <a:buSzTx/>
              <a:buFontTx/>
              <a:buChar char="•"/>
              <a:defRPr/>
            </a:pPr>
            <a:endParaRPr lang="en-US" dirty="0">
              <a:ea typeface="MS PGothic" charset="0"/>
            </a:endParaRPr>
          </a:p>
          <a:p>
            <a:pPr>
              <a:buSzTx/>
              <a:buFontTx/>
              <a:buChar char="•"/>
              <a:defRPr/>
            </a:pPr>
            <a:endParaRPr lang="en-US" dirty="0">
              <a:ea typeface="MS PGothic" charset="0"/>
            </a:endParaRPr>
          </a:p>
          <a:p>
            <a:pPr>
              <a:buSzTx/>
              <a:buFontTx/>
              <a:buChar char="•"/>
              <a:defRPr/>
            </a:pPr>
            <a:endParaRPr lang="en-US" dirty="0">
              <a:ea typeface="MS PGothic" charset="0"/>
            </a:endParaRPr>
          </a:p>
          <a:p>
            <a:pPr>
              <a:buSzTx/>
              <a:buFontTx/>
              <a:buChar char="•"/>
              <a:defRPr/>
            </a:pPr>
            <a:endParaRPr lang="en-US" dirty="0">
              <a:ea typeface="MS PGothic" charset="0"/>
            </a:endParaRPr>
          </a:p>
          <a:p>
            <a:pPr marL="0" indent="0">
              <a:buSzTx/>
              <a:buFont typeface="Arial" pitchFamily="34" charset="0"/>
              <a:buNone/>
              <a:defRPr/>
            </a:pPr>
            <a:endParaRPr lang="en-US" sz="1800" dirty="0">
              <a:ea typeface="MS PGothic" charset="0"/>
            </a:endParaRPr>
          </a:p>
          <a:p>
            <a:pPr>
              <a:buSzTx/>
              <a:buFontTx/>
              <a:buChar char="•"/>
              <a:defRPr/>
            </a:pPr>
            <a:endParaRPr lang="en-US" dirty="0" smtClean="0">
              <a:ea typeface="MS PGothic" charset="0"/>
            </a:endParaRPr>
          </a:p>
          <a:p>
            <a:pPr>
              <a:buSzTx/>
              <a:buFontTx/>
              <a:buChar char="•"/>
              <a:defRPr/>
            </a:pPr>
            <a:r>
              <a:rPr lang="en-US" sz="2000" dirty="0" smtClean="0">
                <a:ea typeface="MS PGothic" charset="0"/>
              </a:rPr>
              <a:t>We are not done yet: must specify the Conditional Probability Table (CPT) for each variable. All </a:t>
            </a:r>
            <a:r>
              <a:rPr lang="en-US" sz="2000" dirty="0">
                <a:ea typeface="MS PGothic" charset="0"/>
              </a:rPr>
              <a:t>variables are </a:t>
            </a:r>
            <a:r>
              <a:rPr lang="en-US" sz="2000" dirty="0" smtClean="0">
                <a:ea typeface="MS PGothic" charset="0"/>
              </a:rPr>
              <a:t>Boolean.</a:t>
            </a:r>
            <a:endParaRPr lang="en-US" sz="2000" dirty="0">
              <a:ea typeface="MS PGothic" charset="0"/>
            </a:endParaRPr>
          </a:p>
          <a:p>
            <a:pPr>
              <a:buSzTx/>
              <a:buFontTx/>
              <a:buChar char="•"/>
              <a:defRPr/>
            </a:pPr>
            <a:r>
              <a:rPr lang="en-US" sz="2000" dirty="0">
                <a:ea typeface="MS PGothic" charset="0"/>
              </a:rPr>
              <a:t>How many probabilities do we need to specify for this Bayesian network?</a:t>
            </a:r>
          </a:p>
          <a:p>
            <a:pPr lvl="1">
              <a:defRPr/>
            </a:pPr>
            <a:r>
              <a:rPr lang="en-US" dirty="0">
                <a:ea typeface="MS PGothic" charset="0"/>
              </a:rPr>
              <a:t>This time taking into account that probability tables have to sum to 1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24780335-1081-4228-B261-29F5BB4E6ED2}" type="slidenum">
              <a:rPr lang="en-US" sz="1400"/>
              <a:pPr eaLnBrk="1" hangingPunct="1"/>
              <a:t>49</a:t>
            </a:fld>
            <a:endParaRPr lang="en-US" sz="1400" dirty="0"/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24744"/>
            <a:ext cx="3286125" cy="32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151188" y="5812204"/>
            <a:ext cx="2727325" cy="400050"/>
            <a:chOff x="3419475" y="5949950"/>
            <a:chExt cx="2727325" cy="400050"/>
          </a:xfrm>
        </p:grpSpPr>
        <p:sp>
          <p:nvSpPr>
            <p:cNvPr id="36870" name="Rectangle 5"/>
            <p:cNvSpPr>
              <a:spLocks noChangeArrowheads="1"/>
            </p:cNvSpPr>
            <p:nvPr/>
          </p:nvSpPr>
          <p:spPr bwMode="auto">
            <a:xfrm>
              <a:off x="4019550" y="5949950"/>
              <a:ext cx="469900" cy="40005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12</a:t>
              </a:r>
              <a:endParaRPr lang="en-US" sz="2000"/>
            </a:p>
          </p:txBody>
        </p:sp>
        <p:sp>
          <p:nvSpPr>
            <p:cNvPr id="36871" name="Rectangle 6"/>
            <p:cNvSpPr>
              <a:spLocks noChangeArrowheads="1"/>
            </p:cNvSpPr>
            <p:nvPr/>
          </p:nvSpPr>
          <p:spPr bwMode="auto">
            <a:xfrm>
              <a:off x="3419475" y="5949950"/>
              <a:ext cx="327025" cy="4000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6</a:t>
              </a:r>
              <a:endParaRPr lang="en-US" sz="2000" baseline="30000"/>
            </a:p>
          </p:txBody>
        </p:sp>
        <p:sp>
          <p:nvSpPr>
            <p:cNvPr id="36872" name="Rectangle 8"/>
            <p:cNvSpPr>
              <a:spLocks noChangeArrowheads="1"/>
            </p:cNvSpPr>
            <p:nvPr/>
          </p:nvSpPr>
          <p:spPr bwMode="auto">
            <a:xfrm>
              <a:off x="4787900" y="5949950"/>
              <a:ext cx="469900" cy="40005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20</a:t>
              </a:r>
              <a:endParaRPr lang="en-US" sz="2000"/>
            </a:p>
          </p:txBody>
        </p:sp>
        <p:sp>
          <p:nvSpPr>
            <p:cNvPr id="36873" name="Rectangle 8"/>
            <p:cNvSpPr>
              <a:spLocks noChangeArrowheads="1"/>
            </p:cNvSpPr>
            <p:nvPr/>
          </p:nvSpPr>
          <p:spPr bwMode="auto">
            <a:xfrm>
              <a:off x="5497513" y="5949950"/>
              <a:ext cx="649287" cy="400050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pitchFamily="34" charset="0"/>
                </a:rPr>
                <a:t>2</a:t>
              </a:r>
              <a:r>
                <a:rPr lang="en-US" sz="2000" baseline="30000">
                  <a:latin typeface="Arial" pitchFamily="34" charset="0"/>
                </a:rPr>
                <a:t>6</a:t>
              </a:r>
              <a:r>
                <a:rPr lang="en-US" sz="2000">
                  <a:latin typeface="Arial" pitchFamily="34" charset="0"/>
                </a:rPr>
                <a:t>-1</a:t>
              </a:r>
              <a:endParaRPr lang="en-US" sz="2000" baseline="30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Recap Marginalization</a:t>
            </a:r>
          </a:p>
        </p:txBody>
      </p:sp>
      <p:sp>
        <p:nvSpPr>
          <p:cNvPr id="5148" name="Text Box 3"/>
          <p:cNvSpPr txBox="1">
            <a:spLocks noChangeArrowheads="1"/>
          </p:cNvSpPr>
          <p:nvPr/>
        </p:nvSpPr>
        <p:spPr bwMode="auto">
          <a:xfrm>
            <a:off x="285750" y="3857625"/>
            <a:ext cx="167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P(H,S)?</a:t>
            </a:r>
          </a:p>
        </p:txBody>
      </p:sp>
      <p:sp>
        <p:nvSpPr>
          <p:cNvPr id="778244" name="Text Box 4"/>
          <p:cNvSpPr txBox="1">
            <a:spLocks noChangeArrowheads="1"/>
          </p:cNvSpPr>
          <p:nvPr/>
        </p:nvSpPr>
        <p:spPr bwMode="auto">
          <a:xfrm>
            <a:off x="5940425" y="4797425"/>
            <a:ext cx="167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P(H)?</a:t>
            </a:r>
          </a:p>
        </p:txBody>
      </p:sp>
      <p:sp>
        <p:nvSpPr>
          <p:cNvPr id="778245" name="Text Box 5"/>
          <p:cNvSpPr txBox="1">
            <a:spLocks noChangeArrowheads="1"/>
          </p:cNvSpPr>
          <p:nvPr/>
        </p:nvSpPr>
        <p:spPr bwMode="auto">
          <a:xfrm>
            <a:off x="1619250" y="5734050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P(S)?</a:t>
            </a:r>
          </a:p>
        </p:txBody>
      </p:sp>
      <p:graphicFrame>
        <p:nvGraphicFramePr>
          <p:cNvPr id="778246" name="Object 6"/>
          <p:cNvGraphicFramePr>
            <a:graphicFrameLocks noChangeAspect="1"/>
          </p:cNvGraphicFramePr>
          <p:nvPr>
            <p:ph idx="1"/>
          </p:nvPr>
        </p:nvGraphicFramePr>
        <p:xfrm>
          <a:off x="4787900" y="3289300"/>
          <a:ext cx="4105275" cy="762000"/>
        </p:xfrm>
        <a:graphic>
          <a:graphicData uri="http://schemas.openxmlformats.org/presentationml/2006/ole">
            <p:oleObj spid="_x0000_s142338" name="Equation" r:id="rId4" imgW="1917360" imgH="355320" progId="Equation.3">
              <p:embed/>
            </p:oleObj>
          </a:graphicData>
        </a:graphic>
      </p:graphicFrame>
      <p:graphicFrame>
        <p:nvGraphicFramePr>
          <p:cNvPr id="778247" name="Group 7"/>
          <p:cNvGraphicFramePr>
            <a:graphicFrameLocks noGrp="1"/>
          </p:cNvGraphicFramePr>
          <p:nvPr/>
        </p:nvGraphicFramePr>
        <p:xfrm>
          <a:off x="1890713" y="1846263"/>
          <a:ext cx="2087562" cy="960438"/>
        </p:xfrm>
        <a:graphic>
          <a:graphicData uri="http://schemas.openxmlformats.org/drawingml/2006/table">
            <a:tbl>
              <a:tblPr/>
              <a:tblGrid>
                <a:gridCol w="1044575"/>
                <a:gridCol w="1042987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78258" name="Group 18"/>
          <p:cNvGraphicFramePr>
            <a:graphicFrameLocks noGrp="1"/>
          </p:cNvGraphicFramePr>
          <p:nvPr/>
        </p:nvGraphicFramePr>
        <p:xfrm>
          <a:off x="4429125" y="1857375"/>
          <a:ext cx="2087563" cy="960438"/>
        </p:xfrm>
        <a:graphic>
          <a:graphicData uri="http://schemas.openxmlformats.org/drawingml/2006/table">
            <a:tbl>
              <a:tblPr/>
              <a:tblGrid>
                <a:gridCol w="1044575"/>
                <a:gridCol w="1042988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73" name="Text Box 29"/>
          <p:cNvSpPr txBox="1">
            <a:spLocks noChangeArrowheads="1"/>
          </p:cNvSpPr>
          <p:nvPr/>
        </p:nvSpPr>
        <p:spPr bwMode="auto">
          <a:xfrm>
            <a:off x="2178050" y="13430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5174" name="Text Box 30"/>
          <p:cNvSpPr txBox="1">
            <a:spLocks noChangeArrowheads="1"/>
          </p:cNvSpPr>
          <p:nvPr/>
        </p:nvSpPr>
        <p:spPr bwMode="auto">
          <a:xfrm>
            <a:off x="3114675" y="1343025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5175" name="Text Box 31"/>
          <p:cNvSpPr txBox="1">
            <a:spLocks noChangeArrowheads="1"/>
          </p:cNvSpPr>
          <p:nvPr/>
        </p:nvSpPr>
        <p:spPr bwMode="auto">
          <a:xfrm>
            <a:off x="4716463" y="13541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5176" name="Text Box 32"/>
          <p:cNvSpPr txBox="1">
            <a:spLocks noChangeArrowheads="1"/>
          </p:cNvSpPr>
          <p:nvPr/>
        </p:nvSpPr>
        <p:spPr bwMode="auto">
          <a:xfrm>
            <a:off x="5653088" y="1354138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5177" name="Text Box 33"/>
          <p:cNvSpPr txBox="1">
            <a:spLocks noChangeArrowheads="1"/>
          </p:cNvSpPr>
          <p:nvPr/>
        </p:nvSpPr>
        <p:spPr bwMode="auto">
          <a:xfrm>
            <a:off x="2682875" y="911225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f</a:t>
            </a:r>
          </a:p>
        </p:txBody>
      </p:sp>
      <p:sp>
        <p:nvSpPr>
          <p:cNvPr id="5178" name="Text Box 34"/>
          <p:cNvSpPr txBox="1">
            <a:spLocks noChangeArrowheads="1"/>
          </p:cNvSpPr>
          <p:nvPr/>
        </p:nvSpPr>
        <p:spPr bwMode="auto">
          <a:xfrm>
            <a:off x="5076825" y="922338"/>
            <a:ext cx="579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f</a:t>
            </a:r>
          </a:p>
        </p:txBody>
      </p:sp>
      <p:sp>
        <p:nvSpPr>
          <p:cNvPr id="5179" name="Text Box 35"/>
          <p:cNvSpPr txBox="1">
            <a:spLocks noChangeArrowheads="1"/>
          </p:cNvSpPr>
          <p:nvPr/>
        </p:nvSpPr>
        <p:spPr bwMode="auto">
          <a:xfrm>
            <a:off x="1385888" y="1919288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h</a:t>
            </a:r>
          </a:p>
        </p:txBody>
      </p:sp>
      <p:sp>
        <p:nvSpPr>
          <p:cNvPr id="5180" name="Text Box 36"/>
          <p:cNvSpPr txBox="1">
            <a:spLocks noChangeArrowheads="1"/>
          </p:cNvSpPr>
          <p:nvPr/>
        </p:nvSpPr>
        <p:spPr bwMode="auto">
          <a:xfrm>
            <a:off x="1098550" y="2422525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h</a:t>
            </a:r>
          </a:p>
        </p:txBody>
      </p:sp>
      <p:graphicFrame>
        <p:nvGraphicFramePr>
          <p:cNvPr id="778277" name="Group 37"/>
          <p:cNvGraphicFramePr>
            <a:graphicFrameLocks noGrp="1"/>
          </p:cNvGraphicFramePr>
          <p:nvPr/>
        </p:nvGraphicFramePr>
        <p:xfrm>
          <a:off x="2843213" y="4437063"/>
          <a:ext cx="2376487" cy="1079501"/>
        </p:xfrm>
        <a:graphic>
          <a:graphicData uri="http://schemas.openxmlformats.org/drawingml/2006/table">
            <a:tbl>
              <a:tblPr/>
              <a:tblGrid>
                <a:gridCol w="1189037"/>
                <a:gridCol w="1187450"/>
              </a:tblGrid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34937-9373-45F3-89B3-7F9A27ECA76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44" grpId="0"/>
      <p:bldP spid="77824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/>
              <a:t>Example for BN construction: Fire Diagnosis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381000" y="692150"/>
            <a:ext cx="8763000" cy="5334000"/>
          </a:xfrm>
        </p:spPr>
        <p:txBody>
          <a:bodyPr/>
          <a:lstStyle/>
          <a:p>
            <a:pPr>
              <a:buSzTx/>
              <a:buFontTx/>
              <a:buChar char="•"/>
              <a:defRPr/>
            </a:pPr>
            <a:endParaRPr lang="en-US" dirty="0">
              <a:ea typeface="MS PGothic" charset="0"/>
            </a:endParaRPr>
          </a:p>
          <a:p>
            <a:pPr>
              <a:buSzTx/>
              <a:buFontTx/>
              <a:buChar char="•"/>
              <a:defRPr/>
            </a:pPr>
            <a:endParaRPr lang="en-US" dirty="0">
              <a:ea typeface="MS PGothic" charset="0"/>
            </a:endParaRPr>
          </a:p>
          <a:p>
            <a:pPr>
              <a:buSzTx/>
              <a:buFontTx/>
              <a:buChar char="•"/>
              <a:defRPr/>
            </a:pPr>
            <a:endParaRPr lang="en-US" dirty="0">
              <a:ea typeface="MS PGothic" charset="0"/>
            </a:endParaRPr>
          </a:p>
          <a:p>
            <a:pPr>
              <a:buSzTx/>
              <a:buFontTx/>
              <a:buChar char="•"/>
              <a:defRPr/>
            </a:pPr>
            <a:endParaRPr lang="en-US" dirty="0">
              <a:ea typeface="MS PGothic" charset="0"/>
            </a:endParaRPr>
          </a:p>
          <a:p>
            <a:pPr>
              <a:buSzTx/>
              <a:buFontTx/>
              <a:buChar char="•"/>
              <a:defRPr/>
            </a:pPr>
            <a:endParaRPr lang="en-US" dirty="0">
              <a:ea typeface="MS PGothic" charset="0"/>
            </a:endParaRPr>
          </a:p>
          <a:p>
            <a:pPr>
              <a:buSzTx/>
              <a:buFontTx/>
              <a:buChar char="•"/>
              <a:defRPr/>
            </a:pPr>
            <a:endParaRPr lang="en-US" dirty="0">
              <a:ea typeface="MS PGothic" charset="0"/>
            </a:endParaRPr>
          </a:p>
          <a:p>
            <a:pPr marL="0" indent="0">
              <a:buSzTx/>
              <a:buFont typeface="Arial" pitchFamily="34" charset="0"/>
              <a:buNone/>
              <a:defRPr/>
            </a:pPr>
            <a:endParaRPr lang="en-US" sz="1800" dirty="0">
              <a:ea typeface="MS PGothic" charset="0"/>
            </a:endParaRPr>
          </a:p>
          <a:p>
            <a:pPr>
              <a:buSzTx/>
              <a:buFontTx/>
              <a:buChar char="•"/>
              <a:defRPr/>
            </a:pPr>
            <a:endParaRPr lang="en-US" dirty="0" smtClean="0">
              <a:ea typeface="MS PGothic" charset="0"/>
            </a:endParaRPr>
          </a:p>
          <a:p>
            <a:pPr>
              <a:buSzTx/>
              <a:buFontTx/>
              <a:buChar char="•"/>
              <a:defRPr/>
            </a:pPr>
            <a:r>
              <a:rPr lang="en-US" sz="2000" dirty="0" smtClean="0">
                <a:ea typeface="MS PGothic" charset="0"/>
              </a:rPr>
              <a:t>We are not done yet: must specify the Conditional Probability Table (CPT) for each variable. All </a:t>
            </a:r>
            <a:r>
              <a:rPr lang="en-US" sz="2000" dirty="0">
                <a:ea typeface="MS PGothic" charset="0"/>
              </a:rPr>
              <a:t>variables are </a:t>
            </a:r>
            <a:r>
              <a:rPr lang="en-US" sz="2000" dirty="0" smtClean="0">
                <a:ea typeface="MS PGothic" charset="0"/>
              </a:rPr>
              <a:t>Boolean.</a:t>
            </a:r>
            <a:endParaRPr lang="en-US" sz="2000" dirty="0">
              <a:ea typeface="MS PGothic" charset="0"/>
            </a:endParaRPr>
          </a:p>
          <a:p>
            <a:pPr>
              <a:defRPr/>
            </a:pPr>
            <a:r>
              <a:rPr lang="en-US" sz="2000" dirty="0">
                <a:ea typeface="MS PGothic" charset="0"/>
              </a:rPr>
              <a:t>How many probabilities do we need to specify for this Bayesian network</a:t>
            </a:r>
            <a:r>
              <a:rPr lang="en-US" sz="2000" dirty="0" smtClean="0">
                <a:ea typeface="MS PGothic" charset="0"/>
              </a:rPr>
              <a:t>? </a:t>
            </a:r>
          </a:p>
          <a:p>
            <a:pPr lvl="2">
              <a:defRPr/>
            </a:pPr>
            <a:r>
              <a:rPr lang="en-US" dirty="0" smtClean="0">
                <a:ea typeface="MS PGothic" charset="0"/>
              </a:rPr>
              <a:t>P(Tampering): 1 probability</a:t>
            </a:r>
          </a:p>
          <a:p>
            <a:pPr lvl="2">
              <a:defRPr/>
            </a:pPr>
            <a:r>
              <a:rPr lang="en-US" sz="1600" dirty="0" smtClean="0">
                <a:ea typeface="MS PGothic" charset="0"/>
              </a:rPr>
              <a:t>P(</a:t>
            </a:r>
            <a:r>
              <a:rPr lang="en-US" sz="1600" dirty="0" err="1" smtClean="0">
                <a:ea typeface="MS PGothic" charset="0"/>
              </a:rPr>
              <a:t>Alarm|Tampering</a:t>
            </a:r>
            <a:r>
              <a:rPr lang="en-US" sz="1600" dirty="0" smtClean="0">
                <a:ea typeface="MS PGothic" charset="0"/>
              </a:rPr>
              <a:t>, Fire): 4 (independent)</a:t>
            </a:r>
          </a:p>
          <a:p>
            <a:pPr marL="914400" lvl="2" indent="0">
              <a:buFontTx/>
              <a:buNone/>
              <a:defRPr/>
            </a:pPr>
            <a:r>
              <a:rPr lang="en-US" sz="1600" dirty="0" smtClean="0">
                <a:ea typeface="MS PGothic" charset="0"/>
              </a:rPr>
              <a:t>	1 probability for each of the 4 instantiations of the parents</a:t>
            </a:r>
          </a:p>
          <a:p>
            <a:pPr lvl="2">
              <a:defRPr/>
            </a:pPr>
            <a:r>
              <a:rPr lang="en-US" sz="1600" dirty="0" smtClean="0">
                <a:ea typeface="MS PGothic" charset="0"/>
              </a:rPr>
              <a:t>In total: 1+1+4+2+2+2 = 12 </a:t>
            </a:r>
            <a:r>
              <a:rPr lang="en-US" sz="1600" dirty="0" smtClean="0">
                <a:solidFill>
                  <a:srgbClr val="FF0000"/>
                </a:solidFill>
                <a:ea typeface="MS PGothic" charset="0"/>
              </a:rPr>
              <a:t>(compared to 2</a:t>
            </a:r>
            <a:r>
              <a:rPr lang="en-US" sz="1600" baseline="30000" dirty="0" smtClean="0">
                <a:solidFill>
                  <a:srgbClr val="FF0000"/>
                </a:solidFill>
                <a:ea typeface="MS PGothic" charset="0"/>
              </a:rPr>
              <a:t>6</a:t>
            </a:r>
            <a:r>
              <a:rPr lang="en-US" sz="1600" dirty="0" smtClean="0">
                <a:solidFill>
                  <a:srgbClr val="FF0000"/>
                </a:solidFill>
                <a:ea typeface="MS PGothic" charset="0"/>
              </a:rPr>
              <a:t> -1= 63 for full JPD!)</a:t>
            </a:r>
            <a:endParaRPr lang="en-US" dirty="0">
              <a:solidFill>
                <a:srgbClr val="FF0000"/>
              </a:solidFill>
              <a:ea typeface="MS PGothic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2C46FE14-DE64-4EC0-8A51-11FEF4BD176B}" type="slidenum">
              <a:rPr lang="en-US" sz="1400"/>
              <a:pPr eaLnBrk="1" hangingPunct="1"/>
              <a:t>50</a:t>
            </a:fld>
            <a:endParaRPr lang="en-US" sz="1400"/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24744"/>
            <a:ext cx="3286125" cy="32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/>
              <a:t>Recap of BN construction with a small example</a:t>
            </a:r>
            <a:endParaRPr sz="320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12175" cy="5334000"/>
          </a:xfrm>
        </p:spPr>
        <p:txBody>
          <a:bodyPr/>
          <a:lstStyle/>
          <a:p>
            <a:pPr>
              <a:buSzTx/>
              <a:buFontTx/>
              <a:buChar char="•"/>
            </a:pPr>
            <a:r>
              <a:rPr lang="en-US" smtClean="0"/>
              <a:t>Which (conditional) probability tables do we need?</a:t>
            </a:r>
          </a:p>
          <a:p>
            <a:pPr marL="400050" lvl="2" indent="0">
              <a:buFontTx/>
              <a:buNone/>
            </a:pPr>
            <a:endParaRPr lang="en-US" smtClean="0">
              <a:sym typeface="Symbol" pitchFamily="18" charset="2"/>
            </a:endParaRPr>
          </a:p>
          <a:p>
            <a:pPr>
              <a:buSzTx/>
              <a:buFontTx/>
              <a:buChar char="•"/>
            </a:pPr>
            <a:endParaRPr lang="en-CA" smtClean="0"/>
          </a:p>
        </p:txBody>
      </p:sp>
      <p:sp>
        <p:nvSpPr>
          <p:cNvPr id="6" name="Oval 5"/>
          <p:cNvSpPr/>
          <p:nvPr/>
        </p:nvSpPr>
        <p:spPr>
          <a:xfrm>
            <a:off x="2484438" y="4149725"/>
            <a:ext cx="1905000" cy="574675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Disease</a:t>
            </a: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749800" y="4137025"/>
            <a:ext cx="2087563" cy="58737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Symptom</a:t>
            </a:r>
            <a:endParaRPr lang="en-CA" sz="20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6" idx="6"/>
            <a:endCxn id="7" idx="2"/>
          </p:cNvCxnSpPr>
          <p:nvPr/>
        </p:nvCxnSpPr>
        <p:spPr>
          <a:xfrm flipV="1">
            <a:off x="4389438" y="4430713"/>
            <a:ext cx="360362" cy="635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32" name="Rectangle 18"/>
          <p:cNvSpPr>
            <a:spLocks noChangeArrowheads="1"/>
          </p:cNvSpPr>
          <p:nvPr/>
        </p:nvSpPr>
        <p:spPr bwMode="auto">
          <a:xfrm>
            <a:off x="3059113" y="1916113"/>
            <a:ext cx="950912" cy="40005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P(D|S)</a:t>
            </a:r>
            <a:endParaRPr lang="en-US" sz="2000"/>
          </a:p>
        </p:txBody>
      </p:sp>
      <p:sp>
        <p:nvSpPr>
          <p:cNvPr id="28733" name="Rectangle 19"/>
          <p:cNvSpPr>
            <a:spLocks noChangeArrowheads="1"/>
          </p:cNvSpPr>
          <p:nvPr/>
        </p:nvSpPr>
        <p:spPr bwMode="auto">
          <a:xfrm>
            <a:off x="2051050" y="1916113"/>
            <a:ext cx="712788" cy="40005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P(D)</a:t>
            </a:r>
            <a:endParaRPr lang="en-US" sz="2000" baseline="30000"/>
          </a:p>
        </p:txBody>
      </p:sp>
      <p:sp>
        <p:nvSpPr>
          <p:cNvPr id="28734" name="Rectangle 8"/>
          <p:cNvSpPr>
            <a:spLocks noChangeArrowheads="1"/>
          </p:cNvSpPr>
          <p:nvPr/>
        </p:nvSpPr>
        <p:spPr bwMode="auto">
          <a:xfrm>
            <a:off x="4211638" y="1916113"/>
            <a:ext cx="950912" cy="400050"/>
          </a:xfrm>
          <a:prstGeom prst="rect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P(S|D)</a:t>
            </a:r>
            <a:endParaRPr lang="en-US" sz="2000"/>
          </a:p>
        </p:txBody>
      </p:sp>
      <p:sp>
        <p:nvSpPr>
          <p:cNvPr id="28735" name="Rectangle 21"/>
          <p:cNvSpPr>
            <a:spLocks noChangeArrowheads="1"/>
          </p:cNvSpPr>
          <p:nvPr/>
        </p:nvSpPr>
        <p:spPr bwMode="auto">
          <a:xfrm>
            <a:off x="5497513" y="1916113"/>
            <a:ext cx="954087" cy="400050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P(D,S)</a:t>
            </a:r>
            <a:endParaRPr lang="en-US" sz="2000" baseline="30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/>
              <a:t>Recap of BN construction with a small example</a:t>
            </a:r>
            <a:endParaRPr sz="320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12175" cy="1285875"/>
          </a:xfrm>
        </p:spPr>
        <p:txBody>
          <a:bodyPr/>
          <a:lstStyle/>
          <a:p>
            <a:pPr>
              <a:buSzTx/>
              <a:buFontTx/>
              <a:buChar char="•"/>
            </a:pPr>
            <a:r>
              <a:rPr lang="en-US" smtClean="0"/>
              <a:t>Which conditional probability tables do we need?</a:t>
            </a:r>
          </a:p>
          <a:p>
            <a:pPr lvl="1"/>
            <a:r>
              <a:rPr lang="en-US" smtClean="0">
                <a:sym typeface="Symbol" pitchFamily="18" charset="2"/>
              </a:rPr>
              <a:t>P(D) and P(S|D)</a:t>
            </a:r>
          </a:p>
          <a:p>
            <a:pPr lvl="1"/>
            <a:r>
              <a:rPr lang="en-US" smtClean="0">
                <a:sym typeface="Symbol" pitchFamily="18" charset="2"/>
              </a:rPr>
              <a:t>In general: for each variable X in the network: P( X|Pa(X) )</a:t>
            </a:r>
          </a:p>
          <a:p>
            <a:pPr lvl="1"/>
            <a:endParaRPr lang="en-US" smtClean="0">
              <a:sym typeface="Symbol" pitchFamily="18" charset="2"/>
            </a:endParaRPr>
          </a:p>
          <a:p>
            <a:pPr marL="857250" lvl="2" indent="-457200"/>
            <a:endParaRPr lang="en-US" smtClean="0">
              <a:sym typeface="Symbol" pitchFamily="18" charset="2"/>
            </a:endParaRPr>
          </a:p>
          <a:p>
            <a:pPr>
              <a:buSzTx/>
              <a:buFontTx/>
              <a:buChar char="•"/>
            </a:pPr>
            <a:endParaRPr lang="en-CA" smtClean="0"/>
          </a:p>
        </p:txBody>
      </p:sp>
      <p:sp>
        <p:nvSpPr>
          <p:cNvPr id="6" name="Oval 5"/>
          <p:cNvSpPr/>
          <p:nvPr/>
        </p:nvSpPr>
        <p:spPr>
          <a:xfrm>
            <a:off x="2484438" y="4149725"/>
            <a:ext cx="1905000" cy="574675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Disease</a:t>
            </a: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749800" y="4137025"/>
            <a:ext cx="2087563" cy="58737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Symptom</a:t>
            </a:r>
            <a:endParaRPr lang="en-CA" sz="20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6" idx="6"/>
            <a:endCxn id="7" idx="2"/>
          </p:cNvCxnSpPr>
          <p:nvPr/>
        </p:nvCxnSpPr>
        <p:spPr>
          <a:xfrm flipV="1">
            <a:off x="4389438" y="4430713"/>
            <a:ext cx="360362" cy="635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Group 109"/>
          <p:cNvGraphicFramePr>
            <a:graphicFrameLocks noGrp="1"/>
          </p:cNvGraphicFramePr>
          <p:nvPr/>
        </p:nvGraphicFramePr>
        <p:xfrm>
          <a:off x="2616200" y="2759075"/>
          <a:ext cx="803275" cy="670168"/>
        </p:xfrm>
        <a:graphic>
          <a:graphicData uri="http://schemas.openxmlformats.org/drawingml/2006/table">
            <a:tbl>
              <a:tblPr/>
              <a:tblGrid>
                <a:gridCol w="803275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P(D=t)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91392" marR="91392" marT="45622" marB="456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91392" marR="91392" marT="45622" marB="456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109"/>
          <p:cNvGraphicFramePr>
            <a:graphicFrameLocks noGrp="1"/>
          </p:cNvGraphicFramePr>
          <p:nvPr/>
        </p:nvGraphicFramePr>
        <p:xfrm>
          <a:off x="5072066" y="2714620"/>
          <a:ext cx="2363799" cy="1006476"/>
        </p:xfrm>
        <a:graphic>
          <a:graphicData uri="http://schemas.openxmlformats.org/drawingml/2006/table">
            <a:tbl>
              <a:tblPr/>
              <a:tblGrid>
                <a:gridCol w="1220791"/>
                <a:gridCol w="1143008"/>
              </a:tblGrid>
              <a:tr h="335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Disease</a:t>
                      </a:r>
                      <a:r>
                        <a:rPr lang="en-CA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  <a:cs typeface="+mn-cs"/>
                        </a:rPr>
                        <a:t>D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91433" marR="91433"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P(S=</a:t>
                      </a:r>
                      <a:r>
                        <a:rPr kumimoji="0" lang="en-US" sz="16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t|D</a:t>
                      </a: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6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91433" marR="91433"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233D0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marL="91433" marR="91433"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233D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91433" marR="91433"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5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marL="91433" marR="91433" marT="45749" marB="4574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91433" marR="91433" marT="45749" marB="4574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3132138" y="3573463"/>
            <a:ext cx="144462" cy="381000"/>
          </a:xfrm>
          <a:prstGeom prst="line">
            <a:avLst/>
          </a:prstGeom>
          <a:ln w="25400">
            <a:solidFill>
              <a:srgbClr val="323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227763" y="3789363"/>
            <a:ext cx="144462" cy="331787"/>
          </a:xfrm>
          <a:prstGeom prst="line">
            <a:avLst/>
          </a:prstGeom>
          <a:ln w="25400">
            <a:solidFill>
              <a:srgbClr val="3233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BFE50D4-E8DD-47CD-8BC9-B98546A7D9EC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Examples (cont’)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00125"/>
            <a:ext cx="7786688" cy="5214938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/>
              <a:t>Make sure you explore and understand the </a:t>
            </a:r>
            <a:r>
              <a:rPr lang="en-US" b="1" dirty="0" smtClean="0"/>
              <a:t>Fire Diagnosis </a:t>
            </a:r>
            <a:r>
              <a:rPr lang="en-US" dirty="0" smtClean="0"/>
              <a:t>example (we’ll expand on it to study Decision Networks)</a:t>
            </a:r>
          </a:p>
          <a:p>
            <a:pPr eaLnBrk="1" hangingPunct="1">
              <a:buFontTx/>
              <a:buChar char="•"/>
            </a:pPr>
            <a:endParaRPr lang="en-US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Electrical Circuit </a:t>
            </a:r>
            <a:r>
              <a:rPr lang="en-US" dirty="0" smtClean="0">
                <a:solidFill>
                  <a:schemeClr val="tx2"/>
                </a:solidFill>
              </a:rPr>
              <a:t>example (textbook ex 6.11)</a:t>
            </a:r>
          </a:p>
          <a:p>
            <a:pPr eaLnBrk="1" hangingPunct="1">
              <a:buFontTx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Patient’s </a:t>
            </a:r>
            <a:r>
              <a:rPr lang="en-US" b="1" dirty="0" smtClean="0"/>
              <a:t>wheezing and coughing </a:t>
            </a:r>
            <a:r>
              <a:rPr lang="en-US" dirty="0" smtClean="0">
                <a:solidFill>
                  <a:schemeClr val="tx2"/>
                </a:solidFill>
              </a:rPr>
              <a:t>example (ex. 6.14)</a:t>
            </a:r>
          </a:p>
          <a:p>
            <a:pPr eaLnBrk="1" hangingPunct="1">
              <a:buFontTx/>
              <a:buChar char="•"/>
            </a:pPr>
            <a:endParaRPr lang="en-US" dirty="0" smtClean="0">
              <a:solidFill>
                <a:schemeClr val="tx2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Several other examples on 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0" y="857250"/>
            <a:ext cx="17145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1079" y="2985985"/>
            <a:ext cx="1584176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5000625"/>
            <a:ext cx="17145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45D0A9E-7B62-4A12-912B-39BE0EEEA4F0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16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Realistic BNet: Liver Diagnosis</a:t>
            </a:r>
            <a:r>
              <a:rPr lang="en-US" sz="3200" smtClean="0"/>
              <a:t>   </a:t>
            </a:r>
            <a:br>
              <a:rPr lang="en-US" sz="3200" smtClean="0"/>
            </a:br>
            <a:r>
              <a:rPr lang="en-US" sz="1800" smtClean="0"/>
              <a:t>Source: Onisko et al., 1999</a:t>
            </a:r>
          </a:p>
        </p:txBody>
      </p:sp>
      <p:pic>
        <p:nvPicPr>
          <p:cNvPr id="16396" name="Picture 3" descr="liver-network_Page_1_Image_000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1500" y="1000125"/>
            <a:ext cx="7858125" cy="52943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0E2B8F8-08CB-413D-9983-D4B053C3DF5A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Realistic BNet: Liver Diagnosis</a:t>
            </a:r>
            <a:r>
              <a:rPr lang="en-US" sz="3200" smtClean="0"/>
              <a:t>   </a:t>
            </a:r>
            <a:br>
              <a:rPr lang="en-US" sz="3200" smtClean="0"/>
            </a:br>
            <a:r>
              <a:rPr lang="en-US" sz="1800" smtClean="0"/>
              <a:t>Source: Onisko et al., 1999</a:t>
            </a:r>
          </a:p>
        </p:txBody>
      </p:sp>
      <p:pic>
        <p:nvPicPr>
          <p:cNvPr id="17415" name="Picture 3" descr="liver-network_Page_1_Image_000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-2012950" y="963613"/>
            <a:ext cx="14579600" cy="98234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722233E-3746-4239-A390-FF2A26EF9349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Belief network summary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4582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A belief network is a directed acyclic graph (DAG) that effectively expresses  independence assertions among random variables. 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The parents of a node </a:t>
            </a:r>
            <a:r>
              <a:rPr lang="en-US" i="1" smtClean="0"/>
              <a:t>X </a:t>
            </a:r>
            <a:r>
              <a:rPr lang="en-US" smtClean="0"/>
              <a:t> are those variables on which </a:t>
            </a:r>
            <a:r>
              <a:rPr lang="en-US" i="1" smtClean="0"/>
              <a:t>X</a:t>
            </a:r>
            <a:r>
              <a:rPr lang="en-US" smtClean="0"/>
              <a:t>  directly depends.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smtClean="0"/>
              <a:t>Consideration of causal dependencies among variables typically help in constructing a Bnet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6B32B53-CB98-43E8-9AE0-C3499EE18001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20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838950" cy="685800"/>
          </a:xfrm>
        </p:spPr>
        <p:txBody>
          <a:bodyPr/>
          <a:lstStyle/>
          <a:p>
            <a:pPr eaLnBrk="1" hangingPunct="1"/>
            <a:r>
              <a:rPr lang="en-US" smtClean="0"/>
              <a:t>Belief networks Recap</a:t>
            </a:r>
          </a:p>
        </p:txBody>
      </p:sp>
      <p:sp>
        <p:nvSpPr>
          <p:cNvPr id="2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85813"/>
            <a:ext cx="6786563" cy="1500187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By considering causal dependencies, we order variables in the joint.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Apply…………………….. and simplify</a:t>
            </a:r>
          </a:p>
        </p:txBody>
      </p:sp>
      <p:pic>
        <p:nvPicPr>
          <p:cNvPr id="7" name="Picture 5" descr="burglary-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75" y="214313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3929063"/>
            <a:ext cx="84582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b="0" kern="0" dirty="0">
                <a:latin typeface="+mn-lt"/>
              </a:rPr>
              <a:t>Build a directed acyclic graph (DAG) in which the parents of each </a:t>
            </a:r>
            <a:r>
              <a:rPr lang="en-US" b="0" kern="0" dirty="0" err="1">
                <a:latin typeface="+mn-lt"/>
              </a:rPr>
              <a:t>var</a:t>
            </a:r>
            <a:r>
              <a:rPr lang="en-US" b="0" kern="0" dirty="0">
                <a:latin typeface="+mn-lt"/>
              </a:rPr>
              <a:t> </a:t>
            </a:r>
            <a:r>
              <a:rPr lang="en-US" b="0" i="1" kern="0" dirty="0">
                <a:latin typeface="+mn-lt"/>
              </a:rPr>
              <a:t>X </a:t>
            </a:r>
            <a:r>
              <a:rPr lang="en-US" b="0" kern="0" dirty="0">
                <a:latin typeface="+mn-lt"/>
              </a:rPr>
              <a:t>are those </a:t>
            </a:r>
            <a:r>
              <a:rPr lang="en-US" b="0" kern="0" dirty="0" err="1">
                <a:latin typeface="+mn-lt"/>
              </a:rPr>
              <a:t>vars</a:t>
            </a:r>
            <a:r>
              <a:rPr lang="en-US" b="0" kern="0" dirty="0">
                <a:latin typeface="+mn-lt"/>
              </a:rPr>
              <a:t> on which </a:t>
            </a:r>
            <a:r>
              <a:rPr lang="en-US" b="0" i="1" kern="0" dirty="0">
                <a:latin typeface="+mn-lt"/>
              </a:rPr>
              <a:t>X</a:t>
            </a:r>
            <a:r>
              <a:rPr lang="en-US" b="0" kern="0" dirty="0">
                <a:latin typeface="+mn-lt"/>
              </a:rPr>
              <a:t>  directly depends.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b="0" kern="0" dirty="0">
                <a:latin typeface="+mn-lt"/>
              </a:rPr>
              <a:t>By construction, a </a:t>
            </a:r>
            <a:r>
              <a:rPr lang="en-US" b="0" kern="0" dirty="0" err="1">
                <a:latin typeface="+mn-lt"/>
              </a:rPr>
              <a:t>var</a:t>
            </a:r>
            <a:r>
              <a:rPr lang="en-US" b="0" kern="0" dirty="0">
                <a:latin typeface="+mn-lt"/>
              </a:rPr>
              <a:t> is independent  form it non-descendant  given its parents.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5B69171-3271-4299-B981-B81793C35FA4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Belief Networks: open issues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14313" y="2643188"/>
            <a:ext cx="821531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Compactness</a:t>
            </a:r>
            <a:r>
              <a:rPr lang="en-US" b="0" kern="0" dirty="0">
                <a:latin typeface="+mn-lt"/>
              </a:rPr>
              <a:t>: We reduce the number of probabilities from               to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b="0" kern="0" dirty="0">
                <a:latin typeface="+mn-lt"/>
              </a:rPr>
              <a:t>In some domains we need to do better than that!</a:t>
            </a:r>
          </a:p>
        </p:txBody>
      </p:sp>
      <p:sp>
        <p:nvSpPr>
          <p:cNvPr id="3090" name="Content Placeholder 7"/>
          <p:cNvSpPr>
            <a:spLocks noGrp="1"/>
          </p:cNvSpPr>
          <p:nvPr>
            <p:ph idx="1"/>
          </p:nvPr>
        </p:nvSpPr>
        <p:spPr>
          <a:xfrm>
            <a:off x="285750" y="1000125"/>
            <a:ext cx="8501063" cy="1357313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b="1" smtClean="0"/>
              <a:t>Independencies:</a:t>
            </a:r>
            <a:r>
              <a:rPr lang="en-US" smtClean="0"/>
              <a:t>  Does a BNet encode more independencies than the ones specified by construction?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28625" y="4214813"/>
            <a:ext cx="6929438" cy="9286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0" kern="0" dirty="0">
                <a:latin typeface="+mn-lt"/>
              </a:rPr>
              <a:t>Still too many and often there are no data/experts for accurate assessment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00063" y="5286375"/>
            <a:ext cx="692943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latin typeface="+mn-lt"/>
              </a:rPr>
              <a:t>Solution: </a:t>
            </a:r>
            <a:r>
              <a:rPr lang="en-US" b="0" kern="0" dirty="0">
                <a:latin typeface="+mn-lt"/>
              </a:rPr>
              <a:t>Make stronger (approximate) </a:t>
            </a:r>
            <a:r>
              <a:rPr lang="en-US" b="0" kern="0" dirty="0">
                <a:solidFill>
                  <a:schemeClr val="accent6"/>
                </a:solidFill>
                <a:latin typeface="+mn-lt"/>
              </a:rPr>
              <a:t>independence assumptions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99592" y="4509120"/>
            <a:ext cx="8064896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F7264F7-AD23-4AF4-9340-265A7433B6AB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836712"/>
            <a:ext cx="8820472" cy="5472608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600" dirty="0" smtClean="0"/>
              <a:t>Finish Intro to Probability</a:t>
            </a:r>
          </a:p>
          <a:p>
            <a:pPr lvl="1"/>
            <a:r>
              <a:rPr lang="en-US" sz="3200" dirty="0" smtClean="0">
                <a:latin typeface="Helvetica" pitchFamily="34" charset="0"/>
              </a:rPr>
              <a:t> Chain Rule and </a:t>
            </a:r>
            <a:r>
              <a:rPr lang="en-US" sz="3200" dirty="0" err="1" smtClean="0">
                <a:latin typeface="Helvetica" pitchFamily="34" charset="0"/>
              </a:rPr>
              <a:t>Bayes</a:t>
            </a:r>
            <a:r>
              <a:rPr lang="en-US" sz="3200" dirty="0" smtClean="0">
                <a:latin typeface="Helvetica" pitchFamily="34" charset="0"/>
              </a:rPr>
              <a:t>' Rule </a:t>
            </a:r>
          </a:p>
          <a:p>
            <a:pPr lvl="1"/>
            <a:r>
              <a:rPr lang="en-US" sz="3200" dirty="0" smtClean="0">
                <a:latin typeface="Helvetica" pitchFamily="34" charset="0"/>
              </a:rPr>
              <a:t> Marginal and Conditional Independence</a:t>
            </a:r>
          </a:p>
          <a:p>
            <a:r>
              <a:rPr lang="en-US" sz="3600" dirty="0" smtClean="0">
                <a:latin typeface="Helvetica" pitchFamily="34" charset="0"/>
              </a:rPr>
              <a:t>Bayesian Networks</a:t>
            </a:r>
          </a:p>
          <a:p>
            <a:pPr lvl="1" eaLnBrk="1" hangingPunct="1"/>
            <a:r>
              <a:rPr lang="en-US" sz="3200" dirty="0" smtClean="0">
                <a:solidFill>
                  <a:schemeClr val="tx2"/>
                </a:solidFill>
              </a:rPr>
              <a:t>Build sample BN</a:t>
            </a:r>
          </a:p>
          <a:p>
            <a:pPr lvl="1" eaLnBrk="1" hangingPunct="1"/>
            <a:r>
              <a:rPr lang="en-US" sz="3200" dirty="0" smtClean="0">
                <a:solidFill>
                  <a:schemeClr val="tx2"/>
                </a:solidFill>
              </a:rPr>
              <a:t>Intro Inference, Compactness, Semantics</a:t>
            </a:r>
          </a:p>
          <a:p>
            <a:pPr lvl="1" eaLnBrk="1" hangingPunct="1"/>
            <a:r>
              <a:rPr lang="en-US" sz="3200" b="1" dirty="0" smtClean="0"/>
              <a:t>Implied Cond. Independences in a </a:t>
            </a:r>
            <a:r>
              <a:rPr lang="en-US" sz="3200" b="1" dirty="0" err="1" smtClean="0"/>
              <a:t>Bnet</a:t>
            </a:r>
            <a:endParaRPr lang="en-US" sz="3200" b="1" dirty="0" smtClean="0"/>
          </a:p>
          <a:p>
            <a:pPr lvl="1" eaLnBrk="1" hangingPunct="1"/>
            <a:r>
              <a:rPr lang="en-US" sz="3200" dirty="0" smtClean="0">
                <a:solidFill>
                  <a:schemeClr val="tx2"/>
                </a:solidFill>
              </a:rPr>
              <a:t> Stronger Independence assumptions :More compact Distributions and Structures</a:t>
            </a:r>
          </a:p>
          <a:p>
            <a:pPr lvl="1" eaLnBrk="1" hangingPunct="1"/>
            <a:endParaRPr lang="en-US" sz="3600" dirty="0" smtClean="0">
              <a:solidFill>
                <a:schemeClr val="tx2"/>
              </a:solidFill>
            </a:endParaRPr>
          </a:p>
          <a:p>
            <a:pPr lvl="1"/>
            <a:endParaRPr lang="en-US" sz="3600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3600" dirty="0" smtClean="0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US" sz="4000" dirty="0" smtClean="0"/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Recap Conditional Probability</a:t>
            </a:r>
          </a:p>
        </p:txBody>
      </p:sp>
      <p:sp>
        <p:nvSpPr>
          <p:cNvPr id="6164" name="Text Box 3"/>
          <p:cNvSpPr txBox="1">
            <a:spLocks noChangeArrowheads="1"/>
          </p:cNvSpPr>
          <p:nvPr/>
        </p:nvSpPr>
        <p:spPr bwMode="auto">
          <a:xfrm>
            <a:off x="676275" y="927100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P(H,S)</a:t>
            </a:r>
          </a:p>
        </p:txBody>
      </p:sp>
      <p:sp>
        <p:nvSpPr>
          <p:cNvPr id="6165" name="Text Box 4"/>
          <p:cNvSpPr txBox="1">
            <a:spLocks noChangeArrowheads="1"/>
          </p:cNvSpPr>
          <p:nvPr/>
        </p:nvSpPr>
        <p:spPr bwMode="auto">
          <a:xfrm>
            <a:off x="4203700" y="927100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P(H)</a:t>
            </a:r>
          </a:p>
        </p:txBody>
      </p:sp>
      <p:sp>
        <p:nvSpPr>
          <p:cNvPr id="6166" name="Text Box 5"/>
          <p:cNvSpPr txBox="1">
            <a:spLocks noChangeArrowheads="1"/>
          </p:cNvSpPr>
          <p:nvPr/>
        </p:nvSpPr>
        <p:spPr bwMode="auto">
          <a:xfrm>
            <a:off x="676275" y="2655888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P(S)</a:t>
            </a:r>
          </a:p>
        </p:txBody>
      </p:sp>
      <p:graphicFrame>
        <p:nvGraphicFramePr>
          <p:cNvPr id="6146" name="Object 6"/>
          <p:cNvGraphicFramePr>
            <a:graphicFrameLocks noChangeAspect="1"/>
          </p:cNvGraphicFramePr>
          <p:nvPr>
            <p:ph idx="1"/>
          </p:nvPr>
        </p:nvGraphicFramePr>
        <p:xfrm>
          <a:off x="5500688" y="1000125"/>
          <a:ext cx="2754312" cy="927100"/>
        </p:xfrm>
        <a:graphic>
          <a:graphicData uri="http://schemas.openxmlformats.org/presentationml/2006/ole">
            <p:oleObj spid="_x0000_s143362" name="Equation" r:id="rId4" imgW="1244520" imgH="419040" progId="Equation.3">
              <p:embed/>
            </p:oleObj>
          </a:graphicData>
        </a:graphic>
      </p:graphicFrame>
      <p:graphicFrame>
        <p:nvGraphicFramePr>
          <p:cNvPr id="780295" name="Group 7"/>
          <p:cNvGraphicFramePr>
            <a:graphicFrameLocks noGrp="1"/>
          </p:cNvGraphicFramePr>
          <p:nvPr/>
        </p:nvGraphicFramePr>
        <p:xfrm>
          <a:off x="1900238" y="1503363"/>
          <a:ext cx="2087563" cy="960438"/>
        </p:xfrm>
        <a:graphic>
          <a:graphicData uri="http://schemas.openxmlformats.org/drawingml/2006/table">
            <a:tbl>
              <a:tblPr/>
              <a:tblGrid>
                <a:gridCol w="1044575"/>
                <a:gridCol w="1042988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78" name="Text Box 18"/>
          <p:cNvSpPr txBox="1">
            <a:spLocks noChangeArrowheads="1"/>
          </p:cNvSpPr>
          <p:nvPr/>
        </p:nvSpPr>
        <p:spPr bwMode="auto">
          <a:xfrm>
            <a:off x="2187575" y="10001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6179" name="Text Box 19"/>
          <p:cNvSpPr txBox="1">
            <a:spLocks noChangeArrowheads="1"/>
          </p:cNvSpPr>
          <p:nvPr/>
        </p:nvSpPr>
        <p:spPr bwMode="auto">
          <a:xfrm>
            <a:off x="3124200" y="1000125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6180" name="Text Box 20"/>
          <p:cNvSpPr txBox="1">
            <a:spLocks noChangeArrowheads="1"/>
          </p:cNvSpPr>
          <p:nvPr/>
        </p:nvSpPr>
        <p:spPr bwMode="auto">
          <a:xfrm>
            <a:off x="1395413" y="1576388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h</a:t>
            </a:r>
          </a:p>
        </p:txBody>
      </p:sp>
      <p:sp>
        <p:nvSpPr>
          <p:cNvPr id="6181" name="Text Box 21"/>
          <p:cNvSpPr txBox="1">
            <a:spLocks noChangeArrowheads="1"/>
          </p:cNvSpPr>
          <p:nvPr/>
        </p:nvSpPr>
        <p:spPr bwMode="auto">
          <a:xfrm>
            <a:off x="1108075" y="2079625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h</a:t>
            </a:r>
          </a:p>
        </p:txBody>
      </p:sp>
      <p:sp>
        <p:nvSpPr>
          <p:cNvPr id="6182" name="Text Box 22"/>
          <p:cNvSpPr txBox="1">
            <a:spLocks noChangeArrowheads="1"/>
          </p:cNvSpPr>
          <p:nvPr/>
        </p:nvSpPr>
        <p:spPr bwMode="auto">
          <a:xfrm>
            <a:off x="4203700" y="1503363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.03</a:t>
            </a:r>
          </a:p>
        </p:txBody>
      </p:sp>
      <p:sp>
        <p:nvSpPr>
          <p:cNvPr id="6183" name="Text Box 23"/>
          <p:cNvSpPr txBox="1">
            <a:spLocks noChangeArrowheads="1"/>
          </p:cNvSpPr>
          <p:nvPr/>
        </p:nvSpPr>
        <p:spPr bwMode="auto">
          <a:xfrm>
            <a:off x="4203700" y="2008188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.97</a:t>
            </a:r>
          </a:p>
        </p:txBody>
      </p:sp>
      <p:sp>
        <p:nvSpPr>
          <p:cNvPr id="6184" name="Text Box 24"/>
          <p:cNvSpPr txBox="1">
            <a:spLocks noChangeArrowheads="1"/>
          </p:cNvSpPr>
          <p:nvPr/>
        </p:nvSpPr>
        <p:spPr bwMode="auto">
          <a:xfrm>
            <a:off x="2116138" y="2582863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.30</a:t>
            </a:r>
          </a:p>
        </p:txBody>
      </p:sp>
      <p:sp>
        <p:nvSpPr>
          <p:cNvPr id="6185" name="Text Box 25"/>
          <p:cNvSpPr txBox="1">
            <a:spLocks noChangeArrowheads="1"/>
          </p:cNvSpPr>
          <p:nvPr/>
        </p:nvSpPr>
        <p:spPr bwMode="auto">
          <a:xfrm>
            <a:off x="3124200" y="2582863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.70</a:t>
            </a:r>
          </a:p>
        </p:txBody>
      </p:sp>
      <p:sp>
        <p:nvSpPr>
          <p:cNvPr id="780314" name="Text Box 26"/>
          <p:cNvSpPr txBox="1">
            <a:spLocks noChangeArrowheads="1"/>
          </p:cNvSpPr>
          <p:nvPr/>
        </p:nvSpPr>
        <p:spPr bwMode="auto">
          <a:xfrm>
            <a:off x="1187450" y="4148138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P(S|H)</a:t>
            </a:r>
          </a:p>
        </p:txBody>
      </p:sp>
      <p:graphicFrame>
        <p:nvGraphicFramePr>
          <p:cNvPr id="780315" name="Group 27"/>
          <p:cNvGraphicFramePr>
            <a:graphicFrameLocks noGrp="1"/>
          </p:cNvGraphicFramePr>
          <p:nvPr/>
        </p:nvGraphicFramePr>
        <p:xfrm>
          <a:off x="2411413" y="4724400"/>
          <a:ext cx="2087562" cy="960438"/>
        </p:xfrm>
        <a:graphic>
          <a:graphicData uri="http://schemas.openxmlformats.org/drawingml/2006/table">
            <a:tbl>
              <a:tblPr/>
              <a:tblGrid>
                <a:gridCol w="1044575"/>
                <a:gridCol w="1042987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.666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.333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.71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80326" name="Text Box 38"/>
          <p:cNvSpPr txBox="1">
            <a:spLocks noChangeArrowheads="1"/>
          </p:cNvSpPr>
          <p:nvPr/>
        </p:nvSpPr>
        <p:spPr bwMode="auto">
          <a:xfrm>
            <a:off x="2698750" y="4221163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780327" name="Text Box 39"/>
          <p:cNvSpPr txBox="1">
            <a:spLocks noChangeArrowheads="1"/>
          </p:cNvSpPr>
          <p:nvPr/>
        </p:nvSpPr>
        <p:spPr bwMode="auto">
          <a:xfrm>
            <a:off x="3635375" y="4221163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s</a:t>
            </a:r>
          </a:p>
        </p:txBody>
      </p:sp>
      <p:sp>
        <p:nvSpPr>
          <p:cNvPr id="780328" name="Text Box 40"/>
          <p:cNvSpPr txBox="1">
            <a:spLocks noChangeArrowheads="1"/>
          </p:cNvSpPr>
          <p:nvPr/>
        </p:nvSpPr>
        <p:spPr bwMode="auto">
          <a:xfrm>
            <a:off x="1906588" y="4797425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34" charset="0"/>
              </a:rPr>
              <a:t>h</a:t>
            </a:r>
          </a:p>
        </p:txBody>
      </p:sp>
      <p:sp>
        <p:nvSpPr>
          <p:cNvPr id="780329" name="Text Box 41"/>
          <p:cNvSpPr txBox="1">
            <a:spLocks noChangeArrowheads="1"/>
          </p:cNvSpPr>
          <p:nvPr/>
        </p:nvSpPr>
        <p:spPr bwMode="auto">
          <a:xfrm>
            <a:off x="1619250" y="5300663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ym typeface="Symbol" pitchFamily="18" charset="2"/>
              </a:rPr>
              <a:t></a:t>
            </a:r>
            <a:r>
              <a:rPr lang="en-US"/>
              <a:t> </a:t>
            </a:r>
            <a:r>
              <a:rPr lang="en-US" b="1">
                <a:latin typeface="Helvetica" pitchFamily="34" charset="0"/>
              </a:rPr>
              <a:t>h</a:t>
            </a:r>
          </a:p>
        </p:txBody>
      </p:sp>
      <p:sp>
        <p:nvSpPr>
          <p:cNvPr id="780330" name="Text Box 42"/>
          <p:cNvSpPr txBox="1">
            <a:spLocks noChangeArrowheads="1"/>
          </p:cNvSpPr>
          <p:nvPr/>
        </p:nvSpPr>
        <p:spPr bwMode="auto">
          <a:xfrm>
            <a:off x="6588125" y="4581525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Helvetica" pitchFamily="34" charset="0"/>
              </a:rPr>
              <a:t>P(H|S)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34937-9373-45F3-89B3-7F9A27ECA76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314" grpId="0"/>
      <p:bldP spid="780326" grpId="0"/>
      <p:bldP spid="780327" grpId="0"/>
      <p:bldP spid="780328" grpId="0"/>
      <p:bldP spid="780329" grpId="0"/>
      <p:bldP spid="78033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98EF4E3-B926-444D-A430-39DFB4B83CEB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4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Bnets: Entailed (in)dependencies 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ph idx="1"/>
          </p:nvPr>
        </p:nvGraphicFramePr>
        <p:xfrm>
          <a:off x="428625" y="1428750"/>
          <a:ext cx="4264025" cy="4230688"/>
        </p:xfrm>
        <a:graphic>
          <a:graphicData uri="http://schemas.openxmlformats.org/presentationml/2006/ole">
            <p:oleObj spid="_x0000_s113666" name="Acrobat Document" r:id="rId4" imgW="3629532" imgH="3600000" progId="AcroExch.Document.7">
              <p:embed/>
            </p:oleObj>
          </a:graphicData>
        </a:graphic>
      </p:graphicFrame>
      <p:sp>
        <p:nvSpPr>
          <p:cNvPr id="645126" name="Text Box 6"/>
          <p:cNvSpPr txBox="1">
            <a:spLocks noChangeArrowheads="1"/>
          </p:cNvSpPr>
          <p:nvPr/>
        </p:nvSpPr>
        <p:spPr bwMode="auto">
          <a:xfrm>
            <a:off x="4143375" y="1285875"/>
            <a:ext cx="4706938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Indep(Report, Fire,{Alarm})?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435350" y="4143375"/>
            <a:ext cx="57086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Unicode MS" pitchFamily="34" charset="-128"/>
              </a:rPr>
              <a:t>Indep(Leaving, SeeSmoke,{Fire})?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6" grpId="0"/>
      <p:bldP spid="1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DDFC8C1-32B7-4A38-83B5-C16C7BA43ADB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51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71480"/>
            <a:ext cx="9144000" cy="863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Or, blocking paths for probability propagation. Three ways in which a path between X to Y can be blocked, (1 and 2 given evidence E</a:t>
            </a:r>
            <a:r>
              <a:rPr lang="en-US" sz="2000" dirty="0" smtClean="0"/>
              <a:t> )</a:t>
            </a:r>
          </a:p>
          <a:p>
            <a:pPr eaLnBrk="1" hangingPunct="1"/>
            <a:endParaRPr lang="en-US" sz="2400" dirty="0" smtClean="0"/>
          </a:p>
        </p:txBody>
      </p:sp>
      <p:sp>
        <p:nvSpPr>
          <p:cNvPr id="5134" name="Text Box 3"/>
          <p:cNvSpPr>
            <a:spLocks noGrp="1" noChangeArrowheads="1"/>
          </p:cNvSpPr>
          <p:nvPr>
            <p:ph type="title"/>
          </p:nvPr>
        </p:nvSpPr>
        <p:spPr>
          <a:xfrm>
            <a:off x="500034" y="-285776"/>
            <a:ext cx="8229600" cy="1143001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Conditional Independencies</a:t>
            </a:r>
          </a:p>
        </p:txBody>
      </p:sp>
      <p:sp>
        <p:nvSpPr>
          <p:cNvPr id="5135" name="Rectangle 4"/>
          <p:cNvSpPr>
            <a:spLocks noChangeArrowheads="1"/>
          </p:cNvSpPr>
          <p:nvPr/>
        </p:nvSpPr>
        <p:spPr bwMode="auto">
          <a:xfrm>
            <a:off x="900113" y="1844675"/>
            <a:ext cx="1223962" cy="316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Oval 5"/>
          <p:cNvSpPr>
            <a:spLocks noChangeArrowheads="1"/>
          </p:cNvSpPr>
          <p:nvPr/>
        </p:nvSpPr>
        <p:spPr bwMode="auto">
          <a:xfrm>
            <a:off x="1260475" y="213201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Oval 6"/>
          <p:cNvSpPr>
            <a:spLocks noChangeArrowheads="1"/>
          </p:cNvSpPr>
          <p:nvPr/>
        </p:nvSpPr>
        <p:spPr bwMode="auto">
          <a:xfrm>
            <a:off x="1260475" y="3429000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Oval 7"/>
          <p:cNvSpPr>
            <a:spLocks noChangeArrowheads="1"/>
          </p:cNvSpPr>
          <p:nvPr/>
        </p:nvSpPr>
        <p:spPr bwMode="auto">
          <a:xfrm>
            <a:off x="1260475" y="41497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9" name="Oval 8"/>
          <p:cNvSpPr>
            <a:spLocks noChangeArrowheads="1"/>
          </p:cNvSpPr>
          <p:nvPr/>
        </p:nvSpPr>
        <p:spPr bwMode="auto">
          <a:xfrm>
            <a:off x="2700338" y="213201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0" name="Oval 9"/>
          <p:cNvSpPr>
            <a:spLocks noChangeArrowheads="1"/>
          </p:cNvSpPr>
          <p:nvPr/>
        </p:nvSpPr>
        <p:spPr bwMode="auto">
          <a:xfrm>
            <a:off x="2700338" y="3429000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1" name="Oval 10"/>
          <p:cNvSpPr>
            <a:spLocks noChangeArrowheads="1"/>
          </p:cNvSpPr>
          <p:nvPr/>
        </p:nvSpPr>
        <p:spPr bwMode="auto">
          <a:xfrm>
            <a:off x="2700338" y="41497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2" name="Rectangle 11"/>
          <p:cNvSpPr>
            <a:spLocks noChangeArrowheads="1"/>
          </p:cNvSpPr>
          <p:nvPr/>
        </p:nvSpPr>
        <p:spPr bwMode="auto">
          <a:xfrm>
            <a:off x="3779838" y="1844675"/>
            <a:ext cx="1223962" cy="15843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3" name="Oval 12"/>
          <p:cNvSpPr>
            <a:spLocks noChangeArrowheads="1"/>
          </p:cNvSpPr>
          <p:nvPr/>
        </p:nvSpPr>
        <p:spPr bwMode="auto">
          <a:xfrm>
            <a:off x="4140200" y="2132013"/>
            <a:ext cx="431800" cy="4333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latin typeface="Arial" charset="0"/>
              </a:rPr>
              <a:t>Z</a:t>
            </a:r>
          </a:p>
        </p:txBody>
      </p:sp>
      <p:sp>
        <p:nvSpPr>
          <p:cNvPr id="5144" name="Oval 13"/>
          <p:cNvSpPr>
            <a:spLocks noChangeArrowheads="1"/>
          </p:cNvSpPr>
          <p:nvPr/>
        </p:nvSpPr>
        <p:spPr bwMode="auto">
          <a:xfrm>
            <a:off x="4211638" y="2852738"/>
            <a:ext cx="431800" cy="4333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latin typeface="Arial" charset="0"/>
              </a:rPr>
              <a:t>Z</a:t>
            </a:r>
          </a:p>
        </p:txBody>
      </p:sp>
      <p:sp>
        <p:nvSpPr>
          <p:cNvPr id="5145" name="Oval 14"/>
          <p:cNvSpPr>
            <a:spLocks noChangeArrowheads="1"/>
          </p:cNvSpPr>
          <p:nvPr/>
        </p:nvSpPr>
        <p:spPr bwMode="auto">
          <a:xfrm>
            <a:off x="4140200" y="45815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latin typeface="Arial" charset="0"/>
              </a:rPr>
              <a:t>Z</a:t>
            </a:r>
          </a:p>
        </p:txBody>
      </p:sp>
      <p:sp>
        <p:nvSpPr>
          <p:cNvPr id="5146" name="Rectangle 15"/>
          <p:cNvSpPr>
            <a:spLocks noChangeArrowheads="1"/>
          </p:cNvSpPr>
          <p:nvPr/>
        </p:nvSpPr>
        <p:spPr bwMode="auto">
          <a:xfrm>
            <a:off x="6516688" y="1844675"/>
            <a:ext cx="1223962" cy="302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7" name="Oval 16"/>
          <p:cNvSpPr>
            <a:spLocks noChangeArrowheads="1"/>
          </p:cNvSpPr>
          <p:nvPr/>
        </p:nvSpPr>
        <p:spPr bwMode="auto">
          <a:xfrm>
            <a:off x="6877050" y="213201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8" name="Oval 17"/>
          <p:cNvSpPr>
            <a:spLocks noChangeArrowheads="1"/>
          </p:cNvSpPr>
          <p:nvPr/>
        </p:nvSpPr>
        <p:spPr bwMode="auto">
          <a:xfrm>
            <a:off x="6877050" y="3429000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9" name="Oval 18"/>
          <p:cNvSpPr>
            <a:spLocks noChangeArrowheads="1"/>
          </p:cNvSpPr>
          <p:nvPr/>
        </p:nvSpPr>
        <p:spPr bwMode="auto">
          <a:xfrm>
            <a:off x="6877050" y="41497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0" name="Oval 19"/>
          <p:cNvSpPr>
            <a:spLocks noChangeArrowheads="1"/>
          </p:cNvSpPr>
          <p:nvPr/>
        </p:nvSpPr>
        <p:spPr bwMode="auto">
          <a:xfrm>
            <a:off x="5508625" y="213201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1" name="Oval 20"/>
          <p:cNvSpPr>
            <a:spLocks noChangeArrowheads="1"/>
          </p:cNvSpPr>
          <p:nvPr/>
        </p:nvSpPr>
        <p:spPr bwMode="auto">
          <a:xfrm>
            <a:off x="5508625" y="3429000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2" name="Oval 21"/>
          <p:cNvSpPr>
            <a:spLocks noChangeArrowheads="1"/>
          </p:cNvSpPr>
          <p:nvPr/>
        </p:nvSpPr>
        <p:spPr bwMode="auto">
          <a:xfrm>
            <a:off x="5508625" y="41497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153" name="AutoShape 22"/>
          <p:cNvCxnSpPr>
            <a:cxnSpLocks noChangeShapeType="1"/>
            <a:stCxn id="5136" idx="6"/>
            <a:endCxn id="5139" idx="2"/>
          </p:cNvCxnSpPr>
          <p:nvPr/>
        </p:nvCxnSpPr>
        <p:spPr bwMode="auto">
          <a:xfrm>
            <a:off x="1692275" y="234950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54" name="AutoShape 23"/>
          <p:cNvCxnSpPr>
            <a:cxnSpLocks noChangeShapeType="1"/>
            <a:endCxn id="5147" idx="2"/>
          </p:cNvCxnSpPr>
          <p:nvPr/>
        </p:nvCxnSpPr>
        <p:spPr bwMode="auto">
          <a:xfrm>
            <a:off x="5940425" y="2347913"/>
            <a:ext cx="9366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55" name="AutoShape 24"/>
          <p:cNvCxnSpPr>
            <a:cxnSpLocks noChangeShapeType="1"/>
          </p:cNvCxnSpPr>
          <p:nvPr/>
        </p:nvCxnSpPr>
        <p:spPr bwMode="auto">
          <a:xfrm>
            <a:off x="1692275" y="364490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5156" name="AutoShape 25"/>
          <p:cNvCxnSpPr>
            <a:cxnSpLocks noChangeShapeType="1"/>
          </p:cNvCxnSpPr>
          <p:nvPr/>
        </p:nvCxnSpPr>
        <p:spPr bwMode="auto">
          <a:xfrm>
            <a:off x="1692275" y="4365625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57" name="AutoShape 26"/>
          <p:cNvCxnSpPr>
            <a:cxnSpLocks noChangeShapeType="1"/>
            <a:endCxn id="5148" idx="2"/>
          </p:cNvCxnSpPr>
          <p:nvPr/>
        </p:nvCxnSpPr>
        <p:spPr bwMode="auto">
          <a:xfrm>
            <a:off x="5940425" y="3644900"/>
            <a:ext cx="93662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58" name="AutoShape 27"/>
          <p:cNvCxnSpPr>
            <a:cxnSpLocks noChangeShapeType="1"/>
            <a:endCxn id="5149" idx="2"/>
          </p:cNvCxnSpPr>
          <p:nvPr/>
        </p:nvCxnSpPr>
        <p:spPr bwMode="auto">
          <a:xfrm>
            <a:off x="5940425" y="4364038"/>
            <a:ext cx="93662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5159" name="AutoShape 28"/>
          <p:cNvCxnSpPr>
            <a:cxnSpLocks noChangeShapeType="1"/>
            <a:stCxn id="5139" idx="6"/>
            <a:endCxn id="5143" idx="2"/>
          </p:cNvCxnSpPr>
          <p:nvPr/>
        </p:nvCxnSpPr>
        <p:spPr bwMode="auto">
          <a:xfrm>
            <a:off x="3132138" y="2349500"/>
            <a:ext cx="1008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60" name="AutoShape 29"/>
          <p:cNvCxnSpPr>
            <a:cxnSpLocks noChangeShapeType="1"/>
          </p:cNvCxnSpPr>
          <p:nvPr/>
        </p:nvCxnSpPr>
        <p:spPr bwMode="auto">
          <a:xfrm>
            <a:off x="4572000" y="2349500"/>
            <a:ext cx="93662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61" name="AutoShape 30"/>
          <p:cNvCxnSpPr>
            <a:cxnSpLocks noChangeShapeType="1"/>
            <a:endCxn id="5145" idx="2"/>
          </p:cNvCxnSpPr>
          <p:nvPr/>
        </p:nvCxnSpPr>
        <p:spPr bwMode="auto">
          <a:xfrm>
            <a:off x="3132138" y="4365625"/>
            <a:ext cx="1008062" cy="4333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62" name="AutoShape 31"/>
          <p:cNvCxnSpPr>
            <a:cxnSpLocks noChangeShapeType="1"/>
            <a:stCxn id="5144" idx="6"/>
            <a:endCxn id="5151" idx="1"/>
          </p:cNvCxnSpPr>
          <p:nvPr/>
        </p:nvCxnSpPr>
        <p:spPr bwMode="auto">
          <a:xfrm>
            <a:off x="4643438" y="3070225"/>
            <a:ext cx="928687" cy="422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63" name="AutoShape 32"/>
          <p:cNvCxnSpPr>
            <a:cxnSpLocks noChangeShapeType="1"/>
            <a:stCxn id="5144" idx="2"/>
            <a:endCxn id="5140" idx="6"/>
          </p:cNvCxnSpPr>
          <p:nvPr/>
        </p:nvCxnSpPr>
        <p:spPr bwMode="auto">
          <a:xfrm flipH="1">
            <a:off x="3132138" y="3070225"/>
            <a:ext cx="1079500" cy="576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64" name="AutoShape 33"/>
          <p:cNvCxnSpPr>
            <a:cxnSpLocks noChangeShapeType="1"/>
            <a:stCxn id="5152" idx="2"/>
            <a:endCxn id="5145" idx="6"/>
          </p:cNvCxnSpPr>
          <p:nvPr/>
        </p:nvCxnSpPr>
        <p:spPr bwMode="auto">
          <a:xfrm flipH="1">
            <a:off x="4572000" y="4367213"/>
            <a:ext cx="93662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65" name="Text Box 34"/>
          <p:cNvSpPr txBox="1">
            <a:spLocks noChangeArrowheads="1"/>
          </p:cNvSpPr>
          <p:nvPr/>
        </p:nvSpPr>
        <p:spPr bwMode="auto">
          <a:xfrm>
            <a:off x="7380288" y="18446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X</a:t>
            </a:r>
          </a:p>
        </p:txBody>
      </p:sp>
      <p:sp>
        <p:nvSpPr>
          <p:cNvPr id="5166" name="Text Box 35"/>
          <p:cNvSpPr txBox="1">
            <a:spLocks noChangeArrowheads="1"/>
          </p:cNvSpPr>
          <p:nvPr/>
        </p:nvSpPr>
        <p:spPr bwMode="auto">
          <a:xfrm>
            <a:off x="900113" y="18446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Y</a:t>
            </a:r>
          </a:p>
        </p:txBody>
      </p:sp>
      <p:sp>
        <p:nvSpPr>
          <p:cNvPr id="5167" name="Text Box 36"/>
          <p:cNvSpPr txBox="1">
            <a:spLocks noChangeArrowheads="1"/>
          </p:cNvSpPr>
          <p:nvPr/>
        </p:nvSpPr>
        <p:spPr bwMode="auto">
          <a:xfrm>
            <a:off x="4716463" y="18446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E</a:t>
            </a:r>
          </a:p>
        </p:txBody>
      </p:sp>
      <p:sp>
        <p:nvSpPr>
          <p:cNvPr id="616485" name="Rectangle 37"/>
          <p:cNvSpPr>
            <a:spLocks noChangeArrowheads="1"/>
          </p:cNvSpPr>
          <p:nvPr/>
        </p:nvSpPr>
        <p:spPr bwMode="auto">
          <a:xfrm>
            <a:off x="0" y="5876925"/>
            <a:ext cx="7994650" cy="720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38200" lvl="1" indent="-381000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sz="2000" b="0">
                <a:latin typeface="Arial Unicode MS" pitchFamily="34" charset="-128"/>
              </a:rPr>
              <a:t>Note that, in 3, X and Y become dependent as soon as I get evidence on Z or on </a:t>
            </a:r>
            <a:r>
              <a:rPr lang="en-US" sz="2000" b="0" i="1">
                <a:latin typeface="Arial Unicode MS" pitchFamily="34" charset="-128"/>
              </a:rPr>
              <a:t>any of its descendants</a:t>
            </a:r>
          </a:p>
        </p:txBody>
      </p:sp>
      <p:sp>
        <p:nvSpPr>
          <p:cNvPr id="5169" name="Oval 38"/>
          <p:cNvSpPr>
            <a:spLocks noChangeArrowheads="1"/>
          </p:cNvSpPr>
          <p:nvPr/>
        </p:nvSpPr>
        <p:spPr bwMode="auto">
          <a:xfrm>
            <a:off x="2843213" y="530066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170" name="AutoShape 39"/>
          <p:cNvCxnSpPr>
            <a:cxnSpLocks noChangeShapeType="1"/>
            <a:stCxn id="5145" idx="3"/>
            <a:endCxn id="5169" idx="6"/>
          </p:cNvCxnSpPr>
          <p:nvPr/>
        </p:nvCxnSpPr>
        <p:spPr bwMode="auto">
          <a:xfrm flipH="1">
            <a:off x="3275013" y="4951413"/>
            <a:ext cx="928687" cy="566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71" name="Oval 40"/>
          <p:cNvSpPr>
            <a:spLocks noChangeArrowheads="1"/>
          </p:cNvSpPr>
          <p:nvPr/>
        </p:nvSpPr>
        <p:spPr bwMode="auto">
          <a:xfrm>
            <a:off x="5292725" y="5373688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172" name="AutoShape 41"/>
          <p:cNvCxnSpPr>
            <a:cxnSpLocks noChangeShapeType="1"/>
            <a:stCxn id="5145" idx="5"/>
            <a:endCxn id="5171" idx="1"/>
          </p:cNvCxnSpPr>
          <p:nvPr/>
        </p:nvCxnSpPr>
        <p:spPr bwMode="auto">
          <a:xfrm>
            <a:off x="4508500" y="4951413"/>
            <a:ext cx="847725" cy="485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16508" name="Text Box 60"/>
          <p:cNvSpPr txBox="1">
            <a:spLocks noChangeArrowheads="1"/>
          </p:cNvSpPr>
          <p:nvPr/>
        </p:nvSpPr>
        <p:spPr bwMode="auto">
          <a:xfrm>
            <a:off x="536575" y="2079625"/>
            <a:ext cx="346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1</a:t>
            </a:r>
          </a:p>
        </p:txBody>
      </p:sp>
      <p:sp>
        <p:nvSpPr>
          <p:cNvPr id="616509" name="Text Box 61"/>
          <p:cNvSpPr txBox="1">
            <a:spLocks noChangeArrowheads="1"/>
          </p:cNvSpPr>
          <p:nvPr/>
        </p:nvSpPr>
        <p:spPr bwMode="auto">
          <a:xfrm>
            <a:off x="525463" y="3398838"/>
            <a:ext cx="346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2</a:t>
            </a:r>
          </a:p>
        </p:txBody>
      </p:sp>
      <p:sp>
        <p:nvSpPr>
          <p:cNvPr id="616510" name="Text Box 62"/>
          <p:cNvSpPr txBox="1">
            <a:spLocks noChangeArrowheads="1"/>
          </p:cNvSpPr>
          <p:nvPr/>
        </p:nvSpPr>
        <p:spPr bwMode="auto">
          <a:xfrm>
            <a:off x="514350" y="4129088"/>
            <a:ext cx="346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85" grpId="0" animBg="1"/>
      <p:bldP spid="616485" grpId="1" animBg="1"/>
      <p:bldP spid="616508" grpId="0" animBg="1"/>
      <p:bldP spid="616509" grpId="0" animBg="1"/>
      <p:bldP spid="61651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6039420-C1B2-4F74-9DFD-51BAD9AA1A18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6162" name="Text Box 3"/>
          <p:cNvSpPr>
            <a:spLocks noGrp="1" noChangeArrowheads="1"/>
          </p:cNvSpPr>
          <p:nvPr>
            <p:ph type="title"/>
          </p:nvPr>
        </p:nvSpPr>
        <p:spPr>
          <a:xfrm>
            <a:off x="468313" y="-100013"/>
            <a:ext cx="8229600" cy="1143001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Or ….Conditional Dependencies</a:t>
            </a:r>
          </a:p>
        </p:txBody>
      </p:sp>
      <p:sp>
        <p:nvSpPr>
          <p:cNvPr id="6163" name="Rectangle 4"/>
          <p:cNvSpPr>
            <a:spLocks noChangeArrowheads="1"/>
          </p:cNvSpPr>
          <p:nvPr/>
        </p:nvSpPr>
        <p:spPr bwMode="auto">
          <a:xfrm>
            <a:off x="900113" y="1844675"/>
            <a:ext cx="1223962" cy="316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Oval 5"/>
          <p:cNvSpPr>
            <a:spLocks noChangeArrowheads="1"/>
          </p:cNvSpPr>
          <p:nvPr/>
        </p:nvSpPr>
        <p:spPr bwMode="auto">
          <a:xfrm>
            <a:off x="1260475" y="213201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Oval 6"/>
          <p:cNvSpPr>
            <a:spLocks noChangeArrowheads="1"/>
          </p:cNvSpPr>
          <p:nvPr/>
        </p:nvSpPr>
        <p:spPr bwMode="auto">
          <a:xfrm>
            <a:off x="1260475" y="3429000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6" name="Oval 7"/>
          <p:cNvSpPr>
            <a:spLocks noChangeArrowheads="1"/>
          </p:cNvSpPr>
          <p:nvPr/>
        </p:nvSpPr>
        <p:spPr bwMode="auto">
          <a:xfrm>
            <a:off x="1260475" y="41497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7" name="Oval 8"/>
          <p:cNvSpPr>
            <a:spLocks noChangeArrowheads="1"/>
          </p:cNvSpPr>
          <p:nvPr/>
        </p:nvSpPr>
        <p:spPr bwMode="auto">
          <a:xfrm>
            <a:off x="2700338" y="213201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8" name="Oval 9"/>
          <p:cNvSpPr>
            <a:spLocks noChangeArrowheads="1"/>
          </p:cNvSpPr>
          <p:nvPr/>
        </p:nvSpPr>
        <p:spPr bwMode="auto">
          <a:xfrm>
            <a:off x="2700338" y="3429000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Oval 10"/>
          <p:cNvSpPr>
            <a:spLocks noChangeArrowheads="1"/>
          </p:cNvSpPr>
          <p:nvPr/>
        </p:nvSpPr>
        <p:spPr bwMode="auto">
          <a:xfrm>
            <a:off x="2700338" y="41497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0" name="Rectangle 11"/>
          <p:cNvSpPr>
            <a:spLocks noChangeArrowheads="1"/>
          </p:cNvSpPr>
          <p:nvPr/>
        </p:nvSpPr>
        <p:spPr bwMode="auto">
          <a:xfrm>
            <a:off x="3419475" y="3933825"/>
            <a:ext cx="1873250" cy="18002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1" name="Oval 12"/>
          <p:cNvSpPr>
            <a:spLocks noChangeArrowheads="1"/>
          </p:cNvSpPr>
          <p:nvPr/>
        </p:nvSpPr>
        <p:spPr bwMode="auto">
          <a:xfrm>
            <a:off x="4140200" y="2132013"/>
            <a:ext cx="431800" cy="4333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latin typeface="Arial" charset="0"/>
              </a:rPr>
              <a:t>Z</a:t>
            </a:r>
          </a:p>
        </p:txBody>
      </p:sp>
      <p:sp>
        <p:nvSpPr>
          <p:cNvPr id="6172" name="Oval 13"/>
          <p:cNvSpPr>
            <a:spLocks noChangeArrowheads="1"/>
          </p:cNvSpPr>
          <p:nvPr/>
        </p:nvSpPr>
        <p:spPr bwMode="auto">
          <a:xfrm>
            <a:off x="4211638" y="2852738"/>
            <a:ext cx="431800" cy="4333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latin typeface="Arial" charset="0"/>
              </a:rPr>
              <a:t>Z</a:t>
            </a:r>
          </a:p>
        </p:txBody>
      </p:sp>
      <p:sp>
        <p:nvSpPr>
          <p:cNvPr id="6173" name="Oval 14"/>
          <p:cNvSpPr>
            <a:spLocks noChangeArrowheads="1"/>
          </p:cNvSpPr>
          <p:nvPr/>
        </p:nvSpPr>
        <p:spPr bwMode="auto">
          <a:xfrm>
            <a:off x="4140200" y="45815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>
                <a:latin typeface="Arial" charset="0"/>
              </a:rPr>
              <a:t>Z</a:t>
            </a:r>
          </a:p>
        </p:txBody>
      </p:sp>
      <p:sp>
        <p:nvSpPr>
          <p:cNvPr id="6174" name="Rectangle 15"/>
          <p:cNvSpPr>
            <a:spLocks noChangeArrowheads="1"/>
          </p:cNvSpPr>
          <p:nvPr/>
        </p:nvSpPr>
        <p:spPr bwMode="auto">
          <a:xfrm>
            <a:off x="6516688" y="1844675"/>
            <a:ext cx="1223962" cy="302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5" name="Oval 16"/>
          <p:cNvSpPr>
            <a:spLocks noChangeArrowheads="1"/>
          </p:cNvSpPr>
          <p:nvPr/>
        </p:nvSpPr>
        <p:spPr bwMode="auto">
          <a:xfrm>
            <a:off x="6877050" y="213201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6" name="Oval 17"/>
          <p:cNvSpPr>
            <a:spLocks noChangeArrowheads="1"/>
          </p:cNvSpPr>
          <p:nvPr/>
        </p:nvSpPr>
        <p:spPr bwMode="auto">
          <a:xfrm>
            <a:off x="6877050" y="3429000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7" name="Oval 18"/>
          <p:cNvSpPr>
            <a:spLocks noChangeArrowheads="1"/>
          </p:cNvSpPr>
          <p:nvPr/>
        </p:nvSpPr>
        <p:spPr bwMode="auto">
          <a:xfrm>
            <a:off x="6877050" y="41497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8" name="Oval 19"/>
          <p:cNvSpPr>
            <a:spLocks noChangeArrowheads="1"/>
          </p:cNvSpPr>
          <p:nvPr/>
        </p:nvSpPr>
        <p:spPr bwMode="auto">
          <a:xfrm>
            <a:off x="5508625" y="2132013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9" name="Oval 20"/>
          <p:cNvSpPr>
            <a:spLocks noChangeArrowheads="1"/>
          </p:cNvSpPr>
          <p:nvPr/>
        </p:nvSpPr>
        <p:spPr bwMode="auto">
          <a:xfrm>
            <a:off x="5508625" y="3429000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80" name="Oval 21"/>
          <p:cNvSpPr>
            <a:spLocks noChangeArrowheads="1"/>
          </p:cNvSpPr>
          <p:nvPr/>
        </p:nvSpPr>
        <p:spPr bwMode="auto">
          <a:xfrm>
            <a:off x="5508625" y="41497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181" name="AutoShape 22"/>
          <p:cNvCxnSpPr>
            <a:cxnSpLocks noChangeShapeType="1"/>
            <a:stCxn id="6164" idx="6"/>
            <a:endCxn id="6167" idx="2"/>
          </p:cNvCxnSpPr>
          <p:nvPr/>
        </p:nvCxnSpPr>
        <p:spPr bwMode="auto">
          <a:xfrm>
            <a:off x="1692275" y="234950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82" name="AutoShape 23"/>
          <p:cNvCxnSpPr>
            <a:cxnSpLocks noChangeShapeType="1"/>
            <a:endCxn id="6175" idx="2"/>
          </p:cNvCxnSpPr>
          <p:nvPr/>
        </p:nvCxnSpPr>
        <p:spPr bwMode="auto">
          <a:xfrm>
            <a:off x="5940425" y="2347913"/>
            <a:ext cx="93662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83" name="AutoShape 24"/>
          <p:cNvCxnSpPr>
            <a:cxnSpLocks noChangeShapeType="1"/>
          </p:cNvCxnSpPr>
          <p:nvPr/>
        </p:nvCxnSpPr>
        <p:spPr bwMode="auto">
          <a:xfrm>
            <a:off x="1692275" y="3644900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6184" name="AutoShape 25"/>
          <p:cNvCxnSpPr>
            <a:cxnSpLocks noChangeShapeType="1"/>
          </p:cNvCxnSpPr>
          <p:nvPr/>
        </p:nvCxnSpPr>
        <p:spPr bwMode="auto">
          <a:xfrm>
            <a:off x="1692275" y="4365625"/>
            <a:ext cx="10080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85" name="AutoShape 26"/>
          <p:cNvCxnSpPr>
            <a:cxnSpLocks noChangeShapeType="1"/>
            <a:endCxn id="6176" idx="2"/>
          </p:cNvCxnSpPr>
          <p:nvPr/>
        </p:nvCxnSpPr>
        <p:spPr bwMode="auto">
          <a:xfrm>
            <a:off x="5940425" y="3644900"/>
            <a:ext cx="93662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86" name="AutoShape 27"/>
          <p:cNvCxnSpPr>
            <a:cxnSpLocks noChangeShapeType="1"/>
            <a:endCxn id="6177" idx="2"/>
          </p:cNvCxnSpPr>
          <p:nvPr/>
        </p:nvCxnSpPr>
        <p:spPr bwMode="auto">
          <a:xfrm>
            <a:off x="5940425" y="4364038"/>
            <a:ext cx="93662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6187" name="AutoShape 28"/>
          <p:cNvCxnSpPr>
            <a:cxnSpLocks noChangeShapeType="1"/>
            <a:stCxn id="6167" idx="6"/>
            <a:endCxn id="6171" idx="2"/>
          </p:cNvCxnSpPr>
          <p:nvPr/>
        </p:nvCxnSpPr>
        <p:spPr bwMode="auto">
          <a:xfrm>
            <a:off x="3132138" y="2349500"/>
            <a:ext cx="1008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88" name="AutoShape 29"/>
          <p:cNvCxnSpPr>
            <a:cxnSpLocks noChangeShapeType="1"/>
          </p:cNvCxnSpPr>
          <p:nvPr/>
        </p:nvCxnSpPr>
        <p:spPr bwMode="auto">
          <a:xfrm>
            <a:off x="4572000" y="2349500"/>
            <a:ext cx="93662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89" name="AutoShape 30"/>
          <p:cNvCxnSpPr>
            <a:cxnSpLocks noChangeShapeType="1"/>
            <a:endCxn id="6173" idx="2"/>
          </p:cNvCxnSpPr>
          <p:nvPr/>
        </p:nvCxnSpPr>
        <p:spPr bwMode="auto">
          <a:xfrm>
            <a:off x="3132138" y="4365625"/>
            <a:ext cx="1008062" cy="4333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90" name="AutoShape 31"/>
          <p:cNvCxnSpPr>
            <a:cxnSpLocks noChangeShapeType="1"/>
            <a:stCxn id="6172" idx="6"/>
            <a:endCxn id="6179" idx="1"/>
          </p:cNvCxnSpPr>
          <p:nvPr/>
        </p:nvCxnSpPr>
        <p:spPr bwMode="auto">
          <a:xfrm>
            <a:off x="4643438" y="3070225"/>
            <a:ext cx="928687" cy="422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91" name="AutoShape 32"/>
          <p:cNvCxnSpPr>
            <a:cxnSpLocks noChangeShapeType="1"/>
            <a:stCxn id="6172" idx="2"/>
            <a:endCxn id="6168" idx="6"/>
          </p:cNvCxnSpPr>
          <p:nvPr/>
        </p:nvCxnSpPr>
        <p:spPr bwMode="auto">
          <a:xfrm flipH="1">
            <a:off x="3132138" y="3070225"/>
            <a:ext cx="1079500" cy="576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92" name="AutoShape 33"/>
          <p:cNvCxnSpPr>
            <a:cxnSpLocks noChangeShapeType="1"/>
            <a:stCxn id="6180" idx="2"/>
            <a:endCxn id="6173" idx="6"/>
          </p:cNvCxnSpPr>
          <p:nvPr/>
        </p:nvCxnSpPr>
        <p:spPr bwMode="auto">
          <a:xfrm flipH="1">
            <a:off x="4572000" y="4367213"/>
            <a:ext cx="93662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193" name="Text Box 34"/>
          <p:cNvSpPr txBox="1">
            <a:spLocks noChangeArrowheads="1"/>
          </p:cNvSpPr>
          <p:nvPr/>
        </p:nvSpPr>
        <p:spPr bwMode="auto">
          <a:xfrm>
            <a:off x="7380288" y="18446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X</a:t>
            </a:r>
          </a:p>
        </p:txBody>
      </p:sp>
      <p:sp>
        <p:nvSpPr>
          <p:cNvPr id="6194" name="Text Box 35"/>
          <p:cNvSpPr txBox="1">
            <a:spLocks noChangeArrowheads="1"/>
          </p:cNvSpPr>
          <p:nvPr/>
        </p:nvSpPr>
        <p:spPr bwMode="auto">
          <a:xfrm>
            <a:off x="900113" y="18446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Y</a:t>
            </a:r>
          </a:p>
        </p:txBody>
      </p:sp>
      <p:sp>
        <p:nvSpPr>
          <p:cNvPr id="6195" name="Text Box 36"/>
          <p:cNvSpPr txBox="1">
            <a:spLocks noChangeArrowheads="1"/>
          </p:cNvSpPr>
          <p:nvPr/>
        </p:nvSpPr>
        <p:spPr bwMode="auto">
          <a:xfrm>
            <a:off x="4572000" y="400526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E</a:t>
            </a:r>
          </a:p>
        </p:txBody>
      </p:sp>
      <p:sp>
        <p:nvSpPr>
          <p:cNvPr id="6196" name="Oval 38"/>
          <p:cNvSpPr>
            <a:spLocks noChangeArrowheads="1"/>
          </p:cNvSpPr>
          <p:nvPr/>
        </p:nvSpPr>
        <p:spPr bwMode="auto">
          <a:xfrm>
            <a:off x="3492500" y="5229225"/>
            <a:ext cx="431800" cy="433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197" name="AutoShape 39"/>
          <p:cNvCxnSpPr>
            <a:cxnSpLocks noChangeShapeType="1"/>
            <a:stCxn id="6173" idx="3"/>
            <a:endCxn id="6196" idx="6"/>
          </p:cNvCxnSpPr>
          <p:nvPr/>
        </p:nvCxnSpPr>
        <p:spPr bwMode="auto">
          <a:xfrm flipH="1">
            <a:off x="3924300" y="4951413"/>
            <a:ext cx="279400" cy="495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198" name="Oval 40"/>
          <p:cNvSpPr>
            <a:spLocks noChangeArrowheads="1"/>
          </p:cNvSpPr>
          <p:nvPr/>
        </p:nvSpPr>
        <p:spPr bwMode="auto">
          <a:xfrm>
            <a:off x="4716463" y="5157788"/>
            <a:ext cx="431800" cy="433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199" name="AutoShape 41"/>
          <p:cNvCxnSpPr>
            <a:cxnSpLocks noChangeShapeType="1"/>
            <a:stCxn id="6173" idx="5"/>
            <a:endCxn id="6198" idx="1"/>
          </p:cNvCxnSpPr>
          <p:nvPr/>
        </p:nvCxnSpPr>
        <p:spPr bwMode="auto">
          <a:xfrm>
            <a:off x="4508500" y="4951413"/>
            <a:ext cx="271463" cy="269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69738" name="Text Box 42"/>
          <p:cNvSpPr txBox="1">
            <a:spLocks noChangeArrowheads="1"/>
          </p:cNvSpPr>
          <p:nvPr/>
        </p:nvSpPr>
        <p:spPr bwMode="auto">
          <a:xfrm>
            <a:off x="536575" y="2079625"/>
            <a:ext cx="346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1</a:t>
            </a:r>
          </a:p>
        </p:txBody>
      </p:sp>
      <p:sp>
        <p:nvSpPr>
          <p:cNvPr id="669739" name="Text Box 43"/>
          <p:cNvSpPr txBox="1">
            <a:spLocks noChangeArrowheads="1"/>
          </p:cNvSpPr>
          <p:nvPr/>
        </p:nvSpPr>
        <p:spPr bwMode="auto">
          <a:xfrm>
            <a:off x="525463" y="3398838"/>
            <a:ext cx="346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2</a:t>
            </a:r>
          </a:p>
        </p:txBody>
      </p:sp>
      <p:sp>
        <p:nvSpPr>
          <p:cNvPr id="669740" name="Text Box 44"/>
          <p:cNvSpPr txBox="1">
            <a:spLocks noChangeArrowheads="1"/>
          </p:cNvSpPr>
          <p:nvPr/>
        </p:nvSpPr>
        <p:spPr bwMode="auto">
          <a:xfrm>
            <a:off x="514350" y="4129088"/>
            <a:ext cx="3460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738" grpId="0" animBg="1"/>
      <p:bldP spid="669739" grpId="0" animBg="1"/>
      <p:bldP spid="66974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906151E-1E95-4FB3-9DD7-533630175A9F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7182" name="Text Box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z="2800" smtClean="0"/>
              <a:t>In/Dependencies  in a Bnet : Example 1</a:t>
            </a:r>
          </a:p>
        </p:txBody>
      </p:sp>
      <p:sp>
        <p:nvSpPr>
          <p:cNvPr id="673795" name="Text Box 3"/>
          <p:cNvSpPr txBox="1">
            <a:spLocks noChangeArrowheads="1"/>
          </p:cNvSpPr>
          <p:nvPr/>
        </p:nvSpPr>
        <p:spPr bwMode="auto">
          <a:xfrm>
            <a:off x="0" y="3500438"/>
            <a:ext cx="3714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0" dirty="0">
                <a:latin typeface="Arial Unicode MS" pitchFamily="34" charset="-128"/>
              </a:rPr>
              <a:t>Is </a:t>
            </a:r>
            <a:r>
              <a:rPr lang="en-US" sz="2400" b="0" dirty="0">
                <a:solidFill>
                  <a:srgbClr val="FF0000"/>
                </a:solidFill>
                <a:latin typeface="Arial Unicode MS" pitchFamily="34" charset="-128"/>
              </a:rPr>
              <a:t>A</a:t>
            </a:r>
            <a:r>
              <a:rPr lang="en-US" sz="2400" b="0" dirty="0">
                <a:latin typeface="Arial Unicode MS" pitchFamily="34" charset="-128"/>
              </a:rPr>
              <a:t> conditionally independent of </a:t>
            </a:r>
            <a:r>
              <a:rPr lang="en-US" sz="2400" b="0" dirty="0">
                <a:solidFill>
                  <a:srgbClr val="CC0099"/>
                </a:solidFill>
                <a:latin typeface="Arial Unicode MS" pitchFamily="34" charset="-128"/>
              </a:rPr>
              <a:t>I</a:t>
            </a:r>
            <a:r>
              <a:rPr lang="en-US" sz="2400" b="0" dirty="0">
                <a:latin typeface="Arial Unicode MS" pitchFamily="34" charset="-128"/>
              </a:rPr>
              <a:t> given </a:t>
            </a:r>
            <a:r>
              <a:rPr lang="en-US" sz="2400" b="0" dirty="0">
                <a:solidFill>
                  <a:schemeClr val="accent6"/>
                </a:solidFill>
                <a:latin typeface="Arial Unicode MS" pitchFamily="34" charset="-128"/>
              </a:rPr>
              <a:t>F</a:t>
            </a:r>
            <a:r>
              <a:rPr lang="en-US" sz="2400" b="0" dirty="0">
                <a:latin typeface="Arial Unicode MS" pitchFamily="34" charset="-128"/>
              </a:rPr>
              <a:t>?</a:t>
            </a:r>
          </a:p>
        </p:txBody>
      </p:sp>
      <p:pic>
        <p:nvPicPr>
          <p:cNvPr id="7184" name="Picture 4" descr="IndTest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13" y="3357563"/>
            <a:ext cx="525621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643063" y="928688"/>
            <a:ext cx="5143500" cy="2286000"/>
            <a:chOff x="514350" y="1844675"/>
            <a:chExt cx="7351911" cy="3962400"/>
          </a:xfrm>
        </p:grpSpPr>
        <p:sp>
          <p:nvSpPr>
            <p:cNvPr id="7186" name="Rectangle 4"/>
            <p:cNvSpPr>
              <a:spLocks noChangeArrowheads="1"/>
            </p:cNvSpPr>
            <p:nvPr/>
          </p:nvSpPr>
          <p:spPr bwMode="auto">
            <a:xfrm>
              <a:off x="900113" y="1844675"/>
              <a:ext cx="1223962" cy="31686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87" name="Oval 5"/>
            <p:cNvSpPr>
              <a:spLocks noChangeArrowheads="1"/>
            </p:cNvSpPr>
            <p:nvPr/>
          </p:nvSpPr>
          <p:spPr bwMode="auto">
            <a:xfrm>
              <a:off x="1260475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88" name="Oval 6"/>
            <p:cNvSpPr>
              <a:spLocks noChangeArrowheads="1"/>
            </p:cNvSpPr>
            <p:nvPr/>
          </p:nvSpPr>
          <p:spPr bwMode="auto">
            <a:xfrm>
              <a:off x="1260475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89" name="Oval 7"/>
            <p:cNvSpPr>
              <a:spLocks noChangeArrowheads="1"/>
            </p:cNvSpPr>
            <p:nvPr/>
          </p:nvSpPr>
          <p:spPr bwMode="auto">
            <a:xfrm>
              <a:off x="1260475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90" name="Oval 8"/>
            <p:cNvSpPr>
              <a:spLocks noChangeArrowheads="1"/>
            </p:cNvSpPr>
            <p:nvPr/>
          </p:nvSpPr>
          <p:spPr bwMode="auto">
            <a:xfrm>
              <a:off x="2700338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91" name="Oval 9"/>
            <p:cNvSpPr>
              <a:spLocks noChangeArrowheads="1"/>
            </p:cNvSpPr>
            <p:nvPr/>
          </p:nvSpPr>
          <p:spPr bwMode="auto">
            <a:xfrm>
              <a:off x="2700338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92" name="Oval 10"/>
            <p:cNvSpPr>
              <a:spLocks noChangeArrowheads="1"/>
            </p:cNvSpPr>
            <p:nvPr/>
          </p:nvSpPr>
          <p:spPr bwMode="auto">
            <a:xfrm>
              <a:off x="2700338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93" name="Rectangle 11"/>
            <p:cNvSpPr>
              <a:spLocks noChangeArrowheads="1"/>
            </p:cNvSpPr>
            <p:nvPr/>
          </p:nvSpPr>
          <p:spPr bwMode="auto">
            <a:xfrm>
              <a:off x="3779838" y="1844675"/>
              <a:ext cx="1223962" cy="158432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94" name="Oval 12"/>
            <p:cNvSpPr>
              <a:spLocks noChangeArrowheads="1"/>
            </p:cNvSpPr>
            <p:nvPr/>
          </p:nvSpPr>
          <p:spPr bwMode="auto">
            <a:xfrm>
              <a:off x="4140200" y="2132013"/>
              <a:ext cx="431800" cy="43338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0">
                  <a:latin typeface="Arial" charset="0"/>
                </a:rPr>
                <a:t>Z</a:t>
              </a:r>
            </a:p>
          </p:txBody>
        </p:sp>
        <p:sp>
          <p:nvSpPr>
            <p:cNvPr id="7195" name="Oval 13"/>
            <p:cNvSpPr>
              <a:spLocks noChangeArrowheads="1"/>
            </p:cNvSpPr>
            <p:nvPr/>
          </p:nvSpPr>
          <p:spPr bwMode="auto">
            <a:xfrm>
              <a:off x="4211638" y="2852738"/>
              <a:ext cx="431800" cy="43338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0">
                  <a:latin typeface="Arial" charset="0"/>
                </a:rPr>
                <a:t>Z</a:t>
              </a:r>
            </a:p>
          </p:txBody>
        </p:sp>
        <p:sp>
          <p:nvSpPr>
            <p:cNvPr id="7196" name="Oval 14"/>
            <p:cNvSpPr>
              <a:spLocks noChangeArrowheads="1"/>
            </p:cNvSpPr>
            <p:nvPr/>
          </p:nvSpPr>
          <p:spPr bwMode="auto">
            <a:xfrm>
              <a:off x="4140200" y="45815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0">
                  <a:latin typeface="Arial" charset="0"/>
                </a:rPr>
                <a:t>Z</a:t>
              </a:r>
            </a:p>
          </p:txBody>
        </p:sp>
        <p:sp>
          <p:nvSpPr>
            <p:cNvPr id="7197" name="Rectangle 15"/>
            <p:cNvSpPr>
              <a:spLocks noChangeArrowheads="1"/>
            </p:cNvSpPr>
            <p:nvPr/>
          </p:nvSpPr>
          <p:spPr bwMode="auto">
            <a:xfrm>
              <a:off x="6516688" y="1844675"/>
              <a:ext cx="1223962" cy="30241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98" name="Oval 16"/>
            <p:cNvSpPr>
              <a:spLocks noChangeArrowheads="1"/>
            </p:cNvSpPr>
            <p:nvPr/>
          </p:nvSpPr>
          <p:spPr bwMode="auto">
            <a:xfrm>
              <a:off x="6877050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199" name="Oval 17"/>
            <p:cNvSpPr>
              <a:spLocks noChangeArrowheads="1"/>
            </p:cNvSpPr>
            <p:nvPr/>
          </p:nvSpPr>
          <p:spPr bwMode="auto">
            <a:xfrm>
              <a:off x="6877050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200" name="Oval 18"/>
            <p:cNvSpPr>
              <a:spLocks noChangeArrowheads="1"/>
            </p:cNvSpPr>
            <p:nvPr/>
          </p:nvSpPr>
          <p:spPr bwMode="auto">
            <a:xfrm>
              <a:off x="6877050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201" name="Oval 19"/>
            <p:cNvSpPr>
              <a:spLocks noChangeArrowheads="1"/>
            </p:cNvSpPr>
            <p:nvPr/>
          </p:nvSpPr>
          <p:spPr bwMode="auto">
            <a:xfrm>
              <a:off x="5508625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202" name="Oval 20"/>
            <p:cNvSpPr>
              <a:spLocks noChangeArrowheads="1"/>
            </p:cNvSpPr>
            <p:nvPr/>
          </p:nvSpPr>
          <p:spPr bwMode="auto">
            <a:xfrm>
              <a:off x="5508625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7203" name="Oval 21"/>
            <p:cNvSpPr>
              <a:spLocks noChangeArrowheads="1"/>
            </p:cNvSpPr>
            <p:nvPr/>
          </p:nvSpPr>
          <p:spPr bwMode="auto">
            <a:xfrm>
              <a:off x="5508625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cxnSp>
          <p:nvCxnSpPr>
            <p:cNvPr id="7204" name="AutoShape 22"/>
            <p:cNvCxnSpPr>
              <a:cxnSpLocks noChangeShapeType="1"/>
              <a:stCxn id="7187" idx="6"/>
              <a:endCxn id="7190" idx="2"/>
            </p:cNvCxnSpPr>
            <p:nvPr/>
          </p:nvCxnSpPr>
          <p:spPr bwMode="auto">
            <a:xfrm>
              <a:off x="1692275" y="2349500"/>
              <a:ext cx="10080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05" name="AutoShape 23"/>
            <p:cNvCxnSpPr>
              <a:cxnSpLocks noChangeShapeType="1"/>
              <a:endCxn id="7198" idx="2"/>
            </p:cNvCxnSpPr>
            <p:nvPr/>
          </p:nvCxnSpPr>
          <p:spPr bwMode="auto">
            <a:xfrm>
              <a:off x="5940425" y="2347913"/>
              <a:ext cx="936625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06" name="AutoShape 24"/>
            <p:cNvCxnSpPr>
              <a:cxnSpLocks noChangeShapeType="1"/>
            </p:cNvCxnSpPr>
            <p:nvPr/>
          </p:nvCxnSpPr>
          <p:spPr bwMode="auto">
            <a:xfrm>
              <a:off x="1692275" y="3644900"/>
              <a:ext cx="10080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7207" name="AutoShape 25"/>
            <p:cNvCxnSpPr>
              <a:cxnSpLocks noChangeShapeType="1"/>
            </p:cNvCxnSpPr>
            <p:nvPr/>
          </p:nvCxnSpPr>
          <p:spPr bwMode="auto">
            <a:xfrm>
              <a:off x="1692275" y="4365625"/>
              <a:ext cx="10080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08" name="AutoShape 26"/>
            <p:cNvCxnSpPr>
              <a:cxnSpLocks noChangeShapeType="1"/>
              <a:endCxn id="7199" idx="2"/>
            </p:cNvCxnSpPr>
            <p:nvPr/>
          </p:nvCxnSpPr>
          <p:spPr bwMode="auto">
            <a:xfrm>
              <a:off x="5940425" y="3644900"/>
              <a:ext cx="936625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09" name="AutoShape 27"/>
            <p:cNvCxnSpPr>
              <a:cxnSpLocks noChangeShapeType="1"/>
              <a:endCxn id="7200" idx="2"/>
            </p:cNvCxnSpPr>
            <p:nvPr/>
          </p:nvCxnSpPr>
          <p:spPr bwMode="auto">
            <a:xfrm>
              <a:off x="5940425" y="4364038"/>
              <a:ext cx="936625" cy="3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7210" name="AutoShape 28"/>
            <p:cNvCxnSpPr>
              <a:cxnSpLocks noChangeShapeType="1"/>
              <a:stCxn id="7190" idx="6"/>
              <a:endCxn id="7194" idx="2"/>
            </p:cNvCxnSpPr>
            <p:nvPr/>
          </p:nvCxnSpPr>
          <p:spPr bwMode="auto">
            <a:xfrm>
              <a:off x="3132138" y="2349500"/>
              <a:ext cx="100806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11" name="AutoShape 29"/>
            <p:cNvCxnSpPr>
              <a:cxnSpLocks noChangeShapeType="1"/>
            </p:cNvCxnSpPr>
            <p:nvPr/>
          </p:nvCxnSpPr>
          <p:spPr bwMode="auto">
            <a:xfrm>
              <a:off x="4572000" y="2349500"/>
              <a:ext cx="936625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12" name="AutoShape 30"/>
            <p:cNvCxnSpPr>
              <a:cxnSpLocks noChangeShapeType="1"/>
              <a:endCxn id="7196" idx="2"/>
            </p:cNvCxnSpPr>
            <p:nvPr/>
          </p:nvCxnSpPr>
          <p:spPr bwMode="auto">
            <a:xfrm>
              <a:off x="3132138" y="4365625"/>
              <a:ext cx="1008062" cy="4333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13" name="AutoShape 31"/>
            <p:cNvCxnSpPr>
              <a:cxnSpLocks noChangeShapeType="1"/>
              <a:stCxn id="7195" idx="6"/>
              <a:endCxn id="7202" idx="1"/>
            </p:cNvCxnSpPr>
            <p:nvPr/>
          </p:nvCxnSpPr>
          <p:spPr bwMode="auto">
            <a:xfrm>
              <a:off x="4643438" y="3070225"/>
              <a:ext cx="928687" cy="4222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14" name="AutoShape 32"/>
            <p:cNvCxnSpPr>
              <a:cxnSpLocks noChangeShapeType="1"/>
              <a:stCxn id="7195" idx="2"/>
              <a:endCxn id="7191" idx="6"/>
            </p:cNvCxnSpPr>
            <p:nvPr/>
          </p:nvCxnSpPr>
          <p:spPr bwMode="auto">
            <a:xfrm flipH="1">
              <a:off x="3132138" y="3070225"/>
              <a:ext cx="1079500" cy="5762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215" name="AutoShape 33"/>
            <p:cNvCxnSpPr>
              <a:cxnSpLocks noChangeShapeType="1"/>
              <a:stCxn id="7203" idx="2"/>
              <a:endCxn id="7196" idx="6"/>
            </p:cNvCxnSpPr>
            <p:nvPr/>
          </p:nvCxnSpPr>
          <p:spPr bwMode="auto">
            <a:xfrm flipH="1">
              <a:off x="4572000" y="4367213"/>
              <a:ext cx="936625" cy="431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216" name="Text Box 34"/>
            <p:cNvSpPr txBox="1">
              <a:spLocks noChangeArrowheads="1"/>
            </p:cNvSpPr>
            <p:nvPr/>
          </p:nvSpPr>
          <p:spPr bwMode="auto">
            <a:xfrm>
              <a:off x="7380288" y="1844675"/>
              <a:ext cx="485973" cy="690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X</a:t>
              </a:r>
            </a:p>
          </p:txBody>
        </p:sp>
        <p:sp>
          <p:nvSpPr>
            <p:cNvPr id="7217" name="Text Box 35"/>
            <p:cNvSpPr txBox="1">
              <a:spLocks noChangeArrowheads="1"/>
            </p:cNvSpPr>
            <p:nvPr/>
          </p:nvSpPr>
          <p:spPr bwMode="auto">
            <a:xfrm>
              <a:off x="900113" y="1844675"/>
              <a:ext cx="485973" cy="690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Y</a:t>
              </a:r>
            </a:p>
          </p:txBody>
        </p:sp>
        <p:sp>
          <p:nvSpPr>
            <p:cNvPr id="7218" name="Text Box 36"/>
            <p:cNvSpPr txBox="1">
              <a:spLocks noChangeArrowheads="1"/>
            </p:cNvSpPr>
            <p:nvPr/>
          </p:nvSpPr>
          <p:spPr bwMode="auto">
            <a:xfrm>
              <a:off x="4716462" y="1844675"/>
              <a:ext cx="485973" cy="690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E</a:t>
              </a:r>
            </a:p>
          </p:txBody>
        </p:sp>
        <p:sp>
          <p:nvSpPr>
            <p:cNvPr id="7219" name="Oval 38"/>
            <p:cNvSpPr>
              <a:spLocks noChangeArrowheads="1"/>
            </p:cNvSpPr>
            <p:nvPr/>
          </p:nvSpPr>
          <p:spPr bwMode="auto">
            <a:xfrm>
              <a:off x="2843213" y="530066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cxnSp>
          <p:nvCxnSpPr>
            <p:cNvPr id="7220" name="AutoShape 39"/>
            <p:cNvCxnSpPr>
              <a:cxnSpLocks noChangeShapeType="1"/>
              <a:stCxn id="7196" idx="3"/>
              <a:endCxn id="7219" idx="6"/>
            </p:cNvCxnSpPr>
            <p:nvPr/>
          </p:nvCxnSpPr>
          <p:spPr bwMode="auto">
            <a:xfrm flipH="1">
              <a:off x="3275013" y="4951413"/>
              <a:ext cx="928687" cy="5667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221" name="Oval 40"/>
            <p:cNvSpPr>
              <a:spLocks noChangeArrowheads="1"/>
            </p:cNvSpPr>
            <p:nvPr/>
          </p:nvSpPr>
          <p:spPr bwMode="auto">
            <a:xfrm>
              <a:off x="5292725" y="5373688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cxnSp>
          <p:nvCxnSpPr>
            <p:cNvPr id="7222" name="AutoShape 41"/>
            <p:cNvCxnSpPr>
              <a:cxnSpLocks noChangeShapeType="1"/>
              <a:stCxn id="7196" idx="5"/>
              <a:endCxn id="7221" idx="1"/>
            </p:cNvCxnSpPr>
            <p:nvPr/>
          </p:nvCxnSpPr>
          <p:spPr bwMode="auto">
            <a:xfrm>
              <a:off x="4508500" y="4951413"/>
              <a:ext cx="847725" cy="485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223" name="Text Box 60"/>
            <p:cNvSpPr txBox="1">
              <a:spLocks noChangeArrowheads="1"/>
            </p:cNvSpPr>
            <p:nvPr/>
          </p:nvSpPr>
          <p:spPr bwMode="auto">
            <a:xfrm>
              <a:off x="536575" y="2079625"/>
              <a:ext cx="434996" cy="690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/>
                <a:t>1</a:t>
              </a:r>
            </a:p>
          </p:txBody>
        </p:sp>
        <p:sp>
          <p:nvSpPr>
            <p:cNvPr id="7224" name="Text Box 61"/>
            <p:cNvSpPr txBox="1">
              <a:spLocks noChangeArrowheads="1"/>
            </p:cNvSpPr>
            <p:nvPr/>
          </p:nvSpPr>
          <p:spPr bwMode="auto">
            <a:xfrm>
              <a:off x="525463" y="3398838"/>
              <a:ext cx="434996" cy="690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/>
                <a:t>2</a:t>
              </a:r>
            </a:p>
          </p:txBody>
        </p:sp>
        <p:sp>
          <p:nvSpPr>
            <p:cNvPr id="7225" name="Text Box 62"/>
            <p:cNvSpPr txBox="1">
              <a:spLocks noChangeArrowheads="1"/>
            </p:cNvSpPr>
            <p:nvPr/>
          </p:nvSpPr>
          <p:spPr bwMode="auto">
            <a:xfrm>
              <a:off x="514350" y="4129088"/>
              <a:ext cx="434996" cy="690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/>
                <a:t>3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B5BE8C2-D8FE-4159-B9A0-F9EBF72131F8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8201" name="Text Box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961312" cy="857250"/>
          </a:xfrm>
          <a:noFill/>
        </p:spPr>
        <p:txBody>
          <a:bodyPr/>
          <a:lstStyle/>
          <a:p>
            <a:pPr eaLnBrk="1" hangingPunct="1"/>
            <a:r>
              <a:rPr lang="en-US" sz="2800" smtClean="0"/>
              <a:t>In/Dependencies  in a Bnet : Example 2 </a:t>
            </a:r>
          </a:p>
        </p:txBody>
      </p:sp>
      <p:pic>
        <p:nvPicPr>
          <p:cNvPr id="8202" name="Picture 3" descr="IndTes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13" y="2976563"/>
            <a:ext cx="5000625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1748" name="Text Box 4"/>
          <p:cNvSpPr txBox="1">
            <a:spLocks noChangeArrowheads="1"/>
          </p:cNvSpPr>
          <p:nvPr/>
        </p:nvSpPr>
        <p:spPr bwMode="auto">
          <a:xfrm>
            <a:off x="0" y="3929063"/>
            <a:ext cx="3000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0" dirty="0">
                <a:latin typeface="Arial Unicode MS" pitchFamily="34" charset="-128"/>
              </a:rPr>
              <a:t>Is </a:t>
            </a:r>
            <a:r>
              <a:rPr lang="en-US" sz="2400" b="0" dirty="0">
                <a:solidFill>
                  <a:srgbClr val="FF0000"/>
                </a:solidFill>
                <a:latin typeface="Arial Unicode MS" pitchFamily="34" charset="-128"/>
              </a:rPr>
              <a:t>H</a:t>
            </a:r>
            <a:r>
              <a:rPr lang="en-US" sz="2400" b="0" dirty="0">
                <a:latin typeface="Arial Unicode MS" pitchFamily="34" charset="-128"/>
              </a:rPr>
              <a:t> conditionally independent of </a:t>
            </a:r>
            <a:r>
              <a:rPr lang="en-US" sz="2400" b="0" dirty="0">
                <a:solidFill>
                  <a:srgbClr val="CC0099"/>
                </a:solidFill>
                <a:latin typeface="Arial Unicode MS" pitchFamily="34" charset="-128"/>
              </a:rPr>
              <a:t>E</a:t>
            </a:r>
            <a:r>
              <a:rPr lang="en-US" sz="2400" b="0" dirty="0">
                <a:latin typeface="Arial Unicode MS" pitchFamily="34" charset="-128"/>
              </a:rPr>
              <a:t> given </a:t>
            </a:r>
            <a:r>
              <a:rPr lang="en-US" sz="2400" b="0" dirty="0">
                <a:solidFill>
                  <a:schemeClr val="accent6"/>
                </a:solidFill>
                <a:latin typeface="Arial Unicode MS" pitchFamily="34" charset="-128"/>
              </a:rPr>
              <a:t>I</a:t>
            </a:r>
            <a:r>
              <a:rPr lang="en-US" sz="2400" b="0" dirty="0">
                <a:latin typeface="Arial Unicode MS" pitchFamily="34" charset="-128"/>
              </a:rPr>
              <a:t>?</a:t>
            </a:r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1643063" y="928688"/>
            <a:ext cx="5143500" cy="2286000"/>
            <a:chOff x="514350" y="1844675"/>
            <a:chExt cx="7351911" cy="3962400"/>
          </a:xfrm>
        </p:grpSpPr>
        <p:sp>
          <p:nvSpPr>
            <p:cNvPr id="8206" name="Rectangle 4"/>
            <p:cNvSpPr>
              <a:spLocks noChangeArrowheads="1"/>
            </p:cNvSpPr>
            <p:nvPr/>
          </p:nvSpPr>
          <p:spPr bwMode="auto">
            <a:xfrm>
              <a:off x="900113" y="1844675"/>
              <a:ext cx="1223962" cy="31686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07" name="Oval 5"/>
            <p:cNvSpPr>
              <a:spLocks noChangeArrowheads="1"/>
            </p:cNvSpPr>
            <p:nvPr/>
          </p:nvSpPr>
          <p:spPr bwMode="auto">
            <a:xfrm>
              <a:off x="1260475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08" name="Oval 6"/>
            <p:cNvSpPr>
              <a:spLocks noChangeArrowheads="1"/>
            </p:cNvSpPr>
            <p:nvPr/>
          </p:nvSpPr>
          <p:spPr bwMode="auto">
            <a:xfrm>
              <a:off x="1260475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09" name="Oval 7"/>
            <p:cNvSpPr>
              <a:spLocks noChangeArrowheads="1"/>
            </p:cNvSpPr>
            <p:nvPr/>
          </p:nvSpPr>
          <p:spPr bwMode="auto">
            <a:xfrm>
              <a:off x="1260475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10" name="Oval 8"/>
            <p:cNvSpPr>
              <a:spLocks noChangeArrowheads="1"/>
            </p:cNvSpPr>
            <p:nvPr/>
          </p:nvSpPr>
          <p:spPr bwMode="auto">
            <a:xfrm>
              <a:off x="2700338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11" name="Oval 9"/>
            <p:cNvSpPr>
              <a:spLocks noChangeArrowheads="1"/>
            </p:cNvSpPr>
            <p:nvPr/>
          </p:nvSpPr>
          <p:spPr bwMode="auto">
            <a:xfrm>
              <a:off x="2700338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12" name="Oval 10"/>
            <p:cNvSpPr>
              <a:spLocks noChangeArrowheads="1"/>
            </p:cNvSpPr>
            <p:nvPr/>
          </p:nvSpPr>
          <p:spPr bwMode="auto">
            <a:xfrm>
              <a:off x="2700338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13" name="Rectangle 11"/>
            <p:cNvSpPr>
              <a:spLocks noChangeArrowheads="1"/>
            </p:cNvSpPr>
            <p:nvPr/>
          </p:nvSpPr>
          <p:spPr bwMode="auto">
            <a:xfrm>
              <a:off x="3779838" y="1844675"/>
              <a:ext cx="1223962" cy="158432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14" name="Oval 12"/>
            <p:cNvSpPr>
              <a:spLocks noChangeArrowheads="1"/>
            </p:cNvSpPr>
            <p:nvPr/>
          </p:nvSpPr>
          <p:spPr bwMode="auto">
            <a:xfrm>
              <a:off x="4140200" y="2132013"/>
              <a:ext cx="431800" cy="43338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0">
                  <a:latin typeface="Arial" charset="0"/>
                </a:rPr>
                <a:t>Z</a:t>
              </a:r>
            </a:p>
          </p:txBody>
        </p:sp>
        <p:sp>
          <p:nvSpPr>
            <p:cNvPr id="8215" name="Oval 13"/>
            <p:cNvSpPr>
              <a:spLocks noChangeArrowheads="1"/>
            </p:cNvSpPr>
            <p:nvPr/>
          </p:nvSpPr>
          <p:spPr bwMode="auto">
            <a:xfrm>
              <a:off x="4211638" y="2852738"/>
              <a:ext cx="431800" cy="43338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0">
                  <a:latin typeface="Arial" charset="0"/>
                </a:rPr>
                <a:t>Z</a:t>
              </a:r>
            </a:p>
          </p:txBody>
        </p:sp>
        <p:sp>
          <p:nvSpPr>
            <p:cNvPr id="8216" name="Oval 14"/>
            <p:cNvSpPr>
              <a:spLocks noChangeArrowheads="1"/>
            </p:cNvSpPr>
            <p:nvPr/>
          </p:nvSpPr>
          <p:spPr bwMode="auto">
            <a:xfrm>
              <a:off x="4140200" y="45815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0">
                  <a:latin typeface="Arial" charset="0"/>
                </a:rPr>
                <a:t>Z</a:t>
              </a:r>
            </a:p>
          </p:txBody>
        </p:sp>
        <p:sp>
          <p:nvSpPr>
            <p:cNvPr id="8217" name="Rectangle 15"/>
            <p:cNvSpPr>
              <a:spLocks noChangeArrowheads="1"/>
            </p:cNvSpPr>
            <p:nvPr/>
          </p:nvSpPr>
          <p:spPr bwMode="auto">
            <a:xfrm>
              <a:off x="6516688" y="1844675"/>
              <a:ext cx="1223962" cy="30241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18" name="Oval 16"/>
            <p:cNvSpPr>
              <a:spLocks noChangeArrowheads="1"/>
            </p:cNvSpPr>
            <p:nvPr/>
          </p:nvSpPr>
          <p:spPr bwMode="auto">
            <a:xfrm>
              <a:off x="6877050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19" name="Oval 17"/>
            <p:cNvSpPr>
              <a:spLocks noChangeArrowheads="1"/>
            </p:cNvSpPr>
            <p:nvPr/>
          </p:nvSpPr>
          <p:spPr bwMode="auto">
            <a:xfrm>
              <a:off x="6877050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20" name="Oval 18"/>
            <p:cNvSpPr>
              <a:spLocks noChangeArrowheads="1"/>
            </p:cNvSpPr>
            <p:nvPr/>
          </p:nvSpPr>
          <p:spPr bwMode="auto">
            <a:xfrm>
              <a:off x="6877050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21" name="Oval 19"/>
            <p:cNvSpPr>
              <a:spLocks noChangeArrowheads="1"/>
            </p:cNvSpPr>
            <p:nvPr/>
          </p:nvSpPr>
          <p:spPr bwMode="auto">
            <a:xfrm>
              <a:off x="5508625" y="213201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22" name="Oval 20"/>
            <p:cNvSpPr>
              <a:spLocks noChangeArrowheads="1"/>
            </p:cNvSpPr>
            <p:nvPr/>
          </p:nvSpPr>
          <p:spPr bwMode="auto">
            <a:xfrm>
              <a:off x="5508625" y="3429000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8223" name="Oval 21"/>
            <p:cNvSpPr>
              <a:spLocks noChangeArrowheads="1"/>
            </p:cNvSpPr>
            <p:nvPr/>
          </p:nvSpPr>
          <p:spPr bwMode="auto">
            <a:xfrm>
              <a:off x="5508625" y="4149725"/>
              <a:ext cx="431800" cy="4333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cxnSp>
          <p:nvCxnSpPr>
            <p:cNvPr id="8224" name="AutoShape 22"/>
            <p:cNvCxnSpPr>
              <a:cxnSpLocks noChangeShapeType="1"/>
              <a:stCxn id="8207" idx="6"/>
              <a:endCxn id="8210" idx="2"/>
            </p:cNvCxnSpPr>
            <p:nvPr/>
          </p:nvCxnSpPr>
          <p:spPr bwMode="auto">
            <a:xfrm>
              <a:off x="1692275" y="2349500"/>
              <a:ext cx="10080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25" name="AutoShape 23"/>
            <p:cNvCxnSpPr>
              <a:cxnSpLocks noChangeShapeType="1"/>
              <a:endCxn id="8218" idx="2"/>
            </p:cNvCxnSpPr>
            <p:nvPr/>
          </p:nvCxnSpPr>
          <p:spPr bwMode="auto">
            <a:xfrm>
              <a:off x="5940425" y="2347913"/>
              <a:ext cx="936625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26" name="AutoShape 24"/>
            <p:cNvCxnSpPr>
              <a:cxnSpLocks noChangeShapeType="1"/>
            </p:cNvCxnSpPr>
            <p:nvPr/>
          </p:nvCxnSpPr>
          <p:spPr bwMode="auto">
            <a:xfrm>
              <a:off x="1692275" y="3644900"/>
              <a:ext cx="10080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8227" name="AutoShape 25"/>
            <p:cNvCxnSpPr>
              <a:cxnSpLocks noChangeShapeType="1"/>
            </p:cNvCxnSpPr>
            <p:nvPr/>
          </p:nvCxnSpPr>
          <p:spPr bwMode="auto">
            <a:xfrm>
              <a:off x="1692275" y="4365625"/>
              <a:ext cx="10080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28" name="AutoShape 26"/>
            <p:cNvCxnSpPr>
              <a:cxnSpLocks noChangeShapeType="1"/>
              <a:endCxn id="8219" idx="2"/>
            </p:cNvCxnSpPr>
            <p:nvPr/>
          </p:nvCxnSpPr>
          <p:spPr bwMode="auto">
            <a:xfrm>
              <a:off x="5940425" y="3644900"/>
              <a:ext cx="936625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29" name="AutoShape 27"/>
            <p:cNvCxnSpPr>
              <a:cxnSpLocks noChangeShapeType="1"/>
              <a:endCxn id="8220" idx="2"/>
            </p:cNvCxnSpPr>
            <p:nvPr/>
          </p:nvCxnSpPr>
          <p:spPr bwMode="auto">
            <a:xfrm>
              <a:off x="5940425" y="4364038"/>
              <a:ext cx="936625" cy="3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8230" name="AutoShape 28"/>
            <p:cNvCxnSpPr>
              <a:cxnSpLocks noChangeShapeType="1"/>
              <a:stCxn id="8210" idx="6"/>
              <a:endCxn id="8214" idx="2"/>
            </p:cNvCxnSpPr>
            <p:nvPr/>
          </p:nvCxnSpPr>
          <p:spPr bwMode="auto">
            <a:xfrm>
              <a:off x="3132138" y="2349500"/>
              <a:ext cx="100806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31" name="AutoShape 29"/>
            <p:cNvCxnSpPr>
              <a:cxnSpLocks noChangeShapeType="1"/>
            </p:cNvCxnSpPr>
            <p:nvPr/>
          </p:nvCxnSpPr>
          <p:spPr bwMode="auto">
            <a:xfrm>
              <a:off x="4572000" y="2349500"/>
              <a:ext cx="936625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32" name="AutoShape 30"/>
            <p:cNvCxnSpPr>
              <a:cxnSpLocks noChangeShapeType="1"/>
              <a:endCxn id="8216" idx="2"/>
            </p:cNvCxnSpPr>
            <p:nvPr/>
          </p:nvCxnSpPr>
          <p:spPr bwMode="auto">
            <a:xfrm>
              <a:off x="3132138" y="4365625"/>
              <a:ext cx="1008062" cy="4333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33" name="AutoShape 31"/>
            <p:cNvCxnSpPr>
              <a:cxnSpLocks noChangeShapeType="1"/>
              <a:stCxn id="8215" idx="6"/>
              <a:endCxn id="8222" idx="1"/>
            </p:cNvCxnSpPr>
            <p:nvPr/>
          </p:nvCxnSpPr>
          <p:spPr bwMode="auto">
            <a:xfrm>
              <a:off x="4643438" y="3070225"/>
              <a:ext cx="928687" cy="4222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34" name="AutoShape 32"/>
            <p:cNvCxnSpPr>
              <a:cxnSpLocks noChangeShapeType="1"/>
              <a:stCxn id="8215" idx="2"/>
              <a:endCxn id="8211" idx="6"/>
            </p:cNvCxnSpPr>
            <p:nvPr/>
          </p:nvCxnSpPr>
          <p:spPr bwMode="auto">
            <a:xfrm flipH="1">
              <a:off x="3132138" y="3070225"/>
              <a:ext cx="1079500" cy="5762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8235" name="AutoShape 33"/>
            <p:cNvCxnSpPr>
              <a:cxnSpLocks noChangeShapeType="1"/>
              <a:stCxn id="8223" idx="2"/>
              <a:endCxn id="8216" idx="6"/>
            </p:cNvCxnSpPr>
            <p:nvPr/>
          </p:nvCxnSpPr>
          <p:spPr bwMode="auto">
            <a:xfrm flipH="1">
              <a:off x="4572000" y="4367213"/>
              <a:ext cx="936625" cy="431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236" name="Text Box 34"/>
            <p:cNvSpPr txBox="1">
              <a:spLocks noChangeArrowheads="1"/>
            </p:cNvSpPr>
            <p:nvPr/>
          </p:nvSpPr>
          <p:spPr bwMode="auto">
            <a:xfrm>
              <a:off x="7380288" y="1844675"/>
              <a:ext cx="485973" cy="690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X</a:t>
              </a:r>
            </a:p>
          </p:txBody>
        </p:sp>
        <p:sp>
          <p:nvSpPr>
            <p:cNvPr id="8237" name="Text Box 35"/>
            <p:cNvSpPr txBox="1">
              <a:spLocks noChangeArrowheads="1"/>
            </p:cNvSpPr>
            <p:nvPr/>
          </p:nvSpPr>
          <p:spPr bwMode="auto">
            <a:xfrm>
              <a:off x="900113" y="1844675"/>
              <a:ext cx="485973" cy="690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Y</a:t>
              </a:r>
            </a:p>
          </p:txBody>
        </p:sp>
        <p:sp>
          <p:nvSpPr>
            <p:cNvPr id="8238" name="Text Box 36"/>
            <p:cNvSpPr txBox="1">
              <a:spLocks noChangeArrowheads="1"/>
            </p:cNvSpPr>
            <p:nvPr/>
          </p:nvSpPr>
          <p:spPr bwMode="auto">
            <a:xfrm>
              <a:off x="4716462" y="1844675"/>
              <a:ext cx="485973" cy="690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E</a:t>
              </a:r>
            </a:p>
          </p:txBody>
        </p:sp>
        <p:sp>
          <p:nvSpPr>
            <p:cNvPr id="8239" name="Oval 38"/>
            <p:cNvSpPr>
              <a:spLocks noChangeArrowheads="1"/>
            </p:cNvSpPr>
            <p:nvPr/>
          </p:nvSpPr>
          <p:spPr bwMode="auto">
            <a:xfrm>
              <a:off x="2843213" y="5300663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cxnSp>
          <p:nvCxnSpPr>
            <p:cNvPr id="8240" name="AutoShape 39"/>
            <p:cNvCxnSpPr>
              <a:cxnSpLocks noChangeShapeType="1"/>
              <a:stCxn id="8216" idx="3"/>
              <a:endCxn id="8239" idx="6"/>
            </p:cNvCxnSpPr>
            <p:nvPr/>
          </p:nvCxnSpPr>
          <p:spPr bwMode="auto">
            <a:xfrm flipH="1">
              <a:off x="3275013" y="4951413"/>
              <a:ext cx="928687" cy="5667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241" name="Oval 40"/>
            <p:cNvSpPr>
              <a:spLocks noChangeArrowheads="1"/>
            </p:cNvSpPr>
            <p:nvPr/>
          </p:nvSpPr>
          <p:spPr bwMode="auto">
            <a:xfrm>
              <a:off x="5292725" y="5373688"/>
              <a:ext cx="431800" cy="43338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cxnSp>
          <p:nvCxnSpPr>
            <p:cNvPr id="8242" name="AutoShape 41"/>
            <p:cNvCxnSpPr>
              <a:cxnSpLocks noChangeShapeType="1"/>
              <a:stCxn id="8216" idx="5"/>
              <a:endCxn id="8241" idx="1"/>
            </p:cNvCxnSpPr>
            <p:nvPr/>
          </p:nvCxnSpPr>
          <p:spPr bwMode="auto">
            <a:xfrm>
              <a:off x="4508500" y="4951413"/>
              <a:ext cx="847725" cy="4857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243" name="Text Box 60"/>
            <p:cNvSpPr txBox="1">
              <a:spLocks noChangeArrowheads="1"/>
            </p:cNvSpPr>
            <p:nvPr/>
          </p:nvSpPr>
          <p:spPr bwMode="auto">
            <a:xfrm>
              <a:off x="536575" y="2079625"/>
              <a:ext cx="434996" cy="690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/>
                <a:t>1</a:t>
              </a:r>
            </a:p>
          </p:txBody>
        </p:sp>
        <p:sp>
          <p:nvSpPr>
            <p:cNvPr id="8244" name="Text Box 61"/>
            <p:cNvSpPr txBox="1">
              <a:spLocks noChangeArrowheads="1"/>
            </p:cNvSpPr>
            <p:nvPr/>
          </p:nvSpPr>
          <p:spPr bwMode="auto">
            <a:xfrm>
              <a:off x="525463" y="3398838"/>
              <a:ext cx="434996" cy="690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/>
                <a:t>2</a:t>
              </a:r>
            </a:p>
          </p:txBody>
        </p:sp>
        <p:sp>
          <p:nvSpPr>
            <p:cNvPr id="8245" name="Text Box 62"/>
            <p:cNvSpPr txBox="1">
              <a:spLocks noChangeArrowheads="1"/>
            </p:cNvSpPr>
            <p:nvPr/>
          </p:nvSpPr>
          <p:spPr bwMode="auto">
            <a:xfrm>
              <a:off x="514350" y="4129088"/>
              <a:ext cx="434996" cy="690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/>
                <a:t>3</a:t>
              </a:r>
            </a:p>
          </p:txBody>
        </p:sp>
      </p:grpSp>
      <p:pic>
        <p:nvPicPr>
          <p:cNvPr id="82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5715000"/>
            <a:ext cx="22320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99592" y="5517232"/>
            <a:ext cx="5544616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F7264F7-AD23-4AF4-9340-265A7433B6AB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764704"/>
            <a:ext cx="9289032" cy="5472608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600" dirty="0" smtClean="0"/>
              <a:t>Finish Intro to Probability</a:t>
            </a:r>
          </a:p>
          <a:p>
            <a:pPr lvl="1"/>
            <a:r>
              <a:rPr lang="en-US" sz="3200" dirty="0" smtClean="0">
                <a:latin typeface="Helvetica" pitchFamily="34" charset="0"/>
              </a:rPr>
              <a:t> Chain Rule and </a:t>
            </a:r>
            <a:r>
              <a:rPr lang="en-US" sz="3200" dirty="0" err="1" smtClean="0">
                <a:latin typeface="Helvetica" pitchFamily="34" charset="0"/>
              </a:rPr>
              <a:t>Bayes</a:t>
            </a:r>
            <a:r>
              <a:rPr lang="en-US" sz="3200" dirty="0" smtClean="0">
                <a:latin typeface="Helvetica" pitchFamily="34" charset="0"/>
              </a:rPr>
              <a:t>' Rule </a:t>
            </a:r>
          </a:p>
          <a:p>
            <a:pPr lvl="1"/>
            <a:r>
              <a:rPr lang="en-US" sz="3200" dirty="0" smtClean="0">
                <a:latin typeface="Helvetica" pitchFamily="34" charset="0"/>
              </a:rPr>
              <a:t> Marginal and Conditional Independence</a:t>
            </a:r>
          </a:p>
          <a:p>
            <a:r>
              <a:rPr lang="en-US" sz="3600" dirty="0" smtClean="0">
                <a:latin typeface="Helvetica" pitchFamily="34" charset="0"/>
              </a:rPr>
              <a:t>Bayesian Networks</a:t>
            </a:r>
          </a:p>
          <a:p>
            <a:pPr lvl="1" eaLnBrk="1" hangingPunct="1"/>
            <a:r>
              <a:rPr lang="en-US" sz="3200" dirty="0" smtClean="0">
                <a:solidFill>
                  <a:schemeClr val="tx2"/>
                </a:solidFill>
              </a:rPr>
              <a:t>Build sample BN</a:t>
            </a:r>
          </a:p>
          <a:p>
            <a:pPr lvl="1" eaLnBrk="1" hangingPunct="1"/>
            <a:r>
              <a:rPr lang="en-US" sz="3200" dirty="0" smtClean="0">
                <a:solidFill>
                  <a:schemeClr val="tx2"/>
                </a:solidFill>
              </a:rPr>
              <a:t>Intro Inference, Compactness, Semantics</a:t>
            </a:r>
          </a:p>
          <a:p>
            <a:pPr lvl="1" eaLnBrk="1" hangingPunct="1"/>
            <a:r>
              <a:rPr lang="en-US" sz="3200" dirty="0" smtClean="0"/>
              <a:t>Implied Cond. Independences in a </a:t>
            </a:r>
            <a:r>
              <a:rPr lang="en-US" sz="3200" dirty="0" err="1" smtClean="0"/>
              <a:t>Bnet</a:t>
            </a:r>
            <a:endParaRPr lang="en-US" sz="3200" dirty="0" smtClean="0">
              <a:solidFill>
                <a:schemeClr val="tx2"/>
              </a:solidFill>
            </a:endParaRPr>
          </a:p>
          <a:p>
            <a:pPr lvl="1" eaLnBrk="1" hangingPunct="1"/>
            <a:r>
              <a:rPr lang="en-US" sz="3200" dirty="0" smtClean="0">
                <a:solidFill>
                  <a:schemeClr val="tx2"/>
                </a:solidFill>
              </a:rPr>
              <a:t> Stronger Independence assumptions:     </a:t>
            </a:r>
            <a:r>
              <a:rPr lang="en-US" sz="3200" b="1" dirty="0" smtClean="0">
                <a:solidFill>
                  <a:schemeClr val="tx2"/>
                </a:solidFill>
              </a:rPr>
              <a:t>More compact Distributions </a:t>
            </a:r>
            <a:r>
              <a:rPr lang="en-US" sz="3200" dirty="0" smtClean="0">
                <a:solidFill>
                  <a:schemeClr val="tx2"/>
                </a:solidFill>
              </a:rPr>
              <a:t>and Structures</a:t>
            </a:r>
          </a:p>
          <a:p>
            <a:pPr lvl="1" eaLnBrk="1" hangingPunct="1"/>
            <a:endParaRPr lang="en-US" sz="3600" dirty="0" smtClean="0">
              <a:solidFill>
                <a:schemeClr val="tx2"/>
              </a:solidFill>
            </a:endParaRPr>
          </a:p>
          <a:p>
            <a:pPr lvl="1"/>
            <a:endParaRPr lang="en-US" sz="3600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3600" dirty="0" smtClean="0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US" sz="4000" dirty="0" smtClean="0"/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0B57A60-01C2-47E8-959B-55011D4AA914}" type="slidenum">
              <a:rPr lang="en-US"/>
              <a:pPr>
                <a:defRPr/>
              </a:pPr>
              <a:t>66</a:t>
            </a:fld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5344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More on Construction and Compactness: Compact Conditional Distributions</a:t>
            </a:r>
          </a:p>
        </p:txBody>
      </p:sp>
      <p:sp>
        <p:nvSpPr>
          <p:cNvPr id="618499" name="Rectangle 3"/>
          <p:cNvSpPr>
            <a:spLocks noChangeArrowheads="1"/>
          </p:cNvSpPr>
          <p:nvPr/>
        </p:nvSpPr>
        <p:spPr bwMode="auto">
          <a:xfrm>
            <a:off x="250825" y="1341438"/>
            <a:ext cx="88931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en-US" b="0">
                <a:latin typeface="Arial Unicode MS" pitchFamily="34" charset="-128"/>
              </a:rPr>
              <a:t>Once we have established the topology of a Bnet, we still need to specify the conditional probabilities</a:t>
            </a:r>
          </a:p>
          <a:p>
            <a:pPr marL="457200" indent="-457200">
              <a:spcBef>
                <a:spcPct val="20000"/>
              </a:spcBef>
            </a:pPr>
            <a:r>
              <a:rPr lang="en-US" b="0">
                <a:latin typeface="Arial Unicode MS" pitchFamily="34" charset="-128"/>
              </a:rPr>
              <a:t>How?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From Data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From Experts</a:t>
            </a:r>
          </a:p>
          <a:p>
            <a:pPr marL="457200" indent="-4572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  <a:p>
            <a:pPr marL="457200" indent="-4572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To facilitate acquisition, we aim for compact representations for which data/experts can provide accurate assessments</a:t>
            </a:r>
          </a:p>
          <a:p>
            <a:pPr marL="457200" indent="-457200">
              <a:spcBef>
                <a:spcPct val="20000"/>
              </a:spcBef>
            </a:pPr>
            <a:endParaRPr lang="en-US" b="0">
              <a:latin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9EED031-B4AE-448C-934C-DDBFF3CAE196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1024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5344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More on Construction and Compactness: Compact Conditional Distributions</a:t>
            </a:r>
          </a:p>
        </p:txBody>
      </p:sp>
      <p:sp>
        <p:nvSpPr>
          <p:cNvPr id="632835" name="Rectangle 3"/>
          <p:cNvSpPr>
            <a:spLocks noChangeArrowheads="1"/>
          </p:cNvSpPr>
          <p:nvPr/>
        </p:nvSpPr>
        <p:spPr bwMode="auto">
          <a:xfrm>
            <a:off x="323850" y="1125538"/>
            <a:ext cx="856932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en-US" b="0">
                <a:latin typeface="Arial Unicode MS" pitchFamily="34" charset="-128"/>
              </a:rPr>
              <a:t>From JointPD                                to </a:t>
            </a:r>
          </a:p>
          <a:p>
            <a:pPr marL="457200" indent="-457200">
              <a:spcBef>
                <a:spcPct val="20000"/>
              </a:spcBef>
            </a:pPr>
            <a:endParaRPr lang="en-US" b="0">
              <a:latin typeface="Arial Unicode MS" pitchFamily="34" charset="-128"/>
            </a:endParaRPr>
          </a:p>
          <a:p>
            <a:pPr marL="457200" indent="-457200">
              <a:spcBef>
                <a:spcPct val="20000"/>
              </a:spcBef>
            </a:pPr>
            <a:r>
              <a:rPr lang="en-US" b="0">
                <a:latin typeface="Arial Unicode MS" pitchFamily="34" charset="-128"/>
              </a:rPr>
              <a:t>But still, CPT grows exponentially with number of parents</a:t>
            </a:r>
          </a:p>
          <a:p>
            <a:pPr marL="457200" indent="-457200">
              <a:spcBef>
                <a:spcPct val="20000"/>
              </a:spcBef>
            </a:pPr>
            <a:r>
              <a:rPr lang="en-US" b="0">
                <a:latin typeface="Arial Unicode MS" pitchFamily="34" charset="-128"/>
              </a:rPr>
              <a:t>In </a:t>
            </a:r>
            <a:r>
              <a:rPr lang="en-US">
                <a:latin typeface="Arial Unicode MS" pitchFamily="34" charset="-128"/>
              </a:rPr>
              <a:t>realistic model of internal medicine</a:t>
            </a:r>
            <a:r>
              <a:rPr lang="en-US" b="0">
                <a:latin typeface="Arial Unicode MS" pitchFamily="34" charset="-128"/>
              </a:rPr>
              <a:t> with 448 nodes and 906 links 133,931,430 values are required!</a:t>
            </a:r>
          </a:p>
          <a:p>
            <a:pPr marL="457200" indent="-457200">
              <a:spcBef>
                <a:spcPct val="20000"/>
              </a:spcBef>
            </a:pPr>
            <a:endParaRPr lang="en-US" b="0">
              <a:latin typeface="Arial Unicode MS" pitchFamily="34" charset="-128"/>
            </a:endParaRPr>
          </a:p>
          <a:p>
            <a:pPr marL="457200" indent="-457200">
              <a:spcBef>
                <a:spcPct val="20000"/>
              </a:spcBef>
            </a:pPr>
            <a:r>
              <a:rPr lang="en-US" b="0">
                <a:latin typeface="Arial Unicode MS" pitchFamily="34" charset="-128"/>
              </a:rPr>
              <a:t>And often there are no data/experts for accurate assessment</a:t>
            </a:r>
            <a:endParaRPr lang="en-US" sz="2400" b="0">
              <a:latin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5284F4D-DB8E-4EAA-84D0-D65A3C4B4507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1127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Effect with multiple non-interacting causes</a:t>
            </a:r>
          </a:p>
        </p:txBody>
      </p:sp>
      <p:sp>
        <p:nvSpPr>
          <p:cNvPr id="11277" name="Rectangle 3"/>
          <p:cNvSpPr>
            <a:spLocks noChangeArrowheads="1"/>
          </p:cNvSpPr>
          <p:nvPr/>
        </p:nvSpPr>
        <p:spPr bwMode="auto">
          <a:xfrm>
            <a:off x="250825" y="549275"/>
            <a:ext cx="85693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endParaRPr lang="en-US" b="0">
              <a:latin typeface="Arial Unicode MS" pitchFamily="34" charset="-128"/>
            </a:endParaRPr>
          </a:p>
        </p:txBody>
      </p:sp>
      <p:sp>
        <p:nvSpPr>
          <p:cNvPr id="11278" name="Oval 4"/>
          <p:cNvSpPr>
            <a:spLocks noChangeArrowheads="1"/>
          </p:cNvSpPr>
          <p:nvPr/>
        </p:nvSpPr>
        <p:spPr bwMode="auto">
          <a:xfrm>
            <a:off x="0" y="1003300"/>
            <a:ext cx="1152525" cy="3127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Malaria</a:t>
            </a:r>
            <a:endParaRPr lang="en-US" sz="1800" b="0" baseline="-25000"/>
          </a:p>
        </p:txBody>
      </p:sp>
      <p:sp>
        <p:nvSpPr>
          <p:cNvPr id="11279" name="Line 5"/>
          <p:cNvSpPr>
            <a:spLocks noChangeShapeType="1"/>
          </p:cNvSpPr>
          <p:nvPr/>
        </p:nvSpPr>
        <p:spPr bwMode="auto">
          <a:xfrm>
            <a:off x="785813" y="1289050"/>
            <a:ext cx="1085850" cy="717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0" name="Oval 6"/>
          <p:cNvSpPr>
            <a:spLocks noChangeArrowheads="1"/>
          </p:cNvSpPr>
          <p:nvPr/>
        </p:nvSpPr>
        <p:spPr bwMode="auto">
          <a:xfrm>
            <a:off x="1489075" y="1974850"/>
            <a:ext cx="1038225" cy="3603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0"/>
              <a:t>Fever</a:t>
            </a:r>
          </a:p>
        </p:txBody>
      </p:sp>
      <p:sp>
        <p:nvSpPr>
          <p:cNvPr id="11281" name="Oval 7"/>
          <p:cNvSpPr>
            <a:spLocks noChangeArrowheads="1"/>
          </p:cNvSpPr>
          <p:nvPr/>
        </p:nvSpPr>
        <p:spPr bwMode="auto">
          <a:xfrm>
            <a:off x="2952750" y="1000125"/>
            <a:ext cx="1152525" cy="3127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Cold</a:t>
            </a:r>
            <a:endParaRPr lang="en-US" sz="1800" b="0" baseline="-25000"/>
          </a:p>
        </p:txBody>
      </p:sp>
      <p:sp>
        <p:nvSpPr>
          <p:cNvPr id="11282" name="Line 8"/>
          <p:cNvSpPr>
            <a:spLocks noChangeShapeType="1"/>
          </p:cNvSpPr>
          <p:nvPr/>
        </p:nvSpPr>
        <p:spPr bwMode="auto">
          <a:xfrm flipH="1">
            <a:off x="2232025" y="1289050"/>
            <a:ext cx="936625" cy="742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3" name="Line 9"/>
          <p:cNvSpPr>
            <a:spLocks noChangeShapeType="1"/>
          </p:cNvSpPr>
          <p:nvPr/>
        </p:nvSpPr>
        <p:spPr bwMode="auto">
          <a:xfrm>
            <a:off x="1970088" y="1289050"/>
            <a:ext cx="46037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4" name="Rectangle 10"/>
          <p:cNvSpPr>
            <a:spLocks noChangeArrowheads="1"/>
          </p:cNvSpPr>
          <p:nvPr/>
        </p:nvSpPr>
        <p:spPr bwMode="auto">
          <a:xfrm>
            <a:off x="4357688" y="785813"/>
            <a:ext cx="47863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What do we need to specify?</a:t>
            </a:r>
            <a:endParaRPr lang="en-US" sz="2400" b="0">
              <a:latin typeface="Arial Unicode MS" pitchFamily="34" charset="-128"/>
            </a:endParaRPr>
          </a:p>
          <a:p>
            <a:pPr marL="838200" lvl="1" indent="-381000">
              <a:spcBef>
                <a:spcPct val="20000"/>
              </a:spcBef>
              <a:buClr>
                <a:schemeClr val="tx1"/>
              </a:buClr>
              <a:buSzPct val="120000"/>
              <a:buFontTx/>
              <a:buAutoNum type="arabicPeriod"/>
            </a:pPr>
            <a:endParaRPr lang="en-US" sz="2000" b="0">
              <a:latin typeface="Arial Unicode MS" pitchFamily="34" charset="-128"/>
            </a:endParaRPr>
          </a:p>
        </p:txBody>
      </p:sp>
      <p:sp>
        <p:nvSpPr>
          <p:cNvPr id="11285" name="Oval 11"/>
          <p:cNvSpPr>
            <a:spLocks noChangeArrowheads="1"/>
          </p:cNvSpPr>
          <p:nvPr/>
        </p:nvSpPr>
        <p:spPr bwMode="auto">
          <a:xfrm>
            <a:off x="1428750" y="1003300"/>
            <a:ext cx="1152525" cy="3127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Flu</a:t>
            </a:r>
            <a:endParaRPr lang="en-US" sz="1800" b="0" baseline="-25000"/>
          </a:p>
        </p:txBody>
      </p:sp>
      <p:graphicFrame>
        <p:nvGraphicFramePr>
          <p:cNvPr id="17" name="Group 109"/>
          <p:cNvGraphicFramePr>
            <a:graphicFrameLocks noGrp="1"/>
          </p:cNvGraphicFramePr>
          <p:nvPr/>
        </p:nvGraphicFramePr>
        <p:xfrm>
          <a:off x="3143250" y="1571625"/>
          <a:ext cx="5786478" cy="3730776"/>
        </p:xfrm>
        <a:graphic>
          <a:graphicData uri="http://schemas.openxmlformats.org/drawingml/2006/table">
            <a:tbl>
              <a:tblPr/>
              <a:tblGrid>
                <a:gridCol w="928694"/>
                <a:gridCol w="857257"/>
                <a:gridCol w="928694"/>
                <a:gridCol w="1643074"/>
                <a:gridCol w="1428759"/>
              </a:tblGrid>
              <a:tr h="4000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Malaria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Flu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Cold</a:t>
                      </a:r>
                      <a:endParaRPr kumimoji="0" lang="en-US" sz="1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Fever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 | 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..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Fever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=F|..)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0" y="2714625"/>
            <a:ext cx="307181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What do you think data/experts could easily tell you?</a:t>
            </a:r>
            <a:endParaRPr lang="en-US" sz="2400" b="0">
              <a:latin typeface="Arial Unicode MS" pitchFamily="34" charset="-128"/>
            </a:endParaRPr>
          </a:p>
          <a:p>
            <a:pPr marL="838200" lvl="1" indent="-381000">
              <a:spcBef>
                <a:spcPct val="20000"/>
              </a:spcBef>
              <a:buClr>
                <a:schemeClr val="tx1"/>
              </a:buClr>
              <a:buSzPct val="120000"/>
              <a:buFontTx/>
              <a:buAutoNum type="arabicPeriod"/>
            </a:pPr>
            <a:endParaRPr lang="en-US" sz="2000" b="0">
              <a:latin typeface="Arial Unicode MS" pitchFamily="34" charset="-128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285750" y="5429250"/>
            <a:ext cx="84296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More difficult to get info to assess more complex conditioning….</a:t>
            </a:r>
            <a:endParaRPr lang="en-US" sz="2400" b="0">
              <a:latin typeface="Arial Unicode MS" pitchFamily="34" charset="-128"/>
            </a:endParaRPr>
          </a:p>
          <a:p>
            <a:pPr marL="838200" lvl="1" indent="-381000">
              <a:spcBef>
                <a:spcPct val="20000"/>
              </a:spcBef>
              <a:buClr>
                <a:schemeClr val="tx1"/>
              </a:buClr>
              <a:buSzPct val="120000"/>
              <a:buFontTx/>
              <a:buAutoNum type="arabicPeriod"/>
            </a:pPr>
            <a:endParaRPr lang="en-US" sz="2000" b="0">
              <a:latin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BA951AB-181A-43B4-8301-BD5C3B6D1BC9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1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Solution: Noisy-OR Distributions</a:t>
            </a:r>
          </a:p>
        </p:txBody>
      </p:sp>
      <p:sp>
        <p:nvSpPr>
          <p:cNvPr id="12307" name="Rectangle 3"/>
          <p:cNvSpPr>
            <a:spLocks noChangeArrowheads="1"/>
          </p:cNvSpPr>
          <p:nvPr/>
        </p:nvSpPr>
        <p:spPr bwMode="auto">
          <a:xfrm>
            <a:off x="0" y="642938"/>
            <a:ext cx="8786813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38200" lvl="1" indent="-38100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b="0">
                <a:latin typeface="Arial Unicode MS" pitchFamily="34" charset="-128"/>
              </a:rPr>
              <a:t>Models multiple non interacting causes</a:t>
            </a:r>
          </a:p>
          <a:p>
            <a:pPr marL="838200" lvl="1" indent="-38100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b="0">
                <a:latin typeface="Arial Unicode MS" pitchFamily="34" charset="-128"/>
              </a:rPr>
              <a:t>Logic OR with a probabilistic twist. </a:t>
            </a:r>
          </a:p>
        </p:txBody>
      </p:sp>
      <p:graphicFrame>
        <p:nvGraphicFramePr>
          <p:cNvPr id="15" name="Group 109"/>
          <p:cNvGraphicFramePr>
            <a:graphicFrameLocks noGrp="1"/>
          </p:cNvGraphicFramePr>
          <p:nvPr/>
        </p:nvGraphicFramePr>
        <p:xfrm>
          <a:off x="1357313" y="2428875"/>
          <a:ext cx="5786478" cy="3730776"/>
        </p:xfrm>
        <a:graphic>
          <a:graphicData uri="http://schemas.openxmlformats.org/drawingml/2006/table">
            <a:tbl>
              <a:tblPr/>
              <a:tblGrid>
                <a:gridCol w="928694"/>
                <a:gridCol w="857257"/>
                <a:gridCol w="928694"/>
                <a:gridCol w="1643074"/>
                <a:gridCol w="1428759"/>
              </a:tblGrid>
              <a:tr h="4000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Malaria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Flu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Cold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Fever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 | 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..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Fever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=F|..)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370" name="Rectangle 3"/>
          <p:cNvSpPr>
            <a:spLocks noChangeArrowheads="1"/>
          </p:cNvSpPr>
          <p:nvPr/>
        </p:nvSpPr>
        <p:spPr bwMode="auto">
          <a:xfrm>
            <a:off x="357188" y="1785938"/>
            <a:ext cx="7715250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38200" lvl="1" indent="-38100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b="0">
                <a:latin typeface="Arial Unicode MS" pitchFamily="34" charset="-128"/>
              </a:rPr>
              <a:t>Logic OR Conditional Prob. Table.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Recap Conditional Probability (cont.)</a:t>
            </a:r>
          </a:p>
        </p:txBody>
      </p:sp>
      <p:graphicFrame>
        <p:nvGraphicFramePr>
          <p:cNvPr id="7170" name="Object 6"/>
          <p:cNvGraphicFramePr>
            <a:graphicFrameLocks noChangeAspect="1"/>
          </p:cNvGraphicFramePr>
          <p:nvPr>
            <p:ph idx="1"/>
          </p:nvPr>
        </p:nvGraphicFramePr>
        <p:xfrm>
          <a:off x="571500" y="1143000"/>
          <a:ext cx="2754313" cy="927100"/>
        </p:xfrm>
        <a:graphic>
          <a:graphicData uri="http://schemas.openxmlformats.org/presentationml/2006/ole">
            <p:oleObj spid="_x0000_s144386" name="Equation" r:id="rId4" imgW="1244520" imgH="419040" progId="Equation.3">
              <p:embed/>
            </p:oleObj>
          </a:graphicData>
        </a:graphic>
      </p:graphicFrame>
      <p:sp>
        <p:nvSpPr>
          <p:cNvPr id="833590" name="Rectangle 54"/>
          <p:cNvSpPr>
            <a:spLocks noChangeArrowheads="1"/>
          </p:cNvSpPr>
          <p:nvPr/>
        </p:nvSpPr>
        <p:spPr bwMode="auto">
          <a:xfrm>
            <a:off x="395288" y="2708275"/>
            <a:ext cx="81375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sz="2800" b="1">
                <a:latin typeface="Helvetica" pitchFamily="34" charset="0"/>
              </a:rPr>
              <a:t>Two key points we covered in previous lecture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Helvetica" pitchFamily="34" charset="0"/>
              </a:rPr>
              <a:t>We derived this equality from a possible world semantics of probability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Helvetica" pitchFamily="34" charset="0"/>
              </a:rPr>
              <a:t>It is not a probability distributions but…..</a:t>
            </a:r>
          </a:p>
        </p:txBody>
      </p:sp>
      <p:sp>
        <p:nvSpPr>
          <p:cNvPr id="7" name="Rectangle 54"/>
          <p:cNvSpPr>
            <a:spLocks noChangeArrowheads="1"/>
          </p:cNvSpPr>
          <p:nvPr/>
        </p:nvSpPr>
        <p:spPr bwMode="auto">
          <a:xfrm>
            <a:off x="214313" y="5500688"/>
            <a:ext cx="9286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Helvetica" pitchFamily="34" charset="0"/>
              </a:rPr>
              <a:t>One for each configuration of the conditioning var(s)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34937-9373-45F3-89B3-7F9A27ECA76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90" grpId="0"/>
      <p:bldP spid="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C381C61-066C-49FC-8330-52D5148AE3A5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133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Solution: Noisy-OR Distributions</a:t>
            </a:r>
          </a:p>
        </p:txBody>
      </p:sp>
      <p:sp>
        <p:nvSpPr>
          <p:cNvPr id="13327" name="Rectangle 3"/>
          <p:cNvSpPr>
            <a:spLocks noChangeArrowheads="1"/>
          </p:cNvSpPr>
          <p:nvPr/>
        </p:nvSpPr>
        <p:spPr bwMode="auto">
          <a:xfrm>
            <a:off x="0" y="500063"/>
            <a:ext cx="88582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38200" lvl="1" indent="-381000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US" sz="2400" b="0">
                <a:latin typeface="Arial Unicode MS" pitchFamily="34" charset="-128"/>
              </a:rPr>
              <a:t>The Noisy-OR model allows for uncertainty in the ability of each cause to generate the effect (e.g.. one may have a cold without a fever)</a:t>
            </a:r>
          </a:p>
        </p:txBody>
      </p:sp>
      <p:sp>
        <p:nvSpPr>
          <p:cNvPr id="626698" name="Rectangle 10"/>
          <p:cNvSpPr>
            <a:spLocks noChangeArrowheads="1"/>
          </p:cNvSpPr>
          <p:nvPr/>
        </p:nvSpPr>
        <p:spPr bwMode="auto">
          <a:xfrm>
            <a:off x="214313" y="4071938"/>
            <a:ext cx="821213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en-US" b="0">
                <a:latin typeface="Arial Unicode MS" pitchFamily="34" charset="-128"/>
              </a:rPr>
              <a:t>Two assumptions</a:t>
            </a:r>
          </a:p>
          <a:p>
            <a:pPr marL="838200" lvl="1" indent="-381000">
              <a:spcBef>
                <a:spcPct val="20000"/>
              </a:spcBef>
              <a:buClr>
                <a:schemeClr val="tx1"/>
              </a:buClr>
              <a:buSzPct val="120000"/>
              <a:buFontTx/>
              <a:buAutoNum type="arabicPeriod"/>
            </a:pPr>
            <a:r>
              <a:rPr lang="en-US" sz="2400" b="0">
                <a:latin typeface="Arial Unicode MS" pitchFamily="34" charset="-128"/>
              </a:rPr>
              <a:t>All possible causes a listed </a:t>
            </a:r>
          </a:p>
          <a:p>
            <a:pPr marL="838200" lvl="1" indent="-381000">
              <a:spcBef>
                <a:spcPct val="20000"/>
              </a:spcBef>
              <a:buClr>
                <a:schemeClr val="tx1"/>
              </a:buClr>
              <a:buSzPct val="120000"/>
              <a:buFontTx/>
              <a:buAutoNum type="arabicPeriod"/>
            </a:pPr>
            <a:r>
              <a:rPr lang="en-US" sz="2400" b="0">
                <a:latin typeface="Arial Unicode MS" pitchFamily="34" charset="-128"/>
              </a:rPr>
              <a:t>For each of the causes, whatever inhibits it to generate the target effect is independent from the inhibitors of the other causes  </a:t>
            </a:r>
          </a:p>
          <a:p>
            <a:pPr marL="838200" lvl="1" indent="-381000">
              <a:spcBef>
                <a:spcPct val="20000"/>
              </a:spcBef>
              <a:buClr>
                <a:schemeClr val="tx1"/>
              </a:buClr>
              <a:buSzPct val="120000"/>
              <a:buFontTx/>
              <a:buAutoNum type="arabicPeriod"/>
            </a:pPr>
            <a:endParaRPr lang="en-US" sz="2400" b="0">
              <a:latin typeface="Arial Unicode MS" pitchFamily="34" charset="-128"/>
            </a:endParaRPr>
          </a:p>
        </p:txBody>
      </p:sp>
      <p:graphicFrame>
        <p:nvGraphicFramePr>
          <p:cNvPr id="15" name="Group 109"/>
          <p:cNvGraphicFramePr>
            <a:graphicFrameLocks noGrp="1"/>
          </p:cNvGraphicFramePr>
          <p:nvPr/>
        </p:nvGraphicFramePr>
        <p:xfrm>
          <a:off x="3786188" y="1428750"/>
          <a:ext cx="5357883" cy="2733768"/>
        </p:xfrm>
        <a:graphic>
          <a:graphicData uri="http://schemas.openxmlformats.org/drawingml/2006/table">
            <a:tbl>
              <a:tblPr/>
              <a:tblGrid>
                <a:gridCol w="928727"/>
                <a:gridCol w="544721"/>
                <a:gridCol w="736709"/>
                <a:gridCol w="1576122"/>
                <a:gridCol w="1571604"/>
              </a:tblGrid>
              <a:tr h="5303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Malaria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Flu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Cold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Fever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 | 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..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Fever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=F|..)</a:t>
                      </a:r>
                      <a:endParaRPr kumimoji="0" lang="en-US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5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5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5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65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04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04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04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04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20D820E-30B8-4BBC-B6DD-CD32C56D774E}" type="slidenum">
              <a:rPr lang="en-US"/>
              <a:pPr>
                <a:defRPr/>
              </a:pPr>
              <a:t>71</a:t>
            </a:fld>
            <a:endParaRPr lang="en-US" dirty="0"/>
          </a:p>
        </p:txBody>
      </p:sp>
      <p:sp>
        <p:nvSpPr>
          <p:cNvPr id="143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Noisy-OR: Derivations </a:t>
            </a:r>
          </a:p>
        </p:txBody>
      </p:sp>
      <p:sp>
        <p:nvSpPr>
          <p:cNvPr id="620547" name="Rectangle 3"/>
          <p:cNvSpPr>
            <a:spLocks noChangeArrowheads="1"/>
          </p:cNvSpPr>
          <p:nvPr/>
        </p:nvSpPr>
        <p:spPr bwMode="auto">
          <a:xfrm>
            <a:off x="0" y="2852936"/>
            <a:ext cx="9144000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38200" lvl="1" indent="-381000">
              <a:lnSpc>
                <a:spcPct val="3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endParaRPr lang="en-US" sz="2000" b="0" dirty="0">
              <a:latin typeface="Arial Unicode MS" pitchFamily="34" charset="-128"/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en-US" b="0" dirty="0">
                <a:latin typeface="Arial Unicode MS" pitchFamily="34" charset="-128"/>
              </a:rPr>
              <a:t>For each of the causes, whatever inhibits it to generate the target effect is independent from the inhibitors of the other causes</a:t>
            </a:r>
          </a:p>
          <a:p>
            <a:pPr marL="381000" indent="-3810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400" b="0" dirty="0">
                <a:latin typeface="Arial Unicode MS" pitchFamily="34" charset="-128"/>
              </a:rPr>
              <a:t>Independent Probability of failure </a:t>
            </a:r>
            <a:r>
              <a:rPr lang="en-US" b="0" i="1" dirty="0" err="1">
                <a:solidFill>
                  <a:schemeClr val="accent6"/>
                </a:solidFill>
                <a:latin typeface="Arial Unicode MS" pitchFamily="34" charset="-128"/>
              </a:rPr>
              <a:t>q</a:t>
            </a:r>
            <a:r>
              <a:rPr lang="en-US" b="0" i="1" baseline="-25000" dirty="0" err="1">
                <a:solidFill>
                  <a:schemeClr val="accent6"/>
                </a:solidFill>
                <a:latin typeface="Arial Unicode MS" pitchFamily="34" charset="-128"/>
              </a:rPr>
              <a:t>i</a:t>
            </a:r>
            <a:r>
              <a:rPr lang="en-US" sz="2400" b="0" dirty="0">
                <a:solidFill>
                  <a:schemeClr val="accent6"/>
                </a:solidFill>
                <a:latin typeface="Arial Unicode MS" pitchFamily="34" charset="-128"/>
              </a:rPr>
              <a:t> </a:t>
            </a:r>
            <a:r>
              <a:rPr lang="en-US" sz="2400" b="0" dirty="0">
                <a:latin typeface="Arial Unicode MS" pitchFamily="34" charset="-128"/>
              </a:rPr>
              <a:t>for each cause alone: </a:t>
            </a:r>
          </a:p>
          <a:p>
            <a:pPr marL="381000" indent="-3810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400" b="0" dirty="0">
                <a:latin typeface="Arial Unicode MS" pitchFamily="34" charset="-128"/>
              </a:rPr>
              <a:t>P(</a:t>
            </a:r>
            <a:r>
              <a:rPr lang="en-US" sz="2400" b="0" dirty="0">
                <a:latin typeface="Arial Unicode MS" pitchFamily="34" charset="-128"/>
                <a:cs typeface="Times New Roman" pitchFamily="18" charset="0"/>
              </a:rPr>
              <a:t>Effect=F | </a:t>
            </a:r>
            <a:r>
              <a:rPr lang="en-US" sz="2400" b="0" dirty="0" err="1">
                <a:latin typeface="Arial Unicode MS" pitchFamily="34" charset="-128"/>
              </a:rPr>
              <a:t>C</a:t>
            </a:r>
            <a:r>
              <a:rPr lang="en-US" sz="2400" b="0" baseline="-25000" dirty="0" err="1">
                <a:latin typeface="Arial Unicode MS" pitchFamily="34" charset="-128"/>
              </a:rPr>
              <a:t>i</a:t>
            </a:r>
            <a:r>
              <a:rPr lang="en-US" sz="2400" b="0" baseline="-25000" dirty="0">
                <a:latin typeface="Arial Unicode MS" pitchFamily="34" charset="-128"/>
              </a:rPr>
              <a:t> </a:t>
            </a:r>
            <a:r>
              <a:rPr lang="en-US" sz="2400" b="0" dirty="0">
                <a:latin typeface="Arial Unicode MS" pitchFamily="34" charset="-128"/>
              </a:rPr>
              <a:t>= T, </a:t>
            </a:r>
            <a:r>
              <a:rPr lang="en-US" sz="2400" b="0" i="1" dirty="0">
                <a:latin typeface="Arial Unicode MS" pitchFamily="34" charset="-128"/>
              </a:rPr>
              <a:t>and no other causes</a:t>
            </a:r>
            <a:r>
              <a:rPr lang="en-US" sz="2400" b="0" dirty="0">
                <a:latin typeface="Arial Unicode MS" pitchFamily="34" charset="-128"/>
              </a:rPr>
              <a:t>) = </a:t>
            </a:r>
            <a:r>
              <a:rPr lang="en-US" b="0" i="1" dirty="0" err="1">
                <a:solidFill>
                  <a:schemeClr val="accent6"/>
                </a:solidFill>
                <a:latin typeface="Arial Unicode MS" pitchFamily="34" charset="-128"/>
              </a:rPr>
              <a:t>q</a:t>
            </a:r>
            <a:r>
              <a:rPr lang="en-US" b="0" i="1" baseline="-25000" dirty="0" err="1">
                <a:solidFill>
                  <a:schemeClr val="accent6"/>
                </a:solidFill>
                <a:latin typeface="Arial Unicode MS" pitchFamily="34" charset="-128"/>
              </a:rPr>
              <a:t>i</a:t>
            </a:r>
            <a:endParaRPr lang="en-US" sz="2400" b="0" i="1" dirty="0">
              <a:solidFill>
                <a:schemeClr val="accent6"/>
              </a:solidFill>
              <a:latin typeface="Arial Unicode MS" pitchFamily="34" charset="-128"/>
            </a:endParaRPr>
          </a:p>
          <a:p>
            <a:pPr marL="381000" indent="-3810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400" b="0" dirty="0">
                <a:latin typeface="Arial Unicode MS" pitchFamily="34" charset="-128"/>
              </a:rPr>
              <a:t>P(</a:t>
            </a:r>
            <a:r>
              <a:rPr lang="en-US" sz="2400" b="0" dirty="0">
                <a:latin typeface="Arial Unicode MS" pitchFamily="34" charset="-128"/>
                <a:cs typeface="Times New Roman" pitchFamily="18" charset="0"/>
              </a:rPr>
              <a:t>Effect=F | </a:t>
            </a:r>
            <a:r>
              <a:rPr lang="en-US" sz="2400" b="0" dirty="0">
                <a:latin typeface="Arial Unicode MS" pitchFamily="34" charset="-128"/>
              </a:rPr>
              <a:t>C</a:t>
            </a:r>
            <a:r>
              <a:rPr lang="en-US" sz="2400" b="0" baseline="-25000" dirty="0">
                <a:latin typeface="Arial Unicode MS" pitchFamily="34" charset="-128"/>
              </a:rPr>
              <a:t>1 </a:t>
            </a:r>
            <a:r>
              <a:rPr lang="en-US" sz="2400" b="0" dirty="0">
                <a:latin typeface="Arial Unicode MS" pitchFamily="34" charset="-128"/>
              </a:rPr>
              <a:t>= T,.. </a:t>
            </a:r>
            <a:r>
              <a:rPr lang="en-US" sz="2400" b="0" dirty="0" err="1">
                <a:latin typeface="Arial Unicode MS" pitchFamily="34" charset="-128"/>
              </a:rPr>
              <a:t>C</a:t>
            </a:r>
            <a:r>
              <a:rPr lang="en-US" sz="2400" b="0" baseline="-25000" dirty="0" err="1">
                <a:latin typeface="Arial Unicode MS" pitchFamily="34" charset="-128"/>
              </a:rPr>
              <a:t>j</a:t>
            </a:r>
            <a:r>
              <a:rPr lang="en-US" sz="2400" b="0" dirty="0">
                <a:latin typeface="Arial Unicode MS" pitchFamily="34" charset="-128"/>
              </a:rPr>
              <a:t> = T, C</a:t>
            </a:r>
            <a:r>
              <a:rPr lang="en-US" sz="2400" b="0" baseline="-25000" dirty="0">
                <a:latin typeface="Arial Unicode MS" pitchFamily="34" charset="-128"/>
              </a:rPr>
              <a:t>j+1</a:t>
            </a:r>
            <a:r>
              <a:rPr lang="en-US" sz="2400" b="0" dirty="0">
                <a:latin typeface="Arial Unicode MS" pitchFamily="34" charset="-128"/>
              </a:rPr>
              <a:t> = F,., C</a:t>
            </a:r>
            <a:r>
              <a:rPr lang="en-US" sz="2400" b="0" baseline="-25000" dirty="0">
                <a:latin typeface="Arial Unicode MS" pitchFamily="34" charset="-128"/>
              </a:rPr>
              <a:t>k</a:t>
            </a:r>
            <a:r>
              <a:rPr lang="en-US" sz="2400" b="0" dirty="0">
                <a:latin typeface="Arial Unicode MS" pitchFamily="34" charset="-128"/>
              </a:rPr>
              <a:t> = F)=</a:t>
            </a:r>
            <a:endParaRPr lang="en-US" sz="2400" b="0" dirty="0">
              <a:latin typeface=""/>
            </a:endParaRPr>
          </a:p>
          <a:p>
            <a:pPr marL="381000" indent="-3810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en-US" sz="2400" b="0" dirty="0">
                <a:latin typeface="Arial Unicode MS" pitchFamily="34" charset="-128"/>
              </a:rPr>
              <a:t>P(Effect=T | C</a:t>
            </a:r>
            <a:r>
              <a:rPr lang="en-US" sz="2400" b="0" baseline="-25000" dirty="0">
                <a:latin typeface="Arial Unicode MS" pitchFamily="34" charset="-128"/>
              </a:rPr>
              <a:t>1 </a:t>
            </a:r>
            <a:r>
              <a:rPr lang="en-US" sz="2400" b="0" dirty="0">
                <a:latin typeface="Arial Unicode MS" pitchFamily="34" charset="-128"/>
              </a:rPr>
              <a:t>= T,.. </a:t>
            </a:r>
            <a:r>
              <a:rPr lang="en-US" sz="2400" b="0" dirty="0" err="1">
                <a:latin typeface="Arial Unicode MS" pitchFamily="34" charset="-128"/>
              </a:rPr>
              <a:t>C</a:t>
            </a:r>
            <a:r>
              <a:rPr lang="en-US" sz="2400" b="0" baseline="-25000" dirty="0" err="1">
                <a:latin typeface="Arial Unicode MS" pitchFamily="34" charset="-128"/>
              </a:rPr>
              <a:t>j</a:t>
            </a:r>
            <a:r>
              <a:rPr lang="en-US" sz="2400" b="0" dirty="0">
                <a:latin typeface="Arial Unicode MS" pitchFamily="34" charset="-128"/>
              </a:rPr>
              <a:t> = T, C</a:t>
            </a:r>
            <a:r>
              <a:rPr lang="en-US" sz="2400" b="0" baseline="-25000" dirty="0">
                <a:latin typeface="Arial Unicode MS" pitchFamily="34" charset="-128"/>
              </a:rPr>
              <a:t>j+1</a:t>
            </a:r>
            <a:r>
              <a:rPr lang="en-US" sz="2400" b="0" dirty="0">
                <a:latin typeface="Arial Unicode MS" pitchFamily="34" charset="-128"/>
              </a:rPr>
              <a:t> = F,., C</a:t>
            </a:r>
            <a:r>
              <a:rPr lang="en-US" sz="2400" b="0" baseline="-25000" dirty="0">
                <a:latin typeface="Arial Unicode MS" pitchFamily="34" charset="-128"/>
              </a:rPr>
              <a:t>k</a:t>
            </a:r>
            <a:r>
              <a:rPr lang="en-US" sz="2400" b="0" dirty="0">
                <a:latin typeface="Arial Unicode MS" pitchFamily="34" charset="-128"/>
              </a:rPr>
              <a:t> = F) =</a:t>
            </a:r>
            <a:endParaRPr lang="en-US" sz="2400" b="0" dirty="0">
              <a:latin typeface="Arial Unicode MS" pitchFamily="34" charset="-128"/>
              <a:cs typeface="Times New Roman" pitchFamily="18" charset="0"/>
            </a:endParaRPr>
          </a:p>
          <a:p>
            <a:pPr marL="838200" lvl="1" indent="-38100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endParaRPr lang="en-US" sz="2000" b="0" dirty="0">
              <a:latin typeface="Arial Unicode MS" pitchFamily="34" charset="-128"/>
            </a:endParaRPr>
          </a:p>
        </p:txBody>
      </p:sp>
      <p:sp>
        <p:nvSpPr>
          <p:cNvPr id="14350" name="Oval 4"/>
          <p:cNvSpPr>
            <a:spLocks noChangeArrowheads="1"/>
          </p:cNvSpPr>
          <p:nvPr/>
        </p:nvSpPr>
        <p:spPr bwMode="auto">
          <a:xfrm>
            <a:off x="2268538" y="692150"/>
            <a:ext cx="1152525" cy="576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C</a:t>
            </a:r>
            <a:r>
              <a:rPr lang="en-US" sz="1800" b="0" baseline="-25000"/>
              <a:t>1</a:t>
            </a:r>
          </a:p>
        </p:txBody>
      </p:sp>
      <p:sp>
        <p:nvSpPr>
          <p:cNvPr id="14351" name="Line 5"/>
          <p:cNvSpPr>
            <a:spLocks noChangeShapeType="1"/>
          </p:cNvSpPr>
          <p:nvPr/>
        </p:nvSpPr>
        <p:spPr bwMode="auto">
          <a:xfrm>
            <a:off x="2844800" y="1268413"/>
            <a:ext cx="10795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2" name="Oval 6"/>
          <p:cNvSpPr>
            <a:spLocks noChangeArrowheads="1"/>
          </p:cNvSpPr>
          <p:nvPr/>
        </p:nvSpPr>
        <p:spPr bwMode="auto">
          <a:xfrm>
            <a:off x="3929063" y="1714500"/>
            <a:ext cx="1038225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Effect</a:t>
            </a:r>
          </a:p>
        </p:txBody>
      </p:sp>
      <p:sp>
        <p:nvSpPr>
          <p:cNvPr id="14353" name="Oval 7"/>
          <p:cNvSpPr>
            <a:spLocks noChangeArrowheads="1"/>
          </p:cNvSpPr>
          <p:nvPr/>
        </p:nvSpPr>
        <p:spPr bwMode="auto">
          <a:xfrm>
            <a:off x="5437188" y="763588"/>
            <a:ext cx="1152525" cy="5762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C</a:t>
            </a:r>
            <a:r>
              <a:rPr lang="en-US" sz="1800" b="0" baseline="-25000"/>
              <a:t>k</a:t>
            </a:r>
          </a:p>
        </p:txBody>
      </p:sp>
      <p:sp>
        <p:nvSpPr>
          <p:cNvPr id="14354" name="Line 8"/>
          <p:cNvSpPr>
            <a:spLocks noChangeShapeType="1"/>
          </p:cNvSpPr>
          <p:nvPr/>
        </p:nvSpPr>
        <p:spPr bwMode="auto">
          <a:xfrm flipH="1">
            <a:off x="4860925" y="1339850"/>
            <a:ext cx="936625" cy="706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5" name="Line 9"/>
          <p:cNvSpPr>
            <a:spLocks noChangeShapeType="1"/>
          </p:cNvSpPr>
          <p:nvPr/>
        </p:nvSpPr>
        <p:spPr bwMode="auto">
          <a:xfrm>
            <a:off x="3714750" y="928688"/>
            <a:ext cx="576263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6" name="Line 10"/>
          <p:cNvSpPr>
            <a:spLocks noChangeShapeType="1"/>
          </p:cNvSpPr>
          <p:nvPr/>
        </p:nvSpPr>
        <p:spPr bwMode="auto">
          <a:xfrm flipH="1">
            <a:off x="4643438" y="857250"/>
            <a:ext cx="2159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5ADFBFA-B0BD-429A-B794-62E8E7CCFB82}" type="slidenum">
              <a:rPr lang="en-US"/>
              <a:pPr>
                <a:defRPr/>
              </a:pPr>
              <a:t>72</a:t>
            </a:fld>
            <a:endParaRPr lang="en-US"/>
          </a:p>
        </p:txBody>
      </p:sp>
      <p:sp>
        <p:nvSpPr>
          <p:cNvPr id="1540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Noisy-OR: Example</a:t>
            </a:r>
          </a:p>
        </p:txBody>
      </p:sp>
      <p:sp>
        <p:nvSpPr>
          <p:cNvPr id="622595" name="Rectangle 3"/>
          <p:cNvSpPr>
            <a:spLocks noChangeArrowheads="1"/>
          </p:cNvSpPr>
          <p:nvPr/>
        </p:nvSpPr>
        <p:spPr bwMode="auto">
          <a:xfrm>
            <a:off x="179388" y="549275"/>
            <a:ext cx="849788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defRPr/>
            </a:pPr>
            <a:r>
              <a:rPr lang="en-US" sz="2000" b="0" dirty="0">
                <a:latin typeface="+mj-lt"/>
              </a:rPr>
              <a:t>P(</a:t>
            </a:r>
            <a:r>
              <a:rPr lang="en-US" sz="2000" b="0" dirty="0">
                <a:latin typeface="+mj-lt"/>
                <a:cs typeface="Times New Roman" pitchFamily="18" charset="0"/>
              </a:rPr>
              <a:t>Fever=F| Cold=T, Flu=F</a:t>
            </a:r>
            <a:r>
              <a:rPr lang="en-US" sz="2000" b="0" dirty="0">
                <a:latin typeface="+mj-lt"/>
              </a:rPr>
              <a:t>, </a:t>
            </a:r>
            <a:r>
              <a:rPr lang="en-US" sz="2000" b="0" dirty="0">
                <a:latin typeface="+mj-lt"/>
                <a:cs typeface="Times New Roman" pitchFamily="18" charset="0"/>
              </a:rPr>
              <a:t>Malaria=F</a:t>
            </a:r>
            <a:r>
              <a:rPr lang="en-US" sz="2000" b="0" dirty="0">
                <a:latin typeface="+mj-lt"/>
              </a:rPr>
              <a:t>) = 0.6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US" sz="2000" b="0" dirty="0">
                <a:latin typeface="+mj-lt"/>
              </a:rPr>
              <a:t>P(</a:t>
            </a:r>
            <a:r>
              <a:rPr lang="en-US" sz="2000" b="0" dirty="0">
                <a:latin typeface="+mj-lt"/>
                <a:cs typeface="Times New Roman" pitchFamily="18" charset="0"/>
              </a:rPr>
              <a:t>Fever=F| Cold=F, Flu=T</a:t>
            </a:r>
            <a:r>
              <a:rPr lang="en-US" sz="2000" b="0" dirty="0">
                <a:latin typeface="+mj-lt"/>
              </a:rPr>
              <a:t>, </a:t>
            </a:r>
            <a:r>
              <a:rPr lang="en-US" sz="2000" b="0" dirty="0">
                <a:latin typeface="+mj-lt"/>
                <a:cs typeface="Times New Roman" pitchFamily="18" charset="0"/>
              </a:rPr>
              <a:t>Malaria=F</a:t>
            </a:r>
            <a:r>
              <a:rPr lang="en-US" sz="2000" b="0" dirty="0">
                <a:latin typeface="+mj-lt"/>
              </a:rPr>
              <a:t>) </a:t>
            </a:r>
            <a:r>
              <a:rPr lang="en-US" sz="2000" b="0" dirty="0">
                <a:latin typeface="Arial Unicode MS" pitchFamily="34" charset="-128"/>
              </a:rPr>
              <a:t>= </a:t>
            </a:r>
            <a:r>
              <a:rPr lang="en-US" sz="2000" b="0" dirty="0">
                <a:latin typeface=""/>
              </a:rPr>
              <a:t>0.2</a:t>
            </a:r>
            <a:endParaRPr lang="en-US" sz="2000" b="0" baseline="-25000" dirty="0">
              <a:latin typeface="Arial Unicode MS" pitchFamily="34" charset="-128"/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en-US" sz="2000" b="0" dirty="0">
                <a:latin typeface="+mj-lt"/>
              </a:rPr>
              <a:t>P(</a:t>
            </a:r>
            <a:r>
              <a:rPr lang="en-US" sz="2000" b="0" dirty="0">
                <a:latin typeface="+mj-lt"/>
                <a:cs typeface="Times New Roman" pitchFamily="18" charset="0"/>
              </a:rPr>
              <a:t>Fever=F| Cold=F, Flu=F</a:t>
            </a:r>
            <a:r>
              <a:rPr lang="en-US" sz="2000" b="0" dirty="0">
                <a:latin typeface="+mj-lt"/>
              </a:rPr>
              <a:t>, </a:t>
            </a:r>
            <a:r>
              <a:rPr lang="en-US" sz="2000" b="0" dirty="0">
                <a:latin typeface="+mj-lt"/>
                <a:cs typeface="Times New Roman" pitchFamily="18" charset="0"/>
              </a:rPr>
              <a:t>Malaria=T</a:t>
            </a:r>
            <a:r>
              <a:rPr lang="en-US" sz="2000" b="0" dirty="0">
                <a:latin typeface="+mj-lt"/>
              </a:rPr>
              <a:t>) </a:t>
            </a:r>
            <a:r>
              <a:rPr lang="en-US" sz="2000" b="0" dirty="0">
                <a:latin typeface="Arial Unicode MS" pitchFamily="34" charset="-128"/>
              </a:rPr>
              <a:t>= </a:t>
            </a:r>
            <a:r>
              <a:rPr lang="en-US" sz="2000" b="0" dirty="0">
                <a:latin typeface=""/>
              </a:rPr>
              <a:t>0.1</a:t>
            </a:r>
            <a:endParaRPr lang="en-US" sz="2000" b="0" baseline="-25000" dirty="0">
              <a:latin typeface="Arial Unicode MS" pitchFamily="34" charset="-128"/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en-US" sz="2400" b="0" baseline="-25000" dirty="0">
              <a:latin typeface="Arial Unicode MS" pitchFamily="34" charset="-128"/>
            </a:endParaRPr>
          </a:p>
        </p:txBody>
      </p:sp>
      <p:sp>
        <p:nvSpPr>
          <p:cNvPr id="15403" name="Rectangle 22"/>
          <p:cNvSpPr>
            <a:spLocks noChangeArrowheads="1"/>
          </p:cNvSpPr>
          <p:nvPr/>
        </p:nvSpPr>
        <p:spPr bwMode="auto">
          <a:xfrm>
            <a:off x="0" y="1714500"/>
            <a:ext cx="99298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P(</a:t>
            </a:r>
            <a:r>
              <a:rPr lang="en-US" sz="2400" b="0">
                <a:latin typeface="Arial Unicode MS" pitchFamily="34" charset="-128"/>
                <a:cs typeface="Times New Roman" pitchFamily="18" charset="0"/>
              </a:rPr>
              <a:t>Effect=F | </a:t>
            </a:r>
            <a:r>
              <a:rPr lang="en-US" sz="2400" b="0">
                <a:latin typeface="Arial Unicode MS" pitchFamily="34" charset="-128"/>
              </a:rPr>
              <a:t>C</a:t>
            </a:r>
            <a:r>
              <a:rPr lang="en-US" sz="2400" b="0" baseline="-25000">
                <a:latin typeface="Arial Unicode MS" pitchFamily="34" charset="-128"/>
              </a:rPr>
              <a:t>1 </a:t>
            </a:r>
            <a:r>
              <a:rPr lang="en-US" sz="2400" b="0">
                <a:latin typeface="Arial Unicode MS" pitchFamily="34" charset="-128"/>
              </a:rPr>
              <a:t>= T,.. C</a:t>
            </a:r>
            <a:r>
              <a:rPr lang="en-US" sz="2400" b="0" baseline="-25000">
                <a:latin typeface="Arial Unicode MS" pitchFamily="34" charset="-128"/>
              </a:rPr>
              <a:t>j</a:t>
            </a:r>
            <a:r>
              <a:rPr lang="en-US" sz="2400" b="0">
                <a:latin typeface="Arial Unicode MS" pitchFamily="34" charset="-128"/>
              </a:rPr>
              <a:t> = T, C</a:t>
            </a:r>
            <a:r>
              <a:rPr lang="en-US" sz="2400" b="0" baseline="-25000">
                <a:latin typeface="Arial Unicode MS" pitchFamily="34" charset="-128"/>
              </a:rPr>
              <a:t>j+1</a:t>
            </a:r>
            <a:r>
              <a:rPr lang="en-US" sz="2400" b="0">
                <a:latin typeface="Arial Unicode MS" pitchFamily="34" charset="-128"/>
              </a:rPr>
              <a:t> = F,., C</a:t>
            </a:r>
            <a:r>
              <a:rPr lang="en-US" sz="2400" b="0" baseline="-25000">
                <a:latin typeface="Arial Unicode MS" pitchFamily="34" charset="-128"/>
              </a:rPr>
              <a:t>k</a:t>
            </a:r>
            <a:r>
              <a:rPr lang="en-US" sz="2400" b="0">
                <a:latin typeface="Arial Unicode MS" pitchFamily="34" charset="-128"/>
              </a:rPr>
              <a:t> = F)= </a:t>
            </a:r>
            <a:r>
              <a:rPr lang="en-US" b="0"/>
              <a:t>∏</a:t>
            </a:r>
            <a:r>
              <a:rPr lang="en-US" sz="2400" b="0" baseline="30000"/>
              <a:t>j</a:t>
            </a:r>
            <a:r>
              <a:rPr lang="en-US" sz="2400" b="0" baseline="-25000"/>
              <a:t>i=1</a:t>
            </a:r>
            <a:r>
              <a:rPr lang="en-US" sz="2400" b="0"/>
              <a:t> </a:t>
            </a:r>
            <a:r>
              <a:rPr lang="en-US" sz="2400" b="0">
                <a:latin typeface="Arial Unicode MS" pitchFamily="34" charset="-128"/>
              </a:rPr>
              <a:t>q</a:t>
            </a:r>
            <a:r>
              <a:rPr lang="en-US" sz="2400" b="0" baseline="-25000">
                <a:latin typeface="Arial Unicode MS" pitchFamily="34" charset="-128"/>
              </a:rPr>
              <a:t>i</a:t>
            </a:r>
            <a:r>
              <a:rPr lang="en-US" sz="2400" b="0">
                <a:latin typeface="Arial Unicode MS" pitchFamily="34" charset="-128"/>
              </a:rPr>
              <a:t> </a:t>
            </a:r>
          </a:p>
        </p:txBody>
      </p:sp>
      <p:sp>
        <p:nvSpPr>
          <p:cNvPr id="622616" name="Rectangle 24"/>
          <p:cNvSpPr>
            <a:spLocks noChangeArrowheads="1"/>
          </p:cNvSpPr>
          <p:nvPr/>
        </p:nvSpPr>
        <p:spPr bwMode="auto">
          <a:xfrm>
            <a:off x="5429250" y="500063"/>
            <a:ext cx="4392613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</a:pPr>
            <a:r>
              <a:rPr lang="en-US" sz="2400" b="0">
                <a:solidFill>
                  <a:schemeClr val="accent2"/>
                </a:solidFill>
                <a:latin typeface="Arial Unicode MS" pitchFamily="34" charset="-128"/>
              </a:rPr>
              <a:t>Model of internal medicine</a:t>
            </a:r>
          </a:p>
          <a:p>
            <a:pPr marL="457200" indent="-457200">
              <a:spcBef>
                <a:spcPct val="20000"/>
              </a:spcBef>
            </a:pPr>
            <a:r>
              <a:rPr lang="en-US" sz="2400" b="0">
                <a:solidFill>
                  <a:schemeClr val="accent2"/>
                </a:solidFill>
                <a:latin typeface="Arial Unicode MS" pitchFamily="34" charset="-128"/>
              </a:rPr>
              <a:t>133,931,430 </a:t>
            </a:r>
            <a:r>
              <a:rPr lang="en-US" sz="2400" b="0">
                <a:solidFill>
                  <a:schemeClr val="accent2"/>
                </a:solidFill>
                <a:latin typeface="Arial Unicode MS" pitchFamily="34" charset="-128"/>
                <a:sym typeface="Wingdings" pitchFamily="2" charset="2"/>
              </a:rPr>
              <a:t> 8,254</a:t>
            </a:r>
            <a:endParaRPr lang="en-US" sz="2400" b="0">
              <a:solidFill>
                <a:schemeClr val="accent2"/>
              </a:solidFill>
              <a:latin typeface="Arial Unicode MS" pitchFamily="34" charset="-128"/>
            </a:endParaRPr>
          </a:p>
          <a:p>
            <a:pPr marL="457200" indent="-457200">
              <a:spcBef>
                <a:spcPct val="20000"/>
              </a:spcBef>
            </a:pPr>
            <a:endParaRPr lang="en-US" sz="2400" b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graphicFrame>
        <p:nvGraphicFramePr>
          <p:cNvPr id="26" name="Group 109"/>
          <p:cNvGraphicFramePr>
            <a:graphicFrameLocks noGrp="1"/>
          </p:cNvGraphicFramePr>
          <p:nvPr/>
        </p:nvGraphicFramePr>
        <p:xfrm>
          <a:off x="0" y="2357438"/>
          <a:ext cx="8929718" cy="3881438"/>
        </p:xfrm>
        <a:graphic>
          <a:graphicData uri="http://schemas.openxmlformats.org/drawingml/2006/table">
            <a:tbl>
              <a:tblPr/>
              <a:tblGrid>
                <a:gridCol w="1357317"/>
                <a:gridCol w="1000128"/>
                <a:gridCol w="1214442"/>
                <a:gridCol w="2357445"/>
                <a:gridCol w="3000386"/>
              </a:tblGrid>
              <a:tr h="711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Malaria</a:t>
                      </a:r>
                      <a:endParaRPr kumimoji="0" lang="en-US" sz="20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Flu</a:t>
                      </a:r>
                      <a:endParaRPr kumimoji="0" lang="en-US" sz="20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Cold</a:t>
                      </a:r>
                      <a:endParaRPr kumimoji="0" lang="en-US" sz="20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Fever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=T | 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..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)</a:t>
                      </a:r>
                      <a:endParaRPr kumimoji="0" lang="en-US" sz="20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P(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Helvetica" pitchFamily="34" charset="0"/>
                        </a:rPr>
                        <a:t>Fever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=F|..)</a:t>
                      </a:r>
                      <a:endParaRPr kumimoji="0" lang="en-US" sz="20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36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0.1</a:t>
                      </a:r>
                      <a:r>
                        <a:rPr lang="en-US" sz="2000" b="0" baseline="0" dirty="0" smtClean="0"/>
                        <a:t> x 0.2 x 0.6 </a:t>
                      </a:r>
                      <a:r>
                        <a:rPr lang="en-US" sz="2000" b="1" baseline="0" dirty="0" smtClean="0"/>
                        <a:t>= 0.012</a:t>
                      </a:r>
                      <a:endParaRPr lang="en-US" sz="2000" b="1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7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0.2 x 0.1 </a:t>
                      </a:r>
                      <a:r>
                        <a:rPr lang="en-US" sz="2000" b="1" dirty="0" smtClean="0"/>
                        <a:t>= 0.02</a:t>
                      </a:r>
                      <a:endParaRPr lang="en-US" sz="2000" b="1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7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0.6 x 0.1</a:t>
                      </a:r>
                      <a:r>
                        <a:rPr lang="en-US" sz="2000" b="1" dirty="0" smtClean="0"/>
                        <a:t>=0.06</a:t>
                      </a:r>
                      <a:endParaRPr lang="en-US" sz="2000" b="1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7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F0"/>
                          </a:solidFill>
                        </a:rPr>
                        <a:t>0.9</a:t>
                      </a:r>
                      <a:endParaRPr lang="en-US" sz="2000" b="1" dirty="0">
                        <a:solidFill>
                          <a:srgbClr val="00B0F0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B0F0"/>
                          </a:solidFill>
                        </a:rPr>
                        <a:t>0.1</a:t>
                      </a:r>
                      <a:endParaRPr lang="en-US" sz="2000" b="1" dirty="0">
                        <a:solidFill>
                          <a:srgbClr val="00B0F0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7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0.2 x 0.6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= 0.12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7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Helvetica" pitchFamily="34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Helvetica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7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Helvetica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Helvetica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7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467" name="Rectangle 3"/>
          <p:cNvSpPr>
            <a:spLocks noChangeArrowheads="1"/>
          </p:cNvSpPr>
          <p:nvPr/>
        </p:nvSpPr>
        <p:spPr bwMode="auto">
          <a:xfrm>
            <a:off x="0" y="6192838"/>
            <a:ext cx="8786813" cy="665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38200" lvl="1" indent="-38100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US" b="0">
                <a:latin typeface="Arial Unicode MS" pitchFamily="34" charset="-128"/>
              </a:rPr>
              <a:t>Number of probabilities linear in …..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76256" y="5589240"/>
            <a:ext cx="2267744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899592" y="5589240"/>
            <a:ext cx="2880320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F7264F7-AD23-4AF4-9340-265A7433B6AB}" type="slidenum">
              <a:rPr lang="en-US"/>
              <a:pPr>
                <a:defRPr/>
              </a:pPr>
              <a:t>73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836712"/>
            <a:ext cx="8820472" cy="5472608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3600" dirty="0" smtClean="0"/>
              <a:t>Finish Intro to Probability</a:t>
            </a:r>
          </a:p>
          <a:p>
            <a:pPr lvl="1"/>
            <a:r>
              <a:rPr lang="en-US" sz="3200" dirty="0" smtClean="0">
                <a:latin typeface="Helvetica" pitchFamily="34" charset="0"/>
              </a:rPr>
              <a:t> Chain Rule and </a:t>
            </a:r>
            <a:r>
              <a:rPr lang="en-US" sz="3200" dirty="0" err="1" smtClean="0">
                <a:latin typeface="Helvetica" pitchFamily="34" charset="0"/>
              </a:rPr>
              <a:t>Bayes</a:t>
            </a:r>
            <a:r>
              <a:rPr lang="en-US" sz="3200" dirty="0" smtClean="0">
                <a:latin typeface="Helvetica" pitchFamily="34" charset="0"/>
              </a:rPr>
              <a:t>' Rule </a:t>
            </a:r>
          </a:p>
          <a:p>
            <a:pPr lvl="1"/>
            <a:r>
              <a:rPr lang="en-US" sz="3200" dirty="0" smtClean="0">
                <a:latin typeface="Helvetica" pitchFamily="34" charset="0"/>
              </a:rPr>
              <a:t> Marginal and Conditional Independence</a:t>
            </a:r>
          </a:p>
          <a:p>
            <a:r>
              <a:rPr lang="en-US" sz="3600" dirty="0" smtClean="0">
                <a:latin typeface="Helvetica" pitchFamily="34" charset="0"/>
              </a:rPr>
              <a:t>Bayesian Networks</a:t>
            </a:r>
          </a:p>
          <a:p>
            <a:pPr lvl="1" eaLnBrk="1" hangingPunct="1"/>
            <a:r>
              <a:rPr lang="en-US" sz="3200" dirty="0" smtClean="0">
                <a:solidFill>
                  <a:schemeClr val="tx2"/>
                </a:solidFill>
              </a:rPr>
              <a:t>Build sample BN</a:t>
            </a:r>
          </a:p>
          <a:p>
            <a:pPr lvl="1" eaLnBrk="1" hangingPunct="1"/>
            <a:r>
              <a:rPr lang="en-US" sz="3200" dirty="0" smtClean="0">
                <a:solidFill>
                  <a:schemeClr val="tx2"/>
                </a:solidFill>
              </a:rPr>
              <a:t>Intro Inference, Compactness, Semantics</a:t>
            </a:r>
          </a:p>
          <a:p>
            <a:pPr lvl="1" eaLnBrk="1" hangingPunct="1"/>
            <a:r>
              <a:rPr lang="en-US" sz="3200" dirty="0" smtClean="0"/>
              <a:t>Implied Cond. Independences in a </a:t>
            </a:r>
            <a:r>
              <a:rPr lang="en-US" sz="3200" dirty="0" err="1" smtClean="0"/>
              <a:t>Bnet</a:t>
            </a:r>
            <a:endParaRPr lang="en-US" sz="3200" dirty="0" smtClean="0">
              <a:solidFill>
                <a:schemeClr val="tx2"/>
              </a:solidFill>
            </a:endParaRPr>
          </a:p>
          <a:p>
            <a:pPr lvl="1" eaLnBrk="1" hangingPunct="1"/>
            <a:r>
              <a:rPr lang="en-US" sz="3200" dirty="0" smtClean="0">
                <a:solidFill>
                  <a:schemeClr val="tx2"/>
                </a:solidFill>
              </a:rPr>
              <a:t> Stronger Independence assumptions:  More compact Distributions and Structures</a:t>
            </a:r>
          </a:p>
          <a:p>
            <a:pPr lvl="1" eaLnBrk="1" hangingPunct="1"/>
            <a:endParaRPr lang="en-US" sz="3600" dirty="0" smtClean="0">
              <a:solidFill>
                <a:schemeClr val="tx2"/>
              </a:solidFill>
            </a:endParaRPr>
          </a:p>
          <a:p>
            <a:pPr lvl="1"/>
            <a:endParaRPr lang="en-US" sz="3600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3600" dirty="0" smtClean="0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US" sz="4000" dirty="0" smtClean="0"/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smtClean="0"/>
              <a:t>Naïve Bayesian Classifier</a:t>
            </a:r>
          </a:p>
        </p:txBody>
      </p:sp>
      <p:sp>
        <p:nvSpPr>
          <p:cNvPr id="16394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US" b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645124" name="Rectangle 4"/>
          <p:cNvSpPr>
            <a:spLocks noChangeArrowheads="1"/>
          </p:cNvSpPr>
          <p:nvPr/>
        </p:nvSpPr>
        <p:spPr bwMode="auto">
          <a:xfrm>
            <a:off x="179388" y="908050"/>
            <a:ext cx="8964612" cy="1592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b="0" dirty="0">
                <a:solidFill>
                  <a:schemeClr val="tx2"/>
                </a:solidFill>
                <a:latin typeface="Arial Unicode MS" pitchFamily="34" charset="-128"/>
              </a:rPr>
              <a:t>A</a:t>
            </a:r>
            <a:r>
              <a:rPr lang="en-GB" b="0" dirty="0">
                <a:solidFill>
                  <a:schemeClr val="accent2"/>
                </a:solidFill>
                <a:latin typeface="Arial Unicode MS" pitchFamily="34" charset="-128"/>
              </a:rPr>
              <a:t> </a:t>
            </a:r>
            <a:r>
              <a:rPr lang="en-GB" b="0" dirty="0">
                <a:latin typeface="Arial Unicode MS" pitchFamily="34" charset="-128"/>
              </a:rPr>
              <a:t>very simple and successful </a:t>
            </a:r>
            <a:r>
              <a:rPr lang="en-GB" b="0" dirty="0" err="1">
                <a:latin typeface="Arial Unicode MS" pitchFamily="34" charset="-128"/>
              </a:rPr>
              <a:t>Bnets</a:t>
            </a:r>
            <a:r>
              <a:rPr lang="en-GB" b="0" dirty="0">
                <a:latin typeface="Arial Unicode MS" pitchFamily="34" charset="-128"/>
              </a:rPr>
              <a:t> that allow to classify </a:t>
            </a:r>
            <a:r>
              <a:rPr lang="en-GB" b="0" dirty="0">
                <a:solidFill>
                  <a:schemeClr val="accent6"/>
                </a:solidFill>
                <a:latin typeface="Arial Unicode MS" pitchFamily="34" charset="-128"/>
              </a:rPr>
              <a:t>entities</a:t>
            </a:r>
            <a:r>
              <a:rPr lang="en-GB" b="0" dirty="0">
                <a:latin typeface="Arial Unicode MS" pitchFamily="34" charset="-128"/>
              </a:rPr>
              <a:t> in a </a:t>
            </a:r>
            <a:r>
              <a:rPr lang="en-GB" b="0" dirty="0">
                <a:solidFill>
                  <a:schemeClr val="accent6"/>
                </a:solidFill>
                <a:latin typeface="Arial Unicode MS" pitchFamily="34" charset="-128"/>
              </a:rPr>
              <a:t>set of classes  </a:t>
            </a:r>
            <a:r>
              <a:rPr lang="en-GB" b="0" dirty="0">
                <a:latin typeface="Arial Unicode MS" pitchFamily="34" charset="-128"/>
              </a:rPr>
              <a:t>C, given a </a:t>
            </a:r>
            <a:r>
              <a:rPr lang="en-GB" b="0" dirty="0">
                <a:solidFill>
                  <a:schemeClr val="accent6"/>
                </a:solidFill>
                <a:latin typeface="Arial Unicode MS" pitchFamily="34" charset="-128"/>
              </a:rPr>
              <a:t>set of attributes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79388" y="1844824"/>
            <a:ext cx="8964612" cy="2306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b="1" dirty="0">
                <a:solidFill>
                  <a:schemeClr val="tx2"/>
                </a:solidFill>
                <a:latin typeface="Arial Unicode MS" pitchFamily="34" charset="-128"/>
              </a:rPr>
              <a:t>Example: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b="0" dirty="0">
                <a:solidFill>
                  <a:schemeClr val="tx2"/>
                </a:solidFill>
                <a:latin typeface="Arial Unicode MS" pitchFamily="34" charset="-128"/>
              </a:rPr>
              <a:t>Determine whether an </a:t>
            </a:r>
            <a:r>
              <a:rPr lang="en-GB" b="0" dirty="0">
                <a:solidFill>
                  <a:schemeClr val="accent6"/>
                </a:solidFill>
                <a:latin typeface="Arial Unicode MS" pitchFamily="34" charset="-128"/>
              </a:rPr>
              <a:t>email</a:t>
            </a:r>
            <a:r>
              <a:rPr lang="en-GB" b="0" dirty="0">
                <a:solidFill>
                  <a:schemeClr val="tx2"/>
                </a:solidFill>
                <a:latin typeface="Arial Unicode MS" pitchFamily="34" charset="-128"/>
              </a:rPr>
              <a:t> is spam (only two classes spam=T and spam=F)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b="0" dirty="0">
                <a:solidFill>
                  <a:schemeClr val="tx2"/>
                </a:solidFill>
                <a:latin typeface="Arial Unicode MS" pitchFamily="34" charset="-128"/>
                <a:cs typeface="Times New Roman" pitchFamily="18" charset="0"/>
              </a:rPr>
              <a:t>Useful attributes of an email ?</a:t>
            </a:r>
            <a:endParaRPr lang="en-GB" b="0" dirty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3645024"/>
            <a:ext cx="9144000" cy="2357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GB" b="1" dirty="0">
                <a:latin typeface="Arial Unicode MS" pitchFamily="34" charset="-128"/>
                <a:cs typeface="Times New Roman" pitchFamily="18" charset="0"/>
              </a:rPr>
              <a:t>Assumptions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GB" sz="2400" b="0" dirty="0">
                <a:latin typeface="Arial Unicode MS" pitchFamily="34" charset="-128"/>
                <a:cs typeface="Times New Roman" pitchFamily="18" charset="0"/>
              </a:rPr>
              <a:t>The value of each attribute depends on the classification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GB" sz="2400" dirty="0">
                <a:latin typeface="Arial Unicode MS" pitchFamily="34" charset="-128"/>
                <a:cs typeface="Times New Roman" pitchFamily="18" charset="0"/>
              </a:rPr>
              <a:t>(Naïve) </a:t>
            </a:r>
            <a:r>
              <a:rPr lang="en-GB" sz="2400" b="0" dirty="0">
                <a:latin typeface="Arial Unicode MS" pitchFamily="34" charset="-128"/>
                <a:cs typeface="Times New Roman" pitchFamily="18" charset="0"/>
              </a:rPr>
              <a:t>The attributes are independent of each other given the classification 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GB" sz="2400" b="0" dirty="0">
                <a:latin typeface="Arial Unicode MS" pitchFamily="34" charset="-128"/>
                <a:cs typeface="Times New Roman" pitchFamily="18" charset="0"/>
              </a:rPr>
              <a:t>P(“bank” | “account” , spam=T) = P(“bank” | spam=T)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34937-9373-45F3-89B3-7F9A27ECA76A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allAtOnce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685800"/>
          </a:xfrm>
          <a:noFill/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smtClean="0"/>
              <a:t>Naïve Bayesian Classifier for  Email Spam</a:t>
            </a:r>
          </a:p>
        </p:txBody>
      </p:sp>
      <p:sp>
        <p:nvSpPr>
          <p:cNvPr id="17431" name="Rectangle 3"/>
          <p:cNvSpPr>
            <a:spLocks noChangeArrowheads="1"/>
          </p:cNvSpPr>
          <p:nvPr/>
        </p:nvSpPr>
        <p:spPr bwMode="auto">
          <a:xfrm>
            <a:off x="0" y="2836863"/>
            <a:ext cx="8964613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US" b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17432" name="Rectangle 4"/>
          <p:cNvSpPr>
            <a:spLocks noChangeArrowheads="1"/>
          </p:cNvSpPr>
          <p:nvPr/>
        </p:nvSpPr>
        <p:spPr bwMode="auto">
          <a:xfrm>
            <a:off x="179388" y="2836863"/>
            <a:ext cx="8964612" cy="2306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endParaRPr lang="en-GB" sz="2400" b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17433" name="Oval 7"/>
          <p:cNvSpPr>
            <a:spLocks noChangeArrowheads="1"/>
          </p:cNvSpPr>
          <p:nvPr/>
        </p:nvSpPr>
        <p:spPr bwMode="auto">
          <a:xfrm>
            <a:off x="5143500" y="2357438"/>
            <a:ext cx="1728788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Spam</a:t>
            </a:r>
          </a:p>
        </p:txBody>
      </p:sp>
      <p:sp>
        <p:nvSpPr>
          <p:cNvPr id="17434" name="Oval 8"/>
          <p:cNvSpPr>
            <a:spLocks noChangeArrowheads="1"/>
          </p:cNvSpPr>
          <p:nvPr/>
        </p:nvSpPr>
        <p:spPr bwMode="auto">
          <a:xfrm>
            <a:off x="1428750" y="3857625"/>
            <a:ext cx="1728788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“free”</a:t>
            </a:r>
          </a:p>
        </p:txBody>
      </p:sp>
      <p:sp>
        <p:nvSpPr>
          <p:cNvPr id="17435" name="Text Box 15"/>
          <p:cNvSpPr txBox="1">
            <a:spLocks noChangeArrowheads="1"/>
          </p:cNvSpPr>
          <p:nvPr/>
        </p:nvSpPr>
        <p:spPr bwMode="auto">
          <a:xfrm>
            <a:off x="0" y="3500438"/>
            <a:ext cx="122396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latin typeface="Helvetica" pitchFamily="34" charset="0"/>
              </a:rPr>
              <a:t>words</a:t>
            </a:r>
          </a:p>
        </p:txBody>
      </p:sp>
      <p:sp>
        <p:nvSpPr>
          <p:cNvPr id="645136" name="Text Box 16"/>
          <p:cNvSpPr txBox="1">
            <a:spLocks noChangeArrowheads="1"/>
          </p:cNvSpPr>
          <p:nvPr/>
        </p:nvSpPr>
        <p:spPr bwMode="auto">
          <a:xfrm>
            <a:off x="928688" y="4714875"/>
            <a:ext cx="4214812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accent2"/>
                </a:solidFill>
                <a:latin typeface="Helvetica" pitchFamily="34" charset="0"/>
              </a:rPr>
              <a:t>Number of parameters?</a:t>
            </a:r>
          </a:p>
        </p:txBody>
      </p:sp>
      <p:sp>
        <p:nvSpPr>
          <p:cNvPr id="17437" name="Rectangle 4"/>
          <p:cNvSpPr>
            <a:spLocks noChangeArrowheads="1"/>
          </p:cNvSpPr>
          <p:nvPr/>
        </p:nvSpPr>
        <p:spPr bwMode="auto">
          <a:xfrm>
            <a:off x="0" y="2500313"/>
            <a:ext cx="4643438" cy="57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GB">
                <a:latin typeface="Arial Unicode MS" pitchFamily="34" charset="-128"/>
                <a:cs typeface="Times New Roman" pitchFamily="18" charset="0"/>
              </a:rPr>
              <a:t>What is the structure?</a:t>
            </a:r>
          </a:p>
        </p:txBody>
      </p:sp>
      <p:sp>
        <p:nvSpPr>
          <p:cNvPr id="17438" name="Oval 8"/>
          <p:cNvSpPr>
            <a:spLocks noChangeArrowheads="1"/>
          </p:cNvSpPr>
          <p:nvPr/>
        </p:nvSpPr>
        <p:spPr bwMode="auto">
          <a:xfrm>
            <a:off x="3429000" y="3857625"/>
            <a:ext cx="1728788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“money”</a:t>
            </a:r>
          </a:p>
        </p:txBody>
      </p:sp>
      <p:sp>
        <p:nvSpPr>
          <p:cNvPr id="17439" name="Oval 8"/>
          <p:cNvSpPr>
            <a:spLocks noChangeArrowheads="1"/>
          </p:cNvSpPr>
          <p:nvPr/>
        </p:nvSpPr>
        <p:spPr bwMode="auto">
          <a:xfrm>
            <a:off x="5357813" y="3929063"/>
            <a:ext cx="1728787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“ubc”</a:t>
            </a:r>
          </a:p>
        </p:txBody>
      </p:sp>
      <p:sp>
        <p:nvSpPr>
          <p:cNvPr id="17440" name="Oval 8"/>
          <p:cNvSpPr>
            <a:spLocks noChangeArrowheads="1"/>
          </p:cNvSpPr>
          <p:nvPr/>
        </p:nvSpPr>
        <p:spPr bwMode="auto">
          <a:xfrm>
            <a:off x="7415213" y="3929063"/>
            <a:ext cx="1728787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“midterm”</a:t>
            </a:r>
          </a:p>
        </p:txBody>
      </p:sp>
      <p:sp>
        <p:nvSpPr>
          <p:cNvPr id="17441" name="Rectangle 4"/>
          <p:cNvSpPr>
            <a:spLocks noChangeArrowheads="1"/>
          </p:cNvSpPr>
          <p:nvPr/>
        </p:nvSpPr>
        <p:spPr bwMode="auto">
          <a:xfrm>
            <a:off x="0" y="642938"/>
            <a:ext cx="9144000" cy="1785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GB" b="1" dirty="0">
                <a:latin typeface="Arial Unicode MS" pitchFamily="34" charset="-128"/>
                <a:cs typeface="Times New Roman" pitchFamily="18" charset="0"/>
              </a:rPr>
              <a:t>Assumptions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GB" sz="2400" b="0" dirty="0">
                <a:latin typeface="Arial Unicode MS" pitchFamily="34" charset="-128"/>
                <a:cs typeface="Times New Roman" pitchFamily="18" charset="0"/>
              </a:rPr>
              <a:t>The value of each attribute depends on the classification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en-GB" sz="2400" dirty="0">
                <a:latin typeface="Arial Unicode MS" pitchFamily="34" charset="-128"/>
                <a:cs typeface="Times New Roman" pitchFamily="18" charset="0"/>
              </a:rPr>
              <a:t>(Naïve) </a:t>
            </a:r>
            <a:r>
              <a:rPr lang="en-GB" sz="2400" b="0" dirty="0">
                <a:latin typeface="Arial Unicode MS" pitchFamily="34" charset="-128"/>
                <a:cs typeface="Times New Roman" pitchFamily="18" charset="0"/>
              </a:rPr>
              <a:t>The attributes are independent of each other given the classification  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95536" y="5589240"/>
            <a:ext cx="7858125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dirty="0">
                <a:latin typeface="Helvetica" pitchFamily="34" charset="0"/>
              </a:rPr>
              <a:t>If you have a large collection of emails for which you know if they are spam or not……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4000500" y="5286375"/>
            <a:ext cx="335756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accent2"/>
                </a:solidFill>
                <a:latin typeface="Helvetica" pitchFamily="34" charset="0"/>
              </a:rPr>
              <a:t>Easy to acquire? 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34937-9373-45F3-89B3-7F9A27ECA76A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36" grpId="0"/>
      <p:bldP spid="22" grpId="0"/>
      <p:bldP spid="2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7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714375"/>
            <a:ext cx="8820150" cy="719138"/>
          </a:xfrm>
        </p:spPr>
        <p:txBody>
          <a:bodyPr/>
          <a:lstStyle/>
          <a:p>
            <a:pPr eaLnBrk="1" hangingPunct="1"/>
            <a:r>
              <a:rPr lang="en-US" sz="2800" b="0" smtClean="0">
                <a:solidFill>
                  <a:schemeClr val="tx1"/>
                </a:solidFill>
              </a:rPr>
              <a:t>Most likely class given set of observations</a:t>
            </a:r>
          </a:p>
        </p:txBody>
      </p:sp>
      <p:sp>
        <p:nvSpPr>
          <p:cNvPr id="18468" name="Rectangle 7"/>
          <p:cNvSpPr>
            <a:spLocks noChangeArrowheads="1"/>
          </p:cNvSpPr>
          <p:nvPr/>
        </p:nvSpPr>
        <p:spPr bwMode="auto">
          <a:xfrm>
            <a:off x="179388" y="1428750"/>
            <a:ext cx="8964612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>
                <a:latin typeface="Arial Unicode MS" pitchFamily="34" charset="-128"/>
              </a:rPr>
              <a:t>Is a given Email </a:t>
            </a:r>
            <a:r>
              <a:rPr lang="en-GB" b="0" i="1">
                <a:latin typeface="Arial Unicode MS" pitchFamily="34" charset="-128"/>
              </a:rPr>
              <a:t>E</a:t>
            </a:r>
            <a:r>
              <a:rPr lang="en-GB">
                <a:latin typeface="Arial Unicode MS" pitchFamily="34" charset="-128"/>
              </a:rPr>
              <a:t> spam?</a:t>
            </a:r>
            <a:endParaRPr lang="en-GB" b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18469" name="Line 12"/>
          <p:cNvSpPr>
            <a:spLocks noChangeShapeType="1"/>
          </p:cNvSpPr>
          <p:nvPr/>
        </p:nvSpPr>
        <p:spPr bwMode="auto">
          <a:xfrm flipH="1">
            <a:off x="3060700" y="2995613"/>
            <a:ext cx="1655763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470" name="Line 13"/>
          <p:cNvSpPr>
            <a:spLocks noChangeShapeType="1"/>
          </p:cNvSpPr>
          <p:nvPr/>
        </p:nvSpPr>
        <p:spPr bwMode="auto">
          <a:xfrm flipH="1">
            <a:off x="4860925" y="3068638"/>
            <a:ext cx="2159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471" name="Line 14"/>
          <p:cNvSpPr>
            <a:spLocks noChangeShapeType="1"/>
          </p:cNvSpPr>
          <p:nvPr/>
        </p:nvSpPr>
        <p:spPr bwMode="auto">
          <a:xfrm>
            <a:off x="5797550" y="2997200"/>
            <a:ext cx="3603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472" name="Rectangle 17"/>
          <p:cNvSpPr>
            <a:spLocks noChangeArrowheads="1"/>
          </p:cNvSpPr>
          <p:nvPr/>
        </p:nvSpPr>
        <p:spPr bwMode="auto">
          <a:xfrm>
            <a:off x="0" y="2428875"/>
            <a:ext cx="3816350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 sz="2400">
                <a:latin typeface="Arial Unicode MS" pitchFamily="34" charset="-128"/>
              </a:rPr>
              <a:t>“free money for you now”</a:t>
            </a:r>
            <a:endParaRPr lang="en-GB" sz="2400" b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b="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NB Classifier for  Email Spam: Usage</a:t>
            </a:r>
          </a:p>
        </p:txBody>
      </p:sp>
      <p:sp>
        <p:nvSpPr>
          <p:cNvPr id="18474" name="Oval 7"/>
          <p:cNvSpPr>
            <a:spLocks noChangeArrowheads="1"/>
          </p:cNvSpPr>
          <p:nvPr/>
        </p:nvSpPr>
        <p:spPr bwMode="auto">
          <a:xfrm>
            <a:off x="4500563" y="2428875"/>
            <a:ext cx="1728787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Spam</a:t>
            </a:r>
          </a:p>
        </p:txBody>
      </p:sp>
      <p:sp>
        <p:nvSpPr>
          <p:cNvPr id="18475" name="Oval 8"/>
          <p:cNvSpPr>
            <a:spLocks noChangeArrowheads="1"/>
          </p:cNvSpPr>
          <p:nvPr/>
        </p:nvSpPr>
        <p:spPr bwMode="auto">
          <a:xfrm>
            <a:off x="1428750" y="3857625"/>
            <a:ext cx="1728788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“free”</a:t>
            </a:r>
          </a:p>
        </p:txBody>
      </p:sp>
      <p:sp>
        <p:nvSpPr>
          <p:cNvPr id="18476" name="Oval 8"/>
          <p:cNvSpPr>
            <a:spLocks noChangeArrowheads="1"/>
          </p:cNvSpPr>
          <p:nvPr/>
        </p:nvSpPr>
        <p:spPr bwMode="auto">
          <a:xfrm>
            <a:off x="3429000" y="3857625"/>
            <a:ext cx="1728788" cy="6651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“money”</a:t>
            </a:r>
          </a:p>
        </p:txBody>
      </p:sp>
      <p:sp>
        <p:nvSpPr>
          <p:cNvPr id="18477" name="Oval 8"/>
          <p:cNvSpPr>
            <a:spLocks noChangeArrowheads="1"/>
          </p:cNvSpPr>
          <p:nvPr/>
        </p:nvSpPr>
        <p:spPr bwMode="auto">
          <a:xfrm>
            <a:off x="5357813" y="3929063"/>
            <a:ext cx="1728787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“ubc”</a:t>
            </a:r>
          </a:p>
        </p:txBody>
      </p:sp>
      <p:sp>
        <p:nvSpPr>
          <p:cNvPr id="18478" name="Oval 8"/>
          <p:cNvSpPr>
            <a:spLocks noChangeArrowheads="1"/>
          </p:cNvSpPr>
          <p:nvPr/>
        </p:nvSpPr>
        <p:spPr bwMode="auto">
          <a:xfrm>
            <a:off x="7415213" y="3929063"/>
            <a:ext cx="1728787" cy="66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0"/>
              <a:t>Email contains </a:t>
            </a:r>
          </a:p>
          <a:p>
            <a:pPr algn="ctr"/>
            <a:r>
              <a:rPr lang="en-US" sz="1800" b="0"/>
              <a:t>“midterm”</a:t>
            </a:r>
          </a:p>
        </p:txBody>
      </p:sp>
      <p:sp>
        <p:nvSpPr>
          <p:cNvPr id="18479" name="Line 14"/>
          <p:cNvSpPr>
            <a:spLocks noChangeShapeType="1"/>
          </p:cNvSpPr>
          <p:nvPr/>
        </p:nvSpPr>
        <p:spPr bwMode="auto">
          <a:xfrm>
            <a:off x="6143625" y="2928938"/>
            <a:ext cx="1643063" cy="1071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Rectangle 6"/>
          <p:cNvSpPr txBox="1">
            <a:spLocks noChangeArrowheads="1"/>
          </p:cNvSpPr>
          <p:nvPr/>
        </p:nvSpPr>
        <p:spPr bwMode="auto">
          <a:xfrm>
            <a:off x="0" y="5072063"/>
            <a:ext cx="88201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kern="0" dirty="0">
                <a:latin typeface="+mj-lt"/>
                <a:ea typeface="+mj-ea"/>
                <a:cs typeface="+mj-cs"/>
              </a:rPr>
              <a:t>Email is a spam if……. 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34937-9373-45F3-89B3-7F9A27ECA76A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1" name="Rectangle 6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820150" cy="719138"/>
          </a:xfrm>
        </p:spPr>
        <p:txBody>
          <a:bodyPr/>
          <a:lstStyle/>
          <a:p>
            <a:pPr eaLnBrk="1" hangingPunct="1"/>
            <a:r>
              <a:rPr lang="en-US" smtClean="0"/>
              <a:t>For another example of naïve Bayesian Classifier </a:t>
            </a:r>
          </a:p>
        </p:txBody>
      </p:sp>
      <p:sp>
        <p:nvSpPr>
          <p:cNvPr id="19472" name="Rectangle 7"/>
          <p:cNvSpPr>
            <a:spLocks noChangeArrowheads="1"/>
          </p:cNvSpPr>
          <p:nvPr/>
        </p:nvSpPr>
        <p:spPr bwMode="auto">
          <a:xfrm>
            <a:off x="179388" y="1428750"/>
            <a:ext cx="8964612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spcBef>
                <a:spcPct val="20000"/>
              </a:spcBef>
            </a:pPr>
            <a:r>
              <a:rPr lang="en-GB">
                <a:latin typeface="Arial Unicode MS" pitchFamily="34" charset="-128"/>
              </a:rPr>
              <a:t>See textbook ex. 6.16</a:t>
            </a:r>
          </a:p>
          <a:p>
            <a:pPr marL="342900" indent="-342900">
              <a:spcBef>
                <a:spcPct val="20000"/>
              </a:spcBef>
            </a:pPr>
            <a:endParaRPr lang="en-GB" b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651281" name="Rectangle 17"/>
          <p:cNvSpPr>
            <a:spLocks noChangeArrowheads="1"/>
          </p:cNvSpPr>
          <p:nvPr/>
        </p:nvSpPr>
        <p:spPr bwMode="auto">
          <a:xfrm>
            <a:off x="214313" y="2500313"/>
            <a:ext cx="8107362" cy="185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defRPr/>
            </a:pPr>
            <a:r>
              <a:rPr lang="en-US" sz="3200" dirty="0">
                <a:latin typeface="+mj-lt"/>
              </a:rPr>
              <a:t>help system </a:t>
            </a:r>
            <a:r>
              <a:rPr lang="en-US" sz="3200" b="0" dirty="0">
                <a:latin typeface="+mj-lt"/>
              </a:rPr>
              <a:t>to determine what </a:t>
            </a:r>
            <a:r>
              <a:rPr lang="en-US" sz="3200" dirty="0">
                <a:latin typeface="+mj-lt"/>
              </a:rPr>
              <a:t>help page a user is interested in </a:t>
            </a:r>
            <a:r>
              <a:rPr lang="en-US" sz="3200" b="0" dirty="0">
                <a:latin typeface="+mj-lt"/>
              </a:rPr>
              <a:t>based on </a:t>
            </a:r>
            <a:r>
              <a:rPr lang="en-US" sz="3200" dirty="0">
                <a:latin typeface="+mj-lt"/>
              </a:rPr>
              <a:t>the keywords they give in a query </a:t>
            </a:r>
            <a:r>
              <a:rPr lang="en-US" sz="3200" b="0" dirty="0">
                <a:latin typeface="+mj-lt"/>
              </a:rPr>
              <a:t>to a help system</a:t>
            </a:r>
            <a:r>
              <a:rPr lang="en-US" sz="3200" dirty="0">
                <a:latin typeface="+mj-lt"/>
              </a:rPr>
              <a:t>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3200" b="0" dirty="0"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34937-9373-45F3-89B3-7F9A27ECA76A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807ABA7-B1F0-4F91-A73A-0CE731BF2ED9}" type="slidenum">
              <a:rPr lang="en-US"/>
              <a:pPr>
                <a:defRPr/>
              </a:pPr>
              <a:t>78</a:t>
            </a:fld>
            <a:endParaRPr lang="en-US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858250" cy="685800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dirty="0" smtClean="0"/>
              <a:t>Learning Goals for today’s class part-2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714375"/>
            <a:ext cx="8643938" cy="5572125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You can:</a:t>
            </a:r>
            <a:endParaRPr lang="en-US" dirty="0" smtClean="0"/>
          </a:p>
          <a:p>
            <a:pPr eaLnBrk="1" hangingPunct="1">
              <a:buFontTx/>
              <a:buChar char="•"/>
            </a:pPr>
            <a:r>
              <a:rPr lang="en-US" dirty="0" smtClean="0"/>
              <a:t>Given a Belief Net, </a:t>
            </a:r>
          </a:p>
          <a:p>
            <a:pPr eaLnBrk="1" hangingPunct="1"/>
            <a:r>
              <a:rPr lang="en-US" dirty="0" smtClean="0"/>
              <a:t>Compute the representational saving in terms on number of probabilities required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Determine whether one variable is conditionally independent of another variable, given a set of observations.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Define and use </a:t>
            </a:r>
            <a:r>
              <a:rPr lang="en-US" b="1" dirty="0" smtClean="0"/>
              <a:t>Noisy-OR</a:t>
            </a:r>
            <a:r>
              <a:rPr lang="en-US" dirty="0" smtClean="0"/>
              <a:t> distributions. Explain assumptions and benefit. 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Implement and use a </a:t>
            </a:r>
            <a:r>
              <a:rPr lang="en-US" b="1" dirty="0" smtClean="0"/>
              <a:t>naïve Bayesian classifier</a:t>
            </a:r>
            <a:r>
              <a:rPr lang="en-US" dirty="0" smtClean="0"/>
              <a:t>.  Explain assumptions and benefit</a:t>
            </a:r>
            <a:r>
              <a:rPr lang="en-US" sz="3200" dirty="0" smtClean="0"/>
              <a:t>. </a:t>
            </a:r>
          </a:p>
          <a:p>
            <a:pPr eaLnBrk="1" hangingPunct="1"/>
            <a:endParaRPr lang="en-US" sz="3200" b="1" dirty="0" smtClean="0"/>
          </a:p>
          <a:p>
            <a:pPr eaLnBrk="1" hangingPunct="1"/>
            <a:endParaRPr lang="en-US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AE0B5A5-92E2-4304-B1B9-951B65201919}" type="slidenum">
              <a:rPr lang="en-US"/>
              <a:pPr>
                <a:defRPr/>
              </a:pPr>
              <a:t>79</a:t>
            </a:fld>
            <a:endParaRPr lang="en-US"/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428625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Next Class</a:t>
            </a:r>
          </a:p>
        </p:txBody>
      </p:sp>
      <p:sp>
        <p:nvSpPr>
          <p:cNvPr id="215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008" y="2852936"/>
            <a:ext cx="8928992" cy="1928812"/>
          </a:xfrm>
        </p:spPr>
        <p:txBody>
          <a:bodyPr/>
          <a:lstStyle/>
          <a:p>
            <a:r>
              <a:rPr lang="en-CA" b="1" smtClean="0"/>
              <a:t>Practice </a:t>
            </a:r>
            <a:r>
              <a:rPr lang="en-CA" b="1" smtClean="0"/>
              <a:t>Exercises </a:t>
            </a:r>
            <a:r>
              <a:rPr lang="en-CA" b="1" dirty="0" smtClean="0"/>
              <a:t>Reasoning under Uncertainty:</a:t>
            </a:r>
            <a:endParaRPr lang="en-CA" dirty="0" smtClean="0"/>
          </a:p>
          <a:p>
            <a:pPr lvl="1"/>
            <a:r>
              <a:rPr lang="en-CA" b="1" dirty="0" smtClean="0">
                <a:solidFill>
                  <a:schemeClr val="accent2">
                    <a:lumMod val="50000"/>
                  </a:schemeClr>
                </a:solidFill>
              </a:rPr>
              <a:t>Ex 6.A</a:t>
            </a:r>
            <a:r>
              <a:rPr lang="en-CA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CA" dirty="0" smtClean="0"/>
              <a:t>conditional independence and intro to belief networks</a:t>
            </a:r>
          </a:p>
          <a:p>
            <a:pPr lvl="1"/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</a:rPr>
              <a:t>Ex 6.B: </a:t>
            </a:r>
            <a:r>
              <a:rPr lang="en-CA" dirty="0" smtClean="0"/>
              <a:t>more on belief networks</a:t>
            </a:r>
          </a:p>
          <a:p>
            <a:pPr eaLnBrk="1" hangingPunct="1">
              <a:buFontTx/>
              <a:buChar char="•"/>
            </a:pPr>
            <a:r>
              <a:rPr lang="en-US" b="1" dirty="0" smtClean="0"/>
              <a:t>Assignment 3 </a:t>
            </a:r>
            <a:r>
              <a:rPr lang="en-US" dirty="0" smtClean="0"/>
              <a:t>is due now !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Assignment 4 will be available  on Wed and will be self assessed.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3528" y="198884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Course Elements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57188" y="1143000"/>
            <a:ext cx="84582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0" kern="0" dirty="0">
                <a:latin typeface="+mn-lt"/>
              </a:rPr>
              <a:t>Bayesian Networks Inference: </a:t>
            </a:r>
            <a:r>
              <a:rPr lang="en-US" kern="0" dirty="0">
                <a:latin typeface="+mn-lt"/>
              </a:rPr>
              <a:t>Variable</a:t>
            </a:r>
            <a:r>
              <a:rPr lang="en-US" b="0" kern="0" dirty="0">
                <a:latin typeface="+mn-lt"/>
              </a:rPr>
              <a:t> </a:t>
            </a:r>
            <a:r>
              <a:rPr lang="en-US" kern="0" dirty="0">
                <a:latin typeface="+mn-lt"/>
              </a:rPr>
              <a:t>Elimination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Product Rule</a:t>
            </a:r>
          </a:p>
        </p:txBody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Definition of conditional probability: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/>
              <a:t>P(X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| 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 = P(X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r>
              <a:rPr lang="en-US" sz="2800" dirty="0" smtClean="0">
                <a:sym typeface="Symbol" pitchFamily="18" charset="2"/>
              </a:rPr>
              <a:t>,</a:t>
            </a:r>
            <a:r>
              <a:rPr lang="en-US" sz="2800" dirty="0" smtClean="0"/>
              <a:t> 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 / P(X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</a:t>
            </a:r>
            <a:endParaRPr lang="en-US" sz="4000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Product rule</a:t>
            </a:r>
            <a:r>
              <a:rPr lang="en-US" dirty="0" smtClean="0"/>
              <a:t> gives an alternative, more intuitive  formulation: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 smtClean="0"/>
              <a:t>P(X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  <a:r>
              <a:rPr lang="en-US" sz="2800" dirty="0" smtClean="0">
                <a:sym typeface="Symbol" pitchFamily="18" charset="2"/>
              </a:rPr>
              <a:t>,</a:t>
            </a:r>
            <a:r>
              <a:rPr lang="en-US" sz="2800" dirty="0" smtClean="0"/>
              <a:t> 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 = P(X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 P(X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| 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 = P(X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 P(X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| X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</a:t>
            </a:r>
          </a:p>
          <a:p>
            <a:pPr lvl="4" eaLnBrk="1" hangingPunct="1">
              <a:lnSpc>
                <a:spcPct val="4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Product rule </a:t>
            </a:r>
            <a:r>
              <a:rPr lang="en-US" dirty="0" smtClean="0"/>
              <a:t>general form:</a:t>
            </a:r>
          </a:p>
          <a:p>
            <a:pPr lvl="1" eaLnBrk="1" hangingPunct="1">
              <a:lnSpc>
                <a:spcPct val="120000"/>
              </a:lnSpc>
              <a:buFont typeface="Helvetica" pitchFamily="34" charset="0"/>
              <a:buNone/>
            </a:pPr>
            <a:r>
              <a:rPr lang="en-US" sz="3200" b="1" dirty="0" smtClean="0"/>
              <a:t>P</a:t>
            </a:r>
            <a:r>
              <a:rPr lang="en-US" sz="3200" dirty="0" smtClean="0"/>
              <a:t>(X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 …,</a:t>
            </a:r>
            <a:r>
              <a:rPr lang="en-US" sz="3200" dirty="0" err="1" smtClean="0"/>
              <a:t>X</a:t>
            </a:r>
            <a:r>
              <a:rPr lang="en-US" sz="3200" baseline="-25000" dirty="0" err="1" smtClean="0"/>
              <a:t>n</a:t>
            </a:r>
            <a:r>
              <a:rPr lang="en-US" sz="3200" dirty="0" smtClean="0"/>
              <a:t>) =</a:t>
            </a:r>
          </a:p>
          <a:p>
            <a:pPr lvl="1" eaLnBrk="1" hangingPunct="1">
              <a:lnSpc>
                <a:spcPct val="120000"/>
              </a:lnSpc>
              <a:buFont typeface="Helvetica" pitchFamily="34" charset="0"/>
              <a:buNone/>
            </a:pPr>
            <a:r>
              <a:rPr lang="en-US" sz="3200" dirty="0" smtClean="0"/>
              <a:t>   = </a:t>
            </a:r>
            <a:r>
              <a:rPr lang="en-US" sz="3200" b="1" dirty="0" smtClean="0"/>
              <a:t>P</a:t>
            </a:r>
            <a:r>
              <a:rPr lang="en-US" sz="3200" dirty="0" smtClean="0"/>
              <a:t>(X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,...,</a:t>
            </a:r>
            <a:r>
              <a:rPr lang="en-US" sz="3200" dirty="0" err="1" smtClean="0"/>
              <a:t>X</a:t>
            </a:r>
            <a:r>
              <a:rPr lang="en-US" sz="3200" baseline="-25000" dirty="0" err="1" smtClean="0"/>
              <a:t>t</a:t>
            </a:r>
            <a:r>
              <a:rPr lang="en-US" sz="3200" dirty="0" smtClean="0"/>
              <a:t>) </a:t>
            </a:r>
            <a:r>
              <a:rPr lang="en-US" sz="3200" b="1" dirty="0" smtClean="0"/>
              <a:t>P</a:t>
            </a:r>
            <a:r>
              <a:rPr lang="en-US" sz="3200" dirty="0" smtClean="0"/>
              <a:t>(X</a:t>
            </a:r>
            <a:r>
              <a:rPr lang="en-US" sz="3200" baseline="-25000" dirty="0" smtClean="0"/>
              <a:t>t+1</a:t>
            </a:r>
            <a:r>
              <a:rPr lang="en-US" sz="3200" dirty="0" smtClean="0"/>
              <a:t>…. </a:t>
            </a:r>
            <a:r>
              <a:rPr lang="en-US" sz="3200" dirty="0" err="1" smtClean="0"/>
              <a:t>X</a:t>
            </a:r>
            <a:r>
              <a:rPr lang="en-US" sz="3200" baseline="-25000" dirty="0" err="1" smtClean="0"/>
              <a:t>n</a:t>
            </a:r>
            <a:r>
              <a:rPr lang="en-US" sz="3200" dirty="0" smtClean="0"/>
              <a:t> | X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,...,</a:t>
            </a:r>
            <a:r>
              <a:rPr lang="en-US" sz="3200" dirty="0" err="1" smtClean="0"/>
              <a:t>X</a:t>
            </a:r>
            <a:r>
              <a:rPr lang="en-US" sz="3200" baseline="-25000" dirty="0" err="1" smtClean="0"/>
              <a:t>t</a:t>
            </a:r>
            <a:r>
              <a:rPr lang="en-US" sz="3200" dirty="0" smtClean="0"/>
              <a:t>)</a:t>
            </a:r>
          </a:p>
          <a:p>
            <a:pPr lvl="1" eaLnBrk="1" hangingPunct="1">
              <a:lnSpc>
                <a:spcPct val="120000"/>
              </a:lnSpc>
              <a:buFont typeface="Helvetica" pitchFamily="34" charset="0"/>
              <a:buNone/>
            </a:pPr>
            <a:r>
              <a:rPr lang="en-US" dirty="0" smtClean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34937-9373-45F3-89B3-7F9A27ECA76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818001C-9E32-42AB-943E-823D85AC5674}" type="slidenum">
              <a:rPr lang="en-US"/>
              <a:pPr>
                <a:defRPr/>
              </a:pPr>
              <a:t>80</a:t>
            </a:fld>
            <a:endParaRPr lang="en-US"/>
          </a:p>
        </p:txBody>
      </p:sp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smtClean="0"/>
              <a:t>Learning Goals for today’s class</a:t>
            </a:r>
          </a:p>
        </p:txBody>
      </p:sp>
      <p:sp>
        <p:nvSpPr>
          <p:cNvPr id="184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000125"/>
            <a:ext cx="8501062" cy="44958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You can:</a:t>
            </a:r>
            <a:endParaRPr lang="en-US" dirty="0" smtClean="0"/>
          </a:p>
          <a:p>
            <a:pPr eaLnBrk="1" hangingPunct="1"/>
            <a:r>
              <a:rPr lang="en-US" sz="3200" dirty="0" smtClean="0"/>
              <a:t>Build a Belief Network for a simple domain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r>
              <a:rPr lang="en-US" sz="3200" dirty="0" smtClean="0"/>
              <a:t>Classify the types of inference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endParaRPr lang="en-US" sz="3200" dirty="0" smtClean="0"/>
          </a:p>
          <a:p>
            <a:pPr eaLnBrk="1" hangingPunct="1"/>
            <a:r>
              <a:rPr lang="en-US" sz="3200" dirty="0" smtClean="0"/>
              <a:t>Compute the representational saving in terms on number of probabilities required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endParaRPr lang="en-US" sz="3200" b="1" dirty="0" smtClean="0"/>
          </a:p>
          <a:p>
            <a:pPr eaLnBrk="1" hangingPunct="1"/>
            <a:endParaRPr lang="en-US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2"/>
          <p:cNvSpPr>
            <a:spLocks noChangeArrowheads="1"/>
          </p:cNvSpPr>
          <p:nvPr/>
        </p:nvSpPr>
        <p:spPr bwMode="auto">
          <a:xfrm>
            <a:off x="214313" y="0"/>
            <a:ext cx="8929687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en-US" sz="3600" b="1" dirty="0">
                <a:solidFill>
                  <a:schemeClr val="accent2"/>
                </a:solidFill>
                <a:latin typeface="Helvetica" pitchFamily="34" charset="0"/>
              </a:rPr>
              <a:t>Lecture Overview</a:t>
            </a:r>
          </a:p>
        </p:txBody>
      </p:sp>
      <p:sp>
        <p:nvSpPr>
          <p:cNvPr id="772099" name="Rectangle 3"/>
          <p:cNvSpPr>
            <a:spLocks noChangeArrowheads="1"/>
          </p:cNvSpPr>
          <p:nvPr/>
        </p:nvSpPr>
        <p:spPr bwMode="auto">
          <a:xfrm>
            <a:off x="214282" y="857232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dirty="0">
              <a:latin typeface="Helvetica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latin typeface="Helvetica" pitchFamily="34" charset="0"/>
              </a:rPr>
              <a:t>Recap with Example</a:t>
            </a: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  <a:defRPr/>
            </a:pPr>
            <a:r>
              <a:rPr lang="en-US" dirty="0">
                <a:latin typeface="Helvetica" pitchFamily="34" charset="0"/>
              </a:rPr>
              <a:t>Marginalization</a:t>
            </a: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  <a:defRPr/>
            </a:pPr>
            <a:r>
              <a:rPr lang="en-US" dirty="0">
                <a:latin typeface="Helvetica" pitchFamily="34" charset="0"/>
              </a:rPr>
              <a:t>Conditional Probability</a:t>
            </a: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  <a:defRPr/>
            </a:pPr>
            <a:r>
              <a:rPr lang="en-US" dirty="0">
                <a:latin typeface="Helvetica" pitchFamily="34" charset="0"/>
              </a:rPr>
              <a:t>Chain Rule</a:t>
            </a:r>
          </a:p>
          <a:p>
            <a:pPr marL="742950" lvl="1" indent="-285750">
              <a:spcBef>
                <a:spcPct val="20000"/>
              </a:spcBef>
              <a:buFont typeface="Helvetica" pitchFamily="34" charset="0"/>
              <a:buChar char="–"/>
              <a:defRPr/>
            </a:pPr>
            <a:endParaRPr lang="en-US" dirty="0">
              <a:latin typeface="Helvetica" pitchFamily="34" charset="0"/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err="1">
                <a:latin typeface="Helvetica" pitchFamily="34" charset="0"/>
              </a:rPr>
              <a:t>Bayes</a:t>
            </a:r>
            <a:r>
              <a:rPr lang="en-US" sz="2800" dirty="0">
                <a:latin typeface="Helvetica" pitchFamily="34" charset="0"/>
              </a:rPr>
              <a:t>' Rule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latin typeface="Helvetica" pitchFamily="34" charset="0"/>
              </a:rPr>
              <a:t>Marginal Independence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latin typeface="Helvetica" pitchFamily="34" charset="0"/>
              </a:rPr>
              <a:t>Conditional Independence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dirty="0">
              <a:latin typeface="Helvetica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786050" y="5286388"/>
            <a:ext cx="6357950" cy="8572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our most basic and robust form of knowledge about uncertain environment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501EA-29D0-4279-BC76-01E633F8983B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37"/>
          <p:cNvSpPr>
            <a:spLocks noChangeArrowheads="1"/>
          </p:cNvSpPr>
          <p:nvPr/>
        </p:nvSpPr>
        <p:spPr bwMode="auto">
          <a:xfrm>
            <a:off x="2786063" y="3000375"/>
            <a:ext cx="3000375" cy="1428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0" y="5643563"/>
            <a:ext cx="2500313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2054436-468E-4AD2-8F68-0272B8172766}" type="slidenum">
              <a:rPr lang="en-US"/>
              <a:pPr>
                <a:defRPr/>
              </a:pPr>
              <a:t>82</a:t>
            </a:fld>
            <a:endParaRPr lang="en-US"/>
          </a:p>
        </p:txBody>
      </p:sp>
      <p:sp>
        <p:nvSpPr>
          <p:cNvPr id="10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Big Picture: R&amp;R  systems</a:t>
            </a:r>
          </a:p>
        </p:txBody>
      </p:sp>
      <p:sp>
        <p:nvSpPr>
          <p:cNvPr id="1055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105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0" y="785813"/>
            <a:ext cx="2428875" cy="503237"/>
          </a:xfrm>
        </p:spPr>
        <p:txBody>
          <a:bodyPr/>
          <a:lstStyle/>
          <a:p>
            <a:pPr eaLnBrk="1" hangingPunct="1"/>
            <a:r>
              <a:rPr lang="en-US" b="1" smtClean="0"/>
              <a:t>Environment</a:t>
            </a:r>
          </a:p>
        </p:txBody>
      </p:sp>
      <p:sp>
        <p:nvSpPr>
          <p:cNvPr id="1057" name="Rectangle 8"/>
          <p:cNvSpPr>
            <a:spLocks noChangeArrowheads="1"/>
          </p:cNvSpPr>
          <p:nvPr/>
        </p:nvSpPr>
        <p:spPr bwMode="auto">
          <a:xfrm>
            <a:off x="0" y="1500188"/>
            <a:ext cx="170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Arial Unicode MS" pitchFamily="34" charset="-128"/>
              </a:rPr>
              <a:t>Problem</a:t>
            </a:r>
          </a:p>
        </p:txBody>
      </p:sp>
      <p:sp>
        <p:nvSpPr>
          <p:cNvPr id="1058" name="Rectangle 9"/>
          <p:cNvSpPr>
            <a:spLocks noChangeArrowheads="1"/>
          </p:cNvSpPr>
          <p:nvPr/>
        </p:nvSpPr>
        <p:spPr bwMode="auto">
          <a:xfrm>
            <a:off x="1000125" y="3500438"/>
            <a:ext cx="1512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Query</a:t>
            </a:r>
          </a:p>
        </p:txBody>
      </p:sp>
      <p:sp>
        <p:nvSpPr>
          <p:cNvPr id="1059" name="Rectangle 10"/>
          <p:cNvSpPr>
            <a:spLocks noChangeArrowheads="1"/>
          </p:cNvSpPr>
          <p:nvPr/>
        </p:nvSpPr>
        <p:spPr bwMode="auto">
          <a:xfrm>
            <a:off x="928688" y="5143500"/>
            <a:ext cx="1601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Planning</a:t>
            </a:r>
          </a:p>
        </p:txBody>
      </p:sp>
      <p:sp>
        <p:nvSpPr>
          <p:cNvPr id="1060" name="Rectangle 11"/>
          <p:cNvSpPr>
            <a:spLocks noChangeArrowheads="1"/>
          </p:cNvSpPr>
          <p:nvPr/>
        </p:nvSpPr>
        <p:spPr bwMode="auto">
          <a:xfrm>
            <a:off x="3357563" y="1214438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Deterministic</a:t>
            </a:r>
          </a:p>
        </p:txBody>
      </p:sp>
      <p:sp>
        <p:nvSpPr>
          <p:cNvPr id="1061" name="Rectangle 12"/>
          <p:cNvSpPr>
            <a:spLocks noChangeArrowheads="1"/>
          </p:cNvSpPr>
          <p:nvPr/>
        </p:nvSpPr>
        <p:spPr bwMode="auto">
          <a:xfrm>
            <a:off x="6500813" y="11430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Stochastic</a:t>
            </a:r>
          </a:p>
        </p:txBody>
      </p:sp>
      <p:sp>
        <p:nvSpPr>
          <p:cNvPr id="1062" name="Rectangle 13"/>
          <p:cNvSpPr>
            <a:spLocks noChangeArrowheads="1"/>
          </p:cNvSpPr>
          <p:nvPr/>
        </p:nvSpPr>
        <p:spPr bwMode="auto">
          <a:xfrm>
            <a:off x="2786063" y="1643063"/>
            <a:ext cx="6143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3" name="Line 14"/>
          <p:cNvSpPr>
            <a:spLocks noChangeShapeType="1"/>
          </p:cNvSpPr>
          <p:nvPr/>
        </p:nvSpPr>
        <p:spPr bwMode="auto">
          <a:xfrm flipH="1">
            <a:off x="5786438" y="1643063"/>
            <a:ext cx="46037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" name="Rectangle 16"/>
          <p:cNvSpPr>
            <a:spLocks noChangeArrowheads="1"/>
          </p:cNvSpPr>
          <p:nvPr/>
        </p:nvSpPr>
        <p:spPr bwMode="auto">
          <a:xfrm>
            <a:off x="4286250" y="2000250"/>
            <a:ext cx="1295400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1065" name="Rectangle 17"/>
          <p:cNvSpPr>
            <a:spLocks noChangeArrowheads="1"/>
          </p:cNvSpPr>
          <p:nvPr/>
        </p:nvSpPr>
        <p:spPr bwMode="auto">
          <a:xfrm>
            <a:off x="2786063" y="1643063"/>
            <a:ext cx="2786062" cy="3571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Arc Consistency</a:t>
            </a:r>
          </a:p>
        </p:txBody>
      </p:sp>
      <p:sp>
        <p:nvSpPr>
          <p:cNvPr id="1066" name="Rectangle 18"/>
          <p:cNvSpPr>
            <a:spLocks noChangeArrowheads="1"/>
          </p:cNvSpPr>
          <p:nvPr/>
        </p:nvSpPr>
        <p:spPr bwMode="auto">
          <a:xfrm>
            <a:off x="3357563" y="3786188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1067" name="Rectangle 20"/>
          <p:cNvSpPr>
            <a:spLocks noChangeArrowheads="1"/>
          </p:cNvSpPr>
          <p:nvPr/>
        </p:nvSpPr>
        <p:spPr bwMode="auto">
          <a:xfrm>
            <a:off x="3500438" y="5357813"/>
            <a:ext cx="1176337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1068" name="Rectangle 23"/>
          <p:cNvSpPr>
            <a:spLocks noChangeArrowheads="1"/>
          </p:cNvSpPr>
          <p:nvPr/>
        </p:nvSpPr>
        <p:spPr bwMode="auto">
          <a:xfrm>
            <a:off x="6286500" y="5786438"/>
            <a:ext cx="2665413" cy="412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Value Iteration</a:t>
            </a:r>
          </a:p>
        </p:txBody>
      </p:sp>
      <p:sp>
        <p:nvSpPr>
          <p:cNvPr id="1069" name="Rectangle 24"/>
          <p:cNvSpPr>
            <a:spLocks noChangeArrowheads="1"/>
          </p:cNvSpPr>
          <p:nvPr/>
        </p:nvSpPr>
        <p:spPr bwMode="auto">
          <a:xfrm>
            <a:off x="6357938" y="3500438"/>
            <a:ext cx="2428875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1070" name="Rectangle 9"/>
          <p:cNvSpPr>
            <a:spLocks noChangeArrowheads="1"/>
          </p:cNvSpPr>
          <p:nvPr/>
        </p:nvSpPr>
        <p:spPr bwMode="auto">
          <a:xfrm>
            <a:off x="642938" y="2214563"/>
            <a:ext cx="2214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Constraint Satisfaction</a:t>
            </a:r>
          </a:p>
        </p:txBody>
      </p:sp>
      <p:sp>
        <p:nvSpPr>
          <p:cNvPr id="1071" name="Rectangle 9"/>
          <p:cNvSpPr>
            <a:spLocks noChangeArrowheads="1"/>
          </p:cNvSpPr>
          <p:nvPr/>
        </p:nvSpPr>
        <p:spPr bwMode="auto">
          <a:xfrm>
            <a:off x="2714625" y="3429000"/>
            <a:ext cx="15128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Logics</a:t>
            </a:r>
          </a:p>
        </p:txBody>
      </p:sp>
      <p:sp>
        <p:nvSpPr>
          <p:cNvPr id="1072" name="Rectangle 9"/>
          <p:cNvSpPr>
            <a:spLocks noChangeArrowheads="1"/>
          </p:cNvSpPr>
          <p:nvPr/>
        </p:nvSpPr>
        <p:spPr bwMode="auto">
          <a:xfrm>
            <a:off x="2857500" y="4643438"/>
            <a:ext cx="15128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STRIPS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88" y="300037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88" y="442912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5" name="Rectangle 9"/>
          <p:cNvSpPr>
            <a:spLocks noChangeArrowheads="1"/>
          </p:cNvSpPr>
          <p:nvPr/>
        </p:nvSpPr>
        <p:spPr bwMode="auto">
          <a:xfrm>
            <a:off x="5715000" y="3071813"/>
            <a:ext cx="20002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Belief Nets</a:t>
            </a:r>
          </a:p>
        </p:txBody>
      </p:sp>
      <p:sp>
        <p:nvSpPr>
          <p:cNvPr id="1076" name="Rectangle 9"/>
          <p:cNvSpPr>
            <a:spLocks noChangeArrowheads="1"/>
          </p:cNvSpPr>
          <p:nvPr/>
        </p:nvSpPr>
        <p:spPr bwMode="auto">
          <a:xfrm>
            <a:off x="2714625" y="2286000"/>
            <a:ext cx="17859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Vars + 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Constraints</a:t>
            </a:r>
          </a:p>
        </p:txBody>
      </p:sp>
      <p:sp>
        <p:nvSpPr>
          <p:cNvPr id="1077" name="Rectangle 9"/>
          <p:cNvSpPr>
            <a:spLocks noChangeArrowheads="1"/>
          </p:cNvSpPr>
          <p:nvPr/>
        </p:nvSpPr>
        <p:spPr bwMode="auto">
          <a:xfrm>
            <a:off x="5857875" y="4500563"/>
            <a:ext cx="23574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Decision Nets</a:t>
            </a:r>
          </a:p>
        </p:txBody>
      </p:sp>
      <p:sp>
        <p:nvSpPr>
          <p:cNvPr id="1078" name="Rectangle 9"/>
          <p:cNvSpPr>
            <a:spLocks noChangeArrowheads="1"/>
          </p:cNvSpPr>
          <p:nvPr/>
        </p:nvSpPr>
        <p:spPr bwMode="auto">
          <a:xfrm>
            <a:off x="5857875" y="5429250"/>
            <a:ext cx="29289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Markov Processes</a:t>
            </a:r>
          </a:p>
        </p:txBody>
      </p:sp>
      <p:sp>
        <p:nvSpPr>
          <p:cNvPr id="1079" name="Rectangle 24"/>
          <p:cNvSpPr>
            <a:spLocks noChangeArrowheads="1"/>
          </p:cNvSpPr>
          <p:nvPr/>
        </p:nvSpPr>
        <p:spPr bwMode="auto">
          <a:xfrm>
            <a:off x="6429375" y="4857750"/>
            <a:ext cx="2428875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1080" name="Rectangle 8"/>
          <p:cNvSpPr>
            <a:spLocks noChangeArrowheads="1"/>
          </p:cNvSpPr>
          <p:nvPr/>
        </p:nvSpPr>
        <p:spPr bwMode="auto">
          <a:xfrm>
            <a:off x="0" y="2786063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Static</a:t>
            </a:r>
          </a:p>
        </p:txBody>
      </p:sp>
      <p:sp>
        <p:nvSpPr>
          <p:cNvPr id="1081" name="Rectangle 8"/>
          <p:cNvSpPr>
            <a:spLocks noChangeArrowheads="1"/>
          </p:cNvSpPr>
          <p:nvPr/>
        </p:nvSpPr>
        <p:spPr bwMode="auto">
          <a:xfrm>
            <a:off x="0" y="4500563"/>
            <a:ext cx="1785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Sequential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857250" y="2214563"/>
            <a:ext cx="142875" cy="2000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83" name="Rectangle 9"/>
          <p:cNvSpPr>
            <a:spLocks noChangeArrowheads="1"/>
          </p:cNvSpPr>
          <p:nvPr/>
        </p:nvSpPr>
        <p:spPr bwMode="auto">
          <a:xfrm>
            <a:off x="0" y="5715000"/>
            <a:ext cx="2428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Representation</a:t>
            </a:r>
          </a:p>
        </p:txBody>
      </p:sp>
      <p:sp>
        <p:nvSpPr>
          <p:cNvPr id="1084" name="Rectangle 20"/>
          <p:cNvSpPr>
            <a:spLocks noChangeArrowheads="1"/>
          </p:cNvSpPr>
          <p:nvPr/>
        </p:nvSpPr>
        <p:spPr bwMode="auto">
          <a:xfrm>
            <a:off x="127000" y="6037263"/>
            <a:ext cx="2143125" cy="714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 algn="ctr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Technique</a:t>
            </a:r>
          </a:p>
        </p:txBody>
      </p:sp>
      <p:sp>
        <p:nvSpPr>
          <p:cNvPr id="1085" name="Rectangle 16"/>
          <p:cNvSpPr>
            <a:spLocks noChangeArrowheads="1"/>
          </p:cNvSpPr>
          <p:nvPr/>
        </p:nvSpPr>
        <p:spPr bwMode="auto">
          <a:xfrm>
            <a:off x="4857750" y="2571750"/>
            <a:ext cx="785813" cy="3571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Chain Rule</a:t>
            </a:r>
          </a:p>
        </p:txBody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>
                <a:solidFill>
                  <a:schemeClr val="accent2"/>
                </a:solidFill>
              </a:rPr>
              <a:t>Product rule </a:t>
            </a:r>
            <a:r>
              <a:rPr lang="en-US" smtClean="0"/>
              <a:t>general form:</a:t>
            </a:r>
          </a:p>
          <a:p>
            <a:pPr lvl="1" eaLnBrk="1" hangingPunct="1">
              <a:lnSpc>
                <a:spcPct val="120000"/>
              </a:lnSpc>
              <a:buFont typeface="Helvetica" pitchFamily="34" charset="0"/>
              <a:buNone/>
            </a:pP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1</a:t>
            </a:r>
            <a:r>
              <a:rPr lang="en-US" smtClean="0"/>
              <a:t>, …,X</a:t>
            </a:r>
            <a:r>
              <a:rPr lang="en-US" baseline="-25000" smtClean="0"/>
              <a:t>n</a:t>
            </a:r>
            <a:r>
              <a:rPr lang="en-US" smtClean="0"/>
              <a:t>) =</a:t>
            </a:r>
          </a:p>
          <a:p>
            <a:pPr lvl="1" eaLnBrk="1" hangingPunct="1">
              <a:lnSpc>
                <a:spcPct val="120000"/>
              </a:lnSpc>
              <a:buFont typeface="Helvetica" pitchFamily="34" charset="0"/>
              <a:buNone/>
            </a:pPr>
            <a:r>
              <a:rPr lang="en-US" smtClean="0"/>
              <a:t>   = </a:t>
            </a: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1</a:t>
            </a:r>
            <a:r>
              <a:rPr lang="en-US" smtClean="0"/>
              <a:t>,...,X</a:t>
            </a:r>
            <a:r>
              <a:rPr lang="en-US" baseline="-25000" smtClean="0"/>
              <a:t>t</a:t>
            </a:r>
            <a:r>
              <a:rPr lang="en-US" smtClean="0"/>
              <a:t>) </a:t>
            </a: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t+1</a:t>
            </a:r>
            <a:r>
              <a:rPr lang="en-US" smtClean="0"/>
              <a:t>…. X</a:t>
            </a:r>
            <a:r>
              <a:rPr lang="en-US" baseline="-25000" smtClean="0"/>
              <a:t>n</a:t>
            </a:r>
            <a:r>
              <a:rPr lang="en-US" smtClean="0"/>
              <a:t> | X</a:t>
            </a:r>
            <a:r>
              <a:rPr lang="en-US" baseline="-25000" smtClean="0"/>
              <a:t>1</a:t>
            </a:r>
            <a:r>
              <a:rPr lang="en-US" smtClean="0"/>
              <a:t>,...,X</a:t>
            </a:r>
            <a:r>
              <a:rPr lang="en-US" baseline="-25000" smtClean="0"/>
              <a:t>t</a:t>
            </a:r>
            <a:r>
              <a:rPr lang="en-US" smtClean="0"/>
              <a:t>)</a:t>
            </a:r>
          </a:p>
          <a:p>
            <a:pPr lvl="4" eaLnBrk="1" hangingPunct="1">
              <a:lnSpc>
                <a:spcPct val="4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mtClean="0">
                <a:solidFill>
                  <a:schemeClr val="accent2"/>
                </a:solidFill>
              </a:rPr>
              <a:t>Chain rule</a:t>
            </a:r>
            <a:r>
              <a:rPr lang="en-US" smtClean="0"/>
              <a:t> is derived by successive application of product rule:</a:t>
            </a:r>
          </a:p>
          <a:p>
            <a:pPr lvl="1" eaLnBrk="1" hangingPunct="1">
              <a:lnSpc>
                <a:spcPct val="120000"/>
              </a:lnSpc>
              <a:spcAft>
                <a:spcPts val="900"/>
              </a:spcAft>
              <a:buFont typeface="Helvetica" pitchFamily="34" charset="0"/>
              <a:buNone/>
            </a:pP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1</a:t>
            </a:r>
            <a:r>
              <a:rPr lang="en-US" smtClean="0"/>
              <a:t>, … X</a:t>
            </a:r>
            <a:r>
              <a:rPr lang="en-US" baseline="-25000" smtClean="0"/>
              <a:t>n-1 </a:t>
            </a:r>
            <a:r>
              <a:rPr lang="en-US" smtClean="0"/>
              <a:t>, X</a:t>
            </a:r>
            <a:r>
              <a:rPr lang="en-US" baseline="-25000" smtClean="0"/>
              <a:t>n</a:t>
            </a:r>
            <a:r>
              <a:rPr lang="en-US" smtClean="0"/>
              <a:t>) =</a:t>
            </a:r>
          </a:p>
          <a:p>
            <a:pPr lvl="1" eaLnBrk="1" hangingPunct="1">
              <a:lnSpc>
                <a:spcPct val="120000"/>
              </a:lnSpc>
              <a:spcAft>
                <a:spcPts val="900"/>
              </a:spcAft>
              <a:buFont typeface="Helvetica" pitchFamily="34" charset="0"/>
              <a:buNone/>
            </a:pPr>
            <a:r>
              <a:rPr lang="en-US" smtClean="0"/>
              <a:t>   = </a:t>
            </a: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1</a:t>
            </a:r>
            <a:r>
              <a:rPr lang="en-US" smtClean="0"/>
              <a:t>,...,X</a:t>
            </a:r>
            <a:r>
              <a:rPr lang="en-US" baseline="-25000" smtClean="0"/>
              <a:t>n-1</a:t>
            </a:r>
            <a:r>
              <a:rPr lang="en-US" smtClean="0"/>
              <a:t>) </a:t>
            </a: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n</a:t>
            </a:r>
            <a:r>
              <a:rPr lang="en-US" smtClean="0"/>
              <a:t> | X</a:t>
            </a:r>
            <a:r>
              <a:rPr lang="en-US" baseline="-25000" smtClean="0"/>
              <a:t>1</a:t>
            </a:r>
            <a:r>
              <a:rPr lang="en-US" smtClean="0"/>
              <a:t>,...,X</a:t>
            </a:r>
            <a:r>
              <a:rPr lang="en-US" baseline="-25000" smtClean="0"/>
              <a:t>n-1</a:t>
            </a:r>
            <a:r>
              <a:rPr lang="en-US" smtClean="0"/>
              <a:t>)</a:t>
            </a:r>
          </a:p>
          <a:p>
            <a:pPr lvl="1" eaLnBrk="1" hangingPunct="1">
              <a:lnSpc>
                <a:spcPct val="120000"/>
              </a:lnSpc>
              <a:spcAft>
                <a:spcPts val="900"/>
              </a:spcAft>
              <a:buFont typeface="Helvetica" pitchFamily="34" charset="0"/>
              <a:buNone/>
            </a:pPr>
            <a:r>
              <a:rPr lang="en-US" smtClean="0"/>
              <a:t>   = </a:t>
            </a: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1</a:t>
            </a:r>
            <a:r>
              <a:rPr lang="en-US" smtClean="0"/>
              <a:t>,...,X</a:t>
            </a:r>
            <a:r>
              <a:rPr lang="en-US" baseline="-25000" smtClean="0"/>
              <a:t>n-2</a:t>
            </a:r>
            <a:r>
              <a:rPr lang="en-US" smtClean="0"/>
              <a:t>) </a:t>
            </a: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n-1</a:t>
            </a:r>
            <a:r>
              <a:rPr lang="en-US" smtClean="0"/>
              <a:t> | X</a:t>
            </a:r>
            <a:r>
              <a:rPr lang="en-US" baseline="-25000" smtClean="0"/>
              <a:t>1</a:t>
            </a:r>
            <a:r>
              <a:rPr lang="en-US" smtClean="0"/>
              <a:t>,...,X</a:t>
            </a:r>
            <a:r>
              <a:rPr lang="en-US" baseline="-25000" smtClean="0"/>
              <a:t>n-2</a:t>
            </a:r>
            <a:r>
              <a:rPr lang="en-US" smtClean="0"/>
              <a:t>) </a:t>
            </a: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n</a:t>
            </a:r>
            <a:r>
              <a:rPr lang="en-US" smtClean="0"/>
              <a:t> | X</a:t>
            </a:r>
            <a:r>
              <a:rPr lang="en-US" baseline="-25000" smtClean="0"/>
              <a:t>1</a:t>
            </a:r>
            <a:r>
              <a:rPr lang="en-US" smtClean="0"/>
              <a:t>,...,X</a:t>
            </a:r>
            <a:r>
              <a:rPr lang="en-US" baseline="-25000" smtClean="0"/>
              <a:t>n-1</a:t>
            </a:r>
            <a:r>
              <a:rPr lang="en-US" smtClean="0"/>
              <a:t>) = ….</a:t>
            </a:r>
          </a:p>
          <a:p>
            <a:pPr lvl="1" eaLnBrk="1" hangingPunct="1">
              <a:lnSpc>
                <a:spcPct val="120000"/>
              </a:lnSpc>
              <a:spcAft>
                <a:spcPts val="900"/>
              </a:spcAft>
              <a:buFont typeface="Helvetica" pitchFamily="34" charset="0"/>
              <a:buNone/>
            </a:pPr>
            <a:r>
              <a:rPr lang="en-US" smtClean="0"/>
              <a:t>   = </a:t>
            </a: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1</a:t>
            </a:r>
            <a:r>
              <a:rPr lang="en-US" smtClean="0"/>
              <a:t>) </a:t>
            </a: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2</a:t>
            </a:r>
            <a:r>
              <a:rPr lang="en-US" smtClean="0"/>
              <a:t> | X</a:t>
            </a:r>
            <a:r>
              <a:rPr lang="en-US" baseline="-25000" smtClean="0"/>
              <a:t>1</a:t>
            </a:r>
            <a:r>
              <a:rPr lang="en-US" smtClean="0"/>
              <a:t>) … </a:t>
            </a: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n-1</a:t>
            </a:r>
            <a:r>
              <a:rPr lang="en-US" smtClean="0"/>
              <a:t> | X</a:t>
            </a:r>
            <a:r>
              <a:rPr lang="en-US" baseline="-25000" smtClean="0"/>
              <a:t>1</a:t>
            </a:r>
            <a:r>
              <a:rPr lang="en-US" smtClean="0"/>
              <a:t>,...,X</a:t>
            </a:r>
            <a:r>
              <a:rPr lang="en-US" baseline="-25000" smtClean="0"/>
              <a:t>n-2</a:t>
            </a:r>
            <a:r>
              <a:rPr lang="en-US" smtClean="0"/>
              <a:t>) </a:t>
            </a: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n</a:t>
            </a:r>
            <a:r>
              <a:rPr lang="en-US" smtClean="0"/>
              <a:t> | X</a:t>
            </a:r>
            <a:r>
              <a:rPr lang="en-US" baseline="-25000" smtClean="0"/>
              <a:t>1</a:t>
            </a:r>
            <a:r>
              <a:rPr lang="en-US" smtClean="0"/>
              <a:t>,.,X</a:t>
            </a:r>
            <a:r>
              <a:rPr lang="en-US" baseline="-25000" smtClean="0"/>
              <a:t>n-1</a:t>
            </a:r>
            <a:r>
              <a:rPr lang="en-US" smtClean="0"/>
              <a:t>) </a:t>
            </a:r>
          </a:p>
          <a:p>
            <a:pPr lvl="1" eaLnBrk="1" hangingPunct="1">
              <a:lnSpc>
                <a:spcPct val="120000"/>
              </a:lnSpc>
              <a:spcAft>
                <a:spcPts val="900"/>
              </a:spcAft>
              <a:buFont typeface="Helvetica" pitchFamily="34" charset="0"/>
              <a:buNone/>
            </a:pPr>
            <a:r>
              <a:rPr lang="en-US" smtClean="0"/>
              <a:t>                  	= </a:t>
            </a:r>
            <a:r>
              <a:rPr lang="el-GR" smtClean="0">
                <a:latin typeface="Arial" charset="0"/>
                <a:cs typeface="Arial" charset="0"/>
              </a:rPr>
              <a:t>∏</a:t>
            </a:r>
            <a:r>
              <a:rPr lang="en-US" baseline="30000" smtClean="0">
                <a:latin typeface="Arial" charset="0"/>
                <a:cs typeface="Arial" charset="0"/>
              </a:rPr>
              <a:t>n</a:t>
            </a:r>
            <a:r>
              <a:rPr lang="en-US" baseline="-25000" smtClean="0"/>
              <a:t>i= 1</a:t>
            </a:r>
            <a:r>
              <a:rPr lang="en-US" smtClean="0"/>
              <a:t> </a:t>
            </a:r>
            <a:r>
              <a:rPr lang="en-US" b="1" smtClean="0"/>
              <a:t>P</a:t>
            </a:r>
            <a:r>
              <a:rPr lang="en-US" smtClean="0"/>
              <a:t>(X</a:t>
            </a:r>
            <a:r>
              <a:rPr lang="en-US" baseline="-25000" smtClean="0"/>
              <a:t>i</a:t>
            </a:r>
            <a:r>
              <a:rPr lang="en-US" smtClean="0"/>
              <a:t> | X</a:t>
            </a:r>
            <a:r>
              <a:rPr lang="en-US" baseline="-25000" smtClean="0"/>
              <a:t>1</a:t>
            </a:r>
            <a:r>
              <a:rPr lang="en-US" smtClean="0"/>
              <a:t>, … ,X</a:t>
            </a:r>
            <a:r>
              <a:rPr lang="en-US" baseline="-25000" smtClean="0"/>
              <a:t>i-1</a:t>
            </a:r>
            <a:r>
              <a:rPr lang="en-US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34937-9373-45F3-89B3-7F9A27ECA76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psc322">
  <a:themeElements>
    <a:clrScheme name="latex-lik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tex-like">
      <a:majorFont>
        <a:latin typeface="cmr10"/>
        <a:ea typeface=""/>
        <a:cs typeface=""/>
      </a:majorFont>
      <a:minorFont>
        <a:latin typeface="cmr1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tex-lik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tex-lik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tex-lik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tex-lik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tex-lik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tex-lik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tex-lik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tex-lik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tex-lik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tex-lik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tex-lik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tex-lik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psc322">
  <a:themeElements>
    <a:clrScheme name="latex-lik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tex-like">
      <a:majorFont>
        <a:latin typeface="cmr10"/>
        <a:ea typeface=""/>
        <a:cs typeface=""/>
      </a:majorFont>
      <a:minorFont>
        <a:latin typeface="cmr1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tex-lik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tex-lik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tex-lik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tex-lik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tex-lik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tex-lik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tex-lik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tex-lik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tex-lik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tex-lik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tex-lik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tex-lik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27151</TotalTime>
  <Words>5282</Words>
  <Application>Microsoft Office PowerPoint</Application>
  <PresentationFormat>On-screen Show (4:3)</PresentationFormat>
  <Paragraphs>1343</Paragraphs>
  <Slides>82</Slides>
  <Notes>71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82</vt:i4>
      </vt:variant>
    </vt:vector>
  </HeadingPairs>
  <TitlesOfParts>
    <vt:vector size="87" baseType="lpstr">
      <vt:lpstr>Default Design</vt:lpstr>
      <vt:lpstr>cpsc322</vt:lpstr>
      <vt:lpstr>1_cpsc322</vt:lpstr>
      <vt:lpstr>Equation</vt:lpstr>
      <vt:lpstr>Acrobat Document</vt:lpstr>
      <vt:lpstr>Slide 1</vt:lpstr>
      <vt:lpstr>Lecture Overview</vt:lpstr>
      <vt:lpstr>Recap Joint Distribution</vt:lpstr>
      <vt:lpstr>Recap Joint Distribution</vt:lpstr>
      <vt:lpstr>Recap Marginalization</vt:lpstr>
      <vt:lpstr>Recap Conditional Probability</vt:lpstr>
      <vt:lpstr>Recap Conditional Probability (cont.)</vt:lpstr>
      <vt:lpstr>Product Rule</vt:lpstr>
      <vt:lpstr>Chain Rule</vt:lpstr>
      <vt:lpstr>Chain Rule: Example</vt:lpstr>
      <vt:lpstr>Using conditional probability</vt:lpstr>
      <vt:lpstr>Bayes Rule</vt:lpstr>
      <vt:lpstr>Example for Bayes rule</vt:lpstr>
      <vt:lpstr>Example for Bayes rule</vt:lpstr>
      <vt:lpstr>Example for Bayes rule</vt:lpstr>
      <vt:lpstr>Recap Chain Rule</vt:lpstr>
      <vt:lpstr>Lecture Overview</vt:lpstr>
      <vt:lpstr>Slide 18</vt:lpstr>
      <vt:lpstr>Marginal Independence: Example</vt:lpstr>
      <vt:lpstr>Slide 20</vt:lpstr>
      <vt:lpstr>Lecture Overview</vt:lpstr>
      <vt:lpstr>Conditional Independence</vt:lpstr>
      <vt:lpstr>Look for weaker form of independence</vt:lpstr>
      <vt:lpstr>Conditional independence</vt:lpstr>
      <vt:lpstr>Proof of equivalent statements</vt:lpstr>
      <vt:lpstr>Slide 26</vt:lpstr>
      <vt:lpstr>Conditional independence: Use</vt:lpstr>
      <vt:lpstr>Slide 28</vt:lpstr>
      <vt:lpstr>Slide 29</vt:lpstr>
      <vt:lpstr>Learning Goals for Prob. Intro</vt:lpstr>
      <vt:lpstr>Where are we? (Summary)</vt:lpstr>
      <vt:lpstr>Key points Recap</vt:lpstr>
      <vt:lpstr>Lecture Overview</vt:lpstr>
      <vt:lpstr>Answering Query under Uncertainty</vt:lpstr>
      <vt:lpstr>Bayesian Network Motivation</vt:lpstr>
      <vt:lpstr>Belief Nets: Burglary Example</vt:lpstr>
      <vt:lpstr>Belief Nets: Simplify the joint</vt:lpstr>
      <vt:lpstr>Belief Nets: Structure + Probs</vt:lpstr>
      <vt:lpstr>Burglary: complete BN</vt:lpstr>
      <vt:lpstr>Lecture Overview</vt:lpstr>
      <vt:lpstr>Burglary  Example: Bnets inference</vt:lpstr>
      <vt:lpstr>Bayesian Networks – Inference Types</vt:lpstr>
      <vt:lpstr>BNnets: Compactness</vt:lpstr>
      <vt:lpstr>BNets: Compactness</vt:lpstr>
      <vt:lpstr>BNets: Construction General Semantics</vt:lpstr>
      <vt:lpstr>How to build  a Bayesian network</vt:lpstr>
      <vt:lpstr>BNets: Construction General Semantics (cont’)</vt:lpstr>
      <vt:lpstr>Other Examples: Fire Diagnosis (textbook Ex. 6.10)</vt:lpstr>
      <vt:lpstr>Example for BN construction: Fire Diagnosis</vt:lpstr>
      <vt:lpstr>Example for BN construction: Fire Diagnosis</vt:lpstr>
      <vt:lpstr>Recap of BN construction with a small example</vt:lpstr>
      <vt:lpstr>Recap of BN construction with a small example</vt:lpstr>
      <vt:lpstr>Other Examples (cont’)</vt:lpstr>
      <vt:lpstr>Realistic BNet: Liver Diagnosis    Source: Onisko et al., 1999</vt:lpstr>
      <vt:lpstr>Realistic BNet: Liver Diagnosis    Source: Onisko et al., 1999</vt:lpstr>
      <vt:lpstr>Belief network summary</vt:lpstr>
      <vt:lpstr>Belief networks Recap</vt:lpstr>
      <vt:lpstr>Belief Networks: open issues</vt:lpstr>
      <vt:lpstr>Lecture Overview</vt:lpstr>
      <vt:lpstr>Bnets: Entailed (in)dependencies </vt:lpstr>
      <vt:lpstr>Conditional Independencies</vt:lpstr>
      <vt:lpstr>Or ….Conditional Dependencies</vt:lpstr>
      <vt:lpstr>In/Dependencies  in a Bnet : Example 1</vt:lpstr>
      <vt:lpstr>In/Dependencies  in a Bnet : Example 2 </vt:lpstr>
      <vt:lpstr>Lecture Overview</vt:lpstr>
      <vt:lpstr>More on Construction and Compactness: Compact Conditional Distributions</vt:lpstr>
      <vt:lpstr>More on Construction and Compactness: Compact Conditional Distributions</vt:lpstr>
      <vt:lpstr>Effect with multiple non-interacting causes</vt:lpstr>
      <vt:lpstr>Solution: Noisy-OR Distributions</vt:lpstr>
      <vt:lpstr>Solution: Noisy-OR Distributions</vt:lpstr>
      <vt:lpstr>Noisy-OR: Derivations </vt:lpstr>
      <vt:lpstr>Noisy-OR: Example</vt:lpstr>
      <vt:lpstr>Lecture Overview</vt:lpstr>
      <vt:lpstr>Naïve Bayesian Classifier</vt:lpstr>
      <vt:lpstr>Naïve Bayesian Classifier for  Email Spam</vt:lpstr>
      <vt:lpstr>Most likely class given set of observations</vt:lpstr>
      <vt:lpstr>For another example of naïve Bayesian Classifier </vt:lpstr>
      <vt:lpstr>Learning Goals for today’s class part-2</vt:lpstr>
      <vt:lpstr>Next Class</vt:lpstr>
      <vt:lpstr>Learning Goals for today’s class</vt:lpstr>
      <vt:lpstr>Slide 81</vt:lpstr>
      <vt:lpstr>Big Picture: R&amp;R  systems</vt:lpstr>
    </vt:vector>
  </TitlesOfParts>
  <Company>UBC Computer Sciences Department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564</cp:revision>
  <dcterms:created xsi:type="dcterms:W3CDTF">2000-08-26T02:46:38Z</dcterms:created>
  <dcterms:modified xsi:type="dcterms:W3CDTF">2012-06-05T19:31:00Z</dcterms:modified>
</cp:coreProperties>
</file>