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550" r:id="rId2"/>
    <p:sldId id="551" r:id="rId3"/>
    <p:sldId id="552" r:id="rId4"/>
    <p:sldId id="553" r:id="rId5"/>
    <p:sldId id="554" r:id="rId6"/>
    <p:sldId id="631" r:id="rId7"/>
    <p:sldId id="556" r:id="rId8"/>
    <p:sldId id="596" r:id="rId9"/>
    <p:sldId id="598" r:id="rId10"/>
    <p:sldId id="594" r:id="rId11"/>
    <p:sldId id="633" r:id="rId12"/>
    <p:sldId id="559" r:id="rId13"/>
    <p:sldId id="560" r:id="rId14"/>
    <p:sldId id="561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567" r:id="rId23"/>
    <p:sldId id="566" r:id="rId24"/>
    <p:sldId id="642" r:id="rId25"/>
    <p:sldId id="568" r:id="rId26"/>
    <p:sldId id="535" r:id="rId27"/>
    <p:sldId id="490" r:id="rId28"/>
    <p:sldId id="497" r:id="rId29"/>
    <p:sldId id="498" r:id="rId30"/>
    <p:sldId id="499" r:id="rId31"/>
    <p:sldId id="500" r:id="rId32"/>
    <p:sldId id="647" r:id="rId33"/>
    <p:sldId id="503" r:id="rId34"/>
    <p:sldId id="546" r:id="rId35"/>
    <p:sldId id="514" r:id="rId36"/>
    <p:sldId id="547" r:id="rId37"/>
    <p:sldId id="548" r:id="rId38"/>
    <p:sldId id="648" r:id="rId39"/>
    <p:sldId id="649" r:id="rId40"/>
    <p:sldId id="530" r:id="rId41"/>
    <p:sldId id="532" r:id="rId42"/>
    <p:sldId id="531" r:id="rId43"/>
    <p:sldId id="549" r:id="rId44"/>
    <p:sldId id="543" r:id="rId45"/>
    <p:sldId id="572" r:id="rId46"/>
    <p:sldId id="644" r:id="rId47"/>
    <p:sldId id="573" r:id="rId48"/>
    <p:sldId id="574" r:id="rId49"/>
    <p:sldId id="662" r:id="rId50"/>
    <p:sldId id="663" r:id="rId51"/>
    <p:sldId id="664" r:id="rId52"/>
    <p:sldId id="665" r:id="rId53"/>
    <p:sldId id="645" r:id="rId54"/>
    <p:sldId id="576" r:id="rId55"/>
    <p:sldId id="577" r:id="rId56"/>
    <p:sldId id="578" r:id="rId57"/>
    <p:sldId id="579" r:id="rId58"/>
    <p:sldId id="580" r:id="rId59"/>
    <p:sldId id="581" r:id="rId60"/>
    <p:sldId id="582" r:id="rId61"/>
    <p:sldId id="583" r:id="rId62"/>
    <p:sldId id="584" r:id="rId63"/>
    <p:sldId id="585" r:id="rId64"/>
    <p:sldId id="646" r:id="rId65"/>
    <p:sldId id="666" r:id="rId66"/>
    <p:sldId id="667" r:id="rId67"/>
    <p:sldId id="668" r:id="rId68"/>
    <p:sldId id="669" r:id="rId69"/>
    <p:sldId id="670" r:id="rId70"/>
    <p:sldId id="588" r:id="rId71"/>
    <p:sldId id="671" r:id="rId72"/>
    <p:sldId id="590" r:id="rId73"/>
    <p:sldId id="643" r:id="rId74"/>
    <p:sldId id="591" r:id="rId75"/>
    <p:sldId id="592" r:id="rId76"/>
    <p:sldId id="593" r:id="rId77"/>
    <p:sldId id="602" r:id="rId78"/>
    <p:sldId id="606" r:id="rId79"/>
    <p:sldId id="609" r:id="rId80"/>
    <p:sldId id="610" r:id="rId81"/>
    <p:sldId id="622" r:id="rId82"/>
    <p:sldId id="623" r:id="rId83"/>
    <p:sldId id="624" r:id="rId84"/>
    <p:sldId id="625" r:id="rId85"/>
    <p:sldId id="626" r:id="rId86"/>
    <p:sldId id="627" r:id="rId87"/>
    <p:sldId id="628" r:id="rId88"/>
    <p:sldId id="629" r:id="rId89"/>
    <p:sldId id="630" r:id="rId90"/>
    <p:sldId id="632" r:id="rId91"/>
    <p:sldId id="641" r:id="rId92"/>
  </p:sldIdLst>
  <p:sldSz cx="9144000" cy="6858000" type="screen4x3"/>
  <p:notesSz cx="7023100" cy="9309100"/>
  <p:custDataLst>
    <p:tags r:id="rId9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81457" autoAdjust="0"/>
  </p:normalViewPr>
  <p:slideViewPr>
    <p:cSldViewPr>
      <p:cViewPr>
        <p:scale>
          <a:sx n="66" d="100"/>
          <a:sy n="66" d="100"/>
        </p:scale>
        <p:origin x="-6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1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6" rIns="91714" bIns="458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6" rIns="91714" bIns="458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6" rIns="91714" bIns="458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4" tIns="45856" rIns="91714" bIns="458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B30F60-EEF2-4D5D-A825-77DD7E3E2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 defTabSz="93305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>
            <a:lvl1pPr algn="r" defTabSz="93305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defTabSz="93305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algn="r" defTabSz="933056">
              <a:defRPr sz="1200"/>
            </a:lvl1pPr>
          </a:lstStyle>
          <a:p>
            <a:pPr>
              <a:defRPr/>
            </a:pPr>
            <a:fld id="{10A3EE0D-970C-45E3-978F-41C529F2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0C090-56E9-4F5E-8AD7-C8E059300817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</a:t>
            </a:r>
            <a:r>
              <a:rPr lang="en-US" b="1" smtClean="0"/>
              <a:t>8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9B214-D6AC-4BB6-9DD8-AE1D2C714D0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0" y="4422142"/>
            <a:ext cx="5617843" cy="418814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11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50EB2-B23B-4D42-86E5-1CAB9C39D3E1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447F5-1FC6-410C-BA66-7DB458DC19DE}" type="slidenum">
              <a:rPr lang="en-US"/>
              <a:pPr/>
              <a:t>16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E1999-1C16-4E54-B9E7-48ECD49B0D44}" type="slidenum">
              <a:rPr lang="en-US"/>
              <a:pPr/>
              <a:t>17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D4729-774A-4A83-A401-6CC81115FCEF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DEB5A-BF7A-4D59-9995-8E9997F4605B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DEB5A-BF7A-4D59-9995-8E9997F4605B}" type="slidenum">
              <a:rPr lang="en-US"/>
              <a:pPr/>
              <a:t>21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D8EE9-4DA0-4AB3-BC32-ACB82E7F0853}" type="slidenum">
              <a:rPr lang="en-US"/>
              <a:pPr/>
              <a:t>23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24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9E19D-88F0-419F-8049-6E9E14B385CF}" type="slidenum">
              <a:rPr lang="en-US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9492" indent="-229492" eaLnBrk="1" hangingPunct="1"/>
            <a:r>
              <a:rPr lang="en-US" dirty="0" smtClean="0"/>
              <a:t>R&amp;R Sys  Representation and reasoning Systems</a:t>
            </a:r>
          </a:p>
          <a:p>
            <a:pPr marL="229492" indent="-229492" eaLnBrk="1" hangingPunct="1"/>
            <a:r>
              <a:rPr lang="en-US" dirty="0" smtClean="0"/>
              <a:t>Each cell is a R&amp;R system</a:t>
            </a:r>
          </a:p>
          <a:p>
            <a:pPr marL="229492" indent="-229492" eaLnBrk="1" hangingPunct="1"/>
            <a:r>
              <a:rPr lang="en-US" dirty="0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EB2B4D7-D0D0-4203-9AC0-63B050BE95A7}" type="slidenum">
              <a:rPr lang="en-US" smtClean="0"/>
              <a:pPr defTabSz="931863"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47422A6-7C82-4500-A608-D4B69EE0A140}" type="slidenum">
              <a:rPr lang="en-US" smtClean="0"/>
              <a:pPr defTabSz="931863"/>
              <a:t>27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CCDF894-960E-4215-8E15-8B258989AB81}" type="slidenum">
              <a:rPr lang="en-US" smtClean="0"/>
              <a:pPr defTabSz="931863"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Epistemological not ontological</a:t>
            </a:r>
          </a:p>
          <a:p>
            <a:pPr eaLnBrk="1" hangingPunct="1"/>
            <a:r>
              <a:rPr lang="en-US" smtClean="0"/>
              <a:t>Subjective</a:t>
            </a:r>
          </a:p>
          <a:p>
            <a:pPr eaLnBrk="1" hangingPunct="1"/>
            <a:r>
              <a:rPr lang="en-US" smtClean="0"/>
              <a:t>Raining outside… who can look outside the window…..</a:t>
            </a:r>
          </a:p>
          <a:p>
            <a:pPr eaLnBrk="1" hangingPunct="1"/>
            <a:r>
              <a:rPr lang="en-US" smtClean="0"/>
              <a:t>Who can look at who is looking outside the window…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3D16A55-CDFF-4188-ADDF-E4156B53A625}" type="slidenum">
              <a:rPr lang="en-US" smtClean="0"/>
              <a:pPr defTabSz="931863"/>
              <a:t>29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910C6D3-C156-4126-AC66-D9063F2F3C71}" type="slidenum">
              <a:rPr lang="en-US" smtClean="0"/>
              <a:pPr defTabSz="931863"/>
              <a:t>30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Similarly to 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Cavity</a:t>
            </a:r>
            <a:r>
              <a:rPr lang="en-US" smtClean="0"/>
              <a:t> (do I have a cavity?)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Discrete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Weather</a:t>
            </a:r>
            <a:r>
              <a:rPr lang="en-US" smtClean="0"/>
              <a:t> is one of &lt;</a:t>
            </a:r>
            <a:r>
              <a:rPr lang="en-US" i="1" smtClean="0"/>
              <a:t>sunny,rainy,cloudy,snow</a:t>
            </a:r>
            <a:r>
              <a:rPr lang="en-US" smtClean="0"/>
              <a:t>&gt;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3B0CE-5F8E-41B7-B0D6-17A59AEE4632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Single inference rule that yields a complete inference algorithm when coupled with any complete search algorithm</a:t>
            </a:r>
          </a:p>
          <a:p>
            <a:pPr eaLnBrk="1" hangingPunct="1"/>
            <a:r>
              <a:rPr lang="en-US" smtClean="0"/>
              <a:t>"SL resolution with Definite clauses". </a:t>
            </a:r>
          </a:p>
          <a:p>
            <a:pPr eaLnBrk="1" hangingPunct="1"/>
            <a:r>
              <a:rPr lang="en-US" smtClean="0"/>
              <a:t>For SL http://en.wikipedia.org/wiki/SLD_resolution (not really critical for this lecture)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CF40CEF-E3E5-4039-992A-64ACE5F02EF6}" type="slidenum">
              <a:rPr lang="en-US" smtClean="0"/>
              <a:pPr defTabSz="931863"/>
              <a:t>31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Use OR AND and NOT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32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F97B7AD-7835-4186-8091-CB36EFE30137}" type="slidenum">
              <a:rPr lang="en-US" smtClean="0"/>
              <a:pPr defTabSz="931863"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Example: number the worlds above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A968107-5DAA-43E2-B566-0019F9E21266}" type="slidenum">
              <a:rPr lang="en-US" smtClean="0"/>
              <a:pPr defTabSz="931863"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Example: number the worlds above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C16B5CA-519C-4DD6-A28B-8FA38FC07658}" type="slidenum">
              <a:rPr lang="en-US" smtClean="0"/>
              <a:pPr defTabSz="931863"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Inference by enumeration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CD4D302-FE6C-4225-83BD-24A947C22680}" type="slidenum">
              <a:rPr lang="en-US" smtClean="0"/>
              <a:pPr defTabSz="931863"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Inference by enumeration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65064AE-7E45-47A7-B28E-06E0E13A1E85}" type="slidenum">
              <a:rPr lang="en-US" smtClean="0"/>
              <a:pPr defTabSz="931863"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782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Inference by enumeration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310"/>
            <a:fld id="{22D74549-7724-4F69-A26E-28F100AEC254}" type="slidenum">
              <a:rPr lang="en-US"/>
              <a:pPr defTabSz="932310"/>
              <a:t>38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3"/>
            <a:ext cx="5152610" cy="41881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310"/>
            <a:fld id="{22D74549-7724-4F69-A26E-28F100AEC254}" type="slidenum">
              <a:rPr lang="en-US"/>
              <a:pPr defTabSz="932310"/>
              <a:t>39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3"/>
            <a:ext cx="5152610" cy="41881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13C1889-2F04-4A99-BE47-DCAD58DEC3AE}" type="slidenum">
              <a:rPr lang="en-US" smtClean="0"/>
              <a:pPr defTabSz="931863"/>
              <a:t>40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Similarly to 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Cavity</a:t>
            </a:r>
            <a:r>
              <a:rPr lang="en-US" smtClean="0"/>
              <a:t> (do I have a cavity?)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Discrete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Weather</a:t>
            </a:r>
            <a:r>
              <a:rPr lang="en-US" smtClean="0"/>
              <a:t> is one of &lt;</a:t>
            </a:r>
            <a:r>
              <a:rPr lang="en-US" i="1" smtClean="0"/>
              <a:t>sunny,rainy,cloudy,snow</a:t>
            </a:r>
            <a:r>
              <a:rPr lang="en-US" smtClean="0"/>
              <a:t>&gt;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69935-BC6E-4128-AFAC-7099F47C312A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Answer clause means the antecedent are true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SLD Resolution</a:t>
            </a:r>
            <a:r>
              <a:rPr lang="en-US" smtClean="0"/>
              <a:t> of this answer clause on atom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69DAE73-3130-421A-83F3-49F0E446F044}" type="slidenum">
              <a:rPr lang="en-US" smtClean="0"/>
              <a:pPr defTabSz="931863"/>
              <a:t>41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94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4E6C0CE-E35D-4A19-B94B-3820D89428FC}" type="slidenum">
              <a:rPr lang="en-US" smtClean="0"/>
              <a:pPr defTabSz="931863"/>
              <a:t>42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Similarly to Constraint satisfaction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Boolean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Cavity</a:t>
            </a:r>
            <a:r>
              <a:rPr lang="en-US" smtClean="0"/>
              <a:t> (do I have a cavity?)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Discrete</a:t>
            </a:r>
            <a:r>
              <a:rPr lang="en-US" smtClean="0"/>
              <a:t> random variables</a:t>
            </a:r>
          </a:p>
          <a:p>
            <a:pPr lvl="1" eaLnBrk="1" hangingPunct="1"/>
            <a:r>
              <a:rPr lang="en-US" smtClean="0"/>
              <a:t>e.g., </a:t>
            </a:r>
            <a:r>
              <a:rPr lang="en-US" i="1" smtClean="0"/>
              <a:t>Weather</a:t>
            </a:r>
            <a:r>
              <a:rPr lang="en-US" smtClean="0"/>
              <a:t> is one of &lt;</a:t>
            </a:r>
            <a:r>
              <a:rPr lang="en-US" i="1" smtClean="0"/>
              <a:t>sunny,rainy,cloudy,snow</a:t>
            </a:r>
            <a:r>
              <a:rPr lang="en-US" smtClean="0"/>
              <a:t>&gt;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BCDD3FB-CE25-4830-AB8B-280AE9BB010B}" type="slidenum">
              <a:rPr lang="en-US" smtClean="0"/>
              <a:pPr defTabSz="931863"/>
              <a:t>43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2775"/>
            <a:ext cx="5153025" cy="4189413"/>
          </a:xfrm>
          <a:noFill/>
          <a:ln/>
        </p:spPr>
        <p:txBody>
          <a:bodyPr/>
          <a:lstStyle/>
          <a:p>
            <a:pPr marL="0" lvl="1" eaLnBrk="1" hangingPunct="1"/>
            <a:r>
              <a:rPr lang="en-US" smtClean="0">
                <a:latin typeface="Arial Unicode MS" pitchFamily="34" charset="-128"/>
              </a:rPr>
              <a:t>If you have the probability distribution for n variables. Can you compute their joint?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83A4FC6E-2BA7-4C20-919E-6EE324AB21AB}" type="slidenum">
              <a:rPr lang="en-US" smtClean="0"/>
              <a:pPr defTabSz="931863"/>
              <a:t>44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D206D-2431-4179-8547-0A58DA20A7BB}" type="slidenum">
              <a:rPr lang="en-US"/>
              <a:pPr/>
              <a:t>45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Exhaustive and mutual exclusive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46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47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DCE9E-2B68-467D-9452-F3ABCC8E5B3E}" type="slidenum">
              <a:rPr lang="en-US"/>
              <a:pPr/>
              <a:t>48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978E-68C4-49ED-BA5D-D94F8375BB8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Sound and complete</a:t>
            </a:r>
          </a:p>
          <a:p>
            <a:pPr eaLnBrk="1" hangingPunct="1"/>
            <a:r>
              <a:rPr lang="en-US" smtClean="0"/>
              <a:t>When it has derived the answer, you can read a bottom-up proof in the</a:t>
            </a:r>
          </a:p>
          <a:p>
            <a:pPr eaLnBrk="1" hangingPunct="1"/>
            <a:r>
              <a:rPr lang="en-US" smtClean="0"/>
              <a:t>opposite direction. Every top-down derivation corresponds to a bottom-up</a:t>
            </a:r>
          </a:p>
          <a:p>
            <a:pPr eaLnBrk="1" hangingPunct="1"/>
            <a:r>
              <a:rPr lang="en-US" smtClean="0"/>
              <a:t>proof, and every bottom-up proof has a corresponding top-down derivation.</a:t>
            </a:r>
          </a:p>
          <a:p>
            <a:pPr eaLnBrk="1" hangingPunct="1"/>
            <a:r>
              <a:rPr lang="en-US" smtClean="0"/>
              <a:t>This equivalence can be used to show the soundness and completeness</a:t>
            </a:r>
          </a:p>
          <a:p>
            <a:pPr eaLnBrk="1" hangingPunct="1"/>
            <a:r>
              <a:rPr lang="en-US" smtClean="0"/>
              <a:t>of the derivation procedure.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53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1BDB-4D9E-4210-8844-3B9F6E73F8D0}" type="slidenum">
              <a:rPr lang="en-US"/>
              <a:pPr/>
              <a:t>54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143A5-C9ED-461A-B7ED-0FC708305B21}" type="slidenum">
              <a:rPr lang="en-US"/>
              <a:pPr/>
              <a:t>55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4D0BE-8FDF-4AFE-91D6-CBB1E05524C0}" type="slidenum">
              <a:rPr lang="en-US"/>
              <a:pPr/>
              <a:t>56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05A3-BB85-4015-BCF5-3992DD2C8B3A}" type="slidenum">
              <a:rPr lang="en-US"/>
              <a:pPr/>
              <a:t>57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are ruled out by the evidence</a:t>
            </a:r>
          </a:p>
          <a:p>
            <a:pPr eaLnBrk="1" hangingPunct="1"/>
            <a:r>
              <a:rPr lang="en-US" smtClean="0"/>
              <a:t>So the others become more likely</a:t>
            </a:r>
          </a:p>
          <a:p>
            <a:pPr eaLnBrk="1" hangingPunct="1"/>
            <a:r>
              <a:rPr lang="en-US" smtClean="0"/>
              <a:t>How  much more likely?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50B0C-6F35-4F3D-AA11-027BFD52E65A}" type="slidenum">
              <a:rPr lang="en-US"/>
              <a:pPr/>
              <a:t>58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5E3D-0017-47FA-A318-53DB352D20B9}" type="slidenum">
              <a:rPr lang="en-US"/>
              <a:pPr/>
              <a:t>59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43616-3A15-43B3-BE8A-62EC0A54B5C4}" type="slidenum">
              <a:rPr lang="en-US"/>
              <a:pPr/>
              <a:t>60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expresses the probability of each possible value on the left given each possible value on the right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B0CDE-4D3B-418A-BDC4-AA97C16ED8AA}" type="slidenum">
              <a:rPr lang="en-US"/>
              <a:pPr/>
              <a:t>61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BF7AC-6448-413F-9F2D-4287975D61E1}" type="slidenum">
              <a:rPr lang="en-US"/>
              <a:pPr/>
              <a:t>62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3F66-0932-4FBE-B89D-7622B8C69754}" type="slidenum">
              <a:rPr lang="en-US"/>
              <a:pPr/>
              <a:t>63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64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E66B5-2E2E-4705-888C-B0555B918660}" type="slidenum">
              <a:rPr lang="en-US"/>
              <a:pPr/>
              <a:t>70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E615C-A077-4593-A311-57CD4A7A1374}" type="slidenum">
              <a:rPr lang="en-US"/>
              <a:pPr/>
              <a:t>71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and B can be sets of random variables</a:t>
            </a:r>
          </a:p>
          <a:p>
            <a:pPr eaLnBrk="1" hangingPunct="1"/>
            <a:r>
              <a:rPr lang="en-US" smtClean="0"/>
              <a:t>Weather sunny cloudy rainy snowy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567"/>
            <a:fld id="{E394310B-C991-4DAB-A283-6B9C7515BDC4}" type="slidenum">
              <a:rPr lang="en-US"/>
              <a:pPr defTabSz="931567"/>
              <a:t>72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0A17A-1649-4B96-A9EB-AF4861D30C16}" type="slidenum">
              <a:rPr lang="en-US"/>
              <a:pPr/>
              <a:t>73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41B3B-F9A9-4A33-8D89-50A6B05DEBA2}" type="slidenum">
              <a:rPr lang="en-US"/>
              <a:pPr/>
              <a:t>74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201" y="697227"/>
            <a:ext cx="4658699" cy="34909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46" y="4422141"/>
            <a:ext cx="5152610" cy="418973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FD2DE-DBD0-44B9-83F6-B79FE8B03BBA}" type="slidenum">
              <a:rPr lang="en-US"/>
              <a:pPr/>
              <a:t>75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964E6-1D2D-49A5-8A08-E3473836F352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0" y="4422143"/>
            <a:ext cx="5617843" cy="418814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E6831-3A27-41E6-B8AF-300C5B619FC1}" type="slidenum">
              <a:rPr lang="en-US"/>
              <a:pPr/>
              <a:t>76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9301-9478-4EC1-8DB1-4F9B9AA0DDBC}" type="slidenum">
              <a:rPr lang="en-US"/>
              <a:pPr/>
              <a:t>77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5CDE0-AE7E-4875-991A-5FF9A13052A9}" type="slidenum">
              <a:rPr lang="en-US"/>
              <a:pPr/>
              <a:t>78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0" y="4422143"/>
            <a:ext cx="5617843" cy="41881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9D610-1161-49AE-BD9C-D59D88C0B159}" type="slidenum">
              <a:rPr lang="en-US"/>
              <a:pPr/>
              <a:t>79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you have derived an answer, you can read a bottom up proof in the opposite direction. Every top-down derivation corresponds to a bottom up proof and every botton up proof has a top-down derivation. This equivalence can be used to prove the soundness and completeness of the derivation procedure.</a:t>
            </a:r>
          </a:p>
          <a:p>
            <a:r>
              <a:rPr lang="en-US"/>
              <a:t>The procedure is sound, I.e. if KB |- g then KB |= g. In fact, if KB |-g there is a top down derivation for g and therefore a botton up derivation. Therefore g is in C and therefore |= g.</a:t>
            </a:r>
          </a:p>
          <a:p>
            <a:r>
              <a:rPr lang="en-US"/>
              <a:t>If KB |=g then we find a defivation for g. If KB |=g then we can find a botton-up derivation for g. Therefore there is a top-down derivation as well, which we can find because the search space is finite.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2706-4C79-4228-B312-71C5170DABCE}" type="slidenum">
              <a:rPr lang="en-US"/>
              <a:pPr/>
              <a:t>82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37A1-31D6-444C-887C-912A922A7B30}" type="slidenum">
              <a:rPr lang="en-US"/>
              <a:pPr/>
              <a:t>84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10D60-C672-4A42-9CB4-085A3EF810C5}" type="slidenum">
              <a:rPr lang="en-US"/>
              <a:pPr/>
              <a:t>89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543" y="705188"/>
            <a:ext cx="4648015" cy="3478177"/>
          </a:xfrm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947" y="4418637"/>
            <a:ext cx="5149210" cy="4192284"/>
          </a:xfrm>
        </p:spPr>
        <p:txBody>
          <a:bodyPr/>
          <a:lstStyle/>
          <a:p>
            <a:r>
              <a:rPr lang="en-US"/>
              <a:t>The research that I will discuss today is in the field of Intelligent tutoring systems, a strongly interdisciplinary field that combines research in Psychology, Education and computer science to develop computer based turors that can improve classroom instruction with the benefits of individualized tutoring.</a:t>
            </a:r>
          </a:p>
          <a:p>
            <a:r>
              <a:rPr lang="en-US"/>
              <a:t>In particular, applying AI techniques to improve the effectiveness of computer based instruction needs to devote a good amount of time to understanded the cognitive processes underslying learning and teaching to be able to build tutors that rely on these processes to enhance learning.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5CDE0-AE7E-4875-991A-5FF9A13052A9}" type="slidenum">
              <a:rPr lang="en-US"/>
              <a:pPr/>
              <a:t>90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0" y="4422142"/>
            <a:ext cx="5617843" cy="41881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56725-86A0-4850-937C-A47381CDBD4F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701C378-5927-419E-833F-3F5B6F6A3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C29DA3-8DD8-4072-9777-ABE80F1AB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01DE8C-03EF-4E86-8B9D-913BEF06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5BDCC3-7965-46F0-A49A-49606D3D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534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C738-7E49-4B96-A5CC-AA281E906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BCCB7E-A21B-419C-AC8E-0C38ADCD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3CEB0B9-5BF6-4C72-B53C-93788B0FC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13F7D4-BE4E-4FE6-BBA1-73826BB60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44AF69E-B392-4983-B948-982395CA0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E22FECF-D624-4ED4-89EB-BBF7395E7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41CD0D-AC1C-415D-BE9A-CFADB964B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844D1-0118-469D-9E82-882035A8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6DD9F1-B8C8-426F-A135-B05BD3D13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595AFB1-D733-4EA6-94D6-F96C12852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ispace.org/deduc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People/Ivan/CorePresentations/SWTutorial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pact.cs.cmu.edu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133BD0-21DD-4E47-A637-A5B96CD4CDC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196975"/>
            <a:ext cx="8763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Finish Logics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Start Stochastic Environments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</a:t>
            </a:r>
            <a:r>
              <a:rPr lang="en-US" b="1" dirty="0" smtClean="0">
                <a:latin typeface="Arial Unicode MS" pitchFamily="34" charset="-128"/>
              </a:rPr>
              <a:t>8</a:t>
            </a: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i="1" dirty="0" smtClean="0">
                <a:latin typeface="Arial Unicode MS" pitchFamily="34" charset="-128"/>
              </a:rPr>
              <a:t>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5.2  &amp; </a:t>
            </a:r>
            <a:r>
              <a:rPr lang="en-US" b="1" i="1" dirty="0" err="1" smtClean="0">
                <a:latin typeface="Arial Unicode MS" pitchFamily="34" charset="-128"/>
              </a:rPr>
              <a:t>Chpt</a:t>
            </a:r>
            <a:r>
              <a:rPr lang="en-US" b="1" i="1" dirty="0" smtClean="0">
                <a:latin typeface="Arial Unicode MS" pitchFamily="34" charset="-128"/>
              </a:rPr>
              <a:t> 12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 smtClean="0">
                <a:latin typeface="Arial Unicode MS" pitchFamily="34" charset="-128"/>
              </a:rPr>
              <a:t>Chpt</a:t>
            </a:r>
            <a:r>
              <a:rPr lang="en-US" b="1" i="1" dirty="0" smtClean="0">
                <a:latin typeface="Arial Unicode MS" pitchFamily="34" charset="-128"/>
              </a:rPr>
              <a:t> 6.1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31, 2012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FD0CA2-5ED0-466B-A791-94C7A28ED78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State: </a:t>
            </a:r>
            <a:r>
              <a:rPr lang="en-US" sz="1400" dirty="0" smtClean="0"/>
              <a:t>assignments of values to a subset of the variables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4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test: </a:t>
            </a:r>
            <a:r>
              <a:rPr lang="en-US" sz="14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Solution: </a:t>
            </a:r>
            <a:r>
              <a:rPr lang="en-US" sz="14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4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 </a:t>
            </a:r>
            <a:r>
              <a:rPr lang="en-US" sz="1400" dirty="0" smtClean="0"/>
              <a:t>possible world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 </a:t>
            </a:r>
            <a:r>
              <a:rPr lang="en-US" sz="1400" dirty="0" smtClean="0"/>
              <a:t>states resulting from valid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 </a:t>
            </a:r>
            <a:r>
              <a:rPr lang="en-US" sz="1400" dirty="0" smtClean="0"/>
              <a:t>assignment to subset of </a:t>
            </a:r>
            <a:r>
              <a:rPr lang="en-US" sz="1400" dirty="0" err="1" smtClean="0"/>
              <a:t>vars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 </a:t>
            </a:r>
            <a:r>
              <a:rPr lang="en-US" sz="1400" dirty="0" smtClean="0"/>
              <a:t>sequence of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 </a:t>
            </a:r>
            <a:r>
              <a:rPr lang="en-US" sz="1400" dirty="0" smtClean="0"/>
              <a:t>empty-delete-list (solve simplified problem)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Logical 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 </a:t>
            </a:r>
            <a:r>
              <a:rPr lang="en-US" dirty="0" smtClean="0"/>
              <a:t>answer clause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 </a:t>
            </a:r>
            <a:r>
              <a:rPr lang="en-US" dirty="0" smtClean="0"/>
              <a:t>states resulting from substituting one atom with all the clauses of which it is the head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answer clause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</a:t>
            </a:r>
            <a:r>
              <a:rPr lang="en-US" dirty="0" smtClean="0"/>
              <a:t>start state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Heuristic function </a:t>
            </a:r>
            <a:r>
              <a:rPr lang="en-US" dirty="0" smtClean="0"/>
              <a:t>number of atoms in given state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43608" y="1988840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dirty="0" smtClean="0">
                <a:solidFill>
                  <a:schemeClr val="tx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b="1" dirty="0" err="1" smtClean="0">
                <a:solidFill>
                  <a:schemeClr val="accent2"/>
                </a:solidFill>
              </a:rPr>
              <a:t>Datalog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Representation and Reasoning in Complex domains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Datalog vs PDCL </a:t>
            </a:r>
            <a:r>
              <a:rPr lang="en-US" sz="2400" smtClean="0"/>
              <a:t>(better with colors)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Datalog: a relational rule language</a:t>
            </a:r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247620" y="1735121"/>
            <a:ext cx="7956550" cy="936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variable </a:t>
            </a:r>
            <a:r>
              <a:rPr lang="en-US" sz="2400">
                <a:cs typeface="Times New Roman" pitchFamily="18" charset="0"/>
              </a:rPr>
              <a:t>is a symbol starting with an upper case letter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277782" y="2800333"/>
            <a:ext cx="7926388" cy="129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constant </a:t>
            </a:r>
            <a:r>
              <a:rPr lang="en-US" sz="2400">
                <a:cs typeface="Times New Roman" pitchFamily="18" charset="0"/>
              </a:rPr>
              <a:t>is a symbol starting with lower-case letter or a sequence of digits.</a:t>
            </a:r>
          </a:p>
        </p:txBody>
      </p:sp>
      <p:sp>
        <p:nvSpPr>
          <p:cNvPr id="587784" name="Rectangle 8"/>
          <p:cNvSpPr>
            <a:spLocks noChangeArrowheads="1"/>
          </p:cNvSpPr>
          <p:nvPr/>
        </p:nvSpPr>
        <p:spPr bwMode="auto">
          <a:xfrm>
            <a:off x="277782" y="5462571"/>
            <a:ext cx="79597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predicate symbol </a:t>
            </a:r>
            <a:r>
              <a:rPr lang="en-US" sz="2400">
                <a:cs typeface="Times New Roman" pitchFamily="18" charset="0"/>
              </a:rPr>
              <a:t>is a symbol starting with a lower-case letter.</a:t>
            </a:r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282545" y="4176696"/>
            <a:ext cx="7921625" cy="1081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term </a:t>
            </a:r>
            <a:r>
              <a:rPr lang="en-US" sz="2400" dirty="0">
                <a:cs typeface="Times New Roman" pitchFamily="18" charset="0"/>
              </a:rPr>
              <a:t>is either a variable or a constant.</a:t>
            </a:r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214282" y="1071546"/>
            <a:ext cx="84582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err="1">
                <a:cs typeface="Times New Roman" pitchFamily="18" charset="0"/>
              </a:rPr>
              <a:t>Datalog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solidFill>
                  <a:srgbClr val="3233D0"/>
                </a:solidFill>
                <a:cs typeface="Times New Roman" pitchFamily="18" charset="0"/>
              </a:rPr>
              <a:t>expands the syntax of PDCL</a:t>
            </a:r>
            <a:r>
              <a:rPr lang="en-US" dirty="0">
                <a:cs typeface="Times New Roman" pitchFamily="18" charset="0"/>
              </a:rPr>
              <a:t>….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2095" y="2163746"/>
            <a:ext cx="2300438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X,   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56170" y="3575033"/>
            <a:ext cx="2600392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alan, w1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66982" y="6022958"/>
            <a:ext cx="4878259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live, connected, part-of, in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78295" y="4684696"/>
            <a:ext cx="3379643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X, Y, alan,  w1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8143900" y="3286124"/>
            <a:ext cx="374650" cy="1460500"/>
          </a:xfrm>
          <a:custGeom>
            <a:avLst/>
            <a:gdLst>
              <a:gd name="connsiteX0" fmla="*/ 0 w 374650"/>
              <a:gd name="connsiteY0" fmla="*/ 1460500 h 1460500"/>
              <a:gd name="connsiteX1" fmla="*/ 355600 w 374650"/>
              <a:gd name="connsiteY1" fmla="*/ 736600 h 1460500"/>
              <a:gd name="connsiteX2" fmla="*/ 114300 w 37465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1460500">
                <a:moveTo>
                  <a:pt x="0" y="1460500"/>
                </a:moveTo>
                <a:cubicBezTo>
                  <a:pt x="168275" y="1220258"/>
                  <a:pt x="336550" y="980017"/>
                  <a:pt x="355600" y="736600"/>
                </a:cubicBezTo>
                <a:cubicBezTo>
                  <a:pt x="374650" y="493183"/>
                  <a:pt x="244475" y="246591"/>
                  <a:pt x="114300" y="0"/>
                </a:cubicBezTo>
              </a:path>
            </a:pathLst>
          </a:custGeom>
          <a:noFill/>
          <a:ln w="762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215338" y="2143116"/>
            <a:ext cx="740833" cy="2844800"/>
          </a:xfrm>
          <a:custGeom>
            <a:avLst/>
            <a:gdLst>
              <a:gd name="connsiteX0" fmla="*/ 0 w 740833"/>
              <a:gd name="connsiteY0" fmla="*/ 2844800 h 2844800"/>
              <a:gd name="connsiteX1" fmla="*/ 635000 w 740833"/>
              <a:gd name="connsiteY1" fmla="*/ 2438400 h 2844800"/>
              <a:gd name="connsiteX2" fmla="*/ 635000 w 740833"/>
              <a:gd name="connsiteY2" fmla="*/ 723900 h 2844800"/>
              <a:gd name="connsiteX3" fmla="*/ 139700 w 740833"/>
              <a:gd name="connsiteY3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33" h="2844800">
                <a:moveTo>
                  <a:pt x="0" y="2844800"/>
                </a:moveTo>
                <a:cubicBezTo>
                  <a:pt x="264583" y="2818341"/>
                  <a:pt x="529167" y="2791883"/>
                  <a:pt x="635000" y="2438400"/>
                </a:cubicBezTo>
                <a:cubicBezTo>
                  <a:pt x="740833" y="2084917"/>
                  <a:pt x="717550" y="1130300"/>
                  <a:pt x="635000" y="723900"/>
                </a:cubicBezTo>
                <a:cubicBezTo>
                  <a:pt x="552450" y="317500"/>
                  <a:pt x="346075" y="158750"/>
                  <a:pt x="139700" y="0"/>
                </a:cubicBezTo>
              </a:path>
            </a:pathLst>
          </a:custGeom>
          <a:noFill/>
          <a:ln w="762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 animBg="1"/>
      <p:bldP spid="587784" grpId="0" animBg="1"/>
      <p:bldP spid="587785" grpId="0" animBg="1"/>
      <p:bldP spid="11" grpId="0" animBg="1"/>
      <p:bldP spid="12" grpId="0" animBg="1"/>
      <p:bldP spid="19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Datalog Syntax (cont</a:t>
            </a:r>
            <a:r>
              <a:rPr lang="en-US" altLang="en-US" smtClean="0">
                <a:ea typeface="MS PGothic" pitchFamily="34" charset="-128"/>
              </a:rPr>
              <a:t>’</a:t>
            </a:r>
            <a:r>
              <a:rPr altLang="ja-JP" smtClean="0">
                <a:ea typeface="MS PGothic" pitchFamily="34" charset="-128"/>
              </a:rPr>
              <a:t>d</a:t>
            </a:r>
            <a:r>
              <a:rPr lang="en-US" altLang="ja-JP" smtClean="0">
                <a:ea typeface="MS PGothic" pitchFamily="34" charset="-128"/>
              </a:rPr>
              <a:t>)</a:t>
            </a:r>
            <a:endParaRPr lang="en-US" smtClean="0">
              <a:ea typeface="MS PGothic" pitchFamily="34" charset="-128"/>
            </a:endParaRPr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241300" y="854075"/>
            <a:ext cx="8785225" cy="15573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An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atom</a:t>
            </a:r>
            <a:r>
              <a:rPr lang="en-US" sz="2400" dirty="0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is a symbol of the form 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dirty="0">
                <a:cs typeface="Times New Roman" pitchFamily="18" charset="0"/>
              </a:rPr>
              <a:t> or </a:t>
            </a:r>
            <a:r>
              <a:rPr lang="en-US" sz="2400" i="1" dirty="0">
                <a:solidFill>
                  <a:srgbClr val="3233D0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(</a:t>
            </a:r>
            <a:r>
              <a:rPr lang="en-US" sz="2400" i="1" dirty="0">
                <a:solidFill>
                  <a:srgbClr val="3233D0"/>
                </a:solidFill>
                <a:cs typeface="Times New Roman" pitchFamily="18" charset="0"/>
              </a:rPr>
              <a:t>t</a:t>
            </a:r>
            <a:r>
              <a:rPr lang="en-US" sz="2400" i="1" baseline="-25000" dirty="0">
                <a:solidFill>
                  <a:srgbClr val="3233D0"/>
                </a:solidFill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3233D0"/>
                </a:solidFill>
                <a:ea typeface="Arial Unicode MS" pitchFamily="34" charset="-128"/>
                <a:cs typeface="Times New Roman" pitchFamily="18" charset="0"/>
              </a:rPr>
              <a:t>….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3233D0"/>
                </a:solidFill>
                <a:cs typeface="Times New Roman" pitchFamily="18" charset="0"/>
              </a:rPr>
              <a:t>t</a:t>
            </a:r>
            <a:r>
              <a:rPr lang="en-US" sz="2400" i="1" baseline="-25000" dirty="0" err="1">
                <a:solidFill>
                  <a:srgbClr val="3233D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3233D0"/>
                </a:solidFill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where </a:t>
            </a:r>
            <a:r>
              <a:rPr lang="en-US" sz="2400" i="1" dirty="0">
                <a:solidFill>
                  <a:schemeClr val="accent2"/>
                </a:solidFill>
                <a:cs typeface="Times New Roman" pitchFamily="18" charset="0"/>
              </a:rPr>
              <a:t>p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is a predicate symbol and </a:t>
            </a:r>
            <a:r>
              <a:rPr lang="en-US" sz="2400" i="1" dirty="0" err="1">
                <a:solidFill>
                  <a:schemeClr val="accent2"/>
                </a:solidFill>
                <a:cs typeface="Times New Roman" pitchFamily="18" charset="0"/>
              </a:rPr>
              <a:t>t</a:t>
            </a:r>
            <a:r>
              <a:rPr lang="en-US" sz="2400" i="1" baseline="-25000" dirty="0" err="1">
                <a:solidFill>
                  <a:schemeClr val="accent2"/>
                </a:solidFill>
                <a:cs typeface="Times New Roman" pitchFamily="18" charset="0"/>
              </a:rPr>
              <a:t>i</a:t>
            </a:r>
            <a:r>
              <a:rPr lang="en-US" sz="2400" i="1" baseline="-25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i="1" baseline="-25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are terms</a:t>
            </a: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81000" indent="-3810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250825" y="2565400"/>
            <a:ext cx="8775700" cy="2232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definite clause </a:t>
            </a:r>
            <a:r>
              <a:rPr lang="en-US" sz="2400">
                <a:cs typeface="Times New Roman" pitchFamily="18" charset="0"/>
              </a:rPr>
              <a:t>is either an atom (a fact) or of the form: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 i="1">
                <a:cs typeface="Times New Roman" pitchFamily="18" charset="0"/>
              </a:rPr>
              <a:t>    				h  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>
                <a:cs typeface="Times New Roman" pitchFamily="18" charset="0"/>
              </a:rPr>
              <a:t> 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∧… ∧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m</a:t>
            </a:r>
            <a:r>
              <a:rPr lang="en-US" sz="2400">
                <a:cs typeface="Times New Roman" pitchFamily="18" charset="0"/>
              </a:rPr>
              <a:t> 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where </a:t>
            </a:r>
            <a:r>
              <a:rPr lang="en-US" sz="2400" i="1">
                <a:cs typeface="Times New Roman" pitchFamily="18" charset="0"/>
              </a:rPr>
              <a:t>h</a:t>
            </a:r>
            <a:r>
              <a:rPr lang="en-US" sz="2400">
                <a:cs typeface="Times New Roman" pitchFamily="18" charset="0"/>
              </a:rPr>
              <a:t>  and the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 i="1" baseline="-25000">
                <a:cs typeface="Times New Roman" pitchFamily="18" charset="0"/>
              </a:rPr>
              <a:t>i</a:t>
            </a:r>
            <a:r>
              <a:rPr lang="en-US" sz="2400">
                <a:cs typeface="Times New Roman" pitchFamily="18" charset="0"/>
              </a:rPr>
              <a:t> are atoms (Read this as ``</a:t>
            </a:r>
            <a:r>
              <a:rPr lang="en-US" sz="2400" i="1">
                <a:cs typeface="Times New Roman" pitchFamily="18" charset="0"/>
              </a:rPr>
              <a:t>h</a:t>
            </a:r>
            <a:r>
              <a:rPr lang="en-US" sz="2400">
                <a:cs typeface="Times New Roman" pitchFamily="18" charset="0"/>
              </a:rPr>
              <a:t>  if </a:t>
            </a:r>
            <a:r>
              <a:rPr lang="en-US" sz="2400" i="1">
                <a:cs typeface="Times New Roman" pitchFamily="18" charset="0"/>
              </a:rPr>
              <a:t>b</a:t>
            </a:r>
            <a:r>
              <a:rPr lang="en-US" sz="2400">
                <a:cs typeface="Times New Roman" pitchFamily="18" charset="0"/>
              </a:rPr>
              <a:t>.'')</a:t>
            </a:r>
          </a:p>
        </p:txBody>
      </p:sp>
      <p:sp>
        <p:nvSpPr>
          <p:cNvPr id="589831" name="Rectangle 7"/>
          <p:cNvSpPr>
            <a:spLocks noChangeArrowheads="1"/>
          </p:cNvSpPr>
          <p:nvPr/>
        </p:nvSpPr>
        <p:spPr bwMode="auto">
          <a:xfrm>
            <a:off x="358775" y="5084763"/>
            <a:ext cx="8667750" cy="1008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A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knowledge base </a:t>
            </a:r>
            <a:r>
              <a:rPr lang="en-US" sz="2400">
                <a:cs typeface="Times New Roman" pitchFamily="18" charset="0"/>
              </a:rPr>
              <a:t>is a set of definite clauses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83113" y="1814513"/>
            <a:ext cx="3837141" cy="46166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Examples: sunny,   in(alan,X)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27363" y="4191000"/>
            <a:ext cx="5865812" cy="461963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Example: in(X,Z) </a:t>
            </a:r>
            <a:r>
              <a:rPr lang="en-US" sz="2400">
                <a:ea typeface="Arial Unicode MS" pitchFamily="34" charset="-128"/>
                <a:cs typeface="Times New Roman" pitchFamily="18" charset="0"/>
              </a:rPr>
              <a:t>← in(X,Y) ∧ part-of(Y,Z) 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0" grpId="0" animBg="1"/>
      <p:bldP spid="589831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 smtClean="0"/>
              <a:t>Datalog</a:t>
            </a:r>
            <a:r>
              <a:rPr lang="en-US" smtClean="0"/>
              <a:t>: Top Down Proof Procedure</a:t>
            </a:r>
          </a:p>
        </p:txBody>
      </p:sp>
      <p:sp>
        <p:nvSpPr>
          <p:cNvPr id="12310" name="Rectangle 3"/>
          <p:cNvSpPr>
            <a:spLocks noChangeArrowheads="1"/>
          </p:cNvSpPr>
          <p:nvPr/>
        </p:nvSpPr>
        <p:spPr bwMode="auto">
          <a:xfrm>
            <a:off x="250825" y="908050"/>
            <a:ext cx="8893175" cy="13668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05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Extension of Top-Down procedure for PDCL.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How do we deal with variables?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Idea: 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cs typeface="Times New Roman" pitchFamily="18" charset="0"/>
              </a:rPr>
              <a:t>Find </a:t>
            </a:r>
            <a:r>
              <a:rPr lang="en-US" sz="2000" dirty="0" smtClean="0">
                <a:cs typeface="Times New Roman" pitchFamily="18" charset="0"/>
              </a:rPr>
              <a:t>a clause  </a:t>
            </a:r>
            <a:r>
              <a:rPr lang="en-US" sz="2000" dirty="0">
                <a:cs typeface="Times New Roman" pitchFamily="18" charset="0"/>
              </a:rPr>
              <a:t>with </a:t>
            </a:r>
            <a:r>
              <a:rPr lang="en-US" sz="2000" dirty="0" smtClean="0">
                <a:cs typeface="Times New Roman" pitchFamily="18" charset="0"/>
              </a:rPr>
              <a:t>head  </a:t>
            </a:r>
            <a:r>
              <a:rPr lang="en-US" sz="2000" dirty="0">
                <a:cs typeface="Times New Roman" pitchFamily="18" charset="0"/>
              </a:rPr>
              <a:t>that </a:t>
            </a:r>
            <a:r>
              <a:rPr lang="en-US" sz="2000" dirty="0" smtClean="0">
                <a:cs typeface="Times New Roman" pitchFamily="18" charset="0"/>
              </a:rPr>
              <a:t>matches </a:t>
            </a:r>
            <a:r>
              <a:rPr lang="en-US" sz="2000" dirty="0">
                <a:cs typeface="Times New Roman" pitchFamily="18" charset="0"/>
              </a:rPr>
              <a:t>the query</a:t>
            </a:r>
          </a:p>
          <a:p>
            <a:pPr marL="1257300" lvl="2" indent="-342900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cs typeface="Times New Roman" pitchFamily="18" charset="0"/>
              </a:rPr>
              <a:t>Substitute </a:t>
            </a:r>
            <a:r>
              <a:rPr lang="en-US" sz="2000" dirty="0" smtClean="0">
                <a:cs typeface="Times New Roman" pitchFamily="18" charset="0"/>
              </a:rPr>
              <a:t>variables </a:t>
            </a:r>
            <a:r>
              <a:rPr lang="en-US" sz="2000" dirty="0">
                <a:cs typeface="Times New Roman" pitchFamily="18" charset="0"/>
              </a:rPr>
              <a:t>in the clause with </a:t>
            </a:r>
            <a:r>
              <a:rPr lang="en-US" sz="2000" dirty="0" smtClean="0">
                <a:cs typeface="Times New Roman" pitchFamily="18" charset="0"/>
              </a:rPr>
              <a:t>their </a:t>
            </a:r>
            <a:r>
              <a:rPr lang="en-US" sz="2000" dirty="0">
                <a:cs typeface="Times New Roman" pitchFamily="18" charset="0"/>
              </a:rPr>
              <a:t>matching </a:t>
            </a:r>
            <a:r>
              <a:rPr lang="en-US" sz="2000" dirty="0" smtClean="0">
                <a:cs typeface="Times New Roman" pitchFamily="18" charset="0"/>
              </a:rPr>
              <a:t>constants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Example: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cs typeface="Times New Roman" pitchFamily="18" charset="0"/>
              </a:rPr>
              <a:t>We will not cover the formal details of this process, called </a:t>
            </a:r>
            <a:r>
              <a:rPr lang="en-US" sz="2000" b="1" i="1" dirty="0">
                <a:solidFill>
                  <a:schemeClr val="accent2"/>
                </a:solidFill>
                <a:cs typeface="Times New Roman" pitchFamily="18" charset="0"/>
              </a:rPr>
              <a:t>unification</a:t>
            </a:r>
            <a:r>
              <a:rPr lang="en-US" sz="2000" dirty="0">
                <a:cs typeface="Times New Roman" pitchFamily="18" charset="0"/>
              </a:rPr>
              <a:t>. See P&amp;M Section 12.4.2, p. 511 for the details.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in(X,Y)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>
                <a:cs typeface="Times New Roman" pitchFamily="18" charset="0"/>
              </a:rPr>
              <a:t> part_of(Z,Y) &amp; in(X,Z).</a:t>
            </a:r>
          </a:p>
        </p:txBody>
      </p:sp>
      <p:pic>
        <p:nvPicPr>
          <p:cNvPr id="66565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47813" y="429418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1788" y="4779963"/>
            <a:ext cx="0" cy="449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2071670" y="5500702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 err="1">
                <a:cs typeface="Times New Roman" pitchFamily="18" charset="0"/>
              </a:rPr>
              <a:t>Z,cs_building</a:t>
            </a:r>
            <a:r>
              <a:rPr lang="en-US" sz="2400" dirty="0">
                <a:cs typeface="Times New Roman" pitchFamily="18" charset="0"/>
              </a:rPr>
              <a:t>),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5003800" y="4724400"/>
            <a:ext cx="3168650" cy="830997"/>
          </a:xfrm>
          <a:prstGeom prst="wedgeRectCallout">
            <a:avLst>
              <a:gd name="adj1" fmla="val -74376"/>
              <a:gd name="adj2" fmla="val 1741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&amp; in(X,Z).</a:t>
            </a:r>
          </a:p>
          <a:p>
            <a:pPr>
              <a:defRPr/>
            </a:pPr>
            <a:r>
              <a:rPr lang="en-US" sz="1600" dirty="0">
                <a:cs typeface="Times New Roman" pitchFamily="18" charset="0"/>
              </a:rPr>
              <a:t>with Y = </a:t>
            </a:r>
            <a:r>
              <a:rPr lang="en-US" sz="1600" dirty="0" err="1" smtClean="0">
                <a:solidFill>
                  <a:srgbClr val="FF000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ea typeface="Arial" charset="0"/>
                <a:cs typeface="Times New Roman" pitchFamily="18" charset="0"/>
              </a:rPr>
              <a:t>         X = </a:t>
            </a:r>
            <a:r>
              <a:rPr lang="en-US" sz="1600" dirty="0" err="1" smtClean="0">
                <a:solidFill>
                  <a:srgbClr val="FF000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FF000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57875" y="1530350"/>
            <a:ext cx="2525713" cy="3394075"/>
          </a:xfrm>
          <a:custGeom>
            <a:avLst/>
            <a:gdLst>
              <a:gd name="connsiteX0" fmla="*/ 2162175 w 2525713"/>
              <a:gd name="connsiteY0" fmla="*/ 3394075 h 3394075"/>
              <a:gd name="connsiteX1" fmla="*/ 2409825 w 2525713"/>
              <a:gd name="connsiteY1" fmla="*/ 2813050 h 3394075"/>
              <a:gd name="connsiteX2" fmla="*/ 2124075 w 2525713"/>
              <a:gd name="connsiteY2" fmla="*/ 431800 h 3394075"/>
              <a:gd name="connsiteX3" fmla="*/ 0 w 2525713"/>
              <a:gd name="connsiteY3" fmla="*/ 222250 h 33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713" h="3394075">
                <a:moveTo>
                  <a:pt x="2162175" y="3394075"/>
                </a:moveTo>
                <a:cubicBezTo>
                  <a:pt x="2289175" y="3350418"/>
                  <a:pt x="2416175" y="3306762"/>
                  <a:pt x="2409825" y="2813050"/>
                </a:cubicBezTo>
                <a:cubicBezTo>
                  <a:pt x="2403475" y="2319338"/>
                  <a:pt x="2525713" y="863600"/>
                  <a:pt x="2124075" y="431800"/>
                </a:cubicBezTo>
                <a:cubicBezTo>
                  <a:pt x="1722438" y="0"/>
                  <a:pt x="861219" y="111125"/>
                  <a:pt x="0" y="222250"/>
                </a:cubicBezTo>
              </a:path>
            </a:pathLst>
          </a:cu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5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proof of a </a:t>
            </a:r>
            <a:r>
              <a:rPr lang="en-US" err="1"/>
              <a:t>Datalog</a:t>
            </a:r>
            <a:r>
              <a:rPr lang="en-US"/>
              <a:t> query</a:t>
            </a:r>
            <a:endParaRPr lang="en-US" smtClean="0"/>
          </a:p>
        </p:txBody>
      </p:sp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720725" y="3357563"/>
            <a:ext cx="88931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68611" name="Rectangle 5"/>
          <p:cNvSpPr>
            <a:spLocks noChangeArrowheads="1"/>
          </p:cNvSpPr>
          <p:nvPr/>
        </p:nvSpPr>
        <p:spPr bwMode="auto">
          <a:xfrm>
            <a:off x="2124075" y="836613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in(X,Y) </a:t>
            </a:r>
            <a:r>
              <a:rPr lang="en-US" sz="20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000">
                <a:cs typeface="Times New Roman" pitchFamily="18" charset="0"/>
              </a:rPr>
              <a:t> part_of(Z,Y) &amp; in(X,Z).</a:t>
            </a:r>
          </a:p>
        </p:txBody>
      </p: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1258888" y="1989138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cs typeface="Times New Roman" pitchFamily="18" charset="0"/>
              </a:rPr>
              <a:t>Query:</a:t>
            </a:r>
            <a:r>
              <a:rPr lang="en-US" sz="2400">
                <a:cs typeface="Times New Roman" pitchFamily="18" charset="0"/>
              </a:rPr>
              <a:t>  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pic>
        <p:nvPicPr>
          <p:cNvPr id="68613" name="Ink 15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12613" y="447611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4284663" y="2420938"/>
            <a:ext cx="0" cy="612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195513" y="2997200"/>
            <a:ext cx="5761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part_of(Z,cs_building), in(alan,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663" y="3573463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71775" y="4221163"/>
            <a:ext cx="5761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yes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cs typeface="Times New Roman" pitchFamily="18" charset="0"/>
              </a:rPr>
              <a:t> 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908175" y="4697413"/>
            <a:ext cx="2087563" cy="519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81513" y="4697413"/>
            <a:ext cx="2106612" cy="460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929058" y="5286388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yes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part_of</a:t>
            </a:r>
            <a:r>
              <a:rPr lang="en-US" sz="2400" dirty="0">
                <a:cs typeface="Times New Roman" pitchFamily="18" charset="0"/>
              </a:rPr>
              <a:t>(Z, r123),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Z).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042988" y="5216525"/>
            <a:ext cx="13684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yes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         </a:t>
            </a:r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6500826" y="2000240"/>
            <a:ext cx="2376488" cy="1077218"/>
          </a:xfrm>
          <a:prstGeom prst="wedgeRectCallout">
            <a:avLst>
              <a:gd name="adj1" fmla="val -140670"/>
              <a:gd name="adj2" fmla="val 331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&amp; in(X,Z),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Y 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cs_building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X = </a:t>
            </a:r>
            <a:r>
              <a:rPr lang="en-US" sz="1600" dirty="0" err="1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alan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38" name="Rectangular Callout 37"/>
          <p:cNvSpPr>
            <a:spLocks noChangeArrowheads="1"/>
          </p:cNvSpPr>
          <p:nvPr/>
        </p:nvSpPr>
        <p:spPr bwMode="auto">
          <a:xfrm>
            <a:off x="4859338" y="3451225"/>
            <a:ext cx="2592387" cy="830263"/>
          </a:xfrm>
          <a:prstGeom prst="wedgeRectCallout">
            <a:avLst>
              <a:gd name="adj1" fmla="val -63986"/>
              <a:gd name="adj2" fmla="val -1732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Using clause:</a:t>
            </a:r>
          </a:p>
          <a:p>
            <a:r>
              <a:rPr lang="en-US" sz="1600" dirty="0">
                <a:cs typeface="Times New Roman" pitchFamily="18" charset="0"/>
              </a:rPr>
              <a:t>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(r123,cs_building)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with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Z = r123</a:t>
            </a:r>
          </a:p>
        </p:txBody>
      </p:sp>
      <p:sp>
        <p:nvSpPr>
          <p:cNvPr id="39" name="Rectangular Callout 38"/>
          <p:cNvSpPr>
            <a:spLocks noChangeArrowheads="1"/>
          </p:cNvSpPr>
          <p:nvPr/>
        </p:nvSpPr>
        <p:spPr bwMode="auto">
          <a:xfrm>
            <a:off x="323850" y="4314825"/>
            <a:ext cx="1584325" cy="584200"/>
          </a:xfrm>
          <a:prstGeom prst="wedgeRectCallout">
            <a:avLst>
              <a:gd name="adj1" fmla="val 93815"/>
              <a:gd name="adj2" fmla="val 4984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Using clause: </a:t>
            </a:r>
            <a:br>
              <a:rPr lang="en-US" sz="1600">
                <a:cs typeface="Times New Roman" pitchFamily="18" charset="0"/>
              </a:rPr>
            </a:br>
            <a:r>
              <a:rPr lang="en-US" sz="1600">
                <a:cs typeface="Times New Roman" pitchFamily="18" charset="0"/>
              </a:rPr>
              <a:t>  in(alan, r123).</a:t>
            </a:r>
          </a:p>
        </p:txBody>
      </p:sp>
      <p:sp>
        <p:nvSpPr>
          <p:cNvPr id="41" name="Rectangular Callout 40"/>
          <p:cNvSpPr>
            <a:spLocks noChangeArrowheads="1"/>
          </p:cNvSpPr>
          <p:nvPr/>
        </p:nvSpPr>
        <p:spPr bwMode="auto">
          <a:xfrm>
            <a:off x="6676058" y="4306799"/>
            <a:ext cx="2376487" cy="1077218"/>
          </a:xfrm>
          <a:prstGeom prst="wedgeRectCallout">
            <a:avLst>
              <a:gd name="adj1" fmla="val -64597"/>
              <a:gd name="adj2" fmla="val 2679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Using clause: </a:t>
            </a:r>
            <a:r>
              <a:rPr lang="en-US" sz="1600" dirty="0">
                <a:cs typeface="Times New Roman" pitchFamily="18" charset="0"/>
              </a:rPr>
              <a:t>in(X,Y)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cs typeface="Times New Roman" pitchFamily="18" charset="0"/>
              </a:rPr>
              <a:t> 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(Z,Y) &amp; in(X,Z).</a:t>
            </a:r>
            <a:br>
              <a:rPr lang="en-US" sz="1600" dirty="0">
                <a:cs typeface="Times New Roman" pitchFamily="18" charset="0"/>
              </a:rPr>
            </a:br>
            <a:r>
              <a:rPr lang="en-US" sz="1600" dirty="0">
                <a:cs typeface="Times New Roman" pitchFamily="18" charset="0"/>
              </a:rPr>
              <a:t>   With </a:t>
            </a:r>
            <a:r>
              <a:rPr lang="en-US" sz="1600" dirty="0" smtClean="0">
                <a:solidFill>
                  <a:srgbClr val="3233D0"/>
                </a:solidFill>
                <a:cs typeface="Times New Roman" pitchFamily="18" charset="0"/>
              </a:rPr>
              <a:t>X </a:t>
            </a:r>
            <a:r>
              <a:rPr lang="en-US" sz="1600" dirty="0">
                <a:solidFill>
                  <a:srgbClr val="3233D0"/>
                </a:solidFill>
                <a:cs typeface="Times New Roman" pitchFamily="18" charset="0"/>
              </a:rPr>
              <a:t>= </a:t>
            </a:r>
            <a:r>
              <a:rPr lang="en-US" sz="1600" dirty="0" err="1" smtClean="0">
                <a:solidFill>
                  <a:srgbClr val="3233D0"/>
                </a:solidFill>
                <a:cs typeface="Times New Roman" pitchFamily="18" charset="0"/>
              </a:rPr>
              <a:t>alan</a:t>
            </a:r>
            <a:endParaRPr lang="en-US" sz="1600" dirty="0" smtClean="0">
              <a:solidFill>
                <a:srgbClr val="3233D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3233D0"/>
                </a:solidFill>
                <a:ea typeface="Arial" charset="0"/>
                <a:cs typeface="Times New Roman" pitchFamily="18" charset="0"/>
              </a:rPr>
              <a:t>            Y = </a:t>
            </a:r>
            <a:r>
              <a:rPr lang="en-US" sz="1600" dirty="0" smtClean="0">
                <a:solidFill>
                  <a:srgbClr val="3233D0"/>
                </a:solidFill>
                <a:cs typeface="Times New Roman" pitchFamily="18" charset="0"/>
              </a:rPr>
              <a:t>r123</a:t>
            </a:r>
            <a:endParaRPr lang="en-US" sz="1600" dirty="0">
              <a:solidFill>
                <a:srgbClr val="3233D0"/>
              </a:solidFill>
              <a:ea typeface="Arial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372225" y="5661025"/>
            <a:ext cx="0" cy="5286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6084888" y="6237288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cs typeface="Times New Roman" pitchFamily="18" charset="0"/>
              </a:rPr>
              <a:t>fail</a:t>
            </a:r>
          </a:p>
        </p:txBody>
      </p:sp>
      <p:sp>
        <p:nvSpPr>
          <p:cNvPr id="58" name="Rectangular Callout 57"/>
          <p:cNvSpPr>
            <a:spLocks noChangeArrowheads="1"/>
          </p:cNvSpPr>
          <p:nvPr/>
        </p:nvSpPr>
        <p:spPr bwMode="auto">
          <a:xfrm>
            <a:off x="3203575" y="5795963"/>
            <a:ext cx="2089150" cy="831850"/>
          </a:xfrm>
          <a:prstGeom prst="wedgeRectCallout">
            <a:avLst>
              <a:gd name="adj1" fmla="val 92106"/>
              <a:gd name="adj2" fmla="val -247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a typeface="Arial" charset="0"/>
                <a:cs typeface="Times New Roman" pitchFamily="18" charset="0"/>
              </a:rPr>
              <a:t>No clause with matching head: </a:t>
            </a:r>
            <a:r>
              <a:rPr lang="en-US" sz="1600" dirty="0" err="1">
                <a:cs typeface="Times New Roman" pitchFamily="18" charset="0"/>
              </a:rPr>
              <a:t>part_of</a:t>
            </a:r>
            <a:r>
              <a:rPr lang="en-US" sz="1600" dirty="0">
                <a:cs typeface="Times New Roman" pitchFamily="18" charset="0"/>
              </a:rPr>
              <a:t>(Z,r123).</a:t>
            </a:r>
            <a:endParaRPr lang="en-US" sz="1600" dirty="0">
              <a:ea typeface="Arial" charset="0"/>
              <a:cs typeface="Times New Roman" pitchFamily="18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7236296" y="3861048"/>
            <a:ext cx="45719" cy="45719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2" grpId="0"/>
      <p:bldP spid="38" grpId="0" animBg="1"/>
      <p:bldP spid="39" grpId="0" animBg="1"/>
      <p:bldP spid="41" grpId="0" animBg="1"/>
      <p:bldP spid="56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Tracing </a:t>
            </a:r>
            <a:r>
              <a:rPr lang="en-US" err="1" smtClean="0"/>
              <a:t>Datalog</a:t>
            </a:r>
            <a:r>
              <a:rPr lang="en-US" smtClean="0"/>
              <a:t> proofs in </a:t>
            </a:r>
            <a:r>
              <a:rPr lang="en-US" err="1" smtClean="0"/>
              <a:t>AIspace</a:t>
            </a:r>
            <a:endParaRPr lang="en-US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endParaRPr lang="en-US" dirty="0" smtClean="0">
              <a:latin typeface="Arial" pitchFamily="34" charset="0"/>
            </a:endParaRPr>
          </a:p>
          <a:p>
            <a:pPr>
              <a:buSzTx/>
              <a:buFontTx/>
              <a:buChar char="•"/>
            </a:pPr>
            <a:r>
              <a:rPr lang="en-US" dirty="0" smtClean="0"/>
              <a:t>You can trace the example from the last slide in the </a:t>
            </a:r>
            <a:r>
              <a:rPr lang="en-US" dirty="0" err="1" smtClean="0"/>
              <a:t>AIspace</a:t>
            </a:r>
            <a:r>
              <a:rPr lang="en-US" dirty="0" smtClean="0"/>
              <a:t> Deduction Applet at </a:t>
            </a:r>
            <a:r>
              <a:rPr lang="en-US" dirty="0" smtClean="0">
                <a:hlinkClick r:id="rId2"/>
              </a:rPr>
              <a:t>http://aispace.org/deduction/</a:t>
            </a:r>
            <a:r>
              <a:rPr lang="en-US" dirty="0" smtClean="0"/>
              <a:t> using file </a:t>
            </a:r>
            <a:r>
              <a:rPr lang="en-US" i="1" dirty="0" smtClean="0"/>
              <a:t>ex-</a:t>
            </a:r>
            <a:r>
              <a:rPr lang="en-US" i="1" dirty="0" err="1" smtClean="0"/>
              <a:t>Datalog</a:t>
            </a:r>
            <a:r>
              <a:rPr lang="en-US" dirty="0" smtClean="0"/>
              <a:t> available in course schedule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Question 4 of assignment 3 asks you to use this applet</a:t>
            </a:r>
          </a:p>
        </p:txBody>
      </p:sp>
      <p:pic>
        <p:nvPicPr>
          <p:cNvPr id="706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429000"/>
            <a:ext cx="233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Datalog: queries with variables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4005263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What would the answer(s) be? </a:t>
            </a: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500063" y="2708275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Query:</a:t>
            </a:r>
            <a:r>
              <a:rPr lang="en-US" sz="2400" dirty="0">
                <a:cs typeface="Times New Roman" pitchFamily="18" charset="0"/>
              </a:rPr>
              <a:t> 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611188" y="1196975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in(X,Y) </a:t>
            </a:r>
            <a:r>
              <a:rPr lang="en-US" sz="2000">
                <a:latin typeface="Arial" pitchFamily="34" charset="0"/>
                <a:sym typeface="Symbol" pitchFamily="18" charset="2"/>
              </a:rPr>
              <a:t></a:t>
            </a:r>
            <a:r>
              <a:rPr lang="en-US" sz="2000">
                <a:latin typeface="Arial" pitchFamily="34" charset="0"/>
              </a:rPr>
              <a:t> part_of(Z,Y) &amp; in(X,Z).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9750" y="31416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    yes(X1)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Datalog: queries with variables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395288" y="4005263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What would the answer(s) be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yes(r123).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yes(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cs_building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). 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500063" y="2708275"/>
            <a:ext cx="5329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cs typeface="Times New Roman" pitchFamily="18" charset="0"/>
              </a:rPr>
              <a:t>Query:</a:t>
            </a:r>
            <a:r>
              <a:rPr lang="en-US" sz="2400" dirty="0">
                <a:cs typeface="Times New Roman" pitchFamily="18" charset="0"/>
              </a:rPr>
              <a:t> 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611188" y="1196975"/>
            <a:ext cx="5400675" cy="107950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in(alan, r123).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part_of(r123,cs_building).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Arial" pitchFamily="34" charset="0"/>
              </a:rPr>
              <a:t>in(X,Y) </a:t>
            </a:r>
            <a:r>
              <a:rPr lang="en-US" sz="2000">
                <a:latin typeface="Arial" pitchFamily="34" charset="0"/>
                <a:sym typeface="Symbol" pitchFamily="18" charset="2"/>
              </a:rPr>
              <a:t></a:t>
            </a:r>
            <a:r>
              <a:rPr lang="en-US" sz="2000">
                <a:latin typeface="Arial" pitchFamily="34" charset="0"/>
              </a:rPr>
              <a:t> part_of(Z,Y) &amp; in(X,Z).</a:t>
            </a: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539750" y="3141663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             yes(X1) 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2400" dirty="0">
                <a:cs typeface="Times New Roman" pitchFamily="18" charset="0"/>
              </a:rPr>
              <a:t> in(</a:t>
            </a:r>
            <a:r>
              <a:rPr lang="en-US" sz="2400" dirty="0" err="1">
                <a:cs typeface="Times New Roman" pitchFamily="18" charset="0"/>
              </a:rPr>
              <a:t>alan</a:t>
            </a:r>
            <a:r>
              <a:rPr lang="en-US" sz="2400" dirty="0">
                <a:cs typeface="Times New Roman" pitchFamily="18" charset="0"/>
              </a:rPr>
              <a:t>, X1).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877272"/>
            <a:ext cx="1981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5857" y="4581128"/>
            <a:ext cx="5256584" cy="1015663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Again, you </a:t>
            </a:r>
            <a:r>
              <a:rPr lang="en-US" sz="2000" dirty="0">
                <a:cs typeface="Times New Roman" pitchFamily="18" charset="0"/>
              </a:rPr>
              <a:t>can trace the SLD derivation for this query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in the </a:t>
            </a:r>
            <a:r>
              <a:rPr lang="en-US" sz="2000" dirty="0" err="1">
                <a:cs typeface="Times New Roman" pitchFamily="18" charset="0"/>
              </a:rPr>
              <a:t>AIspace</a:t>
            </a:r>
            <a:r>
              <a:rPr lang="en-US" sz="2000" dirty="0">
                <a:cs typeface="Times New Roman" pitchFamily="18" charset="0"/>
              </a:rPr>
              <a:t> Deduction </a:t>
            </a:r>
            <a:r>
              <a:rPr lang="en-US" sz="2000" dirty="0" smtClean="0">
                <a:cs typeface="Times New Roman" pitchFamily="18" charset="0"/>
              </a:rPr>
              <a:t>Applet</a:t>
            </a: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AE6A44-651A-4F8E-A8B0-64C69B23192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Define/read/write/trace/debug the </a:t>
            </a:r>
            <a:r>
              <a:rPr lang="en-US" sz="3200" b="1" smtClean="0"/>
              <a:t>TopDown</a:t>
            </a:r>
            <a:r>
              <a:rPr lang="en-US" sz="3200" smtClean="0"/>
              <a:t> proof procedure (as a </a:t>
            </a:r>
            <a:r>
              <a:rPr lang="en-US" sz="3200" b="1" smtClean="0"/>
              <a:t>search</a:t>
            </a:r>
            <a:r>
              <a:rPr lang="en-US" sz="3200" smtClean="0"/>
              <a:t> problem)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Represent simple domains in </a:t>
            </a:r>
            <a:r>
              <a:rPr lang="en-US" sz="3200" b="1" smtClean="0"/>
              <a:t>Datalog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Apply </a:t>
            </a:r>
            <a:r>
              <a:rPr lang="en-US" sz="3200" b="1" smtClean="0"/>
              <a:t>TopDown</a:t>
            </a:r>
            <a:r>
              <a:rPr lang="en-US" sz="3200" smtClean="0"/>
              <a:t> proof procedure in </a:t>
            </a:r>
            <a:r>
              <a:rPr lang="en-US" sz="3200" b="1" smtClean="0"/>
              <a:t>Datalog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2564904"/>
            <a:ext cx="68042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dirty="0" smtClean="0">
                <a:solidFill>
                  <a:schemeClr val="tx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b="1" i="1" dirty="0" smtClean="0">
                <a:solidFill>
                  <a:schemeClr val="accent2"/>
                </a:solidFill>
              </a:rPr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3359A7-B7D8-4031-8C42-2CFFC79B0AA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538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538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538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1538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538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538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538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538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0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539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539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539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539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539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539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0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540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540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540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540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540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540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0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540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5410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FED6B49-4077-49F2-AF08-4E8373F6CDD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Static Bayesian Network 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063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4167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168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169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0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1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2" name="Straight Arrow Connector 43"/>
          <p:cNvCxnSpPr>
            <a:cxnSpLocks noChangeShapeType="1"/>
          </p:cNvCxnSpPr>
          <p:nvPr/>
        </p:nvCxnSpPr>
        <p:spPr bwMode="auto">
          <a:xfrm rot="5400000">
            <a:off x="1393031" y="3821907"/>
            <a:ext cx="207168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3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4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5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76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4178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2000250" y="3714751"/>
            <a:ext cx="2714625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2A8C422-0F92-4696-9C30-5E757C7E4B6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 to Probability (Motivation)</a:t>
            </a:r>
          </a:p>
        </p:txBody>
      </p:sp>
      <p:sp>
        <p:nvSpPr>
          <p:cNvPr id="51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8458200" cy="20208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i="1" smtClean="0"/>
              <a:t>Will it rain in 10 days? Was it raining 98 days ago?</a:t>
            </a:r>
          </a:p>
          <a:p>
            <a:pPr eaLnBrk="1" hangingPunct="1">
              <a:buFontTx/>
              <a:buChar char="•"/>
            </a:pPr>
            <a:r>
              <a:rPr lang="en-US" i="1" smtClean="0"/>
              <a:t>Right now, how many people are in this room? in this building (DMP)? At UBC? ….Yesterday?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3143250"/>
            <a:ext cx="84582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AI agents (and humans </a:t>
            </a:r>
            <a:r>
              <a:rPr lang="en-US" sz="3200" kern="0" dirty="0">
                <a:latin typeface="+mn-lt"/>
                <a:sym typeface="Wingdings" pitchFamily="2" charset="2"/>
              </a:rPr>
              <a:t></a:t>
            </a:r>
            <a:r>
              <a:rPr lang="en-US" sz="3200" kern="0" dirty="0">
                <a:latin typeface="+mn-lt"/>
              </a:rPr>
              <a:t>) are not omniscient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>
                <a:latin typeface="+mn-lt"/>
              </a:rPr>
              <a:t>And the problem is not only predicting the future or “remembering”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08DD995-5ABB-4562-896C-D992D69F52F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 to Probability (Key points)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748712" cy="50212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Are agents all ignorant/uncertain to the same degree?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Should an agent act only when it is certain about  relevant knowledge?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(not acting usually has implications)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So agents need to </a:t>
            </a:r>
            <a:r>
              <a:rPr lang="en-US" sz="3200" b="1" smtClean="0"/>
              <a:t>represent and reason about their ignorance/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B23C990-F096-48D0-BE46-D186E393CA3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1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as a formal measure of uncertainty/ignorance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Belief in a proposition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(e.g., </a:t>
            </a:r>
            <a:r>
              <a:rPr lang="en-US" i="1" dirty="0" smtClean="0"/>
              <a:t>it is raining outside, there are 31 people in this room</a:t>
            </a:r>
            <a:r>
              <a:rPr lang="en-US" dirty="0" smtClean="0"/>
              <a:t>) can be measured in terms of a number between 0 and 1 – this is the probability of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</a:p>
          <a:p>
            <a:pPr lvl="1" eaLnBrk="1" hangingPunct="1"/>
            <a:r>
              <a:rPr lang="en-US" dirty="0" smtClean="0"/>
              <a:t>The probability</a:t>
            </a:r>
            <a:r>
              <a:rPr lang="en-US" sz="2000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 smtClean="0"/>
              <a:t> means that </a:t>
            </a:r>
            <a:r>
              <a:rPr lang="en-US" i="1" dirty="0" smtClean="0"/>
              <a:t>f</a:t>
            </a:r>
            <a:r>
              <a:rPr lang="en-US" dirty="0" smtClean="0"/>
              <a:t> is believed to be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The probability </a:t>
            </a:r>
            <a:r>
              <a:rPr lang="en-US" i="1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1 </a:t>
            </a:r>
            <a:r>
              <a:rPr lang="en-US" dirty="0" smtClean="0"/>
              <a:t>means that </a:t>
            </a:r>
            <a:r>
              <a:rPr lang="en-US" i="1" dirty="0" smtClean="0"/>
              <a:t>f </a:t>
            </a:r>
            <a:r>
              <a:rPr lang="en-US" dirty="0" smtClean="0"/>
              <a:t>is believed to be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Using 0 and 1 is purely a convention.</a:t>
            </a:r>
          </a:p>
          <a:p>
            <a:pPr lvl="1"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293E460-7156-4130-873D-66788B94D06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Top-down Ground Proof Procedure</a:t>
            </a:r>
          </a:p>
        </p:txBody>
      </p:sp>
      <p:sp>
        <p:nvSpPr>
          <p:cNvPr id="2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4802188"/>
          </a:xfrm>
        </p:spPr>
        <p:txBody>
          <a:bodyPr/>
          <a:lstStyle/>
          <a:p>
            <a:pPr eaLnBrk="1" hangingPunct="1"/>
            <a:r>
              <a:rPr lang="en-US" b="1" smtClean="0"/>
              <a:t>Key Idea:</a:t>
            </a:r>
            <a:r>
              <a:rPr lang="en-US" smtClean="0"/>
              <a:t> search backward from a query </a:t>
            </a:r>
            <a:r>
              <a:rPr lang="en-US" i="1" smtClean="0"/>
              <a:t>G</a:t>
            </a:r>
            <a:r>
              <a:rPr lang="en-US" smtClean="0"/>
              <a:t> to determine if it can be derived from </a:t>
            </a:r>
            <a:r>
              <a:rPr lang="en-US" i="1" smtClean="0"/>
              <a:t>KB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B0E130-34AB-4B16-89D9-016DE6D9C16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8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Variables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57250"/>
            <a:ext cx="8534400" cy="31623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random variable</a:t>
            </a:r>
            <a:r>
              <a:rPr lang="en-US" dirty="0" smtClean="0"/>
              <a:t> is a </a:t>
            </a:r>
            <a:r>
              <a:rPr lang="en-US" b="1" dirty="0" smtClean="0"/>
              <a:t>variable</a:t>
            </a:r>
            <a:r>
              <a:rPr lang="en-US" dirty="0" smtClean="0"/>
              <a:t> like the ones we have seen in </a:t>
            </a:r>
            <a:r>
              <a:rPr lang="en-US" b="1" dirty="0" smtClean="0"/>
              <a:t>CSP</a:t>
            </a:r>
            <a:r>
              <a:rPr lang="en-US" dirty="0" smtClean="0"/>
              <a:t> and </a:t>
            </a:r>
            <a:r>
              <a:rPr lang="en-US" b="1" dirty="0" smtClean="0"/>
              <a:t>Planning</a:t>
            </a:r>
            <a:r>
              <a:rPr lang="en-US" dirty="0" smtClean="0"/>
              <a:t>, but the agent can be </a:t>
            </a:r>
            <a:r>
              <a:rPr lang="en-US" b="1" dirty="0" smtClean="0"/>
              <a:t>uncertain about its value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 usual 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2"/>
                </a:solidFill>
              </a:rPr>
              <a:t>domain</a:t>
            </a:r>
            <a:r>
              <a:rPr lang="en-US" dirty="0" smtClean="0"/>
              <a:t> of a random variable </a:t>
            </a:r>
            <a:r>
              <a:rPr lang="en-US" i="1" dirty="0" smtClean="0"/>
              <a:t>X</a:t>
            </a:r>
            <a:r>
              <a:rPr lang="en-US" dirty="0" smtClean="0"/>
              <a:t>, written </a:t>
            </a:r>
            <a:r>
              <a:rPr lang="en-US" i="1" dirty="0" err="1" smtClean="0"/>
              <a:t>dom</a:t>
            </a:r>
            <a:r>
              <a:rPr lang="en-US" i="1" dirty="0" smtClean="0"/>
              <a:t>(X),</a:t>
            </a:r>
            <a:r>
              <a:rPr lang="en-US" dirty="0" smtClean="0"/>
              <a:t> is the set of values </a:t>
            </a:r>
            <a:r>
              <a:rPr lang="en-US" i="1" dirty="0" smtClean="0"/>
              <a:t>X</a:t>
            </a:r>
            <a:r>
              <a:rPr lang="en-US" dirty="0" smtClean="0"/>
              <a:t> can take</a:t>
            </a:r>
          </a:p>
          <a:p>
            <a:pPr lvl="1" eaLnBrk="1" hangingPunct="1"/>
            <a:r>
              <a:rPr lang="en-US" dirty="0" smtClean="0"/>
              <a:t>values are mutually exclusive and exhaustive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143375"/>
            <a:ext cx="8458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Examples </a:t>
            </a:r>
            <a:r>
              <a:rPr lang="en-US" kern="0" dirty="0" smtClean="0">
                <a:latin typeface="+mn-lt"/>
              </a:rPr>
              <a:t>(Boolean </a:t>
            </a:r>
            <a:r>
              <a:rPr lang="en-US" kern="0" dirty="0">
                <a:latin typeface="+mn-lt"/>
              </a:rPr>
              <a:t>and discrete)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99D6E8B-8F92-4D64-8C29-B98AB6BC201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Variables (cont’)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14625"/>
            <a:ext cx="8458200" cy="7858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Assignment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=</a:t>
            </a:r>
            <a:r>
              <a:rPr lang="en-US" i="1" dirty="0" smtClean="0"/>
              <a:t>x</a:t>
            </a:r>
            <a:r>
              <a:rPr lang="en-US" dirty="0" smtClean="0"/>
              <a:t>  means </a:t>
            </a:r>
            <a:r>
              <a:rPr lang="en-US" i="1" dirty="0" smtClean="0"/>
              <a:t>X</a:t>
            </a:r>
            <a:r>
              <a:rPr lang="en-US" dirty="0" smtClean="0"/>
              <a:t> has value </a:t>
            </a:r>
            <a:r>
              <a:rPr lang="en-US" i="1" dirty="0" smtClean="0"/>
              <a:t>x</a:t>
            </a:r>
          </a:p>
          <a:p>
            <a:pPr eaLnBrk="1" hangingPunct="1">
              <a:buFontTx/>
              <a:buChar char="•"/>
            </a:pPr>
            <a:endParaRPr lang="en-US" i="1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proposition</a:t>
            </a:r>
            <a:r>
              <a:rPr lang="en-US" dirty="0" smtClean="0"/>
              <a:t> is a Boolean formula made from assignments of values to variables </a:t>
            </a:r>
          </a:p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313" y="571500"/>
            <a:ext cx="8458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 </a:t>
            </a:r>
            <a:r>
              <a:rPr lang="en-US" dirty="0" err="1">
                <a:latin typeface="Arial Unicode MS" pitchFamily="34" charset="-128"/>
              </a:rPr>
              <a:t>tuple</a:t>
            </a:r>
            <a:r>
              <a:rPr lang="en-US" dirty="0">
                <a:latin typeface="Arial Unicode MS" pitchFamily="34" charset="-128"/>
              </a:rPr>
              <a:t> of random variables &lt;</a:t>
            </a:r>
            <a:r>
              <a:rPr lang="en-US" i="1" dirty="0">
                <a:latin typeface="Arial Unicode MS" pitchFamily="34" charset="-128"/>
                <a:sym typeface="Symbol" pitchFamily="18" charset="2"/>
              </a:rPr>
              <a:t>X</a:t>
            </a:r>
            <a:r>
              <a:rPr lang="en-US" i="1" baseline="-25000" dirty="0">
                <a:latin typeface="Arial Unicode MS" pitchFamily="34" charset="-128"/>
              </a:rPr>
              <a:t>1 </a:t>
            </a:r>
            <a:r>
              <a:rPr lang="en-US" i="1" dirty="0">
                <a:latin typeface="Arial Unicode MS" pitchFamily="34" charset="-128"/>
                <a:sym typeface="Symbol" pitchFamily="18" charset="2"/>
              </a:rPr>
              <a:t>,</a:t>
            </a:r>
            <a:r>
              <a:rPr lang="en-US" i="1" dirty="0">
                <a:latin typeface="Arial Unicode MS" pitchFamily="34" charset="-128"/>
              </a:rPr>
              <a:t>…., </a:t>
            </a:r>
            <a:r>
              <a:rPr lang="en-US" i="1" dirty="0" err="1">
                <a:latin typeface="Arial Unicode MS" pitchFamily="34" charset="-128"/>
                <a:sym typeface="Symbol" pitchFamily="18" charset="2"/>
              </a:rPr>
              <a:t>X</a:t>
            </a:r>
            <a:r>
              <a:rPr lang="en-US" i="1" baseline="-25000" dirty="0" err="1">
                <a:latin typeface="Arial Unicode MS" pitchFamily="34" charset="-128"/>
              </a:rPr>
              <a:t>n</a:t>
            </a:r>
            <a:r>
              <a:rPr lang="en-US" dirty="0">
                <a:latin typeface="Arial Unicode MS" pitchFamily="34" charset="-128"/>
                <a:sym typeface="Symbol" pitchFamily="18" charset="2"/>
              </a:rPr>
              <a:t>&gt; is a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  <a:sym typeface="Symbol" pitchFamily="18" charset="2"/>
              </a:rPr>
              <a:t>complex random variable </a:t>
            </a:r>
            <a:r>
              <a:rPr lang="en-US" dirty="0">
                <a:latin typeface="Arial Unicode MS" pitchFamily="34" charset="-128"/>
                <a:sym typeface="Symbol" pitchFamily="18" charset="2"/>
              </a:rPr>
              <a:t>with domain..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95536" y="3861048"/>
            <a:ext cx="576064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dirty="0" smtClean="0">
                <a:solidFill>
                  <a:schemeClr val="tx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71467996-254B-49C1-BC11-367F6EB95A4E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02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Possible Worlds</a:t>
            </a:r>
          </a:p>
        </p:txBody>
      </p:sp>
      <p:sp>
        <p:nvSpPr>
          <p:cNvPr id="10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628775"/>
            <a:ext cx="8713787" cy="2952750"/>
          </a:xfrm>
        </p:spPr>
        <p:txBody>
          <a:bodyPr/>
          <a:lstStyle/>
          <a:p>
            <a:pPr eaLnBrk="1" hangingPunct="1">
              <a:lnSpc>
                <a:spcPct val="3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E.g., if we model only two Boolean variables </a:t>
            </a:r>
            <a:r>
              <a:rPr lang="en-US" sz="2400" i="1" smtClean="0"/>
              <a:t>Cavity</a:t>
            </a:r>
            <a:r>
              <a:rPr lang="en-US" sz="2400" smtClean="0"/>
              <a:t> and </a:t>
            </a:r>
            <a:r>
              <a:rPr lang="en-US" sz="2400" i="1" smtClean="0"/>
              <a:t>Toothache</a:t>
            </a:r>
            <a:r>
              <a:rPr lang="en-US" sz="2400" smtClean="0"/>
              <a:t>, then there are 4 distinct possible worlds: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Cavity = T </a:t>
            </a:r>
            <a:r>
              <a:rPr lang="en-US" smtClean="0">
                <a:sym typeface="Symbol" pitchFamily="18" charset="2"/>
              </a:rPr>
              <a:t></a:t>
            </a:r>
            <a:r>
              <a:rPr lang="en-US" i="1" smtClean="0"/>
              <a:t>Toothache = T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Cavity = T </a:t>
            </a:r>
            <a:r>
              <a:rPr lang="en-US" smtClean="0">
                <a:sym typeface="Symbol" pitchFamily="18" charset="2"/>
              </a:rPr>
              <a:t></a:t>
            </a:r>
            <a:r>
              <a:rPr lang="en-US" i="1" smtClean="0"/>
              <a:t> Toothache = F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Cavity = F </a:t>
            </a:r>
            <a:r>
              <a:rPr lang="en-US" smtClean="0">
                <a:sym typeface="Symbol" pitchFamily="18" charset="2"/>
              </a:rPr>
              <a:t></a:t>
            </a:r>
            <a:r>
              <a:rPr lang="en-US" i="1" smtClean="0"/>
              <a:t> Toothache = T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Cavity = T </a:t>
            </a:r>
            <a:r>
              <a:rPr lang="en-US" smtClean="0">
                <a:sym typeface="Symbol" pitchFamily="18" charset="2"/>
              </a:rPr>
              <a:t></a:t>
            </a:r>
            <a:r>
              <a:rPr lang="en-US" i="1" smtClean="0"/>
              <a:t> Toothache = T</a:t>
            </a:r>
            <a:endParaRPr lang="en-US" sz="2400" i="1" smtClean="0"/>
          </a:p>
          <a:p>
            <a:pPr lvl="2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sz="1800" smtClean="0"/>
          </a:p>
        </p:txBody>
      </p:sp>
      <p:sp>
        <p:nvSpPr>
          <p:cNvPr id="10263" name="Rectangle 4"/>
          <p:cNvSpPr>
            <a:spLocks noChangeArrowheads="1"/>
          </p:cNvSpPr>
          <p:nvPr/>
        </p:nvSpPr>
        <p:spPr bwMode="auto">
          <a:xfrm>
            <a:off x="323850" y="620713"/>
            <a:ext cx="8458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possible world</a:t>
            </a:r>
            <a:r>
              <a:rPr lang="en-US">
                <a:latin typeface="Arial Unicode MS" pitchFamily="34" charset="-128"/>
              </a:rPr>
              <a:t> specifies an assignment to each random variable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179388" y="3933825"/>
            <a:ext cx="89646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3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1143000" lvl="2" indent="-228600">
              <a:lnSpc>
                <a:spcPct val="3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0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As usual, </a:t>
            </a:r>
            <a:r>
              <a:rPr lang="en-US" sz="2400">
                <a:latin typeface="Arial Unicode MS" pitchFamily="34" charset="-128"/>
              </a:rPr>
              <a:t>possible worlds are mutually exclusive and exhaustive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0" y="4797425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w</a:t>
            </a:r>
            <a:r>
              <a:rPr lang="el-GR" i="1">
                <a:latin typeface="Arial Unicode MS" pitchFamily="34" charset="-128"/>
                <a:cs typeface="Arial" charset="0"/>
              </a:rPr>
              <a:t>╞</a:t>
            </a:r>
            <a:r>
              <a:rPr lang="en-US" i="1">
                <a:latin typeface="Arial Unicode MS" pitchFamily="34" charset="-128"/>
                <a:cs typeface="Arial" charset="0"/>
              </a:rPr>
              <a:t> X=x </a:t>
            </a:r>
            <a:r>
              <a:rPr lang="en-US">
                <a:latin typeface="Arial Unicode MS" pitchFamily="34" charset="-128"/>
                <a:cs typeface="Arial" charset="0"/>
              </a:rPr>
              <a:t>means variable </a:t>
            </a:r>
            <a:r>
              <a:rPr lang="en-US" i="1">
                <a:latin typeface="Arial Unicode MS" pitchFamily="34" charset="-128"/>
                <a:cs typeface="Arial" charset="0"/>
              </a:rPr>
              <a:t>X</a:t>
            </a:r>
            <a:r>
              <a:rPr lang="en-US">
                <a:latin typeface="Arial Unicode MS" pitchFamily="34" charset="-128"/>
                <a:cs typeface="Arial" charset="0"/>
              </a:rPr>
              <a:t> is assigned value </a:t>
            </a:r>
            <a:r>
              <a:rPr lang="en-US" i="1">
                <a:latin typeface="Arial Unicode MS" pitchFamily="34" charset="-128"/>
                <a:cs typeface="Arial" charset="0"/>
              </a:rPr>
              <a:t>x</a:t>
            </a:r>
            <a:r>
              <a:rPr lang="en-US">
                <a:latin typeface="Arial Unicode MS" pitchFamily="34" charset="-128"/>
                <a:cs typeface="Arial" charset="0"/>
              </a:rPr>
              <a:t> in world </a:t>
            </a:r>
            <a:r>
              <a:rPr lang="en-US" i="1">
                <a:latin typeface="Arial Unicode MS" pitchFamily="34" charset="-128"/>
                <a:cs typeface="Arial" charset="0"/>
              </a:rPr>
              <a:t>w</a:t>
            </a:r>
            <a:r>
              <a:rPr lang="en-US" i="1">
                <a:latin typeface="Arial Unicode MS" pitchFamily="34" charset="-128"/>
              </a:rPr>
              <a:t> </a:t>
            </a:r>
          </a:p>
        </p:txBody>
      </p:sp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5357813" y="2571750"/>
          <a:ext cx="1892667" cy="1589088"/>
        </p:xfrm>
        <a:graphic>
          <a:graphicData uri="http://schemas.openxmlformats.org/drawingml/2006/table">
            <a:tbl>
              <a:tblPr/>
              <a:tblGrid>
                <a:gridCol w="757901"/>
                <a:gridCol w="1134766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1" grpId="0"/>
      <p:bldP spid="6287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E53D6E7-2450-4A28-A926-CE0CB04E3BA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Semantics of Probability</a:t>
            </a: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285750" y="642938"/>
            <a:ext cx="8458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The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belief of being in each possible world </a:t>
            </a:r>
            <a:r>
              <a:rPr lang="en-US" i="1" dirty="0">
                <a:latin typeface="Arial Unicode MS" pitchFamily="34" charset="-128"/>
              </a:rPr>
              <a:t>w</a:t>
            </a:r>
            <a:r>
              <a:rPr lang="en-US" dirty="0">
                <a:latin typeface="Arial Unicode MS" pitchFamily="34" charset="-128"/>
              </a:rPr>
              <a:t> can be expressed as a probability 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µ(w)</a:t>
            </a:r>
            <a:r>
              <a:rPr lang="en-US" dirty="0">
                <a:latin typeface="Arial Unicode MS" pitchFamily="34" charset="-128"/>
              </a:rPr>
              <a:t> 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285750" y="1643063"/>
            <a:ext cx="8458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For sure, I must be in one of them……so</a:t>
            </a:r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2428875" y="2071688"/>
            <a:ext cx="2952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Arial Unicode MS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2643188"/>
            <a:ext cx="89296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µ(w)</a:t>
            </a:r>
            <a:r>
              <a:rPr lang="en-US" sz="2400" kern="0" dirty="0">
                <a:latin typeface="+mn-lt"/>
              </a:rPr>
              <a:t>  for possible worlds generated by three Boolean variables: </a:t>
            </a:r>
            <a:r>
              <a:rPr lang="en-US" sz="2400" b="1" i="1" kern="0" dirty="0">
                <a:latin typeface="+mn-lt"/>
              </a:rPr>
              <a:t>cavity</a:t>
            </a:r>
            <a:r>
              <a:rPr lang="en-US" sz="2400" i="1" kern="0" dirty="0">
                <a:latin typeface="+mn-lt"/>
              </a:rPr>
              <a:t>, </a:t>
            </a:r>
            <a:r>
              <a:rPr lang="en-US" sz="2400" b="1" i="1" kern="0" dirty="0">
                <a:latin typeface="+mn-lt"/>
              </a:rPr>
              <a:t>toothache</a:t>
            </a:r>
            <a:r>
              <a:rPr lang="en-US" sz="2400" i="1" kern="0" dirty="0">
                <a:latin typeface="+mn-lt"/>
              </a:rPr>
              <a:t>, </a:t>
            </a:r>
            <a:r>
              <a:rPr lang="en-US" sz="2400" b="1" i="1" kern="0" dirty="0">
                <a:latin typeface="+mn-lt"/>
              </a:rPr>
              <a:t>catch</a:t>
            </a:r>
            <a:r>
              <a:rPr lang="en-US" sz="2400" i="1" kern="0" dirty="0">
                <a:latin typeface="+mn-lt"/>
              </a:rPr>
              <a:t>  (the probe caches in the tooth)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graphicFrame>
        <p:nvGraphicFramePr>
          <p:cNvPr id="11" name="Group 80"/>
          <p:cNvGraphicFramePr>
            <a:graphicFrameLocks/>
          </p:cNvGraphicFramePr>
          <p:nvPr/>
        </p:nvGraphicFramePr>
        <p:xfrm>
          <a:off x="1857375" y="3857625"/>
          <a:ext cx="3960813" cy="28346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8D72AB9-4093-4A39-9906-4173AA6F2D0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3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proposition</a:t>
            </a:r>
          </a:p>
        </p:txBody>
      </p:sp>
      <p:sp>
        <p:nvSpPr>
          <p:cNvPr id="123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85813"/>
            <a:ext cx="8458200" cy="109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</p:txBody>
      </p:sp>
      <p:pic>
        <p:nvPicPr>
          <p:cNvPr id="12314" name="Picture 4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785938"/>
            <a:ext cx="482441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80"/>
          <p:cNvGraphicFramePr>
            <a:graphicFrameLocks/>
          </p:cNvGraphicFramePr>
          <p:nvPr/>
        </p:nvGraphicFramePr>
        <p:xfrm>
          <a:off x="214313" y="1428750"/>
          <a:ext cx="3960813" cy="28346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4429125"/>
            <a:ext cx="9215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For any </a:t>
            </a:r>
            <a:r>
              <a:rPr lang="en-US" i="1" kern="0" dirty="0">
                <a:latin typeface="+mn-lt"/>
              </a:rPr>
              <a:t>f</a:t>
            </a:r>
            <a:r>
              <a:rPr lang="en-US" kern="0" dirty="0">
                <a:latin typeface="+mn-lt"/>
              </a:rPr>
              <a:t>, sum the prob. of the worlds where it is true: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  <a:cs typeface="Arial" charset="0"/>
              </a:rPr>
              <a:t>P(</a:t>
            </a:r>
            <a:r>
              <a:rPr lang="en-US" sz="3200" i="1" kern="0" dirty="0">
                <a:latin typeface="+mn-lt"/>
                <a:cs typeface="Arial" charset="0"/>
              </a:rPr>
              <a:t>f </a:t>
            </a:r>
            <a:r>
              <a:rPr lang="en-US" sz="3200" kern="0" dirty="0">
                <a:latin typeface="+mn-lt"/>
                <a:cs typeface="Arial" charset="0"/>
              </a:rPr>
              <a:t>)=</a:t>
            </a:r>
            <a:r>
              <a:rPr lang="el-GR" sz="4000" kern="0" dirty="0">
                <a:latin typeface="+mn-lt"/>
                <a:cs typeface="Arial" charset="0"/>
              </a:rPr>
              <a:t>Σ</a:t>
            </a:r>
            <a:r>
              <a:rPr lang="el-GR" sz="3200" kern="0" dirty="0">
                <a:latin typeface="+mn-lt"/>
                <a:cs typeface="Arial" charset="0"/>
              </a:rPr>
              <a:t> </a:t>
            </a:r>
            <a:r>
              <a:rPr lang="en-US" sz="3200" kern="0" baseline="-25000" dirty="0">
                <a:latin typeface="+mn-lt"/>
                <a:cs typeface="Arial" charset="0"/>
              </a:rPr>
              <a:t>w</a:t>
            </a:r>
            <a:r>
              <a:rPr lang="el-GR" i="1" kern="0" baseline="-25000" dirty="0">
                <a:latin typeface="+mn-lt"/>
                <a:cs typeface="Arial" charset="0"/>
              </a:rPr>
              <a:t>╞ </a:t>
            </a:r>
            <a:r>
              <a:rPr lang="en-US" sz="3200" kern="0" baseline="-25000" dirty="0">
                <a:latin typeface="+mn-lt"/>
                <a:cs typeface="Arial" charset="0"/>
              </a:rPr>
              <a:t>f</a:t>
            </a:r>
            <a:r>
              <a:rPr lang="el-GR" sz="3200" kern="0" dirty="0">
                <a:latin typeface="+mn-lt"/>
                <a:cs typeface="Arial" charset="0"/>
              </a:rPr>
              <a:t> </a:t>
            </a:r>
            <a:r>
              <a:rPr lang="en-US" sz="3200" i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µ(w)</a:t>
            </a:r>
            <a:r>
              <a:rPr lang="en-US" sz="3200" kern="0" dirty="0">
                <a:latin typeface="+mn-lt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4313" y="785813"/>
            <a:ext cx="8496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What is the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probability of a proposition </a:t>
            </a:r>
            <a:r>
              <a:rPr lang="en-US" b="1" i="1">
                <a:solidFill>
                  <a:schemeClr val="accent2"/>
                </a:solidFill>
                <a:latin typeface="Arial Unicode MS" pitchFamily="34" charset="-128"/>
              </a:rPr>
              <a:t>f</a:t>
            </a:r>
            <a:r>
              <a:rPr lang="en-US" i="1"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50" y="5786438"/>
            <a:ext cx="3429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Ex: P(</a:t>
            </a:r>
            <a:r>
              <a:rPr lang="en-US" sz="2400" i="1" kern="0" dirty="0">
                <a:latin typeface="+mn-lt"/>
              </a:rPr>
              <a:t>toothache = T</a:t>
            </a:r>
            <a:r>
              <a:rPr lang="en-US" sz="2400" kern="0" dirty="0">
                <a:latin typeface="+mn-lt"/>
              </a:rPr>
              <a:t>)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1F79ED9-34BC-49B0-88D4-10C227F43EB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proposition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85813"/>
            <a:ext cx="8458200" cy="109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</p:txBody>
      </p:sp>
      <p:pic>
        <p:nvPicPr>
          <p:cNvPr id="13322" name="Picture 4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643063"/>
            <a:ext cx="482441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80"/>
          <p:cNvGraphicFramePr>
            <a:graphicFrameLocks/>
          </p:cNvGraphicFramePr>
          <p:nvPr/>
        </p:nvGraphicFramePr>
        <p:xfrm>
          <a:off x="214313" y="1285875"/>
          <a:ext cx="3960813" cy="28346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4143375"/>
            <a:ext cx="9215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any </a:t>
            </a:r>
            <a:r>
              <a:rPr lang="en-US" sz="2400" i="1" kern="0" dirty="0">
                <a:latin typeface="+mn-lt"/>
              </a:rPr>
              <a:t>f</a:t>
            </a:r>
            <a:r>
              <a:rPr lang="en-US" sz="2400" kern="0" dirty="0">
                <a:latin typeface="+mn-lt"/>
              </a:rPr>
              <a:t>, sum the prob. of the worlds where it is true: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  <a:cs typeface="Arial" charset="0"/>
              </a:rPr>
              <a:t>P(</a:t>
            </a:r>
            <a:r>
              <a:rPr lang="en-US" i="1" kern="0" dirty="0">
                <a:latin typeface="+mn-lt"/>
                <a:cs typeface="Arial" charset="0"/>
              </a:rPr>
              <a:t>f </a:t>
            </a:r>
            <a:r>
              <a:rPr lang="en-US" kern="0" dirty="0">
                <a:latin typeface="+mn-lt"/>
                <a:cs typeface="Arial" charset="0"/>
              </a:rPr>
              <a:t>)=</a:t>
            </a:r>
            <a:r>
              <a:rPr lang="el-GR" sz="3600" kern="0" dirty="0">
                <a:latin typeface="+mn-lt"/>
                <a:cs typeface="Arial" charset="0"/>
              </a:rPr>
              <a:t>Σ</a:t>
            </a:r>
            <a:r>
              <a:rPr lang="el-GR" kern="0" dirty="0">
                <a:latin typeface="+mn-lt"/>
                <a:cs typeface="Arial" charset="0"/>
              </a:rPr>
              <a:t> </a:t>
            </a:r>
            <a:r>
              <a:rPr lang="en-US" kern="0" baseline="-25000" dirty="0">
                <a:latin typeface="+mn-lt"/>
                <a:cs typeface="Arial" charset="0"/>
              </a:rPr>
              <a:t>w</a:t>
            </a:r>
            <a:r>
              <a:rPr lang="el-GR" sz="2400" i="1" kern="0" baseline="-25000" dirty="0">
                <a:latin typeface="+mn-lt"/>
                <a:cs typeface="Arial" charset="0"/>
              </a:rPr>
              <a:t>╞ </a:t>
            </a:r>
            <a:r>
              <a:rPr lang="en-US" kern="0" baseline="-25000" dirty="0">
                <a:latin typeface="+mn-lt"/>
                <a:cs typeface="Arial" charset="0"/>
              </a:rPr>
              <a:t>f</a:t>
            </a:r>
            <a:r>
              <a:rPr lang="el-GR" kern="0" dirty="0">
                <a:latin typeface="+mn-lt"/>
                <a:cs typeface="Arial" charset="0"/>
              </a:rPr>
              <a:t> </a:t>
            </a:r>
            <a:r>
              <a:rPr lang="en-US" i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µ(w)</a:t>
            </a:r>
            <a:r>
              <a:rPr lang="en-US" kern="0" dirty="0">
                <a:latin typeface="+mn-lt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4313" y="785813"/>
            <a:ext cx="8496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What is the </a:t>
            </a: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probability of a proposition </a:t>
            </a:r>
            <a:r>
              <a:rPr lang="en-US" b="1" i="1" dirty="0">
                <a:solidFill>
                  <a:schemeClr val="accent2"/>
                </a:solidFill>
                <a:latin typeface="Arial Unicode MS" pitchFamily="34" charset="-128"/>
              </a:rPr>
              <a:t>f</a:t>
            </a:r>
            <a:r>
              <a:rPr lang="en-US" i="1" dirty="0">
                <a:latin typeface="Arial Unicode MS" pitchFamily="34" charset="-128"/>
              </a:rPr>
              <a:t> </a:t>
            </a:r>
            <a:r>
              <a:rPr lang="en-US" i="1" dirty="0" smtClean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?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50" y="54292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</a:rPr>
              <a:t>P(cavity=T and toothache=F)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9EFF3B-1EE4-493A-B3D1-BD1ABB61AE6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proposition</a:t>
            </a:r>
          </a:p>
        </p:txBody>
      </p:sp>
      <p:sp>
        <p:nvSpPr>
          <p:cNvPr id="14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785813"/>
            <a:ext cx="8458200" cy="109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  <a:p>
            <a:pPr eaLnBrk="1" hangingPunct="1">
              <a:lnSpc>
                <a:spcPct val="20000"/>
              </a:lnSpc>
            </a:pPr>
            <a:endParaRPr lang="en-US" sz="2400" smtClean="0"/>
          </a:p>
        </p:txBody>
      </p:sp>
      <p:pic>
        <p:nvPicPr>
          <p:cNvPr id="14351" name="Picture 4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643063"/>
            <a:ext cx="4824412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80"/>
          <p:cNvGraphicFramePr>
            <a:graphicFrameLocks/>
          </p:cNvGraphicFramePr>
          <p:nvPr/>
        </p:nvGraphicFramePr>
        <p:xfrm>
          <a:off x="214313" y="1285875"/>
          <a:ext cx="3960813" cy="28346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313" y="4143375"/>
            <a:ext cx="9215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any </a:t>
            </a:r>
            <a:r>
              <a:rPr lang="en-US" sz="2400" i="1" kern="0" dirty="0">
                <a:latin typeface="+mn-lt"/>
              </a:rPr>
              <a:t>f</a:t>
            </a:r>
            <a:r>
              <a:rPr lang="en-US" sz="2400" kern="0" dirty="0">
                <a:latin typeface="+mn-lt"/>
              </a:rPr>
              <a:t>, sum the prob. of the worlds where it is true: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  <a:cs typeface="Arial" charset="0"/>
              </a:rPr>
              <a:t>P(</a:t>
            </a:r>
            <a:r>
              <a:rPr lang="en-US" i="1" kern="0" dirty="0">
                <a:latin typeface="+mn-lt"/>
                <a:cs typeface="Arial" charset="0"/>
              </a:rPr>
              <a:t>f </a:t>
            </a:r>
            <a:r>
              <a:rPr lang="en-US" kern="0" dirty="0">
                <a:latin typeface="+mn-lt"/>
                <a:cs typeface="Arial" charset="0"/>
              </a:rPr>
              <a:t>)=</a:t>
            </a:r>
            <a:r>
              <a:rPr lang="el-GR" sz="3600" kern="0" dirty="0">
                <a:latin typeface="+mn-lt"/>
                <a:cs typeface="Arial" charset="0"/>
              </a:rPr>
              <a:t>Σ</a:t>
            </a:r>
            <a:r>
              <a:rPr lang="el-GR" kern="0" dirty="0">
                <a:latin typeface="+mn-lt"/>
                <a:cs typeface="Arial" charset="0"/>
              </a:rPr>
              <a:t> </a:t>
            </a:r>
            <a:r>
              <a:rPr lang="en-US" kern="0" baseline="-25000" dirty="0">
                <a:latin typeface="+mn-lt"/>
                <a:cs typeface="Arial" charset="0"/>
              </a:rPr>
              <a:t>w</a:t>
            </a:r>
            <a:r>
              <a:rPr lang="el-GR" sz="2400" i="1" kern="0" baseline="-25000" dirty="0">
                <a:latin typeface="+mn-lt"/>
                <a:cs typeface="Arial" charset="0"/>
              </a:rPr>
              <a:t>╞ </a:t>
            </a:r>
            <a:r>
              <a:rPr lang="en-US" kern="0" baseline="-25000" dirty="0">
                <a:latin typeface="+mn-lt"/>
                <a:cs typeface="Arial" charset="0"/>
              </a:rPr>
              <a:t>f</a:t>
            </a:r>
            <a:r>
              <a:rPr lang="el-GR" kern="0" dirty="0">
                <a:latin typeface="+mn-lt"/>
                <a:cs typeface="Arial" charset="0"/>
              </a:rPr>
              <a:t> </a:t>
            </a:r>
            <a:r>
              <a:rPr lang="en-US" i="1" kern="0" dirty="0">
                <a:latin typeface="+mn-lt"/>
                <a:ea typeface="Arial Unicode MS" pitchFamily="34" charset="-128"/>
                <a:cs typeface="Arial Unicode MS" pitchFamily="34" charset="-128"/>
              </a:rPr>
              <a:t>µ(w)</a:t>
            </a:r>
            <a:r>
              <a:rPr lang="en-US" kern="0" dirty="0">
                <a:latin typeface="+mn-lt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14313" y="785813"/>
            <a:ext cx="84963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What is the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probability of a proposition </a:t>
            </a:r>
            <a:r>
              <a:rPr lang="en-US" b="1" i="1">
                <a:solidFill>
                  <a:schemeClr val="accent2"/>
                </a:solidFill>
                <a:latin typeface="Arial Unicode MS" pitchFamily="34" charset="-128"/>
              </a:rPr>
              <a:t>f</a:t>
            </a:r>
            <a:r>
              <a:rPr lang="en-US" i="1"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?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50" y="54292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</a:rPr>
              <a:t>P(cavity or </a:t>
            </a:r>
            <a:r>
              <a:rPr lang="en-US" sz="2400" i="1" dirty="0">
                <a:latin typeface="+mn-lt"/>
              </a:rPr>
              <a:t>toothache</a:t>
            </a:r>
            <a:r>
              <a:rPr lang="en-US" sz="2400" dirty="0">
                <a:latin typeface="+mn-lt"/>
              </a:rPr>
              <a:t>) = 0.108 + 0.012 + 0.016 + 0.064 +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</a:rPr>
              <a:t>                                            + 0.072+0.08 = 0.28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 more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7791450" cy="1501775"/>
          </a:xfrm>
        </p:spPr>
        <p:txBody>
          <a:bodyPr/>
          <a:lstStyle/>
          <a:p>
            <a:pPr>
              <a:buSzTx/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Weather, with domain {sunny, cloudy)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Temperature, with domain {hot, mild, cold}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now 6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possible worlds: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CA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the probability of it</a:t>
            </a:r>
            <a:b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being cloudy or cold?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35073" y="3643314"/>
            <a:ext cx="541337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0.6</a:t>
            </a:r>
            <a:endParaRPr lang="en-US" sz="2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5786" y="3643314"/>
            <a:ext cx="357190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1</a:t>
            </a:r>
            <a:endParaRPr lang="en-US" sz="20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55798" y="3643314"/>
            <a:ext cx="541337" cy="40005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0.3</a:t>
            </a:r>
            <a:endParaRPr lang="en-US" sz="200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908273" y="3643314"/>
            <a:ext cx="540533" cy="40011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0.7</a:t>
            </a:r>
            <a:endParaRPr 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643438" y="1916113"/>
          <a:ext cx="3887787" cy="2564052"/>
        </p:xfrm>
        <a:graphic>
          <a:graphicData uri="http://schemas.openxmlformats.org/drawingml/2006/table">
            <a:tbl>
              <a:tblPr/>
              <a:tblGrid>
                <a:gridCol w="1223962"/>
                <a:gridCol w="1512888"/>
                <a:gridCol w="11509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0.05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0.35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07992" y="4868563"/>
            <a:ext cx="8621726" cy="120956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Remember</a:t>
            </a:r>
            <a:endParaRPr lang="en-CA" sz="2400" dirty="0" smtClean="0">
              <a:cs typeface="Times New Roman" pitchFamily="18" charset="0"/>
            </a:endParaRPr>
          </a:p>
          <a:p>
            <a:pPr lvl="1">
              <a:buFontTx/>
              <a:buChar char="-"/>
            </a:pPr>
            <a:endParaRPr lang="en-CA" sz="1100" dirty="0" smtClean="0"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CA" sz="2000" dirty="0" smtClean="0">
                <a:cs typeface="Times New Roman" pitchFamily="18" charset="0"/>
              </a:rPr>
              <a:t>   The </a:t>
            </a:r>
            <a:r>
              <a:rPr lang="en-CA" sz="2000" dirty="0" smtClean="0">
                <a:solidFill>
                  <a:srgbClr val="FF0000"/>
                </a:solidFill>
                <a:cs typeface="Times New Roman" pitchFamily="18" charset="0"/>
              </a:rPr>
              <a:t>probability of proposition f </a:t>
            </a:r>
            <a:r>
              <a:rPr lang="en-CA" sz="2000" dirty="0" smtClean="0">
                <a:cs typeface="Times New Roman" pitchFamily="18" charset="0"/>
              </a:rPr>
              <a:t>is defined by: </a:t>
            </a:r>
            <a:r>
              <a:rPr lang="en-US" sz="2000" kern="0" dirty="0" smtClean="0">
                <a:cs typeface="Times New Roman" pitchFamily="18" charset="0"/>
              </a:rPr>
              <a:t>P(</a:t>
            </a:r>
            <a:r>
              <a:rPr lang="en-US" sz="2000" b="1" i="1" kern="0" dirty="0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2000" i="1" kern="0" dirty="0" smtClean="0">
                <a:cs typeface="Times New Roman" pitchFamily="18" charset="0"/>
              </a:rPr>
              <a:t> </a:t>
            </a:r>
            <a:r>
              <a:rPr lang="en-US" sz="2000" kern="0" dirty="0" smtClean="0">
                <a:cs typeface="Times New Roman" pitchFamily="18" charset="0"/>
              </a:rPr>
              <a:t>)=</a:t>
            </a:r>
            <a:r>
              <a:rPr lang="el-GR" sz="2000" kern="0" dirty="0" smtClean="0">
                <a:cs typeface="Times New Roman" pitchFamily="18" charset="0"/>
              </a:rPr>
              <a:t>Σ </a:t>
            </a:r>
            <a:r>
              <a:rPr lang="en-US" sz="2000" kern="0" baseline="-25000" dirty="0" smtClean="0">
                <a:cs typeface="Times New Roman" pitchFamily="18" charset="0"/>
              </a:rPr>
              <a:t>w</a:t>
            </a:r>
            <a:r>
              <a:rPr lang="el-GR" sz="2000" i="1" kern="0" baseline="-25000" dirty="0" smtClean="0">
                <a:cs typeface="Times New Roman" pitchFamily="18" charset="0"/>
              </a:rPr>
              <a:t>╞ </a:t>
            </a:r>
            <a:r>
              <a:rPr lang="en-US" sz="2000" b="1" i="1" kern="0" baseline="-25000" dirty="0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l-GR" sz="2000" kern="0" dirty="0" smtClean="0">
                <a:cs typeface="Times New Roman" pitchFamily="18" charset="0"/>
              </a:rPr>
              <a:t> </a:t>
            </a:r>
            <a:r>
              <a:rPr lang="en-US" sz="2000" i="1" kern="0" dirty="0" smtClean="0">
                <a:ea typeface="Arial Unicode MS" pitchFamily="34" charset="-128"/>
                <a:cs typeface="Times New Roman" pitchFamily="18" charset="0"/>
              </a:rPr>
              <a:t>µ(w)</a:t>
            </a:r>
          </a:p>
          <a:p>
            <a:pPr lvl="1">
              <a:buFontTx/>
              <a:buChar char="-"/>
            </a:pPr>
            <a:r>
              <a:rPr lang="en-US" sz="2000" i="1" kern="0" dirty="0" smtClean="0"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en-US" sz="2000" kern="0" dirty="0" smtClean="0">
                <a:ea typeface="Arial Unicode MS" pitchFamily="34" charset="-128"/>
                <a:cs typeface="Times New Roman" pitchFamily="18" charset="0"/>
              </a:rPr>
              <a:t>sum of the probabilities of the worlds w in which </a:t>
            </a:r>
            <a:r>
              <a:rPr lang="en-US" sz="2000" b="1" i="1" kern="0" dirty="0" smtClean="0">
                <a:solidFill>
                  <a:schemeClr val="accent2"/>
                </a:solidFill>
                <a:ea typeface="Arial Unicode MS" pitchFamily="34" charset="-128"/>
                <a:cs typeface="Times New Roman" pitchFamily="18" charset="0"/>
              </a:rPr>
              <a:t>f</a:t>
            </a:r>
            <a:r>
              <a:rPr lang="en-US" sz="2000" kern="0" dirty="0" smtClean="0">
                <a:ea typeface="Arial Unicode MS" pitchFamily="34" charset="-128"/>
                <a:cs typeface="Times New Roman" pitchFamily="18" charset="0"/>
              </a:rPr>
              <a:t> is true</a:t>
            </a:r>
            <a:r>
              <a:rPr lang="en-US" sz="2000" i="1" kern="0" dirty="0" smtClean="0">
                <a:ea typeface="Arial Unicode MS" pitchFamily="34" charset="-128"/>
                <a:cs typeface="Times New Roman" pitchFamily="18" charset="0"/>
              </a:rPr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One more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57232"/>
            <a:ext cx="7791450" cy="1501775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Weather, with domain {sunny, cloudy) </a:t>
            </a:r>
          </a:p>
          <a:p>
            <a:pPr>
              <a:buSzTx/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Temperature, with domain {hot, mild, cold}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now 6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possible worlds: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CA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the probability of it</a:t>
            </a:r>
            <a:b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being cloudy or cold?</a:t>
            </a:r>
          </a:p>
          <a:p>
            <a:pPr lvl="1"/>
            <a:r>
              <a:rPr lang="en-US" sz="2000" dirty="0" smtClean="0">
                <a:ea typeface="Arial Unicode MS" pitchFamily="34" charset="-128"/>
              </a:rPr>
              <a:t>µ(w3) + µ(w4) + µ(w5) + µ(w6) =</a:t>
            </a:r>
          </a:p>
          <a:p>
            <a:pPr lvl="1">
              <a:buNone/>
            </a:pPr>
            <a:r>
              <a:rPr lang="en-US" sz="2000" dirty="0" smtClean="0">
                <a:ea typeface="Arial Unicode MS" pitchFamily="34" charset="-128"/>
              </a:rPr>
              <a:t>     0.7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857751" y="1916113"/>
          <a:ext cx="4000529" cy="2564052"/>
        </p:xfrm>
        <a:graphic>
          <a:graphicData uri="http://schemas.openxmlformats.org/drawingml/2006/table">
            <a:tbl>
              <a:tblPr/>
              <a:tblGrid>
                <a:gridCol w="615466"/>
                <a:gridCol w="1162547"/>
                <a:gridCol w="1481677"/>
                <a:gridCol w="740839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w1</a:t>
                      </a: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w2</a:t>
                      </a: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w3</a:t>
                      </a: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w4</a:t>
                      </a: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0.05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w5</a:t>
                      </a: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0.35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w6</a:t>
                      </a: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307992" y="4868563"/>
            <a:ext cx="8621726" cy="120956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Remember</a:t>
            </a:r>
            <a:endParaRPr lang="en-CA" sz="2400" dirty="0" smtClean="0">
              <a:cs typeface="Times New Roman" pitchFamily="18" charset="0"/>
            </a:endParaRPr>
          </a:p>
          <a:p>
            <a:pPr lvl="1">
              <a:buFontTx/>
              <a:buChar char="-"/>
            </a:pPr>
            <a:endParaRPr lang="en-CA" sz="1100" dirty="0" smtClean="0"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CA" sz="2000" dirty="0" smtClean="0">
                <a:cs typeface="Times New Roman" pitchFamily="18" charset="0"/>
              </a:rPr>
              <a:t>   The </a:t>
            </a:r>
            <a:r>
              <a:rPr lang="en-CA" sz="2000" dirty="0" smtClean="0">
                <a:solidFill>
                  <a:srgbClr val="FF0000"/>
                </a:solidFill>
                <a:cs typeface="Times New Roman" pitchFamily="18" charset="0"/>
              </a:rPr>
              <a:t>probability of proposition f </a:t>
            </a:r>
            <a:r>
              <a:rPr lang="en-CA" sz="2000" dirty="0" smtClean="0">
                <a:cs typeface="Times New Roman" pitchFamily="18" charset="0"/>
              </a:rPr>
              <a:t>is defined by: </a:t>
            </a:r>
            <a:r>
              <a:rPr lang="en-US" sz="2000" kern="0" dirty="0" smtClean="0">
                <a:cs typeface="Times New Roman" pitchFamily="18" charset="0"/>
              </a:rPr>
              <a:t>P(</a:t>
            </a:r>
            <a:r>
              <a:rPr lang="en-US" sz="2000" b="1" i="1" kern="0" dirty="0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2000" i="1" kern="0" dirty="0" smtClean="0">
                <a:cs typeface="Times New Roman" pitchFamily="18" charset="0"/>
              </a:rPr>
              <a:t> </a:t>
            </a:r>
            <a:r>
              <a:rPr lang="en-US" sz="2000" kern="0" dirty="0" smtClean="0">
                <a:cs typeface="Times New Roman" pitchFamily="18" charset="0"/>
              </a:rPr>
              <a:t>)=</a:t>
            </a:r>
            <a:r>
              <a:rPr lang="el-GR" sz="2000" kern="0" dirty="0" smtClean="0">
                <a:cs typeface="Times New Roman" pitchFamily="18" charset="0"/>
              </a:rPr>
              <a:t>Σ </a:t>
            </a:r>
            <a:r>
              <a:rPr lang="en-US" sz="2000" kern="0" baseline="-25000" dirty="0" smtClean="0">
                <a:cs typeface="Times New Roman" pitchFamily="18" charset="0"/>
              </a:rPr>
              <a:t>w</a:t>
            </a:r>
            <a:r>
              <a:rPr lang="el-GR" sz="2000" i="1" kern="0" baseline="-25000" dirty="0" smtClean="0">
                <a:cs typeface="Times New Roman" pitchFamily="18" charset="0"/>
              </a:rPr>
              <a:t>╞ </a:t>
            </a:r>
            <a:r>
              <a:rPr lang="en-US" sz="2000" b="1" i="1" kern="0" baseline="-25000" dirty="0" smtClean="0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l-GR" sz="2000" kern="0" dirty="0" smtClean="0">
                <a:cs typeface="Times New Roman" pitchFamily="18" charset="0"/>
              </a:rPr>
              <a:t> </a:t>
            </a:r>
            <a:r>
              <a:rPr lang="en-US" sz="2000" i="1" kern="0" dirty="0" smtClean="0">
                <a:ea typeface="Arial Unicode MS" pitchFamily="34" charset="-128"/>
                <a:cs typeface="Times New Roman" pitchFamily="18" charset="0"/>
              </a:rPr>
              <a:t>µ(w)</a:t>
            </a:r>
          </a:p>
          <a:p>
            <a:pPr lvl="1">
              <a:buFontTx/>
              <a:buChar char="-"/>
            </a:pPr>
            <a:r>
              <a:rPr lang="en-US" sz="2000" i="1" kern="0" dirty="0" smtClean="0"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en-US" sz="2000" kern="0" dirty="0" smtClean="0">
                <a:ea typeface="Arial Unicode MS" pitchFamily="34" charset="-128"/>
                <a:cs typeface="Times New Roman" pitchFamily="18" charset="0"/>
              </a:rPr>
              <a:t>sum of the probabilities of the worlds w in which f is true</a:t>
            </a:r>
            <a:r>
              <a:rPr lang="en-US" sz="2000" i="1" kern="0" dirty="0" smtClean="0">
                <a:ea typeface="Arial Unicode MS" pitchFamily="34" charset="-128"/>
                <a:cs typeface="Times New Roman" pitchFamily="18" charset="0"/>
              </a:rPr>
              <a:t> </a:t>
            </a: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4929190" y="3000372"/>
            <a:ext cx="3857652" cy="142876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E4B606-3221-413F-AC93-87BDF20DD1B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07513" cy="685800"/>
          </a:xfrm>
        </p:spPr>
        <p:txBody>
          <a:bodyPr/>
          <a:lstStyle/>
          <a:p>
            <a:pPr eaLnBrk="1" hangingPunct="1"/>
            <a:r>
              <a:rPr lang="en-US" smtClean="0"/>
              <a:t>Top-down Proof Procedure: Basic elements</a:t>
            </a:r>
          </a:p>
        </p:txBody>
      </p:sp>
      <p:sp>
        <p:nvSpPr>
          <p:cNvPr id="3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458200" cy="841375"/>
          </a:xfrm>
        </p:spPr>
        <p:txBody>
          <a:bodyPr/>
          <a:lstStyle/>
          <a:p>
            <a:pPr eaLnBrk="1" hangingPunct="1"/>
            <a:r>
              <a:rPr lang="en-US" sz="3200" b="1" smtClean="0"/>
              <a:t>Notation</a:t>
            </a:r>
            <a:r>
              <a:rPr lang="en-US" smtClean="0"/>
              <a:t>: An </a:t>
            </a:r>
            <a:r>
              <a:rPr lang="en-US" smtClean="0">
                <a:solidFill>
                  <a:schemeClr val="accent2"/>
                </a:solidFill>
              </a:rPr>
              <a:t>answer clause</a:t>
            </a:r>
            <a:r>
              <a:rPr lang="en-US" smtClean="0"/>
              <a:t> is of the form:   </a:t>
            </a:r>
          </a:p>
          <a:p>
            <a:pPr eaLnBrk="1" hangingPunct="1"/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a</a:t>
            </a:r>
            <a:r>
              <a:rPr lang="en-US" sz="2400" i="1" baseline="-25000" smtClean="0"/>
              <a:t>1</a:t>
            </a:r>
            <a:r>
              <a:rPr lang="en-US" sz="2400" i="1" smtClean="0"/>
              <a:t>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2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…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smtClean="0"/>
              <a:t> a</a:t>
            </a:r>
            <a:r>
              <a:rPr lang="en-US" sz="2400" i="1" baseline="-25000" smtClean="0"/>
              <a:t>m</a:t>
            </a:r>
            <a:endParaRPr lang="en-US" sz="3200" smtClean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50825" y="3357563"/>
            <a:ext cx="845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Rule of inference</a:t>
            </a:r>
            <a:r>
              <a:rPr lang="en-US">
                <a:latin typeface="Arial Unicode MS" pitchFamily="34" charset="-128"/>
              </a:rPr>
              <a:t> (called SLD Resolution)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Given an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>
                <a:latin typeface="Arial Unicode MS" pitchFamily="34" charset="-128"/>
              </a:rPr>
              <a:t> of the form: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			</a:t>
            </a: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and the clause: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			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2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You can generate the answer clause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i-1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baseline="-25000">
                <a:latin typeface="Arial Unicode MS" pitchFamily="34" charset="-128"/>
              </a:rPr>
              <a:t> 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2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…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 b</a:t>
            </a:r>
            <a:r>
              <a:rPr lang="en-US" sz="2400" i="1" baseline="-25000">
                <a:solidFill>
                  <a:schemeClr val="accent2"/>
                </a:solidFill>
                <a:latin typeface="Arial Unicode MS" pitchFamily="34" charset="-128"/>
              </a:rPr>
              <a:t>p</a:t>
            </a:r>
            <a:r>
              <a:rPr lang="en-US" sz="2400" i="1" baseline="-250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sz="2400" i="1">
                <a:latin typeface="Arial Unicode MS" pitchFamily="34" charset="-128"/>
              </a:rPr>
              <a:t>a</a:t>
            </a:r>
            <a:r>
              <a:rPr lang="en-US" sz="2400" i="1" baseline="-25000">
                <a:latin typeface="Arial Unicode MS" pitchFamily="34" charset="-128"/>
              </a:rPr>
              <a:t>i+1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a</a:t>
            </a:r>
            <a:r>
              <a:rPr lang="en-US" sz="2400" i="1" baseline="-25000">
                <a:latin typeface="Arial Unicode MS" pitchFamily="34" charset="-128"/>
              </a:rPr>
              <a:t>m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179388" y="1844675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Express query</a:t>
            </a:r>
            <a:r>
              <a:rPr lang="en-US" dirty="0">
                <a:latin typeface="Arial Unicode MS" pitchFamily="34" charset="-128"/>
              </a:rPr>
              <a:t> as an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answer clause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smtClean="0">
                <a:latin typeface="Arial Unicode MS" pitchFamily="34" charset="-128"/>
              </a:rPr>
              <a:t>                  (</a:t>
            </a:r>
            <a:r>
              <a:rPr lang="en-US" dirty="0">
                <a:latin typeface="Arial Unicode MS" pitchFamily="34" charset="-128"/>
              </a:rPr>
              <a:t>e.g., query </a:t>
            </a:r>
            <a:r>
              <a:rPr lang="en-US" sz="2400" i="1" dirty="0">
                <a:latin typeface="Arial Unicode MS" pitchFamily="34" charset="-128"/>
              </a:rPr>
              <a:t>a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…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 dirty="0">
                <a:latin typeface="Arial Unicode MS" pitchFamily="34" charset="-128"/>
              </a:rPr>
              <a:t> a</a:t>
            </a:r>
            <a:r>
              <a:rPr lang="en-US" sz="2400" i="1" baseline="-25000" dirty="0">
                <a:latin typeface="Arial Unicode MS" pitchFamily="34" charset="-128"/>
              </a:rPr>
              <a:t>m</a:t>
            </a:r>
            <a:r>
              <a:rPr lang="en-US" dirty="0">
                <a:latin typeface="Arial Unicode MS" pitchFamily="34" charset="-128"/>
              </a:rPr>
              <a:t> )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				</a:t>
            </a:r>
            <a:r>
              <a:rPr lang="en-US" sz="2400" i="1" dirty="0">
                <a:latin typeface="Arial Unicode MS" pitchFamily="34" charset="-128"/>
              </a:rPr>
              <a:t>yes </a:t>
            </a:r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  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4" grpId="0"/>
      <p:bldP spid="5888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B6F00F-BAB2-40E7-A14D-8A8D41E2990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5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Distributions</a:t>
            </a:r>
          </a:p>
        </p:txBody>
      </p:sp>
      <p:sp>
        <p:nvSpPr>
          <p:cNvPr id="15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58200" cy="16621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6"/>
                </a:solidFill>
              </a:rPr>
              <a:t>probability distribution </a:t>
            </a:r>
            <a:r>
              <a:rPr lang="en-US" b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on a random variable </a:t>
            </a:r>
            <a:r>
              <a:rPr lang="en-US" b="1" dirty="0" smtClean="0"/>
              <a:t>X</a:t>
            </a:r>
            <a:r>
              <a:rPr lang="en-US" dirty="0" smtClean="0"/>
              <a:t> is a function </a:t>
            </a:r>
            <a:r>
              <a:rPr lang="en-US" i="1" dirty="0" err="1" smtClean="0">
                <a:latin typeface="Times New Roman" pitchFamily="18" charset="0"/>
              </a:rPr>
              <a:t>dom</a:t>
            </a:r>
            <a:r>
              <a:rPr lang="en-US" i="1" dirty="0" smtClean="0">
                <a:latin typeface="Times New Roman" pitchFamily="18" charset="0"/>
              </a:rPr>
              <a:t>(X) - &gt;  [0,1]</a:t>
            </a:r>
            <a:r>
              <a:rPr lang="en-US" dirty="0" smtClean="0"/>
              <a:t> such that</a:t>
            </a:r>
          </a:p>
          <a:p>
            <a:pPr eaLnBrk="1" hangingPunct="1"/>
            <a:r>
              <a:rPr lang="en-US" dirty="0" smtClean="0"/>
              <a:t>			</a:t>
            </a:r>
            <a:r>
              <a:rPr lang="en-US" i="1" dirty="0" smtClean="0">
                <a:latin typeface="Times New Roman" pitchFamily="18" charset="0"/>
              </a:rPr>
              <a:t>x -&gt; P(X=x)</a:t>
            </a:r>
          </a:p>
        </p:txBody>
      </p:sp>
      <p:pic>
        <p:nvPicPr>
          <p:cNvPr id="15374" name="Picture 5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75"/>
            <a:ext cx="44640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80"/>
          <p:cNvGraphicFramePr>
            <a:graphicFrameLocks/>
          </p:cNvGraphicFramePr>
          <p:nvPr/>
        </p:nvGraphicFramePr>
        <p:xfrm>
          <a:off x="5183188" y="3500438"/>
          <a:ext cx="3960813" cy="28346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2643182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cavity?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ABA27CB-21C1-4A26-B1A1-A602E5666BD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6436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Probability distribution (non binary)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313" y="928688"/>
            <a:ext cx="8458200" cy="16621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A probability distribution P on a random variable X is a function </a:t>
            </a:r>
            <a:r>
              <a:rPr lang="en-US" i="1" kern="0" dirty="0" err="1"/>
              <a:t>dom</a:t>
            </a:r>
            <a:r>
              <a:rPr lang="en-US" i="1" kern="0" dirty="0"/>
              <a:t>(X) - &gt;  [0,1]</a:t>
            </a:r>
            <a:r>
              <a:rPr lang="en-US" kern="0" dirty="0">
                <a:latin typeface="+mn-lt"/>
              </a:rPr>
              <a:t> such that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			</a:t>
            </a:r>
            <a:r>
              <a:rPr lang="en-US" i="1" kern="0" dirty="0"/>
              <a:t>x -&gt; P(X=x)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357438"/>
            <a:ext cx="8458200" cy="500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Number of people in this room at this time</a:t>
            </a:r>
            <a:endParaRPr lang="en-US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0588FF-3008-48B4-A265-06C63166542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7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Joint Probability Distributions</a:t>
            </a:r>
          </a:p>
        </p:txBody>
      </p:sp>
      <p:sp>
        <p:nvSpPr>
          <p:cNvPr id="17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58200" cy="25923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When we have multiple random variables, their </a:t>
            </a:r>
            <a:r>
              <a:rPr lang="en-US" dirty="0" smtClean="0">
                <a:solidFill>
                  <a:schemeClr val="accent6"/>
                </a:solidFill>
              </a:rPr>
              <a:t>joint distribution </a:t>
            </a:r>
            <a:r>
              <a:rPr lang="en-US" dirty="0" smtClean="0"/>
              <a:t>is a probability distribution over the variable Cartesian product </a:t>
            </a:r>
          </a:p>
          <a:p>
            <a:pPr lvl="1" eaLnBrk="1" hangingPunct="1"/>
            <a:r>
              <a:rPr lang="en-US" dirty="0" smtClean="0"/>
              <a:t>E.g., P(&lt;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i="1" baseline="-25000" dirty="0" smtClean="0"/>
              <a:t>1 </a:t>
            </a:r>
            <a:r>
              <a:rPr lang="en-US" i="1" dirty="0" smtClean="0">
                <a:sym typeface="Symbol" pitchFamily="18" charset="2"/>
              </a:rPr>
              <a:t>,</a:t>
            </a:r>
            <a:r>
              <a:rPr lang="en-US" i="1" dirty="0" smtClean="0"/>
              <a:t>…., </a:t>
            </a:r>
            <a:r>
              <a:rPr lang="en-US" i="1" dirty="0" err="1" smtClean="0">
                <a:sym typeface="Symbol" pitchFamily="18" charset="2"/>
              </a:rPr>
              <a:t>X</a:t>
            </a:r>
            <a:r>
              <a:rPr lang="en-US" i="1" baseline="-25000" dirty="0" err="1" smtClean="0"/>
              <a:t>n</a:t>
            </a:r>
            <a:r>
              <a:rPr lang="en-US" dirty="0" smtClean="0">
                <a:sym typeface="Symbol" pitchFamily="18" charset="2"/>
              </a:rPr>
              <a:t>&gt; 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Think of a joint distribution over </a:t>
            </a:r>
            <a:r>
              <a:rPr lang="en-US" i="1" dirty="0" smtClean="0">
                <a:latin typeface="Times New Roman" pitchFamily="18" charset="0"/>
              </a:rPr>
              <a:t>n</a:t>
            </a:r>
            <a:r>
              <a:rPr lang="en-US" dirty="0" smtClean="0"/>
              <a:t> variables as an n-dimensional table</a:t>
            </a:r>
          </a:p>
          <a:p>
            <a:pPr lvl="1" eaLnBrk="1" hangingPunct="1"/>
            <a:r>
              <a:rPr lang="en-US" dirty="0" smtClean="0"/>
              <a:t>Each entry, indexed by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baseline="-25000" dirty="0" smtClean="0">
                <a:latin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,</a:t>
            </a:r>
            <a:r>
              <a:rPr lang="en-US" i="1" dirty="0" smtClean="0">
                <a:latin typeface="Times New Roman" pitchFamily="18" charset="0"/>
              </a:rPr>
              <a:t>….,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dirty="0" smtClean="0">
                <a:sym typeface="Symbol" pitchFamily="18" charset="2"/>
              </a:rPr>
              <a:t>  corresponds to  </a:t>
            </a:r>
            <a:r>
              <a:rPr lang="en-US" i="1" dirty="0" smtClean="0">
                <a:latin typeface="Times New Roman" pitchFamily="18" charset="0"/>
              </a:rPr>
              <a:t>P(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baseline="-25000" dirty="0" smtClean="0">
                <a:latin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…. </a:t>
            </a:r>
            <a:r>
              <a:rPr lang="en-US" dirty="0" smtClean="0">
                <a:sym typeface="Symbol" pitchFamily="18" charset="2"/>
              </a:rPr>
              <a:t>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)</a:t>
            </a:r>
          </a:p>
          <a:p>
            <a:pPr lvl="1" eaLnBrk="1" hangingPunct="1"/>
            <a:r>
              <a:rPr lang="en-US" dirty="0" smtClean="0"/>
              <a:t>The sum of entries across the whole table is 1</a:t>
            </a:r>
          </a:p>
        </p:txBody>
      </p:sp>
      <p:pic>
        <p:nvPicPr>
          <p:cNvPr id="686084" name="Picture 4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4824412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0A896E-62F6-40F8-A570-7094919F104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8455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Arial Unicode MS" pitchFamily="34" charset="-128"/>
              </a:rPr>
              <a:t>Question</a:t>
            </a:r>
          </a:p>
        </p:txBody>
      </p:sp>
      <p:sp>
        <p:nvSpPr>
          <p:cNvPr id="18456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If you have the joint of n variables. Can you compute the probability distribution for each variable?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32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38EF1E-129F-4F74-A8ED-60DB8D00DF8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71563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Define and give examples of </a:t>
            </a:r>
            <a:r>
              <a:rPr lang="en-US" sz="3200" b="1" smtClean="0"/>
              <a:t>random variables</a:t>
            </a:r>
            <a:r>
              <a:rPr lang="en-US" sz="3200" smtClean="0"/>
              <a:t>, their domains and probability distributions.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Calculate the </a:t>
            </a:r>
            <a:r>
              <a:rPr lang="en-US" sz="3200" b="1" smtClean="0"/>
              <a:t>probability of a proposition f </a:t>
            </a:r>
            <a:r>
              <a:rPr lang="en-US" sz="3200" smtClean="0"/>
              <a:t>given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µ(w) </a:t>
            </a:r>
            <a:r>
              <a:rPr lang="en-US" sz="3200" smtClean="0"/>
              <a:t>for the set of possible worlds.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Define a </a:t>
            </a:r>
            <a:r>
              <a:rPr lang="en-US" sz="3200" b="1" smtClean="0"/>
              <a:t>joint probability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Recap: Possible World Semantics</a:t>
            </a:r>
            <a:br>
              <a:rPr lang="en-US" smtClean="0"/>
            </a:br>
            <a:r>
              <a:rPr lang="en-US" smtClean="0"/>
              <a:t>for Probabilities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064500" cy="576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Random variable </a:t>
            </a:r>
            <a:r>
              <a:rPr lang="en-US" smtClean="0"/>
              <a:t>and</a:t>
            </a:r>
            <a:r>
              <a:rPr lang="en-US" smtClean="0">
                <a:solidFill>
                  <a:schemeClr val="accent2"/>
                </a:solidFill>
              </a:rPr>
              <a:t> probability distribution</a:t>
            </a:r>
            <a:endParaRPr lang="en-US" smtClean="0"/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1052513"/>
            <a:ext cx="9324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Probability is a formal measure of subjective uncertainty.</a:t>
            </a:r>
          </a:p>
        </p:txBody>
      </p:sp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323850" y="3357563"/>
            <a:ext cx="8458200" cy="1944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Model Environment with a set of random vars</a:t>
            </a:r>
            <a:endParaRPr lang="en-US" sz="280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2071" name="Rectangle 6"/>
          <p:cNvSpPr>
            <a:spLocks noChangeArrowheads="1"/>
          </p:cNvSpPr>
          <p:nvPr/>
        </p:nvSpPr>
        <p:spPr bwMode="auto">
          <a:xfrm>
            <a:off x="250825" y="4941888"/>
            <a:ext cx="5472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Probability of a proposition </a:t>
            </a: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f</a:t>
            </a:r>
            <a:endParaRPr lang="en-US" sz="32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95536" y="4437112"/>
            <a:ext cx="38884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dirty="0" smtClean="0">
                <a:solidFill>
                  <a:schemeClr val="tx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/>
                <a:gridCol w="1228725"/>
                <a:gridCol w="84455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41" name="Picture 71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43195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6"/>
          <p:cNvGraphicFramePr>
            <a:graphicFrameLocks noChangeAspect="1"/>
          </p:cNvGraphicFramePr>
          <p:nvPr/>
        </p:nvGraphicFramePr>
        <p:xfrm>
          <a:off x="4572000" y="928688"/>
          <a:ext cx="3803650" cy="465137"/>
        </p:xfrm>
        <a:graphic>
          <a:graphicData uri="http://schemas.openxmlformats.org/presentationml/2006/ole">
            <p:oleObj spid="_x0000_s77826" name="Equation" r:id="rId5" imgW="1663560" imgH="203040" progId="Equation.3">
              <p:embed/>
            </p:oleObj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Given a joint distribution, e.g. </a:t>
            </a:r>
            <a:r>
              <a:rPr lang="en-US" sz="2800" i="1">
                <a:latin typeface="Helvetica" pitchFamily="34" charset="0"/>
              </a:rPr>
              <a:t>P(X,Y, Z)  </a:t>
            </a:r>
            <a:r>
              <a:rPr lang="en-US" sz="2800">
                <a:latin typeface="Helvetica" pitchFamily="34" charset="0"/>
              </a:rPr>
              <a:t>we can compute distributions over any smaller sets of variables</a:t>
            </a:r>
            <a:endParaRPr lang="en-US" sz="320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/>
        </p:nvGraphicFramePr>
        <p:xfrm>
          <a:off x="4429125" y="3357563"/>
          <a:ext cx="4325938" cy="812800"/>
        </p:xfrm>
        <a:graphic>
          <a:graphicData uri="http://schemas.openxmlformats.org/presentationml/2006/ole">
            <p:oleObj spid="_x0000_s77827" name="Equation" r:id="rId6" imgW="1892160" imgH="355320" progId="Equation.3">
              <p:embed/>
            </p:oleObj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/>
        </p:nvGraphicFramePr>
        <p:xfrm>
          <a:off x="4535488" y="5024438"/>
          <a:ext cx="4608512" cy="1832928"/>
        </p:xfrm>
        <a:graphic>
          <a:graphicData uri="http://schemas.openxmlformats.org/drawingml/2006/table">
            <a:tbl>
              <a:tblPr/>
              <a:tblGrid>
                <a:gridCol w="865187"/>
                <a:gridCol w="1295400"/>
                <a:gridCol w="24479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toothache)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Why is it called Marginalization?</a:t>
            </a:r>
          </a:p>
        </p:txBody>
      </p:sp>
      <p:graphicFrame>
        <p:nvGraphicFramePr>
          <p:cNvPr id="729165" name="Group 77"/>
          <p:cNvGraphicFramePr>
            <a:graphicFrameLocks noGrp="1"/>
          </p:cNvGraphicFramePr>
          <p:nvPr>
            <p:ph/>
          </p:nvPr>
        </p:nvGraphicFramePr>
        <p:xfrm>
          <a:off x="323850" y="1196975"/>
          <a:ext cx="4608513" cy="1832928"/>
        </p:xfrm>
        <a:graphic>
          <a:graphicData uri="http://schemas.openxmlformats.org/drawingml/2006/table">
            <a:tbl>
              <a:tblPr/>
              <a:tblGrid>
                <a:gridCol w="865188"/>
                <a:gridCol w="1295400"/>
                <a:gridCol w="244792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toothache)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9220" name="Group 132"/>
          <p:cNvGraphicFramePr>
            <a:graphicFrameLocks noGrp="1"/>
          </p:cNvGraphicFramePr>
          <p:nvPr/>
        </p:nvGraphicFramePr>
        <p:xfrm>
          <a:off x="539750" y="3644900"/>
          <a:ext cx="5256213" cy="1429385"/>
        </p:xfrm>
        <a:graphic>
          <a:graphicData uri="http://schemas.openxmlformats.org/drawingml/2006/table">
            <a:tbl>
              <a:tblPr/>
              <a:tblGrid>
                <a:gridCol w="1296988"/>
                <a:gridCol w="1906587"/>
                <a:gridCol w="2052638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8" name="Object 127"/>
          <p:cNvGraphicFramePr>
            <a:graphicFrameLocks noChangeAspect="1"/>
          </p:cNvGraphicFramePr>
          <p:nvPr/>
        </p:nvGraphicFramePr>
        <p:xfrm>
          <a:off x="5219700" y="1700213"/>
          <a:ext cx="3602038" cy="812800"/>
        </p:xfrm>
        <a:graphic>
          <a:graphicData uri="http://schemas.openxmlformats.org/presentationml/2006/ole">
            <p:oleObj spid="_x0000_s78850" name="Equation" r:id="rId4" imgW="157464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Marginalization</a:t>
            </a:r>
            <a:endParaRPr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5505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/>
              <a:t>Can we also marginalize over more than one variable at once?</a:t>
            </a: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CA" sz="1600" dirty="0" smtClean="0"/>
              <a:t>E.g. go from P(Wind, Weather, Temperature) to P (Weather)?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84888" y="3573463"/>
          <a:ext cx="2374900" cy="1101488"/>
        </p:xfrm>
        <a:graphic>
          <a:graphicData uri="http://schemas.openxmlformats.org/drawingml/2006/table">
            <a:tbl>
              <a:tblPr/>
              <a:tblGrid>
                <a:gridCol w="1582737"/>
                <a:gridCol w="79216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825" y="2276475"/>
          <a:ext cx="4110038" cy="4357860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563688"/>
                <a:gridCol w="7461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Wind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0.09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0.07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0.12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0.06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0.03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0.25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0.08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4921841" y="4077072"/>
            <a:ext cx="86409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786446" y="2571744"/>
            <a:ext cx="3019105" cy="707886"/>
          </a:xfrm>
          <a:prstGeom prst="wedgeRectCallout">
            <a:avLst>
              <a:gd name="adj1" fmla="val -14001"/>
              <a:gd name="adj2" fmla="val 94002"/>
            </a:avLst>
          </a:prstGeom>
          <a:solidFill>
            <a:srgbClr val="F7F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i.e., Marginalization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over Temperature and Wind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7BFBA88-91C2-44E5-840D-E39A505D323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571500"/>
            <a:ext cx="8458200" cy="116363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Successful Derivation</a:t>
            </a:r>
            <a:r>
              <a:rPr lang="en-US" sz="2400" smtClean="0"/>
              <a:t>: When by applying the inference rule you obtain the answer clause </a:t>
            </a:r>
            <a:r>
              <a:rPr lang="en-US" sz="2400" i="1" smtClean="0"/>
              <a:t>yes </a:t>
            </a:r>
            <a:r>
              <a:rPr lang="en-US" sz="24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 smtClean="0"/>
              <a:t> </a:t>
            </a:r>
            <a:r>
              <a:rPr lang="en-US" sz="2400" smtClean="0"/>
              <a:t>.</a:t>
            </a:r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4124" name="Rectangle 4"/>
          <p:cNvSpPr>
            <a:spLocks noChangeArrowheads="1"/>
          </p:cNvSpPr>
          <p:nvPr/>
        </p:nvSpPr>
        <p:spPr bwMode="auto">
          <a:xfrm>
            <a:off x="214313" y="3513138"/>
            <a:ext cx="8655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Query: a </a:t>
            </a:r>
            <a:r>
              <a:rPr lang="en-US" sz="2400">
                <a:latin typeface="Courier New" pitchFamily="49" charset="0"/>
              </a:rPr>
              <a:t>(two ways)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4125" name="Rectangle 7"/>
          <p:cNvSpPr>
            <a:spLocks noChangeArrowheads="1"/>
          </p:cNvSpPr>
          <p:nvPr/>
        </p:nvSpPr>
        <p:spPr bwMode="auto">
          <a:xfrm>
            <a:off x="863600" y="4017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4126" name="Rectangle 8"/>
          <p:cNvSpPr>
            <a:spLocks noChangeArrowheads="1"/>
          </p:cNvSpPr>
          <p:nvPr/>
        </p:nvSpPr>
        <p:spPr bwMode="auto">
          <a:xfrm>
            <a:off x="5688013" y="4017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yes ←  a.</a:t>
            </a:r>
            <a:r>
              <a:rPr lang="en-US" sz="800" i="1">
                <a:latin typeface="Arial Unicode MS" pitchFamily="34" charset="-128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800" i="1">
                <a:latin typeface="Arial Unicode MS" pitchFamily="34" charset="-128"/>
              </a:rPr>
              <a:t> 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50" y="1928813"/>
            <a:ext cx="8458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← e ∧ f. 		a ←  b ∧ c.		b ← k ∧ f.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c ← e.			d ← k.		 	e</a:t>
            </a:r>
            <a:r>
              <a:rPr lang="en-US" sz="2400" kern="0" dirty="0">
                <a:latin typeface="+mn-lt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f ← j ∧ e.	 	f  ← c. 			j ← c.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		            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800" i="1" kern="0" dirty="0">
                <a:latin typeface="+mn-lt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Marginalization</a:t>
            </a:r>
            <a:endParaRPr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5505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/>
              <a:t>Can we also marginalize over more than one variable at once?</a:t>
            </a: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CA" sz="1600" dirty="0" smtClean="0"/>
              <a:t>E.g. go from P(Wind, Weather, temperature) to P (Weather)?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056255"/>
              </p:ext>
            </p:extLst>
          </p:nvPr>
        </p:nvGraphicFramePr>
        <p:xfrm>
          <a:off x="6084888" y="3573463"/>
          <a:ext cx="2374900" cy="1101488"/>
        </p:xfrm>
        <a:graphic>
          <a:graphicData uri="http://schemas.openxmlformats.org/drawingml/2006/table">
            <a:tbl>
              <a:tblPr/>
              <a:tblGrid>
                <a:gridCol w="1582737"/>
                <a:gridCol w="79216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???</a:t>
                      </a: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825" y="2276475"/>
          <a:ext cx="4110038" cy="4357860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563688"/>
                <a:gridCol w="7461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Wind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0.09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0.07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0.12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0.06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0.03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0.25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0.08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4921841" y="4077072"/>
            <a:ext cx="86409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6016" y="5229200"/>
            <a:ext cx="3456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How can we compute P(Weather = sunny)?</a:t>
            </a:r>
            <a:endParaRPr lang="en-CA" sz="2000" dirty="0"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786446" y="2571744"/>
            <a:ext cx="3019105" cy="707886"/>
          </a:xfrm>
          <a:prstGeom prst="wedgeRectCallout">
            <a:avLst>
              <a:gd name="adj1" fmla="val -14001"/>
              <a:gd name="adj2" fmla="val 94002"/>
            </a:avLst>
          </a:prstGeom>
          <a:solidFill>
            <a:srgbClr val="F7F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i.e., Marginalization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over Temperature and Wind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9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Marginalization</a:t>
            </a:r>
            <a:endParaRPr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5505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/>
              <a:t>We can also marginalize over </a:t>
            </a:r>
            <a:r>
              <a:rPr lang="en-CA" sz="2400" dirty="0" smtClean="0">
                <a:solidFill>
                  <a:srgbClr val="FF0000"/>
                </a:solidFill>
              </a:rPr>
              <a:t>more than one variable at once</a:t>
            </a:r>
            <a:r>
              <a:rPr lang="en-CA" dirty="0" smtClean="0">
                <a:solidFill>
                  <a:srgbClr val="3233D0"/>
                </a:solidFill>
              </a:rPr>
              <a:t/>
            </a:r>
            <a:br>
              <a:rPr lang="en-CA" dirty="0" smtClean="0">
                <a:solidFill>
                  <a:srgbClr val="3233D0"/>
                </a:solidFill>
              </a:rPr>
            </a:br>
            <a:r>
              <a:rPr lang="en-CA" dirty="0" smtClean="0">
                <a:solidFill>
                  <a:srgbClr val="3233D0"/>
                </a:solidFill>
              </a:rPr>
              <a:t>	</a:t>
            </a:r>
            <a:endParaRPr lang="en-US" dirty="0" smtClean="0"/>
          </a:p>
          <a:p>
            <a:pPr>
              <a:buSzTx/>
              <a:buFontTx/>
              <a:buChar char="•"/>
            </a:pPr>
            <a:endParaRPr lang="en-CA" sz="16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84888" y="3573463"/>
          <a:ext cx="2374900" cy="1101488"/>
        </p:xfrm>
        <a:graphic>
          <a:graphicData uri="http://schemas.openxmlformats.org/drawingml/2006/table">
            <a:tbl>
              <a:tblPr/>
              <a:tblGrid>
                <a:gridCol w="1582737"/>
                <a:gridCol w="79216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0.40</a:t>
                      </a: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388" marR="9138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825" y="2276475"/>
          <a:ext cx="4110038" cy="4357860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563688"/>
                <a:gridCol w="7461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Wind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0.09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0.07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0.12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0.06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0.03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0.25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0.08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4572000" y="4076700"/>
            <a:ext cx="1216025" cy="73501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4572000" y="4292600"/>
            <a:ext cx="1143000" cy="8794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4572000" y="4292600"/>
            <a:ext cx="1360488" cy="122396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4572000" y="2795588"/>
            <a:ext cx="1360488" cy="12096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4572000" y="3154363"/>
            <a:ext cx="1143000" cy="8509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572000" y="3500438"/>
            <a:ext cx="1008063" cy="5048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8" name="Rectangle 17"/>
          <p:cNvSpPr/>
          <p:nvPr/>
        </p:nvSpPr>
        <p:spPr>
          <a:xfrm>
            <a:off x="785786" y="1484313"/>
            <a:ext cx="7643866" cy="587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P(X=x) = 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400" baseline="-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dom(Z</a:t>
            </a:r>
            <a:r>
              <a:rPr lang="en-CA" sz="2400" baseline="-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),…, </a:t>
            </a:r>
            <a:r>
              <a:rPr lang="en-CA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400" baseline="-5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CA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(Z</a:t>
            </a:r>
            <a:r>
              <a:rPr lang="en-CA" sz="2400" baseline="-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C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P(X=x, 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…, Z</a:t>
            </a:r>
            <a:r>
              <a:rPr lang="en-CA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C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5786446" y="2571744"/>
            <a:ext cx="3019105" cy="707886"/>
          </a:xfrm>
          <a:prstGeom prst="wedgeRectCallout">
            <a:avLst>
              <a:gd name="adj1" fmla="val -14001"/>
              <a:gd name="adj2" fmla="val 94002"/>
            </a:avLst>
          </a:prstGeom>
          <a:solidFill>
            <a:srgbClr val="F7F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i.e., Marginalization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over Temperature and Wind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Marginalization</a:t>
            </a:r>
            <a:endParaRPr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65505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/>
              <a:t>We can also </a:t>
            </a:r>
            <a:r>
              <a:rPr lang="en-CA" sz="2400" dirty="0" smtClean="0">
                <a:solidFill>
                  <a:schemeClr val="accent2"/>
                </a:solidFill>
              </a:rPr>
              <a:t>get marginals for more than one variable</a:t>
            </a:r>
          </a:p>
          <a:p>
            <a:pPr marL="457200" lvl="1" indent="0">
              <a:buFontTx/>
              <a:buNone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CA" sz="1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825" y="2276475"/>
          <a:ext cx="4110038" cy="4357860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563688"/>
                <a:gridCol w="74612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Wind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0.09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0.07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yes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0.12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0.06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0.11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0.03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0.04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0.25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no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0.08</a:t>
                      </a:r>
                    </a:p>
                  </a:txBody>
                  <a:tcPr marL="91425" marR="91425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932363" y="2636838"/>
          <a:ext cx="3887787" cy="2564052"/>
        </p:xfrm>
        <a:graphic>
          <a:graphicData uri="http://schemas.openxmlformats.org/drawingml/2006/table">
            <a:tbl>
              <a:tblPr/>
              <a:tblGrid>
                <a:gridCol w="1223962"/>
                <a:gridCol w="1512888"/>
                <a:gridCol w="1150937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Weather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Temperature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0.10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sunny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hot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mild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0" pitchFamily="34" charset="0"/>
                          <a:ea typeface="MS PGothic" pitchFamily="34" charset="-128"/>
                          <a:cs typeface="Arial" pitchFamily="34" charset="0"/>
                        </a:rPr>
                        <a:t>cloudy</a:t>
                      </a: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0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MS PGothic" pitchFamily="34" charset="-128"/>
                          <a:cs typeface="Arial" pitchFamily="34" charset="0"/>
                        </a:rPr>
                        <a:t>cold</a:t>
                      </a: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25" marR="91425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4427538" y="3284538"/>
            <a:ext cx="431800" cy="15271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427538" y="2781300"/>
            <a:ext cx="431800" cy="32861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1" name="Rectangle 10"/>
          <p:cNvSpPr/>
          <p:nvPr/>
        </p:nvSpPr>
        <p:spPr>
          <a:xfrm>
            <a:off x="785786" y="1484313"/>
            <a:ext cx="7643866" cy="587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C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CA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C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=y</a:t>
            </a:r>
            <a:r>
              <a:rPr lang="en-C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C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000" baseline="-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dom(Z</a:t>
            </a:r>
            <a:r>
              <a:rPr lang="en-CA" sz="2000" baseline="-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),…, </a:t>
            </a:r>
            <a:r>
              <a:rPr lang="en-CA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000" baseline="-5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CA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(Z</a:t>
            </a:r>
            <a:r>
              <a:rPr lang="en-CA" sz="2000" baseline="-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C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P(X=x, Y=</a:t>
            </a:r>
            <a:r>
              <a:rPr lang="en-CA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…, Z</a:t>
            </a:r>
            <a:r>
              <a:rPr lang="en-CA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sz="2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C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49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11560" y="5085184"/>
            <a:ext cx="813690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dirty="0" smtClean="0">
                <a:solidFill>
                  <a:schemeClr val="tx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Conditioning </a:t>
            </a:r>
            <a:br>
              <a:rPr lang="en-US" sz="4000" b="1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(Conditional Probability)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228600" y="1557338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We </a:t>
            </a:r>
            <a:r>
              <a:rPr lang="en-US" sz="2800" b="1" dirty="0">
                <a:latin typeface="Helvetica" pitchFamily="34" charset="0"/>
              </a:rPr>
              <a:t>model our environment </a:t>
            </a:r>
            <a:r>
              <a:rPr lang="en-US" sz="2800" dirty="0">
                <a:latin typeface="Helvetica" pitchFamily="34" charset="0"/>
              </a:rPr>
              <a:t>with a </a:t>
            </a:r>
            <a:r>
              <a:rPr lang="en-US" sz="2800" b="1" dirty="0">
                <a:latin typeface="Helvetica" pitchFamily="34" charset="0"/>
              </a:rPr>
              <a:t>set of random variables</a:t>
            </a:r>
            <a:r>
              <a:rPr lang="en-US" sz="2800" dirty="0">
                <a:latin typeface="Helvetic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 smtClean="0">
                <a:latin typeface="Helvetica" pitchFamily="34" charset="0"/>
              </a:rPr>
              <a:t>Assume </a:t>
            </a:r>
            <a:r>
              <a:rPr lang="en-US" sz="2800" dirty="0">
                <a:latin typeface="Helvetica" pitchFamily="34" charset="0"/>
              </a:rPr>
              <a:t>have </a:t>
            </a:r>
            <a:r>
              <a:rPr lang="en-US" sz="2800" b="1" dirty="0">
                <a:latin typeface="Helvetica" pitchFamily="34" charset="0"/>
              </a:rPr>
              <a:t>the joint</a:t>
            </a:r>
            <a:r>
              <a:rPr lang="en-US" sz="2800" dirty="0">
                <a:latin typeface="Helvetica" pitchFamily="34" charset="0"/>
              </a:rPr>
              <a:t>, we can compute the probability </a:t>
            </a:r>
            <a:r>
              <a:rPr lang="en-US" sz="2800" dirty="0" smtClean="0">
                <a:latin typeface="Helvetica" pitchFamily="34" charset="0"/>
              </a:rPr>
              <a:t>…….</a:t>
            </a:r>
            <a:endParaRPr lang="en-US" sz="2800" dirty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Are we done with reasoning under uncertainty? 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What can happen?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Think of a patient showing up at the dentist office. </a:t>
            </a:r>
            <a:r>
              <a:rPr lang="en-US" sz="2800" i="1" dirty="0">
                <a:latin typeface="Helvetica" pitchFamily="34" charset="0"/>
              </a:rPr>
              <a:t>Does she have a cavity?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Conditioning </a:t>
            </a:r>
            <a:br>
              <a:rPr lang="en-US" sz="4000" b="1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(Conditional Probability)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228600" y="1557338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Probabilistic conditioning specifies </a:t>
            </a:r>
            <a:r>
              <a:rPr lang="en-US" sz="2800" b="1">
                <a:latin typeface="Helvetica" pitchFamily="34" charset="0"/>
              </a:rPr>
              <a:t>how to revise beliefs based on new information.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You build a probabilistic model (for now the joint) taking all background information into account. This gives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prior probability</a:t>
            </a:r>
            <a:r>
              <a:rPr lang="en-US" sz="2800">
                <a:latin typeface="Helvetic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All other information must be conditioned on.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evidence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 all of the information obtained subsequently,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 probability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 i="1">
                <a:latin typeface="Helvetica" pitchFamily="34" charset="0"/>
              </a:rPr>
              <a:t>P(h|e)</a:t>
            </a:r>
            <a:r>
              <a:rPr lang="en-US" sz="2800">
                <a:latin typeface="Helvetica" pitchFamily="34" charset="0"/>
              </a:rPr>
              <a:t> of </a:t>
            </a:r>
            <a:r>
              <a:rPr lang="en-US" sz="2800" i="1">
                <a:latin typeface="Helvetica" pitchFamily="34" charset="0"/>
              </a:rPr>
              <a:t>h</a:t>
            </a:r>
            <a:r>
              <a:rPr lang="en-US" sz="2800">
                <a:latin typeface="Helvetica" pitchFamily="34" charset="0"/>
              </a:rPr>
              <a:t> given </a:t>
            </a:r>
            <a:r>
              <a:rPr lang="en-US" sz="2800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posterior probability</a:t>
            </a:r>
            <a:r>
              <a:rPr lang="en-US" sz="2800">
                <a:latin typeface="Helvetica" pitchFamily="34" charset="0"/>
              </a:rPr>
              <a:t> of 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Conditioning Example</a:t>
            </a:r>
          </a:p>
        </p:txBody>
      </p:sp>
      <p:sp>
        <p:nvSpPr>
          <p:cNvPr id="707587" name="Rectangle 3"/>
          <p:cNvSpPr>
            <a:spLocks noChangeArrowheads="1"/>
          </p:cNvSpPr>
          <p:nvPr/>
        </p:nvSpPr>
        <p:spPr bwMode="auto">
          <a:xfrm>
            <a:off x="228600" y="928688"/>
            <a:ext cx="8915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Prior probability of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having a cavity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i="1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Should be revised if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you know that there is toothache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 | toothache = 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i="1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It should be revised again if you were informed that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the probe did not catch anything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=T  | toothache = T, catch = F)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i="1">
              <a:solidFill>
                <a:schemeClr val="accent2"/>
              </a:solidFill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Helvetica" pitchFamily="34" charset="0"/>
              </a:rPr>
              <a:t>What about ?</a:t>
            </a:r>
            <a:endParaRPr lang="en-US" sz="3200">
              <a:solidFill>
                <a:schemeClr val="accent2"/>
              </a:solidFill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 | sunny = T)</a:t>
            </a: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i="1">
              <a:solidFill>
                <a:schemeClr val="accent2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How can we compute P(h|e)</a:t>
            </a:r>
          </a:p>
        </p:txBody>
      </p:sp>
      <p:sp>
        <p:nvSpPr>
          <p:cNvPr id="8225" name="Rectangle 3"/>
          <p:cNvSpPr>
            <a:spLocks noChangeArrowheads="1"/>
          </p:cNvSpPr>
          <p:nvPr/>
        </p:nvSpPr>
        <p:spPr bwMode="auto">
          <a:xfrm>
            <a:off x="228600" y="765175"/>
            <a:ext cx="8915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What happens in term of possible worlds if we know the value of a random var (or a set of random vars)?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p:graphicFrame>
        <p:nvGraphicFramePr>
          <p:cNvPr id="9" name="Group 137"/>
          <p:cNvGraphicFramePr>
            <a:graphicFrameLocks/>
          </p:cNvGraphicFramePr>
          <p:nvPr/>
        </p:nvGraphicFramePr>
        <p:xfrm>
          <a:off x="214313" y="2786063"/>
          <a:ext cx="5707063" cy="3696337"/>
        </p:xfrm>
        <a:graphic>
          <a:graphicData uri="http://schemas.openxmlformats.org/drawingml/2006/table">
            <a:tbl>
              <a:tblPr/>
              <a:tblGrid>
                <a:gridCol w="954088"/>
                <a:gridCol w="1443037"/>
                <a:gridCol w="933450"/>
                <a:gridCol w="1152525"/>
                <a:gridCol w="1223963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88" name="Text Box 92"/>
          <p:cNvSpPr txBox="1">
            <a:spLocks noChangeArrowheads="1"/>
          </p:cNvSpPr>
          <p:nvPr/>
        </p:nvSpPr>
        <p:spPr bwMode="auto">
          <a:xfrm>
            <a:off x="6429375" y="3357563"/>
            <a:ext cx="2459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e = (cavity = T)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643063"/>
            <a:ext cx="8915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Some worlds are 		. The other become ….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Semantics of Conditional Probability</a:t>
            </a: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500063" y="3071813"/>
            <a:ext cx="83518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The conditional probability of formula</a:t>
            </a:r>
            <a:r>
              <a:rPr lang="en-US" sz="2800" i="1">
                <a:latin typeface="Helvetica" pitchFamily="34" charset="0"/>
              </a:rPr>
              <a:t> </a:t>
            </a:r>
            <a:r>
              <a:rPr lang="en-US" sz="2800" b="1" i="1">
                <a:latin typeface="Helvetica" pitchFamily="34" charset="0"/>
              </a:rPr>
              <a:t>h</a:t>
            </a:r>
            <a:r>
              <a:rPr lang="en-US" sz="2800">
                <a:latin typeface="Helvetica" pitchFamily="34" charset="0"/>
              </a:rPr>
              <a:t> given evidence </a:t>
            </a:r>
            <a:r>
              <a:rPr lang="en-US" sz="2800" b="1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2000250" y="857250"/>
          <a:ext cx="4937125" cy="1801813"/>
        </p:xfrm>
        <a:graphic>
          <a:graphicData uri="http://schemas.openxmlformats.org/presentationml/2006/ole">
            <p:oleObj spid="_x0000_s83970" name="Equation" r:id="rId4" imgW="2158920" imgH="787320" progId="Equation.3">
              <p:embed/>
            </p:oleObj>
          </a:graphicData>
        </a:graphic>
      </p:graphicFrame>
      <p:graphicFrame>
        <p:nvGraphicFramePr>
          <p:cNvPr id="711688" name="Object 8"/>
          <p:cNvGraphicFramePr>
            <a:graphicFrameLocks noChangeAspect="1"/>
          </p:cNvGraphicFramePr>
          <p:nvPr/>
        </p:nvGraphicFramePr>
        <p:xfrm>
          <a:off x="323850" y="4160838"/>
          <a:ext cx="8302625" cy="1139825"/>
        </p:xfrm>
        <a:graphic>
          <a:graphicData uri="http://schemas.openxmlformats.org/presentationml/2006/ole">
            <p:oleObj spid="_x0000_s83971" name="Equation" r:id="rId5" imgW="32382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Semantics of Conditional Prob.: Example</a:t>
            </a:r>
          </a:p>
        </p:txBody>
      </p:sp>
      <p:graphicFrame>
        <p:nvGraphicFramePr>
          <p:cNvPr id="714889" name="Group 137"/>
          <p:cNvGraphicFramePr>
            <a:graphicFrameLocks noGrp="1"/>
          </p:cNvGraphicFramePr>
          <p:nvPr>
            <p:ph/>
          </p:nvPr>
        </p:nvGraphicFramePr>
        <p:xfrm>
          <a:off x="285750" y="1071563"/>
          <a:ext cx="5707063" cy="3696337"/>
        </p:xfrm>
        <a:graphic>
          <a:graphicData uri="http://schemas.openxmlformats.org/drawingml/2006/table">
            <a:tbl>
              <a:tblPr/>
              <a:tblGrid>
                <a:gridCol w="954088"/>
                <a:gridCol w="1443037"/>
                <a:gridCol w="933450"/>
                <a:gridCol w="1152525"/>
                <a:gridCol w="1223963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327" name="Text Box 92"/>
          <p:cNvSpPr txBox="1">
            <a:spLocks noChangeArrowheads="1"/>
          </p:cNvSpPr>
          <p:nvPr/>
        </p:nvSpPr>
        <p:spPr bwMode="auto">
          <a:xfrm>
            <a:off x="6215063" y="857250"/>
            <a:ext cx="245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e = (cavity = T)</a:t>
            </a:r>
          </a:p>
        </p:txBody>
      </p:sp>
      <p:sp>
        <p:nvSpPr>
          <p:cNvPr id="10328" name="Text Box 132"/>
          <p:cNvSpPr txBox="1">
            <a:spLocks noChangeArrowheads="1"/>
          </p:cNvSpPr>
          <p:nvPr/>
        </p:nvSpPr>
        <p:spPr bwMode="auto">
          <a:xfrm>
            <a:off x="214313" y="5000625"/>
            <a:ext cx="629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P(h | e) = P(toothache = T  | cavity = T)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644008" y="1340768"/>
            <a:ext cx="288032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b="1" dirty="0" smtClean="0">
                <a:solidFill>
                  <a:schemeClr val="accent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and Independence</a:t>
            </a:r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0" y="0"/>
            <a:ext cx="89296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Conditional Probability among Random Variables</a:t>
            </a:r>
          </a:p>
        </p:txBody>
      </p:sp>
      <p:sp>
        <p:nvSpPr>
          <p:cNvPr id="11297" name="Text Box 66"/>
          <p:cNvSpPr txBox="1">
            <a:spLocks noChangeArrowheads="1"/>
          </p:cNvSpPr>
          <p:nvPr/>
        </p:nvSpPr>
        <p:spPr bwMode="auto">
          <a:xfrm>
            <a:off x="857250" y="1857375"/>
            <a:ext cx="6513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P(X | Y) = P(toothache | cavity) </a:t>
            </a:r>
          </a:p>
          <a:p>
            <a:r>
              <a:rPr lang="en-US" sz="2800" i="1"/>
              <a:t>	    = P(toothache </a:t>
            </a:r>
            <a:r>
              <a:rPr lang="en-US">
                <a:sym typeface="Symbol" pitchFamily="18" charset="2"/>
              </a:rPr>
              <a:t></a:t>
            </a:r>
            <a:r>
              <a:rPr lang="en-US" sz="2800" i="1"/>
              <a:t> cavity) / P(cavity)</a:t>
            </a:r>
            <a:r>
              <a:rPr lang="en-US" sz="2800"/>
              <a:t> </a:t>
            </a:r>
          </a:p>
        </p:txBody>
      </p:sp>
      <p:graphicFrame>
        <p:nvGraphicFramePr>
          <p:cNvPr id="740440" name="Group 88"/>
          <p:cNvGraphicFramePr>
            <a:graphicFrameLocks noGrp="1"/>
          </p:cNvGraphicFramePr>
          <p:nvPr/>
        </p:nvGraphicFramePr>
        <p:xfrm>
          <a:off x="0" y="3071813"/>
          <a:ext cx="5256212" cy="1429385"/>
        </p:xfrm>
        <a:graphic>
          <a:graphicData uri="http://schemas.openxmlformats.org/drawingml/2006/table">
            <a:tbl>
              <a:tblPr/>
              <a:tblGrid>
                <a:gridCol w="1296987"/>
                <a:gridCol w="1906588"/>
                <a:gridCol w="20526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0459" name="Group 107"/>
          <p:cNvGraphicFramePr>
            <a:graphicFrameLocks noGrp="1"/>
          </p:cNvGraphicFramePr>
          <p:nvPr/>
        </p:nvGraphicFramePr>
        <p:xfrm>
          <a:off x="0" y="4857750"/>
          <a:ext cx="5256212" cy="1354789"/>
        </p:xfrm>
        <a:graphic>
          <a:graphicData uri="http://schemas.openxmlformats.org/drawingml/2006/table">
            <a:tbl>
              <a:tblPr/>
              <a:tblGrid>
                <a:gridCol w="1296987"/>
                <a:gridCol w="1906588"/>
                <a:gridCol w="20526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34" name="Text Box 66"/>
          <p:cNvSpPr txBox="1">
            <a:spLocks noChangeArrowheads="1"/>
          </p:cNvSpPr>
          <p:nvPr/>
        </p:nvSpPr>
        <p:spPr bwMode="auto">
          <a:xfrm>
            <a:off x="1357313" y="1071563"/>
            <a:ext cx="394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P(X | Y) = P(X , Y) / P(Y)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Product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Definition of conditional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/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</a:t>
            </a:r>
            <a:r>
              <a:rPr lang="en-US" dirty="0" smtClean="0"/>
              <a:t> gives an alternative, more intuitive  formulation: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 </a:t>
            </a:r>
            <a:r>
              <a:rPr lang="en-US" dirty="0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…,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dirty="0" smtClean="0"/>
              <a:t>   =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t+1</a:t>
            </a:r>
            <a:r>
              <a:rPr lang="en-US" sz="3200" dirty="0" smtClean="0"/>
              <a:t>….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|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Product rule </a:t>
            </a:r>
            <a:r>
              <a:rPr lang="en-US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…,X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t+1</a:t>
            </a:r>
            <a:r>
              <a:rPr lang="en-US" smtClean="0"/>
              <a:t>…. 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Chain rule</a:t>
            </a:r>
            <a:r>
              <a:rPr lang="en-US" smtClean="0"/>
              <a:t> is derived by successive application of product rule: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 X</a:t>
            </a:r>
            <a:r>
              <a:rPr lang="en-US" baseline="-25000" smtClean="0"/>
              <a:t>n-1 </a:t>
            </a:r>
            <a:r>
              <a:rPr lang="en-US" smtClean="0"/>
              <a:t>, 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= ….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2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) …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               	= </a:t>
            </a:r>
            <a:r>
              <a:rPr lang="el-GR" smtClean="0">
                <a:latin typeface="Arial" charset="0"/>
                <a:cs typeface="Arial" charset="0"/>
              </a:rPr>
              <a:t>∏</a:t>
            </a:r>
            <a:r>
              <a:rPr lang="en-US" baseline="30000" smtClean="0">
                <a:latin typeface="Arial" charset="0"/>
                <a:cs typeface="Arial" charset="0"/>
              </a:rPr>
              <a:t>n</a:t>
            </a:r>
            <a:r>
              <a:rPr lang="en-US" baseline="-25000" smtClean="0"/>
              <a:t>i= 1</a:t>
            </a:r>
            <a:r>
              <a:rPr lang="en-US" smtClean="0"/>
              <a:t>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i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 … ,X</a:t>
            </a:r>
            <a:r>
              <a:rPr lang="en-US" baseline="-25000" smtClean="0"/>
              <a:t>i-1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Rule: Example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94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P(</a:t>
            </a:r>
            <a:r>
              <a:rPr lang="en-US" i="1" smtClean="0"/>
              <a:t>cavity , toothache, catch</a:t>
            </a:r>
            <a:r>
              <a:rPr lang="en-US" smtClean="0"/>
              <a:t>) =</a:t>
            </a:r>
            <a:endParaRPr lang="en-US" sz="4400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786188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800" kern="0" dirty="0">
                <a:latin typeface="+mn-lt"/>
              </a:rPr>
              <a:t>P(</a:t>
            </a:r>
            <a:r>
              <a:rPr lang="en-US" sz="2800" i="1" kern="0" dirty="0">
                <a:latin typeface="+mn-lt"/>
              </a:rPr>
              <a:t>toothache, catch, cavity</a:t>
            </a:r>
            <a:r>
              <a:rPr lang="en-US" sz="2800" kern="0" dirty="0">
                <a:latin typeface="+mn-lt"/>
              </a:rPr>
              <a:t>) =</a:t>
            </a:r>
            <a:endParaRPr lang="en-US" sz="4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11560" y="5589240"/>
            <a:ext cx="64087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Logics</a:t>
            </a:r>
          </a:p>
          <a:p>
            <a:pPr lvl="1" eaLnBrk="1" hangingPunct="1">
              <a:defRPr/>
            </a:pPr>
            <a:r>
              <a:rPr lang="en-US" sz="3200" dirty="0" smtClean="0"/>
              <a:t>Recap Top Down + </a:t>
            </a:r>
            <a:r>
              <a:rPr lang="en-US" sz="3200" dirty="0" smtClean="0">
                <a:solidFill>
                  <a:schemeClr val="tx2"/>
                </a:solidFill>
              </a:rPr>
              <a:t>TD as Search</a:t>
            </a:r>
          </a:p>
          <a:p>
            <a:pPr lvl="1" eaLnBrk="1" hangingPunct="1">
              <a:defRPr/>
            </a:pPr>
            <a:r>
              <a:rPr lang="en-US" sz="3200" dirty="0" err="1" smtClean="0"/>
              <a:t>Datalog</a:t>
            </a:r>
            <a:endParaRPr lang="en-US" sz="3200" dirty="0" smtClean="0"/>
          </a:p>
          <a:p>
            <a:pPr eaLnBrk="1" hangingPunct="1">
              <a:defRPr/>
            </a:pPr>
            <a:r>
              <a:rPr lang="en-US" sz="3600" i="1" dirty="0" smtClean="0"/>
              <a:t>Start Stochastic Environments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Semantics of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Marginalization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Conditional Probability and Chain Rule</a:t>
            </a:r>
          </a:p>
          <a:p>
            <a:pPr lvl="1"/>
            <a:r>
              <a:rPr lang="en-US" sz="3200" b="1" dirty="0" err="1" smtClean="0">
                <a:solidFill>
                  <a:schemeClr val="accent2"/>
                </a:solidFill>
                <a:latin typeface="Helvetica" pitchFamily="34" charset="0"/>
              </a:rPr>
              <a:t>Bayes</a:t>
            </a:r>
            <a:r>
              <a:rPr lang="en-US" sz="3200" b="1" dirty="0" smtClean="0">
                <a:solidFill>
                  <a:schemeClr val="accent2"/>
                </a:solidFill>
                <a:latin typeface="Helvetica" pitchFamily="34" charset="0"/>
              </a:rPr>
              <a:t>' Rule and Independence</a:t>
            </a:r>
            <a:endParaRPr lang="en-US" sz="3600" b="1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conditional probability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Often you have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causal knowledge </a:t>
            </a:r>
            <a:r>
              <a:rPr lang="en-CA" sz="2000" dirty="0" smtClean="0">
                <a:cs typeface="MS PGothic" pitchFamily="34" charset="-128"/>
              </a:rPr>
              <a:t>(forward from cause to evidence):</a:t>
            </a:r>
          </a:p>
          <a:p>
            <a:pPr lvl="1"/>
            <a:r>
              <a:rPr lang="en-CA" sz="2000" dirty="0" smtClean="0">
                <a:cs typeface="MS PGothic" pitchFamily="34" charset="-128"/>
              </a:rPr>
              <a:t>For example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P(symptom | disease)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P(light is off | status of switches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P(alarm | fire)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P(evidence e | hypothesis h)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sz="20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... and you want to do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evidential reasoning </a:t>
            </a:r>
            <a:r>
              <a:rPr lang="en-CA" sz="2000" dirty="0" smtClean="0">
                <a:cs typeface="MS PGothic" pitchFamily="34" charset="-128"/>
              </a:rPr>
              <a:t>(backwards from evidence to cause):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For example</a:t>
            </a:r>
            <a:endParaRPr lang="en-CA" sz="2000" dirty="0" smtClean="0">
              <a:cs typeface="MS PGothic" pitchFamily="34" charset="-128"/>
            </a:endParaRPr>
          </a:p>
          <a:p>
            <a:pPr lvl="2"/>
            <a:r>
              <a:rPr lang="en-CA" dirty="0" smtClean="0">
                <a:cs typeface="MS PGothic" pitchFamily="34" charset="-128"/>
              </a:rPr>
              <a:t>P(disease | symptom)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P(status of switches | light is off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P(fire | alarm)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P(hypothesis h | evidence e)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dirty="0" smtClean="0"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9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115616" y="5373216"/>
            <a:ext cx="475252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Bayes Rule           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Bayes Rule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4587992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By definition, we know that :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We can rearrange terms to write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But</a:t>
            </a: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From (1) (2) and (3) we can derive</a:t>
            </a:r>
          </a:p>
          <a:p>
            <a:pPr marL="0" indent="0">
              <a:buSzTx/>
            </a:pPr>
            <a:r>
              <a:rPr lang="en-CA" sz="2400" dirty="0">
                <a:cs typeface="MS PGothic" pitchFamily="34" charset="-128"/>
              </a:rPr>
              <a:t> </a:t>
            </a:r>
            <a:r>
              <a:rPr lang="en-CA" sz="2400" dirty="0" smtClean="0">
                <a:cs typeface="MS PGothic" pitchFamily="34" charset="-128"/>
              </a:rPr>
              <a:t>          </a:t>
            </a:r>
            <a:endParaRPr lang="en-CA" sz="2000" dirty="0" smtClean="0">
              <a:cs typeface="MS PGothic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5846014"/>
              </p:ext>
            </p:extLst>
          </p:nvPr>
        </p:nvGraphicFramePr>
        <p:xfrm>
          <a:off x="2555776" y="1268760"/>
          <a:ext cx="1787109" cy="648072"/>
        </p:xfrm>
        <a:graphic>
          <a:graphicData uri="http://schemas.openxmlformats.org/presentationml/2006/ole">
            <p:oleObj spid="_x0000_s102402" name="Equation" r:id="rId3" imgW="1155600" imgH="419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1878065"/>
              </p:ext>
            </p:extLst>
          </p:nvPr>
        </p:nvGraphicFramePr>
        <p:xfrm>
          <a:off x="1295400" y="2743200"/>
          <a:ext cx="3525838" cy="352425"/>
        </p:xfrm>
        <a:graphic>
          <a:graphicData uri="http://schemas.openxmlformats.org/presentationml/2006/ole">
            <p:oleObj spid="_x0000_s102403" name="Equation" r:id="rId4" imgW="204444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0507749"/>
              </p:ext>
            </p:extLst>
          </p:nvPr>
        </p:nvGraphicFramePr>
        <p:xfrm>
          <a:off x="1836738" y="3933825"/>
          <a:ext cx="2898775" cy="358775"/>
        </p:xfrm>
        <a:graphic>
          <a:graphicData uri="http://schemas.openxmlformats.org/presentationml/2006/ole">
            <p:oleObj spid="_x0000_s102404" name="Equation" r:id="rId5" imgW="1625400" imgH="203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876252"/>
              </p:ext>
            </p:extLst>
          </p:nvPr>
        </p:nvGraphicFramePr>
        <p:xfrm>
          <a:off x="2039938" y="5805488"/>
          <a:ext cx="3068637" cy="723900"/>
        </p:xfrm>
        <a:graphic>
          <a:graphicData uri="http://schemas.openxmlformats.org/presentationml/2006/ole">
            <p:oleObj spid="_x0000_s102405" name="Equation" r:id="rId6" imgW="1790640" imgH="419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4922452"/>
              </p:ext>
            </p:extLst>
          </p:nvPr>
        </p:nvGraphicFramePr>
        <p:xfrm>
          <a:off x="4800600" y="1219200"/>
          <a:ext cx="1787525" cy="647700"/>
        </p:xfrm>
        <a:graphic>
          <a:graphicData uri="http://schemas.openxmlformats.org/presentationml/2006/ole">
            <p:oleObj spid="_x0000_s102406" name="Equation" r:id="rId7" imgW="1155600" imgH="419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8837061"/>
              </p:ext>
            </p:extLst>
          </p:nvPr>
        </p:nvGraphicFramePr>
        <p:xfrm>
          <a:off x="1295400" y="3276600"/>
          <a:ext cx="3548062" cy="352425"/>
        </p:xfrm>
        <a:graphic>
          <a:graphicData uri="http://schemas.openxmlformats.org/presentationml/2006/ole">
            <p:oleObj spid="_x0000_s102407" name="Equation" r:id="rId8" imgW="205740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23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108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54413" y="5476875"/>
            <a:ext cx="539750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0.9</a:t>
            </a:r>
            <a:endParaRPr lang="en-US" sz="20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84438" y="5476875"/>
            <a:ext cx="825500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0.999</a:t>
            </a:r>
            <a:endParaRPr lang="en-US" sz="20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356100" y="5476875"/>
            <a:ext cx="968375" cy="40005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0.0999</a:t>
            </a:r>
            <a:endParaRPr lang="en-US" sz="20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16575" y="5476875"/>
            <a:ext cx="541338" cy="4000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0.1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xmlns="" val="753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 b="-686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98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A65F55-7B7A-41BC-8BE6-A53E12759F3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Systematic Search in different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8929687" cy="6215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test: </a:t>
            </a:r>
            <a:r>
              <a:rPr lang="en-US" sz="16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Solution: </a:t>
            </a:r>
            <a:r>
              <a:rPr lang="en-US" sz="16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16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 smtClean="0"/>
              <a:t>Planning (forward) </a:t>
            </a:r>
            <a:r>
              <a:rPr lang="en-US" sz="1600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 </a:t>
            </a:r>
            <a:r>
              <a:rPr lang="en-US" sz="1600" dirty="0" smtClean="0"/>
              <a:t>possible world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 </a:t>
            </a:r>
            <a:r>
              <a:rPr lang="en-US" sz="1600" dirty="0" smtClean="0"/>
              <a:t>states resulting from valid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 </a:t>
            </a:r>
            <a:r>
              <a:rPr lang="en-US" sz="1600" dirty="0" smtClean="0"/>
              <a:t>assignment to subset of </a:t>
            </a:r>
            <a:r>
              <a:rPr lang="en-US" sz="1600" dirty="0" err="1" smtClean="0"/>
              <a:t>vars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 </a:t>
            </a:r>
            <a:r>
              <a:rPr lang="en-US" sz="1600" dirty="0" smtClean="0"/>
              <a:t>sequence of actions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 </a:t>
            </a:r>
            <a:r>
              <a:rPr lang="en-US" sz="1600" dirty="0" smtClean="0"/>
              <a:t>empty-delete-list (solve simplified problem)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Logical Inference (top Down)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 </a:t>
            </a:r>
            <a:r>
              <a:rPr lang="en-US" dirty="0" smtClean="0"/>
              <a:t>answer clause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 </a:t>
            </a:r>
            <a:r>
              <a:rPr lang="en-US" dirty="0" smtClean="0"/>
              <a:t>states resulting from substituting one atom with all the clauses of which it is the head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 </a:t>
            </a:r>
            <a:r>
              <a:rPr lang="en-US" dirty="0" smtClean="0"/>
              <a:t>empty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answer clause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Solution </a:t>
            </a:r>
            <a:r>
              <a:rPr lang="en-US" dirty="0" smtClean="0"/>
              <a:t>start state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Heuristic function </a:t>
            </a:r>
            <a:r>
              <a:rPr lang="en-US" dirty="0" smtClean="0"/>
              <a:t>………………..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Do you always need to revise your beliefs?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1000125"/>
            <a:ext cx="8964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Helvetica" pitchFamily="34" charset="0"/>
                <a:sym typeface="Symbol" pitchFamily="18" charset="2"/>
              </a:rPr>
              <a:t>……  when your knowledge of </a:t>
            </a:r>
            <a:r>
              <a:rPr lang="en-US" b="1">
                <a:latin typeface="Helvetica" pitchFamily="34" charset="0"/>
                <a:sym typeface="Symbol" pitchFamily="18" charset="2"/>
              </a:rPr>
              <a:t>Y</a:t>
            </a:r>
            <a:r>
              <a:rPr lang="en-US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b="1">
                <a:latin typeface="Helvetica" pitchFamily="34" charset="0"/>
                <a:sym typeface="Symbol" pitchFamily="18" charset="2"/>
              </a:rPr>
              <a:t>X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b="1">
                <a:latin typeface="Helvetica" pitchFamily="34" charset="0"/>
              </a:rPr>
              <a:t>DEF.</a:t>
            </a:r>
            <a:r>
              <a:rPr lang="en-US">
                <a:latin typeface="Helvetica" pitchFamily="34" charset="0"/>
              </a:rPr>
              <a:t> Random variable </a:t>
            </a:r>
            <a:r>
              <a:rPr lang="en-US" b="1">
                <a:latin typeface="Helvetica" pitchFamily="34" charset="0"/>
              </a:rPr>
              <a:t>X</a:t>
            </a:r>
            <a:r>
              <a:rPr lang="en-US">
                <a:latin typeface="Helvetica" pitchFamily="34" charset="0"/>
              </a:rPr>
              <a:t> is </a:t>
            </a:r>
            <a:r>
              <a:rPr lang="en-US">
                <a:solidFill>
                  <a:schemeClr val="accent2"/>
                </a:solidFill>
                <a:latin typeface="Helvetica" pitchFamily="34" charset="0"/>
              </a:rPr>
              <a:t>marginal independent</a:t>
            </a:r>
            <a:r>
              <a:rPr lang="en-US">
                <a:latin typeface="Helvetica" pitchFamily="34" charset="0"/>
              </a:rPr>
              <a:t> of random variable </a:t>
            </a:r>
            <a:r>
              <a:rPr lang="en-US" b="1">
                <a:latin typeface="Helvetica" pitchFamily="34" charset="0"/>
              </a:rPr>
              <a:t>Y</a:t>
            </a:r>
            <a:r>
              <a:rPr lang="en-US">
                <a:latin typeface="Helvetica" pitchFamily="34" charset="0"/>
              </a:rPr>
              <a:t> if, for all x</a:t>
            </a:r>
            <a:r>
              <a:rPr lang="en-US" baseline="-25000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>
                <a:latin typeface="Helvetica" pitchFamily="34" charset="0"/>
              </a:rPr>
              <a:t>, y</a:t>
            </a:r>
            <a:r>
              <a:rPr lang="en-US" baseline="-25000">
                <a:latin typeface="Helvetica" pitchFamily="34" charset="0"/>
              </a:rPr>
              <a:t>k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 dom(Y),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>
                <a:latin typeface="Helvetica" pitchFamily="34" charset="0"/>
              </a:rPr>
              <a:t>x</a:t>
            </a:r>
            <a:r>
              <a:rPr lang="en-US" baseline="-25000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 | Y= y</a:t>
            </a:r>
            <a:r>
              <a:rPr lang="en-US" baseline="-25000">
                <a:latin typeface="Helvetica" pitchFamily="34" charset="0"/>
              </a:rPr>
              <a:t>k</a:t>
            </a:r>
            <a:r>
              <a:rPr lang="en-US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>
                <a:latin typeface="Helvetica" pitchFamily="34" charset="0"/>
              </a:rPr>
              <a:t>x</a:t>
            </a:r>
            <a:r>
              <a:rPr lang="en-US" baseline="-25000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  <a:sym typeface="Symbol" pitchFamily="18" charset="2"/>
              </a:rPr>
              <a:t>Consequence: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, 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P( </a:t>
            </a:r>
            <a:r>
              <a:rPr lang="en-US" sz="2800">
                <a:latin typeface="Helvetica" pitchFamily="34" charset="0"/>
              </a:rPr>
              <a:t>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P( </a:t>
            </a:r>
            <a:r>
              <a:rPr lang="en-US" sz="2800">
                <a:latin typeface="Helvetica" pitchFamily="34" charset="0"/>
              </a:rPr>
              <a:t>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800" b="1">
              <a:latin typeface="Helvetica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Independence: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are independent  </a:t>
            </a:r>
            <a:r>
              <a:rPr lang="en-US" sz="2400" dirty="0" err="1" smtClean="0"/>
              <a:t>iff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X|Y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   or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Y|X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    or </a:t>
            </a:r>
            <a:r>
              <a:rPr lang="en-US" sz="2400" b="1" dirty="0" smtClean="0"/>
              <a:t>P</a:t>
            </a:r>
            <a:r>
              <a:rPr lang="en-US" sz="2400" dirty="0" smtClean="0"/>
              <a:t>(X, Y)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 That is new evidence Y(or X) does not affect current belief in X (or Y)</a:t>
            </a:r>
          </a:p>
          <a:p>
            <a:pPr eaLnBrk="1" hangingPunct="1"/>
            <a:r>
              <a:rPr lang="en-US" sz="2400" dirty="0" smtClean="0"/>
              <a:t>Ex:</a:t>
            </a:r>
            <a:r>
              <a:rPr lang="en-US" b="1" dirty="0" smtClean="0"/>
              <a:t>  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Catch, Cavity, Weather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Toothache, Catch, Cavity</a:t>
            </a:r>
            <a:r>
              <a:rPr lang="en-US" dirty="0" smtClean="0"/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JPD requiring     entries is reduced to two smaller ones (    and       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AF825B5-4C4B-48F8-8F62-A4CD3DDEEA07}" type="slidenum">
              <a:rPr lang="en-US"/>
              <a:pPr/>
              <a:t>72</a:t>
            </a:fld>
            <a:endParaRPr 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/>
            <a:r>
              <a:rPr lang="en-US" sz="3200" smtClean="0"/>
              <a:t>Given a joint, compute distributions over any subset of the variables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Prove the formula to compute </a:t>
            </a:r>
            <a:r>
              <a:rPr lang="en-US" sz="3600" i="1" smtClean="0"/>
              <a:t>P(h|e)</a:t>
            </a:r>
            <a:endParaRPr lang="en-US" sz="3200" i="1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Derive the </a:t>
            </a:r>
            <a:r>
              <a:rPr lang="en-US" sz="3200" b="1" smtClean="0"/>
              <a:t>Chain Rule </a:t>
            </a:r>
            <a:r>
              <a:rPr lang="en-US" sz="3200" smtClean="0"/>
              <a:t>and</a:t>
            </a:r>
            <a:r>
              <a:rPr lang="en-US" sz="3200" b="1" smtClean="0"/>
              <a:t> the Bayes Rule</a:t>
            </a:r>
          </a:p>
          <a:p>
            <a:pPr eaLnBrk="1" hangingPunct="1"/>
            <a:endParaRPr lang="en-US" sz="3200" b="1" smtClean="0"/>
          </a:p>
          <a:p>
            <a:pPr eaLnBrk="1" hangingPunct="1"/>
            <a:r>
              <a:rPr lang="en-US" sz="3200" smtClean="0"/>
              <a:t>Define</a:t>
            </a:r>
            <a:r>
              <a:rPr lang="en-US" sz="3200" b="1" smtClean="0"/>
              <a:t> Marginal Independence</a:t>
            </a:r>
          </a:p>
          <a:p>
            <a:pPr eaLnBrk="1" hangingPunct="1"/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201843-0854-44A7-B75C-0F606F1AC706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Midterm review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0" y="2997200"/>
            <a:ext cx="88931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285720" y="714356"/>
            <a:ext cx="7602537" cy="18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6"/>
                </a:solidFill>
                <a:latin typeface="Arial Unicode MS" pitchFamily="34" charset="-128"/>
              </a:rPr>
              <a:t>Average 77  </a:t>
            </a:r>
            <a:r>
              <a:rPr lang="en-US" sz="3200" b="1" dirty="0" smtClean="0">
                <a:latin typeface="Arial Unicode MS" pitchFamily="34" charset="-128"/>
                <a:sym typeface="Wingdings" pitchFamily="2" charset="2"/>
              </a:rPr>
              <a:t>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Best 105</a:t>
            </a:r>
            <a:endParaRPr lang="en-US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latin typeface="Arial Unicode MS" pitchFamily="34" charset="-128"/>
              </a:rPr>
              <a:t>Four &lt; 50%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604168" name="Rectangle 8"/>
          <p:cNvSpPr>
            <a:spLocks noChangeArrowheads="1"/>
          </p:cNvSpPr>
          <p:nvPr/>
        </p:nvSpPr>
        <p:spPr bwMode="auto">
          <a:xfrm>
            <a:off x="0" y="242886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How to learn more from midterm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Carefully examine your mistakes (and our feedback)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If  you still do not see the correct answer/solution go back to your notes, the slides and the textbook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If you are still confused come to office hours with specific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Next Class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571500" y="928688"/>
            <a:ext cx="72009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>
                <a:latin typeface="Helvetica" pitchFamily="34" charset="0"/>
                <a:sym typeface="Symbol" pitchFamily="18" charset="2"/>
              </a:rPr>
              <a:t>Conditional Independence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>
                <a:latin typeface="Helvetica" pitchFamily="34" charset="0"/>
                <a:sym typeface="Symbol" pitchFamily="18" charset="2"/>
              </a:rPr>
              <a:t>Belief Networks…….</a:t>
            </a:r>
          </a:p>
        </p:txBody>
      </p:sp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0" y="3286125"/>
            <a:ext cx="9144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Helvetica" pitchFamily="34" charset="0"/>
                <a:sym typeface="Symbol" pitchFamily="18" charset="2"/>
              </a:rPr>
              <a:t>I will post Assignment 3 this evening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>
                <a:latin typeface="Helvetica" pitchFamily="34" charset="0"/>
                <a:sym typeface="Symbol" pitchFamily="18" charset="2"/>
              </a:rPr>
              <a:t>Assignment2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Helvetica" pitchFamily="34" charset="0"/>
                <a:sym typeface="Symbol" pitchFamily="18" charset="2"/>
              </a:rPr>
              <a:t>If any of the TAs’ feedback is unclear go to office hours</a:t>
            </a:r>
            <a:endParaRPr lang="en-US" sz="2800" dirty="0">
              <a:latin typeface="Helvetica" pitchFamily="34" charset="0"/>
              <a:sym typeface="Symbol" pitchFamily="18" charset="2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  <a:sym typeface="Symbol" pitchFamily="18" charset="2"/>
              </a:rPr>
              <a:t>If you have </a:t>
            </a:r>
            <a:r>
              <a:rPr lang="en-US" sz="2800" dirty="0" smtClean="0">
                <a:latin typeface="Helvetica" pitchFamily="34" charset="0"/>
                <a:sym typeface="Symbol" pitchFamily="18" charset="2"/>
              </a:rPr>
              <a:t>questions on the programming part, </a:t>
            </a:r>
            <a:r>
              <a:rPr lang="en-US" sz="2800" dirty="0">
                <a:latin typeface="Helvetica" pitchFamily="34" charset="0"/>
                <a:sym typeface="Symbol" pitchFamily="18" charset="2"/>
              </a:rPr>
              <a:t>office hours next </a:t>
            </a:r>
            <a:r>
              <a:rPr lang="en-US" sz="2800" dirty="0" smtClean="0">
                <a:latin typeface="Helvetica" pitchFamily="34" charset="0"/>
                <a:sym typeface="Symbol" pitchFamily="18" charset="2"/>
              </a:rPr>
              <a:t>Tue (Ken)</a:t>
            </a:r>
            <a:endParaRPr lang="en-US" sz="2800" dirty="0">
              <a:latin typeface="Helvetica" pitchFamily="34" charset="0"/>
              <a:sym typeface="Symbol" pitchFamily="18" charset="2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3600" dirty="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0" y="235743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this week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973138"/>
            <a:ext cx="8786812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Probability</a:t>
            </a:r>
            <a:r>
              <a:rPr lang="en-US" dirty="0" smtClean="0"/>
              <a:t>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accent2"/>
                </a:solidFill>
              </a:rPr>
              <a:t>Joint probability distribution</a:t>
            </a:r>
            <a:r>
              <a:rPr lang="en-US" dirty="0" smtClean="0"/>
              <a:t> specifies probability of every </a:t>
            </a:r>
            <a:r>
              <a:rPr lang="en-US" dirty="0" smtClean="0">
                <a:solidFill>
                  <a:schemeClr val="accent2"/>
                </a:solidFill>
              </a:rPr>
              <a:t>possible world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/>
              <a:t>Probabilistic queries can be answered by </a:t>
            </a:r>
            <a:r>
              <a:rPr lang="en-US" dirty="0" smtClean="0">
                <a:solidFill>
                  <a:srgbClr val="0070C0"/>
                </a:solidFill>
              </a:rPr>
              <a:t>summing over possible worlds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/>
              <a:t>For nontrivial domains, we must find a way </a:t>
            </a:r>
            <a:r>
              <a:rPr lang="en-US" dirty="0" smtClean="0">
                <a:solidFill>
                  <a:srgbClr val="0070C0"/>
                </a:solidFill>
              </a:rPr>
              <a:t>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Independence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/>
              <a:t>(rare)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conditional independence</a:t>
            </a:r>
            <a:r>
              <a:rPr lang="en-US" dirty="0" smtClean="0"/>
              <a:t> </a:t>
            </a:r>
            <a:r>
              <a:rPr lang="en-US" i="1" dirty="0" smtClean="0"/>
              <a:t>(frequent)</a:t>
            </a:r>
            <a:r>
              <a:rPr lang="en-US" dirty="0" smtClean="0"/>
              <a:t> provide the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probability </a:t>
            </a:r>
            <a:br>
              <a:rPr lang="en-US" smtClean="0"/>
            </a:br>
            <a:r>
              <a:rPr lang="en-US" smtClean="0"/>
              <a:t>(irrelevant evidence)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58200" cy="4495800"/>
          </a:xfrm>
        </p:spPr>
        <p:txBody>
          <a:bodyPr/>
          <a:lstStyle/>
          <a:p>
            <a:pPr lvl="4" eaLnBrk="1" hangingPunct="1">
              <a:lnSpc>
                <a:spcPct val="11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P(</a:t>
            </a:r>
            <a:r>
              <a:rPr lang="en-US" i="1" smtClean="0"/>
              <a:t>cavity | toothache, sunny</a:t>
            </a:r>
            <a:r>
              <a:rPr lang="en-US" smtClean="0"/>
              <a:t>) = P(</a:t>
            </a:r>
            <a:r>
              <a:rPr lang="en-US" i="1" smtClean="0"/>
              <a:t>cavity </a:t>
            </a:r>
            <a:r>
              <a:rPr lang="en-US" smtClean="0"/>
              <a:t>| </a:t>
            </a:r>
            <a:r>
              <a:rPr lang="en-US" i="1" smtClean="0"/>
              <a:t>toothache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We say that Cavity is conditionally independent from Weather (more on this next class)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/>
            <a:r>
              <a:rPr lang="en-US" smtClean="0"/>
              <a:t>This kind of inference, sanctioned by domain knowledge, is crucial in probabilistic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Bottom-up vs. Top-down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000125"/>
            <a:ext cx="8458200" cy="3724275"/>
          </a:xfrm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b="1" dirty="0" smtClean="0"/>
              <a:t>Key Idea of top-down:</a:t>
            </a:r>
            <a:r>
              <a:rPr lang="en-US" dirty="0" smtClean="0"/>
              <a:t> search backward from a query g to determine if it can be derived from </a:t>
            </a:r>
            <a:r>
              <a:rPr lang="en-US" i="1" dirty="0" smtClean="0"/>
              <a:t>KB</a:t>
            </a:r>
            <a:r>
              <a:rPr lang="en-US" dirty="0" smtClean="0"/>
              <a:t>.</a:t>
            </a:r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  <a:p>
            <a:pPr eaLnBrk="1" hangingPunct="1"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buSzTx/>
              <a:buFontTx/>
              <a:buChar char="•"/>
            </a:pPr>
            <a:endParaRPr lang="en-US" dirty="0" smtClean="0"/>
          </a:p>
        </p:txBody>
      </p:sp>
      <p:cxnSp>
        <p:nvCxnSpPr>
          <p:cNvPr id="43013" name="Straight Connector 6"/>
          <p:cNvCxnSpPr>
            <a:cxnSpLocks noChangeShapeType="1"/>
          </p:cNvCxnSpPr>
          <p:nvPr/>
        </p:nvCxnSpPr>
        <p:spPr bwMode="auto">
          <a:xfrm rot="16200000" flipH="1">
            <a:off x="2107407" y="4393406"/>
            <a:ext cx="4857750" cy="71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53253" name="Oval 10"/>
          <p:cNvSpPr>
            <a:spLocks noChangeArrowheads="1"/>
          </p:cNvSpPr>
          <p:nvPr/>
        </p:nvSpPr>
        <p:spPr bwMode="auto">
          <a:xfrm>
            <a:off x="584200" y="2786063"/>
            <a:ext cx="862013" cy="649287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KB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2870200" y="2857500"/>
            <a:ext cx="477838" cy="523875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Times New Roman" pitchFamily="18" charset="0"/>
              </a:rPr>
              <a:t>C 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584200" y="3714750"/>
            <a:ext cx="4200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g is proved if g </a:t>
            </a:r>
            <a:r>
              <a:rPr lang="en-US">
                <a:cs typeface="Times New Roman" pitchFamily="18" charset="0"/>
                <a:sym typeface="Symbol" pitchFamily="18" charset="2"/>
              </a:rPr>
              <a:t> C</a:t>
            </a:r>
            <a:r>
              <a:rPr lang="en-US">
                <a:cs typeface="Times New Roman" pitchFamily="18" charset="0"/>
              </a:rPr>
              <a:t>             </a:t>
            </a: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298450" y="5214938"/>
            <a:ext cx="4202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When does BU look at the query </a:t>
            </a:r>
            <a:r>
              <a:rPr lang="en-US" sz="2000" dirty="0" smtClean="0">
                <a:cs typeface="Times New Roman" pitchFamily="18" charset="0"/>
              </a:rPr>
              <a:t>q?</a:t>
            </a:r>
            <a:endParaRPr lang="en-US" sz="2000" dirty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Never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  It derives the same </a:t>
            </a:r>
            <a:r>
              <a:rPr lang="en-US" sz="2000" dirty="0" smtClean="0">
                <a:cs typeface="Times New Roman" pitchFamily="18" charset="0"/>
              </a:rPr>
              <a:t>q </a:t>
            </a:r>
            <a:r>
              <a:rPr lang="en-US" sz="2000" dirty="0">
                <a:cs typeface="Times New Roman" pitchFamily="18" charset="0"/>
              </a:rPr>
              <a:t/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    regardless of the query</a:t>
            </a:r>
          </a:p>
        </p:txBody>
      </p:sp>
      <p:sp>
        <p:nvSpPr>
          <p:cNvPr id="53264" name="TextBox 27"/>
          <p:cNvSpPr txBox="1">
            <a:spLocks noChangeArrowheads="1"/>
          </p:cNvSpPr>
          <p:nvPr/>
        </p:nvSpPr>
        <p:spPr bwMode="auto">
          <a:xfrm>
            <a:off x="1114425" y="2071688"/>
            <a:ext cx="1843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Bottom-up</a:t>
            </a:r>
          </a:p>
        </p:txBody>
      </p:sp>
      <p:sp>
        <p:nvSpPr>
          <p:cNvPr id="43026" name="TextBox 28"/>
          <p:cNvSpPr txBox="1">
            <a:spLocks noChangeArrowheads="1"/>
          </p:cNvSpPr>
          <p:nvPr/>
        </p:nvSpPr>
        <p:spPr bwMode="auto">
          <a:xfrm>
            <a:off x="6000750" y="2060575"/>
            <a:ext cx="1730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Top-down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91088" y="5262563"/>
            <a:ext cx="400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TD performs a backward search starting at </a:t>
            </a:r>
            <a:r>
              <a:rPr lang="en-US" sz="2000" dirty="0" smtClean="0">
                <a:cs typeface="Times New Roman" pitchFamily="18" charset="0"/>
              </a:rPr>
              <a:t>q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86314" y="3571876"/>
            <a:ext cx="861528" cy="649188"/>
          </a:xfrm>
          <a:prstGeom prst="ellipse">
            <a:avLst/>
          </a:prstGeom>
          <a:noFill/>
          <a:ln w="381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0958" y="3500438"/>
            <a:ext cx="1200970" cy="523220"/>
          </a:xfrm>
          <a:prstGeom prst="rect">
            <a:avLst/>
          </a:prstGeom>
          <a:solidFill>
            <a:srgbClr val="F7F9A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6585708" y="37147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634" y="2643182"/>
            <a:ext cx="152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Query Q </a:t>
            </a:r>
            <a:endParaRPr lang="en-US" dirty="0"/>
          </a:p>
        </p:txBody>
      </p:sp>
      <p:cxnSp>
        <p:nvCxnSpPr>
          <p:cNvPr id="29" name="Straight Connector 28"/>
          <p:cNvCxnSpPr>
            <a:stCxn id="23" idx="6"/>
            <a:endCxn id="27" idx="1"/>
          </p:cNvCxnSpPr>
          <p:nvPr/>
        </p:nvCxnSpPr>
        <p:spPr bwMode="auto">
          <a:xfrm flipV="1">
            <a:off x="5647842" y="3857628"/>
            <a:ext cx="937866" cy="38842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5752546" y="2976279"/>
            <a:ext cx="691228" cy="1025167"/>
          </a:xfrm>
          <a:prstGeom prst="line">
            <a:avLst/>
          </a:prstGeom>
          <a:noFill/>
          <a:ln w="1079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ight Arrow 32"/>
          <p:cNvSpPr/>
          <p:nvPr/>
        </p:nvSpPr>
        <p:spPr bwMode="auto">
          <a:xfrm>
            <a:off x="1691680" y="2996952"/>
            <a:ext cx="857256" cy="2857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26" grpId="0"/>
      <p:bldP spid="23" grpId="0" animBg="1"/>
      <p:bldP spid="25" grpId="0" animBg="1"/>
      <p:bldP spid="27" grpId="0" animBg="1"/>
      <p:bldP spid="2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9"/>
          <p:cNvSpPr>
            <a:spLocks noChangeArrowheads="1"/>
          </p:cNvSpPr>
          <p:nvPr/>
        </p:nvSpPr>
        <p:spPr bwMode="auto">
          <a:xfrm>
            <a:off x="609600" y="4508500"/>
            <a:ext cx="7778750" cy="2247900"/>
          </a:xfrm>
          <a:prstGeom prst="rect">
            <a:avLst/>
          </a:prstGeom>
          <a:solidFill>
            <a:srgbClr val="F7F9A9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20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81075"/>
            <a:ext cx="8139113" cy="5357813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Constraint Satisfaction (Problems):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rgbClr val="000000"/>
                </a:solidFill>
              </a:rPr>
              <a:t>assign values to a </a:t>
            </a:r>
            <a:r>
              <a:rPr lang="ja-JP" altLang="en-US" sz="1600" smtClean="0">
                <a:solidFill>
                  <a:srgbClr val="000000"/>
                </a:solidFill>
              </a:rPr>
              <a:t>“</a:t>
            </a:r>
            <a:r>
              <a:rPr lang="en-US" altLang="ja-JP" sz="1600" dirty="0" smtClean="0">
                <a:solidFill>
                  <a:srgbClr val="000000"/>
                </a:solidFill>
                <a:cs typeface="Times New Roman" pitchFamily="18" charset="0"/>
              </a:rPr>
              <a:t>free</a:t>
            </a:r>
            <a:r>
              <a:rPr lang="ja-JP" altLang="en-US" sz="1600" smtClean="0">
                <a:solidFill>
                  <a:srgbClr val="000000"/>
                </a:solidFill>
              </a:rPr>
              <a:t>”</a:t>
            </a:r>
            <a:r>
              <a:rPr lang="en-US" altLang="ja-JP" sz="1600" dirty="0" smtClean="0">
                <a:solidFill>
                  <a:srgbClr val="000000"/>
                </a:solidFill>
                <a:cs typeface="Times New Roman" pitchFamily="18" charset="0"/>
              </a:rPr>
              <a:t> variable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  <a:cs typeface="Times New Roman" pitchFamily="18" charset="0"/>
              </a:rPr>
              <a:t>Goal test: </a:t>
            </a:r>
            <a:r>
              <a:rPr lang="en-US" sz="1600" dirty="0" smtClean="0">
                <a:solidFill>
                  <a:srgbClr val="000000"/>
                </a:solidFill>
              </a:rPr>
              <a:t>set of constraints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2D2DB9"/>
                </a:solidFill>
                <a:cs typeface="Times New Roman" pitchFamily="18" charset="0"/>
              </a:rPr>
              <a:t>Solution: </a:t>
            </a:r>
            <a:r>
              <a:rPr lang="en-US" sz="1600" dirty="0" smtClean="0">
                <a:solidFill>
                  <a:srgbClr val="000000"/>
                </a:solidFill>
              </a:rPr>
              <a:t>possible world that satisfies the constraints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2D2DB9"/>
                </a:solidFill>
                <a:cs typeface="Times New Roman" pitchFamily="18" charset="0"/>
              </a:rPr>
              <a:t>Heuristic function: </a:t>
            </a:r>
            <a:r>
              <a:rPr lang="en-US" sz="1600" dirty="0" smtClean="0">
                <a:solidFill>
                  <a:srgbClr val="000000"/>
                </a:solidFill>
              </a:rPr>
              <a:t>none (all solutions at the same distance from start)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Planning :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State: </a:t>
            </a:r>
            <a:r>
              <a:rPr lang="en-US" sz="1800" dirty="0" smtClean="0"/>
              <a:t>full assignment of values to features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800" dirty="0" smtClean="0"/>
              <a:t>states reachable by applying valid actions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Goal test: </a:t>
            </a:r>
            <a:r>
              <a:rPr lang="en-US" sz="1800" dirty="0" smtClean="0"/>
              <a:t>partial assignment of values to features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2D2DB9"/>
                </a:solidFill>
              </a:rPr>
              <a:t>Solution: </a:t>
            </a:r>
            <a:r>
              <a:rPr lang="en-US" sz="1800" dirty="0" smtClean="0"/>
              <a:t>a sequence of actions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2D2DB9"/>
                </a:solidFill>
              </a:rPr>
              <a:t>Heuristic function: relaxed problem! </a:t>
            </a:r>
            <a:r>
              <a:rPr lang="en-US" sz="1800" dirty="0" smtClean="0"/>
              <a:t>E.g. </a:t>
            </a:r>
            <a:r>
              <a:rPr lang="ja-JP" altLang="en-US" sz="1800" smtClean="0"/>
              <a:t>“</a:t>
            </a:r>
            <a:r>
              <a:rPr lang="en-US" altLang="ja-JP" sz="1800" dirty="0" smtClean="0">
                <a:cs typeface="Times New Roman" pitchFamily="18" charset="0"/>
              </a:rPr>
              <a:t>ignore delete lists</a:t>
            </a:r>
            <a:r>
              <a:rPr lang="ja-JP" altLang="en-US" sz="1800" smtClean="0"/>
              <a:t>”</a:t>
            </a:r>
            <a:endParaRPr lang="en-US" altLang="ja-JP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Query (Top-down/SLD resolution)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answer clause of the form</a:t>
            </a:r>
            <a:r>
              <a:rPr lang="en-US" sz="2000" dirty="0" smtClean="0">
                <a:solidFill>
                  <a:srgbClr val="3233D0"/>
                </a:solidFill>
              </a:rPr>
              <a:t> yes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</a:t>
            </a:r>
            <a:r>
              <a:rPr lang="en-US" sz="2000" dirty="0" smtClean="0">
                <a:solidFill>
                  <a:srgbClr val="3233D0"/>
                </a:solidFill>
              </a:rPr>
              <a:t> a</a:t>
            </a:r>
            <a:r>
              <a:rPr lang="en-US" sz="2000" baseline="-25000" dirty="0" smtClean="0">
                <a:solidFill>
                  <a:srgbClr val="3233D0"/>
                </a:solidFill>
              </a:rPr>
              <a:t>1</a:t>
            </a:r>
            <a:r>
              <a:rPr lang="en-US" sz="2000" dirty="0" smtClean="0">
                <a:solidFill>
                  <a:srgbClr val="3233D0"/>
                </a:solidFill>
              </a:rPr>
              <a:t>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3233D0"/>
                </a:solidFill>
              </a:rPr>
              <a:t> ...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3233D0"/>
                </a:solidFill>
              </a:rPr>
              <a:t> </a:t>
            </a:r>
            <a:r>
              <a:rPr lang="en-US" sz="2000" dirty="0" err="1" smtClean="0">
                <a:solidFill>
                  <a:srgbClr val="3233D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3233D0"/>
                </a:solidFill>
              </a:rPr>
              <a:t>k</a:t>
            </a:r>
            <a:endParaRPr lang="en-US" sz="2000" dirty="0" smtClean="0">
              <a:solidFill>
                <a:srgbClr val="3233D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/>
              <a:t>all states resulting from substituting first</a:t>
            </a:r>
            <a:br>
              <a:rPr lang="en-US" sz="2000" dirty="0" smtClean="0"/>
            </a:br>
            <a:r>
              <a:rPr lang="en-US" sz="2000" dirty="0" smtClean="0"/>
              <a:t>atom </a:t>
            </a:r>
            <a:r>
              <a:rPr lang="en-US" sz="2000" dirty="0" smtClean="0">
                <a:solidFill>
                  <a:srgbClr val="3233D0"/>
                </a:solidFill>
              </a:rPr>
              <a:t>a</a:t>
            </a:r>
            <a:r>
              <a:rPr lang="en-US" sz="2000" baseline="-25000" dirty="0" smtClean="0">
                <a:solidFill>
                  <a:srgbClr val="3233D0"/>
                </a:solidFill>
              </a:rPr>
              <a:t>1</a:t>
            </a:r>
            <a:r>
              <a:rPr lang="en-US" sz="2000" dirty="0" smtClean="0"/>
              <a:t> with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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/>
              <a:t>… </a:t>
            </a:r>
            <a:r>
              <a:rPr lang="en-US" sz="2000" dirty="0" smtClean="0">
                <a:sym typeface="Symbol" pitchFamily="18" charset="2"/>
              </a:rPr>
              <a:t> </a:t>
            </a:r>
            <a:r>
              <a:rPr lang="en-US" sz="2000" dirty="0" err="1" smtClean="0">
                <a:sym typeface="Symbol" pitchFamily="18" charset="2"/>
              </a:rPr>
              <a:t>b</a:t>
            </a:r>
            <a:r>
              <a:rPr lang="en-US" sz="2000" baseline="-25000" dirty="0" err="1" smtClean="0"/>
              <a:t>m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if there is a clause </a:t>
            </a:r>
            <a:r>
              <a:rPr lang="en-US" sz="2000" dirty="0" smtClean="0">
                <a:solidFill>
                  <a:srgbClr val="3233D0"/>
                </a:solidFill>
              </a:rPr>
              <a:t>a</a:t>
            </a:r>
            <a:r>
              <a:rPr lang="en-US" sz="2000" baseline="-25000" dirty="0" smtClean="0">
                <a:solidFill>
                  <a:srgbClr val="3233D0"/>
                </a:solidFill>
              </a:rPr>
              <a:t>1</a:t>
            </a:r>
            <a:r>
              <a:rPr lang="en-US" sz="2000" dirty="0" smtClean="0"/>
              <a:t> ←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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/>
              <a:t>… </a:t>
            </a:r>
            <a:r>
              <a:rPr lang="en-US" sz="2000" dirty="0" smtClean="0">
                <a:sym typeface="Symbol" pitchFamily="18" charset="2"/>
              </a:rPr>
              <a:t> </a:t>
            </a:r>
            <a:r>
              <a:rPr lang="en-US" sz="2000" dirty="0" err="1" smtClean="0">
                <a:sym typeface="Symbol" pitchFamily="18" charset="2"/>
              </a:rPr>
              <a:t>b</a:t>
            </a:r>
            <a:r>
              <a:rPr lang="en-US" sz="2000" baseline="-25000" dirty="0" err="1" smtClean="0"/>
              <a:t>m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/>
              <a:t>is the answer clause empty (i.e. </a:t>
            </a:r>
            <a:r>
              <a:rPr lang="en-US" sz="2000" dirty="0" smtClean="0">
                <a:solidFill>
                  <a:srgbClr val="3233D0"/>
                </a:solidFill>
              </a:rPr>
              <a:t>yes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</a:t>
            </a:r>
            <a:r>
              <a:rPr lang="en-US" sz="2000" dirty="0" smtClean="0"/>
              <a:t>) 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262699"/>
                </a:solidFill>
              </a:rPr>
              <a:t>Solution</a:t>
            </a:r>
            <a:r>
              <a:rPr lang="en-US" sz="2000" dirty="0" smtClean="0"/>
              <a:t>: the proof, i.e. the sequence of SLD resolutions</a:t>
            </a:r>
            <a:endParaRPr lang="en-US" sz="2000" dirty="0" smtClean="0">
              <a:solidFill>
                <a:srgbClr val="2626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262699"/>
                </a:solidFill>
              </a:rPr>
              <a:t>Heuristic function</a:t>
            </a:r>
            <a:r>
              <a:rPr lang="en-US" sz="2000" dirty="0" smtClean="0"/>
              <a:t>: e.g. number of atoms in a given answer close</a:t>
            </a:r>
            <a:endParaRPr lang="en-US" sz="2000" dirty="0" smtClean="0">
              <a:solidFill>
                <a:srgbClr val="262699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r>
              <a:rPr lang="en-US" sz="3600" smtClean="0">
                <a:ea typeface="MS PGothic" pitchFamily="34" charset="-128"/>
                <a:cs typeface="Times New Roman" pitchFamily="18" charset="0"/>
              </a:rPr>
              <a:t>Inference as Standard 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Sound and Complete?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4572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When you have derived an answer, you can read a bottom up proof in the opposite direction. 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Every top-down derivation corresponds to a bottom up proof and every bottom up proof has a top-down derivation.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We used this </a:t>
            </a:r>
            <a:r>
              <a:rPr lang="en-US" sz="2800" dirty="0"/>
              <a:t>equivalence </a:t>
            </a:r>
            <a:r>
              <a:rPr lang="en-US" sz="2800" dirty="0" smtClean="0"/>
              <a:t>to </a:t>
            </a:r>
            <a:r>
              <a:rPr lang="en-US" sz="2800" dirty="0"/>
              <a:t>prove the soundness and completeness of the </a:t>
            </a:r>
            <a:r>
              <a:rPr lang="en-US" sz="2800" dirty="0" smtClean="0"/>
              <a:t>SLD proof procedure</a:t>
            </a:r>
            <a:r>
              <a:rPr lang="en-US" sz="2800" dirty="0"/>
              <a:t>.</a:t>
            </a:r>
          </a:p>
        </p:txBody>
      </p:sp>
      <p:sp>
        <p:nvSpPr>
          <p:cNvPr id="4" name="Action Button: Forward or Next 3">
            <a:hlinkClick r:id="" action="ppaction://noaction" highlightClick="1"/>
          </p:cNvPr>
          <p:cNvSpPr/>
          <p:nvPr/>
        </p:nvSpPr>
        <p:spPr bwMode="auto">
          <a:xfrm>
            <a:off x="4071934" y="3571876"/>
            <a:ext cx="470912" cy="523220"/>
          </a:xfrm>
          <a:prstGeom prst="actionButtonForwardNex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611" y="1412776"/>
            <a:ext cx="5123347" cy="51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6" name="Rectangle 6"/>
          <p:cNvSpPr>
            <a:spLocks noChangeArrowheads="1"/>
          </p:cNvSpPr>
          <p:nvPr/>
        </p:nvSpPr>
        <p:spPr bwMode="auto">
          <a:xfrm>
            <a:off x="0" y="4198288"/>
            <a:ext cx="3350746" cy="36004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Prove: ?</a:t>
            </a:r>
            <a:r>
              <a:rPr lang="en-US" sz="2400" i="1" dirty="0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2876" y="1340768"/>
            <a:ext cx="3350746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 b ∧ c. 	a ←  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h.		b ← j.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← k.  	d ← m.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← p. 	f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 ← p. 		g ← m.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← f. 		k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←m. 	               p.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4" y="840702"/>
            <a:ext cx="111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KB</a:t>
            </a:r>
            <a:endParaRPr lang="en-US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9750" y="5157788"/>
            <a:ext cx="4032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Heuristics?</a:t>
            </a:r>
            <a:r>
              <a:rPr lang="en-US" sz="2400" i="1" dirty="0">
                <a:latin typeface="Arial Unicode MS" pitchFamily="34" charset="-128"/>
              </a:rPr>
              <a:t>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229225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/>
              <a:t>Recap of Lecture 26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err="1" smtClean="0"/>
              <a:t>DataLog</a:t>
            </a: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/>
              <a:t>Logic Wrap up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>
                <a:ea typeface="MS PGothic" charset="0"/>
              </a:rPr>
              <a:t>Intro to Reasoning Under Uncertainty (time permitting)</a:t>
            </a:r>
          </a:p>
          <a:p>
            <a:pPr lvl="1">
              <a:defRPr/>
            </a:pPr>
            <a:r>
              <a:rPr lang="en-US" dirty="0" smtClean="0">
                <a:ea typeface="MS PGothic" charset="0"/>
              </a:rPr>
              <a:t>Motivation</a:t>
            </a:r>
          </a:p>
          <a:p>
            <a:pPr lvl="1">
              <a:defRPr/>
            </a:pPr>
            <a:r>
              <a:rPr lang="en-US" dirty="0" smtClean="0">
                <a:ea typeface="MS PGothic" charset="0"/>
              </a:rPr>
              <a:t>Introduction to Probability</a:t>
            </a: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31640" y="28529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1556792"/>
            <a:ext cx="611560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0" y="620688"/>
            <a:ext cx="899592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14282" y="2285992"/>
            <a:ext cx="504056" cy="36004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One important </a:t>
            </a:r>
            <a:r>
              <a:rPr lang="en-US" err="1" smtClean="0"/>
              <a:t>Datalog</a:t>
            </a:r>
            <a:r>
              <a:rPr lang="en-US" smtClean="0"/>
              <a:t> detail</a:t>
            </a:r>
            <a:endParaRPr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r>
              <a:rPr lang="en-US" dirty="0">
                <a:ea typeface="MS PGothic" charset="0"/>
              </a:rPr>
              <a:t>In its SLD resolution proof, </a:t>
            </a:r>
            <a:r>
              <a:rPr lang="en-US" dirty="0" err="1">
                <a:ea typeface="MS PGothic" charset="0"/>
              </a:rPr>
              <a:t>Datalog</a:t>
            </a:r>
            <a:r>
              <a:rPr lang="en-US" dirty="0">
                <a:ea typeface="MS PGothic" charset="0"/>
              </a:rPr>
              <a:t> always chooses the first clause with a matching head it finds in </a:t>
            </a:r>
            <a:r>
              <a:rPr lang="en-US" dirty="0" smtClean="0">
                <a:ea typeface="MS PGothic" charset="0"/>
              </a:rPr>
              <a:t>KB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>
                <a:ea typeface="MS PGothic" charset="0"/>
              </a:rPr>
              <a:t>What </a:t>
            </a:r>
            <a:r>
              <a:rPr lang="en-US" dirty="0">
                <a:ea typeface="MS PGothic" charset="0"/>
              </a:rPr>
              <a:t>does that mean for recursive function definitions?</a:t>
            </a:r>
          </a:p>
          <a:p>
            <a:pPr lvl="1">
              <a:buFontTx/>
              <a:buChar char="-"/>
              <a:defRPr/>
            </a:pPr>
            <a:r>
              <a:rPr lang="en-US" dirty="0">
                <a:ea typeface="MS PGothic" charset="0"/>
              </a:rPr>
              <a:t>The clause(s) defining your base case(s) have to appear first in KB</a:t>
            </a:r>
          </a:p>
          <a:p>
            <a:pPr lvl="1">
              <a:buFontTx/>
              <a:buChar char="-"/>
              <a:defRPr/>
            </a:pPr>
            <a:r>
              <a:rPr lang="en-US" dirty="0">
                <a:ea typeface="MS PGothic" charset="0"/>
              </a:rPr>
              <a:t>Otherwise, you can get infinite recursions</a:t>
            </a:r>
          </a:p>
          <a:p>
            <a:pPr lvl="1">
              <a:buFontTx/>
              <a:buChar char="-"/>
              <a:defRPr/>
            </a:pPr>
            <a:r>
              <a:rPr lang="en-US" dirty="0">
                <a:ea typeface="MS PGothic" charset="0"/>
              </a:rPr>
              <a:t>This is similar to recursion in imperative </a:t>
            </a:r>
            <a:r>
              <a:rPr lang="en-US" dirty="0" smtClean="0">
                <a:ea typeface="MS PGothic" charset="0"/>
              </a:rPr>
              <a:t>and functional programming languages</a:t>
            </a:r>
            <a:endParaRPr lang="en-US" dirty="0">
              <a:ea typeface="MS PGothic" charset="0"/>
            </a:endParaRPr>
          </a:p>
          <a:p>
            <a:pPr marL="400050">
              <a:defRPr/>
            </a:pPr>
            <a:r>
              <a:rPr lang="en-US" dirty="0" err="1" smtClean="0">
                <a:ea typeface="MS PGothic" charset="0"/>
              </a:rPr>
              <a:t>Datalog</a:t>
            </a:r>
            <a:r>
              <a:rPr lang="en-US" dirty="0" smtClean="0"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is a subset of Prolog (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Pro</a:t>
            </a:r>
            <a:r>
              <a:rPr lang="en-US" dirty="0">
                <a:ea typeface="MS PGothic" charset="0"/>
              </a:rPr>
              <a:t>gramming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Log</a:t>
            </a:r>
            <a:r>
              <a:rPr lang="en-US" dirty="0">
                <a:ea typeface="MS PGothic" charset="0"/>
              </a:rPr>
              <a:t>ic</a:t>
            </a:r>
            <a:r>
              <a:rPr lang="en-US" dirty="0" smtClean="0">
                <a:ea typeface="MS PGothic" charset="0"/>
              </a:rPr>
              <a:t>)</a:t>
            </a:r>
            <a:endParaRPr lang="en-US" dirty="0">
              <a:ea typeface="MS P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95536" y="4005064"/>
            <a:ext cx="8280920" cy="2304256"/>
          </a:xfrm>
          <a:prstGeom prst="rect">
            <a:avLst/>
          </a:prstGeom>
          <a:solidFill>
            <a:srgbClr val="F7F9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smtClean="0">
                <a:solidFill>
                  <a:srgbClr val="3233CF"/>
                </a:solidFill>
                <a:ea typeface="MS PGothic" pitchFamily="34" charset="-128"/>
                <a:cs typeface="Times New Roman" pitchFamily="18" charset="0"/>
              </a:rPr>
              <a:t>Learning Goals For Logic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6868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PDCL syntax &amp; semantics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Verify whether a logical statement belongs to the language of propositional definite clauses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Verify whether an </a:t>
            </a:r>
            <a:r>
              <a:rPr lang="en-US" sz="2000" dirty="0" smtClean="0">
                <a:solidFill>
                  <a:srgbClr val="3233CF"/>
                </a:solidFill>
              </a:rPr>
              <a:t>interpretation</a:t>
            </a:r>
            <a:r>
              <a:rPr lang="en-US" sz="2000" dirty="0" smtClean="0"/>
              <a:t> is a </a:t>
            </a:r>
            <a:r>
              <a:rPr lang="en-US" sz="2000" dirty="0" smtClean="0">
                <a:solidFill>
                  <a:srgbClr val="3233CF"/>
                </a:solidFill>
              </a:rPr>
              <a:t>model</a:t>
            </a:r>
            <a:r>
              <a:rPr lang="en-US" sz="2000" dirty="0" smtClean="0"/>
              <a:t> of a PDCL KB. 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Verify when a conjunction of atoms is a </a:t>
            </a:r>
            <a:r>
              <a:rPr lang="en-US" sz="2000" dirty="0" smtClean="0">
                <a:solidFill>
                  <a:srgbClr val="3233CF"/>
                </a:solidFill>
              </a:rPr>
              <a:t>logical consequence</a:t>
            </a:r>
            <a:r>
              <a:rPr lang="en-US" sz="2000" dirty="0" smtClean="0"/>
              <a:t> of a KB</a:t>
            </a:r>
          </a:p>
          <a:p>
            <a:pPr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Bottom-up proof procedure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Define/read/write/trace/debug the Bottom Up (</a:t>
            </a:r>
            <a:r>
              <a:rPr lang="en-US" sz="2000" b="1" dirty="0" smtClean="0"/>
              <a:t>BU</a:t>
            </a:r>
            <a:r>
              <a:rPr lang="en-US" sz="2000" dirty="0" smtClean="0"/>
              <a:t>) proof procedure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Prove that the BU proof procedure is </a:t>
            </a:r>
            <a:r>
              <a:rPr lang="en-US" sz="2000" dirty="0" smtClean="0">
                <a:solidFill>
                  <a:srgbClr val="3233D0"/>
                </a:solidFill>
              </a:rPr>
              <a:t>sound and complete </a:t>
            </a:r>
            <a:endParaRPr lang="en-US" sz="2000" dirty="0" smtClean="0"/>
          </a:p>
          <a:p>
            <a:pPr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Top-down proof procedure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Define/read/write/trace/debug the Top-down (</a:t>
            </a:r>
            <a:r>
              <a:rPr lang="en-US" sz="2000" b="1" dirty="0" smtClean="0"/>
              <a:t>SLD</a:t>
            </a:r>
            <a:r>
              <a:rPr lang="en-US" sz="2000" dirty="0" smtClean="0"/>
              <a:t>) proof procedure</a:t>
            </a: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Define it as a search problem</a:t>
            </a:r>
            <a:endParaRPr lang="en-US" sz="2000" dirty="0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000" dirty="0" err="1" smtClean="0">
                <a:cs typeface="Times New Roman" pitchFamily="18" charset="0"/>
              </a:rPr>
              <a:t>Datalog</a:t>
            </a:r>
            <a:endParaRPr lang="en-US" sz="2000" dirty="0" smtClean="0">
              <a:cs typeface="Times New Roman" pitchFamily="18" charset="0"/>
            </a:endParaRPr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Represent simple domains in </a:t>
            </a:r>
            <a:r>
              <a:rPr lang="en-US" sz="2000" dirty="0" err="1" smtClean="0"/>
              <a:t>Datalog</a:t>
            </a:r>
            <a:endParaRPr lang="en-US" sz="2000" dirty="0" smtClean="0"/>
          </a:p>
          <a:p>
            <a:pPr lvl="1">
              <a:buFont typeface="Lucida Grande" charset="0"/>
              <a:buChar char="-"/>
            </a:pPr>
            <a:r>
              <a:rPr lang="en-US" sz="2000" dirty="0" smtClean="0"/>
              <a:t>Apply the </a:t>
            </a:r>
            <a:r>
              <a:rPr lang="en-US" sz="2000" dirty="0" smtClean="0">
                <a:solidFill>
                  <a:srgbClr val="3233D0"/>
                </a:solidFill>
              </a:rPr>
              <a:t>Top-down</a:t>
            </a:r>
            <a:r>
              <a:rPr lang="en-US" sz="2000" dirty="0" smtClean="0"/>
              <a:t> proof procedure in </a:t>
            </a:r>
            <a:r>
              <a:rPr lang="en-US" sz="2000" dirty="0" err="1" smtClean="0"/>
              <a:t>Datalog</a:t>
            </a:r>
            <a:endParaRPr lang="en-US" sz="2000" dirty="0" smtClean="0"/>
          </a:p>
          <a:p>
            <a:pPr>
              <a:buSzTx/>
              <a:buFont typeface="Lucida Grande" charset="0"/>
              <a:buChar char="-"/>
            </a:pPr>
            <a:endParaRPr lang="en-US" dirty="0" smtClean="0"/>
          </a:p>
        </p:txBody>
      </p:sp>
      <p:sp>
        <p:nvSpPr>
          <p:cNvPr id="76803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2638" y="6386513"/>
            <a:ext cx="11112" cy="9525"/>
          </a:xfrm>
          <a:custGeom>
            <a:avLst/>
            <a:gdLst>
              <a:gd name="T0" fmla="*/ 0 w 31"/>
              <a:gd name="T1" fmla="*/ 2147483647 h 23"/>
              <a:gd name="T2" fmla="*/ 2147483647 w 31"/>
              <a:gd name="T3" fmla="*/ 2147483647 h 23"/>
              <a:gd name="T4" fmla="*/ 2147483647 w 31"/>
              <a:gd name="T5" fmla="*/ 0 h 23"/>
              <a:gd name="T6" fmla="*/ 2147483647 w 31"/>
              <a:gd name="T7" fmla="*/ 0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0 h 23"/>
              <a:gd name="T14" fmla="*/ 2147483647 w 31"/>
              <a:gd name="T15" fmla="*/ 0 h 23"/>
              <a:gd name="T16" fmla="*/ 2147483647 w 31"/>
              <a:gd name="T17" fmla="*/ 0 h 23"/>
              <a:gd name="T18" fmla="*/ 2147483647 w 31"/>
              <a:gd name="T19" fmla="*/ 0 h 23"/>
              <a:gd name="T20" fmla="*/ 2147483647 w 31"/>
              <a:gd name="T21" fmla="*/ 0 h 23"/>
              <a:gd name="T22" fmla="*/ 2147483647 w 31"/>
              <a:gd name="T23" fmla="*/ 0 h 23"/>
              <a:gd name="T24" fmla="*/ 2147483647 w 31"/>
              <a:gd name="T25" fmla="*/ 0 h 23"/>
              <a:gd name="T26" fmla="*/ 2147483647 w 31"/>
              <a:gd name="T27" fmla="*/ 0 h 23"/>
              <a:gd name="T28" fmla="*/ 2147483647 w 31"/>
              <a:gd name="T29" fmla="*/ 0 h 23"/>
              <a:gd name="T30" fmla="*/ 2147483647 w 31"/>
              <a:gd name="T31" fmla="*/ 0 h 23"/>
              <a:gd name="T32" fmla="*/ 2147483647 w 31"/>
              <a:gd name="T33" fmla="*/ 0 h 23"/>
              <a:gd name="T34" fmla="*/ 2147483647 w 31"/>
              <a:gd name="T35" fmla="*/ 0 h 23"/>
              <a:gd name="T36" fmla="*/ 2147483647 w 31"/>
              <a:gd name="T37" fmla="*/ 0 h 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"/>
              <a:gd name="T58" fmla="*/ 0 h 23"/>
              <a:gd name="T59" fmla="*/ 31 w 31"/>
              <a:gd name="T60" fmla="*/ 23 h 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" h="23" extrusionOk="0">
                <a:moveTo>
                  <a:pt x="0" y="22"/>
                </a:moveTo>
                <a:cubicBezTo>
                  <a:pt x="3" y="20"/>
                  <a:pt x="7" y="17"/>
                  <a:pt x="10" y="15"/>
                </a:cubicBezTo>
              </a:path>
              <a:path w="31" h="23" extrusionOk="0">
                <a:moveTo>
                  <a:pt x="30" y="0"/>
                </a:moveTo>
                <a:lnTo>
                  <a:pt x="30" y="0"/>
                </a:lnTo>
              </a:path>
            </a:pathLst>
          </a:custGeom>
          <a:noFill/>
          <a:ln w="19050" cap="rnd">
            <a:solidFill>
              <a:srgbClr val="1F497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/>
              <a:t>Recap of Lecture 26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err="1" smtClean="0"/>
              <a:t>DataLog</a:t>
            </a:r>
            <a:endParaRPr lang="en-US" dirty="0" smtClean="0"/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/>
              <a:t>Logic Wrap up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dirty="0" smtClean="0">
                <a:ea typeface="MS PGothic" charset="0"/>
              </a:rPr>
              <a:t>Intro to Reasoning Under Uncertainty (time permitting)</a:t>
            </a:r>
          </a:p>
          <a:p>
            <a:pPr lvl="1">
              <a:defRPr/>
            </a:pPr>
            <a:r>
              <a:rPr lang="en-US" dirty="0" smtClean="0">
                <a:ea typeface="MS PGothic" charset="0"/>
              </a:rPr>
              <a:t>Motivation</a:t>
            </a:r>
          </a:p>
          <a:p>
            <a:pPr lvl="1">
              <a:defRPr/>
            </a:pPr>
            <a:r>
              <a:rPr lang="en-US" dirty="0" smtClean="0">
                <a:ea typeface="MS PGothic" charset="0"/>
              </a:rPr>
              <a:t>Introduction to Probability</a:t>
            </a:r>
            <a:endParaRPr lang="en-US" sz="3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31640" y="285293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1556792"/>
            <a:ext cx="611560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0" y="620688"/>
            <a:ext cx="899592" cy="43204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42844" y="2928934"/>
            <a:ext cx="504056" cy="36004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15631FB-A801-4A7B-96EA-CBB84D6ABB7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2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Logics: Big Picture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 w="76200">
            <a:solidFill>
              <a:srgbClr val="0070C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 w="76200">
            <a:solidFill>
              <a:srgbClr val="0070C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 w="76200">
            <a:solidFill>
              <a:srgbClr val="0070C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hlinkClick r:id="" action="ppaction://noaction"/>
              </a:rPr>
              <a:t>Satisfiability Testing </a:t>
            </a:r>
            <a:r>
              <a:rPr lang="en-US" sz="2000" dirty="0">
                <a:latin typeface="+mj-lt"/>
              </a:rPr>
              <a:t>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Ontologies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hlinkClick r:id="" action="ppaction://noaction"/>
              </a:rPr>
              <a:t>Semantic Web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7252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7253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7254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55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56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57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58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59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0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1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2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3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hlinkClick r:id="" action="ppaction://noaction"/>
              </a:rPr>
              <a:t>Tutoring Systems</a:t>
            </a:r>
            <a:endParaRPr lang="en-US" sz="2000" dirty="0">
              <a:latin typeface="+mj-lt"/>
            </a:endParaRPr>
          </a:p>
        </p:txBody>
      </p:sp>
      <p:cxnSp>
        <p:nvCxnSpPr>
          <p:cNvPr id="7265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6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7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8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269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27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7271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Logics: Big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58200" cy="4495800"/>
          </a:xfrm>
        </p:spPr>
        <p:txBody>
          <a:bodyPr/>
          <a:lstStyle/>
          <a:p>
            <a:pPr>
              <a:buSzTx/>
              <a:buFontTx/>
              <a:buNone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We only covered rather simple logics</a:t>
            </a:r>
          </a:p>
          <a:p>
            <a:pPr lvl="1"/>
            <a:r>
              <a:rPr lang="en-US" dirty="0" smtClean="0"/>
              <a:t>There are much more powerful representation and reasoning systems based on logics e.g. </a:t>
            </a:r>
          </a:p>
          <a:p>
            <a:pPr lvl="2"/>
            <a:r>
              <a:rPr lang="en-US" dirty="0" smtClean="0"/>
              <a:t>full first order logic (with negation, disjunction and function symbols)</a:t>
            </a:r>
          </a:p>
          <a:p>
            <a:pPr lvl="2"/>
            <a:r>
              <a:rPr lang="en-US" dirty="0" smtClean="0"/>
              <a:t>second-order logics</a:t>
            </a:r>
          </a:p>
          <a:p>
            <a:pPr lvl="2"/>
            <a:r>
              <a:rPr lang="en-US" dirty="0" smtClean="0"/>
              <a:t>non-monotonic logics, modal logics, …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There are many important applications of logic</a:t>
            </a:r>
          </a:p>
          <a:p>
            <a:pPr lvl="1"/>
            <a:r>
              <a:rPr lang="en-US" dirty="0" smtClean="0"/>
              <a:t>For example, software agents roaming the web on our behalf</a:t>
            </a:r>
          </a:p>
          <a:p>
            <a:pPr lvl="2"/>
            <a:r>
              <a:rPr lang="en-US" dirty="0" smtClean="0"/>
              <a:t>Based on a more structured representation: the </a:t>
            </a:r>
            <a:r>
              <a:rPr lang="en-US" dirty="0" smtClean="0">
                <a:solidFill>
                  <a:srgbClr val="FF0000"/>
                </a:solidFill>
              </a:rPr>
              <a:t>semantic web</a:t>
            </a:r>
          </a:p>
          <a:p>
            <a:pPr lvl="2"/>
            <a:r>
              <a:rPr lang="en-US" dirty="0" smtClean="0"/>
              <a:t>This is just one example for how logics are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913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Semantic Web: Extracting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Examples for typical queries</a:t>
            </a:r>
          </a:p>
          <a:p>
            <a:pPr lvl="1"/>
            <a:r>
              <a:rPr lang="en-US" dirty="0" smtClean="0"/>
              <a:t>How much is a typical flight to Mexico for a given date?</a:t>
            </a:r>
          </a:p>
          <a:p>
            <a:pPr lvl="1"/>
            <a:r>
              <a:rPr lang="en-US" dirty="0" smtClean="0"/>
              <a:t>What</a:t>
            </a:r>
            <a:r>
              <a:rPr lang="en-CA" altLang="en-US" dirty="0" smtClean="0"/>
              <a:t>’</a:t>
            </a:r>
            <a:r>
              <a:rPr lang="en-US" altLang="ja-JP" dirty="0" smtClean="0"/>
              <a:t>s the cheapest vacation package to some place in the Caribbean in a given week?</a:t>
            </a:r>
          </a:p>
          <a:p>
            <a:pPr lvl="2"/>
            <a:r>
              <a:rPr lang="en-US" dirty="0" smtClean="0"/>
              <a:t>Plus, the hotel should have a white sandy beach and scuba diving</a:t>
            </a:r>
          </a:p>
          <a:p>
            <a:pPr lvl="1">
              <a:buFontTx/>
              <a:buNone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If </a:t>
            </a:r>
            <a:r>
              <a:rPr lang="en-US" dirty="0" err="1" smtClean="0"/>
              <a:t>webpages</a:t>
            </a:r>
            <a:r>
              <a:rPr lang="en-US" dirty="0" smtClean="0"/>
              <a:t> are based on basic HTML</a:t>
            </a:r>
          </a:p>
          <a:p>
            <a:pPr lvl="1"/>
            <a:r>
              <a:rPr lang="en-US" dirty="0" smtClean="0"/>
              <a:t>Humans need to scout for the information and integrate it</a:t>
            </a:r>
          </a:p>
          <a:p>
            <a:pPr lvl="1"/>
            <a:r>
              <a:rPr lang="en-US" dirty="0" smtClean="0"/>
              <a:t>Computers are not reliable enough (yet?)</a:t>
            </a:r>
          </a:p>
          <a:p>
            <a:pPr lvl="2"/>
            <a:r>
              <a:rPr lang="en-US" dirty="0" smtClean="0"/>
              <a:t>Natural language processing (NLP) can be powerful (see Watson and </a:t>
            </a:r>
            <a:r>
              <a:rPr lang="en-US" dirty="0" err="1" smtClean="0"/>
              <a:t>Siri</a:t>
            </a:r>
            <a:r>
              <a:rPr lang="en-US" dirty="0" smtClean="0"/>
              <a:t>!) </a:t>
            </a:r>
          </a:p>
          <a:p>
            <a:pPr lvl="2"/>
            <a:r>
              <a:rPr lang="en-US" dirty="0" smtClean="0"/>
              <a:t>But some information may be in pictures (beach), or implicit in the text, so existing NLP techniques still don</a:t>
            </a:r>
            <a:r>
              <a:rPr lang="en-CA" altLang="en-US" dirty="0" smtClean="0"/>
              <a:t>’</a:t>
            </a:r>
            <a:r>
              <a:rPr lang="en-US" altLang="ja-JP" dirty="0" smtClean="0"/>
              <a:t>t get all the info.</a:t>
            </a:r>
          </a:p>
          <a:p>
            <a:pPr lvl="2"/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375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en-US" sz="3600" smtClean="0"/>
              <a:t>More structured representation: </a:t>
            </a:r>
            <a:br>
              <a:rPr lang="en-US" sz="3600" smtClean="0"/>
            </a:br>
            <a:r>
              <a:rPr lang="en-US" sz="3600" smtClean="0"/>
              <a:t>the Semantic </a:t>
            </a:r>
            <a:r>
              <a:rPr lang="en-US" sz="3600"/>
              <a:t>Web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334000"/>
          </a:xfrm>
        </p:spPr>
        <p:txBody>
          <a:bodyPr/>
          <a:lstStyle/>
          <a:p>
            <a:pPr>
              <a:buSzTx/>
            </a:pPr>
            <a:endParaRPr lang="en-US" dirty="0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1200" dirty="0" smtClean="0"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Beyond HTML pages only made for humans</a:t>
            </a:r>
          </a:p>
          <a:p>
            <a:pPr>
              <a:buSzTx/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Languages and formalisms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based on 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description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logics</a:t>
            </a:r>
            <a:r>
              <a:rPr lang="en-US" sz="24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that allow websites to include  rich, explicit information  on </a:t>
            </a:r>
          </a:p>
          <a:p>
            <a:pPr lvl="1">
              <a:buSzTx/>
            </a:pPr>
            <a:r>
              <a:rPr lang="en-US" sz="2000" dirty="0" smtClean="0"/>
              <a:t>relevant concepts, individual and their relationships  </a:t>
            </a:r>
            <a:r>
              <a:rPr lang="en-US" sz="2000" dirty="0" smtClean="0">
                <a:cs typeface="Times New Roman" pitchFamily="18" charset="0"/>
              </a:rPr>
              <a:t>\</a:t>
            </a:r>
          </a:p>
          <a:p>
            <a:pPr lvl="1"/>
            <a:r>
              <a:rPr lang="en-US" sz="2000" dirty="0" smtClean="0"/>
              <a:t>Goal: software agents that can roam the web and carry out sophisticated tasks on our behalf, based on these richer representations </a:t>
            </a:r>
          </a:p>
          <a:p>
            <a:pPr marL="457200" indent="-457200">
              <a:lnSpc>
                <a:spcPct val="110000"/>
              </a:lnSpc>
              <a:buFontTx/>
              <a:buChar char="•"/>
            </a:pPr>
            <a:r>
              <a:rPr lang="en-US" sz="2400" dirty="0" smtClean="0"/>
              <a:t>Different than searching content for keywords and popularity. </a:t>
            </a:r>
          </a:p>
          <a:p>
            <a:pPr marL="914400" lvl="1" indent="-457200">
              <a:lnSpc>
                <a:spcPct val="11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Infer</a:t>
            </a:r>
            <a:r>
              <a:rPr lang="en-US" sz="2000" dirty="0" smtClean="0"/>
              <a:t> meaning from content based on metadata and assertions that have already been made. </a:t>
            </a:r>
          </a:p>
          <a:p>
            <a:pPr marL="914400" lvl="1" indent="-457200">
              <a:lnSpc>
                <a:spcPct val="110000"/>
              </a:lnSpc>
            </a:pPr>
            <a:r>
              <a:rPr lang="en-US" sz="2000" dirty="0" smtClean="0"/>
              <a:t>Automatically </a:t>
            </a:r>
            <a:r>
              <a:rPr lang="en-US" sz="2000" dirty="0" smtClean="0">
                <a:solidFill>
                  <a:schemeClr val="accent6"/>
                </a:solidFill>
              </a:rPr>
              <a:t>classify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6"/>
                </a:solidFill>
              </a:rPr>
              <a:t>integrate</a:t>
            </a:r>
            <a:r>
              <a:rPr lang="en-US" sz="2000" dirty="0" smtClean="0"/>
              <a:t> information</a:t>
            </a:r>
            <a:endParaRPr lang="en-US" sz="2000" b="1" i="1" dirty="0" smtClean="0">
              <a:solidFill>
                <a:schemeClr val="accent2"/>
              </a:solidFill>
            </a:endParaRPr>
          </a:p>
          <a:p>
            <a:pPr>
              <a:buSzTx/>
              <a:buFontTx/>
              <a:buChar char="•"/>
            </a:pPr>
            <a:r>
              <a:rPr lang="en-US" sz="2400" dirty="0" smtClean="0"/>
              <a:t>For further material, </a:t>
            </a:r>
            <a:r>
              <a:rPr lang="en-US" sz="2000" dirty="0" smtClean="0"/>
              <a:t>P&amp;M text, Chapter 13. Also</a:t>
            </a:r>
          </a:p>
          <a:p>
            <a:pPr lvl="1">
              <a:buSzTx/>
            </a:pPr>
            <a:r>
              <a:rPr lang="en-US" sz="2000" dirty="0" smtClean="0"/>
              <a:t>the Introduction to the Semantic Web tutorial given at </a:t>
            </a:r>
            <a:r>
              <a:rPr lang="en-US" sz="2000" dirty="0" smtClean="0">
                <a:solidFill>
                  <a:srgbClr val="3233D0"/>
                </a:solidFill>
              </a:rPr>
              <a:t>2011 Semantic </a:t>
            </a:r>
            <a:r>
              <a:rPr lang="en-US" sz="2000" dirty="0" err="1" smtClean="0">
                <a:solidFill>
                  <a:srgbClr val="3233D0"/>
                </a:solidFill>
              </a:rPr>
              <a:t>TechnologyConference</a:t>
            </a:r>
            <a:r>
              <a:rPr lang="en-US" sz="2000" dirty="0" smtClean="0">
                <a:solidFill>
                  <a:srgbClr val="3233D0"/>
                </a:solidFill>
                <a:hlinkClick r:id="rId3"/>
              </a:rPr>
              <a:t> </a:t>
            </a:r>
            <a:r>
              <a:rPr lang="en-US" sz="1800" dirty="0" smtClean="0">
                <a:hlinkClick r:id="rId3"/>
              </a:rPr>
              <a:t>http://www.w3.org/People/Ivan/CorePresentations/SWTutorial/</a:t>
            </a:r>
            <a:r>
              <a:rPr lang="en-US" sz="1800" dirty="0" smtClean="0"/>
              <a:t>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362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E7F6B83-F5DE-4A7F-8C9A-BAECAE16F508}" type="slidenum">
              <a:rPr lang="en-US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Examples of ontologies for the Semantic </a:t>
            </a:r>
            <a:r>
              <a:rPr lang="en-US" sz="3200"/>
              <a:t>Web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58200" cy="4495800"/>
          </a:xfrm>
        </p:spPr>
        <p:txBody>
          <a:bodyPr/>
          <a:lstStyle/>
          <a:p>
            <a:pPr>
              <a:buSzTx/>
            </a:pPr>
            <a:r>
              <a:rPr lang="ja-JP" altLang="en-US" smtClean="0">
                <a:solidFill>
                  <a:srgbClr val="3233D0"/>
                </a:solidFill>
              </a:rPr>
              <a:t>“</a:t>
            </a:r>
            <a:r>
              <a:rPr lang="en-US" altLang="ja-JP" dirty="0" smtClean="0">
                <a:solidFill>
                  <a:srgbClr val="3233D0"/>
                </a:solidFill>
              </a:rPr>
              <a:t>Ontology</a:t>
            </a:r>
            <a:r>
              <a:rPr lang="ja-JP" altLang="en-US" smtClean="0">
                <a:solidFill>
                  <a:srgbClr val="3233D0"/>
                </a:solidFill>
              </a:rPr>
              <a:t>”</a:t>
            </a:r>
            <a:r>
              <a:rPr lang="en-US" altLang="ja-JP" dirty="0" smtClean="0">
                <a:solidFill>
                  <a:srgbClr val="3233D0"/>
                </a:solidFill>
              </a:rPr>
              <a:t>: </a:t>
            </a:r>
            <a:r>
              <a:rPr lang="en-US" altLang="ja-JP" dirty="0" smtClean="0"/>
              <a:t>logic-based representation of the world</a:t>
            </a:r>
            <a:endParaRPr lang="en-US" sz="1000" dirty="0" smtClean="0"/>
          </a:p>
          <a:p>
            <a:pPr>
              <a:buSzTx/>
              <a:buFontTx/>
              <a:buChar char="•"/>
            </a:pPr>
            <a:r>
              <a:rPr lang="en-US" sz="2400" dirty="0" err="1" smtClean="0">
                <a:solidFill>
                  <a:srgbClr val="3233D0"/>
                </a:solidFill>
              </a:rPr>
              <a:t>eClassOwl</a:t>
            </a:r>
            <a:r>
              <a:rPr lang="en-US" sz="2400" dirty="0" smtClean="0">
                <a:solidFill>
                  <a:srgbClr val="3233D0"/>
                </a:solidFill>
              </a:rPr>
              <a:t>: </a:t>
            </a:r>
            <a:r>
              <a:rPr lang="en-US" sz="2400" dirty="0" err="1" smtClean="0"/>
              <a:t>eBusiness</a:t>
            </a:r>
            <a:r>
              <a:rPr lang="en-US" sz="2400" dirty="0" smtClean="0"/>
              <a:t> ontology </a:t>
            </a:r>
          </a:p>
          <a:p>
            <a:pPr lvl="1"/>
            <a:r>
              <a:rPr lang="en-US" sz="2000" dirty="0" smtClean="0"/>
              <a:t>for products and services</a:t>
            </a:r>
          </a:p>
          <a:p>
            <a:pPr lvl="1"/>
            <a:r>
              <a:rPr lang="en-US" sz="2000" dirty="0" smtClean="0"/>
              <a:t>75,000 classes (types of individuals) and 5,500 properties</a:t>
            </a: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3233D0"/>
                </a:solidFill>
              </a:rPr>
              <a:t>National Cancer Institute</a:t>
            </a:r>
            <a:r>
              <a:rPr lang="en-CA" altLang="en-US" sz="2400" dirty="0" smtClean="0">
                <a:solidFill>
                  <a:srgbClr val="3233D0"/>
                </a:solidFill>
              </a:rPr>
              <a:t>’</a:t>
            </a:r>
            <a:r>
              <a:rPr lang="en-US" altLang="ja-JP" sz="2400" dirty="0" smtClean="0">
                <a:solidFill>
                  <a:srgbClr val="3233D0"/>
                </a:solidFill>
              </a:rPr>
              <a:t>s ontology: </a:t>
            </a:r>
            <a:r>
              <a:rPr lang="en-US" altLang="ja-JP" sz="2400" dirty="0" smtClean="0"/>
              <a:t>58,000 classes</a:t>
            </a: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3233D0"/>
                </a:solidFill>
              </a:rPr>
              <a:t>Open Biomedical Ontologies Foundry: </a:t>
            </a:r>
            <a:r>
              <a:rPr lang="en-US" sz="2400" dirty="0" smtClean="0"/>
              <a:t>several </a:t>
            </a:r>
            <a:r>
              <a:rPr lang="en-US" sz="2400" dirty="0" err="1" smtClean="0"/>
              <a:t>ontologies</a:t>
            </a:r>
            <a:endParaRPr lang="en-US" sz="2400" dirty="0" smtClean="0"/>
          </a:p>
          <a:p>
            <a:pPr lvl="1"/>
            <a:r>
              <a:rPr lang="en-US" sz="2000" dirty="0" smtClean="0"/>
              <a:t>including the Gene Ontology to describe</a:t>
            </a:r>
          </a:p>
          <a:p>
            <a:pPr lvl="2"/>
            <a:r>
              <a:rPr lang="en-US" dirty="0" smtClean="0"/>
              <a:t>gene and gene product attributes in any organism or protein sequence</a:t>
            </a:r>
          </a:p>
          <a:p>
            <a:pPr>
              <a:buSzTx/>
              <a:buFontTx/>
              <a:buChar char="•"/>
            </a:pPr>
            <a:r>
              <a:rPr lang="en-US" sz="2400" dirty="0" err="1" smtClean="0">
                <a:solidFill>
                  <a:srgbClr val="3233D0"/>
                </a:solidFill>
              </a:rPr>
              <a:t>OpenCyc</a:t>
            </a:r>
            <a:r>
              <a:rPr lang="en-US" sz="2400" dirty="0" smtClean="0">
                <a:solidFill>
                  <a:srgbClr val="3233D0"/>
                </a:solidFill>
              </a:rPr>
              <a:t> project: a 150,000-concept ontology including</a:t>
            </a:r>
          </a:p>
          <a:p>
            <a:pPr lvl="1"/>
            <a:r>
              <a:rPr lang="en-US" sz="2000" dirty="0" smtClean="0"/>
              <a:t>Top-level ontology </a:t>
            </a:r>
          </a:p>
          <a:p>
            <a:pPr lvl="2"/>
            <a:r>
              <a:rPr lang="en-US" dirty="0" smtClean="0"/>
              <a:t>describes general concepts such as numbers, time, space, etc</a:t>
            </a:r>
          </a:p>
          <a:p>
            <a:pPr lvl="1"/>
            <a:r>
              <a:rPr lang="en-US" sz="2000" dirty="0" smtClean="0"/>
              <a:t>Hierarchical composition: </a:t>
            </a:r>
            <a:r>
              <a:rPr lang="en-US" sz="2000" dirty="0" err="1" smtClean="0"/>
              <a:t>superclasses</a:t>
            </a:r>
            <a:r>
              <a:rPr lang="en-US" sz="2000" dirty="0" smtClean="0"/>
              <a:t> and subclasses</a:t>
            </a:r>
          </a:p>
          <a:p>
            <a:pPr lvl="1"/>
            <a:r>
              <a:rPr lang="en-US" sz="2000" dirty="0" smtClean="0"/>
              <a:t>Many specific concepts such as </a:t>
            </a:r>
            <a:r>
              <a:rPr lang="ja-JP" altLang="en-US" sz="2000" smtClean="0"/>
              <a:t>“</a:t>
            </a:r>
            <a:r>
              <a:rPr lang="en-US" altLang="ja-JP" sz="2000" dirty="0" smtClean="0"/>
              <a:t>OLED display</a:t>
            </a:r>
            <a:r>
              <a:rPr lang="ja-JP" altLang="en-US" sz="2000" smtClean="0"/>
              <a:t>”</a:t>
            </a:r>
            <a:r>
              <a:rPr lang="en-US" altLang="ja-JP" sz="2000" dirty="0" smtClean="0"/>
              <a:t>, </a:t>
            </a:r>
            <a:r>
              <a:rPr lang="ja-JP" altLang="en-US" sz="2000" smtClean="0"/>
              <a:t>“</a:t>
            </a:r>
            <a:r>
              <a:rPr lang="en-US" altLang="ja-JP" sz="2000" dirty="0" err="1" smtClean="0"/>
              <a:t>iPhone</a:t>
            </a:r>
            <a:r>
              <a:rPr lang="ja-JP" altLang="en-US" sz="2000" smtClean="0"/>
              <a:t>”</a:t>
            </a:r>
            <a:endParaRPr lang="en-US" altLang="ja-JP" sz="2000" dirty="0" smtClean="0">
              <a:solidFill>
                <a:srgbClr val="3233D0"/>
              </a:solidFill>
            </a:endParaRPr>
          </a:p>
          <a:p>
            <a:pPr>
              <a:buSzTx/>
              <a:buFontTx/>
              <a:buChar char="•"/>
            </a:pPr>
            <a:endParaRPr lang="en-US" dirty="0" smtClean="0">
              <a:solidFill>
                <a:srgbClr val="3233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893175" cy="695325"/>
          </a:xfrm>
          <a:noFill/>
          <a:ln/>
        </p:spPr>
        <p:txBody>
          <a:bodyPr/>
          <a:lstStyle/>
          <a:p>
            <a:r>
              <a:rPr lang="en-US" sz="3200" dirty="0" smtClean="0"/>
              <a:t>A different example of applications of  logic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496944" cy="4114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Cognitive Tutors (</a:t>
            </a:r>
            <a:r>
              <a:rPr lang="en-US" dirty="0" smtClean="0">
                <a:hlinkClick r:id="rId3"/>
              </a:rPr>
              <a:t>http://pact.cs.cmu.edu/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computer tutors for a variety of domains (math, geometry, programming, etc.)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Provide individualized  support to problem solving  exercises, as good human tutors do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Rely on </a:t>
            </a:r>
            <a:r>
              <a:rPr lang="en-US" dirty="0" smtClean="0">
                <a:solidFill>
                  <a:schemeClr val="accent2"/>
                </a:solidFill>
              </a:rPr>
              <a:t>logic-based, detailed computational models </a:t>
            </a:r>
            <a:r>
              <a:rPr lang="en-US" dirty="0" smtClean="0"/>
              <a:t>of skills and misconceptions underlying a learning domain. </a:t>
            </a:r>
            <a:endParaRPr lang="en-US" b="0" dirty="0" smtClean="0"/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err="1" smtClean="0"/>
              <a:t>CanergieLearning</a:t>
            </a:r>
            <a:r>
              <a:rPr lang="en-US" dirty="0" smtClean="0"/>
              <a:t> (http://www.carnegielearning.com/ ):  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a company that commercializes these tutors, sold to  hundreds of thousands of high schools in the USA</a:t>
            </a:r>
            <a:endParaRPr lang="en-US" b="0" dirty="0"/>
          </a:p>
          <a:p>
            <a:pPr>
              <a:lnSpc>
                <a:spcPct val="70000"/>
              </a:lnSpc>
            </a:pPr>
            <a:endParaRPr lang="en-US" b="0" dirty="0"/>
          </a:p>
          <a:p>
            <a:pPr lvl="1">
              <a:lnSpc>
                <a:spcPct val="11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b="0" smtClean="0"/>
              <a:t>Search Graph</a:t>
            </a:r>
          </a:p>
        </p:txBody>
      </p:sp>
      <p:sp>
        <p:nvSpPr>
          <p:cNvPr id="6174" name="Rectangle 4"/>
          <p:cNvSpPr>
            <a:spLocks noChangeArrowheads="1"/>
          </p:cNvSpPr>
          <p:nvPr/>
        </p:nvSpPr>
        <p:spPr bwMode="auto">
          <a:xfrm>
            <a:off x="4356100" y="1125538"/>
            <a:ext cx="44831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		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                                      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	</a:t>
            </a:r>
          </a:p>
        </p:txBody>
      </p:sp>
      <p:pic>
        <p:nvPicPr>
          <p:cNvPr id="61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08050"/>
            <a:ext cx="4022725" cy="401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77" name="Rectangle 7"/>
          <p:cNvSpPr>
            <a:spLocks noChangeArrowheads="1"/>
          </p:cNvSpPr>
          <p:nvPr/>
        </p:nvSpPr>
        <p:spPr bwMode="auto">
          <a:xfrm>
            <a:off x="214282" y="4714884"/>
            <a:ext cx="612048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cs typeface="Times New Roman" pitchFamily="18" charset="0"/>
              </a:rPr>
              <a:t>Possible Heuristic?</a:t>
            </a:r>
            <a:r>
              <a:rPr lang="en-US" sz="2400" i="1" dirty="0" smtClean="0"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Number of atoms in the answer clause</a:t>
            </a:r>
            <a:r>
              <a:rPr lang="en-US" sz="2400" i="1" dirty="0">
                <a:cs typeface="Times New Roman" pitchFamily="18" charset="0"/>
              </a:rPr>
              <a:t>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5445224"/>
            <a:ext cx="864096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cs typeface="Times New Roman" pitchFamily="18" charset="0"/>
              </a:rPr>
              <a:t>Admissible?</a:t>
            </a:r>
            <a:r>
              <a:rPr lang="en-US" sz="2400" i="1" dirty="0" smtClean="0"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latin typeface="Arial Unicode MS" pitchFamily="34" charset="-128"/>
              </a:rPr>
              <a:t>    </a:t>
            </a:r>
            <a:endParaRPr lang="en-US" sz="2400" i="1" dirty="0">
              <a:latin typeface="Arial Unicode MS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43108" y="5786454"/>
            <a:ext cx="603250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Yes</a:t>
            </a:r>
            <a:endParaRPr lang="en-US" sz="20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001946" y="5786454"/>
            <a:ext cx="512762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No</a:t>
            </a:r>
            <a:endParaRPr lang="en-US" sz="200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4282" y="4071942"/>
            <a:ext cx="4032250" cy="360040"/>
          </a:xfrm>
          <a:prstGeom prst="rect">
            <a:avLst/>
          </a:prstGeom>
          <a:solidFill>
            <a:srgbClr val="F7F9A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Prove: ?</a:t>
            </a:r>
            <a:r>
              <a:rPr lang="en-US" sz="2400" i="1" dirty="0">
                <a:latin typeface="Arial Unicode MS" pitchFamily="34" charset="-128"/>
              </a:rPr>
              <a:t>← a ∧ d. 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>
                <a:latin typeface="Arial Unicode MS" pitchFamily="34" charset="-128"/>
              </a:rPr>
              <a:t>  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7158" y="1214422"/>
            <a:ext cx="4032250" cy="2663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 b ∧ c. 	a ←  g.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← h.		b ← j.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← k.  	d ← m.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← p. 	f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 ← p. 		g ← m.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 ← f. 		k ← m.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 ←m. 	               p.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71435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KB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9"/>
          <p:cNvSpPr>
            <a:spLocks noChangeArrowheads="1"/>
          </p:cNvSpPr>
          <p:nvPr/>
        </p:nvSpPr>
        <p:spPr bwMode="auto">
          <a:xfrm>
            <a:off x="609600" y="4508500"/>
            <a:ext cx="7778750" cy="2247900"/>
          </a:xfrm>
          <a:prstGeom prst="rect">
            <a:avLst/>
          </a:prstGeom>
          <a:solidFill>
            <a:srgbClr val="F7F9A9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20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81075"/>
            <a:ext cx="8139113" cy="5357813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Constraint Satisfaction (Problems):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State: </a:t>
            </a:r>
            <a:r>
              <a:rPr lang="en-US" sz="1600" dirty="0" smtClean="0"/>
              <a:t>assignments of values to a subset of the variables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600" dirty="0" smtClean="0">
                <a:solidFill>
                  <a:srgbClr val="000000"/>
                </a:solidFill>
              </a:rPr>
              <a:t>assign values to a </a:t>
            </a:r>
            <a:r>
              <a:rPr lang="ja-JP" altLang="en-US" sz="1600" smtClean="0">
                <a:solidFill>
                  <a:srgbClr val="000000"/>
                </a:solidFill>
              </a:rPr>
              <a:t>“</a:t>
            </a:r>
            <a:r>
              <a:rPr lang="en-US" altLang="ja-JP" sz="1600" dirty="0" smtClean="0">
                <a:solidFill>
                  <a:srgbClr val="000000"/>
                </a:solidFill>
                <a:cs typeface="Times New Roman" pitchFamily="18" charset="0"/>
              </a:rPr>
              <a:t>free</a:t>
            </a:r>
            <a:r>
              <a:rPr lang="ja-JP" altLang="en-US" sz="1600" smtClean="0">
                <a:solidFill>
                  <a:srgbClr val="000000"/>
                </a:solidFill>
              </a:rPr>
              <a:t>”</a:t>
            </a:r>
            <a:r>
              <a:rPr lang="en-US" altLang="ja-JP" sz="1600" dirty="0" smtClean="0">
                <a:solidFill>
                  <a:srgbClr val="000000"/>
                </a:solidFill>
                <a:cs typeface="Times New Roman" pitchFamily="18" charset="0"/>
              </a:rPr>
              <a:t> variable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  <a:cs typeface="Times New Roman" pitchFamily="18" charset="0"/>
              </a:rPr>
              <a:t>Goal test: </a:t>
            </a:r>
            <a:r>
              <a:rPr lang="en-US" sz="1600" dirty="0" smtClean="0">
                <a:solidFill>
                  <a:srgbClr val="000000"/>
                </a:solidFill>
              </a:rPr>
              <a:t>set of constraints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2D2DB9"/>
                </a:solidFill>
                <a:cs typeface="Times New Roman" pitchFamily="18" charset="0"/>
              </a:rPr>
              <a:t>Solution: </a:t>
            </a:r>
            <a:r>
              <a:rPr lang="en-US" sz="1600" dirty="0" smtClean="0">
                <a:solidFill>
                  <a:srgbClr val="000000"/>
                </a:solidFill>
              </a:rPr>
              <a:t>possible world that satisfies the constraints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2D2DB9"/>
                </a:solidFill>
                <a:cs typeface="Times New Roman" pitchFamily="18" charset="0"/>
              </a:rPr>
              <a:t>Heuristic function: </a:t>
            </a:r>
            <a:r>
              <a:rPr lang="en-US" sz="1600" dirty="0" smtClean="0">
                <a:solidFill>
                  <a:srgbClr val="000000"/>
                </a:solidFill>
              </a:rPr>
              <a:t>none (all solutions at the same distance from start)</a:t>
            </a: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Planning :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State: </a:t>
            </a:r>
            <a:r>
              <a:rPr lang="en-US" sz="1800" dirty="0" smtClean="0"/>
              <a:t>full assignment of values to features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1800" dirty="0" smtClean="0"/>
              <a:t>states reachable by applying valid actions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</a:rPr>
              <a:t>Goal test: </a:t>
            </a:r>
            <a:r>
              <a:rPr lang="en-US" sz="1800" dirty="0" smtClean="0"/>
              <a:t>partial assignment of values to features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2D2DB9"/>
                </a:solidFill>
              </a:rPr>
              <a:t>Solution: </a:t>
            </a:r>
            <a:r>
              <a:rPr lang="en-US" sz="1800" dirty="0" smtClean="0"/>
              <a:t>a sequence of actions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2D2DB9"/>
                </a:solidFill>
              </a:rPr>
              <a:t>Heuristic function: relaxed problem! </a:t>
            </a:r>
            <a:r>
              <a:rPr lang="en-US" sz="1800" dirty="0" smtClean="0"/>
              <a:t>E.g. </a:t>
            </a:r>
            <a:r>
              <a:rPr lang="ja-JP" altLang="en-US" sz="1800" smtClean="0"/>
              <a:t>“</a:t>
            </a:r>
            <a:r>
              <a:rPr lang="en-US" altLang="ja-JP" sz="1800" dirty="0" smtClean="0">
                <a:cs typeface="Times New Roman" pitchFamily="18" charset="0"/>
              </a:rPr>
              <a:t>ignore delete lists</a:t>
            </a:r>
            <a:r>
              <a:rPr lang="ja-JP" altLang="en-US" sz="1800" smtClean="0"/>
              <a:t>”</a:t>
            </a:r>
            <a:endParaRPr lang="en-US" altLang="ja-JP" sz="1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r>
              <a:rPr lang="en-US" sz="2000" dirty="0" smtClean="0">
                <a:cs typeface="Times New Roman" pitchFamily="18" charset="0"/>
              </a:rPr>
              <a:t>Query (Top-down/SLD resolution)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answer clause of the form</a:t>
            </a:r>
            <a:r>
              <a:rPr lang="en-US" sz="2000" dirty="0" smtClean="0">
                <a:solidFill>
                  <a:srgbClr val="3233D0"/>
                </a:solidFill>
              </a:rPr>
              <a:t> yes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</a:t>
            </a:r>
            <a:r>
              <a:rPr lang="en-US" sz="2000" dirty="0" smtClean="0">
                <a:solidFill>
                  <a:srgbClr val="3233D0"/>
                </a:solidFill>
              </a:rPr>
              <a:t> a</a:t>
            </a:r>
            <a:r>
              <a:rPr lang="en-US" sz="2000" baseline="-25000" dirty="0" smtClean="0">
                <a:solidFill>
                  <a:srgbClr val="3233D0"/>
                </a:solidFill>
              </a:rPr>
              <a:t>1</a:t>
            </a:r>
            <a:r>
              <a:rPr lang="en-US" sz="2000" dirty="0" smtClean="0">
                <a:solidFill>
                  <a:srgbClr val="3233D0"/>
                </a:solidFill>
              </a:rPr>
              <a:t>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3233D0"/>
                </a:solidFill>
              </a:rPr>
              <a:t> ...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</a:t>
            </a:r>
            <a:r>
              <a:rPr lang="en-US" sz="2000" dirty="0" smtClean="0">
                <a:solidFill>
                  <a:srgbClr val="3233D0"/>
                </a:solidFill>
              </a:rPr>
              <a:t> </a:t>
            </a:r>
            <a:r>
              <a:rPr lang="en-US" sz="2000" dirty="0" err="1" smtClean="0">
                <a:solidFill>
                  <a:srgbClr val="3233D0"/>
                </a:solidFill>
              </a:rPr>
              <a:t>a</a:t>
            </a:r>
            <a:r>
              <a:rPr lang="en-US" sz="2000" baseline="-25000" dirty="0" err="1" smtClean="0">
                <a:solidFill>
                  <a:srgbClr val="3233D0"/>
                </a:solidFill>
              </a:rPr>
              <a:t>k</a:t>
            </a:r>
            <a:endParaRPr lang="en-US" sz="2000" dirty="0" smtClean="0">
              <a:solidFill>
                <a:srgbClr val="3233D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/>
              <a:t>all states resulting from substituting first</a:t>
            </a:r>
            <a:br>
              <a:rPr lang="en-US" sz="2000" dirty="0" smtClean="0"/>
            </a:br>
            <a:r>
              <a:rPr lang="en-US" sz="2000" dirty="0" smtClean="0"/>
              <a:t>atom </a:t>
            </a:r>
            <a:r>
              <a:rPr lang="en-US" sz="2000" dirty="0" smtClean="0">
                <a:solidFill>
                  <a:srgbClr val="3233D0"/>
                </a:solidFill>
              </a:rPr>
              <a:t>a</a:t>
            </a:r>
            <a:r>
              <a:rPr lang="en-US" sz="2000" baseline="-25000" dirty="0" smtClean="0">
                <a:solidFill>
                  <a:srgbClr val="3233D0"/>
                </a:solidFill>
              </a:rPr>
              <a:t>1</a:t>
            </a:r>
            <a:r>
              <a:rPr lang="en-US" sz="2000" dirty="0" smtClean="0"/>
              <a:t> with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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/>
              <a:t>… </a:t>
            </a:r>
            <a:r>
              <a:rPr lang="en-US" sz="2000" dirty="0" smtClean="0">
                <a:sym typeface="Symbol" pitchFamily="18" charset="2"/>
              </a:rPr>
              <a:t> </a:t>
            </a:r>
            <a:r>
              <a:rPr lang="en-US" sz="2000" dirty="0" err="1" smtClean="0">
                <a:sym typeface="Symbol" pitchFamily="18" charset="2"/>
              </a:rPr>
              <a:t>b</a:t>
            </a:r>
            <a:r>
              <a:rPr lang="en-US" sz="2000" baseline="-25000" dirty="0" err="1" smtClean="0"/>
              <a:t>m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if there is a </a:t>
            </a:r>
            <a:r>
              <a:rPr lang="en-US" sz="2000" smtClean="0"/>
              <a:t>clause </a:t>
            </a:r>
            <a:r>
              <a:rPr lang="en-US" sz="2000" smtClean="0">
                <a:solidFill>
                  <a:srgbClr val="3233D0"/>
                </a:solidFill>
              </a:rPr>
              <a:t>a</a:t>
            </a:r>
            <a:r>
              <a:rPr lang="en-US" sz="2000" baseline="-25000" smtClean="0">
                <a:solidFill>
                  <a:srgbClr val="3233D0"/>
                </a:solidFill>
              </a:rPr>
              <a:t>1</a:t>
            </a:r>
            <a:r>
              <a:rPr lang="en-US" sz="2000" smtClean="0"/>
              <a:t> </a:t>
            </a:r>
            <a:r>
              <a:rPr lang="en-US" sz="2000" dirty="0" smtClean="0"/>
              <a:t>← b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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/>
              <a:t>… </a:t>
            </a:r>
            <a:r>
              <a:rPr lang="en-US" sz="2000" dirty="0" smtClean="0">
                <a:sym typeface="Symbol" pitchFamily="18" charset="2"/>
              </a:rPr>
              <a:t> </a:t>
            </a:r>
            <a:r>
              <a:rPr lang="en-US" sz="2000" dirty="0" err="1" smtClean="0">
                <a:sym typeface="Symbol" pitchFamily="18" charset="2"/>
              </a:rPr>
              <a:t>b</a:t>
            </a:r>
            <a:r>
              <a:rPr lang="en-US" sz="2000" baseline="-25000" dirty="0" err="1" smtClean="0"/>
              <a:t>m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/>
              <a:t>is the answer clause empty (i.e. </a:t>
            </a:r>
            <a:r>
              <a:rPr lang="en-US" sz="2000" dirty="0" smtClean="0">
                <a:solidFill>
                  <a:srgbClr val="3233D0"/>
                </a:solidFill>
              </a:rPr>
              <a:t>yes </a:t>
            </a:r>
            <a:r>
              <a:rPr lang="en-US" sz="2000" dirty="0" smtClean="0">
                <a:solidFill>
                  <a:srgbClr val="3233D0"/>
                </a:solidFill>
                <a:sym typeface="Symbol" pitchFamily="18" charset="2"/>
              </a:rPr>
              <a:t></a:t>
            </a:r>
            <a:r>
              <a:rPr lang="en-US" sz="2000" dirty="0" smtClean="0"/>
              <a:t>) 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262699"/>
                </a:solidFill>
              </a:rPr>
              <a:t>Solution</a:t>
            </a:r>
            <a:r>
              <a:rPr lang="en-US" sz="2000" dirty="0" smtClean="0"/>
              <a:t>: the proof, i.e. the sequence of SLD resolutions</a:t>
            </a:r>
            <a:endParaRPr lang="en-US" sz="2000" dirty="0" smtClean="0">
              <a:solidFill>
                <a:srgbClr val="262699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262699"/>
                </a:solidFill>
              </a:rPr>
              <a:t>Heuristic function</a:t>
            </a:r>
            <a:r>
              <a:rPr lang="en-US" sz="2000" dirty="0" smtClean="0"/>
              <a:t>: ?????</a:t>
            </a:r>
            <a:endParaRPr lang="en-US" sz="2000" dirty="0" smtClean="0">
              <a:solidFill>
                <a:srgbClr val="262699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r>
              <a:rPr lang="en-US" sz="3600" smtClean="0">
                <a:ea typeface="MS PGothic" pitchFamily="34" charset="-128"/>
                <a:cs typeface="Times New Roman" pitchFamily="18" charset="0"/>
              </a:rPr>
              <a:t>Inference as Standard 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One important </a:t>
            </a:r>
            <a:r>
              <a:rPr lang="en-US" err="1" smtClean="0"/>
              <a:t>Datalog</a:t>
            </a:r>
            <a:r>
              <a:rPr lang="en-US" smtClean="0"/>
              <a:t> detail</a:t>
            </a:r>
            <a:endParaRPr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r>
              <a:rPr lang="en-US" dirty="0">
                <a:ea typeface="MS PGothic" charset="0"/>
              </a:rPr>
              <a:t>In its SLD resolution proof, </a:t>
            </a:r>
            <a:r>
              <a:rPr lang="en-US" dirty="0" err="1">
                <a:ea typeface="MS PGothic" charset="0"/>
              </a:rPr>
              <a:t>Datalog</a:t>
            </a:r>
            <a:r>
              <a:rPr lang="en-US" dirty="0">
                <a:ea typeface="MS PGothic" charset="0"/>
              </a:rPr>
              <a:t> always chooses the first clause with a matching head it finds in </a:t>
            </a:r>
            <a:r>
              <a:rPr lang="en-US" dirty="0" smtClean="0">
                <a:ea typeface="MS PGothic" charset="0"/>
              </a:rPr>
              <a:t>KB</a:t>
            </a:r>
          </a:p>
          <a:p>
            <a:pPr>
              <a:buSzTx/>
              <a:buFontTx/>
              <a:buChar char="•"/>
              <a:defRPr/>
            </a:pPr>
            <a:r>
              <a:rPr lang="en-US" dirty="0" smtClean="0">
                <a:ea typeface="MS PGothic" charset="0"/>
              </a:rPr>
              <a:t>What </a:t>
            </a:r>
            <a:r>
              <a:rPr lang="en-US" dirty="0">
                <a:ea typeface="MS PGothic" charset="0"/>
              </a:rPr>
              <a:t>does that mean for recursive function definitions?</a:t>
            </a:r>
          </a:p>
          <a:p>
            <a:pPr lvl="1">
              <a:buFontTx/>
              <a:buChar char="-"/>
              <a:defRPr/>
            </a:pPr>
            <a:r>
              <a:rPr lang="en-US" dirty="0">
                <a:ea typeface="MS PGothic" charset="0"/>
              </a:rPr>
              <a:t>The clause(s) defining your base case(s) have to appear first in KB</a:t>
            </a:r>
          </a:p>
          <a:p>
            <a:pPr lvl="1">
              <a:buFontTx/>
              <a:buChar char="-"/>
              <a:defRPr/>
            </a:pPr>
            <a:r>
              <a:rPr lang="en-US" dirty="0">
                <a:ea typeface="MS PGothic" charset="0"/>
              </a:rPr>
              <a:t>Otherwise, you can get infinite recursions</a:t>
            </a:r>
          </a:p>
          <a:p>
            <a:pPr lvl="1">
              <a:buFontTx/>
              <a:buChar char="-"/>
              <a:defRPr/>
            </a:pPr>
            <a:r>
              <a:rPr lang="en-US" dirty="0">
                <a:ea typeface="MS PGothic" charset="0"/>
              </a:rPr>
              <a:t>This is similar to recursion in imperative </a:t>
            </a:r>
            <a:r>
              <a:rPr lang="en-US" dirty="0" smtClean="0">
                <a:ea typeface="MS PGothic" charset="0"/>
              </a:rPr>
              <a:t>and functional programming languages</a:t>
            </a:r>
            <a:endParaRPr lang="en-US" dirty="0">
              <a:ea typeface="MS PGothic" charset="0"/>
            </a:endParaRPr>
          </a:p>
          <a:p>
            <a:pPr marL="400050">
              <a:defRPr/>
            </a:pPr>
            <a:r>
              <a:rPr lang="en-US" dirty="0" err="1" smtClean="0">
                <a:ea typeface="MS PGothic" charset="0"/>
              </a:rPr>
              <a:t>Datalog</a:t>
            </a:r>
            <a:r>
              <a:rPr lang="en-US" dirty="0" smtClean="0"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is a subset of Prolog (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Pro</a:t>
            </a:r>
            <a:r>
              <a:rPr lang="en-US" dirty="0">
                <a:ea typeface="MS PGothic" charset="0"/>
              </a:rPr>
              <a:t>gramming in 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Log</a:t>
            </a:r>
            <a:r>
              <a:rPr lang="en-US" dirty="0">
                <a:ea typeface="MS PGothic" charset="0"/>
              </a:rPr>
              <a:t>ic</a:t>
            </a:r>
            <a:r>
              <a:rPr lang="en-US" dirty="0" smtClean="0">
                <a:ea typeface="MS PGothic" charset="0"/>
              </a:rPr>
              <a:t>)</a:t>
            </a:r>
            <a:endParaRPr lang="en-US" dirty="0">
              <a:ea typeface="MS P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47568</TotalTime>
  <Words>6654</Words>
  <Application>Microsoft Office PowerPoint</Application>
  <PresentationFormat>On-screen Show (4:3)</PresentationFormat>
  <Paragraphs>1823</Paragraphs>
  <Slides>91</Slides>
  <Notes>80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Default Design</vt:lpstr>
      <vt:lpstr>Equation</vt:lpstr>
      <vt:lpstr>Slide 1</vt:lpstr>
      <vt:lpstr>Lecture Overview</vt:lpstr>
      <vt:lpstr>Top-down Ground Proof Procedure</vt:lpstr>
      <vt:lpstr>Top-down Proof Procedure: Basic elements</vt:lpstr>
      <vt:lpstr>Slide 5</vt:lpstr>
      <vt:lpstr>Lecture Overview</vt:lpstr>
      <vt:lpstr>Systematic Search in different R&amp;R systems</vt:lpstr>
      <vt:lpstr>Search Graph</vt:lpstr>
      <vt:lpstr>Search Graph</vt:lpstr>
      <vt:lpstr>Standard Search vs. Specific R&amp;R systems</vt:lpstr>
      <vt:lpstr>Lecture Overview</vt:lpstr>
      <vt:lpstr>Representation and Reasoning in Complex domains</vt:lpstr>
      <vt:lpstr>What do we gain….</vt:lpstr>
      <vt:lpstr>Datalog vs PDCL (better with colors)</vt:lpstr>
      <vt:lpstr>Datalog: a relational rule language</vt:lpstr>
      <vt:lpstr>Datalog Syntax (cont’d)</vt:lpstr>
      <vt:lpstr>Datalog: Top Down Proof Procedure</vt:lpstr>
      <vt:lpstr>Example proof of a Datalog query</vt:lpstr>
      <vt:lpstr>Tracing Datalog proofs in AIspace</vt:lpstr>
      <vt:lpstr>Datalog: queries with variables</vt:lpstr>
      <vt:lpstr>Datalog: queries with variables</vt:lpstr>
      <vt:lpstr>Logics in AI: Similar slide to the one for planning</vt:lpstr>
      <vt:lpstr>Learning Goals for today’s class</vt:lpstr>
      <vt:lpstr>Lecture Overview</vt:lpstr>
      <vt:lpstr>Big Picture: R&amp;R  systems</vt:lpstr>
      <vt:lpstr>Answering Query under Uncertainty</vt:lpstr>
      <vt:lpstr>Intro to Probability (Motivation)</vt:lpstr>
      <vt:lpstr>Intro to Probability (Key points)</vt:lpstr>
      <vt:lpstr>Probability as a formal measure of uncertainty/ignorance</vt:lpstr>
      <vt:lpstr>Random Variables</vt:lpstr>
      <vt:lpstr>Random Variables (cont’)</vt:lpstr>
      <vt:lpstr>Lecture Overview</vt:lpstr>
      <vt:lpstr>Possible Worlds</vt:lpstr>
      <vt:lpstr>Semantics of Probability</vt:lpstr>
      <vt:lpstr>Probability of proposition</vt:lpstr>
      <vt:lpstr>Probability of proposition</vt:lpstr>
      <vt:lpstr>Probability of proposition</vt:lpstr>
      <vt:lpstr>One more example</vt:lpstr>
      <vt:lpstr>One more example</vt:lpstr>
      <vt:lpstr>Probability Distributions</vt:lpstr>
      <vt:lpstr>Slide 41</vt:lpstr>
      <vt:lpstr>Joint Probability Distributions</vt:lpstr>
      <vt:lpstr>Slide 43</vt:lpstr>
      <vt:lpstr>Learning Goals for today’s class</vt:lpstr>
      <vt:lpstr>Recap: Possible World Semantics for Probabilities</vt:lpstr>
      <vt:lpstr>Lecture Overview</vt:lpstr>
      <vt:lpstr>Slide 47</vt:lpstr>
      <vt:lpstr>Slide 48</vt:lpstr>
      <vt:lpstr>Marginalization</vt:lpstr>
      <vt:lpstr>Marginalization</vt:lpstr>
      <vt:lpstr>Marginalization</vt:lpstr>
      <vt:lpstr>Marginalization</vt:lpstr>
      <vt:lpstr>Lecture Overview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Product Rule</vt:lpstr>
      <vt:lpstr>Chain Rule</vt:lpstr>
      <vt:lpstr>Chain Rule: Example</vt:lpstr>
      <vt:lpstr>Lecture Overview</vt:lpstr>
      <vt:lpstr>Using conditional probability</vt:lpstr>
      <vt:lpstr>Bayes Rule</vt:lpstr>
      <vt:lpstr>Example for Bayes rule</vt:lpstr>
      <vt:lpstr>Example for Bayes rule</vt:lpstr>
      <vt:lpstr>Example for Bayes rule</vt:lpstr>
      <vt:lpstr>Slide 70</vt:lpstr>
      <vt:lpstr>Marginal Independence: Example</vt:lpstr>
      <vt:lpstr>Learning Goals for today’s class</vt:lpstr>
      <vt:lpstr>Midterm review</vt:lpstr>
      <vt:lpstr>Slide 74</vt:lpstr>
      <vt:lpstr>Plan for this week</vt:lpstr>
      <vt:lpstr>Conditional probability  (irrelevant evidence)</vt:lpstr>
      <vt:lpstr>Bottom-up vs. Top-down</vt:lpstr>
      <vt:lpstr>Inference as Standard Search</vt:lpstr>
      <vt:lpstr>Sound and Complete?</vt:lpstr>
      <vt:lpstr>Lecture Overview</vt:lpstr>
      <vt:lpstr>One important Datalog detail</vt:lpstr>
      <vt:lpstr>Learning Goals For Logic</vt:lpstr>
      <vt:lpstr>Lecture Overview</vt:lpstr>
      <vt:lpstr>Logics: Big Picture</vt:lpstr>
      <vt:lpstr>Logics: Big picture</vt:lpstr>
      <vt:lpstr>Semantic Web: Extracting data</vt:lpstr>
      <vt:lpstr>More structured representation:  the Semantic Web</vt:lpstr>
      <vt:lpstr>Examples of ontologies for the Semantic Web</vt:lpstr>
      <vt:lpstr>A different example of applications of  logic </vt:lpstr>
      <vt:lpstr>Inference as Standard Search</vt:lpstr>
      <vt:lpstr>One important Datalog detail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560</cp:revision>
  <dcterms:created xsi:type="dcterms:W3CDTF">2000-08-26T02:46:38Z</dcterms:created>
  <dcterms:modified xsi:type="dcterms:W3CDTF">2012-05-31T21:47:34Z</dcterms:modified>
</cp:coreProperties>
</file>