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98" r:id="rId2"/>
    <p:sldId id="364" r:id="rId3"/>
    <p:sldId id="444" r:id="rId4"/>
    <p:sldId id="462" r:id="rId5"/>
    <p:sldId id="445" r:id="rId6"/>
    <p:sldId id="509" r:id="rId7"/>
    <p:sldId id="451" r:id="rId8"/>
    <p:sldId id="435" r:id="rId9"/>
    <p:sldId id="460" r:id="rId10"/>
    <p:sldId id="532" r:id="rId11"/>
    <p:sldId id="533" r:id="rId12"/>
    <p:sldId id="436" r:id="rId13"/>
    <p:sldId id="437" r:id="rId14"/>
    <p:sldId id="461" r:id="rId15"/>
    <p:sldId id="438" r:id="rId16"/>
    <p:sldId id="510" r:id="rId17"/>
    <p:sldId id="454" r:id="rId18"/>
    <p:sldId id="463" r:id="rId19"/>
    <p:sldId id="455" r:id="rId20"/>
    <p:sldId id="456" r:id="rId21"/>
    <p:sldId id="458" r:id="rId22"/>
    <p:sldId id="511" r:id="rId23"/>
    <p:sldId id="472" r:id="rId24"/>
    <p:sldId id="473" r:id="rId25"/>
    <p:sldId id="464" r:id="rId26"/>
    <p:sldId id="512" r:id="rId27"/>
    <p:sldId id="475" r:id="rId28"/>
    <p:sldId id="476" r:id="rId29"/>
    <p:sldId id="477" r:id="rId30"/>
    <p:sldId id="478" r:id="rId31"/>
    <p:sldId id="479" r:id="rId32"/>
    <p:sldId id="484" r:id="rId33"/>
    <p:sldId id="534" r:id="rId34"/>
    <p:sldId id="485" r:id="rId35"/>
    <p:sldId id="516" r:id="rId36"/>
    <p:sldId id="487" r:id="rId37"/>
    <p:sldId id="488" r:id="rId38"/>
    <p:sldId id="489" r:id="rId39"/>
    <p:sldId id="490" r:id="rId40"/>
    <p:sldId id="491" r:id="rId41"/>
    <p:sldId id="492" r:id="rId42"/>
    <p:sldId id="493" r:id="rId43"/>
    <p:sldId id="494" r:id="rId44"/>
    <p:sldId id="496" r:id="rId45"/>
    <p:sldId id="497" r:id="rId46"/>
    <p:sldId id="517" r:id="rId47"/>
    <p:sldId id="535" r:id="rId48"/>
    <p:sldId id="536" r:id="rId49"/>
    <p:sldId id="499" r:id="rId50"/>
    <p:sldId id="500" r:id="rId51"/>
    <p:sldId id="501" r:id="rId52"/>
    <p:sldId id="502" r:id="rId53"/>
    <p:sldId id="503" r:id="rId54"/>
    <p:sldId id="506" r:id="rId55"/>
    <p:sldId id="504" r:id="rId56"/>
    <p:sldId id="507" r:id="rId57"/>
    <p:sldId id="513" r:id="rId58"/>
    <p:sldId id="514" r:id="rId59"/>
    <p:sldId id="515" r:id="rId60"/>
    <p:sldId id="518" r:id="rId61"/>
    <p:sldId id="519" r:id="rId62"/>
    <p:sldId id="522" r:id="rId63"/>
    <p:sldId id="523" r:id="rId64"/>
    <p:sldId id="524" r:id="rId65"/>
    <p:sldId id="525" r:id="rId66"/>
    <p:sldId id="526" r:id="rId67"/>
    <p:sldId id="527" r:id="rId68"/>
    <p:sldId id="530" r:id="rId69"/>
    <p:sldId id="531" r:id="rId70"/>
    <p:sldId id="528" r:id="rId71"/>
    <p:sldId id="529" r:id="rId72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1457" autoAdjust="0"/>
  </p:normalViewPr>
  <p:slideViewPr>
    <p:cSldViewPr>
      <p:cViewPr>
        <p:scale>
          <a:sx n="66" d="100"/>
          <a:sy n="66" d="100"/>
        </p:scale>
        <p:origin x="-55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56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86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593" cy="4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29" tIns="44764" rIns="89529" bIns="447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52" y="0"/>
            <a:ext cx="2971593" cy="4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29" tIns="44764" rIns="89529" bIns="447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560"/>
            <a:ext cx="2971593" cy="4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29" tIns="44764" rIns="89529" bIns="447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52" y="8628560"/>
            <a:ext cx="2971593" cy="4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29" tIns="44764" rIns="89529" bIns="447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933ECE-4327-43BC-AE43-5619FD4B4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593" cy="4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t" anchorCtr="0" compatLnSpc="1">
            <a:prstTxWarp prst="textNoShape">
              <a:avLst/>
            </a:prstTxWarp>
          </a:bodyPr>
          <a:lstStyle>
            <a:lvl1pPr defTabSz="9108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408" y="0"/>
            <a:ext cx="2971593" cy="4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t" anchorCtr="0" compatLnSpc="1">
            <a:prstTxWarp prst="textNoShape">
              <a:avLst/>
            </a:prstTxWarp>
          </a:bodyPr>
          <a:lstStyle>
            <a:lvl1pPr algn="r" defTabSz="9108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2625"/>
            <a:ext cx="4540250" cy="3405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815" y="4315057"/>
            <a:ext cx="5028370" cy="408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30113"/>
            <a:ext cx="2971593" cy="4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b" anchorCtr="0" compatLnSpc="1">
            <a:prstTxWarp prst="textNoShape">
              <a:avLst/>
            </a:prstTxWarp>
          </a:bodyPr>
          <a:lstStyle>
            <a:lvl1pPr defTabSz="9108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408" y="8630113"/>
            <a:ext cx="2971593" cy="4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b" anchorCtr="0" compatLnSpc="1">
            <a:prstTxWarp prst="textNoShape">
              <a:avLst/>
            </a:prstTxWarp>
          </a:bodyPr>
          <a:lstStyle>
            <a:lvl1pPr algn="r" defTabSz="910832">
              <a:defRPr sz="1200"/>
            </a:lvl1pPr>
          </a:lstStyle>
          <a:p>
            <a:pPr>
              <a:defRPr/>
            </a:pPr>
            <a:fld id="{86CC78DB-B16A-4136-9158-A98C3C5CD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EE441-8E56-40D3-A268-C46B9D31EF9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D518F-F27D-427F-AE79-CF539AF16A2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77A6F-7EB1-4C45-9AEE-FED49DC293E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is a model of </a:t>
            </a:r>
            <a:r>
              <a:rPr lang="en-US" i="1" smtClean="0"/>
              <a:t>KB</a:t>
            </a:r>
          </a:p>
          <a:p>
            <a:pPr eaLnBrk="1" hangingPunct="1"/>
            <a:r>
              <a:rPr lang="en-US" smtClean="0"/>
              <a:t>   not a model of </a:t>
            </a:r>
            <a:r>
              <a:rPr lang="en-US" i="1" smtClean="0"/>
              <a:t>KB </a:t>
            </a:r>
          </a:p>
          <a:p>
            <a:pPr eaLnBrk="1" hangingPunct="1"/>
            <a:r>
              <a:rPr lang="en-US" smtClean="0"/>
              <a:t>   is a model of </a:t>
            </a:r>
            <a:r>
              <a:rPr lang="en-US" i="1" smtClean="0"/>
              <a:t>KB</a:t>
            </a:r>
          </a:p>
          <a:p>
            <a:pPr eaLnBrk="1" hangingPunct="1"/>
            <a:r>
              <a:rPr lang="en-US" smtClean="0"/>
              <a:t>   is a model of </a:t>
            </a:r>
            <a:r>
              <a:rPr lang="en-US" i="1" smtClean="0"/>
              <a:t>KB</a:t>
            </a:r>
          </a:p>
          <a:p>
            <a:pPr eaLnBrk="1" hangingPunct="1"/>
            <a:r>
              <a:rPr lang="en-US" smtClean="0"/>
              <a:t>   not a model of </a:t>
            </a:r>
            <a:r>
              <a:rPr lang="en-US" i="1" smtClean="0"/>
              <a:t>KB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4B59E-5F17-43CC-AF16-A748E9A9160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FBE44-7617-41EE-8D92-DD0B3F3E1F1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i="1" smtClean="0"/>
              <a:t>KB </a:t>
            </a:r>
            <a:r>
              <a:rPr lang="en-US" b="1" smtClean="0">
                <a:solidFill>
                  <a:srgbClr val="CC0099"/>
                </a:solidFill>
              </a:rPr>
              <a:t>⊧</a:t>
            </a:r>
            <a:r>
              <a:rPr lang="en-US" i="1" smtClean="0"/>
              <a:t> q, KB </a:t>
            </a:r>
            <a:r>
              <a:rPr lang="en-US" b="1" smtClean="0">
                <a:solidFill>
                  <a:srgbClr val="CC0099"/>
                </a:solidFill>
              </a:rPr>
              <a:t>⊧</a:t>
            </a:r>
            <a:r>
              <a:rPr lang="en-US" i="1" smtClean="0"/>
              <a:t> p, KB </a:t>
            </a:r>
            <a:r>
              <a:rPr lang="en-US" b="1" smtClean="0">
                <a:solidFill>
                  <a:srgbClr val="CC0099"/>
                </a:solidFill>
              </a:rPr>
              <a:t>⊭ </a:t>
            </a:r>
            <a:r>
              <a:rPr lang="en-US" i="1" smtClean="0"/>
              <a:t>s, KB </a:t>
            </a:r>
            <a:r>
              <a:rPr lang="en-US" b="1" smtClean="0">
                <a:solidFill>
                  <a:srgbClr val="CC0099"/>
                </a:solidFill>
              </a:rPr>
              <a:t>⊭</a:t>
            </a:r>
            <a:r>
              <a:rPr lang="en-US" i="1" smtClean="0"/>
              <a:t> 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1144D-2B83-4079-8A24-0923D626A7A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30533-4493-4DBF-B8D8-FCFC4EC8F24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B63FF-65C1-41B4-92CF-AA8BE365C8F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09405-3864-4FEA-92B5-0520C91ECAB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starts form known facts (facts that have been already established)</a:t>
            </a:r>
          </a:p>
          <a:p>
            <a:pPr eaLnBrk="1" hangingPunct="1"/>
            <a:r>
              <a:rPr lang="en-US" smtClean="0"/>
              <a:t>Contrast this with top-down which starts form the query (what you want to prove) and finds</a:t>
            </a:r>
          </a:p>
          <a:p>
            <a:pPr eaLnBrk="1" hangingPunct="1"/>
            <a:r>
              <a:rPr lang="en-US" smtClean="0"/>
              <a:t>Clauses to support the query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1144D-2B83-4079-8A24-0923D626A7A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E41922-7090-4FB3-BDBA-2E7DC3697E7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KB a set of definite clauses</a:t>
            </a:r>
          </a:p>
          <a:p>
            <a:pPr eaLnBrk="1" hangingPunct="1"/>
            <a:r>
              <a:rPr lang="en-US" smtClean="0"/>
              <a:t>C is a set of atoms</a:t>
            </a:r>
          </a:p>
          <a:p>
            <a:pPr eaLnBrk="1" hangingPunct="1"/>
            <a:r>
              <a:rPr lang="en-US" smtClean="0"/>
              <a:t>Output : set of atoms that are logical consequences of KB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A2FEE-94B8-45EF-80F5-F875058C41D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1144D-2B83-4079-8A24-0923D626A7A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D2DD0-48FF-470C-B0B5-CF6596F889B6}" type="slidenum">
              <a:rPr lang="en-US"/>
              <a:pPr/>
              <a:t>23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If g is a set of atoms</a:t>
            </a:r>
          </a:p>
          <a:p>
            <a:pPr eaLnBrk="1" hangingPunct="1"/>
            <a:r>
              <a:rPr lang="en-US" sz="1400" b="1" dirty="0" smtClean="0"/>
              <a:t>Suppose there is a </a:t>
            </a:r>
            <a:r>
              <a:rPr lang="en-US" sz="1400" b="1" i="1" dirty="0" smtClean="0"/>
              <a:t>g</a:t>
            </a:r>
            <a:r>
              <a:rPr lang="en-US" sz="1400" b="1" dirty="0" smtClean="0"/>
              <a:t> such that </a:t>
            </a:r>
            <a:r>
              <a:rPr lang="en-US" sz="1400" b="1" i="1" dirty="0" smtClean="0"/>
              <a:t>KB</a:t>
            </a:r>
            <a:r>
              <a:rPr lang="en-US" sz="1400" b="1" dirty="0" smtClean="0"/>
              <a:t> </a:t>
            </a:r>
            <a:r>
              <a:rPr lang="en-US" sz="1400" b="1" dirty="0" smtClean="0"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1400" b="1" dirty="0" smtClean="0"/>
              <a:t> </a:t>
            </a:r>
            <a:r>
              <a:rPr lang="en-US" sz="1400" b="1" i="1" dirty="0" smtClean="0"/>
              <a:t>g</a:t>
            </a:r>
            <a:r>
              <a:rPr lang="en-US" sz="1400" b="1" dirty="0" smtClean="0">
                <a:solidFill>
                  <a:srgbClr val="CC0099"/>
                </a:solidFill>
              </a:rPr>
              <a:t> </a:t>
            </a:r>
            <a:r>
              <a:rPr lang="en-US" sz="1400" b="1" dirty="0" smtClean="0"/>
              <a:t>and </a:t>
            </a:r>
            <a:r>
              <a:rPr lang="en-US" sz="1400" b="1" i="1" dirty="0" smtClean="0"/>
              <a:t>KB </a:t>
            </a:r>
            <a:r>
              <a:rPr lang="en-US" sz="1400" b="1" dirty="0" smtClean="0">
                <a:ea typeface="Arial Unicode MS" pitchFamily="34" charset="-128"/>
                <a:cs typeface="Arial Unicode MS" pitchFamily="34" charset="-128"/>
              </a:rPr>
              <a:t>⊭</a:t>
            </a:r>
            <a:r>
              <a:rPr lang="en-US" sz="1400" b="1" i="1" dirty="0" smtClean="0"/>
              <a:t> g.</a:t>
            </a:r>
            <a:endParaRPr lang="en-US" sz="1400" b="1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EB64E-6782-4F1F-8B53-8BFD4BD2A7F3}" type="slidenum">
              <a:rPr lang="en-US"/>
              <a:pPr/>
              <a:t>24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 Unicode MS" pitchFamily="34" charset="-128"/>
              </a:rPr>
              <a:t>this clause is false in </a:t>
            </a:r>
            <a:r>
              <a:rPr lang="en-US" i="1" dirty="0" smtClean="0">
                <a:latin typeface="Arial Unicode MS" pitchFamily="34" charset="-128"/>
              </a:rPr>
              <a:t>M</a:t>
            </a:r>
            <a:r>
              <a:rPr lang="en-US" dirty="0" smtClean="0">
                <a:latin typeface="Arial Unicode MS" pitchFamily="34" charset="-128"/>
              </a:rPr>
              <a:t>.</a:t>
            </a:r>
            <a:endParaRPr lang="en-US" dirty="0" smtClean="0"/>
          </a:p>
          <a:p>
            <a:pPr eaLnBrk="1" hangingPunct="1"/>
            <a:r>
              <a:rPr lang="en-US" i="1" dirty="0" smtClean="0">
                <a:latin typeface="Arial Unicode MS" pitchFamily="34" charset="-128"/>
              </a:rPr>
              <a:t>M</a:t>
            </a:r>
            <a:r>
              <a:rPr lang="en-US" dirty="0" smtClean="0">
                <a:latin typeface="Arial Unicode MS" pitchFamily="34" charset="-128"/>
              </a:rPr>
              <a:t> isn't a model of </a:t>
            </a:r>
            <a:r>
              <a:rPr lang="en-US" i="1" dirty="0" smtClean="0">
                <a:latin typeface="Arial Unicode MS" pitchFamily="34" charset="-128"/>
              </a:rPr>
              <a:t>KB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g is a set of atoms</a:t>
            </a:r>
          </a:p>
          <a:p>
            <a:pPr eaLnBrk="1" hangingPunct="1"/>
            <a:r>
              <a:rPr lang="en-US" sz="1400" b="1" dirty="0" smtClean="0"/>
              <a:t>Suppose there is a </a:t>
            </a:r>
            <a:r>
              <a:rPr lang="en-US" sz="1400" b="1" i="1" dirty="0" smtClean="0"/>
              <a:t>g</a:t>
            </a:r>
            <a:r>
              <a:rPr lang="en-US" sz="1400" b="1" dirty="0" smtClean="0"/>
              <a:t> such that </a:t>
            </a:r>
            <a:r>
              <a:rPr lang="en-US" sz="1400" b="1" i="1" dirty="0" smtClean="0"/>
              <a:t>KB</a:t>
            </a:r>
            <a:r>
              <a:rPr lang="en-US" sz="1400" b="1" dirty="0" smtClean="0"/>
              <a:t> </a:t>
            </a:r>
            <a:r>
              <a:rPr lang="en-US" sz="1400" b="1" dirty="0" smtClean="0"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1400" b="1" dirty="0" smtClean="0"/>
              <a:t> </a:t>
            </a:r>
            <a:r>
              <a:rPr lang="en-US" sz="1400" b="1" i="1" dirty="0" smtClean="0"/>
              <a:t>g</a:t>
            </a:r>
            <a:r>
              <a:rPr lang="en-US" sz="1400" b="1" dirty="0" smtClean="0">
                <a:solidFill>
                  <a:srgbClr val="CC0099"/>
                </a:solidFill>
              </a:rPr>
              <a:t> </a:t>
            </a:r>
            <a:r>
              <a:rPr lang="en-US" sz="1400" b="1" dirty="0" smtClean="0"/>
              <a:t>and </a:t>
            </a:r>
            <a:r>
              <a:rPr lang="en-US" sz="1400" b="1" i="1" dirty="0" smtClean="0"/>
              <a:t>KB </a:t>
            </a:r>
            <a:r>
              <a:rPr lang="en-US" sz="1400" b="1" dirty="0" smtClean="0">
                <a:ea typeface="Arial Unicode MS" pitchFamily="34" charset="-128"/>
                <a:cs typeface="Arial Unicode MS" pitchFamily="34" charset="-128"/>
              </a:rPr>
              <a:t>⊭</a:t>
            </a:r>
            <a:r>
              <a:rPr lang="en-US" sz="1400" b="1" i="1" dirty="0" smtClean="0"/>
              <a:t> g.</a:t>
            </a:r>
            <a:endParaRPr lang="en-US" sz="1400" b="1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0C96EF-14E9-453B-89F3-9CAFCD1C15C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1144D-2B83-4079-8A24-0923D626A7A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43ACD-71BD-4C8C-84DB-D38E747C025A}" type="slidenum">
              <a:rPr lang="en-US"/>
              <a:pPr/>
              <a:t>27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EB8A4-F72D-4EDD-A788-6F8B228129E8}" type="slidenum">
              <a:rPr lang="en-US"/>
              <a:pPr/>
              <a:t>28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0903-73C9-425A-83F7-B18AAE7AD6E8}" type="slidenum">
              <a:rPr lang="en-US"/>
              <a:pPr/>
              <a:t>29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2DD26-33C7-434C-934A-AE6192B5A37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822" indent="-22382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1F274-2E3C-4129-BC95-CAB2448900D9}" type="slidenum">
              <a:rPr lang="en-US"/>
              <a:pPr/>
              <a:t>30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4CB71-6F11-4421-BDD0-DB2EC065A187}" type="slidenum">
              <a:rPr lang="en-US"/>
              <a:pPr/>
              <a:t>31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If </a:t>
            </a:r>
            <a:r>
              <a:rPr lang="en-US" i="1" dirty="0" smtClean="0">
                <a:solidFill>
                  <a:schemeClr val="accent6"/>
                </a:solidFill>
              </a:rPr>
              <a:t>KB </a:t>
            </a:r>
            <a:r>
              <a:rPr lang="en-US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i="1" dirty="0" smtClean="0">
                <a:solidFill>
                  <a:schemeClr val="accent6"/>
                </a:solidFill>
              </a:rPr>
              <a:t> g </a:t>
            </a:r>
            <a:r>
              <a:rPr lang="en-US" dirty="0" smtClean="0">
                <a:solidFill>
                  <a:schemeClr val="accent6"/>
                </a:solidFill>
              </a:rPr>
              <a:t>then KB </a:t>
            </a:r>
            <a:r>
              <a:rPr lang="en-US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dirty="0" smtClean="0">
                <a:solidFill>
                  <a:schemeClr val="accent6"/>
                </a:solidFill>
              </a:rPr>
              <a:t> G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Suppose </a:t>
            </a:r>
            <a:r>
              <a:rPr lang="en-US" i="1" dirty="0" smtClean="0"/>
              <a:t>KB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i="1" dirty="0" smtClean="0"/>
              <a:t> G </a:t>
            </a:r>
            <a:r>
              <a:rPr lang="en-US" dirty="0" smtClean="0"/>
              <a:t>. 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Then G is true in all models of </a:t>
            </a:r>
            <a:r>
              <a:rPr lang="en-US" i="1" dirty="0" smtClean="0"/>
              <a:t>KB</a:t>
            </a:r>
            <a:r>
              <a:rPr lang="en-US" dirty="0" smtClean="0"/>
              <a:t>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 </a:t>
            </a:r>
            <a:r>
              <a:rPr lang="en-US" i="1" dirty="0" smtClean="0"/>
              <a:t>G</a:t>
            </a:r>
            <a:r>
              <a:rPr lang="en-US" dirty="0" smtClean="0"/>
              <a:t> is true in the minimal model 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</a:t>
            </a:r>
            <a:r>
              <a:rPr lang="en-US" i="1" dirty="0" smtClean="0"/>
              <a:t> G</a:t>
            </a:r>
            <a:r>
              <a:rPr lang="en-US" dirty="0" smtClean="0"/>
              <a:t>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⊆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endParaRPr lang="en-US" dirty="0" smtClean="0"/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 </a:t>
            </a:r>
            <a:r>
              <a:rPr lang="en-US" i="1" dirty="0" smtClean="0"/>
              <a:t>g</a:t>
            </a:r>
            <a:r>
              <a:rPr lang="en-US" dirty="0" smtClean="0"/>
              <a:t> is generated by the bottom up algorithm.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 </a:t>
            </a:r>
            <a:r>
              <a:rPr lang="en-US" i="1" dirty="0" smtClean="0"/>
              <a:t>KB</a:t>
            </a:r>
            <a:r>
              <a:rPr lang="en-US" dirty="0" smtClean="0"/>
              <a:t>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dirty="0" smtClean="0"/>
              <a:t> </a:t>
            </a:r>
            <a:r>
              <a:rPr lang="en-US" i="1" dirty="0" smtClean="0"/>
              <a:t>G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250CB-0EB6-42D4-9928-0F85675022B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C073C-1CCC-4C44-B167-C571C85F15B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C073C-1CCC-4C44-B167-C571C85F15B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1144D-2B83-4079-8A24-0923D626A7A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D758B-72B9-46B1-93FE-50F3DF42235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822" indent="-223822" eaLnBrk="1" hangingPunct="1">
              <a:buClr>
                <a:schemeClr val="accent2"/>
              </a:buClr>
              <a:buSzPct val="75000"/>
            </a:pPr>
            <a:r>
              <a:rPr lang="en-US" dirty="0" smtClean="0"/>
              <a:t>1 Begin with a task domain.</a:t>
            </a:r>
          </a:p>
          <a:p>
            <a:pPr marL="223822" indent="-223822" eaLnBrk="1" hangingPunct="1">
              <a:buClr>
                <a:schemeClr val="accent2"/>
              </a:buClr>
              <a:buSzPct val="75000"/>
            </a:pPr>
            <a:r>
              <a:rPr lang="en-US" dirty="0" smtClean="0"/>
              <a:t>Electrical environment</a:t>
            </a:r>
          </a:p>
          <a:p>
            <a:pPr marL="223822" indent="-223822" eaLnBrk="1" hangingPunct="1">
              <a:buClr>
                <a:schemeClr val="accent2"/>
              </a:buClr>
              <a:buSzPct val="75000"/>
            </a:pPr>
            <a:r>
              <a:rPr lang="en-US" dirty="0" smtClean="0"/>
              <a:t>2 Distinguish those things you want to talk about (the ontology).</a:t>
            </a:r>
          </a:p>
          <a:p>
            <a:pPr marL="223822" indent="-223822" eaLnBrk="1" hangingPunct="1">
              <a:buClr>
                <a:schemeClr val="accent2"/>
              </a:buClr>
              <a:buSzPct val="75000"/>
            </a:pPr>
            <a:r>
              <a:rPr lang="en-US" dirty="0" smtClean="0"/>
              <a:t>Lights switches</a:t>
            </a:r>
          </a:p>
          <a:p>
            <a:pPr marL="223822" indent="-223822" eaLnBrk="1" hangingPunct="1">
              <a:buClr>
                <a:schemeClr val="accent2"/>
              </a:buClr>
              <a:buSzPct val="75000"/>
            </a:pPr>
            <a:r>
              <a:rPr lang="en-US" dirty="0" smtClean="0"/>
              <a:t>3Choose symbols in the computer to denote propositions</a:t>
            </a:r>
          </a:p>
          <a:p>
            <a:pPr marL="223822" indent="-223822" eaLnBrk="1" hangingPunct="1">
              <a:buFontTx/>
              <a:buChar char="•"/>
            </a:pPr>
            <a:r>
              <a:rPr lang="en-US" i="1" dirty="0" smtClean="0"/>
              <a:t>sw</a:t>
            </a:r>
            <a:r>
              <a:rPr lang="en-US" i="1" baseline="-25000" dirty="0" smtClean="0"/>
              <a:t>3</a:t>
            </a:r>
            <a:r>
              <a:rPr lang="en-US" i="1" dirty="0" smtClean="0"/>
              <a:t>_up</a:t>
            </a:r>
            <a:r>
              <a:rPr lang="en-US" dirty="0" smtClean="0"/>
              <a:t>: switch is up</a:t>
            </a:r>
          </a:p>
          <a:p>
            <a:pPr marL="223822" indent="-223822" eaLnBrk="1" hangingPunct="1">
              <a:buFontTx/>
              <a:buChar char="•"/>
            </a:pPr>
            <a:r>
              <a:rPr lang="en-US" i="1" dirty="0" err="1" smtClean="0"/>
              <a:t>live_outside</a:t>
            </a:r>
            <a:r>
              <a:rPr lang="en-US" dirty="0" smtClean="0"/>
              <a:t>: there is power in the building</a:t>
            </a:r>
          </a:p>
          <a:p>
            <a:pPr marL="223822" indent="-223822" eaLnBrk="1" hangingPunct="1">
              <a:buClr>
                <a:schemeClr val="accent2"/>
              </a:buClr>
              <a:buSzPct val="75000"/>
            </a:pPr>
            <a:r>
              <a:rPr lang="en-US" dirty="0" smtClean="0"/>
              <a:t>4Tell the system knowledge about the domain.</a:t>
            </a:r>
          </a:p>
          <a:p>
            <a:pPr marL="223822" indent="-223822" eaLnBrk="1" hangingPunct="1">
              <a:buClr>
                <a:schemeClr val="accent2"/>
              </a:buClr>
              <a:buSzPct val="75000"/>
            </a:pPr>
            <a:r>
              <a:rPr lang="en-US" i="1" dirty="0" smtClean="0"/>
              <a:t>sw</a:t>
            </a:r>
            <a:r>
              <a:rPr lang="en-US" i="1" baseline="-25000" dirty="0" smtClean="0"/>
              <a:t>3</a:t>
            </a:r>
            <a:r>
              <a:rPr lang="en-US" i="1" dirty="0" smtClean="0"/>
              <a:t>_up and live_w</a:t>
            </a:r>
            <a:r>
              <a:rPr lang="en-US" i="1" baseline="-25000" dirty="0" smtClean="0"/>
              <a:t>3</a:t>
            </a:r>
            <a:r>
              <a:rPr lang="en-US" i="1" dirty="0" smtClean="0"/>
              <a:t> -&gt; live_w</a:t>
            </a:r>
            <a:r>
              <a:rPr lang="en-US" i="1" baseline="-25000" dirty="0" smtClean="0"/>
              <a:t>4</a:t>
            </a:r>
            <a:endParaRPr lang="en-US" dirty="0" smtClean="0"/>
          </a:p>
          <a:p>
            <a:pPr marL="223822" indent="-223822" eaLnBrk="1" hangingPunct="1">
              <a:buClr>
                <a:schemeClr val="accent2"/>
              </a:buClr>
              <a:buSzPct val="75000"/>
            </a:pPr>
            <a:r>
              <a:rPr lang="en-US" dirty="0" smtClean="0"/>
              <a:t>5 Ask the system whether new statements about the domain are true or false.</a:t>
            </a:r>
          </a:p>
          <a:p>
            <a:pPr marL="223822" indent="-223822" eaLnBrk="1" hangingPunct="1">
              <a:buClr>
                <a:schemeClr val="accent2"/>
              </a:buClr>
              <a:buSzPct val="75000"/>
            </a:pPr>
            <a:r>
              <a:rPr lang="en-US" dirty="0" smtClean="0"/>
              <a:t>live_l</a:t>
            </a:r>
            <a:r>
              <a:rPr lang="en-US" baseline="-25000" dirty="0" smtClean="0"/>
              <a:t>2</a:t>
            </a:r>
          </a:p>
          <a:p>
            <a:pPr marL="223822" indent="-223822" eaLnBrk="1" hangingPunct="1">
              <a:buClr>
                <a:schemeClr val="accent2"/>
              </a:buClr>
              <a:buSzPct val="75000"/>
            </a:pPr>
            <a:endParaRPr lang="en-US" sz="500" dirty="0" smtClean="0"/>
          </a:p>
          <a:p>
            <a:pPr marL="223822" indent="-223822" eaLnBrk="1" hangingPunct="1">
              <a:buFontTx/>
              <a:buChar char="•"/>
            </a:pPr>
            <a:r>
              <a:rPr lang="en-US" i="1" dirty="0" smtClean="0"/>
              <a:t>l</a:t>
            </a:r>
            <a:r>
              <a:rPr lang="en-US" i="1" baseline="-25000" dirty="0" smtClean="0"/>
              <a:t>2</a:t>
            </a:r>
            <a:r>
              <a:rPr lang="en-US" i="1" dirty="0" smtClean="0"/>
              <a:t>_broken</a:t>
            </a:r>
            <a:r>
              <a:rPr lang="en-US" dirty="0" smtClean="0"/>
              <a:t>: light </a:t>
            </a:r>
            <a:r>
              <a:rPr lang="en-US" i="1" dirty="0" smtClean="0"/>
              <a:t>l</a:t>
            </a:r>
            <a:r>
              <a:rPr lang="en-US" i="1" baseline="-25000" dirty="0" smtClean="0"/>
              <a:t>2</a:t>
            </a:r>
            <a:r>
              <a:rPr lang="en-US" dirty="0" smtClean="0"/>
              <a:t> is broken</a:t>
            </a:r>
          </a:p>
          <a:p>
            <a:pPr marL="223822" indent="-223822" eaLnBrk="1" hangingPunct="1">
              <a:buFontTx/>
              <a:buChar char="•"/>
            </a:pPr>
            <a:r>
              <a:rPr lang="en-US" i="1" dirty="0" smtClean="0"/>
              <a:t>sw</a:t>
            </a:r>
            <a:r>
              <a:rPr lang="en-US" i="1" baseline="-25000" dirty="0" smtClean="0"/>
              <a:t>3</a:t>
            </a:r>
            <a:r>
              <a:rPr lang="en-US" i="1" dirty="0" smtClean="0"/>
              <a:t>_up</a:t>
            </a:r>
            <a:r>
              <a:rPr lang="en-US" dirty="0" smtClean="0"/>
              <a:t>: switch is up</a:t>
            </a:r>
          </a:p>
          <a:p>
            <a:pPr marL="223822" indent="-223822" eaLnBrk="1" hangingPunct="1">
              <a:buFontTx/>
              <a:buChar char="•"/>
            </a:pPr>
            <a:r>
              <a:rPr lang="en-US" i="1" dirty="0" smtClean="0"/>
              <a:t>power</a:t>
            </a:r>
            <a:r>
              <a:rPr lang="en-US" dirty="0" smtClean="0"/>
              <a:t>: there is power in the building</a:t>
            </a:r>
          </a:p>
          <a:p>
            <a:pPr marL="223822" indent="-223822" eaLnBrk="1" hangingPunct="1">
              <a:buFontTx/>
              <a:buChar char="•"/>
            </a:pPr>
            <a:r>
              <a:rPr lang="en-US" i="1" dirty="0" smtClean="0"/>
              <a:t>unlit_l</a:t>
            </a:r>
            <a:r>
              <a:rPr lang="en-US" i="1" baseline="-25000" dirty="0" smtClean="0"/>
              <a:t>2</a:t>
            </a:r>
            <a:r>
              <a:rPr lang="en-US" dirty="0" smtClean="0"/>
              <a:t>: light </a:t>
            </a:r>
            <a:r>
              <a:rPr lang="en-US" i="1" dirty="0" smtClean="0"/>
              <a:t>l</a:t>
            </a:r>
            <a:r>
              <a:rPr lang="en-US" i="1" baseline="-25000" dirty="0" smtClean="0"/>
              <a:t>2</a:t>
            </a:r>
            <a:r>
              <a:rPr lang="en-US" dirty="0" smtClean="0"/>
              <a:t> isn't lit</a:t>
            </a:r>
          </a:p>
          <a:p>
            <a:pPr marL="223822" indent="-223822" eaLnBrk="1" hangingPunct="1">
              <a:buFontTx/>
              <a:buChar char="•"/>
            </a:pPr>
            <a:r>
              <a:rPr lang="en-US" i="1" dirty="0" smtClean="0"/>
              <a:t>lit_l</a:t>
            </a:r>
            <a:r>
              <a:rPr lang="en-US" i="1" baseline="-25000" dirty="0" smtClean="0"/>
              <a:t>1</a:t>
            </a:r>
            <a:r>
              <a:rPr lang="en-US" dirty="0" smtClean="0"/>
              <a:t>: light </a:t>
            </a:r>
            <a:r>
              <a:rPr lang="en-US" i="1" dirty="0" smtClean="0"/>
              <a:t>l</a:t>
            </a:r>
            <a:r>
              <a:rPr lang="en-US" i="1" baseline="-25000" dirty="0" smtClean="0"/>
              <a:t>1 </a:t>
            </a:r>
            <a:r>
              <a:rPr lang="en-US" dirty="0" smtClean="0"/>
              <a:t> is lit</a:t>
            </a:r>
          </a:p>
          <a:p>
            <a:pPr marL="223822" indent="-223822" eaLnBrk="1" hangingPunct="1">
              <a:buFontTx/>
              <a:buChar char="•"/>
            </a:pPr>
            <a:endParaRPr lang="en-US" dirty="0" smtClean="0"/>
          </a:p>
          <a:p>
            <a:pPr marL="223822" indent="-223822" eaLnBrk="1" hangingPunct="1">
              <a:buFontTx/>
              <a:buChar char="•"/>
            </a:pPr>
            <a:r>
              <a:rPr lang="en-US" dirty="0" smtClean="0"/>
              <a:t>Conclusion </a:t>
            </a:r>
            <a:r>
              <a:rPr lang="en-US" sz="1000" i="1" dirty="0" smtClean="0">
                <a:solidFill>
                  <a:srgbClr val="CC0099"/>
                </a:solidFill>
              </a:rPr>
              <a:t>l</a:t>
            </a:r>
            <a:r>
              <a:rPr lang="en-US" sz="1000" i="1" baseline="-25000" dirty="0" smtClean="0">
                <a:solidFill>
                  <a:srgbClr val="CC0099"/>
                </a:solidFill>
              </a:rPr>
              <a:t>2</a:t>
            </a:r>
            <a:r>
              <a:rPr lang="en-US" sz="1000" i="1" dirty="0" smtClean="0">
                <a:solidFill>
                  <a:srgbClr val="CC0099"/>
                </a:solidFill>
              </a:rPr>
              <a:t>_broken</a:t>
            </a:r>
            <a:endParaRPr lang="en-US" sz="1000" i="1" dirty="0" smtClean="0"/>
          </a:p>
          <a:p>
            <a:pPr marL="223822" indent="-223822" eaLnBrk="1" hangingPunct="1">
              <a:buFontTx/>
              <a:buChar char="•"/>
            </a:pPr>
            <a:r>
              <a:rPr lang="en-US" dirty="0" smtClean="0"/>
              <a:t>Rules</a:t>
            </a:r>
          </a:p>
          <a:p>
            <a:pPr marL="223822" indent="-223822" eaLnBrk="1" hangingPunct="1"/>
            <a:r>
              <a:rPr lang="en-US" sz="1000" i="1" dirty="0" smtClean="0"/>
              <a:t>l</a:t>
            </a:r>
            <a:r>
              <a:rPr lang="en-US" sz="1000" i="1" baseline="-25000" dirty="0" smtClean="0"/>
              <a:t>2</a:t>
            </a:r>
            <a:r>
              <a:rPr lang="en-US" sz="1000" i="1" dirty="0" smtClean="0"/>
              <a:t>_broken  ←  sw</a:t>
            </a:r>
            <a:r>
              <a:rPr lang="en-US" sz="1000" i="1" baseline="-25000" dirty="0" smtClean="0"/>
              <a:t>3</a:t>
            </a:r>
            <a:r>
              <a:rPr lang="en-US" sz="1000" i="1" dirty="0" smtClean="0"/>
              <a:t>_up </a:t>
            </a:r>
          </a:p>
          <a:p>
            <a:pPr marL="223822" indent="-223822" eaLnBrk="1" hangingPunct="1"/>
            <a:r>
              <a:rPr lang="en-US" sz="1000" i="1" dirty="0" smtClean="0"/>
              <a:t> ∧  power  ∧  unlit_l</a:t>
            </a:r>
            <a:r>
              <a:rPr lang="en-US" sz="1000" i="1" baseline="-25000" dirty="0" smtClean="0"/>
              <a:t>2</a:t>
            </a:r>
            <a:r>
              <a:rPr lang="en-US" sz="1000" i="1" dirty="0" smtClean="0"/>
              <a:t>.</a:t>
            </a:r>
          </a:p>
          <a:p>
            <a:pPr marL="223822" indent="-223822" eaLnBrk="1" hangingPunct="1"/>
            <a:r>
              <a:rPr lang="en-US" sz="1000" i="1" dirty="0" smtClean="0"/>
              <a:t>sw</a:t>
            </a:r>
            <a:r>
              <a:rPr lang="en-US" sz="1000" i="1" baseline="-25000" dirty="0" smtClean="0"/>
              <a:t>3</a:t>
            </a:r>
            <a:r>
              <a:rPr lang="en-US" sz="1000" i="1" dirty="0" smtClean="0"/>
              <a:t>_up.</a:t>
            </a:r>
          </a:p>
          <a:p>
            <a:pPr marL="223822" indent="-223822" eaLnBrk="1" hangingPunct="1"/>
            <a:r>
              <a:rPr lang="en-US" sz="1000" i="1" dirty="0" smtClean="0"/>
              <a:t>power  ←  lit_l</a:t>
            </a:r>
            <a:r>
              <a:rPr lang="en-US" sz="1000" i="1" baseline="-25000" dirty="0" smtClean="0"/>
              <a:t>1</a:t>
            </a:r>
            <a:r>
              <a:rPr lang="en-US" sz="1000" i="1" dirty="0" smtClean="0"/>
              <a:t>.</a:t>
            </a:r>
          </a:p>
          <a:p>
            <a:pPr marL="223822" indent="-223822" eaLnBrk="1" hangingPunct="1"/>
            <a:r>
              <a:rPr lang="en-US" sz="1000" i="1" dirty="0" smtClean="0"/>
              <a:t>unlit_l</a:t>
            </a:r>
            <a:r>
              <a:rPr lang="en-US" sz="1000" i="1" baseline="-25000" dirty="0" smtClean="0"/>
              <a:t>2</a:t>
            </a:r>
            <a:r>
              <a:rPr lang="en-US" sz="1000" i="1" dirty="0" smtClean="0"/>
              <a:t>.</a:t>
            </a:r>
          </a:p>
          <a:p>
            <a:pPr marL="223822" indent="-223822" eaLnBrk="1" hangingPunct="1"/>
            <a:r>
              <a:rPr lang="en-US" sz="1000" i="1" dirty="0" smtClean="0"/>
              <a:t>lit_l</a:t>
            </a:r>
            <a:r>
              <a:rPr lang="en-US" sz="1000" i="1" baseline="-25000" dirty="0" smtClean="0"/>
              <a:t>1</a:t>
            </a:r>
            <a:r>
              <a:rPr lang="en-US" sz="1000" i="1" dirty="0" smtClean="0"/>
              <a:t>.</a:t>
            </a:r>
          </a:p>
          <a:p>
            <a:pPr marL="223822" indent="-223822" eaLnBrk="1" hangingPunct="1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979BE-ACAD-447D-9505-4FF100EFD01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What are out propositions</a:t>
            </a:r>
          </a:p>
          <a:p>
            <a:pPr eaLnBrk="1" hangingPunct="1"/>
            <a:r>
              <a:rPr lang="en-US" smtClean="0"/>
              <a:t>8 wires (including outside)</a:t>
            </a:r>
          </a:p>
          <a:p>
            <a:pPr eaLnBrk="1" hangingPunct="1"/>
            <a:r>
              <a:rPr lang="en-US" smtClean="0"/>
              <a:t>2 cb</a:t>
            </a:r>
          </a:p>
          <a:p>
            <a:pPr eaLnBrk="1" hangingPunct="1"/>
            <a:r>
              <a:rPr lang="en-US" smtClean="0"/>
              <a:t>3 switches</a:t>
            </a:r>
          </a:p>
          <a:p>
            <a:pPr eaLnBrk="1" hangingPunct="1"/>
            <a:r>
              <a:rPr lang="en-US" smtClean="0"/>
              <a:t>2 lights</a:t>
            </a:r>
          </a:p>
          <a:p>
            <a:pPr eaLnBrk="1" hangingPunct="1"/>
            <a:r>
              <a:rPr lang="en-US" smtClean="0"/>
              <a:t>2 outlets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1508F-0136-413A-BEDC-1A6BBF7B24C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How propositions are connected by implications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live_l_1  ←  live_w_0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live_w_0  ←  live_w_1  ∧  up_s_2.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live_w_0  ←  live_w_2  ∧  down_s_2.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live_w_1,  ←  live_w_3  ∧  up_s_1.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48996-78B3-4560-8060-44423F0CA7B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D6875-27A9-4DD9-A5D3-45B89345AB3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46A67-A085-45CB-8649-F928FAAF153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90F52-F501-41AB-AC13-B12F953A72C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KB = implications + simple-propositions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DD029-AEB3-4AAE-A5F1-D9555DF01FC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KB = implications + simple-propositions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C6A2A-9382-4219-A335-198384B7D48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EB331-E93D-41EC-AA64-EC8BB9C45DC7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CD00F-8D19-44A2-AF06-5E5997E6A9F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If “</a:t>
            </a:r>
            <a:r>
              <a:rPr lang="en-US" i="1" smtClean="0"/>
              <a:t>h </a:t>
            </a:r>
            <a:r>
              <a:rPr lang="en-US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i="1" smtClean="0"/>
              <a:t> b</a:t>
            </a:r>
            <a:r>
              <a:rPr lang="en-US" i="1" baseline="-25000" smtClean="0"/>
              <a:t>1</a:t>
            </a:r>
            <a:r>
              <a:rPr lang="en-US" i="1" smtClean="0"/>
              <a:t> </a:t>
            </a:r>
            <a:r>
              <a:rPr lang="en-US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smtClean="0"/>
              <a:t> … </a:t>
            </a:r>
            <a:r>
              <a:rPr lang="en-US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smtClean="0"/>
              <a:t> b</a:t>
            </a:r>
            <a:r>
              <a:rPr lang="en-US" i="1" baseline="-25000" smtClean="0"/>
              <a:t>m</a:t>
            </a:r>
            <a:r>
              <a:rPr lang="en-US" smtClean="0"/>
              <a:t>” is a clause in the knowledge base, and each </a:t>
            </a:r>
            <a:r>
              <a:rPr lang="en-US" i="1" smtClean="0"/>
              <a:t>b</a:t>
            </a:r>
            <a:r>
              <a:rPr lang="en-US" i="1" baseline="-25000" smtClean="0"/>
              <a:t>i</a:t>
            </a:r>
            <a:r>
              <a:rPr lang="en-US" smtClean="0"/>
              <a:t>  has been derived, then </a:t>
            </a:r>
            <a:r>
              <a:rPr lang="en-US" i="1" smtClean="0"/>
              <a:t>h</a:t>
            </a:r>
            <a:r>
              <a:rPr lang="en-US" smtClean="0"/>
              <a:t> can be derived.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You are </a:t>
            </a:r>
            <a:r>
              <a:rPr lang="en-US" smtClean="0">
                <a:solidFill>
                  <a:srgbClr val="CC0099"/>
                </a:solidFill>
              </a:rPr>
              <a:t>forward chaining </a:t>
            </a:r>
            <a:r>
              <a:rPr lang="en-US" smtClean="0"/>
              <a:t>on this clause.</a:t>
            </a:r>
          </a:p>
          <a:p>
            <a:pPr eaLnBrk="1" hangingPunct="1"/>
            <a:r>
              <a:rPr lang="en-US" smtClean="0"/>
              <a:t>(This rule also covers the case when </a:t>
            </a:r>
            <a:r>
              <a:rPr lang="en-US" i="1" smtClean="0"/>
              <a:t>m=0</a:t>
            </a:r>
            <a:r>
              <a:rPr lang="en-US" smtClean="0"/>
              <a:t>. 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1144D-2B83-4079-8A24-0923D626A7A9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57DE9-B231-4742-BF25-1C2DD964AEB4}" type="slidenum">
              <a:rPr lang="en-US"/>
              <a:pPr/>
              <a:t>47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D9301-9478-4EC1-8DB1-4F9B9AA0DDBC}" type="slidenum">
              <a:rPr lang="en-US"/>
              <a:pPr/>
              <a:t>48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57D69-CF58-4693-B993-8EAF547DBDA2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Single inference rule that yields a complete inference algorithm when coupled with any complete search algorithm</a:t>
            </a:r>
          </a:p>
          <a:p>
            <a:pPr eaLnBrk="1" hangingPunct="1"/>
            <a:r>
              <a:rPr lang="en-US" smtClean="0"/>
              <a:t>"SL resolution with Definite clauses". </a:t>
            </a:r>
          </a:p>
          <a:p>
            <a:pPr eaLnBrk="1" hangingPunct="1"/>
            <a:r>
              <a:rPr lang="en-US" smtClean="0"/>
              <a:t>For SL http://en.wikipedia.org/wiki/SLD_resolution (not really critical for this lecture)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1F135-9B36-463D-95F3-EB8E7069A7E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We'll be looking at problems that could still be represented using CSPs.  Why use propositional logic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Propositional logic is the simplest logic –  illustrates basic ideas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Logic can be extended to </a:t>
            </a:r>
            <a:r>
              <a:rPr lang="en-US" dirty="0" smtClean="0">
                <a:solidFill>
                  <a:srgbClr val="CC0099"/>
                </a:solidFill>
              </a:rPr>
              <a:t>infinitely many “variables”</a:t>
            </a:r>
            <a:r>
              <a:rPr lang="en-US" dirty="0" smtClean="0"/>
              <a:t> (using logical quantification)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3F78B-76F9-41E1-B81A-FB9E2C5DF4B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Answer clause means the antecedent are true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SLD Resolution</a:t>
            </a:r>
            <a:r>
              <a:rPr lang="en-US" smtClean="0"/>
              <a:t> of this answer clause on atom </a:t>
            </a:r>
            <a:r>
              <a:rPr lang="en-US" i="1" smtClean="0"/>
              <a:t>a</a:t>
            </a:r>
            <a:r>
              <a:rPr lang="en-US" i="1" baseline="-25000" smtClean="0"/>
              <a:t>i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E54DC-348C-4D46-ABF2-D6F2BBBE67C4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Answer clause means the antecedent are true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SLD Resolution</a:t>
            </a:r>
            <a:r>
              <a:rPr lang="en-US" smtClean="0"/>
              <a:t> of this answer clause on atom </a:t>
            </a:r>
            <a:r>
              <a:rPr lang="en-US" i="1" smtClean="0"/>
              <a:t>a</a:t>
            </a:r>
            <a:r>
              <a:rPr lang="en-US" i="1" baseline="-25000" smtClean="0"/>
              <a:t>i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D8BBD-493B-4CE2-9DF2-313E27745FDF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6DA8E-5135-4009-84AE-12C26B8859C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000" dirty="0" smtClean="0"/>
              <a:t>Query: a</a:t>
            </a:r>
          </a:p>
          <a:p>
            <a:pPr eaLnBrk="1" hangingPunct="1">
              <a:lnSpc>
                <a:spcPct val="80000"/>
              </a:lnSpc>
            </a:pPr>
            <a:endParaRPr lang="en-US" sz="10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0	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a</a:t>
            </a:r>
            <a:r>
              <a:rPr lang="en-US" sz="1000" i="1" baseline="-25000" dirty="0" smtClean="0"/>
              <a:t>				 </a:t>
            </a:r>
            <a:r>
              <a:rPr lang="en-US" sz="1000" i="1" dirty="0" smtClean="0"/>
              <a:t>γ</a:t>
            </a:r>
            <a:r>
              <a:rPr lang="en-US" sz="1000" i="1" baseline="-25000" dirty="0" smtClean="0"/>
              <a:t>4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e</a:t>
            </a:r>
            <a:endParaRPr lang="en-US" sz="1000" i="1" baseline="-25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1 	</a:t>
            </a:r>
            <a:r>
              <a:rPr lang="en-US" sz="1000" dirty="0" smtClean="0"/>
              <a:t>: yes </a:t>
            </a:r>
            <a:r>
              <a:rPr lang="en-US" sz="1000" i="1" dirty="0" smtClean="0"/>
              <a:t>← </a:t>
            </a:r>
            <a:r>
              <a:rPr lang="en-US" sz="1000" i="1" dirty="0" smtClean="0">
                <a:solidFill>
                  <a:schemeClr val="accent2"/>
                </a:solidFill>
              </a:rPr>
              <a:t>e</a:t>
            </a:r>
            <a:r>
              <a:rPr lang="en-US" sz="1000" i="1" dirty="0" smtClean="0"/>
              <a:t> ∧ f</a:t>
            </a:r>
            <a:r>
              <a:rPr lang="en-US" sz="1000" dirty="0" smtClean="0"/>
              <a:t> </a:t>
            </a:r>
            <a:r>
              <a:rPr lang="en-US" sz="1000" i="1" baseline="-25000" dirty="0" smtClean="0"/>
              <a:t>			 </a:t>
            </a:r>
            <a:r>
              <a:rPr lang="en-US" sz="1000" i="1" dirty="0" smtClean="0"/>
              <a:t>γ</a:t>
            </a:r>
            <a:r>
              <a:rPr lang="en-US" sz="1000" i="1" baseline="-25000" dirty="0" smtClean="0"/>
              <a:t>5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endParaRPr lang="en-US" sz="1000" i="1" baseline="-25000" dirty="0" smtClean="0"/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2 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f</a:t>
            </a:r>
            <a:endParaRPr lang="en-US" sz="1000" i="1" baseline="-25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3 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c</a:t>
            </a:r>
            <a:endParaRPr lang="en-US" sz="1000" dirty="0" smtClean="0">
              <a:solidFill>
                <a:schemeClr val="accent2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1000" dirty="0" smtClean="0"/>
              <a:t>Query: ?b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0	 </a:t>
            </a:r>
            <a:r>
              <a:rPr lang="en-US" sz="1000" dirty="0" smtClean="0"/>
              <a:t>: yes </a:t>
            </a:r>
            <a:r>
              <a:rPr lang="en-US" sz="1000" i="1" dirty="0" smtClean="0"/>
              <a:t>←</a:t>
            </a:r>
            <a:r>
              <a:rPr lang="en-US" sz="1000" dirty="0" smtClean="0"/>
              <a:t> </a:t>
            </a:r>
            <a:r>
              <a:rPr lang="en-US" sz="1000" i="1" dirty="0" smtClean="0">
                <a:solidFill>
                  <a:schemeClr val="accent2"/>
                </a:solidFill>
              </a:rPr>
              <a:t>b</a:t>
            </a:r>
            <a:r>
              <a:rPr lang="en-US" sz="1000" i="1" baseline="-25000" dirty="0" smtClean="0"/>
              <a:t>				</a:t>
            </a:r>
            <a:endParaRPr lang="en-US" sz="1000" i="1" baseline="-25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i="1" dirty="0" smtClean="0"/>
              <a:t>γ</a:t>
            </a:r>
            <a:r>
              <a:rPr lang="en-US" sz="1000" i="1" baseline="-25000" dirty="0" smtClean="0"/>
              <a:t>1 	</a:t>
            </a:r>
            <a:r>
              <a:rPr lang="en-US" sz="1000" dirty="0" smtClean="0"/>
              <a:t>: yes </a:t>
            </a:r>
            <a:r>
              <a:rPr lang="en-US" sz="1000" i="1" dirty="0" smtClean="0"/>
              <a:t>← </a:t>
            </a:r>
            <a:r>
              <a:rPr lang="en-US" sz="1000" i="1" dirty="0" smtClean="0">
                <a:solidFill>
                  <a:schemeClr val="accent2"/>
                </a:solidFill>
              </a:rPr>
              <a:t>k </a:t>
            </a:r>
            <a:r>
              <a:rPr lang="en-US" sz="1000" i="1" dirty="0" smtClean="0"/>
              <a:t>∧ f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0069F-2D14-40F6-9F68-6E65F2306C8E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B6ABC-9F62-4304-87D3-77CCD04616B8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822" indent="-223822" eaLnBrk="1" hangingPunct="1"/>
            <a:r>
              <a:rPr lang="en-US" dirty="0" smtClean="0"/>
              <a:t>R&amp;R Sys  Representation and reasoning Systems</a:t>
            </a:r>
          </a:p>
          <a:p>
            <a:pPr marL="223822" indent="-223822" eaLnBrk="1" hangingPunct="1"/>
            <a:r>
              <a:rPr lang="en-US" dirty="0" smtClean="0"/>
              <a:t>Each cell is a R&amp;R system</a:t>
            </a:r>
          </a:p>
          <a:p>
            <a:pPr marL="223822" indent="-223822" eaLnBrk="1" hangingPunct="1"/>
            <a:r>
              <a:rPr lang="en-US" dirty="0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EB0B7-CDC6-4771-8793-70CBEFF4C487}" type="slidenum">
              <a:rPr lang="en-US"/>
              <a:pPr/>
              <a:t>56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7F1C3-C00D-4FA7-AACE-06050DABAD69}" type="slidenum">
              <a:rPr lang="en-US"/>
              <a:pPr/>
              <a:t>57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44325-7AB6-4B76-A210-612568C300D7}" type="slidenum">
              <a:rPr lang="en-US"/>
              <a:pPr/>
              <a:t>58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which are formally structured worlds with respect to which truth can be evaluated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BACE9-A2FD-4BE3-968A-E7EF4FB427A2}" type="slidenum">
              <a:rPr lang="en-US"/>
              <a:pPr/>
              <a:t>59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which are formally structured worlds with respect to which truth can be evaluated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1144D-2B83-4079-8A24-0923D626A7A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BEC08-EC61-40D8-A1E3-0A94582AEA3C}" type="slidenum">
              <a:rPr lang="en-US"/>
              <a:pPr/>
              <a:t>60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1038"/>
            <a:ext cx="4541838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F904D-0559-4687-BC11-56E6D704BA9D}" type="slidenum">
              <a:rPr lang="en-US"/>
              <a:pPr/>
              <a:t>61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FBE44-7617-41EE-8D92-DD0B3F3E1F11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C073C-1CCC-4C44-B167-C571C85F15B5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C073C-1CCC-4C44-B167-C571C85F15B5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C5846-CAE5-4FBC-8601-C8928DDD07E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Let’s sai that your domain can be described by 4 propositions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57DE9-B231-4742-BF25-1C2DD964AEB4}" type="slidenum">
              <a:rPr lang="en-US"/>
              <a:pPr/>
              <a:t>70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D9301-9478-4EC1-8DB1-4F9B9AA0DDBC}" type="slidenum">
              <a:rPr lang="en-US"/>
              <a:pPr/>
              <a:t>71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416D0-DC79-4BFD-8929-D7F4FF9751B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82073-D7A1-4292-98FA-9C18393E656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May seem bizarre/counterintuitive </a:t>
            </a:r>
            <a:r>
              <a:rPr lang="en-US" b="1" smtClean="0">
                <a:latin typeface="Arial Unicode MS" pitchFamily="34" charset="-128"/>
              </a:rPr>
              <a:t>but</a:t>
            </a:r>
          </a:p>
          <a:p>
            <a:pPr eaLnBrk="1" hangingPunct="1"/>
            <a:r>
              <a:rPr lang="en-US" smtClean="0">
                <a:latin typeface="Arial Unicode MS" pitchFamily="34" charset="-128"/>
              </a:rPr>
              <a:t>Does not make any claim of causation or relevance</a:t>
            </a:r>
          </a:p>
          <a:p>
            <a:pPr eaLnBrk="1" hangingPunct="1"/>
            <a:r>
              <a:rPr lang="en-US" smtClean="0">
                <a:latin typeface="Arial Unicode MS" pitchFamily="34" charset="-128"/>
              </a:rPr>
              <a:t>It is equivalent to state:  </a:t>
            </a:r>
            <a:r>
              <a:rPr lang="en-US" i="1" smtClean="0">
                <a:latin typeface="Arial Unicode MS" pitchFamily="34" charset="-128"/>
              </a:rPr>
              <a:t>”if b is true I am claiming that h must be true, otherwise I am not making any claim”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993C286-D644-4D21-98EC-3C79F4927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50E042B-CE3F-4ED2-95B1-036F40739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BD1366-853F-4FCB-A367-32A0FE50B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3063A7-CB3B-41DE-B97C-B2ED03225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1CD27C8-5566-44FB-9CC4-F45068D1E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90995F6-42E3-45E5-AFA2-8E2B59429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F5BD97-5A09-4A5D-AFA1-30FD3DA1B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5C1B2CA-DE5B-4FDE-8567-40B0D09E1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E7137A-340C-4C90-BC0C-BCE68780D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C3D35A-F884-416B-A176-66DE5A978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482552B-DD60-423E-B709-37C7BAFCF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4CBBAD7-F124-4D7E-9F59-C88B7401F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C149D039-C266-4AAE-B65A-CBA7C5AB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1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15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D7EE00F-AC44-4007-BCF0-39F00C583C9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179512" y="908720"/>
            <a:ext cx="8763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Propositional Definite Clause Logic: </a:t>
            </a:r>
            <a:r>
              <a:rPr lang="en-US" sz="4400" b="1" dirty="0">
                <a:solidFill>
                  <a:schemeClr val="accent2"/>
                </a:solidFill>
                <a:latin typeface="Arial Unicode MS" pitchFamily="34" charset="-128"/>
              </a:rPr>
              <a:t>Syntax, </a:t>
            </a:r>
            <a:r>
              <a:rPr lang="en-US" sz="4400" b="1" dirty="0" smtClean="0">
                <a:solidFill>
                  <a:schemeClr val="accent2"/>
                </a:solidFill>
                <a:latin typeface="Arial Unicode MS" pitchFamily="34" charset="-128"/>
              </a:rPr>
              <a:t>Semantics, R&amp;R </a:t>
            </a:r>
            <a:r>
              <a:rPr lang="en-US" sz="4400" b="1" dirty="0">
                <a:solidFill>
                  <a:schemeClr val="accent2"/>
                </a:solidFill>
                <a:latin typeface="Arial Unicode MS" pitchFamily="34" charset="-128"/>
              </a:rPr>
              <a:t>and </a:t>
            </a:r>
            <a:r>
              <a:rPr lang="en-US" sz="4400" b="1" dirty="0" smtClean="0">
                <a:solidFill>
                  <a:schemeClr val="accent2"/>
                </a:solidFill>
                <a:latin typeface="Arial Unicode MS" pitchFamily="34" charset="-128"/>
              </a:rPr>
              <a:t>Proofs</a:t>
            </a:r>
            <a:endParaRPr lang="en-US" sz="44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</a:t>
            </a:r>
            <a:r>
              <a:rPr lang="en-US" b="1" dirty="0" smtClean="0">
                <a:latin typeface="Arial Unicode MS" pitchFamily="34" charset="-128"/>
              </a:rPr>
              <a:t>7</a:t>
            </a: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 smtClean="0">
                <a:latin typeface="Arial Unicode MS" pitchFamily="34" charset="-128"/>
              </a:rPr>
              <a:t>Chpt</a:t>
            </a:r>
            <a:r>
              <a:rPr lang="en-US" b="1" i="1" dirty="0" smtClean="0">
                <a:latin typeface="Arial Unicode MS" pitchFamily="34" charset="-128"/>
              </a:rPr>
              <a:t>   5.1- 5.2 )</a:t>
            </a: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May, 29, 2012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PDC Semantics: Knowledge Base (KB)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536" y="2276872"/>
          <a:ext cx="4032448" cy="1080120"/>
        </p:xfrm>
        <a:graphic>
          <a:graphicData uri="http://schemas.openxmlformats.org/drawingml/2006/table">
            <a:tbl>
              <a:tblPr/>
              <a:tblGrid>
                <a:gridCol w="806182"/>
                <a:gridCol w="806181"/>
                <a:gridCol w="807722"/>
                <a:gridCol w="806182"/>
                <a:gridCol w="806181"/>
              </a:tblGrid>
              <a:tr h="540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4077072"/>
            <a:ext cx="2592288" cy="1200329"/>
          </a:xfrm>
          <a:prstGeom prst="rect">
            <a:avLst/>
          </a:prstGeom>
          <a:solidFill>
            <a:srgbClr val="92D050">
              <a:alpha val="49000"/>
            </a:srgb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cs typeface="Times New Roman" pitchFamily="18" charset="0"/>
              </a:rPr>
              <a:t>r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s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q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∧ 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4077072"/>
            <a:ext cx="2736304" cy="1200329"/>
          </a:xfrm>
          <a:prstGeom prst="rect">
            <a:avLst/>
          </a:prstGeom>
          <a:solidFill>
            <a:srgbClr val="CC0099">
              <a:alpha val="23000"/>
            </a:srgbClr>
          </a:solidFill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cs typeface="Times New Roman" pitchFamily="18" charset="0"/>
              </a:rPr>
              <a:t>q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s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q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4077072"/>
            <a:ext cx="2736304" cy="830997"/>
          </a:xfrm>
          <a:prstGeom prst="rect">
            <a:avLst/>
          </a:prstGeom>
          <a:solidFill>
            <a:srgbClr val="00B0F0">
              <a:alpha val="23000"/>
            </a:srgb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q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r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∧ 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51520" y="350100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5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5856" y="350100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C0099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CC0099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6176" y="3429000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F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3568" y="5661248"/>
            <a:ext cx="6839821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cs typeface="Times New Roman" pitchFamily="18" charset="0"/>
              </a:rPr>
              <a:t>Which of the three KB above are True in I</a:t>
            </a:r>
            <a:r>
              <a:rPr lang="en-US" b="1" baseline="-25000" dirty="0" smtClean="0">
                <a:cs typeface="Times New Roman" pitchFamily="18" charset="0"/>
              </a:rPr>
              <a:t>1 </a:t>
            </a:r>
          </a:p>
          <a:p>
            <a:endParaRPr lang="en-US" b="1" i="1" baseline="-25000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7544" y="1124744"/>
            <a:ext cx="78486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 base KB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true in I if and only if every clause in KB is true in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PDC Semantics: Knowledge Base (KB)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536" y="2276872"/>
          <a:ext cx="4032448" cy="1080120"/>
        </p:xfrm>
        <a:graphic>
          <a:graphicData uri="http://schemas.openxmlformats.org/drawingml/2006/table">
            <a:tbl>
              <a:tblPr/>
              <a:tblGrid>
                <a:gridCol w="806182"/>
                <a:gridCol w="806181"/>
                <a:gridCol w="807722"/>
                <a:gridCol w="806182"/>
                <a:gridCol w="806181"/>
              </a:tblGrid>
              <a:tr h="540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4077072"/>
            <a:ext cx="2592288" cy="1200329"/>
          </a:xfrm>
          <a:prstGeom prst="rect">
            <a:avLst/>
          </a:prstGeom>
          <a:solidFill>
            <a:srgbClr val="92D050">
              <a:alpha val="49000"/>
            </a:srgb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cs typeface="Times New Roman" pitchFamily="18" charset="0"/>
              </a:rPr>
              <a:t>r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s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q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∧ 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4077072"/>
            <a:ext cx="2736304" cy="1200329"/>
          </a:xfrm>
          <a:prstGeom prst="rect">
            <a:avLst/>
          </a:prstGeom>
          <a:solidFill>
            <a:srgbClr val="CC0099">
              <a:alpha val="23000"/>
            </a:srgbClr>
          </a:solidFill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cs typeface="Times New Roman" pitchFamily="18" charset="0"/>
              </a:rPr>
              <a:t>q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s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q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4077072"/>
            <a:ext cx="2736304" cy="830997"/>
          </a:xfrm>
          <a:prstGeom prst="rect">
            <a:avLst/>
          </a:prstGeom>
          <a:solidFill>
            <a:srgbClr val="00B0F0">
              <a:alpha val="23000"/>
            </a:srgb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q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r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∧ 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51520" y="350100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5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5856" y="350100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C0099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CC0099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6176" y="3429000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F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5517232"/>
            <a:ext cx="7007431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cs typeface="Times New Roman" pitchFamily="18" charset="0"/>
              </a:rPr>
              <a:t>Which of the three KB above are True in I</a:t>
            </a:r>
            <a:r>
              <a:rPr lang="en-US" b="1" baseline="-25000" dirty="0" smtClean="0">
                <a:cs typeface="Times New Roman" pitchFamily="18" charset="0"/>
              </a:rPr>
              <a:t>1 </a:t>
            </a:r>
            <a:r>
              <a:rPr lang="en-US" b="1" dirty="0" smtClean="0">
                <a:cs typeface="Times New Roman" pitchFamily="18" charset="0"/>
              </a:rPr>
              <a:t>?</a:t>
            </a:r>
          </a:p>
          <a:p>
            <a:endParaRPr lang="en-US" b="1" i="1" baseline="-25000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0272" y="5517232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F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3568" y="1196752"/>
            <a:ext cx="78486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 base KB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true in I if and only if every clause in KB is true in 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9937CC4-6848-489A-BD5E-192FE883FCE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Models</a:t>
            </a: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179388" y="981075"/>
            <a:ext cx="8785225" cy="1223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Definition (model)</a:t>
            </a:r>
          </a:p>
          <a:p>
            <a:pPr marL="381000" indent="-381000"/>
            <a:r>
              <a:rPr lang="en-US" sz="2400">
                <a:latin typeface="Arial Unicode MS" pitchFamily="34" charset="-128"/>
              </a:rPr>
              <a:t>A </a:t>
            </a:r>
            <a:r>
              <a:rPr lang="en-US" sz="2400">
                <a:solidFill>
                  <a:srgbClr val="CC0099"/>
                </a:solidFill>
                <a:latin typeface="Arial Unicode MS" pitchFamily="34" charset="-128"/>
              </a:rPr>
              <a:t>model</a:t>
            </a:r>
            <a:r>
              <a:rPr lang="en-US" sz="2400">
                <a:latin typeface="Arial Unicode MS" pitchFamily="34" charset="-128"/>
              </a:rPr>
              <a:t> of a set of clauses (a KB) is an interpretation in which all the clauses are </a:t>
            </a:r>
            <a:r>
              <a:rPr lang="en-US" sz="2400" i="1">
                <a:latin typeface="Arial Unicode MS" pitchFamily="34" charset="-128"/>
              </a:rPr>
              <a:t>true</a:t>
            </a:r>
            <a:r>
              <a:rPr lang="en-US" sz="2400">
                <a:latin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38740AC-1252-4749-A037-BC906F37D55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Models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563938" y="765175"/>
          <a:ext cx="1800225" cy="1441450"/>
        </p:xfrm>
        <a:graphic>
          <a:graphicData uri="http://schemas.openxmlformats.org/presentationml/2006/ole">
            <p:oleObj spid="_x0000_s9218" name="Equation" r:id="rId4" imgW="901440" imgH="711000" progId="Equation.3">
              <p:embed/>
            </p:oleObj>
          </a:graphicData>
        </a:graphic>
      </p:graphicFrame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5429250" y="2428875"/>
            <a:ext cx="40322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Which interpretations are models?</a:t>
            </a:r>
          </a:p>
        </p:txBody>
      </p:sp>
      <p:sp>
        <p:nvSpPr>
          <p:cNvPr id="9237" name="Text Box 7"/>
          <p:cNvSpPr txBox="1">
            <a:spLocks noChangeArrowheads="1"/>
          </p:cNvSpPr>
          <p:nvPr/>
        </p:nvSpPr>
        <p:spPr bwMode="auto">
          <a:xfrm>
            <a:off x="179388" y="2765425"/>
            <a:ext cx="8785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5763" name="Group 147"/>
          <p:cNvGraphicFramePr>
            <a:graphicFrameLocks noGrp="1"/>
          </p:cNvGraphicFramePr>
          <p:nvPr>
            <p:ph sz="half" idx="2"/>
          </p:nvPr>
        </p:nvGraphicFramePr>
        <p:xfrm>
          <a:off x="539750" y="1916113"/>
          <a:ext cx="4152900" cy="3149602"/>
        </p:xfrm>
        <a:graphic>
          <a:graphicData uri="http://schemas.openxmlformats.org/drawingml/2006/table">
            <a:tbl>
              <a:tblPr/>
              <a:tblGrid>
                <a:gridCol w="830263"/>
                <a:gridCol w="830262"/>
                <a:gridCol w="831850"/>
                <a:gridCol w="830263"/>
                <a:gridCol w="830262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02C7D08-2178-4F7B-9886-F6C259C5033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Logical Consequence</a:t>
            </a:r>
          </a:p>
        </p:txBody>
      </p:sp>
      <p:sp>
        <p:nvSpPr>
          <p:cNvPr id="550916" name="Rectangle 4"/>
          <p:cNvSpPr>
            <a:spLocks noChangeArrowheads="1"/>
          </p:cNvSpPr>
          <p:nvPr/>
        </p:nvSpPr>
        <p:spPr bwMode="auto">
          <a:xfrm>
            <a:off x="358775" y="1484313"/>
            <a:ext cx="8785225" cy="1584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(logical consequence)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If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dirty="0">
                <a:latin typeface="Arial Unicode MS" pitchFamily="34" charset="-128"/>
              </a:rPr>
              <a:t> is a set of clauses and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  is a conjunction of atoms, </a:t>
            </a:r>
            <a:r>
              <a:rPr lang="en-US" sz="2400" i="1" dirty="0">
                <a:latin typeface="Arial Unicode MS" pitchFamily="34" charset="-128"/>
              </a:rPr>
              <a:t>G </a:t>
            </a:r>
            <a:r>
              <a:rPr lang="en-US" sz="2400" dirty="0">
                <a:latin typeface="Arial Unicode MS" pitchFamily="34" charset="-128"/>
              </a:rPr>
              <a:t> is a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logical consequence </a:t>
            </a:r>
            <a:r>
              <a:rPr lang="en-US" sz="2400" dirty="0">
                <a:latin typeface="Arial Unicode MS" pitchFamily="34" charset="-128"/>
              </a:rPr>
              <a:t>of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, written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, if </a:t>
            </a:r>
            <a:r>
              <a:rPr lang="en-US" sz="2400" i="1" dirty="0">
                <a:latin typeface="Arial Unicode MS" pitchFamily="34" charset="-128"/>
              </a:rPr>
              <a:t>G </a:t>
            </a:r>
            <a:r>
              <a:rPr lang="en-US" sz="2400" dirty="0">
                <a:latin typeface="Arial Unicode MS" pitchFamily="34" charset="-128"/>
              </a:rPr>
              <a:t> is </a:t>
            </a:r>
            <a:r>
              <a:rPr lang="en-US" sz="2400" i="1" dirty="0">
                <a:latin typeface="Arial Unicode MS" pitchFamily="34" charset="-128"/>
              </a:rPr>
              <a:t>true </a:t>
            </a:r>
            <a:r>
              <a:rPr lang="en-US" sz="2400" dirty="0">
                <a:latin typeface="Arial Unicode MS" pitchFamily="34" charset="-128"/>
              </a:rPr>
              <a:t> in every model of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250825" y="4257675"/>
            <a:ext cx="8713788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   we also say that </a:t>
            </a:r>
            <a:r>
              <a:rPr lang="en-US" sz="2400" i="1" dirty="0">
                <a:latin typeface="Arial Unicode MS" pitchFamily="34" charset="-128"/>
              </a:rPr>
              <a:t>G 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logically follows </a:t>
            </a:r>
            <a:r>
              <a:rPr lang="en-US" sz="2400" dirty="0">
                <a:latin typeface="Arial Unicode MS" pitchFamily="34" charset="-128"/>
              </a:rPr>
              <a:t>from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, or that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entails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   In other words,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 if there is no interpretation in which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dirty="0">
                <a:latin typeface="Arial Unicode MS" pitchFamily="34" charset="-128"/>
              </a:rPr>
              <a:t> is </a:t>
            </a:r>
            <a:r>
              <a:rPr lang="en-US" sz="2400" i="1" dirty="0">
                <a:latin typeface="Arial Unicode MS" pitchFamily="34" charset="-128"/>
              </a:rPr>
              <a:t>true </a:t>
            </a:r>
            <a:r>
              <a:rPr lang="en-US" sz="2400" dirty="0">
                <a:latin typeface="Arial Unicode MS" pitchFamily="34" charset="-128"/>
              </a:rPr>
              <a:t> and </a:t>
            </a:r>
            <a:r>
              <a:rPr lang="en-US" sz="2400" i="1" dirty="0">
                <a:latin typeface="Arial Unicode MS" pitchFamily="34" charset="-128"/>
              </a:rPr>
              <a:t>G </a:t>
            </a:r>
            <a:r>
              <a:rPr lang="en-US" sz="2400" dirty="0">
                <a:latin typeface="Arial Unicode MS" pitchFamily="34" charset="-128"/>
              </a:rPr>
              <a:t> is </a:t>
            </a:r>
            <a:r>
              <a:rPr lang="en-US" sz="2400" i="1" dirty="0">
                <a:latin typeface="Arial Unicode MS" pitchFamily="34" charset="-128"/>
              </a:rPr>
              <a:t>false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96A76D-60AC-460B-A7FC-F23ECCB5D8B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Logical Consequences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429375" y="1071563"/>
          <a:ext cx="1800225" cy="1441450"/>
        </p:xfrm>
        <a:graphic>
          <a:graphicData uri="http://schemas.openxmlformats.org/presentationml/2006/ole">
            <p:oleObj spid="_x0000_s11266" name="Equation" r:id="rId4" imgW="901440" imgH="711000" progId="Equation.3">
              <p:embed/>
            </p:oleObj>
          </a:graphicData>
        </a:graphic>
      </p:graphicFrame>
      <p:sp>
        <p:nvSpPr>
          <p:cNvPr id="11296" name="Text Box 5"/>
          <p:cNvSpPr txBox="1">
            <a:spLocks noChangeArrowheads="1"/>
          </p:cNvSpPr>
          <p:nvPr/>
        </p:nvSpPr>
        <p:spPr bwMode="auto">
          <a:xfrm>
            <a:off x="179388" y="2765425"/>
            <a:ext cx="8785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8792" name="Group 104"/>
          <p:cNvGraphicFramePr>
            <a:graphicFrameLocks noGrp="1"/>
          </p:cNvGraphicFramePr>
          <p:nvPr>
            <p:ph sz="half" idx="2"/>
          </p:nvPr>
        </p:nvGraphicFramePr>
        <p:xfrm>
          <a:off x="571500" y="857250"/>
          <a:ext cx="4143405" cy="4581029"/>
        </p:xfrm>
        <a:graphic>
          <a:graphicData uri="http://schemas.openxmlformats.org/drawingml/2006/table">
            <a:tbl>
              <a:tblPr/>
              <a:tblGrid>
                <a:gridCol w="828681"/>
                <a:gridCol w="828681"/>
                <a:gridCol w="828681"/>
                <a:gridCol w="828681"/>
                <a:gridCol w="828681"/>
              </a:tblGrid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8793" name="Text Box 105"/>
          <p:cNvSpPr txBox="1">
            <a:spLocks noChangeArrowheads="1"/>
          </p:cNvSpPr>
          <p:nvPr/>
        </p:nvSpPr>
        <p:spPr bwMode="auto">
          <a:xfrm>
            <a:off x="2786063" y="5357813"/>
            <a:ext cx="528637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Which of the following is true?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 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q,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p,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s,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r</a:t>
            </a:r>
          </a:p>
          <a:p>
            <a:pPr>
              <a:defRPr/>
            </a:pPr>
            <a:endParaRPr lang="en-US" sz="24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E20919E-5408-4EE9-822A-2B57640E021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58200" cy="39608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dirty="0" smtClean="0"/>
              <a:t>Recap</a:t>
            </a:r>
            <a:r>
              <a:rPr lang="en-US" sz="3200" dirty="0" smtClean="0"/>
              <a:t>: Logic intro and Propositional Definite Clause (PDCL)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/>
              <a:t>Semantics</a:t>
            </a:r>
            <a:r>
              <a:rPr lang="en-US" sz="3200" dirty="0" smtClean="0"/>
              <a:t> (interpretation, model, logical consequence)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>
                <a:solidFill>
                  <a:schemeClr val="accent2"/>
                </a:solidFill>
              </a:rPr>
              <a:t>Bottom-up</a:t>
            </a:r>
            <a:r>
              <a:rPr lang="en-US" sz="3200" dirty="0" smtClean="0">
                <a:solidFill>
                  <a:schemeClr val="accent2"/>
                </a:solidFill>
              </a:rPr>
              <a:t> Proof Procedure for PDCL</a:t>
            </a:r>
          </a:p>
          <a:p>
            <a:pPr lvl="1" eaLnBrk="1" hangingPunct="1"/>
            <a:r>
              <a:rPr lang="en-US" sz="2800" dirty="0" smtClean="0"/>
              <a:t>Soundness and Completeness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Using PDCL for </a:t>
            </a:r>
            <a:r>
              <a:rPr lang="en-US" sz="3200" b="1" dirty="0" smtClean="0"/>
              <a:t>R&amp;R in a domain </a:t>
            </a:r>
            <a:r>
              <a:rPr lang="en-US" sz="3200" dirty="0" smtClean="0"/>
              <a:t>(Electrical System)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b="1" dirty="0" smtClean="0"/>
              <a:t>Top-Down</a:t>
            </a:r>
            <a:r>
              <a:rPr lang="en-US" sz="3200" dirty="0" smtClean="0"/>
              <a:t> Proof Procedure for PDCL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3200" dirty="0" smtClean="0"/>
          </a:p>
          <a:p>
            <a:pPr eaLnBrk="1" hangingPunct="1">
              <a:buFontTx/>
              <a:buChar char="•"/>
            </a:pPr>
            <a:endParaRPr lang="en-US" sz="32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749C19A-842F-406B-8156-86F2EDA6EE2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30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7150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One simple way to prove that G logically follows from a KB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857375"/>
            <a:ext cx="6672263" cy="1071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Collect  all the models of the KB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Verify that G is true in all those models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43000" y="3214688"/>
            <a:ext cx="57864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kern="0" dirty="0">
                <a:latin typeface="+mn-lt"/>
              </a:rPr>
              <a:t>Any problem with this approach?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71500" y="4357688"/>
            <a:ext cx="8072438" cy="1500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The goal of proof theory is to find 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proof procedures </a:t>
            </a:r>
            <a:r>
              <a:rPr lang="en-US" kern="0" dirty="0">
                <a:latin typeface="+mn-lt"/>
              </a:rPr>
              <a:t> that allow us to prove that a logical formula follows form a KB avoiding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3E65FF4-5E21-400B-8BA3-65AEF13EC57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33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Soundness and Completeness</a:t>
            </a:r>
          </a:p>
        </p:txBody>
      </p:sp>
      <p:sp>
        <p:nvSpPr>
          <p:cNvPr id="13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8458200" cy="1500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If I tell you I have a </a:t>
            </a:r>
            <a:r>
              <a:rPr lang="en-US" b="1" dirty="0" smtClean="0"/>
              <a:t>proof procedure for PDCL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What do I need to show you in order for you to trust my procedure?</a:t>
            </a:r>
          </a:p>
        </p:txBody>
      </p:sp>
      <p:sp>
        <p:nvSpPr>
          <p:cNvPr id="535556" name="Rectangle 4"/>
          <p:cNvSpPr>
            <a:spLocks noChangeArrowheads="1"/>
          </p:cNvSpPr>
          <p:nvPr/>
        </p:nvSpPr>
        <p:spPr bwMode="auto">
          <a:xfrm>
            <a:off x="357188" y="4143375"/>
            <a:ext cx="8389937" cy="9350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(soundness)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A proof procedure is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sound</a:t>
            </a:r>
            <a:r>
              <a:rPr lang="en-US" sz="2400" dirty="0">
                <a:latin typeface="Arial Unicode MS" pitchFamily="34" charset="-128"/>
              </a:rPr>
              <a:t> if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 implies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G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357188" y="5357813"/>
            <a:ext cx="8316912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(completeness)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A proof procedure is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complete</a:t>
            </a:r>
            <a:r>
              <a:rPr lang="en-US" sz="2400" dirty="0">
                <a:latin typeface="Arial Unicode MS" pitchFamily="34" charset="-128"/>
              </a:rPr>
              <a:t> if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G</a:t>
            </a:r>
            <a:r>
              <a:rPr lang="en-US" sz="2400" dirty="0">
                <a:latin typeface="Arial Unicode MS" pitchFamily="34" charset="-128"/>
              </a:rPr>
              <a:t> implies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188" y="2500313"/>
            <a:ext cx="87868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chemeClr val="accent6"/>
                </a:solidFill>
                <a:latin typeface="+mn-lt"/>
              </a:rPr>
              <a:t>KB </a:t>
            </a:r>
            <a:r>
              <a:rPr lang="en-US" b="1" kern="0" dirty="0">
                <a:solidFill>
                  <a:schemeClr val="accent6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 G </a:t>
            </a:r>
            <a:r>
              <a:rPr lang="en-US" kern="0" dirty="0">
                <a:latin typeface="+mn-lt"/>
              </a:rPr>
              <a:t>means </a:t>
            </a:r>
            <a:r>
              <a:rPr lang="en-US" i="1" kern="0" dirty="0" smtClean="0">
                <a:latin typeface="+mn-lt"/>
              </a:rPr>
              <a:t>G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>
                <a:latin typeface="+mn-lt"/>
              </a:rPr>
              <a:t>can be derived by my proof procedure from </a:t>
            </a:r>
            <a:r>
              <a:rPr lang="en-US" i="1" kern="0" dirty="0">
                <a:latin typeface="+mn-lt"/>
              </a:rPr>
              <a:t>KB</a:t>
            </a:r>
            <a:r>
              <a:rPr lang="en-US" kern="0" dirty="0">
                <a:latin typeface="+mn-lt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Recall </a:t>
            </a:r>
            <a:r>
              <a:rPr lang="en-US" i="1" kern="0" dirty="0">
                <a:solidFill>
                  <a:schemeClr val="accent6"/>
                </a:solidFill>
                <a:latin typeface="+mn-lt"/>
              </a:rPr>
              <a:t>KB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b="1" kern="0" dirty="0">
                <a:solidFill>
                  <a:schemeClr val="accent6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i="1" kern="0" dirty="0">
                <a:solidFill>
                  <a:schemeClr val="accent6"/>
                </a:solidFill>
                <a:latin typeface="+mn-lt"/>
              </a:rPr>
              <a:t>G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kern="0" dirty="0">
                <a:latin typeface="+mn-lt"/>
              </a:rPr>
              <a:t>means </a:t>
            </a:r>
            <a:r>
              <a:rPr lang="en-US" i="1" kern="0" dirty="0" smtClean="0">
                <a:latin typeface="+mn-lt"/>
              </a:rPr>
              <a:t>G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>
                <a:latin typeface="+mn-lt"/>
              </a:rPr>
              <a:t>is true in all models of </a:t>
            </a:r>
            <a:r>
              <a:rPr lang="en-US" i="1" kern="0" dirty="0">
                <a:latin typeface="+mn-lt"/>
              </a:rPr>
              <a:t>KB</a:t>
            </a:r>
            <a:r>
              <a:rPr lang="en-US" kern="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6" grpId="0" animBg="1"/>
      <p:bldP spid="5355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FC354BF-4CA1-4C09-82E1-8BFD8CBB13D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4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Bottom-up Ground Proof Procedure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One </a:t>
            </a:r>
            <a:r>
              <a:rPr lang="en-US" dirty="0" smtClean="0">
                <a:solidFill>
                  <a:schemeClr val="accent6"/>
                </a:solidFill>
              </a:rPr>
              <a:t>rule of derivation</a:t>
            </a:r>
            <a:r>
              <a:rPr lang="en-US" dirty="0" smtClean="0"/>
              <a:t>, a generalized form of </a:t>
            </a:r>
            <a:r>
              <a:rPr lang="en-US" b="1" i="1" dirty="0" smtClean="0"/>
              <a:t>modus ponens</a:t>
            </a:r>
            <a:r>
              <a:rPr lang="en-US" dirty="0" smtClean="0"/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If “</a:t>
            </a:r>
            <a:r>
              <a:rPr lang="en-US" i="1" dirty="0" smtClean="0"/>
              <a:t>h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i="1" dirty="0" smtClean="0"/>
              <a:t> b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…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m</a:t>
            </a:r>
            <a:r>
              <a:rPr lang="en-US" dirty="0" smtClean="0"/>
              <a:t>” is a clause in the knowledge base, and each </a:t>
            </a:r>
            <a:r>
              <a:rPr lang="en-US" i="1" dirty="0" smtClean="0"/>
              <a:t>b</a:t>
            </a:r>
            <a:r>
              <a:rPr lang="en-US" i="1" baseline="-25000" dirty="0" smtClean="0"/>
              <a:t>i</a:t>
            </a:r>
            <a:r>
              <a:rPr lang="en-US" dirty="0" smtClean="0"/>
              <a:t>  has been derived, then </a:t>
            </a:r>
            <a:r>
              <a:rPr lang="en-US" i="1" dirty="0" smtClean="0"/>
              <a:t>h</a:t>
            </a:r>
            <a:r>
              <a:rPr lang="en-US" dirty="0" smtClean="0"/>
              <a:t> can be derived.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You are </a:t>
            </a:r>
            <a:r>
              <a:rPr lang="en-US" dirty="0" smtClean="0">
                <a:solidFill>
                  <a:schemeClr val="accent6"/>
                </a:solidFill>
              </a:rPr>
              <a:t>forward chaining </a:t>
            </a:r>
            <a:r>
              <a:rPr lang="en-US" dirty="0" smtClean="0"/>
              <a:t>on this clause.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(This rule also covers the case when </a:t>
            </a:r>
            <a:r>
              <a:rPr lang="en-US" i="1" dirty="0" smtClean="0"/>
              <a:t>m=0</a:t>
            </a:r>
            <a:r>
              <a:rPr lang="en-US" dirty="0" smtClean="0"/>
              <a:t>.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E20919E-5408-4EE9-822A-2B57640E021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58200" cy="39608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dirty="0" smtClean="0">
                <a:solidFill>
                  <a:schemeClr val="accent2"/>
                </a:solidFill>
              </a:rPr>
              <a:t>Recap</a:t>
            </a:r>
            <a:r>
              <a:rPr lang="en-US" sz="3200" dirty="0" smtClean="0">
                <a:solidFill>
                  <a:schemeClr val="accent2"/>
                </a:solidFill>
              </a:rPr>
              <a:t>: Logic intro and Propositional Definite Clause (PDCL)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/>
              <a:t>Semantics</a:t>
            </a:r>
            <a:r>
              <a:rPr lang="en-US" sz="3200" dirty="0" smtClean="0"/>
              <a:t> (interpretation, model, logical consequence)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/>
              <a:t>Bottom-up</a:t>
            </a:r>
            <a:r>
              <a:rPr lang="en-US" sz="3200" dirty="0" smtClean="0"/>
              <a:t> Proof Procedure for PDCL</a:t>
            </a:r>
          </a:p>
          <a:p>
            <a:pPr lvl="1" eaLnBrk="1" hangingPunct="1"/>
            <a:r>
              <a:rPr lang="en-US" sz="2800" dirty="0" smtClean="0"/>
              <a:t>Soundness and Completeness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Using PDCL for </a:t>
            </a:r>
            <a:r>
              <a:rPr lang="en-US" sz="3200" b="1" dirty="0" smtClean="0"/>
              <a:t>R&amp;R in a domain </a:t>
            </a:r>
            <a:r>
              <a:rPr lang="en-US" sz="3200" dirty="0" smtClean="0"/>
              <a:t>(Electrical System)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b="1" dirty="0" smtClean="0"/>
              <a:t>Top-Down</a:t>
            </a:r>
            <a:r>
              <a:rPr lang="en-US" sz="3200" dirty="0" smtClean="0"/>
              <a:t> Proof Procedure for PDCL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3200" dirty="0" smtClean="0"/>
          </a:p>
          <a:p>
            <a:pPr eaLnBrk="1" hangingPunct="1">
              <a:buFontTx/>
              <a:buChar char="•"/>
            </a:pPr>
            <a:endParaRPr lang="en-US" sz="32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B6D29C2-0BF0-477F-82D9-48D53BC9126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Bottom-up proof procedure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i="1" dirty="0" smtClean="0">
                <a:solidFill>
                  <a:schemeClr val="accent6"/>
                </a:solidFill>
              </a:rPr>
              <a:t>KB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32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i="1" dirty="0" smtClean="0">
                <a:solidFill>
                  <a:schemeClr val="accent6"/>
                </a:solidFill>
              </a:rPr>
              <a:t>G </a:t>
            </a:r>
            <a:r>
              <a:rPr lang="en-US" sz="3200" dirty="0" smtClean="0">
                <a:solidFill>
                  <a:schemeClr val="accent6"/>
                </a:solidFill>
              </a:rPr>
              <a:t> if </a:t>
            </a:r>
            <a:r>
              <a:rPr lang="en-US" sz="3200" i="1" dirty="0" smtClean="0">
                <a:solidFill>
                  <a:schemeClr val="accent6"/>
                </a:solidFill>
              </a:rPr>
              <a:t>G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⊆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i="1" dirty="0" smtClean="0">
                <a:solidFill>
                  <a:schemeClr val="accent6"/>
                </a:solidFill>
              </a:rPr>
              <a:t>C</a:t>
            </a:r>
            <a:r>
              <a:rPr lang="en-US" sz="3200" dirty="0" smtClean="0">
                <a:solidFill>
                  <a:schemeClr val="accent6"/>
                </a:solidFill>
              </a:rPr>
              <a:t> at the end of this procedure: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dirty="0" smtClean="0">
              <a:solidFill>
                <a:srgbClr val="CC00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i="1" dirty="0" smtClean="0"/>
              <a:t>C </a:t>
            </a:r>
            <a:r>
              <a:rPr lang="en-US" sz="3200" dirty="0" smtClean="0"/>
              <a:t>:={};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/>
              <a:t>repeat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/>
              <a:t>	</a:t>
            </a:r>
            <a:r>
              <a:rPr lang="en-US" sz="3200" b="1" dirty="0" smtClean="0"/>
              <a:t>select </a:t>
            </a:r>
            <a:r>
              <a:rPr lang="en-US" sz="3200" dirty="0" smtClean="0"/>
              <a:t>clause “</a:t>
            </a:r>
            <a:r>
              <a:rPr lang="en-US" sz="3200" i="1" dirty="0" smtClean="0"/>
              <a:t>h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dirty="0" smtClean="0"/>
              <a:t> b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dirty="0" smtClean="0"/>
              <a:t> …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</a:t>
            </a:r>
            <a:r>
              <a:rPr lang="en-US" sz="3200" i="1" baseline="-25000" dirty="0" err="1" smtClean="0"/>
              <a:t>m</a:t>
            </a:r>
            <a:r>
              <a:rPr lang="en-US" sz="3200" dirty="0" smtClean="0"/>
              <a:t>” in </a:t>
            </a:r>
            <a:r>
              <a:rPr lang="en-US" sz="3200" i="1" dirty="0" smtClean="0"/>
              <a:t>KB</a:t>
            </a:r>
            <a:r>
              <a:rPr lang="en-US" sz="3200" dirty="0" smtClean="0"/>
              <a:t> such 		      that </a:t>
            </a:r>
            <a:r>
              <a:rPr lang="en-US" sz="3200" i="1" dirty="0" smtClean="0"/>
              <a:t>b</a:t>
            </a:r>
            <a:r>
              <a:rPr lang="en-US" sz="3200" i="1" baseline="-25000" dirty="0" smtClean="0"/>
              <a:t>i</a:t>
            </a:r>
            <a:r>
              <a:rPr lang="en-US" sz="3200" dirty="0" smtClean="0"/>
              <a:t> </a:t>
            </a:r>
            <a:r>
              <a:rPr lang="en-US" sz="3200" b="1" dirty="0" smtClean="0"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sz="3200" dirty="0" smtClean="0"/>
              <a:t> </a:t>
            </a:r>
            <a:r>
              <a:rPr lang="en-US" sz="3200" i="1" dirty="0" smtClean="0"/>
              <a:t>C</a:t>
            </a:r>
            <a:r>
              <a:rPr lang="en-US" sz="3200" dirty="0" smtClean="0"/>
              <a:t> for all </a:t>
            </a:r>
            <a:r>
              <a:rPr lang="en-US" sz="3200" i="1" dirty="0" err="1" smtClean="0"/>
              <a:t>i</a:t>
            </a:r>
            <a:r>
              <a:rPr lang="en-US" sz="3200" dirty="0" smtClean="0"/>
              <a:t>, and </a:t>
            </a:r>
            <a:r>
              <a:rPr lang="en-US" sz="3200" i="1" dirty="0" smtClean="0"/>
              <a:t>h </a:t>
            </a:r>
            <a:r>
              <a:rPr lang="en-US" sz="3200" b="1" dirty="0" smtClean="0">
                <a:ea typeface="Arial Unicode MS" pitchFamily="34" charset="-128"/>
                <a:cs typeface="Arial Unicode MS" pitchFamily="34" charset="-128"/>
              </a:rPr>
              <a:t>∉</a:t>
            </a:r>
            <a:r>
              <a:rPr lang="en-US" sz="3200" dirty="0" smtClean="0"/>
              <a:t> </a:t>
            </a:r>
            <a:r>
              <a:rPr lang="en-US" sz="3200" i="1" dirty="0" smtClean="0"/>
              <a:t>C</a:t>
            </a:r>
            <a:r>
              <a:rPr lang="en-US" sz="3200" dirty="0" smtClean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/>
              <a:t>	</a:t>
            </a:r>
            <a:r>
              <a:rPr lang="en-US" sz="3200" i="1" dirty="0" smtClean="0"/>
              <a:t>C</a:t>
            </a:r>
            <a:r>
              <a:rPr lang="en-US" sz="3200" dirty="0" smtClean="0"/>
              <a:t> := </a:t>
            </a:r>
            <a:r>
              <a:rPr lang="en-US" sz="3200" i="1" dirty="0" smtClean="0"/>
              <a:t>C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∪</a:t>
            </a:r>
            <a:r>
              <a:rPr lang="en-US" sz="3200" dirty="0" smtClean="0"/>
              <a:t> </a:t>
            </a:r>
            <a:r>
              <a:rPr lang="en-US" sz="3200" i="1" dirty="0" smtClean="0"/>
              <a:t>{ h }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/>
              <a:t>until</a:t>
            </a:r>
            <a:r>
              <a:rPr lang="en-US" sz="3200" dirty="0" smtClean="0"/>
              <a:t> no more clauses can be selected.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8DF470A-8FBF-4CB5-8608-9726FACC85A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6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Bottom-up proof procedure: Example</a:t>
            </a:r>
          </a:p>
        </p:txBody>
      </p:sp>
      <p:sp>
        <p:nvSpPr>
          <p:cNvPr id="16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458200" cy="3865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i="1" smtClean="0"/>
              <a:t>z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smtClean="0"/>
              <a:t> f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e</a:t>
            </a:r>
          </a:p>
          <a:p>
            <a:pPr eaLnBrk="1" hangingPunct="1"/>
            <a:r>
              <a:rPr lang="en-US" sz="3200" i="1" smtClean="0"/>
              <a:t>q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smtClean="0"/>
              <a:t> f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g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z</a:t>
            </a:r>
          </a:p>
          <a:p>
            <a:pPr eaLnBrk="1" hangingPunct="1"/>
            <a:r>
              <a:rPr lang="en-US" sz="3200" i="1" smtClean="0"/>
              <a:t>e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smtClean="0"/>
              <a:t> a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b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a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b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r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f</a:t>
            </a:r>
          </a:p>
          <a:p>
            <a:pPr eaLnBrk="1" hangingPunct="1">
              <a:lnSpc>
                <a:spcPct val="80000"/>
              </a:lnSpc>
            </a:pPr>
            <a:endParaRPr lang="en-US" sz="1800" i="1" smtClean="0"/>
          </a:p>
        </p:txBody>
      </p:sp>
      <p:sp>
        <p:nvSpPr>
          <p:cNvPr id="16416" name="Rectangle 4"/>
          <p:cNvSpPr>
            <a:spLocks noChangeArrowheads="1"/>
          </p:cNvSpPr>
          <p:nvPr/>
        </p:nvSpPr>
        <p:spPr bwMode="auto">
          <a:xfrm>
            <a:off x="2700338" y="5157788"/>
            <a:ext cx="2879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>
                <a:latin typeface="Arial Unicode MS" pitchFamily="34" charset="-128"/>
              </a:rPr>
              <a:t>r?  q? z?</a:t>
            </a:r>
          </a:p>
          <a:p>
            <a:pPr marL="342900" indent="-342900">
              <a:spcBef>
                <a:spcPct val="20000"/>
              </a:spcBef>
            </a:pPr>
            <a:endParaRPr lang="en-US" sz="1800" i="1">
              <a:latin typeface="Arial Unicode MS" pitchFamily="34" charset="-128"/>
            </a:endParaRPr>
          </a:p>
        </p:txBody>
      </p:sp>
      <p:sp>
        <p:nvSpPr>
          <p:cNvPr id="543749" name="Rectangle 5"/>
          <p:cNvSpPr>
            <a:spLocks noChangeArrowheads="1"/>
          </p:cNvSpPr>
          <p:nvPr/>
        </p:nvSpPr>
        <p:spPr bwMode="auto">
          <a:xfrm>
            <a:off x="2500313" y="2349500"/>
            <a:ext cx="6643687" cy="27860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 </a:t>
            </a:r>
            <a:r>
              <a:rPr lang="en-US" sz="2400">
                <a:latin typeface="Arial Unicode MS" pitchFamily="34" charset="-128"/>
              </a:rPr>
              <a:t>:={};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repeat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	</a:t>
            </a:r>
            <a:r>
              <a:rPr lang="en-US" sz="2400" b="1">
                <a:latin typeface="Arial Unicode MS" pitchFamily="34" charset="-128"/>
              </a:rPr>
              <a:t>select </a:t>
            </a:r>
            <a:r>
              <a:rPr lang="en-US" sz="2400">
                <a:latin typeface="Arial Unicode MS" pitchFamily="34" charset="-128"/>
              </a:rPr>
              <a:t>clause “</a:t>
            </a:r>
            <a:r>
              <a:rPr lang="en-US" sz="2400" i="1">
                <a:latin typeface="Arial Unicode MS" pitchFamily="34" charset="-128"/>
              </a:rPr>
              <a:t>h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m</a:t>
            </a:r>
            <a:r>
              <a:rPr lang="en-US" sz="2400">
                <a:latin typeface="Arial Unicode MS" pitchFamily="34" charset="-128"/>
              </a:rPr>
              <a:t>” in </a:t>
            </a:r>
            <a:r>
              <a:rPr lang="en-US" sz="2400" i="1">
                <a:latin typeface="Arial Unicode MS" pitchFamily="34" charset="-128"/>
              </a:rPr>
              <a:t>KB</a:t>
            </a:r>
            <a:r>
              <a:rPr lang="en-US" sz="2400">
                <a:latin typeface="Arial Unicode MS" pitchFamily="34" charset="-128"/>
              </a:rPr>
              <a:t> such 		      that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 i="1" baseline="-25000">
                <a:latin typeface="Arial Unicode MS" pitchFamily="34" charset="-128"/>
              </a:rPr>
              <a:t>i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for all </a:t>
            </a:r>
            <a:r>
              <a:rPr lang="en-US" sz="2400" i="1">
                <a:latin typeface="Arial Unicode MS" pitchFamily="34" charset="-128"/>
              </a:rPr>
              <a:t>i</a:t>
            </a:r>
            <a:r>
              <a:rPr lang="en-US" sz="2400">
                <a:latin typeface="Arial Unicode MS" pitchFamily="34" charset="-128"/>
              </a:rPr>
              <a:t>, and </a:t>
            </a:r>
            <a:r>
              <a:rPr lang="en-US" sz="2400" i="1">
                <a:latin typeface="Arial Unicode MS" pitchFamily="34" charset="-128"/>
              </a:rPr>
              <a:t>h 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∉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	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:= </a:t>
            </a:r>
            <a:r>
              <a:rPr lang="en-US" sz="2400" i="1">
                <a:latin typeface="Arial Unicode MS" pitchFamily="34" charset="-128"/>
              </a:rPr>
              <a:t>C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∪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{ h 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until</a:t>
            </a:r>
            <a:r>
              <a:rPr lang="en-US" sz="2400">
                <a:latin typeface="Arial Unicode MS" pitchFamily="34" charset="-128"/>
              </a:rPr>
              <a:t> no more clauses can be selected.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4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E20919E-5408-4EE9-822A-2B57640E021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58200" cy="39608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dirty="0" smtClean="0"/>
              <a:t>Recap</a:t>
            </a:r>
            <a:r>
              <a:rPr lang="en-US" sz="3200" dirty="0" smtClean="0"/>
              <a:t>: Logic intro and Propositional Definite Clause (PDCL)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/>
              <a:t>Semantics</a:t>
            </a:r>
            <a:r>
              <a:rPr lang="en-US" sz="3200" dirty="0" smtClean="0"/>
              <a:t> (interpretation, model, logical consequence)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/>
              <a:t>Bottom-up</a:t>
            </a:r>
            <a:r>
              <a:rPr lang="en-US" sz="3200" dirty="0" smtClean="0"/>
              <a:t> Proof Procedure for PDCL</a:t>
            </a:r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Soundness</a:t>
            </a:r>
            <a:r>
              <a:rPr lang="en-US" sz="2800" dirty="0" smtClean="0"/>
              <a:t> and Completeness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Using PDCL for </a:t>
            </a:r>
            <a:r>
              <a:rPr lang="en-US" sz="3200" b="1" dirty="0" smtClean="0"/>
              <a:t>R&amp;R in a domain </a:t>
            </a:r>
            <a:r>
              <a:rPr lang="en-US" sz="3200" dirty="0" smtClean="0"/>
              <a:t>(Electrical System)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b="1" dirty="0" smtClean="0"/>
              <a:t>Top-Down</a:t>
            </a:r>
            <a:r>
              <a:rPr lang="en-US" sz="3200" dirty="0" smtClean="0"/>
              <a:t> Proof Procedure for PDCL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3200" dirty="0" smtClean="0"/>
          </a:p>
          <a:p>
            <a:pPr eaLnBrk="1" hangingPunct="1">
              <a:buFontTx/>
              <a:buChar char="•"/>
            </a:pPr>
            <a:endParaRPr lang="en-US" sz="32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AB3E456-2EB8-4A5B-B939-12197DB908D4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Soundness of bottom-up proof procedure</a:t>
            </a:r>
          </a:p>
        </p:txBody>
      </p:sp>
      <p:sp>
        <p:nvSpPr>
          <p:cNvPr id="5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928688"/>
            <a:ext cx="8029575" cy="136842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b="1" smtClean="0"/>
              <a:t>Generic Soundness of proof procedure</a:t>
            </a:r>
            <a:r>
              <a:rPr lang="en-US" smtClean="0"/>
              <a:t>: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b="1" smtClean="0">
                <a:solidFill>
                  <a:schemeClr val="tx2"/>
                </a:solidFill>
              </a:rPr>
              <a:t>If</a:t>
            </a:r>
            <a:r>
              <a:rPr lang="en-US" smtClean="0"/>
              <a:t> G can be proved by the procedure (KB </a:t>
            </a:r>
            <a:r>
              <a:rPr lang="en-US" b="1" smtClean="0"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mtClean="0"/>
              <a:t> G) </a:t>
            </a:r>
            <a:r>
              <a:rPr lang="en-US" b="1" smtClean="0"/>
              <a:t>then</a:t>
            </a:r>
            <a:r>
              <a:rPr lang="en-US" smtClean="0"/>
              <a:t> G is logically entailed by the KB (KB </a:t>
            </a:r>
            <a:r>
              <a:rPr lang="en-US" b="1" smtClean="0"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mtClean="0"/>
              <a:t> G)</a:t>
            </a:r>
            <a:r>
              <a:rPr lang="en-US" i="1" smtClean="0"/>
              <a:t> 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4313" y="2357438"/>
            <a:ext cx="8715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For Bottom-Up proof</a:t>
            </a:r>
            <a:endParaRPr lang="en-US" kern="0" dirty="0">
              <a:latin typeface="+mn-lt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if                   </a:t>
            </a:r>
            <a:r>
              <a:rPr lang="en-US" kern="0" dirty="0">
                <a:latin typeface="+mn-lt"/>
              </a:rPr>
              <a:t>at the end of procedure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latin typeface="+mn-lt"/>
              </a:rPr>
              <a:t>	</a:t>
            </a:r>
            <a:r>
              <a:rPr lang="en-US" b="1" dirty="0">
                <a:latin typeface="+mn-lt"/>
              </a:rPr>
              <a:t>then</a:t>
            </a:r>
            <a:r>
              <a:rPr lang="en-US" dirty="0">
                <a:latin typeface="+mn-lt"/>
              </a:rPr>
              <a:t> G is logically entailed by the KB</a:t>
            </a:r>
            <a:endParaRPr lang="en-US" i="1" kern="0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4071938"/>
            <a:ext cx="8715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So BU is sound, if </a:t>
            </a:r>
            <a:r>
              <a:rPr lang="en-US" kern="0" dirty="0" smtClean="0">
                <a:latin typeface="+mn-lt"/>
              </a:rPr>
              <a:t>all the atoms in……</a:t>
            </a:r>
            <a:endParaRPr lang="en-US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EFD482C-B4DC-4E3B-9154-9C13ACBB6A1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1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Soundness of bottom-up proof procedure</a:t>
            </a:r>
          </a:p>
        </p:txBody>
      </p:sp>
      <p:sp>
        <p:nvSpPr>
          <p:cNvPr id="523268" name="Rectangle 4"/>
          <p:cNvSpPr>
            <a:spLocks noChangeArrowheads="1"/>
          </p:cNvSpPr>
          <p:nvPr/>
        </p:nvSpPr>
        <p:spPr bwMode="auto">
          <a:xfrm>
            <a:off x="0" y="928688"/>
            <a:ext cx="9144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spcAft>
                <a:spcPts val="600"/>
              </a:spcAft>
            </a:pPr>
            <a:r>
              <a:rPr lang="en-US" sz="3200" b="1" dirty="0">
                <a:latin typeface="Arial Unicode MS" pitchFamily="34" charset="-128"/>
              </a:rPr>
              <a:t>Suppose this is not the case</a:t>
            </a:r>
            <a:r>
              <a:rPr lang="en-US" sz="3200" b="1" i="1" dirty="0">
                <a:latin typeface="Arial Unicode MS" pitchFamily="34" charset="-128"/>
              </a:rPr>
              <a:t>.</a:t>
            </a:r>
            <a:endParaRPr lang="en-US" sz="3200" b="1" dirty="0">
              <a:latin typeface="Arial Unicode MS" pitchFamily="34" charset="-128"/>
            </a:endParaRP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Let </a:t>
            </a:r>
            <a:r>
              <a:rPr lang="en-US" i="1" dirty="0">
                <a:latin typeface="Arial Unicode MS" pitchFamily="34" charset="-128"/>
              </a:rPr>
              <a:t>h</a:t>
            </a:r>
            <a:r>
              <a:rPr lang="en-US" dirty="0">
                <a:latin typeface="Arial Unicode MS" pitchFamily="34" charset="-128"/>
              </a:rPr>
              <a:t> be the first atom added to </a:t>
            </a:r>
            <a:r>
              <a:rPr lang="en-US" i="1" dirty="0">
                <a:latin typeface="Arial Unicode MS" pitchFamily="34" charset="-128"/>
              </a:rPr>
              <a:t>C</a:t>
            </a:r>
            <a:r>
              <a:rPr lang="en-US" dirty="0">
                <a:latin typeface="Arial Unicode MS" pitchFamily="34" charset="-128"/>
              </a:rPr>
              <a:t> that is not entailed by KB (i.e., that's </a:t>
            </a:r>
            <a:r>
              <a:rPr lang="en-US" dirty="0" smtClean="0">
                <a:latin typeface="Arial Unicode MS" pitchFamily="34" charset="-128"/>
              </a:rPr>
              <a:t>                 in </a:t>
            </a:r>
            <a:r>
              <a:rPr lang="en-US" dirty="0">
                <a:latin typeface="Arial Unicode MS" pitchFamily="34" charset="-128"/>
              </a:rPr>
              <a:t>every model of </a:t>
            </a:r>
            <a:r>
              <a:rPr lang="en-US" i="1" dirty="0">
                <a:latin typeface="Arial Unicode MS" pitchFamily="34" charset="-128"/>
              </a:rPr>
              <a:t>KB</a:t>
            </a:r>
            <a:r>
              <a:rPr lang="en-US" dirty="0">
                <a:latin typeface="Arial Unicode MS" pitchFamily="34" charset="-128"/>
              </a:rPr>
              <a:t>)</a:t>
            </a: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Suppose </a:t>
            </a:r>
            <a:r>
              <a:rPr lang="en-US" i="1" dirty="0">
                <a:latin typeface="Arial Unicode MS" pitchFamily="34" charset="-128"/>
              </a:rPr>
              <a:t>h</a:t>
            </a:r>
            <a:r>
              <a:rPr lang="en-US" dirty="0">
                <a:latin typeface="Arial Unicode MS" pitchFamily="34" charset="-128"/>
              </a:rPr>
              <a:t> isn't true in model </a:t>
            </a:r>
            <a:r>
              <a:rPr lang="en-US" i="1" dirty="0">
                <a:latin typeface="Arial Unicode MS" pitchFamily="34" charset="-128"/>
              </a:rPr>
              <a:t>M</a:t>
            </a:r>
            <a:r>
              <a:rPr lang="en-US" dirty="0">
                <a:latin typeface="Arial Unicode MS" pitchFamily="34" charset="-128"/>
              </a:rPr>
              <a:t> of </a:t>
            </a:r>
            <a:r>
              <a:rPr lang="en-US" i="1" dirty="0">
                <a:latin typeface="Arial Unicode MS" pitchFamily="34" charset="-128"/>
              </a:rPr>
              <a:t>KB</a:t>
            </a:r>
            <a:r>
              <a:rPr lang="en-US" dirty="0">
                <a:latin typeface="Arial Unicode MS" pitchFamily="34" charset="-128"/>
              </a:rPr>
              <a:t>.</a:t>
            </a: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Since </a:t>
            </a:r>
            <a:r>
              <a:rPr lang="en-US" i="1" dirty="0">
                <a:latin typeface="Arial Unicode MS" pitchFamily="34" charset="-128"/>
              </a:rPr>
              <a:t>h</a:t>
            </a:r>
            <a:r>
              <a:rPr lang="en-US" dirty="0">
                <a:latin typeface="Arial Unicode MS" pitchFamily="34" charset="-128"/>
              </a:rPr>
              <a:t> was added to C, there must be a clause in KB of form:</a:t>
            </a:r>
            <a:endParaRPr lang="en-US" i="1" baseline="-25000" dirty="0">
              <a:latin typeface="Arial Unicode MS" pitchFamily="34" charset="-128"/>
            </a:endParaRP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Each </a:t>
            </a:r>
            <a:r>
              <a:rPr lang="en-US" i="1" dirty="0">
                <a:latin typeface="Arial Unicode MS" pitchFamily="34" charset="-128"/>
              </a:rPr>
              <a:t>b</a:t>
            </a:r>
            <a:r>
              <a:rPr lang="en-US" i="1" baseline="-25000" dirty="0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 is true in </a:t>
            </a:r>
            <a:r>
              <a:rPr lang="en-US" i="1" dirty="0">
                <a:latin typeface="Arial Unicode MS" pitchFamily="34" charset="-128"/>
              </a:rPr>
              <a:t>M (because of 1.)</a:t>
            </a:r>
            <a:r>
              <a:rPr lang="en-US" dirty="0">
                <a:latin typeface="Arial Unicode MS" pitchFamily="34" charset="-128"/>
              </a:rPr>
              <a:t>. </a:t>
            </a:r>
            <a:r>
              <a:rPr lang="en-US" i="1" dirty="0">
                <a:latin typeface="Arial Unicode MS" pitchFamily="34" charset="-128"/>
              </a:rPr>
              <a:t>h</a:t>
            </a:r>
            <a:r>
              <a:rPr lang="en-US" dirty="0">
                <a:latin typeface="Arial Unicode MS" pitchFamily="34" charset="-128"/>
              </a:rPr>
              <a:t> is false in </a:t>
            </a:r>
            <a:r>
              <a:rPr lang="en-US" i="1" dirty="0">
                <a:latin typeface="Arial Unicode MS" pitchFamily="34" charset="-128"/>
              </a:rPr>
              <a:t>M.</a:t>
            </a:r>
            <a:r>
              <a:rPr lang="en-US" dirty="0">
                <a:latin typeface="Arial Unicode MS" pitchFamily="34" charset="-128"/>
              </a:rPr>
              <a:t> So……</a:t>
            </a: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Therefore </a:t>
            </a:r>
          </a:p>
          <a:p>
            <a:pPr marL="533400" indent="-533400">
              <a:lnSpc>
                <a:spcPct val="90000"/>
              </a:lnSpc>
              <a:spcBef>
                <a:spcPct val="3500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latin typeface="Arial Unicode MS" pitchFamily="34" charset="-128"/>
              </a:rPr>
              <a:t>Contradiction!  thus no such </a:t>
            </a:r>
            <a:r>
              <a:rPr lang="en-US" i="1" dirty="0">
                <a:latin typeface="Arial Unicode MS" pitchFamily="34" charset="-128"/>
              </a:rPr>
              <a:t>h </a:t>
            </a:r>
            <a:r>
              <a:rPr lang="en-US" dirty="0">
                <a:latin typeface="Arial Unicode MS" pitchFamily="34" charset="-128"/>
              </a:rPr>
              <a:t>exists.</a:t>
            </a:r>
            <a:endParaRPr lang="en-US" sz="1600" i="1" dirty="0">
              <a:solidFill>
                <a:srgbClr val="CC0099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DE580B5-FAFB-44FF-AE72-D86392CDEC4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74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dirty="0" smtClean="0"/>
              <a:t>Learning Goals for today’s class – part1</a:t>
            </a:r>
          </a:p>
        </p:txBody>
      </p:sp>
      <p:sp>
        <p:nvSpPr>
          <p:cNvPr id="17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You can:</a:t>
            </a: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sz="3200" dirty="0" smtClean="0"/>
              <a:t>Verify whether an </a:t>
            </a:r>
            <a:r>
              <a:rPr lang="en-US" sz="3200" b="1" dirty="0" smtClean="0"/>
              <a:t>interpretation</a:t>
            </a:r>
            <a:r>
              <a:rPr lang="en-US" sz="3200" dirty="0" smtClean="0"/>
              <a:t> is a </a:t>
            </a:r>
            <a:r>
              <a:rPr lang="en-US" sz="3200" b="1" dirty="0" smtClean="0"/>
              <a:t>model</a:t>
            </a:r>
            <a:r>
              <a:rPr lang="en-US" sz="3200" dirty="0" smtClean="0"/>
              <a:t> of a PDCL KB. </a:t>
            </a:r>
          </a:p>
          <a:p>
            <a:pPr eaLnBrk="1" hangingPunct="1">
              <a:buFontTx/>
              <a:buChar char="•"/>
            </a:pPr>
            <a:r>
              <a:rPr lang="en-US" sz="3200" dirty="0" smtClean="0"/>
              <a:t>Verify when a conjunction of atoms is a </a:t>
            </a:r>
            <a:r>
              <a:rPr lang="en-US" sz="3200" b="1" dirty="0" smtClean="0"/>
              <a:t>logical consequence </a:t>
            </a:r>
            <a:r>
              <a:rPr lang="en-US" sz="3200" dirty="0" smtClean="0"/>
              <a:t>of a knowledge base.  </a:t>
            </a:r>
          </a:p>
          <a:p>
            <a:pPr eaLnBrk="1" hangingPunct="1">
              <a:buFontTx/>
              <a:buChar char="•"/>
            </a:pPr>
            <a:r>
              <a:rPr lang="en-US" sz="3200" dirty="0" smtClean="0"/>
              <a:t>Define/read/write/trace/debug the </a:t>
            </a:r>
            <a:r>
              <a:rPr lang="en-US" sz="3200" b="1" dirty="0" smtClean="0"/>
              <a:t>bottom-up proof procedure</a:t>
            </a:r>
            <a:r>
              <a:rPr lang="en-US" sz="3200" dirty="0" smtClean="0"/>
              <a:t>.</a:t>
            </a:r>
          </a:p>
          <a:p>
            <a:pPr eaLnBrk="1" hangingPunct="1">
              <a:buFontTx/>
              <a:buChar char="•"/>
            </a:pPr>
            <a:r>
              <a:rPr lang="en-US" sz="3200" dirty="0" smtClean="0"/>
              <a:t>Prove that BU proof procedure is </a:t>
            </a:r>
            <a:r>
              <a:rPr lang="en-US" sz="3200" b="1" dirty="0" smtClean="0"/>
              <a:t>sound</a:t>
            </a:r>
          </a:p>
          <a:p>
            <a:pPr eaLnBrk="1" hangingPunct="1">
              <a:buFontTx/>
              <a:buChar char="•"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E20919E-5408-4EE9-822A-2B57640E021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58200" cy="39608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dirty="0" smtClean="0"/>
              <a:t>Recap</a:t>
            </a:r>
            <a:r>
              <a:rPr lang="en-US" sz="3200" dirty="0" smtClean="0"/>
              <a:t>: Logic intro and Propositional Definite Clause (PDCL)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/>
              <a:t>Semantics</a:t>
            </a:r>
            <a:r>
              <a:rPr lang="en-US" sz="3200" dirty="0" smtClean="0"/>
              <a:t> (interpretation, model, logical consequence)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/>
              <a:t>Bottom-up</a:t>
            </a:r>
            <a:r>
              <a:rPr lang="en-US" sz="3200" dirty="0" smtClean="0"/>
              <a:t> Proof Procedure for PDCL</a:t>
            </a:r>
          </a:p>
          <a:p>
            <a:pPr lvl="1" eaLnBrk="1" hangingPunct="1"/>
            <a:r>
              <a:rPr lang="en-US" sz="2800" dirty="0" smtClean="0"/>
              <a:t>Soundness and </a:t>
            </a:r>
            <a:r>
              <a:rPr lang="en-US" sz="2800" b="1" dirty="0" smtClean="0">
                <a:solidFill>
                  <a:schemeClr val="accent2"/>
                </a:solidFill>
              </a:rPr>
              <a:t>Completeness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Using PDCL for </a:t>
            </a:r>
            <a:r>
              <a:rPr lang="en-US" sz="3200" b="1" dirty="0" smtClean="0"/>
              <a:t>R&amp;R in a domain </a:t>
            </a:r>
            <a:r>
              <a:rPr lang="en-US" sz="3200" dirty="0" smtClean="0"/>
              <a:t>(Electrical System)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b="1" dirty="0" smtClean="0"/>
              <a:t>Top-Down</a:t>
            </a:r>
            <a:r>
              <a:rPr lang="en-US" sz="3200" dirty="0" smtClean="0"/>
              <a:t> Proof Procedure for PDCL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3200" dirty="0" smtClean="0"/>
          </a:p>
          <a:p>
            <a:pPr eaLnBrk="1" hangingPunct="1">
              <a:buFontTx/>
              <a:buChar char="•"/>
            </a:pPr>
            <a:endParaRPr lang="en-US" sz="32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4CFE43E-4910-443E-B6AA-FF932760B60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Completeness of Bottom Up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000125"/>
            <a:ext cx="8458200" cy="149542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b="1" dirty="0" smtClean="0"/>
              <a:t>Generic Completeness of proof procedure</a:t>
            </a:r>
            <a:r>
              <a:rPr lang="en-US" dirty="0" smtClean="0"/>
              <a:t>: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tx2"/>
                </a:solidFill>
              </a:rPr>
              <a:t>If</a:t>
            </a:r>
            <a:r>
              <a:rPr lang="en-US" dirty="0" smtClean="0"/>
              <a:t> G is logically entailed by the KB (KB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dirty="0" smtClean="0"/>
              <a:t> G)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i="1" dirty="0" smtClean="0"/>
              <a:t>	 </a:t>
            </a:r>
            <a:r>
              <a:rPr lang="en-US" b="1" dirty="0" smtClean="0"/>
              <a:t>then</a:t>
            </a:r>
            <a:r>
              <a:rPr lang="en-US" dirty="0" smtClean="0"/>
              <a:t> G can be proved by the procedure (KB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dirty="0" smtClean="0"/>
              <a:t> G) </a:t>
            </a:r>
            <a:endParaRPr lang="en-US" i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000375"/>
            <a:ext cx="92154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Sketch of our proof: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kern="0" dirty="0">
                <a:latin typeface="+mn-lt"/>
              </a:rPr>
              <a:t>Suppose </a:t>
            </a:r>
            <a:r>
              <a:rPr lang="en-US" i="1" kern="0" dirty="0">
                <a:latin typeface="+mn-lt"/>
              </a:rPr>
              <a:t>KB </a:t>
            </a:r>
            <a:r>
              <a:rPr lang="en-US" b="1" kern="0" dirty="0">
                <a:latin typeface="+mn-lt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i="1" kern="0" dirty="0">
                <a:latin typeface="+mn-lt"/>
              </a:rPr>
              <a:t> G</a:t>
            </a:r>
            <a:r>
              <a:rPr lang="en-US" kern="0" dirty="0">
                <a:latin typeface="+mn-lt"/>
              </a:rPr>
              <a:t>. Then G is true in all models of </a:t>
            </a:r>
            <a:r>
              <a:rPr lang="en-US" i="1" kern="0" dirty="0">
                <a:latin typeface="+mn-lt"/>
              </a:rPr>
              <a:t>KB</a:t>
            </a:r>
            <a:r>
              <a:rPr lang="en-US" kern="0" dirty="0">
                <a:latin typeface="+mn-lt"/>
              </a:rPr>
              <a:t>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kern="0" dirty="0">
                <a:latin typeface="+mn-lt"/>
              </a:rPr>
              <a:t>Thus </a:t>
            </a:r>
            <a:r>
              <a:rPr lang="en-US" i="1" kern="0" dirty="0">
                <a:latin typeface="+mn-lt"/>
              </a:rPr>
              <a:t>G</a:t>
            </a:r>
            <a:r>
              <a:rPr lang="en-US" kern="0" dirty="0">
                <a:latin typeface="+mn-lt"/>
              </a:rPr>
              <a:t> is true in any particular model of KB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kern="0" dirty="0">
                <a:latin typeface="+mn-lt"/>
              </a:rPr>
              <a:t>We will define a model so that if G is true in that model, G is </a:t>
            </a:r>
            <a:r>
              <a:rPr lang="en-US" kern="0" dirty="0" smtClean="0">
                <a:latin typeface="+mn-lt"/>
              </a:rPr>
              <a:t>proved </a:t>
            </a:r>
            <a:r>
              <a:rPr lang="en-US" kern="0" dirty="0">
                <a:latin typeface="+mn-lt"/>
              </a:rPr>
              <a:t>by the bottom up algorithm.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kern="0" dirty="0">
                <a:latin typeface="+mn-lt"/>
              </a:rPr>
              <a:t>Thus </a:t>
            </a:r>
            <a:r>
              <a:rPr lang="en-US" i="1" kern="0" dirty="0">
                <a:latin typeface="+mn-lt"/>
              </a:rPr>
              <a:t>KB</a:t>
            </a:r>
            <a:r>
              <a:rPr lang="en-US" kern="0" dirty="0">
                <a:latin typeface="+mn-lt"/>
              </a:rPr>
              <a:t> </a:t>
            </a:r>
            <a:r>
              <a:rPr lang="en-US" b="1" kern="0" dirty="0">
                <a:latin typeface="+mn-lt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kern="0" dirty="0">
                <a:latin typeface="+mn-lt"/>
              </a:rPr>
              <a:t> </a:t>
            </a:r>
            <a:r>
              <a:rPr lang="en-US" i="1" kern="0" dirty="0">
                <a:latin typeface="+mn-lt"/>
              </a:rPr>
              <a:t>G</a:t>
            </a:r>
            <a:r>
              <a:rPr lang="en-US" kern="0" dirty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441CDC-B194-4867-856B-1837CF909E3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82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Let’s work on step 3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5750" y="1143000"/>
            <a:ext cx="8858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3.  We will define a model so that if G is true in that model, G is </a:t>
            </a:r>
            <a:r>
              <a:rPr lang="en-US" b="1" kern="0" dirty="0" smtClean="0">
                <a:latin typeface="+mn-lt"/>
              </a:rPr>
              <a:t>proved by </a:t>
            </a:r>
            <a:r>
              <a:rPr lang="en-US" b="1" kern="0" dirty="0">
                <a:latin typeface="+mn-lt"/>
              </a:rPr>
              <a:t>the bottom up algorithm.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b="1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b="1" kern="0" dirty="0"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5750" y="2428875"/>
            <a:ext cx="88582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3.1  We will define an interpretation </a:t>
            </a:r>
            <a:r>
              <a:rPr lang="en-US" i="1" kern="0" dirty="0">
                <a:latin typeface="Comic Sans MS" pitchFamily="66" charset="0"/>
              </a:rPr>
              <a:t>I</a:t>
            </a:r>
            <a:r>
              <a:rPr lang="en-US" kern="0" dirty="0">
                <a:latin typeface="+mn-lt"/>
              </a:rPr>
              <a:t>  so that if G is true in </a:t>
            </a:r>
            <a:r>
              <a:rPr lang="en-US" i="1" kern="0" dirty="0">
                <a:latin typeface="Comic Sans MS" pitchFamily="66" charset="0"/>
              </a:rPr>
              <a:t>I</a:t>
            </a:r>
            <a:r>
              <a:rPr lang="en-US" kern="0" dirty="0"/>
              <a:t> </a:t>
            </a:r>
            <a:r>
              <a:rPr lang="en-US" kern="0" dirty="0">
                <a:latin typeface="+mn-lt"/>
              </a:rPr>
              <a:t>, G is </a:t>
            </a:r>
            <a:r>
              <a:rPr lang="en-US" kern="0" dirty="0" smtClean="0">
                <a:latin typeface="+mn-lt"/>
              </a:rPr>
              <a:t>proved by </a:t>
            </a:r>
            <a:r>
              <a:rPr lang="en-US" kern="0" dirty="0">
                <a:latin typeface="+mn-lt"/>
              </a:rPr>
              <a:t>the bottom up algorithm</a:t>
            </a:r>
            <a:r>
              <a:rPr lang="en-US" kern="0" dirty="0" smtClean="0">
                <a:latin typeface="+mn-lt"/>
              </a:rPr>
              <a:t>.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3.2 We will then show that ………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6EBD912-2BCA-4AA1-ADCD-2910CC5E93D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924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Let’s work on step 3.1</a:t>
            </a:r>
            <a:endParaRPr lang="en-US" i="1" smtClean="0">
              <a:latin typeface="Times New Roman" pitchFamily="18" charset="0"/>
            </a:endParaRP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3143250"/>
            <a:ext cx="3071812" cy="257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i="1" smtClean="0"/>
              <a:t>     </a:t>
            </a:r>
            <a:endParaRPr lang="en-US" sz="2400" i="1" smtClean="0"/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a ← e ∧ g.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b ← f ∧ g.		             c ← 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    f ← c ∧ e. 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    e</a:t>
            </a:r>
            <a:r>
              <a:rPr lang="en-US" sz="2400" smtClean="0"/>
              <a:t>. </a:t>
            </a:r>
            <a:r>
              <a:rPr lang="en-US" sz="2400" i="1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    d.</a:t>
            </a:r>
          </a:p>
          <a:p>
            <a:pPr eaLnBrk="1" hangingPunct="1">
              <a:lnSpc>
                <a:spcPct val="80000"/>
              </a:lnSpc>
            </a:pPr>
            <a:endParaRPr lang="en-US" sz="2400" i="1" smtClean="0"/>
          </a:p>
        </p:txBody>
      </p:sp>
      <p:sp>
        <p:nvSpPr>
          <p:cNvPr id="599044" name="Rectangle 4"/>
          <p:cNvSpPr>
            <a:spLocks noChangeArrowheads="1"/>
          </p:cNvSpPr>
          <p:nvPr/>
        </p:nvSpPr>
        <p:spPr bwMode="auto">
          <a:xfrm>
            <a:off x="3786188" y="2286000"/>
            <a:ext cx="5000625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	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                                      </a:t>
            </a:r>
            <a:r>
              <a:rPr lang="en-US" sz="2400">
                <a:latin typeface="Arial Unicode MS" pitchFamily="34" charset="-128"/>
              </a:rPr>
              <a:t>{ 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	             </a:t>
            </a:r>
            <a:r>
              <a:rPr lang="en-US" sz="2400">
                <a:latin typeface="Arial Unicode MS" pitchFamily="34" charset="-128"/>
              </a:rPr>
              <a:t>{ </a:t>
            </a:r>
            <a:r>
              <a:rPr lang="en-US" sz="2400" i="1">
                <a:latin typeface="Arial Unicode MS" pitchFamily="34" charset="-128"/>
              </a:rPr>
              <a:t>e</a:t>
            </a:r>
            <a:r>
              <a:rPr lang="en-US" sz="2400">
                <a:latin typeface="Arial Unicode MS" pitchFamily="34" charset="-128"/>
              </a:rPr>
              <a:t> 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                    </a:t>
            </a:r>
            <a:r>
              <a:rPr lang="en-US" sz="2400">
                <a:latin typeface="Arial Unicode MS" pitchFamily="34" charset="-128"/>
              </a:rPr>
              <a:t>{ </a:t>
            </a:r>
            <a:r>
              <a:rPr lang="en-US" sz="2400" i="1">
                <a:latin typeface="Arial Unicode MS" pitchFamily="34" charset="-128"/>
              </a:rPr>
              <a:t>e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d</a:t>
            </a:r>
            <a:r>
              <a:rPr lang="en-US" sz="2400">
                <a:latin typeface="Arial Unicode MS" pitchFamily="34" charset="-128"/>
              </a:rPr>
              <a:t> 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                           { </a:t>
            </a:r>
            <a:r>
              <a:rPr lang="en-US" sz="2400" i="1">
                <a:latin typeface="Arial Unicode MS" pitchFamily="34" charset="-128"/>
              </a:rPr>
              <a:t>e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d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                    </a:t>
            </a:r>
            <a:r>
              <a:rPr lang="en-US" sz="2400">
                <a:latin typeface="Arial Unicode MS" pitchFamily="34" charset="-128"/>
              </a:rPr>
              <a:t>{ </a:t>
            </a:r>
            <a:r>
              <a:rPr lang="en-US" sz="2400" i="1">
                <a:latin typeface="Arial Unicode MS" pitchFamily="34" charset="-128"/>
              </a:rPr>
              <a:t>e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d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f</a:t>
            </a:r>
            <a:r>
              <a:rPr lang="en-US" sz="2400">
                <a:latin typeface="Arial Unicode MS" pitchFamily="34" charset="-128"/>
              </a:rPr>
              <a:t> 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</a:p>
        </p:txBody>
      </p:sp>
      <p:sp>
        <p:nvSpPr>
          <p:cNvPr id="599045" name="Rectangle 5"/>
          <p:cNvSpPr>
            <a:spLocks noChangeArrowheads="1"/>
          </p:cNvSpPr>
          <p:nvPr/>
        </p:nvSpPr>
        <p:spPr bwMode="auto">
          <a:xfrm>
            <a:off x="714375" y="5857875"/>
            <a:ext cx="52752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{ </a:t>
            </a:r>
            <a:r>
              <a:rPr lang="en-US" sz="2400" i="1">
                <a:latin typeface="Arial Unicode MS" pitchFamily="34" charset="-128"/>
              </a:rPr>
              <a:t>a,   b,   c,   d,   e,   f,   g }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5750" y="2000250"/>
            <a:ext cx="8137525" cy="1000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dirty="0">
                <a:latin typeface="Arial Unicode MS" pitchFamily="34" charset="-128"/>
              </a:rPr>
              <a:t>Let </a:t>
            </a:r>
            <a:r>
              <a:rPr lang="en-US" i="1" dirty="0"/>
              <a:t>I </a:t>
            </a:r>
            <a:r>
              <a:rPr lang="en-US" dirty="0">
                <a:latin typeface="Arial Unicode MS" pitchFamily="34" charset="-128"/>
              </a:rPr>
              <a:t> be the interpretation in which every element of </a:t>
            </a:r>
            <a:r>
              <a:rPr lang="en-US" i="1" dirty="0">
                <a:latin typeface="Arial Unicode MS" pitchFamily="34" charset="-128"/>
              </a:rPr>
              <a:t>C</a:t>
            </a:r>
            <a:r>
              <a:rPr lang="en-US" dirty="0">
                <a:latin typeface="Arial Unicode MS" pitchFamily="34" charset="-128"/>
              </a:rPr>
              <a:t> is               and every other atom is           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785813"/>
            <a:ext cx="9144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3.1  Define interpretation </a:t>
            </a:r>
            <a:r>
              <a:rPr lang="en-US" i="1" kern="0" dirty="0">
                <a:latin typeface="Comic Sans MS" pitchFamily="66" charset="0"/>
              </a:rPr>
              <a:t>I</a:t>
            </a:r>
            <a:r>
              <a:rPr lang="en-US" kern="0" dirty="0">
                <a:latin typeface="+mn-lt"/>
              </a:rPr>
              <a:t>  so that if G is true in </a:t>
            </a:r>
            <a:r>
              <a:rPr lang="en-US" i="1" kern="0" dirty="0">
                <a:latin typeface="Comic Sans MS" pitchFamily="66" charset="0"/>
              </a:rPr>
              <a:t>I</a:t>
            </a:r>
            <a:r>
              <a:rPr lang="en-US" kern="0" dirty="0"/>
              <a:t> </a:t>
            </a:r>
            <a:r>
              <a:rPr lang="en-US" kern="0" dirty="0">
                <a:latin typeface="+mn-lt"/>
              </a:rPr>
              <a:t>, 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 Then </a:t>
            </a:r>
            <a:r>
              <a:rPr lang="en-US" i="1" dirty="0">
                <a:latin typeface="+mn-lt"/>
              </a:rPr>
              <a:t>G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+mn-lt"/>
                <a:ea typeface="Arial Unicode MS" pitchFamily="34" charset="-128"/>
                <a:cs typeface="Arial Unicode MS" pitchFamily="34" charset="-128"/>
              </a:rPr>
              <a:t>⊆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C</a:t>
            </a:r>
            <a:r>
              <a:rPr lang="en-US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build="p"/>
      <p:bldP spid="599044" grpId="0"/>
      <p:bldP spid="599045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ECE20AF-393C-44DA-95B0-4BCE6A50940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Logics as a R&amp;R system</a:t>
            </a:r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285750" y="1500188"/>
            <a:ext cx="8429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>
                <a:latin typeface="Arial Unicode MS" pitchFamily="34" charset="-128"/>
              </a:rPr>
              <a:t>formalize a domain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>
                <a:latin typeface="Arial Unicode MS" pitchFamily="34" charset="-128"/>
              </a:rPr>
              <a:t>reason about it</a:t>
            </a:r>
            <a:r>
              <a:rPr lang="en-US">
                <a:latin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A50B4E1-DE2E-4968-BF31-9FC76006DE4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026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Let’s work on step 3.2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42938"/>
            <a:ext cx="8929687" cy="60007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Claim: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</a:rPr>
              <a:t>I</a:t>
            </a:r>
            <a:r>
              <a:rPr lang="en-US" i="1" dirty="0" smtClean="0"/>
              <a:t> </a:t>
            </a:r>
            <a:r>
              <a:rPr lang="en-US" dirty="0" smtClean="0"/>
              <a:t>is a model of </a:t>
            </a:r>
            <a:r>
              <a:rPr lang="en-US" i="1" dirty="0" smtClean="0"/>
              <a:t>KB </a:t>
            </a:r>
            <a:r>
              <a:rPr lang="en-US" sz="2400" i="1" dirty="0" smtClean="0"/>
              <a:t>(we’ll call it the </a:t>
            </a:r>
            <a:r>
              <a:rPr lang="en-US" sz="2400" b="1" i="1" dirty="0" smtClean="0"/>
              <a:t>minimal model</a:t>
            </a:r>
            <a:r>
              <a:rPr lang="en-US" sz="2400" i="1" dirty="0" smtClean="0"/>
              <a:t>)</a:t>
            </a:r>
            <a:r>
              <a:rPr lang="en-US" sz="2400" dirty="0" smtClean="0"/>
              <a:t>. </a:t>
            </a:r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Proof:   </a:t>
            </a:r>
            <a:r>
              <a:rPr lang="en-US" b="1" dirty="0" smtClean="0"/>
              <a:t>Assume</a:t>
            </a:r>
            <a:r>
              <a:rPr lang="en-US" dirty="0" smtClean="0"/>
              <a:t>  that </a:t>
            </a:r>
            <a:r>
              <a:rPr lang="en-US" sz="3200" i="1" dirty="0" smtClean="0">
                <a:latin typeface="Times New Roman" pitchFamily="18" charset="0"/>
              </a:rPr>
              <a:t>I</a:t>
            </a:r>
            <a:r>
              <a:rPr lang="en-US" dirty="0" smtClean="0"/>
              <a:t> is not a model of </a:t>
            </a:r>
            <a:r>
              <a:rPr lang="en-US" i="1" dirty="0" smtClean="0"/>
              <a:t>KB</a:t>
            </a:r>
            <a:r>
              <a:rPr lang="en-US" dirty="0" smtClean="0"/>
              <a:t>. 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Then</a:t>
            </a:r>
            <a:r>
              <a:rPr lang="en-US" dirty="0" smtClean="0"/>
              <a:t> there must exist some clause </a:t>
            </a:r>
            <a:r>
              <a:rPr lang="en-US" i="1" dirty="0" smtClean="0"/>
              <a:t>h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i="1" dirty="0" smtClean="0"/>
              <a:t> b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…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m</a:t>
            </a:r>
            <a:r>
              <a:rPr lang="en-US" dirty="0" smtClean="0"/>
              <a:t> in </a:t>
            </a:r>
            <a:r>
              <a:rPr lang="en-US" i="1" dirty="0" smtClean="0"/>
              <a:t>KB</a:t>
            </a:r>
            <a:r>
              <a:rPr lang="en-US" dirty="0" smtClean="0"/>
              <a:t> (having zero or more </a:t>
            </a:r>
            <a:r>
              <a:rPr lang="en-US" i="1" dirty="0" smtClean="0"/>
              <a:t>b</a:t>
            </a:r>
            <a:r>
              <a:rPr lang="en-US" i="1" baseline="-25000" dirty="0" smtClean="0"/>
              <a:t>i</a:t>
            </a:r>
            <a:r>
              <a:rPr lang="en-US" dirty="0" smtClean="0"/>
              <a:t> 's) which is           in </a:t>
            </a:r>
            <a:r>
              <a:rPr lang="en-US" sz="3200" i="1" dirty="0" smtClean="0">
                <a:latin typeface="Times New Roman" pitchFamily="18" charset="0"/>
              </a:rPr>
              <a:t>I</a:t>
            </a:r>
            <a:r>
              <a:rPr lang="en-US" dirty="0" smtClean="0"/>
              <a:t>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The only way this can occur is if </a:t>
            </a:r>
            <a:r>
              <a:rPr lang="en-US" i="1" dirty="0" smtClean="0"/>
              <a:t>b</a:t>
            </a:r>
            <a:r>
              <a:rPr lang="en-US" i="1" baseline="-25000" dirty="0" smtClean="0"/>
              <a:t>1</a:t>
            </a:r>
            <a:r>
              <a:rPr lang="en-US" i="1" dirty="0" smtClean="0"/>
              <a:t>  …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m</a:t>
            </a:r>
            <a:r>
              <a:rPr lang="en-US" i="1" baseline="-25000" dirty="0" smtClean="0"/>
              <a:t>  </a:t>
            </a:r>
            <a:r>
              <a:rPr lang="en-US" dirty="0" smtClean="0"/>
              <a:t> are         in </a:t>
            </a:r>
            <a:r>
              <a:rPr lang="en-US" i="1" dirty="0" smtClean="0">
                <a:latin typeface="Times New Roman" pitchFamily="18" charset="0"/>
              </a:rPr>
              <a:t>I</a:t>
            </a:r>
            <a:r>
              <a:rPr lang="en-US" dirty="0" smtClean="0"/>
              <a:t> (i.e., are in C) and </a:t>
            </a:r>
            <a:r>
              <a:rPr lang="en-US" i="1" dirty="0" smtClean="0"/>
              <a:t>h</a:t>
            </a:r>
            <a:r>
              <a:rPr lang="en-US" dirty="0" smtClean="0"/>
              <a:t> is            in </a:t>
            </a:r>
            <a:r>
              <a:rPr lang="en-US" i="1" dirty="0" smtClean="0">
                <a:latin typeface="Times New Roman" pitchFamily="18" charset="0"/>
              </a:rPr>
              <a:t>I </a:t>
            </a:r>
            <a:r>
              <a:rPr lang="en-US" dirty="0" smtClean="0"/>
              <a:t>(i.e., is not in C)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But</a:t>
            </a:r>
            <a:r>
              <a:rPr lang="en-US" dirty="0" smtClean="0"/>
              <a:t> if each </a:t>
            </a:r>
            <a:r>
              <a:rPr lang="en-US" i="1" dirty="0" smtClean="0"/>
              <a:t>b</a:t>
            </a:r>
            <a:r>
              <a:rPr lang="en-US" i="1" baseline="-25000" dirty="0" smtClean="0"/>
              <a:t>i</a:t>
            </a:r>
            <a:r>
              <a:rPr lang="en-US" dirty="0" smtClean="0"/>
              <a:t> belonged to </a:t>
            </a:r>
            <a:r>
              <a:rPr lang="en-US" i="1" dirty="0" smtClean="0"/>
              <a:t>C</a:t>
            </a:r>
            <a:r>
              <a:rPr lang="en-US" dirty="0" smtClean="0"/>
              <a:t>, Bottom Up would have added </a:t>
            </a:r>
            <a:r>
              <a:rPr lang="en-US" i="1" dirty="0" smtClean="0"/>
              <a:t>h</a:t>
            </a:r>
            <a:r>
              <a:rPr lang="en-US" dirty="0" smtClean="0"/>
              <a:t> to </a:t>
            </a:r>
            <a:r>
              <a:rPr lang="en-US" i="1" dirty="0" smtClean="0"/>
              <a:t>C</a:t>
            </a:r>
            <a:r>
              <a:rPr lang="en-US" dirty="0" smtClean="0"/>
              <a:t> as well.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So, there can be no clause in the KB that is false in interpretation </a:t>
            </a:r>
            <a:r>
              <a:rPr lang="en-US" sz="3200" i="1" dirty="0" smtClean="0">
                <a:latin typeface="Times New Roman" pitchFamily="18" charset="0"/>
              </a:rPr>
              <a:t>I </a:t>
            </a:r>
            <a:r>
              <a:rPr lang="en-US" dirty="0" smtClean="0"/>
              <a:t>(which implies the claim :-)</a:t>
            </a:r>
            <a:endParaRPr lang="en-US" sz="24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3ED967-B7EE-433C-B9D8-EED2264D472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Completeness of Bottom Up </a:t>
            </a:r>
            <a:br>
              <a:rPr lang="en-US" dirty="0" smtClean="0"/>
            </a:br>
            <a:r>
              <a:rPr lang="en-US" sz="2800" dirty="0" smtClean="0"/>
              <a:t>(proof summary)</a:t>
            </a:r>
            <a:endParaRPr lang="en-US" dirty="0" smtClean="0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If </a:t>
            </a:r>
            <a:r>
              <a:rPr lang="en-US" i="1" dirty="0" smtClean="0">
                <a:solidFill>
                  <a:schemeClr val="accent6"/>
                </a:solidFill>
              </a:rPr>
              <a:t>KB </a:t>
            </a:r>
            <a:r>
              <a:rPr lang="en-US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i="1" dirty="0" smtClean="0">
                <a:solidFill>
                  <a:schemeClr val="accent6"/>
                </a:solidFill>
              </a:rPr>
              <a:t> G </a:t>
            </a:r>
            <a:r>
              <a:rPr lang="en-US" dirty="0" smtClean="0">
                <a:solidFill>
                  <a:schemeClr val="accent6"/>
                </a:solidFill>
              </a:rPr>
              <a:t>then KB </a:t>
            </a:r>
            <a:r>
              <a:rPr lang="en-US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i="1" dirty="0" smtClean="0">
                <a:solidFill>
                  <a:schemeClr val="accent6"/>
                </a:solidFill>
              </a:rPr>
              <a:t>G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Suppose </a:t>
            </a:r>
            <a:r>
              <a:rPr lang="en-US" i="1" dirty="0" smtClean="0"/>
              <a:t>KB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i="1" dirty="0" smtClean="0"/>
              <a:t> G </a:t>
            </a:r>
            <a:r>
              <a:rPr lang="en-US" dirty="0" smtClean="0"/>
              <a:t>. 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Then </a:t>
            </a:r>
            <a:r>
              <a:rPr lang="en-US" i="1" dirty="0" smtClean="0"/>
              <a:t>G</a:t>
            </a:r>
            <a:r>
              <a:rPr lang="en-US" dirty="0" smtClean="0"/>
              <a:t> is true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 </a:t>
            </a:r>
            <a:r>
              <a:rPr lang="en-US" i="1" dirty="0" smtClean="0"/>
              <a:t>G</a:t>
            </a:r>
            <a:r>
              <a:rPr lang="en-US" dirty="0" smtClean="0"/>
              <a:t> is true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 </a:t>
            </a:r>
            <a:r>
              <a:rPr lang="en-US" i="1" dirty="0" smtClean="0"/>
              <a:t>G</a:t>
            </a:r>
            <a:r>
              <a:rPr lang="en-US" dirty="0" smtClean="0"/>
              <a:t> is proved by…..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Thus</a:t>
            </a:r>
          </a:p>
          <a:p>
            <a:pPr eaLnBrk="1" hangingPunct="1">
              <a:defRPr/>
            </a:pPr>
            <a:endParaRPr lang="en-US" i="1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A5CC68C-C126-4C83-8AC4-106FC7AC1B4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0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66700" y="142875"/>
            <a:ext cx="9124950" cy="685800"/>
          </a:xfrm>
        </p:spPr>
        <p:txBody>
          <a:bodyPr/>
          <a:lstStyle/>
          <a:p>
            <a:pPr eaLnBrk="1" hangingPunct="1"/>
            <a:r>
              <a:rPr lang="en-US" smtClean="0"/>
              <a:t>Soundness &amp; completeness of proof procedures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143000"/>
            <a:ext cx="8858250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r>
              <a:rPr lang="en-US" dirty="0" smtClean="0"/>
              <a:t>A proof procedure X is sound …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r>
              <a:rPr lang="en-US" dirty="0" smtClean="0"/>
              <a:t>A proof procedure X is complete….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r>
              <a:rPr lang="en-US" dirty="0" err="1" smtClean="0"/>
              <a:t>BottomUp</a:t>
            </a:r>
            <a:r>
              <a:rPr lang="en-US" dirty="0" smtClean="0"/>
              <a:t> for PDCL is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r>
              <a:rPr lang="en-US" dirty="0" smtClean="0"/>
              <a:t>We proved this in general even for domains represented by </a:t>
            </a:r>
            <a:r>
              <a:rPr lang="en-US" b="1" dirty="0" smtClean="0"/>
              <a:t>thousands of propositions </a:t>
            </a:r>
            <a:r>
              <a:rPr lang="en-US" dirty="0" smtClean="0"/>
              <a:t>and corresponding </a:t>
            </a:r>
            <a:r>
              <a:rPr lang="en-US" b="1" dirty="0" smtClean="0"/>
              <a:t>KB with millions of definite clauses </a:t>
            </a:r>
            <a:r>
              <a:rPr lang="en-US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786842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An exercise for you</a:t>
            </a:r>
            <a:br>
              <a:rPr lang="en-US" sz="3200" dirty="0" smtClean="0"/>
            </a:br>
            <a:r>
              <a:rPr lang="en-US" sz="2800" dirty="0" smtClean="0"/>
              <a:t>Let’s consider these two alternative  proof procedures </a:t>
            </a:r>
            <a:r>
              <a:rPr lang="en-US" sz="2800" smtClean="0"/>
              <a:t>for PDCL</a:t>
            </a:r>
            <a:endParaRPr lang="en-US" sz="2800" dirty="0" smtClean="0"/>
          </a:p>
        </p:txBody>
      </p:sp>
      <p:sp>
        <p:nvSpPr>
          <p:cNvPr id="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6429390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r>
              <a:rPr lang="en-US" sz="2400" dirty="0" smtClean="0"/>
              <a:t>A.    C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= {All clauses in KB with empty bodies}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r>
              <a:rPr lang="en-US" sz="2400" dirty="0" smtClean="0"/>
              <a:t>B.     C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= {All atoms in the knowledge base}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48264" y="1124744"/>
            <a:ext cx="1928826" cy="257175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i="1" kern="0" dirty="0">
                <a:latin typeface="+mn-lt"/>
              </a:rPr>
              <a:t>     </a:t>
            </a:r>
            <a:r>
              <a:rPr lang="en-US" sz="2400" i="1" kern="0" dirty="0" smtClean="0">
                <a:latin typeface="+mn-lt"/>
              </a:rPr>
              <a:t> </a:t>
            </a:r>
            <a:r>
              <a:rPr lang="en-US" sz="2400" b="1" i="1" kern="0" dirty="0" smtClean="0">
                <a:latin typeface="+mn-lt"/>
              </a:rPr>
              <a:t>KB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 smtClean="0">
                <a:latin typeface="+mn-lt"/>
              </a:rPr>
              <a:t>     a </a:t>
            </a:r>
            <a:r>
              <a:rPr lang="en-US" sz="2400" i="1" kern="0" dirty="0">
                <a:latin typeface="+mn-lt"/>
              </a:rPr>
              <a:t>← e ∧ g.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	b ← f ∧ g</a:t>
            </a:r>
            <a:r>
              <a:rPr lang="en-US" sz="2400" i="1" kern="0" dirty="0" smtClean="0">
                <a:latin typeface="+mn-lt"/>
              </a:rPr>
              <a:t>.             </a:t>
            </a:r>
            <a:r>
              <a:rPr lang="en-US" sz="2400" i="1" kern="0" dirty="0">
                <a:latin typeface="+mn-lt"/>
              </a:rPr>
              <a:t>c ← e.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    f ← </a:t>
            </a:r>
            <a:r>
              <a:rPr lang="en-US" sz="2400" i="1" kern="0" dirty="0" smtClean="0">
                <a:latin typeface="+mn-lt"/>
              </a:rPr>
              <a:t>c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 smtClean="0">
                <a:latin typeface="+mn-lt"/>
              </a:rPr>
              <a:t>    e</a:t>
            </a:r>
            <a:r>
              <a:rPr lang="en-US" sz="2400" kern="0" dirty="0">
                <a:latin typeface="+mn-lt"/>
              </a:rPr>
              <a:t>. </a:t>
            </a:r>
            <a:r>
              <a:rPr lang="en-US" sz="2400" i="1" kern="0" dirty="0">
                <a:latin typeface="+mn-lt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    d.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i="1" kern="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71538" y="3929066"/>
            <a:ext cx="5957465" cy="52322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Both A and B are sound and complete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071538" y="4714884"/>
            <a:ext cx="7089057" cy="523220"/>
          </a:xfrm>
          <a:prstGeom prst="rect">
            <a:avLst/>
          </a:prstGeom>
          <a:solidFill>
            <a:srgbClr val="FF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Both A and B are neither sound nor complete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71538" y="5429264"/>
            <a:ext cx="6142451" cy="52322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 is sound  only and B is complete only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071538" y="6143644"/>
            <a:ext cx="6142451" cy="52322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 is complete only and B is sound only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C6E59B6-E753-4E37-B630-7FF08372761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4107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Can you think of a proof procedure for PDCL….</a:t>
            </a:r>
          </a:p>
        </p:txBody>
      </p:sp>
      <p:sp>
        <p:nvSpPr>
          <p:cNvPr id="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85860"/>
            <a:ext cx="8858250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r>
              <a:rPr lang="en-US" dirty="0" smtClean="0"/>
              <a:t>That is sound but not complete?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r>
              <a:rPr lang="en-US" dirty="0" smtClean="0"/>
              <a:t>That is complete but not sound?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72188" y="1071563"/>
            <a:ext cx="3071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i="1" kern="0">
                <a:latin typeface="+mn-lt"/>
              </a:rPr>
              <a:t>     </a:t>
            </a:r>
            <a:endParaRPr lang="en-US" sz="2400" i="1" kern="0"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>
                <a:latin typeface="+mn-lt"/>
              </a:rPr>
              <a:t>	a ← e ∧ g.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>
                <a:latin typeface="+mn-lt"/>
              </a:rPr>
              <a:t>	b ← f ∧ g.		             c ← e.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>
                <a:latin typeface="+mn-lt"/>
              </a:rPr>
              <a:t>    f ← c ∧ e. 	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>
                <a:latin typeface="+mn-lt"/>
              </a:rPr>
              <a:t>    e</a:t>
            </a:r>
            <a:r>
              <a:rPr lang="en-US" sz="2400" kern="0">
                <a:latin typeface="+mn-lt"/>
              </a:rPr>
              <a:t>. </a:t>
            </a:r>
            <a:r>
              <a:rPr lang="en-US" sz="2400" i="1" kern="0">
                <a:latin typeface="+mn-lt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>
                <a:latin typeface="+mn-lt"/>
              </a:rPr>
              <a:t>    d.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i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E20919E-5408-4EE9-822A-2B57640E021A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58200" cy="39608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dirty="0" smtClean="0"/>
              <a:t>Recap</a:t>
            </a:r>
            <a:r>
              <a:rPr lang="en-US" sz="3200" dirty="0" smtClean="0"/>
              <a:t>: Logic intro and Propositional Definite Clause (PDCL)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/>
              <a:t>Semantics</a:t>
            </a:r>
            <a:r>
              <a:rPr lang="en-US" sz="3200" dirty="0" smtClean="0"/>
              <a:t> (interpretation, model, logical consequence)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/>
              <a:t>Bottom-up</a:t>
            </a:r>
            <a:r>
              <a:rPr lang="en-US" sz="3200" dirty="0" smtClean="0"/>
              <a:t> Proof Procedure for PDCL</a:t>
            </a:r>
          </a:p>
          <a:p>
            <a:pPr lvl="1" eaLnBrk="1" hangingPunct="1"/>
            <a:r>
              <a:rPr lang="en-US" sz="2800" dirty="0" smtClean="0"/>
              <a:t>Soundness and Completeness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</a:rPr>
              <a:t>Using PDCL for </a:t>
            </a:r>
            <a:r>
              <a:rPr lang="en-US" sz="3200" b="1" dirty="0" smtClean="0">
                <a:solidFill>
                  <a:schemeClr val="accent2"/>
                </a:solidFill>
              </a:rPr>
              <a:t>R&amp;R in a domain </a:t>
            </a:r>
            <a:r>
              <a:rPr lang="en-US" sz="3200" dirty="0" smtClean="0">
                <a:solidFill>
                  <a:schemeClr val="accent2"/>
                </a:solidFill>
              </a:rPr>
              <a:t>(Electrical System)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b="1" dirty="0" smtClean="0"/>
              <a:t>Top-Down</a:t>
            </a:r>
            <a:r>
              <a:rPr lang="en-US" sz="3200" dirty="0" smtClean="0"/>
              <a:t> Proof Procedure for PDCL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3200" dirty="0" smtClean="0"/>
          </a:p>
          <a:p>
            <a:pPr eaLnBrk="1" hangingPunct="1">
              <a:buFontTx/>
              <a:buChar char="•"/>
            </a:pPr>
            <a:endParaRPr lang="en-US" sz="32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195294-2E04-46F9-B99D-085380D1A18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Electrical Environment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1116013" y="815975"/>
          <a:ext cx="7056437" cy="5473700"/>
        </p:xfrm>
        <a:graphic>
          <a:graphicData uri="http://schemas.openxmlformats.org/presentationml/2006/ole">
            <p:oleObj spid="_x0000_s81922" name="Acrobat Document" r:id="rId4" imgW="4200000" imgH="3258005" progId="AcroExch.Document.7">
              <p:embed/>
            </p:oleObj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6948488" y="3068638"/>
            <a:ext cx="565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Helvetica" pitchFamily="34" charset="0"/>
              </a:rPr>
              <a:t>/ up</a:t>
            </a:r>
          </a:p>
        </p:txBody>
      </p:sp>
      <p:sp>
        <p:nvSpPr>
          <p:cNvPr id="4110" name="Text Box 5"/>
          <p:cNvSpPr txBox="1">
            <a:spLocks noChangeArrowheads="1"/>
          </p:cNvSpPr>
          <p:nvPr/>
        </p:nvSpPr>
        <p:spPr bwMode="auto">
          <a:xfrm>
            <a:off x="7019925" y="2492375"/>
            <a:ext cx="7921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Helvetica" pitchFamily="34" charset="0"/>
              </a:rPr>
              <a:t>/down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E3CDB68-9358-4659-8B1C-80AC4893B5B8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1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define relevant propositions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27088" y="712788"/>
          <a:ext cx="6192837" cy="3957637"/>
        </p:xfrm>
        <a:graphic>
          <a:graphicData uri="http://schemas.openxmlformats.org/presentationml/2006/ole">
            <p:oleObj spid="_x0000_s82946" name="Acrobat Document" r:id="rId4" imgW="4200000" imgH="3258005" progId="AcroExch.Document.7">
              <p:embed/>
            </p:oleObj>
          </a:graphicData>
        </a:graphic>
      </p:graphicFrame>
      <p:sp>
        <p:nvSpPr>
          <p:cNvPr id="5144" name="Text Box 4"/>
          <p:cNvSpPr txBox="1">
            <a:spLocks noChangeArrowheads="1"/>
          </p:cNvSpPr>
          <p:nvPr/>
        </p:nvSpPr>
        <p:spPr bwMode="auto">
          <a:xfrm>
            <a:off x="5724525" y="2420938"/>
            <a:ext cx="438150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 up</a:t>
            </a:r>
          </a:p>
        </p:txBody>
      </p:sp>
      <p:sp>
        <p:nvSpPr>
          <p:cNvPr id="5145" name="Text Box 5"/>
          <p:cNvSpPr txBox="1">
            <a:spLocks noChangeArrowheads="1"/>
          </p:cNvSpPr>
          <p:nvPr/>
        </p:nvSpPr>
        <p:spPr bwMode="auto">
          <a:xfrm>
            <a:off x="5724525" y="1916113"/>
            <a:ext cx="585788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/down</a:t>
            </a:r>
          </a:p>
        </p:txBody>
      </p:sp>
      <p:sp>
        <p:nvSpPr>
          <p:cNvPr id="5146" name="Rectangle 6"/>
          <p:cNvSpPr>
            <a:spLocks noChangeArrowheads="1"/>
          </p:cNvSpPr>
          <p:nvPr/>
        </p:nvSpPr>
        <p:spPr bwMode="auto">
          <a:xfrm>
            <a:off x="214313" y="4500563"/>
            <a:ext cx="64087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For each wire </a:t>
            </a:r>
            <a:r>
              <a:rPr lang="en-US" sz="2400" i="1">
                <a:latin typeface="Arial Unicode MS" pitchFamily="34" charset="-128"/>
              </a:rPr>
              <a:t>w</a:t>
            </a:r>
            <a:r>
              <a:rPr lang="en-US" sz="2400"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For each circuit breaker </a:t>
            </a:r>
            <a:r>
              <a:rPr lang="en-US" sz="2400" i="1">
                <a:latin typeface="Arial Unicode MS" pitchFamily="34" charset="-128"/>
              </a:rPr>
              <a:t>cb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For each switch </a:t>
            </a:r>
            <a:r>
              <a:rPr lang="en-US" sz="2400" i="1">
                <a:latin typeface="Arial Unicode MS" pitchFamily="34" charset="-128"/>
              </a:rPr>
              <a:t>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For each light  </a:t>
            </a:r>
            <a:r>
              <a:rPr lang="en-US" sz="2400" i="1">
                <a:latin typeface="Arial Unicode MS" pitchFamily="34" charset="-128"/>
              </a:rPr>
              <a:t>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For each outlet </a:t>
            </a:r>
            <a:r>
              <a:rPr lang="en-US" sz="2400" i="1">
                <a:latin typeface="Arial Unicode MS" pitchFamily="34" charset="-128"/>
              </a:rPr>
              <a:t>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i="1">
              <a:latin typeface="Arial Unicode MS" pitchFamily="34" charset="-128"/>
            </a:endParaRPr>
          </a:p>
        </p:txBody>
      </p:sp>
      <p:sp>
        <p:nvSpPr>
          <p:cNvPr id="549895" name="Rectangle 7"/>
          <p:cNvSpPr>
            <a:spLocks noChangeArrowheads="1"/>
          </p:cNvSpPr>
          <p:nvPr/>
        </p:nvSpPr>
        <p:spPr bwMode="auto">
          <a:xfrm>
            <a:off x="7667625" y="4437063"/>
            <a:ext cx="14763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7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3 x 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i="1">
              <a:latin typeface="Arial Unicode MS" pitchFamily="34" charset="-128"/>
            </a:endParaRPr>
          </a:p>
        </p:txBody>
      </p:sp>
      <p:sp>
        <p:nvSpPr>
          <p:cNvPr id="549896" name="Rectangle 8"/>
          <p:cNvSpPr>
            <a:spLocks noChangeArrowheads="1"/>
          </p:cNvSpPr>
          <p:nvPr/>
        </p:nvSpPr>
        <p:spPr bwMode="auto">
          <a:xfrm>
            <a:off x="6372225" y="3284538"/>
            <a:ext cx="27717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How many interpretations?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i="1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5" grpId="0"/>
      <p:bldP spid="54989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9B07490-11C8-4195-ADB7-3385FE1BC9CB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now tell system knowledge about how the domain works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27088" y="1127125"/>
          <a:ext cx="5545137" cy="3543300"/>
        </p:xfrm>
        <a:graphic>
          <a:graphicData uri="http://schemas.openxmlformats.org/presentationml/2006/ole">
            <p:oleObj spid="_x0000_s83970" name="Acrobat Document" r:id="rId4" imgW="4200000" imgH="3258005" progId="AcroExch.Document.7">
              <p:embed/>
            </p:oleObj>
          </a:graphicData>
        </a:graphic>
      </p:graphicFrame>
      <p:sp>
        <p:nvSpPr>
          <p:cNvPr id="6162" name="Text Box 4"/>
          <p:cNvSpPr txBox="1">
            <a:spLocks noChangeArrowheads="1"/>
          </p:cNvSpPr>
          <p:nvPr/>
        </p:nvSpPr>
        <p:spPr bwMode="auto">
          <a:xfrm>
            <a:off x="5364163" y="2636838"/>
            <a:ext cx="438150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 up</a:t>
            </a:r>
          </a:p>
        </p:txBody>
      </p:sp>
      <p:sp>
        <p:nvSpPr>
          <p:cNvPr id="6163" name="Text Box 5"/>
          <p:cNvSpPr txBox="1">
            <a:spLocks noChangeArrowheads="1"/>
          </p:cNvSpPr>
          <p:nvPr/>
        </p:nvSpPr>
        <p:spPr bwMode="auto">
          <a:xfrm>
            <a:off x="5364163" y="2205038"/>
            <a:ext cx="585787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/down</a:t>
            </a:r>
          </a:p>
        </p:txBody>
      </p:sp>
      <p:sp>
        <p:nvSpPr>
          <p:cNvPr id="6164" name="Rectangle 7"/>
          <p:cNvSpPr>
            <a:spLocks noChangeArrowheads="1"/>
          </p:cNvSpPr>
          <p:nvPr/>
        </p:nvSpPr>
        <p:spPr bwMode="auto">
          <a:xfrm>
            <a:off x="611188" y="4724400"/>
            <a:ext cx="52752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 ←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 ←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E60971-4FB5-49DA-8D11-7382F591AD8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on how the domain works….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27088" y="712788"/>
          <a:ext cx="6408737" cy="4095750"/>
        </p:xfrm>
        <a:graphic>
          <a:graphicData uri="http://schemas.openxmlformats.org/presentationml/2006/ole">
            <p:oleObj spid="_x0000_s84994" name="Acrobat Document" r:id="rId4" imgW="4200000" imgH="3258005" progId="AcroExch.Document.7">
              <p:embed/>
            </p:oleObj>
          </a:graphicData>
        </a:graphic>
      </p:graphicFrame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5940425" y="2420938"/>
            <a:ext cx="438150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 up</a:t>
            </a:r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5940425" y="1916113"/>
            <a:ext cx="585788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/down</a:t>
            </a:r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827088" y="4724400"/>
            <a:ext cx="52562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∧  down_s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∧  up_s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2EF055-8645-4393-A931-5058AFCAE23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Satisfiability</a:t>
            </a:r>
            <a:r>
              <a:rPr lang="en-US" sz="200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2132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33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34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5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6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7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8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9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0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1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2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3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Tutoring Systems</a:t>
            </a:r>
          </a:p>
        </p:txBody>
      </p:sp>
      <p:cxnSp>
        <p:nvCxnSpPr>
          <p:cNvPr id="2145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6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7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8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9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150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2151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0F4D63-88A6-4349-9CF3-0C85DA1FDD66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on how the domain works….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27088" y="712788"/>
            <a:ext cx="6408737" cy="4095750"/>
            <a:chOff x="521" y="449"/>
            <a:chExt cx="4037" cy="2580"/>
          </a:xfrm>
        </p:grpSpPr>
        <p:graphicFrame>
          <p:nvGraphicFramePr>
            <p:cNvPr id="8196" name="Object 5"/>
            <p:cNvGraphicFramePr>
              <a:graphicFrameLocks noChangeAspect="1"/>
            </p:cNvGraphicFramePr>
            <p:nvPr/>
          </p:nvGraphicFramePr>
          <p:xfrm>
            <a:off x="521" y="449"/>
            <a:ext cx="4037" cy="2580"/>
          </p:xfrm>
          <a:graphic>
            <a:graphicData uri="http://schemas.openxmlformats.org/presentationml/2006/ole">
              <p:oleObj spid="_x0000_s86018" name="Acrobat Document" r:id="rId4" imgW="4200000" imgH="3258005" progId="AcroExch.Document.7">
                <p:embed/>
              </p:oleObj>
            </a:graphicData>
          </a:graphic>
        </p:graphicFrame>
        <p:sp>
          <p:nvSpPr>
            <p:cNvPr id="8202" name="Text Box 4"/>
            <p:cNvSpPr txBox="1">
              <a:spLocks noChangeArrowheads="1"/>
            </p:cNvSpPr>
            <p:nvPr/>
          </p:nvSpPr>
          <p:spPr bwMode="auto">
            <a:xfrm>
              <a:off x="3742" y="1525"/>
              <a:ext cx="276" cy="17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Helvetica" pitchFamily="34" charset="0"/>
                </a:rPr>
                <a:t>/ up</a:t>
              </a:r>
            </a:p>
          </p:txBody>
        </p:sp>
        <p:sp>
          <p:nvSpPr>
            <p:cNvPr id="8203" name="Text Box 5"/>
            <p:cNvSpPr txBox="1">
              <a:spLocks noChangeArrowheads="1"/>
            </p:cNvSpPr>
            <p:nvPr/>
          </p:nvSpPr>
          <p:spPr bwMode="auto">
            <a:xfrm>
              <a:off x="3742" y="1207"/>
              <a:ext cx="369" cy="17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Helvetica" pitchFamily="34" charset="0"/>
                </a:rPr>
                <a:t>/down</a:t>
              </a:r>
            </a:p>
          </p:txBody>
        </p:sp>
      </p:grp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539750" y="4437063"/>
            <a:ext cx="52752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←  live_outside.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ABF4C87-AE66-41E4-985B-3BC84585AA1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else we may know about this domain?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264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That some simple propositions are true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71550" y="2852738"/>
            <a:ext cx="5761038" cy="3303587"/>
            <a:chOff x="521" y="449"/>
            <a:chExt cx="4037" cy="2580"/>
          </a:xfrm>
        </p:grpSpPr>
        <p:graphicFrame>
          <p:nvGraphicFramePr>
            <p:cNvPr id="9218" name="Object 3"/>
            <p:cNvGraphicFramePr>
              <a:graphicFrameLocks noChangeAspect="1"/>
            </p:cNvGraphicFramePr>
            <p:nvPr/>
          </p:nvGraphicFramePr>
          <p:xfrm>
            <a:off x="521" y="449"/>
            <a:ext cx="4037" cy="2580"/>
          </p:xfrm>
          <a:graphic>
            <a:graphicData uri="http://schemas.openxmlformats.org/presentationml/2006/ole">
              <p:oleObj spid="_x0000_s87042" name="Acrobat Document" r:id="rId4" imgW="4200000" imgH="3258005" progId="AcroExch.Document.7">
                <p:embed/>
              </p:oleObj>
            </a:graphicData>
          </a:graphic>
        </p:graphicFrame>
        <p:sp>
          <p:nvSpPr>
            <p:cNvPr id="9229" name="Text Box 6"/>
            <p:cNvSpPr txBox="1">
              <a:spLocks noChangeArrowheads="1"/>
            </p:cNvSpPr>
            <p:nvPr/>
          </p:nvSpPr>
          <p:spPr bwMode="auto">
            <a:xfrm>
              <a:off x="3741" y="1525"/>
              <a:ext cx="308" cy="21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Helvetica" pitchFamily="34" charset="0"/>
                </a:rPr>
                <a:t>/ up</a:t>
              </a:r>
            </a:p>
          </p:txBody>
        </p:sp>
        <p:sp>
          <p:nvSpPr>
            <p:cNvPr id="9230" name="Text Box 7"/>
            <p:cNvSpPr txBox="1">
              <a:spLocks noChangeArrowheads="1"/>
            </p:cNvSpPr>
            <p:nvPr/>
          </p:nvSpPr>
          <p:spPr bwMode="auto">
            <a:xfrm>
              <a:off x="3741" y="1207"/>
              <a:ext cx="411" cy="21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Helvetica" pitchFamily="34" charset="0"/>
                </a:rPr>
                <a:t>/down</a:t>
              </a:r>
            </a:p>
          </p:txBody>
        </p:sp>
      </p:grp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28675" y="3932238"/>
            <a:ext cx="647700" cy="1081087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84213" y="2636838"/>
            <a:ext cx="3455987" cy="360045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771775" y="3213100"/>
            <a:ext cx="246063" cy="303053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628900" y="5805488"/>
            <a:ext cx="863600" cy="43180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187450" y="1773238"/>
            <a:ext cx="21605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live_outside.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9590E75-3BA5-4123-A4D6-19771F8F3251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39200" cy="828675"/>
          </a:xfrm>
        </p:spPr>
        <p:txBody>
          <a:bodyPr/>
          <a:lstStyle/>
          <a:p>
            <a:pPr eaLnBrk="1" hangingPunct="1"/>
            <a:r>
              <a:rPr lang="en-US" smtClean="0"/>
              <a:t>What else we may know about this domain?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264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That some additional simple propositions are true</a:t>
            </a:r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395288" y="1773238"/>
            <a:ext cx="81359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down_s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   up_s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    up_s</a:t>
            </a:r>
            <a:r>
              <a:rPr lang="en-US" sz="24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   ok_cb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   ok_cb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   live_outside.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28675" y="2852738"/>
            <a:ext cx="5903913" cy="3390900"/>
            <a:chOff x="522" y="1797"/>
            <a:chExt cx="3719" cy="21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2" y="1797"/>
              <a:ext cx="3629" cy="2081"/>
              <a:chOff x="521" y="449"/>
              <a:chExt cx="4037" cy="2580"/>
            </a:xfrm>
          </p:grpSpPr>
          <p:graphicFrame>
            <p:nvGraphicFramePr>
              <p:cNvPr id="10246" name="Object 2"/>
              <p:cNvGraphicFramePr>
                <a:graphicFrameLocks noChangeAspect="1"/>
              </p:cNvGraphicFramePr>
              <p:nvPr/>
            </p:nvGraphicFramePr>
            <p:xfrm>
              <a:off x="521" y="449"/>
              <a:ext cx="4037" cy="2580"/>
            </p:xfrm>
            <a:graphic>
              <a:graphicData uri="http://schemas.openxmlformats.org/presentationml/2006/ole">
                <p:oleObj spid="_x0000_s88066" name="Acrobat Document" r:id="rId4" imgW="4200000" imgH="3258005" progId="AcroExch.Document.7">
                  <p:embed/>
                </p:oleObj>
              </a:graphicData>
            </a:graphic>
          </p:graphicFrame>
          <p:sp>
            <p:nvSpPr>
              <p:cNvPr id="10260" name="Text Box 6"/>
              <p:cNvSpPr txBox="1">
                <a:spLocks noChangeArrowheads="1"/>
              </p:cNvSpPr>
              <p:nvPr/>
            </p:nvSpPr>
            <p:spPr bwMode="auto">
              <a:xfrm>
                <a:off x="3741" y="1525"/>
                <a:ext cx="308" cy="21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Helvetica" pitchFamily="34" charset="0"/>
                  </a:rPr>
                  <a:t>/ up</a:t>
                </a:r>
              </a:p>
            </p:txBody>
          </p:sp>
          <p:sp>
            <p:nvSpPr>
              <p:cNvPr id="10261" name="Text Box 7"/>
              <p:cNvSpPr txBox="1">
                <a:spLocks noChangeArrowheads="1"/>
              </p:cNvSpPr>
              <p:nvPr/>
            </p:nvSpPr>
            <p:spPr bwMode="auto">
              <a:xfrm>
                <a:off x="3741" y="1207"/>
                <a:ext cx="411" cy="2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Helvetica" pitchFamily="34" charset="0"/>
                  </a:rPr>
                  <a:t>/down</a:t>
                </a:r>
              </a:p>
            </p:txBody>
          </p:sp>
        </p:grpSp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522" y="2477"/>
              <a:ext cx="408" cy="681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5" name="Rectangle 9"/>
            <p:cNvSpPr>
              <a:spLocks noChangeArrowheads="1"/>
            </p:cNvSpPr>
            <p:nvPr/>
          </p:nvSpPr>
          <p:spPr bwMode="auto">
            <a:xfrm>
              <a:off x="975" y="2614"/>
              <a:ext cx="590" cy="680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6" name="Rectangle 10"/>
            <p:cNvSpPr>
              <a:spLocks noChangeArrowheads="1"/>
            </p:cNvSpPr>
            <p:nvPr/>
          </p:nvSpPr>
          <p:spPr bwMode="auto">
            <a:xfrm>
              <a:off x="1746" y="2024"/>
              <a:ext cx="155" cy="1909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7" name="Rectangle 11"/>
            <p:cNvSpPr>
              <a:spLocks noChangeArrowheads="1"/>
            </p:cNvSpPr>
            <p:nvPr/>
          </p:nvSpPr>
          <p:spPr bwMode="auto">
            <a:xfrm>
              <a:off x="1656" y="3657"/>
              <a:ext cx="544" cy="272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8" name="Rectangle 13"/>
            <p:cNvSpPr>
              <a:spLocks noChangeArrowheads="1"/>
            </p:cNvSpPr>
            <p:nvPr/>
          </p:nvSpPr>
          <p:spPr bwMode="auto">
            <a:xfrm>
              <a:off x="1973" y="2387"/>
              <a:ext cx="453" cy="1361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9" name="Rectangle 14"/>
            <p:cNvSpPr>
              <a:spLocks noChangeArrowheads="1"/>
            </p:cNvSpPr>
            <p:nvPr/>
          </p:nvSpPr>
          <p:spPr bwMode="auto">
            <a:xfrm>
              <a:off x="1065" y="2024"/>
              <a:ext cx="500" cy="680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C509B3-79B4-4B9E-9224-C81EA737C4C5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1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b="0" smtClean="0"/>
              <a:t>All our knowledge…..</a:t>
            </a:r>
          </a:p>
        </p:txBody>
      </p:sp>
      <p:sp>
        <p:nvSpPr>
          <p:cNvPr id="11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3788"/>
            <a:ext cx="3114675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down_s</a:t>
            </a:r>
            <a:r>
              <a:rPr lang="en-US" sz="2400" i="1" baseline="-25000" smtClean="0"/>
              <a:t>1</a:t>
            </a:r>
            <a:r>
              <a:rPr lang="en-US" sz="2400" i="1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up_s</a:t>
            </a:r>
            <a:r>
              <a:rPr lang="en-US" sz="2400" i="1" baseline="-25000" smtClean="0"/>
              <a:t>2</a:t>
            </a:r>
            <a:r>
              <a:rPr lang="en-US" sz="2400" i="1" smtClean="0"/>
              <a:t>.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up_s</a:t>
            </a:r>
            <a:r>
              <a:rPr lang="en-US" sz="2400" i="1" baseline="-25000" smtClean="0"/>
              <a:t>3</a:t>
            </a:r>
            <a:r>
              <a:rPr lang="en-US" sz="2400" i="1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ok_cb</a:t>
            </a:r>
            <a:r>
              <a:rPr lang="en-US" sz="2400" i="1" baseline="-25000" smtClean="0"/>
              <a:t>1</a:t>
            </a:r>
            <a:r>
              <a:rPr lang="en-US" sz="2400" i="1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ok_cb</a:t>
            </a:r>
            <a:r>
              <a:rPr lang="en-US" sz="2400" i="1" baseline="-25000" smtClean="0"/>
              <a:t>2</a:t>
            </a:r>
            <a:r>
              <a:rPr lang="en-US" sz="2400" i="1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i="1" smtClean="0"/>
              <a:t>live_outside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2997200"/>
            <a:ext cx="5903913" cy="3390900"/>
            <a:chOff x="522" y="1797"/>
            <a:chExt cx="3719" cy="213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12" y="1797"/>
              <a:ext cx="3629" cy="2081"/>
              <a:chOff x="521" y="449"/>
              <a:chExt cx="4037" cy="2580"/>
            </a:xfrm>
          </p:grpSpPr>
          <p:graphicFrame>
            <p:nvGraphicFramePr>
              <p:cNvPr id="11273" name="Object 7"/>
              <p:cNvGraphicFramePr>
                <a:graphicFrameLocks noChangeAspect="1"/>
              </p:cNvGraphicFramePr>
              <p:nvPr/>
            </p:nvGraphicFramePr>
            <p:xfrm>
              <a:off x="521" y="449"/>
              <a:ext cx="4037" cy="2580"/>
            </p:xfrm>
            <a:graphic>
              <a:graphicData uri="http://schemas.openxmlformats.org/presentationml/2006/ole">
                <p:oleObj spid="_x0000_s89090" name="Acrobat Document" r:id="rId4" imgW="4200000" imgH="3258005" progId="AcroExch.Document.7">
                  <p:embed/>
                </p:oleObj>
              </a:graphicData>
            </a:graphic>
          </p:graphicFrame>
          <p:sp>
            <p:nvSpPr>
              <p:cNvPr id="11287" name="Text Box 8"/>
              <p:cNvSpPr txBox="1">
                <a:spLocks noChangeArrowheads="1"/>
              </p:cNvSpPr>
              <p:nvPr/>
            </p:nvSpPr>
            <p:spPr bwMode="auto">
              <a:xfrm>
                <a:off x="3741" y="1525"/>
                <a:ext cx="308" cy="21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Helvetica" pitchFamily="34" charset="0"/>
                  </a:rPr>
                  <a:t>/ up</a:t>
                </a:r>
              </a:p>
            </p:txBody>
          </p:sp>
          <p:sp>
            <p:nvSpPr>
              <p:cNvPr id="11288" name="Text Box 9"/>
              <p:cNvSpPr txBox="1">
                <a:spLocks noChangeArrowheads="1"/>
              </p:cNvSpPr>
              <p:nvPr/>
            </p:nvSpPr>
            <p:spPr bwMode="auto">
              <a:xfrm>
                <a:off x="3741" y="1207"/>
                <a:ext cx="411" cy="2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Helvetica" pitchFamily="34" charset="0"/>
                  </a:rPr>
                  <a:t>/down</a:t>
                </a:r>
              </a:p>
            </p:txBody>
          </p:sp>
        </p:grpSp>
        <p:sp>
          <p:nvSpPr>
            <p:cNvPr id="11281" name="Rectangle 10"/>
            <p:cNvSpPr>
              <a:spLocks noChangeArrowheads="1"/>
            </p:cNvSpPr>
            <p:nvPr/>
          </p:nvSpPr>
          <p:spPr bwMode="auto">
            <a:xfrm>
              <a:off x="522" y="2477"/>
              <a:ext cx="408" cy="681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2" name="Rectangle 11"/>
            <p:cNvSpPr>
              <a:spLocks noChangeArrowheads="1"/>
            </p:cNvSpPr>
            <p:nvPr/>
          </p:nvSpPr>
          <p:spPr bwMode="auto">
            <a:xfrm>
              <a:off x="975" y="2614"/>
              <a:ext cx="590" cy="680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3" name="Rectangle 12"/>
            <p:cNvSpPr>
              <a:spLocks noChangeArrowheads="1"/>
            </p:cNvSpPr>
            <p:nvPr/>
          </p:nvSpPr>
          <p:spPr bwMode="auto">
            <a:xfrm>
              <a:off x="1746" y="2024"/>
              <a:ext cx="155" cy="1909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4" name="Rectangle 13"/>
            <p:cNvSpPr>
              <a:spLocks noChangeArrowheads="1"/>
            </p:cNvSpPr>
            <p:nvPr/>
          </p:nvSpPr>
          <p:spPr bwMode="auto">
            <a:xfrm>
              <a:off x="1656" y="3657"/>
              <a:ext cx="544" cy="272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5" name="Rectangle 14"/>
            <p:cNvSpPr>
              <a:spLocks noChangeArrowheads="1"/>
            </p:cNvSpPr>
            <p:nvPr/>
          </p:nvSpPr>
          <p:spPr bwMode="auto">
            <a:xfrm>
              <a:off x="1973" y="2387"/>
              <a:ext cx="453" cy="1361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6" name="Rectangle 15"/>
            <p:cNvSpPr>
              <a:spLocks noChangeArrowheads="1"/>
            </p:cNvSpPr>
            <p:nvPr/>
          </p:nvSpPr>
          <p:spPr bwMode="auto">
            <a:xfrm>
              <a:off x="1065" y="2024"/>
              <a:ext cx="500" cy="680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279" name="Rectangle 4"/>
          <p:cNvSpPr>
            <a:spLocks noChangeArrowheads="1"/>
          </p:cNvSpPr>
          <p:nvPr/>
        </p:nvSpPr>
        <p:spPr bwMode="auto">
          <a:xfrm>
            <a:off x="3868738" y="1052513"/>
            <a:ext cx="5275262" cy="5040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∧  up_s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∧ down_s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∧  up_s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∧  down_s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∧  up_s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←  live_outside.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5004186-4A1F-4EF7-BBD1-F9A612054FE1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Semantics is telling us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58200" cy="48736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Our KB (all we know about this domain) is going to be true only in a subset of all possible      __________interpretations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What is </a:t>
            </a:r>
            <a:r>
              <a:rPr lang="en-US" dirty="0" smtClean="0">
                <a:solidFill>
                  <a:schemeClr val="accent2"/>
                </a:solidFill>
              </a:rPr>
              <a:t>logically entailed</a:t>
            </a:r>
            <a:r>
              <a:rPr lang="en-US" dirty="0" smtClean="0"/>
              <a:t> by our KB are all the propositions that are true in all those models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This is what we should be able to derive given a </a:t>
            </a:r>
            <a:r>
              <a:rPr lang="en-US" dirty="0" smtClean="0">
                <a:solidFill>
                  <a:schemeClr val="accent2"/>
                </a:solidFill>
              </a:rPr>
              <a:t>sound and complete proof procedure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713561B-D403-4486-9768-0AFAA2546935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3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b="0" smtClean="0"/>
              <a:t>If we apply the bottom-up (BU) proof procedure</a:t>
            </a:r>
          </a:p>
        </p:txBody>
      </p:sp>
      <p:sp>
        <p:nvSpPr>
          <p:cNvPr id="13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3114675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i="1" smtClean="0"/>
              <a:t>down_s</a:t>
            </a:r>
            <a:r>
              <a:rPr lang="en-US" sz="2400" i="1" baseline="-25000" smtClean="0"/>
              <a:t>1</a:t>
            </a:r>
            <a:r>
              <a:rPr lang="en-US" sz="2400" i="1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smtClean="0"/>
              <a:t>up_s</a:t>
            </a:r>
            <a:r>
              <a:rPr lang="en-US" sz="2400" i="1" baseline="-25000" smtClean="0"/>
              <a:t>2</a:t>
            </a:r>
            <a:r>
              <a:rPr lang="en-US" sz="2400" i="1" smtClean="0"/>
              <a:t>.  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smtClean="0"/>
              <a:t>up_s</a:t>
            </a:r>
            <a:r>
              <a:rPr lang="en-US" sz="2400" i="1" baseline="-25000" smtClean="0"/>
              <a:t>3</a:t>
            </a:r>
            <a:r>
              <a:rPr lang="en-US" sz="2400" i="1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smtClean="0"/>
              <a:t>ok_cb</a:t>
            </a:r>
            <a:r>
              <a:rPr lang="en-US" sz="2400" i="1" baseline="-25000" smtClean="0"/>
              <a:t>1</a:t>
            </a:r>
            <a:r>
              <a:rPr lang="en-US" sz="2400" i="1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smtClean="0"/>
              <a:t>ok_cb</a:t>
            </a:r>
            <a:r>
              <a:rPr lang="en-US" sz="2400" i="1" baseline="-25000" smtClean="0"/>
              <a:t>2</a:t>
            </a:r>
            <a:r>
              <a:rPr lang="en-US" sz="2400" i="1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sz="2400" i="1" smtClean="0"/>
              <a:t>live_outside</a:t>
            </a:r>
          </a:p>
        </p:txBody>
      </p:sp>
      <p:sp>
        <p:nvSpPr>
          <p:cNvPr id="13372" name="Rectangle 15"/>
          <p:cNvSpPr>
            <a:spLocks noChangeArrowheads="1"/>
          </p:cNvSpPr>
          <p:nvPr/>
        </p:nvSpPr>
        <p:spPr bwMode="auto">
          <a:xfrm>
            <a:off x="3995738" y="1125538"/>
            <a:ext cx="4608512" cy="4679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∧  up_s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0</a:t>
            </a:r>
            <a:r>
              <a:rPr lang="en-US" sz="2400" i="1">
                <a:latin typeface="Arial Unicode MS" pitchFamily="34" charset="-128"/>
              </a:rPr>
              <a:t> ← live_w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∧ down_s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∧  up_s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∧  down_s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live_l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4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∧  up_s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..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3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live_p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6</a:t>
            </a:r>
            <a:r>
              <a:rPr lang="en-US" sz="2400" i="1">
                <a:latin typeface="Arial Unicode MS" pitchFamily="34" charset="-128"/>
              </a:rPr>
              <a:t>  ←  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∧  ok_cb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000" i="1" baseline="-25000">
                <a:latin typeface="Arial Unicode MS" pitchFamily="34" charset="-128"/>
              </a:rPr>
              <a:t>5</a:t>
            </a:r>
            <a:r>
              <a:rPr lang="en-US" sz="2400" i="1">
                <a:latin typeface="Arial Unicode MS" pitchFamily="34" charset="-128"/>
              </a:rPr>
              <a:t>  ←  live_outside.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E20919E-5408-4EE9-822A-2B57640E021A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58200" cy="39608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dirty="0" smtClean="0"/>
              <a:t>Recap</a:t>
            </a:r>
            <a:r>
              <a:rPr lang="en-US" sz="3200" dirty="0" smtClean="0"/>
              <a:t>: Logic intro and Propositional Definite Clause (PDCL)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/>
              <a:t>Semantics</a:t>
            </a:r>
            <a:r>
              <a:rPr lang="en-US" sz="3200" dirty="0" smtClean="0"/>
              <a:t> (interpretation, model, logical consequence)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/>
              <a:t>Bottom-up</a:t>
            </a:r>
            <a:r>
              <a:rPr lang="en-US" sz="3200" dirty="0" smtClean="0"/>
              <a:t> Proof Procedure for PDCL</a:t>
            </a:r>
          </a:p>
          <a:p>
            <a:pPr lvl="1" eaLnBrk="1" hangingPunct="1"/>
            <a:r>
              <a:rPr lang="en-US" sz="2800" dirty="0" smtClean="0"/>
              <a:t>Soundness and Completeness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Using PDCL for </a:t>
            </a:r>
            <a:r>
              <a:rPr lang="en-US" sz="3200" b="1" dirty="0" smtClean="0"/>
              <a:t>R&amp;R in a domain </a:t>
            </a:r>
            <a:r>
              <a:rPr lang="en-US" sz="3200" dirty="0" smtClean="0"/>
              <a:t>(Electrical System)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/>
                </a:solidFill>
              </a:rPr>
              <a:t>Top-Down</a:t>
            </a:r>
            <a:r>
              <a:rPr lang="en-US" sz="3200" dirty="0" smtClean="0">
                <a:solidFill>
                  <a:schemeClr val="accent2"/>
                </a:solidFill>
              </a:rPr>
              <a:t> Proof Procedure for PDCL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3200" dirty="0" smtClean="0"/>
          </a:p>
          <a:p>
            <a:pPr eaLnBrk="1" hangingPunct="1">
              <a:buFontTx/>
              <a:buChar char="•"/>
            </a:pPr>
            <a:endParaRPr lang="en-US" sz="32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Bottom-up vs. Top-down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84200" y="2786063"/>
            <a:ext cx="862013" cy="649287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KB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4200" y="3714750"/>
            <a:ext cx="4360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G </a:t>
            </a:r>
            <a:r>
              <a:rPr lang="en-US" dirty="0">
                <a:cs typeface="Times New Roman" pitchFamily="18" charset="0"/>
              </a:rPr>
              <a:t>is proved if </a:t>
            </a:r>
            <a:r>
              <a:rPr lang="en-US" dirty="0" smtClean="0">
                <a:cs typeface="Times New Roman" pitchFamily="18" charset="0"/>
              </a:rPr>
              <a:t>G </a:t>
            </a:r>
            <a:r>
              <a:rPr lang="en-US" dirty="0" smtClean="0">
                <a:latin typeface="Symbol" pitchFamily="18" charset="2"/>
                <a:cs typeface="Times New Roman" pitchFamily="18" charset="0"/>
                <a:sym typeface="Symbol"/>
              </a:rPr>
              <a:t>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C</a:t>
            </a:r>
            <a:r>
              <a:rPr lang="en-US" dirty="0">
                <a:cs typeface="Times New Roman" pitchFamily="18" charset="0"/>
              </a:rPr>
              <a:t>            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8450" y="5214938"/>
            <a:ext cx="420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When does BU look at the </a:t>
            </a:r>
            <a:r>
              <a:rPr lang="en-US" sz="2000" dirty="0" smtClean="0">
                <a:cs typeface="Times New Roman" pitchFamily="18" charset="0"/>
              </a:rPr>
              <a:t>query? g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41991" name="TextBox 27"/>
          <p:cNvSpPr txBox="1">
            <a:spLocks noChangeArrowheads="1"/>
          </p:cNvSpPr>
          <p:nvPr/>
        </p:nvSpPr>
        <p:spPr bwMode="auto">
          <a:xfrm>
            <a:off x="1114425" y="2071688"/>
            <a:ext cx="1843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Bottom-up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2174875" y="6092825"/>
            <a:ext cx="1906291" cy="400110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Times New Roman" pitchFamily="18" charset="0"/>
              </a:rPr>
              <a:t>At the beginning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15950" y="5589588"/>
            <a:ext cx="2465740" cy="40011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Times New Roman" pitchFamily="18" charset="0"/>
              </a:rPr>
              <a:t>In every loop iteration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343275" y="5589588"/>
            <a:ext cx="811441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Times New Roman" pitchFamily="18" charset="0"/>
              </a:rPr>
              <a:t>Never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11188" y="6092825"/>
            <a:ext cx="1252266" cy="40011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Times New Roman" pitchFamily="18" charset="0"/>
              </a:rPr>
              <a:t>At the end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870200" y="2857500"/>
            <a:ext cx="477838" cy="52387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C 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1698625" y="3000375"/>
            <a:ext cx="857250" cy="2857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7" grpId="0"/>
      <p:bldP spid="41991" grpId="0"/>
      <p:bldP spid="23" grpId="0" animBg="1"/>
      <p:bldP spid="25" grpId="0" animBg="1"/>
      <p:bldP spid="27" grpId="0" animBg="1"/>
      <p:bldP spid="28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Bottom-up vs. Top-down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00125"/>
            <a:ext cx="8458200" cy="3724275"/>
          </a:xfrm>
        </p:spPr>
        <p:txBody>
          <a:bodyPr/>
          <a:lstStyle/>
          <a:p>
            <a:pPr eaLnBrk="1" hangingPunct="1">
              <a:buSzTx/>
              <a:buFontTx/>
              <a:buChar char="•"/>
            </a:pPr>
            <a:r>
              <a:rPr lang="en-US" b="1" dirty="0" smtClean="0"/>
              <a:t>Key Idea of top-down:</a:t>
            </a:r>
            <a:r>
              <a:rPr lang="en-US" dirty="0" smtClean="0"/>
              <a:t> search backward from a query g to determine if it can be derived from </a:t>
            </a:r>
            <a:r>
              <a:rPr lang="en-US" i="1" dirty="0" smtClean="0"/>
              <a:t>KB</a:t>
            </a:r>
            <a:r>
              <a:rPr lang="en-US" dirty="0" smtClean="0"/>
              <a:t>.</a:t>
            </a:r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  <a:p>
            <a:pPr eaLnBrk="1" hangingPunct="1">
              <a:buSzTx/>
              <a:buFontTx/>
              <a:buChar char="•"/>
            </a:pPr>
            <a:endParaRPr lang="en-US" sz="2000" dirty="0" smtClean="0"/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</p:txBody>
      </p:sp>
      <p:cxnSp>
        <p:nvCxnSpPr>
          <p:cNvPr id="43013" name="Straight Connector 6"/>
          <p:cNvCxnSpPr>
            <a:cxnSpLocks noChangeShapeType="1"/>
          </p:cNvCxnSpPr>
          <p:nvPr/>
        </p:nvCxnSpPr>
        <p:spPr bwMode="auto">
          <a:xfrm rot="16200000" flipH="1">
            <a:off x="2107407" y="4393406"/>
            <a:ext cx="4857750" cy="714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53253" name="Oval 10"/>
          <p:cNvSpPr>
            <a:spLocks noChangeArrowheads="1"/>
          </p:cNvSpPr>
          <p:nvPr/>
        </p:nvSpPr>
        <p:spPr bwMode="auto">
          <a:xfrm>
            <a:off x="584200" y="2786063"/>
            <a:ext cx="862013" cy="649287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KB</a:t>
            </a:r>
          </a:p>
        </p:txBody>
      </p:sp>
      <p:sp>
        <p:nvSpPr>
          <p:cNvPr id="53254" name="TextBox 13"/>
          <p:cNvSpPr txBox="1">
            <a:spLocks noChangeArrowheads="1"/>
          </p:cNvSpPr>
          <p:nvPr/>
        </p:nvSpPr>
        <p:spPr bwMode="auto">
          <a:xfrm>
            <a:off x="2870200" y="2857500"/>
            <a:ext cx="477838" cy="52387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C </a:t>
            </a:r>
          </a:p>
        </p:txBody>
      </p:sp>
      <p:sp>
        <p:nvSpPr>
          <p:cNvPr id="53255" name="TextBox 14"/>
          <p:cNvSpPr txBox="1">
            <a:spLocks noChangeArrowheads="1"/>
          </p:cNvSpPr>
          <p:nvPr/>
        </p:nvSpPr>
        <p:spPr bwMode="auto">
          <a:xfrm>
            <a:off x="584200" y="3714750"/>
            <a:ext cx="42803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g is proved if </a:t>
            </a:r>
            <a:r>
              <a:rPr lang="en-US" dirty="0" smtClean="0">
                <a:cs typeface="Times New Roman" pitchFamily="18" charset="0"/>
              </a:rPr>
              <a:t>G </a:t>
            </a:r>
            <a:r>
              <a:rPr lang="en-US" dirty="0" smtClean="0">
                <a:latin typeface="Symbol" pitchFamily="18" charset="2"/>
                <a:cs typeface="Times New Roman" pitchFamily="18" charset="0"/>
                <a:sym typeface="Symbol"/>
              </a:rPr>
              <a:t>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C</a:t>
            </a:r>
            <a:r>
              <a:rPr lang="en-US" dirty="0">
                <a:cs typeface="Times New Roman" pitchFamily="18" charset="0"/>
              </a:rPr>
              <a:t>             </a:t>
            </a:r>
          </a:p>
        </p:txBody>
      </p:sp>
      <p:sp>
        <p:nvSpPr>
          <p:cNvPr id="53256" name="TextBox 16"/>
          <p:cNvSpPr txBox="1">
            <a:spLocks noChangeArrowheads="1"/>
          </p:cNvSpPr>
          <p:nvPr/>
        </p:nvSpPr>
        <p:spPr bwMode="auto">
          <a:xfrm>
            <a:off x="298450" y="5214938"/>
            <a:ext cx="42021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When does BU look at the query </a:t>
            </a:r>
            <a:r>
              <a:rPr lang="en-US" sz="2000" dirty="0" smtClean="0">
                <a:cs typeface="Times New Roman" pitchFamily="18" charset="0"/>
              </a:rPr>
              <a:t>G?</a:t>
            </a:r>
            <a:endParaRPr lang="en-US" sz="2000" dirty="0"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 smtClean="0">
                <a:cs typeface="Times New Roman" pitchFamily="18" charset="0"/>
              </a:rPr>
              <a:t>At the end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53264" name="TextBox 27"/>
          <p:cNvSpPr txBox="1">
            <a:spLocks noChangeArrowheads="1"/>
          </p:cNvSpPr>
          <p:nvPr/>
        </p:nvSpPr>
        <p:spPr bwMode="auto">
          <a:xfrm>
            <a:off x="1114425" y="2071688"/>
            <a:ext cx="1843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Bottom-up</a:t>
            </a:r>
          </a:p>
        </p:txBody>
      </p:sp>
      <p:sp>
        <p:nvSpPr>
          <p:cNvPr id="43026" name="TextBox 28"/>
          <p:cNvSpPr txBox="1">
            <a:spLocks noChangeArrowheads="1"/>
          </p:cNvSpPr>
          <p:nvPr/>
        </p:nvSpPr>
        <p:spPr bwMode="auto">
          <a:xfrm>
            <a:off x="6000750" y="2060575"/>
            <a:ext cx="1730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Top-down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91088" y="5262563"/>
            <a:ext cx="4002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TD performs a backward search starting at </a:t>
            </a:r>
            <a:r>
              <a:rPr lang="en-US" sz="2000" dirty="0" smtClean="0">
                <a:cs typeface="Times New Roman" pitchFamily="18" charset="0"/>
              </a:rPr>
              <a:t>G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786314" y="3571876"/>
            <a:ext cx="861528" cy="649188"/>
          </a:xfrm>
          <a:prstGeom prst="ellipse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00958" y="3500438"/>
            <a:ext cx="1200970" cy="523220"/>
          </a:xfrm>
          <a:prstGeom prst="rect">
            <a:avLst/>
          </a:prstGeom>
          <a:solidFill>
            <a:srgbClr val="F7F9A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 bwMode="auto">
          <a:xfrm>
            <a:off x="6585708" y="3714752"/>
            <a:ext cx="857256" cy="28575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2634" y="2643182"/>
            <a:ext cx="15215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Query G </a:t>
            </a:r>
            <a:endParaRPr lang="en-US" dirty="0"/>
          </a:p>
        </p:txBody>
      </p:sp>
      <p:cxnSp>
        <p:nvCxnSpPr>
          <p:cNvPr id="29" name="Straight Connector 28"/>
          <p:cNvCxnSpPr>
            <a:stCxn id="23" idx="6"/>
            <a:endCxn id="27" idx="1"/>
          </p:cNvCxnSpPr>
          <p:nvPr/>
        </p:nvCxnSpPr>
        <p:spPr bwMode="auto">
          <a:xfrm flipV="1">
            <a:off x="5647842" y="3857628"/>
            <a:ext cx="937866" cy="38842"/>
          </a:xfrm>
          <a:prstGeom prst="line">
            <a:avLst/>
          </a:prstGeom>
          <a:noFill/>
          <a:ln w="1079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6200000" flipH="1">
            <a:off x="5752546" y="2976279"/>
            <a:ext cx="691228" cy="1025167"/>
          </a:xfrm>
          <a:prstGeom prst="line">
            <a:avLst/>
          </a:prstGeom>
          <a:noFill/>
          <a:ln w="1079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ight Arrow 32"/>
          <p:cNvSpPr/>
          <p:nvPr/>
        </p:nvSpPr>
        <p:spPr bwMode="auto">
          <a:xfrm>
            <a:off x="1691680" y="2996952"/>
            <a:ext cx="857256" cy="28575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  <p:bldP spid="43026" grpId="0"/>
      <p:bldP spid="23" grpId="0" animBg="1"/>
      <p:bldP spid="25" grpId="0" animBg="1"/>
      <p:bldP spid="27" grpId="0" animBg="1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D18C27-6126-44F8-A281-75569388ECA4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4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Top-down Ground Proof Procedure</a:t>
            </a:r>
          </a:p>
        </p:txBody>
      </p:sp>
      <p:sp>
        <p:nvSpPr>
          <p:cNvPr id="14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00125"/>
            <a:ext cx="8458200" cy="4802188"/>
          </a:xfrm>
        </p:spPr>
        <p:txBody>
          <a:bodyPr/>
          <a:lstStyle/>
          <a:p>
            <a:pPr eaLnBrk="1" hangingPunct="1"/>
            <a:r>
              <a:rPr lang="en-US" b="1" smtClean="0"/>
              <a:t>Key Idea:</a:t>
            </a:r>
            <a:r>
              <a:rPr lang="en-US" smtClean="0"/>
              <a:t> search backward from a query </a:t>
            </a:r>
            <a:r>
              <a:rPr lang="en-US" i="1" smtClean="0"/>
              <a:t>G</a:t>
            </a:r>
            <a:r>
              <a:rPr lang="en-US" smtClean="0"/>
              <a:t> to determine if it can be derived from </a:t>
            </a:r>
            <a:r>
              <a:rPr lang="en-US" i="1" smtClean="0"/>
              <a:t>KB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34BECC1-5B38-457B-A97B-DDCD604F041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Propositional (Definite Clauses) Logic: Syntax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9144000" cy="27860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mtClean="0"/>
              <a:t>We start from a restricted form of  Prop. Logic: </a:t>
            </a:r>
          </a:p>
          <a:p>
            <a:pPr eaLnBrk="1" hangingPunct="1">
              <a:lnSpc>
                <a:spcPct val="95000"/>
              </a:lnSpc>
            </a:pPr>
            <a:endParaRPr lang="en-US" smtClean="0"/>
          </a:p>
          <a:p>
            <a:pPr eaLnBrk="1" hangingPunct="1">
              <a:lnSpc>
                <a:spcPct val="95000"/>
              </a:lnSpc>
            </a:pPr>
            <a:r>
              <a:rPr lang="en-US" sz="2400" smtClean="0"/>
              <a:t>Only two kinds of statements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that a proposition is true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that a proposition is true if one or more other propositions are 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026E31-57D2-4377-BC88-D9AA529E02B8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53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07513" cy="685800"/>
          </a:xfrm>
        </p:spPr>
        <p:txBody>
          <a:bodyPr/>
          <a:lstStyle/>
          <a:p>
            <a:pPr eaLnBrk="1" hangingPunct="1"/>
            <a:r>
              <a:rPr lang="en-US" smtClean="0"/>
              <a:t>Top-down Proof Procedure: Basic elements</a:t>
            </a:r>
          </a:p>
        </p:txBody>
      </p:sp>
      <p:sp>
        <p:nvSpPr>
          <p:cNvPr id="15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458200" cy="841375"/>
          </a:xfrm>
        </p:spPr>
        <p:txBody>
          <a:bodyPr/>
          <a:lstStyle/>
          <a:p>
            <a:pPr eaLnBrk="1" hangingPunct="1"/>
            <a:r>
              <a:rPr lang="en-US" sz="3200" b="1" smtClean="0"/>
              <a:t>Notation</a:t>
            </a:r>
            <a:r>
              <a:rPr lang="en-US" smtClean="0"/>
              <a:t>: An </a:t>
            </a:r>
            <a:r>
              <a:rPr lang="en-US" smtClean="0">
                <a:solidFill>
                  <a:schemeClr val="accent2"/>
                </a:solidFill>
              </a:rPr>
              <a:t>answer clause</a:t>
            </a:r>
            <a:r>
              <a:rPr lang="en-US" smtClean="0"/>
              <a:t> is of the form:   </a:t>
            </a:r>
          </a:p>
          <a:p>
            <a:pPr eaLnBrk="1" hangingPunct="1"/>
            <a:r>
              <a:rPr lang="en-US" sz="2400" i="1" smtClean="0"/>
              <a:t>yes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smtClean="0"/>
              <a:t> a</a:t>
            </a:r>
            <a:r>
              <a:rPr lang="en-US" sz="2400" i="1" baseline="-25000" smtClean="0"/>
              <a:t>1</a:t>
            </a:r>
            <a:r>
              <a:rPr lang="en-US" sz="2400" i="1" smtClean="0"/>
              <a:t>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a</a:t>
            </a:r>
            <a:r>
              <a:rPr lang="en-US" sz="2400" i="1" baseline="-25000" smtClean="0"/>
              <a:t>2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…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a</a:t>
            </a:r>
            <a:r>
              <a:rPr lang="en-US" sz="2400" i="1" baseline="-25000" smtClean="0"/>
              <a:t>m</a:t>
            </a:r>
            <a:endParaRPr lang="en-US" sz="3200" smtClean="0"/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50825" y="3357563"/>
            <a:ext cx="84582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Rule of inference</a:t>
            </a:r>
            <a:r>
              <a:rPr lang="en-US">
                <a:latin typeface="Arial Unicode MS" pitchFamily="34" charset="-128"/>
              </a:rPr>
              <a:t> (called SLD Resolution)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Given an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answer clause</a:t>
            </a:r>
            <a:r>
              <a:rPr lang="en-US">
                <a:latin typeface="Arial Unicode MS" pitchFamily="34" charset="-128"/>
              </a:rPr>
              <a:t> of the form: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						</a:t>
            </a:r>
            <a:r>
              <a:rPr lang="en-US" sz="2400" i="1">
                <a:latin typeface="Arial Unicode MS" pitchFamily="34" charset="-128"/>
              </a:rPr>
              <a:t>yes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2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m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and the clause: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			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 i="1" baseline="-25000">
                <a:latin typeface="Arial Unicode MS" pitchFamily="34" charset="-128"/>
              </a:rPr>
              <a:t>i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2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You can generate the answer clause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yes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i-1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baseline="-25000">
                <a:latin typeface="Arial Unicode MS" pitchFamily="34" charset="-128"/>
              </a:rPr>
              <a:t>  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b</a:t>
            </a:r>
            <a:r>
              <a:rPr lang="en-US" sz="2400" i="1" baseline="-25000">
                <a:solidFill>
                  <a:schemeClr val="accent2"/>
                </a:solidFill>
                <a:latin typeface="Arial Unicode MS" pitchFamily="34" charset="-128"/>
              </a:rPr>
              <a:t>1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 b</a:t>
            </a:r>
            <a:r>
              <a:rPr lang="en-US" sz="2400" i="1" baseline="-25000">
                <a:solidFill>
                  <a:schemeClr val="accent2"/>
                </a:solidFill>
                <a:latin typeface="Arial Unicode MS" pitchFamily="34" charset="-128"/>
              </a:rPr>
              <a:t>2 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 … 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 b</a:t>
            </a:r>
            <a:r>
              <a:rPr lang="en-US" sz="2400" i="1" baseline="-25000">
                <a:solidFill>
                  <a:schemeClr val="accent2"/>
                </a:solidFill>
                <a:latin typeface="Arial Unicode MS" pitchFamily="34" charset="-128"/>
              </a:rPr>
              <a:t>p</a:t>
            </a:r>
            <a:r>
              <a:rPr lang="en-US" sz="2400" i="1" baseline="-250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 i="1" baseline="-25000">
                <a:latin typeface="Arial Unicode MS" pitchFamily="34" charset="-128"/>
              </a:rPr>
              <a:t>i+1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m 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588805" name="Rectangle 5"/>
          <p:cNvSpPr>
            <a:spLocks noChangeArrowheads="1"/>
          </p:cNvSpPr>
          <p:nvPr/>
        </p:nvSpPr>
        <p:spPr bwMode="auto">
          <a:xfrm>
            <a:off x="179388" y="1844675"/>
            <a:ext cx="8458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Express query</a:t>
            </a:r>
            <a:r>
              <a:rPr lang="en-US">
                <a:latin typeface="Arial Unicode MS" pitchFamily="34" charset="-128"/>
              </a:rPr>
              <a:t> as an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answer clause</a:t>
            </a:r>
            <a:r>
              <a:rPr lang="en-US">
                <a:latin typeface="Arial Unicode MS" pitchFamily="34" charset="-128"/>
              </a:rPr>
              <a:t> (e.g., query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2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m</a:t>
            </a:r>
            <a:r>
              <a:rPr lang="en-US">
                <a:latin typeface="Arial Unicode MS" pitchFamily="34" charset="-128"/>
              </a:rPr>
              <a:t> )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				</a:t>
            </a:r>
            <a:r>
              <a:rPr lang="en-US" sz="2400" i="1">
                <a:latin typeface="Arial Unicode MS" pitchFamily="34" charset="-128"/>
              </a:rPr>
              <a:t>yes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  </a:t>
            </a:r>
            <a:endParaRPr lang="en-US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4" grpId="0"/>
      <p:bldP spid="58880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0F25FE5-1911-4035-8D3E-76C7AADE680B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07513" cy="685800"/>
          </a:xfrm>
        </p:spPr>
        <p:txBody>
          <a:bodyPr/>
          <a:lstStyle/>
          <a:p>
            <a:pPr eaLnBrk="1" hangingPunct="1"/>
            <a:r>
              <a:rPr lang="en-US" smtClean="0"/>
              <a:t>Rule of inference: Examples</a:t>
            </a:r>
          </a:p>
        </p:txBody>
      </p:sp>
      <p:sp>
        <p:nvSpPr>
          <p:cNvPr id="16396" name="Rectangle 4"/>
          <p:cNvSpPr>
            <a:spLocks noChangeArrowheads="1"/>
          </p:cNvSpPr>
          <p:nvPr/>
        </p:nvSpPr>
        <p:spPr bwMode="auto">
          <a:xfrm>
            <a:off x="323850" y="765175"/>
            <a:ext cx="84582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Rule of inference</a:t>
            </a:r>
            <a:r>
              <a:rPr lang="en-US" sz="2400">
                <a:latin typeface="Arial Unicode MS" pitchFamily="34" charset="-128"/>
              </a:rPr>
              <a:t> (called SLD Resolution)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Given an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answer clause</a:t>
            </a:r>
            <a:r>
              <a:rPr lang="en-US" sz="2400">
                <a:latin typeface="Arial Unicode MS" pitchFamily="34" charset="-128"/>
              </a:rPr>
              <a:t> of the form: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						</a:t>
            </a:r>
            <a:r>
              <a:rPr lang="en-US" sz="2000" i="1">
                <a:latin typeface="Arial Unicode MS" pitchFamily="34" charset="-128"/>
              </a:rPr>
              <a:t>yes </a:t>
            </a:r>
            <a:r>
              <a:rPr 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000" i="1">
                <a:latin typeface="Arial Unicode MS" pitchFamily="34" charset="-128"/>
              </a:rPr>
              <a:t> a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 i="1">
                <a:latin typeface="Arial Unicode MS" pitchFamily="34" charset="-128"/>
              </a:rPr>
              <a:t> </a:t>
            </a:r>
            <a:r>
              <a:rPr 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>
                <a:latin typeface="Arial Unicode MS" pitchFamily="34" charset="-128"/>
              </a:rPr>
              <a:t> a</a:t>
            </a:r>
            <a:r>
              <a:rPr lang="en-US" sz="2000" i="1" baseline="-25000">
                <a:latin typeface="Arial Unicode MS" pitchFamily="34" charset="-128"/>
              </a:rPr>
              <a:t>2 </a:t>
            </a:r>
            <a:r>
              <a:rPr 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>
                <a:latin typeface="Arial Unicode MS" pitchFamily="34" charset="-128"/>
              </a:rPr>
              <a:t> … </a:t>
            </a:r>
            <a:r>
              <a:rPr 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>
                <a:latin typeface="Arial Unicode MS" pitchFamily="34" charset="-128"/>
              </a:rPr>
              <a:t> a</a:t>
            </a:r>
            <a:r>
              <a:rPr lang="en-US" sz="2000" i="1" baseline="-25000">
                <a:latin typeface="Arial Unicode MS" pitchFamily="34" charset="-128"/>
              </a:rPr>
              <a:t>m</a:t>
            </a:r>
            <a:endParaRPr lang="en-US" sz="20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and the clause: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	 </a:t>
            </a:r>
            <a:r>
              <a:rPr lang="en-US" sz="2000" i="1">
                <a:latin typeface="Arial Unicode MS" pitchFamily="34" charset="-128"/>
              </a:rPr>
              <a:t>a</a:t>
            </a:r>
            <a:r>
              <a:rPr lang="en-US" sz="2000" i="1" baseline="-25000">
                <a:latin typeface="Arial Unicode MS" pitchFamily="34" charset="-128"/>
              </a:rPr>
              <a:t>i</a:t>
            </a:r>
            <a:r>
              <a:rPr lang="en-US" sz="2000" i="1">
                <a:latin typeface="Arial Unicode MS" pitchFamily="34" charset="-128"/>
              </a:rPr>
              <a:t> </a:t>
            </a:r>
            <a:r>
              <a:rPr 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000" i="1">
                <a:latin typeface="Arial Unicode MS" pitchFamily="34" charset="-128"/>
              </a:rPr>
              <a:t> b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 i="1">
                <a:latin typeface="Arial Unicode MS" pitchFamily="34" charset="-128"/>
              </a:rPr>
              <a:t> </a:t>
            </a:r>
            <a:r>
              <a:rPr 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>
                <a:latin typeface="Arial Unicode MS" pitchFamily="34" charset="-128"/>
              </a:rPr>
              <a:t> b</a:t>
            </a:r>
            <a:r>
              <a:rPr lang="en-US" sz="2000" i="1" baseline="-25000">
                <a:latin typeface="Arial Unicode MS" pitchFamily="34" charset="-128"/>
              </a:rPr>
              <a:t>2 </a:t>
            </a:r>
            <a:r>
              <a:rPr 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>
                <a:latin typeface="Arial Unicode MS" pitchFamily="34" charset="-128"/>
              </a:rPr>
              <a:t> … </a:t>
            </a:r>
            <a:r>
              <a:rPr 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>
                <a:latin typeface="Arial Unicode MS" pitchFamily="34" charset="-128"/>
              </a:rPr>
              <a:t> b</a:t>
            </a:r>
            <a:r>
              <a:rPr lang="en-US" sz="2000" i="1" baseline="-25000">
                <a:latin typeface="Arial Unicode MS" pitchFamily="34" charset="-128"/>
              </a:rPr>
              <a:t>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You can generate the answer clause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i="1">
                <a:latin typeface="Arial Unicode MS" pitchFamily="34" charset="-128"/>
              </a:rPr>
              <a:t>yes </a:t>
            </a:r>
            <a:r>
              <a:rPr 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000" i="1">
                <a:latin typeface="Arial Unicode MS" pitchFamily="34" charset="-128"/>
              </a:rPr>
              <a:t> a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 i="1">
                <a:latin typeface="Arial Unicode MS" pitchFamily="34" charset="-128"/>
              </a:rPr>
              <a:t> </a:t>
            </a:r>
            <a:r>
              <a:rPr 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>
                <a:latin typeface="Arial Unicode MS" pitchFamily="34" charset="-128"/>
              </a:rPr>
              <a:t> … </a:t>
            </a:r>
            <a:r>
              <a:rPr 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>
                <a:latin typeface="Arial Unicode MS" pitchFamily="34" charset="-128"/>
              </a:rPr>
              <a:t> a</a:t>
            </a:r>
            <a:r>
              <a:rPr lang="en-US" sz="2000" i="1" baseline="-25000">
                <a:latin typeface="Arial Unicode MS" pitchFamily="34" charset="-128"/>
              </a:rPr>
              <a:t>i-1 </a:t>
            </a:r>
            <a:r>
              <a:rPr 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 baseline="-25000">
                <a:latin typeface="Arial Unicode MS" pitchFamily="34" charset="-128"/>
              </a:rPr>
              <a:t>  </a:t>
            </a: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</a:rPr>
              <a:t>b</a:t>
            </a:r>
            <a:r>
              <a:rPr lang="en-US" sz="2000" i="1" baseline="-25000">
                <a:solidFill>
                  <a:schemeClr val="accent2"/>
                </a:solidFill>
                <a:latin typeface="Arial Unicode MS" pitchFamily="34" charset="-128"/>
              </a:rPr>
              <a:t>1</a:t>
            </a: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</a:rPr>
              <a:t> b</a:t>
            </a:r>
            <a:r>
              <a:rPr lang="en-US" sz="2000" i="1" baseline="-25000">
                <a:solidFill>
                  <a:schemeClr val="accent2"/>
                </a:solidFill>
                <a:latin typeface="Arial Unicode MS" pitchFamily="34" charset="-128"/>
              </a:rPr>
              <a:t>2 </a:t>
            </a: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</a:rPr>
              <a:t> … </a:t>
            </a: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</a:rPr>
              <a:t> b</a:t>
            </a:r>
            <a:r>
              <a:rPr lang="en-US" sz="2000" i="1" baseline="-25000">
                <a:solidFill>
                  <a:schemeClr val="accent2"/>
                </a:solidFill>
                <a:latin typeface="Arial Unicode MS" pitchFamily="34" charset="-128"/>
              </a:rPr>
              <a:t>p</a:t>
            </a:r>
            <a:r>
              <a:rPr lang="en-US" sz="2000" i="1" baseline="-25000">
                <a:latin typeface="Arial Unicode MS" pitchFamily="34" charset="-128"/>
              </a:rPr>
              <a:t> </a:t>
            </a:r>
            <a:r>
              <a:rPr 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sz="2000" i="1">
                <a:latin typeface="Arial Unicode MS" pitchFamily="34" charset="-128"/>
              </a:rPr>
              <a:t>a</a:t>
            </a:r>
            <a:r>
              <a:rPr lang="en-US" sz="2000" i="1" baseline="-25000">
                <a:latin typeface="Arial Unicode MS" pitchFamily="34" charset="-128"/>
              </a:rPr>
              <a:t>i+1</a:t>
            </a:r>
            <a:r>
              <a:rPr lang="en-US" sz="2000" i="1">
                <a:latin typeface="Arial Unicode MS" pitchFamily="34" charset="-128"/>
              </a:rPr>
              <a:t> </a:t>
            </a:r>
            <a:r>
              <a:rPr 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>
                <a:latin typeface="Arial Unicode MS" pitchFamily="34" charset="-128"/>
              </a:rPr>
              <a:t> … </a:t>
            </a:r>
            <a:r>
              <a:rPr 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i="1">
                <a:latin typeface="Arial Unicode MS" pitchFamily="34" charset="-128"/>
              </a:rPr>
              <a:t> a</a:t>
            </a:r>
            <a:r>
              <a:rPr lang="en-US" sz="2000" i="1" baseline="-25000">
                <a:latin typeface="Arial Unicode MS" pitchFamily="34" charset="-128"/>
              </a:rPr>
              <a:t>m </a:t>
            </a:r>
            <a:endParaRPr lang="en-US" sz="20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63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850" y="3789363"/>
            <a:ext cx="8458200" cy="576262"/>
          </a:xfrm>
          <a:noFill/>
        </p:spPr>
        <p:txBody>
          <a:bodyPr/>
          <a:lstStyle/>
          <a:p>
            <a:pPr eaLnBrk="1" hangingPunct="1"/>
            <a:r>
              <a:rPr lang="en-US" i="1" smtClean="0"/>
              <a:t>yes ←  b ∧ c.	b ← k ∧ f.	</a:t>
            </a:r>
            <a:r>
              <a:rPr lang="en-US" smtClean="0"/>
              <a:t>    </a:t>
            </a:r>
          </a:p>
        </p:txBody>
      </p:sp>
      <p:sp>
        <p:nvSpPr>
          <p:cNvPr id="16398" name="Rectangle 8"/>
          <p:cNvSpPr>
            <a:spLocks noChangeArrowheads="1"/>
          </p:cNvSpPr>
          <p:nvPr/>
        </p:nvSpPr>
        <p:spPr bwMode="auto">
          <a:xfrm>
            <a:off x="250825" y="4941888"/>
            <a:ext cx="5257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 dirty="0" smtClean="0">
                <a:latin typeface="Arial Unicode MS" pitchFamily="34" charset="-128"/>
              </a:rPr>
              <a:t>yes </a:t>
            </a:r>
            <a:r>
              <a:rPr lang="en-US" i="1" dirty="0">
                <a:latin typeface="Arial Unicode MS" pitchFamily="34" charset="-128"/>
              </a:rPr>
              <a:t>← e ∧ f.			e</a:t>
            </a:r>
            <a:r>
              <a:rPr lang="en-US" dirty="0">
                <a:latin typeface="Arial Unicode MS" pitchFamily="34" charset="-128"/>
              </a:rPr>
              <a:t>. </a:t>
            </a:r>
            <a:endParaRPr lang="en-US" i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9046923-CEFC-43C0-9A7A-D57B51A5F9FE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7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(successful) Derivations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dirty="0" smtClean="0"/>
              <a:t>An </a:t>
            </a:r>
            <a:r>
              <a:rPr lang="en-US" sz="2400" dirty="0" smtClean="0">
                <a:solidFill>
                  <a:schemeClr val="accent2"/>
                </a:solidFill>
              </a:rPr>
              <a:t>answer</a:t>
            </a:r>
            <a:r>
              <a:rPr lang="en-US" sz="2400" dirty="0" smtClean="0"/>
              <a:t> is an answer clause with </a:t>
            </a:r>
            <a:r>
              <a:rPr lang="en-US" sz="2400" i="1" dirty="0" smtClean="0"/>
              <a:t>m</a:t>
            </a:r>
            <a:r>
              <a:rPr lang="en-US" sz="2400" dirty="0" smtClean="0"/>
              <a:t> = 0. That is, it is the answer clause </a:t>
            </a:r>
            <a:r>
              <a:rPr lang="en-US" sz="2400" i="1" dirty="0" smtClean="0"/>
              <a:t>yes </a:t>
            </a:r>
            <a:r>
              <a:rPr lang="en-US" sz="2400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dirty="0" smtClean="0"/>
              <a:t> 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r>
              <a:rPr lang="en-US" sz="2400" dirty="0" smtClean="0"/>
              <a:t>A (successful) </a:t>
            </a:r>
            <a:r>
              <a:rPr lang="en-US" sz="2400" dirty="0" smtClean="0">
                <a:solidFill>
                  <a:schemeClr val="accent2"/>
                </a:solidFill>
              </a:rPr>
              <a:t>derivation</a:t>
            </a:r>
            <a:r>
              <a:rPr lang="en-US" sz="2400" dirty="0" smtClean="0"/>
              <a:t> of query “?</a:t>
            </a:r>
            <a:r>
              <a:rPr lang="en-US" sz="2400" i="1" dirty="0" smtClean="0"/>
              <a:t>q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</a:t>
            </a:r>
            <a:r>
              <a:rPr lang="en-US" sz="24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 smtClean="0"/>
              <a:t> … </a:t>
            </a:r>
            <a:r>
              <a:rPr lang="en-US" sz="24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“ from </a:t>
            </a:r>
            <a:r>
              <a:rPr lang="en-US" sz="2400" i="1" dirty="0" smtClean="0"/>
              <a:t>KB</a:t>
            </a:r>
            <a:r>
              <a:rPr lang="en-US" sz="2400" dirty="0" smtClean="0"/>
              <a:t> is a sequence of answer clauses </a:t>
            </a:r>
            <a:r>
              <a:rPr lang="en-US" sz="2400" i="1" dirty="0" smtClean="0"/>
              <a:t>γ</a:t>
            </a:r>
            <a:r>
              <a:rPr lang="en-US" sz="2400" i="1" baseline="-25000" dirty="0" smtClean="0"/>
              <a:t>0 </a:t>
            </a:r>
            <a:r>
              <a:rPr lang="en-US" sz="2400" dirty="0" smtClean="0"/>
              <a:t>, </a:t>
            </a:r>
            <a:r>
              <a:rPr lang="en-US" sz="2400" i="1" dirty="0" smtClean="0"/>
              <a:t>γ</a:t>
            </a:r>
            <a:r>
              <a:rPr lang="en-US" sz="2400" i="1" baseline="-25000" dirty="0" smtClean="0"/>
              <a:t>1 </a:t>
            </a:r>
            <a:r>
              <a:rPr lang="en-US" sz="2400" dirty="0" smtClean="0"/>
              <a:t>,…,</a:t>
            </a:r>
            <a:r>
              <a:rPr lang="en-US" sz="2400" i="1" dirty="0" err="1" smtClean="0"/>
              <a:t>γ</a:t>
            </a:r>
            <a:r>
              <a:rPr lang="en-US" sz="2400" i="1" baseline="-25000" dirty="0" err="1" smtClean="0"/>
              <a:t>n</a:t>
            </a:r>
            <a:endParaRPr lang="en-US" sz="2400" i="1" baseline="-25000" dirty="0" smtClean="0"/>
          </a:p>
          <a:p>
            <a:pPr eaLnBrk="1" hangingPunct="1"/>
            <a:r>
              <a:rPr lang="en-US" sz="2400" dirty="0" smtClean="0"/>
              <a:t>    such that</a:t>
            </a:r>
          </a:p>
          <a:p>
            <a:pPr lvl="1" eaLnBrk="1" hangingPunct="1"/>
            <a:r>
              <a:rPr lang="en-US" i="1" dirty="0" smtClean="0"/>
              <a:t>γ</a:t>
            </a:r>
            <a:r>
              <a:rPr lang="en-US" i="1" baseline="-25000" dirty="0" smtClean="0"/>
              <a:t>0</a:t>
            </a:r>
            <a:r>
              <a:rPr lang="en-US" dirty="0" smtClean="0"/>
              <a:t> is the answer clause </a:t>
            </a:r>
            <a:r>
              <a:rPr lang="en-US" i="1" dirty="0" smtClean="0"/>
              <a:t>yes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…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</a:p>
          <a:p>
            <a:pPr lvl="1" eaLnBrk="1" hangingPunct="1"/>
            <a:r>
              <a:rPr lang="en-US" i="1" dirty="0" err="1" smtClean="0"/>
              <a:t>γ</a:t>
            </a:r>
            <a:r>
              <a:rPr lang="en-US" i="1" baseline="-25000" dirty="0" err="1" smtClean="0"/>
              <a:t>i</a:t>
            </a:r>
            <a:r>
              <a:rPr lang="en-US" dirty="0" smtClean="0"/>
              <a:t> is obtained by </a:t>
            </a:r>
            <a:r>
              <a:rPr lang="en-US" dirty="0" smtClean="0">
                <a:solidFill>
                  <a:schemeClr val="accent2"/>
                </a:solidFill>
              </a:rPr>
              <a:t>resolving</a:t>
            </a:r>
            <a:r>
              <a:rPr lang="en-US" dirty="0" smtClean="0"/>
              <a:t> </a:t>
            </a:r>
            <a:r>
              <a:rPr lang="en-US" i="1" dirty="0" smtClean="0"/>
              <a:t>γ</a:t>
            </a:r>
            <a:r>
              <a:rPr lang="en-US" i="1" baseline="-25000" dirty="0" smtClean="0"/>
              <a:t>i-1</a:t>
            </a:r>
            <a:r>
              <a:rPr lang="en-US" dirty="0" smtClean="0"/>
              <a:t> with a clause in </a:t>
            </a:r>
            <a:r>
              <a:rPr lang="en-US" i="1" dirty="0" smtClean="0"/>
              <a:t>KB</a:t>
            </a:r>
            <a:r>
              <a:rPr lang="en-US" dirty="0" smtClean="0"/>
              <a:t>, and</a:t>
            </a:r>
          </a:p>
          <a:p>
            <a:pPr lvl="1" eaLnBrk="1" hangingPunct="1"/>
            <a:r>
              <a:rPr lang="en-US" i="1" dirty="0" err="1" smtClean="0"/>
              <a:t>γ</a:t>
            </a:r>
            <a:r>
              <a:rPr lang="en-US" i="1" baseline="-25000" dirty="0" err="1" smtClean="0"/>
              <a:t>n</a:t>
            </a:r>
            <a:r>
              <a:rPr lang="en-US" dirty="0" smtClean="0"/>
              <a:t> is an answer.</a:t>
            </a:r>
          </a:p>
          <a:p>
            <a:pPr lvl="1" eaLnBrk="1" hangingPunct="1"/>
            <a:endParaRPr lang="en-US" sz="1800" dirty="0" smtClean="0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250825" y="4868863"/>
            <a:ext cx="8458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An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unsuccessful derivation…..</a:t>
            </a:r>
            <a:endParaRPr lang="en-US" sz="24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5712D3-2EEF-4781-8EEC-A301836C602E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84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derivations</a:t>
            </a:r>
          </a:p>
        </p:txBody>
      </p:sp>
      <p:sp>
        <p:nvSpPr>
          <p:cNvPr id="18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458200" cy="1223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i="1" smtClean="0"/>
              <a:t>a ← e ∧ f. 		a ←  b ∧ c.		b ← k ∧ f.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c ← e.			d ← k.		 	e</a:t>
            </a:r>
            <a:r>
              <a:rPr lang="en-US" sz="24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f ← j ∧ e.	 	f  ← c. 			j ← c.</a:t>
            </a:r>
          </a:p>
          <a:p>
            <a:pPr eaLnBrk="1" hangingPunct="1">
              <a:lnSpc>
                <a:spcPct val="80000"/>
              </a:lnSpc>
            </a:pPr>
            <a:endParaRPr lang="en-US" sz="2400" i="1" smtClean="0"/>
          </a:p>
          <a:p>
            <a:pPr eaLnBrk="1" hangingPunct="1">
              <a:lnSpc>
                <a:spcPct val="80000"/>
              </a:lnSpc>
            </a:pPr>
            <a:endParaRPr lang="en-US" sz="2400" i="1" smtClean="0"/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	             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smtClean="0"/>
              <a:t>	 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i="1" smtClean="0"/>
              <a:t>    </a:t>
            </a:r>
          </a:p>
        </p:txBody>
      </p:sp>
      <p:sp>
        <p:nvSpPr>
          <p:cNvPr id="18450" name="Rectangle 4"/>
          <p:cNvSpPr>
            <a:spLocks noChangeArrowheads="1"/>
          </p:cNvSpPr>
          <p:nvPr/>
        </p:nvSpPr>
        <p:spPr bwMode="auto">
          <a:xfrm>
            <a:off x="250825" y="2133600"/>
            <a:ext cx="86550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Query: a </a:t>
            </a:r>
            <a:r>
              <a:rPr lang="en-US" sz="2400">
                <a:latin typeface="Courier New" pitchFamily="49" charset="0"/>
              </a:rPr>
              <a:t>(two ways)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            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18451" name="Rectangle 5"/>
          <p:cNvSpPr>
            <a:spLocks noChangeArrowheads="1"/>
          </p:cNvSpPr>
          <p:nvPr/>
        </p:nvSpPr>
        <p:spPr bwMode="auto">
          <a:xfrm>
            <a:off x="488950" y="3976688"/>
            <a:ext cx="86550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baseline="-25000">
                <a:latin typeface="Arial Unicode MS" pitchFamily="34" charset="-128"/>
              </a:rPr>
              <a:t>			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            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18452" name="Rectangle 6"/>
          <p:cNvSpPr>
            <a:spLocks noChangeArrowheads="1"/>
          </p:cNvSpPr>
          <p:nvPr/>
        </p:nvSpPr>
        <p:spPr bwMode="auto">
          <a:xfrm>
            <a:off x="250825" y="4221163"/>
            <a:ext cx="8027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Query: b   </a:t>
            </a:r>
            <a:r>
              <a:rPr lang="en-US" sz="2400">
                <a:latin typeface="Courier New" pitchFamily="49" charset="0"/>
              </a:rPr>
              <a:t>(</a:t>
            </a:r>
            <a:r>
              <a:rPr lang="en-US" sz="2400" i="1">
                <a:latin typeface="Courier New" pitchFamily="49" charset="0"/>
              </a:rPr>
              <a:t>k, f</a:t>
            </a:r>
            <a:r>
              <a:rPr lang="en-US" sz="2400">
                <a:latin typeface="Courier New" pitchFamily="49" charset="0"/>
              </a:rPr>
              <a:t> different order)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          </a:t>
            </a:r>
            <a:endParaRPr lang="en-US" sz="8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18453" name="Rectangle 7"/>
          <p:cNvSpPr>
            <a:spLocks noChangeArrowheads="1"/>
          </p:cNvSpPr>
          <p:nvPr/>
        </p:nvSpPr>
        <p:spPr bwMode="auto">
          <a:xfrm>
            <a:off x="395288" y="2636838"/>
            <a:ext cx="1800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yes ←  a.</a:t>
            </a: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18454" name="Rectangle 8"/>
          <p:cNvSpPr>
            <a:spLocks noChangeArrowheads="1"/>
          </p:cNvSpPr>
          <p:nvPr/>
        </p:nvSpPr>
        <p:spPr bwMode="auto">
          <a:xfrm>
            <a:off x="5867400" y="2565400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yes ←  a.</a:t>
            </a: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18455" name="Rectangle 9"/>
          <p:cNvSpPr>
            <a:spLocks noChangeArrowheads="1"/>
          </p:cNvSpPr>
          <p:nvPr/>
        </p:nvSpPr>
        <p:spPr bwMode="auto">
          <a:xfrm>
            <a:off x="611188" y="4797425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yes ←  b.</a:t>
            </a: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444739C-8CC8-4160-B9DD-069FECF54198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dirty="0" smtClean="0"/>
              <a:t>Learning Goals for today’s class – part 2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You can:</a:t>
            </a:r>
          </a:p>
          <a:p>
            <a:pPr eaLnBrk="1" hangingPunct="1">
              <a:buFontTx/>
              <a:buChar char="•"/>
            </a:pPr>
            <a:r>
              <a:rPr lang="en-US" sz="3200" dirty="0" smtClean="0"/>
              <a:t>Prove that BU proof procedure is </a:t>
            </a:r>
            <a:r>
              <a:rPr lang="en-US" sz="3200" b="1" dirty="0" smtClean="0"/>
              <a:t>complete</a:t>
            </a:r>
          </a:p>
          <a:p>
            <a:pPr eaLnBrk="1" hangingPunct="1">
              <a:buFontTx/>
              <a:buChar char="•"/>
            </a:pPr>
            <a:endParaRPr lang="en-US" sz="3200" dirty="0" smtClean="0"/>
          </a:p>
          <a:p>
            <a:pPr eaLnBrk="1" hangingPunct="1">
              <a:buFontTx/>
              <a:buChar char="•"/>
            </a:pPr>
            <a:r>
              <a:rPr lang="en-US" sz="3200" dirty="0" smtClean="0"/>
              <a:t>Model a relatively simple domain with propositional definite clause logic (PDCL)</a:t>
            </a:r>
          </a:p>
          <a:p>
            <a:pPr eaLnBrk="1" hangingPunct="1">
              <a:buFontTx/>
              <a:buChar char="•"/>
            </a:pPr>
            <a:endParaRPr lang="en-US" sz="3200" dirty="0" smtClean="0"/>
          </a:p>
          <a:p>
            <a:pPr eaLnBrk="1" hangingPunct="1">
              <a:buFontTx/>
              <a:buChar char="•"/>
            </a:pPr>
            <a:r>
              <a:rPr lang="en-US" sz="3200" dirty="0" smtClean="0"/>
              <a:t>Trace query derivation using SLD resolution rule of inference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rgbClr val="CCECFF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6EC90E3-E7AF-4423-B6B5-BFD51BBF3BB0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94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Course Big Picture</a:t>
            </a:r>
          </a:p>
        </p:txBody>
      </p:sp>
      <p:sp>
        <p:nvSpPr>
          <p:cNvPr id="19474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94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19476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19477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Inference</a:t>
            </a:r>
          </a:p>
        </p:txBody>
      </p:sp>
      <p:sp>
        <p:nvSpPr>
          <p:cNvPr id="19478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19479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19480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19481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9484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9485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9486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9487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19488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9489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9490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19491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94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19495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19496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19497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19498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9499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19500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02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19503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9504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7985087-466B-4C23-A45F-7CA79764C61A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94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Class</a:t>
            </a:r>
            <a:endParaRPr lang="en-US" i="1" baseline="30000" dirty="0" smtClean="0"/>
          </a:p>
        </p:txBody>
      </p:sp>
      <p:sp>
        <p:nvSpPr>
          <p:cNvPr id="194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2918"/>
            <a:ext cx="9144000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9473" name="Rectangle 4"/>
          <p:cNvSpPr>
            <a:spLocks noChangeArrowheads="1"/>
          </p:cNvSpPr>
          <p:nvPr/>
        </p:nvSpPr>
        <p:spPr bwMode="auto">
          <a:xfrm>
            <a:off x="0" y="857232"/>
            <a:ext cx="9144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 Unicode MS" pitchFamily="34" charset="-128"/>
              </a:rPr>
              <a:t>Finish Logics (</a:t>
            </a:r>
            <a:r>
              <a:rPr lang="en-US" sz="3200" dirty="0" err="1" smtClean="0">
                <a:latin typeface="Arial Unicode MS" pitchFamily="34" charset="-128"/>
              </a:rPr>
              <a:t>Datalog</a:t>
            </a:r>
            <a:r>
              <a:rPr lang="en-US" sz="3200" dirty="0" smtClean="0">
                <a:latin typeface="Arial Unicode MS" pitchFamily="34" charset="-128"/>
              </a:rPr>
              <a:t>) (12.3)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 Unicode MS" pitchFamily="34" charset="-128"/>
                <a:sym typeface="Wingdings" pitchFamily="2" charset="2"/>
              </a:rPr>
              <a:t>MAJOR TRANSITION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rial Unicode MS" pitchFamily="34" charset="-128"/>
                <a:sym typeface="Wingdings" pitchFamily="2" charset="2"/>
              </a:rPr>
              <a:t>STOCHASTIC ENVIRONMENTS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 Unicode MS" pitchFamily="34" charset="-128"/>
                <a:sym typeface="Wingdings" pitchFamily="2" charset="2"/>
              </a:rPr>
              <a:t>Probability Theory and Conditional Probability (6.1)</a:t>
            </a:r>
            <a:endParaRPr lang="en-US" dirty="0">
              <a:latin typeface="Arial Unicode MS" pitchFamily="34" charset="-128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E827587-A8BF-4F41-AAC0-9ED12BB806EE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206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(Propositional) Logic: Key ideas</a:t>
            </a:r>
          </a:p>
        </p:txBody>
      </p:sp>
      <p:sp>
        <p:nvSpPr>
          <p:cNvPr id="20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4375"/>
            <a:ext cx="8929687" cy="5072063"/>
          </a:xfrm>
        </p:spPr>
        <p:txBody>
          <a:bodyPr/>
          <a:lstStyle/>
          <a:p>
            <a:pPr eaLnBrk="1" hangingPunct="1"/>
            <a:r>
              <a:rPr lang="en-US" smtClean="0"/>
              <a:t>Given a domain that can be represented with </a:t>
            </a:r>
            <a:r>
              <a:rPr lang="en-US" b="1" smtClean="0">
                <a:solidFill>
                  <a:schemeClr val="tx2"/>
                </a:solidFill>
              </a:rPr>
              <a:t>n propositions</a:t>
            </a:r>
            <a:r>
              <a:rPr lang="en-US" smtClean="0"/>
              <a:t> you have …… interpretations (possible worlds)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you do not know anything you can be in any of those</a:t>
            </a:r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If you know that some </a:t>
            </a:r>
            <a:r>
              <a:rPr lang="en-US" b="1" smtClean="0">
                <a:solidFill>
                  <a:schemeClr val="tx2"/>
                </a:solidFill>
              </a:rPr>
              <a:t>logical formulas </a:t>
            </a:r>
            <a:r>
              <a:rPr lang="en-US" smtClean="0">
                <a:solidFill>
                  <a:schemeClr val="tx2"/>
                </a:solidFill>
              </a:rPr>
              <a:t>are true (your …….). You know that you can be only in ………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It would be nice to know what else is true in all those…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endParaRPr lang="en-US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endParaRPr lang="en-US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0CDD0FD-2778-4D9D-AD2F-7A8712BDEDDD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3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PDCL syntax / semantics / proofs</a:t>
            </a:r>
          </a:p>
        </p:txBody>
      </p:sp>
      <p:sp>
        <p:nvSpPr>
          <p:cNvPr id="3093" name="Rectangle 5"/>
          <p:cNvSpPr>
            <a:spLocks noChangeArrowheads="1"/>
          </p:cNvSpPr>
          <p:nvPr/>
        </p:nvSpPr>
        <p:spPr bwMode="auto">
          <a:xfrm>
            <a:off x="642938" y="1643063"/>
            <a:ext cx="2951162" cy="19431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ph idx="1"/>
          </p:nvPr>
        </p:nvGraphicFramePr>
        <p:xfrm>
          <a:off x="1000125" y="1785938"/>
          <a:ext cx="2087563" cy="1517650"/>
        </p:xfrm>
        <a:graphic>
          <a:graphicData uri="http://schemas.openxmlformats.org/presentationml/2006/ole">
            <p:oleObj spid="_x0000_s154626" name="Equation" r:id="rId4" imgW="1117440" imgH="812520" progId="Equation.3">
              <p:embed/>
            </p:oleObj>
          </a:graphicData>
        </a:graphic>
      </p:graphicFrame>
      <p:sp>
        <p:nvSpPr>
          <p:cNvPr id="3094" name="Text Box 9"/>
          <p:cNvSpPr txBox="1">
            <a:spLocks noChangeArrowheads="1"/>
          </p:cNvSpPr>
          <p:nvPr/>
        </p:nvSpPr>
        <p:spPr bwMode="auto">
          <a:xfrm>
            <a:off x="6000750" y="714375"/>
            <a:ext cx="26860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Interpretations?</a:t>
            </a:r>
          </a:p>
        </p:txBody>
      </p:sp>
      <p:graphicFrame>
        <p:nvGraphicFramePr>
          <p:cNvPr id="494697" name="Group 105"/>
          <p:cNvGraphicFramePr>
            <a:graphicFrameLocks noGrp="1"/>
          </p:cNvGraphicFramePr>
          <p:nvPr/>
        </p:nvGraphicFramePr>
        <p:xfrm>
          <a:off x="5292725" y="1268413"/>
          <a:ext cx="3105150" cy="3321368"/>
        </p:xfrm>
        <a:graphic>
          <a:graphicData uri="http://schemas.openxmlformats.org/drawingml/2006/table">
            <a:tbl>
              <a:tblPr/>
              <a:tblGrid>
                <a:gridCol w="936625"/>
                <a:gridCol w="1133475"/>
                <a:gridCol w="103505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37" name="Text Box 106"/>
          <p:cNvSpPr txBox="1">
            <a:spLocks noChangeArrowheads="1"/>
          </p:cNvSpPr>
          <p:nvPr/>
        </p:nvSpPr>
        <p:spPr bwMode="auto">
          <a:xfrm>
            <a:off x="1000125" y="3714750"/>
            <a:ext cx="15462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Models?</a:t>
            </a:r>
          </a:p>
        </p:txBody>
      </p:sp>
      <p:sp>
        <p:nvSpPr>
          <p:cNvPr id="3138" name="Text Box 107"/>
          <p:cNvSpPr txBox="1">
            <a:spLocks noChangeArrowheads="1"/>
          </p:cNvSpPr>
          <p:nvPr/>
        </p:nvSpPr>
        <p:spPr bwMode="auto">
          <a:xfrm>
            <a:off x="785813" y="4572000"/>
            <a:ext cx="44227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What is logically entailed ?</a:t>
            </a:r>
          </a:p>
        </p:txBody>
      </p:sp>
      <p:sp>
        <p:nvSpPr>
          <p:cNvPr id="494700" name="Text Box 108"/>
          <p:cNvSpPr txBox="1">
            <a:spLocks noChangeArrowheads="1"/>
          </p:cNvSpPr>
          <p:nvPr/>
        </p:nvSpPr>
        <p:spPr bwMode="auto">
          <a:xfrm>
            <a:off x="611188" y="5445125"/>
            <a:ext cx="11144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Prove</a:t>
            </a:r>
          </a:p>
        </p:txBody>
      </p:sp>
      <p:graphicFrame>
        <p:nvGraphicFramePr>
          <p:cNvPr id="494701" name="Object 109"/>
          <p:cNvGraphicFramePr>
            <a:graphicFrameLocks noChangeAspect="1"/>
          </p:cNvGraphicFramePr>
          <p:nvPr/>
        </p:nvGraphicFramePr>
        <p:xfrm>
          <a:off x="2143125" y="5572125"/>
          <a:ext cx="1870075" cy="515938"/>
        </p:xfrm>
        <a:graphic>
          <a:graphicData uri="http://schemas.openxmlformats.org/presentationml/2006/ole">
            <p:oleObj spid="_x0000_s154627" name="Equation" r:id="rId5" imgW="736560" imgH="203040" progId="Equation.3">
              <p:embed/>
            </p:oleObj>
          </a:graphicData>
        </a:graphic>
      </p:graphicFrame>
      <p:sp>
        <p:nvSpPr>
          <p:cNvPr id="3140" name="Text Box 9"/>
          <p:cNvSpPr txBox="1">
            <a:spLocks noChangeArrowheads="1"/>
          </p:cNvSpPr>
          <p:nvPr/>
        </p:nvSpPr>
        <p:spPr bwMode="auto">
          <a:xfrm>
            <a:off x="0" y="785813"/>
            <a:ext cx="439737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Domain can be represented by</a:t>
            </a:r>
          </a:p>
          <a:p>
            <a:r>
              <a:rPr lang="en-US" sz="2400">
                <a:latin typeface="Arial Unicode MS" pitchFamily="34" charset="-128"/>
              </a:rPr>
              <a:t>three propositions: </a:t>
            </a:r>
            <a:r>
              <a:rPr lang="en-US" sz="2400" i="1">
                <a:latin typeface="Arial Unicode MS" pitchFamily="34" charset="-128"/>
              </a:rPr>
              <a:t>p, q, 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70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97ECF9-A593-4494-B391-12CFF2B0C902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41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PDCL syntax / semantics / proofs</a:t>
            </a:r>
          </a:p>
        </p:txBody>
      </p:sp>
      <p:sp>
        <p:nvSpPr>
          <p:cNvPr id="4113" name="Rectangle 3"/>
          <p:cNvSpPr>
            <a:spLocks noChangeArrowheads="1"/>
          </p:cNvSpPr>
          <p:nvPr/>
        </p:nvSpPr>
        <p:spPr bwMode="auto">
          <a:xfrm>
            <a:off x="611188" y="981075"/>
            <a:ext cx="2951162" cy="19431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1"/>
          </p:nvPr>
        </p:nvGraphicFramePr>
        <p:xfrm>
          <a:off x="971550" y="1484313"/>
          <a:ext cx="2087563" cy="854075"/>
        </p:xfrm>
        <a:graphic>
          <a:graphicData uri="http://schemas.openxmlformats.org/presentationml/2006/ole">
            <p:oleObj spid="_x0000_s155650" name="Equation" r:id="rId4" imgW="1117440" imgH="457200" progId="Equation.3">
              <p:embed/>
            </p:oleObj>
          </a:graphicData>
        </a:graphic>
      </p:graphicFrame>
      <p:sp>
        <p:nvSpPr>
          <p:cNvPr id="4114" name="Text Box 5"/>
          <p:cNvSpPr txBox="1">
            <a:spLocks noChangeArrowheads="1"/>
          </p:cNvSpPr>
          <p:nvPr/>
        </p:nvSpPr>
        <p:spPr bwMode="auto">
          <a:xfrm>
            <a:off x="4932363" y="765175"/>
            <a:ext cx="24622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Interpretations</a:t>
            </a:r>
          </a:p>
        </p:txBody>
      </p:sp>
      <p:graphicFrame>
        <p:nvGraphicFramePr>
          <p:cNvPr id="537606" name="Group 6"/>
          <p:cNvGraphicFramePr>
            <a:graphicFrameLocks noGrp="1"/>
          </p:cNvGraphicFramePr>
          <p:nvPr/>
        </p:nvGraphicFramePr>
        <p:xfrm>
          <a:off x="5292725" y="1268413"/>
          <a:ext cx="3105150" cy="3321368"/>
        </p:xfrm>
        <a:graphic>
          <a:graphicData uri="http://schemas.openxmlformats.org/drawingml/2006/table">
            <a:tbl>
              <a:tblPr/>
              <a:tblGrid>
                <a:gridCol w="936625"/>
                <a:gridCol w="1133475"/>
                <a:gridCol w="103505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57" name="Text Box 48"/>
          <p:cNvSpPr txBox="1">
            <a:spLocks noChangeArrowheads="1"/>
          </p:cNvSpPr>
          <p:nvPr/>
        </p:nvSpPr>
        <p:spPr bwMode="auto">
          <a:xfrm>
            <a:off x="684213" y="3500438"/>
            <a:ext cx="1333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Models</a:t>
            </a:r>
          </a:p>
        </p:txBody>
      </p:sp>
      <p:sp>
        <p:nvSpPr>
          <p:cNvPr id="4158" name="Text Box 49"/>
          <p:cNvSpPr txBox="1">
            <a:spLocks noChangeArrowheads="1"/>
          </p:cNvSpPr>
          <p:nvPr/>
        </p:nvSpPr>
        <p:spPr bwMode="auto">
          <a:xfrm>
            <a:off x="571500" y="4357688"/>
            <a:ext cx="4324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What is logically entailed?</a:t>
            </a:r>
          </a:p>
        </p:txBody>
      </p:sp>
      <p:sp>
        <p:nvSpPr>
          <p:cNvPr id="4159" name="Text Box 50"/>
          <p:cNvSpPr txBox="1">
            <a:spLocks noChangeArrowheads="1"/>
          </p:cNvSpPr>
          <p:nvPr/>
        </p:nvSpPr>
        <p:spPr bwMode="auto">
          <a:xfrm>
            <a:off x="611188" y="5445125"/>
            <a:ext cx="12128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Prove </a:t>
            </a:r>
          </a:p>
        </p:txBody>
      </p:sp>
      <p:graphicFrame>
        <p:nvGraphicFramePr>
          <p:cNvPr id="4099" name="Object 70"/>
          <p:cNvGraphicFramePr>
            <a:graphicFrameLocks noChangeAspect="1"/>
          </p:cNvGraphicFramePr>
          <p:nvPr/>
        </p:nvGraphicFramePr>
        <p:xfrm>
          <a:off x="1928813" y="5429250"/>
          <a:ext cx="1870075" cy="515938"/>
        </p:xfrm>
        <a:graphic>
          <a:graphicData uri="http://schemas.openxmlformats.org/presentationml/2006/ole">
            <p:oleObj spid="_x0000_s155651" name="Equation" r:id="rId5" imgW="7365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E20919E-5408-4EE9-822A-2B57640E021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58200" cy="39608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dirty="0" smtClean="0"/>
              <a:t>Recap</a:t>
            </a:r>
            <a:r>
              <a:rPr lang="en-US" sz="3200" dirty="0" smtClean="0"/>
              <a:t>: Logic intro and Propositional Definite Clause (PDCL)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>
                <a:solidFill>
                  <a:schemeClr val="accent2"/>
                </a:solidFill>
              </a:rPr>
              <a:t>Semantics</a:t>
            </a:r>
            <a:r>
              <a:rPr lang="en-US" sz="3200" dirty="0" smtClean="0">
                <a:solidFill>
                  <a:schemeClr val="accent2"/>
                </a:solidFill>
              </a:rPr>
              <a:t> (interpretation, model, logical consequence)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/>
              <a:t>Bottom-up</a:t>
            </a:r>
            <a:r>
              <a:rPr lang="en-US" sz="3200" dirty="0" smtClean="0"/>
              <a:t> Proof Procedure for PDCL</a:t>
            </a:r>
          </a:p>
          <a:p>
            <a:pPr lvl="1" eaLnBrk="1" hangingPunct="1"/>
            <a:r>
              <a:rPr lang="en-US" sz="2800" dirty="0" smtClean="0"/>
              <a:t>Soundness and Completeness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Using PDCL for </a:t>
            </a:r>
            <a:r>
              <a:rPr lang="en-US" sz="3200" b="1" dirty="0" smtClean="0"/>
              <a:t>R&amp;R in a domain </a:t>
            </a:r>
            <a:r>
              <a:rPr lang="en-US" sz="3200" dirty="0" smtClean="0"/>
              <a:t>(Electrical System)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b="1" dirty="0" smtClean="0"/>
              <a:t>Top-Down</a:t>
            </a:r>
            <a:r>
              <a:rPr lang="en-US" sz="3200" dirty="0" smtClean="0"/>
              <a:t> Proof Procedure for PDCL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3200" dirty="0" smtClean="0"/>
          </a:p>
          <a:p>
            <a:pPr eaLnBrk="1" hangingPunct="1">
              <a:buFontTx/>
              <a:buChar char="•"/>
            </a:pPr>
            <a:endParaRPr lang="en-US" sz="32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Define  a Logic We Need</a:t>
            </a:r>
            <a:endParaRPr lang="en-US" dirty="0"/>
          </a:p>
        </p:txBody>
      </p:sp>
      <p:sp>
        <p:nvSpPr>
          <p:cNvPr id="129027" name="Rectangle 2051"/>
          <p:cNvSpPr>
            <a:spLocks noChangeArrowheads="1"/>
          </p:cNvSpPr>
          <p:nvPr/>
        </p:nvSpPr>
        <p:spPr bwMode="auto">
          <a:xfrm>
            <a:off x="-252536" y="836712"/>
            <a:ext cx="82946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 b="1" dirty="0">
              <a:cs typeface="Times New Roman" pitchFamily="18" charset="0"/>
            </a:endParaRPr>
          </a:p>
          <a:p>
            <a:pPr marL="838200" lvl="1" indent="-3810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Syntax</a:t>
            </a:r>
            <a:r>
              <a:rPr lang="en-US" dirty="0" smtClean="0">
                <a:cs typeface="Times New Roman" pitchFamily="18" charset="0"/>
              </a:rPr>
              <a:t>: specifies the symbols used, and how they can be combined to form legal sentences </a:t>
            </a:r>
          </a:p>
          <a:p>
            <a:pPr marL="1295400" lvl="2" indent="-381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/>
                </a:solidFill>
                <a:cs typeface="Times New Roman" pitchFamily="18" charset="0"/>
              </a:rPr>
              <a:t>Knowledge base </a:t>
            </a:r>
            <a:r>
              <a:rPr lang="en-US" sz="2400" dirty="0" smtClean="0">
                <a:cs typeface="Times New Roman" pitchFamily="18" charset="0"/>
              </a:rPr>
              <a:t>is a set of sentences in the language</a:t>
            </a:r>
          </a:p>
          <a:p>
            <a:pPr marL="838200" lvl="1" indent="-3810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Semantics</a:t>
            </a:r>
            <a:r>
              <a:rPr lang="en-US" dirty="0" smtClean="0">
                <a:cs typeface="Times New Roman" pitchFamily="18" charset="0"/>
              </a:rPr>
              <a:t>: specifies the meaning of symbols and sentences</a:t>
            </a:r>
          </a:p>
          <a:p>
            <a:pPr marL="838200" lvl="1" indent="-3810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Reasoning theory </a:t>
            </a:r>
            <a:r>
              <a:rPr lang="en-US" dirty="0" smtClean="0">
                <a:cs typeface="Times New Roman" pitchFamily="18" charset="0"/>
              </a:rPr>
              <a:t>or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proof procedure</a:t>
            </a:r>
            <a:r>
              <a:rPr lang="en-US" dirty="0" smtClean="0">
                <a:cs typeface="Times New Roman" pitchFamily="18" charset="0"/>
              </a:rPr>
              <a:t>: a specification of how an answer can be produced.</a:t>
            </a:r>
          </a:p>
          <a:p>
            <a:pPr marL="1295400" lvl="2" indent="-381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Sound</a:t>
            </a:r>
            <a:r>
              <a:rPr lang="en-US" sz="2400" dirty="0" smtClean="0"/>
              <a:t>: only generates correct answers with respect to the semantics</a:t>
            </a:r>
          </a:p>
          <a:p>
            <a:pPr marL="1295400" lvl="2" indent="-381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Complete</a:t>
            </a:r>
            <a:r>
              <a:rPr lang="en-US" sz="2400" dirty="0" smtClean="0"/>
              <a:t>: Guaranteed to find an answer if it exists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</a:pPr>
            <a:endParaRPr lang="en-US" sz="2000" dirty="0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 bwMode="auto">
          <a:xfrm>
            <a:off x="8316416" y="3501008"/>
            <a:ext cx="610368" cy="523220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 bwMode="auto">
          <a:xfrm>
            <a:off x="7668344" y="5589240"/>
            <a:ext cx="610368" cy="523220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Propositional Definite Clauses: Syntax</a:t>
            </a:r>
          </a:p>
        </p:txBody>
      </p:sp>
      <p:sp>
        <p:nvSpPr>
          <p:cNvPr id="503812" name="Rectangle 4"/>
          <p:cNvSpPr>
            <a:spLocks noChangeArrowheads="1"/>
          </p:cNvSpPr>
          <p:nvPr/>
        </p:nvSpPr>
        <p:spPr bwMode="auto">
          <a:xfrm>
            <a:off x="179512" y="1052736"/>
            <a:ext cx="8785225" cy="864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000" b="1" dirty="0">
                <a:latin typeface="Arial" pitchFamily="34" charset="0"/>
                <a:ea typeface="+mn-ea"/>
                <a:cs typeface="Arial" pitchFamily="34" charset="0"/>
              </a:rPr>
              <a:t>Definition (atom)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000" dirty="0">
                <a:latin typeface="Arial" pitchFamily="34" charset="0"/>
                <a:ea typeface="+mn-ea"/>
                <a:cs typeface="Arial" pitchFamily="34" charset="0"/>
              </a:rPr>
              <a:t>An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atom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ea typeface="+mn-ea"/>
                <a:cs typeface="Arial" pitchFamily="34" charset="0"/>
              </a:rPr>
              <a:t>is a symbol starting with a lower case letter</a:t>
            </a:r>
            <a:endParaRPr lang="en-US" sz="20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3813" name="Rectangle 5"/>
          <p:cNvSpPr>
            <a:spLocks noChangeArrowheads="1"/>
          </p:cNvSpPr>
          <p:nvPr/>
        </p:nvSpPr>
        <p:spPr bwMode="auto">
          <a:xfrm>
            <a:off x="179512" y="2060848"/>
            <a:ext cx="8785225" cy="1656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Definition (body)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an atom or is of the form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i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where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i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are bodies.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3814" name="Rectangle 6"/>
          <p:cNvSpPr>
            <a:spLocks noChangeArrowheads="1"/>
          </p:cNvSpPr>
          <p:nvPr/>
        </p:nvSpPr>
        <p:spPr bwMode="auto">
          <a:xfrm>
            <a:off x="179512" y="3789586"/>
            <a:ext cx="8785225" cy="1871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Definition (definite clause)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definite clause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81000" indent="-381000"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</a:rPr>
              <a:t>  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atom or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81000" indent="-381000"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</a:rPr>
              <a:t>   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rule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of the form </a:t>
            </a:r>
            <a:r>
              <a:rPr lang="en-US" sz="20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where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is an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81000" indent="-381000"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atom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CA" altLang="en-US" sz="20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head</a:t>
            </a:r>
            <a:r>
              <a:rPr lang="en-CA" altLang="en-US" sz="2000" dirty="0">
                <a:latin typeface="Arial" pitchFamily="34" charset="0"/>
                <a:cs typeface="Arial" pitchFamily="34" charset="0"/>
              </a:rPr>
              <a:t>”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) and </a:t>
            </a:r>
            <a:r>
              <a:rPr lang="en-US" altLang="ja-JP" sz="2000" i="1" dirty="0">
                <a:latin typeface="Arial" pitchFamily="34" charset="0"/>
                <a:cs typeface="Arial" pitchFamily="34" charset="0"/>
              </a:rPr>
              <a:t>b 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is a body.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Read this as 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altLang="ja-JP" sz="2000" i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if </a:t>
            </a:r>
            <a:r>
              <a:rPr lang="en-US" altLang="ja-JP" sz="2000" i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”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.)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3815" name="Rectangle 7"/>
          <p:cNvSpPr>
            <a:spLocks noChangeArrowheads="1"/>
          </p:cNvSpPr>
          <p:nvPr/>
        </p:nvSpPr>
        <p:spPr bwMode="auto">
          <a:xfrm>
            <a:off x="179512" y="5805264"/>
            <a:ext cx="8785225" cy="7915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000" b="1" dirty="0">
                <a:latin typeface="Arial" pitchFamily="34" charset="0"/>
                <a:ea typeface="+mn-ea"/>
                <a:cs typeface="Arial" pitchFamily="34" charset="0"/>
              </a:rPr>
              <a:t>Definition (KB)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000" dirty="0"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knowledge base (KB) </a:t>
            </a:r>
            <a:r>
              <a:rPr lang="en-US" sz="2000" dirty="0">
                <a:latin typeface="Arial" pitchFamily="34" charset="0"/>
                <a:ea typeface="+mn-ea"/>
                <a:cs typeface="Arial" pitchFamily="34" charset="0"/>
              </a:rPr>
              <a:t>is a set of definite clauses</a:t>
            </a:r>
          </a:p>
        </p:txBody>
      </p:sp>
      <p:sp>
        <p:nvSpPr>
          <p:cNvPr id="38919" name="TextBox 1"/>
          <p:cNvSpPr txBox="1">
            <a:spLocks noChangeArrowheads="1"/>
          </p:cNvSpPr>
          <p:nvPr/>
        </p:nvSpPr>
        <p:spPr bwMode="auto">
          <a:xfrm>
            <a:off x="6443786" y="1125761"/>
            <a:ext cx="2232794" cy="646331"/>
          </a:xfrm>
          <a:prstGeom prst="rect">
            <a:avLst/>
          </a:prstGeom>
          <a:solidFill>
            <a:srgbClr val="F7F9A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Arial" pitchFamily="34" charset="0"/>
              </a:rPr>
              <a:t>Examples: 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en-US" sz="1800" baseline="-25000" dirty="0" smtClean="0">
                <a:solidFill>
                  <a:schemeClr val="accent2"/>
                </a:solidFill>
                <a:latin typeface="Arial" pitchFamily="34" charset="0"/>
              </a:rPr>
              <a:t>1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;</a:t>
            </a:r>
          </a:p>
          <a:p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                  live_l</a:t>
            </a:r>
            <a:r>
              <a:rPr lang="en-US" sz="1800" baseline="-25000" dirty="0" smtClean="0">
                <a:solidFill>
                  <a:schemeClr val="accent2"/>
                </a:solidFill>
                <a:latin typeface="Arial" pitchFamily="34" charset="0"/>
              </a:rPr>
              <a:t>1</a:t>
            </a:r>
            <a:endParaRPr lang="en-US" sz="1800" baseline="-250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8920" name="TextBox 25"/>
          <p:cNvSpPr txBox="1">
            <a:spLocks noChangeArrowheads="1"/>
          </p:cNvSpPr>
          <p:nvPr/>
        </p:nvSpPr>
        <p:spPr bwMode="auto">
          <a:xfrm>
            <a:off x="2771800" y="2924944"/>
            <a:ext cx="3384376" cy="646331"/>
          </a:xfrm>
          <a:prstGeom prst="rect">
            <a:avLst/>
          </a:prstGeom>
          <a:solidFill>
            <a:srgbClr val="F7F9A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Arial" pitchFamily="34" charset="0"/>
              </a:rPr>
              <a:t>Examples: </a:t>
            </a:r>
            <a:r>
              <a:rPr lang="en-US" sz="1800" dirty="0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en-US" sz="1800" baseline="-25000" dirty="0">
                <a:solidFill>
                  <a:schemeClr val="accent2"/>
                </a:solidFill>
                <a:latin typeface="Arial" pitchFamily="34" charset="0"/>
              </a:rPr>
              <a:t>1 </a:t>
            </a:r>
            <a:r>
              <a:rPr lang="en-US" sz="1800" dirty="0">
                <a:solidFill>
                  <a:schemeClr val="accent2"/>
                </a:solidFill>
                <a:latin typeface="cmr10" pitchFamily="34" charset="0"/>
                <a:cs typeface="Arial Unicode MS" pitchFamily="34" charset="-128"/>
              </a:rPr>
              <a:t>∧</a:t>
            </a:r>
            <a:r>
              <a:rPr lang="en-US" sz="1800" dirty="0">
                <a:solidFill>
                  <a:schemeClr val="accent2"/>
                </a:solidFill>
                <a:latin typeface="Arial" pitchFamily="34" charset="0"/>
              </a:rPr>
              <a:t>  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en-US" sz="1800" baseline="-25000" dirty="0" smtClean="0">
                <a:solidFill>
                  <a:schemeClr val="accent2"/>
                </a:solidFill>
                <a:latin typeface="Arial" pitchFamily="34" charset="0"/>
              </a:rPr>
              <a:t>2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; </a:t>
            </a:r>
          </a:p>
          <a:p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                  ok_w</a:t>
            </a:r>
            <a:r>
              <a:rPr lang="en-US" sz="1800" baseline="-25000" dirty="0" smtClean="0">
                <a:solidFill>
                  <a:schemeClr val="accent2"/>
                </a:solidFill>
                <a:latin typeface="Arial" pitchFamily="34" charset="0"/>
              </a:rPr>
              <a:t>1 </a:t>
            </a:r>
            <a:r>
              <a:rPr lang="en-US" sz="1800" dirty="0">
                <a:solidFill>
                  <a:schemeClr val="accent2"/>
                </a:solidFill>
                <a:latin typeface="cmr10" pitchFamily="34" charset="0"/>
              </a:rPr>
              <a:t>∧</a:t>
            </a:r>
            <a:r>
              <a:rPr lang="en-US" sz="1800" dirty="0">
                <a:solidFill>
                  <a:schemeClr val="accent2"/>
                </a:solidFill>
                <a:latin typeface="Arial" pitchFamily="34" charset="0"/>
              </a:rPr>
              <a:t> live_w</a:t>
            </a:r>
            <a:r>
              <a:rPr lang="en-US" sz="1800" baseline="-25000" dirty="0">
                <a:solidFill>
                  <a:schemeClr val="accent2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8921" name="TextBox 26"/>
          <p:cNvSpPr txBox="1">
            <a:spLocks noChangeArrowheads="1"/>
          </p:cNvSpPr>
          <p:nvPr/>
        </p:nvSpPr>
        <p:spPr bwMode="auto">
          <a:xfrm>
            <a:off x="4572000" y="4149080"/>
            <a:ext cx="4043094" cy="646331"/>
          </a:xfrm>
          <a:prstGeom prst="rect">
            <a:avLst/>
          </a:prstGeom>
          <a:solidFill>
            <a:srgbClr val="F7F9A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pitchFamily="34" charset="0"/>
              </a:rPr>
              <a:t>Examples: </a:t>
            </a:r>
            <a:r>
              <a:rPr lang="en-US" sz="1800" dirty="0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en-US" sz="1800" baseline="-25000" dirty="0">
                <a:solidFill>
                  <a:schemeClr val="accent2"/>
                </a:solidFill>
                <a:latin typeface="Arial" pitchFamily="34" charset="0"/>
              </a:rPr>
              <a:t>1 </a:t>
            </a:r>
            <a:r>
              <a:rPr lang="en-US" sz="1800" dirty="0">
                <a:solidFill>
                  <a:schemeClr val="accent2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1800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en-US" sz="1800" baseline="-25000" dirty="0" smtClean="0">
                <a:solidFill>
                  <a:schemeClr val="accent2"/>
                </a:solidFill>
                <a:latin typeface="Arial" pitchFamily="34" charset="0"/>
              </a:rPr>
              <a:t>2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;</a:t>
            </a:r>
          </a:p>
          <a:p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                  </a:t>
            </a:r>
            <a:r>
              <a:rPr lang="en-US" sz="1800" dirty="0">
                <a:solidFill>
                  <a:schemeClr val="accent2"/>
                </a:solidFill>
                <a:latin typeface="Arial" pitchFamily="34" charset="0"/>
              </a:rPr>
              <a:t>live_w</a:t>
            </a:r>
            <a:r>
              <a:rPr lang="en-US" sz="1800" baseline="-25000" dirty="0">
                <a:solidFill>
                  <a:schemeClr val="accent2"/>
                </a:solidFill>
                <a:latin typeface="Arial" pitchFamily="34" charset="0"/>
              </a:rPr>
              <a:t>0</a:t>
            </a:r>
            <a:r>
              <a:rPr lang="en-US" sz="1800" dirty="0">
                <a:solidFill>
                  <a:schemeClr val="accent2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←</a:t>
            </a:r>
            <a:r>
              <a:rPr lang="en-US" sz="1800" dirty="0">
                <a:solidFill>
                  <a:schemeClr val="accent2"/>
                </a:solidFill>
                <a:latin typeface="Arial" pitchFamily="34" charset="0"/>
              </a:rPr>
              <a:t> live_w</a:t>
            </a:r>
            <a:r>
              <a:rPr lang="en-US" sz="1800" baseline="-25000" dirty="0">
                <a:solidFill>
                  <a:schemeClr val="accent2"/>
                </a:solidFill>
                <a:latin typeface="Arial" pitchFamily="34" charset="0"/>
              </a:rPr>
              <a:t>1 </a:t>
            </a:r>
            <a:r>
              <a:rPr lang="en-US" sz="1800" dirty="0">
                <a:solidFill>
                  <a:schemeClr val="accent2"/>
                </a:solidFill>
                <a:latin typeface="cmr10" pitchFamily="34" charset="0"/>
                <a:cs typeface="Arial Unicode MS" pitchFamily="34" charset="-128"/>
              </a:rPr>
              <a:t>∧</a:t>
            </a:r>
            <a:r>
              <a:rPr lang="en-US" sz="1800" dirty="0">
                <a:solidFill>
                  <a:schemeClr val="accent2"/>
                </a:solidFill>
                <a:latin typeface="Arial" pitchFamily="34" charset="0"/>
              </a:rPr>
              <a:t>  up_s</a:t>
            </a:r>
            <a:r>
              <a:rPr lang="en-US" sz="1800" baseline="-25000" dirty="0">
                <a:solidFill>
                  <a:schemeClr val="accent2"/>
                </a:solidFill>
                <a:latin typeface="Arial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3" grpId="0" animBg="1"/>
      <p:bldP spid="503814" grpId="0" animBg="1"/>
      <p:bldP spid="503815" grpId="0" animBg="1"/>
      <p:bldP spid="38919" grpId="0" animBg="1"/>
      <p:bldP spid="38920" grpId="0" animBg="1"/>
      <p:bldP spid="3892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/>
              <a:t>PDC Semantics: Example for </a:t>
            </a:r>
            <a:r>
              <a:rPr lang="en-US" sz="3600" smtClean="0"/>
              <a:t>models</a:t>
            </a:r>
            <a:endParaRPr lang="en-US" sz="3600"/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381000" y="2565400"/>
            <a:ext cx="8534400" cy="1439863"/>
          </a:xfrm>
        </p:spPr>
        <p:txBody>
          <a:bodyPr/>
          <a:lstStyle/>
          <a:p>
            <a:pPr marL="0" indent="0">
              <a:buSzTx/>
              <a:buFontTx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              </a:t>
            </a:r>
            <a:r>
              <a:rPr lang="en-US" sz="2400" b="1" dirty="0" smtClean="0">
                <a:solidFill>
                  <a:schemeClr val="accent2"/>
                </a:solidFill>
              </a:rPr>
              <a:t>p </a:t>
            </a:r>
            <a:r>
              <a:rPr lang="en-US" sz="2400" b="1" i="1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b="1" dirty="0" smtClean="0">
                <a:solidFill>
                  <a:schemeClr val="accent2"/>
                </a:solidFill>
              </a:rPr>
              <a:t> q</a:t>
            </a:r>
          </a:p>
          <a:p>
            <a:pPr marL="0" indent="0">
              <a:buSzTx/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 KB =      q</a:t>
            </a:r>
          </a:p>
          <a:p>
            <a:pPr marL="0" indent="0">
              <a:buSzTx/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                r  </a:t>
            </a:r>
            <a:r>
              <a:rPr lang="en-US" sz="2400" b="1" i="1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b="1" dirty="0" smtClean="0">
                <a:solidFill>
                  <a:schemeClr val="accent2"/>
                </a:solidFill>
              </a:rPr>
              <a:t> s</a:t>
            </a:r>
          </a:p>
          <a:p>
            <a:pPr marL="0" indent="0">
              <a:buSzTx/>
              <a:buFontTx/>
              <a:buNone/>
            </a:pPr>
            <a:endParaRPr lang="en-US" dirty="0" smtClean="0"/>
          </a:p>
          <a:p>
            <a:pPr marL="0" indent="0">
              <a:buSzTx/>
              <a:buFontTx/>
              <a:buNone/>
            </a:pPr>
            <a:endParaRPr 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3" y="1052513"/>
            <a:ext cx="7848600" cy="1296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" pitchFamily="34" charset="0"/>
                <a:ea typeface="+mn-ea"/>
                <a:cs typeface="Arial" pitchFamily="34" charset="0"/>
              </a:rPr>
              <a:t>Definition (model)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model </a:t>
            </a: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of a knowledge base KB is an interpretation in which every clause in KB is true.</a:t>
            </a:r>
            <a:endParaRPr lang="en-US" sz="5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259632" y="2636912"/>
            <a:ext cx="288925" cy="1152525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" name="Group 147"/>
          <p:cNvGraphicFramePr>
            <a:graphicFrameLocks/>
          </p:cNvGraphicFramePr>
          <p:nvPr/>
        </p:nvGraphicFramePr>
        <p:xfrm>
          <a:off x="1403350" y="3937000"/>
          <a:ext cx="3427412" cy="2660651"/>
        </p:xfrm>
        <a:graphic>
          <a:graphicData uri="http://schemas.openxmlformats.org/drawingml/2006/table">
            <a:tbl>
              <a:tblPr/>
              <a:tblGrid>
                <a:gridCol w="685221"/>
                <a:gridCol w="685220"/>
                <a:gridCol w="686530"/>
                <a:gridCol w="685221"/>
                <a:gridCol w="685220"/>
              </a:tblGrid>
              <a:tr h="45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70" marR="91470" marT="45724" marB="4572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marL="91470" marR="9147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marL="91470" marR="91470" marT="45724" marB="4572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marL="91470" marR="9147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marL="91470" marR="91470" marT="45724" marB="4572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marL="91470" marR="9147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marL="91470" marR="91470" marT="45724" marB="4572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marL="91470" marR="9147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marL="91470" marR="91470" marT="45724" marB="4572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marL="91470" marR="9147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marL="91470" marR="91470" marT="45724" marB="4572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marL="91470" marR="9147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marL="91470" marR="91470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795" name="TextBox 12"/>
          <p:cNvSpPr txBox="1">
            <a:spLocks noChangeArrowheads="1"/>
          </p:cNvSpPr>
          <p:nvPr/>
        </p:nvSpPr>
        <p:spPr bwMode="auto">
          <a:xfrm>
            <a:off x="2843213" y="2884488"/>
            <a:ext cx="6364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  Which of the interpretations below are models of KB?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929190" y="4357694"/>
            <a:ext cx="526106" cy="400110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yes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000628" y="4851407"/>
            <a:ext cx="526106" cy="400110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yes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000628" y="5262569"/>
            <a:ext cx="526106" cy="400110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yes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929190" y="5715016"/>
            <a:ext cx="526106" cy="400110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yes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740403" y="4357694"/>
            <a:ext cx="441146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no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811841" y="4851407"/>
            <a:ext cx="441146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no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792791" y="5262569"/>
            <a:ext cx="441146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no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740403" y="5715016"/>
            <a:ext cx="441146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no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929190" y="6215082"/>
            <a:ext cx="526106" cy="400110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yes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721353" y="6215082"/>
            <a:ext cx="441146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3929058" y="3857628"/>
            <a:ext cx="3312368" cy="2808312"/>
          </a:xfrm>
          <a:prstGeom prst="rect">
            <a:avLst/>
          </a:prstGeom>
          <a:solidFill>
            <a:srgbClr val="F7F9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PDC Semantics: Example for models</a:t>
            </a:r>
          </a:p>
        </p:txBody>
      </p:sp>
      <p:graphicFrame>
        <p:nvGraphicFramePr>
          <p:cNvPr id="5" name="Group 147"/>
          <p:cNvGraphicFramePr>
            <a:graphicFrameLocks noGrp="1"/>
          </p:cNvGraphicFramePr>
          <p:nvPr/>
        </p:nvGraphicFramePr>
        <p:xfrm>
          <a:off x="507972" y="3720452"/>
          <a:ext cx="7786742" cy="2910849"/>
        </p:xfrm>
        <a:graphic>
          <a:graphicData uri="http://schemas.openxmlformats.org/drawingml/2006/table">
            <a:tbl>
              <a:tblPr/>
              <a:tblGrid>
                <a:gridCol w="751368"/>
                <a:gridCol w="749629"/>
                <a:gridCol w="751368"/>
                <a:gridCol w="751368"/>
                <a:gridCol w="749628"/>
                <a:gridCol w="278648"/>
                <a:gridCol w="912908"/>
                <a:gridCol w="608605"/>
                <a:gridCol w="1141134"/>
                <a:gridCol w="1092086"/>
              </a:tblGrid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p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q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r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s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Times New Roman" pitchFamily="18" charset="0"/>
                        </a:rPr>
                        <a:t>p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←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Times New Roman" pitchFamily="18" charset="0"/>
                        </a:rPr>
                        <a:t> q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q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Times New Roman" pitchFamily="18" charset="0"/>
                        </a:rPr>
                        <a:t>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←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Times New Roman" pitchFamily="18" charset="0"/>
                        </a:rPr>
                        <a:t> 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Model of KB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4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2910" y="857232"/>
            <a:ext cx="7848600" cy="1296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" pitchFamily="34" charset="0"/>
                <a:ea typeface="+mn-ea"/>
                <a:cs typeface="Arial" pitchFamily="34" charset="0"/>
              </a:rPr>
              <a:t>Definition (model)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model </a:t>
            </a: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of a knowledge base KB is an interpretation in which every clause in KB is true.</a:t>
            </a:r>
            <a:endParaRPr lang="en-US" sz="5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868" name="Content Placeholder 2"/>
          <p:cNvSpPr>
            <a:spLocks noGrp="1"/>
          </p:cNvSpPr>
          <p:nvPr>
            <p:ph idx="1"/>
          </p:nvPr>
        </p:nvSpPr>
        <p:spPr>
          <a:xfrm>
            <a:off x="150976" y="2251881"/>
            <a:ext cx="8534400" cy="1439863"/>
          </a:xfrm>
        </p:spPr>
        <p:txBody>
          <a:bodyPr/>
          <a:lstStyle/>
          <a:p>
            <a:pPr marL="0" indent="0">
              <a:buSzTx/>
              <a:buFontTx/>
              <a:buNone/>
            </a:pPr>
            <a:r>
              <a:rPr lang="en-US" dirty="0" smtClean="0"/>
              <a:t>             </a:t>
            </a:r>
            <a:r>
              <a:rPr lang="en-US" sz="2400" b="1" dirty="0" smtClean="0">
                <a:solidFill>
                  <a:schemeClr val="accent2"/>
                </a:solidFill>
              </a:rPr>
              <a:t>p </a:t>
            </a:r>
            <a:r>
              <a:rPr lang="en-US" sz="2400" b="1" i="1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b="1" dirty="0" smtClean="0">
                <a:solidFill>
                  <a:schemeClr val="accent2"/>
                </a:solidFill>
              </a:rPr>
              <a:t> q</a:t>
            </a:r>
          </a:p>
          <a:p>
            <a:pPr marL="0" indent="0">
              <a:buSzTx/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 KB =      q</a:t>
            </a:r>
          </a:p>
          <a:p>
            <a:pPr marL="0" indent="0">
              <a:buSzTx/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               r  </a:t>
            </a:r>
            <a:r>
              <a:rPr lang="en-US" sz="2400" b="1" i="1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b="1" dirty="0" smtClean="0">
                <a:solidFill>
                  <a:schemeClr val="accent2"/>
                </a:solidFill>
              </a:rPr>
              <a:t> s</a:t>
            </a:r>
          </a:p>
          <a:p>
            <a:pPr marL="0" indent="0">
              <a:buSzTx/>
              <a:buFontTx/>
              <a:buNone/>
            </a:pPr>
            <a:endParaRPr lang="en-US" dirty="0" smtClean="0"/>
          </a:p>
          <a:p>
            <a:pPr marL="0" indent="0">
              <a:buSzTx/>
              <a:buFontTx/>
              <a:buNone/>
            </a:pPr>
            <a:endParaRPr lang="en-US" dirty="0" smtClean="0"/>
          </a:p>
        </p:txBody>
      </p:sp>
      <p:sp>
        <p:nvSpPr>
          <p:cNvPr id="12" name="Left Brace 11"/>
          <p:cNvSpPr/>
          <p:nvPr/>
        </p:nvSpPr>
        <p:spPr>
          <a:xfrm>
            <a:off x="1061388" y="2394757"/>
            <a:ext cx="288925" cy="1152525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70" name="TextBox 12"/>
          <p:cNvSpPr txBox="1">
            <a:spLocks noChangeArrowheads="1"/>
          </p:cNvSpPr>
          <p:nvPr/>
        </p:nvSpPr>
        <p:spPr bwMode="auto">
          <a:xfrm>
            <a:off x="2644969" y="2570325"/>
            <a:ext cx="6364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  Which of the interpretations below are models of KB?</a:t>
            </a:r>
            <a:br>
              <a:rPr lang="en-US" sz="2000" dirty="0">
                <a:latin typeface="Arial" pitchFamily="34" charset="0"/>
              </a:rPr>
            </a:br>
            <a:endParaRPr lang="en-US" sz="2000" dirty="0">
              <a:latin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366020" y="4453861"/>
            <a:ext cx="458788" cy="339725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yes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366020" y="4876136"/>
            <a:ext cx="458788" cy="339725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yes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294582" y="5382555"/>
            <a:ext cx="458788" cy="338138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yes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294582" y="5882621"/>
            <a:ext cx="458788" cy="339725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yes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8177233" y="4453861"/>
            <a:ext cx="388937" cy="3397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no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8177233" y="4876136"/>
            <a:ext cx="388937" cy="33813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no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8086745" y="5382555"/>
            <a:ext cx="388937" cy="3397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no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105795" y="5882621"/>
            <a:ext cx="388937" cy="3397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no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7294582" y="6311249"/>
            <a:ext cx="458788" cy="338137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yes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8086745" y="6311249"/>
            <a:ext cx="388937" cy="33813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3929058" y="3857628"/>
            <a:ext cx="3312368" cy="2808312"/>
          </a:xfrm>
          <a:prstGeom prst="rect">
            <a:avLst/>
          </a:prstGeom>
          <a:solidFill>
            <a:srgbClr val="F7F9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PDC Semantics: Example for models</a:t>
            </a:r>
          </a:p>
        </p:txBody>
      </p:sp>
      <p:graphicFrame>
        <p:nvGraphicFramePr>
          <p:cNvPr id="5" name="Group 147"/>
          <p:cNvGraphicFramePr>
            <a:graphicFrameLocks noGrp="1"/>
          </p:cNvGraphicFramePr>
          <p:nvPr/>
        </p:nvGraphicFramePr>
        <p:xfrm>
          <a:off x="507972" y="3720452"/>
          <a:ext cx="7786742" cy="2910849"/>
        </p:xfrm>
        <a:graphic>
          <a:graphicData uri="http://schemas.openxmlformats.org/drawingml/2006/table">
            <a:tbl>
              <a:tblPr/>
              <a:tblGrid>
                <a:gridCol w="751368"/>
                <a:gridCol w="749629"/>
                <a:gridCol w="751368"/>
                <a:gridCol w="751368"/>
                <a:gridCol w="749628"/>
                <a:gridCol w="278648"/>
                <a:gridCol w="912908"/>
                <a:gridCol w="608605"/>
                <a:gridCol w="1141134"/>
                <a:gridCol w="1092086"/>
              </a:tblGrid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p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q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r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s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Times New Roman" pitchFamily="18" charset="0"/>
                        </a:rPr>
                        <a:t>p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←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Times New Roman" pitchFamily="18" charset="0"/>
                        </a:rPr>
                        <a:t> q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q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Times New Roman" pitchFamily="18" charset="0"/>
                        </a:rPr>
                        <a:t>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←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Times New Roman" pitchFamily="18" charset="0"/>
                        </a:rPr>
                        <a:t> 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Model of KB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4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T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  <a:cs typeface="Arial" pitchFamily="34" charset="0"/>
                        </a:rPr>
                        <a:t>F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2910" y="857232"/>
            <a:ext cx="7848600" cy="1296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" pitchFamily="34" charset="0"/>
                <a:ea typeface="+mn-ea"/>
                <a:cs typeface="Arial" pitchFamily="34" charset="0"/>
              </a:rPr>
              <a:t>Definition (model)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model </a:t>
            </a: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of a knowledge base KB is an interpretation in which every clause in KB is true.</a:t>
            </a:r>
            <a:endParaRPr lang="en-US" sz="5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868" name="Content Placeholder 2"/>
          <p:cNvSpPr>
            <a:spLocks noGrp="1"/>
          </p:cNvSpPr>
          <p:nvPr>
            <p:ph idx="1"/>
          </p:nvPr>
        </p:nvSpPr>
        <p:spPr>
          <a:xfrm>
            <a:off x="150976" y="2251881"/>
            <a:ext cx="8534400" cy="1439863"/>
          </a:xfrm>
        </p:spPr>
        <p:txBody>
          <a:bodyPr/>
          <a:lstStyle/>
          <a:p>
            <a:pPr marL="0" indent="0">
              <a:buSzTx/>
              <a:buFontTx/>
              <a:buNone/>
            </a:pPr>
            <a:r>
              <a:rPr lang="en-US" dirty="0" smtClean="0"/>
              <a:t>             </a:t>
            </a:r>
            <a:r>
              <a:rPr lang="en-US" sz="2400" b="1" dirty="0" smtClean="0">
                <a:solidFill>
                  <a:schemeClr val="accent2"/>
                </a:solidFill>
              </a:rPr>
              <a:t>p </a:t>
            </a:r>
            <a:r>
              <a:rPr lang="en-US" sz="2400" b="1" i="1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b="1" dirty="0" smtClean="0">
                <a:solidFill>
                  <a:schemeClr val="accent2"/>
                </a:solidFill>
              </a:rPr>
              <a:t> q</a:t>
            </a:r>
          </a:p>
          <a:p>
            <a:pPr marL="0" indent="0">
              <a:buSzTx/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 KB =      q</a:t>
            </a:r>
          </a:p>
          <a:p>
            <a:pPr marL="0" indent="0">
              <a:buSzTx/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               r  </a:t>
            </a:r>
            <a:r>
              <a:rPr lang="en-US" sz="2400" b="1" i="1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b="1" dirty="0" smtClean="0">
                <a:solidFill>
                  <a:schemeClr val="accent2"/>
                </a:solidFill>
              </a:rPr>
              <a:t> s</a:t>
            </a:r>
          </a:p>
          <a:p>
            <a:pPr marL="0" indent="0">
              <a:buSzTx/>
              <a:buFontTx/>
              <a:buNone/>
            </a:pPr>
            <a:endParaRPr lang="en-US" dirty="0" smtClean="0"/>
          </a:p>
          <a:p>
            <a:pPr marL="0" indent="0">
              <a:buSzTx/>
              <a:buFontTx/>
              <a:buNone/>
            </a:pPr>
            <a:endParaRPr lang="en-US" dirty="0" smtClean="0"/>
          </a:p>
        </p:txBody>
      </p:sp>
      <p:sp>
        <p:nvSpPr>
          <p:cNvPr id="12" name="Left Brace 11"/>
          <p:cNvSpPr/>
          <p:nvPr/>
        </p:nvSpPr>
        <p:spPr>
          <a:xfrm>
            <a:off x="1061388" y="2394757"/>
            <a:ext cx="288925" cy="1152525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70" name="TextBox 12"/>
          <p:cNvSpPr txBox="1">
            <a:spLocks noChangeArrowheads="1"/>
          </p:cNvSpPr>
          <p:nvPr/>
        </p:nvSpPr>
        <p:spPr bwMode="auto">
          <a:xfrm>
            <a:off x="2644969" y="2570325"/>
            <a:ext cx="63642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  Which of the interpretations below are models of KB</a:t>
            </a:r>
            <a:r>
              <a:rPr lang="en-US" sz="2000" dirty="0" smtClean="0">
                <a:latin typeface="Arial" pitchFamily="34" charset="0"/>
              </a:rPr>
              <a:t>?</a:t>
            </a:r>
          </a:p>
          <a:p>
            <a:r>
              <a:rPr lang="en-US" sz="2000" dirty="0" smtClean="0">
                <a:latin typeface="Arial" pitchFamily="34" charset="0"/>
              </a:rPr>
              <a:t>All interpretations where KB is true: I</a:t>
            </a:r>
            <a:r>
              <a:rPr lang="en-US" sz="2000" baseline="-25000" dirty="0" smtClean="0">
                <a:latin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</a:rPr>
              <a:t>, I</a:t>
            </a:r>
            <a:r>
              <a:rPr lang="en-US" sz="2000" baseline="-25000" dirty="0" smtClean="0">
                <a:latin typeface="Arial" pitchFamily="34" charset="0"/>
              </a:rPr>
              <a:t>3</a:t>
            </a:r>
            <a:r>
              <a:rPr lang="en-US" sz="2000" dirty="0" smtClean="0">
                <a:latin typeface="Arial" pitchFamily="34" charset="0"/>
              </a:rPr>
              <a:t>, and I</a:t>
            </a:r>
            <a:r>
              <a:rPr lang="en-US" sz="2000" baseline="-25000" dirty="0" smtClean="0">
                <a:latin typeface="Arial" pitchFamily="34" charset="0"/>
              </a:rPr>
              <a:t>4 </a:t>
            </a:r>
            <a:r>
              <a:rPr lang="en-US" sz="2000" dirty="0">
                <a:latin typeface="Arial" pitchFamily="34" charset="0"/>
              </a:rPr>
              <a:t/>
            </a:r>
            <a:br>
              <a:rPr lang="en-US" sz="2000" dirty="0">
                <a:latin typeface="Arial" pitchFamily="34" charset="0"/>
              </a:rPr>
            </a:br>
            <a:endParaRPr lang="en-US" sz="2000" dirty="0">
              <a:latin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366020" y="4453861"/>
            <a:ext cx="458788" cy="339725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yes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294582" y="5382555"/>
            <a:ext cx="458788" cy="338138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yes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294582" y="5882621"/>
            <a:ext cx="458788" cy="339725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yes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8177233" y="4876136"/>
            <a:ext cx="388937" cy="33813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no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8086745" y="6311249"/>
            <a:ext cx="388937" cy="33813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1550" y="2563812"/>
            <a:ext cx="7848600" cy="2089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ts val="6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Definition (logical consequence)</a:t>
            </a:r>
          </a:p>
          <a:p>
            <a:pPr marL="381000" indent="-38100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If KB is a set of clauses and g is a conjunction of atoms,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81000" indent="-3810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a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logical consequence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KB, written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KB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⊧ 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endParaRPr lang="en-US" sz="2400" dirty="0" smtClean="0">
              <a:latin typeface="Arial" pitchFamily="34" charset="0"/>
            </a:endParaRPr>
          </a:p>
          <a:p>
            <a:pPr marL="381000" indent="-3810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if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 is true in every model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KB</a:t>
            </a:r>
          </a:p>
          <a:p>
            <a:pPr marL="381000" indent="-381000">
              <a:spcBef>
                <a:spcPts val="600"/>
              </a:spcBef>
              <a:spcAft>
                <a:spcPts val="600"/>
              </a:spcAft>
            </a:pP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PDCL Semantics: Logical Consequence</a:t>
            </a:r>
            <a:endParaRPr lang="en-US" sz="32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71550" y="1125538"/>
            <a:ext cx="78486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" pitchFamily="34" charset="0"/>
                <a:ea typeface="+mn-ea"/>
                <a:cs typeface="Arial" pitchFamily="34" charset="0"/>
              </a:rPr>
              <a:t>Definition (model)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model </a:t>
            </a:r>
            <a:r>
              <a:rPr lang="en-US" sz="2400" dirty="0">
                <a:latin typeface="Arial" pitchFamily="34" charset="0"/>
                <a:ea typeface="+mn-ea"/>
                <a:cs typeface="Arial" pitchFamily="34" charset="0"/>
              </a:rPr>
              <a:t>of a knowledge base KB is an interpretation in which every clause in KB is true.</a:t>
            </a:r>
            <a:endParaRPr lang="en-US" sz="5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916" name="Content Placeholder 2"/>
          <p:cNvSpPr txBox="1">
            <a:spLocks/>
          </p:cNvSpPr>
          <p:nvPr/>
        </p:nvSpPr>
        <p:spPr bwMode="auto">
          <a:xfrm>
            <a:off x="899592" y="4725144"/>
            <a:ext cx="81327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400" dirty="0">
                <a:latin typeface="cmr10" pitchFamily="34" charset="0"/>
              </a:rPr>
              <a:t>               p </a:t>
            </a:r>
            <a:r>
              <a:rPr lang="en-US" sz="2400" b="1" i="1" dirty="0">
                <a:latin typeface="cmr10" pitchFamily="34" charset="0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dirty="0">
                <a:latin typeface="cmr10" pitchFamily="34" charset="0"/>
              </a:rPr>
              <a:t> q</a:t>
            </a:r>
          </a:p>
          <a:p>
            <a:pPr eaLnBrk="0" hangingPunct="0">
              <a:spcBef>
                <a:spcPct val="20000"/>
              </a:spcBef>
            </a:pPr>
            <a:r>
              <a:rPr lang="en-US" sz="2400" dirty="0">
                <a:latin typeface="cmr10" pitchFamily="34" charset="0"/>
              </a:rPr>
              <a:t> KB =      q</a:t>
            </a:r>
          </a:p>
          <a:p>
            <a:pPr eaLnBrk="0" hangingPunct="0">
              <a:spcBef>
                <a:spcPct val="20000"/>
              </a:spcBef>
            </a:pPr>
            <a:r>
              <a:rPr lang="en-US" sz="2400" dirty="0">
                <a:latin typeface="cmr10" pitchFamily="34" charset="0"/>
              </a:rPr>
              <a:t>               r  </a:t>
            </a:r>
            <a:r>
              <a:rPr lang="en-US" sz="2400" b="1" i="1" dirty="0">
                <a:latin typeface="cmr10" pitchFamily="34" charset="0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dirty="0">
                <a:latin typeface="cmr10" pitchFamily="34" charset="0"/>
              </a:rPr>
              <a:t> s</a:t>
            </a:r>
          </a:p>
          <a:p>
            <a:pPr eaLnBrk="0" hangingPunct="0">
              <a:spcBef>
                <a:spcPct val="20000"/>
              </a:spcBef>
            </a:pPr>
            <a:endParaRPr lang="en-US" sz="2400" dirty="0">
              <a:latin typeface="cmr10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en-US" sz="2400" dirty="0">
              <a:latin typeface="cmr10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1834629" y="4796582"/>
            <a:ext cx="288925" cy="1152525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3609454" y="5406182"/>
            <a:ext cx="391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  Which of the following are true?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707879" y="5949107"/>
            <a:ext cx="944563" cy="400050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KB </a:t>
            </a:r>
            <a:r>
              <a:rPr lang="en-US" sz="20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⊧ p</a:t>
            </a:r>
            <a:endParaRPr lang="en-US" sz="200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779442" y="5949107"/>
            <a:ext cx="944562" cy="4000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KB </a:t>
            </a:r>
            <a:r>
              <a:rPr lang="en-US" sz="20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⊧ q</a:t>
            </a:r>
            <a:endParaRPr lang="en-US" sz="200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866879" y="5949107"/>
            <a:ext cx="887413" cy="4000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KB </a:t>
            </a:r>
            <a:r>
              <a:rPr lang="en-US" sz="20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⊧ r</a:t>
            </a:r>
            <a:endParaRPr lang="en-US" sz="200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947967" y="5949107"/>
            <a:ext cx="930275" cy="40005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KB </a:t>
            </a:r>
            <a:r>
              <a:rPr lang="en-US" sz="20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⊧ 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9" grpId="0" animBg="1"/>
      <p:bldP spid="38918" grpId="0"/>
      <p:bldP spid="13" grpId="0" animBg="1"/>
      <p:bldP spid="14" grpId="0" animBg="1"/>
      <p:bldP spid="21" grpId="0" animBg="1"/>
      <p:bldP spid="2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PDCL Semantics</a:t>
            </a:r>
            <a:r>
              <a:rPr lang="en-US" sz="3200"/>
              <a:t>: Logical Consequence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1472" y="1285860"/>
            <a:ext cx="7848600" cy="1657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>
                <a:latin typeface="Arial" pitchFamily="34" charset="0"/>
                <a:cs typeface="Arial" pitchFamily="34" charset="0"/>
              </a:rPr>
              <a:t>Definition (logical consequence)</a:t>
            </a:r>
          </a:p>
          <a:p>
            <a:pPr marL="381000" indent="-381000"/>
            <a:r>
              <a:rPr lang="en-US" sz="2400">
                <a:latin typeface="Arial" pitchFamily="34" charset="0"/>
                <a:cs typeface="Arial" pitchFamily="34" charset="0"/>
              </a:rPr>
              <a:t>If KB is a set of clauses and g is a conjunction of atoms, g is a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logical consequence </a:t>
            </a:r>
            <a:r>
              <a:rPr lang="en-US" sz="2400">
                <a:latin typeface="Arial" pitchFamily="34" charset="0"/>
                <a:cs typeface="Arial" pitchFamily="34" charset="0"/>
              </a:rPr>
              <a:t>of KB, written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KB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⊧ g</a:t>
            </a:r>
            <a:r>
              <a:rPr lang="en-US" sz="2400">
                <a:latin typeface="Arial" pitchFamily="34" charset="0"/>
                <a:cs typeface="Arial" pitchFamily="34" charset="0"/>
              </a:rPr>
              <a:t>, </a:t>
            </a:r>
            <a:br>
              <a:rPr lang="en-US" sz="2400">
                <a:latin typeface="Arial" pitchFamily="34" charset="0"/>
                <a:cs typeface="Arial" pitchFamily="34" charset="0"/>
              </a:rPr>
            </a:br>
            <a:r>
              <a:rPr lang="en-US" sz="2400">
                <a:latin typeface="Arial" pitchFamily="34" charset="0"/>
                <a:cs typeface="Arial" pitchFamily="34" charset="0"/>
              </a:rPr>
              <a:t>if g is true in every model of KB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Content Placeholder 2"/>
          <p:cNvSpPr txBox="1">
            <a:spLocks/>
          </p:cNvSpPr>
          <p:nvPr/>
        </p:nvSpPr>
        <p:spPr bwMode="auto">
          <a:xfrm>
            <a:off x="571472" y="3143248"/>
            <a:ext cx="81327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400" dirty="0">
                <a:latin typeface="cmr10" pitchFamily="34" charset="0"/>
              </a:rPr>
              <a:t>               p </a:t>
            </a:r>
            <a:r>
              <a:rPr lang="en-US" sz="2400" b="1" i="1" dirty="0">
                <a:latin typeface="cmr10" pitchFamily="34" charset="0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dirty="0">
                <a:latin typeface="cmr10" pitchFamily="34" charset="0"/>
              </a:rPr>
              <a:t> q</a:t>
            </a:r>
          </a:p>
          <a:p>
            <a:pPr eaLnBrk="0" hangingPunct="0">
              <a:spcBef>
                <a:spcPct val="20000"/>
              </a:spcBef>
            </a:pPr>
            <a:r>
              <a:rPr lang="en-US" sz="2400" dirty="0">
                <a:latin typeface="cmr10" pitchFamily="34" charset="0"/>
              </a:rPr>
              <a:t> KB =      q</a:t>
            </a:r>
          </a:p>
          <a:p>
            <a:pPr eaLnBrk="0" hangingPunct="0">
              <a:spcBef>
                <a:spcPct val="20000"/>
              </a:spcBef>
            </a:pPr>
            <a:r>
              <a:rPr lang="en-US" sz="2400" dirty="0">
                <a:latin typeface="cmr10" pitchFamily="34" charset="0"/>
              </a:rPr>
              <a:t>               r  </a:t>
            </a:r>
            <a:r>
              <a:rPr lang="en-US" sz="2400" b="1" i="1" dirty="0">
                <a:latin typeface="cmr10" pitchFamily="34" charset="0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dirty="0">
                <a:latin typeface="cmr10" pitchFamily="34" charset="0"/>
              </a:rPr>
              <a:t> s</a:t>
            </a:r>
          </a:p>
          <a:p>
            <a:pPr eaLnBrk="0" hangingPunct="0">
              <a:spcBef>
                <a:spcPct val="20000"/>
              </a:spcBef>
            </a:pPr>
            <a:endParaRPr lang="en-US" sz="2400" dirty="0">
              <a:latin typeface="cmr10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en-US" sz="2400" dirty="0">
              <a:latin typeface="cmr10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1643042" y="3214686"/>
            <a:ext cx="288925" cy="1152525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3203575" y="4437063"/>
            <a:ext cx="502573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If KB is true, then q is true. Thus KB </a:t>
            </a:r>
            <a:r>
              <a:rPr lang="en-US" sz="2000" dirty="0">
                <a:ea typeface="Arial Unicode MS" pitchFamily="34" charset="-128"/>
                <a:cs typeface="Times New Roman" pitchFamily="18" charset="0"/>
              </a:rPr>
              <a:t>⊧ q.</a:t>
            </a:r>
            <a:br>
              <a:rPr lang="en-US" sz="2000" dirty="0">
                <a:ea typeface="Arial Unicode MS" pitchFamily="34" charset="-128"/>
                <a:cs typeface="Times New Roman" pitchFamily="18" charset="0"/>
              </a:rPr>
            </a:br>
            <a:endParaRPr lang="en-US" sz="2000" dirty="0">
              <a:cs typeface="Times New Roman" pitchFamily="18" charset="0"/>
            </a:endParaRPr>
          </a:p>
          <a:p>
            <a:r>
              <a:rPr lang="en-US" sz="2000" dirty="0">
                <a:cs typeface="Times New Roman" pitchFamily="18" charset="0"/>
              </a:rPr>
              <a:t>If KB is true then both q and p ← q are true, 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so p is true (</a:t>
            </a:r>
            <a:r>
              <a:rPr lang="ja-JP" altLang="en-US" sz="2000">
                <a:cs typeface="Times New Roman" pitchFamily="18" charset="0"/>
              </a:rPr>
              <a:t>“</a:t>
            </a:r>
            <a:r>
              <a:rPr lang="en-US" altLang="ja-JP" sz="2000" dirty="0">
                <a:cs typeface="Times New Roman" pitchFamily="18" charset="0"/>
              </a:rPr>
              <a:t>p if q</a:t>
            </a:r>
            <a:r>
              <a:rPr lang="ja-JP" altLang="en-US" sz="2000">
                <a:cs typeface="Times New Roman" pitchFamily="18" charset="0"/>
              </a:rPr>
              <a:t>”</a:t>
            </a:r>
            <a:r>
              <a:rPr lang="en-US" altLang="ja-JP" sz="2000" dirty="0">
                <a:cs typeface="Times New Roman" pitchFamily="18" charset="0"/>
              </a:rPr>
              <a:t>). Thus KB </a:t>
            </a:r>
            <a:r>
              <a:rPr lang="en-US" altLang="ja-JP" sz="2000" dirty="0">
                <a:ea typeface="Arial Unicode MS" pitchFamily="34" charset="-128"/>
                <a:cs typeface="Times New Roman" pitchFamily="18" charset="0"/>
              </a:rPr>
              <a:t>⊧ p.</a:t>
            </a:r>
            <a:endParaRPr lang="en-US" altLang="ja-JP" sz="2000" dirty="0">
              <a:cs typeface="Times New Roman" pitchFamily="18" charset="0"/>
            </a:endParaRPr>
          </a:p>
          <a:p>
            <a:endParaRPr lang="en-US" sz="2000" dirty="0"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There is a model where r is false, likewise for s</a:t>
            </a:r>
            <a:br>
              <a:rPr lang="en-US" sz="2000" dirty="0" smtClean="0">
                <a:cs typeface="Times New Roman" pitchFamily="18" charset="0"/>
              </a:rPr>
            </a:br>
            <a:endParaRPr lang="en-US" sz="2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4678" y="3214686"/>
            <a:ext cx="3674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  </a:t>
            </a:r>
            <a:r>
              <a:rPr lang="en-US" sz="2000" dirty="0">
                <a:cs typeface="Times New Roman" pitchFamily="18" charset="0"/>
              </a:rPr>
              <a:t>Which of the following are true?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13103" y="3757611"/>
            <a:ext cx="944563" cy="400050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KB </a:t>
            </a:r>
            <a:r>
              <a:rPr lang="en-US" sz="20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⊧ p</a:t>
            </a:r>
            <a:endParaRPr lang="en-US" sz="20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384666" y="3757611"/>
            <a:ext cx="944562" cy="4000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KB </a:t>
            </a:r>
            <a:r>
              <a:rPr lang="en-US" sz="20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⊧ q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Logical Consequences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804248" y="908720"/>
          <a:ext cx="1800225" cy="1441450"/>
        </p:xfrm>
        <a:graphic>
          <a:graphicData uri="http://schemas.openxmlformats.org/presentationml/2006/ole">
            <p:oleObj spid="_x0000_s158722" name="Equation" r:id="rId4" imgW="901440" imgH="711000" progId="Equation.3">
              <p:embed/>
            </p:oleObj>
          </a:graphicData>
        </a:graphic>
      </p:graphicFrame>
      <p:sp>
        <p:nvSpPr>
          <p:cNvPr id="11296" name="Text Box 5"/>
          <p:cNvSpPr txBox="1">
            <a:spLocks noChangeArrowheads="1"/>
          </p:cNvSpPr>
          <p:nvPr/>
        </p:nvSpPr>
        <p:spPr bwMode="auto">
          <a:xfrm>
            <a:off x="179388" y="2765425"/>
            <a:ext cx="8785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8792" name="Group 104"/>
          <p:cNvGraphicFramePr>
            <a:graphicFrameLocks noGrp="1"/>
          </p:cNvGraphicFramePr>
          <p:nvPr>
            <p:ph sz="half" idx="2"/>
          </p:nvPr>
        </p:nvGraphicFramePr>
        <p:xfrm>
          <a:off x="395536" y="836712"/>
          <a:ext cx="4143405" cy="5574501"/>
        </p:xfrm>
        <a:graphic>
          <a:graphicData uri="http://schemas.openxmlformats.org/drawingml/2006/table">
            <a:tbl>
              <a:tblPr/>
              <a:tblGrid>
                <a:gridCol w="828681"/>
                <a:gridCol w="828681"/>
                <a:gridCol w="828681"/>
                <a:gridCol w="828681"/>
                <a:gridCol w="828681"/>
              </a:tblGrid>
              <a:tr h="3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…..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…….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8793" name="Text Box 105"/>
          <p:cNvSpPr txBox="1">
            <a:spLocks noChangeArrowheads="1"/>
          </p:cNvSpPr>
          <p:nvPr/>
        </p:nvSpPr>
        <p:spPr bwMode="auto">
          <a:xfrm>
            <a:off x="5940152" y="3284984"/>
            <a:ext cx="3384376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Which of the following is true</a:t>
            </a:r>
            <a:r>
              <a:rPr lang="en-US" sz="2400" i="1" dirty="0" smtClean="0">
                <a:solidFill>
                  <a:schemeClr val="accent6"/>
                </a:solidFill>
                <a:latin typeface="Arial Unicode MS" pitchFamily="34" charset="-128"/>
              </a:rPr>
              <a:t>?</a:t>
            </a:r>
            <a:endParaRPr lang="en-US" sz="2400" dirty="0" smtClean="0">
              <a:latin typeface="Arial Unicode MS" pitchFamily="34" charset="-128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i="1" dirty="0" smtClean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q</a:t>
            </a:r>
            <a:r>
              <a:rPr lang="en-US" sz="2400" i="1" dirty="0" smtClean="0">
                <a:latin typeface="Arial Unicode MS" pitchFamily="34" charset="-128"/>
              </a:rPr>
              <a:t>,</a:t>
            </a:r>
          </a:p>
          <a:p>
            <a:pPr lvl="1">
              <a:defRPr/>
            </a:pPr>
            <a:r>
              <a:rPr lang="en-US" sz="2400" i="1" dirty="0" smtClean="0">
                <a:latin typeface="Arial Unicode MS" pitchFamily="34" charset="-128"/>
              </a:rPr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i="1" dirty="0" smtClean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p, </a:t>
            </a:r>
            <a:endParaRPr lang="en-US" sz="2400" i="1" dirty="0" smtClean="0">
              <a:latin typeface="Arial Unicode MS" pitchFamily="34" charset="-128"/>
            </a:endParaRPr>
          </a:p>
          <a:p>
            <a:pPr lvl="1">
              <a:defRPr/>
            </a:pPr>
            <a:endParaRPr lang="en-US" sz="2400" i="1" dirty="0" smtClean="0">
              <a:latin typeface="Arial Unicode MS" pitchFamily="34" charset="-128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i="1" dirty="0" smtClean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s, </a:t>
            </a:r>
            <a:endParaRPr lang="en-US" sz="2400" i="1" dirty="0" smtClean="0">
              <a:latin typeface="Arial Unicode MS" pitchFamily="34" charset="-128"/>
            </a:endParaRPr>
          </a:p>
          <a:p>
            <a:pPr lvl="1">
              <a:defRPr/>
            </a:pPr>
            <a:endParaRPr lang="en-US" sz="2400" i="1" dirty="0" smtClean="0">
              <a:latin typeface="Arial Unicode MS" pitchFamily="34" charset="-128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i="1" dirty="0" smtClean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r</a:t>
            </a:r>
          </a:p>
          <a:p>
            <a:pPr>
              <a:defRPr/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786488" y="4074096"/>
            <a:ext cx="341760" cy="40011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786488" y="4722168"/>
            <a:ext cx="341760" cy="40011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8233485" y="5514256"/>
            <a:ext cx="327334" cy="40011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233485" y="6234336"/>
            <a:ext cx="327334" cy="40011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786842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An exercise for you</a:t>
            </a:r>
            <a:br>
              <a:rPr lang="en-US" sz="3200" dirty="0" smtClean="0"/>
            </a:br>
            <a:r>
              <a:rPr lang="en-US" sz="2800" dirty="0" smtClean="0"/>
              <a:t>Let’s consider these two alternative  proof procedures </a:t>
            </a:r>
            <a:r>
              <a:rPr lang="en-US" sz="2800" smtClean="0"/>
              <a:t>for PDCL</a:t>
            </a:r>
            <a:endParaRPr lang="en-US" sz="2800" dirty="0" smtClean="0"/>
          </a:p>
        </p:txBody>
      </p:sp>
      <p:sp>
        <p:nvSpPr>
          <p:cNvPr id="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6429390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r>
              <a:rPr lang="en-US" sz="2400" dirty="0" smtClean="0"/>
              <a:t>A.    C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= {All clauses in KB with empty bodies}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r>
              <a:rPr lang="en-US" sz="2400" dirty="0" smtClean="0"/>
              <a:t>B.     C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= {All atoms in the knowledge base}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48264" y="1124744"/>
            <a:ext cx="1928826" cy="257175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i="1" kern="0" dirty="0">
                <a:latin typeface="+mn-lt"/>
              </a:rPr>
              <a:t>     </a:t>
            </a:r>
            <a:r>
              <a:rPr lang="en-US" sz="2400" i="1" kern="0" dirty="0" smtClean="0">
                <a:latin typeface="+mn-lt"/>
              </a:rPr>
              <a:t> </a:t>
            </a:r>
            <a:r>
              <a:rPr lang="en-US" sz="2400" b="1" i="1" kern="0" dirty="0" smtClean="0">
                <a:latin typeface="+mn-lt"/>
              </a:rPr>
              <a:t>KB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 smtClean="0">
                <a:latin typeface="+mn-lt"/>
              </a:rPr>
              <a:t>     a </a:t>
            </a:r>
            <a:r>
              <a:rPr lang="en-US" sz="2400" i="1" kern="0" dirty="0">
                <a:latin typeface="+mn-lt"/>
              </a:rPr>
              <a:t>← e ∧ g.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	b ← f ∧ g</a:t>
            </a:r>
            <a:r>
              <a:rPr lang="en-US" sz="2400" i="1" kern="0" dirty="0" smtClean="0">
                <a:latin typeface="+mn-lt"/>
              </a:rPr>
              <a:t>.             </a:t>
            </a:r>
            <a:r>
              <a:rPr lang="en-US" sz="2400" i="1" kern="0" dirty="0">
                <a:latin typeface="+mn-lt"/>
              </a:rPr>
              <a:t>c ← e.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    f ← </a:t>
            </a:r>
            <a:r>
              <a:rPr lang="en-US" sz="2400" i="1" kern="0" dirty="0" smtClean="0">
                <a:latin typeface="+mn-lt"/>
              </a:rPr>
              <a:t>c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 smtClean="0">
                <a:latin typeface="+mn-lt"/>
              </a:rPr>
              <a:t>    e</a:t>
            </a:r>
            <a:r>
              <a:rPr lang="en-US" sz="2400" kern="0" dirty="0">
                <a:latin typeface="+mn-lt"/>
              </a:rPr>
              <a:t>. </a:t>
            </a:r>
            <a:r>
              <a:rPr lang="en-US" sz="2400" i="1" kern="0" dirty="0">
                <a:latin typeface="+mn-lt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    d.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i="1" kern="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71538" y="3929066"/>
            <a:ext cx="5957465" cy="52322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Both A and B are sound and complete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071538" y="4714884"/>
            <a:ext cx="7089057" cy="523220"/>
          </a:xfrm>
          <a:prstGeom prst="rect">
            <a:avLst/>
          </a:prstGeom>
          <a:solidFill>
            <a:srgbClr val="FF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Both A and B are neither sound nor complete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71538" y="5429264"/>
            <a:ext cx="6142451" cy="52322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 is sound  only and B is complete only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071538" y="6143644"/>
            <a:ext cx="6142451" cy="52322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 is complete only and B is sound only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786842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An exercise for you</a:t>
            </a:r>
            <a:br>
              <a:rPr lang="en-US" sz="3200" dirty="0" smtClean="0"/>
            </a:br>
            <a:r>
              <a:rPr lang="en-US" sz="2800" dirty="0" smtClean="0"/>
              <a:t>Let’s consider these two alternative  proof procedures </a:t>
            </a:r>
            <a:r>
              <a:rPr lang="en-US" sz="2800" smtClean="0"/>
              <a:t>for PDCL</a:t>
            </a:r>
            <a:endParaRPr lang="en-US" sz="2800" dirty="0" smtClean="0"/>
          </a:p>
        </p:txBody>
      </p:sp>
      <p:sp>
        <p:nvSpPr>
          <p:cNvPr id="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6429390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r>
              <a:rPr lang="en-US" sz="2400" dirty="0" smtClean="0"/>
              <a:t>A.    C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= {All clauses in KB with empty bodies}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r>
              <a:rPr lang="en-US" sz="2400" dirty="0" smtClean="0"/>
              <a:t>B.     C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= {All atoms in the knowledge base}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</a:pP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75000"/>
              <a:buFontTx/>
              <a:buChar char="•"/>
            </a:pP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48264" y="1124744"/>
            <a:ext cx="1928826" cy="257175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i="1" kern="0" dirty="0">
                <a:latin typeface="+mn-lt"/>
              </a:rPr>
              <a:t>     </a:t>
            </a:r>
            <a:r>
              <a:rPr lang="en-US" sz="2400" i="1" kern="0" dirty="0" smtClean="0">
                <a:latin typeface="+mn-lt"/>
              </a:rPr>
              <a:t> </a:t>
            </a:r>
            <a:r>
              <a:rPr lang="en-US" sz="2400" b="1" i="1" kern="0" dirty="0" smtClean="0">
                <a:latin typeface="+mn-lt"/>
              </a:rPr>
              <a:t>KB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 smtClean="0">
                <a:latin typeface="+mn-lt"/>
              </a:rPr>
              <a:t>     a </a:t>
            </a:r>
            <a:r>
              <a:rPr lang="en-US" sz="2400" i="1" kern="0" dirty="0">
                <a:latin typeface="+mn-lt"/>
              </a:rPr>
              <a:t>← e ∧ g.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	b ← f ∧ g</a:t>
            </a:r>
            <a:r>
              <a:rPr lang="en-US" sz="2400" i="1" kern="0" dirty="0" smtClean="0">
                <a:latin typeface="+mn-lt"/>
              </a:rPr>
              <a:t>.             </a:t>
            </a:r>
            <a:r>
              <a:rPr lang="en-US" sz="2400" i="1" kern="0" dirty="0">
                <a:latin typeface="+mn-lt"/>
              </a:rPr>
              <a:t>c ← e.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    f ← </a:t>
            </a:r>
            <a:r>
              <a:rPr lang="en-US" sz="2400" i="1" kern="0" dirty="0" smtClean="0">
                <a:latin typeface="+mn-lt"/>
              </a:rPr>
              <a:t>c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 smtClean="0">
                <a:latin typeface="+mn-lt"/>
              </a:rPr>
              <a:t>    e</a:t>
            </a:r>
            <a:r>
              <a:rPr lang="en-US" sz="2400" kern="0" dirty="0">
                <a:latin typeface="+mn-lt"/>
              </a:rPr>
              <a:t>. </a:t>
            </a:r>
            <a:r>
              <a:rPr lang="en-US" sz="2400" i="1" kern="0" dirty="0">
                <a:latin typeface="+mn-lt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    d.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i="1" kern="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71538" y="5429264"/>
            <a:ext cx="6142451" cy="52322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 is sound  only and B is complete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DC82D23-780C-4F61-9032-5D1DD5572DD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Propositional Definite Clauses Semantics: Interpretation</a:t>
            </a:r>
          </a:p>
        </p:txBody>
      </p:sp>
      <p:sp>
        <p:nvSpPr>
          <p:cNvPr id="529411" name="Rectangle 3"/>
          <p:cNvSpPr>
            <a:spLocks noChangeArrowheads="1"/>
          </p:cNvSpPr>
          <p:nvPr/>
        </p:nvSpPr>
        <p:spPr bwMode="auto">
          <a:xfrm>
            <a:off x="214313" y="2428875"/>
            <a:ext cx="8785225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(interpretation)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An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interpretation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assigns a truth value to each atom.</a:t>
            </a:r>
          </a:p>
        </p:txBody>
      </p:sp>
      <p:sp>
        <p:nvSpPr>
          <p:cNvPr id="4133" name="Text Box 5"/>
          <p:cNvSpPr txBox="1">
            <a:spLocks noChangeArrowheads="1"/>
          </p:cNvSpPr>
          <p:nvPr/>
        </p:nvSpPr>
        <p:spPr bwMode="auto">
          <a:xfrm>
            <a:off x="73025" y="1143000"/>
            <a:ext cx="87852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Unicode MS" pitchFamily="34" charset="-128"/>
              </a:rPr>
              <a:t>Semantics allows you to relate the symbols in the logic to the domain you're trying to model</a:t>
            </a:r>
            <a:r>
              <a:rPr lang="en-US" sz="2400" dirty="0" smtClean="0">
                <a:latin typeface="Arial Unicode MS" pitchFamily="34" charset="-128"/>
              </a:rPr>
              <a:t>. An </a:t>
            </a:r>
            <a:r>
              <a:rPr lang="en-US" sz="2400" b="1" dirty="0" smtClean="0">
                <a:latin typeface="Arial Unicode MS" pitchFamily="34" charset="-128"/>
              </a:rPr>
              <a:t>atom</a:t>
            </a:r>
            <a:r>
              <a:rPr lang="en-US" sz="2400" dirty="0" smtClean="0">
                <a:latin typeface="Arial Unicode MS" pitchFamily="34" charset="-128"/>
              </a:rPr>
              <a:t> can be…..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4134" name="Text Box 5"/>
          <p:cNvSpPr txBox="1">
            <a:spLocks noChangeArrowheads="1"/>
          </p:cNvSpPr>
          <p:nvPr/>
        </p:nvSpPr>
        <p:spPr bwMode="auto">
          <a:xfrm>
            <a:off x="0" y="3714750"/>
            <a:ext cx="87852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If your domain can be represented by four atoms (propositions):</a:t>
            </a:r>
          </a:p>
        </p:txBody>
      </p:sp>
      <p:sp>
        <p:nvSpPr>
          <p:cNvPr id="4135" name="Text Box 5"/>
          <p:cNvSpPr txBox="1">
            <a:spLocks noChangeArrowheads="1"/>
          </p:cNvSpPr>
          <p:nvPr/>
        </p:nvSpPr>
        <p:spPr bwMode="auto">
          <a:xfrm>
            <a:off x="0" y="5643563"/>
            <a:ext cx="878522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Unicode MS" pitchFamily="34" charset="-128"/>
              </a:rPr>
              <a:t>So an interpretation is just a…………………………..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Bottom-up vs. Top-down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84200" y="2786063"/>
            <a:ext cx="862013" cy="649287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KB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4200" y="3714750"/>
            <a:ext cx="42001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g is proved if g </a:t>
            </a:r>
            <a:r>
              <a:rPr lang="en-US">
                <a:cs typeface="Times New Roman" pitchFamily="18" charset="0"/>
                <a:sym typeface="Symbol" pitchFamily="18" charset="2"/>
              </a:rPr>
              <a:t> C</a:t>
            </a:r>
            <a:r>
              <a:rPr lang="en-US">
                <a:cs typeface="Times New Roman" pitchFamily="18" charset="0"/>
              </a:rPr>
              <a:t>            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8450" y="5214938"/>
            <a:ext cx="420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When does BU look at the </a:t>
            </a:r>
            <a:r>
              <a:rPr lang="en-US" sz="2000" dirty="0" smtClean="0">
                <a:cs typeface="Times New Roman" pitchFamily="18" charset="0"/>
              </a:rPr>
              <a:t>query? g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41991" name="TextBox 27"/>
          <p:cNvSpPr txBox="1">
            <a:spLocks noChangeArrowheads="1"/>
          </p:cNvSpPr>
          <p:nvPr/>
        </p:nvSpPr>
        <p:spPr bwMode="auto">
          <a:xfrm>
            <a:off x="1114425" y="2071688"/>
            <a:ext cx="1843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Bottom-up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2174875" y="6092825"/>
            <a:ext cx="1906291" cy="400110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Times New Roman" pitchFamily="18" charset="0"/>
              </a:rPr>
              <a:t>At the beginning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15950" y="5589588"/>
            <a:ext cx="2465740" cy="40011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Times New Roman" pitchFamily="18" charset="0"/>
              </a:rPr>
              <a:t>In every loop iteration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343275" y="5589588"/>
            <a:ext cx="811441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Times New Roman" pitchFamily="18" charset="0"/>
              </a:rPr>
              <a:t>Never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11188" y="6092825"/>
            <a:ext cx="1252266" cy="40011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Times New Roman" pitchFamily="18" charset="0"/>
              </a:rPr>
              <a:t>At the end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870200" y="2857500"/>
            <a:ext cx="477838" cy="52387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C 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1698625" y="3000375"/>
            <a:ext cx="857250" cy="2857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7" grpId="0"/>
      <p:bldP spid="41991" grpId="0"/>
      <p:bldP spid="23" grpId="0" animBg="1"/>
      <p:bldP spid="25" grpId="0" animBg="1"/>
      <p:bldP spid="27" grpId="0" animBg="1"/>
      <p:bldP spid="28" grpId="0" animBg="1"/>
      <p:bldP spid="3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Bottom-up vs. Top-down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00125"/>
            <a:ext cx="8458200" cy="3724275"/>
          </a:xfrm>
        </p:spPr>
        <p:txBody>
          <a:bodyPr/>
          <a:lstStyle/>
          <a:p>
            <a:pPr eaLnBrk="1" hangingPunct="1">
              <a:buSzTx/>
              <a:buFontTx/>
              <a:buChar char="•"/>
            </a:pPr>
            <a:r>
              <a:rPr lang="en-US" b="1" dirty="0" smtClean="0"/>
              <a:t>Key Idea of top-down:</a:t>
            </a:r>
            <a:r>
              <a:rPr lang="en-US" dirty="0" smtClean="0"/>
              <a:t> search backward from a query g to determine if it can be derived from </a:t>
            </a:r>
            <a:r>
              <a:rPr lang="en-US" i="1" dirty="0" smtClean="0"/>
              <a:t>KB</a:t>
            </a:r>
            <a:r>
              <a:rPr lang="en-US" dirty="0" smtClean="0"/>
              <a:t>.</a:t>
            </a:r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  <a:p>
            <a:pPr eaLnBrk="1" hangingPunct="1">
              <a:buSzTx/>
              <a:buFontTx/>
              <a:buChar char="•"/>
            </a:pPr>
            <a:endParaRPr lang="en-US" sz="2000" dirty="0" smtClean="0"/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</p:txBody>
      </p:sp>
      <p:cxnSp>
        <p:nvCxnSpPr>
          <p:cNvPr id="43013" name="Straight Connector 6"/>
          <p:cNvCxnSpPr>
            <a:cxnSpLocks noChangeShapeType="1"/>
          </p:cNvCxnSpPr>
          <p:nvPr/>
        </p:nvCxnSpPr>
        <p:spPr bwMode="auto">
          <a:xfrm rot="16200000" flipH="1">
            <a:off x="2107407" y="4393406"/>
            <a:ext cx="4857750" cy="714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53253" name="Oval 10"/>
          <p:cNvSpPr>
            <a:spLocks noChangeArrowheads="1"/>
          </p:cNvSpPr>
          <p:nvPr/>
        </p:nvSpPr>
        <p:spPr bwMode="auto">
          <a:xfrm>
            <a:off x="584200" y="2786063"/>
            <a:ext cx="862013" cy="649287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KB</a:t>
            </a:r>
          </a:p>
        </p:txBody>
      </p:sp>
      <p:sp>
        <p:nvSpPr>
          <p:cNvPr id="53254" name="TextBox 13"/>
          <p:cNvSpPr txBox="1">
            <a:spLocks noChangeArrowheads="1"/>
          </p:cNvSpPr>
          <p:nvPr/>
        </p:nvSpPr>
        <p:spPr bwMode="auto">
          <a:xfrm>
            <a:off x="2870200" y="2857500"/>
            <a:ext cx="477838" cy="52387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C </a:t>
            </a:r>
          </a:p>
        </p:txBody>
      </p:sp>
      <p:sp>
        <p:nvSpPr>
          <p:cNvPr id="53255" name="TextBox 14"/>
          <p:cNvSpPr txBox="1">
            <a:spLocks noChangeArrowheads="1"/>
          </p:cNvSpPr>
          <p:nvPr/>
        </p:nvSpPr>
        <p:spPr bwMode="auto">
          <a:xfrm>
            <a:off x="584200" y="3714750"/>
            <a:ext cx="42001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g is proved if g </a:t>
            </a:r>
            <a:r>
              <a:rPr lang="en-US">
                <a:cs typeface="Times New Roman" pitchFamily="18" charset="0"/>
                <a:sym typeface="Symbol" pitchFamily="18" charset="2"/>
              </a:rPr>
              <a:t> C</a:t>
            </a:r>
            <a:r>
              <a:rPr lang="en-US">
                <a:cs typeface="Times New Roman" pitchFamily="18" charset="0"/>
              </a:rPr>
              <a:t>             </a:t>
            </a:r>
          </a:p>
        </p:txBody>
      </p:sp>
      <p:sp>
        <p:nvSpPr>
          <p:cNvPr id="53256" name="TextBox 16"/>
          <p:cNvSpPr txBox="1">
            <a:spLocks noChangeArrowheads="1"/>
          </p:cNvSpPr>
          <p:nvPr/>
        </p:nvSpPr>
        <p:spPr bwMode="auto">
          <a:xfrm>
            <a:off x="298450" y="5214938"/>
            <a:ext cx="42021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itchFamily="18" charset="0"/>
              </a:rPr>
              <a:t>When does BU look at the query g?</a:t>
            </a:r>
          </a:p>
          <a:p>
            <a:pPr lvl="1">
              <a:buFont typeface="Arial" pitchFamily="34" charset="0"/>
              <a:buChar char="•"/>
            </a:pPr>
            <a:r>
              <a:rPr lang="en-US" sz="2000">
                <a:cs typeface="Times New Roman" pitchFamily="18" charset="0"/>
              </a:rPr>
              <a:t>  Never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>
                <a:cs typeface="Times New Roman" pitchFamily="18" charset="0"/>
              </a:rPr>
              <a:t>  It derives the same C </a:t>
            </a:r>
            <a:br>
              <a:rPr lang="en-US" sz="2000">
                <a:cs typeface="Times New Roman" pitchFamily="18" charset="0"/>
              </a:rPr>
            </a:br>
            <a:r>
              <a:rPr lang="en-US" sz="2000">
                <a:cs typeface="Times New Roman" pitchFamily="18" charset="0"/>
              </a:rPr>
              <a:t>    regardless of the query</a:t>
            </a:r>
          </a:p>
        </p:txBody>
      </p:sp>
      <p:sp>
        <p:nvSpPr>
          <p:cNvPr id="53264" name="TextBox 27"/>
          <p:cNvSpPr txBox="1">
            <a:spLocks noChangeArrowheads="1"/>
          </p:cNvSpPr>
          <p:nvPr/>
        </p:nvSpPr>
        <p:spPr bwMode="auto">
          <a:xfrm>
            <a:off x="1114425" y="2071688"/>
            <a:ext cx="1843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Bottom-up</a:t>
            </a:r>
          </a:p>
        </p:txBody>
      </p:sp>
      <p:sp>
        <p:nvSpPr>
          <p:cNvPr id="43026" name="TextBox 28"/>
          <p:cNvSpPr txBox="1">
            <a:spLocks noChangeArrowheads="1"/>
          </p:cNvSpPr>
          <p:nvPr/>
        </p:nvSpPr>
        <p:spPr bwMode="auto">
          <a:xfrm>
            <a:off x="6000750" y="2060575"/>
            <a:ext cx="1730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Top-down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91088" y="5262563"/>
            <a:ext cx="4002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itchFamily="18" charset="0"/>
              </a:rPr>
              <a:t>TD performs a backward search starting at g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786314" y="3571876"/>
            <a:ext cx="861528" cy="649188"/>
          </a:xfrm>
          <a:prstGeom prst="ellipse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00958" y="3500438"/>
            <a:ext cx="1200970" cy="523220"/>
          </a:xfrm>
          <a:prstGeom prst="rect">
            <a:avLst/>
          </a:prstGeom>
          <a:solidFill>
            <a:srgbClr val="F7F9A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 bwMode="auto">
          <a:xfrm>
            <a:off x="6585708" y="3714752"/>
            <a:ext cx="857256" cy="28575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2634" y="2643182"/>
            <a:ext cx="15215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Query G </a:t>
            </a:r>
            <a:endParaRPr lang="en-US" dirty="0"/>
          </a:p>
        </p:txBody>
      </p:sp>
      <p:cxnSp>
        <p:nvCxnSpPr>
          <p:cNvPr id="29" name="Straight Connector 28"/>
          <p:cNvCxnSpPr>
            <a:stCxn id="23" idx="6"/>
            <a:endCxn id="27" idx="1"/>
          </p:cNvCxnSpPr>
          <p:nvPr/>
        </p:nvCxnSpPr>
        <p:spPr bwMode="auto">
          <a:xfrm flipV="1">
            <a:off x="5647842" y="3857628"/>
            <a:ext cx="937866" cy="38842"/>
          </a:xfrm>
          <a:prstGeom prst="line">
            <a:avLst/>
          </a:prstGeom>
          <a:noFill/>
          <a:ln w="1079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6200000" flipH="1">
            <a:off x="5752546" y="2976279"/>
            <a:ext cx="691228" cy="1025167"/>
          </a:xfrm>
          <a:prstGeom prst="line">
            <a:avLst/>
          </a:prstGeom>
          <a:noFill/>
          <a:ln w="1079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ight Arrow 32"/>
          <p:cNvSpPr/>
          <p:nvPr/>
        </p:nvSpPr>
        <p:spPr bwMode="auto">
          <a:xfrm>
            <a:off x="1691680" y="2996952"/>
            <a:ext cx="857256" cy="28575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  <p:bldP spid="43026" grpId="0"/>
      <p:bldP spid="23" grpId="0" animBg="1"/>
      <p:bldP spid="25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35DBFF2-59FE-4C58-9976-D3AF16733A9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PDC Semantics: Body</a:t>
            </a:r>
          </a:p>
        </p:txBody>
      </p:sp>
      <p:sp>
        <p:nvSpPr>
          <p:cNvPr id="493574" name="Rectangle 6"/>
          <p:cNvSpPr>
            <a:spLocks noChangeArrowheads="1"/>
          </p:cNvSpPr>
          <p:nvPr/>
        </p:nvSpPr>
        <p:spPr bwMode="auto">
          <a:xfrm>
            <a:off x="214313" y="1571625"/>
            <a:ext cx="8785225" cy="12969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</a:t>
            </a:r>
            <a:r>
              <a:rPr lang="en-US" sz="2400" dirty="0">
                <a:latin typeface="Arial Unicode MS" pitchFamily="34" charset="-128"/>
              </a:rPr>
              <a:t>truth values of statements</a:t>
            </a:r>
            <a:r>
              <a:rPr lang="en-US" sz="2400" b="1" dirty="0">
                <a:latin typeface="Arial Unicode MS" pitchFamily="34" charset="-128"/>
              </a:rPr>
              <a:t>): </a:t>
            </a: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body </a:t>
            </a:r>
            <a:r>
              <a:rPr lang="en-US" sz="2400" b="1" i="1" dirty="0">
                <a:solidFill>
                  <a:schemeClr val="accent6"/>
                </a:solidFill>
                <a:latin typeface="Arial Unicode MS" pitchFamily="34" charset="-128"/>
              </a:rPr>
              <a:t>b</a:t>
            </a:r>
            <a:r>
              <a:rPr lang="en-US" sz="2400" b="1" i="1" baseline="-25000" dirty="0">
                <a:solidFill>
                  <a:schemeClr val="accent6"/>
                </a:solidFill>
                <a:latin typeface="Arial Unicode MS" pitchFamily="34" charset="-128"/>
              </a:rPr>
              <a:t>1</a:t>
            </a:r>
            <a:r>
              <a:rPr lang="en-US" sz="2400" b="1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b="1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b="1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b="1" i="1" dirty="0">
                <a:solidFill>
                  <a:schemeClr val="accent6"/>
                </a:solidFill>
                <a:latin typeface="Arial Unicode MS" pitchFamily="34" charset="-128"/>
              </a:rPr>
              <a:t>b</a:t>
            </a:r>
            <a:r>
              <a:rPr lang="en-US" sz="2400" b="1" i="1" baseline="-25000" dirty="0">
                <a:solidFill>
                  <a:schemeClr val="accent6"/>
                </a:solidFill>
                <a:latin typeface="Arial Unicode MS" pitchFamily="34" charset="-128"/>
              </a:rPr>
              <a:t>2</a:t>
            </a:r>
            <a:r>
              <a:rPr lang="en-US" sz="2400" b="1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is true in </a:t>
            </a:r>
            <a:r>
              <a:rPr lang="en-US" sz="2400" i="1" dirty="0">
                <a:solidFill>
                  <a:schemeClr val="accent6"/>
                </a:solidFill>
              </a:rPr>
              <a:t>I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if and only if </a:t>
            </a:r>
            <a:r>
              <a:rPr lang="en-US" sz="2400" i="1" dirty="0">
                <a:latin typeface="Arial Unicode MS" pitchFamily="34" charset="-128"/>
              </a:rPr>
              <a:t>b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dirty="0">
                <a:latin typeface="Arial Unicode MS" pitchFamily="34" charset="-128"/>
              </a:rPr>
              <a:t> is true in </a:t>
            </a:r>
            <a:r>
              <a:rPr lang="en-US" sz="2400" i="1" dirty="0"/>
              <a:t>I</a:t>
            </a:r>
            <a:r>
              <a:rPr lang="en-US" sz="2400" dirty="0">
                <a:latin typeface="Arial Unicode MS" pitchFamily="34" charset="-128"/>
              </a:rPr>
              <a:t> and </a:t>
            </a:r>
            <a:r>
              <a:rPr lang="en-US" sz="2400" i="1" dirty="0">
                <a:latin typeface="Arial Unicode MS" pitchFamily="34" charset="-128"/>
              </a:rPr>
              <a:t>b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r>
              <a:rPr lang="en-US" sz="2400" dirty="0">
                <a:latin typeface="Arial Unicode MS" pitchFamily="34" charset="-128"/>
              </a:rPr>
              <a:t> is true in </a:t>
            </a:r>
            <a:r>
              <a:rPr lang="en-US" sz="2400" i="1" dirty="0"/>
              <a:t>I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5135" name="Text Box 9"/>
          <p:cNvSpPr txBox="1">
            <a:spLocks noChangeArrowheads="1"/>
          </p:cNvSpPr>
          <p:nvPr/>
        </p:nvSpPr>
        <p:spPr bwMode="auto">
          <a:xfrm>
            <a:off x="358775" y="714375"/>
            <a:ext cx="87852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Unicode MS" pitchFamily="34" charset="-128"/>
              </a:rPr>
              <a:t>We can use the </a:t>
            </a:r>
            <a:r>
              <a:rPr lang="en-US" sz="2400" b="1" dirty="0">
                <a:latin typeface="Arial Unicode MS" pitchFamily="34" charset="-128"/>
              </a:rPr>
              <a:t>interpretation</a:t>
            </a:r>
            <a:r>
              <a:rPr lang="en-US" sz="2400" dirty="0">
                <a:latin typeface="Arial Unicode MS" pitchFamily="34" charset="-128"/>
              </a:rPr>
              <a:t> to determine the truth value of </a:t>
            </a:r>
            <a:r>
              <a:rPr lang="en-US" sz="2400" b="1" dirty="0">
                <a:latin typeface="Arial Unicode MS" pitchFamily="34" charset="-128"/>
              </a:rPr>
              <a:t>clauses</a:t>
            </a:r>
            <a:r>
              <a:rPr lang="en-US" sz="2400" dirty="0">
                <a:latin typeface="Arial Unicode MS" pitchFamily="34" charset="-128"/>
              </a:rPr>
              <a:t> and </a:t>
            </a:r>
            <a:r>
              <a:rPr lang="en-US" sz="2400" b="1" dirty="0">
                <a:latin typeface="Arial Unicode MS" pitchFamily="34" charset="-128"/>
              </a:rPr>
              <a:t>knowledge bases</a:t>
            </a:r>
            <a:r>
              <a:rPr lang="en-US" sz="2400" dirty="0">
                <a:latin typeface="Arial Unicode MS" pitchFamily="34" charset="-128"/>
              </a:rPr>
              <a:t>:</a:t>
            </a:r>
          </a:p>
        </p:txBody>
      </p:sp>
      <p:graphicFrame>
        <p:nvGraphicFramePr>
          <p:cNvPr id="8" name="Group 147"/>
          <p:cNvGraphicFramePr>
            <a:graphicFrameLocks noGrp="1"/>
          </p:cNvGraphicFramePr>
          <p:nvPr>
            <p:ph sz="half" idx="4294967295"/>
          </p:nvPr>
        </p:nvGraphicFramePr>
        <p:xfrm>
          <a:off x="0" y="3143248"/>
          <a:ext cx="4929223" cy="3149602"/>
        </p:xfrm>
        <a:graphic>
          <a:graphicData uri="http://schemas.openxmlformats.org/drawingml/2006/table">
            <a:tbl>
              <a:tblPr/>
              <a:tblGrid>
                <a:gridCol w="985469"/>
                <a:gridCol w="985467"/>
                <a:gridCol w="987351"/>
                <a:gridCol w="985469"/>
                <a:gridCol w="985467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AB849D-A713-4C8C-979E-E405D8299B8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PDC Semantics: definite clause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214313" y="928688"/>
            <a:ext cx="8748712" cy="9366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</a:t>
            </a:r>
            <a:r>
              <a:rPr lang="en-US" sz="2400" dirty="0">
                <a:latin typeface="Arial Unicode MS" pitchFamily="34" charset="-128"/>
              </a:rPr>
              <a:t>truth values of statements</a:t>
            </a:r>
            <a:r>
              <a:rPr lang="en-US" sz="2400" b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cont’</a:t>
            </a:r>
            <a:r>
              <a:rPr lang="en-US" sz="2400" b="1" dirty="0">
                <a:latin typeface="Arial Unicode MS" pitchFamily="34" charset="-128"/>
              </a:rPr>
              <a:t>): </a:t>
            </a: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rule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h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b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is false in </a:t>
            </a:r>
            <a:r>
              <a:rPr lang="en-US" sz="2400" i="1" dirty="0">
                <a:solidFill>
                  <a:schemeClr val="accent6"/>
                </a:solidFill>
              </a:rPr>
              <a:t>I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if and only if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b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is true in </a:t>
            </a:r>
            <a:r>
              <a:rPr lang="en-US" sz="2400" i="1" dirty="0">
                <a:solidFill>
                  <a:schemeClr val="accent6"/>
                </a:solidFill>
              </a:rPr>
              <a:t>I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and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h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 is false in  </a:t>
            </a:r>
            <a:r>
              <a:rPr lang="en-US" sz="2400" i="1" dirty="0">
                <a:solidFill>
                  <a:schemeClr val="accent6"/>
                </a:solidFill>
              </a:rPr>
              <a:t>I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548870" name="Text Box 6"/>
          <p:cNvSpPr txBox="1">
            <a:spLocks noChangeArrowheads="1"/>
          </p:cNvSpPr>
          <p:nvPr/>
        </p:nvSpPr>
        <p:spPr bwMode="auto">
          <a:xfrm>
            <a:off x="0" y="5500688"/>
            <a:ext cx="878522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Unicode MS" pitchFamily="34" charset="-128"/>
              </a:rPr>
              <a:t>In other words: </a:t>
            </a:r>
            <a:r>
              <a:rPr lang="en-US" sz="2400" i="1" dirty="0">
                <a:latin typeface="Arial Unicode MS" pitchFamily="34" charset="-128"/>
              </a:rPr>
              <a:t>”if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b is true </a:t>
            </a:r>
            <a:r>
              <a:rPr lang="en-US" sz="2400" i="1" dirty="0">
                <a:latin typeface="Arial Unicode MS" pitchFamily="34" charset="-128"/>
              </a:rPr>
              <a:t>I am claiming that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h must be true</a:t>
            </a:r>
            <a:r>
              <a:rPr lang="en-US" sz="2400" i="1" dirty="0">
                <a:latin typeface="Arial Unicode MS" pitchFamily="34" charset="-128"/>
              </a:rPr>
              <a:t>, otherwise I am not making any claim”</a:t>
            </a:r>
          </a:p>
        </p:txBody>
      </p:sp>
      <p:graphicFrame>
        <p:nvGraphicFramePr>
          <p:cNvPr id="8" name="Group 147"/>
          <p:cNvGraphicFramePr>
            <a:graphicFrameLocks noGrp="1"/>
          </p:cNvGraphicFramePr>
          <p:nvPr>
            <p:ph sz="half" idx="4294967295"/>
          </p:nvPr>
        </p:nvGraphicFramePr>
        <p:xfrm>
          <a:off x="285750" y="2143125"/>
          <a:ext cx="4929223" cy="3149602"/>
        </p:xfrm>
        <a:graphic>
          <a:graphicData uri="http://schemas.openxmlformats.org/drawingml/2006/table">
            <a:tbl>
              <a:tblPr/>
              <a:tblGrid>
                <a:gridCol w="985469"/>
                <a:gridCol w="985467"/>
                <a:gridCol w="987351"/>
                <a:gridCol w="985469"/>
                <a:gridCol w="985467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…..</a:t>
                      </a:r>
                      <a:endParaRPr kumimoji="0" lang="en-US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....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47531</TotalTime>
  <Words>5202</Words>
  <Application>Microsoft Office PowerPoint</Application>
  <PresentationFormat>On-screen Show (4:3)</PresentationFormat>
  <Paragraphs>1397</Paragraphs>
  <Slides>71</Slides>
  <Notes>71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Default Design</vt:lpstr>
      <vt:lpstr>Equation</vt:lpstr>
      <vt:lpstr>Acrobat Document</vt:lpstr>
      <vt:lpstr>Slide 1</vt:lpstr>
      <vt:lpstr>Lecture Overview</vt:lpstr>
      <vt:lpstr>Logics as a R&amp;R system</vt:lpstr>
      <vt:lpstr>Logics in AI: Similar slide to the one for planning</vt:lpstr>
      <vt:lpstr>Propositional (Definite Clauses) Logic: Syntax</vt:lpstr>
      <vt:lpstr>Lecture Overview</vt:lpstr>
      <vt:lpstr>Propositional Definite Clauses Semantics: Interpretation</vt:lpstr>
      <vt:lpstr>PDC Semantics: Body</vt:lpstr>
      <vt:lpstr>PDC Semantics: definite clause</vt:lpstr>
      <vt:lpstr>PDC Semantics: Knowledge Base (KB)</vt:lpstr>
      <vt:lpstr>PDC Semantics: Knowledge Base (KB)</vt:lpstr>
      <vt:lpstr>Models</vt:lpstr>
      <vt:lpstr>Example: Models</vt:lpstr>
      <vt:lpstr>Logical Consequence</vt:lpstr>
      <vt:lpstr>Example: Logical Consequences</vt:lpstr>
      <vt:lpstr>Lecture Overview</vt:lpstr>
      <vt:lpstr>One simple way to prove that G logically follows from a KB</vt:lpstr>
      <vt:lpstr>Soundness and Completeness</vt:lpstr>
      <vt:lpstr>Bottom-up Ground Proof Procedure</vt:lpstr>
      <vt:lpstr>Bottom-up proof procedure</vt:lpstr>
      <vt:lpstr>Bottom-up proof procedure: Example</vt:lpstr>
      <vt:lpstr>Lecture Overview</vt:lpstr>
      <vt:lpstr>Soundness of bottom-up proof procedure</vt:lpstr>
      <vt:lpstr>Soundness of bottom-up proof procedure</vt:lpstr>
      <vt:lpstr>Learning Goals for today’s class – part1</vt:lpstr>
      <vt:lpstr>Lecture Overview</vt:lpstr>
      <vt:lpstr>Completeness of Bottom Up</vt:lpstr>
      <vt:lpstr>Let’s work on step 3</vt:lpstr>
      <vt:lpstr>Let’s work on step 3.1</vt:lpstr>
      <vt:lpstr>Let’s work on step 3.2</vt:lpstr>
      <vt:lpstr>Completeness of Bottom Up  (proof summary)</vt:lpstr>
      <vt:lpstr>Soundness &amp; completeness of proof procedures</vt:lpstr>
      <vt:lpstr>An exercise for you Let’s consider these two alternative  proof procedures for PDCL</vt:lpstr>
      <vt:lpstr>Can you think of a proof procedure for PDCL….</vt:lpstr>
      <vt:lpstr>Lecture Overview</vt:lpstr>
      <vt:lpstr>Electrical Environment</vt:lpstr>
      <vt:lpstr>Let’s define relevant propositions</vt:lpstr>
      <vt:lpstr>Let’s now tell system knowledge about how the domain works</vt:lpstr>
      <vt:lpstr>More on how the domain works….</vt:lpstr>
      <vt:lpstr>More on how the domain works….</vt:lpstr>
      <vt:lpstr>What else we may know about this domain?</vt:lpstr>
      <vt:lpstr>What else we may know about this domain?</vt:lpstr>
      <vt:lpstr>All our knowledge…..</vt:lpstr>
      <vt:lpstr>What Semantics is telling us</vt:lpstr>
      <vt:lpstr>If we apply the bottom-up (BU) proof procedure</vt:lpstr>
      <vt:lpstr>Lecture Overview</vt:lpstr>
      <vt:lpstr>Bottom-up vs. Top-down</vt:lpstr>
      <vt:lpstr>Bottom-up vs. Top-down</vt:lpstr>
      <vt:lpstr>Top-down Ground Proof Procedure</vt:lpstr>
      <vt:lpstr>Top-down Proof Procedure: Basic elements</vt:lpstr>
      <vt:lpstr>Rule of inference: Examples</vt:lpstr>
      <vt:lpstr>(successful) Derivations</vt:lpstr>
      <vt:lpstr>Example: derivations</vt:lpstr>
      <vt:lpstr>Learning Goals for today’s class – part 2</vt:lpstr>
      <vt:lpstr>Course Big Picture</vt:lpstr>
      <vt:lpstr>Next Class</vt:lpstr>
      <vt:lpstr>(Propositional) Logic: Key ideas</vt:lpstr>
      <vt:lpstr>PDCL syntax / semantics / proofs</vt:lpstr>
      <vt:lpstr>PDCL syntax / semantics / proofs</vt:lpstr>
      <vt:lpstr>To Define  a Logic We Need</vt:lpstr>
      <vt:lpstr>Propositional Definite Clauses: Syntax</vt:lpstr>
      <vt:lpstr>PDC Semantics: Example for models</vt:lpstr>
      <vt:lpstr>PDC Semantics: Example for models</vt:lpstr>
      <vt:lpstr>PDC Semantics: Example for models</vt:lpstr>
      <vt:lpstr>PDCL Semantics: Logical Consequence</vt:lpstr>
      <vt:lpstr>PDCL Semantics: Logical Consequence</vt:lpstr>
      <vt:lpstr>Example: Logical Consequences</vt:lpstr>
      <vt:lpstr>An exercise for you Let’s consider these two alternative  proof procedures for PDCL</vt:lpstr>
      <vt:lpstr>An exercise for you Let’s consider these two alternative  proof procedures for PDCL</vt:lpstr>
      <vt:lpstr>Bottom-up vs. Top-down</vt:lpstr>
      <vt:lpstr>Bottom-up vs. Top-down</vt:lpstr>
    </vt:vector>
  </TitlesOfParts>
  <Company>UBC Computer Sciences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508</cp:revision>
  <dcterms:created xsi:type="dcterms:W3CDTF">2000-08-26T02:46:38Z</dcterms:created>
  <dcterms:modified xsi:type="dcterms:W3CDTF">2012-05-29T20:05:07Z</dcterms:modified>
</cp:coreProperties>
</file>