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411" r:id="rId2"/>
    <p:sldId id="487" r:id="rId3"/>
    <p:sldId id="469" r:id="rId4"/>
    <p:sldId id="468" r:id="rId5"/>
    <p:sldId id="471" r:id="rId6"/>
    <p:sldId id="453" r:id="rId7"/>
    <p:sldId id="472" r:id="rId8"/>
    <p:sldId id="540" r:id="rId9"/>
    <p:sldId id="444" r:id="rId10"/>
    <p:sldId id="446" r:id="rId11"/>
    <p:sldId id="447" r:id="rId12"/>
    <p:sldId id="541" r:id="rId13"/>
    <p:sldId id="445" r:id="rId14"/>
    <p:sldId id="436" r:id="rId15"/>
    <p:sldId id="488" r:id="rId16"/>
    <p:sldId id="548" r:id="rId17"/>
    <p:sldId id="549" r:id="rId18"/>
    <p:sldId id="550" r:id="rId19"/>
    <p:sldId id="542" r:id="rId20"/>
    <p:sldId id="438" r:id="rId21"/>
    <p:sldId id="569" r:id="rId22"/>
    <p:sldId id="449" r:id="rId23"/>
    <p:sldId id="570" r:id="rId24"/>
    <p:sldId id="571" r:id="rId25"/>
    <p:sldId id="484" r:id="rId26"/>
    <p:sldId id="491" r:id="rId27"/>
    <p:sldId id="543" r:id="rId28"/>
    <p:sldId id="494" r:id="rId29"/>
    <p:sldId id="495" r:id="rId30"/>
    <p:sldId id="496" r:id="rId31"/>
    <p:sldId id="497" r:id="rId32"/>
    <p:sldId id="498" r:id="rId33"/>
    <p:sldId id="572" r:id="rId34"/>
    <p:sldId id="480" r:id="rId35"/>
    <p:sldId id="544" r:id="rId36"/>
    <p:sldId id="500" r:id="rId37"/>
    <p:sldId id="501" r:id="rId38"/>
    <p:sldId id="502" r:id="rId39"/>
    <p:sldId id="503" r:id="rId40"/>
    <p:sldId id="504" r:id="rId41"/>
    <p:sldId id="505" r:id="rId42"/>
    <p:sldId id="506" r:id="rId43"/>
    <p:sldId id="507" r:id="rId44"/>
    <p:sldId id="576" r:id="rId45"/>
    <p:sldId id="577" r:id="rId46"/>
    <p:sldId id="578" r:id="rId47"/>
    <p:sldId id="508" r:id="rId48"/>
    <p:sldId id="509" r:id="rId49"/>
    <p:sldId id="510" r:id="rId50"/>
    <p:sldId id="511" r:id="rId51"/>
    <p:sldId id="512" r:id="rId52"/>
    <p:sldId id="520" r:id="rId53"/>
    <p:sldId id="521" r:id="rId54"/>
    <p:sldId id="545" r:id="rId55"/>
    <p:sldId id="513" r:id="rId56"/>
    <p:sldId id="514" r:id="rId57"/>
    <p:sldId id="524" r:id="rId58"/>
    <p:sldId id="525" r:id="rId59"/>
    <p:sldId id="526" r:id="rId60"/>
    <p:sldId id="527" r:id="rId61"/>
    <p:sldId id="528" r:id="rId62"/>
    <p:sldId id="529" r:id="rId63"/>
    <p:sldId id="530" r:id="rId64"/>
    <p:sldId id="531" r:id="rId65"/>
    <p:sldId id="532" r:id="rId66"/>
    <p:sldId id="546" r:id="rId67"/>
    <p:sldId id="534" r:id="rId68"/>
    <p:sldId id="535" r:id="rId69"/>
    <p:sldId id="573" r:id="rId70"/>
    <p:sldId id="574" r:id="rId71"/>
    <p:sldId id="575" r:id="rId72"/>
    <p:sldId id="537" r:id="rId73"/>
    <p:sldId id="538" r:id="rId74"/>
    <p:sldId id="539" r:id="rId75"/>
  </p:sldIdLst>
  <p:sldSz cx="9144000" cy="6858000" type="screen4x3"/>
  <p:notesSz cx="69977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ECFF"/>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7" autoAdjust="0"/>
    <p:restoredTop sz="81457" autoAdjust="0"/>
  </p:normalViewPr>
  <p:slideViewPr>
    <p:cSldViewPr>
      <p:cViewPr>
        <p:scale>
          <a:sx n="66" d="100"/>
          <a:sy n="66" d="100"/>
        </p:scale>
        <p:origin x="-129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162"/>
    </p:cViewPr>
  </p:sorterViewPr>
  <p:notesViewPr>
    <p:cSldViewPr>
      <p:cViewPr>
        <p:scale>
          <a:sx n="100" d="100"/>
          <a:sy n="100" d="100"/>
        </p:scale>
        <p:origin x="-864" y="282"/>
      </p:cViewPr>
      <p:guideLst>
        <p:guide orient="horz" pos="2924"/>
        <p:guide pos="22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C913341-1756-4F44-B941-B92E639B4F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01180BC8-0154-4BCF-A59C-9819E6FF63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en.wikipedia.org/wiki/Ordered_ring" TargetMode="External"/><Relationship Id="rId7" Type="http://schemas.openxmlformats.org/officeDocument/2006/relationships/hyperlink" Target="http://en.wikipedia.org/wiki/Distributive_law"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en.wikipedia.org/wiki/Commutative_law" TargetMode="External"/><Relationship Id="rId5" Type="http://schemas.openxmlformats.org/officeDocument/2006/relationships/hyperlink" Target="http://en.wikipedia.org/wiki/Associative_law" TargetMode="External"/><Relationship Id="rId4" Type="http://schemas.openxmlformats.org/officeDocument/2006/relationships/hyperlink" Target="http://en.wikipedia.org/wiki/Peano_arithmetic"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6838939-F87B-4FF7-8743-C4804E25A8F0}"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E448E0-2352-4357-8BC2-568A831F4FCF}" type="slidenum">
              <a:rPr lang="en-US" smtClean="0"/>
              <a:pPr/>
              <a:t>11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CF5389-5B1C-4DFB-81D9-572CCEC682CF}" type="slidenum">
              <a:rPr lang="en-US" smtClean="0"/>
              <a:pPr/>
              <a:t>12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STRIPS representation and assumption (</a:t>
            </a:r>
            <a:r>
              <a:rPr lang="en-US" b="1" dirty="0" err="1" smtClean="0"/>
              <a:t>ST</a:t>
            </a:r>
            <a:r>
              <a:rPr lang="en-US" b="1" dirty="0" err="1" smtClean="0">
                <a:solidFill>
                  <a:schemeClr val="accent3">
                    <a:lumMod val="50000"/>
                  </a:schemeClr>
                </a:solidFill>
              </a:rPr>
              <a:t>anford</a:t>
            </a:r>
            <a:r>
              <a:rPr lang="en-US" b="1" dirty="0" smtClean="0"/>
              <a:t> R</a:t>
            </a:r>
            <a:r>
              <a:rPr lang="en-US" b="1" dirty="0" smtClean="0">
                <a:solidFill>
                  <a:schemeClr val="accent3">
                    <a:lumMod val="50000"/>
                  </a:schemeClr>
                </a:solidFill>
              </a:rPr>
              <a:t>esearch </a:t>
            </a:r>
            <a:r>
              <a:rPr lang="en-US" b="1" dirty="0" smtClean="0"/>
              <a:t>I</a:t>
            </a:r>
            <a:r>
              <a:rPr lang="en-US" b="1" dirty="0" smtClean="0">
                <a:solidFill>
                  <a:schemeClr val="accent3">
                    <a:lumMod val="50000"/>
                  </a:schemeClr>
                </a:solidFill>
              </a:rPr>
              <a:t>nstitute</a:t>
            </a:r>
            <a:r>
              <a:rPr lang="en-US" b="1" dirty="0" smtClean="0"/>
              <a:t> P</a:t>
            </a:r>
            <a:r>
              <a:rPr lang="en-US" b="1" dirty="0" smtClean="0">
                <a:solidFill>
                  <a:schemeClr val="accent3">
                    <a:lumMod val="50000"/>
                  </a:schemeClr>
                </a:solidFill>
              </a:rPr>
              <a:t>roblem</a:t>
            </a:r>
            <a:r>
              <a:rPr lang="en-US" b="1" dirty="0" smtClean="0"/>
              <a:t> S</a:t>
            </a:r>
            <a:r>
              <a:rPr lang="en-US" b="1" dirty="0" smtClean="0">
                <a:solidFill>
                  <a:schemeClr val="accent3">
                    <a:lumMod val="50000"/>
                  </a:schemeClr>
                </a:solidFill>
              </a:rPr>
              <a:t>olver</a:t>
            </a:r>
            <a:r>
              <a:rPr lang="en-US" b="1" dirty="0" smtClean="0"/>
              <a:t> )</a:t>
            </a:r>
            <a:endParaRPr lang="en-US" b="1" dirty="0" smtClean="0">
              <a:solidFill>
                <a:schemeClr val="bg2"/>
              </a:solidFill>
            </a:endParaRPr>
          </a:p>
          <a:p>
            <a:pPr eaLnBrk="1" hangingPunct="1"/>
            <a:r>
              <a:rPr lang="en-US" dirty="0" smtClean="0"/>
              <a:t>70s  80s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6104670-5118-4F8E-AC66-7D5E55B4F8BE}" type="slidenum">
              <a:rPr lang="en-US" smtClean="0"/>
              <a:pPr/>
              <a:t>13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z="1000" smtClean="0"/>
              <a:t>a logical test about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28EBD75-3BC8-4D12-A4D6-21D96C392D86}" type="slidenum">
              <a:rPr lang="en-US" smtClean="0"/>
              <a:pPr/>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28EBD75-3BC8-4D12-A4D6-21D96C392D86}" type="slidenum">
              <a:rPr lang="en-US" smtClean="0"/>
              <a:pPr/>
              <a:t>15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AE64B55-71A6-498C-BFFC-CE943238E1A9}" type="slidenum">
              <a:rPr lang="en-US" smtClean="0"/>
              <a:pPr/>
              <a:t>16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AE64B55-71A6-498C-BFFC-CE943238E1A9}" type="slidenum">
              <a:rPr lang="en-US" smtClean="0"/>
              <a:pPr/>
              <a:t>17</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AE64B55-71A6-498C-BFFC-CE943238E1A9}" type="slidenum">
              <a:rPr lang="en-US" smtClean="0"/>
              <a:pPr/>
              <a:t>18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CF5389-5B1C-4DFB-81D9-572CCEC682CF}" type="slidenum">
              <a:rPr lang="en-US" smtClean="0"/>
              <a:pPr/>
              <a:t>19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STRIPS representation and assumption (</a:t>
            </a:r>
            <a:r>
              <a:rPr lang="en-US" b="1" dirty="0" err="1" smtClean="0"/>
              <a:t>ST</a:t>
            </a:r>
            <a:r>
              <a:rPr lang="en-US" b="1" dirty="0" err="1" smtClean="0">
                <a:solidFill>
                  <a:schemeClr val="accent3">
                    <a:lumMod val="50000"/>
                  </a:schemeClr>
                </a:solidFill>
              </a:rPr>
              <a:t>anford</a:t>
            </a:r>
            <a:r>
              <a:rPr lang="en-US" b="1" dirty="0" smtClean="0"/>
              <a:t> R</a:t>
            </a:r>
            <a:r>
              <a:rPr lang="en-US" b="1" dirty="0" smtClean="0">
                <a:solidFill>
                  <a:schemeClr val="accent3">
                    <a:lumMod val="50000"/>
                  </a:schemeClr>
                </a:solidFill>
              </a:rPr>
              <a:t>esearch </a:t>
            </a:r>
            <a:r>
              <a:rPr lang="en-US" b="1" dirty="0" smtClean="0"/>
              <a:t>I</a:t>
            </a:r>
            <a:r>
              <a:rPr lang="en-US" b="1" dirty="0" smtClean="0">
                <a:solidFill>
                  <a:schemeClr val="accent3">
                    <a:lumMod val="50000"/>
                  </a:schemeClr>
                </a:solidFill>
              </a:rPr>
              <a:t>nstitute</a:t>
            </a:r>
            <a:r>
              <a:rPr lang="en-US" b="1" dirty="0" smtClean="0"/>
              <a:t> P</a:t>
            </a:r>
            <a:r>
              <a:rPr lang="en-US" b="1" dirty="0" smtClean="0">
                <a:solidFill>
                  <a:schemeClr val="accent3">
                    <a:lumMod val="50000"/>
                  </a:schemeClr>
                </a:solidFill>
              </a:rPr>
              <a:t>roblem</a:t>
            </a:r>
            <a:r>
              <a:rPr lang="en-US" b="1" dirty="0" smtClean="0"/>
              <a:t> S</a:t>
            </a:r>
            <a:r>
              <a:rPr lang="en-US" b="1" dirty="0" smtClean="0">
                <a:solidFill>
                  <a:schemeClr val="accent3">
                    <a:lumMod val="50000"/>
                  </a:schemeClr>
                </a:solidFill>
              </a:rPr>
              <a:t>olver</a:t>
            </a:r>
            <a:r>
              <a:rPr lang="en-US" b="1" dirty="0" smtClean="0"/>
              <a:t> )</a:t>
            </a:r>
            <a:endParaRPr lang="en-US" b="1" dirty="0" smtClean="0">
              <a:solidFill>
                <a:schemeClr val="bg2"/>
              </a:solidFill>
            </a:endParaRPr>
          </a:p>
          <a:p>
            <a:pPr eaLnBrk="1" hangingPunct="1"/>
            <a:r>
              <a:rPr lang="en-US" dirty="0" smtClean="0"/>
              <a:t>70s  80s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0B6D4FA-94EA-4157-93B0-8CA5E6B5C12F}"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A9B5C1D-3138-4BCC-BE8C-FFBF90E6C468}" type="slidenum">
              <a:rPr lang="en-US" smtClean="0"/>
              <a:pPr/>
              <a:t>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marL="228600" indent="-228600" eaLnBrk="1" hangingPunct="1"/>
            <a:r>
              <a:rPr lang="en-US" smtClean="0"/>
              <a:t>R&amp;R Sys  Representation and reasoning Systems</a:t>
            </a:r>
          </a:p>
          <a:p>
            <a:pPr marL="228600" indent="-228600" eaLnBrk="1" hangingPunct="1"/>
            <a:r>
              <a:rPr lang="en-US" smtClean="0"/>
              <a:t>Each cell is a R&amp;R system</a:t>
            </a:r>
          </a:p>
          <a:p>
            <a:pPr marL="228600" indent="-228600" eaLnBrk="1" hangingPunct="1"/>
            <a:r>
              <a:rPr lang="en-US" smtClean="0"/>
              <a:t>STRIPS  actions preconditions and effects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0B6D4FA-94EA-4157-93B0-8CA5E6B5C12F}" type="slidenum">
              <a:rPr lang="en-US" smtClean="0"/>
              <a:pPr/>
              <a:t>21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12BCAEE-3706-4F80-B0DB-E9F12D2AA35C}" type="slidenum">
              <a:rPr lang="en-US" smtClean="0"/>
              <a:pPr/>
              <a:t>22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132BB9-2E74-4F38-92F8-0D8D0D695FFD}"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132BB9-2E74-4F38-92F8-0D8D0D695FFD}"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04FF238-BEA9-44D6-A7CD-26421DB532BB}" type="slidenum">
              <a:rPr lang="en-US" smtClean="0"/>
              <a:pPr/>
              <a:t>25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9513936-F947-4E80-830B-7CA4DED30D01}" type="slidenum">
              <a:rPr lang="en-US" smtClean="0"/>
              <a:pPr/>
              <a:t>26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0088" y="4410075"/>
            <a:ext cx="5597525" cy="4176713"/>
          </a:xfrm>
          <a:noFill/>
          <a:ln/>
        </p:spPr>
        <p:txBody>
          <a:bodyPr/>
          <a:lstStyle/>
          <a:p>
            <a:pPr eaLnBrk="1" hangingPunct="1"/>
            <a:r>
              <a:rPr lang="en-US" smtClean="0">
                <a:latin typeface="Arial Unicode MS" pitchFamily="34" charset="-128"/>
              </a:rPr>
              <a:t>Allows useful </a:t>
            </a:r>
            <a:r>
              <a:rPr lang="en-US" smtClean="0">
                <a:solidFill>
                  <a:schemeClr val="accent2"/>
                </a:solidFill>
                <a:latin typeface="Arial Unicode MS" pitchFamily="34" charset="-128"/>
              </a:rPr>
              <a:t>general-purpose</a:t>
            </a:r>
            <a:r>
              <a:rPr lang="en-US" smtClean="0">
                <a:latin typeface="Arial Unicode MS" pitchFamily="34" charset="-128"/>
              </a:rPr>
              <a:t> algorithms with more power than standard search algorithms</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CF5389-5B1C-4DFB-81D9-572CCEC682CF}" type="slidenum">
              <a:rPr lang="en-US" smtClean="0"/>
              <a:pPr/>
              <a:t>27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STRIPS representation and assumption (</a:t>
            </a:r>
            <a:r>
              <a:rPr lang="en-US" b="1" dirty="0" err="1" smtClean="0"/>
              <a:t>ST</a:t>
            </a:r>
            <a:r>
              <a:rPr lang="en-US" b="1" dirty="0" err="1" smtClean="0">
                <a:solidFill>
                  <a:schemeClr val="accent3">
                    <a:lumMod val="50000"/>
                  </a:schemeClr>
                </a:solidFill>
              </a:rPr>
              <a:t>anford</a:t>
            </a:r>
            <a:r>
              <a:rPr lang="en-US" b="1" dirty="0" smtClean="0"/>
              <a:t> R</a:t>
            </a:r>
            <a:r>
              <a:rPr lang="en-US" b="1" dirty="0" smtClean="0">
                <a:solidFill>
                  <a:schemeClr val="accent3">
                    <a:lumMod val="50000"/>
                  </a:schemeClr>
                </a:solidFill>
              </a:rPr>
              <a:t>esearch </a:t>
            </a:r>
            <a:r>
              <a:rPr lang="en-US" b="1" dirty="0" smtClean="0"/>
              <a:t>I</a:t>
            </a:r>
            <a:r>
              <a:rPr lang="en-US" b="1" dirty="0" smtClean="0">
                <a:solidFill>
                  <a:schemeClr val="accent3">
                    <a:lumMod val="50000"/>
                  </a:schemeClr>
                </a:solidFill>
              </a:rPr>
              <a:t>nstitute</a:t>
            </a:r>
            <a:r>
              <a:rPr lang="en-US" b="1" dirty="0" smtClean="0"/>
              <a:t> P</a:t>
            </a:r>
            <a:r>
              <a:rPr lang="en-US" b="1" dirty="0" smtClean="0">
                <a:solidFill>
                  <a:schemeClr val="accent3">
                    <a:lumMod val="50000"/>
                  </a:schemeClr>
                </a:solidFill>
              </a:rPr>
              <a:t>roblem</a:t>
            </a:r>
            <a:r>
              <a:rPr lang="en-US" b="1" dirty="0" smtClean="0"/>
              <a:t> S</a:t>
            </a:r>
            <a:r>
              <a:rPr lang="en-US" b="1" dirty="0" smtClean="0">
                <a:solidFill>
                  <a:schemeClr val="accent3">
                    <a:lumMod val="50000"/>
                  </a:schemeClr>
                </a:solidFill>
              </a:rPr>
              <a:t>olver</a:t>
            </a:r>
            <a:r>
              <a:rPr lang="en-US" b="1" dirty="0" smtClean="0"/>
              <a:t> )</a:t>
            </a:r>
            <a:endParaRPr lang="en-US" b="1" dirty="0" smtClean="0">
              <a:solidFill>
                <a:schemeClr val="bg2"/>
              </a:solidFill>
            </a:endParaRPr>
          </a:p>
          <a:p>
            <a:pPr eaLnBrk="1" hangingPunct="1"/>
            <a:r>
              <a:rPr lang="en-US" dirty="0" smtClean="0"/>
              <a:t>70s  80s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B9509E7-6F75-4E9C-8B71-88A3E3375354}" type="slidenum">
              <a:rPr lang="en-US" smtClean="0"/>
              <a:pPr/>
              <a:t>28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Two simplifications. To let you know about the basic issues involved in developing heuristics</a:t>
            </a:r>
          </a:p>
          <a:p>
            <a:pPr eaLnBrk="1" hangingPunct="1"/>
            <a:r>
              <a:rPr lang="en-US" dirty="0" smtClean="0"/>
              <a:t>For planning while keeping the explanation manageable</a:t>
            </a:r>
          </a:p>
          <a:p>
            <a:pPr eaLnBrk="1" hangingPunct="1"/>
            <a:r>
              <a:rPr lang="en-US" dirty="0" smtClean="0"/>
              <a:t>Goals and preconditions can only be positive literals. </a:t>
            </a:r>
          </a:p>
          <a:p>
            <a:pPr eaLnBrk="1" hangingPunct="1"/>
            <a:r>
              <a:rPr lang="en-US" dirty="0" smtClean="0"/>
              <a:t>(Many problems are written with this convention. For problems that aren’t replace every negative literal in a goal or a </a:t>
            </a:r>
            <a:r>
              <a:rPr lang="en-US" dirty="0" err="1" smtClean="0"/>
              <a:t>precond</a:t>
            </a:r>
            <a:r>
              <a:rPr lang="en-US" dirty="0" smtClean="0"/>
              <a:t>. With a new positive one. From R&amp;N 2010)</a:t>
            </a:r>
          </a:p>
          <a:p>
            <a:pPr eaLnBrk="1" hangingPunct="1"/>
            <a:r>
              <a:rPr lang="en-US" dirty="0" smtClean="0"/>
              <a:t>So a negative effect can only</a:t>
            </a:r>
          </a:p>
          <a:p>
            <a:pPr eaLnBrk="1" hangingPunct="1"/>
            <a:r>
              <a:rPr lang="en-US" dirty="0" smtClean="0"/>
              <a:t>make it harder to achieve a goal (or a precondition to an action that achieves the goal). Therefore,</a:t>
            </a:r>
          </a:p>
          <a:p>
            <a:pPr eaLnBrk="1" hangingPunct="1"/>
            <a:r>
              <a:rPr lang="en-US" dirty="0" smtClean="0"/>
              <a:t>eliminating all negative effects only makes a problem easier.</a:t>
            </a:r>
          </a:p>
          <a:p>
            <a:pPr eaLnBrk="1" hangingPunct="1"/>
            <a:endParaRPr lang="en-US" dirty="0" smtClean="0"/>
          </a:p>
          <a:p>
            <a:pPr eaLnBrk="1" hangingPunct="1"/>
            <a:endParaRPr lang="en-US" dirty="0" smtClean="0"/>
          </a:p>
          <a:p>
            <a:pPr eaLnBrk="1" hangingPunct="1"/>
            <a:r>
              <a:rPr lang="en-US" dirty="0" smtClean="0"/>
              <a:t>Identify relaxed version of the problem (remove some restrictions)</a:t>
            </a:r>
          </a:p>
          <a:p>
            <a:pPr eaLnBrk="1" hangingPunct="1"/>
            <a:r>
              <a:rPr lang="en-US" dirty="0" smtClean="0"/>
              <a:t>Solution cost for a </a:t>
            </a:r>
            <a:r>
              <a:rPr lang="en-US" dirty="0" err="1" smtClean="0"/>
              <a:t>subproblem</a:t>
            </a:r>
            <a:endParaRPr lang="en-US" dirty="0" smtClean="0"/>
          </a:p>
          <a:p>
            <a:pPr eaLnBrk="1" hangingPunct="1"/>
            <a:r>
              <a:rPr lang="en-US" dirty="0" smtClean="0"/>
              <a:t>Solution for the problem is the sum of solutions for </a:t>
            </a:r>
            <a:r>
              <a:rPr lang="en-US" dirty="0" err="1" smtClean="0"/>
              <a:t>subproblems</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ED4F583-CFBA-405F-BF65-F34EF083758B}" type="slidenum">
              <a:rPr lang="en-US" smtClean="0"/>
              <a:pPr/>
              <a:t>29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Because of a) and b) heuristic is inaccurate</a:t>
            </a:r>
          </a:p>
          <a:p>
            <a:pPr eaLnBrk="1" hangingPunct="1"/>
            <a:r>
              <a:rPr lang="en-US" smtClean="0"/>
              <a:t>Because of c heuristics is inadmissible   </a:t>
            </a:r>
          </a:p>
          <a:p>
            <a:pPr eaLnBrk="1" hangingPunct="1"/>
            <a:endParaRPr lang="en-US" smtClean="0"/>
          </a:p>
          <a:p>
            <a:pPr eaLnBrk="1" hangingPunct="1"/>
            <a:r>
              <a:rPr lang="en-US" smtClean="0"/>
              <a:t>Identify relaxed version of the problem (remove some restrictions)</a:t>
            </a:r>
          </a:p>
          <a:p>
            <a:pPr eaLnBrk="1" hangingPunct="1"/>
            <a:r>
              <a:rPr lang="en-US" smtClean="0"/>
              <a:t>Solution cost for a subproblem</a:t>
            </a:r>
          </a:p>
          <a:p>
            <a:pPr eaLnBrk="1" hangingPunct="1"/>
            <a:r>
              <a:rPr lang="en-US" smtClean="0"/>
              <a:t>“cannot be achieved at all)</a:t>
            </a:r>
          </a:p>
          <a:p>
            <a:pPr eaLnBrk="1" hangingPunct="1"/>
            <a:r>
              <a:rPr lang="en-US" smtClean="0"/>
              <a:t>Inadmissible and (inaccurate for two reasons)</a:t>
            </a:r>
          </a:p>
          <a:p>
            <a:pPr eaLnBrk="1" hangingPunct="1">
              <a:buFontTx/>
              <a:buChar char="-"/>
            </a:pPr>
            <a:r>
              <a:rPr lang="en-US" smtClean="0"/>
              <a:t>Precondition removal</a:t>
            </a:r>
          </a:p>
          <a:p>
            <a:pPr eaLnBrk="1" hangingPunct="1">
              <a:buFontTx/>
              <a:buChar char="-"/>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169C876-6004-4866-8997-0233E8760FBD}" type="slidenum">
              <a:rPr lang="en-US" smtClean="0"/>
              <a:pPr/>
              <a:t>30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Because of a) and b) heuristic is inaccurate</a:t>
            </a:r>
          </a:p>
          <a:p>
            <a:pPr eaLnBrk="1" hangingPunct="1"/>
            <a:r>
              <a:rPr lang="en-US" smtClean="0"/>
              <a:t>Because of c heuristics is inadmissible   </a:t>
            </a:r>
          </a:p>
          <a:p>
            <a:pPr eaLnBrk="1" hangingPunct="1"/>
            <a:endParaRPr lang="en-US" smtClean="0"/>
          </a:p>
          <a:p>
            <a:pPr eaLnBrk="1" hangingPunct="1"/>
            <a:r>
              <a:rPr lang="en-US" smtClean="0"/>
              <a:t>Identify relaxed version of the problem (remove some restrictions)</a:t>
            </a:r>
          </a:p>
          <a:p>
            <a:pPr eaLnBrk="1" hangingPunct="1"/>
            <a:r>
              <a:rPr lang="en-US" smtClean="0"/>
              <a:t>Solution cost for a subproblem</a:t>
            </a:r>
          </a:p>
          <a:p>
            <a:pPr eaLnBrk="1" hangingPunct="1"/>
            <a:r>
              <a:rPr lang="en-US" smtClean="0"/>
              <a:t>“cannot be achieved at all)</a:t>
            </a:r>
          </a:p>
          <a:p>
            <a:pPr eaLnBrk="1" hangingPunct="1"/>
            <a:r>
              <a:rPr lang="en-US" smtClean="0"/>
              <a:t>Inadmissible and (inaccurate for two reasons)</a:t>
            </a:r>
          </a:p>
          <a:p>
            <a:pPr eaLnBrk="1" hangingPunct="1">
              <a:buFontTx/>
              <a:buChar char="-"/>
            </a:pPr>
            <a:r>
              <a:rPr lang="en-US" smtClean="0"/>
              <a:t>Precondition removal</a:t>
            </a:r>
          </a:p>
          <a:p>
            <a:pPr eaLnBrk="1" hangingPunct="1">
              <a:buFontTx/>
              <a:buChar cha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CF5389-5B1C-4DFB-81D9-572CCEC682CF}"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75DE0FE-3209-4630-84BC-78555AF04679}" type="slidenum">
              <a:rPr lang="en-US" smtClean="0"/>
              <a:pPr/>
              <a:t>31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Do not need to worry about negative interactions between subplans</a:t>
            </a:r>
          </a:p>
          <a:p>
            <a:pPr eaLnBrk="1" hangingPunct="1"/>
            <a:r>
              <a:rPr lang="en-US" smtClean="0"/>
              <a:t>We need to actually run the planner on the simplified problem</a:t>
            </a:r>
          </a:p>
          <a:p>
            <a:pPr eaLnBrk="1" hangingPunct="1"/>
            <a:r>
              <a:rPr lang="en-US" smtClean="0"/>
              <a:t>(remember the 1,2,3,4,problem for the 8-puzzle)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02BB55E-4461-44C9-A67C-87FD669733A3}" type="slidenum">
              <a:rPr lang="en-US" smtClean="0"/>
              <a:pPr/>
              <a:t>33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91CCF08-C8A4-429B-96E1-EF5AAB742977}" type="slidenum">
              <a:rPr lang="en-US" smtClean="0"/>
              <a:pPr/>
              <a:t>34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CF5389-5B1C-4DFB-81D9-572CCEC682CF}" type="slidenum">
              <a:rPr lang="en-US" smtClean="0"/>
              <a:pPr/>
              <a:t>35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6F7FE32-0BC9-4FAB-BB2B-AA77D53EB23C}" type="slidenum">
              <a:rPr lang="en-US" smtClean="0"/>
              <a:pPr/>
              <a:t>36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We don't have to worry about searching forwards</a:t>
            </a:r>
          </a:p>
          <a:p>
            <a:pPr eaLnBrk="1" hangingPunct="1"/>
            <a:r>
              <a:rPr lang="en-US" smtClean="0"/>
              <a:t>Particularly effective in domains for which we can get a reliable estimate of k </a:t>
            </a:r>
          </a:p>
          <a:p>
            <a:pPr eaLnBrk="1" hangingPunct="1"/>
            <a:endParaRPr lang="en-US" smtClean="0"/>
          </a:p>
          <a:p>
            <a:pPr eaLnBrk="1" hangingPunct="1"/>
            <a:r>
              <a:rPr lang="en-US" smtClean="0"/>
              <a:t>STanford Research Institute Problem Solver</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47F16B-8760-48BA-874A-2E70518E59F5}" type="slidenum">
              <a:rPr lang="en-US" smtClean="0"/>
              <a:pPr/>
              <a:t>37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We don't have to worry about searching forwards</a:t>
            </a:r>
          </a:p>
          <a:p>
            <a:pPr eaLnBrk="1" hangingPunct="1"/>
            <a:r>
              <a:rPr lang="en-US" smtClean="0"/>
              <a:t>Particularly effective in domains for which we can get a reliable estimate of k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7F1A367-BA2B-4FDB-BE01-0D796B74ADAC}" type="slidenum">
              <a:rPr lang="en-US" smtClean="0"/>
              <a:pPr/>
              <a:t>38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Do you see why CSP planning doesn't have to search forwards?</a:t>
            </a:r>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44D29AC-7C0C-4F37-9573-F0D66B753073}" type="slidenum">
              <a:rPr lang="en-US" smtClean="0"/>
              <a:pPr/>
              <a:t>39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251F9BA-D116-47A6-8279-4CF5CF2A2FCC}" type="slidenum">
              <a:rPr lang="en-US" smtClean="0"/>
              <a:pPr/>
              <a:t>40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4B83BB7-931C-4686-B9E6-624CBB5E2A23}" type="slidenum">
              <a:rPr lang="en-US" smtClean="0"/>
              <a:pPr/>
              <a:t>41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lvl="1" eaLnBrk="1" hangingPunct="1"/>
            <a:r>
              <a:rPr lang="en-US" smtClean="0"/>
              <a:t>this includes both causal and frame axioms</a:t>
            </a:r>
          </a:p>
          <a:p>
            <a:pPr lvl="2" eaLnBrk="1" hangingPunct="1"/>
            <a:r>
              <a:rPr lang="en-US" smtClean="0"/>
              <a:t>basically, it goes back to the feature-centric representation the</a:t>
            </a:r>
          </a:p>
          <a:p>
            <a:pPr lvl="2" eaLnBrk="1" hangingPunct="1"/>
            <a:r>
              <a:rPr lang="en-US" smtClean="0"/>
              <a:t>   book discusses before STRIPS</a:t>
            </a:r>
          </a:p>
          <a:p>
            <a:pPr lvl="2" eaLnBrk="1" hangingPunct="1"/>
            <a:r>
              <a:rPr lang="en-US" smtClean="0"/>
              <a:t>of course, solving the problem this way doesn't mean we can't</a:t>
            </a:r>
          </a:p>
          <a:p>
            <a:pPr lvl="2" eaLnBrk="1" hangingPunct="1"/>
            <a:r>
              <a:rPr lang="en-US" smtClean="0"/>
              <a:t>   encode the problem using STRIPS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51A5589-C761-4872-A4E4-CFE1B1A75991}" type="slidenum">
              <a:rPr lang="en-US" smtClean="0"/>
              <a:pPr/>
              <a:t>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00088" y="4410075"/>
            <a:ext cx="5597525" cy="4176713"/>
          </a:xfrm>
          <a:noFill/>
          <a:ln/>
        </p:spPr>
        <p:txBody>
          <a:bodyPr/>
          <a:lstStyle/>
          <a:p>
            <a:pPr eaLnBrk="1" hangingPunct="1"/>
            <a:r>
              <a:rPr lang="en-US" smtClean="0">
                <a:latin typeface="Arial Unicode MS" pitchFamily="34" charset="-128"/>
              </a:rPr>
              <a:t>Allows useful </a:t>
            </a:r>
            <a:r>
              <a:rPr lang="en-US" smtClean="0">
                <a:solidFill>
                  <a:schemeClr val="accent2"/>
                </a:solidFill>
                <a:latin typeface="Arial Unicode MS" pitchFamily="34" charset="-128"/>
              </a:rPr>
              <a:t>general-purpose</a:t>
            </a:r>
            <a:r>
              <a:rPr lang="en-US" smtClean="0">
                <a:latin typeface="Arial Unicode MS" pitchFamily="34" charset="-128"/>
              </a:rPr>
              <a:t> algorithms with more power than standard search algorithms</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0048E29-6609-4FAD-A4DD-AF4626F88D34}" type="slidenum">
              <a:rPr lang="en-US" smtClean="0"/>
              <a:pPr/>
              <a:t>42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lvl="3" eaLnBrk="1" hangingPunct="1"/>
            <a:r>
              <a:rPr lang="en-US" sz="1400" smtClean="0"/>
              <a:t>when the order between several actions doesn't matter, this is a good thing</a:t>
            </a:r>
          </a:p>
          <a:p>
            <a:pPr algn="ctr" eaLnBrk="1" hangingPunct="1"/>
            <a:r>
              <a:rPr lang="en-US" sz="900" smtClean="0"/>
              <a:t>T	F</a:t>
            </a:r>
          </a:p>
          <a:p>
            <a:pPr algn="ctr" eaLnBrk="1" hangingPunct="1"/>
            <a:r>
              <a:rPr lang="en-US" sz="900" smtClean="0"/>
              <a:t>F	T</a:t>
            </a:r>
          </a:p>
          <a:p>
            <a:pPr algn="ctr" eaLnBrk="1" hangingPunct="1"/>
            <a:r>
              <a:rPr lang="en-US" sz="900" smtClean="0"/>
              <a:t>F	F</a:t>
            </a:r>
          </a:p>
          <a:p>
            <a:pPr lvl="3" eaLnBrk="1" hangingPunct="1"/>
            <a:r>
              <a:rPr lang="en-US" sz="1600" smtClean="0"/>
              <a:t>note that without these constraints, there's nothing to stop the planner from deciding to take several actions simultaneously</a:t>
            </a:r>
          </a:p>
          <a:p>
            <a:pPr algn="ctr" eaLnBrk="1" hangingPunct="1"/>
            <a:endParaRPr lang="en-US" sz="9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624FBB8-A953-45AB-8815-D1A65F7D7EC4}" type="slidenum">
              <a:rPr lang="en-US" smtClean="0"/>
              <a:pPr/>
              <a:t>43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Charge 100% 80% ….</a:t>
            </a:r>
          </a:p>
          <a:p>
            <a:pPr eaLnBrk="1" hangingPunct="1"/>
            <a:r>
              <a:rPr lang="en-US" smtClean="0"/>
              <a:t>Distance recharger 1 2 3 4 5</a:t>
            </a:r>
          </a:p>
          <a:p>
            <a:pPr eaLnBrk="1" hangingPunct="1"/>
            <a:r>
              <a:rPr lang="en-US" smtClean="0"/>
              <a:t>Charge – 20% distance &gt;= 0</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74DE7998-1A04-47E1-8733-F18C0A0CA139}" type="slidenum">
              <a:rPr lang="en-US"/>
              <a:pPr/>
              <a:t>44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EB7967A-C5AE-4613-A17F-942A5CE24151}" type="slidenum">
              <a:rPr lang="en-US"/>
              <a:pPr/>
              <a:t>45</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4471ACE5-6B61-4F72-94D8-6D8F761B0D8C}" type="slidenum">
              <a:rPr lang="en-US"/>
              <a:pPr/>
              <a:t>46</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75D7F9C-43B2-4453-8D8D-1041DA50D659}" type="slidenum">
              <a:rPr lang="en-US" smtClean="0"/>
              <a:pPr/>
              <a:t>47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But remember that this representation is done for a fixed number of steps (the horizon)</a:t>
            </a: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A1EDAE-79BD-4DCF-9B35-13241150CD00}" type="slidenum">
              <a:rPr lang="en-US" smtClean="0"/>
              <a:pPr/>
              <a:t>49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But remember that this representation is done for a fixed number of steps (the horizon)</a:t>
            </a: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1E98A87-682D-4C51-B7B3-09AF3E23B34B}" type="slidenum">
              <a:rPr lang="en-US" smtClean="0"/>
              <a:pPr/>
              <a:t>51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61B7C93-4760-4B46-8DD2-5A2E2C622ADA}" type="slidenum">
              <a:rPr lang="en-US"/>
              <a:pPr/>
              <a:t>52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We don't have to worry about searching forwards</a:t>
            </a:r>
          </a:p>
          <a:p>
            <a:pPr eaLnBrk="1" hangingPunct="1"/>
            <a:r>
              <a:rPr lang="en-US" smtClean="0"/>
              <a:t>Particularly effective in domains for which we can get a reliable estimate of k </a:t>
            </a:r>
          </a:p>
          <a:p>
            <a:pPr eaLnBrk="1" hangingPunct="1"/>
            <a:endParaRPr lang="en-US" smtClean="0"/>
          </a:p>
          <a:p>
            <a:pPr eaLnBrk="1" hangingPunct="1"/>
            <a:r>
              <a:rPr lang="en-US" smtClean="0"/>
              <a:t>STanford Research Institute Problem Solver</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1637E0F-7994-419B-AA14-CADEC8D45F2B}" type="slidenum">
              <a:rPr lang="en-US"/>
              <a:pPr/>
              <a:t>53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Add also dialog managers and text planner as applications</a:t>
            </a:r>
          </a:p>
          <a:p>
            <a:pPr eaLnBrk="1" hangingPunct="1"/>
            <a:r>
              <a:rPr lang="en-US" smtClean="0"/>
              <a:t>of HTN and for dialogue also MDPs</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DC41EDF-930C-4B11-A5D2-9B8E7A21904A}" type="slidenum">
              <a:rPr lang="en-US" smtClean="0"/>
              <a:pPr/>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CF5389-5B1C-4DFB-81D9-572CCEC682CF}" type="slidenum">
              <a:rPr lang="en-US" smtClean="0"/>
              <a:pPr/>
              <a:t>54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STRIPS representation and assumption (</a:t>
            </a:r>
            <a:r>
              <a:rPr lang="en-US" b="1" dirty="0" err="1" smtClean="0"/>
              <a:t>ST</a:t>
            </a:r>
            <a:r>
              <a:rPr lang="en-US" b="1" dirty="0" err="1" smtClean="0">
                <a:solidFill>
                  <a:schemeClr val="accent3">
                    <a:lumMod val="50000"/>
                  </a:schemeClr>
                </a:solidFill>
              </a:rPr>
              <a:t>anford</a:t>
            </a:r>
            <a:r>
              <a:rPr lang="en-US" b="1" dirty="0" smtClean="0"/>
              <a:t> R</a:t>
            </a:r>
            <a:r>
              <a:rPr lang="en-US" b="1" dirty="0" smtClean="0">
                <a:solidFill>
                  <a:schemeClr val="accent3">
                    <a:lumMod val="50000"/>
                  </a:schemeClr>
                </a:solidFill>
              </a:rPr>
              <a:t>esearch </a:t>
            </a:r>
            <a:r>
              <a:rPr lang="en-US" b="1" dirty="0" smtClean="0"/>
              <a:t>I</a:t>
            </a:r>
            <a:r>
              <a:rPr lang="en-US" b="1" dirty="0" smtClean="0">
                <a:solidFill>
                  <a:schemeClr val="accent3">
                    <a:lumMod val="50000"/>
                  </a:schemeClr>
                </a:solidFill>
              </a:rPr>
              <a:t>nstitute</a:t>
            </a:r>
            <a:r>
              <a:rPr lang="en-US" b="1" dirty="0" smtClean="0"/>
              <a:t> P</a:t>
            </a:r>
            <a:r>
              <a:rPr lang="en-US" b="1" dirty="0" smtClean="0">
                <a:solidFill>
                  <a:schemeClr val="accent3">
                    <a:lumMod val="50000"/>
                  </a:schemeClr>
                </a:solidFill>
              </a:rPr>
              <a:t>roblem</a:t>
            </a:r>
            <a:r>
              <a:rPr lang="en-US" b="1" dirty="0" smtClean="0"/>
              <a:t> S</a:t>
            </a:r>
            <a:r>
              <a:rPr lang="en-US" b="1" dirty="0" smtClean="0">
                <a:solidFill>
                  <a:schemeClr val="accent3">
                    <a:lumMod val="50000"/>
                  </a:schemeClr>
                </a:solidFill>
              </a:rPr>
              <a:t>olver</a:t>
            </a:r>
            <a:r>
              <a:rPr lang="en-US" b="1" dirty="0" smtClean="0"/>
              <a:t> )</a:t>
            </a:r>
            <a:endParaRPr lang="en-US" b="1" dirty="0" smtClean="0">
              <a:solidFill>
                <a:schemeClr val="bg2"/>
              </a:solidFill>
            </a:endParaRPr>
          </a:p>
          <a:p>
            <a:pPr eaLnBrk="1" hangingPunct="1"/>
            <a:r>
              <a:rPr lang="en-US" dirty="0" smtClean="0"/>
              <a:t>70s  80s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5CDBCB6-C90A-4110-90C3-CF65DCBE2899}" type="slidenum">
              <a:rPr lang="en-US" smtClean="0"/>
              <a:pPr/>
              <a:t>55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marL="228600" indent="-228600" eaLnBrk="1" hangingPunct="1"/>
            <a:r>
              <a:rPr lang="en-US" smtClean="0"/>
              <a:t>R&amp;R Sys  Representation and reasoning Systems</a:t>
            </a:r>
          </a:p>
          <a:p>
            <a:pPr marL="228600" indent="-228600" eaLnBrk="1" hangingPunct="1"/>
            <a:r>
              <a:rPr lang="en-US" smtClean="0"/>
              <a:t>Each cell is a R&amp;R system</a:t>
            </a:r>
          </a:p>
          <a:p>
            <a:pPr marL="228600" indent="-228600" eaLnBrk="1" hangingPunct="1"/>
            <a:r>
              <a:rPr lang="en-US" smtClean="0"/>
              <a:t>STRIPS  actions preconditions and effects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0D9F5A6-A584-4853-A63C-E0F6901E4D76}" type="slidenum">
              <a:rPr lang="en-US" smtClean="0"/>
              <a:pPr/>
              <a:t>56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A5537A1-31D6-444C-887C-912A922A7B30}" type="slidenum">
              <a:rPr lang="en-US"/>
              <a:pPr/>
              <a:t>57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07BB468-7FEA-4913-A91E-4BB904F09A30}" type="slidenum">
              <a:rPr lang="en-US"/>
              <a:pPr/>
              <a:t>58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228600" indent="-228600" eaLnBrk="1" hangingPunct="1"/>
            <a:r>
              <a:rPr lang="en-US" smtClean="0"/>
              <a:t>There are many different, but equivalent, axiomatizations of Peano arithmetic. While some axiomatizations, such as the one just described, only describe the successor operation, other axiomatizations directly describe the arithmetical operations. One such axiomatization begins with the following axioms that describe a discrete </a:t>
            </a:r>
            <a:r>
              <a:rPr lang="en-US" smtClean="0">
                <a:hlinkClick r:id="rId3" tooltip="Ordered ring"/>
              </a:rPr>
              <a:t>ordered semiring</a:t>
            </a:r>
            <a:r>
              <a:rPr lang="en-US" smtClean="0"/>
              <a:t>.</a:t>
            </a:r>
            <a:r>
              <a:rPr lang="en-US" smtClean="0">
                <a:hlinkClick r:id="rId4"/>
              </a:rPr>
              <a:t>[7]</a:t>
            </a:r>
            <a:endParaRPr lang="en-US" smtClean="0"/>
          </a:p>
          <a:p>
            <a:pPr marL="228600" indent="-228600" eaLnBrk="1" hangingPunct="1"/>
            <a:r>
              <a:rPr lang="en-US" smtClean="0">
                <a:sym typeface="Symbol" pitchFamily="18" charset="2"/>
              </a:rPr>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z</a:t>
            </a:r>
            <a:r>
              <a:rPr lang="en-US" smtClean="0"/>
              <a:t>), i.e., addition is </a:t>
            </a:r>
            <a:r>
              <a:rPr lang="en-US" smtClean="0">
                <a:hlinkClick r:id="rId5" tooltip="Associative law"/>
              </a:rPr>
              <a:t>associative</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y</a:t>
            </a:r>
            <a:r>
              <a:rPr lang="en-US" smtClean="0"/>
              <a:t> + </a:t>
            </a:r>
            <a:r>
              <a:rPr lang="en-US" i="1" smtClean="0"/>
              <a:t>x</a:t>
            </a:r>
            <a:r>
              <a:rPr lang="en-US" smtClean="0"/>
              <a:t>, i.e., addition is </a:t>
            </a:r>
            <a:r>
              <a:rPr lang="en-US" smtClean="0">
                <a:hlinkClick r:id="rId6" tooltip="Commutative law"/>
              </a:rPr>
              <a:t>commutative</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z</a:t>
            </a:r>
            <a:r>
              <a:rPr lang="en-US" smtClean="0"/>
              <a:t>), i.e., multiplication is associative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y</a:t>
            </a:r>
            <a:r>
              <a:rPr lang="en-US" smtClean="0"/>
              <a:t> · </a:t>
            </a:r>
            <a:r>
              <a:rPr lang="en-US" i="1" smtClean="0"/>
              <a:t>x</a:t>
            </a:r>
            <a:r>
              <a:rPr lang="en-US" smtClean="0"/>
              <a:t>, i.e., multiplication is commutative.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x</a:t>
            </a:r>
            <a:r>
              <a:rPr lang="en-US" smtClean="0"/>
              <a:t> · </a:t>
            </a:r>
            <a:r>
              <a:rPr lang="en-US" i="1" smtClean="0"/>
              <a:t>z</a:t>
            </a:r>
            <a:r>
              <a:rPr lang="en-US" smtClean="0"/>
              <a:t>), i.e., the </a:t>
            </a:r>
            <a:r>
              <a:rPr lang="en-US" smtClean="0">
                <a:hlinkClick r:id="rId7" tooltip="Distributive law"/>
              </a:rPr>
              <a:t>distributive law</a:t>
            </a:r>
            <a:r>
              <a:rPr lang="en-US" smtClean="0"/>
              <a:t>.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+ 0 = </a:t>
            </a:r>
            <a:r>
              <a:rPr lang="en-US" i="1" smtClean="0"/>
              <a:t>x</a:t>
            </a:r>
            <a:r>
              <a:rPr lang="en-US" smtClean="0"/>
              <a:t> ∧ </a:t>
            </a:r>
            <a:r>
              <a:rPr lang="en-US" i="1" smtClean="0"/>
              <a:t>x</a:t>
            </a:r>
            <a:r>
              <a:rPr lang="en-US" smtClean="0"/>
              <a:t> · 0 = 0.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1 = </a:t>
            </a:r>
            <a:r>
              <a:rPr lang="en-US" i="1" smtClean="0"/>
              <a:t>x</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y</a:t>
            </a:r>
            <a:r>
              <a:rPr lang="en-US" smtClean="0"/>
              <a:t> &lt; </a:t>
            </a:r>
            <a:r>
              <a:rPr lang="en-US" i="1" smtClean="0"/>
              <a:t>z</a:t>
            </a:r>
            <a:r>
              <a:rPr lang="en-US" smtClean="0"/>
              <a:t> ⊃ </a:t>
            </a:r>
            <a:r>
              <a:rPr lang="en-US" i="1" smtClean="0"/>
              <a:t>x</a:t>
            </a:r>
            <a:r>
              <a:rPr lang="en-US" smtClean="0"/>
              <a:t> &lt; </a:t>
            </a:r>
            <a:r>
              <a:rPr lang="en-US" i="1" smtClean="0"/>
              <a:t>z</a:t>
            </a:r>
            <a:r>
              <a:rPr lang="en-US" smtClean="0"/>
              <a:t>. </a:t>
            </a:r>
          </a:p>
          <a:p>
            <a:pPr marL="228600" indent="-228600" eaLnBrk="1" hangingPunct="1"/>
            <a:r>
              <a:rPr lang="en-US" smtClean="0"/>
              <a:t>∀</a:t>
            </a:r>
            <a:r>
              <a:rPr lang="en-US" i="1" smtClean="0"/>
              <a:t>x</a:t>
            </a:r>
            <a:r>
              <a:rPr lang="en-US" smtClean="0"/>
              <a:t> ∈ </a:t>
            </a:r>
            <a:r>
              <a:rPr lang="en-US" i="1" smtClean="0"/>
              <a:t>N</a:t>
            </a:r>
            <a:r>
              <a:rPr lang="en-US" smtClean="0"/>
              <a:t>. ¬ (</a:t>
            </a:r>
            <a:r>
              <a:rPr lang="en-US" i="1" smtClean="0"/>
              <a:t>x</a:t>
            </a:r>
            <a:r>
              <a:rPr lang="en-US" smtClean="0"/>
              <a:t> &lt; </a:t>
            </a:r>
            <a:r>
              <a:rPr lang="en-US" i="1" smtClean="0"/>
              <a:t>x</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x</a:t>
            </a:r>
            <a:r>
              <a:rPr lang="en-US" smtClean="0"/>
              <a:t> = </a:t>
            </a:r>
            <a:r>
              <a:rPr lang="en-US" i="1" smtClean="0"/>
              <a:t>y</a:t>
            </a:r>
            <a:r>
              <a:rPr lang="en-US" smtClean="0"/>
              <a:t> ∨ </a:t>
            </a:r>
            <a:r>
              <a:rPr lang="en-US" i="1" smtClean="0"/>
              <a:t>x</a:t>
            </a:r>
            <a:r>
              <a:rPr lang="en-US" smtClean="0"/>
              <a:t> &gt; </a:t>
            </a:r>
            <a:r>
              <a:rPr lang="en-US" i="1" smtClean="0"/>
              <a:t>y</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x</a:t>
            </a:r>
            <a:r>
              <a:rPr lang="en-US" smtClean="0"/>
              <a:t> + </a:t>
            </a:r>
            <a:r>
              <a:rPr lang="en-US" i="1" smtClean="0"/>
              <a:t>z</a:t>
            </a:r>
            <a:r>
              <a:rPr lang="en-US" smtClean="0"/>
              <a:t> &lt; </a:t>
            </a:r>
            <a:r>
              <a:rPr lang="en-US" i="1" smtClean="0"/>
              <a:t>y</a:t>
            </a:r>
            <a:r>
              <a:rPr lang="en-US" smtClean="0"/>
              <a:t> + </a:t>
            </a:r>
            <a:r>
              <a:rPr lang="en-US" i="1" smtClean="0"/>
              <a:t>z</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0 &lt; </a:t>
            </a:r>
            <a:r>
              <a:rPr lang="en-US" i="1" smtClean="0"/>
              <a:t>z</a:t>
            </a:r>
            <a:r>
              <a:rPr lang="en-US" smtClean="0"/>
              <a:t> ∧ </a:t>
            </a:r>
            <a:r>
              <a:rPr lang="en-US" i="1" smtClean="0"/>
              <a:t>x</a:t>
            </a:r>
            <a:r>
              <a:rPr lang="en-US" smtClean="0"/>
              <a:t> &lt; </a:t>
            </a:r>
            <a:r>
              <a:rPr lang="en-US" i="1" smtClean="0"/>
              <a:t>y</a:t>
            </a:r>
            <a:r>
              <a:rPr lang="en-US" smtClean="0"/>
              <a:t> ⊃ </a:t>
            </a:r>
            <a:r>
              <a:rPr lang="en-US" i="1" smtClean="0"/>
              <a:t>x</a:t>
            </a:r>
            <a:r>
              <a:rPr lang="en-US" smtClean="0"/>
              <a:t> · </a:t>
            </a:r>
            <a:r>
              <a:rPr lang="en-US" i="1" smtClean="0"/>
              <a:t>z</a:t>
            </a:r>
            <a:r>
              <a:rPr lang="en-US" smtClean="0"/>
              <a:t> &lt; </a:t>
            </a:r>
            <a:r>
              <a:rPr lang="en-US" i="1" smtClean="0"/>
              <a:t>y</a:t>
            </a:r>
            <a:r>
              <a:rPr lang="en-US" smtClean="0"/>
              <a:t> · </a:t>
            </a:r>
            <a:r>
              <a:rPr lang="en-US" i="1" smtClean="0"/>
              <a:t>z</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z</a:t>
            </a:r>
            <a:r>
              <a:rPr lang="en-US" smtClean="0"/>
              <a:t> ∈ </a:t>
            </a:r>
            <a:r>
              <a:rPr lang="en-US" i="1" smtClean="0"/>
              <a:t>N</a:t>
            </a:r>
            <a:r>
              <a:rPr lang="en-US" smtClean="0"/>
              <a:t>. </a:t>
            </a:r>
            <a:r>
              <a:rPr lang="en-US" i="1" smtClean="0"/>
              <a:t>x</a:t>
            </a:r>
            <a:r>
              <a:rPr lang="en-US" smtClean="0"/>
              <a:t> + </a:t>
            </a:r>
            <a:r>
              <a:rPr lang="en-US" i="1" smtClean="0"/>
              <a:t>z</a:t>
            </a:r>
            <a:r>
              <a:rPr lang="en-US" smtClean="0"/>
              <a:t> = </a:t>
            </a:r>
            <a:r>
              <a:rPr lang="en-US" i="1" smtClean="0"/>
              <a:t>y</a:t>
            </a:r>
            <a:r>
              <a:rPr lang="en-US" smtClean="0"/>
              <a:t>. </a:t>
            </a:r>
          </a:p>
          <a:p>
            <a:pPr marL="228600" indent="-228600" eaLnBrk="1" hangingPunct="1"/>
            <a:r>
              <a:rPr lang="en-US" smtClean="0"/>
              <a:t>0 &lt; 1 ∧ ∀</a:t>
            </a:r>
            <a:r>
              <a:rPr lang="en-US" i="1" smtClean="0"/>
              <a:t>x</a:t>
            </a:r>
            <a:r>
              <a:rPr lang="en-US" smtClean="0"/>
              <a:t> ∈ </a:t>
            </a:r>
            <a:r>
              <a:rPr lang="en-US" i="1" smtClean="0"/>
              <a:t>N</a:t>
            </a:r>
            <a:r>
              <a:rPr lang="en-US" smtClean="0"/>
              <a:t>. </a:t>
            </a:r>
            <a:r>
              <a:rPr lang="en-US" i="1" smtClean="0"/>
              <a:t>x</a:t>
            </a:r>
            <a:r>
              <a:rPr lang="en-US" smtClean="0"/>
              <a:t> &gt; 0 ⊃ </a:t>
            </a:r>
            <a:r>
              <a:rPr lang="en-US" i="1" smtClean="0"/>
              <a:t>x</a:t>
            </a:r>
            <a:r>
              <a:rPr lang="en-US" smtClean="0"/>
              <a:t> ≥ 1..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0. </a:t>
            </a:r>
          </a:p>
          <a:p>
            <a:pPr marL="228600" indent="-228600"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9C5B7B0-4A44-4803-BD0A-562D7514D38B}" type="slidenum">
              <a:rPr lang="en-US"/>
              <a:pPr/>
              <a:t>59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400" smtClean="0"/>
              <a:t>Everything we can express in natural language ?</a:t>
            </a:r>
          </a:p>
          <a:p>
            <a:pPr eaLnBrk="1" hangingPunct="1"/>
            <a:endParaRPr lang="en-US" sz="1400" smtClean="0"/>
          </a:p>
          <a:p>
            <a:pPr eaLnBrk="1" hangingPunct="1"/>
            <a:r>
              <a:rPr lang="en-US" sz="1400" b="1" smtClean="0"/>
              <a:t>Def1.</a:t>
            </a:r>
            <a:r>
              <a:rPr lang="en-US" sz="1400" smtClean="0"/>
              <a:t> Meaning: a representation that expresses the linguistic input in terms of </a:t>
            </a:r>
            <a:r>
              <a:rPr lang="en-US" sz="1400" smtClean="0">
                <a:solidFill>
                  <a:schemeClr val="accent2"/>
                </a:solidFill>
              </a:rPr>
              <a:t>objects, actions, events, time, space… beliefs, attitudes...relationships</a:t>
            </a:r>
          </a:p>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7CF4970-4E5E-45FF-875B-6063201CB2A2}" type="slidenum">
              <a:rPr lang="en-US"/>
              <a:pPr/>
              <a:t>60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400" b="1" dirty="0" smtClean="0"/>
              <a:t>Def1.</a:t>
            </a:r>
            <a:r>
              <a:rPr lang="en-US" sz="1400" dirty="0" smtClean="0"/>
              <a:t> Meaning: a representation that expresses the linguistic input in terms of </a:t>
            </a:r>
            <a:r>
              <a:rPr lang="en-US" sz="1400" dirty="0" smtClean="0">
                <a:solidFill>
                  <a:schemeClr val="accent2"/>
                </a:solidFill>
              </a:rPr>
              <a:t>objects, actions, events, time, space… beliefs, attitudes...relationships</a:t>
            </a:r>
          </a:p>
          <a:p>
            <a:pPr eaLnBrk="1" hangingPunct="1"/>
            <a:r>
              <a:rPr lang="en-US" dirty="0" smtClean="0"/>
              <a:t>exists x Isa(x, midterm)</a:t>
            </a:r>
          </a:p>
          <a:p>
            <a:pPr eaLnBrk="1" hangingPunct="1"/>
            <a:r>
              <a:rPr lang="en-US" dirty="0" err="1" smtClean="0"/>
              <a:t>courseOf</a:t>
            </a:r>
            <a:r>
              <a:rPr lang="en-US" dirty="0" smtClean="0"/>
              <a:t>(x, 322)</a:t>
            </a:r>
          </a:p>
          <a:p>
            <a:pPr eaLnBrk="1" hangingPunct="1"/>
            <a:r>
              <a:rPr lang="en-US" dirty="0" smtClean="0"/>
              <a:t>Isa(322, course)</a:t>
            </a:r>
          </a:p>
          <a:p>
            <a:pPr eaLnBrk="1" hangingPunct="1"/>
            <a:r>
              <a:rPr lang="en-US" dirty="0" err="1" smtClean="0"/>
              <a:t>forall</a:t>
            </a:r>
            <a:r>
              <a:rPr lang="en-US" dirty="0" smtClean="0"/>
              <a:t> z Student(z) AND </a:t>
            </a:r>
            <a:r>
              <a:rPr lang="en-US" dirty="0" err="1" smtClean="0"/>
              <a:t>registred</a:t>
            </a:r>
            <a:r>
              <a:rPr lang="en-US" dirty="0" smtClean="0"/>
              <a:t>(z,322) -&gt; pass(</a:t>
            </a:r>
            <a:r>
              <a:rPr lang="en-US" dirty="0" err="1" smtClean="0"/>
              <a:t>z,x.t</a:t>
            </a:r>
            <a:r>
              <a:rPr lang="en-US" dirty="0" smtClean="0"/>
              <a:t>) AND (t &gt; Now)</a:t>
            </a:r>
          </a:p>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3398ED1-BF3F-4A46-967A-E60E8736E1BA}" type="slidenum">
              <a:rPr lang="en-US"/>
              <a:pPr/>
              <a:t>61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We'll be looking at problems that could still be represented using CSPs.  Why use propositional logic</a:t>
            </a:r>
          </a:p>
          <a:p>
            <a:pPr eaLnBrk="1" hangingPunct="1"/>
            <a:endParaRPr lang="en-US" dirty="0" smtClean="0"/>
          </a:p>
          <a:p>
            <a:pPr eaLnBrk="1" hangingPunct="1"/>
            <a:r>
              <a:rPr lang="en-US" dirty="0" smtClean="0"/>
              <a:t>Propositional logic is the simplest logic –  illustrates basic ideas</a:t>
            </a:r>
          </a:p>
          <a:p>
            <a:pPr eaLnBrk="1" hangingPunct="1"/>
            <a:endParaRPr lang="en-US" dirty="0" smtClean="0"/>
          </a:p>
          <a:p>
            <a:pPr eaLnBrk="1" hangingPunct="1">
              <a:buFontTx/>
              <a:buChar char="•"/>
            </a:pPr>
            <a:r>
              <a:rPr lang="en-US" dirty="0" smtClean="0"/>
              <a:t>Logic can be extended to </a:t>
            </a:r>
            <a:r>
              <a:rPr lang="en-US" dirty="0" smtClean="0">
                <a:solidFill>
                  <a:srgbClr val="CC0099"/>
                </a:solidFill>
              </a:rPr>
              <a:t>infinitely many “variables”</a:t>
            </a:r>
            <a:r>
              <a:rPr lang="en-US" dirty="0" smtClean="0"/>
              <a:t> (using logical quantification)</a:t>
            </a:r>
          </a:p>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ADC5CAA-42E3-445B-9DCE-B050452933DA}" type="slidenum">
              <a:rPr lang="en-US"/>
              <a:pPr/>
              <a:t>62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0088" y="4410075"/>
            <a:ext cx="5597525" cy="4176713"/>
          </a:xfrm>
          <a:noFill/>
          <a:ln/>
        </p:spPr>
        <p:txBody>
          <a:bodyPr/>
          <a:lstStyle/>
          <a:p>
            <a:pPr eaLnBrk="1" hangingPunct="1"/>
            <a:r>
              <a:rPr lang="en-US" smtClean="0"/>
              <a:t>Propositional logic is the simplest logic –  illustrates basic ideas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D58088C-C4D2-4A79-B16D-8E021551170B}" type="slidenum">
              <a:rPr lang="en-US"/>
              <a:pPr/>
              <a:t>63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6F38C7D-EB08-496F-9517-6259517D41CA}"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BEC3C0E-C4C9-4D8F-A5C7-5CC9D2463C1F}" type="slidenum">
              <a:rPr lang="en-US"/>
              <a:pPr/>
              <a:t>64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C881A0-4D73-485A-A98B-199A9F66DEE5}" type="slidenum">
              <a:rPr lang="en-US"/>
              <a:pPr/>
              <a:t>65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228600" indent="-228600" eaLnBrk="1" hangingPunct="1">
              <a:buClr>
                <a:schemeClr val="accent2"/>
              </a:buClr>
              <a:buSzPct val="75000"/>
            </a:pPr>
            <a:r>
              <a:rPr lang="en-US" dirty="0" smtClean="0"/>
              <a:t>1 Begin with a task domain.</a:t>
            </a:r>
          </a:p>
          <a:p>
            <a:pPr marL="228600" indent="-228600" eaLnBrk="1" hangingPunct="1">
              <a:buClr>
                <a:schemeClr val="accent2"/>
              </a:buClr>
              <a:buSzPct val="75000"/>
            </a:pPr>
            <a:r>
              <a:rPr lang="en-US" dirty="0" smtClean="0"/>
              <a:t>Electrical environment</a:t>
            </a:r>
          </a:p>
          <a:p>
            <a:pPr marL="228600" indent="-228600" eaLnBrk="1" hangingPunct="1">
              <a:buClr>
                <a:schemeClr val="accent2"/>
              </a:buClr>
              <a:buSzPct val="75000"/>
            </a:pPr>
            <a:r>
              <a:rPr lang="en-US" dirty="0" smtClean="0"/>
              <a:t>2 Distinguish those things you want to talk about (the ontology).</a:t>
            </a:r>
          </a:p>
          <a:p>
            <a:pPr marL="228600" indent="-228600" eaLnBrk="1" hangingPunct="1">
              <a:buClr>
                <a:schemeClr val="accent2"/>
              </a:buClr>
              <a:buSzPct val="75000"/>
            </a:pPr>
            <a:r>
              <a:rPr lang="en-US" dirty="0" smtClean="0"/>
              <a:t>Lights switches</a:t>
            </a:r>
          </a:p>
          <a:p>
            <a:pPr marL="228600" indent="-228600" eaLnBrk="1" hangingPunct="1">
              <a:buClr>
                <a:schemeClr val="accent2"/>
              </a:buClr>
              <a:buSzPct val="75000"/>
            </a:pPr>
            <a:r>
              <a:rPr lang="en-US" dirty="0" smtClean="0"/>
              <a:t>3Choose symbols in the computer to denote propositions</a:t>
            </a:r>
          </a:p>
          <a:p>
            <a:pPr marL="228600" indent="-228600" eaLnBrk="1" hangingPunct="1">
              <a:buFontTx/>
              <a:buChar char="•"/>
            </a:pPr>
            <a:r>
              <a:rPr lang="en-US" i="1" dirty="0" smtClean="0"/>
              <a:t>sw</a:t>
            </a:r>
            <a:r>
              <a:rPr lang="en-US" i="1" baseline="-25000" dirty="0" smtClean="0"/>
              <a:t>3</a:t>
            </a:r>
            <a:r>
              <a:rPr lang="en-US" i="1" dirty="0" smtClean="0"/>
              <a:t>_up</a:t>
            </a:r>
            <a:r>
              <a:rPr lang="en-US" dirty="0" smtClean="0"/>
              <a:t>: switch is up</a:t>
            </a:r>
          </a:p>
          <a:p>
            <a:pPr marL="228600" indent="-228600" eaLnBrk="1" hangingPunct="1">
              <a:buFontTx/>
              <a:buChar char="•"/>
            </a:pPr>
            <a:r>
              <a:rPr lang="en-US" i="1" dirty="0" err="1" smtClean="0"/>
              <a:t>live_outside</a:t>
            </a:r>
            <a:r>
              <a:rPr lang="en-US" dirty="0" smtClean="0"/>
              <a:t>: there is power in the building</a:t>
            </a:r>
          </a:p>
          <a:p>
            <a:pPr marL="228600" indent="-228600" eaLnBrk="1" hangingPunct="1">
              <a:buClr>
                <a:schemeClr val="accent2"/>
              </a:buClr>
              <a:buSzPct val="75000"/>
            </a:pPr>
            <a:r>
              <a:rPr lang="en-US" dirty="0" smtClean="0"/>
              <a:t>4Tell the system knowledge about the domain.</a:t>
            </a:r>
          </a:p>
          <a:p>
            <a:pPr marL="228600" indent="-228600" eaLnBrk="1" hangingPunct="1">
              <a:buClr>
                <a:schemeClr val="accent2"/>
              </a:buClr>
              <a:buSzPct val="75000"/>
            </a:pPr>
            <a:r>
              <a:rPr lang="en-US" i="1" dirty="0" smtClean="0"/>
              <a:t>sw</a:t>
            </a:r>
            <a:r>
              <a:rPr lang="en-US" i="1" baseline="-25000" dirty="0" smtClean="0"/>
              <a:t>3</a:t>
            </a:r>
            <a:r>
              <a:rPr lang="en-US" i="1" dirty="0" smtClean="0"/>
              <a:t>_up and live_w</a:t>
            </a:r>
            <a:r>
              <a:rPr lang="en-US" i="1" baseline="-25000" dirty="0" smtClean="0"/>
              <a:t>3</a:t>
            </a:r>
            <a:r>
              <a:rPr lang="en-US" i="1" dirty="0" smtClean="0"/>
              <a:t> -&gt; live_w</a:t>
            </a:r>
            <a:r>
              <a:rPr lang="en-US" i="1" baseline="-25000" dirty="0" smtClean="0"/>
              <a:t>4</a:t>
            </a:r>
            <a:endParaRPr lang="en-US" dirty="0" smtClean="0"/>
          </a:p>
          <a:p>
            <a:pPr marL="228600" indent="-228600" eaLnBrk="1" hangingPunct="1">
              <a:buClr>
                <a:schemeClr val="accent2"/>
              </a:buClr>
              <a:buSzPct val="75000"/>
            </a:pPr>
            <a:r>
              <a:rPr lang="en-US" dirty="0" smtClean="0"/>
              <a:t>5 Ask the system whether new statements about the domain are true or false.</a:t>
            </a:r>
          </a:p>
          <a:p>
            <a:pPr marL="228600" indent="-228600" eaLnBrk="1" hangingPunct="1">
              <a:buClr>
                <a:schemeClr val="accent2"/>
              </a:buClr>
              <a:buSzPct val="75000"/>
            </a:pPr>
            <a:r>
              <a:rPr lang="en-US" dirty="0" smtClean="0"/>
              <a:t>live_l</a:t>
            </a:r>
            <a:r>
              <a:rPr lang="en-US" baseline="-25000" dirty="0" smtClean="0"/>
              <a:t>2</a:t>
            </a:r>
          </a:p>
          <a:p>
            <a:pPr marL="228600" indent="-228600" eaLnBrk="1" hangingPunct="1">
              <a:buClr>
                <a:schemeClr val="accent2"/>
              </a:buClr>
              <a:buSzPct val="75000"/>
            </a:pPr>
            <a:endParaRPr lang="en-US" sz="500" dirty="0" smtClean="0"/>
          </a:p>
          <a:p>
            <a:pPr marL="228600" indent="-228600" eaLnBrk="1" hangingPunct="1">
              <a:buFontTx/>
              <a:buChar char="•"/>
            </a:pPr>
            <a:r>
              <a:rPr lang="en-US" i="1" dirty="0" smtClean="0"/>
              <a:t>l</a:t>
            </a:r>
            <a:r>
              <a:rPr lang="en-US" i="1" baseline="-25000" dirty="0" smtClean="0"/>
              <a:t>2</a:t>
            </a:r>
            <a:r>
              <a:rPr lang="en-US" i="1" dirty="0" smtClean="0"/>
              <a:t>_broken</a:t>
            </a:r>
            <a:r>
              <a:rPr lang="en-US" dirty="0" smtClean="0"/>
              <a:t>: light </a:t>
            </a:r>
            <a:r>
              <a:rPr lang="en-US" i="1" dirty="0" smtClean="0"/>
              <a:t>l</a:t>
            </a:r>
            <a:r>
              <a:rPr lang="en-US" i="1" baseline="-25000" dirty="0" smtClean="0"/>
              <a:t>2</a:t>
            </a:r>
            <a:r>
              <a:rPr lang="en-US" dirty="0" smtClean="0"/>
              <a:t> is broken</a:t>
            </a:r>
          </a:p>
          <a:p>
            <a:pPr marL="228600" indent="-228600" eaLnBrk="1" hangingPunct="1">
              <a:buFontTx/>
              <a:buChar char="•"/>
            </a:pPr>
            <a:r>
              <a:rPr lang="en-US" i="1" dirty="0" smtClean="0"/>
              <a:t>sw</a:t>
            </a:r>
            <a:r>
              <a:rPr lang="en-US" i="1" baseline="-25000" dirty="0" smtClean="0"/>
              <a:t>3</a:t>
            </a:r>
            <a:r>
              <a:rPr lang="en-US" i="1" dirty="0" smtClean="0"/>
              <a:t>_up</a:t>
            </a:r>
            <a:r>
              <a:rPr lang="en-US" dirty="0" smtClean="0"/>
              <a:t>: switch is up</a:t>
            </a:r>
          </a:p>
          <a:p>
            <a:pPr marL="228600" indent="-228600" eaLnBrk="1" hangingPunct="1">
              <a:buFontTx/>
              <a:buChar char="•"/>
            </a:pPr>
            <a:r>
              <a:rPr lang="en-US" i="1" dirty="0" smtClean="0"/>
              <a:t>power</a:t>
            </a:r>
            <a:r>
              <a:rPr lang="en-US" dirty="0" smtClean="0"/>
              <a:t>: there is power in the building</a:t>
            </a:r>
          </a:p>
          <a:p>
            <a:pPr marL="228600" indent="-228600" eaLnBrk="1" hangingPunct="1">
              <a:buFontTx/>
              <a:buChar char="•"/>
            </a:pPr>
            <a:r>
              <a:rPr lang="en-US" i="1" dirty="0" smtClean="0"/>
              <a:t>unlit_l</a:t>
            </a:r>
            <a:r>
              <a:rPr lang="en-US" i="1" baseline="-25000" dirty="0" smtClean="0"/>
              <a:t>2</a:t>
            </a:r>
            <a:r>
              <a:rPr lang="en-US" dirty="0" smtClean="0"/>
              <a:t>: light </a:t>
            </a:r>
            <a:r>
              <a:rPr lang="en-US" i="1" dirty="0" smtClean="0"/>
              <a:t>l</a:t>
            </a:r>
            <a:r>
              <a:rPr lang="en-US" i="1" baseline="-25000" dirty="0" smtClean="0"/>
              <a:t>2</a:t>
            </a:r>
            <a:r>
              <a:rPr lang="en-US" dirty="0" smtClean="0"/>
              <a:t> isn't lit</a:t>
            </a:r>
          </a:p>
          <a:p>
            <a:pPr marL="228600" indent="-228600" eaLnBrk="1" hangingPunct="1">
              <a:buFontTx/>
              <a:buChar char="•"/>
            </a:pPr>
            <a:r>
              <a:rPr lang="en-US" i="1" dirty="0" smtClean="0"/>
              <a:t>lit_l</a:t>
            </a:r>
            <a:r>
              <a:rPr lang="en-US" i="1" baseline="-25000" dirty="0" smtClean="0"/>
              <a:t>1</a:t>
            </a:r>
            <a:r>
              <a:rPr lang="en-US" dirty="0" smtClean="0"/>
              <a:t>: light </a:t>
            </a:r>
            <a:r>
              <a:rPr lang="en-US" i="1" dirty="0" smtClean="0"/>
              <a:t>l</a:t>
            </a:r>
            <a:r>
              <a:rPr lang="en-US" i="1" baseline="-25000" dirty="0" smtClean="0"/>
              <a:t>1 </a:t>
            </a:r>
            <a:r>
              <a:rPr lang="en-US" dirty="0" smtClean="0"/>
              <a:t> is lit</a:t>
            </a:r>
          </a:p>
          <a:p>
            <a:pPr marL="228600" indent="-228600" eaLnBrk="1" hangingPunct="1">
              <a:buFontTx/>
              <a:buChar char="•"/>
            </a:pPr>
            <a:endParaRPr lang="en-US" dirty="0" smtClean="0"/>
          </a:p>
          <a:p>
            <a:pPr marL="228600" indent="-228600" eaLnBrk="1" hangingPunct="1">
              <a:buFontTx/>
              <a:buChar char="•"/>
            </a:pPr>
            <a:r>
              <a:rPr lang="en-US" dirty="0" smtClean="0"/>
              <a:t>Conclusion </a:t>
            </a:r>
            <a:r>
              <a:rPr lang="en-US" sz="1000" i="1" dirty="0" smtClean="0">
                <a:solidFill>
                  <a:srgbClr val="CC0099"/>
                </a:solidFill>
              </a:rPr>
              <a:t>l</a:t>
            </a:r>
            <a:r>
              <a:rPr lang="en-US" sz="1000" i="1" baseline="-25000" dirty="0" smtClean="0">
                <a:solidFill>
                  <a:srgbClr val="CC0099"/>
                </a:solidFill>
              </a:rPr>
              <a:t>2</a:t>
            </a:r>
            <a:r>
              <a:rPr lang="en-US" sz="1000" i="1" dirty="0" smtClean="0">
                <a:solidFill>
                  <a:srgbClr val="CC0099"/>
                </a:solidFill>
              </a:rPr>
              <a:t>_broken</a:t>
            </a:r>
            <a:endParaRPr lang="en-US" sz="1000" i="1" dirty="0" smtClean="0"/>
          </a:p>
          <a:p>
            <a:pPr marL="228600" indent="-228600" eaLnBrk="1" hangingPunct="1">
              <a:buFontTx/>
              <a:buChar char="•"/>
            </a:pPr>
            <a:r>
              <a:rPr lang="en-US" dirty="0" smtClean="0"/>
              <a:t>Rules</a:t>
            </a:r>
          </a:p>
          <a:p>
            <a:pPr marL="228600" indent="-228600" eaLnBrk="1" hangingPunct="1"/>
            <a:r>
              <a:rPr lang="en-US" sz="1000" i="1" dirty="0" smtClean="0"/>
              <a:t>l</a:t>
            </a:r>
            <a:r>
              <a:rPr lang="en-US" sz="1000" i="1" baseline="-25000" dirty="0" smtClean="0"/>
              <a:t>2</a:t>
            </a:r>
            <a:r>
              <a:rPr lang="en-US" sz="1000" i="1" dirty="0" smtClean="0"/>
              <a:t>_broken  ←  sw</a:t>
            </a:r>
            <a:r>
              <a:rPr lang="en-US" sz="1000" i="1" baseline="-25000" dirty="0" smtClean="0"/>
              <a:t>3</a:t>
            </a:r>
            <a:r>
              <a:rPr lang="en-US" sz="1000" i="1" dirty="0" smtClean="0"/>
              <a:t>_up </a:t>
            </a:r>
          </a:p>
          <a:p>
            <a:pPr marL="228600" indent="-228600" eaLnBrk="1" hangingPunct="1"/>
            <a:r>
              <a:rPr lang="en-US" sz="1000" i="1" dirty="0" smtClean="0"/>
              <a:t> ∧  power  ∧  unlit_l</a:t>
            </a:r>
            <a:r>
              <a:rPr lang="en-US" sz="1000" i="1" baseline="-25000" dirty="0" smtClean="0"/>
              <a:t>2</a:t>
            </a:r>
            <a:r>
              <a:rPr lang="en-US" sz="1000" i="1" dirty="0" smtClean="0"/>
              <a:t>.</a:t>
            </a:r>
          </a:p>
          <a:p>
            <a:pPr marL="228600" indent="-228600" eaLnBrk="1" hangingPunct="1"/>
            <a:r>
              <a:rPr lang="en-US" sz="1000" i="1" dirty="0" smtClean="0"/>
              <a:t>sw</a:t>
            </a:r>
            <a:r>
              <a:rPr lang="en-US" sz="1000" i="1" baseline="-25000" dirty="0" smtClean="0"/>
              <a:t>3</a:t>
            </a:r>
            <a:r>
              <a:rPr lang="en-US" sz="1000" i="1" dirty="0" smtClean="0"/>
              <a:t>_up.</a:t>
            </a:r>
          </a:p>
          <a:p>
            <a:pPr marL="228600" indent="-228600" eaLnBrk="1" hangingPunct="1"/>
            <a:r>
              <a:rPr lang="en-US" sz="1000" i="1" dirty="0" smtClean="0"/>
              <a:t>power  ←  lit_l</a:t>
            </a:r>
            <a:r>
              <a:rPr lang="en-US" sz="1000" i="1" baseline="-25000" dirty="0" smtClean="0"/>
              <a:t>1</a:t>
            </a:r>
            <a:r>
              <a:rPr lang="en-US" sz="1000" i="1" dirty="0" smtClean="0"/>
              <a:t>.</a:t>
            </a:r>
          </a:p>
          <a:p>
            <a:pPr marL="228600" indent="-228600" eaLnBrk="1" hangingPunct="1"/>
            <a:r>
              <a:rPr lang="en-US" sz="1000" i="1" dirty="0" smtClean="0"/>
              <a:t>unlit_l</a:t>
            </a:r>
            <a:r>
              <a:rPr lang="en-US" sz="1000" i="1" baseline="-25000" dirty="0" smtClean="0"/>
              <a:t>2</a:t>
            </a:r>
            <a:r>
              <a:rPr lang="en-US" sz="1000" i="1" dirty="0" smtClean="0"/>
              <a:t>.</a:t>
            </a:r>
          </a:p>
          <a:p>
            <a:pPr marL="228600" indent="-228600" eaLnBrk="1" hangingPunct="1"/>
            <a:r>
              <a:rPr lang="en-US" sz="1000" i="1" dirty="0" smtClean="0"/>
              <a:t>lit_l</a:t>
            </a:r>
            <a:r>
              <a:rPr lang="en-US" sz="1000" i="1" baseline="-25000" dirty="0" smtClean="0"/>
              <a:t>1</a:t>
            </a:r>
            <a:r>
              <a:rPr lang="en-US" sz="1000" i="1" dirty="0" smtClean="0"/>
              <a:t>.</a:t>
            </a:r>
          </a:p>
          <a:p>
            <a:pPr marL="228600" indent="-228600" eaLnBrk="1" hangingPunct="1">
              <a:buFontTx/>
              <a:buChar char="•"/>
            </a:pP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CF5389-5B1C-4DFB-81D9-572CCEC682CF}" type="slidenum">
              <a:rPr lang="en-US" smtClean="0"/>
              <a:pPr/>
              <a:t>66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STRIPS representation and assumption (</a:t>
            </a:r>
            <a:r>
              <a:rPr lang="en-US" b="1" dirty="0" err="1" smtClean="0"/>
              <a:t>ST</a:t>
            </a:r>
            <a:r>
              <a:rPr lang="en-US" b="1" dirty="0" err="1" smtClean="0">
                <a:solidFill>
                  <a:schemeClr val="accent3">
                    <a:lumMod val="50000"/>
                  </a:schemeClr>
                </a:solidFill>
              </a:rPr>
              <a:t>anford</a:t>
            </a:r>
            <a:r>
              <a:rPr lang="en-US" b="1" dirty="0" smtClean="0"/>
              <a:t> R</a:t>
            </a:r>
            <a:r>
              <a:rPr lang="en-US" b="1" dirty="0" smtClean="0">
                <a:solidFill>
                  <a:schemeClr val="accent3">
                    <a:lumMod val="50000"/>
                  </a:schemeClr>
                </a:solidFill>
              </a:rPr>
              <a:t>esearch </a:t>
            </a:r>
            <a:r>
              <a:rPr lang="en-US" b="1" dirty="0" smtClean="0"/>
              <a:t>I</a:t>
            </a:r>
            <a:r>
              <a:rPr lang="en-US" b="1" dirty="0" smtClean="0">
                <a:solidFill>
                  <a:schemeClr val="accent3">
                    <a:lumMod val="50000"/>
                  </a:schemeClr>
                </a:solidFill>
              </a:rPr>
              <a:t>nstitute</a:t>
            </a:r>
            <a:r>
              <a:rPr lang="en-US" b="1" dirty="0" smtClean="0"/>
              <a:t> P</a:t>
            </a:r>
            <a:r>
              <a:rPr lang="en-US" b="1" dirty="0" smtClean="0">
                <a:solidFill>
                  <a:schemeClr val="accent3">
                    <a:lumMod val="50000"/>
                  </a:schemeClr>
                </a:solidFill>
              </a:rPr>
              <a:t>roblem</a:t>
            </a:r>
            <a:r>
              <a:rPr lang="en-US" b="1" dirty="0" smtClean="0"/>
              <a:t> S</a:t>
            </a:r>
            <a:r>
              <a:rPr lang="en-US" b="1" dirty="0" smtClean="0">
                <a:solidFill>
                  <a:schemeClr val="accent3">
                    <a:lumMod val="50000"/>
                  </a:schemeClr>
                </a:solidFill>
              </a:rPr>
              <a:t>olver</a:t>
            </a:r>
            <a:r>
              <a:rPr lang="en-US" b="1" dirty="0" smtClean="0"/>
              <a:t> )</a:t>
            </a:r>
            <a:endParaRPr lang="en-US" b="1" dirty="0" smtClean="0">
              <a:solidFill>
                <a:schemeClr val="bg2"/>
              </a:solidFill>
            </a:endParaRPr>
          </a:p>
          <a:p>
            <a:pPr eaLnBrk="1" hangingPunct="1"/>
            <a:r>
              <a:rPr lang="en-US" dirty="0" smtClean="0"/>
              <a:t>70s  80s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7E95400-6D07-4B17-B519-875F37D770B2}" type="slidenum">
              <a:rPr lang="en-US"/>
              <a:pPr/>
              <a:t>67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buFontTx/>
              <a:buChar char="•"/>
            </a:pPr>
            <a:r>
              <a:rPr lang="en-US" smtClean="0"/>
              <a:t>To define this RSS, we'll need to specify:</a:t>
            </a:r>
          </a:p>
          <a:p>
            <a:pPr lvl="1" eaLnBrk="1" hangingPunct="1"/>
            <a:r>
              <a:rPr lang="en-US" smtClean="0"/>
              <a:t>syntax</a:t>
            </a:r>
          </a:p>
          <a:p>
            <a:pPr lvl="1" eaLnBrk="1" hangingPunct="1"/>
            <a:r>
              <a:rPr lang="en-US" smtClean="0"/>
              <a:t>semantics</a:t>
            </a:r>
          </a:p>
          <a:p>
            <a:pPr lvl="1" eaLnBrk="1" hangingPunct="1"/>
            <a:r>
              <a:rPr lang="en-US" smtClean="0"/>
              <a:t>proof procedure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0C7EA1D-EEF9-40EF-A806-2CB6E283D77C}" type="slidenum">
              <a:rPr lang="en-US"/>
              <a:pPr/>
              <a:t>68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8E8F70D-97EF-4ED0-9BE7-4C9C23A32E0C}" type="slidenum">
              <a:rPr lang="en-US"/>
              <a:pPr/>
              <a:t>69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228600" indent="-228600" eaLnBrk="1" hangingPunct="1">
              <a:buFontTx/>
              <a:buChar char="•"/>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293B272-0F7C-44BE-B6B9-BEFC8CAFA843}" type="slidenum">
              <a:rPr lang="en-US"/>
              <a:pPr/>
              <a:t>70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21285723-4331-47BB-961A-5C61F1D5BF09}" type="slidenum">
              <a:rPr lang="en-US"/>
              <a:pPr/>
              <a:t>71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0FFB103-2EF2-43FF-9F0A-5390CF10C28C}" type="slidenum">
              <a:rPr lang="en-US"/>
              <a:pPr/>
              <a:t>72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80EB0B7-CDC6-4771-8793-70CBEFF4C487}" type="slidenum">
              <a:rPr lang="en-US"/>
              <a:pPr/>
              <a:t>73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CF5389-5B1C-4DFB-81D9-572CCEC682CF}" type="slidenum">
              <a:rPr lang="en-US" smtClean="0"/>
              <a:pPr/>
              <a:t>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34BCA98-84ED-4B3E-BA7C-C44E70ADC243}" type="slidenum">
              <a:rPr lang="en-US"/>
              <a:pPr/>
              <a:t>74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5ABBD44-D8D5-468D-8635-05A1177D504D}" type="slidenum">
              <a:rPr lang="en-US" smtClean="0"/>
              <a:pPr/>
              <a:t>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9D324EF-8D3D-4AC2-9AE7-DC6720ABC1F1}" type="slidenum">
              <a:rPr lang="en-US" smtClean="0"/>
              <a:pPr/>
              <a:t>10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00DA33-F1EE-45CC-B574-400620D776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C1F233D-8C41-461D-B51A-5D29EB42E7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63DC491-48BD-4FDC-831B-504D38F017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F9CB465-2573-43DC-8C05-07E0119C185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4C9C102-520C-45D1-8EE8-5713D3E489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128CA95-D996-498E-9D83-9E0EA939DE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90FC676-E19B-400D-A35E-3C38861C33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C814FAD-1AB1-49DF-A422-1E9B6FF3B50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DFECE584-7044-4F7C-AA9B-6B29299A80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8242D785-A65A-4873-9D08-DD1DE6F515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13DFE2BF-BCE7-469A-A5FD-A109BCBBA1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A97B2022-D8D1-4EBA-A714-4BDC05155FF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A930DC8E-35C4-4757-8BFD-5EE58B7115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322, Lecture 6</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5BAC272-BE2D-45CE-82E7-819A4CBDB1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3.bin"/><Relationship Id="rId2" Type="http://schemas.openxmlformats.org/officeDocument/2006/relationships/tags" Target="../tags/tag2.xml"/><Relationship Id="rId1" Type="http://schemas.openxmlformats.org/officeDocument/2006/relationships/vmlDrawing" Target="../drawings/vmlDrawing16.v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bin"/><Relationship Id="rId5" Type="http://schemas.openxmlformats.org/officeDocument/2006/relationships/image" Target="../media/image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0.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21.v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22.v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3.v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24.v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32.v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35.v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36.v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vmlDrawing" Target="../drawings/vmlDrawing37.v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38.v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39.v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vmlDrawing" Target="../drawings/vmlDrawing40.v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mlDrawing" Target="../drawings/vmlDrawing41.v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47.v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48.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49.v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50.v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51.v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52.v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53.v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oleObject" Target="../embeddings/oleObject5.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55.v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56.v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58.v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59.v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322, Lecture 6</a:t>
            </a:r>
            <a:endParaRPr lang="en-US"/>
          </a:p>
        </p:txBody>
      </p:sp>
      <p:sp>
        <p:nvSpPr>
          <p:cNvPr id="5" name="Slide Number Placeholder 3"/>
          <p:cNvSpPr>
            <a:spLocks noGrp="1"/>
          </p:cNvSpPr>
          <p:nvPr>
            <p:ph type="sldNum" sz="quarter" idx="12"/>
          </p:nvPr>
        </p:nvSpPr>
        <p:spPr/>
        <p:txBody>
          <a:bodyPr/>
          <a:lstStyle/>
          <a:p>
            <a:pPr>
              <a:defRPr/>
            </a:pPr>
            <a:r>
              <a:rPr lang="en-US"/>
              <a:t>Slide </a:t>
            </a:r>
            <a:fld id="{8C2D4D69-CB65-470F-BAEA-C5C2E95263BA}" type="slidenum">
              <a:rPr lang="en-US"/>
              <a:pPr>
                <a:defRPr/>
              </a:pPr>
              <a:t>1</a:t>
            </a:fld>
            <a:endParaRPr lang="en-US"/>
          </a:p>
        </p:txBody>
      </p:sp>
      <p:sp>
        <p:nvSpPr>
          <p:cNvPr id="1029" name="Rectangle 2"/>
          <p:cNvSpPr>
            <a:spLocks noChangeArrowheads="1"/>
          </p:cNvSpPr>
          <p:nvPr/>
        </p:nvSpPr>
        <p:spPr bwMode="auto">
          <a:xfrm>
            <a:off x="179388" y="1412875"/>
            <a:ext cx="8763000" cy="3231654"/>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Planning + Intro Logics</a:t>
            </a:r>
            <a:endParaRPr lang="en-US" sz="4800" b="1" baseline="30000" dirty="0">
              <a:solidFill>
                <a:schemeClr val="accent2"/>
              </a:solidFill>
              <a:latin typeface="Arial Unicode MS" pitchFamily="34" charset="-128"/>
            </a:endParaRPr>
          </a:p>
          <a:p>
            <a:pPr algn="ctr">
              <a:spcBef>
                <a:spcPct val="50000"/>
              </a:spcBef>
            </a:pPr>
            <a:r>
              <a:rPr lang="en-US" b="1" dirty="0">
                <a:latin typeface="Arial Unicode MS" pitchFamily="34" charset="-128"/>
              </a:rPr>
              <a:t>Computer Science cpsc322, Lecture </a:t>
            </a:r>
            <a:r>
              <a:rPr lang="en-US" b="1" dirty="0" smtClean="0">
                <a:latin typeface="Arial Unicode MS" pitchFamily="34" charset="-128"/>
              </a:rPr>
              <a:t>6</a:t>
            </a:r>
            <a:endParaRPr lang="en-US" b="1" dirty="0">
              <a:latin typeface="Arial Unicode MS" pitchFamily="34" charset="-128"/>
            </a:endParaRP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8.1 </a:t>
            </a:r>
            <a:r>
              <a:rPr lang="en-US" b="1" i="1" dirty="0" smtClean="0">
                <a:latin typeface="Arial Unicode MS" pitchFamily="34" charset="-128"/>
              </a:rPr>
              <a:t>-8.2, 8.4)</a:t>
            </a:r>
            <a:endParaRPr lang="en-US" b="1" i="1" dirty="0">
              <a:latin typeface="Arial Unicode MS" pitchFamily="34" charset="-128"/>
            </a:endParaRP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May, 23, 2012</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smtClean="0"/>
              <a:t>CPSC 322, Lecture 6</a:t>
            </a:r>
            <a:endParaRPr lang="en-US"/>
          </a:p>
        </p:txBody>
      </p:sp>
      <p:sp>
        <p:nvSpPr>
          <p:cNvPr id="13" name="Slide Number Placeholder 5"/>
          <p:cNvSpPr>
            <a:spLocks noGrp="1"/>
          </p:cNvSpPr>
          <p:nvPr>
            <p:ph type="sldNum" sz="quarter" idx="12"/>
          </p:nvPr>
        </p:nvSpPr>
        <p:spPr/>
        <p:txBody>
          <a:bodyPr/>
          <a:lstStyle/>
          <a:p>
            <a:pPr>
              <a:defRPr/>
            </a:pPr>
            <a:r>
              <a:rPr lang="en-US"/>
              <a:t>Slide </a:t>
            </a:r>
            <a:fld id="{CABEB818-5E33-469A-8A9D-784E003DF545}" type="slidenum">
              <a:rPr lang="en-US"/>
              <a:pPr>
                <a:defRPr/>
              </a:pPr>
              <a:t>10</a:t>
            </a:fld>
            <a:endParaRPr lang="en-US"/>
          </a:p>
        </p:txBody>
      </p:sp>
      <p:sp>
        <p:nvSpPr>
          <p:cNvPr id="10266" name="Rectangle 2"/>
          <p:cNvSpPr>
            <a:spLocks noGrp="1" noChangeArrowheads="1"/>
          </p:cNvSpPr>
          <p:nvPr>
            <p:ph type="title"/>
          </p:nvPr>
        </p:nvSpPr>
        <p:spPr/>
        <p:txBody>
          <a:bodyPr/>
          <a:lstStyle/>
          <a:p>
            <a:pPr eaLnBrk="1" hangingPunct="1"/>
            <a:r>
              <a:rPr lang="en-US" smtClean="0"/>
              <a:t>Delivery Robot Example: States</a:t>
            </a:r>
          </a:p>
        </p:txBody>
      </p:sp>
      <p:sp>
        <p:nvSpPr>
          <p:cNvPr id="10267" name="Rectangle 3"/>
          <p:cNvSpPr>
            <a:spLocks noGrp="1" noChangeArrowheads="1"/>
          </p:cNvSpPr>
          <p:nvPr>
            <p:ph type="body" idx="1"/>
          </p:nvPr>
        </p:nvSpPr>
        <p:spPr>
          <a:xfrm>
            <a:off x="323850" y="1214438"/>
            <a:ext cx="8820150" cy="4225925"/>
          </a:xfrm>
        </p:spPr>
        <p:txBody>
          <a:bodyPr/>
          <a:lstStyle/>
          <a:p>
            <a:pPr lvl="1" eaLnBrk="1" hangingPunct="1">
              <a:lnSpc>
                <a:spcPct val="90000"/>
              </a:lnSpc>
              <a:buFontTx/>
              <a:buNone/>
            </a:pPr>
            <a:r>
              <a:rPr lang="en-US" smtClean="0"/>
              <a:t>The state is defined by the following variables/features:</a:t>
            </a:r>
          </a:p>
          <a:p>
            <a:pPr lvl="1" eaLnBrk="1" hangingPunct="1">
              <a:lnSpc>
                <a:spcPct val="90000"/>
              </a:lnSpc>
              <a:buFontTx/>
              <a:buNone/>
            </a:pPr>
            <a:r>
              <a:rPr lang="en-US" sz="2000" smtClean="0">
                <a:solidFill>
                  <a:schemeClr val="accent2"/>
                </a:solidFill>
              </a:rPr>
              <a:t>RLoc</a:t>
            </a:r>
            <a:r>
              <a:rPr lang="en-US" sz="2000" smtClean="0"/>
              <a:t> - Rob's location</a:t>
            </a:r>
          </a:p>
          <a:p>
            <a:pPr lvl="2" eaLnBrk="1" hangingPunct="1">
              <a:lnSpc>
                <a:spcPct val="90000"/>
              </a:lnSpc>
              <a:buFontTx/>
              <a:buChar char="•"/>
            </a:pPr>
            <a:r>
              <a:rPr lang="en-US" smtClean="0"/>
              <a:t>domain: coffee shop (</a:t>
            </a:r>
            <a:r>
              <a:rPr lang="en-US" sz="2400" i="1" smtClean="0"/>
              <a:t>cs</a:t>
            </a:r>
            <a:r>
              <a:rPr lang="en-US" smtClean="0"/>
              <a:t>), Sam's office (</a:t>
            </a:r>
            <a:r>
              <a:rPr lang="en-US" sz="2400" i="1" smtClean="0"/>
              <a:t>off </a:t>
            </a:r>
            <a:r>
              <a:rPr lang="en-US" smtClean="0"/>
              <a:t>), mail room (</a:t>
            </a:r>
            <a:r>
              <a:rPr lang="en-US" sz="2400" i="1" smtClean="0"/>
              <a:t>mr</a:t>
            </a:r>
            <a:r>
              <a:rPr lang="en-US" i="1" smtClean="0"/>
              <a:t> </a:t>
            </a:r>
            <a:r>
              <a:rPr lang="en-US" smtClean="0"/>
              <a:t>),</a:t>
            </a:r>
          </a:p>
          <a:p>
            <a:pPr lvl="2" eaLnBrk="1" hangingPunct="1">
              <a:lnSpc>
                <a:spcPct val="90000"/>
              </a:lnSpc>
              <a:buFontTx/>
              <a:buNone/>
            </a:pPr>
            <a:r>
              <a:rPr lang="en-US" smtClean="0"/>
              <a:t>   or laboratory (</a:t>
            </a:r>
            <a:r>
              <a:rPr lang="en-US" sz="2400" i="1" smtClean="0"/>
              <a:t>lab</a:t>
            </a:r>
            <a:r>
              <a:rPr lang="en-US" smtClean="0"/>
              <a:t>)</a:t>
            </a:r>
          </a:p>
          <a:p>
            <a:pPr lvl="1" eaLnBrk="1" hangingPunct="1">
              <a:lnSpc>
                <a:spcPct val="90000"/>
              </a:lnSpc>
              <a:buFontTx/>
              <a:buNone/>
            </a:pPr>
            <a:r>
              <a:rPr lang="en-US" sz="2000" smtClean="0">
                <a:solidFill>
                  <a:schemeClr val="accent2"/>
                </a:solidFill>
              </a:rPr>
              <a:t>RHC</a:t>
            </a:r>
            <a:r>
              <a:rPr lang="en-US" sz="2000" smtClean="0"/>
              <a:t> - Rob has coffee </a:t>
            </a:r>
            <a:r>
              <a:rPr lang="en-US" smtClean="0"/>
              <a:t>True/False. </a:t>
            </a:r>
          </a:p>
          <a:p>
            <a:pPr lvl="1" eaLnBrk="1" hangingPunct="1">
              <a:lnSpc>
                <a:spcPct val="90000"/>
              </a:lnSpc>
              <a:buFontTx/>
              <a:buNone/>
            </a:pPr>
            <a:r>
              <a:rPr lang="en-US" sz="2000" smtClean="0">
                <a:solidFill>
                  <a:schemeClr val="accent2"/>
                </a:solidFill>
              </a:rPr>
              <a:t>SWC</a:t>
            </a:r>
            <a:r>
              <a:rPr lang="en-US" sz="2000" smtClean="0"/>
              <a:t> - Sam wants coffee</a:t>
            </a:r>
          </a:p>
          <a:p>
            <a:pPr lvl="1" eaLnBrk="1" hangingPunct="1">
              <a:lnSpc>
                <a:spcPct val="90000"/>
              </a:lnSpc>
              <a:buFontTx/>
              <a:buNone/>
            </a:pPr>
            <a:r>
              <a:rPr lang="en-US" sz="2000" smtClean="0">
                <a:solidFill>
                  <a:schemeClr val="accent2"/>
                </a:solidFill>
              </a:rPr>
              <a:t>MW</a:t>
            </a:r>
            <a:r>
              <a:rPr lang="en-US" sz="2000" smtClean="0"/>
              <a:t> - Mail is waiting</a:t>
            </a:r>
          </a:p>
          <a:p>
            <a:pPr lvl="1" eaLnBrk="1" hangingPunct="1">
              <a:lnSpc>
                <a:spcPct val="90000"/>
              </a:lnSpc>
              <a:buFontTx/>
              <a:buNone/>
            </a:pPr>
            <a:r>
              <a:rPr lang="en-US" sz="2000" smtClean="0">
                <a:solidFill>
                  <a:schemeClr val="accent2"/>
                </a:solidFill>
              </a:rPr>
              <a:t>RHM</a:t>
            </a:r>
            <a:r>
              <a:rPr lang="en-US" sz="2000" smtClean="0"/>
              <a:t> - Rob has mail</a:t>
            </a:r>
          </a:p>
          <a:p>
            <a:pPr lvl="1" eaLnBrk="1" hangingPunct="1">
              <a:lnSpc>
                <a:spcPct val="90000"/>
              </a:lnSpc>
              <a:buFontTx/>
              <a:buNone/>
            </a:pPr>
            <a:endParaRPr lang="en-US" sz="2000" smtClean="0"/>
          </a:p>
          <a:p>
            <a:pPr lvl="1" eaLnBrk="1" hangingPunct="1">
              <a:lnSpc>
                <a:spcPct val="90000"/>
              </a:lnSpc>
              <a:buFontTx/>
              <a:buNone/>
            </a:pPr>
            <a:endParaRPr lang="en-US" sz="1800" smtClean="0"/>
          </a:p>
          <a:p>
            <a:pPr lvl="1" eaLnBrk="1" hangingPunct="1">
              <a:lnSpc>
                <a:spcPct val="90000"/>
              </a:lnSpc>
              <a:buFontTx/>
              <a:buNone/>
            </a:pPr>
            <a:endParaRPr lang="en-US" sz="1800" smtClean="0"/>
          </a:p>
          <a:p>
            <a:pPr lvl="1" eaLnBrk="1" hangingPunct="1">
              <a:lnSpc>
                <a:spcPct val="90000"/>
              </a:lnSpc>
              <a:buFontTx/>
              <a:buNone/>
            </a:pPr>
            <a:endParaRPr lang="en-US" sz="1800" smtClean="0"/>
          </a:p>
          <a:p>
            <a:pPr lvl="1" eaLnBrk="1" hangingPunct="1">
              <a:lnSpc>
                <a:spcPct val="90000"/>
              </a:lnSpc>
              <a:buFontTx/>
              <a:buNone/>
            </a:pPr>
            <a:endParaRPr lang="en-US" sz="1600" smtClean="0"/>
          </a:p>
        </p:txBody>
      </p:sp>
      <p:sp>
        <p:nvSpPr>
          <p:cNvPr id="10268"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0269"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10242" name="Object 7"/>
          <p:cNvGraphicFramePr>
            <a:graphicFrameLocks noChangeAspect="1"/>
          </p:cNvGraphicFramePr>
          <p:nvPr/>
        </p:nvGraphicFramePr>
        <p:xfrm>
          <a:off x="7072313" y="2714625"/>
          <a:ext cx="457200" cy="342900"/>
        </p:xfrm>
        <a:graphic>
          <a:graphicData uri="http://schemas.openxmlformats.org/presentationml/2006/ole">
            <p:oleObj spid="_x0000_s10242" name="Equation" r:id="rId5" imgW="457002" imgH="342751" progId="Equation.3">
              <p:embed/>
            </p:oleObj>
          </a:graphicData>
        </a:graphic>
      </p:graphicFrame>
      <p:sp>
        <p:nvSpPr>
          <p:cNvPr id="10270"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10243" name="Object 9"/>
          <p:cNvGraphicFramePr>
            <a:graphicFrameLocks noChangeAspect="1"/>
          </p:cNvGraphicFramePr>
          <p:nvPr/>
        </p:nvGraphicFramePr>
        <p:xfrm>
          <a:off x="5429250" y="2786063"/>
          <a:ext cx="457200" cy="276225"/>
        </p:xfrm>
        <a:graphic>
          <a:graphicData uri="http://schemas.openxmlformats.org/presentationml/2006/ole">
            <p:oleObj spid="_x0000_s10243" name="Equation" r:id="rId6" imgW="457200" imgH="279360" progId="Equation.3">
              <p:embed/>
            </p:oleObj>
          </a:graphicData>
        </a:graphic>
      </p:graphicFrame>
      <p:sp>
        <p:nvSpPr>
          <p:cNvPr id="10271"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5" name="Rectangle 3"/>
          <p:cNvSpPr txBox="1">
            <a:spLocks noChangeArrowheads="1"/>
          </p:cNvSpPr>
          <p:nvPr/>
        </p:nvSpPr>
        <p:spPr bwMode="auto">
          <a:xfrm>
            <a:off x="571500" y="4929188"/>
            <a:ext cx="5929313" cy="1214437"/>
          </a:xfrm>
          <a:prstGeom prst="rect">
            <a:avLst/>
          </a:prstGeom>
          <a:noFill/>
          <a:ln w="9525">
            <a:noFill/>
            <a:miter lim="800000"/>
            <a:headEnd/>
            <a:tailEnd/>
          </a:ln>
          <a:effectLst/>
        </p:spPr>
        <p:txBody>
          <a:bodyPr/>
          <a:lstStyle/>
          <a:p>
            <a:pPr marL="742950" lvl="1" indent="-285750">
              <a:lnSpc>
                <a:spcPct val="90000"/>
              </a:lnSpc>
              <a:spcBef>
                <a:spcPct val="20000"/>
              </a:spcBef>
              <a:buClr>
                <a:schemeClr val="tx1"/>
              </a:buClr>
              <a:buSzPct val="120000"/>
              <a:defRPr/>
            </a:pPr>
            <a:r>
              <a:rPr lang="en-US" sz="2400" kern="0" dirty="0">
                <a:latin typeface="+mn-lt"/>
              </a:rPr>
              <a:t>Example state:</a:t>
            </a:r>
          </a:p>
          <a:p>
            <a:pPr marL="742950" lvl="1" indent="-285750">
              <a:lnSpc>
                <a:spcPct val="90000"/>
              </a:lnSpc>
              <a:spcBef>
                <a:spcPct val="20000"/>
              </a:spcBef>
              <a:buClr>
                <a:schemeClr val="tx1"/>
              </a:buClr>
              <a:buSzPct val="120000"/>
              <a:defRPr/>
            </a:pPr>
            <a:r>
              <a:rPr lang="en-US" sz="2400" kern="0" dirty="0">
                <a:latin typeface="+mn-lt"/>
              </a:rPr>
              <a:t>Number of states:</a:t>
            </a:r>
            <a:endParaRPr lang="en-US" sz="2000" kern="0" dirty="0">
              <a:latin typeface="+mn-lt"/>
            </a:endParaRPr>
          </a:p>
          <a:p>
            <a:pPr marL="742950" lvl="1" indent="-285750">
              <a:lnSpc>
                <a:spcPct val="90000"/>
              </a:lnSpc>
              <a:spcBef>
                <a:spcPct val="20000"/>
              </a:spcBef>
              <a:buClr>
                <a:schemeClr val="tx1"/>
              </a:buClr>
              <a:buSzPct val="120000"/>
              <a:defRPr/>
            </a:pPr>
            <a:endParaRPr lang="en-US" sz="2000" kern="0" dirty="0">
              <a:latin typeface="+mn-lt"/>
            </a:endParaRPr>
          </a:p>
          <a:p>
            <a:pPr marL="742950" lvl="1" indent="-285750">
              <a:lnSpc>
                <a:spcPct val="90000"/>
              </a:lnSpc>
              <a:spcBef>
                <a:spcPct val="20000"/>
              </a:spcBef>
              <a:buClr>
                <a:schemeClr val="tx1"/>
              </a:buClr>
              <a:buSzPct val="120000"/>
              <a:defRPr/>
            </a:pPr>
            <a:endParaRPr lang="en-US" sz="1800" kern="0" dirty="0">
              <a:latin typeface="+mn-lt"/>
            </a:endParaRPr>
          </a:p>
          <a:p>
            <a:pPr marL="742950" lvl="1" indent="-285750">
              <a:lnSpc>
                <a:spcPct val="90000"/>
              </a:lnSpc>
              <a:spcBef>
                <a:spcPct val="20000"/>
              </a:spcBef>
              <a:buClr>
                <a:schemeClr val="tx1"/>
              </a:buClr>
              <a:buSzPct val="120000"/>
              <a:defRPr/>
            </a:pPr>
            <a:endParaRPr lang="en-US" sz="1800" kern="0" dirty="0">
              <a:latin typeface="+mn-lt"/>
            </a:endParaRPr>
          </a:p>
          <a:p>
            <a:pPr marL="742950" lvl="1" indent="-285750">
              <a:lnSpc>
                <a:spcPct val="90000"/>
              </a:lnSpc>
              <a:spcBef>
                <a:spcPct val="20000"/>
              </a:spcBef>
              <a:buClr>
                <a:schemeClr val="tx1"/>
              </a:buClr>
              <a:buSzPct val="120000"/>
              <a:defRPr/>
            </a:pPr>
            <a:endParaRPr lang="en-US" sz="1800" kern="0" dirty="0">
              <a:latin typeface="+mn-lt"/>
            </a:endParaRPr>
          </a:p>
          <a:p>
            <a:pPr marL="742950" lvl="1" indent="-285750">
              <a:lnSpc>
                <a:spcPct val="90000"/>
              </a:lnSpc>
              <a:spcBef>
                <a:spcPct val="20000"/>
              </a:spcBef>
              <a:buClr>
                <a:schemeClr val="tx1"/>
              </a:buClr>
              <a:buSzPct val="120000"/>
              <a:defRPr/>
            </a:pPr>
            <a:endParaRPr lang="en-US" sz="1600" kern="0" dirty="0">
              <a:latin typeface="+mn-lt"/>
            </a:endParaRPr>
          </a:p>
        </p:txBody>
      </p:sp>
      <p:sp>
        <p:nvSpPr>
          <p:cNvPr id="14" name="Rectangle 7"/>
          <p:cNvSpPr>
            <a:spLocks noChangeArrowheads="1"/>
          </p:cNvSpPr>
          <p:nvPr>
            <p:custDataLst>
              <p:tags r:id="rId2"/>
            </p:custDataLst>
          </p:nvPr>
        </p:nvSpPr>
        <p:spPr bwMode="auto">
          <a:xfrm>
            <a:off x="3923928" y="5805264"/>
            <a:ext cx="735012" cy="552450"/>
          </a:xfrm>
          <a:prstGeom prst="rect">
            <a:avLst/>
          </a:prstGeom>
          <a:solidFill>
            <a:srgbClr val="00CCFF"/>
          </a:solidFill>
          <a:ln w="9525">
            <a:noFill/>
            <a:miter lim="800000"/>
            <a:headEnd/>
            <a:tailEnd/>
          </a:ln>
        </p:spPr>
        <p:txBody>
          <a:bodyPr wrap="none" anchor="ctr"/>
          <a:lstStyle/>
          <a:p>
            <a:r>
              <a:rPr lang="en-US" dirty="0"/>
              <a:t>64</a:t>
            </a:r>
            <a:endParaRPr lang="en-US" baseline="30000" dirty="0"/>
          </a:p>
        </p:txBody>
      </p:sp>
      <p:sp>
        <p:nvSpPr>
          <p:cNvPr id="16" name="TextBox 15"/>
          <p:cNvSpPr txBox="1">
            <a:spLocks noChangeArrowheads="1"/>
          </p:cNvSpPr>
          <p:nvPr/>
        </p:nvSpPr>
        <p:spPr bwMode="auto">
          <a:xfrm>
            <a:off x="5003428" y="5803676"/>
            <a:ext cx="881062" cy="522288"/>
          </a:xfrm>
          <a:prstGeom prst="rect">
            <a:avLst/>
          </a:prstGeom>
          <a:solidFill>
            <a:srgbClr val="FFFF00"/>
          </a:solidFill>
          <a:ln w="9525">
            <a:noFill/>
            <a:miter lim="800000"/>
            <a:headEnd/>
            <a:tailEnd/>
          </a:ln>
        </p:spPr>
        <p:txBody>
          <a:bodyPr>
            <a:spAutoFit/>
          </a:bodyPr>
          <a:lstStyle/>
          <a:p>
            <a:r>
              <a:rPr lang="en-US"/>
              <a:t>48</a:t>
            </a:r>
            <a:endParaRPr lang="en-US" baseline="30000"/>
          </a:p>
        </p:txBody>
      </p:sp>
      <p:sp>
        <p:nvSpPr>
          <p:cNvPr id="17" name="TextBox 16"/>
          <p:cNvSpPr txBox="1">
            <a:spLocks noChangeArrowheads="1"/>
          </p:cNvSpPr>
          <p:nvPr/>
        </p:nvSpPr>
        <p:spPr bwMode="auto">
          <a:xfrm>
            <a:off x="2704728" y="5805264"/>
            <a:ext cx="930275" cy="522287"/>
          </a:xfrm>
          <a:prstGeom prst="rect">
            <a:avLst/>
          </a:prstGeom>
          <a:solidFill>
            <a:srgbClr val="66FF33">
              <a:alpha val="54901"/>
            </a:srgbClr>
          </a:solidFill>
          <a:ln w="9525">
            <a:noFill/>
            <a:miter lim="800000"/>
            <a:headEnd/>
            <a:tailEnd/>
          </a:ln>
        </p:spPr>
        <p:txBody>
          <a:bodyPr>
            <a:spAutoFit/>
          </a:bodyPr>
          <a:lstStyle/>
          <a:p>
            <a:r>
              <a:rPr lang="en-US" dirty="0"/>
              <a:t>32</a:t>
            </a:r>
            <a:endParaRPr lang="en-US" baseline="30000" dirty="0"/>
          </a:p>
        </p:txBody>
      </p:sp>
      <p:sp>
        <p:nvSpPr>
          <p:cNvPr id="18" name="TextBox 17"/>
          <p:cNvSpPr txBox="1">
            <a:spLocks noChangeArrowheads="1"/>
          </p:cNvSpPr>
          <p:nvPr/>
        </p:nvSpPr>
        <p:spPr bwMode="auto">
          <a:xfrm>
            <a:off x="6155953" y="5803676"/>
            <a:ext cx="833437" cy="522288"/>
          </a:xfrm>
          <a:prstGeom prst="rect">
            <a:avLst/>
          </a:prstGeom>
          <a:solidFill>
            <a:srgbClr val="FF66CC">
              <a:alpha val="61176"/>
            </a:srgbClr>
          </a:solidFill>
          <a:ln w="9525">
            <a:noFill/>
            <a:miter lim="800000"/>
            <a:headEnd/>
            <a:tailEnd/>
          </a:ln>
        </p:spPr>
        <p:txBody>
          <a:bodyPr>
            <a:spAutoFit/>
          </a:bodyPr>
          <a:lstStyle/>
          <a:p>
            <a:r>
              <a:rPr lang="en-US" dirty="0"/>
              <a:t>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322, Lecture 6</a:t>
            </a:r>
            <a:endParaRPr lang="en-US"/>
          </a:p>
        </p:txBody>
      </p:sp>
      <p:sp>
        <p:nvSpPr>
          <p:cNvPr id="14" name="Slide Number Placeholder 5"/>
          <p:cNvSpPr>
            <a:spLocks noGrp="1"/>
          </p:cNvSpPr>
          <p:nvPr>
            <p:ph type="sldNum" sz="quarter" idx="12"/>
          </p:nvPr>
        </p:nvSpPr>
        <p:spPr/>
        <p:txBody>
          <a:bodyPr/>
          <a:lstStyle/>
          <a:p>
            <a:pPr>
              <a:defRPr/>
            </a:pPr>
            <a:r>
              <a:rPr lang="en-US"/>
              <a:t>Slide </a:t>
            </a:r>
            <a:fld id="{C7E0FE20-5EE5-4EFE-BD55-62D2A7E53CF0}" type="slidenum">
              <a:rPr lang="en-US"/>
              <a:pPr>
                <a:defRPr/>
              </a:pPr>
              <a:t>11</a:t>
            </a:fld>
            <a:endParaRPr lang="en-US"/>
          </a:p>
        </p:txBody>
      </p:sp>
      <p:sp>
        <p:nvSpPr>
          <p:cNvPr id="11272" name="Rectangle 2"/>
          <p:cNvSpPr>
            <a:spLocks noGrp="1" noChangeArrowheads="1"/>
          </p:cNvSpPr>
          <p:nvPr>
            <p:ph type="title"/>
          </p:nvPr>
        </p:nvSpPr>
        <p:spPr>
          <a:xfrm>
            <a:off x="-612775" y="404813"/>
            <a:ext cx="6842125" cy="685800"/>
          </a:xfrm>
        </p:spPr>
        <p:txBody>
          <a:bodyPr/>
          <a:lstStyle/>
          <a:p>
            <a:pPr eaLnBrk="1" hangingPunct="1"/>
            <a:r>
              <a:rPr lang="en-US" smtClean="0"/>
              <a:t>Delivery Robot Example:</a:t>
            </a:r>
            <a:br>
              <a:rPr lang="en-US" smtClean="0"/>
            </a:br>
            <a:r>
              <a:rPr lang="en-US" smtClean="0"/>
              <a:t>Actions</a:t>
            </a:r>
          </a:p>
        </p:txBody>
      </p:sp>
      <p:sp>
        <p:nvSpPr>
          <p:cNvPr id="11273" name="Rectangle 3"/>
          <p:cNvSpPr>
            <a:spLocks noGrp="1" noChangeArrowheads="1"/>
          </p:cNvSpPr>
          <p:nvPr>
            <p:ph type="body" idx="1"/>
          </p:nvPr>
        </p:nvSpPr>
        <p:spPr>
          <a:xfrm>
            <a:off x="0" y="1196975"/>
            <a:ext cx="8510588" cy="4895850"/>
          </a:xfrm>
        </p:spPr>
        <p:txBody>
          <a:bodyPr/>
          <a:lstStyle/>
          <a:p>
            <a:pPr lvl="1" eaLnBrk="1" hangingPunct="1">
              <a:lnSpc>
                <a:spcPct val="90000"/>
              </a:lnSpc>
              <a:buFontTx/>
              <a:buNone/>
            </a:pPr>
            <a:endParaRPr lang="en-US" sz="1800" smtClean="0"/>
          </a:p>
          <a:p>
            <a:pPr lvl="1" eaLnBrk="1" hangingPunct="1">
              <a:lnSpc>
                <a:spcPct val="90000"/>
              </a:lnSpc>
              <a:buFontTx/>
              <a:buNone/>
            </a:pPr>
            <a:r>
              <a:rPr lang="en-US" sz="2800" smtClean="0"/>
              <a:t>The robot’s </a:t>
            </a:r>
            <a:r>
              <a:rPr lang="en-US" sz="2800" smtClean="0">
                <a:solidFill>
                  <a:schemeClr val="accent2"/>
                </a:solidFill>
              </a:rPr>
              <a:t>actions</a:t>
            </a:r>
            <a:r>
              <a:rPr lang="en-US" sz="2800" smtClean="0"/>
              <a:t> are:</a:t>
            </a:r>
          </a:p>
          <a:p>
            <a:pPr lvl="1" eaLnBrk="1" hangingPunct="1">
              <a:lnSpc>
                <a:spcPct val="90000"/>
              </a:lnSpc>
              <a:buFontTx/>
              <a:buNone/>
            </a:pPr>
            <a:r>
              <a:rPr lang="en-US" i="1" smtClean="0">
                <a:solidFill>
                  <a:schemeClr val="accent2"/>
                </a:solidFill>
              </a:rPr>
              <a:t>Move</a:t>
            </a:r>
            <a:r>
              <a:rPr lang="en-US" smtClean="0"/>
              <a:t> - Rob's move action</a:t>
            </a:r>
          </a:p>
          <a:p>
            <a:pPr lvl="2" eaLnBrk="1" hangingPunct="1">
              <a:lnSpc>
                <a:spcPct val="90000"/>
              </a:lnSpc>
              <a:buFontTx/>
              <a:buChar char="•"/>
            </a:pPr>
            <a:r>
              <a:rPr lang="en-US" sz="2400" smtClean="0"/>
              <a:t>move clockwise (</a:t>
            </a:r>
            <a:r>
              <a:rPr lang="en-US" sz="2400" i="1" smtClean="0"/>
              <a:t>mc </a:t>
            </a:r>
            <a:r>
              <a:rPr lang="en-US" sz="2400" smtClean="0"/>
              <a:t>), move anti-clockwise (</a:t>
            </a:r>
            <a:r>
              <a:rPr lang="en-US" sz="2400" i="1" smtClean="0"/>
              <a:t>mac </a:t>
            </a:r>
            <a:r>
              <a:rPr lang="en-US" sz="2400" smtClean="0"/>
              <a:t>) not move (</a:t>
            </a:r>
            <a:r>
              <a:rPr lang="en-US" sz="2400" i="1" smtClean="0"/>
              <a:t>nm </a:t>
            </a:r>
            <a:r>
              <a:rPr lang="en-US" sz="2400" smtClean="0"/>
              <a:t>)</a:t>
            </a:r>
          </a:p>
          <a:p>
            <a:pPr lvl="1" eaLnBrk="1" hangingPunct="1">
              <a:lnSpc>
                <a:spcPct val="90000"/>
              </a:lnSpc>
              <a:buFontTx/>
              <a:buNone/>
            </a:pPr>
            <a:r>
              <a:rPr lang="en-US" i="1" smtClean="0">
                <a:solidFill>
                  <a:schemeClr val="accent2"/>
                </a:solidFill>
              </a:rPr>
              <a:t>PUC</a:t>
            </a:r>
            <a:r>
              <a:rPr lang="en-US" smtClean="0"/>
              <a:t> - Rob picks up coffee</a:t>
            </a:r>
          </a:p>
          <a:p>
            <a:pPr lvl="2" eaLnBrk="1" hangingPunct="1">
              <a:lnSpc>
                <a:spcPct val="90000"/>
              </a:lnSpc>
              <a:buFontTx/>
              <a:buChar char="•"/>
            </a:pPr>
            <a:r>
              <a:rPr lang="en-US" sz="2400" smtClean="0"/>
              <a:t>must be at the coffee shop</a:t>
            </a:r>
          </a:p>
          <a:p>
            <a:pPr lvl="1" eaLnBrk="1" hangingPunct="1">
              <a:lnSpc>
                <a:spcPct val="90000"/>
              </a:lnSpc>
              <a:buFontTx/>
              <a:buNone/>
            </a:pPr>
            <a:r>
              <a:rPr lang="en-US" i="1" smtClean="0">
                <a:solidFill>
                  <a:schemeClr val="accent2"/>
                </a:solidFill>
              </a:rPr>
              <a:t>DelC</a:t>
            </a:r>
            <a:r>
              <a:rPr lang="en-US" smtClean="0"/>
              <a:t> - Rob delivers coffee</a:t>
            </a:r>
          </a:p>
          <a:p>
            <a:pPr lvl="2" eaLnBrk="1" hangingPunct="1">
              <a:lnSpc>
                <a:spcPct val="90000"/>
              </a:lnSpc>
              <a:buFontTx/>
              <a:buChar char="•"/>
            </a:pPr>
            <a:r>
              <a:rPr lang="en-US" sz="2400" smtClean="0"/>
              <a:t>must be at the office, and must have coffee</a:t>
            </a:r>
          </a:p>
          <a:p>
            <a:pPr lvl="1" eaLnBrk="1" hangingPunct="1">
              <a:lnSpc>
                <a:spcPct val="90000"/>
              </a:lnSpc>
              <a:buFontTx/>
              <a:buNone/>
            </a:pPr>
            <a:r>
              <a:rPr lang="en-US" i="1" smtClean="0">
                <a:solidFill>
                  <a:schemeClr val="accent2"/>
                </a:solidFill>
              </a:rPr>
              <a:t>PUM</a:t>
            </a:r>
            <a:r>
              <a:rPr lang="en-US" smtClean="0"/>
              <a:t> - Rob picks up mail</a:t>
            </a:r>
          </a:p>
          <a:p>
            <a:pPr lvl="2" eaLnBrk="1" hangingPunct="1">
              <a:lnSpc>
                <a:spcPct val="90000"/>
              </a:lnSpc>
              <a:buFontTx/>
              <a:buChar char="•"/>
            </a:pPr>
            <a:r>
              <a:rPr lang="en-US" sz="2400" smtClean="0"/>
              <a:t>must be in the mail room, and mail must be waiting</a:t>
            </a:r>
          </a:p>
          <a:p>
            <a:pPr lvl="1" eaLnBrk="1" hangingPunct="1">
              <a:lnSpc>
                <a:spcPct val="90000"/>
              </a:lnSpc>
              <a:buFontTx/>
              <a:buNone/>
            </a:pPr>
            <a:r>
              <a:rPr lang="en-US" i="1" smtClean="0">
                <a:solidFill>
                  <a:schemeClr val="accent2"/>
                </a:solidFill>
              </a:rPr>
              <a:t>DelM</a:t>
            </a:r>
            <a:r>
              <a:rPr lang="en-US" smtClean="0"/>
              <a:t> - Rob delivers mail</a:t>
            </a:r>
          </a:p>
          <a:p>
            <a:pPr lvl="2" eaLnBrk="1" hangingPunct="1">
              <a:lnSpc>
                <a:spcPct val="90000"/>
              </a:lnSpc>
              <a:buFontTx/>
              <a:buChar char="•"/>
            </a:pPr>
            <a:r>
              <a:rPr lang="en-US" sz="2400" smtClean="0"/>
              <a:t>must be at the office and have mail</a:t>
            </a:r>
          </a:p>
          <a:p>
            <a:pPr lvl="2" eaLnBrk="1" hangingPunct="1">
              <a:lnSpc>
                <a:spcPct val="90000"/>
              </a:lnSpc>
              <a:buFontTx/>
              <a:buNone/>
            </a:pPr>
            <a:endParaRPr lang="en-US" sz="2400" smtClean="0"/>
          </a:p>
          <a:p>
            <a:pPr lvl="2" eaLnBrk="1" hangingPunct="1">
              <a:lnSpc>
                <a:spcPct val="90000"/>
              </a:lnSpc>
              <a:buFontTx/>
              <a:buNone/>
            </a:pPr>
            <a:r>
              <a:rPr lang="en-US" smtClean="0"/>
              <a:t>		</a:t>
            </a:r>
          </a:p>
          <a:p>
            <a:pPr lvl="2" eaLnBrk="1" hangingPunct="1">
              <a:lnSpc>
                <a:spcPct val="90000"/>
              </a:lnSpc>
              <a:buFont typeface="Wingdings" pitchFamily="2" charset="2"/>
              <a:buNone/>
            </a:pPr>
            <a:endParaRPr lang="en-US" smtClean="0"/>
          </a:p>
          <a:p>
            <a:pPr lvl="1" eaLnBrk="1" hangingPunct="1">
              <a:lnSpc>
                <a:spcPct val="90000"/>
              </a:lnSpc>
              <a:buFontTx/>
              <a:buNone/>
            </a:pPr>
            <a:endParaRPr lang="en-US" smtClean="0"/>
          </a:p>
          <a:p>
            <a:pPr lvl="1" eaLnBrk="1" hangingPunct="1">
              <a:lnSpc>
                <a:spcPct val="90000"/>
              </a:lnSpc>
              <a:buFontTx/>
              <a:buNone/>
            </a:pPr>
            <a:endParaRPr lang="en-US" sz="1800" smtClean="0"/>
          </a:p>
          <a:p>
            <a:pPr lvl="1" eaLnBrk="1" hangingPunct="1">
              <a:lnSpc>
                <a:spcPct val="90000"/>
              </a:lnSpc>
              <a:buFontTx/>
              <a:buNone/>
            </a:pPr>
            <a:endParaRPr lang="en-US" sz="1800" smtClean="0"/>
          </a:p>
          <a:p>
            <a:pPr lvl="1" eaLnBrk="1" hangingPunct="1">
              <a:lnSpc>
                <a:spcPct val="90000"/>
              </a:lnSpc>
              <a:buFontTx/>
              <a:buNone/>
            </a:pPr>
            <a:endParaRPr lang="en-US" sz="2000" smtClean="0"/>
          </a:p>
          <a:p>
            <a:pPr lvl="1" eaLnBrk="1" hangingPunct="1">
              <a:lnSpc>
                <a:spcPct val="90000"/>
              </a:lnSpc>
              <a:buFontTx/>
              <a:buNone/>
            </a:pPr>
            <a:endParaRPr lang="en-US" sz="2000" smtClean="0"/>
          </a:p>
          <a:p>
            <a:pPr lvl="1" eaLnBrk="1" hangingPunct="1">
              <a:lnSpc>
                <a:spcPct val="90000"/>
              </a:lnSpc>
              <a:buFontTx/>
              <a:buNone/>
            </a:pPr>
            <a:endParaRPr lang="en-US" sz="1600" smtClean="0"/>
          </a:p>
        </p:txBody>
      </p:sp>
      <p:sp>
        <p:nvSpPr>
          <p:cNvPr id="11274"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5"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6"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7"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8"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9" name="Rectangle 1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80" name="Rectangle 17"/>
          <p:cNvSpPr>
            <a:spLocks noChangeArrowheads="1"/>
          </p:cNvSpPr>
          <p:nvPr/>
        </p:nvSpPr>
        <p:spPr bwMode="auto">
          <a:xfrm>
            <a:off x="0" y="3309938"/>
            <a:ext cx="9144000" cy="0"/>
          </a:xfrm>
          <a:prstGeom prst="rect">
            <a:avLst/>
          </a:prstGeom>
          <a:noFill/>
          <a:ln w="9525" algn="ctr">
            <a:noFill/>
            <a:miter lim="800000"/>
            <a:headEnd/>
            <a:tailEnd/>
          </a:ln>
        </p:spPr>
        <p:txBody>
          <a:bodyPr wrap="none" anchor="ctr">
            <a:spAutoFit/>
          </a:bodyPr>
          <a:lstStyle/>
          <a:p>
            <a:endParaRPr lang="en-US"/>
          </a:p>
        </p:txBody>
      </p:sp>
      <p:pic>
        <p:nvPicPr>
          <p:cNvPr id="11281" name="Picture 18"/>
          <p:cNvPicPr>
            <a:picLocks noChangeAspect="1" noChangeArrowheads="1"/>
          </p:cNvPicPr>
          <p:nvPr/>
        </p:nvPicPr>
        <p:blipFill>
          <a:blip r:embed="rId4" cstate="print"/>
          <a:srcRect/>
          <a:stretch>
            <a:fillRect/>
          </a:stretch>
        </p:blipFill>
        <p:spPr bwMode="auto">
          <a:xfrm>
            <a:off x="6264275" y="0"/>
            <a:ext cx="2879725" cy="21193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043608" y="1988840"/>
            <a:ext cx="7848872" cy="52322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D17D3F4-4916-43AE-94A2-290E97EF9A6D}" type="slidenum">
              <a:rPr lang="en-US"/>
              <a:pPr>
                <a:defRPr/>
              </a:pPr>
              <a:t>12</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455683" name="Rectangle 3"/>
          <p:cNvSpPr>
            <a:spLocks noGrp="1" noChangeArrowheads="1"/>
          </p:cNvSpPr>
          <p:nvPr>
            <p:ph type="body" idx="1"/>
          </p:nvPr>
        </p:nvSpPr>
        <p:spPr>
          <a:xfrm>
            <a:off x="323528" y="692696"/>
            <a:ext cx="8820472" cy="4495800"/>
          </a:xfrm>
        </p:spPr>
        <p:txBody>
          <a:bodyPr/>
          <a:lstStyle/>
          <a:p>
            <a:pPr eaLnBrk="1" hangingPunct="1">
              <a:defRPr/>
            </a:pPr>
            <a:r>
              <a:rPr lang="en-US" sz="3600" b="1" dirty="0" smtClean="0"/>
              <a:t>Planning</a:t>
            </a:r>
          </a:p>
          <a:p>
            <a:pPr lvl="1" eaLnBrk="1" hangingPunct="1">
              <a:defRPr/>
            </a:pPr>
            <a:r>
              <a:rPr lang="en-US" sz="3200" dirty="0" smtClean="0"/>
              <a:t>Example</a:t>
            </a:r>
          </a:p>
          <a:p>
            <a:pPr lvl="1" eaLnBrk="1" hangingPunct="1">
              <a:defRPr/>
            </a:pPr>
            <a:r>
              <a:rPr lang="en-US" sz="3200" b="1" dirty="0" smtClean="0">
                <a:solidFill>
                  <a:schemeClr val="accent2"/>
                </a:solidFill>
              </a:rPr>
              <a:t>STRIPS: a Feature-Based Representation</a:t>
            </a:r>
          </a:p>
          <a:p>
            <a:pPr lvl="1" eaLnBrk="1" hangingPunct="1">
              <a:defRPr/>
            </a:pPr>
            <a:r>
              <a:rPr lang="en-US" sz="3200" dirty="0" smtClean="0"/>
              <a:t>Forward Planning</a:t>
            </a:r>
          </a:p>
          <a:p>
            <a:pPr lvl="1" eaLnBrk="1" hangingPunct="1"/>
            <a:r>
              <a:rPr lang="en-US" sz="3200" dirty="0" smtClean="0"/>
              <a:t>Heuristics</a:t>
            </a:r>
          </a:p>
          <a:p>
            <a:pPr lvl="1" eaLnBrk="1" hangingPunct="1"/>
            <a:r>
              <a:rPr lang="en-US" sz="3200" dirty="0" smtClean="0"/>
              <a:t>CSP Planning</a:t>
            </a:r>
          </a:p>
          <a:p>
            <a:pPr eaLnBrk="1" hangingPunct="1">
              <a:buFontTx/>
              <a:buChar char="•"/>
            </a:pPr>
            <a:r>
              <a:rPr lang="en-US" sz="3600" b="1" dirty="0" smtClean="0"/>
              <a:t>Logic Intro</a:t>
            </a:r>
          </a:p>
          <a:p>
            <a:pPr lvl="1" eaLnBrk="1" hangingPunct="1"/>
            <a:r>
              <a:rPr lang="en-US" sz="3200" dirty="0" smtClean="0"/>
              <a:t>Propositional Definite Clause Logic: Syntax</a:t>
            </a:r>
            <a:endParaRPr lang="en-US" sz="3600" dirty="0" smtClean="0"/>
          </a:p>
          <a:p>
            <a:pPr lvl="1" eaLnBrk="1" hangingPunct="1"/>
            <a:endParaRPr lang="en-US" sz="2800" dirty="0" smtClean="0"/>
          </a:p>
          <a:p>
            <a:pPr lvl="1" eaLnBrk="1" hangingPunct="1">
              <a:defRPr/>
            </a:pPr>
            <a:endParaRPr lang="en-US" b="1" dirty="0" smtClean="0"/>
          </a:p>
          <a:p>
            <a:pPr eaLnBrk="1" hangingPunct="1">
              <a:buFontTx/>
              <a:buChar char="•"/>
              <a:defRPr/>
            </a:pPr>
            <a:endParaRPr lang="en-US" sz="3200" dirty="0" smtClean="0">
              <a:solidFill>
                <a:schemeClr val="bg2"/>
              </a:solidFill>
            </a:endParaRPr>
          </a:p>
          <a:p>
            <a:pPr eaLnBrk="1" hangingPunct="1">
              <a:defRPr/>
            </a:pPr>
            <a:endParaRPr lang="en-US" sz="3600" dirty="0" smtClean="0">
              <a:solidFill>
                <a:schemeClr val="bg2"/>
              </a:solidFill>
            </a:endParaRPr>
          </a:p>
          <a:p>
            <a:pPr eaLnBrk="1" hangingPunct="1">
              <a:defRP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6</a:t>
            </a:r>
            <a:endParaRPr lang="en-US"/>
          </a:p>
        </p:txBody>
      </p:sp>
      <p:sp>
        <p:nvSpPr>
          <p:cNvPr id="8" name="Slide Number Placeholder 5"/>
          <p:cNvSpPr>
            <a:spLocks noGrp="1"/>
          </p:cNvSpPr>
          <p:nvPr>
            <p:ph type="sldNum" sz="quarter" idx="12"/>
          </p:nvPr>
        </p:nvSpPr>
        <p:spPr/>
        <p:txBody>
          <a:bodyPr/>
          <a:lstStyle/>
          <a:p>
            <a:pPr>
              <a:defRPr/>
            </a:pPr>
            <a:r>
              <a:rPr lang="en-US"/>
              <a:t>Slide </a:t>
            </a:r>
            <a:fld id="{1D2B472B-E1A8-41C2-960C-3F91E006E224}" type="slidenum">
              <a:rPr lang="en-US"/>
              <a:pPr>
                <a:defRPr/>
              </a:pPr>
              <a:t>13</a:t>
            </a:fld>
            <a:endParaRPr lang="en-US"/>
          </a:p>
        </p:txBody>
      </p:sp>
      <p:sp>
        <p:nvSpPr>
          <p:cNvPr id="13317" name="Rectangle 2"/>
          <p:cNvSpPr>
            <a:spLocks noGrp="1" noChangeArrowheads="1"/>
          </p:cNvSpPr>
          <p:nvPr>
            <p:ph type="title"/>
          </p:nvPr>
        </p:nvSpPr>
        <p:spPr/>
        <p:txBody>
          <a:bodyPr/>
          <a:lstStyle/>
          <a:p>
            <a:pPr eaLnBrk="1" hangingPunct="1"/>
            <a:r>
              <a:rPr lang="en-US" smtClean="0"/>
              <a:t>STRIPS action representation</a:t>
            </a:r>
          </a:p>
        </p:txBody>
      </p:sp>
      <p:sp>
        <p:nvSpPr>
          <p:cNvPr id="13318" name="Rectangle 3"/>
          <p:cNvSpPr>
            <a:spLocks noGrp="1" noChangeArrowheads="1"/>
          </p:cNvSpPr>
          <p:nvPr>
            <p:ph type="body" idx="1"/>
          </p:nvPr>
        </p:nvSpPr>
        <p:spPr>
          <a:xfrm>
            <a:off x="323850" y="1052513"/>
            <a:ext cx="8820150" cy="2089150"/>
          </a:xfrm>
        </p:spPr>
        <p:txBody>
          <a:bodyPr/>
          <a:lstStyle/>
          <a:p>
            <a:pPr eaLnBrk="1" hangingPunct="1"/>
            <a:r>
              <a:rPr lang="en-US" smtClean="0"/>
              <a:t>The</a:t>
            </a:r>
            <a:r>
              <a:rPr lang="en-US" sz="2400" smtClean="0"/>
              <a:t> </a:t>
            </a:r>
            <a:r>
              <a:rPr lang="en-US" smtClean="0"/>
              <a:t>key to sophisticated planning is </a:t>
            </a:r>
            <a:r>
              <a:rPr lang="en-US" smtClean="0">
                <a:solidFill>
                  <a:schemeClr val="accent2"/>
                </a:solidFill>
              </a:rPr>
              <a:t>modeling actions</a:t>
            </a:r>
          </a:p>
          <a:p>
            <a:pPr lvl="1" eaLnBrk="1" hangingPunct="1">
              <a:buFontTx/>
              <a:buNone/>
            </a:pPr>
            <a:endParaRPr lang="en-US" sz="2000" smtClean="0"/>
          </a:p>
          <a:p>
            <a:pPr eaLnBrk="1" hangingPunct="1"/>
            <a:endParaRPr lang="en-US" sz="2400" smtClean="0"/>
          </a:p>
        </p:txBody>
      </p:sp>
      <p:sp>
        <p:nvSpPr>
          <p:cNvPr id="528390" name="Rectangle 6"/>
          <p:cNvSpPr>
            <a:spLocks noChangeArrowheads="1"/>
          </p:cNvSpPr>
          <p:nvPr/>
        </p:nvSpPr>
        <p:spPr bwMode="auto">
          <a:xfrm>
            <a:off x="0" y="2357438"/>
            <a:ext cx="9144000" cy="2159000"/>
          </a:xfrm>
          <a:prstGeom prst="rect">
            <a:avLst/>
          </a:prstGeom>
          <a:noFill/>
          <a:ln w="9525">
            <a:noFill/>
            <a:miter lim="800000"/>
            <a:headEnd/>
            <a:tailEnd/>
          </a:ln>
        </p:spPr>
        <p:txBody>
          <a:bodyPr/>
          <a:lstStyle/>
          <a:p>
            <a:pPr marL="457200" indent="-457200">
              <a:lnSpc>
                <a:spcPct val="90000"/>
              </a:lnSpc>
              <a:spcBef>
                <a:spcPct val="20000"/>
              </a:spcBef>
            </a:pPr>
            <a:r>
              <a:rPr lang="en-US" dirty="0">
                <a:latin typeface="Arial Unicode MS" pitchFamily="34" charset="-128"/>
              </a:rPr>
              <a:t>In STRIPS, an action has </a:t>
            </a:r>
            <a:r>
              <a:rPr lang="en-US" dirty="0">
                <a:solidFill>
                  <a:schemeClr val="accent2"/>
                </a:solidFill>
                <a:latin typeface="Arial Unicode MS" pitchFamily="34" charset="-128"/>
              </a:rPr>
              <a:t>two parts:</a:t>
            </a:r>
          </a:p>
          <a:p>
            <a:pPr marL="838200" lvl="1" indent="-381000">
              <a:lnSpc>
                <a:spcPct val="90000"/>
              </a:lnSpc>
              <a:spcBef>
                <a:spcPct val="20000"/>
              </a:spcBef>
              <a:buClr>
                <a:schemeClr val="tx1"/>
              </a:buClr>
              <a:buSzPct val="120000"/>
            </a:pPr>
            <a:r>
              <a:rPr lang="en-US" sz="2400" dirty="0">
                <a:latin typeface="Arial Unicode MS" pitchFamily="34" charset="-128"/>
              </a:rPr>
              <a:t>1. </a:t>
            </a:r>
            <a:r>
              <a:rPr lang="en-US" sz="2400" dirty="0">
                <a:solidFill>
                  <a:schemeClr val="accent2"/>
                </a:solidFill>
                <a:latin typeface="Arial Unicode MS" pitchFamily="34" charset="-128"/>
              </a:rPr>
              <a:t>Preconditions:</a:t>
            </a:r>
            <a:r>
              <a:rPr lang="en-US" sz="2400" dirty="0">
                <a:latin typeface="Arial Unicode MS" pitchFamily="34" charset="-128"/>
              </a:rPr>
              <a:t> a set of assignments to features that </a:t>
            </a:r>
            <a:r>
              <a:rPr lang="en-US" sz="2400" b="1" dirty="0">
                <a:latin typeface="Arial Unicode MS" pitchFamily="34" charset="-128"/>
              </a:rPr>
              <a:t>must be</a:t>
            </a:r>
          </a:p>
          <a:p>
            <a:pPr marL="838200" lvl="1" indent="-381000">
              <a:lnSpc>
                <a:spcPct val="90000"/>
              </a:lnSpc>
              <a:spcBef>
                <a:spcPct val="20000"/>
              </a:spcBef>
              <a:buClr>
                <a:schemeClr val="tx1"/>
              </a:buClr>
              <a:buSzPct val="120000"/>
            </a:pPr>
            <a:r>
              <a:rPr lang="en-US" sz="2400" b="1" dirty="0">
                <a:latin typeface="Arial Unicode MS" pitchFamily="34" charset="-128"/>
              </a:rPr>
              <a:t>    satisfied</a:t>
            </a:r>
            <a:r>
              <a:rPr lang="en-US" sz="2400" dirty="0">
                <a:latin typeface="Arial Unicode MS" pitchFamily="34" charset="-128"/>
              </a:rPr>
              <a:t> in order for the action to be legal</a:t>
            </a:r>
          </a:p>
          <a:p>
            <a:pPr marL="838200" lvl="1" indent="-381000">
              <a:lnSpc>
                <a:spcPct val="90000"/>
              </a:lnSpc>
              <a:spcBef>
                <a:spcPct val="20000"/>
              </a:spcBef>
              <a:buClr>
                <a:schemeClr val="tx1"/>
              </a:buClr>
              <a:buSzPct val="120000"/>
            </a:pPr>
            <a:r>
              <a:rPr lang="en-US" sz="2400" dirty="0">
                <a:latin typeface="Arial Unicode MS" pitchFamily="34" charset="-128"/>
              </a:rPr>
              <a:t>2. </a:t>
            </a:r>
            <a:r>
              <a:rPr lang="en-US" sz="2400" dirty="0">
                <a:solidFill>
                  <a:schemeClr val="accent2"/>
                </a:solidFill>
                <a:latin typeface="Arial Unicode MS" pitchFamily="34" charset="-128"/>
              </a:rPr>
              <a:t>Effects:</a:t>
            </a:r>
            <a:r>
              <a:rPr lang="en-US" sz="2400" dirty="0">
                <a:latin typeface="Arial Unicode MS" pitchFamily="34" charset="-128"/>
              </a:rPr>
              <a:t> a set of assignments to features that are </a:t>
            </a:r>
            <a:r>
              <a:rPr lang="en-US" sz="2400" b="1" dirty="0">
                <a:latin typeface="Arial Unicode MS" pitchFamily="34" charset="-128"/>
              </a:rPr>
              <a:t>caused</a:t>
            </a:r>
            <a:r>
              <a:rPr lang="en-US" sz="2400" dirty="0">
                <a:latin typeface="Arial Unicode MS" pitchFamily="34" charset="-128"/>
              </a:rPr>
              <a:t> by</a:t>
            </a:r>
          </a:p>
          <a:p>
            <a:pPr marL="838200" lvl="1" indent="-381000">
              <a:lnSpc>
                <a:spcPct val="90000"/>
              </a:lnSpc>
              <a:spcBef>
                <a:spcPct val="20000"/>
              </a:spcBef>
              <a:buClr>
                <a:schemeClr val="tx1"/>
              </a:buClr>
              <a:buSzPct val="120000"/>
            </a:pPr>
            <a:r>
              <a:rPr lang="en-US" sz="2400" dirty="0">
                <a:latin typeface="Arial Unicode MS" pitchFamily="34" charset="-128"/>
              </a:rPr>
              <a:t>    the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322, Lecture 6</a:t>
            </a:r>
            <a:endParaRPr lang="en-US"/>
          </a:p>
        </p:txBody>
      </p:sp>
      <p:sp>
        <p:nvSpPr>
          <p:cNvPr id="14" name="Slide Number Placeholder 5"/>
          <p:cNvSpPr>
            <a:spLocks noGrp="1"/>
          </p:cNvSpPr>
          <p:nvPr>
            <p:ph type="sldNum" sz="quarter" idx="12"/>
          </p:nvPr>
        </p:nvSpPr>
        <p:spPr/>
        <p:txBody>
          <a:bodyPr/>
          <a:lstStyle/>
          <a:p>
            <a:pPr>
              <a:defRPr/>
            </a:pPr>
            <a:r>
              <a:rPr lang="en-US"/>
              <a:t>Slide </a:t>
            </a:r>
            <a:fld id="{FE39003F-402A-4E87-8B2D-7AB6AEE22BE5}" type="slidenum">
              <a:rPr lang="en-US"/>
              <a:pPr>
                <a:defRPr/>
              </a:pPr>
              <a:t>14</a:t>
            </a:fld>
            <a:endParaRPr lang="en-US"/>
          </a:p>
        </p:txBody>
      </p:sp>
      <p:sp>
        <p:nvSpPr>
          <p:cNvPr id="14346" name="Rectangle 2"/>
          <p:cNvSpPr>
            <a:spLocks noGrp="1" noChangeArrowheads="1"/>
          </p:cNvSpPr>
          <p:nvPr>
            <p:ph type="title"/>
          </p:nvPr>
        </p:nvSpPr>
        <p:spPr/>
        <p:txBody>
          <a:bodyPr/>
          <a:lstStyle/>
          <a:p>
            <a:pPr eaLnBrk="1" hangingPunct="1"/>
            <a:r>
              <a:rPr lang="en-US" smtClean="0"/>
              <a:t>STRIPS actions: Example</a:t>
            </a:r>
          </a:p>
        </p:txBody>
      </p:sp>
      <p:sp>
        <p:nvSpPr>
          <p:cNvPr id="14347" name="Rectangle 3"/>
          <p:cNvSpPr>
            <a:spLocks noGrp="1" noChangeArrowheads="1"/>
          </p:cNvSpPr>
          <p:nvPr>
            <p:ph type="body" idx="1"/>
          </p:nvPr>
        </p:nvSpPr>
        <p:spPr>
          <a:xfrm>
            <a:off x="250825" y="1219200"/>
            <a:ext cx="8208963" cy="3505200"/>
          </a:xfrm>
        </p:spPr>
        <p:txBody>
          <a:bodyPr/>
          <a:lstStyle/>
          <a:p>
            <a:pPr marL="533400" indent="-533400" eaLnBrk="1" hangingPunct="1"/>
            <a:r>
              <a:rPr lang="en-US" sz="2400" smtClean="0"/>
              <a:t>STRIPS representation of the action </a:t>
            </a:r>
            <a:r>
              <a:rPr lang="en-US" sz="2400" smtClean="0">
                <a:solidFill>
                  <a:schemeClr val="accent2"/>
                </a:solidFill>
              </a:rPr>
              <a:t>pick up coffee</a:t>
            </a:r>
            <a:r>
              <a:rPr lang="en-US" sz="2400" smtClean="0"/>
              <a:t>, </a:t>
            </a:r>
            <a:r>
              <a:rPr lang="en-US" sz="2400" i="1" smtClean="0"/>
              <a:t>PUC </a:t>
            </a:r>
            <a:r>
              <a:rPr lang="en-US" sz="2400" smtClean="0"/>
              <a:t>:</a:t>
            </a:r>
          </a:p>
          <a:p>
            <a:pPr marL="914400" lvl="1" indent="-457200" eaLnBrk="1" hangingPunct="1"/>
            <a:r>
              <a:rPr lang="en-US" b="1" smtClean="0"/>
              <a:t>preconditions</a:t>
            </a:r>
            <a:r>
              <a:rPr lang="en-US" smtClean="0"/>
              <a:t> </a:t>
            </a:r>
            <a:r>
              <a:rPr lang="en-US" i="1" smtClean="0"/>
              <a:t>Loc</a:t>
            </a:r>
            <a:r>
              <a:rPr lang="en-US" smtClean="0"/>
              <a:t> = </a:t>
            </a:r>
            <a:r>
              <a:rPr lang="en-US" i="1" smtClean="0"/>
              <a:t>cs</a:t>
            </a:r>
            <a:r>
              <a:rPr lang="en-US" smtClean="0"/>
              <a:t> and </a:t>
            </a:r>
            <a:r>
              <a:rPr lang="en-US" i="1" smtClean="0"/>
              <a:t>RHC</a:t>
            </a:r>
            <a:r>
              <a:rPr lang="en-US" smtClean="0"/>
              <a:t> = F </a:t>
            </a:r>
          </a:p>
          <a:p>
            <a:pPr marL="914400" lvl="1" indent="-457200" eaLnBrk="1" hangingPunct="1"/>
            <a:r>
              <a:rPr lang="en-US" b="1" smtClean="0"/>
              <a:t>effects</a:t>
            </a:r>
            <a:r>
              <a:rPr lang="en-US" smtClean="0"/>
              <a:t> </a:t>
            </a:r>
            <a:r>
              <a:rPr lang="en-US" i="1" smtClean="0"/>
              <a:t>RHC</a:t>
            </a:r>
            <a:r>
              <a:rPr lang="en-US" smtClean="0"/>
              <a:t> = T</a:t>
            </a:r>
            <a:endParaRPr lang="en-US" sz="2000" smtClean="0"/>
          </a:p>
          <a:p>
            <a:pPr marL="533400" indent="-533400" eaLnBrk="1" hangingPunct="1"/>
            <a:endParaRPr lang="en-US" sz="2400" smtClean="0"/>
          </a:p>
          <a:p>
            <a:pPr marL="533400" indent="-533400" eaLnBrk="1" hangingPunct="1"/>
            <a:r>
              <a:rPr lang="en-US" sz="2400" smtClean="0"/>
              <a:t>STRIPS representation of the action </a:t>
            </a:r>
            <a:r>
              <a:rPr lang="en-US" sz="2400" smtClean="0">
                <a:solidFill>
                  <a:schemeClr val="accent2"/>
                </a:solidFill>
              </a:rPr>
              <a:t>deliver coffee</a:t>
            </a:r>
            <a:r>
              <a:rPr lang="en-US" sz="2400" smtClean="0"/>
              <a:t>, </a:t>
            </a:r>
            <a:r>
              <a:rPr lang="en-US" sz="2400" i="1" smtClean="0"/>
              <a:t>DelC </a:t>
            </a:r>
            <a:r>
              <a:rPr lang="en-US" sz="2400" smtClean="0"/>
              <a:t>:</a:t>
            </a:r>
          </a:p>
          <a:p>
            <a:pPr marL="914400" lvl="1" indent="-457200" eaLnBrk="1" hangingPunct="1"/>
            <a:r>
              <a:rPr lang="en-US" b="1" smtClean="0"/>
              <a:t>preconditions </a:t>
            </a:r>
            <a:r>
              <a:rPr lang="en-US" i="1" smtClean="0"/>
              <a:t>Loc</a:t>
            </a:r>
            <a:r>
              <a:rPr lang="en-US" smtClean="0"/>
              <a:t> = </a:t>
            </a:r>
            <a:r>
              <a:rPr lang="en-US" i="1" smtClean="0"/>
              <a:t>      </a:t>
            </a:r>
            <a:r>
              <a:rPr lang="en-US" smtClean="0"/>
              <a:t>and </a:t>
            </a:r>
            <a:r>
              <a:rPr lang="en-US" i="1" smtClean="0"/>
              <a:t>RHC</a:t>
            </a:r>
            <a:r>
              <a:rPr lang="en-US" smtClean="0"/>
              <a:t> = </a:t>
            </a:r>
          </a:p>
          <a:p>
            <a:pPr marL="914400" lvl="1" indent="-457200" eaLnBrk="1" hangingPunct="1"/>
            <a:r>
              <a:rPr lang="en-US" b="1" smtClean="0"/>
              <a:t>effects</a:t>
            </a:r>
            <a:r>
              <a:rPr lang="en-US" smtClean="0"/>
              <a:t> RHC =       and SWC = </a:t>
            </a:r>
          </a:p>
          <a:p>
            <a:pPr marL="914400" lvl="1" indent="-457200" eaLnBrk="1" hangingPunct="1">
              <a:buFontTx/>
              <a:buNone/>
            </a:pPr>
            <a:endParaRPr lang="en-US" sz="2000" smtClean="0"/>
          </a:p>
        </p:txBody>
      </p:sp>
      <p:sp>
        <p:nvSpPr>
          <p:cNvPr id="14348" name="Rectangle 6"/>
          <p:cNvSpPr>
            <a:spLocks noChangeArrowheads="1"/>
          </p:cNvSpPr>
          <p:nvPr/>
        </p:nvSpPr>
        <p:spPr bwMode="auto">
          <a:xfrm>
            <a:off x="0" y="3333750"/>
            <a:ext cx="9144000" cy="0"/>
          </a:xfrm>
          <a:prstGeom prst="rect">
            <a:avLst/>
          </a:prstGeom>
          <a:noFill/>
          <a:ln w="9525" algn="ctr">
            <a:noFill/>
            <a:miter lim="800000"/>
            <a:headEnd/>
            <a:tailEnd/>
          </a:ln>
        </p:spPr>
        <p:txBody>
          <a:bodyPr wrap="none" anchor="ctr">
            <a:spAutoFit/>
          </a:bodyPr>
          <a:lstStyle/>
          <a:p>
            <a:endParaRPr lang="en-US"/>
          </a:p>
        </p:txBody>
      </p:sp>
      <p:sp>
        <p:nvSpPr>
          <p:cNvPr id="14349" name="Rectangle 8"/>
          <p:cNvSpPr>
            <a:spLocks noChangeArrowheads="1"/>
          </p:cNvSpPr>
          <p:nvPr/>
        </p:nvSpPr>
        <p:spPr bwMode="auto">
          <a:xfrm>
            <a:off x="0" y="3314700"/>
            <a:ext cx="9144000" cy="0"/>
          </a:xfrm>
          <a:prstGeom prst="rect">
            <a:avLst/>
          </a:prstGeom>
          <a:noFill/>
          <a:ln w="9525" algn="ctr">
            <a:noFill/>
            <a:miter lim="800000"/>
            <a:headEnd/>
            <a:tailEnd/>
          </a:ln>
        </p:spPr>
        <p:txBody>
          <a:bodyPr wrap="none" anchor="ctr">
            <a:spAutoFit/>
          </a:bodyPr>
          <a:lstStyle/>
          <a:p>
            <a:endParaRPr lang="en-US"/>
          </a:p>
        </p:txBody>
      </p:sp>
      <p:sp>
        <p:nvSpPr>
          <p:cNvPr id="14350" name="Rectangle 10"/>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14351"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4352" name="Rectangle 1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4353" name="Rectangle 16"/>
          <p:cNvSpPr>
            <a:spLocks noChangeArrowheads="1"/>
          </p:cNvSpPr>
          <p:nvPr/>
        </p:nvSpPr>
        <p:spPr bwMode="auto">
          <a:xfrm>
            <a:off x="0" y="3257550"/>
            <a:ext cx="9144000" cy="0"/>
          </a:xfrm>
          <a:prstGeom prst="rect">
            <a:avLst/>
          </a:prstGeom>
          <a:noFill/>
          <a:ln w="9525" algn="ctr">
            <a:noFill/>
            <a:miter lim="800000"/>
            <a:headEnd/>
            <a:tailEnd/>
          </a:ln>
        </p:spPr>
        <p:txBody>
          <a:bodyPr wrap="none" anchor="ctr">
            <a:spAutoFit/>
          </a:bodyPr>
          <a:lstStyle/>
          <a:p>
            <a:endParaRPr lang="en-US"/>
          </a:p>
        </p:txBody>
      </p:sp>
      <p:sp>
        <p:nvSpPr>
          <p:cNvPr id="14354" name="Rectangle 20"/>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513045" name="Rectangle 21"/>
          <p:cNvSpPr>
            <a:spLocks noChangeArrowheads="1"/>
          </p:cNvSpPr>
          <p:nvPr/>
        </p:nvSpPr>
        <p:spPr bwMode="auto">
          <a:xfrm>
            <a:off x="500063" y="4857750"/>
            <a:ext cx="8208962" cy="1296988"/>
          </a:xfrm>
          <a:prstGeom prst="rect">
            <a:avLst/>
          </a:prstGeom>
          <a:noFill/>
          <a:ln w="9525">
            <a:noFill/>
            <a:miter lim="800000"/>
            <a:headEnd/>
            <a:tailEnd/>
          </a:ln>
        </p:spPr>
        <p:txBody>
          <a:bodyPr/>
          <a:lstStyle/>
          <a:p>
            <a:pPr marL="533400" indent="-533400">
              <a:spcBef>
                <a:spcPct val="20000"/>
              </a:spcBef>
            </a:pPr>
            <a:r>
              <a:rPr lang="en-US" sz="2400" b="1">
                <a:latin typeface="Arial Unicode MS" pitchFamily="34" charset="-128"/>
              </a:rPr>
              <a:t>Note </a:t>
            </a:r>
            <a:r>
              <a:rPr lang="en-US" sz="2400">
                <a:latin typeface="Arial Unicode MS" pitchFamily="34" charset="-128"/>
              </a:rPr>
              <a:t>in this domain Sam doesn't have to want coffee for Rob to deliver it; one way or another, Sam doesn't want coffee after delivery.</a:t>
            </a:r>
          </a:p>
          <a:p>
            <a:pPr marL="533400" indent="-533400">
              <a:spcBef>
                <a:spcPct val="20000"/>
              </a:spcBef>
            </a:pPr>
            <a:endParaRPr lang="en-US" sz="24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322, Lecture 6</a:t>
            </a:r>
            <a:endParaRPr lang="en-US"/>
          </a:p>
        </p:txBody>
      </p:sp>
      <p:sp>
        <p:nvSpPr>
          <p:cNvPr id="14" name="Slide Number Placeholder 5"/>
          <p:cNvSpPr>
            <a:spLocks noGrp="1"/>
          </p:cNvSpPr>
          <p:nvPr>
            <p:ph type="sldNum" sz="quarter" idx="12"/>
          </p:nvPr>
        </p:nvSpPr>
        <p:spPr/>
        <p:txBody>
          <a:bodyPr/>
          <a:lstStyle/>
          <a:p>
            <a:pPr>
              <a:defRPr/>
            </a:pPr>
            <a:r>
              <a:rPr lang="en-US"/>
              <a:t>Slide </a:t>
            </a:r>
            <a:fld id="{FE39003F-402A-4E87-8B2D-7AB6AEE22BE5}" type="slidenum">
              <a:rPr lang="en-US"/>
              <a:pPr>
                <a:defRPr/>
              </a:pPr>
              <a:t>15</a:t>
            </a:fld>
            <a:endParaRPr lang="en-US"/>
          </a:p>
        </p:txBody>
      </p:sp>
      <p:sp>
        <p:nvSpPr>
          <p:cNvPr id="14346" name="Rectangle 2"/>
          <p:cNvSpPr>
            <a:spLocks noGrp="1" noChangeArrowheads="1"/>
          </p:cNvSpPr>
          <p:nvPr>
            <p:ph type="title"/>
          </p:nvPr>
        </p:nvSpPr>
        <p:spPr>
          <a:xfrm>
            <a:off x="0" y="0"/>
            <a:ext cx="6624654" cy="685800"/>
          </a:xfrm>
        </p:spPr>
        <p:txBody>
          <a:bodyPr/>
          <a:lstStyle/>
          <a:p>
            <a:pPr eaLnBrk="1" hangingPunct="1"/>
            <a:r>
              <a:rPr lang="en-US" dirty="0" smtClean="0"/>
              <a:t>STRIPS actions: MC and MAC</a:t>
            </a:r>
          </a:p>
        </p:txBody>
      </p:sp>
      <p:sp>
        <p:nvSpPr>
          <p:cNvPr id="14347" name="Rectangle 3"/>
          <p:cNvSpPr>
            <a:spLocks noGrp="1" noChangeArrowheads="1"/>
          </p:cNvSpPr>
          <p:nvPr>
            <p:ph type="body" idx="1"/>
          </p:nvPr>
        </p:nvSpPr>
        <p:spPr>
          <a:xfrm>
            <a:off x="0" y="785794"/>
            <a:ext cx="5572164" cy="1285884"/>
          </a:xfrm>
        </p:spPr>
        <p:txBody>
          <a:bodyPr/>
          <a:lstStyle/>
          <a:p>
            <a:pPr marL="533400" indent="-533400" eaLnBrk="1" hangingPunct="1"/>
            <a:r>
              <a:rPr lang="en-US" sz="2400" dirty="0" smtClean="0"/>
              <a:t>STRIPS representation of the action </a:t>
            </a:r>
            <a:r>
              <a:rPr lang="en-US" sz="2400" dirty="0" err="1" smtClean="0">
                <a:solidFill>
                  <a:schemeClr val="accent2"/>
                </a:solidFill>
              </a:rPr>
              <a:t>MoveClockwise</a:t>
            </a:r>
            <a:r>
              <a:rPr lang="en-US" sz="2400" dirty="0" smtClean="0">
                <a:solidFill>
                  <a:schemeClr val="accent2"/>
                </a:solidFill>
              </a:rPr>
              <a:t> ?</a:t>
            </a:r>
            <a:endParaRPr lang="en-US" dirty="0" smtClean="0"/>
          </a:p>
          <a:p>
            <a:pPr marL="914400" lvl="1" indent="-457200" eaLnBrk="1" hangingPunct="1">
              <a:buFontTx/>
              <a:buNone/>
            </a:pPr>
            <a:endParaRPr lang="en-US" sz="2000" dirty="0" smtClean="0"/>
          </a:p>
        </p:txBody>
      </p:sp>
      <p:sp>
        <p:nvSpPr>
          <p:cNvPr id="14348" name="Rectangle 6"/>
          <p:cNvSpPr>
            <a:spLocks noChangeArrowheads="1"/>
          </p:cNvSpPr>
          <p:nvPr/>
        </p:nvSpPr>
        <p:spPr bwMode="auto">
          <a:xfrm>
            <a:off x="0" y="3333750"/>
            <a:ext cx="9144000" cy="0"/>
          </a:xfrm>
          <a:prstGeom prst="rect">
            <a:avLst/>
          </a:prstGeom>
          <a:noFill/>
          <a:ln w="9525" algn="ctr">
            <a:noFill/>
            <a:miter lim="800000"/>
            <a:headEnd/>
            <a:tailEnd/>
          </a:ln>
        </p:spPr>
        <p:txBody>
          <a:bodyPr wrap="none" anchor="ctr">
            <a:spAutoFit/>
          </a:bodyPr>
          <a:lstStyle/>
          <a:p>
            <a:endParaRPr lang="en-US"/>
          </a:p>
        </p:txBody>
      </p:sp>
      <p:sp>
        <p:nvSpPr>
          <p:cNvPr id="14349" name="Rectangle 8"/>
          <p:cNvSpPr>
            <a:spLocks noChangeArrowheads="1"/>
          </p:cNvSpPr>
          <p:nvPr/>
        </p:nvSpPr>
        <p:spPr bwMode="auto">
          <a:xfrm>
            <a:off x="0" y="3314700"/>
            <a:ext cx="9144000" cy="0"/>
          </a:xfrm>
          <a:prstGeom prst="rect">
            <a:avLst/>
          </a:prstGeom>
          <a:noFill/>
          <a:ln w="9525" algn="ctr">
            <a:noFill/>
            <a:miter lim="800000"/>
            <a:headEnd/>
            <a:tailEnd/>
          </a:ln>
        </p:spPr>
        <p:txBody>
          <a:bodyPr wrap="none" anchor="ctr">
            <a:spAutoFit/>
          </a:bodyPr>
          <a:lstStyle/>
          <a:p>
            <a:endParaRPr lang="en-US"/>
          </a:p>
        </p:txBody>
      </p:sp>
      <p:sp>
        <p:nvSpPr>
          <p:cNvPr id="14350" name="Rectangle 10"/>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14351"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4352" name="Rectangle 1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4353" name="Rectangle 16"/>
          <p:cNvSpPr>
            <a:spLocks noChangeArrowheads="1"/>
          </p:cNvSpPr>
          <p:nvPr/>
        </p:nvSpPr>
        <p:spPr bwMode="auto">
          <a:xfrm>
            <a:off x="0" y="3257550"/>
            <a:ext cx="9144000" cy="0"/>
          </a:xfrm>
          <a:prstGeom prst="rect">
            <a:avLst/>
          </a:prstGeom>
          <a:noFill/>
          <a:ln w="9525" algn="ctr">
            <a:noFill/>
            <a:miter lim="800000"/>
            <a:headEnd/>
            <a:tailEnd/>
          </a:ln>
        </p:spPr>
        <p:txBody>
          <a:bodyPr wrap="none" anchor="ctr">
            <a:spAutoFit/>
          </a:bodyPr>
          <a:lstStyle/>
          <a:p>
            <a:endParaRPr lang="en-US"/>
          </a:p>
        </p:txBody>
      </p:sp>
      <p:sp>
        <p:nvSpPr>
          <p:cNvPr id="14354" name="Rectangle 20"/>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pic>
        <p:nvPicPr>
          <p:cNvPr id="15" name="Picture 18"/>
          <p:cNvPicPr>
            <a:picLocks noChangeAspect="1" noChangeArrowheads="1"/>
          </p:cNvPicPr>
          <p:nvPr/>
        </p:nvPicPr>
        <p:blipFill>
          <a:blip r:embed="rId4" cstate="print"/>
          <a:srcRect/>
          <a:stretch>
            <a:fillRect/>
          </a:stretch>
        </p:blipFill>
        <p:spPr bwMode="auto">
          <a:xfrm>
            <a:off x="5346902" y="714356"/>
            <a:ext cx="3882801" cy="285752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4" name="Rectangle 2"/>
          <p:cNvSpPr>
            <a:spLocks noGrp="1" noChangeArrowheads="1"/>
          </p:cNvSpPr>
          <p:nvPr>
            <p:ph type="title"/>
          </p:nvPr>
        </p:nvSpPr>
        <p:spPr/>
        <p:txBody>
          <a:bodyPr/>
          <a:lstStyle/>
          <a:p>
            <a:pPr eaLnBrk="1" hangingPunct="1"/>
            <a:r>
              <a:rPr lang="en-US" smtClean="0"/>
              <a:t>STRIPS Actions (cont’)</a:t>
            </a:r>
          </a:p>
        </p:txBody>
      </p:sp>
      <p:sp>
        <p:nvSpPr>
          <p:cNvPr id="512005" name="Rectangle 5"/>
          <p:cNvSpPr>
            <a:spLocks noChangeArrowheads="1"/>
          </p:cNvSpPr>
          <p:nvPr/>
        </p:nvSpPr>
        <p:spPr bwMode="auto">
          <a:xfrm>
            <a:off x="395288" y="4652963"/>
            <a:ext cx="8583612" cy="1584325"/>
          </a:xfrm>
          <a:prstGeom prst="rect">
            <a:avLst/>
          </a:prstGeom>
          <a:noFill/>
          <a:ln w="9525">
            <a:noFill/>
            <a:miter lim="800000"/>
            <a:headEnd/>
            <a:tailEnd/>
          </a:ln>
        </p:spPr>
        <p:txBody>
          <a:bodyPr/>
          <a:lstStyle/>
          <a:p>
            <a:pPr marL="838200" lvl="1" indent="-381000">
              <a:lnSpc>
                <a:spcPct val="90000"/>
              </a:lnSpc>
              <a:spcBef>
                <a:spcPct val="20000"/>
              </a:spcBef>
              <a:buClr>
                <a:schemeClr val="tx1"/>
              </a:buClr>
              <a:buSzPct val="120000"/>
              <a:buFontTx/>
              <a:buChar char="•"/>
            </a:pPr>
            <a:endParaRPr lang="en-US" sz="2400">
              <a:latin typeface="Arial Unicode MS" pitchFamily="34" charset="-128"/>
            </a:endParaRPr>
          </a:p>
          <a:p>
            <a:pPr marL="838200" lvl="1" indent="-381000">
              <a:lnSpc>
                <a:spcPct val="90000"/>
              </a:lnSpc>
              <a:spcBef>
                <a:spcPct val="20000"/>
              </a:spcBef>
              <a:buClr>
                <a:schemeClr val="tx1"/>
              </a:buClr>
              <a:buSzPct val="120000"/>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pPr>
            <a:endParaRPr lang="en-US" sz="2400">
              <a:latin typeface="Arial Unicode MS" pitchFamily="34" charset="-128"/>
            </a:endParaRPr>
          </a:p>
          <a:p>
            <a:pPr marL="457200" indent="-457200">
              <a:lnSpc>
                <a:spcPct val="90000"/>
              </a:lnSpc>
              <a:spcBef>
                <a:spcPct val="20000"/>
              </a:spcBef>
            </a:pPr>
            <a:endParaRPr lang="en-US">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p:txBody>
      </p:sp>
      <p:sp>
        <p:nvSpPr>
          <p:cNvPr id="15376" name="Rectangle 7"/>
          <p:cNvSpPr>
            <a:spLocks noChangeArrowheads="1"/>
          </p:cNvSpPr>
          <p:nvPr/>
        </p:nvSpPr>
        <p:spPr bwMode="auto">
          <a:xfrm>
            <a:off x="179512" y="1052736"/>
            <a:ext cx="8748464" cy="1090380"/>
          </a:xfrm>
          <a:prstGeom prst="rect">
            <a:avLst/>
          </a:prstGeom>
          <a:solidFill>
            <a:schemeClr val="accent1">
              <a:lumMod val="20000"/>
              <a:lumOff val="80000"/>
            </a:schemeClr>
          </a:solidFill>
          <a:ln w="9525">
            <a:noFill/>
            <a:miter lim="800000"/>
            <a:headEnd/>
            <a:tailEnd/>
          </a:ln>
        </p:spPr>
        <p:txBody>
          <a:bodyPr/>
          <a:lstStyle/>
          <a:p>
            <a:pPr marL="342900" indent="-342900">
              <a:spcBef>
                <a:spcPct val="20000"/>
              </a:spcBef>
            </a:pPr>
            <a:r>
              <a:rPr lang="en-US" b="1" dirty="0">
                <a:solidFill>
                  <a:schemeClr val="accent2"/>
                </a:solidFill>
                <a:latin typeface="+mn-lt"/>
                <a:cs typeface="Times New Roman" pitchFamily="18" charset="0"/>
              </a:rPr>
              <a:t>The STRIPS</a:t>
            </a:r>
            <a:r>
              <a:rPr lang="en-US" b="1" dirty="0">
                <a:latin typeface="+mn-lt"/>
                <a:cs typeface="Times New Roman" pitchFamily="18" charset="0"/>
              </a:rPr>
              <a:t> </a:t>
            </a:r>
            <a:r>
              <a:rPr lang="en-US" b="1" dirty="0" smtClean="0">
                <a:solidFill>
                  <a:schemeClr val="accent2"/>
                </a:solidFill>
                <a:latin typeface="+mn-lt"/>
                <a:cs typeface="Times New Roman" pitchFamily="18" charset="0"/>
              </a:rPr>
              <a:t>assumption</a:t>
            </a:r>
            <a:r>
              <a:rPr lang="en-US" b="1" dirty="0" smtClean="0">
                <a:latin typeface="+mn-lt"/>
                <a:cs typeface="Times New Roman" pitchFamily="18" charset="0"/>
              </a:rPr>
              <a:t>: </a:t>
            </a:r>
            <a:r>
              <a:rPr lang="en-US" sz="2400" dirty="0" smtClean="0">
                <a:latin typeface="+mn-lt"/>
                <a:cs typeface="Times New Roman" pitchFamily="18" charset="0"/>
              </a:rPr>
              <a:t>all  features not </a:t>
            </a:r>
            <a:r>
              <a:rPr lang="en-US" sz="2400" dirty="0">
                <a:latin typeface="+mn-lt"/>
                <a:cs typeface="Times New Roman" pitchFamily="18" charset="0"/>
              </a:rPr>
              <a:t>explicitly changed by an action stay unchanged</a:t>
            </a:r>
          </a:p>
        </p:txBody>
      </p:sp>
      <p:sp>
        <p:nvSpPr>
          <p:cNvPr id="15377" name="Rectangle 9"/>
          <p:cNvSpPr>
            <a:spLocks noGrp="1" noChangeArrowheads="1"/>
          </p:cNvSpPr>
          <p:nvPr>
            <p:ph type="body" idx="1"/>
          </p:nvPr>
        </p:nvSpPr>
        <p:spPr>
          <a:xfrm>
            <a:off x="179512" y="2492896"/>
            <a:ext cx="8464454" cy="1295400"/>
          </a:xfrm>
          <a:noFill/>
        </p:spPr>
        <p:txBody>
          <a:bodyPr/>
          <a:lstStyle/>
          <a:p>
            <a:pPr marL="438150" indent="-381000" eaLnBrk="1" hangingPunct="1">
              <a:buFont typeface="Arial" pitchFamily="34" charset="0"/>
              <a:buChar char="•"/>
            </a:pPr>
            <a:r>
              <a:rPr lang="en-US" dirty="0" smtClean="0"/>
              <a:t>So if the </a:t>
            </a:r>
            <a:r>
              <a:rPr lang="en-US" dirty="0" smtClean="0">
                <a:solidFill>
                  <a:schemeClr val="accent2"/>
                </a:solidFill>
              </a:rPr>
              <a:t>feature </a:t>
            </a:r>
            <a:r>
              <a:rPr lang="en-US" dirty="0" smtClean="0"/>
              <a:t> </a:t>
            </a:r>
            <a:r>
              <a:rPr lang="en-US" b="1" dirty="0" smtClean="0">
                <a:solidFill>
                  <a:schemeClr val="accent2"/>
                </a:solidFill>
              </a:rPr>
              <a:t>V</a:t>
            </a:r>
            <a:r>
              <a:rPr lang="en-US" b="1" dirty="0" smtClean="0"/>
              <a:t> </a:t>
            </a:r>
            <a:r>
              <a:rPr lang="en-US" dirty="0" smtClean="0"/>
              <a:t>has value </a:t>
            </a:r>
            <a:r>
              <a:rPr lang="en-US" b="1" dirty="0" smtClean="0">
                <a:solidFill>
                  <a:schemeClr val="accent2"/>
                </a:solidFill>
              </a:rPr>
              <a:t>v</a:t>
            </a:r>
            <a:r>
              <a:rPr lang="en-US" b="1" baseline="-25000" dirty="0" smtClean="0">
                <a:solidFill>
                  <a:schemeClr val="accent2"/>
                </a:solidFill>
              </a:rPr>
              <a:t>i</a:t>
            </a:r>
            <a:r>
              <a:rPr lang="en-US" dirty="0" smtClean="0"/>
              <a:t> in state </a:t>
            </a:r>
            <a:r>
              <a:rPr lang="en-US" b="1" dirty="0" smtClean="0">
                <a:solidFill>
                  <a:schemeClr val="accent2"/>
                </a:solidFill>
              </a:rPr>
              <a:t>S</a:t>
            </a:r>
            <a:r>
              <a:rPr lang="en-US" b="1" baseline="-25000" dirty="0" smtClean="0">
                <a:solidFill>
                  <a:schemeClr val="accent2"/>
                </a:solidFill>
              </a:rPr>
              <a:t>i</a:t>
            </a:r>
            <a:r>
              <a:rPr lang="en-US" dirty="0" smtClean="0"/>
              <a:t> , after action </a:t>
            </a:r>
            <a:r>
              <a:rPr lang="en-US" b="1" dirty="0" smtClean="0">
                <a:solidFill>
                  <a:schemeClr val="accent2"/>
                </a:solidFill>
              </a:rPr>
              <a:t>a</a:t>
            </a:r>
            <a:r>
              <a:rPr lang="en-US" b="1" dirty="0" smtClean="0"/>
              <a:t> </a:t>
            </a:r>
            <a:r>
              <a:rPr lang="en-US" dirty="0" smtClean="0"/>
              <a:t>has been performed, </a:t>
            </a:r>
          </a:p>
          <a:p>
            <a:pPr marL="838200" lvl="1" indent="-381000" eaLnBrk="1" hangingPunct="1"/>
            <a:r>
              <a:rPr lang="en-US" dirty="0" smtClean="0"/>
              <a:t>what can we conclude about </a:t>
            </a:r>
            <a:r>
              <a:rPr lang="en-US" b="1" dirty="0" smtClean="0">
                <a:solidFill>
                  <a:schemeClr val="accent2"/>
                </a:solidFill>
              </a:rPr>
              <a:t>a</a:t>
            </a:r>
            <a:r>
              <a:rPr lang="en-US" dirty="0" smtClean="0"/>
              <a:t> and/or the </a:t>
            </a:r>
            <a:r>
              <a:rPr lang="en-US" dirty="0" smtClean="0">
                <a:solidFill>
                  <a:schemeClr val="accent2"/>
                </a:solidFill>
              </a:rPr>
              <a:t>state of the world S</a:t>
            </a:r>
            <a:r>
              <a:rPr lang="en-US" baseline="-25000" dirty="0" smtClean="0">
                <a:solidFill>
                  <a:schemeClr val="accent2"/>
                </a:solidFill>
              </a:rPr>
              <a:t>i-1</a:t>
            </a:r>
            <a:r>
              <a:rPr lang="en-US" dirty="0" smtClean="0">
                <a:solidFill>
                  <a:schemeClr val="accent2"/>
                </a:solidFill>
              </a:rPr>
              <a:t> ,</a:t>
            </a:r>
            <a:r>
              <a:rPr lang="en-US" dirty="0" smtClean="0"/>
              <a:t>immediately preceding the execution of </a:t>
            </a:r>
            <a:r>
              <a:rPr lang="en-US" b="1" dirty="0" smtClean="0">
                <a:solidFill>
                  <a:schemeClr val="accent2"/>
                </a:solidFill>
              </a:rPr>
              <a:t>a</a:t>
            </a:r>
            <a:r>
              <a:rPr lang="en-US" dirty="0" smtClean="0"/>
              <a:t>?</a:t>
            </a:r>
          </a:p>
          <a:p>
            <a:pPr marL="457200" indent="-457200" eaLnBrk="1" hangingPunct="1">
              <a:lnSpc>
                <a:spcPct val="90000"/>
              </a:lnSpc>
              <a:buFontTx/>
              <a:buChar char="•"/>
            </a:pPr>
            <a:endParaRPr lang="en-US" sz="2400" dirty="0" smtClean="0"/>
          </a:p>
        </p:txBody>
      </p:sp>
      <p:sp>
        <p:nvSpPr>
          <p:cNvPr id="9" name="Rectangle 8"/>
          <p:cNvSpPr/>
          <p:nvPr/>
        </p:nvSpPr>
        <p:spPr bwMode="auto">
          <a:xfrm>
            <a:off x="2858628" y="5362386"/>
            <a:ext cx="648072" cy="5232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a:stCxn id="9" idx="3"/>
            <a:endCxn id="15" idx="1"/>
          </p:cNvCxnSpPr>
          <p:nvPr/>
        </p:nvCxnSpPr>
        <p:spPr bwMode="auto">
          <a:xfrm>
            <a:off x="3506700" y="5623996"/>
            <a:ext cx="1512168" cy="1588"/>
          </a:xfrm>
          <a:prstGeom prst="straightConnector1">
            <a:avLst/>
          </a:prstGeom>
          <a:noFill/>
          <a:ln w="9525" cap="flat" cmpd="sng" algn="ctr">
            <a:solidFill>
              <a:schemeClr val="tx1"/>
            </a:solidFill>
            <a:prstDash val="solid"/>
            <a:round/>
            <a:headEnd type="none" w="med" len="med"/>
            <a:tailEnd type="arrow"/>
          </a:ln>
          <a:effectLst/>
        </p:spPr>
      </p:cxnSp>
      <p:sp>
        <p:nvSpPr>
          <p:cNvPr id="14" name="TextBox 13"/>
          <p:cNvSpPr txBox="1"/>
          <p:nvPr/>
        </p:nvSpPr>
        <p:spPr>
          <a:xfrm>
            <a:off x="2714612" y="4786322"/>
            <a:ext cx="651140" cy="523220"/>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i-1</a:t>
            </a:r>
            <a:endParaRPr lang="en-US" baseline="-25000" dirty="0">
              <a:solidFill>
                <a:schemeClr val="accent2"/>
              </a:solidFill>
            </a:endParaRPr>
          </a:p>
        </p:txBody>
      </p:sp>
      <p:sp>
        <p:nvSpPr>
          <p:cNvPr id="15" name="Rectangle 14"/>
          <p:cNvSpPr/>
          <p:nvPr/>
        </p:nvSpPr>
        <p:spPr bwMode="auto">
          <a:xfrm>
            <a:off x="5018868" y="5362386"/>
            <a:ext cx="1368152" cy="5232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V = v</a:t>
            </a:r>
            <a:r>
              <a:rPr kumimoji="0" lang="en-US" sz="2800" b="0" i="0" u="none" strike="noStrike" cap="none" normalizeH="0" baseline="-25000" dirty="0" smtClean="0">
                <a:ln>
                  <a:noFill/>
                </a:ln>
                <a:solidFill>
                  <a:schemeClr val="tx1"/>
                </a:solidFill>
                <a:effectLst/>
                <a:latin typeface="Times New Roman" pitchFamily="18" charset="0"/>
              </a:rPr>
              <a:t>i</a:t>
            </a:r>
          </a:p>
        </p:txBody>
      </p:sp>
      <p:sp>
        <p:nvSpPr>
          <p:cNvPr id="17" name="TextBox 16"/>
          <p:cNvSpPr txBox="1"/>
          <p:nvPr/>
        </p:nvSpPr>
        <p:spPr>
          <a:xfrm>
            <a:off x="5162884" y="4714314"/>
            <a:ext cx="450764" cy="523220"/>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i</a:t>
            </a:r>
            <a:endParaRPr lang="en-US" baseline="-25000" dirty="0">
              <a:solidFill>
                <a:schemeClr val="accent2"/>
              </a:solidFill>
            </a:endParaRPr>
          </a:p>
        </p:txBody>
      </p:sp>
      <p:sp>
        <p:nvSpPr>
          <p:cNvPr id="18" name="TextBox 17"/>
          <p:cNvSpPr txBox="1"/>
          <p:nvPr/>
        </p:nvSpPr>
        <p:spPr>
          <a:xfrm>
            <a:off x="3938748" y="5002346"/>
            <a:ext cx="343364" cy="523220"/>
          </a:xfrm>
          <a:prstGeom prst="rect">
            <a:avLst/>
          </a:prstGeom>
          <a:noFill/>
        </p:spPr>
        <p:txBody>
          <a:bodyPr wrap="none" rtlCol="0">
            <a:spAutoFit/>
          </a:bodyPr>
          <a:lstStyle/>
          <a:p>
            <a:r>
              <a:rPr lang="en-US" dirty="0" smtClean="0">
                <a:solidFill>
                  <a:schemeClr val="accent2"/>
                </a:solidFill>
              </a:rPr>
              <a:t>a</a:t>
            </a:r>
            <a:endParaRPr lang="en-US" baseline="-250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512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4" name="Rectangle 2"/>
          <p:cNvSpPr>
            <a:spLocks noGrp="1" noChangeArrowheads="1"/>
          </p:cNvSpPr>
          <p:nvPr>
            <p:ph type="title"/>
          </p:nvPr>
        </p:nvSpPr>
        <p:spPr>
          <a:xfrm>
            <a:off x="179512" y="548680"/>
            <a:ext cx="8534400" cy="685800"/>
          </a:xfrm>
        </p:spPr>
        <p:txBody>
          <a:bodyPr/>
          <a:lstStyle/>
          <a:p>
            <a:pPr marL="838200" lvl="1" indent="-381000" eaLnBrk="1" hangingPunct="1"/>
            <a:r>
              <a:rPr lang="en-US" sz="2400" dirty="0" smtClean="0">
                <a:latin typeface="Times New Roman" pitchFamily="18" charset="0"/>
                <a:cs typeface="Times New Roman" pitchFamily="18" charset="0"/>
              </a:rPr>
              <a:t>what can we conclude about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and/or the state of the world S</a:t>
            </a:r>
            <a:r>
              <a:rPr lang="en-US" sz="2400" baseline="-25000" dirty="0" smtClean="0">
                <a:latin typeface="Times New Roman" pitchFamily="18" charset="0"/>
                <a:cs typeface="Times New Roman" pitchFamily="18" charset="0"/>
              </a:rPr>
              <a:t>i-1</a:t>
            </a:r>
            <a:r>
              <a:rPr lang="en-US" sz="2400" dirty="0" smtClean="0">
                <a:latin typeface="Times New Roman" pitchFamily="18" charset="0"/>
                <a:cs typeface="Times New Roman" pitchFamily="18" charset="0"/>
              </a:rPr>
              <a:t> ,immediately preceding the execution of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512005" name="Rectangle 5"/>
          <p:cNvSpPr>
            <a:spLocks noChangeArrowheads="1"/>
          </p:cNvSpPr>
          <p:nvPr/>
        </p:nvSpPr>
        <p:spPr bwMode="auto">
          <a:xfrm>
            <a:off x="560388" y="5373043"/>
            <a:ext cx="8583612" cy="1584325"/>
          </a:xfrm>
          <a:prstGeom prst="rect">
            <a:avLst/>
          </a:prstGeom>
          <a:noFill/>
          <a:ln w="9525">
            <a:noFill/>
            <a:miter lim="800000"/>
            <a:headEnd/>
            <a:tailEnd/>
          </a:ln>
        </p:spPr>
        <p:txBody>
          <a:bodyPr/>
          <a:lstStyle/>
          <a:p>
            <a:pPr marL="838200" lvl="1" indent="-381000">
              <a:lnSpc>
                <a:spcPct val="90000"/>
              </a:lnSpc>
              <a:spcBef>
                <a:spcPct val="20000"/>
              </a:spcBef>
              <a:buClr>
                <a:schemeClr val="tx1"/>
              </a:buClr>
              <a:buSzPct val="120000"/>
              <a:buFontTx/>
              <a:buChar char="•"/>
            </a:pPr>
            <a:endParaRPr lang="en-US" sz="2400">
              <a:latin typeface="Arial Unicode MS" pitchFamily="34" charset="-128"/>
            </a:endParaRPr>
          </a:p>
          <a:p>
            <a:pPr marL="838200" lvl="1" indent="-381000">
              <a:lnSpc>
                <a:spcPct val="90000"/>
              </a:lnSpc>
              <a:spcBef>
                <a:spcPct val="20000"/>
              </a:spcBef>
              <a:buClr>
                <a:schemeClr val="tx1"/>
              </a:buClr>
              <a:buSzPct val="120000"/>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pPr>
            <a:endParaRPr lang="en-US" sz="2400">
              <a:latin typeface="Arial Unicode MS" pitchFamily="34" charset="-128"/>
            </a:endParaRPr>
          </a:p>
          <a:p>
            <a:pPr marL="457200" indent="-457200">
              <a:lnSpc>
                <a:spcPct val="90000"/>
              </a:lnSpc>
              <a:spcBef>
                <a:spcPct val="20000"/>
              </a:spcBef>
            </a:pPr>
            <a:endParaRPr lang="en-US">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p:txBody>
      </p:sp>
      <p:sp>
        <p:nvSpPr>
          <p:cNvPr id="15376" name="Rectangle 7"/>
          <p:cNvSpPr>
            <a:spLocks noChangeArrowheads="1"/>
          </p:cNvSpPr>
          <p:nvPr/>
        </p:nvSpPr>
        <p:spPr bwMode="auto">
          <a:xfrm>
            <a:off x="488628" y="1772816"/>
            <a:ext cx="8424863" cy="648072"/>
          </a:xfrm>
          <a:prstGeom prst="rect">
            <a:avLst/>
          </a:prstGeom>
          <a:solidFill>
            <a:srgbClr val="FFFF00"/>
          </a:solidFill>
          <a:ln w="9525">
            <a:noFill/>
            <a:miter lim="800000"/>
            <a:headEnd/>
            <a:tailEnd/>
          </a:ln>
        </p:spPr>
        <p:txBody>
          <a:bodyPr/>
          <a:lstStyle/>
          <a:p>
            <a:pPr marL="342900" indent="-342900">
              <a:spcBef>
                <a:spcPct val="20000"/>
              </a:spcBef>
            </a:pPr>
            <a:r>
              <a:rPr lang="en-US" sz="2400" dirty="0" smtClean="0"/>
              <a:t>1              V = v</a:t>
            </a:r>
            <a:r>
              <a:rPr lang="en-US" sz="2400" baseline="-25000" dirty="0" smtClean="0"/>
              <a:t>i</a:t>
            </a:r>
            <a:r>
              <a:rPr lang="en-US" sz="2400" dirty="0" smtClean="0"/>
              <a:t> </a:t>
            </a:r>
            <a:r>
              <a:rPr lang="en-US" sz="2400" dirty="0" smtClean="0">
                <a:solidFill>
                  <a:schemeClr val="accent2"/>
                </a:solidFill>
                <a:cs typeface="Times New Roman" pitchFamily="18" charset="0"/>
              </a:rPr>
              <a:t>was TRUE in </a:t>
            </a:r>
            <a:r>
              <a:rPr lang="en-US" sz="2400" dirty="0" smtClean="0">
                <a:solidFill>
                  <a:schemeClr val="accent2"/>
                </a:solidFill>
              </a:rPr>
              <a:t>S</a:t>
            </a:r>
            <a:r>
              <a:rPr lang="en-US" sz="2400" baseline="-25000" dirty="0" smtClean="0">
                <a:solidFill>
                  <a:schemeClr val="accent2"/>
                </a:solidFill>
              </a:rPr>
              <a:t>i-1</a:t>
            </a:r>
          </a:p>
          <a:p>
            <a:pPr marL="342900" indent="-342900">
              <a:spcBef>
                <a:spcPct val="20000"/>
              </a:spcBef>
            </a:pPr>
            <a:r>
              <a:rPr lang="en-US" sz="2400" dirty="0" smtClean="0">
                <a:solidFill>
                  <a:schemeClr val="accent2"/>
                </a:solidFill>
                <a:cs typeface="Times New Roman" pitchFamily="18" charset="0"/>
              </a:rPr>
              <a:t>  </a:t>
            </a:r>
            <a:endParaRPr lang="en-US" sz="2400" dirty="0">
              <a:cs typeface="Times New Roman" pitchFamily="18" charset="0"/>
            </a:endParaRPr>
          </a:p>
        </p:txBody>
      </p:sp>
      <p:sp>
        <p:nvSpPr>
          <p:cNvPr id="9" name="Rectangle 8"/>
          <p:cNvSpPr/>
          <p:nvPr/>
        </p:nvSpPr>
        <p:spPr bwMode="auto">
          <a:xfrm>
            <a:off x="5025132" y="5805264"/>
            <a:ext cx="648072" cy="5232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a:stCxn id="9" idx="3"/>
            <a:endCxn id="15" idx="1"/>
          </p:cNvCxnSpPr>
          <p:nvPr/>
        </p:nvCxnSpPr>
        <p:spPr bwMode="auto">
          <a:xfrm>
            <a:off x="5673204" y="6066874"/>
            <a:ext cx="1512168" cy="1588"/>
          </a:xfrm>
          <a:prstGeom prst="straightConnector1">
            <a:avLst/>
          </a:prstGeom>
          <a:noFill/>
          <a:ln w="9525" cap="flat" cmpd="sng" algn="ctr">
            <a:solidFill>
              <a:schemeClr val="tx1"/>
            </a:solidFill>
            <a:prstDash val="solid"/>
            <a:round/>
            <a:headEnd type="none" w="med" len="med"/>
            <a:tailEnd type="arrow"/>
          </a:ln>
          <a:effectLst/>
        </p:spPr>
      </p:cxnSp>
      <p:sp>
        <p:nvSpPr>
          <p:cNvPr id="14" name="TextBox 13"/>
          <p:cNvSpPr txBox="1"/>
          <p:nvPr/>
        </p:nvSpPr>
        <p:spPr>
          <a:xfrm>
            <a:off x="4881116" y="5229200"/>
            <a:ext cx="651140" cy="523220"/>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i-1</a:t>
            </a:r>
            <a:endParaRPr lang="en-US" baseline="-25000" dirty="0">
              <a:solidFill>
                <a:schemeClr val="accent2"/>
              </a:solidFill>
            </a:endParaRPr>
          </a:p>
        </p:txBody>
      </p:sp>
      <p:sp>
        <p:nvSpPr>
          <p:cNvPr id="15" name="Rectangle 14"/>
          <p:cNvSpPr/>
          <p:nvPr/>
        </p:nvSpPr>
        <p:spPr bwMode="auto">
          <a:xfrm>
            <a:off x="7185372" y="5805264"/>
            <a:ext cx="1368152" cy="5232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V = v</a:t>
            </a:r>
            <a:r>
              <a:rPr kumimoji="0" lang="en-US" sz="2800" b="0" i="0" u="none" strike="noStrike" cap="none" normalizeH="0" baseline="-25000" dirty="0" smtClean="0">
                <a:ln>
                  <a:noFill/>
                </a:ln>
                <a:solidFill>
                  <a:schemeClr val="tx1"/>
                </a:solidFill>
                <a:effectLst/>
                <a:latin typeface="Times New Roman" pitchFamily="18" charset="0"/>
              </a:rPr>
              <a:t>i</a:t>
            </a:r>
          </a:p>
        </p:txBody>
      </p:sp>
      <p:sp>
        <p:nvSpPr>
          <p:cNvPr id="17" name="TextBox 16"/>
          <p:cNvSpPr txBox="1"/>
          <p:nvPr/>
        </p:nvSpPr>
        <p:spPr>
          <a:xfrm>
            <a:off x="7329388" y="5157192"/>
            <a:ext cx="450764" cy="523220"/>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i</a:t>
            </a:r>
            <a:endParaRPr lang="en-US" baseline="-25000" dirty="0">
              <a:solidFill>
                <a:schemeClr val="accent2"/>
              </a:solidFill>
            </a:endParaRPr>
          </a:p>
        </p:txBody>
      </p:sp>
      <p:sp>
        <p:nvSpPr>
          <p:cNvPr id="18" name="TextBox 17"/>
          <p:cNvSpPr txBox="1"/>
          <p:nvPr/>
        </p:nvSpPr>
        <p:spPr>
          <a:xfrm>
            <a:off x="6105252" y="5445224"/>
            <a:ext cx="343364" cy="523220"/>
          </a:xfrm>
          <a:prstGeom prst="rect">
            <a:avLst/>
          </a:prstGeom>
          <a:noFill/>
        </p:spPr>
        <p:txBody>
          <a:bodyPr wrap="none" rtlCol="0">
            <a:spAutoFit/>
          </a:bodyPr>
          <a:lstStyle/>
          <a:p>
            <a:r>
              <a:rPr lang="en-US" dirty="0" smtClean="0">
                <a:solidFill>
                  <a:schemeClr val="accent2"/>
                </a:solidFill>
              </a:rPr>
              <a:t>a</a:t>
            </a:r>
            <a:endParaRPr lang="en-US" baseline="-25000" dirty="0">
              <a:solidFill>
                <a:schemeClr val="accent2"/>
              </a:solidFill>
            </a:endParaRPr>
          </a:p>
        </p:txBody>
      </p:sp>
      <p:sp>
        <p:nvSpPr>
          <p:cNvPr id="16" name="Rectangle 7"/>
          <p:cNvSpPr>
            <a:spLocks noChangeArrowheads="1"/>
          </p:cNvSpPr>
          <p:nvPr/>
        </p:nvSpPr>
        <p:spPr bwMode="auto">
          <a:xfrm>
            <a:off x="488628" y="2636912"/>
            <a:ext cx="8424863" cy="648072"/>
          </a:xfrm>
          <a:prstGeom prst="rect">
            <a:avLst/>
          </a:prstGeom>
          <a:solidFill>
            <a:srgbClr val="92D050"/>
          </a:solidFill>
          <a:ln w="9525">
            <a:noFill/>
            <a:miter lim="800000"/>
            <a:headEnd/>
            <a:tailEnd/>
          </a:ln>
        </p:spPr>
        <p:txBody>
          <a:bodyPr/>
          <a:lstStyle/>
          <a:p>
            <a:pPr marL="342900" indent="-342900">
              <a:spcBef>
                <a:spcPct val="20000"/>
              </a:spcBef>
            </a:pPr>
            <a:r>
              <a:rPr lang="en-US" sz="2400" dirty="0" smtClean="0"/>
              <a:t>2             One of the effects of </a:t>
            </a:r>
            <a:r>
              <a:rPr lang="en-US" sz="2400" b="1" dirty="0" smtClean="0">
                <a:solidFill>
                  <a:schemeClr val="accent2"/>
                </a:solidFill>
              </a:rPr>
              <a:t>a</a:t>
            </a:r>
            <a:r>
              <a:rPr lang="en-US" sz="2400" dirty="0" smtClean="0"/>
              <a:t> is to set V = v</a:t>
            </a:r>
            <a:r>
              <a:rPr lang="en-US" sz="2400" baseline="-25000" dirty="0" smtClean="0"/>
              <a:t>i</a:t>
            </a:r>
            <a:endParaRPr lang="en-US" sz="2400" baseline="-25000" dirty="0" smtClean="0">
              <a:solidFill>
                <a:schemeClr val="accent2"/>
              </a:solidFill>
            </a:endParaRPr>
          </a:p>
          <a:p>
            <a:pPr marL="342900" indent="-342900">
              <a:spcBef>
                <a:spcPct val="20000"/>
              </a:spcBef>
            </a:pPr>
            <a:r>
              <a:rPr lang="en-US" sz="2400" dirty="0" smtClean="0">
                <a:solidFill>
                  <a:schemeClr val="accent2"/>
                </a:solidFill>
                <a:cs typeface="Times New Roman" pitchFamily="18" charset="0"/>
              </a:rPr>
              <a:t>  </a:t>
            </a:r>
            <a:endParaRPr lang="en-US" sz="2400" dirty="0">
              <a:cs typeface="Times New Roman" pitchFamily="18" charset="0"/>
            </a:endParaRPr>
          </a:p>
        </p:txBody>
      </p:sp>
      <p:sp>
        <p:nvSpPr>
          <p:cNvPr id="19" name="Rectangle 7"/>
          <p:cNvSpPr>
            <a:spLocks noChangeArrowheads="1"/>
          </p:cNvSpPr>
          <p:nvPr/>
        </p:nvSpPr>
        <p:spPr bwMode="auto">
          <a:xfrm>
            <a:off x="560636" y="3717032"/>
            <a:ext cx="8424863" cy="648072"/>
          </a:xfrm>
          <a:prstGeom prst="rect">
            <a:avLst/>
          </a:prstGeom>
          <a:solidFill>
            <a:srgbClr val="FF66FF"/>
          </a:solidFill>
          <a:ln w="9525">
            <a:noFill/>
            <a:miter lim="800000"/>
            <a:headEnd/>
            <a:tailEnd/>
          </a:ln>
        </p:spPr>
        <p:txBody>
          <a:bodyPr/>
          <a:lstStyle/>
          <a:p>
            <a:pPr marL="342900" indent="-342900">
              <a:spcBef>
                <a:spcPct val="20000"/>
              </a:spcBef>
            </a:pPr>
            <a:r>
              <a:rPr lang="en-US" sz="2400" dirty="0" smtClean="0"/>
              <a:t>3             At least one of the above</a:t>
            </a:r>
            <a:endParaRPr lang="en-US" sz="2400" baseline="-25000" dirty="0" smtClean="0">
              <a:solidFill>
                <a:schemeClr val="accent2"/>
              </a:solidFill>
            </a:endParaRPr>
          </a:p>
          <a:p>
            <a:pPr marL="342900" indent="-342900">
              <a:spcBef>
                <a:spcPct val="20000"/>
              </a:spcBef>
            </a:pPr>
            <a:r>
              <a:rPr lang="en-US" sz="2400" dirty="0" smtClean="0">
                <a:solidFill>
                  <a:schemeClr val="accent2"/>
                </a:solidFill>
                <a:cs typeface="Times New Roman" pitchFamily="18" charset="0"/>
              </a:rPr>
              <a:t>  </a:t>
            </a:r>
            <a:endParaRPr lang="en-US" sz="2400" dirty="0">
              <a:cs typeface="Times New Roman" pitchFamily="18" charset="0"/>
            </a:endParaRPr>
          </a:p>
        </p:txBody>
      </p:sp>
      <p:sp>
        <p:nvSpPr>
          <p:cNvPr id="20" name="Rectangle 7"/>
          <p:cNvSpPr>
            <a:spLocks noChangeArrowheads="1"/>
          </p:cNvSpPr>
          <p:nvPr/>
        </p:nvSpPr>
        <p:spPr bwMode="auto">
          <a:xfrm>
            <a:off x="488628" y="4581128"/>
            <a:ext cx="8424863" cy="648072"/>
          </a:xfrm>
          <a:prstGeom prst="rect">
            <a:avLst/>
          </a:prstGeom>
          <a:solidFill>
            <a:srgbClr val="00B0F0"/>
          </a:solidFill>
          <a:ln w="9525">
            <a:noFill/>
            <a:miter lim="800000"/>
            <a:headEnd/>
            <a:tailEnd/>
          </a:ln>
        </p:spPr>
        <p:txBody>
          <a:bodyPr/>
          <a:lstStyle/>
          <a:p>
            <a:pPr marL="342900" indent="-342900">
              <a:spcBef>
                <a:spcPct val="20000"/>
              </a:spcBef>
            </a:pPr>
            <a:r>
              <a:rPr lang="en-US" sz="2400" dirty="0" smtClean="0"/>
              <a:t>4               None of the above</a:t>
            </a:r>
            <a:endParaRPr lang="en-US" sz="2400" baseline="-25000" dirty="0" smtClean="0">
              <a:solidFill>
                <a:schemeClr val="accent2"/>
              </a:solidFill>
            </a:endParaRPr>
          </a:p>
          <a:p>
            <a:pPr marL="342900" indent="-342900">
              <a:spcBef>
                <a:spcPct val="20000"/>
              </a:spcBef>
            </a:pPr>
            <a:r>
              <a:rPr lang="en-US" sz="2400" dirty="0" smtClean="0">
                <a:solidFill>
                  <a:schemeClr val="accent2"/>
                </a:solidFill>
                <a:cs typeface="Times New Roman" pitchFamily="18" charset="0"/>
              </a:rPr>
              <a:t>  </a:t>
            </a:r>
            <a:endParaRPr lang="en-US" sz="24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2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7185372" y="7120880"/>
            <a:ext cx="1905000" cy="457200"/>
          </a:xfrm>
          <a:prstGeom prst="rect">
            <a:avLst/>
          </a:prstGeom>
        </p:spPr>
        <p:txBody>
          <a:bodyPr/>
          <a:lstStyle/>
          <a:p>
            <a:pPr>
              <a:defRPr/>
            </a:pPr>
            <a:r>
              <a:rPr lang="en-US"/>
              <a:t>Slide </a:t>
            </a:r>
            <a:fld id="{556E71E0-C2A2-4F6D-9DBF-B2EE0139B237}" type="slidenum">
              <a:rPr lang="en-US"/>
              <a:pPr>
                <a:defRPr/>
              </a:pPr>
              <a:t>18</a:t>
            </a:fld>
            <a:endParaRPr lang="en-US"/>
          </a:p>
        </p:txBody>
      </p:sp>
      <p:sp>
        <p:nvSpPr>
          <p:cNvPr id="15374" name="Rectangle 2"/>
          <p:cNvSpPr>
            <a:spLocks noGrp="1" noChangeArrowheads="1"/>
          </p:cNvSpPr>
          <p:nvPr>
            <p:ph type="title"/>
          </p:nvPr>
        </p:nvSpPr>
        <p:spPr>
          <a:xfrm>
            <a:off x="179512" y="548680"/>
            <a:ext cx="8534400" cy="685800"/>
          </a:xfrm>
        </p:spPr>
        <p:txBody>
          <a:bodyPr/>
          <a:lstStyle/>
          <a:p>
            <a:pPr marL="838200" lvl="1" indent="-381000" eaLnBrk="1" hangingPunct="1"/>
            <a:r>
              <a:rPr lang="en-US" sz="2400" dirty="0" smtClean="0">
                <a:latin typeface="Times New Roman" pitchFamily="18" charset="0"/>
                <a:cs typeface="Times New Roman" pitchFamily="18" charset="0"/>
              </a:rPr>
              <a:t>what can we conclude about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and/or the state of the world S</a:t>
            </a:r>
            <a:r>
              <a:rPr lang="en-US" sz="2400" baseline="-25000" dirty="0" smtClean="0">
                <a:latin typeface="Times New Roman" pitchFamily="18" charset="0"/>
                <a:cs typeface="Times New Roman" pitchFamily="18" charset="0"/>
              </a:rPr>
              <a:t>i-1</a:t>
            </a:r>
            <a:r>
              <a:rPr lang="en-US" sz="2400" dirty="0" smtClean="0">
                <a:latin typeface="Times New Roman" pitchFamily="18" charset="0"/>
                <a:cs typeface="Times New Roman" pitchFamily="18" charset="0"/>
              </a:rPr>
              <a:t> ,immediately preceding the execution of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512005" name="Rectangle 5"/>
          <p:cNvSpPr>
            <a:spLocks noChangeArrowheads="1"/>
          </p:cNvSpPr>
          <p:nvPr/>
        </p:nvSpPr>
        <p:spPr bwMode="auto">
          <a:xfrm>
            <a:off x="560388" y="5373043"/>
            <a:ext cx="8583612" cy="1584325"/>
          </a:xfrm>
          <a:prstGeom prst="rect">
            <a:avLst/>
          </a:prstGeom>
          <a:noFill/>
          <a:ln w="9525">
            <a:noFill/>
            <a:miter lim="800000"/>
            <a:headEnd/>
            <a:tailEnd/>
          </a:ln>
        </p:spPr>
        <p:txBody>
          <a:bodyPr/>
          <a:lstStyle/>
          <a:p>
            <a:pPr marL="838200" lvl="1" indent="-381000">
              <a:lnSpc>
                <a:spcPct val="90000"/>
              </a:lnSpc>
              <a:spcBef>
                <a:spcPct val="20000"/>
              </a:spcBef>
              <a:buClr>
                <a:schemeClr val="tx1"/>
              </a:buClr>
              <a:buSzPct val="120000"/>
              <a:buFontTx/>
              <a:buChar char="•"/>
            </a:pPr>
            <a:endParaRPr lang="en-US" sz="2400">
              <a:latin typeface="Arial Unicode MS" pitchFamily="34" charset="-128"/>
            </a:endParaRPr>
          </a:p>
          <a:p>
            <a:pPr marL="838200" lvl="1" indent="-381000">
              <a:lnSpc>
                <a:spcPct val="90000"/>
              </a:lnSpc>
              <a:spcBef>
                <a:spcPct val="20000"/>
              </a:spcBef>
              <a:buClr>
                <a:schemeClr val="tx1"/>
              </a:buClr>
              <a:buSzPct val="120000"/>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pPr>
            <a:endParaRPr lang="en-US" sz="2400">
              <a:latin typeface="Arial Unicode MS" pitchFamily="34" charset="-128"/>
            </a:endParaRPr>
          </a:p>
          <a:p>
            <a:pPr marL="457200" indent="-457200">
              <a:lnSpc>
                <a:spcPct val="90000"/>
              </a:lnSpc>
              <a:spcBef>
                <a:spcPct val="20000"/>
              </a:spcBef>
            </a:pPr>
            <a:endParaRPr lang="en-US">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p:txBody>
      </p:sp>
      <p:sp>
        <p:nvSpPr>
          <p:cNvPr id="9" name="Rectangle 8"/>
          <p:cNvSpPr/>
          <p:nvPr/>
        </p:nvSpPr>
        <p:spPr bwMode="auto">
          <a:xfrm>
            <a:off x="5025132" y="5805264"/>
            <a:ext cx="648072" cy="5232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a:stCxn id="9" idx="3"/>
            <a:endCxn id="15" idx="1"/>
          </p:cNvCxnSpPr>
          <p:nvPr/>
        </p:nvCxnSpPr>
        <p:spPr bwMode="auto">
          <a:xfrm>
            <a:off x="5673204" y="6066874"/>
            <a:ext cx="1512168" cy="1588"/>
          </a:xfrm>
          <a:prstGeom prst="straightConnector1">
            <a:avLst/>
          </a:prstGeom>
          <a:noFill/>
          <a:ln w="9525" cap="flat" cmpd="sng" algn="ctr">
            <a:solidFill>
              <a:schemeClr val="tx1"/>
            </a:solidFill>
            <a:prstDash val="solid"/>
            <a:round/>
            <a:headEnd type="none" w="med" len="med"/>
            <a:tailEnd type="arrow"/>
          </a:ln>
          <a:effectLst/>
        </p:spPr>
      </p:cxnSp>
      <p:sp>
        <p:nvSpPr>
          <p:cNvPr id="14" name="TextBox 13"/>
          <p:cNvSpPr txBox="1"/>
          <p:nvPr/>
        </p:nvSpPr>
        <p:spPr>
          <a:xfrm>
            <a:off x="4881116" y="5229200"/>
            <a:ext cx="651140" cy="523220"/>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i-1</a:t>
            </a:r>
            <a:endParaRPr lang="en-US" baseline="-25000" dirty="0">
              <a:solidFill>
                <a:schemeClr val="accent2"/>
              </a:solidFill>
            </a:endParaRPr>
          </a:p>
        </p:txBody>
      </p:sp>
      <p:sp>
        <p:nvSpPr>
          <p:cNvPr id="15" name="Rectangle 14"/>
          <p:cNvSpPr/>
          <p:nvPr/>
        </p:nvSpPr>
        <p:spPr bwMode="auto">
          <a:xfrm>
            <a:off x="7185372" y="5805264"/>
            <a:ext cx="1368152" cy="5232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V = v</a:t>
            </a:r>
            <a:r>
              <a:rPr kumimoji="0" lang="en-US" sz="2800" b="0" i="0" u="none" strike="noStrike" cap="none" normalizeH="0" baseline="-25000" dirty="0" smtClean="0">
                <a:ln>
                  <a:noFill/>
                </a:ln>
                <a:solidFill>
                  <a:schemeClr val="tx1"/>
                </a:solidFill>
                <a:effectLst/>
                <a:latin typeface="Times New Roman" pitchFamily="18" charset="0"/>
              </a:rPr>
              <a:t>i</a:t>
            </a:r>
          </a:p>
        </p:txBody>
      </p:sp>
      <p:sp>
        <p:nvSpPr>
          <p:cNvPr id="17" name="TextBox 16"/>
          <p:cNvSpPr txBox="1"/>
          <p:nvPr/>
        </p:nvSpPr>
        <p:spPr>
          <a:xfrm>
            <a:off x="7329388" y="5157192"/>
            <a:ext cx="450764" cy="523220"/>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i</a:t>
            </a:r>
            <a:endParaRPr lang="en-US" baseline="-25000" dirty="0">
              <a:solidFill>
                <a:schemeClr val="accent2"/>
              </a:solidFill>
            </a:endParaRPr>
          </a:p>
        </p:txBody>
      </p:sp>
      <p:sp>
        <p:nvSpPr>
          <p:cNvPr id="18" name="TextBox 17"/>
          <p:cNvSpPr txBox="1"/>
          <p:nvPr/>
        </p:nvSpPr>
        <p:spPr>
          <a:xfrm>
            <a:off x="6105252" y="5445224"/>
            <a:ext cx="343364" cy="523220"/>
          </a:xfrm>
          <a:prstGeom prst="rect">
            <a:avLst/>
          </a:prstGeom>
          <a:noFill/>
        </p:spPr>
        <p:txBody>
          <a:bodyPr wrap="none" rtlCol="0">
            <a:spAutoFit/>
          </a:bodyPr>
          <a:lstStyle/>
          <a:p>
            <a:r>
              <a:rPr lang="en-US" dirty="0" smtClean="0">
                <a:solidFill>
                  <a:schemeClr val="accent2"/>
                </a:solidFill>
              </a:rPr>
              <a:t>a</a:t>
            </a:r>
            <a:endParaRPr lang="en-US" baseline="-25000" dirty="0">
              <a:solidFill>
                <a:schemeClr val="accent2"/>
              </a:solidFill>
            </a:endParaRPr>
          </a:p>
        </p:txBody>
      </p:sp>
      <p:sp>
        <p:nvSpPr>
          <p:cNvPr id="19" name="Rectangle 7"/>
          <p:cNvSpPr>
            <a:spLocks noChangeArrowheads="1"/>
          </p:cNvSpPr>
          <p:nvPr/>
        </p:nvSpPr>
        <p:spPr bwMode="auto">
          <a:xfrm>
            <a:off x="560636" y="3717032"/>
            <a:ext cx="8424863" cy="648072"/>
          </a:xfrm>
          <a:prstGeom prst="rect">
            <a:avLst/>
          </a:prstGeom>
          <a:solidFill>
            <a:srgbClr val="FF66FF"/>
          </a:solidFill>
          <a:ln w="9525">
            <a:noFill/>
            <a:miter lim="800000"/>
            <a:headEnd/>
            <a:tailEnd/>
          </a:ln>
        </p:spPr>
        <p:txBody>
          <a:bodyPr/>
          <a:lstStyle/>
          <a:p>
            <a:pPr marL="342900" indent="-342900">
              <a:spcBef>
                <a:spcPct val="20000"/>
              </a:spcBef>
            </a:pPr>
            <a:r>
              <a:rPr lang="en-US" sz="2400" dirty="0" smtClean="0"/>
              <a:t>3     At least one of the above</a:t>
            </a:r>
            <a:endParaRPr lang="en-US" sz="2400" baseline="-25000" dirty="0" smtClean="0">
              <a:solidFill>
                <a:schemeClr val="accent2"/>
              </a:solidFill>
            </a:endParaRPr>
          </a:p>
          <a:p>
            <a:pPr marL="342900" indent="-342900">
              <a:spcBef>
                <a:spcPct val="20000"/>
              </a:spcBef>
            </a:pPr>
            <a:r>
              <a:rPr lang="en-US" sz="2400" dirty="0" smtClean="0">
                <a:solidFill>
                  <a:schemeClr val="accent2"/>
                </a:solidFill>
                <a:cs typeface="Times New Roman" pitchFamily="18" charset="0"/>
              </a:rPr>
              <a:t>  </a:t>
            </a:r>
            <a:endParaRPr lang="en-US" sz="24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2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99592" y="2564904"/>
            <a:ext cx="3816424" cy="52322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D17D3F4-4916-43AE-94A2-290E97EF9A6D}" type="slidenum">
              <a:rPr lang="en-US"/>
              <a:pPr>
                <a:defRPr/>
              </a:pPr>
              <a:t>19</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455683" name="Rectangle 3"/>
          <p:cNvSpPr>
            <a:spLocks noGrp="1" noChangeArrowheads="1"/>
          </p:cNvSpPr>
          <p:nvPr>
            <p:ph type="body" idx="1"/>
          </p:nvPr>
        </p:nvSpPr>
        <p:spPr>
          <a:xfrm>
            <a:off x="323528" y="692696"/>
            <a:ext cx="8820472" cy="4495800"/>
          </a:xfrm>
        </p:spPr>
        <p:txBody>
          <a:bodyPr/>
          <a:lstStyle/>
          <a:p>
            <a:pPr eaLnBrk="1" hangingPunct="1">
              <a:defRPr/>
            </a:pPr>
            <a:r>
              <a:rPr lang="en-US" sz="3600" b="1" dirty="0" smtClean="0"/>
              <a:t>Planning</a:t>
            </a:r>
          </a:p>
          <a:p>
            <a:pPr lvl="1" eaLnBrk="1" hangingPunct="1">
              <a:defRPr/>
            </a:pPr>
            <a:r>
              <a:rPr lang="en-US" sz="3200" dirty="0" smtClean="0"/>
              <a:t>Example</a:t>
            </a:r>
          </a:p>
          <a:p>
            <a:pPr lvl="1" eaLnBrk="1" hangingPunct="1">
              <a:defRPr/>
            </a:pPr>
            <a:r>
              <a:rPr lang="en-US" sz="3200" dirty="0" smtClean="0">
                <a:solidFill>
                  <a:schemeClr val="tx2"/>
                </a:solidFill>
              </a:rPr>
              <a:t>STRIPS: a Feature-Based Representation</a:t>
            </a:r>
          </a:p>
          <a:p>
            <a:pPr lvl="1" eaLnBrk="1" hangingPunct="1">
              <a:defRPr/>
            </a:pPr>
            <a:r>
              <a:rPr lang="en-US" sz="3200" b="1" dirty="0" smtClean="0">
                <a:solidFill>
                  <a:schemeClr val="accent2"/>
                </a:solidFill>
              </a:rPr>
              <a:t>Forward Planning</a:t>
            </a:r>
          </a:p>
          <a:p>
            <a:pPr lvl="1" eaLnBrk="1" hangingPunct="1"/>
            <a:r>
              <a:rPr lang="en-US" sz="3200" dirty="0" smtClean="0"/>
              <a:t>Heuristics</a:t>
            </a:r>
          </a:p>
          <a:p>
            <a:pPr lvl="1" eaLnBrk="1" hangingPunct="1"/>
            <a:r>
              <a:rPr lang="en-US" sz="3200" dirty="0" smtClean="0"/>
              <a:t>CSP Planning</a:t>
            </a:r>
          </a:p>
          <a:p>
            <a:pPr eaLnBrk="1" hangingPunct="1">
              <a:buFontTx/>
              <a:buChar char="•"/>
            </a:pPr>
            <a:r>
              <a:rPr lang="en-US" sz="3600" b="1" dirty="0" smtClean="0"/>
              <a:t>Logic Intro</a:t>
            </a:r>
          </a:p>
          <a:p>
            <a:pPr lvl="1" eaLnBrk="1" hangingPunct="1"/>
            <a:r>
              <a:rPr lang="en-US" sz="3200" dirty="0" smtClean="0"/>
              <a:t>Propositional Definite Clause Logic: Syntax</a:t>
            </a:r>
            <a:endParaRPr lang="en-US" sz="3600" dirty="0" smtClean="0"/>
          </a:p>
          <a:p>
            <a:pPr lvl="1" eaLnBrk="1" hangingPunct="1"/>
            <a:endParaRPr lang="en-US" sz="2800" dirty="0" smtClean="0"/>
          </a:p>
          <a:p>
            <a:pPr lvl="1" eaLnBrk="1" hangingPunct="1">
              <a:defRPr/>
            </a:pPr>
            <a:endParaRPr lang="en-US" b="1" dirty="0" smtClean="0"/>
          </a:p>
          <a:p>
            <a:pPr eaLnBrk="1" hangingPunct="1">
              <a:buFontTx/>
              <a:buChar char="•"/>
              <a:defRPr/>
            </a:pPr>
            <a:endParaRPr lang="en-US" sz="3200" dirty="0" smtClean="0">
              <a:solidFill>
                <a:schemeClr val="bg2"/>
              </a:solidFill>
            </a:endParaRPr>
          </a:p>
          <a:p>
            <a:pPr eaLnBrk="1" hangingPunct="1">
              <a:defRPr/>
            </a:pPr>
            <a:endParaRPr lang="en-US" sz="3600" dirty="0" smtClean="0">
              <a:solidFill>
                <a:schemeClr val="bg2"/>
              </a:solidFill>
            </a:endParaRPr>
          </a:p>
          <a:p>
            <a:pPr eaLnBrk="1" hangingPunct="1">
              <a:defRP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Announcements</a:t>
            </a:r>
            <a:endParaRPr lang="en-US" dirty="0"/>
          </a:p>
        </p:txBody>
      </p:sp>
      <p:sp>
        <p:nvSpPr>
          <p:cNvPr id="4" name="Footer Placeholder 3"/>
          <p:cNvSpPr>
            <a:spLocks noGrp="1"/>
          </p:cNvSpPr>
          <p:nvPr>
            <p:ph type="ftr" sz="quarter" idx="11"/>
          </p:nvPr>
        </p:nvSpPr>
        <p:spPr/>
        <p:txBody>
          <a:bodyPr/>
          <a:lstStyle/>
          <a:p>
            <a:pPr>
              <a:defRPr/>
            </a:pPr>
            <a:r>
              <a:rPr lang="en-US" smtClean="0"/>
              <a:t>CPSC 322, Lecture 6</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128CA95-D996-498E-9D83-9E0EA939DE46}" type="slidenum">
              <a:rPr lang="en-US" smtClean="0"/>
              <a:pPr>
                <a:defRPr/>
              </a:pPr>
              <a:t>2</a:t>
            </a:fld>
            <a:endParaRPr lang="en-US"/>
          </a:p>
        </p:txBody>
      </p:sp>
      <p:sp>
        <p:nvSpPr>
          <p:cNvPr id="7" name="Footer Placeholder 4"/>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CPSC 322, Lecture 5</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Slide </a:t>
            </a:r>
            <a:fld id="{69E1A92E-1A12-47B6-8882-197B9E8432E4}"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3"/>
          <p:cNvSpPr txBox="1">
            <a:spLocks noChangeArrowheads="1"/>
          </p:cNvSpPr>
          <p:nvPr/>
        </p:nvSpPr>
        <p:spPr bwMode="auto">
          <a:xfrm>
            <a:off x="755576" y="1340768"/>
            <a:ext cx="6120680" cy="576063"/>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Assignment2  on CSPs due now !</a:t>
            </a:r>
          </a:p>
        </p:txBody>
      </p:sp>
      <p:sp>
        <p:nvSpPr>
          <p:cNvPr id="12" name="Rectangle 3"/>
          <p:cNvSpPr txBox="1">
            <a:spLocks noChangeArrowheads="1"/>
          </p:cNvSpPr>
          <p:nvPr/>
        </p:nvSpPr>
        <p:spPr bwMode="auto">
          <a:xfrm>
            <a:off x="395536" y="2564904"/>
            <a:ext cx="7884368" cy="1080120"/>
          </a:xfrm>
          <a:prstGeom prst="rect">
            <a:avLst/>
          </a:prstGeom>
          <a:solidFill>
            <a:schemeClr val="accent1">
              <a:lumMod val="60000"/>
              <a:lumOff val="40000"/>
            </a:schemeClr>
          </a:solidFill>
          <a:ln w="9525">
            <a:noFill/>
            <a:miter lim="800000"/>
            <a:headEnd/>
            <a:tailEnd/>
          </a:ln>
          <a:effectLst/>
        </p:spPr>
        <p:txBody>
          <a:bodyPr/>
          <a:lstStyle/>
          <a:p>
            <a:pPr>
              <a:buFont typeface="Arial"/>
              <a:buChar char="•"/>
            </a:pPr>
            <a:r>
              <a:rPr lang="en-CA" b="1" dirty="0" smtClean="0">
                <a:latin typeface="Arial"/>
              </a:rPr>
              <a:t> MIDTERM: Mon May 28</a:t>
            </a:r>
            <a:r>
              <a:rPr lang="en-CA" b="1" baseline="30000" dirty="0" smtClean="0">
                <a:latin typeface="Arial"/>
              </a:rPr>
              <a:t>th</a:t>
            </a:r>
            <a:r>
              <a:rPr lang="en-CA" b="1" dirty="0" smtClean="0">
                <a:latin typeface="Arial"/>
              </a:rPr>
              <a:t> – 3PM (room 310)</a:t>
            </a:r>
          </a:p>
          <a:p>
            <a:pPr>
              <a:buFont typeface="Arial"/>
              <a:buChar char="•"/>
            </a:pPr>
            <a:endParaRPr lang="en-CA" sz="700" b="1" dirty="0" smtClean="0">
              <a:latin typeface="Arial"/>
            </a:endParaRPr>
          </a:p>
          <a:p>
            <a:pPr>
              <a:buFont typeface="Arial"/>
              <a:buChar char="•"/>
            </a:pPr>
            <a:r>
              <a:rPr lang="en-CA" b="1" dirty="0" smtClean="0">
                <a:latin typeface="Arial"/>
              </a:rPr>
              <a:t> How to prepare: end of this lecture</a:t>
            </a:r>
          </a:p>
          <a:p>
            <a:pPr marL="342900" indent="-342900">
              <a:spcBef>
                <a:spcPct val="20000"/>
              </a:spcBef>
              <a:buFont typeface="Arial" pitchFamily="34" charset="0"/>
              <a:buChar char="•"/>
              <a:defRPr/>
            </a:pPr>
            <a:endParaRPr lang="en-US" sz="2000" kern="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2175D7CA-7051-43EB-824D-7D0616CE100E}" type="slidenum">
              <a:rPr lang="en-US"/>
              <a:pPr>
                <a:defRPr/>
              </a:pPr>
              <a:t>20</a:t>
            </a:fld>
            <a:endParaRPr lang="en-US"/>
          </a:p>
        </p:txBody>
      </p:sp>
      <p:sp>
        <p:nvSpPr>
          <p:cNvPr id="16394" name="Rectangle 2"/>
          <p:cNvSpPr>
            <a:spLocks noGrp="1" noChangeArrowheads="1"/>
          </p:cNvSpPr>
          <p:nvPr>
            <p:ph type="title"/>
          </p:nvPr>
        </p:nvSpPr>
        <p:spPr/>
        <p:txBody>
          <a:bodyPr/>
          <a:lstStyle/>
          <a:p>
            <a:pPr eaLnBrk="1" hangingPunct="1"/>
            <a:r>
              <a:rPr lang="en-US" smtClean="0"/>
              <a:t>Forward Planning</a:t>
            </a:r>
          </a:p>
        </p:txBody>
      </p:sp>
      <p:sp>
        <p:nvSpPr>
          <p:cNvPr id="16395" name="Rectangle 3"/>
          <p:cNvSpPr>
            <a:spLocks noGrp="1" noChangeArrowheads="1"/>
          </p:cNvSpPr>
          <p:nvPr>
            <p:ph type="body" idx="1"/>
          </p:nvPr>
        </p:nvSpPr>
        <p:spPr>
          <a:xfrm>
            <a:off x="539552" y="836712"/>
            <a:ext cx="8604448" cy="4297362"/>
          </a:xfrm>
        </p:spPr>
        <p:txBody>
          <a:bodyPr/>
          <a:lstStyle/>
          <a:p>
            <a:pPr marL="533400" indent="-533400" eaLnBrk="1" hangingPunct="1"/>
            <a:r>
              <a:rPr lang="en-US" dirty="0" smtClean="0">
                <a:solidFill>
                  <a:schemeClr val="accent2"/>
                </a:solidFill>
              </a:rPr>
              <a:t>To find a plan, a solution</a:t>
            </a:r>
            <a:r>
              <a:rPr lang="en-US" dirty="0" smtClean="0"/>
              <a:t>: search in the state-space graph.</a:t>
            </a:r>
          </a:p>
          <a:p>
            <a:pPr marL="914400" lvl="1" indent="-457200" eaLnBrk="1" hangingPunct="1"/>
            <a:r>
              <a:rPr lang="en-US" dirty="0" smtClean="0"/>
              <a:t>The </a:t>
            </a:r>
            <a:r>
              <a:rPr lang="en-US" b="1" dirty="0" smtClean="0"/>
              <a:t>states </a:t>
            </a:r>
            <a:r>
              <a:rPr lang="en-US" dirty="0" smtClean="0"/>
              <a:t>are the </a:t>
            </a:r>
            <a:r>
              <a:rPr lang="en-US" b="1" dirty="0" smtClean="0"/>
              <a:t>possible worlds</a:t>
            </a:r>
          </a:p>
          <a:p>
            <a:pPr marL="914400" lvl="1" indent="-457200" eaLnBrk="1" hangingPunct="1"/>
            <a:r>
              <a:rPr lang="en-US" dirty="0" smtClean="0"/>
              <a:t>The </a:t>
            </a:r>
            <a:r>
              <a:rPr lang="en-US" b="1" dirty="0" smtClean="0"/>
              <a:t>arcs</a:t>
            </a:r>
            <a:r>
              <a:rPr lang="en-US" dirty="0" smtClean="0"/>
              <a:t> from a state </a:t>
            </a:r>
            <a:r>
              <a:rPr lang="en-US" b="1" i="1" dirty="0" smtClean="0"/>
              <a:t>s</a:t>
            </a:r>
            <a:r>
              <a:rPr lang="en-US" dirty="0" smtClean="0"/>
              <a:t> represent all of the </a:t>
            </a:r>
            <a:r>
              <a:rPr lang="en-US" b="1" dirty="0" smtClean="0"/>
              <a:t>actions</a:t>
            </a:r>
            <a:r>
              <a:rPr lang="en-US" dirty="0" smtClean="0"/>
              <a:t> that are legal in state </a:t>
            </a:r>
            <a:r>
              <a:rPr lang="en-US" b="1" i="1" dirty="0" smtClean="0"/>
              <a:t>s</a:t>
            </a:r>
            <a:r>
              <a:rPr lang="en-US" dirty="0" smtClean="0"/>
              <a:t>. </a:t>
            </a:r>
          </a:p>
          <a:p>
            <a:pPr lvl="1"/>
            <a:r>
              <a:rPr lang="en-US" dirty="0" smtClean="0"/>
              <a:t>  A </a:t>
            </a:r>
            <a:r>
              <a:rPr lang="en-US" b="1" dirty="0" smtClean="0"/>
              <a:t>plan</a:t>
            </a:r>
            <a:r>
              <a:rPr lang="en-US" dirty="0" smtClean="0"/>
              <a:t> is a path from the state representing the initial state to a state that satisfies the goal.</a:t>
            </a:r>
            <a:endParaRPr lang="en-US" sz="1600" dirty="0" smtClean="0"/>
          </a:p>
          <a:p>
            <a:pPr>
              <a:buSzTx/>
            </a:pPr>
            <a:r>
              <a:rPr lang="en-US" dirty="0" smtClean="0">
                <a:solidFill>
                  <a:schemeClr val="accent2"/>
                </a:solidFill>
              </a:rPr>
              <a:t>What actions </a:t>
            </a:r>
            <a:r>
              <a:rPr lang="en-US" i="1" dirty="0" smtClean="0">
                <a:solidFill>
                  <a:schemeClr val="accent2"/>
                </a:solidFill>
              </a:rPr>
              <a:t>a</a:t>
            </a:r>
            <a:r>
              <a:rPr lang="en-US" dirty="0" smtClean="0">
                <a:solidFill>
                  <a:schemeClr val="accent2"/>
                </a:solidFill>
              </a:rPr>
              <a:t> are possible in a state s?</a:t>
            </a:r>
            <a:endParaRPr lang="en-US" dirty="0" smtClean="0"/>
          </a:p>
          <a:p>
            <a:pPr marL="914400" lvl="1" indent="-457200" eaLnBrk="1" hangingPunct="1"/>
            <a:endParaRPr lang="en-US" sz="2800" dirty="0" smtClean="0"/>
          </a:p>
          <a:p>
            <a:pPr marL="914400" lvl="1" indent="-457200" eaLnBrk="1" hangingPunct="1"/>
            <a:endParaRPr lang="en-US" sz="2800" dirty="0" smtClean="0"/>
          </a:p>
          <a:p>
            <a:pPr marL="914400" lvl="1" indent="-457200" eaLnBrk="1" hangingPunct="1"/>
            <a:endParaRPr lang="en-US" sz="2800" dirty="0" smtClean="0"/>
          </a:p>
          <a:p>
            <a:pPr marL="533400" indent="-533400" eaLnBrk="1" hangingPunct="1">
              <a:buFontTx/>
              <a:buChar char="•"/>
            </a:pPr>
            <a:endParaRPr lang="en-US" dirty="0" smtClean="0"/>
          </a:p>
        </p:txBody>
      </p:sp>
      <p:sp>
        <p:nvSpPr>
          <p:cNvPr id="7" name="Rectangle 7"/>
          <p:cNvSpPr>
            <a:spLocks noChangeArrowheads="1"/>
          </p:cNvSpPr>
          <p:nvPr/>
        </p:nvSpPr>
        <p:spPr bwMode="auto">
          <a:xfrm>
            <a:off x="4170363" y="4581128"/>
            <a:ext cx="4973637" cy="863600"/>
          </a:xfrm>
          <a:prstGeom prst="rect">
            <a:avLst/>
          </a:prstGeom>
          <a:solidFill>
            <a:srgbClr val="FFFF00"/>
          </a:solidFill>
          <a:ln w="9525">
            <a:noFill/>
            <a:miter lim="800000"/>
            <a:headEnd/>
            <a:tailEnd/>
          </a:ln>
        </p:spPr>
        <p:txBody>
          <a:bodyPr/>
          <a:lstStyle/>
          <a:p>
            <a:pPr marL="342900" indent="-342900">
              <a:spcBef>
                <a:spcPct val="20000"/>
              </a:spcBef>
            </a:pPr>
            <a:r>
              <a:rPr lang="en-US" sz="2400" dirty="0">
                <a:latin typeface="cmr10" charset="0"/>
              </a:rPr>
              <a:t>Those </a:t>
            </a:r>
            <a:r>
              <a:rPr lang="en-US" sz="2400" dirty="0" smtClean="0">
                <a:latin typeface="cmr10" charset="0"/>
              </a:rPr>
              <a:t>where </a:t>
            </a:r>
            <a:r>
              <a:rPr lang="en-US" sz="2400" dirty="0">
                <a:latin typeface="cmr10" charset="0"/>
              </a:rPr>
              <a:t>the state </a:t>
            </a:r>
            <a:r>
              <a:rPr lang="en-US" sz="2400" b="1" dirty="0">
                <a:latin typeface="cmr10" charset="0"/>
              </a:rPr>
              <a:t>s</a:t>
            </a:r>
            <a:r>
              <a:rPr lang="ja-JP" altLang="en-US" sz="2400" b="1">
                <a:latin typeface="cmr10" charset="0"/>
              </a:rPr>
              <a:t>’</a:t>
            </a:r>
            <a:r>
              <a:rPr lang="en-US" altLang="ja-JP" sz="2400" dirty="0">
                <a:latin typeface="cmr10" charset="0"/>
              </a:rPr>
              <a:t> reached </a:t>
            </a:r>
            <a:br>
              <a:rPr lang="en-US" altLang="ja-JP" sz="2400" dirty="0">
                <a:latin typeface="cmr10" charset="0"/>
              </a:rPr>
            </a:br>
            <a:r>
              <a:rPr lang="en-US" altLang="ja-JP" sz="2400" dirty="0">
                <a:latin typeface="cmr10" charset="0"/>
              </a:rPr>
              <a:t>via </a:t>
            </a:r>
            <a:r>
              <a:rPr lang="en-US" altLang="ja-JP" sz="2400" b="1" dirty="0">
                <a:latin typeface="cmr10" charset="0"/>
              </a:rPr>
              <a:t>a</a:t>
            </a:r>
            <a:r>
              <a:rPr lang="en-US" altLang="ja-JP" sz="2400" dirty="0">
                <a:latin typeface="cmr10" charset="0"/>
              </a:rPr>
              <a:t> is on the way to the goal</a:t>
            </a:r>
            <a:endParaRPr lang="en-US" altLang="ja-JP" sz="2400" baseline="-25000" dirty="0">
              <a:solidFill>
                <a:schemeClr val="accent2"/>
              </a:solidFill>
              <a:latin typeface="cmr10" charset="0"/>
            </a:endParaRPr>
          </a:p>
          <a:p>
            <a:pPr marL="342900" indent="-342900">
              <a:spcBef>
                <a:spcPct val="20000"/>
              </a:spcBef>
            </a:pPr>
            <a:r>
              <a:rPr lang="en-US" sz="2400" dirty="0">
                <a:solidFill>
                  <a:schemeClr val="accent2"/>
                </a:solidFill>
                <a:latin typeface="cmr10" charset="0"/>
                <a:cs typeface="Times New Roman" pitchFamily="18" charset="0"/>
              </a:rPr>
              <a:t>  </a:t>
            </a:r>
            <a:endParaRPr lang="en-US" sz="2400" dirty="0">
              <a:latin typeface="cmr10" charset="0"/>
              <a:cs typeface="Times New Roman" pitchFamily="18" charset="0"/>
            </a:endParaRPr>
          </a:p>
        </p:txBody>
      </p:sp>
      <p:sp>
        <p:nvSpPr>
          <p:cNvPr id="8" name="Rectangle 7"/>
          <p:cNvSpPr>
            <a:spLocks noChangeArrowheads="1"/>
          </p:cNvSpPr>
          <p:nvPr/>
        </p:nvSpPr>
        <p:spPr bwMode="auto">
          <a:xfrm>
            <a:off x="539552" y="4581128"/>
            <a:ext cx="3606794" cy="868362"/>
          </a:xfrm>
          <a:prstGeom prst="rect">
            <a:avLst/>
          </a:prstGeom>
          <a:solidFill>
            <a:srgbClr val="92D050"/>
          </a:solidFill>
          <a:ln w="9525">
            <a:noFill/>
            <a:miter lim="800000"/>
            <a:headEnd/>
            <a:tailEnd/>
          </a:ln>
        </p:spPr>
        <p:txBody>
          <a:bodyPr/>
          <a:lstStyle/>
          <a:p>
            <a:pPr marL="342900" indent="-342900">
              <a:spcBef>
                <a:spcPct val="20000"/>
              </a:spcBef>
            </a:pPr>
            <a:r>
              <a:rPr lang="en-US" sz="2400" dirty="0">
                <a:latin typeface="cmr10" charset="0"/>
              </a:rPr>
              <a:t>Those where </a:t>
            </a:r>
            <a:r>
              <a:rPr lang="en-US" sz="2400" b="1" dirty="0">
                <a:latin typeface="cmr10" charset="0"/>
              </a:rPr>
              <a:t>a</a:t>
            </a:r>
            <a:r>
              <a:rPr lang="en-CA" altLang="en-US" sz="2400" dirty="0">
                <a:latin typeface="cmr10" charset="0"/>
              </a:rPr>
              <a:t>’</a:t>
            </a:r>
            <a:r>
              <a:rPr lang="en-US" altLang="ja-JP" sz="2400" dirty="0">
                <a:latin typeface="cmr10" charset="0"/>
              </a:rPr>
              <a:t>s effects are satisfied in </a:t>
            </a:r>
            <a:r>
              <a:rPr lang="en-US" altLang="ja-JP" sz="2400" b="1" dirty="0">
                <a:latin typeface="cmr10" charset="0"/>
              </a:rPr>
              <a:t>s</a:t>
            </a:r>
            <a:endParaRPr lang="en-US" sz="2400" b="1" baseline="-25000" dirty="0">
              <a:solidFill>
                <a:schemeClr val="accent2"/>
              </a:solidFill>
              <a:latin typeface="cmr10" charset="0"/>
            </a:endParaRPr>
          </a:p>
        </p:txBody>
      </p:sp>
      <p:sp>
        <p:nvSpPr>
          <p:cNvPr id="9" name="Rectangle 7"/>
          <p:cNvSpPr>
            <a:spLocks noChangeArrowheads="1"/>
          </p:cNvSpPr>
          <p:nvPr/>
        </p:nvSpPr>
        <p:spPr bwMode="auto">
          <a:xfrm>
            <a:off x="971600" y="5517232"/>
            <a:ext cx="7129462" cy="717550"/>
          </a:xfrm>
          <a:prstGeom prst="rect">
            <a:avLst/>
          </a:prstGeom>
          <a:solidFill>
            <a:srgbClr val="FF66FF"/>
          </a:solidFill>
          <a:ln w="9525">
            <a:noFill/>
            <a:miter lim="800000"/>
            <a:headEnd/>
            <a:tailEnd/>
          </a:ln>
        </p:spPr>
        <p:txBody>
          <a:bodyPr/>
          <a:lstStyle/>
          <a:p>
            <a:pPr marL="342900" indent="-342900">
              <a:spcBef>
                <a:spcPct val="20000"/>
              </a:spcBef>
            </a:pPr>
            <a:r>
              <a:rPr lang="en-US" sz="2400" dirty="0">
                <a:latin typeface="cmr10" charset="0"/>
                <a:cs typeface="Times New Roman" pitchFamily="18" charset="0"/>
              </a:rPr>
              <a:t>Those where </a:t>
            </a:r>
            <a:r>
              <a:rPr lang="en-US" sz="2400" b="1" dirty="0">
                <a:latin typeface="cmr10" charset="0"/>
                <a:cs typeface="Times New Roman" pitchFamily="18" charset="0"/>
              </a:rPr>
              <a:t>a</a:t>
            </a:r>
            <a:r>
              <a:rPr lang="en-CA" altLang="en-US" sz="2400" dirty="0">
                <a:latin typeface="cmr10" charset="0"/>
                <a:cs typeface="Times New Roman" pitchFamily="18" charset="0"/>
              </a:rPr>
              <a:t>’</a:t>
            </a:r>
            <a:r>
              <a:rPr lang="en-US" altLang="ja-JP" sz="2400" dirty="0">
                <a:latin typeface="cmr10" charset="0"/>
                <a:cs typeface="Times New Roman" pitchFamily="18" charset="0"/>
              </a:rPr>
              <a:t>s preconditions are satisfied in </a:t>
            </a:r>
            <a:r>
              <a:rPr lang="en-US" altLang="ja-JP" sz="2400" b="1" dirty="0">
                <a:latin typeface="cmr10" charset="0"/>
                <a:cs typeface="Times New Roman" pitchFamily="18" charset="0"/>
              </a:rPr>
              <a:t>s</a:t>
            </a:r>
          </a:p>
          <a:p>
            <a:pPr marL="342900" indent="-342900">
              <a:spcBef>
                <a:spcPct val="20000"/>
              </a:spcBef>
            </a:pPr>
            <a:r>
              <a:rPr lang="en-US" sz="2400" dirty="0">
                <a:solidFill>
                  <a:schemeClr val="accent2"/>
                </a:solidFill>
                <a:latin typeface="cmr10" charset="0"/>
                <a:cs typeface="Times New Roman" pitchFamily="18" charset="0"/>
              </a:rPr>
              <a:t>  </a:t>
            </a:r>
            <a:endParaRPr lang="en-US" sz="2400" dirty="0">
              <a:latin typeface="cmr10"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2175D7CA-7051-43EB-824D-7D0616CE100E}" type="slidenum">
              <a:rPr lang="en-US"/>
              <a:pPr>
                <a:defRPr/>
              </a:pPr>
              <a:t>21</a:t>
            </a:fld>
            <a:endParaRPr lang="en-US"/>
          </a:p>
        </p:txBody>
      </p:sp>
      <p:sp>
        <p:nvSpPr>
          <p:cNvPr id="16394" name="Rectangle 2"/>
          <p:cNvSpPr>
            <a:spLocks noGrp="1" noChangeArrowheads="1"/>
          </p:cNvSpPr>
          <p:nvPr>
            <p:ph type="title"/>
          </p:nvPr>
        </p:nvSpPr>
        <p:spPr/>
        <p:txBody>
          <a:bodyPr/>
          <a:lstStyle/>
          <a:p>
            <a:pPr eaLnBrk="1" hangingPunct="1"/>
            <a:r>
              <a:rPr lang="en-US" smtClean="0"/>
              <a:t>Forward Planning</a:t>
            </a:r>
          </a:p>
        </p:txBody>
      </p:sp>
      <p:sp>
        <p:nvSpPr>
          <p:cNvPr id="16395" name="Rectangle 3"/>
          <p:cNvSpPr>
            <a:spLocks noGrp="1" noChangeArrowheads="1"/>
          </p:cNvSpPr>
          <p:nvPr>
            <p:ph type="body" idx="1"/>
          </p:nvPr>
        </p:nvSpPr>
        <p:spPr>
          <a:xfrm>
            <a:off x="539552" y="836712"/>
            <a:ext cx="8604448" cy="4297362"/>
          </a:xfrm>
        </p:spPr>
        <p:txBody>
          <a:bodyPr/>
          <a:lstStyle/>
          <a:p>
            <a:pPr marL="533400" indent="-533400" eaLnBrk="1" hangingPunct="1"/>
            <a:r>
              <a:rPr lang="en-US" dirty="0" smtClean="0">
                <a:solidFill>
                  <a:schemeClr val="accent2"/>
                </a:solidFill>
              </a:rPr>
              <a:t>To find a plan, a solution</a:t>
            </a:r>
            <a:r>
              <a:rPr lang="en-US" dirty="0" smtClean="0"/>
              <a:t>: search in the state-space graph.</a:t>
            </a:r>
          </a:p>
          <a:p>
            <a:pPr marL="914400" lvl="1" indent="-457200" eaLnBrk="1" hangingPunct="1"/>
            <a:r>
              <a:rPr lang="en-US" dirty="0" smtClean="0"/>
              <a:t>The </a:t>
            </a:r>
            <a:r>
              <a:rPr lang="en-US" b="1" dirty="0" smtClean="0"/>
              <a:t>states </a:t>
            </a:r>
            <a:r>
              <a:rPr lang="en-US" dirty="0" smtClean="0"/>
              <a:t>are the </a:t>
            </a:r>
            <a:r>
              <a:rPr lang="en-US" b="1" dirty="0" smtClean="0"/>
              <a:t>possible worlds</a:t>
            </a:r>
          </a:p>
          <a:p>
            <a:pPr marL="914400" lvl="1" indent="-457200" eaLnBrk="1" hangingPunct="1"/>
            <a:r>
              <a:rPr lang="en-US" dirty="0" smtClean="0"/>
              <a:t>The </a:t>
            </a:r>
            <a:r>
              <a:rPr lang="en-US" b="1" dirty="0" smtClean="0"/>
              <a:t>arcs</a:t>
            </a:r>
            <a:r>
              <a:rPr lang="en-US" dirty="0" smtClean="0"/>
              <a:t> from a state </a:t>
            </a:r>
            <a:r>
              <a:rPr lang="en-US" b="1" i="1" dirty="0" smtClean="0"/>
              <a:t>s</a:t>
            </a:r>
            <a:r>
              <a:rPr lang="en-US" dirty="0" smtClean="0"/>
              <a:t> represent all of the </a:t>
            </a:r>
            <a:r>
              <a:rPr lang="en-US" b="1" dirty="0" smtClean="0"/>
              <a:t>actions</a:t>
            </a:r>
            <a:r>
              <a:rPr lang="en-US" dirty="0" smtClean="0"/>
              <a:t> that are legal in state </a:t>
            </a:r>
            <a:r>
              <a:rPr lang="en-US" b="1" i="1" dirty="0" smtClean="0"/>
              <a:t>s</a:t>
            </a:r>
            <a:r>
              <a:rPr lang="en-US" dirty="0" smtClean="0"/>
              <a:t>. </a:t>
            </a:r>
          </a:p>
          <a:p>
            <a:pPr lvl="1"/>
            <a:r>
              <a:rPr lang="en-US" dirty="0" smtClean="0"/>
              <a:t>  A </a:t>
            </a:r>
            <a:r>
              <a:rPr lang="en-US" b="1" dirty="0" smtClean="0"/>
              <a:t>plan</a:t>
            </a:r>
            <a:r>
              <a:rPr lang="en-US" dirty="0" smtClean="0"/>
              <a:t> is a path from the state representing the initial state to a state that satisfies the goal.</a:t>
            </a:r>
            <a:endParaRPr lang="en-US" sz="1600" dirty="0" smtClean="0"/>
          </a:p>
          <a:p>
            <a:pPr>
              <a:buSzTx/>
            </a:pPr>
            <a:r>
              <a:rPr lang="en-US" dirty="0" smtClean="0">
                <a:solidFill>
                  <a:schemeClr val="accent2"/>
                </a:solidFill>
              </a:rPr>
              <a:t>What actions </a:t>
            </a:r>
            <a:r>
              <a:rPr lang="en-US" i="1" dirty="0" smtClean="0">
                <a:solidFill>
                  <a:schemeClr val="accent2"/>
                </a:solidFill>
              </a:rPr>
              <a:t>a</a:t>
            </a:r>
            <a:r>
              <a:rPr lang="en-US" dirty="0" smtClean="0">
                <a:solidFill>
                  <a:schemeClr val="accent2"/>
                </a:solidFill>
              </a:rPr>
              <a:t> are possible in a state s?</a:t>
            </a:r>
            <a:endParaRPr lang="en-US" dirty="0" smtClean="0"/>
          </a:p>
          <a:p>
            <a:pPr marL="914400" lvl="1" indent="-457200" eaLnBrk="1" hangingPunct="1"/>
            <a:endParaRPr lang="en-US" sz="2800" dirty="0" smtClean="0"/>
          </a:p>
          <a:p>
            <a:pPr marL="914400" lvl="1" indent="-457200" eaLnBrk="1" hangingPunct="1"/>
            <a:endParaRPr lang="en-US" sz="2800" dirty="0" smtClean="0"/>
          </a:p>
          <a:p>
            <a:pPr marL="914400" lvl="1" indent="-457200" eaLnBrk="1" hangingPunct="1"/>
            <a:endParaRPr lang="en-US" sz="2800" dirty="0" smtClean="0"/>
          </a:p>
          <a:p>
            <a:pPr marL="533400" indent="-533400" eaLnBrk="1" hangingPunct="1">
              <a:buFontTx/>
              <a:buChar char="•"/>
            </a:pPr>
            <a:endParaRPr lang="en-US" dirty="0" smtClean="0"/>
          </a:p>
        </p:txBody>
      </p:sp>
      <p:sp>
        <p:nvSpPr>
          <p:cNvPr id="9" name="Rectangle 7"/>
          <p:cNvSpPr>
            <a:spLocks noChangeArrowheads="1"/>
          </p:cNvSpPr>
          <p:nvPr/>
        </p:nvSpPr>
        <p:spPr bwMode="auto">
          <a:xfrm>
            <a:off x="971600" y="5157192"/>
            <a:ext cx="7129462" cy="717550"/>
          </a:xfrm>
          <a:prstGeom prst="rect">
            <a:avLst/>
          </a:prstGeom>
          <a:solidFill>
            <a:srgbClr val="FF66FF"/>
          </a:solidFill>
          <a:ln w="9525">
            <a:noFill/>
            <a:miter lim="800000"/>
            <a:headEnd/>
            <a:tailEnd/>
          </a:ln>
        </p:spPr>
        <p:txBody>
          <a:bodyPr/>
          <a:lstStyle/>
          <a:p>
            <a:pPr marL="342900" indent="-342900">
              <a:spcBef>
                <a:spcPct val="20000"/>
              </a:spcBef>
            </a:pPr>
            <a:r>
              <a:rPr lang="en-US" sz="2400" dirty="0">
                <a:latin typeface="cmr10" charset="0"/>
                <a:cs typeface="Times New Roman" pitchFamily="18" charset="0"/>
              </a:rPr>
              <a:t>Those where a</a:t>
            </a:r>
            <a:r>
              <a:rPr lang="en-CA" altLang="en-US" sz="2400" dirty="0">
                <a:latin typeface="cmr10" charset="0"/>
                <a:cs typeface="Times New Roman" pitchFamily="18" charset="0"/>
              </a:rPr>
              <a:t>’</a:t>
            </a:r>
            <a:r>
              <a:rPr lang="en-US" altLang="ja-JP" sz="2400" dirty="0">
                <a:latin typeface="cmr10" charset="0"/>
                <a:cs typeface="Times New Roman" pitchFamily="18" charset="0"/>
              </a:rPr>
              <a:t>s preconditions are satisfied in s</a:t>
            </a:r>
          </a:p>
          <a:p>
            <a:pPr marL="342900" indent="-342900">
              <a:spcBef>
                <a:spcPct val="20000"/>
              </a:spcBef>
            </a:pPr>
            <a:r>
              <a:rPr lang="en-US" sz="2400" dirty="0">
                <a:solidFill>
                  <a:schemeClr val="accent2"/>
                </a:solidFill>
                <a:latin typeface="cmr10" charset="0"/>
                <a:cs typeface="Times New Roman" pitchFamily="18" charset="0"/>
              </a:rPr>
              <a:t>  </a:t>
            </a:r>
            <a:endParaRPr lang="en-US" sz="2400" dirty="0">
              <a:latin typeface="cmr10"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6</a:t>
            </a:r>
            <a:endParaRPr lang="en-US"/>
          </a:p>
        </p:txBody>
      </p:sp>
      <p:sp>
        <p:nvSpPr>
          <p:cNvPr id="10" name="Slide Number Placeholder 5"/>
          <p:cNvSpPr>
            <a:spLocks noGrp="1"/>
          </p:cNvSpPr>
          <p:nvPr>
            <p:ph type="sldNum" sz="quarter" idx="12"/>
          </p:nvPr>
        </p:nvSpPr>
        <p:spPr/>
        <p:txBody>
          <a:bodyPr/>
          <a:lstStyle/>
          <a:p>
            <a:pPr>
              <a:defRPr/>
            </a:pPr>
            <a:r>
              <a:rPr lang="en-US"/>
              <a:t>Slide </a:t>
            </a:r>
            <a:fld id="{9B4F6332-545E-4970-87B9-AAC077080135}" type="slidenum">
              <a:rPr lang="en-US"/>
              <a:pPr>
                <a:defRPr/>
              </a:pPr>
              <a:t>22</a:t>
            </a:fld>
            <a:endParaRPr lang="en-US"/>
          </a:p>
        </p:txBody>
      </p:sp>
      <p:sp>
        <p:nvSpPr>
          <p:cNvPr id="17435" name="Rectangle 2"/>
          <p:cNvSpPr>
            <a:spLocks noGrp="1" noChangeArrowheads="1"/>
          </p:cNvSpPr>
          <p:nvPr>
            <p:ph type="title"/>
          </p:nvPr>
        </p:nvSpPr>
        <p:spPr>
          <a:xfrm>
            <a:off x="0" y="0"/>
            <a:ext cx="6286500" cy="1189038"/>
          </a:xfrm>
        </p:spPr>
        <p:txBody>
          <a:bodyPr/>
          <a:lstStyle/>
          <a:p>
            <a:pPr eaLnBrk="1" hangingPunct="1"/>
            <a:r>
              <a:rPr lang="en-US" smtClean="0"/>
              <a:t>Example state-space graph: first level</a:t>
            </a:r>
          </a:p>
        </p:txBody>
      </p:sp>
      <p:pic>
        <p:nvPicPr>
          <p:cNvPr id="17436" name="Picture 5"/>
          <p:cNvPicPr>
            <a:picLocks noChangeAspect="1" noChangeArrowheads="1"/>
          </p:cNvPicPr>
          <p:nvPr/>
        </p:nvPicPr>
        <p:blipFill>
          <a:blip r:embed="rId4" cstate="print"/>
          <a:srcRect r="1720" b="57143"/>
          <a:stretch>
            <a:fillRect/>
          </a:stretch>
        </p:blipFill>
        <p:spPr bwMode="auto">
          <a:xfrm>
            <a:off x="195263" y="3071813"/>
            <a:ext cx="8948737" cy="2428875"/>
          </a:xfrm>
          <a:prstGeom prst="rect">
            <a:avLst/>
          </a:prstGeom>
          <a:noFill/>
          <a:ln w="9525" algn="ctr">
            <a:noFill/>
            <a:miter lim="800000"/>
            <a:headEnd/>
            <a:tailEnd/>
          </a:ln>
        </p:spPr>
      </p:pic>
      <p:pic>
        <p:nvPicPr>
          <p:cNvPr id="17437" name="Picture 6"/>
          <p:cNvPicPr>
            <a:picLocks noChangeAspect="1" noChangeArrowheads="1"/>
          </p:cNvPicPr>
          <p:nvPr/>
        </p:nvPicPr>
        <p:blipFill>
          <a:blip r:embed="rId5" cstate="print"/>
          <a:srcRect/>
          <a:stretch>
            <a:fillRect/>
          </a:stretch>
        </p:blipFill>
        <p:spPr bwMode="auto">
          <a:xfrm>
            <a:off x="5795963" y="857250"/>
            <a:ext cx="3348037" cy="2463800"/>
          </a:xfrm>
          <a:prstGeom prst="rect">
            <a:avLst/>
          </a:prstGeom>
          <a:noFill/>
          <a:ln w="9525" algn="ctr">
            <a:noFill/>
            <a:miter lim="800000"/>
            <a:headEnd/>
            <a:tailEnd/>
          </a:ln>
        </p:spPr>
      </p:pic>
      <p:sp>
        <p:nvSpPr>
          <p:cNvPr id="17438" name="Rectangle 11"/>
          <p:cNvSpPr>
            <a:spLocks noChangeArrowheads="1"/>
          </p:cNvSpPr>
          <p:nvPr/>
        </p:nvSpPr>
        <p:spPr bwMode="auto">
          <a:xfrm>
            <a:off x="2339975" y="6021388"/>
            <a:ext cx="287338" cy="71437"/>
          </a:xfrm>
          <a:prstGeom prst="rect">
            <a:avLst/>
          </a:prstGeom>
          <a:solidFill>
            <a:schemeClr val="bg1"/>
          </a:solidFill>
          <a:ln w="9525" algn="ctr">
            <a:noFill/>
            <a:miter lim="800000"/>
            <a:headEnd/>
            <a:tailEnd/>
          </a:ln>
        </p:spPr>
        <p:txBody>
          <a:bodyPr wrap="none" anchor="ctr">
            <a:spAutoFit/>
          </a:bodyPr>
          <a:lstStyle/>
          <a:p>
            <a:endParaRPr lang="en-US"/>
          </a:p>
        </p:txBody>
      </p:sp>
      <p:sp>
        <p:nvSpPr>
          <p:cNvPr id="17439" name="Rectangle 12"/>
          <p:cNvSpPr>
            <a:spLocks noChangeArrowheads="1"/>
          </p:cNvSpPr>
          <p:nvPr/>
        </p:nvSpPr>
        <p:spPr bwMode="auto">
          <a:xfrm>
            <a:off x="2555875" y="6237288"/>
            <a:ext cx="287338" cy="71437"/>
          </a:xfrm>
          <a:prstGeom prst="rect">
            <a:avLst/>
          </a:prstGeom>
          <a:solidFill>
            <a:schemeClr val="bg1"/>
          </a:solidFill>
          <a:ln w="9525" algn="ctr">
            <a:noFill/>
            <a:miter lim="800000"/>
            <a:headEnd/>
            <a:tailEnd/>
          </a:ln>
        </p:spPr>
        <p:txBody>
          <a:bodyPr wrap="none" anchor="ctr">
            <a:spAutoFit/>
          </a:bodyPr>
          <a:lstStyle/>
          <a:p>
            <a:endParaRPr lang="en-US"/>
          </a:p>
        </p:txBody>
      </p:sp>
      <p:sp>
        <p:nvSpPr>
          <p:cNvPr id="17440" name="Rectangle 13"/>
          <p:cNvSpPr>
            <a:spLocks noChangeArrowheads="1"/>
          </p:cNvSpPr>
          <p:nvPr/>
        </p:nvSpPr>
        <p:spPr bwMode="auto">
          <a:xfrm>
            <a:off x="3995738" y="6381750"/>
            <a:ext cx="287337" cy="71438"/>
          </a:xfrm>
          <a:prstGeom prst="rect">
            <a:avLst/>
          </a:prstGeom>
          <a:solidFill>
            <a:schemeClr val="bg1"/>
          </a:solidFill>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Example for state space graph</a:t>
            </a:r>
            <a:endParaRPr/>
          </a:p>
        </p:txBody>
      </p:sp>
      <p:pic>
        <p:nvPicPr>
          <p:cNvPr id="35843" name="Picture 4"/>
          <p:cNvPicPr>
            <a:picLocks noChangeAspect="1" noChangeArrowheads="1"/>
          </p:cNvPicPr>
          <p:nvPr/>
        </p:nvPicPr>
        <p:blipFill>
          <a:blip r:embed="rId5" cstate="print"/>
          <a:srcRect/>
          <a:stretch>
            <a:fillRect/>
          </a:stretch>
        </p:blipFill>
        <p:spPr bwMode="auto">
          <a:xfrm>
            <a:off x="395288" y="836613"/>
            <a:ext cx="6859587" cy="4602162"/>
          </a:xfrm>
          <a:prstGeom prst="rect">
            <a:avLst/>
          </a:prstGeom>
          <a:noFill/>
          <a:ln w="9525">
            <a:noFill/>
            <a:miter lim="800000"/>
            <a:headEnd/>
            <a:tailEnd/>
          </a:ln>
        </p:spPr>
      </p:pic>
      <p:pic>
        <p:nvPicPr>
          <p:cNvPr id="35844" name="Picture 6"/>
          <p:cNvPicPr>
            <a:picLocks noChangeAspect="1" noChangeArrowheads="1"/>
          </p:cNvPicPr>
          <p:nvPr/>
        </p:nvPicPr>
        <p:blipFill>
          <a:blip r:embed="rId6" cstate="print"/>
          <a:srcRect/>
          <a:stretch>
            <a:fillRect/>
          </a:stretch>
        </p:blipFill>
        <p:spPr bwMode="auto">
          <a:xfrm>
            <a:off x="6892925" y="909638"/>
            <a:ext cx="2251075" cy="1655762"/>
          </a:xfrm>
          <a:prstGeom prst="rect">
            <a:avLst/>
          </a:prstGeom>
          <a:noFill/>
          <a:ln w="9525">
            <a:noFill/>
            <a:miter lim="800000"/>
            <a:headEnd/>
            <a:tailEnd/>
          </a:ln>
        </p:spPr>
      </p:pic>
      <p:sp>
        <p:nvSpPr>
          <p:cNvPr id="35845" name="Rectangle 3"/>
          <p:cNvSpPr>
            <a:spLocks noGrp="1" noChangeArrowheads="1"/>
          </p:cNvSpPr>
          <p:nvPr>
            <p:ph idx="1"/>
          </p:nvPr>
        </p:nvSpPr>
        <p:spPr>
          <a:xfrm>
            <a:off x="395288" y="5805488"/>
            <a:ext cx="3459162" cy="795337"/>
          </a:xfrm>
        </p:spPr>
        <p:txBody>
          <a:bodyPr/>
          <a:lstStyle/>
          <a:p>
            <a:pPr eaLnBrk="1" hangingPunct="1">
              <a:lnSpc>
                <a:spcPct val="80000"/>
              </a:lnSpc>
              <a:buSzTx/>
              <a:buFontTx/>
              <a:buNone/>
            </a:pPr>
            <a:r>
              <a:rPr lang="en-US" sz="2400" dirty="0" smtClean="0">
                <a:solidFill>
                  <a:schemeClr val="accent2"/>
                </a:solidFill>
              </a:rPr>
              <a:t>What is a solution to </a:t>
            </a:r>
          </a:p>
          <a:p>
            <a:pPr eaLnBrk="1" hangingPunct="1">
              <a:lnSpc>
                <a:spcPct val="80000"/>
              </a:lnSpc>
              <a:buSzTx/>
              <a:buFontTx/>
              <a:buNone/>
            </a:pPr>
            <a:r>
              <a:rPr lang="en-US" sz="2400" dirty="0" smtClean="0">
                <a:solidFill>
                  <a:schemeClr val="accent2"/>
                </a:solidFill>
              </a:rPr>
              <a:t>this planning problem?</a:t>
            </a:r>
          </a:p>
        </p:txBody>
      </p:sp>
      <p:sp>
        <p:nvSpPr>
          <p:cNvPr id="35846" name="TextBox 7"/>
          <p:cNvSpPr txBox="1">
            <a:spLocks noChangeArrowheads="1"/>
          </p:cNvSpPr>
          <p:nvPr/>
        </p:nvSpPr>
        <p:spPr bwMode="auto">
          <a:xfrm>
            <a:off x="5651500" y="3567113"/>
            <a:ext cx="1836738" cy="584200"/>
          </a:xfrm>
          <a:prstGeom prst="rect">
            <a:avLst/>
          </a:prstGeom>
          <a:noFill/>
          <a:ln w="9525">
            <a:noFill/>
            <a:miter lim="800000"/>
            <a:headEnd/>
            <a:tailEnd/>
          </a:ln>
        </p:spPr>
        <p:txBody>
          <a:bodyPr>
            <a:spAutoFit/>
          </a:bodyPr>
          <a:lstStyle/>
          <a:p>
            <a:r>
              <a:rPr lang="en-US" sz="3200">
                <a:solidFill>
                  <a:srgbClr val="FF0000"/>
                </a:solidFill>
              </a:rPr>
              <a:t>Goal:</a:t>
            </a:r>
          </a:p>
        </p:txBody>
      </p:sp>
      <p:sp>
        <p:nvSpPr>
          <p:cNvPr id="35848" name="Ink 2"/>
          <p:cNvSpPr>
            <a:spLocks noRot="1" noChangeAspect="1" noEditPoints="1" noChangeArrowheads="1" noChangeShapeType="1" noTextEdit="1"/>
          </p:cNvSpPr>
          <p:nvPr/>
        </p:nvSpPr>
        <p:spPr bwMode="auto">
          <a:xfrm>
            <a:off x="5010150" y="6165850"/>
            <a:ext cx="71438" cy="71438"/>
          </a:xfrm>
          <a:custGeom>
            <a:avLst/>
            <a:gdLst>
              <a:gd name="T0" fmla="*/ 0 w 31"/>
              <a:gd name="T1" fmla="*/ 2147483647 h 31"/>
              <a:gd name="T2" fmla="*/ 2147483647 w 31"/>
              <a:gd name="T3" fmla="*/ 2147483647 h 31"/>
              <a:gd name="T4" fmla="*/ 2147483647 w 31"/>
              <a:gd name="T5" fmla="*/ 2147483647 h 31"/>
              <a:gd name="T6" fmla="*/ 2147483647 w 31"/>
              <a:gd name="T7" fmla="*/ 2147483647 h 31"/>
              <a:gd name="T8" fmla="*/ 0 60000 65536"/>
              <a:gd name="T9" fmla="*/ 0 60000 65536"/>
              <a:gd name="T10" fmla="*/ 0 60000 65536"/>
              <a:gd name="T11" fmla="*/ 0 60000 65536"/>
              <a:gd name="T12" fmla="*/ 0 w 31"/>
              <a:gd name="T13" fmla="*/ 0 h 31"/>
              <a:gd name="T14" fmla="*/ 31 w 31"/>
              <a:gd name="T15" fmla="*/ 31 h 31"/>
            </a:gdLst>
            <a:ahLst/>
            <a:cxnLst>
              <a:cxn ang="T8">
                <a:pos x="T0" y="T1"/>
              </a:cxn>
              <a:cxn ang="T9">
                <a:pos x="T2" y="T3"/>
              </a:cxn>
              <a:cxn ang="T10">
                <a:pos x="T4" y="T5"/>
              </a:cxn>
              <a:cxn ang="T11">
                <a:pos x="T6" y="T7"/>
              </a:cxn>
            </a:cxnLst>
            <a:rect l="T12" t="T13" r="T14" b="T15"/>
            <a:pathLst>
              <a:path w="31" h="31" extrusionOk="0">
                <a:moveTo>
                  <a:pt x="0" y="0"/>
                </a:moveTo>
              </a:path>
            </a:pathLst>
          </a:custGeom>
          <a:noFill/>
          <a:ln w="19050" cap="rnd">
            <a:solidFill>
              <a:srgbClr val="1F497D"/>
            </a:solidFill>
            <a:round/>
            <a:headEnd/>
            <a:tailEnd/>
          </a:ln>
        </p:spPr>
        <p:txBody>
          <a:bodyPr/>
          <a:lstStyle/>
          <a:p>
            <a:endParaRPr lang="en-US"/>
          </a:p>
        </p:txBody>
      </p:sp>
      <p:sp>
        <p:nvSpPr>
          <p:cNvPr id="14" name="Rectangle 7"/>
          <p:cNvSpPr>
            <a:spLocks noChangeArrowheads="1"/>
          </p:cNvSpPr>
          <p:nvPr>
            <p:custDataLst>
              <p:tags r:id="rId2"/>
            </p:custDataLst>
          </p:nvPr>
        </p:nvSpPr>
        <p:spPr bwMode="auto">
          <a:xfrm>
            <a:off x="6084888" y="5661025"/>
            <a:ext cx="2232025" cy="512763"/>
          </a:xfrm>
          <a:prstGeom prst="rect">
            <a:avLst/>
          </a:prstGeom>
          <a:solidFill>
            <a:srgbClr val="00CCFF"/>
          </a:solidFill>
          <a:ln w="9525">
            <a:noFill/>
            <a:miter lim="800000"/>
            <a:headEnd/>
            <a:tailEnd/>
          </a:ln>
        </p:spPr>
        <p:txBody>
          <a:bodyPr wrap="none" anchor="ctr"/>
          <a:lstStyle/>
          <a:p>
            <a:r>
              <a:rPr lang="en-US"/>
              <a:t>(puc, mc, mc)</a:t>
            </a:r>
            <a:endParaRPr lang="en-US" baseline="30000"/>
          </a:p>
        </p:txBody>
      </p:sp>
      <p:sp>
        <p:nvSpPr>
          <p:cNvPr id="15" name="TextBox 14"/>
          <p:cNvSpPr txBox="1">
            <a:spLocks noChangeArrowheads="1"/>
          </p:cNvSpPr>
          <p:nvPr/>
        </p:nvSpPr>
        <p:spPr bwMode="auto">
          <a:xfrm>
            <a:off x="3779838" y="6261100"/>
            <a:ext cx="2084387" cy="522288"/>
          </a:xfrm>
          <a:prstGeom prst="rect">
            <a:avLst/>
          </a:prstGeom>
          <a:solidFill>
            <a:srgbClr val="FFFF00"/>
          </a:solidFill>
          <a:ln w="9525">
            <a:noFill/>
            <a:miter lim="800000"/>
            <a:headEnd/>
            <a:tailEnd/>
          </a:ln>
        </p:spPr>
        <p:txBody>
          <a:bodyPr>
            <a:spAutoFit/>
          </a:bodyPr>
          <a:lstStyle/>
          <a:p>
            <a:r>
              <a:rPr lang="en-US"/>
              <a:t>(puc, dc)</a:t>
            </a:r>
            <a:endParaRPr lang="en-US" baseline="30000"/>
          </a:p>
        </p:txBody>
      </p:sp>
      <p:sp>
        <p:nvSpPr>
          <p:cNvPr id="16" name="TextBox 15"/>
          <p:cNvSpPr txBox="1">
            <a:spLocks noChangeArrowheads="1"/>
          </p:cNvSpPr>
          <p:nvPr/>
        </p:nvSpPr>
        <p:spPr bwMode="auto">
          <a:xfrm>
            <a:off x="3851275" y="5684838"/>
            <a:ext cx="2089150" cy="523875"/>
          </a:xfrm>
          <a:prstGeom prst="rect">
            <a:avLst/>
          </a:prstGeom>
          <a:solidFill>
            <a:srgbClr val="66FF33">
              <a:alpha val="54901"/>
            </a:srgbClr>
          </a:solidFill>
          <a:ln w="9525">
            <a:noFill/>
            <a:miter lim="800000"/>
            <a:headEnd/>
            <a:tailEnd/>
          </a:ln>
        </p:spPr>
        <p:txBody>
          <a:bodyPr>
            <a:spAutoFit/>
          </a:bodyPr>
          <a:lstStyle/>
          <a:p>
            <a:r>
              <a:rPr lang="en-US"/>
              <a:t>(puc, mc)</a:t>
            </a:r>
            <a:endParaRPr lang="en-US" baseline="30000"/>
          </a:p>
        </p:txBody>
      </p:sp>
      <p:sp>
        <p:nvSpPr>
          <p:cNvPr id="17" name="TextBox 16"/>
          <p:cNvSpPr txBox="1">
            <a:spLocks noChangeArrowheads="1"/>
          </p:cNvSpPr>
          <p:nvPr/>
        </p:nvSpPr>
        <p:spPr bwMode="auto">
          <a:xfrm>
            <a:off x="6084888" y="6237288"/>
            <a:ext cx="2159000" cy="523875"/>
          </a:xfrm>
          <a:prstGeom prst="rect">
            <a:avLst/>
          </a:prstGeom>
          <a:solidFill>
            <a:srgbClr val="FF66CC">
              <a:alpha val="61176"/>
            </a:srgbClr>
          </a:solidFill>
          <a:ln w="9525">
            <a:noFill/>
            <a:miter lim="800000"/>
            <a:headEnd/>
            <a:tailEnd/>
          </a:ln>
        </p:spPr>
        <p:txBody>
          <a:bodyPr>
            <a:spAutoFit/>
          </a:bodyPr>
          <a:lstStyle/>
          <a:p>
            <a:r>
              <a:rPr lang="en-CA"/>
              <a:t>(puc, mc, dc)</a:t>
            </a:r>
            <a:endParaRPr lang="en-US"/>
          </a:p>
        </p:txBody>
      </p:sp>
      <p:sp>
        <p:nvSpPr>
          <p:cNvPr id="35853" name="Rectangle 17"/>
          <p:cNvSpPr>
            <a:spLocks noChangeArrowheads="1"/>
          </p:cNvSpPr>
          <p:nvPr/>
        </p:nvSpPr>
        <p:spPr bwMode="auto">
          <a:xfrm>
            <a:off x="6408738" y="4357688"/>
            <a:ext cx="2771775" cy="1016000"/>
          </a:xfrm>
          <a:prstGeom prst="rect">
            <a:avLst/>
          </a:prstGeom>
          <a:noFill/>
          <a:ln w="9525">
            <a:noFill/>
            <a:miter lim="800000"/>
            <a:headEnd/>
            <a:tailEnd/>
          </a:ln>
        </p:spPr>
        <p:txBody>
          <a:bodyPr>
            <a:spAutoFit/>
          </a:bodyPr>
          <a:lstStyle/>
          <a:p>
            <a:r>
              <a:rPr lang="en-CA" sz="2000">
                <a:latin typeface="Arial" pitchFamily="34" charset="0"/>
              </a:rPr>
              <a:t>a </a:t>
            </a:r>
            <a:r>
              <a:rPr lang="en-CA" sz="2000">
                <a:solidFill>
                  <a:srgbClr val="FF0000"/>
                </a:solidFill>
                <a:latin typeface="Arial" pitchFamily="34" charset="0"/>
              </a:rPr>
              <a:t>sequence of actions </a:t>
            </a:r>
            <a:br>
              <a:rPr lang="en-CA" sz="2000">
                <a:solidFill>
                  <a:srgbClr val="FF0000"/>
                </a:solidFill>
                <a:latin typeface="Arial" pitchFamily="34" charset="0"/>
              </a:rPr>
            </a:br>
            <a:r>
              <a:rPr lang="en-CA" sz="2000">
                <a:latin typeface="Arial" pitchFamily="34" charset="0"/>
              </a:rPr>
              <a:t>that gets us from the </a:t>
            </a:r>
            <a:br>
              <a:rPr lang="en-CA" sz="2000">
                <a:latin typeface="Arial" pitchFamily="34" charset="0"/>
              </a:rPr>
            </a:br>
            <a:r>
              <a:rPr lang="en-CA" sz="2000">
                <a:latin typeface="Arial" pitchFamily="34" charset="0"/>
              </a:rPr>
              <a:t>start to a goal</a:t>
            </a:r>
          </a:p>
        </p:txBody>
      </p:sp>
      <p:sp>
        <p:nvSpPr>
          <p:cNvPr id="35854" name="TextBox 7"/>
          <p:cNvSpPr txBox="1">
            <a:spLocks noChangeArrowheads="1"/>
          </p:cNvSpPr>
          <p:nvPr/>
        </p:nvSpPr>
        <p:spPr bwMode="auto">
          <a:xfrm>
            <a:off x="5040313" y="4335463"/>
            <a:ext cx="1835150" cy="461962"/>
          </a:xfrm>
          <a:prstGeom prst="rect">
            <a:avLst/>
          </a:prstGeom>
          <a:noFill/>
          <a:ln w="9525">
            <a:noFill/>
            <a:miter lim="800000"/>
            <a:headEnd/>
            <a:tailEnd/>
          </a:ln>
        </p:spPr>
        <p:txBody>
          <a:bodyPr>
            <a:spAutoFit/>
          </a:bodyPr>
          <a:lstStyle/>
          <a:p>
            <a:r>
              <a:rPr lang="en-US" sz="2400">
                <a:solidFill>
                  <a:srgbClr val="FF0000"/>
                </a:solidFill>
                <a:latin typeface="Arial" pitchFamily="34" charset="0"/>
              </a:rPr>
              <a:t>Solution:</a:t>
            </a:r>
          </a:p>
        </p:txBody>
      </p:sp>
      <p:graphicFrame>
        <p:nvGraphicFramePr>
          <p:cNvPr id="231426" name="Object 7"/>
          <p:cNvGraphicFramePr>
            <a:graphicFrameLocks noChangeAspect="1"/>
          </p:cNvGraphicFramePr>
          <p:nvPr/>
        </p:nvGraphicFramePr>
        <p:xfrm>
          <a:off x="6715140" y="3571876"/>
          <a:ext cx="714375" cy="552450"/>
        </p:xfrm>
        <a:graphic>
          <a:graphicData uri="http://schemas.openxmlformats.org/presentationml/2006/ole">
            <p:oleObj spid="_x0000_s210946" name="Equation" r:id="rId7" imgW="279360" imgH="215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Example for state space graph</a:t>
            </a:r>
            <a:endParaRPr/>
          </a:p>
        </p:txBody>
      </p:sp>
      <p:pic>
        <p:nvPicPr>
          <p:cNvPr id="35843" name="Picture 4"/>
          <p:cNvPicPr>
            <a:picLocks noChangeAspect="1" noChangeArrowheads="1"/>
          </p:cNvPicPr>
          <p:nvPr/>
        </p:nvPicPr>
        <p:blipFill>
          <a:blip r:embed="rId4" cstate="print"/>
          <a:srcRect/>
          <a:stretch>
            <a:fillRect/>
          </a:stretch>
        </p:blipFill>
        <p:spPr bwMode="auto">
          <a:xfrm>
            <a:off x="395288" y="836613"/>
            <a:ext cx="6859587" cy="4602162"/>
          </a:xfrm>
          <a:prstGeom prst="rect">
            <a:avLst/>
          </a:prstGeom>
          <a:noFill/>
          <a:ln w="9525">
            <a:noFill/>
            <a:miter lim="800000"/>
            <a:headEnd/>
            <a:tailEnd/>
          </a:ln>
        </p:spPr>
      </p:pic>
      <p:pic>
        <p:nvPicPr>
          <p:cNvPr id="35844" name="Picture 6"/>
          <p:cNvPicPr>
            <a:picLocks noChangeAspect="1" noChangeArrowheads="1"/>
          </p:cNvPicPr>
          <p:nvPr/>
        </p:nvPicPr>
        <p:blipFill>
          <a:blip r:embed="rId5" cstate="print"/>
          <a:srcRect/>
          <a:stretch>
            <a:fillRect/>
          </a:stretch>
        </p:blipFill>
        <p:spPr bwMode="auto">
          <a:xfrm>
            <a:off x="6892925" y="909638"/>
            <a:ext cx="2251075" cy="1655762"/>
          </a:xfrm>
          <a:prstGeom prst="rect">
            <a:avLst/>
          </a:prstGeom>
          <a:noFill/>
          <a:ln w="9525">
            <a:noFill/>
            <a:miter lim="800000"/>
            <a:headEnd/>
            <a:tailEnd/>
          </a:ln>
        </p:spPr>
      </p:pic>
      <p:sp>
        <p:nvSpPr>
          <p:cNvPr id="35845" name="Rectangle 3"/>
          <p:cNvSpPr>
            <a:spLocks noGrp="1" noChangeArrowheads="1"/>
          </p:cNvSpPr>
          <p:nvPr>
            <p:ph idx="1"/>
          </p:nvPr>
        </p:nvSpPr>
        <p:spPr>
          <a:xfrm>
            <a:off x="395288" y="5805488"/>
            <a:ext cx="3459162" cy="795337"/>
          </a:xfrm>
        </p:spPr>
        <p:txBody>
          <a:bodyPr/>
          <a:lstStyle/>
          <a:p>
            <a:pPr eaLnBrk="1" hangingPunct="1">
              <a:lnSpc>
                <a:spcPct val="80000"/>
              </a:lnSpc>
              <a:buSzTx/>
              <a:buFontTx/>
              <a:buNone/>
            </a:pPr>
            <a:r>
              <a:rPr lang="en-US" sz="2400" dirty="0" smtClean="0">
                <a:solidFill>
                  <a:schemeClr val="accent2"/>
                </a:solidFill>
              </a:rPr>
              <a:t>What is a solution to </a:t>
            </a:r>
          </a:p>
          <a:p>
            <a:pPr eaLnBrk="1" hangingPunct="1">
              <a:lnSpc>
                <a:spcPct val="80000"/>
              </a:lnSpc>
              <a:buSzTx/>
              <a:buFontTx/>
              <a:buNone/>
            </a:pPr>
            <a:r>
              <a:rPr lang="en-US" sz="2400" dirty="0" smtClean="0">
                <a:solidFill>
                  <a:schemeClr val="accent2"/>
                </a:solidFill>
              </a:rPr>
              <a:t>this planning problem?</a:t>
            </a:r>
          </a:p>
        </p:txBody>
      </p:sp>
      <p:sp>
        <p:nvSpPr>
          <p:cNvPr id="35846" name="TextBox 7"/>
          <p:cNvSpPr txBox="1">
            <a:spLocks noChangeArrowheads="1"/>
          </p:cNvSpPr>
          <p:nvPr/>
        </p:nvSpPr>
        <p:spPr bwMode="auto">
          <a:xfrm>
            <a:off x="5651500" y="3567113"/>
            <a:ext cx="1836738" cy="584200"/>
          </a:xfrm>
          <a:prstGeom prst="rect">
            <a:avLst/>
          </a:prstGeom>
          <a:noFill/>
          <a:ln w="9525">
            <a:noFill/>
            <a:miter lim="800000"/>
            <a:headEnd/>
            <a:tailEnd/>
          </a:ln>
        </p:spPr>
        <p:txBody>
          <a:bodyPr>
            <a:spAutoFit/>
          </a:bodyPr>
          <a:lstStyle/>
          <a:p>
            <a:r>
              <a:rPr lang="en-US" sz="3200">
                <a:solidFill>
                  <a:srgbClr val="FF0000"/>
                </a:solidFill>
              </a:rPr>
              <a:t>Goal:</a:t>
            </a:r>
          </a:p>
        </p:txBody>
      </p:sp>
      <p:sp>
        <p:nvSpPr>
          <p:cNvPr id="35848" name="Ink 2"/>
          <p:cNvSpPr>
            <a:spLocks noRot="1" noChangeAspect="1" noEditPoints="1" noChangeArrowheads="1" noChangeShapeType="1" noTextEdit="1"/>
          </p:cNvSpPr>
          <p:nvPr/>
        </p:nvSpPr>
        <p:spPr bwMode="auto">
          <a:xfrm>
            <a:off x="5010150" y="6165850"/>
            <a:ext cx="71438" cy="71438"/>
          </a:xfrm>
          <a:custGeom>
            <a:avLst/>
            <a:gdLst>
              <a:gd name="T0" fmla="*/ 0 w 31"/>
              <a:gd name="T1" fmla="*/ 2147483647 h 31"/>
              <a:gd name="T2" fmla="*/ 2147483647 w 31"/>
              <a:gd name="T3" fmla="*/ 2147483647 h 31"/>
              <a:gd name="T4" fmla="*/ 2147483647 w 31"/>
              <a:gd name="T5" fmla="*/ 2147483647 h 31"/>
              <a:gd name="T6" fmla="*/ 2147483647 w 31"/>
              <a:gd name="T7" fmla="*/ 2147483647 h 31"/>
              <a:gd name="T8" fmla="*/ 0 60000 65536"/>
              <a:gd name="T9" fmla="*/ 0 60000 65536"/>
              <a:gd name="T10" fmla="*/ 0 60000 65536"/>
              <a:gd name="T11" fmla="*/ 0 60000 65536"/>
              <a:gd name="T12" fmla="*/ 0 w 31"/>
              <a:gd name="T13" fmla="*/ 0 h 31"/>
              <a:gd name="T14" fmla="*/ 31 w 31"/>
              <a:gd name="T15" fmla="*/ 31 h 31"/>
            </a:gdLst>
            <a:ahLst/>
            <a:cxnLst>
              <a:cxn ang="T8">
                <a:pos x="T0" y="T1"/>
              </a:cxn>
              <a:cxn ang="T9">
                <a:pos x="T2" y="T3"/>
              </a:cxn>
              <a:cxn ang="T10">
                <a:pos x="T4" y="T5"/>
              </a:cxn>
              <a:cxn ang="T11">
                <a:pos x="T6" y="T7"/>
              </a:cxn>
            </a:cxnLst>
            <a:rect l="T12" t="T13" r="T14" b="T15"/>
            <a:pathLst>
              <a:path w="31" h="31" extrusionOk="0">
                <a:moveTo>
                  <a:pt x="0" y="0"/>
                </a:moveTo>
              </a:path>
            </a:pathLst>
          </a:custGeom>
          <a:noFill/>
          <a:ln w="19050" cap="rnd">
            <a:solidFill>
              <a:srgbClr val="1F497D"/>
            </a:solidFill>
            <a:round/>
            <a:headEnd/>
            <a:tailEnd/>
          </a:ln>
        </p:spPr>
        <p:txBody>
          <a:bodyPr/>
          <a:lstStyle/>
          <a:p>
            <a:endParaRPr lang="en-US"/>
          </a:p>
        </p:txBody>
      </p:sp>
      <p:sp>
        <p:nvSpPr>
          <p:cNvPr id="17" name="TextBox 16"/>
          <p:cNvSpPr txBox="1">
            <a:spLocks noChangeArrowheads="1"/>
          </p:cNvSpPr>
          <p:nvPr/>
        </p:nvSpPr>
        <p:spPr bwMode="auto">
          <a:xfrm>
            <a:off x="6084888" y="6237288"/>
            <a:ext cx="2159000" cy="523875"/>
          </a:xfrm>
          <a:prstGeom prst="rect">
            <a:avLst/>
          </a:prstGeom>
          <a:solidFill>
            <a:srgbClr val="FF66CC">
              <a:alpha val="61176"/>
            </a:srgbClr>
          </a:solidFill>
          <a:ln w="9525">
            <a:noFill/>
            <a:miter lim="800000"/>
            <a:headEnd/>
            <a:tailEnd/>
          </a:ln>
        </p:spPr>
        <p:txBody>
          <a:bodyPr>
            <a:spAutoFit/>
          </a:bodyPr>
          <a:lstStyle/>
          <a:p>
            <a:r>
              <a:rPr lang="en-CA"/>
              <a:t>(puc, mc, dc)</a:t>
            </a:r>
            <a:endParaRPr lang="en-US"/>
          </a:p>
        </p:txBody>
      </p:sp>
      <p:sp>
        <p:nvSpPr>
          <p:cNvPr id="35853" name="Rectangle 17"/>
          <p:cNvSpPr>
            <a:spLocks noChangeArrowheads="1"/>
          </p:cNvSpPr>
          <p:nvPr/>
        </p:nvSpPr>
        <p:spPr bwMode="auto">
          <a:xfrm>
            <a:off x="6408738" y="4357688"/>
            <a:ext cx="2771775" cy="1016000"/>
          </a:xfrm>
          <a:prstGeom prst="rect">
            <a:avLst/>
          </a:prstGeom>
          <a:noFill/>
          <a:ln w="9525">
            <a:noFill/>
            <a:miter lim="800000"/>
            <a:headEnd/>
            <a:tailEnd/>
          </a:ln>
        </p:spPr>
        <p:txBody>
          <a:bodyPr>
            <a:spAutoFit/>
          </a:bodyPr>
          <a:lstStyle/>
          <a:p>
            <a:r>
              <a:rPr lang="en-CA" sz="2000">
                <a:latin typeface="Arial" pitchFamily="34" charset="0"/>
              </a:rPr>
              <a:t>a </a:t>
            </a:r>
            <a:r>
              <a:rPr lang="en-CA" sz="2000">
                <a:solidFill>
                  <a:srgbClr val="FF0000"/>
                </a:solidFill>
                <a:latin typeface="Arial" pitchFamily="34" charset="0"/>
              </a:rPr>
              <a:t>sequence of actions </a:t>
            </a:r>
            <a:br>
              <a:rPr lang="en-CA" sz="2000">
                <a:solidFill>
                  <a:srgbClr val="FF0000"/>
                </a:solidFill>
                <a:latin typeface="Arial" pitchFamily="34" charset="0"/>
              </a:rPr>
            </a:br>
            <a:r>
              <a:rPr lang="en-CA" sz="2000">
                <a:latin typeface="Arial" pitchFamily="34" charset="0"/>
              </a:rPr>
              <a:t>that gets us from the </a:t>
            </a:r>
            <a:br>
              <a:rPr lang="en-CA" sz="2000">
                <a:latin typeface="Arial" pitchFamily="34" charset="0"/>
              </a:rPr>
            </a:br>
            <a:r>
              <a:rPr lang="en-CA" sz="2000">
                <a:latin typeface="Arial" pitchFamily="34" charset="0"/>
              </a:rPr>
              <a:t>start to a goal</a:t>
            </a:r>
          </a:p>
        </p:txBody>
      </p:sp>
      <p:sp>
        <p:nvSpPr>
          <p:cNvPr id="35854" name="TextBox 7"/>
          <p:cNvSpPr txBox="1">
            <a:spLocks noChangeArrowheads="1"/>
          </p:cNvSpPr>
          <p:nvPr/>
        </p:nvSpPr>
        <p:spPr bwMode="auto">
          <a:xfrm>
            <a:off x="5040313" y="4335463"/>
            <a:ext cx="1835150" cy="461962"/>
          </a:xfrm>
          <a:prstGeom prst="rect">
            <a:avLst/>
          </a:prstGeom>
          <a:noFill/>
          <a:ln w="9525">
            <a:noFill/>
            <a:miter lim="800000"/>
            <a:headEnd/>
            <a:tailEnd/>
          </a:ln>
        </p:spPr>
        <p:txBody>
          <a:bodyPr>
            <a:spAutoFit/>
          </a:bodyPr>
          <a:lstStyle/>
          <a:p>
            <a:r>
              <a:rPr lang="en-US" sz="2400">
                <a:solidFill>
                  <a:srgbClr val="FF0000"/>
                </a:solidFill>
                <a:latin typeface="Arial" pitchFamily="34" charset="0"/>
              </a:rPr>
              <a:t>Solution:</a:t>
            </a:r>
          </a:p>
        </p:txBody>
      </p:sp>
      <p:graphicFrame>
        <p:nvGraphicFramePr>
          <p:cNvPr id="231426" name="Object 7"/>
          <p:cNvGraphicFramePr>
            <a:graphicFrameLocks noChangeAspect="1"/>
          </p:cNvGraphicFramePr>
          <p:nvPr/>
        </p:nvGraphicFramePr>
        <p:xfrm>
          <a:off x="6715140" y="3571876"/>
          <a:ext cx="714375" cy="552450"/>
        </p:xfrm>
        <a:graphic>
          <a:graphicData uri="http://schemas.openxmlformats.org/presentationml/2006/ole">
            <p:oleObj spid="_x0000_s211970" name="Equation" r:id="rId6" imgW="279360" imgH="215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6</a:t>
            </a:r>
            <a:endParaRPr lang="en-US"/>
          </a:p>
        </p:txBody>
      </p:sp>
      <p:sp>
        <p:nvSpPr>
          <p:cNvPr id="10" name="Slide Number Placeholder 5"/>
          <p:cNvSpPr>
            <a:spLocks noGrp="1"/>
          </p:cNvSpPr>
          <p:nvPr>
            <p:ph type="sldNum" sz="quarter" idx="12"/>
          </p:nvPr>
        </p:nvSpPr>
        <p:spPr/>
        <p:txBody>
          <a:bodyPr/>
          <a:lstStyle/>
          <a:p>
            <a:pPr>
              <a:defRPr/>
            </a:pPr>
            <a:r>
              <a:rPr lang="en-US"/>
              <a:t>Slide </a:t>
            </a:r>
            <a:fld id="{2A14E522-D570-448F-B530-7BDA6B677ED9}" type="slidenum">
              <a:rPr lang="en-US"/>
              <a:pPr>
                <a:defRPr/>
              </a:pPr>
              <a:t>25</a:t>
            </a:fld>
            <a:endParaRPr lang="en-US"/>
          </a:p>
        </p:txBody>
      </p:sp>
      <p:sp>
        <p:nvSpPr>
          <p:cNvPr id="18467" name="Rectangle 2"/>
          <p:cNvSpPr>
            <a:spLocks noGrp="1" noChangeArrowheads="1"/>
          </p:cNvSpPr>
          <p:nvPr>
            <p:ph type="title"/>
          </p:nvPr>
        </p:nvSpPr>
        <p:spPr>
          <a:xfrm>
            <a:off x="0" y="0"/>
            <a:ext cx="3690938" cy="1189038"/>
          </a:xfrm>
        </p:spPr>
        <p:txBody>
          <a:bodyPr/>
          <a:lstStyle/>
          <a:p>
            <a:pPr eaLnBrk="1" hangingPunct="1"/>
            <a:r>
              <a:rPr lang="en-US" smtClean="0"/>
              <a:t>Example state-space graph</a:t>
            </a:r>
          </a:p>
        </p:txBody>
      </p:sp>
      <p:pic>
        <p:nvPicPr>
          <p:cNvPr id="18468" name="Picture 5"/>
          <p:cNvPicPr>
            <a:picLocks noChangeAspect="1" noChangeArrowheads="1"/>
          </p:cNvPicPr>
          <p:nvPr/>
        </p:nvPicPr>
        <p:blipFill>
          <a:blip r:embed="rId4" cstate="print"/>
          <a:srcRect/>
          <a:stretch>
            <a:fillRect/>
          </a:stretch>
        </p:blipFill>
        <p:spPr bwMode="auto">
          <a:xfrm>
            <a:off x="250825" y="2024063"/>
            <a:ext cx="7766050" cy="4833937"/>
          </a:xfrm>
          <a:prstGeom prst="rect">
            <a:avLst/>
          </a:prstGeom>
          <a:noFill/>
          <a:ln w="9525" algn="ctr">
            <a:noFill/>
            <a:miter lim="800000"/>
            <a:headEnd/>
            <a:tailEnd/>
          </a:ln>
        </p:spPr>
      </p:pic>
      <p:pic>
        <p:nvPicPr>
          <p:cNvPr id="18469" name="Picture 6"/>
          <p:cNvPicPr>
            <a:picLocks noChangeAspect="1" noChangeArrowheads="1"/>
          </p:cNvPicPr>
          <p:nvPr/>
        </p:nvPicPr>
        <p:blipFill>
          <a:blip r:embed="rId5" cstate="print"/>
          <a:srcRect/>
          <a:stretch>
            <a:fillRect/>
          </a:stretch>
        </p:blipFill>
        <p:spPr bwMode="auto">
          <a:xfrm>
            <a:off x="5795963" y="0"/>
            <a:ext cx="3348037" cy="2463800"/>
          </a:xfrm>
          <a:prstGeom prst="rect">
            <a:avLst/>
          </a:prstGeom>
          <a:noFill/>
          <a:ln w="9525" algn="ctr">
            <a:noFill/>
            <a:miter lim="800000"/>
            <a:headEnd/>
            <a:tailEnd/>
          </a:ln>
        </p:spPr>
      </p:pic>
      <p:sp>
        <p:nvSpPr>
          <p:cNvPr id="18470" name="Rectangle 11"/>
          <p:cNvSpPr>
            <a:spLocks noChangeArrowheads="1"/>
          </p:cNvSpPr>
          <p:nvPr/>
        </p:nvSpPr>
        <p:spPr bwMode="auto">
          <a:xfrm>
            <a:off x="2339975" y="6021388"/>
            <a:ext cx="287338" cy="71437"/>
          </a:xfrm>
          <a:prstGeom prst="rect">
            <a:avLst/>
          </a:prstGeom>
          <a:solidFill>
            <a:schemeClr val="bg1"/>
          </a:solidFill>
          <a:ln w="9525" algn="ctr">
            <a:noFill/>
            <a:miter lim="800000"/>
            <a:headEnd/>
            <a:tailEnd/>
          </a:ln>
        </p:spPr>
        <p:txBody>
          <a:bodyPr wrap="none" anchor="ctr">
            <a:spAutoFit/>
          </a:bodyPr>
          <a:lstStyle/>
          <a:p>
            <a:endParaRPr lang="en-US"/>
          </a:p>
        </p:txBody>
      </p:sp>
      <p:sp>
        <p:nvSpPr>
          <p:cNvPr id="18471" name="Rectangle 12"/>
          <p:cNvSpPr>
            <a:spLocks noChangeArrowheads="1"/>
          </p:cNvSpPr>
          <p:nvPr/>
        </p:nvSpPr>
        <p:spPr bwMode="auto">
          <a:xfrm>
            <a:off x="2555875" y="6237288"/>
            <a:ext cx="287338" cy="71437"/>
          </a:xfrm>
          <a:prstGeom prst="rect">
            <a:avLst/>
          </a:prstGeom>
          <a:solidFill>
            <a:schemeClr val="bg1"/>
          </a:solidFill>
          <a:ln w="9525" algn="ctr">
            <a:noFill/>
            <a:miter lim="800000"/>
            <a:headEnd/>
            <a:tailEnd/>
          </a:ln>
        </p:spPr>
        <p:txBody>
          <a:bodyPr wrap="none" anchor="ctr">
            <a:spAutoFit/>
          </a:bodyPr>
          <a:lstStyle/>
          <a:p>
            <a:endParaRPr lang="en-US"/>
          </a:p>
        </p:txBody>
      </p:sp>
      <p:sp>
        <p:nvSpPr>
          <p:cNvPr id="18472" name="Rectangle 13"/>
          <p:cNvSpPr>
            <a:spLocks noChangeArrowheads="1"/>
          </p:cNvSpPr>
          <p:nvPr/>
        </p:nvSpPr>
        <p:spPr bwMode="auto">
          <a:xfrm>
            <a:off x="3995738" y="6381750"/>
            <a:ext cx="287337" cy="71438"/>
          </a:xfrm>
          <a:prstGeom prst="rect">
            <a:avLst/>
          </a:prstGeom>
          <a:solidFill>
            <a:schemeClr val="bg1"/>
          </a:solidFill>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12BCD45A-B411-4C7D-A044-D400705DC930}" type="slidenum">
              <a:rPr lang="en-US"/>
              <a:pPr>
                <a:defRPr/>
              </a:pPr>
              <a:t>26</a:t>
            </a:fld>
            <a:endParaRPr lang="en-US"/>
          </a:p>
        </p:txBody>
      </p:sp>
      <p:sp>
        <p:nvSpPr>
          <p:cNvPr id="2063" name="Rectangle 2"/>
          <p:cNvSpPr>
            <a:spLocks noGrp="1" noChangeArrowheads="1"/>
          </p:cNvSpPr>
          <p:nvPr>
            <p:ph type="title"/>
          </p:nvPr>
        </p:nvSpPr>
        <p:spPr>
          <a:xfrm>
            <a:off x="0" y="0"/>
            <a:ext cx="9144000" cy="685800"/>
          </a:xfrm>
        </p:spPr>
        <p:txBody>
          <a:bodyPr/>
          <a:lstStyle/>
          <a:p>
            <a:pPr eaLnBrk="1" hangingPunct="1"/>
            <a:r>
              <a:rPr lang="en-US" smtClean="0"/>
              <a:t>Standard Search vs. Specific R&amp;R systems</a:t>
            </a:r>
          </a:p>
        </p:txBody>
      </p:sp>
      <p:sp>
        <p:nvSpPr>
          <p:cNvPr id="3080" name="Rectangle 3"/>
          <p:cNvSpPr>
            <a:spLocks noGrp="1" noChangeArrowheads="1"/>
          </p:cNvSpPr>
          <p:nvPr>
            <p:ph type="body" idx="1"/>
          </p:nvPr>
        </p:nvSpPr>
        <p:spPr>
          <a:xfrm>
            <a:off x="214313" y="642938"/>
            <a:ext cx="8929687" cy="6215062"/>
          </a:xfrm>
        </p:spPr>
        <p:txBody>
          <a:bodyPr/>
          <a:lstStyle/>
          <a:p>
            <a:pPr eaLnBrk="1" hangingPunct="1">
              <a:lnSpc>
                <a:spcPct val="90000"/>
              </a:lnSpc>
              <a:defRPr/>
            </a:pPr>
            <a:r>
              <a:rPr lang="en-US" sz="2000" dirty="0" smtClean="0"/>
              <a:t>Constraint Satisfaction (Problems):</a:t>
            </a:r>
          </a:p>
          <a:p>
            <a:pPr lvl="1" eaLnBrk="1" hangingPunct="1">
              <a:lnSpc>
                <a:spcPct val="90000"/>
              </a:lnSpc>
              <a:defRPr/>
            </a:pPr>
            <a:r>
              <a:rPr lang="en-US" sz="1800" dirty="0" smtClean="0">
                <a:solidFill>
                  <a:schemeClr val="accent2"/>
                </a:solidFill>
              </a:rPr>
              <a:t>State: </a:t>
            </a:r>
            <a:r>
              <a:rPr lang="en-US" sz="1800" dirty="0" smtClean="0"/>
              <a:t>assignments of values to a subset of the variables</a:t>
            </a:r>
            <a:endParaRPr lang="en-US" sz="1800" dirty="0" smtClean="0">
              <a:solidFill>
                <a:schemeClr val="accent2"/>
              </a:solidFill>
            </a:endParaRPr>
          </a:p>
          <a:p>
            <a:pPr lvl="1" eaLnBrk="1" hangingPunct="1">
              <a:lnSpc>
                <a:spcPct val="90000"/>
              </a:lnSpc>
              <a:defRPr/>
            </a:pPr>
            <a:r>
              <a:rPr lang="en-US" sz="1800" dirty="0" smtClean="0">
                <a:solidFill>
                  <a:schemeClr val="accent2"/>
                </a:solidFill>
              </a:rPr>
              <a:t>Successor function: </a:t>
            </a:r>
            <a:r>
              <a:rPr lang="en-US" sz="1800" dirty="0" smtClean="0">
                <a:solidFill>
                  <a:schemeClr val="accent4"/>
                </a:solidFill>
              </a:rPr>
              <a:t>assign values to a “free” variable</a:t>
            </a:r>
          </a:p>
          <a:p>
            <a:pPr lvl="1" eaLnBrk="1" hangingPunct="1">
              <a:lnSpc>
                <a:spcPct val="90000"/>
              </a:lnSpc>
              <a:defRPr/>
            </a:pPr>
            <a:r>
              <a:rPr lang="en-US" sz="1800" dirty="0" smtClean="0">
                <a:solidFill>
                  <a:schemeClr val="accent2"/>
                </a:solidFill>
              </a:rPr>
              <a:t>Goal test: </a:t>
            </a:r>
            <a:r>
              <a:rPr lang="en-US" sz="1800" dirty="0" smtClean="0">
                <a:solidFill>
                  <a:schemeClr val="accent4"/>
                </a:solidFill>
              </a:rPr>
              <a:t>set of constraints</a:t>
            </a:r>
          </a:p>
          <a:p>
            <a:pPr lvl="1" eaLnBrk="1" hangingPunct="1">
              <a:lnSpc>
                <a:spcPct val="90000"/>
              </a:lnSpc>
              <a:defRPr/>
            </a:pPr>
            <a:r>
              <a:rPr lang="en-US" sz="1800" dirty="0" smtClean="0">
                <a:solidFill>
                  <a:schemeClr val="accent6"/>
                </a:solidFill>
              </a:rPr>
              <a:t>Solution: </a:t>
            </a:r>
            <a:r>
              <a:rPr lang="en-US" sz="1800" dirty="0" smtClean="0">
                <a:solidFill>
                  <a:schemeClr val="accent4"/>
                </a:solidFill>
              </a:rPr>
              <a:t>possible world that satisfies the constraints</a:t>
            </a:r>
          </a:p>
          <a:p>
            <a:pPr lvl="1" eaLnBrk="1" hangingPunct="1">
              <a:lnSpc>
                <a:spcPct val="90000"/>
              </a:lnSpc>
              <a:defRPr/>
            </a:pPr>
            <a:r>
              <a:rPr lang="en-US" sz="1800" dirty="0" smtClean="0">
                <a:solidFill>
                  <a:schemeClr val="accent6"/>
                </a:solidFill>
              </a:rPr>
              <a:t>Heuristic function: </a:t>
            </a:r>
            <a:r>
              <a:rPr lang="en-US" sz="1800" i="1" dirty="0" smtClean="0">
                <a:solidFill>
                  <a:schemeClr val="accent4"/>
                </a:solidFill>
              </a:rPr>
              <a:t>none (all solutions at the same distance from start)</a:t>
            </a:r>
          </a:p>
          <a:p>
            <a:pPr eaLnBrk="1" hangingPunct="1">
              <a:lnSpc>
                <a:spcPct val="90000"/>
              </a:lnSpc>
              <a:defRPr/>
            </a:pPr>
            <a:r>
              <a:rPr lang="en-US" dirty="0" smtClean="0"/>
              <a:t>Planning : </a:t>
            </a:r>
          </a:p>
          <a:p>
            <a:pPr lvl="1" eaLnBrk="1" hangingPunct="1">
              <a:lnSpc>
                <a:spcPct val="90000"/>
              </a:lnSpc>
              <a:defRPr/>
            </a:pPr>
            <a:r>
              <a:rPr lang="en-US" sz="2800" dirty="0" smtClean="0">
                <a:solidFill>
                  <a:schemeClr val="accent2"/>
                </a:solidFill>
              </a:rPr>
              <a:t>State</a:t>
            </a:r>
          </a:p>
          <a:p>
            <a:pPr lvl="1" eaLnBrk="1" hangingPunct="1">
              <a:lnSpc>
                <a:spcPct val="90000"/>
              </a:lnSpc>
              <a:defRPr/>
            </a:pPr>
            <a:r>
              <a:rPr lang="en-US" sz="2800" dirty="0" smtClean="0">
                <a:solidFill>
                  <a:schemeClr val="accent2"/>
                </a:solidFill>
              </a:rPr>
              <a:t>Successor function</a:t>
            </a:r>
            <a:endParaRPr lang="en-US" sz="2800" dirty="0" smtClean="0"/>
          </a:p>
          <a:p>
            <a:pPr lvl="1" eaLnBrk="1" hangingPunct="1">
              <a:lnSpc>
                <a:spcPct val="90000"/>
              </a:lnSpc>
              <a:defRPr/>
            </a:pPr>
            <a:r>
              <a:rPr lang="en-US" sz="2800" dirty="0" smtClean="0">
                <a:solidFill>
                  <a:schemeClr val="accent2"/>
                </a:solidFill>
              </a:rPr>
              <a:t>Goal test</a:t>
            </a:r>
            <a:endParaRPr lang="en-US" sz="2800" dirty="0" smtClean="0"/>
          </a:p>
          <a:p>
            <a:pPr lvl="1" eaLnBrk="1" hangingPunct="1">
              <a:lnSpc>
                <a:spcPct val="90000"/>
              </a:lnSpc>
              <a:defRPr/>
            </a:pPr>
            <a:r>
              <a:rPr lang="en-US" sz="2800" dirty="0" smtClean="0">
                <a:solidFill>
                  <a:schemeClr val="accent6"/>
                </a:solidFill>
              </a:rPr>
              <a:t>Solution</a:t>
            </a:r>
          </a:p>
          <a:p>
            <a:pPr lvl="1" eaLnBrk="1" hangingPunct="1">
              <a:lnSpc>
                <a:spcPct val="90000"/>
              </a:lnSpc>
              <a:defRPr/>
            </a:pPr>
            <a:r>
              <a:rPr lang="en-US" sz="2800" dirty="0" smtClean="0">
                <a:solidFill>
                  <a:schemeClr val="accent6"/>
                </a:solidFill>
              </a:rPr>
              <a:t>Heuristic function</a:t>
            </a:r>
            <a:endParaRPr lang="en-US" sz="1600" dirty="0" smtClean="0"/>
          </a:p>
          <a:p>
            <a:pPr eaLnBrk="1" hangingPunct="1">
              <a:lnSpc>
                <a:spcPct val="90000"/>
              </a:lnSpc>
              <a:defRPr/>
            </a:pPr>
            <a:r>
              <a:rPr lang="en-US" sz="1600" dirty="0" smtClean="0"/>
              <a:t>Inference</a:t>
            </a:r>
          </a:p>
          <a:p>
            <a:pPr lvl="1" eaLnBrk="1" hangingPunct="1">
              <a:lnSpc>
                <a:spcPct val="90000"/>
              </a:lnSpc>
              <a:defRPr/>
            </a:pPr>
            <a:r>
              <a:rPr lang="en-US" sz="1400" dirty="0" smtClean="0">
                <a:solidFill>
                  <a:schemeClr val="accent2"/>
                </a:solidFill>
              </a:rPr>
              <a:t>State</a:t>
            </a:r>
          </a:p>
          <a:p>
            <a:pPr lvl="1" eaLnBrk="1" hangingPunct="1">
              <a:lnSpc>
                <a:spcPct val="90000"/>
              </a:lnSpc>
              <a:defRPr/>
            </a:pPr>
            <a:r>
              <a:rPr lang="en-US" sz="1400" dirty="0" smtClean="0">
                <a:solidFill>
                  <a:schemeClr val="accent2"/>
                </a:solidFill>
              </a:rPr>
              <a:t>Successor function</a:t>
            </a:r>
            <a:endParaRPr lang="en-US" sz="1400" dirty="0" smtClean="0"/>
          </a:p>
          <a:p>
            <a:pPr lvl="1" eaLnBrk="1" hangingPunct="1">
              <a:lnSpc>
                <a:spcPct val="90000"/>
              </a:lnSpc>
              <a:defRPr/>
            </a:pPr>
            <a:r>
              <a:rPr lang="en-US" sz="1400" dirty="0" smtClean="0">
                <a:solidFill>
                  <a:schemeClr val="accent2"/>
                </a:solidFill>
              </a:rPr>
              <a:t>Goal test</a:t>
            </a:r>
            <a:endParaRPr lang="en-US" sz="1400" dirty="0" smtClean="0"/>
          </a:p>
          <a:p>
            <a:pPr lvl="1" eaLnBrk="1" hangingPunct="1">
              <a:lnSpc>
                <a:spcPct val="90000"/>
              </a:lnSpc>
              <a:defRPr/>
            </a:pPr>
            <a:r>
              <a:rPr lang="en-US" sz="1400" dirty="0" smtClean="0">
                <a:solidFill>
                  <a:schemeClr val="accent2">
                    <a:lumMod val="75000"/>
                  </a:schemeClr>
                </a:solidFill>
              </a:rPr>
              <a:t>Solution</a:t>
            </a:r>
          </a:p>
          <a:p>
            <a:pPr lvl="1" eaLnBrk="1" hangingPunct="1">
              <a:lnSpc>
                <a:spcPct val="90000"/>
              </a:lnSpc>
              <a:buFont typeface="Arial" pitchFamily="34" charset="0"/>
              <a:buChar char="•"/>
              <a:defRPr/>
            </a:pPr>
            <a:r>
              <a:rPr lang="en-US" sz="1400" dirty="0" smtClean="0">
                <a:solidFill>
                  <a:schemeClr val="accent2">
                    <a:lumMod val="75000"/>
                  </a:schemeClr>
                </a:solidFill>
              </a:rPr>
              <a:t>Heuristic function</a:t>
            </a:r>
            <a:endParaRPr lang="en-US" sz="1600" dirty="0" smtClean="0">
              <a:solidFill>
                <a:schemeClr val="accent2">
                  <a:lumMod val="75000"/>
                </a:schemeClr>
              </a:solidFill>
            </a:endParaRP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83568" y="3140968"/>
            <a:ext cx="5904656" cy="52322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D17D3F4-4916-43AE-94A2-290E97EF9A6D}" type="slidenum">
              <a:rPr lang="en-US"/>
              <a:pPr>
                <a:defRPr/>
              </a:pPr>
              <a:t>27</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455683" name="Rectangle 3"/>
          <p:cNvSpPr>
            <a:spLocks noGrp="1" noChangeArrowheads="1"/>
          </p:cNvSpPr>
          <p:nvPr>
            <p:ph type="body" idx="1"/>
          </p:nvPr>
        </p:nvSpPr>
        <p:spPr>
          <a:xfrm>
            <a:off x="323528" y="692696"/>
            <a:ext cx="8820472" cy="4495800"/>
          </a:xfrm>
        </p:spPr>
        <p:txBody>
          <a:bodyPr/>
          <a:lstStyle/>
          <a:p>
            <a:pPr eaLnBrk="1" hangingPunct="1">
              <a:defRPr/>
            </a:pPr>
            <a:r>
              <a:rPr lang="en-US" sz="3600" b="1" dirty="0" smtClean="0"/>
              <a:t>Planning</a:t>
            </a:r>
          </a:p>
          <a:p>
            <a:pPr lvl="1" eaLnBrk="1" hangingPunct="1">
              <a:defRPr/>
            </a:pPr>
            <a:r>
              <a:rPr lang="en-US" sz="3200" dirty="0" smtClean="0"/>
              <a:t>Example</a:t>
            </a:r>
          </a:p>
          <a:p>
            <a:pPr lvl="1" eaLnBrk="1" hangingPunct="1">
              <a:defRPr/>
            </a:pPr>
            <a:r>
              <a:rPr lang="en-US" sz="3200" dirty="0" smtClean="0">
                <a:solidFill>
                  <a:schemeClr val="tx2"/>
                </a:solidFill>
              </a:rPr>
              <a:t>STRIPS: a Feature-Based Representation</a:t>
            </a:r>
          </a:p>
          <a:p>
            <a:pPr lvl="1" eaLnBrk="1" hangingPunct="1">
              <a:defRPr/>
            </a:pPr>
            <a:r>
              <a:rPr lang="en-US" sz="3200" dirty="0" smtClean="0">
                <a:solidFill>
                  <a:schemeClr val="tx2"/>
                </a:solidFill>
              </a:rPr>
              <a:t>Forward Planning</a:t>
            </a:r>
          </a:p>
          <a:p>
            <a:pPr lvl="1" eaLnBrk="1" hangingPunct="1"/>
            <a:r>
              <a:rPr lang="en-US" sz="3200" b="1" dirty="0" smtClean="0">
                <a:solidFill>
                  <a:schemeClr val="accent2"/>
                </a:solidFill>
              </a:rPr>
              <a:t>Heuristics </a:t>
            </a:r>
            <a:r>
              <a:rPr lang="en-US" sz="2800" dirty="0" smtClean="0">
                <a:latin typeface="Arial Unicode MS" pitchFamily="34" charset="-128"/>
              </a:rPr>
              <a:t>(</a:t>
            </a:r>
            <a:r>
              <a:rPr lang="en-US" sz="2800" i="1" dirty="0" smtClean="0">
                <a:latin typeface="Arial Unicode MS" pitchFamily="34" charset="-128"/>
              </a:rPr>
              <a:t>not on textbook</a:t>
            </a:r>
            <a:r>
              <a:rPr lang="en-US" sz="2800" dirty="0" smtClean="0">
                <a:latin typeface="Arial Unicode MS" pitchFamily="34" charset="-128"/>
              </a:rPr>
              <a:t>)</a:t>
            </a:r>
            <a:endParaRPr lang="en-US" sz="3200" b="1" dirty="0" smtClean="0">
              <a:solidFill>
                <a:schemeClr val="accent2"/>
              </a:solidFill>
            </a:endParaRPr>
          </a:p>
          <a:p>
            <a:pPr lvl="1" eaLnBrk="1" hangingPunct="1"/>
            <a:r>
              <a:rPr lang="en-US" sz="3200" dirty="0" smtClean="0"/>
              <a:t>CSP Planning</a:t>
            </a:r>
          </a:p>
          <a:p>
            <a:pPr eaLnBrk="1" hangingPunct="1">
              <a:buFontTx/>
              <a:buChar char="•"/>
            </a:pPr>
            <a:r>
              <a:rPr lang="en-US" sz="3600" b="1" dirty="0" smtClean="0"/>
              <a:t>Logic Intro</a:t>
            </a:r>
          </a:p>
          <a:p>
            <a:pPr lvl="1" eaLnBrk="1" hangingPunct="1"/>
            <a:r>
              <a:rPr lang="en-US" sz="3200" dirty="0" smtClean="0"/>
              <a:t>Propositional Definite Clause Logic: Syntax</a:t>
            </a:r>
            <a:endParaRPr lang="en-US" sz="3600" dirty="0" smtClean="0"/>
          </a:p>
          <a:p>
            <a:pPr lvl="1" eaLnBrk="1" hangingPunct="1"/>
            <a:endParaRPr lang="en-US" sz="2800" dirty="0" smtClean="0"/>
          </a:p>
          <a:p>
            <a:pPr lvl="1" eaLnBrk="1" hangingPunct="1">
              <a:defRPr/>
            </a:pPr>
            <a:endParaRPr lang="en-US" b="1" dirty="0" smtClean="0"/>
          </a:p>
          <a:p>
            <a:pPr eaLnBrk="1" hangingPunct="1">
              <a:buFontTx/>
              <a:buChar char="•"/>
              <a:defRPr/>
            </a:pPr>
            <a:endParaRPr lang="en-US" sz="3200" dirty="0" smtClean="0">
              <a:solidFill>
                <a:schemeClr val="bg2"/>
              </a:solidFill>
            </a:endParaRPr>
          </a:p>
          <a:p>
            <a:pPr eaLnBrk="1" hangingPunct="1">
              <a:defRPr/>
            </a:pPr>
            <a:endParaRPr lang="en-US" sz="3600" dirty="0" smtClean="0">
              <a:solidFill>
                <a:schemeClr val="bg2"/>
              </a:solidFill>
            </a:endParaRPr>
          </a:p>
          <a:p>
            <a:pPr eaLnBrk="1" hangingPunct="1">
              <a:defRP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322, Lecture 6</a:t>
            </a:r>
            <a:endParaRPr lang="en-US"/>
          </a:p>
        </p:txBody>
      </p:sp>
      <p:sp>
        <p:nvSpPr>
          <p:cNvPr id="8" name="Slide Number Placeholder 6"/>
          <p:cNvSpPr>
            <a:spLocks noGrp="1"/>
          </p:cNvSpPr>
          <p:nvPr>
            <p:ph type="sldNum" sz="quarter" idx="12"/>
          </p:nvPr>
        </p:nvSpPr>
        <p:spPr/>
        <p:txBody>
          <a:bodyPr/>
          <a:lstStyle/>
          <a:p>
            <a:pPr>
              <a:defRPr/>
            </a:pPr>
            <a:r>
              <a:rPr lang="en-US"/>
              <a:t>Slide </a:t>
            </a:r>
            <a:fld id="{F6921400-0A45-4D68-9537-A111E09D0FC4}" type="slidenum">
              <a:rPr lang="en-US"/>
              <a:pPr>
                <a:defRPr/>
              </a:pPr>
              <a:t>28</a:t>
            </a:fld>
            <a:endParaRPr lang="en-US"/>
          </a:p>
        </p:txBody>
      </p:sp>
      <p:sp>
        <p:nvSpPr>
          <p:cNvPr id="4110" name="Rectangle 2"/>
          <p:cNvSpPr>
            <a:spLocks noGrp="1" noChangeArrowheads="1"/>
          </p:cNvSpPr>
          <p:nvPr>
            <p:ph type="title"/>
          </p:nvPr>
        </p:nvSpPr>
        <p:spPr/>
        <p:txBody>
          <a:bodyPr/>
          <a:lstStyle/>
          <a:p>
            <a:pPr eaLnBrk="1" hangingPunct="1"/>
            <a:r>
              <a:rPr lang="en-US" smtClean="0"/>
              <a:t>Heuristics for Forward Planning</a:t>
            </a:r>
          </a:p>
        </p:txBody>
      </p:sp>
      <p:sp>
        <p:nvSpPr>
          <p:cNvPr id="4111" name="Rectangle 3"/>
          <p:cNvSpPr>
            <a:spLocks noGrp="1" noChangeArrowheads="1"/>
          </p:cNvSpPr>
          <p:nvPr>
            <p:ph type="body" sz="half" idx="1"/>
          </p:nvPr>
        </p:nvSpPr>
        <p:spPr>
          <a:xfrm>
            <a:off x="304800" y="765175"/>
            <a:ext cx="8839200" cy="1511300"/>
          </a:xfrm>
        </p:spPr>
        <p:txBody>
          <a:bodyPr/>
          <a:lstStyle/>
          <a:p>
            <a:pPr marL="0" indent="0" eaLnBrk="1" hangingPunct="1"/>
            <a:r>
              <a:rPr lang="en-US" b="1" smtClean="0"/>
              <a:t>Heuristic function:</a:t>
            </a:r>
            <a:r>
              <a:rPr lang="en-US" smtClean="0"/>
              <a:t> estimate of the distance form a state to the goal</a:t>
            </a:r>
          </a:p>
          <a:p>
            <a:pPr marL="0" indent="0" eaLnBrk="1" hangingPunct="1"/>
            <a:r>
              <a:rPr lang="en-US" smtClean="0"/>
              <a:t>In planning this is the……………….</a:t>
            </a:r>
          </a:p>
        </p:txBody>
      </p:sp>
      <p:sp>
        <p:nvSpPr>
          <p:cNvPr id="582663" name="Rectangle 7"/>
          <p:cNvSpPr>
            <a:spLocks noChangeArrowheads="1"/>
          </p:cNvSpPr>
          <p:nvPr/>
        </p:nvSpPr>
        <p:spPr bwMode="auto">
          <a:xfrm>
            <a:off x="304800" y="2857500"/>
            <a:ext cx="8839200" cy="2519363"/>
          </a:xfrm>
          <a:prstGeom prst="rect">
            <a:avLst/>
          </a:prstGeom>
          <a:noFill/>
          <a:ln w="9525">
            <a:noFill/>
            <a:miter lim="800000"/>
            <a:headEnd/>
            <a:tailEnd/>
          </a:ln>
        </p:spPr>
        <p:txBody>
          <a:bodyPr/>
          <a:lstStyle/>
          <a:p>
            <a:pPr>
              <a:spcBef>
                <a:spcPct val="20000"/>
              </a:spcBef>
            </a:pPr>
            <a:r>
              <a:rPr lang="en-US" b="1" dirty="0">
                <a:latin typeface="Arial Unicode MS" pitchFamily="34" charset="-128"/>
              </a:rPr>
              <a:t>Two simplifications</a:t>
            </a:r>
            <a:r>
              <a:rPr lang="en-US" dirty="0">
                <a:latin typeface="Arial Unicode MS" pitchFamily="34" charset="-128"/>
              </a:rPr>
              <a:t> in the representation:</a:t>
            </a:r>
          </a:p>
          <a:p>
            <a:pPr marL="742950" lvl="1" indent="-285750">
              <a:spcBef>
                <a:spcPct val="20000"/>
              </a:spcBef>
              <a:buClr>
                <a:schemeClr val="tx1"/>
              </a:buClr>
              <a:buSzPct val="120000"/>
              <a:buFontTx/>
              <a:buChar char="•"/>
            </a:pPr>
            <a:r>
              <a:rPr lang="en-US" sz="2400" dirty="0">
                <a:latin typeface="Arial Unicode MS" pitchFamily="34" charset="-128"/>
              </a:rPr>
              <a:t>All features are binary: T / F</a:t>
            </a:r>
          </a:p>
          <a:p>
            <a:pPr marL="742950" lvl="1" indent="-285750">
              <a:spcBef>
                <a:spcPct val="20000"/>
              </a:spcBef>
              <a:buClr>
                <a:schemeClr val="tx1"/>
              </a:buClr>
              <a:buSzPct val="120000"/>
              <a:buFontTx/>
              <a:buChar char="•"/>
            </a:pPr>
            <a:r>
              <a:rPr lang="en-US" sz="2400" dirty="0">
                <a:latin typeface="Arial Unicode MS" pitchFamily="34" charset="-128"/>
              </a:rPr>
              <a:t>Goals and preconditions can only be assignments to T</a:t>
            </a:r>
          </a:p>
          <a:p>
            <a:pPr>
              <a:spcBef>
                <a:spcPct val="20000"/>
              </a:spcBef>
            </a:pPr>
            <a:r>
              <a:rPr lang="en-US" b="1" dirty="0">
                <a:latin typeface="Arial Unicode MS" pitchFamily="34" charset="-128"/>
              </a:rPr>
              <a:t>And a Def.</a:t>
            </a:r>
            <a:r>
              <a:rPr lang="en-US" dirty="0">
                <a:latin typeface="Arial Unicode MS" pitchFamily="34" charset="-128"/>
              </a:rPr>
              <a:t> a </a:t>
            </a:r>
            <a:r>
              <a:rPr lang="en-US" dirty="0" err="1">
                <a:solidFill>
                  <a:schemeClr val="accent2"/>
                </a:solidFill>
                <a:latin typeface="Arial Unicode MS" pitchFamily="34" charset="-128"/>
              </a:rPr>
              <a:t>subgoal</a:t>
            </a:r>
            <a:r>
              <a:rPr lang="en-US" dirty="0">
                <a:latin typeface="Arial Unicode MS" pitchFamily="34" charset="-128"/>
              </a:rPr>
              <a:t> is a particular assignment in the goal  e.g., if the goal is &lt;A=T, B=T, C=T&gt; then….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26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26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smtClean="0"/>
              <a:t>CPSC 322, Lecture 6</a:t>
            </a:r>
            <a:endParaRPr lang="en-US"/>
          </a:p>
        </p:txBody>
      </p:sp>
      <p:sp>
        <p:nvSpPr>
          <p:cNvPr id="9" name="Slide Number Placeholder 6"/>
          <p:cNvSpPr>
            <a:spLocks noGrp="1"/>
          </p:cNvSpPr>
          <p:nvPr>
            <p:ph type="sldNum" sz="quarter" idx="12"/>
          </p:nvPr>
        </p:nvSpPr>
        <p:spPr/>
        <p:txBody>
          <a:bodyPr/>
          <a:lstStyle/>
          <a:p>
            <a:pPr>
              <a:defRPr/>
            </a:pPr>
            <a:r>
              <a:rPr lang="en-US"/>
              <a:t>Slide </a:t>
            </a:r>
            <a:fld id="{9F03CB05-B145-4443-B2D5-6CAB72BAB1D1}" type="slidenum">
              <a:rPr lang="en-US"/>
              <a:pPr>
                <a:defRPr/>
              </a:pPr>
              <a:t>29</a:t>
            </a:fld>
            <a:endParaRPr lang="en-US"/>
          </a:p>
        </p:txBody>
      </p:sp>
      <p:sp>
        <p:nvSpPr>
          <p:cNvPr id="5172" name="Rectangle 2"/>
          <p:cNvSpPr>
            <a:spLocks noGrp="1" noChangeArrowheads="1"/>
          </p:cNvSpPr>
          <p:nvPr>
            <p:ph type="title"/>
          </p:nvPr>
        </p:nvSpPr>
        <p:spPr/>
        <p:txBody>
          <a:bodyPr/>
          <a:lstStyle/>
          <a:p>
            <a:pPr eaLnBrk="1" hangingPunct="1"/>
            <a:r>
              <a:rPr lang="en-US" smtClean="0"/>
              <a:t>Heuristics for Forward Planning: </a:t>
            </a:r>
            <a:br>
              <a:rPr lang="en-US" smtClean="0"/>
            </a:br>
            <a:r>
              <a:rPr lang="en-US" smtClean="0"/>
              <a:t>Any ideas?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36"/>
          <p:cNvSpPr>
            <a:spLocks noChangeArrowheads="1"/>
          </p:cNvSpPr>
          <p:nvPr/>
        </p:nvSpPr>
        <p:spPr bwMode="auto">
          <a:xfrm>
            <a:off x="2786063" y="4429125"/>
            <a:ext cx="3000375" cy="1785938"/>
          </a:xfrm>
          <a:prstGeom prst="rect">
            <a:avLst/>
          </a:prstGeom>
          <a:solidFill>
            <a:srgbClr val="CCFFFF"/>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322, Lecture 6</a:t>
            </a:r>
            <a:endParaRPr lang="en-US"/>
          </a:p>
        </p:txBody>
      </p:sp>
      <p:sp>
        <p:nvSpPr>
          <p:cNvPr id="26" name="Slide Number Placeholder 5"/>
          <p:cNvSpPr>
            <a:spLocks noGrp="1"/>
          </p:cNvSpPr>
          <p:nvPr>
            <p:ph type="sldNum" sz="quarter" idx="12"/>
          </p:nvPr>
        </p:nvSpPr>
        <p:spPr/>
        <p:txBody>
          <a:bodyPr/>
          <a:lstStyle/>
          <a:p>
            <a:pPr>
              <a:defRPr/>
            </a:pPr>
            <a:r>
              <a:rPr lang="en-US"/>
              <a:t>Slide </a:t>
            </a:r>
            <a:fld id="{71AFFE72-004E-4434-A121-CA8F9D444B3D}" type="slidenum">
              <a:rPr lang="en-US"/>
              <a:pPr>
                <a:defRPr/>
              </a:pPr>
              <a:t>3</a:t>
            </a:fld>
            <a:endParaRPr lang="en-US"/>
          </a:p>
        </p:txBody>
      </p:sp>
      <p:sp>
        <p:nvSpPr>
          <p:cNvPr id="5136" name="Rectangle 2"/>
          <p:cNvSpPr>
            <a:spLocks noGrp="1" noChangeArrowheads="1"/>
          </p:cNvSpPr>
          <p:nvPr>
            <p:ph type="title"/>
          </p:nvPr>
        </p:nvSpPr>
        <p:spPr>
          <a:xfrm>
            <a:off x="0" y="0"/>
            <a:ext cx="9144000" cy="685800"/>
          </a:xfrm>
        </p:spPr>
        <p:txBody>
          <a:bodyPr/>
          <a:lstStyle/>
          <a:p>
            <a:pPr eaLnBrk="1" hangingPunct="1"/>
            <a:r>
              <a:rPr lang="en-US" dirty="0" smtClean="0"/>
              <a:t>Modules we'll cover in this course: </a:t>
            </a:r>
            <a:r>
              <a:rPr lang="en-US" dirty="0" err="1" smtClean="0"/>
              <a:t>R&amp;Rsys</a:t>
            </a:r>
            <a:endParaRPr lang="en-US" dirty="0" smtClean="0"/>
          </a:p>
        </p:txBody>
      </p:sp>
      <p:sp>
        <p:nvSpPr>
          <p:cNvPr id="513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513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513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514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Inference</a:t>
            </a:r>
          </a:p>
        </p:txBody>
      </p:sp>
      <p:sp>
        <p:nvSpPr>
          <p:cNvPr id="514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514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514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514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514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514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514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514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5149"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5150"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Value Iteration</a:t>
            </a:r>
          </a:p>
        </p:txBody>
      </p:sp>
      <p:sp>
        <p:nvSpPr>
          <p:cNvPr id="5151"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515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515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515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515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515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5159"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5160"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5161"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516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516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6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516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516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smtClean="0"/>
              <a:t>CPSC 322, Lecture 6</a:t>
            </a:r>
            <a:endParaRPr lang="en-US"/>
          </a:p>
        </p:txBody>
      </p:sp>
      <p:sp>
        <p:nvSpPr>
          <p:cNvPr id="9" name="Slide Number Placeholder 6"/>
          <p:cNvSpPr>
            <a:spLocks noGrp="1"/>
          </p:cNvSpPr>
          <p:nvPr>
            <p:ph type="sldNum" sz="quarter" idx="12"/>
          </p:nvPr>
        </p:nvSpPr>
        <p:spPr/>
        <p:txBody>
          <a:bodyPr/>
          <a:lstStyle/>
          <a:p>
            <a:pPr>
              <a:defRPr/>
            </a:pPr>
            <a:r>
              <a:rPr lang="en-US"/>
              <a:t>Slide </a:t>
            </a:r>
            <a:fld id="{82DDDC14-77B3-4BAF-B3A6-90A2EA99C7FC}" type="slidenum">
              <a:rPr lang="en-US"/>
              <a:pPr>
                <a:defRPr/>
              </a:pPr>
              <a:t>30</a:t>
            </a:fld>
            <a:endParaRPr lang="en-US"/>
          </a:p>
        </p:txBody>
      </p:sp>
      <p:sp>
        <p:nvSpPr>
          <p:cNvPr id="6170" name="Rectangle 2"/>
          <p:cNvSpPr>
            <a:spLocks noGrp="1" noChangeArrowheads="1"/>
          </p:cNvSpPr>
          <p:nvPr>
            <p:ph type="title"/>
          </p:nvPr>
        </p:nvSpPr>
        <p:spPr/>
        <p:txBody>
          <a:bodyPr/>
          <a:lstStyle/>
          <a:p>
            <a:pPr eaLnBrk="1" hangingPunct="1"/>
            <a:r>
              <a:rPr lang="en-US" smtClean="0"/>
              <a:t>Heuristics for Forward Planning (cont’) </a:t>
            </a:r>
            <a:br>
              <a:rPr lang="en-US" smtClean="0"/>
            </a:br>
            <a:endParaRPr lang="en-US" smtClean="0"/>
          </a:p>
        </p:txBody>
      </p:sp>
      <p:sp>
        <p:nvSpPr>
          <p:cNvPr id="6171" name="Rectangle 6"/>
          <p:cNvSpPr>
            <a:spLocks noChangeArrowheads="1"/>
          </p:cNvSpPr>
          <p:nvPr/>
        </p:nvSpPr>
        <p:spPr bwMode="auto">
          <a:xfrm>
            <a:off x="357188" y="3214688"/>
            <a:ext cx="8572500" cy="2928937"/>
          </a:xfrm>
          <a:prstGeom prst="rect">
            <a:avLst/>
          </a:prstGeom>
          <a:noFill/>
          <a:ln w="9525">
            <a:noFill/>
            <a:miter lim="800000"/>
            <a:headEnd/>
            <a:tailEnd/>
          </a:ln>
        </p:spPr>
        <p:txBody>
          <a:bodyPr/>
          <a:lstStyle/>
          <a:p>
            <a:pPr marL="457200" indent="-457200">
              <a:spcBef>
                <a:spcPct val="20000"/>
              </a:spcBef>
            </a:pPr>
            <a:r>
              <a:rPr lang="en-US" b="1">
                <a:latin typeface="Arial Unicode MS" pitchFamily="34" charset="-128"/>
              </a:rPr>
              <a:t>What kind of simplifications of the actions would justify our proposal for h?</a:t>
            </a:r>
          </a:p>
          <a:p>
            <a:pPr marL="838200" lvl="1" indent="-381000">
              <a:lnSpc>
                <a:spcPct val="150000"/>
              </a:lnSpc>
              <a:spcBef>
                <a:spcPct val="20000"/>
              </a:spcBef>
              <a:buClr>
                <a:schemeClr val="tx1"/>
              </a:buClr>
              <a:buSzPct val="120000"/>
              <a:buFontTx/>
              <a:buAutoNum type="alphaLcParenR"/>
            </a:pPr>
            <a:r>
              <a:rPr lang="en-US" sz="2400">
                <a:latin typeface="Arial Unicode MS" pitchFamily="34" charset="-128"/>
              </a:rPr>
              <a:t>We have removed all …………….</a:t>
            </a:r>
          </a:p>
          <a:p>
            <a:pPr marL="838200" lvl="1" indent="-381000">
              <a:lnSpc>
                <a:spcPct val="150000"/>
              </a:lnSpc>
              <a:spcBef>
                <a:spcPct val="20000"/>
              </a:spcBef>
              <a:buClr>
                <a:schemeClr val="tx1"/>
              </a:buClr>
              <a:buSzPct val="120000"/>
              <a:buFontTx/>
              <a:buAutoNum type="alphaLcParenR"/>
            </a:pPr>
            <a:r>
              <a:rPr lang="en-US" sz="2400">
                <a:latin typeface="Arial Unicode MS" pitchFamily="34" charset="-128"/>
              </a:rPr>
              <a:t>We have removed all …………….</a:t>
            </a:r>
          </a:p>
          <a:p>
            <a:pPr marL="838200" lvl="1" indent="-381000">
              <a:lnSpc>
                <a:spcPct val="150000"/>
              </a:lnSpc>
              <a:spcBef>
                <a:spcPct val="20000"/>
              </a:spcBef>
              <a:buClr>
                <a:schemeClr val="tx1"/>
              </a:buClr>
              <a:buSzPct val="120000"/>
              <a:buFontTx/>
              <a:buAutoNum type="alphaLcParenR"/>
            </a:pPr>
            <a:r>
              <a:rPr lang="en-US" sz="2400">
                <a:latin typeface="Arial Unicode MS" pitchFamily="34" charset="-128"/>
              </a:rPr>
              <a:t>We assume no action can achieve…………………..</a:t>
            </a:r>
          </a:p>
          <a:p>
            <a:pPr marL="457200" indent="-4572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smtClean="0"/>
              <a:t>CPSC 322, Lecture 6</a:t>
            </a:r>
            <a:endParaRPr lang="en-US"/>
          </a:p>
        </p:txBody>
      </p:sp>
      <p:sp>
        <p:nvSpPr>
          <p:cNvPr id="9" name="Slide Number Placeholder 6"/>
          <p:cNvSpPr>
            <a:spLocks noGrp="1"/>
          </p:cNvSpPr>
          <p:nvPr>
            <p:ph type="sldNum" sz="quarter" idx="12"/>
          </p:nvPr>
        </p:nvSpPr>
        <p:spPr/>
        <p:txBody>
          <a:bodyPr/>
          <a:lstStyle/>
          <a:p>
            <a:pPr>
              <a:defRPr/>
            </a:pPr>
            <a:r>
              <a:rPr lang="en-US"/>
              <a:t>Slide </a:t>
            </a:r>
            <a:fld id="{0D56D9C7-C783-42B0-9594-212F061B3C45}" type="slidenum">
              <a:rPr lang="en-US"/>
              <a:pPr>
                <a:defRPr/>
              </a:pPr>
              <a:t>31</a:t>
            </a:fld>
            <a:endParaRPr lang="en-US"/>
          </a:p>
        </p:txBody>
      </p:sp>
      <p:sp>
        <p:nvSpPr>
          <p:cNvPr id="7205" name="Rectangle 2"/>
          <p:cNvSpPr>
            <a:spLocks noGrp="1" noChangeArrowheads="1"/>
          </p:cNvSpPr>
          <p:nvPr>
            <p:ph type="title"/>
          </p:nvPr>
        </p:nvSpPr>
        <p:spPr/>
        <p:txBody>
          <a:bodyPr/>
          <a:lstStyle/>
          <a:p>
            <a:pPr eaLnBrk="1" hangingPunct="1"/>
            <a:r>
              <a:rPr lang="en-US" smtClean="0"/>
              <a:t>Heuristics for Forward Planning: </a:t>
            </a:r>
            <a:br>
              <a:rPr lang="en-US" smtClean="0"/>
            </a:br>
            <a:r>
              <a:rPr lang="en-US" smtClean="0"/>
              <a:t>empty-delete-list</a:t>
            </a:r>
          </a:p>
        </p:txBody>
      </p:sp>
      <p:sp>
        <p:nvSpPr>
          <p:cNvPr id="7206" name="Rectangle 3"/>
          <p:cNvSpPr>
            <a:spLocks noGrp="1" noChangeArrowheads="1"/>
          </p:cNvSpPr>
          <p:nvPr>
            <p:ph type="body" sz="half" idx="1"/>
          </p:nvPr>
        </p:nvSpPr>
        <p:spPr>
          <a:xfrm>
            <a:off x="304800" y="1219200"/>
            <a:ext cx="8839200" cy="1130300"/>
          </a:xfrm>
        </p:spPr>
        <p:txBody>
          <a:bodyPr/>
          <a:lstStyle/>
          <a:p>
            <a:pPr marL="0" indent="0" eaLnBrk="1" hangingPunct="1">
              <a:buFontTx/>
              <a:buChar char="•"/>
            </a:pPr>
            <a:r>
              <a:rPr lang="en-US" b="1" smtClean="0"/>
              <a:t> We only relax the problem according to (…….)</a:t>
            </a:r>
          </a:p>
          <a:p>
            <a:pPr marL="0" indent="0" eaLnBrk="1" hangingPunct="1"/>
            <a:r>
              <a:rPr lang="en-US" smtClean="0"/>
              <a:t>i.e., we remove all the effects that make a variable F</a:t>
            </a:r>
          </a:p>
          <a:p>
            <a:pPr lvl="1" eaLnBrk="1" hangingPunct="1"/>
            <a:endParaRPr lang="en-US" smtClean="0"/>
          </a:p>
          <a:p>
            <a:pPr lvl="1" eaLnBrk="1" hangingPunct="1"/>
            <a:endParaRPr lang="en-US" smtClean="0"/>
          </a:p>
        </p:txBody>
      </p:sp>
      <p:sp>
        <p:nvSpPr>
          <p:cNvPr id="7207" name="Rectangle 4"/>
          <p:cNvSpPr>
            <a:spLocks noChangeArrowheads="1"/>
          </p:cNvSpPr>
          <p:nvPr/>
        </p:nvSpPr>
        <p:spPr bwMode="auto">
          <a:xfrm>
            <a:off x="2051050" y="2492375"/>
            <a:ext cx="5235575" cy="431800"/>
          </a:xfrm>
          <a:prstGeom prst="rect">
            <a:avLst/>
          </a:prstGeom>
          <a:noFill/>
          <a:ln w="9525">
            <a:noFill/>
            <a:miter lim="800000"/>
            <a:headEnd/>
            <a:tailEnd/>
          </a:ln>
        </p:spPr>
        <p:txBody>
          <a:bodyPr/>
          <a:lstStyle/>
          <a:p>
            <a:pPr>
              <a:spcBef>
                <a:spcPct val="20000"/>
              </a:spcBef>
            </a:pPr>
            <a:r>
              <a:rPr lang="en-US" b="1" dirty="0">
                <a:latin typeface="Arial Unicode MS" pitchFamily="34" charset="-128"/>
              </a:rPr>
              <a:t>Action </a:t>
            </a:r>
            <a:r>
              <a:rPr lang="en-US" b="1" i="1" dirty="0">
                <a:latin typeface="Arial Unicode MS" pitchFamily="34" charset="-128"/>
              </a:rPr>
              <a:t>a</a:t>
            </a:r>
            <a:r>
              <a:rPr lang="en-US" b="1" dirty="0">
                <a:latin typeface="Arial Unicode MS" pitchFamily="34" charset="-128"/>
              </a:rPr>
              <a:t> effects (B=</a:t>
            </a:r>
            <a:r>
              <a:rPr lang="en-US" i="1" dirty="0">
                <a:latin typeface="Arial Unicode MS" pitchFamily="34" charset="-128"/>
              </a:rPr>
              <a:t>F</a:t>
            </a:r>
            <a:r>
              <a:rPr lang="en-US" b="1" dirty="0">
                <a:latin typeface="Arial Unicode MS" pitchFamily="34" charset="-128"/>
              </a:rPr>
              <a:t>, C=</a:t>
            </a:r>
            <a:r>
              <a:rPr lang="en-US" i="1" dirty="0">
                <a:latin typeface="Arial Unicode MS" pitchFamily="34" charset="-128"/>
              </a:rPr>
              <a:t>T</a:t>
            </a:r>
            <a:r>
              <a:rPr lang="en-US" b="1" dirty="0">
                <a:latin typeface="Arial Unicode MS" pitchFamily="34" charset="-128"/>
              </a:rPr>
              <a:t>)</a:t>
            </a:r>
            <a:endParaRPr lang="en-US" dirty="0">
              <a:latin typeface="Arial Unicode MS" pitchFamily="34" charset="-128"/>
            </a:endParaRPr>
          </a:p>
        </p:txBody>
      </p:sp>
      <p:sp>
        <p:nvSpPr>
          <p:cNvPr id="7208" name="Rectangle 6"/>
          <p:cNvSpPr>
            <a:spLocks noChangeArrowheads="1"/>
          </p:cNvSpPr>
          <p:nvPr/>
        </p:nvSpPr>
        <p:spPr bwMode="auto">
          <a:xfrm>
            <a:off x="304800" y="3213100"/>
            <a:ext cx="8659813" cy="1584325"/>
          </a:xfrm>
          <a:prstGeom prst="rect">
            <a:avLst/>
          </a:prstGeom>
          <a:noFill/>
          <a:ln w="9525">
            <a:noFill/>
            <a:miter lim="800000"/>
            <a:headEnd/>
            <a:tailEnd/>
          </a:ln>
        </p:spPr>
        <p:txBody>
          <a:bodyPr/>
          <a:lstStyle/>
          <a:p>
            <a:pPr>
              <a:spcBef>
                <a:spcPct val="20000"/>
              </a:spcBef>
              <a:buFontTx/>
              <a:buChar char="•"/>
            </a:pPr>
            <a:r>
              <a:rPr lang="en-US" b="1">
                <a:latin typeface="Arial Unicode MS" pitchFamily="34" charset="-128"/>
              </a:rPr>
              <a:t> But then how do we compute the heuristic?</a:t>
            </a:r>
          </a:p>
          <a:p>
            <a:pPr>
              <a:spcBef>
                <a:spcPct val="20000"/>
              </a:spcBef>
            </a:pPr>
            <a:r>
              <a:rPr lang="en-US">
                <a:latin typeface="Arial Unicode MS" pitchFamily="34" charset="-128"/>
              </a:rPr>
              <a:t>………………………………………….</a:t>
            </a:r>
          </a:p>
          <a:p>
            <a:pPr>
              <a:spcBef>
                <a:spcPct val="20000"/>
              </a:spcBef>
            </a:pPr>
            <a:r>
              <a:rPr lang="en-US">
                <a:latin typeface="Arial Unicode MS" pitchFamily="34" charset="-128"/>
              </a:rPr>
              <a:t>This is often fast enough to be worthwhile</a:t>
            </a:r>
          </a:p>
          <a:p>
            <a:pPr marL="742950" lvl="1" indent="-285750">
              <a:spcBef>
                <a:spcPct val="20000"/>
              </a:spcBef>
              <a:buClr>
                <a:schemeClr val="tx1"/>
              </a:buClr>
              <a:buSzPct val="120000"/>
              <a:buFontTx/>
              <a:buChar char="•"/>
            </a:pPr>
            <a:endParaRPr lang="en-US" sz="2400">
              <a:latin typeface="Arial Unicode MS" pitchFamily="34" charset="-128"/>
            </a:endParaRPr>
          </a:p>
          <a:p>
            <a:pPr marL="742950" lvl="1" indent="-285750">
              <a:spcBef>
                <a:spcPct val="20000"/>
              </a:spcBef>
              <a:buClr>
                <a:schemeClr val="tx1"/>
              </a:buClr>
              <a:buSzPct val="120000"/>
              <a:buFontTx/>
              <a:buChar char="•"/>
            </a:pPr>
            <a:endParaRPr lang="en-US" sz="2400">
              <a:latin typeface="Arial Unicode MS" pitchFamily="34" charset="-128"/>
            </a:endParaRPr>
          </a:p>
        </p:txBody>
      </p:sp>
      <p:sp>
        <p:nvSpPr>
          <p:cNvPr id="7209" name="Rectangle 7"/>
          <p:cNvSpPr>
            <a:spLocks noChangeArrowheads="1"/>
          </p:cNvSpPr>
          <p:nvPr/>
        </p:nvSpPr>
        <p:spPr bwMode="auto">
          <a:xfrm>
            <a:off x="323850" y="5084763"/>
            <a:ext cx="8424863" cy="1008062"/>
          </a:xfrm>
          <a:prstGeom prst="rect">
            <a:avLst/>
          </a:prstGeom>
          <a:noFill/>
          <a:ln w="9525">
            <a:noFill/>
            <a:miter lim="800000"/>
            <a:headEnd/>
            <a:tailEnd/>
          </a:ln>
        </p:spPr>
        <p:txBody>
          <a:bodyPr/>
          <a:lstStyle/>
          <a:p>
            <a:pPr>
              <a:spcBef>
                <a:spcPct val="20000"/>
              </a:spcBef>
              <a:buFontTx/>
              <a:buChar char="•"/>
            </a:pPr>
            <a:r>
              <a:rPr lang="en-US" b="1" dirty="0">
                <a:latin typeface="Arial Unicode MS" pitchFamily="34" charset="-128"/>
              </a:rPr>
              <a:t> empty-delete-list heuristics </a:t>
            </a:r>
            <a:r>
              <a:rPr lang="en-US" dirty="0">
                <a:latin typeface="Arial Unicode MS" pitchFamily="34" charset="-128"/>
              </a:rPr>
              <a:t>with </a:t>
            </a:r>
            <a:r>
              <a:rPr lang="en-US" b="1" dirty="0">
                <a:latin typeface="Arial Unicode MS" pitchFamily="34" charset="-128"/>
              </a:rPr>
              <a:t>forward planning </a:t>
            </a:r>
            <a:r>
              <a:rPr lang="en-US" dirty="0">
                <a:latin typeface="Arial Unicode MS" pitchFamily="34" charset="-128"/>
              </a:rPr>
              <a:t>is currently considered a very successful strategy</a:t>
            </a:r>
          </a:p>
          <a:p>
            <a:pPr marL="742950" lvl="1" indent="-285750">
              <a:spcBef>
                <a:spcPct val="20000"/>
              </a:spcBef>
              <a:buClr>
                <a:schemeClr val="tx1"/>
              </a:buClr>
              <a:buSzPct val="120000"/>
              <a:buFontTx/>
              <a:buChar char="•"/>
            </a:pPr>
            <a:endParaRPr lang="en-US" sz="2400" dirty="0">
              <a:latin typeface="Arial Unicode MS" pitchFamily="34" charset="-128"/>
            </a:endParaRPr>
          </a:p>
          <a:p>
            <a:pPr marL="742950" lvl="1" indent="-285750">
              <a:spcBef>
                <a:spcPct val="20000"/>
              </a:spcBef>
              <a:buClr>
                <a:schemeClr val="tx1"/>
              </a:buClr>
              <a:buSzPct val="120000"/>
              <a:buFontTx/>
              <a:buChar char="•"/>
            </a:pPr>
            <a:endParaRPr lang="en-US" sz="2400" dirty="0">
              <a:latin typeface="Arial Unicode MS"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 name="Title 1"/>
          <p:cNvSpPr>
            <a:spLocks noGrp="1"/>
          </p:cNvSpPr>
          <p:nvPr>
            <p:ph type="title"/>
          </p:nvPr>
        </p:nvSpPr>
        <p:spPr/>
        <p:txBody>
          <a:bodyPr/>
          <a:lstStyle/>
          <a:p>
            <a:r>
              <a:rPr lang="en-US" smtClean="0"/>
              <a:t>Empty-delete in practice</a:t>
            </a:r>
          </a:p>
        </p:txBody>
      </p:sp>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8BA9073-1CC6-4E98-B118-00EF82C1E8F7}"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285720" y="571480"/>
            <a:ext cx="8534400" cy="685800"/>
          </a:xfrm>
        </p:spPr>
        <p:txBody>
          <a:bodyPr/>
          <a:lstStyle/>
          <a:p>
            <a:pPr eaLnBrk="1" hangingPunct="1"/>
            <a:r>
              <a:rPr lang="en-US" dirty="0" smtClean="0"/>
              <a:t>Final Comment</a:t>
            </a:r>
            <a:br>
              <a:rPr lang="en-US" dirty="0" smtClean="0"/>
            </a:br>
            <a:endParaRPr lang="en-US" dirty="0" smtClean="0"/>
          </a:p>
        </p:txBody>
      </p:sp>
      <p:sp>
        <p:nvSpPr>
          <p:cNvPr id="2054" name="Rectangle 3"/>
          <p:cNvSpPr>
            <a:spLocks noGrp="1" noChangeArrowheads="1"/>
          </p:cNvSpPr>
          <p:nvPr>
            <p:ph type="body" idx="1"/>
          </p:nvPr>
        </p:nvSpPr>
        <p:spPr>
          <a:xfrm>
            <a:off x="395536" y="1268760"/>
            <a:ext cx="8458200" cy="4495800"/>
          </a:xfrm>
        </p:spPr>
        <p:txBody>
          <a:bodyPr/>
          <a:lstStyle/>
          <a:p>
            <a:pPr eaLnBrk="1" hangingPunct="1">
              <a:spcBef>
                <a:spcPts val="1200"/>
              </a:spcBef>
              <a:buFont typeface="Arial" pitchFamily="34" charset="0"/>
              <a:buChar char="•"/>
            </a:pPr>
            <a:r>
              <a:rPr lang="en-US" sz="2400" dirty="0" smtClean="0"/>
              <a:t>You should view Forward Planning as one of the basic planning techniques (we’ll see another one after the break)</a:t>
            </a:r>
          </a:p>
          <a:p>
            <a:pPr eaLnBrk="1" hangingPunct="1">
              <a:spcBef>
                <a:spcPts val="1200"/>
              </a:spcBef>
              <a:buFont typeface="Arial" pitchFamily="34" charset="0"/>
              <a:buChar char="•"/>
            </a:pPr>
            <a:r>
              <a:rPr lang="en-US" sz="2400" dirty="0" smtClean="0"/>
              <a:t>By itself, it cannot go far, but it can work very well in combination with other techniques, for specific domains </a:t>
            </a:r>
          </a:p>
          <a:p>
            <a:pPr lvl="1" eaLnBrk="1" hangingPunct="1">
              <a:spcBef>
                <a:spcPts val="1200"/>
              </a:spcBef>
              <a:buFont typeface="Arial" pitchFamily="34" charset="0"/>
              <a:buChar char="•"/>
            </a:pPr>
            <a:r>
              <a:rPr lang="en-US" sz="2000" dirty="0" smtClean="0"/>
              <a:t>See, for instance, descriptions of competing planners in the presentation of results for the 2002 and 2008 planning competition (posted in the class schedule)</a:t>
            </a:r>
          </a:p>
          <a:p>
            <a:pPr eaLnBrk="1" hangingPunct="1">
              <a:spcBef>
                <a:spcPts val="1200"/>
              </a:spcBef>
              <a:buFont typeface="Arial" pitchFamily="34" charset="0"/>
              <a:buChar char="•"/>
            </a:pPr>
            <a:endParaRPr lang="en-US" dirty="0" smtClean="0"/>
          </a:p>
          <a:p>
            <a:pPr eaLnBrk="1" hangingPunct="1">
              <a:spcBef>
                <a:spcPts val="1200"/>
              </a:spcBef>
            </a:pPr>
            <a:endParaRPr lang="en-US" dirty="0" smtClean="0"/>
          </a:p>
          <a:p>
            <a:pPr eaLnBrk="1" hangingPunct="1">
              <a:spcBef>
                <a:spcPts val="1200"/>
              </a:spcBef>
              <a:buFontTx/>
              <a:buChar char="•"/>
            </a:pPr>
            <a:endParaRPr lang="en-US" dirty="0" smtClean="0"/>
          </a:p>
          <a:p>
            <a:pPr eaLnBrk="1" hangingPunct="1">
              <a:spcBef>
                <a:spcPts val="1200"/>
              </a:spcBef>
              <a:buFontTx/>
              <a:buChar char="•"/>
            </a:pPr>
            <a:endParaRPr lang="en-US" dirty="0" smtClean="0"/>
          </a:p>
          <a:p>
            <a:pPr eaLnBrk="1" hangingPunct="1">
              <a:spcBef>
                <a:spcPts val="1200"/>
              </a:spcBef>
              <a:buFontTx/>
              <a:buChar char="•"/>
            </a:pPr>
            <a:endParaRPr lang="en-US" dirty="0" smtClean="0"/>
          </a:p>
          <a:p>
            <a:pPr eaLnBrk="1" hangingPunct="1">
              <a:spcBef>
                <a:spcPts val="1200"/>
              </a:spcBef>
              <a:buFont typeface="Arial" pitchFamily="34" charset="0"/>
              <a:buChar char="•"/>
            </a:pPr>
            <a:endParaRPr lang="en-US" dirty="0" smtClean="0"/>
          </a:p>
          <a:p>
            <a:pPr eaLnBrk="1" hangingPunct="1">
              <a:spcBef>
                <a:spcPts val="1200"/>
              </a:spcBef>
              <a:buFontTx/>
              <a:buChar char="•"/>
            </a:pPr>
            <a:endParaRPr lang="en-US" sz="3600" dirty="0" smtClean="0"/>
          </a:p>
          <a:p>
            <a:pPr eaLnBrk="1" hangingPunct="1">
              <a:lnSpc>
                <a:spcPct val="80000"/>
              </a:lnSpc>
              <a:buFontTx/>
              <a:buChar char="•"/>
            </a:pPr>
            <a:endParaRPr lang="en-US" sz="3600" dirty="0" smtClean="0"/>
          </a:p>
          <a:p>
            <a:pPr eaLnBrk="1" hangingPunct="1">
              <a:lnSpc>
                <a:spcPct val="80000"/>
              </a:lnSpc>
              <a:buFontTx/>
              <a:buChar char="•"/>
            </a:pPr>
            <a:endParaRPr lang="en-US" sz="3600" dirty="0" smtClean="0">
              <a:solidFill>
                <a:schemeClr val="hlink"/>
              </a:solidFill>
            </a:endParaRPr>
          </a:p>
          <a:p>
            <a:pPr eaLnBrk="1" hangingPunct="1">
              <a:lnSpc>
                <a:spcPct val="80000"/>
              </a:lnSpc>
              <a:buFontTx/>
              <a:buChar char="•"/>
            </a:pPr>
            <a:endParaRPr lang="en-US" sz="3600" dirty="0" smtClean="0">
              <a:solidFill>
                <a:schemeClr val="hlink"/>
              </a:solidFill>
            </a:endParaRPr>
          </a:p>
          <a:p>
            <a:pPr eaLnBrk="1" hangingPunct="1">
              <a:lnSpc>
                <a:spcPct val="80000"/>
              </a:lnSpc>
              <a:buFontTx/>
              <a:buChar char="•"/>
            </a:pPr>
            <a:endParaRPr lang="en-US" sz="3600" dirty="0" smtClean="0">
              <a:solidFill>
                <a:schemeClr val="hlink"/>
              </a:solidFill>
            </a:endParaRPr>
          </a:p>
          <a:p>
            <a:pPr eaLnBrk="1" hangingPunct="1">
              <a:lnSpc>
                <a:spcPct val="80000"/>
              </a:lnSpc>
              <a:buFontTx/>
              <a:buChar char="•"/>
            </a:pPr>
            <a:endParaRPr lang="en-US" sz="3600" dirty="0" smtClean="0">
              <a:solidFill>
                <a:schemeClr val="bg2"/>
              </a:solidFill>
            </a:endParaRPr>
          </a:p>
        </p:txBody>
      </p:sp>
      <p:sp>
        <p:nvSpPr>
          <p:cNvPr id="7" name="Right Arrow 6"/>
          <p:cNvSpPr/>
          <p:nvPr/>
        </p:nvSpPr>
        <p:spPr bwMode="auto">
          <a:xfrm>
            <a:off x="1331640" y="2852936"/>
            <a:ext cx="978408" cy="484632"/>
          </a:xfrm>
          <a:prstGeom prst="rightArrow">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 name="Right Arrow 7"/>
          <p:cNvSpPr/>
          <p:nvPr/>
        </p:nvSpPr>
        <p:spPr bwMode="auto">
          <a:xfrm>
            <a:off x="0" y="1556792"/>
            <a:ext cx="611560" cy="432048"/>
          </a:xfrm>
          <a:prstGeom prst="rightArrow">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9" name="Right Arrow 8"/>
          <p:cNvSpPr/>
          <p:nvPr/>
        </p:nvSpPr>
        <p:spPr bwMode="auto">
          <a:xfrm>
            <a:off x="0" y="620688"/>
            <a:ext cx="899592" cy="432048"/>
          </a:xfrm>
          <a:prstGeom prst="rightArrow">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2A368E21-2B7C-4B5F-B1EC-06A2293D725A}" type="slidenum">
              <a:rPr lang="en-US"/>
              <a:pPr>
                <a:defRPr/>
              </a:pPr>
              <a:t>34</a:t>
            </a:fld>
            <a:endParaRPr lang="en-US"/>
          </a:p>
        </p:txBody>
      </p:sp>
      <p:sp>
        <p:nvSpPr>
          <p:cNvPr id="19463" name="Rectangle 2"/>
          <p:cNvSpPr>
            <a:spLocks noGrp="1" noChangeArrowheads="1"/>
          </p:cNvSpPr>
          <p:nvPr>
            <p:ph type="title"/>
          </p:nvPr>
        </p:nvSpPr>
        <p:spPr>
          <a:solidFill>
            <a:srgbClr val="CCFFCC"/>
          </a:solidFill>
        </p:spPr>
        <p:txBody>
          <a:bodyPr/>
          <a:lstStyle/>
          <a:p>
            <a:pPr eaLnBrk="1" hangingPunct="1"/>
            <a:r>
              <a:rPr lang="en-US" dirty="0" smtClean="0"/>
              <a:t>Learning Goals for today’s class – part-1</a:t>
            </a:r>
          </a:p>
        </p:txBody>
      </p:sp>
      <p:sp>
        <p:nvSpPr>
          <p:cNvPr id="19464" name="Rectangle 3"/>
          <p:cNvSpPr>
            <a:spLocks noGrp="1" noChangeArrowheads="1"/>
          </p:cNvSpPr>
          <p:nvPr>
            <p:ph type="body" idx="1"/>
          </p:nvPr>
        </p:nvSpPr>
        <p:spPr>
          <a:xfrm>
            <a:off x="0" y="1143000"/>
            <a:ext cx="8786813" cy="4495800"/>
          </a:xfrm>
        </p:spPr>
        <p:txBody>
          <a:bodyPr/>
          <a:lstStyle/>
          <a:p>
            <a:pPr eaLnBrk="1" hangingPunct="1"/>
            <a:r>
              <a:rPr lang="en-US" sz="3200" b="1" dirty="0" smtClean="0"/>
              <a:t>You can:</a:t>
            </a:r>
            <a:endParaRPr lang="en-US" dirty="0" smtClean="0"/>
          </a:p>
          <a:p>
            <a:pPr eaLnBrk="1" hangingPunct="1">
              <a:buFontTx/>
              <a:buChar char="•"/>
            </a:pPr>
            <a:r>
              <a:rPr lang="en-US" sz="3200" dirty="0" smtClean="0"/>
              <a:t>Represent a planning problem with the </a:t>
            </a:r>
            <a:r>
              <a:rPr lang="en-US" sz="3200" b="1" dirty="0" smtClean="0"/>
              <a:t>STRIPS representation </a:t>
            </a:r>
          </a:p>
          <a:p>
            <a:pPr eaLnBrk="1" hangingPunct="1">
              <a:buFontTx/>
              <a:buChar char="•"/>
            </a:pPr>
            <a:r>
              <a:rPr lang="en-US" sz="3200" dirty="0" smtClean="0"/>
              <a:t>Explain the </a:t>
            </a:r>
            <a:r>
              <a:rPr lang="en-US" sz="3200" b="1" dirty="0" smtClean="0"/>
              <a:t>STRIPS assumption </a:t>
            </a:r>
          </a:p>
          <a:p>
            <a:pPr eaLnBrk="1" hangingPunct="1">
              <a:buFontTx/>
              <a:buChar char="•"/>
            </a:pPr>
            <a:r>
              <a:rPr lang="en-US" sz="3200" dirty="0" smtClean="0"/>
              <a:t>Solve a planning problem by search  (</a:t>
            </a:r>
            <a:r>
              <a:rPr lang="en-US" sz="3200" b="1" dirty="0" smtClean="0"/>
              <a:t>forward planning</a:t>
            </a:r>
            <a:r>
              <a:rPr lang="en-US" sz="3200" dirty="0" smtClean="0"/>
              <a:t>). Specify states, successor function, goal test and solution.</a:t>
            </a:r>
          </a:p>
          <a:p>
            <a:pPr eaLnBrk="1" hangingPunct="1">
              <a:buFontTx/>
              <a:buChar char="•"/>
            </a:pPr>
            <a:r>
              <a:rPr lang="en-US" sz="3200" dirty="0" smtClean="0"/>
              <a:t>Construct and justify a </a:t>
            </a:r>
            <a:r>
              <a:rPr lang="en-US" sz="3200" b="1" dirty="0" smtClean="0"/>
              <a:t>heuristic function </a:t>
            </a:r>
            <a:r>
              <a:rPr lang="en-US" sz="3200" dirty="0" smtClean="0"/>
              <a:t>for forward planning. </a:t>
            </a:r>
          </a:p>
          <a:p>
            <a:pPr eaLnBrk="1" hangingPunct="1">
              <a:buFontTx/>
              <a:buChar char="•"/>
            </a:pPr>
            <a:endParaRPr lang="en-US" sz="3200" dirty="0" smtClean="0"/>
          </a:p>
          <a:p>
            <a:pPr eaLnBrk="1" hangingPunct="1">
              <a:buFontTx/>
              <a:buChar char="•"/>
            </a:pPr>
            <a:endParaRPr lang="en-US" sz="3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55576" y="3789040"/>
            <a:ext cx="5040560" cy="52322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D17D3F4-4916-43AE-94A2-290E97EF9A6D}" type="slidenum">
              <a:rPr lang="en-US"/>
              <a:pPr>
                <a:defRPr/>
              </a:pPr>
              <a:t>35</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455683" name="Rectangle 3"/>
          <p:cNvSpPr>
            <a:spLocks noGrp="1" noChangeArrowheads="1"/>
          </p:cNvSpPr>
          <p:nvPr>
            <p:ph type="body" idx="1"/>
          </p:nvPr>
        </p:nvSpPr>
        <p:spPr>
          <a:xfrm>
            <a:off x="323528" y="692696"/>
            <a:ext cx="8820472" cy="4495800"/>
          </a:xfrm>
        </p:spPr>
        <p:txBody>
          <a:bodyPr/>
          <a:lstStyle/>
          <a:p>
            <a:pPr eaLnBrk="1" hangingPunct="1">
              <a:defRPr/>
            </a:pPr>
            <a:r>
              <a:rPr lang="en-US" sz="3600" b="1" dirty="0" smtClean="0"/>
              <a:t>Planning</a:t>
            </a:r>
          </a:p>
          <a:p>
            <a:pPr lvl="1" eaLnBrk="1" hangingPunct="1">
              <a:defRPr/>
            </a:pPr>
            <a:r>
              <a:rPr lang="en-US" sz="3200" dirty="0" smtClean="0"/>
              <a:t>Example</a:t>
            </a:r>
          </a:p>
          <a:p>
            <a:pPr lvl="1" eaLnBrk="1" hangingPunct="1">
              <a:defRPr/>
            </a:pPr>
            <a:r>
              <a:rPr lang="en-US" sz="3200" dirty="0" smtClean="0">
                <a:solidFill>
                  <a:schemeClr val="tx2"/>
                </a:solidFill>
              </a:rPr>
              <a:t>STRIPS: a Feature-Based Representation</a:t>
            </a:r>
          </a:p>
          <a:p>
            <a:pPr lvl="1" eaLnBrk="1" hangingPunct="1">
              <a:defRPr/>
            </a:pPr>
            <a:r>
              <a:rPr lang="en-US" sz="3200" dirty="0" smtClean="0">
                <a:solidFill>
                  <a:schemeClr val="tx2"/>
                </a:solidFill>
              </a:rPr>
              <a:t>Forward Planning</a:t>
            </a:r>
          </a:p>
          <a:p>
            <a:pPr lvl="1" eaLnBrk="1" hangingPunct="1"/>
            <a:r>
              <a:rPr lang="en-US" sz="3200" dirty="0" smtClean="0">
                <a:solidFill>
                  <a:schemeClr val="accent4"/>
                </a:solidFill>
              </a:rPr>
              <a:t>Heuristics </a:t>
            </a:r>
          </a:p>
          <a:p>
            <a:pPr lvl="1" eaLnBrk="1" hangingPunct="1"/>
            <a:r>
              <a:rPr lang="en-US" sz="3200" b="1" dirty="0" smtClean="0">
                <a:solidFill>
                  <a:schemeClr val="accent2"/>
                </a:solidFill>
              </a:rPr>
              <a:t>CSP Planning </a:t>
            </a:r>
            <a:r>
              <a:rPr lang="en-US" sz="3200" dirty="0" smtClean="0"/>
              <a:t>(</a:t>
            </a:r>
            <a:r>
              <a:rPr lang="en-US" sz="3200" dirty="0" err="1" smtClean="0"/>
              <a:t>Chp</a:t>
            </a:r>
            <a:r>
              <a:rPr lang="en-US" sz="3200" dirty="0" smtClean="0"/>
              <a:t> 8.4)</a:t>
            </a:r>
          </a:p>
          <a:p>
            <a:pPr eaLnBrk="1" hangingPunct="1">
              <a:buFontTx/>
              <a:buChar char="•"/>
            </a:pPr>
            <a:r>
              <a:rPr lang="en-US" sz="3600" b="1" dirty="0" smtClean="0"/>
              <a:t>Logic Intro</a:t>
            </a:r>
          </a:p>
          <a:p>
            <a:pPr lvl="1" eaLnBrk="1" hangingPunct="1"/>
            <a:r>
              <a:rPr lang="en-US" sz="3200" dirty="0" smtClean="0"/>
              <a:t>Propositional Definite Clause Logic: Syntax</a:t>
            </a:r>
            <a:endParaRPr lang="en-US" sz="3600" dirty="0" smtClean="0"/>
          </a:p>
          <a:p>
            <a:pPr lvl="1" eaLnBrk="1" hangingPunct="1"/>
            <a:endParaRPr lang="en-US" sz="2800" dirty="0" smtClean="0"/>
          </a:p>
          <a:p>
            <a:pPr lvl="1" eaLnBrk="1" hangingPunct="1">
              <a:defRPr/>
            </a:pPr>
            <a:endParaRPr lang="en-US" b="1" dirty="0" smtClean="0"/>
          </a:p>
          <a:p>
            <a:pPr eaLnBrk="1" hangingPunct="1">
              <a:buFontTx/>
              <a:buChar char="•"/>
              <a:defRPr/>
            </a:pPr>
            <a:endParaRPr lang="en-US" sz="3200" dirty="0" smtClean="0">
              <a:solidFill>
                <a:schemeClr val="bg2"/>
              </a:solidFill>
            </a:endParaRPr>
          </a:p>
          <a:p>
            <a:pPr eaLnBrk="1" hangingPunct="1">
              <a:defRPr/>
            </a:pPr>
            <a:endParaRPr lang="en-US" sz="3600" dirty="0" smtClean="0">
              <a:solidFill>
                <a:schemeClr val="bg2"/>
              </a:solidFill>
            </a:endParaRPr>
          </a:p>
          <a:p>
            <a:pPr eaLnBrk="1" hangingPunct="1">
              <a:defRP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8E09B949-D4D8-4928-A792-A78C5FDE1053}" type="slidenum">
              <a:rPr lang="en-US"/>
              <a:pPr>
                <a:defRPr/>
              </a:pPr>
              <a:t>36</a:t>
            </a:fld>
            <a:endParaRPr lang="en-US"/>
          </a:p>
        </p:txBody>
      </p:sp>
      <p:sp>
        <p:nvSpPr>
          <p:cNvPr id="9224" name="Rectangle 2"/>
          <p:cNvSpPr>
            <a:spLocks noGrp="1" noChangeArrowheads="1"/>
          </p:cNvSpPr>
          <p:nvPr>
            <p:ph type="title"/>
          </p:nvPr>
        </p:nvSpPr>
        <p:spPr/>
        <p:txBody>
          <a:bodyPr/>
          <a:lstStyle/>
          <a:p>
            <a:pPr eaLnBrk="1" hangingPunct="1"/>
            <a:r>
              <a:rPr lang="en-US" smtClean="0"/>
              <a:t>Planning as a CSP</a:t>
            </a:r>
          </a:p>
        </p:txBody>
      </p:sp>
      <p:sp>
        <p:nvSpPr>
          <p:cNvPr id="624643" name="Rectangle 3"/>
          <p:cNvSpPr>
            <a:spLocks noGrp="1" noChangeArrowheads="1"/>
          </p:cNvSpPr>
          <p:nvPr>
            <p:ph type="body" idx="1"/>
          </p:nvPr>
        </p:nvSpPr>
        <p:spPr>
          <a:xfrm>
            <a:off x="323850" y="1052513"/>
            <a:ext cx="8443913" cy="5256212"/>
          </a:xfrm>
        </p:spPr>
        <p:txBody>
          <a:bodyPr/>
          <a:lstStyle/>
          <a:p>
            <a:pPr marL="533400" indent="-533400" eaLnBrk="1" hangingPunct="1">
              <a:buFontTx/>
              <a:buChar char="•"/>
              <a:defRPr/>
            </a:pPr>
            <a:r>
              <a:rPr lang="en-US" dirty="0" smtClean="0"/>
              <a:t>An alternative approach to planning is to set up a planning problem as a CSP!</a:t>
            </a:r>
          </a:p>
          <a:p>
            <a:pPr marL="533400" indent="-533400" eaLnBrk="1" hangingPunct="1">
              <a:buFontTx/>
              <a:buChar char="•"/>
              <a:defRPr/>
            </a:pPr>
            <a:endParaRPr lang="en-US" dirty="0" smtClean="0"/>
          </a:p>
          <a:p>
            <a:pPr marL="533400" indent="-533400" eaLnBrk="1" hangingPunct="1">
              <a:buFontTx/>
              <a:buChar char="•"/>
              <a:defRPr/>
            </a:pPr>
            <a:r>
              <a:rPr lang="en-US" dirty="0" smtClean="0"/>
              <a:t>We simply reformulate a STRIPS model as a set of variables and constraints</a:t>
            </a:r>
          </a:p>
          <a:p>
            <a:pPr marL="533400" indent="-533400" eaLnBrk="1" hangingPunct="1">
              <a:buFontTx/>
              <a:buChar char="•"/>
              <a:defRPr/>
            </a:pPr>
            <a:endParaRPr lang="en-US" dirty="0" smtClean="0"/>
          </a:p>
          <a:p>
            <a:pPr marL="533400" indent="-533400" eaLnBrk="1" hangingPunct="1">
              <a:buFontTx/>
              <a:buChar char="•"/>
              <a:defRPr/>
            </a:pPr>
            <a:r>
              <a:rPr lang="en-US" dirty="0" smtClean="0"/>
              <a:t>Once this is done we can even express additional aspects of our problem (as additional constraints)  </a:t>
            </a:r>
          </a:p>
          <a:p>
            <a:pPr marL="533400" indent="-533400" eaLnBrk="1" hangingPunct="1">
              <a:defRPr/>
            </a:pPr>
            <a:r>
              <a:rPr lang="en-US" dirty="0" smtClean="0"/>
              <a:t>e.g., see </a:t>
            </a:r>
            <a:r>
              <a:rPr lang="en-US" dirty="0" smtClean="0">
                <a:solidFill>
                  <a:schemeClr val="accent6"/>
                </a:solidFill>
              </a:rPr>
              <a:t>Practice Exercise </a:t>
            </a:r>
            <a:r>
              <a:rPr lang="en-US" dirty="0" smtClean="0"/>
              <a:t>UBC commuting “</a:t>
            </a:r>
            <a:r>
              <a:rPr lang="en-US" i="1" dirty="0" err="1" smtClean="0"/>
              <a:t>careAboutEnvironment</a:t>
            </a:r>
            <a:r>
              <a:rPr lang="en-US" dirty="0" smtClean="0"/>
              <a:t>” constraint</a:t>
            </a:r>
            <a:endParaRPr lang="en-US" sz="32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3CF93DC6-C2F4-49B4-9B29-1F5E5657EF52}" type="slidenum">
              <a:rPr lang="en-US"/>
              <a:pPr>
                <a:defRPr/>
              </a:pPr>
              <a:t>37</a:t>
            </a:fld>
            <a:endParaRPr lang="en-US"/>
          </a:p>
        </p:txBody>
      </p:sp>
      <p:sp>
        <p:nvSpPr>
          <p:cNvPr id="10249" name="Rectangle 2"/>
          <p:cNvSpPr>
            <a:spLocks noGrp="1" noChangeArrowheads="1"/>
          </p:cNvSpPr>
          <p:nvPr>
            <p:ph type="title"/>
          </p:nvPr>
        </p:nvSpPr>
        <p:spPr/>
        <p:txBody>
          <a:bodyPr/>
          <a:lstStyle/>
          <a:p>
            <a:pPr eaLnBrk="1" hangingPunct="1"/>
            <a:r>
              <a:rPr lang="en-US" smtClean="0"/>
              <a:t>Planning as a CSP: Variables</a:t>
            </a:r>
          </a:p>
        </p:txBody>
      </p:sp>
      <p:sp>
        <p:nvSpPr>
          <p:cNvPr id="599043" name="Rectangle 3"/>
          <p:cNvSpPr>
            <a:spLocks noGrp="1" noChangeArrowheads="1"/>
          </p:cNvSpPr>
          <p:nvPr>
            <p:ph type="body" idx="1"/>
          </p:nvPr>
        </p:nvSpPr>
        <p:spPr>
          <a:xfrm>
            <a:off x="250825" y="857232"/>
            <a:ext cx="8893175" cy="4659312"/>
          </a:xfrm>
        </p:spPr>
        <p:txBody>
          <a:bodyPr/>
          <a:lstStyle/>
          <a:p>
            <a:pPr marL="533400" indent="-533400" eaLnBrk="1" hangingPunct="1">
              <a:buFontTx/>
              <a:buChar char="•"/>
              <a:defRPr/>
            </a:pPr>
            <a:r>
              <a:rPr lang="en-US" dirty="0" smtClean="0"/>
              <a:t>We need to “unroll the plan” for a fixed number of steps:  this is called the </a:t>
            </a:r>
            <a:r>
              <a:rPr lang="en-US" dirty="0" smtClean="0">
                <a:solidFill>
                  <a:schemeClr val="accent2"/>
                </a:solidFill>
              </a:rPr>
              <a:t>horizon</a:t>
            </a:r>
          </a:p>
          <a:p>
            <a:pPr marL="533400" indent="-533400" eaLnBrk="1" hangingPunct="1">
              <a:buFontTx/>
              <a:buChar char="•"/>
              <a:defRPr/>
            </a:pPr>
            <a:r>
              <a:rPr lang="en-US" dirty="0" smtClean="0"/>
              <a:t>To do this with a horizon of k:</a:t>
            </a:r>
          </a:p>
          <a:p>
            <a:pPr marL="914400" lvl="1" indent="-457200" eaLnBrk="1" hangingPunct="1">
              <a:defRPr/>
            </a:pPr>
            <a:r>
              <a:rPr lang="en-US" sz="2800" dirty="0" smtClean="0"/>
              <a:t>construct a </a:t>
            </a:r>
            <a:r>
              <a:rPr lang="en-US" sz="2800" dirty="0" smtClean="0">
                <a:solidFill>
                  <a:schemeClr val="accent2"/>
                </a:solidFill>
              </a:rPr>
              <a:t>CSP</a:t>
            </a:r>
            <a:r>
              <a:rPr lang="en-US" sz="2800" dirty="0" smtClean="0"/>
              <a:t> </a:t>
            </a:r>
            <a:r>
              <a:rPr lang="en-US" sz="2800" dirty="0" smtClean="0">
                <a:solidFill>
                  <a:schemeClr val="accent2"/>
                </a:solidFill>
              </a:rPr>
              <a:t>variable </a:t>
            </a:r>
            <a:r>
              <a:rPr lang="en-US" sz="2800" dirty="0" smtClean="0">
                <a:solidFill>
                  <a:schemeClr val="accent4"/>
                </a:solidFill>
              </a:rPr>
              <a:t>for each </a:t>
            </a:r>
            <a:r>
              <a:rPr lang="en-US" sz="2800" dirty="0" smtClean="0">
                <a:solidFill>
                  <a:schemeClr val="accent2"/>
                </a:solidFill>
              </a:rPr>
              <a:t>STRIPS variable </a:t>
            </a:r>
            <a:r>
              <a:rPr lang="en-US" sz="2800" dirty="0" smtClean="0"/>
              <a:t>at each time step from 0 to k</a:t>
            </a:r>
          </a:p>
          <a:p>
            <a:pPr marL="914400" lvl="1" indent="-457200" eaLnBrk="1" hangingPunct="1">
              <a:defRPr/>
            </a:pPr>
            <a:r>
              <a:rPr lang="en-US" sz="2800" dirty="0" smtClean="0"/>
              <a:t>construct a </a:t>
            </a:r>
            <a:r>
              <a:rPr lang="en-US" sz="2800" dirty="0" err="1" smtClean="0">
                <a:solidFill>
                  <a:schemeClr val="accent6"/>
                </a:solidFill>
              </a:rPr>
              <a:t>boolean</a:t>
            </a:r>
            <a:r>
              <a:rPr lang="en-US" sz="2800" dirty="0" smtClean="0"/>
              <a:t> </a:t>
            </a:r>
            <a:r>
              <a:rPr lang="en-US" sz="2800" dirty="0" smtClean="0">
                <a:solidFill>
                  <a:schemeClr val="accent6"/>
                </a:solidFill>
              </a:rPr>
              <a:t>CSP</a:t>
            </a:r>
            <a:r>
              <a:rPr lang="en-US" sz="2800" dirty="0" smtClean="0"/>
              <a:t> </a:t>
            </a:r>
            <a:r>
              <a:rPr lang="en-US" sz="2800" dirty="0" smtClean="0">
                <a:solidFill>
                  <a:schemeClr val="accent2"/>
                </a:solidFill>
              </a:rPr>
              <a:t>variable </a:t>
            </a:r>
            <a:r>
              <a:rPr lang="en-US" sz="2800" dirty="0" smtClean="0">
                <a:solidFill>
                  <a:schemeClr val="accent4"/>
                </a:solidFill>
              </a:rPr>
              <a:t>for each </a:t>
            </a:r>
            <a:r>
              <a:rPr lang="en-US" sz="2800" dirty="0" smtClean="0">
                <a:solidFill>
                  <a:schemeClr val="accent6"/>
                </a:solidFill>
              </a:rPr>
              <a:t>STRIPS action</a:t>
            </a:r>
            <a:r>
              <a:rPr lang="en-US" sz="2800" dirty="0" smtClean="0">
                <a:solidFill>
                  <a:schemeClr val="accent4"/>
                </a:solidFill>
              </a:rPr>
              <a:t> </a:t>
            </a:r>
            <a:r>
              <a:rPr lang="en-US" sz="2800" dirty="0" smtClean="0"/>
              <a:t>at each time step from 0 to k - 1.</a:t>
            </a:r>
            <a:endParaRPr lang="en-US" sz="3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6</a:t>
            </a:r>
            <a:endParaRPr lang="en-US"/>
          </a:p>
        </p:txBody>
      </p:sp>
      <p:sp>
        <p:nvSpPr>
          <p:cNvPr id="8" name="Slide Number Placeholder 5"/>
          <p:cNvSpPr>
            <a:spLocks noGrp="1"/>
          </p:cNvSpPr>
          <p:nvPr>
            <p:ph type="sldNum" sz="quarter" idx="12"/>
          </p:nvPr>
        </p:nvSpPr>
        <p:spPr/>
        <p:txBody>
          <a:bodyPr/>
          <a:lstStyle/>
          <a:p>
            <a:pPr>
              <a:defRPr/>
            </a:pPr>
            <a:r>
              <a:rPr lang="en-US"/>
              <a:t>Slide </a:t>
            </a:r>
            <a:fld id="{19847D0E-44FB-4B14-A1D1-932608F0BB63}" type="slidenum">
              <a:rPr lang="en-US"/>
              <a:pPr>
                <a:defRPr/>
              </a:pPr>
              <a:t>38</a:t>
            </a:fld>
            <a:endParaRPr lang="en-US"/>
          </a:p>
        </p:txBody>
      </p:sp>
      <p:sp>
        <p:nvSpPr>
          <p:cNvPr id="11277" name="Rectangle 2"/>
          <p:cNvSpPr>
            <a:spLocks noGrp="1" noChangeArrowheads="1"/>
          </p:cNvSpPr>
          <p:nvPr>
            <p:ph type="title"/>
          </p:nvPr>
        </p:nvSpPr>
        <p:spPr/>
        <p:txBody>
          <a:bodyPr/>
          <a:lstStyle/>
          <a:p>
            <a:pPr eaLnBrk="1" hangingPunct="1"/>
            <a:r>
              <a:rPr lang="en-US" smtClean="0"/>
              <a:t>CSP Planning: Robot Example</a:t>
            </a:r>
          </a:p>
        </p:txBody>
      </p:sp>
      <p:sp>
        <p:nvSpPr>
          <p:cNvPr id="11278" name="Rectangle 3"/>
          <p:cNvSpPr>
            <a:spLocks noChangeArrowheads="1"/>
          </p:cNvSpPr>
          <p:nvPr/>
        </p:nvSpPr>
        <p:spPr bwMode="auto">
          <a:xfrm>
            <a:off x="520700" y="5373688"/>
            <a:ext cx="8458200" cy="792162"/>
          </a:xfrm>
          <a:prstGeom prst="rect">
            <a:avLst/>
          </a:prstGeom>
          <a:noFill/>
          <a:ln w="9525">
            <a:noFill/>
            <a:miter lim="800000"/>
            <a:headEnd/>
            <a:tailEnd/>
          </a:ln>
        </p:spPr>
        <p:txBody>
          <a:bodyPr/>
          <a:lstStyle/>
          <a:p>
            <a:pPr marL="342900" indent="-342900">
              <a:spcBef>
                <a:spcPct val="20000"/>
              </a:spcBef>
            </a:pPr>
            <a:endParaRPr lang="en-US">
              <a:latin typeface="Arial Unicode MS" pitchFamily="34" charset="-128"/>
            </a:endParaRPr>
          </a:p>
        </p:txBody>
      </p:sp>
      <p:pic>
        <p:nvPicPr>
          <p:cNvPr id="11279" name="Picture 4"/>
          <p:cNvPicPr>
            <a:picLocks noGrp="1" noChangeAspect="1" noChangeArrowheads="1"/>
          </p:cNvPicPr>
          <p:nvPr>
            <p:ph type="body" idx="1"/>
          </p:nvPr>
        </p:nvPicPr>
        <p:blipFill>
          <a:blip r:embed="rId4" cstate="print"/>
          <a:srcRect/>
          <a:stretch>
            <a:fillRect/>
          </a:stretch>
        </p:blipFill>
        <p:spPr>
          <a:xfrm>
            <a:off x="323850" y="1052513"/>
            <a:ext cx="8569325" cy="3976687"/>
          </a:xfrm>
          <a:noFill/>
        </p:spPr>
      </p:pic>
      <p:sp>
        <p:nvSpPr>
          <p:cNvPr id="11280" name="Rectangle 6"/>
          <p:cNvSpPr>
            <a:spLocks noChangeArrowheads="1"/>
          </p:cNvSpPr>
          <p:nvPr/>
        </p:nvSpPr>
        <p:spPr bwMode="auto">
          <a:xfrm>
            <a:off x="857224" y="5143512"/>
            <a:ext cx="5040313" cy="504825"/>
          </a:xfrm>
          <a:prstGeom prst="rect">
            <a:avLst/>
          </a:prstGeom>
          <a:noFill/>
          <a:ln w="9525">
            <a:noFill/>
            <a:miter lim="800000"/>
            <a:headEnd/>
            <a:tailEnd/>
          </a:ln>
        </p:spPr>
        <p:txBody>
          <a:bodyPr/>
          <a:lstStyle/>
          <a:p>
            <a:pPr>
              <a:spcBef>
                <a:spcPct val="20000"/>
              </a:spcBef>
            </a:pPr>
            <a:r>
              <a:rPr lang="en-US" i="1" dirty="0">
                <a:latin typeface="Arial Unicode MS" pitchFamily="34" charset="-128"/>
              </a:rPr>
              <a:t>Variables for actions ….</a:t>
            </a:r>
          </a:p>
        </p:txBody>
      </p:sp>
      <p:sp>
        <p:nvSpPr>
          <p:cNvPr id="9" name="Rectangle 6"/>
          <p:cNvSpPr>
            <a:spLocks noChangeArrowheads="1"/>
          </p:cNvSpPr>
          <p:nvPr/>
        </p:nvSpPr>
        <p:spPr bwMode="auto">
          <a:xfrm>
            <a:off x="1000100" y="5786454"/>
            <a:ext cx="5040313" cy="504825"/>
          </a:xfrm>
          <a:prstGeom prst="rect">
            <a:avLst/>
          </a:prstGeom>
          <a:noFill/>
          <a:ln w="9525">
            <a:noFill/>
            <a:miter lim="800000"/>
            <a:headEnd/>
            <a:tailEnd/>
          </a:ln>
        </p:spPr>
        <p:txBody>
          <a:bodyPr/>
          <a:lstStyle/>
          <a:p>
            <a:pPr>
              <a:spcBef>
                <a:spcPct val="20000"/>
              </a:spcBef>
            </a:pPr>
            <a:r>
              <a:rPr lang="en-US" sz="2400" i="1" dirty="0" smtClean="0">
                <a:solidFill>
                  <a:srgbClr val="0033CC"/>
                </a:solidFill>
                <a:latin typeface="Arial Unicode MS" pitchFamily="34" charset="-128"/>
              </a:rPr>
              <a:t>action (non) occurring at that  step</a:t>
            </a:r>
            <a:endParaRPr lang="en-US" sz="2400" i="1" dirty="0">
              <a:solidFill>
                <a:srgbClr val="0033CC"/>
              </a:solidFill>
              <a:latin typeface="Arial Unicode MS"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322, Lecture 6</a:t>
            </a:r>
            <a:endParaRPr lang="en-US"/>
          </a:p>
        </p:txBody>
      </p:sp>
      <p:sp>
        <p:nvSpPr>
          <p:cNvPr id="9" name="Slide Number Placeholder 5"/>
          <p:cNvSpPr>
            <a:spLocks noGrp="1"/>
          </p:cNvSpPr>
          <p:nvPr>
            <p:ph type="sldNum" sz="quarter" idx="12"/>
          </p:nvPr>
        </p:nvSpPr>
        <p:spPr/>
        <p:txBody>
          <a:bodyPr/>
          <a:lstStyle/>
          <a:p>
            <a:pPr>
              <a:defRPr/>
            </a:pPr>
            <a:r>
              <a:rPr lang="en-US"/>
              <a:t>Slide </a:t>
            </a:r>
            <a:fld id="{292AF6EE-5ED4-4C43-9B80-ADCBF8BABF2E}" type="slidenum">
              <a:rPr lang="en-US"/>
              <a:pPr>
                <a:defRPr/>
              </a:pPr>
              <a:t>39</a:t>
            </a:fld>
            <a:endParaRPr lang="en-US"/>
          </a:p>
        </p:txBody>
      </p:sp>
      <p:sp>
        <p:nvSpPr>
          <p:cNvPr id="12319" name="Rectangle 2"/>
          <p:cNvSpPr>
            <a:spLocks noGrp="1" noChangeArrowheads="1"/>
          </p:cNvSpPr>
          <p:nvPr>
            <p:ph type="title"/>
          </p:nvPr>
        </p:nvSpPr>
        <p:spPr>
          <a:xfrm>
            <a:off x="0" y="214313"/>
            <a:ext cx="9144000" cy="685800"/>
          </a:xfrm>
        </p:spPr>
        <p:txBody>
          <a:bodyPr/>
          <a:lstStyle/>
          <a:p>
            <a:pPr eaLnBrk="1" hangingPunct="1"/>
            <a:r>
              <a:rPr lang="en-US" smtClean="0"/>
              <a:t>CSP Planning: Initial and Goal Constraints</a:t>
            </a:r>
          </a:p>
        </p:txBody>
      </p:sp>
      <p:sp>
        <p:nvSpPr>
          <p:cNvPr id="12320" name="Rectangle 3"/>
          <p:cNvSpPr>
            <a:spLocks noGrp="1" noChangeArrowheads="1"/>
          </p:cNvSpPr>
          <p:nvPr>
            <p:ph type="body" idx="1"/>
          </p:nvPr>
        </p:nvSpPr>
        <p:spPr>
          <a:xfrm>
            <a:off x="285750" y="1071563"/>
            <a:ext cx="8858250" cy="2089150"/>
          </a:xfrm>
        </p:spPr>
        <p:txBody>
          <a:bodyPr/>
          <a:lstStyle/>
          <a:p>
            <a:pPr lvl="1" eaLnBrk="1" hangingPunct="1"/>
            <a:r>
              <a:rPr lang="en-US" sz="2800" smtClean="0">
                <a:solidFill>
                  <a:schemeClr val="accent2"/>
                </a:solidFill>
              </a:rPr>
              <a:t>initial state constraints</a:t>
            </a:r>
            <a:r>
              <a:rPr lang="en-US" sz="2800" smtClean="0"/>
              <a:t> constrain the state variables at time 0</a:t>
            </a:r>
          </a:p>
          <a:p>
            <a:pPr lvl="1" eaLnBrk="1" hangingPunct="1"/>
            <a:r>
              <a:rPr lang="en-US" sz="2800" smtClean="0">
                <a:solidFill>
                  <a:schemeClr val="accent2"/>
                </a:solidFill>
              </a:rPr>
              <a:t>goal constraints</a:t>
            </a:r>
            <a:r>
              <a:rPr lang="en-US" sz="2800" smtClean="0"/>
              <a:t> constrain the state variables at time </a:t>
            </a:r>
            <a:r>
              <a:rPr lang="en-US" sz="2800" i="1" smtClean="0"/>
              <a:t>k</a:t>
            </a:r>
          </a:p>
          <a:p>
            <a:pPr lvl="2" eaLnBrk="1" hangingPunct="1">
              <a:buFont typeface="Wingdings" pitchFamily="2" charset="2"/>
              <a:buNone/>
            </a:pPr>
            <a:endParaRPr lang="en-US" sz="2400" smtClean="0"/>
          </a:p>
          <a:p>
            <a:pPr eaLnBrk="1" hangingPunct="1"/>
            <a:endParaRPr lang="en-US" sz="3200" smtClean="0"/>
          </a:p>
        </p:txBody>
      </p:sp>
      <p:pic>
        <p:nvPicPr>
          <p:cNvPr id="12321" name="Picture 4"/>
          <p:cNvPicPr>
            <a:picLocks noChangeAspect="1" noChangeArrowheads="1"/>
          </p:cNvPicPr>
          <p:nvPr/>
        </p:nvPicPr>
        <p:blipFill>
          <a:blip r:embed="rId4" cstate="print"/>
          <a:srcRect/>
          <a:stretch>
            <a:fillRect/>
          </a:stretch>
        </p:blipFill>
        <p:spPr bwMode="auto">
          <a:xfrm>
            <a:off x="1285875" y="3286125"/>
            <a:ext cx="7080250" cy="3286125"/>
          </a:xfrm>
          <a:prstGeom prst="rect">
            <a:avLst/>
          </a:prstGeom>
          <a:noFill/>
          <a:ln w="9525" algn="ctr">
            <a:noFill/>
            <a:miter lim="800000"/>
            <a:headEnd/>
            <a:tailEnd/>
          </a:ln>
        </p:spPr>
      </p:pic>
      <p:pic>
        <p:nvPicPr>
          <p:cNvPr id="12322" name="Picture 6"/>
          <p:cNvPicPr>
            <a:picLocks noChangeAspect="1" noChangeArrowheads="1"/>
          </p:cNvPicPr>
          <p:nvPr/>
        </p:nvPicPr>
        <p:blipFill>
          <a:blip r:embed="rId4" cstate="print"/>
          <a:srcRect l="39214" t="10246" r="56456" b="22153"/>
          <a:stretch>
            <a:fillRect/>
          </a:stretch>
        </p:blipFill>
        <p:spPr bwMode="auto">
          <a:xfrm>
            <a:off x="8572500" y="3571875"/>
            <a:ext cx="338138" cy="2444750"/>
          </a:xfrm>
          <a:prstGeom prst="rect">
            <a:avLst/>
          </a:prstGeom>
          <a:noFill/>
          <a:ln w="9525" algn="ctr">
            <a:noFill/>
            <a:miter lim="800000"/>
            <a:headEnd/>
            <a:tailEnd/>
          </a:ln>
        </p:spPr>
      </p:pic>
      <p:pic>
        <p:nvPicPr>
          <p:cNvPr id="12323" name="Picture 7"/>
          <p:cNvPicPr>
            <a:picLocks noChangeAspect="1" noChangeArrowheads="1"/>
          </p:cNvPicPr>
          <p:nvPr/>
        </p:nvPicPr>
        <p:blipFill>
          <a:blip r:embed="rId4" cstate="print"/>
          <a:srcRect l="39214" t="10246" r="56456" b="22153"/>
          <a:stretch>
            <a:fillRect/>
          </a:stretch>
        </p:blipFill>
        <p:spPr bwMode="auto">
          <a:xfrm>
            <a:off x="714375" y="3786188"/>
            <a:ext cx="285750" cy="20716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D17D3F4-4916-43AE-94A2-290E97EF9A6D}" type="slidenum">
              <a:rPr lang="en-US"/>
              <a:pPr>
                <a:defRPr/>
              </a:pPr>
              <a:t>4</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455683" name="Rectangle 3"/>
          <p:cNvSpPr>
            <a:spLocks noGrp="1" noChangeArrowheads="1"/>
          </p:cNvSpPr>
          <p:nvPr>
            <p:ph type="body" idx="1"/>
          </p:nvPr>
        </p:nvSpPr>
        <p:spPr>
          <a:xfrm>
            <a:off x="323528" y="692696"/>
            <a:ext cx="8458200" cy="4495800"/>
          </a:xfrm>
        </p:spPr>
        <p:txBody>
          <a:bodyPr/>
          <a:lstStyle/>
          <a:p>
            <a:pPr eaLnBrk="1" hangingPunct="1">
              <a:defRPr/>
            </a:pPr>
            <a:r>
              <a:rPr lang="en-US" sz="3600" b="1" dirty="0" smtClean="0"/>
              <a:t>Planning</a:t>
            </a:r>
          </a:p>
          <a:p>
            <a:pPr lvl="1" eaLnBrk="1" hangingPunct="1">
              <a:defRPr/>
            </a:pPr>
            <a:r>
              <a:rPr lang="en-US" sz="3200" dirty="0" smtClean="0"/>
              <a:t>Example</a:t>
            </a:r>
          </a:p>
          <a:p>
            <a:pPr lvl="1" eaLnBrk="1" hangingPunct="1">
              <a:defRPr/>
            </a:pPr>
            <a:r>
              <a:rPr lang="en-US" sz="3200" dirty="0" smtClean="0"/>
              <a:t>STRIPS: a Feature-Based Representation</a:t>
            </a:r>
          </a:p>
          <a:p>
            <a:pPr lvl="1" eaLnBrk="1" hangingPunct="1">
              <a:defRPr/>
            </a:pPr>
            <a:r>
              <a:rPr lang="en-US" sz="3200" dirty="0" smtClean="0"/>
              <a:t>Forward Planning</a:t>
            </a:r>
          </a:p>
          <a:p>
            <a:pPr lvl="1" eaLnBrk="1" hangingPunct="1"/>
            <a:r>
              <a:rPr lang="en-US" sz="3200" dirty="0" smtClean="0"/>
              <a:t>Heuristics</a:t>
            </a:r>
          </a:p>
          <a:p>
            <a:pPr lvl="1" eaLnBrk="1" hangingPunct="1"/>
            <a:r>
              <a:rPr lang="en-US" sz="3200" dirty="0" smtClean="0"/>
              <a:t>CSP Planning</a:t>
            </a:r>
          </a:p>
          <a:p>
            <a:pPr eaLnBrk="1" hangingPunct="1">
              <a:buFontTx/>
              <a:buChar char="•"/>
            </a:pPr>
            <a:r>
              <a:rPr lang="en-US" sz="3600" b="1" dirty="0" smtClean="0"/>
              <a:t>Logic Intro</a:t>
            </a:r>
          </a:p>
          <a:p>
            <a:pPr lvl="1" eaLnBrk="1" hangingPunct="1"/>
            <a:r>
              <a:rPr lang="en-US" sz="3200" dirty="0" smtClean="0"/>
              <a:t>Propositional Definite Clause Logic: Syntax</a:t>
            </a:r>
            <a:endParaRPr lang="en-US" sz="3600" dirty="0" smtClean="0"/>
          </a:p>
          <a:p>
            <a:pPr lvl="1" eaLnBrk="1" hangingPunct="1"/>
            <a:endParaRPr lang="en-US" sz="2800" dirty="0" smtClean="0"/>
          </a:p>
          <a:p>
            <a:pPr lvl="1" eaLnBrk="1" hangingPunct="1">
              <a:defRPr/>
            </a:pPr>
            <a:endParaRPr lang="en-US" b="1" dirty="0" smtClean="0"/>
          </a:p>
          <a:p>
            <a:pPr eaLnBrk="1" hangingPunct="1">
              <a:buFontTx/>
              <a:buChar char="•"/>
              <a:defRPr/>
            </a:pPr>
            <a:endParaRPr lang="en-US" sz="3200" dirty="0" smtClean="0">
              <a:solidFill>
                <a:schemeClr val="bg2"/>
              </a:solidFill>
            </a:endParaRPr>
          </a:p>
          <a:p>
            <a:pPr eaLnBrk="1" hangingPunct="1">
              <a:defRPr/>
            </a:pPr>
            <a:endParaRPr lang="en-US" sz="3600" dirty="0" smtClean="0">
              <a:solidFill>
                <a:schemeClr val="bg2"/>
              </a:solidFill>
            </a:endParaRPr>
          </a:p>
          <a:p>
            <a:pPr eaLnBrk="1" hangingPunct="1">
              <a:defRP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5"/>
          <p:cNvSpPr>
            <a:spLocks noGrp="1"/>
          </p:cNvSpPr>
          <p:nvPr>
            <p:ph type="ftr" sz="quarter" idx="11"/>
          </p:nvPr>
        </p:nvSpPr>
        <p:spPr/>
        <p:txBody>
          <a:bodyPr/>
          <a:lstStyle/>
          <a:p>
            <a:pPr>
              <a:defRPr/>
            </a:pPr>
            <a:r>
              <a:rPr lang="en-US" smtClean="0"/>
              <a:t>CPSC 322, Lecture 6</a:t>
            </a:r>
            <a:endParaRPr lang="en-US"/>
          </a:p>
        </p:txBody>
      </p:sp>
      <p:sp>
        <p:nvSpPr>
          <p:cNvPr id="40" name="Slide Number Placeholder 6"/>
          <p:cNvSpPr>
            <a:spLocks noGrp="1"/>
          </p:cNvSpPr>
          <p:nvPr>
            <p:ph type="sldNum" sz="quarter" idx="12"/>
          </p:nvPr>
        </p:nvSpPr>
        <p:spPr/>
        <p:txBody>
          <a:bodyPr/>
          <a:lstStyle/>
          <a:p>
            <a:pPr>
              <a:defRPr/>
            </a:pPr>
            <a:r>
              <a:rPr lang="en-US"/>
              <a:t>Slide </a:t>
            </a:r>
            <a:fld id="{CB87929E-5581-454B-B567-493F95C5D77A}" type="slidenum">
              <a:rPr lang="en-US"/>
              <a:pPr>
                <a:defRPr/>
              </a:pPr>
              <a:t>40</a:t>
            </a:fld>
            <a:endParaRPr lang="en-US"/>
          </a:p>
        </p:txBody>
      </p:sp>
      <p:sp>
        <p:nvSpPr>
          <p:cNvPr id="13328" name="Rectangle 2"/>
          <p:cNvSpPr>
            <a:spLocks noGrp="1" noChangeArrowheads="1"/>
          </p:cNvSpPr>
          <p:nvPr>
            <p:ph type="title"/>
          </p:nvPr>
        </p:nvSpPr>
        <p:spPr/>
        <p:txBody>
          <a:bodyPr/>
          <a:lstStyle/>
          <a:p>
            <a:pPr eaLnBrk="1" hangingPunct="1"/>
            <a:r>
              <a:rPr lang="en-US" smtClean="0"/>
              <a:t>CSP Planning: Prec. Constraints </a:t>
            </a:r>
          </a:p>
        </p:txBody>
      </p:sp>
      <p:sp>
        <p:nvSpPr>
          <p:cNvPr id="13329" name="Rectangle 3"/>
          <p:cNvSpPr>
            <a:spLocks noGrp="1" noChangeArrowheads="1"/>
          </p:cNvSpPr>
          <p:nvPr>
            <p:ph type="body" sz="half" idx="1"/>
          </p:nvPr>
        </p:nvSpPr>
        <p:spPr>
          <a:xfrm>
            <a:off x="0" y="908050"/>
            <a:ext cx="9144000" cy="2160588"/>
          </a:xfrm>
        </p:spPr>
        <p:txBody>
          <a:bodyPr/>
          <a:lstStyle/>
          <a:p>
            <a:pPr marL="0" indent="0" eaLnBrk="1" hangingPunct="1"/>
            <a:r>
              <a:rPr lang="en-US" sz="2400" smtClean="0"/>
              <a:t>As usual, we have to express the </a:t>
            </a:r>
            <a:r>
              <a:rPr lang="en-US" sz="2400" b="1" smtClean="0"/>
              <a:t>preconditions</a:t>
            </a:r>
            <a:r>
              <a:rPr lang="en-US" sz="2400" smtClean="0"/>
              <a:t> and </a:t>
            </a:r>
            <a:r>
              <a:rPr lang="en-US" sz="2400" b="1" smtClean="0"/>
              <a:t>effects</a:t>
            </a:r>
            <a:r>
              <a:rPr lang="en-US" sz="2400" smtClean="0"/>
              <a:t> of actions:</a:t>
            </a:r>
          </a:p>
          <a:p>
            <a:pPr lvl="1" eaLnBrk="1" hangingPunct="1"/>
            <a:r>
              <a:rPr lang="en-US" sz="2800" smtClean="0">
                <a:solidFill>
                  <a:schemeClr val="accent2"/>
                </a:solidFill>
              </a:rPr>
              <a:t>precondition constraints</a:t>
            </a:r>
          </a:p>
          <a:p>
            <a:pPr lvl="2" eaLnBrk="1" hangingPunct="1">
              <a:buFontTx/>
              <a:buChar char="•"/>
            </a:pPr>
            <a:r>
              <a:rPr lang="en-US" sz="2400" smtClean="0"/>
              <a:t>hold between state variables at time </a:t>
            </a:r>
            <a:r>
              <a:rPr lang="en-US" sz="2400" i="1" smtClean="0"/>
              <a:t>t</a:t>
            </a:r>
            <a:r>
              <a:rPr lang="en-US" sz="2400" smtClean="0"/>
              <a:t> and </a:t>
            </a:r>
            <a:r>
              <a:rPr lang="en-US" sz="2400" smtClean="0">
                <a:solidFill>
                  <a:srgbClr val="00B0F0"/>
                </a:solidFill>
              </a:rPr>
              <a:t>action</a:t>
            </a:r>
            <a:r>
              <a:rPr lang="en-US" sz="2400" smtClean="0"/>
              <a:t> variables at  time </a:t>
            </a:r>
            <a:r>
              <a:rPr lang="en-US" sz="2400" i="1" smtClean="0"/>
              <a:t>t</a:t>
            </a:r>
          </a:p>
          <a:p>
            <a:pPr lvl="2" eaLnBrk="1" hangingPunct="1">
              <a:buFontTx/>
              <a:buChar char="•"/>
            </a:pPr>
            <a:r>
              <a:rPr lang="en-US" sz="2400" smtClean="0"/>
              <a:t>specify when actions may be taken</a:t>
            </a:r>
            <a:endParaRPr lang="en-US" smtClean="0"/>
          </a:p>
          <a:p>
            <a:pPr marL="0" indent="0" eaLnBrk="1" hangingPunct="1"/>
            <a:endParaRPr lang="en-US" smtClean="0"/>
          </a:p>
        </p:txBody>
      </p:sp>
      <p:pic>
        <p:nvPicPr>
          <p:cNvPr id="13330" name="Picture 4"/>
          <p:cNvPicPr>
            <a:picLocks noChangeAspect="1" noChangeArrowheads="1"/>
          </p:cNvPicPr>
          <p:nvPr/>
        </p:nvPicPr>
        <p:blipFill>
          <a:blip r:embed="rId4" cstate="print"/>
          <a:srcRect r="62190" b="38445"/>
          <a:stretch>
            <a:fillRect/>
          </a:stretch>
        </p:blipFill>
        <p:spPr bwMode="auto">
          <a:xfrm>
            <a:off x="323850" y="3429000"/>
            <a:ext cx="3240088" cy="2447925"/>
          </a:xfrm>
          <a:prstGeom prst="rect">
            <a:avLst/>
          </a:prstGeom>
          <a:noFill/>
          <a:ln w="9525" algn="ctr">
            <a:noFill/>
            <a:miter lim="800000"/>
            <a:headEnd/>
            <a:tailEnd/>
          </a:ln>
        </p:spPr>
      </p:pic>
      <p:sp>
        <p:nvSpPr>
          <p:cNvPr id="13331" name="Rectangle 6"/>
          <p:cNvSpPr>
            <a:spLocks noChangeArrowheads="1"/>
          </p:cNvSpPr>
          <p:nvPr/>
        </p:nvSpPr>
        <p:spPr bwMode="auto">
          <a:xfrm>
            <a:off x="4067175" y="4365625"/>
            <a:ext cx="1511300" cy="504825"/>
          </a:xfrm>
          <a:prstGeom prst="rect">
            <a:avLst/>
          </a:prstGeom>
          <a:noFill/>
          <a:ln w="9525">
            <a:noFill/>
            <a:miter lim="800000"/>
            <a:headEnd/>
            <a:tailEnd/>
          </a:ln>
        </p:spPr>
        <p:txBody>
          <a:bodyPr/>
          <a:lstStyle/>
          <a:p>
            <a:pPr>
              <a:spcBef>
                <a:spcPct val="20000"/>
              </a:spcBef>
            </a:pPr>
            <a:r>
              <a:rPr lang="en-US" i="1">
                <a:latin typeface="Arial Unicode MS" pitchFamily="34" charset="-128"/>
              </a:rPr>
              <a:t>PUC</a:t>
            </a:r>
            <a:r>
              <a:rPr lang="en-US" i="1" baseline="-25000">
                <a:latin typeface="Arial Unicode MS" pitchFamily="34" charset="-128"/>
              </a:rPr>
              <a:t>0</a:t>
            </a:r>
            <a:endParaRPr lang="en-US" i="1">
              <a:latin typeface="Arial Unicode MS" pitchFamily="34" charset="-128"/>
            </a:endParaRPr>
          </a:p>
        </p:txBody>
      </p:sp>
      <p:graphicFrame>
        <p:nvGraphicFramePr>
          <p:cNvPr id="603176" name="Group 40"/>
          <p:cNvGraphicFramePr>
            <a:graphicFrameLocks noGrp="1"/>
          </p:cNvGraphicFramePr>
          <p:nvPr>
            <p:ph sz="half" idx="2"/>
          </p:nvPr>
        </p:nvGraphicFramePr>
        <p:xfrm>
          <a:off x="5572125" y="3500438"/>
          <a:ext cx="3111500" cy="2830515"/>
        </p:xfrm>
        <a:graphic>
          <a:graphicData uri="http://schemas.openxmlformats.org/drawingml/2006/table">
            <a:tbl>
              <a:tblPr/>
              <a:tblGrid>
                <a:gridCol w="1036638"/>
                <a:gridCol w="1038225"/>
                <a:gridCol w="1036637"/>
              </a:tblGrid>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RLoc</a:t>
                      </a:r>
                      <a:r>
                        <a:rPr kumimoji="0" lang="en-US" sz="2000" b="0" i="0" u="none" strike="noStrike" cap="none" normalizeH="0" baseline="-25000" dirty="0" smtClean="0">
                          <a:ln>
                            <a:noFill/>
                          </a:ln>
                          <a:solidFill>
                            <a:schemeClr val="tx1"/>
                          </a:solidFill>
                          <a:effectLst/>
                          <a:latin typeface="Arial Unicode MS" pitchFamily="34" charset="-128"/>
                        </a:rPr>
                        <a:t>0</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RHC</a:t>
                      </a:r>
                      <a:r>
                        <a:rPr kumimoji="0" lang="en-US" sz="2000" b="0" i="0" u="none" strike="noStrike" cap="none" normalizeH="0" baseline="-25000" smtClean="0">
                          <a:ln>
                            <a:noFill/>
                          </a:ln>
                          <a:solidFill>
                            <a:schemeClr val="tx1"/>
                          </a:solidFill>
                          <a:effectLst/>
                          <a:latin typeface="Arial Unicode MS"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F0"/>
                          </a:solidFill>
                          <a:effectLst/>
                          <a:latin typeface="Arial Unicode MS" pitchFamily="34" charset="-128"/>
                        </a:rPr>
                        <a:t>PUC</a:t>
                      </a:r>
                      <a:r>
                        <a:rPr kumimoji="0" lang="en-US" sz="2000" b="0" i="0" u="none" strike="noStrike" cap="none" normalizeH="0" baseline="-25000" dirty="0" smtClean="0">
                          <a:ln>
                            <a:noFill/>
                          </a:ln>
                          <a:solidFill>
                            <a:srgbClr val="00B0F0"/>
                          </a:solidFill>
                          <a:effectLst/>
                          <a:latin typeface="Arial Unicode MS" pitchFamily="34"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cs</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cs</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cs</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mr</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lab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off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366" name="Rectangle 41"/>
          <p:cNvSpPr>
            <a:spLocks noChangeArrowheads="1"/>
          </p:cNvSpPr>
          <p:nvPr/>
        </p:nvSpPr>
        <p:spPr bwMode="auto">
          <a:xfrm>
            <a:off x="1835150" y="4149725"/>
            <a:ext cx="287338" cy="288925"/>
          </a:xfrm>
          <a:prstGeom prst="rect">
            <a:avLst/>
          </a:prstGeom>
          <a:solidFill>
            <a:schemeClr val="accent2"/>
          </a:solidFill>
          <a:ln w="9525" algn="ctr">
            <a:solidFill>
              <a:schemeClr val="accent2"/>
            </a:solidFill>
            <a:miter lim="800000"/>
            <a:headEnd/>
            <a:tailEnd/>
          </a:ln>
        </p:spPr>
        <p:txBody>
          <a:bodyPr wrap="none" anchor="ctr">
            <a:spAutoFit/>
          </a:bodyPr>
          <a:lstStyle/>
          <a:p>
            <a:endParaRPr lang="en-US"/>
          </a:p>
        </p:txBody>
      </p:sp>
      <p:sp>
        <p:nvSpPr>
          <p:cNvPr id="13367" name="Rectangle 40"/>
          <p:cNvSpPr>
            <a:spLocks noChangeArrowheads="1"/>
          </p:cNvSpPr>
          <p:nvPr/>
        </p:nvSpPr>
        <p:spPr bwMode="auto">
          <a:xfrm>
            <a:off x="2428875" y="3500438"/>
            <a:ext cx="1285875" cy="428625"/>
          </a:xfrm>
          <a:prstGeom prst="rect">
            <a:avLst/>
          </a:prstGeom>
          <a:solidFill>
            <a:schemeClr val="bg1"/>
          </a:solidFill>
          <a:ln w="9525" algn="ctr">
            <a:noFill/>
            <a:round/>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5"/>
          <p:cNvSpPr>
            <a:spLocks noGrp="1"/>
          </p:cNvSpPr>
          <p:nvPr>
            <p:ph type="ftr" sz="quarter" idx="11"/>
          </p:nvPr>
        </p:nvSpPr>
        <p:spPr/>
        <p:txBody>
          <a:bodyPr/>
          <a:lstStyle/>
          <a:p>
            <a:pPr>
              <a:defRPr/>
            </a:pPr>
            <a:r>
              <a:rPr lang="en-US" smtClean="0"/>
              <a:t>CPSC 322, Lecture 6</a:t>
            </a:r>
            <a:endParaRPr lang="en-US"/>
          </a:p>
        </p:txBody>
      </p:sp>
      <p:sp>
        <p:nvSpPr>
          <p:cNvPr id="47" name="Slide Number Placeholder 6"/>
          <p:cNvSpPr>
            <a:spLocks noGrp="1"/>
          </p:cNvSpPr>
          <p:nvPr>
            <p:ph type="sldNum" sz="quarter" idx="12"/>
          </p:nvPr>
        </p:nvSpPr>
        <p:spPr/>
        <p:txBody>
          <a:bodyPr/>
          <a:lstStyle/>
          <a:p>
            <a:pPr>
              <a:defRPr/>
            </a:pPr>
            <a:r>
              <a:rPr lang="en-US"/>
              <a:t>Slide </a:t>
            </a:r>
            <a:fld id="{488D887B-F2AB-47CF-BD20-93FB60322E8C}" type="slidenum">
              <a:rPr lang="en-US"/>
              <a:pPr>
                <a:defRPr/>
              </a:pPr>
              <a:t>41</a:t>
            </a:fld>
            <a:endParaRPr lang="en-US"/>
          </a:p>
        </p:txBody>
      </p:sp>
      <p:sp>
        <p:nvSpPr>
          <p:cNvPr id="14354" name="Rectangle 2"/>
          <p:cNvSpPr>
            <a:spLocks noGrp="1" noChangeArrowheads="1"/>
          </p:cNvSpPr>
          <p:nvPr>
            <p:ph type="title"/>
          </p:nvPr>
        </p:nvSpPr>
        <p:spPr/>
        <p:txBody>
          <a:bodyPr/>
          <a:lstStyle/>
          <a:p>
            <a:pPr eaLnBrk="1" hangingPunct="1"/>
            <a:r>
              <a:rPr lang="en-US" smtClean="0"/>
              <a:t>CSP Planning: Effect Constraints</a:t>
            </a:r>
          </a:p>
        </p:txBody>
      </p:sp>
      <p:sp>
        <p:nvSpPr>
          <p:cNvPr id="14355" name="Rectangle 3"/>
          <p:cNvSpPr>
            <a:spLocks noGrp="1" noChangeArrowheads="1"/>
          </p:cNvSpPr>
          <p:nvPr>
            <p:ph type="body" sz="half" idx="1"/>
          </p:nvPr>
        </p:nvSpPr>
        <p:spPr>
          <a:xfrm>
            <a:off x="250825" y="836613"/>
            <a:ext cx="8443913" cy="2354262"/>
          </a:xfrm>
        </p:spPr>
        <p:txBody>
          <a:bodyPr/>
          <a:lstStyle/>
          <a:p>
            <a:pPr marL="0" indent="0" eaLnBrk="1" hangingPunct="1">
              <a:buFontTx/>
              <a:buChar char="•"/>
            </a:pPr>
            <a:r>
              <a:rPr lang="en-US" smtClean="0">
                <a:solidFill>
                  <a:schemeClr val="accent2"/>
                </a:solidFill>
              </a:rPr>
              <a:t> effect constraints</a:t>
            </a:r>
          </a:p>
          <a:p>
            <a:pPr lvl="1" eaLnBrk="1" hangingPunct="1"/>
            <a:r>
              <a:rPr lang="en-US" smtClean="0"/>
              <a:t>between state variables at time </a:t>
            </a:r>
            <a:r>
              <a:rPr lang="en-US" i="1" smtClean="0"/>
              <a:t>t</a:t>
            </a:r>
            <a:r>
              <a:rPr lang="en-US" smtClean="0"/>
              <a:t>, </a:t>
            </a:r>
            <a:r>
              <a:rPr lang="en-US" smtClean="0">
                <a:solidFill>
                  <a:srgbClr val="00B0F0"/>
                </a:solidFill>
              </a:rPr>
              <a:t>action</a:t>
            </a:r>
            <a:r>
              <a:rPr lang="en-US" smtClean="0"/>
              <a:t> variables at time t and state variables at time </a:t>
            </a:r>
            <a:r>
              <a:rPr lang="en-US" i="1" smtClean="0"/>
              <a:t>t</a:t>
            </a:r>
            <a:r>
              <a:rPr lang="en-US" smtClean="0"/>
              <a:t> + 1</a:t>
            </a:r>
          </a:p>
          <a:p>
            <a:pPr lvl="1" eaLnBrk="1" hangingPunct="1"/>
            <a:r>
              <a:rPr lang="en-US" smtClean="0"/>
              <a:t>explain how a state variable at time </a:t>
            </a:r>
            <a:r>
              <a:rPr lang="en-US" i="1" smtClean="0"/>
              <a:t>t</a:t>
            </a:r>
            <a:r>
              <a:rPr lang="en-US" smtClean="0"/>
              <a:t> + 1 is affected by the </a:t>
            </a:r>
            <a:r>
              <a:rPr lang="en-US" smtClean="0">
                <a:solidFill>
                  <a:srgbClr val="00B0F0"/>
                </a:solidFill>
              </a:rPr>
              <a:t>action(s) </a:t>
            </a:r>
            <a:r>
              <a:rPr lang="en-US" smtClean="0"/>
              <a:t>taken at time </a:t>
            </a:r>
            <a:r>
              <a:rPr lang="en-US" i="1" smtClean="0"/>
              <a:t>t </a:t>
            </a:r>
            <a:r>
              <a:rPr lang="en-US" smtClean="0"/>
              <a:t>and by its own value at time</a:t>
            </a:r>
            <a:r>
              <a:rPr lang="en-US" i="1" smtClean="0"/>
              <a:t> t</a:t>
            </a:r>
            <a:endParaRPr lang="en-US" smtClean="0"/>
          </a:p>
        </p:txBody>
      </p:sp>
      <p:pic>
        <p:nvPicPr>
          <p:cNvPr id="14356" name="Picture 4"/>
          <p:cNvPicPr>
            <a:picLocks noChangeAspect="1" noChangeArrowheads="1"/>
          </p:cNvPicPr>
          <p:nvPr/>
        </p:nvPicPr>
        <p:blipFill>
          <a:blip r:embed="rId4" cstate="print"/>
          <a:srcRect t="19920" r="45387" b="60159"/>
          <a:stretch>
            <a:fillRect/>
          </a:stretch>
        </p:blipFill>
        <p:spPr bwMode="auto">
          <a:xfrm>
            <a:off x="0" y="3860800"/>
            <a:ext cx="4679950" cy="792163"/>
          </a:xfrm>
          <a:prstGeom prst="rect">
            <a:avLst/>
          </a:prstGeom>
          <a:noFill/>
          <a:ln w="9525" algn="ctr">
            <a:noFill/>
            <a:miter lim="800000"/>
            <a:headEnd/>
            <a:tailEnd/>
          </a:ln>
        </p:spPr>
      </p:pic>
      <p:sp>
        <p:nvSpPr>
          <p:cNvPr id="14357" name="Rectangle 5"/>
          <p:cNvSpPr>
            <a:spLocks noChangeArrowheads="1"/>
          </p:cNvSpPr>
          <p:nvPr/>
        </p:nvSpPr>
        <p:spPr bwMode="auto">
          <a:xfrm>
            <a:off x="3348038" y="4076700"/>
            <a:ext cx="287337" cy="288925"/>
          </a:xfrm>
          <a:prstGeom prst="rect">
            <a:avLst/>
          </a:prstGeom>
          <a:solidFill>
            <a:schemeClr val="accent2"/>
          </a:solidFill>
          <a:ln w="9525" algn="ctr">
            <a:solidFill>
              <a:schemeClr val="accent2"/>
            </a:solidFill>
            <a:miter lim="800000"/>
            <a:headEnd/>
            <a:tailEnd/>
          </a:ln>
        </p:spPr>
        <p:txBody>
          <a:bodyPr wrap="none" anchor="ctr">
            <a:spAutoFit/>
          </a:bodyPr>
          <a:lstStyle/>
          <a:p>
            <a:endParaRPr lang="en-US"/>
          </a:p>
        </p:txBody>
      </p:sp>
      <p:graphicFrame>
        <p:nvGraphicFramePr>
          <p:cNvPr id="605257" name="Group 73"/>
          <p:cNvGraphicFramePr>
            <a:graphicFrameLocks noGrp="1"/>
          </p:cNvGraphicFramePr>
          <p:nvPr>
            <p:ph sz="half" idx="2"/>
          </p:nvPr>
        </p:nvGraphicFramePr>
        <p:xfrm>
          <a:off x="4843463" y="3298825"/>
          <a:ext cx="4140200" cy="2377440"/>
        </p:xfrm>
        <a:graphic>
          <a:graphicData uri="http://schemas.openxmlformats.org/drawingml/2006/table">
            <a:tbl>
              <a:tblPr/>
              <a:tblGrid>
                <a:gridCol w="936625"/>
                <a:gridCol w="1133475"/>
                <a:gridCol w="1035050"/>
                <a:gridCol w="1035050"/>
              </a:tblGrid>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RHC</a:t>
                      </a:r>
                      <a:r>
                        <a:rPr kumimoji="0" lang="en-US" sz="2000" b="0" i="0" u="none" strike="noStrike" cap="none" normalizeH="0" baseline="-25000" dirty="0" err="1" smtClean="0">
                          <a:ln>
                            <a:noFill/>
                          </a:ln>
                          <a:solidFill>
                            <a:schemeClr val="tx1"/>
                          </a:solidFill>
                          <a:effectLst/>
                          <a:latin typeface="Arial Unicode MS" pitchFamily="34" charset="-128"/>
                        </a:rPr>
                        <a:t>i</a:t>
                      </a:r>
                      <a:endParaRPr kumimoji="0" lang="en-US" sz="2000" b="0" i="0" u="none" strike="noStrike" cap="none" normalizeH="0" baseline="-2500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00B0F0"/>
                          </a:solidFill>
                          <a:effectLst/>
                          <a:latin typeface="Arial Unicode MS" pitchFamily="34" charset="-128"/>
                        </a:rPr>
                        <a:t>DelC</a:t>
                      </a:r>
                      <a:r>
                        <a:rPr kumimoji="0" lang="en-US" sz="2000" b="0" i="0" u="none" strike="noStrike" cap="none" normalizeH="0" baseline="-25000" dirty="0" err="1" smtClean="0">
                          <a:ln>
                            <a:noFill/>
                          </a:ln>
                          <a:solidFill>
                            <a:srgbClr val="00B0F0"/>
                          </a:solidFill>
                          <a:effectLst/>
                          <a:latin typeface="Arial Unicode MS" pitchFamily="34" charset="-128"/>
                        </a:rPr>
                        <a:t>i</a:t>
                      </a:r>
                      <a:endParaRPr kumimoji="0" lang="en-US" sz="2000" b="0" i="0" u="none" strike="noStrike" cap="none" normalizeH="0" baseline="-25000" dirty="0" smtClean="0">
                        <a:ln>
                          <a:noFill/>
                        </a:ln>
                        <a:solidFill>
                          <a:srgbClr val="00B0F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00B0F0"/>
                          </a:solidFill>
                          <a:effectLst/>
                          <a:latin typeface="Arial Unicode MS" pitchFamily="34" charset="-128"/>
                        </a:rPr>
                        <a:t>PUC</a:t>
                      </a:r>
                      <a:r>
                        <a:rPr kumimoji="0" lang="en-US" sz="2000" b="0" i="0" u="none" strike="noStrike" cap="none" normalizeH="0" baseline="-25000" dirty="0" err="1" smtClean="0">
                          <a:ln>
                            <a:noFill/>
                          </a:ln>
                          <a:solidFill>
                            <a:srgbClr val="00B0F0"/>
                          </a:solidFill>
                          <a:effectLst/>
                          <a:latin typeface="Arial Unicode MS" pitchFamily="34" charset="-128"/>
                        </a:rPr>
                        <a:t>i</a:t>
                      </a:r>
                      <a:endParaRPr kumimoji="0" lang="en-US" sz="2000" b="0" i="0" u="none" strike="noStrike" cap="none" normalizeH="0" baseline="-25000" dirty="0" smtClean="0">
                        <a:ln>
                          <a:noFill/>
                        </a:ln>
                        <a:solidFill>
                          <a:srgbClr val="00B0F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RHC</a:t>
                      </a:r>
                      <a:r>
                        <a:rPr kumimoji="0" lang="en-US" sz="2000" b="0" i="0" u="none" strike="noStrike" cap="none" normalizeH="0" baseline="-25000" smtClean="0">
                          <a:ln>
                            <a:noFill/>
                          </a:ln>
                          <a:solidFill>
                            <a:schemeClr val="tx1"/>
                          </a:solidFill>
                          <a:effectLst/>
                          <a:latin typeface="Arial Unicode MS" pitchFamily="34" charset="-128"/>
                        </a:rPr>
                        <a:t>i+1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395" name="Line 74"/>
          <p:cNvSpPr>
            <a:spLocks noChangeShapeType="1"/>
          </p:cNvSpPr>
          <p:nvPr/>
        </p:nvSpPr>
        <p:spPr bwMode="auto">
          <a:xfrm>
            <a:off x="4843463" y="5675313"/>
            <a:ext cx="0" cy="503237"/>
          </a:xfrm>
          <a:prstGeom prst="line">
            <a:avLst/>
          </a:prstGeom>
          <a:noFill/>
          <a:ln w="9525">
            <a:solidFill>
              <a:schemeClr val="tx1"/>
            </a:solidFill>
            <a:prstDash val="dash"/>
            <a:round/>
            <a:headEnd/>
            <a:tailEnd/>
          </a:ln>
        </p:spPr>
        <p:txBody>
          <a:bodyPr wrap="none">
            <a:spAutoFit/>
          </a:bodyPr>
          <a:lstStyle/>
          <a:p>
            <a:endParaRPr lang="en-US"/>
          </a:p>
        </p:txBody>
      </p:sp>
      <p:sp>
        <p:nvSpPr>
          <p:cNvPr id="14396" name="Line 75"/>
          <p:cNvSpPr>
            <a:spLocks noChangeShapeType="1"/>
          </p:cNvSpPr>
          <p:nvPr/>
        </p:nvSpPr>
        <p:spPr bwMode="auto">
          <a:xfrm>
            <a:off x="8983663" y="5675313"/>
            <a:ext cx="0" cy="503237"/>
          </a:xfrm>
          <a:prstGeom prst="line">
            <a:avLst/>
          </a:prstGeom>
          <a:noFill/>
          <a:ln w="9525">
            <a:solidFill>
              <a:schemeClr val="tx1"/>
            </a:solidFill>
            <a:prstDash val="dash"/>
            <a:round/>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pPr>
              <a:defRPr/>
            </a:pPr>
            <a:r>
              <a:rPr lang="en-US" smtClean="0"/>
              <a:t>CPSC 322, Lecture 6</a:t>
            </a:r>
            <a:endParaRPr lang="en-US"/>
          </a:p>
        </p:txBody>
      </p:sp>
      <p:sp>
        <p:nvSpPr>
          <p:cNvPr id="25" name="Slide Number Placeholder 6"/>
          <p:cNvSpPr>
            <a:spLocks noGrp="1"/>
          </p:cNvSpPr>
          <p:nvPr>
            <p:ph type="sldNum" sz="quarter" idx="12"/>
          </p:nvPr>
        </p:nvSpPr>
        <p:spPr/>
        <p:txBody>
          <a:bodyPr/>
          <a:lstStyle/>
          <a:p>
            <a:pPr>
              <a:defRPr/>
            </a:pPr>
            <a:r>
              <a:rPr lang="en-US"/>
              <a:t>Slide </a:t>
            </a:r>
            <a:fld id="{FE15C6DC-999B-4C5E-96BD-F4BE0866E478}" type="slidenum">
              <a:rPr lang="en-US"/>
              <a:pPr>
                <a:defRPr/>
              </a:pPr>
              <a:t>42</a:t>
            </a:fld>
            <a:endParaRPr lang="en-US"/>
          </a:p>
        </p:txBody>
      </p:sp>
      <p:sp>
        <p:nvSpPr>
          <p:cNvPr id="15371" name="Rectangle 2"/>
          <p:cNvSpPr>
            <a:spLocks noGrp="1" noChangeArrowheads="1"/>
          </p:cNvSpPr>
          <p:nvPr>
            <p:ph type="title"/>
          </p:nvPr>
        </p:nvSpPr>
        <p:spPr/>
        <p:txBody>
          <a:bodyPr/>
          <a:lstStyle/>
          <a:p>
            <a:pPr eaLnBrk="1" hangingPunct="1"/>
            <a:r>
              <a:rPr lang="en-US" smtClean="0"/>
              <a:t>CSP Planning: Constraints Contd.</a:t>
            </a:r>
          </a:p>
        </p:txBody>
      </p:sp>
      <p:sp>
        <p:nvSpPr>
          <p:cNvPr id="15372" name="Rectangle 3"/>
          <p:cNvSpPr>
            <a:spLocks noGrp="1" noChangeArrowheads="1"/>
          </p:cNvSpPr>
          <p:nvPr>
            <p:ph type="body" sz="half" idx="1"/>
          </p:nvPr>
        </p:nvSpPr>
        <p:spPr>
          <a:xfrm>
            <a:off x="395288" y="765175"/>
            <a:ext cx="8012112" cy="2857500"/>
          </a:xfrm>
        </p:spPr>
        <p:txBody>
          <a:bodyPr/>
          <a:lstStyle/>
          <a:p>
            <a:pPr marL="0" indent="0" eaLnBrk="1" hangingPunct="1"/>
            <a:r>
              <a:rPr lang="en-US" smtClean="0"/>
              <a:t>Other constraints we may want</a:t>
            </a:r>
            <a:r>
              <a:rPr lang="en-US" smtClean="0">
                <a:solidFill>
                  <a:schemeClr val="accent2"/>
                </a:solidFill>
              </a:rPr>
              <a:t> </a:t>
            </a:r>
            <a:r>
              <a:rPr lang="en-US" smtClean="0"/>
              <a:t>are</a:t>
            </a:r>
            <a:r>
              <a:rPr lang="en-US" smtClean="0">
                <a:solidFill>
                  <a:schemeClr val="accent2"/>
                </a:solidFill>
              </a:rPr>
              <a:t> action constraints:</a:t>
            </a:r>
          </a:p>
          <a:p>
            <a:pPr lvl="1" eaLnBrk="1" hangingPunct="1"/>
            <a:r>
              <a:rPr lang="en-US" smtClean="0"/>
              <a:t>specify which actions cannot occur simultaneously</a:t>
            </a:r>
          </a:p>
          <a:p>
            <a:pPr lvl="1" eaLnBrk="1" hangingPunct="1"/>
            <a:r>
              <a:rPr lang="en-US" smtClean="0"/>
              <a:t>these are sometimes called mutual exclusion (mutex) constraints</a:t>
            </a:r>
          </a:p>
          <a:p>
            <a:pPr lvl="2" eaLnBrk="1" hangingPunct="1"/>
            <a:endParaRPr lang="en-US" smtClean="0"/>
          </a:p>
          <a:p>
            <a:pPr marL="0" indent="0" eaLnBrk="1" hangingPunct="1"/>
            <a:endParaRPr lang="en-US" smtClean="0"/>
          </a:p>
        </p:txBody>
      </p:sp>
      <p:graphicFrame>
        <p:nvGraphicFramePr>
          <p:cNvPr id="613422" name="Group 46"/>
          <p:cNvGraphicFramePr>
            <a:graphicFrameLocks noGrp="1"/>
          </p:cNvGraphicFramePr>
          <p:nvPr>
            <p:ph sz="half" idx="2"/>
          </p:nvPr>
        </p:nvGraphicFramePr>
        <p:xfrm>
          <a:off x="5292725" y="3500438"/>
          <a:ext cx="1746250" cy="1463040"/>
        </p:xfrm>
        <a:graphic>
          <a:graphicData uri="http://schemas.openxmlformats.org/drawingml/2006/table">
            <a:tbl>
              <a:tblPr/>
              <a:tblGrid>
                <a:gridCol w="788988"/>
                <a:gridCol w="957262"/>
              </a:tblGrid>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Unicode MS" pitchFamily="34" charset="-128"/>
                        </a:rPr>
                        <a:t>DelM</a:t>
                      </a:r>
                      <a:r>
                        <a:rPr kumimoji="0" lang="en-US" sz="1800" b="0" i="0" u="none" strike="noStrike" cap="none" normalizeH="0" baseline="-25000" smtClean="0">
                          <a:ln>
                            <a:noFill/>
                          </a:ln>
                          <a:solidFill>
                            <a:schemeClr val="tx1"/>
                          </a:solidFill>
                          <a:effectLst/>
                          <a:latin typeface="Arial Unicode MS" pitchFamily="34"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Unicode MS" pitchFamily="34" charset="-128"/>
                        </a:rPr>
                        <a:t>DelC</a:t>
                      </a:r>
                      <a:r>
                        <a:rPr kumimoji="0" lang="en-US" sz="1800" b="0" i="0" u="none" strike="noStrike" cap="none" normalizeH="0" baseline="-25000" smtClean="0">
                          <a:ln>
                            <a:noFill/>
                          </a:ln>
                          <a:solidFill>
                            <a:schemeClr val="tx1"/>
                          </a:solidFill>
                          <a:effectLst/>
                          <a:latin typeface="Arial Unicode MS" pitchFamily="34" charset="-128"/>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390" name="Rectangle 44"/>
          <p:cNvSpPr>
            <a:spLocks noChangeArrowheads="1"/>
          </p:cNvSpPr>
          <p:nvPr/>
        </p:nvSpPr>
        <p:spPr bwMode="auto">
          <a:xfrm>
            <a:off x="684213" y="3213100"/>
            <a:ext cx="4681537" cy="1727200"/>
          </a:xfrm>
          <a:prstGeom prst="rect">
            <a:avLst/>
          </a:prstGeom>
          <a:noFill/>
          <a:ln w="9525">
            <a:noFill/>
            <a:miter lim="800000"/>
            <a:headEnd/>
            <a:tailEnd/>
          </a:ln>
        </p:spPr>
        <p:txBody>
          <a:bodyPr/>
          <a:lstStyle/>
          <a:p>
            <a:pPr>
              <a:spcBef>
                <a:spcPct val="20000"/>
              </a:spcBef>
            </a:pPr>
            <a:r>
              <a:rPr lang="en-US" sz="2400">
                <a:latin typeface="Arial Unicode MS" pitchFamily="34" charset="-128"/>
              </a:rPr>
              <a:t>E.g., in the Robot domain</a:t>
            </a:r>
          </a:p>
          <a:p>
            <a:pPr>
              <a:spcBef>
                <a:spcPct val="20000"/>
              </a:spcBef>
            </a:pPr>
            <a:r>
              <a:rPr lang="en-US" sz="2400" i="1">
                <a:latin typeface="Arial Unicode MS" pitchFamily="34" charset="-128"/>
              </a:rPr>
              <a:t>DelM</a:t>
            </a:r>
            <a:r>
              <a:rPr lang="en-US" sz="2400">
                <a:latin typeface="Arial Unicode MS" pitchFamily="34" charset="-128"/>
              </a:rPr>
              <a:t> and </a:t>
            </a:r>
            <a:r>
              <a:rPr lang="en-US" sz="2400" i="1">
                <a:latin typeface="Arial Unicode MS" pitchFamily="34" charset="-128"/>
              </a:rPr>
              <a:t>DelC</a:t>
            </a:r>
            <a:r>
              <a:rPr lang="en-US" sz="2400">
                <a:latin typeface="Arial Unicode MS" pitchFamily="34" charset="-128"/>
              </a:rPr>
              <a:t> can occur in any sequence (or simultaneously)</a:t>
            </a:r>
          </a:p>
          <a:p>
            <a:pPr>
              <a:spcBef>
                <a:spcPct val="20000"/>
              </a:spcBef>
            </a:pPr>
            <a:r>
              <a:rPr lang="en-US" sz="2400">
                <a:latin typeface="Arial Unicode MS" pitchFamily="34" charset="-128"/>
              </a:rPr>
              <a:t>But we could change that…</a:t>
            </a:r>
          </a:p>
          <a:p>
            <a:pPr marL="1143000" lvl="2" indent="-228600">
              <a:spcBef>
                <a:spcPct val="20000"/>
              </a:spcBef>
              <a:buFont typeface="Wingdings" pitchFamily="2" charset="2"/>
              <a:buChar char="ü"/>
            </a:pPr>
            <a:endParaRPr lang="en-US" sz="1800">
              <a:latin typeface="Arial Unicode MS" pitchFamily="34" charset="-128"/>
            </a:endParaRPr>
          </a:p>
          <a:p>
            <a:pPr>
              <a:spcBef>
                <a:spcPct val="20000"/>
              </a:spcBef>
            </a:pPr>
            <a:endParaRPr lang="en-US" sz="2400">
              <a:latin typeface="Arial Unicode MS" pitchFamily="34" charset="-128"/>
            </a:endParaRPr>
          </a:p>
        </p:txBody>
      </p:sp>
      <p:pic>
        <p:nvPicPr>
          <p:cNvPr id="15391" name="Picture 48"/>
          <p:cNvPicPr>
            <a:picLocks noChangeAspect="1" noChangeArrowheads="1"/>
          </p:cNvPicPr>
          <p:nvPr/>
        </p:nvPicPr>
        <p:blipFill>
          <a:blip r:embed="rId4" cstate="print"/>
          <a:srcRect l="21680" t="-2576" r="62645"/>
          <a:stretch>
            <a:fillRect/>
          </a:stretch>
        </p:blipFill>
        <p:spPr bwMode="auto">
          <a:xfrm>
            <a:off x="7524750" y="2205038"/>
            <a:ext cx="1328738" cy="40322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pPr>
              <a:defRPr/>
            </a:pPr>
            <a:r>
              <a:rPr lang="en-US" smtClean="0"/>
              <a:t>CPSC 322, Lecture 6</a:t>
            </a:r>
            <a:endParaRPr lang="en-US"/>
          </a:p>
        </p:txBody>
      </p:sp>
      <p:sp>
        <p:nvSpPr>
          <p:cNvPr id="24" name="Slide Number Placeholder 5"/>
          <p:cNvSpPr>
            <a:spLocks noGrp="1"/>
          </p:cNvSpPr>
          <p:nvPr>
            <p:ph type="sldNum" sz="quarter" idx="12"/>
          </p:nvPr>
        </p:nvSpPr>
        <p:spPr/>
        <p:txBody>
          <a:bodyPr/>
          <a:lstStyle/>
          <a:p>
            <a:pPr>
              <a:defRPr/>
            </a:pPr>
            <a:r>
              <a:rPr lang="en-US"/>
              <a:t>Slide </a:t>
            </a:r>
            <a:fld id="{4CA0AA88-D055-479A-8766-685AC036AA77}" type="slidenum">
              <a:rPr lang="en-US"/>
              <a:pPr>
                <a:defRPr/>
              </a:pPr>
              <a:t>43</a:t>
            </a:fld>
            <a:endParaRPr lang="en-US"/>
          </a:p>
        </p:txBody>
      </p:sp>
      <p:sp>
        <p:nvSpPr>
          <p:cNvPr id="16401" name="Rectangle 2"/>
          <p:cNvSpPr>
            <a:spLocks noGrp="1" noChangeArrowheads="1"/>
          </p:cNvSpPr>
          <p:nvPr>
            <p:ph type="title"/>
          </p:nvPr>
        </p:nvSpPr>
        <p:spPr/>
        <p:txBody>
          <a:bodyPr/>
          <a:lstStyle/>
          <a:p>
            <a:pPr eaLnBrk="1" hangingPunct="1"/>
            <a:r>
              <a:rPr lang="en-US" smtClean="0"/>
              <a:t>CSP Planning: Constraints Contd.</a:t>
            </a:r>
          </a:p>
        </p:txBody>
      </p:sp>
      <p:sp>
        <p:nvSpPr>
          <p:cNvPr id="16402" name="Rectangle 4"/>
          <p:cNvSpPr>
            <a:spLocks noChangeArrowheads="1"/>
          </p:cNvSpPr>
          <p:nvPr/>
        </p:nvSpPr>
        <p:spPr bwMode="auto">
          <a:xfrm>
            <a:off x="250825" y="1052513"/>
            <a:ext cx="8532813" cy="2592387"/>
          </a:xfrm>
          <a:prstGeom prst="rect">
            <a:avLst/>
          </a:prstGeom>
          <a:noFill/>
          <a:ln w="9525">
            <a:noFill/>
            <a:miter lim="800000"/>
            <a:headEnd/>
            <a:tailEnd/>
          </a:ln>
        </p:spPr>
        <p:txBody>
          <a:bodyPr/>
          <a:lstStyle/>
          <a:p>
            <a:pPr>
              <a:spcBef>
                <a:spcPct val="20000"/>
              </a:spcBef>
            </a:pPr>
            <a:r>
              <a:rPr lang="en-US">
                <a:latin typeface="Arial Unicode MS" pitchFamily="34" charset="-128"/>
              </a:rPr>
              <a:t>Other constraints we may want</a:t>
            </a:r>
            <a:r>
              <a:rPr lang="en-US">
                <a:solidFill>
                  <a:schemeClr val="accent2"/>
                </a:solidFill>
                <a:latin typeface="Arial Unicode MS" pitchFamily="34" charset="-128"/>
              </a:rPr>
              <a:t> </a:t>
            </a:r>
            <a:r>
              <a:rPr lang="en-US">
                <a:latin typeface="Arial Unicode MS" pitchFamily="34" charset="-128"/>
              </a:rPr>
              <a:t>are</a:t>
            </a:r>
            <a:r>
              <a:rPr lang="en-US">
                <a:solidFill>
                  <a:schemeClr val="accent2"/>
                </a:solidFill>
                <a:latin typeface="Arial Unicode MS" pitchFamily="34" charset="-128"/>
              </a:rPr>
              <a:t> state constraints</a:t>
            </a:r>
          </a:p>
          <a:p>
            <a:pPr marL="1143000" lvl="2" indent="-228600">
              <a:spcBef>
                <a:spcPct val="20000"/>
              </a:spcBef>
              <a:buFontTx/>
              <a:buChar char="•"/>
            </a:pPr>
            <a:r>
              <a:rPr lang="en-US" sz="2400">
                <a:latin typeface="Arial Unicode MS" pitchFamily="34" charset="-128"/>
              </a:rPr>
              <a:t>hold between variables at the same time step</a:t>
            </a:r>
          </a:p>
          <a:p>
            <a:pPr marL="1143000" lvl="2" indent="-228600">
              <a:spcBef>
                <a:spcPct val="20000"/>
              </a:spcBef>
              <a:buFontTx/>
              <a:buChar char="•"/>
            </a:pPr>
            <a:r>
              <a:rPr lang="en-US" sz="2400">
                <a:latin typeface="Arial Unicode MS" pitchFamily="34" charset="-128"/>
              </a:rPr>
              <a:t>they can capture physical constraints of the system (robot cannot hold coffee and mail)</a:t>
            </a:r>
          </a:p>
          <a:p>
            <a:pPr marL="1143000" lvl="2" indent="-228600">
              <a:spcBef>
                <a:spcPct val="20000"/>
              </a:spcBef>
              <a:buFontTx/>
              <a:buChar char="•"/>
            </a:pPr>
            <a:r>
              <a:rPr lang="en-US" sz="2400">
                <a:latin typeface="Arial Unicode MS" pitchFamily="34" charset="-128"/>
              </a:rPr>
              <a:t>they can encode maintenance goals</a:t>
            </a:r>
          </a:p>
          <a:p>
            <a:pPr>
              <a:spcBef>
                <a:spcPct val="20000"/>
              </a:spcBef>
            </a:pPr>
            <a:endParaRPr lang="en-US" sz="3600">
              <a:latin typeface="Arial Unicode MS" pitchFamily="34" charset="-128"/>
            </a:endParaRPr>
          </a:p>
        </p:txBody>
      </p:sp>
      <p:graphicFrame>
        <p:nvGraphicFramePr>
          <p:cNvPr id="609304" name="Group 24"/>
          <p:cNvGraphicFramePr>
            <a:graphicFrameLocks noGrp="1"/>
          </p:cNvGraphicFramePr>
          <p:nvPr>
            <p:ph idx="1"/>
          </p:nvPr>
        </p:nvGraphicFramePr>
        <p:xfrm>
          <a:off x="323850" y="3573463"/>
          <a:ext cx="1727200" cy="1493520"/>
        </p:xfrm>
        <a:graphic>
          <a:graphicData uri="http://schemas.openxmlformats.org/drawingml/2006/table">
            <a:tbl>
              <a:tblPr/>
              <a:tblGrid>
                <a:gridCol w="781050"/>
                <a:gridCol w="946150"/>
              </a:tblGrid>
              <a:tr h="323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RHC</a:t>
                      </a:r>
                      <a:r>
                        <a:rPr kumimoji="0" lang="en-US" sz="2000" b="0" i="0" u="none" strike="noStrike" cap="none" normalizeH="0" baseline="-25000" smtClean="0">
                          <a:ln>
                            <a:noFill/>
                          </a:ln>
                          <a:solidFill>
                            <a:schemeClr val="tx1"/>
                          </a:solidFill>
                          <a:effectLst/>
                          <a:latin typeface="Arial Unicode MS" pitchFamily="34"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RHM</a:t>
                      </a:r>
                      <a:r>
                        <a:rPr kumimoji="0" lang="en-US" sz="2000" b="0" i="0" u="none" strike="noStrike" cap="none" normalizeH="0" baseline="-25000" smtClean="0">
                          <a:ln>
                            <a:noFill/>
                          </a:ln>
                          <a:solidFill>
                            <a:schemeClr val="tx1"/>
                          </a:solidFill>
                          <a:effectLst/>
                          <a:latin typeface="Arial Unicode MS" pitchFamily="34" charset="-128"/>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6420" name="Picture 23"/>
          <p:cNvPicPr>
            <a:picLocks noChangeAspect="1" noChangeArrowheads="1"/>
          </p:cNvPicPr>
          <p:nvPr/>
        </p:nvPicPr>
        <p:blipFill>
          <a:blip r:embed="rId4" cstate="print"/>
          <a:srcRect l="37354" t="58" r="34937"/>
          <a:stretch>
            <a:fillRect/>
          </a:stretch>
        </p:blipFill>
        <p:spPr bwMode="auto">
          <a:xfrm>
            <a:off x="2268538" y="3357563"/>
            <a:ext cx="2090737" cy="35004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381000" y="76200"/>
            <a:ext cx="8358188" cy="685800"/>
          </a:xfrm>
        </p:spPr>
        <p:txBody>
          <a:bodyPr/>
          <a:lstStyle/>
          <a:p>
            <a:r>
              <a:rPr lang="en-US" sz="4000" smtClean="0">
                <a:solidFill>
                  <a:srgbClr val="3233CF"/>
                </a:solidFill>
                <a:cs typeface="Times New Roman" pitchFamily="18" charset="0"/>
              </a:rPr>
              <a:t>CSP Planning: Solving the problem</a:t>
            </a:r>
          </a:p>
        </p:txBody>
      </p:sp>
      <p:sp>
        <p:nvSpPr>
          <p:cNvPr id="66562" name="Slide Number Placeholder 5"/>
          <p:cNvSpPr>
            <a:spLocks noGrp="1"/>
          </p:cNvSpPr>
          <p:nvPr>
            <p:ph type="sldNum" sz="quarter" idx="12"/>
          </p:nvPr>
        </p:nvSpPr>
        <p:spPr>
          <a:noFill/>
          <a:ln>
            <a:miter lim="800000"/>
            <a:headEnd/>
            <a:tailEnd/>
          </a:ln>
        </p:spPr>
        <p:txBody>
          <a:bodyPr/>
          <a:lstStyle/>
          <a:p>
            <a:fld id="{4C747138-393B-419A-9EBB-239B4627B4B0}" type="slidenum">
              <a:rPr lang="en-US"/>
              <a:pPr/>
              <a:t>44</a:t>
            </a:fld>
            <a:endParaRPr lang="en-US"/>
          </a:p>
        </p:txBody>
      </p:sp>
      <p:sp>
        <p:nvSpPr>
          <p:cNvPr id="17438" name="Rectangle 3"/>
          <p:cNvSpPr>
            <a:spLocks noChangeArrowheads="1"/>
          </p:cNvSpPr>
          <p:nvPr/>
        </p:nvSpPr>
        <p:spPr bwMode="auto">
          <a:xfrm>
            <a:off x="609600" y="1268413"/>
            <a:ext cx="8355013" cy="1368425"/>
          </a:xfrm>
          <a:prstGeom prst="rect">
            <a:avLst/>
          </a:prstGeom>
          <a:solidFill>
            <a:srgbClr val="F7F9A9"/>
          </a:solidFill>
          <a:ln w="9525">
            <a:noFill/>
            <a:miter lim="800000"/>
            <a:headEnd/>
            <a:tailEnd/>
          </a:ln>
        </p:spPr>
        <p:txBody>
          <a:bodyPr/>
          <a:lstStyle/>
          <a:p>
            <a:pPr>
              <a:spcBef>
                <a:spcPct val="20000"/>
              </a:spcBef>
            </a:pPr>
            <a:r>
              <a:rPr lang="en-US" sz="2400">
                <a:latin typeface="cmr10" charset="0"/>
                <a:cs typeface="Times New Roman" pitchFamily="18" charset="0"/>
              </a:rPr>
              <a:t>Map STRIPS Representation for horizon 1, 2, 3, …, until solution found </a:t>
            </a:r>
          </a:p>
          <a:p>
            <a:pPr>
              <a:spcBef>
                <a:spcPct val="20000"/>
              </a:spcBef>
            </a:pPr>
            <a:r>
              <a:rPr lang="en-US" sz="2400">
                <a:latin typeface="cmr10" charset="0"/>
                <a:cs typeface="Times New Roman" pitchFamily="18" charset="0"/>
              </a:rPr>
              <a:t>Run arc consistency and search or stochastic local search!</a:t>
            </a:r>
          </a:p>
          <a:p>
            <a:pPr>
              <a:spcBef>
                <a:spcPct val="20000"/>
              </a:spcBef>
            </a:pPr>
            <a:endParaRPr lang="en-US" sz="2400">
              <a:latin typeface="cmr10" charset="0"/>
              <a:cs typeface="Times New Roman" pitchFamily="18" charset="0"/>
            </a:endParaRPr>
          </a:p>
        </p:txBody>
      </p:sp>
      <p:sp>
        <p:nvSpPr>
          <p:cNvPr id="66564"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a:latin typeface="Arial Unicode MS" pitchFamily="34" charset="-128"/>
              </a:rPr>
              <a:t> </a:t>
            </a:r>
            <a:endParaRPr lang="en-US" sz="3200">
              <a:latin typeface="Arial Unicode MS" pitchFamily="34" charset="-128"/>
            </a:endParaRPr>
          </a:p>
          <a:p>
            <a:pPr>
              <a:spcBef>
                <a:spcPct val="20000"/>
              </a:spcBef>
            </a:pPr>
            <a:endParaRPr lang="en-US" sz="3600">
              <a:latin typeface="Arial Unicode MS" pitchFamily="34" charset="-128"/>
            </a:endParaRPr>
          </a:p>
        </p:txBody>
      </p:sp>
      <p:sp>
        <p:nvSpPr>
          <p:cNvPr id="66565" name="Ink 32"/>
          <p:cNvSpPr>
            <a:spLocks noRot="1" noChangeAspect="1" noEditPoints="1" noChangeArrowheads="1" noChangeShapeType="1" noTextEdit="1"/>
          </p:cNvSpPr>
          <p:nvPr/>
        </p:nvSpPr>
        <p:spPr bwMode="auto">
          <a:xfrm>
            <a:off x="8056563" y="1412875"/>
            <a:ext cx="11112" cy="4763"/>
          </a:xfrm>
          <a:custGeom>
            <a:avLst/>
            <a:gdLst>
              <a:gd name="T0" fmla="*/ 0 w 34"/>
              <a:gd name="T1" fmla="*/ 2147483647 h 16"/>
              <a:gd name="T2" fmla="*/ 2147483647 w 34"/>
              <a:gd name="T3" fmla="*/ 2147483647 h 16"/>
              <a:gd name="T4" fmla="*/ 2147483647 w 34"/>
              <a:gd name="T5" fmla="*/ 2147483647 h 16"/>
              <a:gd name="T6" fmla="*/ 2147483647 w 34"/>
              <a:gd name="T7" fmla="*/ 2147483647 h 16"/>
              <a:gd name="T8" fmla="*/ 0 60000 65536"/>
              <a:gd name="T9" fmla="*/ 0 60000 65536"/>
              <a:gd name="T10" fmla="*/ 0 60000 65536"/>
              <a:gd name="T11" fmla="*/ 0 60000 65536"/>
              <a:gd name="T12" fmla="*/ 0 w 34"/>
              <a:gd name="T13" fmla="*/ 0 h 16"/>
              <a:gd name="T14" fmla="*/ 34 w 34"/>
              <a:gd name="T15" fmla="*/ 16 h 16"/>
            </a:gdLst>
            <a:ahLst/>
            <a:cxnLst>
              <a:cxn ang="T8">
                <a:pos x="T0" y="T1"/>
              </a:cxn>
              <a:cxn ang="T9">
                <a:pos x="T2" y="T3"/>
              </a:cxn>
              <a:cxn ang="T10">
                <a:pos x="T4" y="T5"/>
              </a:cxn>
              <a:cxn ang="T11">
                <a:pos x="T6" y="T7"/>
              </a:cxn>
            </a:cxnLst>
            <a:rect l="T12" t="T13" r="T14" b="T15"/>
            <a:pathLst>
              <a:path w="34" h="16" extrusionOk="0">
                <a:moveTo>
                  <a:pt x="0" y="5"/>
                </a:moveTo>
              </a:path>
            </a:pathLst>
          </a:custGeom>
          <a:noFill/>
          <a:ln w="19050" cap="rnd">
            <a:solidFill>
              <a:srgbClr val="1F497D"/>
            </a:solidFill>
            <a:round/>
            <a:headEnd/>
            <a:tailEnd/>
          </a:ln>
        </p:spPr>
        <p:txBody>
          <a:bodyPr/>
          <a:lstStyle/>
          <a:p>
            <a:endParaRPr lang="en-US"/>
          </a:p>
        </p:txBody>
      </p:sp>
      <p:pic>
        <p:nvPicPr>
          <p:cNvPr id="66566" name="Picture 26"/>
          <p:cNvPicPr>
            <a:picLocks noChangeAspect="1" noChangeArrowheads="1"/>
          </p:cNvPicPr>
          <p:nvPr/>
        </p:nvPicPr>
        <p:blipFill>
          <a:blip r:embed="rId4" cstate="print"/>
          <a:srcRect/>
          <a:stretch>
            <a:fillRect/>
          </a:stretch>
        </p:blipFill>
        <p:spPr bwMode="auto">
          <a:xfrm>
            <a:off x="914400" y="3048000"/>
            <a:ext cx="7170738" cy="2714625"/>
          </a:xfrm>
          <a:prstGeom prst="rect">
            <a:avLst/>
          </a:prstGeom>
          <a:noFill/>
          <a:ln w="9525">
            <a:noFill/>
            <a:miter lim="800000"/>
            <a:headEnd/>
            <a:tailEnd/>
          </a:ln>
        </p:spPr>
      </p:pic>
      <p:sp>
        <p:nvSpPr>
          <p:cNvPr id="66567" name="TextBox 7"/>
          <p:cNvSpPr txBox="1">
            <a:spLocks noChangeArrowheads="1"/>
          </p:cNvSpPr>
          <p:nvPr/>
        </p:nvSpPr>
        <p:spPr bwMode="auto">
          <a:xfrm>
            <a:off x="1928813" y="3124200"/>
            <a:ext cx="6286500" cy="2492375"/>
          </a:xfrm>
          <a:prstGeom prst="rect">
            <a:avLst/>
          </a:prstGeom>
          <a:solidFill>
            <a:schemeClr val="bg1"/>
          </a:solidFill>
          <a:ln w="9525">
            <a:noFill/>
            <a:miter lim="800000"/>
            <a:headEnd/>
            <a:tailEnd/>
          </a:ln>
        </p:spPr>
        <p:txBody>
          <a:bodyPr>
            <a:spAutoFit/>
          </a:bodyPr>
          <a:lstStyle/>
          <a:p>
            <a:r>
              <a:rPr lang="en-US"/>
              <a:t>	</a:t>
            </a:r>
            <a:r>
              <a:rPr lang="en-US" sz="2400">
                <a:latin typeface="cmr10" charset="0"/>
              </a:rPr>
              <a:t>k = 0</a:t>
            </a:r>
          </a:p>
          <a:p>
            <a:r>
              <a:rPr lang="en-US" sz="2400">
                <a:latin typeface="cmr10" charset="0"/>
              </a:rPr>
              <a:t>	Is State</a:t>
            </a:r>
            <a:r>
              <a:rPr lang="en-US" sz="2400" baseline="-25000">
                <a:latin typeface="cmr10" charset="0"/>
              </a:rPr>
              <a:t>0 </a:t>
            </a:r>
            <a:r>
              <a:rPr lang="en-US" sz="2400">
                <a:latin typeface="cmr10" charset="0"/>
              </a:rPr>
              <a:t> a goal?</a:t>
            </a:r>
          </a:p>
          <a:p>
            <a:r>
              <a:rPr lang="en-US" sz="2400">
                <a:latin typeface="cmr10" charset="0"/>
              </a:rPr>
              <a:t>	If yes, DONE!</a:t>
            </a:r>
          </a:p>
          <a:p>
            <a:r>
              <a:rPr lang="en-US" sz="2400">
                <a:latin typeface="cmr10" charset="0"/>
              </a:rPr>
              <a:t>	If no, </a:t>
            </a:r>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04813" y="285750"/>
            <a:ext cx="8358187" cy="685800"/>
          </a:xfrm>
        </p:spPr>
        <p:txBody>
          <a:bodyPr/>
          <a:lstStyle/>
          <a:p>
            <a:r>
              <a:rPr lang="en-US" sz="4000" smtClean="0">
                <a:solidFill>
                  <a:srgbClr val="3233CF"/>
                </a:solidFill>
                <a:cs typeface="Times New Roman" pitchFamily="18" charset="0"/>
              </a:rPr>
              <a:t>CSP Planning: Solving the problem</a:t>
            </a:r>
          </a:p>
        </p:txBody>
      </p:sp>
      <p:sp>
        <p:nvSpPr>
          <p:cNvPr id="68610" name="Slide Number Placeholder 5"/>
          <p:cNvSpPr>
            <a:spLocks noGrp="1"/>
          </p:cNvSpPr>
          <p:nvPr>
            <p:ph type="sldNum" sz="quarter" idx="12"/>
          </p:nvPr>
        </p:nvSpPr>
        <p:spPr>
          <a:noFill/>
          <a:ln>
            <a:miter lim="800000"/>
            <a:headEnd/>
            <a:tailEnd/>
          </a:ln>
        </p:spPr>
        <p:txBody>
          <a:bodyPr/>
          <a:lstStyle/>
          <a:p>
            <a:fld id="{42AFA5F5-58B1-47DC-BE23-05068C4CBC24}" type="slidenum">
              <a:rPr lang="en-US"/>
              <a:pPr/>
              <a:t>45</a:t>
            </a:fld>
            <a:endParaRPr lang="en-US"/>
          </a:p>
        </p:txBody>
      </p:sp>
      <p:sp>
        <p:nvSpPr>
          <p:cNvPr id="68611" name="Rectangle 3"/>
          <p:cNvSpPr>
            <a:spLocks noChangeArrowheads="1"/>
          </p:cNvSpPr>
          <p:nvPr/>
        </p:nvSpPr>
        <p:spPr bwMode="auto">
          <a:xfrm>
            <a:off x="609600" y="1857375"/>
            <a:ext cx="8355013" cy="928688"/>
          </a:xfrm>
          <a:prstGeom prst="rect">
            <a:avLst/>
          </a:prstGeom>
          <a:solidFill>
            <a:srgbClr val="F7F9A9"/>
          </a:solidFill>
          <a:ln w="9525">
            <a:noFill/>
            <a:miter lim="800000"/>
            <a:headEnd/>
            <a:tailEnd/>
          </a:ln>
        </p:spPr>
        <p:txBody>
          <a:bodyPr/>
          <a:lstStyle/>
          <a:p>
            <a:pPr>
              <a:spcBef>
                <a:spcPct val="20000"/>
              </a:spcBef>
            </a:pPr>
            <a:r>
              <a:rPr lang="en-US" sz="2400">
                <a:latin typeface="cmr10" charset="0"/>
                <a:cs typeface="Times New Roman" pitchFamily="18" charset="0"/>
              </a:rPr>
              <a:t>Map STRIPS Representation for horizon </a:t>
            </a:r>
            <a:r>
              <a:rPr lang="en-US" sz="2400">
                <a:solidFill>
                  <a:schemeClr val="accent2"/>
                </a:solidFill>
                <a:latin typeface="cmr10" charset="0"/>
                <a:cs typeface="Times New Roman" pitchFamily="18" charset="0"/>
              </a:rPr>
              <a:t>k =1</a:t>
            </a:r>
          </a:p>
          <a:p>
            <a:pPr>
              <a:spcBef>
                <a:spcPct val="20000"/>
              </a:spcBef>
            </a:pPr>
            <a:r>
              <a:rPr lang="en-US" sz="2400">
                <a:latin typeface="cmr10" charset="0"/>
                <a:cs typeface="Times New Roman" pitchFamily="18" charset="0"/>
              </a:rPr>
              <a:t>Run arc consistency and search or </a:t>
            </a:r>
            <a:r>
              <a:rPr lang="en-US" sz="2400">
                <a:solidFill>
                  <a:srgbClr val="3233CF"/>
                </a:solidFill>
                <a:latin typeface="cmr10" charset="0"/>
                <a:cs typeface="Times New Roman" pitchFamily="18" charset="0"/>
              </a:rPr>
              <a:t>stochastic local search</a:t>
            </a:r>
            <a:r>
              <a:rPr lang="en-US" sz="2400">
                <a:latin typeface="cmr10" charset="0"/>
                <a:cs typeface="Times New Roman" pitchFamily="18" charset="0"/>
              </a:rPr>
              <a:t>!</a:t>
            </a:r>
          </a:p>
          <a:p>
            <a:pPr>
              <a:spcBef>
                <a:spcPct val="20000"/>
              </a:spcBef>
            </a:pPr>
            <a:endParaRPr lang="en-US" sz="2400">
              <a:latin typeface="cmr10" charset="0"/>
              <a:cs typeface="Times New Roman" pitchFamily="18" charset="0"/>
            </a:endParaRPr>
          </a:p>
        </p:txBody>
      </p:sp>
      <p:sp>
        <p:nvSpPr>
          <p:cNvPr id="68612"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a:latin typeface="Arial Unicode MS" pitchFamily="34" charset="-128"/>
              </a:rPr>
              <a:t> </a:t>
            </a:r>
            <a:endParaRPr lang="en-US" sz="3200">
              <a:latin typeface="Arial Unicode MS" pitchFamily="34" charset="-128"/>
            </a:endParaRPr>
          </a:p>
          <a:p>
            <a:pPr>
              <a:spcBef>
                <a:spcPct val="20000"/>
              </a:spcBef>
            </a:pPr>
            <a:endParaRPr lang="en-US" sz="3600">
              <a:latin typeface="Arial Unicode MS" pitchFamily="34" charset="-128"/>
            </a:endParaRPr>
          </a:p>
        </p:txBody>
      </p:sp>
      <p:pic>
        <p:nvPicPr>
          <p:cNvPr id="68613" name="Picture 26"/>
          <p:cNvPicPr>
            <a:picLocks noChangeAspect="1" noChangeArrowheads="1"/>
          </p:cNvPicPr>
          <p:nvPr/>
        </p:nvPicPr>
        <p:blipFill>
          <a:blip r:embed="rId4" cstate="print"/>
          <a:srcRect/>
          <a:stretch>
            <a:fillRect/>
          </a:stretch>
        </p:blipFill>
        <p:spPr bwMode="auto">
          <a:xfrm>
            <a:off x="928688" y="2857500"/>
            <a:ext cx="7170737" cy="2714625"/>
          </a:xfrm>
          <a:prstGeom prst="rect">
            <a:avLst/>
          </a:prstGeom>
          <a:noFill/>
          <a:ln w="9525">
            <a:noFill/>
            <a:miter lim="800000"/>
            <a:headEnd/>
            <a:tailEnd/>
          </a:ln>
        </p:spPr>
      </p:pic>
      <p:sp>
        <p:nvSpPr>
          <p:cNvPr id="68614" name="TextBox 7"/>
          <p:cNvSpPr txBox="1">
            <a:spLocks noChangeArrowheads="1"/>
          </p:cNvSpPr>
          <p:nvPr/>
        </p:nvSpPr>
        <p:spPr bwMode="auto">
          <a:xfrm>
            <a:off x="5000625" y="2857500"/>
            <a:ext cx="3429000" cy="2492375"/>
          </a:xfrm>
          <a:prstGeom prst="rect">
            <a:avLst/>
          </a:prstGeom>
          <a:solidFill>
            <a:schemeClr val="bg1"/>
          </a:solidFill>
          <a:ln w="9525">
            <a:noFill/>
            <a:miter lim="800000"/>
            <a:headEnd/>
            <a:tailEnd/>
          </a:ln>
        </p:spPr>
        <p:txBody>
          <a:bodyPr>
            <a:spAutoFit/>
          </a:bodyPr>
          <a:lstStyle/>
          <a:p>
            <a:r>
              <a:rPr lang="en-US"/>
              <a:t>	</a:t>
            </a:r>
            <a:r>
              <a:rPr lang="en-US" sz="2400">
                <a:latin typeface="cmr10" charset="0"/>
              </a:rPr>
              <a:t>k = 1</a:t>
            </a:r>
          </a:p>
          <a:p>
            <a:r>
              <a:rPr lang="en-US" sz="2400">
                <a:latin typeface="cmr10" charset="0"/>
              </a:rPr>
              <a:t>	Is State</a:t>
            </a:r>
            <a:r>
              <a:rPr lang="en-US" sz="2400" baseline="-25000">
                <a:latin typeface="cmr10" charset="0"/>
              </a:rPr>
              <a:t>1</a:t>
            </a:r>
            <a:r>
              <a:rPr lang="en-US" sz="2400">
                <a:latin typeface="cmr10" charset="0"/>
              </a:rPr>
              <a:t> a goal</a:t>
            </a:r>
          </a:p>
          <a:p>
            <a:r>
              <a:rPr lang="en-US" sz="2400">
                <a:latin typeface="cmr10" charset="0"/>
              </a:rPr>
              <a:t>	If yes, DONE!</a:t>
            </a:r>
          </a:p>
          <a:p>
            <a:r>
              <a:rPr lang="en-US" sz="2400">
                <a:latin typeface="cmr10" charset="0"/>
              </a:rPr>
              <a:t>	If no, </a:t>
            </a:r>
          </a:p>
          <a:p>
            <a:endParaRPr lang="en-US"/>
          </a:p>
          <a:p>
            <a:endParaRPr lang="en-US"/>
          </a:p>
        </p:txBody>
      </p:sp>
      <p:sp>
        <p:nvSpPr>
          <p:cNvPr id="68615" name="Ink 32"/>
          <p:cNvSpPr>
            <a:spLocks noRot="1" noChangeAspect="1" noEditPoints="1" noChangeArrowheads="1" noChangeShapeType="1" noTextEdit="1"/>
          </p:cNvSpPr>
          <p:nvPr/>
        </p:nvSpPr>
        <p:spPr bwMode="auto">
          <a:xfrm>
            <a:off x="8056563" y="1412875"/>
            <a:ext cx="11112" cy="4763"/>
          </a:xfrm>
          <a:custGeom>
            <a:avLst/>
            <a:gdLst>
              <a:gd name="T0" fmla="*/ 0 w 34"/>
              <a:gd name="T1" fmla="*/ 2147483647 h 16"/>
              <a:gd name="T2" fmla="*/ 2147483647 w 34"/>
              <a:gd name="T3" fmla="*/ 2147483647 h 16"/>
              <a:gd name="T4" fmla="*/ 2147483647 w 34"/>
              <a:gd name="T5" fmla="*/ 2147483647 h 16"/>
              <a:gd name="T6" fmla="*/ 2147483647 w 34"/>
              <a:gd name="T7" fmla="*/ 2147483647 h 16"/>
              <a:gd name="T8" fmla="*/ 0 60000 65536"/>
              <a:gd name="T9" fmla="*/ 0 60000 65536"/>
              <a:gd name="T10" fmla="*/ 0 60000 65536"/>
              <a:gd name="T11" fmla="*/ 0 60000 65536"/>
              <a:gd name="T12" fmla="*/ 0 w 34"/>
              <a:gd name="T13" fmla="*/ 0 h 16"/>
              <a:gd name="T14" fmla="*/ 34 w 34"/>
              <a:gd name="T15" fmla="*/ 16 h 16"/>
            </a:gdLst>
            <a:ahLst/>
            <a:cxnLst>
              <a:cxn ang="T8">
                <a:pos x="T0" y="T1"/>
              </a:cxn>
              <a:cxn ang="T9">
                <a:pos x="T2" y="T3"/>
              </a:cxn>
              <a:cxn ang="T10">
                <a:pos x="T4" y="T5"/>
              </a:cxn>
              <a:cxn ang="T11">
                <a:pos x="T6" y="T7"/>
              </a:cxn>
            </a:cxnLst>
            <a:rect l="T12" t="T13" r="T14" b="T15"/>
            <a:pathLst>
              <a:path w="34" h="16" extrusionOk="0">
                <a:moveTo>
                  <a:pt x="0" y="5"/>
                </a:moveTo>
              </a:path>
            </a:pathLst>
          </a:custGeom>
          <a:noFill/>
          <a:ln w="19050" cap="rnd">
            <a:solidFill>
              <a:srgbClr val="1F497D"/>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81013" y="285750"/>
            <a:ext cx="8358187" cy="685800"/>
          </a:xfrm>
        </p:spPr>
        <p:txBody>
          <a:bodyPr/>
          <a:lstStyle/>
          <a:p>
            <a:r>
              <a:rPr lang="en-US" sz="4000" smtClean="0">
                <a:solidFill>
                  <a:srgbClr val="3233CF"/>
                </a:solidFill>
                <a:cs typeface="Times New Roman" pitchFamily="18" charset="0"/>
              </a:rPr>
              <a:t>CSP Planning: Solving the problem</a:t>
            </a:r>
          </a:p>
        </p:txBody>
      </p:sp>
      <p:sp>
        <p:nvSpPr>
          <p:cNvPr id="70658" name="Slide Number Placeholder 5"/>
          <p:cNvSpPr>
            <a:spLocks noGrp="1"/>
          </p:cNvSpPr>
          <p:nvPr>
            <p:ph type="sldNum" sz="quarter" idx="12"/>
          </p:nvPr>
        </p:nvSpPr>
        <p:spPr>
          <a:noFill/>
          <a:ln>
            <a:miter lim="800000"/>
            <a:headEnd/>
            <a:tailEnd/>
          </a:ln>
        </p:spPr>
        <p:txBody>
          <a:bodyPr/>
          <a:lstStyle/>
          <a:p>
            <a:fld id="{1C873C82-9FE9-4C47-891E-9281F2EBB6A7}" type="slidenum">
              <a:rPr lang="en-US"/>
              <a:pPr/>
              <a:t>46</a:t>
            </a:fld>
            <a:endParaRPr lang="en-US"/>
          </a:p>
        </p:txBody>
      </p:sp>
      <p:sp>
        <p:nvSpPr>
          <p:cNvPr id="70659" name="Rectangle 3"/>
          <p:cNvSpPr>
            <a:spLocks noChangeArrowheads="1"/>
          </p:cNvSpPr>
          <p:nvPr/>
        </p:nvSpPr>
        <p:spPr bwMode="auto">
          <a:xfrm>
            <a:off x="357188" y="1857375"/>
            <a:ext cx="8321675" cy="928688"/>
          </a:xfrm>
          <a:prstGeom prst="rect">
            <a:avLst/>
          </a:prstGeom>
          <a:solidFill>
            <a:srgbClr val="F7F9A9"/>
          </a:solidFill>
          <a:ln w="9525">
            <a:noFill/>
            <a:miter lim="800000"/>
            <a:headEnd/>
            <a:tailEnd/>
          </a:ln>
        </p:spPr>
        <p:txBody>
          <a:bodyPr/>
          <a:lstStyle/>
          <a:p>
            <a:pPr>
              <a:spcBef>
                <a:spcPct val="20000"/>
              </a:spcBef>
            </a:pPr>
            <a:r>
              <a:rPr lang="en-US" sz="2400">
                <a:latin typeface="cmr10" charset="0"/>
                <a:cs typeface="Times New Roman" pitchFamily="18" charset="0"/>
              </a:rPr>
              <a:t>Map STRIPS Representation for horizon </a:t>
            </a:r>
            <a:r>
              <a:rPr lang="en-US" sz="2400">
                <a:solidFill>
                  <a:srgbClr val="3233CF"/>
                </a:solidFill>
                <a:latin typeface="cmr10" charset="0"/>
                <a:cs typeface="Times New Roman" pitchFamily="18" charset="0"/>
              </a:rPr>
              <a:t>k = 2</a:t>
            </a:r>
          </a:p>
          <a:p>
            <a:pPr>
              <a:spcBef>
                <a:spcPct val="20000"/>
              </a:spcBef>
            </a:pPr>
            <a:r>
              <a:rPr lang="en-US" sz="2400">
                <a:latin typeface="cmr10" charset="0"/>
                <a:cs typeface="Times New Roman" pitchFamily="18" charset="0"/>
              </a:rPr>
              <a:t>Run </a:t>
            </a:r>
            <a:r>
              <a:rPr lang="en-US" sz="2400">
                <a:solidFill>
                  <a:srgbClr val="3233CF"/>
                </a:solidFill>
                <a:latin typeface="cmr10" charset="0"/>
                <a:cs typeface="Times New Roman" pitchFamily="18" charset="0"/>
              </a:rPr>
              <a:t>arc consistency, search, stochastic local search!</a:t>
            </a:r>
          </a:p>
          <a:p>
            <a:pPr>
              <a:spcBef>
                <a:spcPct val="20000"/>
              </a:spcBef>
            </a:pPr>
            <a:endParaRPr lang="en-US" sz="2400">
              <a:cs typeface="Times New Roman" pitchFamily="18" charset="0"/>
            </a:endParaRPr>
          </a:p>
        </p:txBody>
      </p:sp>
      <p:sp>
        <p:nvSpPr>
          <p:cNvPr id="70660"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a:latin typeface="Arial Unicode MS" pitchFamily="34" charset="-128"/>
              </a:rPr>
              <a:t> </a:t>
            </a:r>
            <a:endParaRPr lang="en-US" sz="3200">
              <a:latin typeface="Arial Unicode MS" pitchFamily="34" charset="-128"/>
            </a:endParaRPr>
          </a:p>
          <a:p>
            <a:pPr>
              <a:spcBef>
                <a:spcPct val="20000"/>
              </a:spcBef>
            </a:pPr>
            <a:endParaRPr lang="en-US" sz="3600">
              <a:latin typeface="Arial Unicode MS" pitchFamily="34" charset="-128"/>
            </a:endParaRPr>
          </a:p>
        </p:txBody>
      </p:sp>
      <p:pic>
        <p:nvPicPr>
          <p:cNvPr id="70661" name="Picture 26"/>
          <p:cNvPicPr>
            <a:picLocks noChangeAspect="1" noChangeArrowheads="1"/>
          </p:cNvPicPr>
          <p:nvPr/>
        </p:nvPicPr>
        <p:blipFill>
          <a:blip r:embed="rId4" cstate="print"/>
          <a:srcRect/>
          <a:stretch>
            <a:fillRect/>
          </a:stretch>
        </p:blipFill>
        <p:spPr bwMode="auto">
          <a:xfrm>
            <a:off x="928688" y="2857500"/>
            <a:ext cx="7170737" cy="2714625"/>
          </a:xfrm>
          <a:prstGeom prst="rect">
            <a:avLst/>
          </a:prstGeom>
          <a:noFill/>
          <a:ln w="9525">
            <a:noFill/>
            <a:miter lim="800000"/>
            <a:headEnd/>
            <a:tailEnd/>
          </a:ln>
        </p:spPr>
      </p:pic>
      <p:sp>
        <p:nvSpPr>
          <p:cNvPr id="70662" name="TextBox 7"/>
          <p:cNvSpPr txBox="1">
            <a:spLocks noChangeArrowheads="1"/>
          </p:cNvSpPr>
          <p:nvPr/>
        </p:nvSpPr>
        <p:spPr bwMode="auto">
          <a:xfrm>
            <a:off x="571500" y="5657850"/>
            <a:ext cx="6737350" cy="1200150"/>
          </a:xfrm>
          <a:prstGeom prst="rect">
            <a:avLst/>
          </a:prstGeom>
          <a:solidFill>
            <a:schemeClr val="bg1"/>
          </a:solidFill>
          <a:ln w="9525">
            <a:noFill/>
            <a:miter lim="800000"/>
            <a:headEnd/>
            <a:tailEnd/>
          </a:ln>
        </p:spPr>
        <p:txBody>
          <a:bodyPr>
            <a:spAutoFit/>
          </a:bodyPr>
          <a:lstStyle/>
          <a:p>
            <a:r>
              <a:rPr lang="en-US" sz="2400">
                <a:latin typeface="cmr10" charset="0"/>
              </a:rPr>
              <a:t>k = 2: Is State</a:t>
            </a:r>
            <a:r>
              <a:rPr lang="en-US" sz="2400" baseline="-25000">
                <a:latin typeface="cmr10" charset="0"/>
              </a:rPr>
              <a:t>2</a:t>
            </a:r>
            <a:r>
              <a:rPr lang="en-US" sz="2400">
                <a:latin typeface="cmr10" charset="0"/>
              </a:rPr>
              <a:t> a goal</a:t>
            </a:r>
          </a:p>
          <a:p>
            <a:r>
              <a:rPr lang="en-US" sz="2400">
                <a:latin typeface="cmr10" charset="0"/>
              </a:rPr>
              <a:t>	If yes, DONE!</a:t>
            </a:r>
          </a:p>
          <a:p>
            <a:r>
              <a:rPr lang="en-US" sz="2400">
                <a:latin typeface="cmr10" charset="0"/>
              </a:rPr>
              <a:t>	If no….continue</a:t>
            </a:r>
          </a:p>
        </p:txBody>
      </p:sp>
      <p:sp>
        <p:nvSpPr>
          <p:cNvPr id="70663" name="Ink 32"/>
          <p:cNvSpPr>
            <a:spLocks noRot="1" noChangeAspect="1" noEditPoints="1" noChangeArrowheads="1" noChangeShapeType="1" noTextEdit="1"/>
          </p:cNvSpPr>
          <p:nvPr/>
        </p:nvSpPr>
        <p:spPr bwMode="auto">
          <a:xfrm>
            <a:off x="8056563" y="1412875"/>
            <a:ext cx="11112" cy="4763"/>
          </a:xfrm>
          <a:custGeom>
            <a:avLst/>
            <a:gdLst>
              <a:gd name="T0" fmla="*/ 0 w 34"/>
              <a:gd name="T1" fmla="*/ 2147483647 h 16"/>
              <a:gd name="T2" fmla="*/ 2147483647 w 34"/>
              <a:gd name="T3" fmla="*/ 2147483647 h 16"/>
              <a:gd name="T4" fmla="*/ 2147483647 w 34"/>
              <a:gd name="T5" fmla="*/ 2147483647 h 16"/>
              <a:gd name="T6" fmla="*/ 2147483647 w 34"/>
              <a:gd name="T7" fmla="*/ 2147483647 h 16"/>
              <a:gd name="T8" fmla="*/ 0 60000 65536"/>
              <a:gd name="T9" fmla="*/ 0 60000 65536"/>
              <a:gd name="T10" fmla="*/ 0 60000 65536"/>
              <a:gd name="T11" fmla="*/ 0 60000 65536"/>
              <a:gd name="T12" fmla="*/ 0 w 34"/>
              <a:gd name="T13" fmla="*/ 0 h 16"/>
              <a:gd name="T14" fmla="*/ 34 w 34"/>
              <a:gd name="T15" fmla="*/ 16 h 16"/>
            </a:gdLst>
            <a:ahLst/>
            <a:cxnLst>
              <a:cxn ang="T8">
                <a:pos x="T0" y="T1"/>
              </a:cxn>
              <a:cxn ang="T9">
                <a:pos x="T2" y="T3"/>
              </a:cxn>
              <a:cxn ang="T10">
                <a:pos x="T4" y="T5"/>
              </a:cxn>
              <a:cxn ang="T11">
                <a:pos x="T6" y="T7"/>
              </a:cxn>
            </a:cxnLst>
            <a:rect l="T12" t="T13" r="T14" b="T15"/>
            <a:pathLst>
              <a:path w="34" h="16" extrusionOk="0">
                <a:moveTo>
                  <a:pt x="0" y="5"/>
                </a:moveTo>
              </a:path>
            </a:pathLst>
          </a:custGeom>
          <a:noFill/>
          <a:ln w="19050" cap="rnd">
            <a:solidFill>
              <a:srgbClr val="1F497D"/>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6</a:t>
            </a:r>
            <a:endParaRPr lang="en-US"/>
          </a:p>
        </p:txBody>
      </p:sp>
      <p:sp>
        <p:nvSpPr>
          <p:cNvPr id="10" name="Slide Number Placeholder 5"/>
          <p:cNvSpPr>
            <a:spLocks noGrp="1"/>
          </p:cNvSpPr>
          <p:nvPr>
            <p:ph type="sldNum" sz="quarter" idx="12"/>
          </p:nvPr>
        </p:nvSpPr>
        <p:spPr/>
        <p:txBody>
          <a:bodyPr/>
          <a:lstStyle/>
          <a:p>
            <a:pPr>
              <a:defRPr/>
            </a:pPr>
            <a:r>
              <a:rPr lang="en-US"/>
              <a:t>Slide </a:t>
            </a:r>
            <a:fld id="{5E9822A6-5472-4877-8CC0-E458F5249A30}" type="slidenum">
              <a:rPr lang="en-US"/>
              <a:pPr>
                <a:defRPr/>
              </a:pPr>
              <a:t>47</a:t>
            </a:fld>
            <a:endParaRPr lang="en-US"/>
          </a:p>
        </p:txBody>
      </p:sp>
      <p:sp>
        <p:nvSpPr>
          <p:cNvPr id="17437" name="Rectangle 2"/>
          <p:cNvSpPr>
            <a:spLocks noGrp="1" noChangeArrowheads="1"/>
          </p:cNvSpPr>
          <p:nvPr>
            <p:ph type="title"/>
          </p:nvPr>
        </p:nvSpPr>
        <p:spPr>
          <a:xfrm>
            <a:off x="0" y="285750"/>
            <a:ext cx="8358188" cy="685800"/>
          </a:xfrm>
        </p:spPr>
        <p:txBody>
          <a:bodyPr/>
          <a:lstStyle/>
          <a:p>
            <a:pPr eaLnBrk="1" hangingPunct="1"/>
            <a:r>
              <a:rPr lang="en-US" smtClean="0"/>
              <a:t>CSP Planning: Solving the problem</a:t>
            </a:r>
          </a:p>
        </p:txBody>
      </p:sp>
      <p:sp>
        <p:nvSpPr>
          <p:cNvPr id="17438" name="Rectangle 3"/>
          <p:cNvSpPr>
            <a:spLocks noChangeArrowheads="1"/>
          </p:cNvSpPr>
          <p:nvPr/>
        </p:nvSpPr>
        <p:spPr bwMode="auto">
          <a:xfrm>
            <a:off x="250825" y="1071563"/>
            <a:ext cx="8893175" cy="792162"/>
          </a:xfrm>
          <a:prstGeom prst="rect">
            <a:avLst/>
          </a:prstGeom>
          <a:noFill/>
          <a:ln w="9525">
            <a:noFill/>
            <a:miter lim="800000"/>
            <a:headEnd/>
            <a:tailEnd/>
          </a:ln>
        </p:spPr>
        <p:txBody>
          <a:bodyPr/>
          <a:lstStyle/>
          <a:p>
            <a:pPr>
              <a:spcBef>
                <a:spcPct val="20000"/>
              </a:spcBef>
            </a:pPr>
            <a:r>
              <a:rPr lang="en-US">
                <a:latin typeface="Arial Unicode MS" pitchFamily="34" charset="-128"/>
              </a:rPr>
              <a:t>Map STRIPS Representation for horizon: </a:t>
            </a:r>
          </a:p>
          <a:p>
            <a:pPr>
              <a:spcBef>
                <a:spcPct val="20000"/>
              </a:spcBef>
            </a:pPr>
            <a:r>
              <a:rPr lang="en-US">
                <a:latin typeface="Arial Unicode MS" pitchFamily="34" charset="-128"/>
              </a:rPr>
              <a:t>Run </a:t>
            </a:r>
            <a:r>
              <a:rPr lang="en-US" b="1">
                <a:latin typeface="Arial Unicode MS" pitchFamily="34" charset="-128"/>
              </a:rPr>
              <a:t>arc consistency</a:t>
            </a:r>
            <a:r>
              <a:rPr lang="en-US">
                <a:latin typeface="Arial Unicode MS" pitchFamily="34" charset="-128"/>
              </a:rPr>
              <a:t>, </a:t>
            </a:r>
            <a:r>
              <a:rPr lang="en-US" b="1">
                <a:latin typeface="Arial Unicode MS" pitchFamily="34" charset="-128"/>
              </a:rPr>
              <a:t>search</a:t>
            </a:r>
            <a:r>
              <a:rPr lang="en-US">
                <a:latin typeface="Arial Unicode MS" pitchFamily="34" charset="-128"/>
              </a:rPr>
              <a:t>, </a:t>
            </a:r>
            <a:r>
              <a:rPr lang="en-US" b="1">
                <a:latin typeface="Arial Unicode MS" pitchFamily="34" charset="-128"/>
              </a:rPr>
              <a:t>stochastic local search</a:t>
            </a:r>
            <a:r>
              <a:rPr lang="en-US">
                <a:latin typeface="Arial Unicode MS" pitchFamily="34" charset="-128"/>
              </a:rPr>
              <a:t>!</a:t>
            </a:r>
            <a:endParaRPr lang="en-US" sz="3200">
              <a:latin typeface="Arial Unicode MS" pitchFamily="34" charset="-128"/>
            </a:endParaRPr>
          </a:p>
          <a:p>
            <a:pPr>
              <a:spcBef>
                <a:spcPct val="20000"/>
              </a:spcBef>
            </a:pPr>
            <a:endParaRPr lang="en-US" sz="3600">
              <a:latin typeface="Arial Unicode MS" pitchFamily="34" charset="-128"/>
            </a:endParaRPr>
          </a:p>
        </p:txBody>
      </p:sp>
      <p:sp>
        <p:nvSpPr>
          <p:cNvPr id="17439"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a:latin typeface="Arial Unicode MS" pitchFamily="34" charset="-128"/>
              </a:rPr>
              <a:t> </a:t>
            </a:r>
            <a:endParaRPr lang="en-US" sz="3200">
              <a:latin typeface="Arial Unicode MS" pitchFamily="34" charset="-128"/>
            </a:endParaRPr>
          </a:p>
          <a:p>
            <a:pPr>
              <a:spcBef>
                <a:spcPct val="20000"/>
              </a:spcBef>
            </a:pPr>
            <a:endParaRPr lang="en-US" sz="3600">
              <a:latin typeface="Arial Unicode MS" pitchFamily="34" charset="-128"/>
            </a:endParaRPr>
          </a:p>
        </p:txBody>
      </p:sp>
      <p:sp>
        <p:nvSpPr>
          <p:cNvPr id="17440" name="Rectangle 24"/>
          <p:cNvSpPr>
            <a:spLocks noChangeArrowheads="1"/>
          </p:cNvSpPr>
          <p:nvPr/>
        </p:nvSpPr>
        <p:spPr bwMode="auto">
          <a:xfrm>
            <a:off x="357188" y="3071813"/>
            <a:ext cx="8532812" cy="1081087"/>
          </a:xfrm>
          <a:prstGeom prst="rect">
            <a:avLst/>
          </a:prstGeom>
          <a:noFill/>
          <a:ln w="9525">
            <a:noFill/>
            <a:miter lim="800000"/>
            <a:headEnd/>
            <a:tailEnd/>
          </a:ln>
        </p:spPr>
        <p:txBody>
          <a:bodyPr/>
          <a:lstStyle/>
          <a:p>
            <a:pPr>
              <a:spcBef>
                <a:spcPct val="20000"/>
              </a:spcBef>
            </a:pPr>
            <a:r>
              <a:rPr lang="en-US">
                <a:latin typeface="Arial Unicode MS" pitchFamily="34" charset="-128"/>
              </a:rPr>
              <a:t>In order to find a plan, we expand our constraint network one layer at the time, until a solution is found </a:t>
            </a:r>
            <a:endParaRPr lang="en-US" sz="3200">
              <a:latin typeface="Arial Unicode MS" pitchFamily="34" charset="-128"/>
            </a:endParaRPr>
          </a:p>
          <a:p>
            <a:pPr>
              <a:spcBef>
                <a:spcPct val="20000"/>
              </a:spcBef>
            </a:pPr>
            <a:endParaRPr lang="en-US" sz="3600">
              <a:latin typeface="Arial Unicode MS" pitchFamily="34" charset="-128"/>
            </a:endParaRPr>
          </a:p>
        </p:txBody>
      </p:sp>
      <p:pic>
        <p:nvPicPr>
          <p:cNvPr id="17441" name="Picture 26"/>
          <p:cNvPicPr>
            <a:picLocks noChangeAspect="1" noChangeArrowheads="1"/>
          </p:cNvPicPr>
          <p:nvPr/>
        </p:nvPicPr>
        <p:blipFill>
          <a:blip r:embed="rId4" cstate="print"/>
          <a:srcRect/>
          <a:stretch>
            <a:fillRect/>
          </a:stretch>
        </p:blipFill>
        <p:spPr bwMode="auto">
          <a:xfrm>
            <a:off x="1785938" y="4000500"/>
            <a:ext cx="5283200" cy="2000250"/>
          </a:xfrm>
          <a:prstGeom prst="rect">
            <a:avLst/>
          </a:prstGeom>
          <a:noFill/>
          <a:ln w="9525" algn="ctr">
            <a:noFill/>
            <a:miter lim="800000"/>
            <a:headEnd/>
            <a:tailEnd/>
          </a:ln>
        </p:spPr>
      </p:pic>
      <p:sp>
        <p:nvSpPr>
          <p:cNvPr id="17442" name="Rectangle 3"/>
          <p:cNvSpPr>
            <a:spLocks noChangeArrowheads="1"/>
          </p:cNvSpPr>
          <p:nvPr/>
        </p:nvSpPr>
        <p:spPr bwMode="auto">
          <a:xfrm>
            <a:off x="250825" y="2357438"/>
            <a:ext cx="8893175" cy="571500"/>
          </a:xfrm>
          <a:prstGeom prst="rect">
            <a:avLst/>
          </a:prstGeom>
          <a:noFill/>
          <a:ln w="9525">
            <a:noFill/>
            <a:miter lim="800000"/>
            <a:headEnd/>
            <a:tailEnd/>
          </a:ln>
        </p:spPr>
        <p:txBody>
          <a:bodyPr/>
          <a:lstStyle/>
          <a:p>
            <a:pPr>
              <a:spcBef>
                <a:spcPct val="20000"/>
              </a:spcBef>
            </a:pPr>
            <a:r>
              <a:rPr lang="en-US" b="1">
                <a:latin typeface="Arial Unicode MS" pitchFamily="34" charset="-128"/>
              </a:rPr>
              <a:t>Plan: </a:t>
            </a:r>
            <a:r>
              <a:rPr lang="en-US">
                <a:latin typeface="Arial Unicode MS" pitchFamily="34" charset="-128"/>
              </a:rPr>
              <a:t>all actions with assignment T</a:t>
            </a:r>
            <a:endParaRPr lang="en-US" sz="3200">
              <a:latin typeface="Arial Unicode MS" pitchFamily="34" charset="-128"/>
            </a:endParaRPr>
          </a:p>
          <a:p>
            <a:pPr>
              <a:spcBef>
                <a:spcPct val="20000"/>
              </a:spcBef>
            </a:pPr>
            <a:endParaRPr lang="en-US" sz="3600">
              <a:latin typeface="Arial Unicode MS"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Title 1"/>
          <p:cNvSpPr>
            <a:spLocks noGrp="1"/>
          </p:cNvSpPr>
          <p:nvPr>
            <p:ph type="title"/>
          </p:nvPr>
        </p:nvSpPr>
        <p:spPr>
          <a:xfrm>
            <a:off x="214313" y="214313"/>
            <a:ext cx="8534400" cy="685800"/>
          </a:xfrm>
        </p:spPr>
        <p:txBody>
          <a:bodyPr/>
          <a:lstStyle/>
          <a:p>
            <a:r>
              <a:rPr lang="en-US" smtClean="0"/>
              <a:t>Solve planning as CSP: pseudo code</a:t>
            </a:r>
          </a:p>
        </p:txBody>
      </p:sp>
      <p:sp>
        <p:nvSpPr>
          <p:cNvPr id="4" name="Footer Placeholder 3"/>
          <p:cNvSpPr>
            <a:spLocks noGrp="1"/>
          </p:cNvSpPr>
          <p:nvPr>
            <p:ph type="ftr" sz="quarter" idx="11"/>
          </p:nvPr>
        </p:nvSpPr>
        <p:spPr/>
        <p:txBody>
          <a:bodyPr/>
          <a:lstStyle/>
          <a:p>
            <a:pPr>
              <a:defRPr/>
            </a:pPr>
            <a:r>
              <a:rPr lang="en-US" smtClean="0"/>
              <a:t>CPSC 322, Lecture 6</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08D017E5-D613-4835-86B4-ADE8664E8F27}"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6</a:t>
            </a:r>
            <a:endParaRPr lang="en-US"/>
          </a:p>
        </p:txBody>
      </p:sp>
      <p:sp>
        <p:nvSpPr>
          <p:cNvPr id="10" name="Slide Number Placeholder 5"/>
          <p:cNvSpPr>
            <a:spLocks noGrp="1"/>
          </p:cNvSpPr>
          <p:nvPr>
            <p:ph type="sldNum" sz="quarter" idx="12"/>
          </p:nvPr>
        </p:nvSpPr>
        <p:spPr/>
        <p:txBody>
          <a:bodyPr/>
          <a:lstStyle/>
          <a:p>
            <a:pPr>
              <a:defRPr/>
            </a:pPr>
            <a:r>
              <a:rPr lang="en-US"/>
              <a:t>Slide </a:t>
            </a:r>
            <a:fld id="{481DF119-26FE-439C-9B02-D304D58E76FD}" type="slidenum">
              <a:rPr lang="en-US"/>
              <a:pPr>
                <a:defRPr/>
              </a:pPr>
              <a:t>49</a:t>
            </a:fld>
            <a:endParaRPr lang="en-US"/>
          </a:p>
        </p:txBody>
      </p:sp>
      <p:sp>
        <p:nvSpPr>
          <p:cNvPr id="19461" name="Rectangle 2"/>
          <p:cNvSpPr>
            <a:spLocks noGrp="1" noChangeArrowheads="1"/>
          </p:cNvSpPr>
          <p:nvPr>
            <p:ph type="title"/>
          </p:nvPr>
        </p:nvSpPr>
        <p:spPr>
          <a:xfrm>
            <a:off x="0" y="285750"/>
            <a:ext cx="8358188" cy="685800"/>
          </a:xfrm>
        </p:spPr>
        <p:txBody>
          <a:bodyPr/>
          <a:lstStyle/>
          <a:p>
            <a:pPr eaLnBrk="1" hangingPunct="1"/>
            <a:r>
              <a:rPr lang="en-US" smtClean="0"/>
              <a:t>State of the art planner</a:t>
            </a:r>
          </a:p>
        </p:txBody>
      </p:sp>
      <p:sp>
        <p:nvSpPr>
          <p:cNvPr id="19462"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a:latin typeface="Arial Unicode MS" pitchFamily="34" charset="-128"/>
              </a:rPr>
              <a:t> </a:t>
            </a:r>
            <a:endParaRPr lang="en-US" sz="3200">
              <a:latin typeface="Arial Unicode MS" pitchFamily="34" charset="-128"/>
            </a:endParaRPr>
          </a:p>
          <a:p>
            <a:pPr>
              <a:spcBef>
                <a:spcPct val="20000"/>
              </a:spcBef>
            </a:pPr>
            <a:endParaRPr lang="en-US" sz="3600">
              <a:latin typeface="Arial Unicode MS" pitchFamily="34" charset="-128"/>
            </a:endParaRPr>
          </a:p>
        </p:txBody>
      </p:sp>
      <p:sp>
        <p:nvSpPr>
          <p:cNvPr id="19463" name="Rectangle 25"/>
          <p:cNvSpPr>
            <a:spLocks noChangeArrowheads="1"/>
          </p:cNvSpPr>
          <p:nvPr/>
        </p:nvSpPr>
        <p:spPr bwMode="auto">
          <a:xfrm>
            <a:off x="357188" y="1428750"/>
            <a:ext cx="8532812" cy="1081088"/>
          </a:xfrm>
          <a:prstGeom prst="rect">
            <a:avLst/>
          </a:prstGeom>
          <a:noFill/>
          <a:ln w="9525">
            <a:noFill/>
            <a:miter lim="800000"/>
            <a:headEnd/>
            <a:tailEnd/>
          </a:ln>
        </p:spPr>
        <p:txBody>
          <a:bodyPr/>
          <a:lstStyle/>
          <a:p>
            <a:pPr>
              <a:spcBef>
                <a:spcPct val="20000"/>
              </a:spcBef>
            </a:pPr>
            <a:r>
              <a:rPr lang="en-US">
                <a:latin typeface="Arial Unicode MS" pitchFamily="34" charset="-128"/>
              </a:rPr>
              <a:t>A similar process is implemented (more efficiently) in the </a:t>
            </a:r>
            <a:r>
              <a:rPr lang="en-US" b="1">
                <a:solidFill>
                  <a:schemeClr val="accent2"/>
                </a:solidFill>
                <a:latin typeface="Arial Unicode MS" pitchFamily="34" charset="-128"/>
              </a:rPr>
              <a:t>Graphplan</a:t>
            </a:r>
            <a:r>
              <a:rPr lang="en-US">
                <a:latin typeface="Arial Unicode MS" pitchFamily="34" charset="-128"/>
              </a:rPr>
              <a:t> planner</a:t>
            </a:r>
            <a:endParaRPr lang="en-US" sz="3200">
              <a:latin typeface="Arial Unicode MS" pitchFamily="34" charset="-128"/>
            </a:endParaRPr>
          </a:p>
          <a:p>
            <a:pPr>
              <a:spcBef>
                <a:spcPct val="20000"/>
              </a:spcBef>
            </a:pPr>
            <a:endParaRPr lang="en-US" sz="3600">
              <a:latin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E6E0B5DB-95C7-4B70-9728-AA6BAD72FCDD}" type="slidenum">
              <a:rPr lang="en-US"/>
              <a:pPr>
                <a:defRPr/>
              </a:pPr>
              <a:t>5</a:t>
            </a:fld>
            <a:endParaRPr lang="en-US"/>
          </a:p>
        </p:txBody>
      </p:sp>
      <p:sp>
        <p:nvSpPr>
          <p:cNvPr id="6153" name="Rectangle 2"/>
          <p:cNvSpPr>
            <a:spLocks noGrp="1" noChangeArrowheads="1"/>
          </p:cNvSpPr>
          <p:nvPr>
            <p:ph type="title"/>
          </p:nvPr>
        </p:nvSpPr>
        <p:spPr>
          <a:xfrm>
            <a:off x="0" y="285750"/>
            <a:ext cx="9144000" cy="685800"/>
          </a:xfrm>
        </p:spPr>
        <p:txBody>
          <a:bodyPr/>
          <a:lstStyle/>
          <a:p>
            <a:pPr eaLnBrk="1" hangingPunct="1"/>
            <a:r>
              <a:rPr lang="en-US" smtClean="0"/>
              <a:t>Standard Search vs. Specific R&amp;R systems</a:t>
            </a:r>
          </a:p>
        </p:txBody>
      </p:sp>
      <p:sp>
        <p:nvSpPr>
          <p:cNvPr id="3080" name="Rectangle 3"/>
          <p:cNvSpPr>
            <a:spLocks noGrp="1" noChangeArrowheads="1"/>
          </p:cNvSpPr>
          <p:nvPr>
            <p:ph type="body" idx="1"/>
          </p:nvPr>
        </p:nvSpPr>
        <p:spPr>
          <a:xfrm>
            <a:off x="214313" y="928688"/>
            <a:ext cx="8929687" cy="5715000"/>
          </a:xfrm>
        </p:spPr>
        <p:txBody>
          <a:bodyPr/>
          <a:lstStyle/>
          <a:p>
            <a:pPr eaLnBrk="1" hangingPunct="1">
              <a:lnSpc>
                <a:spcPct val="90000"/>
              </a:lnSpc>
              <a:defRPr/>
            </a:pPr>
            <a:r>
              <a:rPr lang="en-US" sz="2000" dirty="0" smtClean="0"/>
              <a:t>Constraint Satisfaction (Problems):</a:t>
            </a:r>
          </a:p>
          <a:p>
            <a:pPr lvl="1" eaLnBrk="1" hangingPunct="1">
              <a:lnSpc>
                <a:spcPct val="90000"/>
              </a:lnSpc>
              <a:defRPr/>
            </a:pPr>
            <a:r>
              <a:rPr lang="en-US" sz="1800" dirty="0" smtClean="0">
                <a:solidFill>
                  <a:schemeClr val="accent2"/>
                </a:solidFill>
              </a:rPr>
              <a:t>State: </a:t>
            </a:r>
            <a:r>
              <a:rPr lang="en-US" sz="1800" dirty="0" smtClean="0"/>
              <a:t>assignments of values to a subset of the variables</a:t>
            </a:r>
            <a:endParaRPr lang="en-US" sz="1800" dirty="0" smtClean="0">
              <a:solidFill>
                <a:schemeClr val="accent2"/>
              </a:solidFill>
            </a:endParaRPr>
          </a:p>
          <a:p>
            <a:pPr lvl="1" eaLnBrk="1" hangingPunct="1">
              <a:lnSpc>
                <a:spcPct val="90000"/>
              </a:lnSpc>
              <a:defRPr/>
            </a:pPr>
            <a:r>
              <a:rPr lang="en-US" sz="1800" dirty="0" smtClean="0">
                <a:solidFill>
                  <a:schemeClr val="accent2"/>
                </a:solidFill>
              </a:rPr>
              <a:t>Successor function: </a:t>
            </a:r>
            <a:r>
              <a:rPr lang="en-US" sz="1800" dirty="0" smtClean="0">
                <a:solidFill>
                  <a:schemeClr val="accent4"/>
                </a:solidFill>
              </a:rPr>
              <a:t>assign values to a “free” variable</a:t>
            </a:r>
          </a:p>
          <a:p>
            <a:pPr lvl="1" eaLnBrk="1" hangingPunct="1">
              <a:lnSpc>
                <a:spcPct val="90000"/>
              </a:lnSpc>
              <a:defRPr/>
            </a:pPr>
            <a:r>
              <a:rPr lang="en-US" sz="1800" dirty="0" smtClean="0">
                <a:solidFill>
                  <a:schemeClr val="accent2"/>
                </a:solidFill>
              </a:rPr>
              <a:t>Goal test: </a:t>
            </a:r>
            <a:r>
              <a:rPr lang="en-US" sz="1800" dirty="0" smtClean="0">
                <a:solidFill>
                  <a:schemeClr val="accent4"/>
                </a:solidFill>
              </a:rPr>
              <a:t>set of constraints</a:t>
            </a:r>
          </a:p>
          <a:p>
            <a:pPr lvl="1" eaLnBrk="1" hangingPunct="1">
              <a:lnSpc>
                <a:spcPct val="90000"/>
              </a:lnSpc>
              <a:defRPr/>
            </a:pPr>
            <a:r>
              <a:rPr lang="en-US" sz="1800" dirty="0" smtClean="0">
                <a:solidFill>
                  <a:schemeClr val="accent6"/>
                </a:solidFill>
              </a:rPr>
              <a:t>Solution: </a:t>
            </a:r>
            <a:r>
              <a:rPr lang="en-US" sz="1800" dirty="0" smtClean="0">
                <a:solidFill>
                  <a:schemeClr val="accent4"/>
                </a:solidFill>
              </a:rPr>
              <a:t>possible world that satisfies the constraints</a:t>
            </a:r>
          </a:p>
          <a:p>
            <a:pPr lvl="1" eaLnBrk="1" hangingPunct="1">
              <a:lnSpc>
                <a:spcPct val="90000"/>
              </a:lnSpc>
              <a:defRPr/>
            </a:pPr>
            <a:r>
              <a:rPr lang="en-US" sz="1800" dirty="0" smtClean="0">
                <a:solidFill>
                  <a:schemeClr val="accent6"/>
                </a:solidFill>
              </a:rPr>
              <a:t>Heuristic function: </a:t>
            </a:r>
            <a:r>
              <a:rPr lang="en-US" sz="1800" i="1" dirty="0" smtClean="0">
                <a:solidFill>
                  <a:schemeClr val="accent4"/>
                </a:solidFill>
              </a:rPr>
              <a:t>none (all solutions at the same distance from start)</a:t>
            </a:r>
          </a:p>
          <a:p>
            <a:pPr eaLnBrk="1" hangingPunct="1">
              <a:lnSpc>
                <a:spcPct val="90000"/>
              </a:lnSpc>
              <a:defRPr/>
            </a:pPr>
            <a:r>
              <a:rPr lang="en-US" dirty="0" smtClean="0"/>
              <a:t>Planning : </a:t>
            </a:r>
          </a:p>
          <a:p>
            <a:pPr lvl="1" eaLnBrk="1" hangingPunct="1">
              <a:lnSpc>
                <a:spcPct val="90000"/>
              </a:lnSpc>
              <a:defRPr/>
            </a:pPr>
            <a:r>
              <a:rPr lang="en-US" dirty="0" smtClean="0">
                <a:solidFill>
                  <a:schemeClr val="accent2"/>
                </a:solidFill>
              </a:rPr>
              <a:t>State</a:t>
            </a:r>
          </a:p>
          <a:p>
            <a:pPr lvl="1" eaLnBrk="1" hangingPunct="1">
              <a:lnSpc>
                <a:spcPct val="90000"/>
              </a:lnSpc>
              <a:defRPr/>
            </a:pPr>
            <a:r>
              <a:rPr lang="en-US" dirty="0" smtClean="0">
                <a:solidFill>
                  <a:schemeClr val="accent2"/>
                </a:solidFill>
              </a:rPr>
              <a:t>Successor function</a:t>
            </a:r>
            <a:endParaRPr lang="en-US" dirty="0" smtClean="0"/>
          </a:p>
          <a:p>
            <a:pPr lvl="1" eaLnBrk="1" hangingPunct="1">
              <a:lnSpc>
                <a:spcPct val="90000"/>
              </a:lnSpc>
              <a:defRPr/>
            </a:pPr>
            <a:r>
              <a:rPr lang="en-US" dirty="0" smtClean="0">
                <a:solidFill>
                  <a:schemeClr val="accent2"/>
                </a:solidFill>
              </a:rPr>
              <a:t>Goal test</a:t>
            </a:r>
            <a:endParaRPr lang="en-US" dirty="0" smtClean="0"/>
          </a:p>
          <a:p>
            <a:pPr lvl="1" eaLnBrk="1" hangingPunct="1">
              <a:lnSpc>
                <a:spcPct val="90000"/>
              </a:lnSpc>
              <a:defRPr/>
            </a:pPr>
            <a:r>
              <a:rPr lang="en-US" dirty="0" smtClean="0">
                <a:solidFill>
                  <a:schemeClr val="accent6"/>
                </a:solidFill>
              </a:rPr>
              <a:t>Solution</a:t>
            </a:r>
          </a:p>
          <a:p>
            <a:pPr lvl="1" eaLnBrk="1" hangingPunct="1">
              <a:lnSpc>
                <a:spcPct val="90000"/>
              </a:lnSpc>
              <a:defRPr/>
            </a:pPr>
            <a:r>
              <a:rPr lang="en-US" dirty="0" smtClean="0">
                <a:solidFill>
                  <a:schemeClr val="accent6"/>
                </a:solidFill>
              </a:rPr>
              <a:t>Heuristic function</a:t>
            </a:r>
            <a:endParaRPr lang="en-US" sz="1400" dirty="0" smtClean="0"/>
          </a:p>
          <a:p>
            <a:pPr eaLnBrk="1" hangingPunct="1">
              <a:lnSpc>
                <a:spcPct val="90000"/>
              </a:lnSpc>
              <a:defRPr/>
            </a:pPr>
            <a:r>
              <a:rPr lang="en-US" sz="1600" dirty="0" smtClean="0"/>
              <a:t>Inference</a:t>
            </a:r>
          </a:p>
          <a:p>
            <a:pPr lvl="1" eaLnBrk="1" hangingPunct="1">
              <a:lnSpc>
                <a:spcPct val="90000"/>
              </a:lnSpc>
              <a:defRPr/>
            </a:pPr>
            <a:r>
              <a:rPr lang="en-US" sz="1400" dirty="0" smtClean="0">
                <a:solidFill>
                  <a:schemeClr val="accent2"/>
                </a:solidFill>
              </a:rPr>
              <a:t>State</a:t>
            </a:r>
          </a:p>
          <a:p>
            <a:pPr lvl="1" eaLnBrk="1" hangingPunct="1">
              <a:lnSpc>
                <a:spcPct val="90000"/>
              </a:lnSpc>
              <a:defRPr/>
            </a:pPr>
            <a:r>
              <a:rPr lang="en-US" sz="1400" dirty="0" smtClean="0">
                <a:solidFill>
                  <a:schemeClr val="accent2"/>
                </a:solidFill>
              </a:rPr>
              <a:t>Successor function</a:t>
            </a:r>
            <a:endParaRPr lang="en-US" sz="1400" dirty="0" smtClean="0"/>
          </a:p>
          <a:p>
            <a:pPr lvl="1" eaLnBrk="1" hangingPunct="1">
              <a:lnSpc>
                <a:spcPct val="90000"/>
              </a:lnSpc>
              <a:defRPr/>
            </a:pPr>
            <a:r>
              <a:rPr lang="en-US" sz="1400" dirty="0" smtClean="0">
                <a:solidFill>
                  <a:schemeClr val="accent2"/>
                </a:solidFill>
              </a:rPr>
              <a:t>Goal test</a:t>
            </a:r>
            <a:endParaRPr lang="en-US" sz="1400" dirty="0" smtClean="0"/>
          </a:p>
          <a:p>
            <a:pPr lvl="1" eaLnBrk="1" hangingPunct="1">
              <a:lnSpc>
                <a:spcPct val="90000"/>
              </a:lnSpc>
              <a:defRPr/>
            </a:pPr>
            <a:r>
              <a:rPr lang="en-US" sz="1400" dirty="0" smtClean="0">
                <a:solidFill>
                  <a:schemeClr val="accent2">
                    <a:lumMod val="75000"/>
                  </a:schemeClr>
                </a:solidFill>
              </a:rPr>
              <a:t>Solution</a:t>
            </a:r>
          </a:p>
          <a:p>
            <a:pPr lvl="1" eaLnBrk="1" hangingPunct="1">
              <a:lnSpc>
                <a:spcPct val="90000"/>
              </a:lnSpc>
              <a:buFont typeface="Arial" pitchFamily="34" charset="0"/>
              <a:buChar char="•"/>
              <a:defRPr/>
            </a:pPr>
            <a:r>
              <a:rPr lang="en-US" sz="1400" dirty="0" smtClean="0">
                <a:solidFill>
                  <a:schemeClr val="accent2">
                    <a:lumMod val="75000"/>
                  </a:schemeClr>
                </a:solidFill>
              </a:rPr>
              <a:t>Heuristic function</a:t>
            </a:r>
            <a:endParaRPr lang="en-US" sz="1600" dirty="0" smtClean="0">
              <a:solidFill>
                <a:schemeClr val="accent2">
                  <a:lumMod val="75000"/>
                </a:schemeClr>
              </a:solidFill>
            </a:endParaRP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71538" y="285728"/>
            <a:ext cx="8534400" cy="685800"/>
          </a:xfrm>
        </p:spPr>
        <p:txBody>
          <a:bodyPr/>
          <a:lstStyle/>
          <a:p>
            <a:pPr eaLnBrk="1" hangingPunct="1"/>
            <a:r>
              <a:rPr lang="en-US" dirty="0" smtClean="0"/>
              <a:t>STRIPS to CSP applet</a:t>
            </a:r>
          </a:p>
        </p:txBody>
      </p:sp>
      <p:sp>
        <p:nvSpPr>
          <p:cNvPr id="4" name="Footer Placeholder 3"/>
          <p:cNvSpPr>
            <a:spLocks noGrp="1"/>
          </p:cNvSpPr>
          <p:nvPr>
            <p:ph type="ftr" sz="quarter" idx="11"/>
          </p:nvPr>
        </p:nvSpPr>
        <p:spPr/>
        <p:txBody>
          <a:bodyPr/>
          <a:lstStyle/>
          <a:p>
            <a:pPr>
              <a:defRPr/>
            </a:pPr>
            <a:r>
              <a:rPr lang="en-US" smtClean="0"/>
              <a:t>CPSC 322, Lecture 6</a:t>
            </a:r>
            <a:endParaRPr lang="en-US"/>
          </a:p>
        </p:txBody>
      </p:sp>
      <p:sp>
        <p:nvSpPr>
          <p:cNvPr id="5" name="Slide Number Placeholder 4"/>
          <p:cNvSpPr>
            <a:spLocks noGrp="1"/>
          </p:cNvSpPr>
          <p:nvPr>
            <p:ph type="sldNum" sz="quarter" idx="12"/>
          </p:nvPr>
        </p:nvSpPr>
        <p:spPr/>
        <p:txBody>
          <a:bodyPr/>
          <a:lstStyle/>
          <a:p>
            <a:pPr>
              <a:defRPr/>
            </a:pPr>
            <a:r>
              <a:rPr lang="en-US"/>
              <a:t>Slide </a:t>
            </a:r>
            <a:fld id="{C2F8B614-3006-4A3C-994F-FCFB84788412}" type="slidenum">
              <a:rPr lang="en-US"/>
              <a:pPr>
                <a:defRPr/>
              </a:pPr>
              <a:t>50</a:t>
            </a:fld>
            <a:endParaRPr lang="en-US"/>
          </a:p>
        </p:txBody>
      </p:sp>
      <p:pic>
        <p:nvPicPr>
          <p:cNvPr id="27653" name="Picture 4"/>
          <p:cNvPicPr>
            <a:picLocks noChangeAspect="1" noChangeArrowheads="1"/>
          </p:cNvPicPr>
          <p:nvPr/>
        </p:nvPicPr>
        <p:blipFill>
          <a:blip r:embed="rId3" cstate="print"/>
          <a:srcRect/>
          <a:stretch>
            <a:fillRect/>
          </a:stretch>
        </p:blipFill>
        <p:spPr bwMode="auto">
          <a:xfrm>
            <a:off x="0" y="0"/>
            <a:ext cx="2422525" cy="893763"/>
          </a:xfrm>
          <a:prstGeom prst="rect">
            <a:avLst/>
          </a:prstGeom>
          <a:noFill/>
          <a:ln w="9525">
            <a:noFill/>
            <a:miter lim="800000"/>
            <a:headEnd/>
            <a:tailEnd/>
          </a:ln>
        </p:spPr>
      </p:pic>
      <p:sp>
        <p:nvSpPr>
          <p:cNvPr id="8" name="Rectangle 3"/>
          <p:cNvSpPr>
            <a:spLocks noChangeArrowheads="1"/>
          </p:cNvSpPr>
          <p:nvPr/>
        </p:nvSpPr>
        <p:spPr bwMode="auto">
          <a:xfrm>
            <a:off x="250825" y="1071563"/>
            <a:ext cx="8893175" cy="792162"/>
          </a:xfrm>
          <a:prstGeom prst="rect">
            <a:avLst/>
          </a:prstGeom>
          <a:noFill/>
          <a:ln w="9525">
            <a:noFill/>
            <a:miter lim="800000"/>
            <a:headEnd/>
            <a:tailEnd/>
          </a:ln>
          <a:effectLst/>
        </p:spPr>
        <p:txBody>
          <a:bodyPr/>
          <a:lstStyle/>
          <a:p>
            <a:pPr>
              <a:spcBef>
                <a:spcPct val="20000"/>
              </a:spcBef>
              <a:defRPr/>
            </a:pPr>
            <a:r>
              <a:rPr lang="en-US" sz="3200" dirty="0" smtClean="0">
                <a:latin typeface="Arial Unicode MS" pitchFamily="34" charset="-128"/>
              </a:rPr>
              <a:t>Allows </a:t>
            </a:r>
            <a:r>
              <a:rPr lang="en-US" sz="3200" dirty="0">
                <a:latin typeface="Arial Unicode MS" pitchFamily="34" charset="-128"/>
              </a:rPr>
              <a:t>you:</a:t>
            </a:r>
          </a:p>
          <a:p>
            <a:pPr>
              <a:spcBef>
                <a:spcPct val="20000"/>
              </a:spcBef>
              <a:buFont typeface="Arial" pitchFamily="34" charset="0"/>
              <a:buChar char="•"/>
              <a:defRPr/>
            </a:pPr>
            <a:r>
              <a:rPr lang="en-US" sz="3200" dirty="0">
                <a:latin typeface="Arial Unicode MS" pitchFamily="34" charset="-128"/>
              </a:rPr>
              <a:t> to specify a planning problem in STRIPS</a:t>
            </a:r>
          </a:p>
          <a:p>
            <a:pPr>
              <a:spcBef>
                <a:spcPct val="20000"/>
              </a:spcBef>
              <a:buFont typeface="Arial" pitchFamily="34" charset="0"/>
              <a:buChar char="•"/>
              <a:defRPr/>
            </a:pPr>
            <a:r>
              <a:rPr lang="en-US" sz="3200" dirty="0">
                <a:latin typeface="Arial Unicode MS" pitchFamily="34" charset="-128"/>
              </a:rPr>
              <a:t> to map it into a CSP for a given horizon</a:t>
            </a:r>
          </a:p>
          <a:p>
            <a:pPr>
              <a:spcBef>
                <a:spcPct val="20000"/>
              </a:spcBef>
              <a:buFont typeface="Arial" pitchFamily="34" charset="0"/>
              <a:buChar char="•"/>
              <a:defRPr/>
            </a:pPr>
            <a:r>
              <a:rPr lang="en-US" sz="3200" dirty="0">
                <a:latin typeface="Arial Unicode MS" pitchFamily="34" charset="-128"/>
              </a:rPr>
              <a:t> the CSP translation is automatically loaded into the CSP applet where it can be solved</a:t>
            </a:r>
          </a:p>
          <a:p>
            <a:pPr>
              <a:spcBef>
                <a:spcPct val="20000"/>
              </a:spcBef>
              <a:defRPr/>
            </a:pPr>
            <a:endParaRPr lang="en-US" sz="3200" i="1" dirty="0">
              <a:solidFill>
                <a:schemeClr val="accent6"/>
              </a:solidFill>
              <a:latin typeface="Arial Unicode MS" pitchFamily="34" charset="-128"/>
            </a:endParaRPr>
          </a:p>
          <a:p>
            <a:pPr>
              <a:spcBef>
                <a:spcPct val="20000"/>
              </a:spcBef>
              <a:defRPr/>
            </a:pPr>
            <a:r>
              <a:rPr lang="en-US" sz="3200" i="1" dirty="0">
                <a:solidFill>
                  <a:schemeClr val="accent6"/>
                </a:solidFill>
                <a:latin typeface="Arial Unicode MS" pitchFamily="34" charset="-128"/>
              </a:rPr>
              <a:t>Practice exercise using STRIPS to CSP </a:t>
            </a:r>
            <a:r>
              <a:rPr lang="en-US" sz="3200" i="1" dirty="0" smtClean="0">
                <a:solidFill>
                  <a:schemeClr val="accent6"/>
                </a:solidFill>
                <a:latin typeface="Arial Unicode MS" pitchFamily="34" charset="-128"/>
              </a:rPr>
              <a:t>is available on </a:t>
            </a:r>
            <a:r>
              <a:rPr lang="en-US" sz="3200" i="1" dirty="0" err="1" smtClean="0">
                <a:solidFill>
                  <a:schemeClr val="accent6"/>
                </a:solidFill>
                <a:latin typeface="Arial Unicode MS" pitchFamily="34" charset="-128"/>
              </a:rPr>
              <a:t>AIspace</a:t>
            </a:r>
            <a:endParaRPr lang="en-US" sz="3200" i="1" dirty="0">
              <a:solidFill>
                <a:schemeClr val="accent6"/>
              </a:solidFill>
              <a:latin typeface="Arial Unicode MS" pitchFamily="34" charset="-128"/>
            </a:endParaRPr>
          </a:p>
          <a:p>
            <a:pPr>
              <a:spcBef>
                <a:spcPct val="20000"/>
              </a:spcBef>
              <a:defRPr/>
            </a:pPr>
            <a:endParaRPr lang="en-US" sz="3600" dirty="0">
              <a:latin typeface="Arial Unicode MS"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180D13E0-5C36-4495-BDDD-401DCD164512}" type="slidenum">
              <a:rPr lang="en-US"/>
              <a:pPr>
                <a:defRPr/>
              </a:pPr>
              <a:t>51</a:t>
            </a:fld>
            <a:endParaRPr lang="en-US"/>
          </a:p>
        </p:txBody>
      </p:sp>
      <p:sp>
        <p:nvSpPr>
          <p:cNvPr id="20488" name="Rectangle 2"/>
          <p:cNvSpPr>
            <a:spLocks noGrp="1" noChangeArrowheads="1"/>
          </p:cNvSpPr>
          <p:nvPr>
            <p:ph type="title"/>
          </p:nvPr>
        </p:nvSpPr>
        <p:spPr>
          <a:solidFill>
            <a:srgbClr val="CCFFCC"/>
          </a:solidFill>
        </p:spPr>
        <p:txBody>
          <a:bodyPr/>
          <a:lstStyle/>
          <a:p>
            <a:pPr eaLnBrk="1" hangingPunct="1"/>
            <a:r>
              <a:rPr lang="en-US" dirty="0" smtClean="0"/>
              <a:t>Learning Goals for planning – part-2</a:t>
            </a:r>
          </a:p>
        </p:txBody>
      </p:sp>
      <p:sp>
        <p:nvSpPr>
          <p:cNvPr id="20489" name="Rectangle 3"/>
          <p:cNvSpPr>
            <a:spLocks noGrp="1" noChangeArrowheads="1"/>
          </p:cNvSpPr>
          <p:nvPr>
            <p:ph type="body" idx="1"/>
          </p:nvPr>
        </p:nvSpPr>
        <p:spPr>
          <a:xfrm>
            <a:off x="0" y="1143000"/>
            <a:ext cx="8786813" cy="4495800"/>
          </a:xfrm>
        </p:spPr>
        <p:txBody>
          <a:bodyPr/>
          <a:lstStyle/>
          <a:p>
            <a:pPr eaLnBrk="1" hangingPunct="1">
              <a:buFontTx/>
              <a:buChar char="•"/>
            </a:pPr>
            <a:r>
              <a:rPr lang="en-US" sz="3200" dirty="0" smtClean="0"/>
              <a:t>Translate a planning problem represented in STRIPS into a corresponding CSP problem (and vice versa)</a:t>
            </a:r>
          </a:p>
          <a:p>
            <a:pPr eaLnBrk="1" hangingPunct="1">
              <a:buFontTx/>
              <a:buChar char="•"/>
            </a:pPr>
            <a:r>
              <a:rPr lang="en-US" sz="3200" dirty="0" smtClean="0"/>
              <a:t>Solve a planning problem with CPS by expanding the horizon </a:t>
            </a:r>
            <a:r>
              <a:rPr lang="en-US" sz="2400" dirty="0" smtClean="0"/>
              <a:t>(new one)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6"/>
          <p:cNvPicPr>
            <a:picLocks noChangeAspect="1" noChangeArrowheads="1"/>
          </p:cNvPicPr>
          <p:nvPr/>
        </p:nvPicPr>
        <p:blipFill>
          <a:blip r:embed="rId4" cstate="print"/>
          <a:srcRect/>
          <a:stretch>
            <a:fillRect/>
          </a:stretch>
        </p:blipFill>
        <p:spPr bwMode="auto">
          <a:xfrm>
            <a:off x="571500" y="4214813"/>
            <a:ext cx="3071813" cy="2481262"/>
          </a:xfrm>
          <a:prstGeom prst="rect">
            <a:avLst/>
          </a:prstGeom>
          <a:noFill/>
          <a:ln w="9525" algn="ctr">
            <a:noFill/>
            <a:miter lim="800000"/>
            <a:headEnd/>
            <a:tailEnd/>
          </a:ln>
        </p:spPr>
      </p:pic>
      <p:grpSp>
        <p:nvGrpSpPr>
          <p:cNvPr id="2" name="Group 99"/>
          <p:cNvGrpSpPr>
            <a:grpSpLocks/>
          </p:cNvGrpSpPr>
          <p:nvPr/>
        </p:nvGrpSpPr>
        <p:grpSpPr bwMode="auto">
          <a:xfrm>
            <a:off x="4143375" y="4029075"/>
            <a:ext cx="3143250" cy="2828925"/>
            <a:chOff x="3648" y="2448"/>
            <a:chExt cx="2112" cy="1872"/>
          </a:xfrm>
        </p:grpSpPr>
        <p:sp>
          <p:nvSpPr>
            <p:cNvPr id="4111" name="AutoShape 4"/>
            <p:cNvSpPr>
              <a:spLocks noChangeAspect="1" noChangeArrowheads="1"/>
            </p:cNvSpPr>
            <p:nvPr/>
          </p:nvSpPr>
          <p:spPr bwMode="auto">
            <a:xfrm>
              <a:off x="3648" y="2448"/>
              <a:ext cx="2112" cy="1872"/>
            </a:xfrm>
            <a:prstGeom prst="octagon">
              <a:avLst>
                <a:gd name="adj" fmla="val 0"/>
              </a:avLst>
            </a:prstGeom>
            <a:solidFill>
              <a:srgbClr val="FFFC9C"/>
            </a:solidFill>
            <a:ln w="12700">
              <a:solidFill>
                <a:schemeClr val="tx1"/>
              </a:solidFill>
              <a:miter lim="800000"/>
              <a:headEnd/>
              <a:tailEnd/>
            </a:ln>
          </p:spPr>
          <p:txBody>
            <a:bodyPr wrap="none" anchor="ctr"/>
            <a:lstStyle/>
            <a:p>
              <a:endParaRPr lang="en-US"/>
            </a:p>
          </p:txBody>
        </p:sp>
        <p:sp>
          <p:nvSpPr>
            <p:cNvPr id="4112" name="Rectangle 5"/>
            <p:cNvSpPr>
              <a:spLocks noChangeAspect="1" noChangeArrowheads="1"/>
            </p:cNvSpPr>
            <p:nvPr/>
          </p:nvSpPr>
          <p:spPr bwMode="auto">
            <a:xfrm>
              <a:off x="3817" y="3261"/>
              <a:ext cx="344"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West</a:t>
              </a:r>
            </a:p>
          </p:txBody>
        </p:sp>
        <p:sp>
          <p:nvSpPr>
            <p:cNvPr id="4113" name="Rectangle 6"/>
            <p:cNvSpPr>
              <a:spLocks noChangeAspect="1" noChangeArrowheads="1"/>
            </p:cNvSpPr>
            <p:nvPr/>
          </p:nvSpPr>
          <p:spPr bwMode="auto">
            <a:xfrm>
              <a:off x="3783" y="2517"/>
              <a:ext cx="375"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North</a:t>
              </a:r>
            </a:p>
          </p:txBody>
        </p:sp>
        <p:sp>
          <p:nvSpPr>
            <p:cNvPr id="4114" name="Rectangle 7"/>
            <p:cNvSpPr>
              <a:spLocks noChangeAspect="1" noChangeArrowheads="1"/>
            </p:cNvSpPr>
            <p:nvPr/>
          </p:nvSpPr>
          <p:spPr bwMode="auto">
            <a:xfrm>
              <a:off x="5346" y="3261"/>
              <a:ext cx="307"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East</a:t>
              </a:r>
            </a:p>
          </p:txBody>
        </p:sp>
        <p:sp>
          <p:nvSpPr>
            <p:cNvPr id="4115" name="Rectangle 8"/>
            <p:cNvSpPr>
              <a:spLocks noChangeAspect="1" noChangeArrowheads="1"/>
            </p:cNvSpPr>
            <p:nvPr/>
          </p:nvSpPr>
          <p:spPr bwMode="auto">
            <a:xfrm>
              <a:off x="3984" y="4029"/>
              <a:ext cx="375"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South</a:t>
              </a:r>
            </a:p>
          </p:txBody>
        </p:sp>
        <p:sp>
          <p:nvSpPr>
            <p:cNvPr id="4116" name="AutoShape 9"/>
            <p:cNvSpPr>
              <a:spLocks noChangeAspect="1" noChangeArrowheads="1"/>
            </p:cNvSpPr>
            <p:nvPr/>
          </p:nvSpPr>
          <p:spPr bwMode="auto">
            <a:xfrm>
              <a:off x="4425" y="3447"/>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17" name="Rectangle 10"/>
            <p:cNvSpPr>
              <a:spLocks noChangeAspect="1" noChangeArrowheads="1"/>
            </p:cNvSpPr>
            <p:nvPr/>
          </p:nvSpPr>
          <p:spPr bwMode="auto">
            <a:xfrm>
              <a:off x="4475" y="3464"/>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6</a:t>
              </a:r>
            </a:p>
          </p:txBody>
        </p:sp>
        <p:sp>
          <p:nvSpPr>
            <p:cNvPr id="4118" name="Rectangle 11"/>
            <p:cNvSpPr>
              <a:spLocks noChangeAspect="1" noChangeArrowheads="1"/>
            </p:cNvSpPr>
            <p:nvPr/>
          </p:nvSpPr>
          <p:spPr bwMode="auto">
            <a:xfrm>
              <a:off x="4397" y="3464"/>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19" name="AutoShape 12"/>
            <p:cNvSpPr>
              <a:spLocks noChangeAspect="1" noChangeArrowheads="1"/>
            </p:cNvSpPr>
            <p:nvPr/>
          </p:nvSpPr>
          <p:spPr bwMode="auto">
            <a:xfrm>
              <a:off x="4636" y="3343"/>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0" name="Rectangle 13"/>
            <p:cNvSpPr>
              <a:spLocks noChangeAspect="1" noChangeArrowheads="1"/>
            </p:cNvSpPr>
            <p:nvPr/>
          </p:nvSpPr>
          <p:spPr bwMode="auto">
            <a:xfrm>
              <a:off x="4691" y="3362"/>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2</a:t>
              </a:r>
            </a:p>
          </p:txBody>
        </p:sp>
        <p:sp>
          <p:nvSpPr>
            <p:cNvPr id="4121" name="Rectangle 14"/>
            <p:cNvSpPr>
              <a:spLocks noChangeAspect="1" noChangeArrowheads="1"/>
            </p:cNvSpPr>
            <p:nvPr/>
          </p:nvSpPr>
          <p:spPr bwMode="auto">
            <a:xfrm>
              <a:off x="4612" y="3362"/>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2" name="AutoShape 15"/>
            <p:cNvSpPr>
              <a:spLocks noChangeAspect="1" noChangeArrowheads="1"/>
            </p:cNvSpPr>
            <p:nvPr/>
          </p:nvSpPr>
          <p:spPr bwMode="auto">
            <a:xfrm>
              <a:off x="4811" y="3482"/>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3" name="Rectangle 16"/>
            <p:cNvSpPr>
              <a:spLocks noChangeAspect="1" noChangeArrowheads="1"/>
            </p:cNvSpPr>
            <p:nvPr/>
          </p:nvSpPr>
          <p:spPr bwMode="auto">
            <a:xfrm>
              <a:off x="4867" y="3500"/>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8</a:t>
              </a:r>
            </a:p>
          </p:txBody>
        </p:sp>
        <p:sp>
          <p:nvSpPr>
            <p:cNvPr id="4124" name="Rectangle 17"/>
            <p:cNvSpPr>
              <a:spLocks noChangeAspect="1" noChangeArrowheads="1"/>
            </p:cNvSpPr>
            <p:nvPr/>
          </p:nvSpPr>
          <p:spPr bwMode="auto">
            <a:xfrm>
              <a:off x="4787" y="3500"/>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5" name="AutoShape 18"/>
            <p:cNvSpPr>
              <a:spLocks noChangeAspect="1" noChangeArrowheads="1"/>
            </p:cNvSpPr>
            <p:nvPr/>
          </p:nvSpPr>
          <p:spPr bwMode="auto">
            <a:xfrm>
              <a:off x="4577" y="3586"/>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6" name="Rectangle 19"/>
            <p:cNvSpPr>
              <a:spLocks noChangeAspect="1" noChangeArrowheads="1"/>
            </p:cNvSpPr>
            <p:nvPr/>
          </p:nvSpPr>
          <p:spPr bwMode="auto">
            <a:xfrm>
              <a:off x="4620" y="3606"/>
              <a:ext cx="20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Q</a:t>
              </a:r>
            </a:p>
          </p:txBody>
        </p:sp>
        <p:sp>
          <p:nvSpPr>
            <p:cNvPr id="4127" name="Rectangle 20"/>
            <p:cNvSpPr>
              <a:spLocks noChangeAspect="1" noChangeArrowheads="1"/>
            </p:cNvSpPr>
            <p:nvPr/>
          </p:nvSpPr>
          <p:spPr bwMode="auto">
            <a:xfrm>
              <a:off x="4541" y="3606"/>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8" name="AutoShape 21"/>
            <p:cNvSpPr>
              <a:spLocks noChangeAspect="1" noChangeArrowheads="1"/>
            </p:cNvSpPr>
            <p:nvPr/>
          </p:nvSpPr>
          <p:spPr bwMode="auto">
            <a:xfrm>
              <a:off x="4207"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9" name="Rectangle 22"/>
            <p:cNvSpPr>
              <a:spLocks noChangeAspect="1" noChangeArrowheads="1"/>
            </p:cNvSpPr>
            <p:nvPr/>
          </p:nvSpPr>
          <p:spPr bwMode="auto">
            <a:xfrm>
              <a:off x="4246" y="2480"/>
              <a:ext cx="201" cy="190"/>
            </a:xfrm>
            <a:prstGeom prst="rect">
              <a:avLst/>
            </a:prstGeom>
            <a:noFill/>
            <a:ln w="12700">
              <a:noFill/>
              <a:miter lim="800000"/>
              <a:headEnd/>
              <a:tailEnd/>
            </a:ln>
          </p:spPr>
          <p:txBody>
            <a:bodyPr wrap="none" lIns="90487" tIns="44450" rIns="90487" bIns="44450">
              <a:spAutoFit/>
            </a:bodyPr>
            <a:lstStyle/>
            <a:p>
              <a:r>
                <a:rPr lang="en-US" sz="1400"/>
                <a:t>Q</a:t>
              </a:r>
            </a:p>
          </p:txBody>
        </p:sp>
        <p:sp>
          <p:nvSpPr>
            <p:cNvPr id="4130" name="Rectangle 23"/>
            <p:cNvSpPr>
              <a:spLocks noChangeAspect="1" noChangeArrowheads="1"/>
            </p:cNvSpPr>
            <p:nvPr/>
          </p:nvSpPr>
          <p:spPr bwMode="auto">
            <a:xfrm>
              <a:off x="4180" y="2480"/>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1" name="AutoShape 24"/>
            <p:cNvSpPr>
              <a:spLocks noChangeAspect="1" noChangeArrowheads="1"/>
            </p:cNvSpPr>
            <p:nvPr/>
          </p:nvSpPr>
          <p:spPr bwMode="auto">
            <a:xfrm>
              <a:off x="4242"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2" name="Rectangle 25"/>
            <p:cNvSpPr>
              <a:spLocks noChangeAspect="1" noChangeArrowheads="1"/>
            </p:cNvSpPr>
            <p:nvPr/>
          </p:nvSpPr>
          <p:spPr bwMode="auto">
            <a:xfrm>
              <a:off x="4290" y="2625"/>
              <a:ext cx="170" cy="190"/>
            </a:xfrm>
            <a:prstGeom prst="rect">
              <a:avLst/>
            </a:prstGeom>
            <a:noFill/>
            <a:ln w="12700">
              <a:noFill/>
              <a:miter lim="800000"/>
              <a:headEnd/>
              <a:tailEnd/>
            </a:ln>
          </p:spPr>
          <p:txBody>
            <a:bodyPr wrap="none" lIns="90487" tIns="44450" rIns="90487" bIns="44450">
              <a:spAutoFit/>
            </a:bodyPr>
            <a:lstStyle/>
            <a:p>
              <a:r>
                <a:rPr lang="en-US" sz="1400"/>
                <a:t>J</a:t>
              </a:r>
            </a:p>
          </p:txBody>
        </p:sp>
        <p:sp>
          <p:nvSpPr>
            <p:cNvPr id="4133" name="AutoShape 26"/>
            <p:cNvSpPr>
              <a:spLocks noChangeAspect="1" noChangeArrowheads="1"/>
            </p:cNvSpPr>
            <p:nvPr/>
          </p:nvSpPr>
          <p:spPr bwMode="auto">
            <a:xfrm>
              <a:off x="4277" y="2767"/>
              <a:ext cx="185"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4" name="Rectangle 27"/>
            <p:cNvSpPr>
              <a:spLocks noChangeAspect="1" noChangeArrowheads="1"/>
            </p:cNvSpPr>
            <p:nvPr/>
          </p:nvSpPr>
          <p:spPr bwMode="auto">
            <a:xfrm>
              <a:off x="4338" y="2756"/>
              <a:ext cx="176" cy="190"/>
            </a:xfrm>
            <a:prstGeom prst="rect">
              <a:avLst/>
            </a:prstGeom>
            <a:noFill/>
            <a:ln w="12700">
              <a:noFill/>
              <a:miter lim="800000"/>
              <a:headEnd/>
              <a:tailEnd/>
            </a:ln>
          </p:spPr>
          <p:txBody>
            <a:bodyPr wrap="none" lIns="90487" tIns="44450" rIns="90487" bIns="44450">
              <a:spAutoFit/>
            </a:bodyPr>
            <a:lstStyle/>
            <a:p>
              <a:r>
                <a:rPr lang="en-US" sz="1400"/>
                <a:t>6</a:t>
              </a:r>
            </a:p>
          </p:txBody>
        </p:sp>
        <p:sp>
          <p:nvSpPr>
            <p:cNvPr id="4135" name="Rectangle 28"/>
            <p:cNvSpPr>
              <a:spLocks noChangeAspect="1" noChangeArrowheads="1"/>
            </p:cNvSpPr>
            <p:nvPr/>
          </p:nvSpPr>
          <p:spPr bwMode="auto">
            <a:xfrm>
              <a:off x="4255" y="2756"/>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6" name="AutoShape 29"/>
            <p:cNvSpPr>
              <a:spLocks noChangeAspect="1" noChangeArrowheads="1"/>
            </p:cNvSpPr>
            <p:nvPr/>
          </p:nvSpPr>
          <p:spPr bwMode="auto">
            <a:xfrm>
              <a:off x="4312" y="2905"/>
              <a:ext cx="185"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7" name="Rectangle 30"/>
            <p:cNvSpPr>
              <a:spLocks noChangeAspect="1" noChangeArrowheads="1"/>
            </p:cNvSpPr>
            <p:nvPr/>
          </p:nvSpPr>
          <p:spPr bwMode="auto">
            <a:xfrm>
              <a:off x="4371" y="2895"/>
              <a:ext cx="176" cy="190"/>
            </a:xfrm>
            <a:prstGeom prst="rect">
              <a:avLst/>
            </a:prstGeom>
            <a:noFill/>
            <a:ln w="12700">
              <a:noFill/>
              <a:miter lim="800000"/>
              <a:headEnd/>
              <a:tailEnd/>
            </a:ln>
          </p:spPr>
          <p:txBody>
            <a:bodyPr wrap="none" lIns="90487" tIns="44450" rIns="90487" bIns="44450">
              <a:spAutoFit/>
            </a:bodyPr>
            <a:lstStyle/>
            <a:p>
              <a:r>
                <a:rPr lang="en-US" sz="1400"/>
                <a:t>5</a:t>
              </a:r>
            </a:p>
          </p:txBody>
        </p:sp>
        <p:sp>
          <p:nvSpPr>
            <p:cNvPr id="4138" name="Rectangle 31"/>
            <p:cNvSpPr>
              <a:spLocks noChangeAspect="1" noChangeArrowheads="1"/>
            </p:cNvSpPr>
            <p:nvPr/>
          </p:nvSpPr>
          <p:spPr bwMode="auto">
            <a:xfrm>
              <a:off x="4217" y="2625"/>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9" name="AutoShape 32"/>
            <p:cNvSpPr>
              <a:spLocks noChangeAspect="1" noChangeArrowheads="1"/>
            </p:cNvSpPr>
            <p:nvPr/>
          </p:nvSpPr>
          <p:spPr bwMode="auto">
            <a:xfrm>
              <a:off x="4488"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0" name="Rectangle 33"/>
            <p:cNvSpPr>
              <a:spLocks noChangeAspect="1" noChangeArrowheads="1"/>
            </p:cNvSpPr>
            <p:nvPr/>
          </p:nvSpPr>
          <p:spPr bwMode="auto">
            <a:xfrm>
              <a:off x="4554" y="2480"/>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9</a:t>
              </a:r>
            </a:p>
          </p:txBody>
        </p:sp>
        <p:sp>
          <p:nvSpPr>
            <p:cNvPr id="4141" name="Rectangle 34"/>
            <p:cNvSpPr>
              <a:spLocks noChangeAspect="1" noChangeArrowheads="1"/>
            </p:cNvSpPr>
            <p:nvPr/>
          </p:nvSpPr>
          <p:spPr bwMode="auto">
            <a:xfrm>
              <a:off x="4462" y="2480"/>
              <a:ext cx="192"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2" name="AutoShape 35"/>
            <p:cNvSpPr>
              <a:spLocks noChangeAspect="1" noChangeArrowheads="1"/>
            </p:cNvSpPr>
            <p:nvPr/>
          </p:nvSpPr>
          <p:spPr bwMode="auto">
            <a:xfrm>
              <a:off x="4523" y="2628"/>
              <a:ext cx="185"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3" name="Rectangle 36"/>
            <p:cNvSpPr>
              <a:spLocks noChangeAspect="1" noChangeArrowheads="1"/>
            </p:cNvSpPr>
            <p:nvPr/>
          </p:nvSpPr>
          <p:spPr bwMode="auto">
            <a:xfrm>
              <a:off x="4577" y="2619"/>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7</a:t>
              </a:r>
            </a:p>
          </p:txBody>
        </p:sp>
        <p:sp>
          <p:nvSpPr>
            <p:cNvPr id="4144" name="Rectangle 37"/>
            <p:cNvSpPr>
              <a:spLocks noChangeAspect="1" noChangeArrowheads="1"/>
            </p:cNvSpPr>
            <p:nvPr/>
          </p:nvSpPr>
          <p:spPr bwMode="auto">
            <a:xfrm>
              <a:off x="4490" y="2619"/>
              <a:ext cx="192"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5" name="AutoShape 38"/>
            <p:cNvSpPr>
              <a:spLocks noChangeAspect="1" noChangeArrowheads="1"/>
            </p:cNvSpPr>
            <p:nvPr/>
          </p:nvSpPr>
          <p:spPr bwMode="auto">
            <a:xfrm>
              <a:off x="4734"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6" name="Rectangle 39"/>
            <p:cNvSpPr>
              <a:spLocks noChangeAspect="1" noChangeArrowheads="1"/>
            </p:cNvSpPr>
            <p:nvPr/>
          </p:nvSpPr>
          <p:spPr bwMode="auto">
            <a:xfrm>
              <a:off x="4784" y="2480"/>
              <a:ext cx="189"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A</a:t>
              </a:r>
            </a:p>
          </p:txBody>
        </p:sp>
        <p:sp>
          <p:nvSpPr>
            <p:cNvPr id="4147" name="Rectangle 40"/>
            <p:cNvSpPr>
              <a:spLocks noChangeAspect="1" noChangeArrowheads="1"/>
            </p:cNvSpPr>
            <p:nvPr/>
          </p:nvSpPr>
          <p:spPr bwMode="auto">
            <a:xfrm>
              <a:off x="4710" y="2480"/>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8" name="AutoShape 41"/>
            <p:cNvSpPr>
              <a:spLocks noChangeAspect="1" noChangeArrowheads="1"/>
            </p:cNvSpPr>
            <p:nvPr/>
          </p:nvSpPr>
          <p:spPr bwMode="auto">
            <a:xfrm>
              <a:off x="4769"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9" name="Rectangle 42"/>
            <p:cNvSpPr>
              <a:spLocks noChangeAspect="1" noChangeArrowheads="1"/>
            </p:cNvSpPr>
            <p:nvPr/>
          </p:nvSpPr>
          <p:spPr bwMode="auto">
            <a:xfrm>
              <a:off x="4827" y="2619"/>
              <a:ext cx="189"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K</a:t>
              </a:r>
            </a:p>
          </p:txBody>
        </p:sp>
        <p:sp>
          <p:nvSpPr>
            <p:cNvPr id="4150" name="Rectangle 43"/>
            <p:cNvSpPr>
              <a:spLocks noChangeAspect="1" noChangeArrowheads="1"/>
            </p:cNvSpPr>
            <p:nvPr/>
          </p:nvSpPr>
          <p:spPr bwMode="auto">
            <a:xfrm>
              <a:off x="4745" y="2619"/>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1" name="AutoShape 44"/>
            <p:cNvSpPr>
              <a:spLocks noChangeAspect="1" noChangeArrowheads="1"/>
            </p:cNvSpPr>
            <p:nvPr/>
          </p:nvSpPr>
          <p:spPr bwMode="auto">
            <a:xfrm>
              <a:off x="4804" y="2767"/>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2" name="Rectangle 45"/>
            <p:cNvSpPr>
              <a:spLocks noChangeAspect="1" noChangeArrowheads="1"/>
            </p:cNvSpPr>
            <p:nvPr/>
          </p:nvSpPr>
          <p:spPr bwMode="auto">
            <a:xfrm>
              <a:off x="4857" y="2761"/>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5</a:t>
              </a:r>
            </a:p>
          </p:txBody>
        </p:sp>
        <p:sp>
          <p:nvSpPr>
            <p:cNvPr id="4153" name="Rectangle 46"/>
            <p:cNvSpPr>
              <a:spLocks noChangeAspect="1" noChangeArrowheads="1"/>
            </p:cNvSpPr>
            <p:nvPr/>
          </p:nvSpPr>
          <p:spPr bwMode="auto">
            <a:xfrm>
              <a:off x="4778" y="2761"/>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4" name="AutoShape 47"/>
            <p:cNvSpPr>
              <a:spLocks noChangeAspect="1" noChangeArrowheads="1"/>
            </p:cNvSpPr>
            <p:nvPr/>
          </p:nvSpPr>
          <p:spPr bwMode="auto">
            <a:xfrm>
              <a:off x="4839" y="2905"/>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5" name="Rectangle 48"/>
            <p:cNvSpPr>
              <a:spLocks noChangeAspect="1" noChangeArrowheads="1"/>
            </p:cNvSpPr>
            <p:nvPr/>
          </p:nvSpPr>
          <p:spPr bwMode="auto">
            <a:xfrm>
              <a:off x="4892" y="2901"/>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3</a:t>
              </a:r>
            </a:p>
          </p:txBody>
        </p:sp>
        <p:sp>
          <p:nvSpPr>
            <p:cNvPr id="4156" name="Rectangle 49"/>
            <p:cNvSpPr>
              <a:spLocks noChangeAspect="1" noChangeArrowheads="1"/>
            </p:cNvSpPr>
            <p:nvPr/>
          </p:nvSpPr>
          <p:spPr bwMode="auto">
            <a:xfrm>
              <a:off x="4805" y="2901"/>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7" name="AutoShape 50"/>
            <p:cNvSpPr>
              <a:spLocks noChangeAspect="1" noChangeArrowheads="1"/>
            </p:cNvSpPr>
            <p:nvPr/>
          </p:nvSpPr>
          <p:spPr bwMode="auto">
            <a:xfrm>
              <a:off x="5014" y="2490"/>
              <a:ext cx="185"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8" name="Rectangle 51"/>
            <p:cNvSpPr>
              <a:spLocks noChangeAspect="1" noChangeArrowheads="1"/>
            </p:cNvSpPr>
            <p:nvPr/>
          </p:nvSpPr>
          <p:spPr bwMode="auto">
            <a:xfrm>
              <a:off x="5073" y="2480"/>
              <a:ext cx="189" cy="190"/>
            </a:xfrm>
            <a:prstGeom prst="rect">
              <a:avLst/>
            </a:prstGeom>
            <a:noFill/>
            <a:ln w="12700">
              <a:noFill/>
              <a:miter lim="800000"/>
              <a:headEnd/>
              <a:tailEnd/>
            </a:ln>
          </p:spPr>
          <p:txBody>
            <a:bodyPr wrap="none" lIns="90487" tIns="44450" rIns="90487" bIns="44450">
              <a:spAutoFit/>
            </a:bodyPr>
            <a:lstStyle/>
            <a:p>
              <a:r>
                <a:rPr lang="en-US" sz="1400"/>
                <a:t>A</a:t>
              </a:r>
            </a:p>
          </p:txBody>
        </p:sp>
        <p:sp>
          <p:nvSpPr>
            <p:cNvPr id="4159" name="Rectangle 52"/>
            <p:cNvSpPr>
              <a:spLocks noChangeAspect="1" noChangeArrowheads="1"/>
            </p:cNvSpPr>
            <p:nvPr/>
          </p:nvSpPr>
          <p:spPr bwMode="auto">
            <a:xfrm>
              <a:off x="4980" y="2480"/>
              <a:ext cx="201"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rPr>
                <a:t></a:t>
              </a:r>
            </a:p>
          </p:txBody>
        </p:sp>
        <p:sp>
          <p:nvSpPr>
            <p:cNvPr id="4160" name="AutoShape 53"/>
            <p:cNvSpPr>
              <a:spLocks noChangeAspect="1" noChangeArrowheads="1"/>
            </p:cNvSpPr>
            <p:nvPr/>
          </p:nvSpPr>
          <p:spPr bwMode="auto">
            <a:xfrm>
              <a:off x="5050"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61" name="Rectangle 54"/>
            <p:cNvSpPr>
              <a:spLocks noChangeAspect="1" noChangeArrowheads="1"/>
            </p:cNvSpPr>
            <p:nvPr/>
          </p:nvSpPr>
          <p:spPr bwMode="auto">
            <a:xfrm>
              <a:off x="5108" y="2619"/>
              <a:ext cx="176" cy="190"/>
            </a:xfrm>
            <a:prstGeom prst="rect">
              <a:avLst/>
            </a:prstGeom>
            <a:noFill/>
            <a:ln w="12700">
              <a:noFill/>
              <a:miter lim="800000"/>
              <a:headEnd/>
              <a:tailEnd/>
            </a:ln>
          </p:spPr>
          <p:txBody>
            <a:bodyPr wrap="none" lIns="90487" tIns="44450" rIns="90487" bIns="44450">
              <a:spAutoFit/>
            </a:bodyPr>
            <a:lstStyle/>
            <a:p>
              <a:r>
                <a:rPr lang="en-US" sz="1400"/>
                <a:t>9</a:t>
              </a:r>
            </a:p>
          </p:txBody>
        </p:sp>
        <p:sp>
          <p:nvSpPr>
            <p:cNvPr id="4162" name="Rectangle 55"/>
            <p:cNvSpPr>
              <a:spLocks noChangeAspect="1" noChangeArrowheads="1"/>
            </p:cNvSpPr>
            <p:nvPr/>
          </p:nvSpPr>
          <p:spPr bwMode="auto">
            <a:xfrm>
              <a:off x="5020" y="2619"/>
              <a:ext cx="201"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rPr>
                <a:t></a:t>
              </a:r>
            </a:p>
          </p:txBody>
        </p:sp>
        <p:sp>
          <p:nvSpPr>
            <p:cNvPr id="4163" name="Rectangle 56"/>
            <p:cNvSpPr>
              <a:spLocks noChangeAspect="1" noChangeArrowheads="1"/>
            </p:cNvSpPr>
            <p:nvPr/>
          </p:nvSpPr>
          <p:spPr bwMode="auto">
            <a:xfrm>
              <a:off x="4290" y="2895"/>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endParaRPr lang="en-US" sz="1400">
                <a:latin typeface="Monotype Sorts" pitchFamily="-80" charset="2"/>
              </a:endParaRPr>
            </a:p>
          </p:txBody>
        </p:sp>
        <p:grpSp>
          <p:nvGrpSpPr>
            <p:cNvPr id="3" name="Group 57"/>
            <p:cNvGrpSpPr>
              <a:grpSpLocks noChangeAspect="1"/>
            </p:cNvGrpSpPr>
            <p:nvPr/>
          </p:nvGrpSpPr>
          <p:grpSpPr bwMode="auto">
            <a:xfrm>
              <a:off x="3677" y="3412"/>
              <a:ext cx="571" cy="286"/>
              <a:chOff x="1382" y="2223"/>
              <a:chExt cx="781" cy="395"/>
            </a:xfrm>
          </p:grpSpPr>
          <p:sp>
            <p:nvSpPr>
              <p:cNvPr id="4191" name="AutoShape 58"/>
              <p:cNvSpPr>
                <a:spLocks noChangeAspect="1" noChangeArrowheads="1"/>
              </p:cNvSpPr>
              <p:nvPr/>
            </p:nvSpPr>
            <p:spPr bwMode="auto">
              <a:xfrm>
                <a:off x="138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2" name="AutoShape 59"/>
              <p:cNvSpPr>
                <a:spLocks noChangeAspect="1" noChangeArrowheads="1"/>
              </p:cNvSpPr>
              <p:nvPr/>
            </p:nvSpPr>
            <p:spPr bwMode="auto">
              <a:xfrm>
                <a:off x="143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3" name="AutoShape 60"/>
              <p:cNvSpPr>
                <a:spLocks noChangeAspect="1" noChangeArrowheads="1"/>
              </p:cNvSpPr>
              <p:nvPr/>
            </p:nvSpPr>
            <p:spPr bwMode="auto">
              <a:xfrm>
                <a:off x="1478"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4" name="AutoShape 61"/>
              <p:cNvSpPr>
                <a:spLocks noChangeAspect="1" noChangeArrowheads="1"/>
              </p:cNvSpPr>
              <p:nvPr/>
            </p:nvSpPr>
            <p:spPr bwMode="auto">
              <a:xfrm>
                <a:off x="1526"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5" name="AutoShape 62"/>
              <p:cNvSpPr>
                <a:spLocks noChangeAspect="1" noChangeArrowheads="1"/>
              </p:cNvSpPr>
              <p:nvPr/>
            </p:nvSpPr>
            <p:spPr bwMode="auto">
              <a:xfrm>
                <a:off x="1574"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6" name="AutoShape 63"/>
              <p:cNvSpPr>
                <a:spLocks noChangeAspect="1" noChangeArrowheads="1"/>
              </p:cNvSpPr>
              <p:nvPr/>
            </p:nvSpPr>
            <p:spPr bwMode="auto">
              <a:xfrm>
                <a:off x="162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7" name="AutoShape 64"/>
              <p:cNvSpPr>
                <a:spLocks noChangeAspect="1" noChangeArrowheads="1"/>
              </p:cNvSpPr>
              <p:nvPr/>
            </p:nvSpPr>
            <p:spPr bwMode="auto">
              <a:xfrm>
                <a:off x="167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8" name="AutoShape 65"/>
              <p:cNvSpPr>
                <a:spLocks noChangeAspect="1" noChangeArrowheads="1"/>
              </p:cNvSpPr>
              <p:nvPr/>
            </p:nvSpPr>
            <p:spPr bwMode="auto">
              <a:xfrm>
                <a:off x="171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9" name="AutoShape 66"/>
              <p:cNvSpPr>
                <a:spLocks noChangeAspect="1" noChangeArrowheads="1"/>
              </p:cNvSpPr>
              <p:nvPr/>
            </p:nvSpPr>
            <p:spPr bwMode="auto">
              <a:xfrm>
                <a:off x="1767"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0" name="AutoShape 67"/>
              <p:cNvSpPr>
                <a:spLocks noChangeAspect="1" noChangeArrowheads="1"/>
              </p:cNvSpPr>
              <p:nvPr/>
            </p:nvSpPr>
            <p:spPr bwMode="auto">
              <a:xfrm>
                <a:off x="1815"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1" name="AutoShape 68"/>
              <p:cNvSpPr>
                <a:spLocks noChangeAspect="1" noChangeArrowheads="1"/>
              </p:cNvSpPr>
              <p:nvPr/>
            </p:nvSpPr>
            <p:spPr bwMode="auto">
              <a:xfrm>
                <a:off x="1863"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2" name="AutoShape 69"/>
              <p:cNvSpPr>
                <a:spLocks noChangeAspect="1" noChangeArrowheads="1"/>
              </p:cNvSpPr>
              <p:nvPr/>
            </p:nvSpPr>
            <p:spPr bwMode="auto">
              <a:xfrm>
                <a:off x="191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nvGrpSpPr>
            <p:cNvPr id="4" name="Group 70"/>
            <p:cNvGrpSpPr>
              <a:grpSpLocks noChangeAspect="1"/>
            </p:cNvGrpSpPr>
            <p:nvPr/>
          </p:nvGrpSpPr>
          <p:grpSpPr bwMode="auto">
            <a:xfrm>
              <a:off x="5142" y="3412"/>
              <a:ext cx="571" cy="286"/>
              <a:chOff x="3590" y="2223"/>
              <a:chExt cx="781" cy="395"/>
            </a:xfrm>
          </p:grpSpPr>
          <p:sp>
            <p:nvSpPr>
              <p:cNvPr id="4179" name="AutoShape 71"/>
              <p:cNvSpPr>
                <a:spLocks noChangeAspect="1" noChangeArrowheads="1"/>
              </p:cNvSpPr>
              <p:nvPr/>
            </p:nvSpPr>
            <p:spPr bwMode="auto">
              <a:xfrm>
                <a:off x="359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0" name="AutoShape 72"/>
              <p:cNvSpPr>
                <a:spLocks noChangeAspect="1" noChangeArrowheads="1"/>
              </p:cNvSpPr>
              <p:nvPr/>
            </p:nvSpPr>
            <p:spPr bwMode="auto">
              <a:xfrm>
                <a:off x="3638"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1" name="AutoShape 73"/>
              <p:cNvSpPr>
                <a:spLocks noChangeAspect="1" noChangeArrowheads="1"/>
              </p:cNvSpPr>
              <p:nvPr/>
            </p:nvSpPr>
            <p:spPr bwMode="auto">
              <a:xfrm>
                <a:off x="3686"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2" name="AutoShape 74"/>
              <p:cNvSpPr>
                <a:spLocks noChangeAspect="1" noChangeArrowheads="1"/>
              </p:cNvSpPr>
              <p:nvPr/>
            </p:nvSpPr>
            <p:spPr bwMode="auto">
              <a:xfrm>
                <a:off x="3734"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3" name="AutoShape 75"/>
              <p:cNvSpPr>
                <a:spLocks noChangeAspect="1" noChangeArrowheads="1"/>
              </p:cNvSpPr>
              <p:nvPr/>
            </p:nvSpPr>
            <p:spPr bwMode="auto">
              <a:xfrm>
                <a:off x="378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4" name="AutoShape 76"/>
              <p:cNvSpPr>
                <a:spLocks noChangeAspect="1" noChangeArrowheads="1"/>
              </p:cNvSpPr>
              <p:nvPr/>
            </p:nvSpPr>
            <p:spPr bwMode="auto">
              <a:xfrm>
                <a:off x="383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5" name="AutoShape 77"/>
              <p:cNvSpPr>
                <a:spLocks noChangeAspect="1" noChangeArrowheads="1"/>
              </p:cNvSpPr>
              <p:nvPr/>
            </p:nvSpPr>
            <p:spPr bwMode="auto">
              <a:xfrm>
                <a:off x="387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6" name="AutoShape 78"/>
              <p:cNvSpPr>
                <a:spLocks noChangeAspect="1" noChangeArrowheads="1"/>
              </p:cNvSpPr>
              <p:nvPr/>
            </p:nvSpPr>
            <p:spPr bwMode="auto">
              <a:xfrm>
                <a:off x="3927"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7" name="AutoShape 79"/>
              <p:cNvSpPr>
                <a:spLocks noChangeAspect="1" noChangeArrowheads="1"/>
              </p:cNvSpPr>
              <p:nvPr/>
            </p:nvSpPr>
            <p:spPr bwMode="auto">
              <a:xfrm>
                <a:off x="3975"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8" name="AutoShape 80"/>
              <p:cNvSpPr>
                <a:spLocks noChangeAspect="1" noChangeArrowheads="1"/>
              </p:cNvSpPr>
              <p:nvPr/>
            </p:nvSpPr>
            <p:spPr bwMode="auto">
              <a:xfrm>
                <a:off x="4023"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9" name="AutoShape 81"/>
              <p:cNvSpPr>
                <a:spLocks noChangeAspect="1" noChangeArrowheads="1"/>
              </p:cNvSpPr>
              <p:nvPr/>
            </p:nvSpPr>
            <p:spPr bwMode="auto">
              <a:xfrm>
                <a:off x="407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0" name="AutoShape 82"/>
              <p:cNvSpPr>
                <a:spLocks noChangeAspect="1" noChangeArrowheads="1"/>
              </p:cNvSpPr>
              <p:nvPr/>
            </p:nvSpPr>
            <p:spPr bwMode="auto">
              <a:xfrm>
                <a:off x="411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nvGrpSpPr>
            <p:cNvPr id="7" name="Group 83"/>
            <p:cNvGrpSpPr>
              <a:grpSpLocks noChangeAspect="1"/>
            </p:cNvGrpSpPr>
            <p:nvPr/>
          </p:nvGrpSpPr>
          <p:grpSpPr bwMode="auto">
            <a:xfrm>
              <a:off x="4402" y="3986"/>
              <a:ext cx="571" cy="286"/>
              <a:chOff x="2486" y="3231"/>
              <a:chExt cx="781" cy="395"/>
            </a:xfrm>
          </p:grpSpPr>
          <p:sp>
            <p:nvSpPr>
              <p:cNvPr id="4167" name="AutoShape 84"/>
              <p:cNvSpPr>
                <a:spLocks noChangeAspect="1" noChangeArrowheads="1"/>
              </p:cNvSpPr>
              <p:nvPr/>
            </p:nvSpPr>
            <p:spPr bwMode="auto">
              <a:xfrm>
                <a:off x="2486"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68" name="AutoShape 85"/>
              <p:cNvSpPr>
                <a:spLocks noChangeAspect="1" noChangeArrowheads="1"/>
              </p:cNvSpPr>
              <p:nvPr/>
            </p:nvSpPr>
            <p:spPr bwMode="auto">
              <a:xfrm>
                <a:off x="2534"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69" name="AutoShape 86"/>
              <p:cNvSpPr>
                <a:spLocks noChangeAspect="1" noChangeArrowheads="1"/>
              </p:cNvSpPr>
              <p:nvPr/>
            </p:nvSpPr>
            <p:spPr bwMode="auto">
              <a:xfrm>
                <a:off x="2582"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0" name="AutoShape 87"/>
              <p:cNvSpPr>
                <a:spLocks noChangeAspect="1" noChangeArrowheads="1"/>
              </p:cNvSpPr>
              <p:nvPr/>
            </p:nvSpPr>
            <p:spPr bwMode="auto">
              <a:xfrm>
                <a:off x="2630"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1" name="AutoShape 88"/>
              <p:cNvSpPr>
                <a:spLocks noChangeAspect="1" noChangeArrowheads="1"/>
              </p:cNvSpPr>
              <p:nvPr/>
            </p:nvSpPr>
            <p:spPr bwMode="auto">
              <a:xfrm>
                <a:off x="2678"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2" name="AutoShape 89"/>
              <p:cNvSpPr>
                <a:spLocks noChangeAspect="1" noChangeArrowheads="1"/>
              </p:cNvSpPr>
              <p:nvPr/>
            </p:nvSpPr>
            <p:spPr bwMode="auto">
              <a:xfrm>
                <a:off x="2726"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3" name="AutoShape 90"/>
              <p:cNvSpPr>
                <a:spLocks noChangeAspect="1" noChangeArrowheads="1"/>
              </p:cNvSpPr>
              <p:nvPr/>
            </p:nvSpPr>
            <p:spPr bwMode="auto">
              <a:xfrm>
                <a:off x="2775"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4" name="AutoShape 91"/>
              <p:cNvSpPr>
                <a:spLocks noChangeAspect="1" noChangeArrowheads="1"/>
              </p:cNvSpPr>
              <p:nvPr/>
            </p:nvSpPr>
            <p:spPr bwMode="auto">
              <a:xfrm>
                <a:off x="2823"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5" name="AutoShape 92"/>
              <p:cNvSpPr>
                <a:spLocks noChangeAspect="1" noChangeArrowheads="1"/>
              </p:cNvSpPr>
              <p:nvPr/>
            </p:nvSpPr>
            <p:spPr bwMode="auto">
              <a:xfrm>
                <a:off x="2871"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6" name="AutoShape 93"/>
              <p:cNvSpPr>
                <a:spLocks noChangeAspect="1" noChangeArrowheads="1"/>
              </p:cNvSpPr>
              <p:nvPr/>
            </p:nvSpPr>
            <p:spPr bwMode="auto">
              <a:xfrm>
                <a:off x="2919"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7" name="AutoShape 94"/>
              <p:cNvSpPr>
                <a:spLocks noChangeAspect="1" noChangeArrowheads="1"/>
              </p:cNvSpPr>
              <p:nvPr/>
            </p:nvSpPr>
            <p:spPr bwMode="auto">
              <a:xfrm>
                <a:off x="2967"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8" name="AutoShape 95"/>
              <p:cNvSpPr>
                <a:spLocks noChangeAspect="1" noChangeArrowheads="1"/>
              </p:cNvSpPr>
              <p:nvPr/>
            </p:nvSpPr>
            <p:spPr bwMode="auto">
              <a:xfrm>
                <a:off x="3015"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3CEFF65-D1D2-4BEF-AFC2-E9462CA71147}" type="slidenum">
              <a:rPr lang="en-US"/>
              <a:pPr>
                <a:defRPr/>
              </a:pPr>
              <a:t>52</a:t>
            </a:fld>
            <a:endParaRPr lang="en-US"/>
          </a:p>
        </p:txBody>
      </p:sp>
      <p:sp>
        <p:nvSpPr>
          <p:cNvPr id="4107" name="Rectangle 2"/>
          <p:cNvSpPr>
            <a:spLocks noGrp="1" noChangeArrowheads="1"/>
          </p:cNvSpPr>
          <p:nvPr>
            <p:ph type="title"/>
          </p:nvPr>
        </p:nvSpPr>
        <p:spPr>
          <a:xfrm>
            <a:off x="0" y="214313"/>
            <a:ext cx="8786813" cy="685800"/>
          </a:xfrm>
        </p:spPr>
        <p:txBody>
          <a:bodyPr/>
          <a:lstStyle/>
          <a:p>
            <a:pPr eaLnBrk="1" hangingPunct="1"/>
            <a:r>
              <a:rPr lang="en-US" smtClean="0"/>
              <a:t>Now, do you know how to implement a planner for….</a:t>
            </a:r>
          </a:p>
        </p:txBody>
      </p:sp>
      <p:sp>
        <p:nvSpPr>
          <p:cNvPr id="4108" name="Rectangle 3"/>
          <p:cNvSpPr>
            <a:spLocks noGrp="1" noChangeArrowheads="1"/>
          </p:cNvSpPr>
          <p:nvPr>
            <p:ph type="body" idx="1"/>
          </p:nvPr>
        </p:nvSpPr>
        <p:spPr>
          <a:xfrm>
            <a:off x="214313" y="1071563"/>
            <a:ext cx="6858000" cy="5256212"/>
          </a:xfrm>
        </p:spPr>
        <p:txBody>
          <a:bodyPr/>
          <a:lstStyle/>
          <a:p>
            <a:pPr marL="533400" indent="-533400" eaLnBrk="1" hangingPunct="1">
              <a:buFontTx/>
              <a:buChar char="•"/>
            </a:pPr>
            <a:r>
              <a:rPr lang="en-US" sz="2400" smtClean="0"/>
              <a:t>Emergency Evacuation?</a:t>
            </a:r>
          </a:p>
          <a:p>
            <a:pPr marL="533400" indent="-533400" eaLnBrk="1" hangingPunct="1">
              <a:buFontTx/>
              <a:buChar char="•"/>
            </a:pPr>
            <a:r>
              <a:rPr lang="en-US" sz="2400" smtClean="0"/>
              <a:t>Robotics?</a:t>
            </a:r>
          </a:p>
          <a:p>
            <a:pPr marL="533400" indent="-533400" eaLnBrk="1" hangingPunct="1">
              <a:buFontTx/>
              <a:buChar char="•"/>
            </a:pPr>
            <a:r>
              <a:rPr lang="en-US" sz="2400" smtClean="0"/>
              <a:t>Space Exploration?</a:t>
            </a:r>
          </a:p>
          <a:p>
            <a:pPr marL="533400" indent="-533400" eaLnBrk="1" hangingPunct="1">
              <a:buFontTx/>
              <a:buChar char="•"/>
            </a:pPr>
            <a:r>
              <a:rPr lang="en-US" sz="2400" smtClean="0"/>
              <a:t>Manufacturing Analysis?</a:t>
            </a:r>
          </a:p>
          <a:p>
            <a:pPr marL="533400" indent="-533400" eaLnBrk="1" hangingPunct="1">
              <a:buFontTx/>
              <a:buChar char="•"/>
            </a:pPr>
            <a:r>
              <a:rPr lang="en-US" sz="2400" smtClean="0"/>
              <a:t>Games (e.g., Bridge)?</a:t>
            </a:r>
          </a:p>
          <a:p>
            <a:pPr marL="533400" indent="-533400" eaLnBrk="1" hangingPunct="1">
              <a:buFontTx/>
              <a:buChar char="•"/>
            </a:pPr>
            <a:r>
              <a:rPr lang="en-US" sz="2400" smtClean="0"/>
              <a:t>Generating Natural language </a:t>
            </a:r>
          </a:p>
          <a:p>
            <a:pPr marL="933450" lvl="1" indent="-533400" eaLnBrk="1" hangingPunct="1"/>
            <a:r>
              <a:rPr lang="en-US" sz="2000" smtClean="0"/>
              <a:t> Product Recommendations ….</a:t>
            </a:r>
          </a:p>
        </p:txBody>
      </p:sp>
      <p:pic>
        <p:nvPicPr>
          <p:cNvPr id="4109" name="Picture 3"/>
          <p:cNvPicPr>
            <a:picLocks noChangeAspect="1" noChangeArrowheads="1"/>
          </p:cNvPicPr>
          <p:nvPr/>
        </p:nvPicPr>
        <p:blipFill>
          <a:blip r:embed="rId5" cstate="print"/>
          <a:srcRect/>
          <a:stretch>
            <a:fillRect/>
          </a:stretch>
        </p:blipFill>
        <p:spPr bwMode="auto">
          <a:xfrm>
            <a:off x="6072188" y="3071813"/>
            <a:ext cx="2714625" cy="2062162"/>
          </a:xfrm>
          <a:prstGeom prst="rect">
            <a:avLst/>
          </a:prstGeom>
          <a:noFill/>
          <a:ln w="12700">
            <a:solidFill>
              <a:schemeClr val="tx1"/>
            </a:solidFill>
            <a:miter lim="800000"/>
            <a:headEnd/>
            <a:tailEnd/>
          </a:ln>
        </p:spPr>
      </p:pic>
      <p:pic>
        <p:nvPicPr>
          <p:cNvPr id="4110" name="Picture 4"/>
          <p:cNvPicPr>
            <a:picLocks noChangeAspect="1" noChangeArrowheads="1"/>
          </p:cNvPicPr>
          <p:nvPr/>
        </p:nvPicPr>
        <p:blipFill>
          <a:blip r:embed="rId6" cstate="print"/>
          <a:srcRect/>
          <a:stretch>
            <a:fillRect/>
          </a:stretch>
        </p:blipFill>
        <p:spPr bwMode="auto">
          <a:xfrm>
            <a:off x="4643438" y="1428750"/>
            <a:ext cx="3500437" cy="195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A52231BD-D98D-43C7-B741-5F9D5BBF6C66}" type="slidenum">
              <a:rPr lang="en-US"/>
              <a:pPr>
                <a:defRPr/>
              </a:pPr>
              <a:t>53</a:t>
            </a:fld>
            <a:endParaRPr lang="en-US"/>
          </a:p>
        </p:txBody>
      </p:sp>
      <p:sp>
        <p:nvSpPr>
          <p:cNvPr id="5198" name="Rectangle 2"/>
          <p:cNvSpPr>
            <a:spLocks noGrp="1" noChangeArrowheads="1"/>
          </p:cNvSpPr>
          <p:nvPr>
            <p:ph type="title"/>
          </p:nvPr>
        </p:nvSpPr>
        <p:spPr>
          <a:xfrm>
            <a:off x="5572125" y="0"/>
            <a:ext cx="3571875" cy="2357438"/>
          </a:xfrm>
        </p:spPr>
        <p:txBody>
          <a:bodyPr/>
          <a:lstStyle/>
          <a:p>
            <a:pPr eaLnBrk="1" hangingPunct="1"/>
            <a:r>
              <a:rPr lang="en-US" smtClean="0"/>
              <a:t>No </a:t>
            </a:r>
            <a:r>
              <a:rPr lang="en-US" smtClean="0">
                <a:sym typeface="Wingdings" pitchFamily="2" charset="2"/>
              </a:rPr>
              <a:t></a:t>
            </a:r>
            <a:r>
              <a:rPr lang="en-US" smtClean="0"/>
              <a:t>, but you (will) know the key ideas </a:t>
            </a:r>
            <a:r>
              <a:rPr lang="en-US" smtClean="0">
                <a:sym typeface="Wingdings" pitchFamily="2" charset="2"/>
              </a:rPr>
              <a:t></a:t>
            </a:r>
            <a:r>
              <a:rPr lang="en-US" smtClean="0"/>
              <a:t>!</a:t>
            </a:r>
          </a:p>
        </p:txBody>
      </p:sp>
      <p:sp>
        <p:nvSpPr>
          <p:cNvPr id="526339" name="Rectangle 3"/>
          <p:cNvSpPr>
            <a:spLocks noGrp="1" noChangeArrowheads="1"/>
          </p:cNvSpPr>
          <p:nvPr>
            <p:ph type="body" idx="1"/>
          </p:nvPr>
        </p:nvSpPr>
        <p:spPr>
          <a:xfrm>
            <a:off x="5357813" y="1928813"/>
            <a:ext cx="3786187" cy="2286000"/>
          </a:xfrm>
        </p:spPr>
        <p:txBody>
          <a:bodyPr/>
          <a:lstStyle/>
          <a:p>
            <a:pPr lvl="1" eaLnBrk="1" hangingPunct="1">
              <a:defRPr/>
            </a:pPr>
            <a:r>
              <a:rPr lang="en-US" sz="1800" dirty="0" err="1" smtClean="0"/>
              <a:t>Ghallab</a:t>
            </a:r>
            <a:r>
              <a:rPr lang="en-US" sz="1800" dirty="0" smtClean="0"/>
              <a:t>, </a:t>
            </a:r>
            <a:r>
              <a:rPr lang="en-US" sz="1800" dirty="0" err="1" smtClean="0"/>
              <a:t>Nau</a:t>
            </a:r>
            <a:r>
              <a:rPr lang="en-US" sz="1800" dirty="0" smtClean="0"/>
              <a:t>, and </a:t>
            </a:r>
            <a:r>
              <a:rPr lang="en-US" sz="1800" dirty="0" err="1" smtClean="0"/>
              <a:t>Traverso</a:t>
            </a:r>
            <a:r>
              <a:rPr lang="en-US" sz="1800" dirty="0" smtClean="0"/>
              <a:t/>
            </a:r>
            <a:br>
              <a:rPr lang="en-US" sz="1800" dirty="0" smtClean="0"/>
            </a:br>
            <a:r>
              <a:rPr lang="en-US" sz="2000" b="1" i="1" dirty="0" smtClean="0">
                <a:solidFill>
                  <a:schemeClr val="accent6"/>
                </a:solidFill>
              </a:rPr>
              <a:t>Automated Planning: Theory and Practice</a:t>
            </a:r>
            <a:r>
              <a:rPr lang="en-US" sz="1800" i="1" dirty="0" smtClean="0"/>
              <a:t/>
            </a:r>
            <a:br>
              <a:rPr lang="en-US" sz="1800" i="1" dirty="0" smtClean="0"/>
            </a:br>
            <a:r>
              <a:rPr lang="en-US" sz="1800" dirty="0" smtClean="0"/>
              <a:t>Morgan Kaufmann, May 2004</a:t>
            </a:r>
            <a:br>
              <a:rPr lang="en-US" sz="1800" dirty="0" smtClean="0"/>
            </a:br>
            <a:r>
              <a:rPr lang="en-US" sz="1800" dirty="0" smtClean="0"/>
              <a:t>ISBN 1-55860-856-7 </a:t>
            </a:r>
          </a:p>
          <a:p>
            <a:pPr lvl="1" eaLnBrk="1" hangingPunct="1">
              <a:defRPr/>
            </a:pPr>
            <a:r>
              <a:rPr lang="en-US" sz="1800" dirty="0" smtClean="0"/>
              <a:t>Web site: </a:t>
            </a:r>
            <a:endParaRPr lang="en-US" sz="1800" baseline="-25000" dirty="0" smtClean="0">
              <a:latin typeface="Arial" charset="0"/>
            </a:endParaRPr>
          </a:p>
          <a:p>
            <a:pPr lvl="2" eaLnBrk="1" hangingPunct="1">
              <a:defRPr/>
            </a:pPr>
            <a:r>
              <a:rPr lang="en-US" sz="1600" dirty="0" smtClean="0">
                <a:latin typeface="Arial" charset="0"/>
              </a:rPr>
              <a:t>http://www.laas.fr/planning</a:t>
            </a:r>
            <a:endParaRPr lang="en-US" sz="1600" dirty="0"/>
          </a:p>
        </p:txBody>
      </p:sp>
      <p:pic>
        <p:nvPicPr>
          <p:cNvPr id="5200" name="Picture 2"/>
          <p:cNvPicPr>
            <a:picLocks noChangeAspect="1" noChangeArrowheads="1"/>
          </p:cNvPicPr>
          <p:nvPr/>
        </p:nvPicPr>
        <p:blipFill>
          <a:blip r:embed="rId4" cstate="print"/>
          <a:srcRect/>
          <a:stretch>
            <a:fillRect/>
          </a:stretch>
        </p:blipFill>
        <p:spPr bwMode="auto">
          <a:xfrm>
            <a:off x="0" y="0"/>
            <a:ext cx="5832475"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51520" y="4293096"/>
            <a:ext cx="3024336" cy="52322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D17D3F4-4916-43AE-94A2-290E97EF9A6D}" type="slidenum">
              <a:rPr lang="en-US"/>
              <a:pPr>
                <a:defRPr/>
              </a:pPr>
              <a:t>54</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455683" name="Rectangle 3"/>
          <p:cNvSpPr>
            <a:spLocks noGrp="1" noChangeArrowheads="1"/>
          </p:cNvSpPr>
          <p:nvPr>
            <p:ph type="body" idx="1"/>
          </p:nvPr>
        </p:nvSpPr>
        <p:spPr>
          <a:xfrm>
            <a:off x="323528" y="692696"/>
            <a:ext cx="8820472" cy="5616624"/>
          </a:xfrm>
        </p:spPr>
        <p:txBody>
          <a:bodyPr/>
          <a:lstStyle/>
          <a:p>
            <a:pPr eaLnBrk="1" hangingPunct="1">
              <a:defRPr/>
            </a:pPr>
            <a:r>
              <a:rPr lang="en-US" sz="3600" b="1" dirty="0" smtClean="0"/>
              <a:t>Planning</a:t>
            </a:r>
          </a:p>
          <a:p>
            <a:pPr lvl="1" eaLnBrk="1" hangingPunct="1">
              <a:defRPr/>
            </a:pPr>
            <a:r>
              <a:rPr lang="en-US" sz="3200" dirty="0" smtClean="0"/>
              <a:t>Example</a:t>
            </a:r>
          </a:p>
          <a:p>
            <a:pPr lvl="1" eaLnBrk="1" hangingPunct="1">
              <a:defRPr/>
            </a:pPr>
            <a:r>
              <a:rPr lang="en-US" sz="3200" dirty="0" smtClean="0">
                <a:solidFill>
                  <a:schemeClr val="tx2"/>
                </a:solidFill>
              </a:rPr>
              <a:t>STRIPS: a Feature-Based Representation</a:t>
            </a:r>
          </a:p>
          <a:p>
            <a:pPr lvl="1" eaLnBrk="1" hangingPunct="1">
              <a:defRPr/>
            </a:pPr>
            <a:r>
              <a:rPr lang="en-US" sz="3200" dirty="0" smtClean="0">
                <a:solidFill>
                  <a:schemeClr val="tx2"/>
                </a:solidFill>
              </a:rPr>
              <a:t>Forward Planning</a:t>
            </a:r>
          </a:p>
          <a:p>
            <a:pPr lvl="1" eaLnBrk="1" hangingPunct="1"/>
            <a:r>
              <a:rPr lang="en-US" sz="3200" dirty="0" smtClean="0">
                <a:solidFill>
                  <a:schemeClr val="accent4"/>
                </a:solidFill>
              </a:rPr>
              <a:t>Heuristics </a:t>
            </a:r>
          </a:p>
          <a:p>
            <a:pPr lvl="1" eaLnBrk="1" hangingPunct="1"/>
            <a:r>
              <a:rPr lang="en-US" sz="3200" dirty="0" smtClean="0"/>
              <a:t>CSP Planning</a:t>
            </a:r>
          </a:p>
          <a:p>
            <a:pPr eaLnBrk="1" hangingPunct="1">
              <a:buFontTx/>
              <a:buChar char="•"/>
            </a:pPr>
            <a:r>
              <a:rPr lang="en-US" sz="3600" b="1" dirty="0" smtClean="0"/>
              <a:t>Logic Intro </a:t>
            </a:r>
            <a:r>
              <a:rPr lang="en-US" sz="3200" dirty="0" smtClean="0"/>
              <a:t>(</a:t>
            </a:r>
            <a:r>
              <a:rPr lang="en-US" sz="3200" dirty="0" err="1" smtClean="0"/>
              <a:t>Chp</a:t>
            </a:r>
            <a:r>
              <a:rPr lang="en-US" sz="3200" dirty="0" smtClean="0"/>
              <a:t> </a:t>
            </a:r>
            <a:r>
              <a:rPr lang="en-US" sz="2400" dirty="0" smtClean="0">
                <a:latin typeface="Arial Unicode MS" pitchFamily="34" charset="-128"/>
              </a:rPr>
              <a:t>5.1- 5.1.1 </a:t>
            </a:r>
            <a:r>
              <a:rPr lang="en-US" sz="3200" dirty="0" smtClean="0"/>
              <a:t>)</a:t>
            </a:r>
            <a:endParaRPr lang="en-US" sz="3600" b="1" dirty="0" smtClean="0"/>
          </a:p>
          <a:p>
            <a:pPr lvl="1" eaLnBrk="1" hangingPunct="1"/>
            <a:r>
              <a:rPr lang="en-US" sz="3200" b="1" dirty="0" smtClean="0">
                <a:solidFill>
                  <a:schemeClr val="accent2"/>
                </a:solidFill>
              </a:rPr>
              <a:t>Propositional Definite Clause Logic: Syntax</a:t>
            </a:r>
            <a:endParaRPr lang="en-US" sz="3600" dirty="0" smtClean="0"/>
          </a:p>
          <a:p>
            <a:pPr lvl="1" eaLnBrk="1" hangingPunct="1"/>
            <a:endParaRPr lang="en-US" sz="2800" dirty="0" smtClean="0"/>
          </a:p>
          <a:p>
            <a:pPr lvl="1" eaLnBrk="1" hangingPunct="1">
              <a:defRPr/>
            </a:pPr>
            <a:endParaRPr lang="en-US" b="1" dirty="0" smtClean="0"/>
          </a:p>
          <a:p>
            <a:pPr eaLnBrk="1" hangingPunct="1">
              <a:buFontTx/>
              <a:buChar char="•"/>
              <a:defRPr/>
            </a:pPr>
            <a:endParaRPr lang="en-US" sz="3200" dirty="0" smtClean="0">
              <a:solidFill>
                <a:schemeClr val="bg2"/>
              </a:solidFill>
            </a:endParaRPr>
          </a:p>
          <a:p>
            <a:pPr eaLnBrk="1" hangingPunct="1">
              <a:defRPr/>
            </a:pPr>
            <a:endParaRPr lang="en-US" sz="3600" dirty="0" smtClean="0">
              <a:solidFill>
                <a:schemeClr val="bg2"/>
              </a:solidFill>
            </a:endParaRPr>
          </a:p>
          <a:p>
            <a:pPr eaLnBrk="1" hangingPunct="1">
              <a:defRP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7" name="Rectangle 37"/>
          <p:cNvSpPr>
            <a:spLocks noChangeArrowheads="1"/>
          </p:cNvSpPr>
          <p:nvPr/>
        </p:nvSpPr>
        <p:spPr bwMode="auto">
          <a:xfrm>
            <a:off x="2786063" y="3000375"/>
            <a:ext cx="3000375" cy="1428750"/>
          </a:xfrm>
          <a:prstGeom prst="rect">
            <a:avLst/>
          </a:prstGeom>
          <a:solidFill>
            <a:srgbClr val="CCECFF"/>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322, Lecture 6</a:t>
            </a:r>
            <a:endParaRPr lang="en-US"/>
          </a:p>
        </p:txBody>
      </p:sp>
      <p:sp>
        <p:nvSpPr>
          <p:cNvPr id="26" name="Slide Number Placeholder 5"/>
          <p:cNvSpPr>
            <a:spLocks noGrp="1"/>
          </p:cNvSpPr>
          <p:nvPr>
            <p:ph type="sldNum" sz="quarter" idx="12"/>
          </p:nvPr>
        </p:nvSpPr>
        <p:spPr/>
        <p:txBody>
          <a:bodyPr/>
          <a:lstStyle/>
          <a:p>
            <a:pPr>
              <a:defRPr/>
            </a:pPr>
            <a:r>
              <a:rPr lang="en-US"/>
              <a:t>Slide </a:t>
            </a:r>
            <a:fld id="{AEEA26E7-997B-403A-B1FA-DA3C24865F64}" type="slidenum">
              <a:rPr lang="en-US"/>
              <a:pPr>
                <a:defRPr/>
              </a:pPr>
              <a:t>55</a:t>
            </a:fld>
            <a:endParaRPr lang="en-US"/>
          </a:p>
        </p:txBody>
      </p:sp>
      <p:sp>
        <p:nvSpPr>
          <p:cNvPr id="21521" name="Rectangle 2"/>
          <p:cNvSpPr>
            <a:spLocks noGrp="1" noChangeArrowheads="1"/>
          </p:cNvSpPr>
          <p:nvPr>
            <p:ph type="title"/>
          </p:nvPr>
        </p:nvSpPr>
        <p:spPr>
          <a:xfrm>
            <a:off x="0" y="0"/>
            <a:ext cx="9144000" cy="685800"/>
          </a:xfrm>
        </p:spPr>
        <p:txBody>
          <a:bodyPr/>
          <a:lstStyle/>
          <a:p>
            <a:pPr eaLnBrk="1" hangingPunct="1"/>
            <a:r>
              <a:rPr lang="en-US" dirty="0" smtClean="0"/>
              <a:t>Modules we'll cover in this course: </a:t>
            </a:r>
            <a:r>
              <a:rPr lang="en-US" dirty="0" err="1" smtClean="0"/>
              <a:t>R&amp;Rsys</a:t>
            </a:r>
            <a:endParaRPr lang="en-US" dirty="0" smtClean="0"/>
          </a:p>
        </p:txBody>
      </p:sp>
      <p:sp>
        <p:nvSpPr>
          <p:cNvPr id="21522"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21523"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21524"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21525"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Inference</a:t>
            </a:r>
          </a:p>
        </p:txBody>
      </p:sp>
      <p:sp>
        <p:nvSpPr>
          <p:cNvPr id="21526"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21527"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21528"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21529"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21530"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21531"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21532"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21533"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21534"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21535"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Value Iteration</a:t>
            </a:r>
          </a:p>
        </p:txBody>
      </p:sp>
      <p:sp>
        <p:nvSpPr>
          <p:cNvPr id="21536"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21537"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21538"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21539"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21542"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21543"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21544"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21545"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21546"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21547"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21548"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550"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21551"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21552"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FB836A7C-6CBE-44F7-94CC-BE467947DA10}" type="slidenum">
              <a:rPr lang="en-US"/>
              <a:pPr>
                <a:defRPr/>
              </a:pPr>
              <a:t>56</a:t>
            </a:fld>
            <a:endParaRPr lang="en-US"/>
          </a:p>
        </p:txBody>
      </p:sp>
      <p:sp>
        <p:nvSpPr>
          <p:cNvPr id="28676" name="Rectangle 2"/>
          <p:cNvSpPr>
            <a:spLocks noGrp="1" noChangeArrowheads="1"/>
          </p:cNvSpPr>
          <p:nvPr>
            <p:ph type="title"/>
          </p:nvPr>
        </p:nvSpPr>
        <p:spPr/>
        <p:txBody>
          <a:bodyPr/>
          <a:lstStyle/>
          <a:p>
            <a:pPr eaLnBrk="1" hangingPunct="1"/>
            <a:r>
              <a:rPr lang="en-US" smtClean="0"/>
              <a:t>Logics</a:t>
            </a:r>
          </a:p>
        </p:txBody>
      </p:sp>
      <p:sp>
        <p:nvSpPr>
          <p:cNvPr id="28677" name="Rectangle 3"/>
          <p:cNvSpPr>
            <a:spLocks noGrp="1" noChangeArrowheads="1"/>
          </p:cNvSpPr>
          <p:nvPr>
            <p:ph type="body" idx="1"/>
          </p:nvPr>
        </p:nvSpPr>
        <p:spPr>
          <a:xfrm>
            <a:off x="323850" y="981075"/>
            <a:ext cx="8424863" cy="4103688"/>
          </a:xfrm>
        </p:spPr>
        <p:txBody>
          <a:bodyPr/>
          <a:lstStyle/>
          <a:p>
            <a:pPr eaLnBrk="1" hangingPunct="1">
              <a:buFontTx/>
              <a:buChar char="•"/>
            </a:pPr>
            <a:r>
              <a:rPr lang="en-US" b="1" smtClean="0"/>
              <a:t>Mostly only propositional</a:t>
            </a:r>
            <a:r>
              <a:rPr lang="en-US" smtClean="0"/>
              <a:t>…. This is the starting point for more complex ones ….</a:t>
            </a:r>
          </a:p>
          <a:p>
            <a:pPr eaLnBrk="1" hangingPunct="1">
              <a:buFontTx/>
              <a:buChar char="•"/>
            </a:pPr>
            <a:r>
              <a:rPr lang="en-US" b="1" smtClean="0"/>
              <a:t>Natural</a:t>
            </a:r>
            <a:r>
              <a:rPr lang="en-US" smtClean="0"/>
              <a:t> to express </a:t>
            </a:r>
            <a:r>
              <a:rPr lang="en-US" b="1" smtClean="0"/>
              <a:t>knowledge</a:t>
            </a:r>
            <a:r>
              <a:rPr lang="en-US" smtClean="0"/>
              <a:t> about the world</a:t>
            </a:r>
          </a:p>
          <a:p>
            <a:pPr lvl="1" eaLnBrk="1" hangingPunct="1"/>
            <a:r>
              <a:rPr lang="en-US" smtClean="0"/>
              <a:t>What is true (boolean variables)</a:t>
            </a:r>
          </a:p>
          <a:p>
            <a:pPr lvl="1" eaLnBrk="1" hangingPunct="1"/>
            <a:r>
              <a:rPr lang="en-US" smtClean="0"/>
              <a:t>How it works (logical formulas)</a:t>
            </a:r>
          </a:p>
          <a:p>
            <a:pPr eaLnBrk="1" hangingPunct="1">
              <a:buFontTx/>
              <a:buChar char="•"/>
            </a:pPr>
            <a:r>
              <a:rPr lang="en-US" smtClean="0"/>
              <a:t>Well understood formal properties</a:t>
            </a:r>
          </a:p>
          <a:p>
            <a:pPr eaLnBrk="1" hangingPunct="1">
              <a:buFontTx/>
              <a:buChar char="•"/>
            </a:pPr>
            <a:r>
              <a:rPr lang="en-US" smtClean="0"/>
              <a:t>Boolean nature can be exploited for efficiency</a:t>
            </a:r>
          </a:p>
          <a:p>
            <a:pPr eaLnBrk="1" hangingPunct="1">
              <a:buFontTx/>
              <a:buChar char="•"/>
            </a:pPr>
            <a:r>
              <a:rPr lang="en-US"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915631FB-A801-4A7B-96EA-CBB84D6ABB7C}" type="slidenum">
              <a:rPr lang="en-US"/>
              <a:pPr>
                <a:defRPr/>
              </a:pPr>
              <a:t>57</a:t>
            </a:fld>
            <a:endParaRPr lang="en-US"/>
          </a:p>
        </p:txBody>
      </p:sp>
      <p:sp>
        <p:nvSpPr>
          <p:cNvPr id="7236"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708025"/>
          </a:xfrm>
          <a:prstGeom prst="rect">
            <a:avLst/>
          </a:prstGeom>
          <a:noFill/>
          <a:ln>
            <a:solidFill>
              <a:schemeClr val="tx1"/>
            </a:solidFill>
          </a:ln>
        </p:spPr>
        <p:txBody>
          <a:bodyPr>
            <a:spAutoFit/>
          </a:bodyPr>
          <a:lstStyle/>
          <a:p>
            <a:pPr algn="ctr">
              <a:defRPr/>
            </a:pPr>
            <a:r>
              <a:rPr lang="en-US" sz="2000" dirty="0" err="1">
                <a:latin typeface="+mj-lt"/>
              </a:rPr>
              <a:t>Satisfiability</a:t>
            </a:r>
            <a:r>
              <a:rPr lang="en-US" sz="2000" dirty="0">
                <a:latin typeface="+mj-lt"/>
              </a:rPr>
              <a:t> Testing (SAT)</a:t>
            </a:r>
          </a:p>
        </p:txBody>
      </p:sp>
      <p:sp>
        <p:nvSpPr>
          <p:cNvPr id="14" name="TextBox 13"/>
          <p:cNvSpPr txBox="1"/>
          <p:nvPr/>
        </p:nvSpPr>
        <p:spPr>
          <a:xfrm>
            <a:off x="500063" y="3071813"/>
            <a:ext cx="1857375" cy="708025"/>
          </a:xfrm>
          <a:prstGeom prst="rect">
            <a:avLst/>
          </a:prstGeom>
          <a:noFill/>
          <a:ln>
            <a:solidFill>
              <a:schemeClr val="tx1"/>
            </a:solidFill>
          </a:ln>
        </p:spPr>
        <p:txBody>
          <a:bodyPr>
            <a:spAutoFit/>
          </a:bodyPr>
          <a:lstStyle/>
          <a:p>
            <a:pPr algn="ctr">
              <a:defRPr/>
            </a:pPr>
            <a:r>
              <a:rPr lang="en-US" sz="2000" dirty="0">
                <a:latin typeface="+mj-lt"/>
              </a:rPr>
              <a:t>Description  Logics</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dirty="0">
                <a:latin typeface="+mj-lt"/>
              </a:rPr>
              <a:t>Product Configuration</a:t>
            </a:r>
          </a:p>
        </p:txBody>
      </p:sp>
      <p:sp>
        <p:nvSpPr>
          <p:cNvPr id="19" name="TextBox 18"/>
          <p:cNvSpPr txBox="1"/>
          <p:nvPr/>
        </p:nvSpPr>
        <p:spPr>
          <a:xfrm>
            <a:off x="357188" y="4214813"/>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7252"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7253"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7254"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7255"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7256"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7257" name="Straight Arrow Connector 39"/>
          <p:cNvCxnSpPr>
            <a:cxnSpLocks noChangeShapeType="1"/>
            <a:endCxn id="14" idx="0"/>
          </p:cNvCxnSpPr>
          <p:nvPr/>
        </p:nvCxnSpPr>
        <p:spPr bwMode="auto">
          <a:xfrm rot="10800000" flipV="1">
            <a:off x="1428750" y="2786063"/>
            <a:ext cx="1857375" cy="285750"/>
          </a:xfrm>
          <a:prstGeom prst="straightConnector1">
            <a:avLst/>
          </a:prstGeom>
          <a:noFill/>
          <a:ln w="9525" algn="ctr">
            <a:solidFill>
              <a:schemeClr val="tx1"/>
            </a:solidFill>
            <a:round/>
            <a:headEnd/>
            <a:tailEnd type="arrow" w="med" len="med"/>
          </a:ln>
        </p:spPr>
      </p:cxnSp>
      <p:cxnSp>
        <p:nvCxnSpPr>
          <p:cNvPr id="7258" name="Straight Arrow Connector 41"/>
          <p:cNvCxnSpPr>
            <a:cxnSpLocks noChangeShapeType="1"/>
            <a:endCxn id="19" idx="0"/>
          </p:cNvCxnSpPr>
          <p:nvPr/>
        </p:nvCxnSpPr>
        <p:spPr bwMode="auto">
          <a:xfrm rot="5400000">
            <a:off x="1107281" y="3964782"/>
            <a:ext cx="428625" cy="71438"/>
          </a:xfrm>
          <a:prstGeom prst="straightConnector1">
            <a:avLst/>
          </a:prstGeom>
          <a:noFill/>
          <a:ln w="9525" algn="ctr">
            <a:solidFill>
              <a:schemeClr val="tx1"/>
            </a:solidFill>
            <a:round/>
            <a:headEnd/>
            <a:tailEnd type="arrow" w="med" len="med"/>
          </a:ln>
        </p:spPr>
      </p:cxnSp>
      <p:cxnSp>
        <p:nvCxnSpPr>
          <p:cNvPr id="7259" name="Straight Arrow Connector 43"/>
          <p:cNvCxnSpPr>
            <a:cxnSpLocks noChangeShapeType="1"/>
          </p:cNvCxnSpPr>
          <p:nvPr/>
        </p:nvCxnSpPr>
        <p:spPr bwMode="auto">
          <a:xfrm rot="5400000">
            <a:off x="1250156" y="4822032"/>
            <a:ext cx="428625" cy="71438"/>
          </a:xfrm>
          <a:prstGeom prst="straightConnector1">
            <a:avLst/>
          </a:prstGeom>
          <a:noFill/>
          <a:ln w="9525" algn="ctr">
            <a:solidFill>
              <a:schemeClr val="tx1"/>
            </a:solidFill>
            <a:round/>
            <a:headEnd/>
            <a:tailEnd type="arrow" w="med" len="med"/>
          </a:ln>
        </p:spPr>
      </p:cxnSp>
      <p:cxnSp>
        <p:nvCxnSpPr>
          <p:cNvPr id="7260"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7261"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7262"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7263"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7265"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7266"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7267"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7268"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7269"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7270"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7271"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322, Lecture 6</a:t>
            </a:r>
            <a:endParaRPr lang="en-US"/>
          </a:p>
        </p:txBody>
      </p:sp>
      <p:sp>
        <p:nvSpPr>
          <p:cNvPr id="9" name="Slide Number Placeholder 5"/>
          <p:cNvSpPr>
            <a:spLocks noGrp="1"/>
          </p:cNvSpPr>
          <p:nvPr>
            <p:ph type="sldNum" sz="quarter" idx="12"/>
          </p:nvPr>
        </p:nvSpPr>
        <p:spPr/>
        <p:txBody>
          <a:bodyPr/>
          <a:lstStyle/>
          <a:p>
            <a:pPr>
              <a:defRPr/>
            </a:pPr>
            <a:r>
              <a:rPr lang="en-US"/>
              <a:t>Slide </a:t>
            </a:r>
            <a:fld id="{AE738429-74E5-4DC6-90B8-16A543D5A2A2}" type="slidenum">
              <a:rPr lang="en-US"/>
              <a:pPr>
                <a:defRPr/>
              </a:pPr>
              <a:t>58</a:t>
            </a:fld>
            <a:endParaRPr lang="en-US"/>
          </a:p>
        </p:txBody>
      </p:sp>
      <p:sp>
        <p:nvSpPr>
          <p:cNvPr id="8208" name="Rectangle 2"/>
          <p:cNvSpPr>
            <a:spLocks noGrp="1" noChangeArrowheads="1"/>
          </p:cNvSpPr>
          <p:nvPr>
            <p:ph type="title"/>
          </p:nvPr>
        </p:nvSpPr>
        <p:spPr/>
        <p:txBody>
          <a:bodyPr/>
          <a:lstStyle/>
          <a:p>
            <a:pPr eaLnBrk="1" hangingPunct="1"/>
            <a:r>
              <a:rPr lang="en-US" smtClean="0"/>
              <a:t>What you already know about logic...</a:t>
            </a:r>
          </a:p>
        </p:txBody>
      </p:sp>
      <p:sp>
        <p:nvSpPr>
          <p:cNvPr id="8209" name="Rectangle 3"/>
          <p:cNvSpPr>
            <a:spLocks noGrp="1" noChangeArrowheads="1"/>
          </p:cNvSpPr>
          <p:nvPr>
            <p:ph type="body" idx="1"/>
          </p:nvPr>
        </p:nvSpPr>
        <p:spPr>
          <a:xfrm>
            <a:off x="214313" y="857250"/>
            <a:ext cx="8748712" cy="2071688"/>
          </a:xfrm>
          <a:ln>
            <a:solidFill>
              <a:schemeClr val="accent2"/>
            </a:solidFill>
          </a:ln>
        </p:spPr>
        <p:txBody>
          <a:bodyPr/>
          <a:lstStyle/>
          <a:p>
            <a:pPr eaLnBrk="1" hangingPunct="1">
              <a:lnSpc>
                <a:spcPct val="80000"/>
              </a:lnSpc>
            </a:pPr>
            <a:r>
              <a:rPr lang="en-US" sz="2400" b="1" smtClean="0"/>
              <a:t>From programming: Some logical operators</a:t>
            </a:r>
          </a:p>
          <a:p>
            <a:pPr eaLnBrk="1" hangingPunct="1">
              <a:lnSpc>
                <a:spcPct val="80000"/>
              </a:lnSpc>
            </a:pPr>
            <a:endParaRPr lang="en-US" sz="2000" b="1" i="1" smtClean="0"/>
          </a:p>
          <a:p>
            <a:pPr eaLnBrk="1" hangingPunct="1">
              <a:lnSpc>
                <a:spcPct val="80000"/>
              </a:lnSpc>
            </a:pPr>
            <a:r>
              <a:rPr lang="en-US" sz="2000" smtClean="0">
                <a:latin typeface="Courier" pitchFamily="49" charset="0"/>
              </a:rPr>
              <a:t>If ((amount &gt; 0) &amp;&amp; (amount &lt; 1000)) || !(age &lt; 30) </a:t>
            </a:r>
          </a:p>
          <a:p>
            <a:pPr eaLnBrk="1" hangingPunct="1">
              <a:lnSpc>
                <a:spcPct val="80000"/>
              </a:lnSpc>
            </a:pPr>
            <a:r>
              <a:rPr lang="en-US" sz="2000" smtClean="0">
                <a:latin typeface="Courier" pitchFamily="49" charset="0"/>
              </a:rPr>
              <a:t>...</a:t>
            </a:r>
          </a:p>
        </p:txBody>
      </p:sp>
      <p:sp>
        <p:nvSpPr>
          <p:cNvPr id="515076" name="Rectangle 4"/>
          <p:cNvSpPr>
            <a:spLocks noChangeArrowheads="1"/>
          </p:cNvSpPr>
          <p:nvPr/>
        </p:nvSpPr>
        <p:spPr bwMode="auto">
          <a:xfrm>
            <a:off x="103188" y="3071813"/>
            <a:ext cx="9040812" cy="2000250"/>
          </a:xfrm>
          <a:prstGeom prst="rect">
            <a:avLst/>
          </a:prstGeom>
          <a:noFill/>
          <a:ln w="9525">
            <a:solidFill>
              <a:schemeClr val="accent2"/>
            </a:solidFill>
            <a:miter lim="800000"/>
            <a:headEnd/>
            <a:tailEnd/>
          </a:ln>
        </p:spPr>
        <p:txBody>
          <a:bodyPr/>
          <a:lstStyle/>
          <a:p>
            <a:pPr marL="342900" indent="-342900">
              <a:spcBef>
                <a:spcPct val="20000"/>
              </a:spcBef>
            </a:pPr>
            <a:r>
              <a:rPr lang="en-US" sz="2400" b="1">
                <a:latin typeface="Arial Unicode MS" pitchFamily="34" charset="-128"/>
              </a:rPr>
              <a:t>Logic is the language of Mathematics</a:t>
            </a:r>
            <a:r>
              <a:rPr lang="en-US" sz="2400">
                <a:latin typeface="Arial Unicode MS" pitchFamily="34" charset="-128"/>
              </a:rPr>
              <a:t>. To define formal structures (e.g., sets, graphs) and to proof statements about those </a:t>
            </a:r>
          </a:p>
        </p:txBody>
      </p:sp>
      <p:sp>
        <p:nvSpPr>
          <p:cNvPr id="8211" name="Rectangle 5"/>
          <p:cNvSpPr>
            <a:spLocks noChangeArrowheads="1"/>
          </p:cNvSpPr>
          <p:nvPr/>
        </p:nvSpPr>
        <p:spPr bwMode="auto">
          <a:xfrm>
            <a:off x="714375" y="2428875"/>
            <a:ext cx="7308850" cy="503238"/>
          </a:xfrm>
          <a:prstGeom prst="rect">
            <a:avLst/>
          </a:prstGeom>
          <a:noFill/>
          <a:ln w="9525">
            <a:noFill/>
            <a:miter lim="800000"/>
            <a:headEnd/>
            <a:tailEnd/>
          </a:ln>
        </p:spPr>
        <p:txBody>
          <a:bodyPr/>
          <a:lstStyle/>
          <a:p>
            <a:pPr marL="342900" indent="-342900">
              <a:lnSpc>
                <a:spcPct val="80000"/>
              </a:lnSpc>
              <a:spcBef>
                <a:spcPct val="20000"/>
              </a:spcBef>
            </a:pPr>
            <a:r>
              <a:rPr lang="en-US" sz="2400">
                <a:latin typeface="Arial Unicode MS" pitchFamily="34" charset="-128"/>
              </a:rPr>
              <a:t>You know what they mean in a “procedural” way</a:t>
            </a:r>
          </a:p>
          <a:p>
            <a:pPr marL="342900" indent="-342900">
              <a:lnSpc>
                <a:spcPct val="80000"/>
              </a:lnSpc>
              <a:spcBef>
                <a:spcPct val="20000"/>
              </a:spcBef>
            </a:pPr>
            <a:endParaRPr lang="en-US" sz="2000" i="1">
              <a:latin typeface="Arial Unicode MS" pitchFamily="34" charset="-128"/>
            </a:endParaRPr>
          </a:p>
        </p:txBody>
      </p:sp>
      <p:sp>
        <p:nvSpPr>
          <p:cNvPr id="515078" name="Rectangle 6"/>
          <p:cNvSpPr>
            <a:spLocks noChangeArrowheads="1"/>
          </p:cNvSpPr>
          <p:nvPr/>
        </p:nvSpPr>
        <p:spPr bwMode="auto">
          <a:xfrm>
            <a:off x="0" y="5143500"/>
            <a:ext cx="9144000" cy="1295400"/>
          </a:xfrm>
          <a:prstGeom prst="rect">
            <a:avLst/>
          </a:prstGeom>
          <a:noFill/>
          <a:ln w="9525">
            <a:noFill/>
            <a:miter lim="800000"/>
            <a:headEnd/>
            <a:tailEnd/>
          </a:ln>
        </p:spPr>
        <p:txBody>
          <a:bodyPr/>
          <a:lstStyle/>
          <a:p>
            <a:pPr marL="342900" indent="-342900" algn="ctr">
              <a:spcBef>
                <a:spcPct val="20000"/>
              </a:spcBef>
            </a:pPr>
            <a:r>
              <a:rPr lang="en-US" sz="2400">
                <a:latin typeface="Arial Unicode MS" pitchFamily="34" charset="-128"/>
              </a:rPr>
              <a:t>We are going to look at Logic as a</a:t>
            </a:r>
            <a:r>
              <a:rPr lang="en-US" sz="2400" b="1">
                <a:latin typeface="Arial Unicode MS" pitchFamily="34" charset="-128"/>
              </a:rPr>
              <a:t> Representation and Reasoning System </a:t>
            </a:r>
            <a:r>
              <a:rPr lang="en-US" sz="2400">
                <a:latin typeface="Arial Unicode MS" pitchFamily="34" charset="-128"/>
              </a:rPr>
              <a:t>that can be used to</a:t>
            </a:r>
            <a:r>
              <a:rPr lang="en-US" sz="2400" b="1">
                <a:latin typeface="Arial Unicode MS" pitchFamily="34" charset="-128"/>
              </a:rPr>
              <a:t> formalize a domain (e.g., an electrical system, an organization) </a:t>
            </a:r>
            <a:r>
              <a:rPr lang="en-US" sz="2400">
                <a:latin typeface="Arial Unicode MS" pitchFamily="34" charset="-128"/>
              </a:rPr>
              <a:t>and to</a:t>
            </a:r>
            <a:r>
              <a:rPr lang="en-US" sz="2400" b="1">
                <a:latin typeface="Arial Unicode MS" pitchFamily="34" charset="-128"/>
              </a:rPr>
              <a:t> reason about it</a:t>
            </a:r>
            <a:r>
              <a:rPr lang="en-US" sz="2400">
                <a:latin typeface="Arial Unicode MS"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1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6" grpId="0" animBg="1"/>
      <p:bldP spid="515078" grpId="0"/>
      <p:bldP spid="515078"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4D964182-4BD7-4A96-A551-33B4E403623B}" type="slidenum">
              <a:rPr lang="en-US"/>
              <a:pPr>
                <a:defRPr/>
              </a:pPr>
              <a:t>59</a:t>
            </a:fld>
            <a:endParaRPr lang="en-US"/>
          </a:p>
        </p:txBody>
      </p:sp>
      <p:sp>
        <p:nvSpPr>
          <p:cNvPr id="9229" name="Rectangle 2"/>
          <p:cNvSpPr>
            <a:spLocks noGrp="1" noChangeArrowheads="1"/>
          </p:cNvSpPr>
          <p:nvPr>
            <p:ph type="title"/>
          </p:nvPr>
        </p:nvSpPr>
        <p:spPr/>
        <p:txBody>
          <a:bodyPr/>
          <a:lstStyle/>
          <a:p>
            <a:pPr eaLnBrk="1" hangingPunct="1"/>
            <a:r>
              <a:rPr lang="en-US" smtClean="0"/>
              <a:t>Logic: A general framework for representation &amp; reasoning</a:t>
            </a:r>
          </a:p>
        </p:txBody>
      </p:sp>
      <p:sp>
        <p:nvSpPr>
          <p:cNvPr id="9230" name="Rectangle 3"/>
          <p:cNvSpPr>
            <a:spLocks noGrp="1" noChangeArrowheads="1"/>
          </p:cNvSpPr>
          <p:nvPr>
            <p:ph type="body" idx="1"/>
          </p:nvPr>
        </p:nvSpPr>
        <p:spPr>
          <a:xfrm>
            <a:off x="304800" y="1219200"/>
            <a:ext cx="8515350" cy="4873625"/>
          </a:xfrm>
        </p:spPr>
        <p:txBody>
          <a:bodyPr/>
          <a:lstStyle/>
          <a:p>
            <a:pPr eaLnBrk="1" hangingPunct="1">
              <a:buFontTx/>
              <a:buChar char="•"/>
            </a:pPr>
            <a:r>
              <a:rPr lang="en-US" dirty="0" smtClean="0"/>
              <a:t>Let's now think about </a:t>
            </a:r>
            <a:r>
              <a:rPr lang="en-US" b="1" dirty="0" smtClean="0"/>
              <a:t>how to represent an environment</a:t>
            </a:r>
            <a:r>
              <a:rPr lang="en-US" dirty="0" smtClean="0"/>
              <a:t>  about which we have only partial (but certain) information</a:t>
            </a:r>
          </a:p>
          <a:p>
            <a:pPr eaLnBrk="1" hangingPunct="1">
              <a:buFontTx/>
              <a:buChar char="•"/>
            </a:pPr>
            <a:r>
              <a:rPr lang="en-US" dirty="0" smtClean="0"/>
              <a:t>What do we need to represent?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AE3C67BA-A6DF-4840-AC69-83E942234D8F}" type="slidenum">
              <a:rPr lang="en-US"/>
              <a:pPr>
                <a:defRPr/>
              </a:pPr>
              <a:t>6</a:t>
            </a:fld>
            <a:endParaRPr lang="en-US"/>
          </a:p>
        </p:txBody>
      </p:sp>
      <p:sp>
        <p:nvSpPr>
          <p:cNvPr id="7193" name="Rectangle 2"/>
          <p:cNvSpPr>
            <a:spLocks noGrp="1" noChangeArrowheads="1"/>
          </p:cNvSpPr>
          <p:nvPr>
            <p:ph type="title"/>
          </p:nvPr>
        </p:nvSpPr>
        <p:spPr/>
        <p:txBody>
          <a:bodyPr/>
          <a:lstStyle/>
          <a:p>
            <a:pPr eaLnBrk="1" hangingPunct="1"/>
            <a:r>
              <a:rPr lang="en-US" smtClean="0"/>
              <a:t>Planning as Search: State and Goal</a:t>
            </a:r>
          </a:p>
        </p:txBody>
      </p:sp>
      <p:sp>
        <p:nvSpPr>
          <p:cNvPr id="7194" name="Rectangle 3"/>
          <p:cNvSpPr>
            <a:spLocks noGrp="1" noChangeArrowheads="1"/>
          </p:cNvSpPr>
          <p:nvPr>
            <p:ph type="body" idx="1"/>
          </p:nvPr>
        </p:nvSpPr>
        <p:spPr>
          <a:xfrm>
            <a:off x="428625" y="857250"/>
            <a:ext cx="8458200" cy="5286375"/>
          </a:xfrm>
        </p:spPr>
        <p:txBody>
          <a:bodyPr/>
          <a:lstStyle/>
          <a:p>
            <a:pPr eaLnBrk="1" hangingPunct="1"/>
            <a:r>
              <a:rPr lang="en-US" dirty="0" smtClean="0"/>
              <a:t>How to select and organize a sequence of actions to achieve a given goal…</a:t>
            </a:r>
          </a:p>
          <a:p>
            <a:pPr eaLnBrk="1" hangingPunct="1"/>
            <a:endParaRPr lang="en-US" dirty="0" smtClean="0"/>
          </a:p>
          <a:p>
            <a:pPr eaLnBrk="1" hangingPunct="1"/>
            <a:r>
              <a:rPr lang="en-US" b="1" dirty="0" smtClean="0"/>
              <a:t>State: </a:t>
            </a:r>
            <a:r>
              <a:rPr lang="en-US" dirty="0" smtClean="0"/>
              <a:t>Agent is in a possible world (</a:t>
            </a:r>
            <a:r>
              <a:rPr lang="en-US" b="1" dirty="0" smtClean="0"/>
              <a:t>full assignments </a:t>
            </a:r>
            <a:r>
              <a:rPr lang="en-US" dirty="0" smtClean="0"/>
              <a:t>to a set of variables/features)</a:t>
            </a:r>
          </a:p>
          <a:p>
            <a:pPr eaLnBrk="1" hangingPunct="1"/>
            <a:endParaRPr lang="en-US" dirty="0" smtClean="0"/>
          </a:p>
          <a:p>
            <a:pPr eaLnBrk="1" hangingPunct="1"/>
            <a:endParaRPr lang="en-US" dirty="0" smtClean="0"/>
          </a:p>
          <a:p>
            <a:pPr eaLnBrk="1" hangingPunct="1"/>
            <a:r>
              <a:rPr lang="en-US" b="1" dirty="0" smtClean="0"/>
              <a:t>Goal: </a:t>
            </a:r>
            <a:r>
              <a:rPr lang="en-US" dirty="0" smtClean="0"/>
              <a:t>Agent wants to be in a possible world were </a:t>
            </a:r>
            <a:r>
              <a:rPr lang="en-US" b="1" dirty="0" smtClean="0"/>
              <a:t>some</a:t>
            </a:r>
            <a:r>
              <a:rPr lang="en-US" dirty="0" smtClean="0"/>
              <a:t> variables are given specific values</a:t>
            </a:r>
          </a:p>
          <a:p>
            <a:pPr eaLnBrk="1" hangingPunct="1"/>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B1A0D102-6357-48F5-A4A3-DF7FE11E66A3}" type="slidenum">
              <a:rPr lang="en-US"/>
              <a:pPr>
                <a:defRPr/>
              </a:pPr>
              <a:t>60</a:t>
            </a:fld>
            <a:endParaRPr lang="en-US"/>
          </a:p>
        </p:txBody>
      </p:sp>
      <p:sp>
        <p:nvSpPr>
          <p:cNvPr id="10260" name="Rectangle 2"/>
          <p:cNvSpPr>
            <a:spLocks noGrp="1" noChangeArrowheads="1"/>
          </p:cNvSpPr>
          <p:nvPr>
            <p:ph type="title"/>
          </p:nvPr>
        </p:nvSpPr>
        <p:spPr/>
        <p:txBody>
          <a:bodyPr/>
          <a:lstStyle/>
          <a:p>
            <a:pPr eaLnBrk="1" hangingPunct="1"/>
            <a:r>
              <a:rPr lang="en-US" smtClean="0"/>
              <a:t>Why Logics?</a:t>
            </a:r>
          </a:p>
        </p:txBody>
      </p:sp>
      <p:sp>
        <p:nvSpPr>
          <p:cNvPr id="10261" name="Rectangle 3"/>
          <p:cNvSpPr>
            <a:spLocks noGrp="1" noChangeArrowheads="1"/>
          </p:cNvSpPr>
          <p:nvPr>
            <p:ph type="body" idx="1"/>
          </p:nvPr>
        </p:nvSpPr>
        <p:spPr>
          <a:xfrm>
            <a:off x="304800" y="908050"/>
            <a:ext cx="8196290" cy="5949950"/>
          </a:xfrm>
          <a:solidFill>
            <a:schemeClr val="bg1"/>
          </a:solidFill>
        </p:spPr>
        <p:txBody>
          <a:bodyPr/>
          <a:lstStyle/>
          <a:p>
            <a:pPr eaLnBrk="1" hangingPunct="1">
              <a:lnSpc>
                <a:spcPct val="80000"/>
              </a:lnSpc>
              <a:buFontTx/>
              <a:buChar char="•"/>
            </a:pPr>
            <a:r>
              <a:rPr lang="en-US" b="1" dirty="0" smtClean="0">
                <a:solidFill>
                  <a:schemeClr val="accent2"/>
                </a:solidFill>
              </a:rPr>
              <a:t>“Natural”</a:t>
            </a:r>
            <a:r>
              <a:rPr lang="en-US" dirty="0" smtClean="0"/>
              <a:t> </a:t>
            </a:r>
            <a:r>
              <a:rPr lang="en-US" dirty="0" smtClean="0">
                <a:solidFill>
                  <a:schemeClr val="accent2"/>
                </a:solidFill>
              </a:rPr>
              <a:t>to express </a:t>
            </a:r>
            <a:r>
              <a:rPr lang="en-US" b="1" dirty="0" smtClean="0">
                <a:solidFill>
                  <a:schemeClr val="accent2"/>
                </a:solidFill>
              </a:rPr>
              <a:t>knowledge</a:t>
            </a:r>
            <a:r>
              <a:rPr lang="en-US" dirty="0" smtClean="0"/>
              <a:t> about the world</a:t>
            </a:r>
          </a:p>
          <a:p>
            <a:pPr eaLnBrk="1" hangingPunct="1">
              <a:lnSpc>
                <a:spcPct val="80000"/>
              </a:lnSpc>
            </a:pPr>
            <a:r>
              <a:rPr lang="en-US" sz="2400" dirty="0" smtClean="0"/>
              <a:t>(more natural than a “flat” set  of variables &amp; constraints)</a:t>
            </a:r>
          </a:p>
          <a:p>
            <a:pPr eaLnBrk="1" hangingPunct="1">
              <a:lnSpc>
                <a:spcPct val="80000"/>
              </a:lnSpc>
            </a:pPr>
            <a:r>
              <a:rPr lang="en-US" i="1" dirty="0" smtClean="0"/>
              <a:t>“Every 322 student will pass the midterm”</a:t>
            </a:r>
          </a:p>
          <a:p>
            <a:pPr lvl="1" eaLnBrk="1" hangingPunct="1">
              <a:lnSpc>
                <a:spcPct val="105000"/>
              </a:lnSpc>
            </a:pPr>
            <a:endParaRPr lang="en-US" i="1" dirty="0" smtClean="0"/>
          </a:p>
          <a:p>
            <a:pPr lvl="1" eaLnBrk="1" hangingPunct="1">
              <a:lnSpc>
                <a:spcPct val="105000"/>
              </a:lnSpc>
            </a:pPr>
            <a:endParaRPr lang="en-US" i="1" dirty="0" smtClean="0"/>
          </a:p>
          <a:p>
            <a:pPr lvl="1" eaLnBrk="1" hangingPunct="1">
              <a:lnSpc>
                <a:spcPct val="105000"/>
              </a:lnSpc>
            </a:pPr>
            <a:endParaRPr lang="en-US" dirty="0" smtClean="0"/>
          </a:p>
          <a:p>
            <a:pPr lvl="1" eaLnBrk="1" hangingPunct="1">
              <a:lnSpc>
                <a:spcPct val="105000"/>
              </a:lnSpc>
            </a:pPr>
            <a:endParaRPr lang="en-US" dirty="0" smtClean="0"/>
          </a:p>
          <a:p>
            <a:pPr lvl="1" eaLnBrk="1" hangingPunct="1">
              <a:lnSpc>
                <a:spcPct val="105000"/>
              </a:lnSpc>
              <a:buFontTx/>
              <a:buNone/>
            </a:pPr>
            <a:endParaRPr lang="en-US" dirty="0" smtClean="0"/>
          </a:p>
          <a:p>
            <a:pPr lvl="1" eaLnBrk="1" hangingPunct="1">
              <a:lnSpc>
                <a:spcPct val="105000"/>
              </a:lnSpc>
            </a:pPr>
            <a:endParaRPr lang="en-US" dirty="0" smtClean="0"/>
          </a:p>
          <a:p>
            <a:pPr lvl="1" eaLnBrk="1" hangingPunct="1">
              <a:lnSpc>
                <a:spcPct val="105000"/>
              </a:lnSpc>
            </a:pPr>
            <a:r>
              <a:rPr lang="en-US" dirty="0" smtClean="0"/>
              <a:t>It is easy to </a:t>
            </a:r>
            <a:r>
              <a:rPr lang="en-US" dirty="0" smtClean="0">
                <a:solidFill>
                  <a:schemeClr val="accent2"/>
                </a:solidFill>
              </a:rPr>
              <a:t>incrementally add knowledge </a:t>
            </a:r>
          </a:p>
          <a:p>
            <a:pPr lvl="1" eaLnBrk="1" hangingPunct="1">
              <a:lnSpc>
                <a:spcPct val="105000"/>
              </a:lnSpc>
            </a:pPr>
            <a:r>
              <a:rPr lang="en-US" dirty="0" smtClean="0"/>
              <a:t>It is easy to </a:t>
            </a:r>
            <a:r>
              <a:rPr lang="en-US" dirty="0" smtClean="0">
                <a:solidFill>
                  <a:schemeClr val="accent2"/>
                </a:solidFill>
              </a:rPr>
              <a:t>check and debug knowledge</a:t>
            </a:r>
          </a:p>
          <a:p>
            <a:pPr lvl="1" eaLnBrk="1" hangingPunct="1">
              <a:lnSpc>
                <a:spcPct val="105000"/>
              </a:lnSpc>
            </a:pPr>
            <a:r>
              <a:rPr lang="en-US" dirty="0" smtClean="0"/>
              <a:t>Provide language for </a:t>
            </a:r>
            <a:r>
              <a:rPr lang="en-US" dirty="0" smtClean="0">
                <a:solidFill>
                  <a:schemeClr val="accent2"/>
                </a:solidFill>
              </a:rPr>
              <a:t>asking complex queries</a:t>
            </a:r>
          </a:p>
          <a:p>
            <a:pPr lvl="1" eaLnBrk="1" hangingPunct="1">
              <a:lnSpc>
                <a:spcPct val="105000"/>
              </a:lnSpc>
            </a:pPr>
            <a:r>
              <a:rPr lang="en-US" dirty="0" smtClean="0"/>
              <a:t>Well understood </a:t>
            </a:r>
            <a:r>
              <a:rPr lang="en-US" dirty="0" smtClean="0">
                <a:solidFill>
                  <a:schemeClr val="accent2"/>
                </a:solidFill>
              </a:rPr>
              <a:t>formal properties</a:t>
            </a:r>
          </a:p>
        </p:txBody>
      </p:sp>
      <p:sp>
        <p:nvSpPr>
          <p:cNvPr id="7" name="Rectangle 3"/>
          <p:cNvSpPr txBox="1">
            <a:spLocks noChangeArrowheads="1"/>
          </p:cNvSpPr>
          <p:nvPr/>
        </p:nvSpPr>
        <p:spPr bwMode="auto">
          <a:xfrm>
            <a:off x="357188" y="4286250"/>
            <a:ext cx="8501062" cy="2357438"/>
          </a:xfrm>
          <a:prstGeom prst="rect">
            <a:avLst/>
          </a:prstGeom>
          <a:noFill/>
          <a:ln w="9525">
            <a:noFill/>
            <a:miter lim="800000"/>
            <a:headEnd/>
            <a:tailEnd/>
          </a:ln>
          <a:effectLst/>
        </p:spPr>
        <p:txBody>
          <a:bodyPr/>
          <a:lstStyle/>
          <a:p>
            <a:pPr marL="742950" lvl="1" indent="-285750">
              <a:lnSpc>
                <a:spcPct val="105000"/>
              </a:lnSpc>
              <a:spcBef>
                <a:spcPct val="20000"/>
              </a:spcBef>
              <a:buClr>
                <a:schemeClr val="tx1"/>
              </a:buClr>
              <a:buSzPct val="120000"/>
              <a:buFontTx/>
              <a:buChar char="•"/>
              <a:defRPr/>
            </a:pPr>
            <a:endParaRPr lang="en-US" sz="2400" i="1" kern="0" dirty="0">
              <a:latin typeface="+mn-lt"/>
            </a:endParaRPr>
          </a:p>
          <a:p>
            <a:pPr marL="742950" lvl="1" indent="-285750">
              <a:lnSpc>
                <a:spcPct val="105000"/>
              </a:lnSpc>
              <a:spcBef>
                <a:spcPct val="20000"/>
              </a:spcBef>
              <a:buClr>
                <a:schemeClr val="tx1"/>
              </a:buClr>
              <a:buSzPct val="120000"/>
              <a:buFontTx/>
              <a:buChar char="•"/>
              <a:defRPr/>
            </a:pPr>
            <a:endParaRPr lang="en-US" sz="2400" i="1" kern="0" dirty="0">
              <a:latin typeface="+mn-lt"/>
            </a:endParaRPr>
          </a:p>
          <a:p>
            <a:pPr marL="742950" lvl="1" indent="-285750">
              <a:lnSpc>
                <a:spcPct val="105000"/>
              </a:lnSpc>
              <a:spcBef>
                <a:spcPct val="20000"/>
              </a:spcBef>
              <a:buClr>
                <a:schemeClr val="tx1"/>
              </a:buClr>
              <a:buSzPct val="120000"/>
              <a:buFontTx/>
              <a:buChar char="•"/>
              <a:defRPr/>
            </a:pPr>
            <a:endParaRPr lang="en-US" sz="24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1A00911D-C65B-4F9D-A4C9-D12BF0BE3777}" type="slidenum">
              <a:rPr lang="en-US"/>
              <a:pPr>
                <a:defRPr/>
              </a:pPr>
              <a:t>61</a:t>
            </a:fld>
            <a:endParaRPr lang="en-US"/>
          </a:p>
        </p:txBody>
      </p:sp>
      <p:sp>
        <p:nvSpPr>
          <p:cNvPr id="11284" name="Rectangle 2"/>
          <p:cNvSpPr>
            <a:spLocks noGrp="1" noChangeArrowheads="1"/>
          </p:cNvSpPr>
          <p:nvPr>
            <p:ph type="title"/>
          </p:nvPr>
        </p:nvSpPr>
        <p:spPr/>
        <p:txBody>
          <a:bodyPr/>
          <a:lstStyle/>
          <a:p>
            <a:pPr eaLnBrk="1" hangingPunct="1"/>
            <a:r>
              <a:rPr lang="en-US" smtClean="0"/>
              <a:t>Propositional Logic</a:t>
            </a:r>
          </a:p>
        </p:txBody>
      </p:sp>
      <p:sp>
        <p:nvSpPr>
          <p:cNvPr id="11285" name="Rectangle 3"/>
          <p:cNvSpPr>
            <a:spLocks noGrp="1" noChangeArrowheads="1"/>
          </p:cNvSpPr>
          <p:nvPr>
            <p:ph type="body" idx="1"/>
          </p:nvPr>
        </p:nvSpPr>
        <p:spPr>
          <a:xfrm>
            <a:off x="304800" y="1219200"/>
            <a:ext cx="8839200" cy="4730750"/>
          </a:xfrm>
        </p:spPr>
        <p:txBody>
          <a:bodyPr/>
          <a:lstStyle/>
          <a:p>
            <a:pPr eaLnBrk="1" hangingPunct="1">
              <a:lnSpc>
                <a:spcPct val="80000"/>
              </a:lnSpc>
            </a:pPr>
            <a:r>
              <a:rPr lang="en-US" dirty="0" smtClean="0"/>
              <a:t>We will study the simplest form of Logic: Propositional</a:t>
            </a:r>
          </a:p>
          <a:p>
            <a:pPr eaLnBrk="1" hangingPunct="1">
              <a:lnSpc>
                <a:spcPct val="80000"/>
              </a:lnSpc>
            </a:pPr>
            <a:endParaRPr lang="en-US" sz="2400" dirty="0" smtClean="0"/>
          </a:p>
          <a:p>
            <a:pPr eaLnBrk="1" hangingPunct="1">
              <a:lnSpc>
                <a:spcPct val="80000"/>
              </a:lnSpc>
              <a:buFontTx/>
              <a:buChar char="•"/>
            </a:pPr>
            <a:r>
              <a:rPr lang="en-US" sz="2400" dirty="0" smtClean="0"/>
              <a:t> The primitive elements are </a:t>
            </a:r>
            <a:r>
              <a:rPr lang="en-US" sz="2400" b="1" dirty="0" smtClean="0"/>
              <a:t>propositions</a:t>
            </a:r>
            <a:r>
              <a:rPr lang="en-US" sz="2400" dirty="0" smtClean="0"/>
              <a:t>:  Boolean variables that can be {</a:t>
            </a:r>
            <a:r>
              <a:rPr lang="en-US" sz="2400" i="1" dirty="0" smtClean="0"/>
              <a:t>true, false</a:t>
            </a:r>
            <a:r>
              <a:rPr lang="en-US" sz="2400" dirty="0" smtClean="0"/>
              <a:t>} </a:t>
            </a:r>
          </a:p>
          <a:p>
            <a:pPr eaLnBrk="1" hangingPunct="1">
              <a:lnSpc>
                <a:spcPct val="80000"/>
              </a:lnSpc>
              <a:buFontTx/>
              <a:buChar char="•"/>
            </a:pPr>
            <a:endParaRPr lang="en-US" sz="2400" dirty="0" smtClean="0"/>
          </a:p>
          <a:p>
            <a:pPr eaLnBrk="1" hangingPunct="1">
              <a:lnSpc>
                <a:spcPct val="80000"/>
              </a:lnSpc>
              <a:buFontTx/>
              <a:buChar char="•"/>
            </a:pPr>
            <a:r>
              <a:rPr lang="en-US" sz="2400" dirty="0" smtClean="0"/>
              <a:t>The goal is to illustrate the basic ideas</a:t>
            </a:r>
          </a:p>
          <a:p>
            <a:pPr eaLnBrk="1" hangingPunct="1">
              <a:lnSpc>
                <a:spcPct val="80000"/>
              </a:lnSpc>
              <a:buFontTx/>
              <a:buChar char="•"/>
            </a:pPr>
            <a:endParaRPr lang="en-US" sz="2400" dirty="0" smtClean="0"/>
          </a:p>
          <a:p>
            <a:pPr eaLnBrk="1" hangingPunct="1">
              <a:lnSpc>
                <a:spcPct val="80000"/>
              </a:lnSpc>
              <a:buFontTx/>
              <a:buChar char="•"/>
            </a:pPr>
            <a:r>
              <a:rPr lang="en-US" sz="2400" dirty="0" smtClean="0"/>
              <a:t>This is a starting point for </a:t>
            </a:r>
            <a:r>
              <a:rPr lang="en-US" sz="2400" dirty="0" smtClean="0">
                <a:solidFill>
                  <a:schemeClr val="accent2"/>
                </a:solidFill>
              </a:rPr>
              <a:t>more complex logics</a:t>
            </a:r>
            <a:r>
              <a:rPr lang="en-US" sz="2400" dirty="0" smtClean="0"/>
              <a:t> (e.g., first-order logic) </a:t>
            </a:r>
          </a:p>
          <a:p>
            <a:pPr eaLnBrk="1" hangingPunct="1">
              <a:lnSpc>
                <a:spcPct val="80000"/>
              </a:lnSpc>
              <a:buFontTx/>
              <a:buChar char="•"/>
            </a:pPr>
            <a:endParaRPr lang="en-US" sz="2400" dirty="0" smtClean="0"/>
          </a:p>
          <a:p>
            <a:pPr eaLnBrk="1" hangingPunct="1">
              <a:lnSpc>
                <a:spcPct val="80000"/>
              </a:lnSpc>
              <a:buFontTx/>
              <a:buChar char="•"/>
            </a:pPr>
            <a:endParaRPr lang="en-US" sz="2400" dirty="0" smtClean="0"/>
          </a:p>
          <a:p>
            <a:pPr eaLnBrk="1" hangingPunct="1">
              <a:lnSpc>
                <a:spcPct val="80000"/>
              </a:lnSpc>
              <a:buFontTx/>
              <a:buChar char="•"/>
            </a:pPr>
            <a:r>
              <a:rPr lang="en-US" sz="2400" dirty="0" smtClean="0"/>
              <a:t>Boolean nature can be exploited for efficiency.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167ADE35-D6FA-46F8-A87D-4849F8768F71}" type="slidenum">
              <a:rPr lang="en-US"/>
              <a:pPr>
                <a:defRPr/>
              </a:pPr>
              <a:t>62</a:t>
            </a:fld>
            <a:endParaRPr lang="en-US"/>
          </a:p>
        </p:txBody>
      </p:sp>
      <p:sp>
        <p:nvSpPr>
          <p:cNvPr id="12297" name="Rectangle 2"/>
          <p:cNvSpPr>
            <a:spLocks noGrp="1" noChangeArrowheads="1"/>
          </p:cNvSpPr>
          <p:nvPr>
            <p:ph type="title"/>
          </p:nvPr>
        </p:nvSpPr>
        <p:spPr/>
        <p:txBody>
          <a:bodyPr/>
          <a:lstStyle/>
          <a:p>
            <a:pPr eaLnBrk="1" hangingPunct="1"/>
            <a:r>
              <a:rPr lang="en-US" smtClean="0"/>
              <a:t>Propositional logic: Complete Language</a:t>
            </a:r>
          </a:p>
        </p:txBody>
      </p:sp>
      <p:sp>
        <p:nvSpPr>
          <p:cNvPr id="524291" name="Rectangle 3"/>
          <p:cNvSpPr>
            <a:spLocks noGrp="1" noChangeArrowheads="1"/>
          </p:cNvSpPr>
          <p:nvPr>
            <p:ph type="body" idx="1"/>
          </p:nvPr>
        </p:nvSpPr>
        <p:spPr>
          <a:xfrm>
            <a:off x="-323850" y="1412875"/>
            <a:ext cx="9467850" cy="5184775"/>
          </a:xfrm>
        </p:spPr>
        <p:txBody>
          <a:bodyPr/>
          <a:lstStyle/>
          <a:p>
            <a:pPr eaLnBrk="1" hangingPunct="1">
              <a:lnSpc>
                <a:spcPct val="90000"/>
              </a:lnSpc>
            </a:pPr>
            <a:r>
              <a:rPr lang="en-US" smtClean="0"/>
              <a:t>   The </a:t>
            </a:r>
            <a:r>
              <a:rPr lang="en-US" b="1" smtClean="0"/>
              <a:t>proposition </a:t>
            </a:r>
            <a:r>
              <a:rPr lang="en-US" smtClean="0"/>
              <a:t>symbols p</a:t>
            </a:r>
            <a:r>
              <a:rPr lang="en-US" baseline="-25000" smtClean="0"/>
              <a:t>1</a:t>
            </a:r>
            <a:r>
              <a:rPr lang="en-US" smtClean="0"/>
              <a:t>, p</a:t>
            </a:r>
            <a:r>
              <a:rPr lang="en-US" baseline="-25000" smtClean="0"/>
              <a:t>2</a:t>
            </a:r>
            <a:r>
              <a:rPr lang="en-US" smtClean="0"/>
              <a:t> … etc are sentences</a:t>
            </a:r>
          </a:p>
          <a:p>
            <a:pPr lvl="1" eaLnBrk="1" hangingPunct="1">
              <a:lnSpc>
                <a:spcPct val="90000"/>
              </a:lnSpc>
              <a:spcBef>
                <a:spcPct val="45000"/>
              </a:spcBef>
            </a:pPr>
            <a:r>
              <a:rPr lang="en-US" smtClean="0"/>
              <a:t>If S is a sentence, </a:t>
            </a:r>
            <a:r>
              <a:rPr lang="en-US" b="1" smtClean="0">
                <a:sym typeface="Symbol" pitchFamily="18" charset="2"/>
              </a:rPr>
              <a:t></a:t>
            </a:r>
            <a:r>
              <a:rPr lang="en-US" b="1" smtClean="0"/>
              <a:t>S</a:t>
            </a:r>
            <a:r>
              <a:rPr lang="en-US" smtClean="0"/>
              <a:t> is a sentence </a:t>
            </a:r>
            <a:r>
              <a:rPr lang="en-US" sz="2000" smtClean="0"/>
              <a:t>(</a:t>
            </a:r>
            <a:r>
              <a:rPr lang="en-US" sz="2000" smtClean="0">
                <a:solidFill>
                  <a:schemeClr val="accent2"/>
                </a:solidFill>
              </a:rPr>
              <a:t>negation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conjunction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disjunction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implication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biconditional</a:t>
            </a:r>
            <a:r>
              <a:rPr lang="en-US" sz="20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4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4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4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5929CFD7-EB8F-4D09-A549-D3AF461D38D0}" type="slidenum">
              <a:rPr lang="en-US"/>
              <a:pPr>
                <a:defRPr/>
              </a:pPr>
              <a:t>63</a:t>
            </a:fld>
            <a:endParaRPr lang="en-US"/>
          </a:p>
        </p:txBody>
      </p:sp>
      <p:sp>
        <p:nvSpPr>
          <p:cNvPr id="13319" name="Rectangle 2"/>
          <p:cNvSpPr>
            <a:spLocks noGrp="1" noChangeArrowheads="1"/>
          </p:cNvSpPr>
          <p:nvPr>
            <p:ph type="title"/>
          </p:nvPr>
        </p:nvSpPr>
        <p:spPr/>
        <p:txBody>
          <a:bodyPr/>
          <a:lstStyle/>
          <a:p>
            <a:pPr eaLnBrk="1" hangingPunct="1"/>
            <a:r>
              <a:rPr lang="en-US" smtClean="0"/>
              <a:t>Propositional Logics in practice</a:t>
            </a:r>
          </a:p>
        </p:txBody>
      </p:sp>
      <p:sp>
        <p:nvSpPr>
          <p:cNvPr id="13320" name="Rectangle 3"/>
          <p:cNvSpPr>
            <a:spLocks noGrp="1" noChangeArrowheads="1"/>
          </p:cNvSpPr>
          <p:nvPr>
            <p:ph type="body" idx="1"/>
          </p:nvPr>
        </p:nvSpPr>
        <p:spPr/>
        <p:txBody>
          <a:bodyPr/>
          <a:lstStyle/>
          <a:p>
            <a:pPr lvl="1" eaLnBrk="1" hangingPunct="1"/>
            <a:r>
              <a:rPr lang="en-US" sz="2800" smtClean="0"/>
              <a:t>Agent is told (perceives) some facts about the world</a:t>
            </a:r>
          </a:p>
          <a:p>
            <a:pPr lvl="1" eaLnBrk="1" hangingPunct="1"/>
            <a:endParaRPr lang="en-US" sz="2800" smtClean="0"/>
          </a:p>
          <a:p>
            <a:pPr lvl="1" eaLnBrk="1" hangingPunct="1"/>
            <a:r>
              <a:rPr lang="en-US" sz="2800" smtClean="0"/>
              <a:t>Agent is told (already knows / learns) how the world works</a:t>
            </a:r>
          </a:p>
          <a:p>
            <a:pPr lvl="1" eaLnBrk="1" hangingPunct="1"/>
            <a:endParaRPr lang="en-US" sz="2800" smtClean="0"/>
          </a:p>
          <a:p>
            <a:pPr lvl="1" eaLnBrk="1" hangingPunct="1"/>
            <a:r>
              <a:rPr lang="en-US" sz="2800" smtClean="0"/>
              <a:t>Agent can answer yes/no questions about whether other facts must be true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56266AED-CCE0-4BD3-B1D4-130E933AC00C}" type="slidenum">
              <a:rPr lang="en-US"/>
              <a:pPr>
                <a:defRPr/>
              </a:pPr>
              <a:t>64</a:t>
            </a:fld>
            <a:endParaRPr lang="en-US"/>
          </a:p>
        </p:txBody>
      </p:sp>
      <p:sp>
        <p:nvSpPr>
          <p:cNvPr id="14351" name="Rectangle 2"/>
          <p:cNvSpPr>
            <a:spLocks noGrp="1" noChangeArrowheads="1"/>
          </p:cNvSpPr>
          <p:nvPr>
            <p:ph type="title"/>
          </p:nvPr>
        </p:nvSpPr>
        <p:spPr>
          <a:xfrm>
            <a:off x="0" y="214313"/>
            <a:ext cx="9144000" cy="685800"/>
          </a:xfrm>
        </p:spPr>
        <p:txBody>
          <a:bodyPr/>
          <a:lstStyle/>
          <a:p>
            <a:pPr eaLnBrk="1" hangingPunct="1"/>
            <a:r>
              <a:rPr lang="en-US" smtClean="0"/>
              <a:t>Using Logics to make inferences…</a:t>
            </a:r>
          </a:p>
        </p:txBody>
      </p:sp>
      <p:sp>
        <p:nvSpPr>
          <p:cNvPr id="14352" name="Rectangle 3"/>
          <p:cNvSpPr>
            <a:spLocks noGrp="1" noChangeArrowheads="1"/>
          </p:cNvSpPr>
          <p:nvPr>
            <p:ph type="body" idx="1"/>
          </p:nvPr>
        </p:nvSpPr>
        <p:spPr>
          <a:xfrm>
            <a:off x="304800" y="1219200"/>
            <a:ext cx="8458200" cy="4730750"/>
          </a:xfrm>
        </p:spPr>
        <p:txBody>
          <a:bodyPr/>
          <a:lstStyle/>
          <a:p>
            <a:pPr eaLnBrk="1" hangingPunct="1">
              <a:lnSpc>
                <a:spcPct val="80000"/>
              </a:lnSpc>
              <a:buClr>
                <a:schemeClr val="accent2"/>
              </a:buClr>
              <a:buSzPct val="75000"/>
              <a:buFontTx/>
              <a:buAutoNum type="arabicParenR"/>
            </a:pPr>
            <a:r>
              <a:rPr lang="en-US" dirty="0" smtClean="0"/>
              <a:t>Begin with a </a:t>
            </a:r>
            <a:r>
              <a:rPr lang="en-US" b="1" dirty="0" smtClean="0"/>
              <a:t>task domain</a:t>
            </a:r>
            <a:r>
              <a:rPr lang="en-US" dirty="0" smtClean="0"/>
              <a:t>.</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Distinguish those </a:t>
            </a:r>
            <a:r>
              <a:rPr lang="en-US" b="1" dirty="0" smtClean="0"/>
              <a:t>things</a:t>
            </a:r>
            <a:r>
              <a:rPr lang="en-US" dirty="0" smtClean="0"/>
              <a:t> you want to talk about (the ontology).</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Choose symbols in the computer to </a:t>
            </a:r>
            <a:r>
              <a:rPr lang="en-US" b="1" dirty="0" smtClean="0"/>
              <a:t>denote propositions </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Tell the system </a:t>
            </a:r>
            <a:r>
              <a:rPr lang="en-US" b="1" dirty="0" smtClean="0"/>
              <a:t>knowledge</a:t>
            </a:r>
            <a:r>
              <a:rPr lang="en-US" dirty="0" smtClean="0"/>
              <a:t> about the domain.</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b="1" dirty="0" smtClean="0"/>
              <a:t>Ask the system </a:t>
            </a:r>
            <a:r>
              <a:rPr lang="en-US" dirty="0" smtClean="0"/>
              <a:t>whether new statements about the domain are true or false.</a:t>
            </a:r>
            <a:endParaRPr lang="en-US" sz="12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6</a:t>
            </a:r>
            <a:endParaRPr lang="en-US"/>
          </a:p>
        </p:txBody>
      </p:sp>
      <p:sp>
        <p:nvSpPr>
          <p:cNvPr id="8" name="Slide Number Placeholder 5"/>
          <p:cNvSpPr>
            <a:spLocks noGrp="1"/>
          </p:cNvSpPr>
          <p:nvPr>
            <p:ph type="sldNum" sz="quarter" idx="12"/>
          </p:nvPr>
        </p:nvSpPr>
        <p:spPr/>
        <p:txBody>
          <a:bodyPr/>
          <a:lstStyle/>
          <a:p>
            <a:pPr>
              <a:defRPr/>
            </a:pPr>
            <a:r>
              <a:rPr lang="en-US"/>
              <a:t>Slide </a:t>
            </a:r>
            <a:fld id="{FFFE30D0-5C38-4FC6-B0BB-E752C624A0FB}" type="slidenum">
              <a:rPr lang="en-US"/>
              <a:pPr>
                <a:defRPr/>
              </a:pPr>
              <a:t>65</a:t>
            </a:fld>
            <a:endParaRPr lang="en-US"/>
          </a:p>
        </p:txBody>
      </p:sp>
      <p:sp>
        <p:nvSpPr>
          <p:cNvPr id="15373" name="Rectangle 2"/>
          <p:cNvSpPr>
            <a:spLocks noGrp="1" noChangeArrowheads="1"/>
          </p:cNvSpPr>
          <p:nvPr>
            <p:ph type="title"/>
          </p:nvPr>
        </p:nvSpPr>
        <p:spPr/>
        <p:txBody>
          <a:bodyPr/>
          <a:lstStyle/>
          <a:p>
            <a:pPr eaLnBrk="1" hangingPunct="1"/>
            <a:r>
              <a:rPr lang="en-US" smtClean="0"/>
              <a:t>Electrical Environment</a:t>
            </a:r>
          </a:p>
        </p:txBody>
      </p:sp>
      <p:graphicFrame>
        <p:nvGraphicFramePr>
          <p:cNvPr id="15362" name="Object 3"/>
          <p:cNvGraphicFramePr>
            <a:graphicFrameLocks noChangeAspect="1"/>
          </p:cNvGraphicFramePr>
          <p:nvPr>
            <p:ph idx="1"/>
          </p:nvPr>
        </p:nvGraphicFramePr>
        <p:xfrm>
          <a:off x="1116013" y="815975"/>
          <a:ext cx="7056437" cy="5473700"/>
        </p:xfrm>
        <a:graphic>
          <a:graphicData uri="http://schemas.openxmlformats.org/presentationml/2006/ole">
            <p:oleObj spid="_x0000_s150530" name="Acrobat Document" r:id="rId4" imgW="4200000" imgH="3258005" progId="AcroExch.Document.7">
              <p:embed/>
            </p:oleObj>
          </a:graphicData>
        </a:graphic>
      </p:graphicFrame>
      <p:sp>
        <p:nvSpPr>
          <p:cNvPr id="15374" name="Text Box 4"/>
          <p:cNvSpPr txBox="1">
            <a:spLocks noChangeArrowheads="1"/>
          </p:cNvSpPr>
          <p:nvPr/>
        </p:nvSpPr>
        <p:spPr bwMode="auto">
          <a:xfrm>
            <a:off x="6948488" y="3068638"/>
            <a:ext cx="565150" cy="366712"/>
          </a:xfrm>
          <a:prstGeom prst="rect">
            <a:avLst/>
          </a:prstGeom>
          <a:noFill/>
          <a:ln w="9525" algn="ctr">
            <a:noFill/>
            <a:miter lim="800000"/>
            <a:headEnd/>
            <a:tailEnd/>
          </a:ln>
        </p:spPr>
        <p:txBody>
          <a:bodyPr wrap="none">
            <a:spAutoFit/>
          </a:bodyPr>
          <a:lstStyle/>
          <a:p>
            <a:r>
              <a:rPr lang="en-US" sz="1800">
                <a:latin typeface="Helvetica" pitchFamily="34" charset="0"/>
              </a:rPr>
              <a:t>/ up</a:t>
            </a:r>
          </a:p>
        </p:txBody>
      </p:sp>
      <p:sp>
        <p:nvSpPr>
          <p:cNvPr id="15375" name="Text Box 5"/>
          <p:cNvSpPr txBox="1">
            <a:spLocks noChangeArrowheads="1"/>
          </p:cNvSpPr>
          <p:nvPr/>
        </p:nvSpPr>
        <p:spPr bwMode="auto">
          <a:xfrm>
            <a:off x="7019925" y="2492375"/>
            <a:ext cx="792163" cy="366713"/>
          </a:xfrm>
          <a:prstGeom prst="rect">
            <a:avLst/>
          </a:prstGeom>
          <a:noFill/>
          <a:ln w="9525" algn="ctr">
            <a:noFill/>
            <a:miter lim="800000"/>
            <a:headEnd/>
            <a:tailEnd/>
          </a:ln>
        </p:spPr>
        <p:txBody>
          <a:bodyPr wrap="none">
            <a:spAutoFit/>
          </a:bodyPr>
          <a:lstStyle/>
          <a:p>
            <a:r>
              <a:rPr lang="en-US" sz="1800">
                <a:latin typeface="Helvetica" pitchFamily="34" charset="0"/>
              </a:rPr>
              <a:t>/down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3528" y="5013176"/>
            <a:ext cx="8604448" cy="52322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D17D3F4-4916-43AE-94A2-290E97EF9A6D}" type="slidenum">
              <a:rPr lang="en-US"/>
              <a:pPr>
                <a:defRPr/>
              </a:pPr>
              <a:t>66</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455683" name="Rectangle 3"/>
          <p:cNvSpPr>
            <a:spLocks noGrp="1" noChangeArrowheads="1"/>
          </p:cNvSpPr>
          <p:nvPr>
            <p:ph type="body" idx="1"/>
          </p:nvPr>
        </p:nvSpPr>
        <p:spPr>
          <a:xfrm>
            <a:off x="323528" y="692696"/>
            <a:ext cx="8820472" cy="5616624"/>
          </a:xfrm>
        </p:spPr>
        <p:txBody>
          <a:bodyPr/>
          <a:lstStyle/>
          <a:p>
            <a:pPr eaLnBrk="1" hangingPunct="1">
              <a:defRPr/>
            </a:pPr>
            <a:r>
              <a:rPr lang="en-US" sz="3600" b="1" dirty="0" smtClean="0"/>
              <a:t>Planning</a:t>
            </a:r>
          </a:p>
          <a:p>
            <a:pPr lvl="1" eaLnBrk="1" hangingPunct="1">
              <a:defRPr/>
            </a:pPr>
            <a:r>
              <a:rPr lang="en-US" sz="3200" dirty="0" smtClean="0"/>
              <a:t>Example</a:t>
            </a:r>
          </a:p>
          <a:p>
            <a:pPr lvl="1" eaLnBrk="1" hangingPunct="1">
              <a:defRPr/>
            </a:pPr>
            <a:r>
              <a:rPr lang="en-US" sz="3200" dirty="0" smtClean="0">
                <a:solidFill>
                  <a:schemeClr val="tx2"/>
                </a:solidFill>
              </a:rPr>
              <a:t>STRIPS: a Feature-Based Representation</a:t>
            </a:r>
          </a:p>
          <a:p>
            <a:pPr lvl="1" eaLnBrk="1" hangingPunct="1">
              <a:defRPr/>
            </a:pPr>
            <a:r>
              <a:rPr lang="en-US" sz="3200" dirty="0" smtClean="0">
                <a:solidFill>
                  <a:schemeClr val="tx2"/>
                </a:solidFill>
              </a:rPr>
              <a:t>Forward Planning</a:t>
            </a:r>
          </a:p>
          <a:p>
            <a:pPr lvl="1" eaLnBrk="1" hangingPunct="1"/>
            <a:r>
              <a:rPr lang="en-US" sz="3200" dirty="0" smtClean="0">
                <a:solidFill>
                  <a:schemeClr val="accent4"/>
                </a:solidFill>
              </a:rPr>
              <a:t>Heuristics </a:t>
            </a:r>
          </a:p>
          <a:p>
            <a:pPr lvl="1" eaLnBrk="1" hangingPunct="1"/>
            <a:r>
              <a:rPr lang="en-US" sz="3200" dirty="0" smtClean="0"/>
              <a:t>CSP Planning</a:t>
            </a:r>
          </a:p>
          <a:p>
            <a:pPr eaLnBrk="1" hangingPunct="1">
              <a:buFontTx/>
              <a:buChar char="•"/>
            </a:pPr>
            <a:r>
              <a:rPr lang="en-US" sz="3600" b="1" dirty="0" smtClean="0"/>
              <a:t>Logic Intro</a:t>
            </a:r>
          </a:p>
          <a:p>
            <a:pPr lvl="1" eaLnBrk="1" hangingPunct="1"/>
            <a:r>
              <a:rPr lang="en-US" sz="3200" b="1" dirty="0" smtClean="0">
                <a:solidFill>
                  <a:schemeClr val="accent2"/>
                </a:solidFill>
              </a:rPr>
              <a:t>Propositional Definite Clause Logic: Syntax </a:t>
            </a:r>
            <a:r>
              <a:rPr lang="en-US" sz="3600" dirty="0" smtClean="0"/>
              <a:t>(</a:t>
            </a:r>
            <a:r>
              <a:rPr lang="en-US" sz="3600" dirty="0" err="1" smtClean="0"/>
              <a:t>Chp</a:t>
            </a:r>
            <a:r>
              <a:rPr lang="en-US" sz="2800" dirty="0" smtClean="0">
                <a:latin typeface="Arial Unicode MS" pitchFamily="34" charset="-128"/>
              </a:rPr>
              <a:t> 5.2</a:t>
            </a:r>
            <a:r>
              <a:rPr lang="en-US" sz="3600" dirty="0" smtClean="0"/>
              <a:t>)</a:t>
            </a:r>
          </a:p>
          <a:p>
            <a:pPr lvl="1" eaLnBrk="1" hangingPunct="1"/>
            <a:endParaRPr lang="en-US" sz="2800" dirty="0" smtClean="0"/>
          </a:p>
          <a:p>
            <a:pPr lvl="1" eaLnBrk="1" hangingPunct="1">
              <a:defRPr/>
            </a:pPr>
            <a:endParaRPr lang="en-US" b="1" dirty="0" smtClean="0"/>
          </a:p>
          <a:p>
            <a:pPr eaLnBrk="1" hangingPunct="1">
              <a:buFontTx/>
              <a:buChar char="•"/>
              <a:defRPr/>
            </a:pPr>
            <a:endParaRPr lang="en-US" sz="3200" dirty="0" smtClean="0">
              <a:solidFill>
                <a:schemeClr val="bg2"/>
              </a:solidFill>
            </a:endParaRPr>
          </a:p>
          <a:p>
            <a:pPr eaLnBrk="1" hangingPunct="1">
              <a:defRPr/>
            </a:pPr>
            <a:endParaRPr lang="en-US" sz="3600" dirty="0" smtClean="0">
              <a:solidFill>
                <a:schemeClr val="bg2"/>
              </a:solidFill>
            </a:endParaRPr>
          </a:p>
          <a:p>
            <a:pPr eaLnBrk="1" hangingPunct="1">
              <a:defRP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A0C710BF-9588-4D02-88F1-06FB009114EA}" type="slidenum">
              <a:rPr lang="en-US"/>
              <a:pPr>
                <a:defRPr/>
              </a:pPr>
              <a:t>67</a:t>
            </a:fld>
            <a:endParaRPr lang="en-US"/>
          </a:p>
        </p:txBody>
      </p:sp>
      <p:sp>
        <p:nvSpPr>
          <p:cNvPr id="25604" name="Rectangle 2"/>
          <p:cNvSpPr>
            <a:spLocks noGrp="1" noChangeArrowheads="1"/>
          </p:cNvSpPr>
          <p:nvPr>
            <p:ph type="title"/>
          </p:nvPr>
        </p:nvSpPr>
        <p:spPr/>
        <p:txBody>
          <a:bodyPr/>
          <a:lstStyle/>
          <a:p>
            <a:pPr eaLnBrk="1" hangingPunct="1"/>
            <a:r>
              <a:rPr lang="en-US" smtClean="0"/>
              <a:t>Propositional Definite Clauses</a:t>
            </a:r>
          </a:p>
        </p:txBody>
      </p:sp>
      <p:sp>
        <p:nvSpPr>
          <p:cNvPr id="500739" name="Rectangle 3"/>
          <p:cNvSpPr>
            <a:spLocks noGrp="1" noChangeArrowheads="1"/>
          </p:cNvSpPr>
          <p:nvPr>
            <p:ph type="body" idx="1"/>
          </p:nvPr>
        </p:nvSpPr>
        <p:spPr>
          <a:xfrm>
            <a:off x="304800" y="908050"/>
            <a:ext cx="8839200" cy="5378470"/>
          </a:xfrm>
        </p:spPr>
        <p:txBody>
          <a:bodyPr/>
          <a:lstStyle/>
          <a:p>
            <a:pPr eaLnBrk="1" hangingPunct="1">
              <a:lnSpc>
                <a:spcPct val="80000"/>
              </a:lnSpc>
              <a:buFontTx/>
              <a:buChar char="•"/>
            </a:pPr>
            <a:r>
              <a:rPr lang="en-US" sz="3200" b="1" dirty="0" smtClean="0">
                <a:solidFill>
                  <a:schemeClr val="accent2"/>
                </a:solidFill>
              </a:rPr>
              <a:t>Propositional Definite Clauses:</a:t>
            </a:r>
            <a:r>
              <a:rPr lang="en-US" dirty="0" smtClean="0"/>
              <a:t> our first logical representation and reasoning system.</a:t>
            </a:r>
          </a:p>
          <a:p>
            <a:pPr eaLnBrk="1" hangingPunct="1">
              <a:lnSpc>
                <a:spcPct val="80000"/>
              </a:lnSpc>
            </a:pPr>
            <a:r>
              <a:rPr lang="en-US" dirty="0" smtClean="0"/>
              <a:t>(very simple!)</a:t>
            </a:r>
          </a:p>
          <a:p>
            <a:pPr eaLnBrk="1" hangingPunct="1">
              <a:lnSpc>
                <a:spcPct val="80000"/>
              </a:lnSpc>
              <a:buFontTx/>
              <a:buChar char="•"/>
            </a:pPr>
            <a:endParaRPr lang="en-US" dirty="0" smtClean="0"/>
          </a:p>
          <a:p>
            <a:pPr eaLnBrk="1" hangingPunct="1">
              <a:lnSpc>
                <a:spcPct val="80000"/>
              </a:lnSpc>
              <a:buFontTx/>
              <a:buChar char="•"/>
            </a:pPr>
            <a:r>
              <a:rPr lang="en-US" dirty="0" smtClean="0"/>
              <a:t>Only two kinds of statements:</a:t>
            </a:r>
          </a:p>
          <a:p>
            <a:pPr lvl="1" eaLnBrk="1" hangingPunct="1">
              <a:lnSpc>
                <a:spcPct val="80000"/>
              </a:lnSpc>
            </a:pPr>
            <a:r>
              <a:rPr lang="en-US" dirty="0" smtClean="0"/>
              <a:t>that </a:t>
            </a:r>
            <a:r>
              <a:rPr lang="en-US" b="1" dirty="0" smtClean="0"/>
              <a:t>a proposition is true</a:t>
            </a:r>
          </a:p>
          <a:p>
            <a:pPr lvl="1" eaLnBrk="1" hangingPunct="1">
              <a:lnSpc>
                <a:spcPct val="80000"/>
              </a:lnSpc>
            </a:pPr>
            <a:r>
              <a:rPr lang="en-US" dirty="0" smtClean="0"/>
              <a:t>that </a:t>
            </a:r>
            <a:r>
              <a:rPr lang="en-US" b="1" dirty="0" smtClean="0"/>
              <a:t>a proposition is true if one or more other propositions are true</a:t>
            </a:r>
          </a:p>
          <a:p>
            <a:pPr lvl="1" eaLnBrk="1" hangingPunct="1">
              <a:lnSpc>
                <a:spcPct val="80000"/>
              </a:lnSpc>
            </a:pPr>
            <a:endParaRPr lang="en-US" sz="1800" dirty="0" smtClean="0"/>
          </a:p>
          <a:p>
            <a:pPr eaLnBrk="1" hangingPunct="1">
              <a:lnSpc>
                <a:spcPct val="80000"/>
              </a:lnSpc>
              <a:buFontTx/>
              <a:buChar char="•"/>
            </a:pPr>
            <a:r>
              <a:rPr lang="en-US" dirty="0" smtClean="0"/>
              <a:t>Why still useful?</a:t>
            </a:r>
          </a:p>
          <a:p>
            <a:pPr lvl="1" eaLnBrk="1" hangingPunct="1">
              <a:lnSpc>
                <a:spcPct val="80000"/>
              </a:lnSpc>
            </a:pPr>
            <a:r>
              <a:rPr lang="en-US" dirty="0" smtClean="0">
                <a:solidFill>
                  <a:schemeClr val="accent2"/>
                </a:solidFill>
              </a:rPr>
              <a:t>Adequate in many domains</a:t>
            </a:r>
            <a:r>
              <a:rPr lang="en-US" dirty="0" smtClean="0"/>
              <a:t> (with some adjustments)</a:t>
            </a:r>
          </a:p>
          <a:p>
            <a:pPr lvl="1" eaLnBrk="1" hangingPunct="1">
              <a:lnSpc>
                <a:spcPct val="80000"/>
              </a:lnSpc>
            </a:pPr>
            <a:r>
              <a:rPr lang="en-US" dirty="0" smtClean="0"/>
              <a:t>Reasoning steps </a:t>
            </a:r>
            <a:r>
              <a:rPr lang="en-US" dirty="0" smtClean="0">
                <a:solidFill>
                  <a:schemeClr val="accent2"/>
                </a:solidFill>
              </a:rPr>
              <a:t>easy to follow by humans</a:t>
            </a:r>
          </a:p>
          <a:p>
            <a:pPr lvl="1" eaLnBrk="1" hangingPunct="1">
              <a:lnSpc>
                <a:spcPct val="80000"/>
              </a:lnSpc>
            </a:pPr>
            <a:r>
              <a:rPr lang="en-US" dirty="0" smtClean="0">
                <a:solidFill>
                  <a:schemeClr val="accent2"/>
                </a:solidFill>
              </a:rPr>
              <a:t>Inference linear</a:t>
            </a:r>
            <a:r>
              <a:rPr lang="en-US" dirty="0" smtClean="0"/>
              <a:t> in size of your set of statements</a:t>
            </a:r>
          </a:p>
          <a:p>
            <a:pPr lvl="1" eaLnBrk="1" hangingPunct="1">
              <a:lnSpc>
                <a:spcPct val="80000"/>
              </a:lnSpc>
            </a:pPr>
            <a:r>
              <a:rPr lang="en-US" dirty="0" smtClean="0"/>
              <a:t>Similar formalisms used in </a:t>
            </a:r>
            <a:r>
              <a:rPr lang="en-US" dirty="0" smtClean="0">
                <a:solidFill>
                  <a:schemeClr val="accent2"/>
                </a:solidFill>
              </a:rPr>
              <a:t>cognitive architectures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07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073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073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322, Lecture 6</a:t>
            </a:r>
            <a:endParaRPr lang="en-US"/>
          </a:p>
        </p:txBody>
      </p:sp>
      <p:sp>
        <p:nvSpPr>
          <p:cNvPr id="9" name="Slide Number Placeholder 5"/>
          <p:cNvSpPr>
            <a:spLocks noGrp="1"/>
          </p:cNvSpPr>
          <p:nvPr>
            <p:ph type="sldNum" sz="quarter" idx="12"/>
          </p:nvPr>
        </p:nvSpPr>
        <p:spPr/>
        <p:txBody>
          <a:bodyPr/>
          <a:lstStyle/>
          <a:p>
            <a:pPr>
              <a:defRPr/>
            </a:pPr>
            <a:r>
              <a:rPr lang="en-US"/>
              <a:t>Slide </a:t>
            </a:r>
            <a:fld id="{09978708-FCD2-4E49-87EB-0BAF78CC3A25}" type="slidenum">
              <a:rPr lang="en-US"/>
              <a:pPr>
                <a:defRPr/>
              </a:pPr>
              <a:t>68</a:t>
            </a:fld>
            <a:endParaRPr lang="en-US"/>
          </a:p>
        </p:txBody>
      </p:sp>
      <p:sp>
        <p:nvSpPr>
          <p:cNvPr id="16411" name="Rectangle 2"/>
          <p:cNvSpPr>
            <a:spLocks noGrp="1" noChangeArrowheads="1"/>
          </p:cNvSpPr>
          <p:nvPr>
            <p:ph type="title"/>
          </p:nvPr>
        </p:nvSpPr>
        <p:spPr/>
        <p:txBody>
          <a:bodyPr/>
          <a:lstStyle/>
          <a:p>
            <a:pPr eaLnBrk="1" hangingPunct="1"/>
            <a:r>
              <a:rPr lang="en-US" smtClean="0"/>
              <a:t>Propositional Definite Clauses: Syntax</a:t>
            </a:r>
          </a:p>
        </p:txBody>
      </p:sp>
      <p:sp>
        <p:nvSpPr>
          <p:cNvPr id="503812" name="Rectangle 4"/>
          <p:cNvSpPr>
            <a:spLocks noChangeArrowheads="1"/>
          </p:cNvSpPr>
          <p:nvPr/>
        </p:nvSpPr>
        <p:spPr bwMode="auto">
          <a:xfrm>
            <a:off x="179388" y="836613"/>
            <a:ext cx="8785225" cy="10080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(atom)</a:t>
            </a:r>
          </a:p>
          <a:p>
            <a:pPr marL="381000" indent="-381000">
              <a:spcBef>
                <a:spcPct val="20000"/>
              </a:spcBef>
              <a:defRPr/>
            </a:pPr>
            <a:r>
              <a:rPr lang="en-US" sz="2400" dirty="0">
                <a:latin typeface="Arial Unicode MS" pitchFamily="34" charset="-128"/>
              </a:rPr>
              <a:t>An </a:t>
            </a:r>
            <a:r>
              <a:rPr lang="en-US" sz="2400" b="1" dirty="0">
                <a:solidFill>
                  <a:schemeClr val="accent6"/>
                </a:solidFill>
                <a:latin typeface="Arial Unicode MS" pitchFamily="34" charset="-128"/>
              </a:rPr>
              <a:t>atom</a:t>
            </a:r>
            <a:r>
              <a:rPr lang="en-US" sz="2400" dirty="0">
                <a:latin typeface="Arial Unicode MS" pitchFamily="34" charset="-128"/>
              </a:rPr>
              <a:t> is a symbol starting with a lower case letter</a:t>
            </a:r>
            <a:endParaRPr lang="en-US" sz="2400" b="1" dirty="0">
              <a:latin typeface="Arial Unicode MS" pitchFamily="34" charset="-128"/>
            </a:endParaRPr>
          </a:p>
        </p:txBody>
      </p:sp>
      <p:sp>
        <p:nvSpPr>
          <p:cNvPr id="503813" name="Rectangle 5"/>
          <p:cNvSpPr>
            <a:spLocks noChangeArrowheads="1"/>
          </p:cNvSpPr>
          <p:nvPr/>
        </p:nvSpPr>
        <p:spPr bwMode="auto">
          <a:xfrm>
            <a:off x="179388" y="2060575"/>
            <a:ext cx="8785225" cy="1439863"/>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(body)</a:t>
            </a:r>
          </a:p>
          <a:p>
            <a:pPr marL="381000" indent="-381000">
              <a:spcBef>
                <a:spcPct val="20000"/>
              </a:spcBef>
              <a:defRPr/>
            </a:pPr>
            <a:r>
              <a:rPr lang="en-US" sz="2400" dirty="0">
                <a:latin typeface="Arial Unicode MS" pitchFamily="34" charset="-128"/>
              </a:rPr>
              <a:t>A </a:t>
            </a:r>
            <a:r>
              <a:rPr lang="en-US" sz="2400" b="1" dirty="0">
                <a:solidFill>
                  <a:schemeClr val="accent6"/>
                </a:solidFill>
                <a:latin typeface="Arial Unicode MS" pitchFamily="34" charset="-128"/>
              </a:rPr>
              <a:t>body</a:t>
            </a:r>
            <a:r>
              <a:rPr lang="en-US" sz="2400" dirty="0">
                <a:latin typeface="Arial Unicode MS" pitchFamily="34" charset="-128"/>
              </a:rPr>
              <a:t> is an atom or is of the form </a:t>
            </a:r>
            <a:r>
              <a:rPr lang="en-US" sz="2400" i="1" dirty="0">
                <a:latin typeface="Arial Unicode MS" pitchFamily="34" charset="-128"/>
              </a:rPr>
              <a:t>b</a:t>
            </a:r>
            <a:r>
              <a:rPr lang="en-US" sz="2400" i="1" baseline="-25000" dirty="0">
                <a:latin typeface="Arial Unicode MS" pitchFamily="34" charset="-128"/>
              </a:rPr>
              <a:t>1</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b</a:t>
            </a:r>
            <a:r>
              <a:rPr lang="en-US" sz="2400" i="1" baseline="-25000" dirty="0">
                <a:latin typeface="Arial Unicode MS" pitchFamily="34" charset="-128"/>
              </a:rPr>
              <a:t>2</a:t>
            </a:r>
            <a:r>
              <a:rPr lang="en-US" sz="2400" dirty="0">
                <a:latin typeface="Arial Unicode MS" pitchFamily="34" charset="-128"/>
              </a:rPr>
              <a:t>  where </a:t>
            </a:r>
            <a:r>
              <a:rPr lang="en-US" sz="2400" i="1" dirty="0">
                <a:latin typeface="Arial Unicode MS" pitchFamily="34" charset="-128"/>
              </a:rPr>
              <a:t>b</a:t>
            </a:r>
            <a:r>
              <a:rPr lang="en-US" sz="2400" i="1" baseline="-25000" dirty="0">
                <a:latin typeface="Arial Unicode MS" pitchFamily="34" charset="-128"/>
              </a:rPr>
              <a:t>1</a:t>
            </a:r>
          </a:p>
          <a:p>
            <a:pPr marL="381000" indent="-381000">
              <a:spcBef>
                <a:spcPct val="20000"/>
              </a:spcBef>
              <a:defRPr/>
            </a:pPr>
            <a:r>
              <a:rPr lang="en-US" sz="2400" dirty="0">
                <a:latin typeface="Arial Unicode MS" pitchFamily="34" charset="-128"/>
              </a:rPr>
              <a:t>  and </a:t>
            </a:r>
            <a:r>
              <a:rPr lang="en-US" sz="2400" i="1" dirty="0">
                <a:latin typeface="Arial Unicode MS" pitchFamily="34" charset="-128"/>
              </a:rPr>
              <a:t>b</a:t>
            </a:r>
            <a:r>
              <a:rPr lang="en-US" sz="2400" i="1" baseline="-25000" dirty="0">
                <a:latin typeface="Arial Unicode MS" pitchFamily="34" charset="-128"/>
              </a:rPr>
              <a:t>2</a:t>
            </a:r>
            <a:r>
              <a:rPr lang="en-US" sz="2400" dirty="0">
                <a:latin typeface="Arial Unicode MS" pitchFamily="34" charset="-128"/>
              </a:rPr>
              <a:t>  are bodies.</a:t>
            </a:r>
            <a:endParaRPr lang="en-US" sz="2400" b="1" dirty="0">
              <a:latin typeface="Arial Unicode MS" pitchFamily="34" charset="-128"/>
            </a:endParaRPr>
          </a:p>
        </p:txBody>
      </p:sp>
      <p:sp>
        <p:nvSpPr>
          <p:cNvPr id="503814" name="Rectangle 6"/>
          <p:cNvSpPr>
            <a:spLocks noChangeArrowheads="1"/>
          </p:cNvSpPr>
          <p:nvPr/>
        </p:nvSpPr>
        <p:spPr bwMode="auto">
          <a:xfrm>
            <a:off x="179388" y="3716338"/>
            <a:ext cx="8785225" cy="12239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(definite clause)</a:t>
            </a:r>
          </a:p>
          <a:p>
            <a:pPr marL="381000" indent="-381000">
              <a:spcBef>
                <a:spcPct val="20000"/>
              </a:spcBef>
              <a:defRPr/>
            </a:pPr>
            <a:r>
              <a:rPr lang="en-US" sz="2400" dirty="0">
                <a:latin typeface="Arial Unicode MS" pitchFamily="34" charset="-128"/>
              </a:rPr>
              <a:t>A </a:t>
            </a:r>
            <a:r>
              <a:rPr lang="en-US" sz="2400" b="1" dirty="0">
                <a:solidFill>
                  <a:schemeClr val="accent6"/>
                </a:solidFill>
                <a:latin typeface="Arial Unicode MS" pitchFamily="34" charset="-128"/>
              </a:rPr>
              <a:t>definite clause </a:t>
            </a:r>
            <a:r>
              <a:rPr lang="en-US" sz="2400" dirty="0">
                <a:latin typeface="Arial Unicode MS" pitchFamily="34" charset="-128"/>
              </a:rPr>
              <a:t>is an atom or is a rule of the form </a:t>
            </a:r>
            <a:r>
              <a:rPr lang="en-US" sz="2400" i="1" dirty="0">
                <a:latin typeface="Arial Unicode MS" pitchFamily="34" charset="-128"/>
              </a:rPr>
              <a:t>h</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b</a:t>
            </a:r>
            <a:r>
              <a:rPr lang="en-US" sz="2400" dirty="0">
                <a:latin typeface="Arial Unicode MS" pitchFamily="34" charset="-128"/>
              </a:rPr>
              <a:t>  where </a:t>
            </a:r>
            <a:r>
              <a:rPr lang="en-US" sz="2400" i="1" dirty="0">
                <a:latin typeface="Arial Unicode MS" pitchFamily="34" charset="-128"/>
              </a:rPr>
              <a:t>h</a:t>
            </a:r>
            <a:r>
              <a:rPr lang="en-US" sz="2400" dirty="0">
                <a:latin typeface="Arial Unicode MS" pitchFamily="34" charset="-128"/>
              </a:rPr>
              <a:t>  is an atom and </a:t>
            </a:r>
            <a:r>
              <a:rPr lang="en-US" sz="2400" i="1" dirty="0">
                <a:latin typeface="Arial Unicode MS" pitchFamily="34" charset="-128"/>
              </a:rPr>
              <a:t>b </a:t>
            </a:r>
            <a:r>
              <a:rPr lang="en-US" sz="2400" dirty="0">
                <a:latin typeface="Arial Unicode MS" pitchFamily="34" charset="-128"/>
              </a:rPr>
              <a:t> is a body. (Read this as ``</a:t>
            </a:r>
            <a:r>
              <a:rPr lang="en-US" sz="2400" i="1" dirty="0">
                <a:latin typeface="Arial Unicode MS" pitchFamily="34" charset="-128"/>
              </a:rPr>
              <a:t>h</a:t>
            </a:r>
            <a:r>
              <a:rPr lang="en-US" sz="2400" dirty="0">
                <a:latin typeface="Arial Unicode MS" pitchFamily="34" charset="-128"/>
              </a:rPr>
              <a:t>  if </a:t>
            </a:r>
            <a:r>
              <a:rPr lang="en-US" sz="2400" i="1" dirty="0">
                <a:latin typeface="Arial Unicode MS" pitchFamily="34" charset="-128"/>
              </a:rPr>
              <a:t>b</a:t>
            </a:r>
            <a:r>
              <a:rPr lang="en-US" sz="2400" dirty="0">
                <a:latin typeface="Arial Unicode MS" pitchFamily="34" charset="-128"/>
              </a:rPr>
              <a:t>.'')</a:t>
            </a:r>
          </a:p>
        </p:txBody>
      </p:sp>
      <p:sp>
        <p:nvSpPr>
          <p:cNvPr id="503815" name="Rectangle 7"/>
          <p:cNvSpPr>
            <a:spLocks noChangeArrowheads="1"/>
          </p:cNvSpPr>
          <p:nvPr/>
        </p:nvSpPr>
        <p:spPr bwMode="auto">
          <a:xfrm>
            <a:off x="179388" y="5157788"/>
            <a:ext cx="8785225" cy="10080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(KB)</a:t>
            </a:r>
          </a:p>
          <a:p>
            <a:pPr marL="381000" indent="-381000">
              <a:spcBef>
                <a:spcPct val="20000"/>
              </a:spcBef>
              <a:defRPr/>
            </a:pPr>
            <a:r>
              <a:rPr lang="en-US" sz="2400" dirty="0">
                <a:latin typeface="Arial Unicode MS" pitchFamily="34" charset="-128"/>
              </a:rPr>
              <a:t>A </a:t>
            </a:r>
            <a:r>
              <a:rPr lang="en-US" sz="2400" b="1" dirty="0">
                <a:solidFill>
                  <a:schemeClr val="accent6"/>
                </a:solidFill>
                <a:latin typeface="Arial Unicode MS" pitchFamily="34" charset="-128"/>
              </a:rPr>
              <a:t>knowledge base </a:t>
            </a:r>
            <a:r>
              <a:rPr lang="en-US" sz="2400" dirty="0">
                <a:latin typeface="Arial Unicode MS" pitchFamily="34" charset="-128"/>
              </a:rPr>
              <a:t>is a set of definite clauses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 name="Object 3"/>
          <p:cNvGraphicFramePr>
            <a:graphicFrameLocks noChangeAspect="1"/>
          </p:cNvGraphicFramePr>
          <p:nvPr>
            <p:ph idx="1"/>
          </p:nvPr>
        </p:nvGraphicFramePr>
        <p:xfrm>
          <a:off x="5846763" y="404813"/>
          <a:ext cx="3063875" cy="2376487"/>
        </p:xfrm>
        <a:graphic>
          <a:graphicData uri="http://schemas.openxmlformats.org/presentationml/2006/ole">
            <p:oleObj spid="_x0000_s220162" name="Acrobat Document" r:id="rId4" imgW="4200000" imgH="3258005" progId="AcroExch.Document.7">
              <p:embed/>
            </p:oleObj>
          </a:graphicData>
        </a:graphic>
      </p:graphicFrame>
      <p:pic>
        <p:nvPicPr>
          <p:cNvPr id="58370" name="Picture 10" descr="Picture2.jpg"/>
          <p:cNvPicPr>
            <a:picLocks noChangeAspect="1"/>
          </p:cNvPicPr>
          <p:nvPr/>
        </p:nvPicPr>
        <p:blipFill>
          <a:blip r:embed="rId5" cstate="print"/>
          <a:srcRect/>
          <a:stretch>
            <a:fillRect/>
          </a:stretch>
        </p:blipFill>
        <p:spPr bwMode="auto">
          <a:xfrm>
            <a:off x="1717675" y="0"/>
            <a:ext cx="3744913" cy="2524125"/>
          </a:xfrm>
          <a:prstGeom prst="rect">
            <a:avLst/>
          </a:prstGeom>
          <a:noFill/>
          <a:ln w="9525">
            <a:noFill/>
            <a:miter lim="800000"/>
            <a:headEnd/>
            <a:tailEnd/>
          </a:ln>
        </p:spPr>
      </p:pic>
      <p:pic>
        <p:nvPicPr>
          <p:cNvPr id="58371" name="Picture 12" descr="Picture3.jpg"/>
          <p:cNvPicPr>
            <a:picLocks noChangeAspect="1"/>
          </p:cNvPicPr>
          <p:nvPr/>
        </p:nvPicPr>
        <p:blipFill>
          <a:blip r:embed="rId6" cstate="print"/>
          <a:srcRect/>
          <a:stretch>
            <a:fillRect/>
          </a:stretch>
        </p:blipFill>
        <p:spPr bwMode="auto">
          <a:xfrm>
            <a:off x="1717675" y="2636838"/>
            <a:ext cx="5129213" cy="4221162"/>
          </a:xfrm>
          <a:prstGeom prst="rect">
            <a:avLst/>
          </a:prstGeom>
          <a:noFill/>
          <a:ln w="9525">
            <a:noFill/>
            <a:miter lim="800000"/>
            <a:headEnd/>
            <a:tailEnd/>
          </a:ln>
        </p:spPr>
      </p:pic>
      <p:sp>
        <p:nvSpPr>
          <p:cNvPr id="2" name="Right Brace 1"/>
          <p:cNvSpPr/>
          <p:nvPr/>
        </p:nvSpPr>
        <p:spPr>
          <a:xfrm>
            <a:off x="5857875" y="2674938"/>
            <a:ext cx="790575" cy="399415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Right Brace 7"/>
          <p:cNvSpPr/>
          <p:nvPr/>
        </p:nvSpPr>
        <p:spPr>
          <a:xfrm>
            <a:off x="3768725" y="115888"/>
            <a:ext cx="792163" cy="2160587"/>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374" name="TextBox 2"/>
          <p:cNvSpPr txBox="1">
            <a:spLocks noChangeArrowheads="1"/>
          </p:cNvSpPr>
          <p:nvPr/>
        </p:nvSpPr>
        <p:spPr bwMode="auto">
          <a:xfrm>
            <a:off x="4632325" y="908050"/>
            <a:ext cx="1165225" cy="523875"/>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atoms</a:t>
            </a:r>
          </a:p>
        </p:txBody>
      </p:sp>
      <p:sp>
        <p:nvSpPr>
          <p:cNvPr id="58375" name="TextBox 9"/>
          <p:cNvSpPr txBox="1">
            <a:spLocks noChangeArrowheads="1"/>
          </p:cNvSpPr>
          <p:nvPr/>
        </p:nvSpPr>
        <p:spPr bwMode="auto">
          <a:xfrm>
            <a:off x="6846888" y="4365625"/>
            <a:ext cx="965200" cy="523875"/>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rules</a:t>
            </a:r>
          </a:p>
        </p:txBody>
      </p:sp>
      <p:sp>
        <p:nvSpPr>
          <p:cNvPr id="11" name="Right Brace 10"/>
          <p:cNvSpPr/>
          <p:nvPr/>
        </p:nvSpPr>
        <p:spPr>
          <a:xfrm flipH="1">
            <a:off x="1979613" y="115888"/>
            <a:ext cx="757237" cy="65532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377" name="TextBox 11"/>
          <p:cNvSpPr txBox="1">
            <a:spLocks noChangeArrowheads="1"/>
          </p:cNvSpPr>
          <p:nvPr/>
        </p:nvSpPr>
        <p:spPr bwMode="auto">
          <a:xfrm>
            <a:off x="611188" y="2852738"/>
            <a:ext cx="1603375" cy="1385887"/>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definite</a:t>
            </a:r>
            <a:br>
              <a:rPr lang="en-US" dirty="0">
                <a:latin typeface="Arial" pitchFamily="34" charset="0"/>
                <a:cs typeface="Arial" pitchFamily="34" charset="0"/>
              </a:rPr>
            </a:br>
            <a:r>
              <a:rPr lang="en-US" dirty="0">
                <a:latin typeface="Arial" pitchFamily="34" charset="0"/>
                <a:cs typeface="Arial" pitchFamily="34" charset="0"/>
              </a:rPr>
              <a:t>clauses, </a:t>
            </a:r>
            <a:br>
              <a:rPr lang="en-US" dirty="0">
                <a:latin typeface="Arial" pitchFamily="34" charset="0"/>
                <a:cs typeface="Arial" pitchFamily="34" charset="0"/>
              </a:rPr>
            </a:br>
            <a:r>
              <a:rPr lang="en-US" dirty="0">
                <a:latin typeface="Arial" pitchFamily="34" charset="0"/>
                <a:cs typeface="Arial" pitchFamily="34" charset="0"/>
              </a:rPr>
              <a:t>KB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374"/>
                                        </p:tgtEl>
                                        <p:attrNameLst>
                                          <p:attrName>style.visibility</p:attrName>
                                        </p:attrNameLst>
                                      </p:cBhvr>
                                      <p:to>
                                        <p:strVal val="visible"/>
                                      </p:to>
                                    </p:set>
                                    <p:animEffect transition="in" filter="wipe(down)">
                                      <p:cBhvr>
                                        <p:cTn id="10" dur="500"/>
                                        <p:tgtEl>
                                          <p:spTgt spid="583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8375"/>
                                        </p:tgtEl>
                                        <p:attrNameLst>
                                          <p:attrName>style.visibility</p:attrName>
                                        </p:attrNameLst>
                                      </p:cBhvr>
                                      <p:to>
                                        <p:strVal val="visible"/>
                                      </p:to>
                                    </p:set>
                                    <p:animEffect transition="in" filter="wipe(down)">
                                      <p:cBhvr>
                                        <p:cTn id="18" dur="500"/>
                                        <p:tgtEl>
                                          <p:spTgt spid="5837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8377"/>
                                        </p:tgtEl>
                                        <p:attrNameLst>
                                          <p:attrName>style.visibility</p:attrName>
                                        </p:attrNameLst>
                                      </p:cBhvr>
                                      <p:to>
                                        <p:strVal val="visible"/>
                                      </p:to>
                                    </p:set>
                                    <p:animEffect transition="in" filter="wipe(down)">
                                      <p:cBhvr>
                                        <p:cTn id="26"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58374" grpId="0"/>
      <p:bldP spid="58375" grpId="0"/>
      <p:bldP spid="11" grpId="0" animBg="1"/>
      <p:bldP spid="583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5A18FAA4-6C5A-477D-8008-EBA165D87611}" type="slidenum">
              <a:rPr lang="en-US"/>
              <a:pPr>
                <a:defRPr/>
              </a:pPr>
              <a:t>7</a:t>
            </a:fld>
            <a:endParaRPr lang="en-US"/>
          </a:p>
        </p:txBody>
      </p:sp>
      <p:sp>
        <p:nvSpPr>
          <p:cNvPr id="8225" name="Rectangle 2"/>
          <p:cNvSpPr>
            <a:spLocks noGrp="1" noChangeArrowheads="1"/>
          </p:cNvSpPr>
          <p:nvPr>
            <p:ph type="title"/>
          </p:nvPr>
        </p:nvSpPr>
        <p:spPr/>
        <p:txBody>
          <a:bodyPr/>
          <a:lstStyle/>
          <a:p>
            <a:pPr eaLnBrk="1" hangingPunct="1"/>
            <a:r>
              <a:rPr lang="en-US" smtClean="0"/>
              <a:t>Planning as Search: Successor function and Solution</a:t>
            </a:r>
          </a:p>
        </p:txBody>
      </p:sp>
      <p:sp>
        <p:nvSpPr>
          <p:cNvPr id="8226" name="Rectangle 3"/>
          <p:cNvSpPr>
            <a:spLocks noGrp="1" noChangeArrowheads="1"/>
          </p:cNvSpPr>
          <p:nvPr>
            <p:ph type="body" idx="1"/>
          </p:nvPr>
        </p:nvSpPr>
        <p:spPr>
          <a:xfrm>
            <a:off x="357188" y="1428750"/>
            <a:ext cx="8458200" cy="4495800"/>
          </a:xfrm>
        </p:spPr>
        <p:txBody>
          <a:bodyPr/>
          <a:lstStyle/>
          <a:p>
            <a:pPr eaLnBrk="1" hangingPunct="1"/>
            <a:r>
              <a:rPr lang="en-US" b="1" smtClean="0"/>
              <a:t>Actions : </a:t>
            </a:r>
            <a:r>
              <a:rPr lang="en-US" smtClean="0"/>
              <a:t>take the agent from one state to another</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b="1" smtClean="0"/>
              <a:t>Solution: </a:t>
            </a:r>
            <a:r>
              <a:rPr lang="en-US" smtClean="0"/>
              <a:t>sequence of actions that when performed will take the agent from the current state to a goal state</a:t>
            </a:r>
          </a:p>
          <a:p>
            <a:pPr eaLnBrk="1" hangingPunct="1"/>
            <a:endParaRPr lang="en-US" smtClean="0"/>
          </a:p>
        </p:txBody>
      </p:sp>
      <p:sp>
        <p:nvSpPr>
          <p:cNvPr id="8227" name="Rectangle 7"/>
          <p:cNvSpPr>
            <a:spLocks noChangeArrowheads="1"/>
          </p:cNvSpPr>
          <p:nvPr/>
        </p:nvSpPr>
        <p:spPr bwMode="auto">
          <a:xfrm>
            <a:off x="1071563" y="2143125"/>
            <a:ext cx="1368425" cy="1655763"/>
          </a:xfrm>
          <a:prstGeom prst="rect">
            <a:avLst/>
          </a:prstGeom>
          <a:noFill/>
          <a:ln w="9525" algn="ctr">
            <a:solidFill>
              <a:schemeClr val="accent2"/>
            </a:solidFill>
            <a:miter lim="800000"/>
            <a:headEnd/>
            <a:tailEnd/>
          </a:ln>
        </p:spPr>
        <p:txBody>
          <a:bodyPr wrap="none" anchor="ctr">
            <a:spAutoFit/>
          </a:bodyPr>
          <a:lstStyle/>
          <a:p>
            <a:endParaRPr lang="en-US"/>
          </a:p>
        </p:txBody>
      </p:sp>
      <p:sp>
        <p:nvSpPr>
          <p:cNvPr id="8228" name="Rectangle 7"/>
          <p:cNvSpPr>
            <a:spLocks noChangeArrowheads="1"/>
          </p:cNvSpPr>
          <p:nvPr/>
        </p:nvSpPr>
        <p:spPr bwMode="auto">
          <a:xfrm>
            <a:off x="4643438" y="2214563"/>
            <a:ext cx="1368425" cy="1655762"/>
          </a:xfrm>
          <a:prstGeom prst="rect">
            <a:avLst/>
          </a:prstGeom>
          <a:noFill/>
          <a:ln w="9525" algn="ctr">
            <a:solidFill>
              <a:schemeClr val="accent2"/>
            </a:solid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p:txBody>
          <a:bodyPr/>
          <a:lstStyle/>
          <a:p>
            <a:pPr>
              <a:defRPr/>
            </a:pPr>
            <a:r>
              <a:rPr lang="en-US" smtClean="0"/>
              <a:t>PDC Syntax: more examples</a:t>
            </a:r>
          </a:p>
        </p:txBody>
      </p:sp>
      <p:sp>
        <p:nvSpPr>
          <p:cNvPr id="33797" name="Rectangle 3"/>
          <p:cNvSpPr>
            <a:spLocks noGrp="1" noChangeArrowheads="1"/>
          </p:cNvSpPr>
          <p:nvPr>
            <p:ph type="body" idx="1"/>
          </p:nvPr>
        </p:nvSpPr>
        <p:spPr>
          <a:xfrm>
            <a:off x="0" y="3213100"/>
            <a:ext cx="10144125" cy="4103688"/>
          </a:xfrm>
        </p:spPr>
        <p:txBody>
          <a:bodyPr/>
          <a:lstStyle/>
          <a:p>
            <a:pPr marL="457200" indent="-457200" eaLnBrk="1" hangingPunct="1">
              <a:lnSpc>
                <a:spcPct val="150000"/>
              </a:lnSpc>
              <a:buSzTx/>
              <a:buFont typeface="cmr10" pitchFamily="34" charset="0"/>
              <a:buAutoNum type="alphaLcParenR"/>
            </a:pPr>
            <a:r>
              <a:rPr lang="en-US" sz="2000" i="1" smtClean="0"/>
              <a:t>ai_is_fun</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a:t>
            </a:r>
            <a:r>
              <a:rPr lang="en-US" sz="2000" i="1" smtClean="0"/>
              <a:t>ai_is_boring</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notTooMuch_work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a:t>
            </a:r>
            <a:r>
              <a:rPr lang="en-US" sz="2000" b="1" smtClean="0">
                <a:sym typeface="Symbol" pitchFamily="18" charset="2"/>
              </a:rPr>
              <a:t> </a:t>
            </a:r>
            <a:r>
              <a:rPr lang="en-US" sz="2000" i="1" smtClean="0"/>
              <a: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f(time_spent, material_learned)</a:t>
            </a:r>
            <a:endParaRPr lang="en-US" sz="2000" i="1" smtClean="0"/>
          </a:p>
          <a:p>
            <a:pPr marL="457200" indent="-457200" eaLnBrk="1" hangingPunct="1">
              <a:lnSpc>
                <a:spcPct val="150000"/>
              </a:lnSpc>
              <a:buSzTx/>
              <a:buFont typeface="cmr10" pitchFamily="34" charset="0"/>
              <a:buAutoNum type="alphaLcParenR"/>
            </a:pPr>
            <a:r>
              <a:rPr lang="en-US" sz="2000" i="1" smtClean="0"/>
              <a:t>srtsyj </a:t>
            </a:r>
            <a:r>
              <a:rPr lang="en-US" sz="2000" i="1" smtClean="0">
                <a:ea typeface="Arial Unicode MS" pitchFamily="34" charset="-128"/>
                <a:cs typeface="Arial Unicode MS" pitchFamily="34" charset="-128"/>
              </a:rPr>
              <a:t>← errt ∧ gffdgdgd</a:t>
            </a:r>
          </a:p>
          <a:p>
            <a:pPr marL="457200" indent="-457200" eaLnBrk="1" hangingPunct="1">
              <a:lnSpc>
                <a:spcPct val="150000"/>
              </a:lnSpc>
              <a:buSzTx/>
              <a:buFont typeface="cmr10" pitchFamily="34" charset="0"/>
              <a:buAutoNum type="alphaLcParenR"/>
            </a:pPr>
            <a:endParaRPr lang="en-US" sz="2000" i="1" smtClean="0"/>
          </a:p>
        </p:txBody>
      </p:sp>
      <p:sp>
        <p:nvSpPr>
          <p:cNvPr id="60419" name="Rectangle 5"/>
          <p:cNvSpPr>
            <a:spLocks noChangeArrowheads="1"/>
          </p:cNvSpPr>
          <p:nvPr/>
        </p:nvSpPr>
        <p:spPr bwMode="auto">
          <a:xfrm>
            <a:off x="468313" y="5948363"/>
            <a:ext cx="1439862" cy="431800"/>
          </a:xfrm>
          <a:prstGeom prst="rect">
            <a:avLst/>
          </a:prstGeom>
          <a:noFill/>
          <a:ln w="9525">
            <a:noFill/>
            <a:round/>
            <a:headEnd/>
            <a:tailEnd/>
          </a:ln>
        </p:spPr>
        <p:txBody>
          <a:bodyPr wrap="none">
            <a:spAutoFit/>
          </a:bodyPr>
          <a:lstStyle/>
          <a:p>
            <a:endParaRPr lang="en-US"/>
          </a:p>
        </p:txBody>
      </p:sp>
      <p:sp>
        <p:nvSpPr>
          <p:cNvPr id="60420" name="Rectangle 7"/>
          <p:cNvSpPr>
            <a:spLocks noChangeArrowheads="1"/>
          </p:cNvSpPr>
          <p:nvPr/>
        </p:nvSpPr>
        <p:spPr bwMode="auto">
          <a:xfrm>
            <a:off x="2052439" y="2780357"/>
            <a:ext cx="184731" cy="461665"/>
          </a:xfrm>
          <a:prstGeom prst="rect">
            <a:avLst/>
          </a:prstGeom>
          <a:noFill/>
          <a:ln w="9525">
            <a:noFill/>
            <a:round/>
            <a:headEnd/>
            <a:tailEnd/>
          </a:ln>
        </p:spPr>
        <p:txBody>
          <a:bodyPr wrap="none">
            <a:spAutoFit/>
          </a:bodyPr>
          <a:lstStyle/>
          <a:p>
            <a:endParaRPr lang="en-US" sz="2400"/>
          </a:p>
        </p:txBody>
      </p:sp>
      <p:sp>
        <p:nvSpPr>
          <p:cNvPr id="60421" name="Rectangle 8"/>
          <p:cNvSpPr>
            <a:spLocks noChangeArrowheads="1"/>
          </p:cNvSpPr>
          <p:nvPr/>
        </p:nvSpPr>
        <p:spPr bwMode="auto">
          <a:xfrm>
            <a:off x="539552" y="2708920"/>
            <a:ext cx="2404826" cy="461665"/>
          </a:xfrm>
          <a:prstGeom prst="rect">
            <a:avLst/>
          </a:prstGeom>
          <a:solidFill>
            <a:srgbClr val="92D050"/>
          </a:solidFill>
          <a:ln w="9525">
            <a:solidFill>
              <a:srgbClr val="92D050"/>
            </a:solidFill>
            <a:round/>
            <a:headEnd/>
            <a:tailEnd/>
          </a:ln>
        </p:spPr>
        <p:txBody>
          <a:bodyPr wrap="none">
            <a:spAutoFit/>
          </a:bodyPr>
          <a:lstStyle/>
          <a:p>
            <a:r>
              <a:rPr lang="en-US" sz="2400" dirty="0"/>
              <a:t>Legal PDC clause</a:t>
            </a:r>
          </a:p>
        </p:txBody>
      </p:sp>
      <p:sp>
        <p:nvSpPr>
          <p:cNvPr id="60422" name="Rectangle 9"/>
          <p:cNvSpPr>
            <a:spLocks noChangeArrowheads="1"/>
          </p:cNvSpPr>
          <p:nvPr/>
        </p:nvSpPr>
        <p:spPr bwMode="auto">
          <a:xfrm>
            <a:off x="3852664" y="2708920"/>
            <a:ext cx="3054041" cy="461665"/>
          </a:xfrm>
          <a:prstGeom prst="rect">
            <a:avLst/>
          </a:prstGeom>
          <a:solidFill>
            <a:srgbClr val="FFFF00"/>
          </a:solidFill>
          <a:ln w="9525">
            <a:solidFill>
              <a:srgbClr val="FFFF00"/>
            </a:solidFill>
            <a:round/>
            <a:headEnd/>
            <a:tailEnd/>
          </a:ln>
        </p:spPr>
        <p:txBody>
          <a:bodyPr wrap="none">
            <a:spAutoFit/>
          </a:bodyPr>
          <a:lstStyle/>
          <a:p>
            <a:r>
              <a:rPr lang="en-US" sz="2400"/>
              <a:t>Not a legal PDC clause</a:t>
            </a:r>
          </a:p>
        </p:txBody>
      </p:sp>
      <p:sp>
        <p:nvSpPr>
          <p:cNvPr id="60423" name="Rectangle 10"/>
          <p:cNvSpPr>
            <a:spLocks noChangeArrowheads="1"/>
          </p:cNvSpPr>
          <p:nvPr/>
        </p:nvSpPr>
        <p:spPr bwMode="auto">
          <a:xfrm>
            <a:off x="1979613" y="3357563"/>
            <a:ext cx="647700" cy="358775"/>
          </a:xfrm>
          <a:prstGeom prst="rect">
            <a:avLst/>
          </a:prstGeom>
          <a:solidFill>
            <a:srgbClr val="92D050"/>
          </a:solidFill>
          <a:ln w="9525">
            <a:noFill/>
            <a:round/>
            <a:headEnd/>
            <a:tailEnd/>
          </a:ln>
        </p:spPr>
        <p:txBody>
          <a:bodyPr wrap="none">
            <a:spAutoFit/>
          </a:bodyPr>
          <a:lstStyle/>
          <a:p>
            <a:endParaRPr lang="en-US"/>
          </a:p>
        </p:txBody>
      </p:sp>
      <p:sp>
        <p:nvSpPr>
          <p:cNvPr id="60424" name="Rectangle 11"/>
          <p:cNvSpPr>
            <a:spLocks noChangeArrowheads="1"/>
          </p:cNvSpPr>
          <p:nvPr/>
        </p:nvSpPr>
        <p:spPr bwMode="auto">
          <a:xfrm>
            <a:off x="2987675" y="3357563"/>
            <a:ext cx="647700" cy="358775"/>
          </a:xfrm>
          <a:prstGeom prst="rect">
            <a:avLst/>
          </a:prstGeom>
          <a:solidFill>
            <a:srgbClr val="FFFF00"/>
          </a:solidFill>
          <a:ln w="9525">
            <a:noFill/>
            <a:round/>
            <a:headEnd/>
            <a:tailEnd/>
          </a:ln>
        </p:spPr>
        <p:txBody>
          <a:bodyPr wrap="none">
            <a:spAutoFit/>
          </a:bodyPr>
          <a:lstStyle/>
          <a:p>
            <a:endParaRPr lang="en-US"/>
          </a:p>
        </p:txBody>
      </p:sp>
      <p:grpSp>
        <p:nvGrpSpPr>
          <p:cNvPr id="2" name="Group 22"/>
          <p:cNvGrpSpPr>
            <a:grpSpLocks/>
          </p:cNvGrpSpPr>
          <p:nvPr/>
        </p:nvGrpSpPr>
        <p:grpSpPr bwMode="auto">
          <a:xfrm>
            <a:off x="3563938" y="3933825"/>
            <a:ext cx="1655762" cy="358775"/>
            <a:chOff x="3347864" y="2420888"/>
            <a:chExt cx="1656184" cy="360040"/>
          </a:xfrm>
        </p:grpSpPr>
        <p:sp>
          <p:nvSpPr>
            <p:cNvPr id="60442" name="Rectangle 12"/>
            <p:cNvSpPr>
              <a:spLocks noChangeArrowheads="1"/>
            </p:cNvSpPr>
            <p:nvPr/>
          </p:nvSpPr>
          <p:spPr bwMode="auto">
            <a:xfrm>
              <a:off x="3347864" y="2420888"/>
              <a:ext cx="648072" cy="360040"/>
            </a:xfrm>
            <a:prstGeom prst="rect">
              <a:avLst/>
            </a:prstGeom>
            <a:solidFill>
              <a:srgbClr val="92D050"/>
            </a:solidFill>
            <a:ln w="9525">
              <a:noFill/>
              <a:round/>
              <a:headEnd/>
              <a:tailEnd/>
            </a:ln>
          </p:spPr>
          <p:txBody>
            <a:bodyPr wrap="none">
              <a:spAutoFit/>
            </a:bodyPr>
            <a:lstStyle/>
            <a:p>
              <a:endParaRPr lang="en-US"/>
            </a:p>
          </p:txBody>
        </p:sp>
        <p:sp>
          <p:nvSpPr>
            <p:cNvPr id="60443" name="Rectangle 13"/>
            <p:cNvSpPr>
              <a:spLocks noChangeArrowheads="1"/>
            </p:cNvSpPr>
            <p:nvPr/>
          </p:nvSpPr>
          <p:spPr bwMode="auto">
            <a:xfrm>
              <a:off x="4355976" y="2420888"/>
              <a:ext cx="648072" cy="360040"/>
            </a:xfrm>
            <a:prstGeom prst="rect">
              <a:avLst/>
            </a:prstGeom>
            <a:solidFill>
              <a:srgbClr val="FFFF00"/>
            </a:solidFill>
            <a:ln w="9525">
              <a:noFill/>
              <a:round/>
              <a:headEnd/>
              <a:tailEnd/>
            </a:ln>
          </p:spPr>
          <p:txBody>
            <a:bodyPr wrap="none">
              <a:spAutoFit/>
            </a:bodyPr>
            <a:lstStyle/>
            <a:p>
              <a:endParaRPr lang="en-US"/>
            </a:p>
          </p:txBody>
        </p:sp>
      </p:grpSp>
      <p:grpSp>
        <p:nvGrpSpPr>
          <p:cNvPr id="3" name="Group 23"/>
          <p:cNvGrpSpPr>
            <a:grpSpLocks/>
          </p:cNvGrpSpPr>
          <p:nvPr/>
        </p:nvGrpSpPr>
        <p:grpSpPr bwMode="auto">
          <a:xfrm>
            <a:off x="5003800" y="4365625"/>
            <a:ext cx="1655763" cy="360363"/>
            <a:chOff x="3347864" y="2420888"/>
            <a:chExt cx="1656184" cy="360040"/>
          </a:xfrm>
        </p:grpSpPr>
        <p:sp>
          <p:nvSpPr>
            <p:cNvPr id="60440" name="Rectangle 24"/>
            <p:cNvSpPr>
              <a:spLocks noChangeArrowheads="1"/>
            </p:cNvSpPr>
            <p:nvPr/>
          </p:nvSpPr>
          <p:spPr bwMode="auto">
            <a:xfrm>
              <a:off x="3347864" y="2420888"/>
              <a:ext cx="648072" cy="360040"/>
            </a:xfrm>
            <a:prstGeom prst="rect">
              <a:avLst/>
            </a:prstGeom>
            <a:solidFill>
              <a:srgbClr val="92D050"/>
            </a:solidFill>
            <a:ln w="9525">
              <a:noFill/>
              <a:round/>
              <a:headEnd/>
              <a:tailEnd/>
            </a:ln>
          </p:spPr>
          <p:txBody>
            <a:bodyPr wrap="none">
              <a:spAutoFit/>
            </a:bodyPr>
            <a:lstStyle/>
            <a:p>
              <a:endParaRPr lang="en-US"/>
            </a:p>
          </p:txBody>
        </p:sp>
        <p:sp>
          <p:nvSpPr>
            <p:cNvPr id="60441" name="Rectangle 25"/>
            <p:cNvSpPr>
              <a:spLocks noChangeArrowheads="1"/>
            </p:cNvSpPr>
            <p:nvPr/>
          </p:nvSpPr>
          <p:spPr bwMode="auto">
            <a:xfrm>
              <a:off x="4355976" y="2420888"/>
              <a:ext cx="648072" cy="360040"/>
            </a:xfrm>
            <a:prstGeom prst="rect">
              <a:avLst/>
            </a:prstGeom>
            <a:solidFill>
              <a:srgbClr val="FFFF00"/>
            </a:solidFill>
            <a:ln w="9525">
              <a:noFill/>
              <a:round/>
              <a:headEnd/>
              <a:tailEnd/>
            </a:ln>
          </p:spPr>
          <p:txBody>
            <a:bodyPr wrap="none">
              <a:spAutoFit/>
            </a:bodyPr>
            <a:lstStyle/>
            <a:p>
              <a:endParaRPr lang="en-US"/>
            </a:p>
          </p:txBody>
        </p:sp>
      </p:grpSp>
      <p:grpSp>
        <p:nvGrpSpPr>
          <p:cNvPr id="4" name="Group 26"/>
          <p:cNvGrpSpPr>
            <a:grpSpLocks/>
          </p:cNvGrpSpPr>
          <p:nvPr/>
        </p:nvGrpSpPr>
        <p:grpSpPr bwMode="auto">
          <a:xfrm>
            <a:off x="7451725" y="4941888"/>
            <a:ext cx="1657350" cy="358775"/>
            <a:chOff x="3347864" y="2420888"/>
            <a:chExt cx="1656184" cy="360040"/>
          </a:xfrm>
        </p:grpSpPr>
        <p:sp>
          <p:nvSpPr>
            <p:cNvPr id="60438" name="Rectangle 27"/>
            <p:cNvSpPr>
              <a:spLocks noChangeArrowheads="1"/>
            </p:cNvSpPr>
            <p:nvPr/>
          </p:nvSpPr>
          <p:spPr bwMode="auto">
            <a:xfrm>
              <a:off x="3347864" y="2420888"/>
              <a:ext cx="648072" cy="360040"/>
            </a:xfrm>
            <a:prstGeom prst="rect">
              <a:avLst/>
            </a:prstGeom>
            <a:solidFill>
              <a:srgbClr val="92D050"/>
            </a:solidFill>
            <a:ln w="9525">
              <a:noFill/>
              <a:round/>
              <a:headEnd/>
              <a:tailEnd/>
            </a:ln>
          </p:spPr>
          <p:txBody>
            <a:bodyPr wrap="none">
              <a:spAutoFit/>
            </a:bodyPr>
            <a:lstStyle/>
            <a:p>
              <a:endParaRPr lang="en-US"/>
            </a:p>
          </p:txBody>
        </p:sp>
        <p:sp>
          <p:nvSpPr>
            <p:cNvPr id="60439" name="Rectangle 28"/>
            <p:cNvSpPr>
              <a:spLocks noChangeArrowheads="1"/>
            </p:cNvSpPr>
            <p:nvPr/>
          </p:nvSpPr>
          <p:spPr bwMode="auto">
            <a:xfrm>
              <a:off x="4355976" y="2420888"/>
              <a:ext cx="648072" cy="360040"/>
            </a:xfrm>
            <a:prstGeom prst="rect">
              <a:avLst/>
            </a:prstGeom>
            <a:solidFill>
              <a:srgbClr val="FFFF00"/>
            </a:solidFill>
            <a:ln w="9525">
              <a:noFill/>
              <a:round/>
              <a:headEnd/>
              <a:tailEnd/>
            </a:ln>
          </p:spPr>
          <p:txBody>
            <a:bodyPr wrap="none">
              <a:spAutoFit/>
            </a:bodyPr>
            <a:lstStyle/>
            <a:p>
              <a:endParaRPr lang="en-US"/>
            </a:p>
          </p:txBody>
        </p:sp>
      </p:grpSp>
      <p:grpSp>
        <p:nvGrpSpPr>
          <p:cNvPr id="5" name="Group 32"/>
          <p:cNvGrpSpPr>
            <a:grpSpLocks/>
          </p:cNvGrpSpPr>
          <p:nvPr/>
        </p:nvGrpSpPr>
        <p:grpSpPr bwMode="auto">
          <a:xfrm>
            <a:off x="7308850" y="5516563"/>
            <a:ext cx="1655763" cy="360362"/>
            <a:chOff x="3347864" y="2420888"/>
            <a:chExt cx="1656184" cy="360040"/>
          </a:xfrm>
        </p:grpSpPr>
        <p:sp>
          <p:nvSpPr>
            <p:cNvPr id="60436" name="Rectangle 33"/>
            <p:cNvSpPr>
              <a:spLocks noChangeArrowheads="1"/>
            </p:cNvSpPr>
            <p:nvPr/>
          </p:nvSpPr>
          <p:spPr bwMode="auto">
            <a:xfrm>
              <a:off x="3347864" y="2420888"/>
              <a:ext cx="648072" cy="360040"/>
            </a:xfrm>
            <a:prstGeom prst="rect">
              <a:avLst/>
            </a:prstGeom>
            <a:solidFill>
              <a:srgbClr val="92D050"/>
            </a:solidFill>
            <a:ln w="9525">
              <a:noFill/>
              <a:round/>
              <a:headEnd/>
              <a:tailEnd/>
            </a:ln>
          </p:spPr>
          <p:txBody>
            <a:bodyPr wrap="none">
              <a:spAutoFit/>
            </a:bodyPr>
            <a:lstStyle/>
            <a:p>
              <a:endParaRPr lang="en-US"/>
            </a:p>
          </p:txBody>
        </p:sp>
        <p:sp>
          <p:nvSpPr>
            <p:cNvPr id="60437" name="Rectangle 34"/>
            <p:cNvSpPr>
              <a:spLocks noChangeArrowheads="1"/>
            </p:cNvSpPr>
            <p:nvPr/>
          </p:nvSpPr>
          <p:spPr bwMode="auto">
            <a:xfrm>
              <a:off x="4355976" y="2420888"/>
              <a:ext cx="648072" cy="360040"/>
            </a:xfrm>
            <a:prstGeom prst="rect">
              <a:avLst/>
            </a:prstGeom>
            <a:solidFill>
              <a:srgbClr val="FFFF00"/>
            </a:solidFill>
            <a:ln w="9525">
              <a:noFill/>
              <a:round/>
              <a:headEnd/>
              <a:tailEnd/>
            </a:ln>
          </p:spPr>
          <p:txBody>
            <a:bodyPr wrap="none">
              <a:spAutoFit/>
            </a:bodyPr>
            <a:lstStyle/>
            <a:p>
              <a:endParaRPr lang="en-US"/>
            </a:p>
          </p:txBody>
        </p:sp>
      </p:grpSp>
      <p:grpSp>
        <p:nvGrpSpPr>
          <p:cNvPr id="6" name="Group 35"/>
          <p:cNvGrpSpPr>
            <a:grpSpLocks/>
          </p:cNvGrpSpPr>
          <p:nvPr/>
        </p:nvGrpSpPr>
        <p:grpSpPr bwMode="auto">
          <a:xfrm>
            <a:off x="5867400" y="5949950"/>
            <a:ext cx="1655763" cy="358775"/>
            <a:chOff x="3347864" y="2420888"/>
            <a:chExt cx="1656184" cy="360040"/>
          </a:xfrm>
        </p:grpSpPr>
        <p:sp>
          <p:nvSpPr>
            <p:cNvPr id="60434" name="Rectangle 36"/>
            <p:cNvSpPr>
              <a:spLocks noChangeArrowheads="1"/>
            </p:cNvSpPr>
            <p:nvPr/>
          </p:nvSpPr>
          <p:spPr bwMode="auto">
            <a:xfrm>
              <a:off x="3347864" y="2420888"/>
              <a:ext cx="648072" cy="360040"/>
            </a:xfrm>
            <a:prstGeom prst="rect">
              <a:avLst/>
            </a:prstGeom>
            <a:solidFill>
              <a:srgbClr val="92D050"/>
            </a:solidFill>
            <a:ln w="9525">
              <a:noFill/>
              <a:round/>
              <a:headEnd/>
              <a:tailEnd/>
            </a:ln>
          </p:spPr>
          <p:txBody>
            <a:bodyPr wrap="none">
              <a:spAutoFit/>
            </a:bodyPr>
            <a:lstStyle/>
            <a:p>
              <a:endParaRPr lang="en-US"/>
            </a:p>
          </p:txBody>
        </p:sp>
        <p:sp>
          <p:nvSpPr>
            <p:cNvPr id="60435" name="Rectangle 37"/>
            <p:cNvSpPr>
              <a:spLocks noChangeArrowheads="1"/>
            </p:cNvSpPr>
            <p:nvPr/>
          </p:nvSpPr>
          <p:spPr bwMode="auto">
            <a:xfrm>
              <a:off x="4355976" y="2420888"/>
              <a:ext cx="648072" cy="360040"/>
            </a:xfrm>
            <a:prstGeom prst="rect">
              <a:avLst/>
            </a:prstGeom>
            <a:solidFill>
              <a:srgbClr val="FFFF00"/>
            </a:solidFill>
            <a:ln w="9525">
              <a:noFill/>
              <a:round/>
              <a:headEnd/>
              <a:tailEnd/>
            </a:ln>
          </p:spPr>
          <p:txBody>
            <a:bodyPr wrap="none">
              <a:spAutoFit/>
            </a:bodyPr>
            <a:lstStyle/>
            <a:p>
              <a:endParaRPr lang="en-US"/>
            </a:p>
          </p:txBody>
        </p:sp>
      </p:grpSp>
      <p:sp>
        <p:nvSpPr>
          <p:cNvPr id="26" name="Rectangle 6"/>
          <p:cNvSpPr>
            <a:spLocks noChangeArrowheads="1"/>
          </p:cNvSpPr>
          <p:nvPr/>
        </p:nvSpPr>
        <p:spPr bwMode="auto">
          <a:xfrm>
            <a:off x="179388" y="835024"/>
            <a:ext cx="8785225" cy="1801887"/>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pPr>
            <a:r>
              <a:rPr lang="en-US" sz="2000" b="1" dirty="0">
                <a:latin typeface="Arial" pitchFamily="34" charset="0"/>
                <a:cs typeface="Arial" pitchFamily="34" charset="0"/>
              </a:rPr>
              <a:t>Definition (definite clause)</a:t>
            </a:r>
          </a:p>
          <a:p>
            <a:pPr marL="381000" indent="-381000">
              <a:spcBef>
                <a:spcPct val="20000"/>
              </a:spcBef>
            </a:pPr>
            <a:r>
              <a:rPr lang="en-US" sz="2000" dirty="0">
                <a:latin typeface="Arial" pitchFamily="34" charset="0"/>
                <a:cs typeface="Arial" pitchFamily="34" charset="0"/>
              </a:rPr>
              <a:t>A </a:t>
            </a:r>
            <a:r>
              <a:rPr lang="en-US" sz="2000" b="1" dirty="0">
                <a:solidFill>
                  <a:srgbClr val="FF0000"/>
                </a:solidFill>
                <a:latin typeface="Arial" pitchFamily="34" charset="0"/>
                <a:cs typeface="Arial" pitchFamily="34" charset="0"/>
              </a:rPr>
              <a:t>definite clause </a:t>
            </a:r>
            <a:r>
              <a:rPr lang="en-US" sz="2000" dirty="0">
                <a:latin typeface="Arial" pitchFamily="34" charset="0"/>
                <a:cs typeface="Arial" pitchFamily="34" charset="0"/>
              </a:rPr>
              <a:t>is </a:t>
            </a:r>
            <a:endParaRPr lang="en-US" sz="2000" dirty="0" smtClean="0">
              <a:latin typeface="Arial" pitchFamily="34" charset="0"/>
              <a:cs typeface="Arial" pitchFamily="34" charset="0"/>
            </a:endParaRPr>
          </a:p>
          <a:p>
            <a:pPr marL="381000" indent="-381000">
              <a:spcBef>
                <a:spcPct val="20000"/>
              </a:spcBef>
              <a:buFontTx/>
              <a:buChar char="-"/>
            </a:pPr>
            <a:r>
              <a:rPr lang="en-US" sz="2000" dirty="0" smtClean="0">
                <a:latin typeface="Arial" pitchFamily="34" charset="0"/>
                <a:cs typeface="Arial" pitchFamily="34" charset="0"/>
              </a:rPr>
              <a:t>an </a:t>
            </a:r>
            <a:r>
              <a:rPr lang="en-US" sz="2000" dirty="0">
                <a:latin typeface="Arial" pitchFamily="34" charset="0"/>
                <a:cs typeface="Arial" pitchFamily="34" charset="0"/>
              </a:rPr>
              <a:t>atom or </a:t>
            </a:r>
            <a:endParaRPr lang="en-US" sz="2000" dirty="0" smtClean="0">
              <a:latin typeface="Arial" pitchFamily="34" charset="0"/>
              <a:cs typeface="Arial" pitchFamily="34" charset="0"/>
            </a:endParaRPr>
          </a:p>
          <a:p>
            <a:pPr marL="381000" indent="-381000">
              <a:spcBef>
                <a:spcPct val="20000"/>
              </a:spcBef>
              <a:buFontTx/>
              <a:buChar char="-"/>
            </a:pPr>
            <a:r>
              <a:rPr lang="en-US" sz="2000" dirty="0" smtClean="0">
                <a:latin typeface="Arial" pitchFamily="34" charset="0"/>
                <a:cs typeface="Arial" pitchFamily="34" charset="0"/>
              </a:rPr>
              <a:t>a </a:t>
            </a:r>
            <a:r>
              <a:rPr lang="en-US" sz="2000" dirty="0">
                <a:latin typeface="Arial" pitchFamily="34" charset="0"/>
                <a:cs typeface="Arial" pitchFamily="34" charset="0"/>
              </a:rPr>
              <a:t>rule of the form </a:t>
            </a:r>
            <a:r>
              <a:rPr lang="en-US" sz="2000" i="1" dirty="0">
                <a:latin typeface="Arial" pitchFamily="34" charset="0"/>
                <a:cs typeface="Arial" pitchFamily="34" charset="0"/>
              </a:rPr>
              <a:t>h</a:t>
            </a:r>
            <a:r>
              <a:rPr lang="en-US" sz="2000" dirty="0">
                <a:latin typeface="Arial" pitchFamily="34" charset="0"/>
                <a:cs typeface="Arial" pitchFamily="34" charset="0"/>
              </a:rPr>
              <a:t> </a:t>
            </a:r>
            <a:r>
              <a:rPr lang="en-US" sz="2000" dirty="0">
                <a:latin typeface="Arial" pitchFamily="34" charset="0"/>
                <a:ea typeface="Arial Unicode MS" pitchFamily="34" charset="-128"/>
                <a:cs typeface="Arial Unicode MS" pitchFamily="34" charset="-128"/>
              </a:rPr>
              <a:t>←</a:t>
            </a:r>
            <a:r>
              <a:rPr lang="en-US" sz="2000" dirty="0">
                <a:latin typeface="Arial" pitchFamily="34" charset="0"/>
                <a:cs typeface="Arial" pitchFamily="34" charset="0"/>
              </a:rPr>
              <a:t> </a:t>
            </a:r>
            <a:r>
              <a:rPr lang="en-US" sz="2000" i="1" dirty="0">
                <a:latin typeface="Arial" pitchFamily="34" charset="0"/>
                <a:cs typeface="Arial" pitchFamily="34" charset="0"/>
              </a:rPr>
              <a:t>b</a:t>
            </a:r>
            <a:r>
              <a:rPr lang="en-US" sz="2000" dirty="0">
                <a:latin typeface="Arial" pitchFamily="34" charset="0"/>
                <a:cs typeface="Arial" pitchFamily="34" charset="0"/>
              </a:rPr>
              <a:t>  where </a:t>
            </a:r>
            <a:r>
              <a:rPr lang="en-US" sz="2000" i="1" dirty="0">
                <a:latin typeface="Arial" pitchFamily="34" charset="0"/>
                <a:cs typeface="Arial" pitchFamily="34" charset="0"/>
              </a:rPr>
              <a:t>h</a:t>
            </a:r>
            <a:r>
              <a:rPr lang="en-US" sz="2000" dirty="0">
                <a:latin typeface="Arial" pitchFamily="34" charset="0"/>
                <a:cs typeface="Arial" pitchFamily="34" charset="0"/>
              </a:rPr>
              <a:t>  is an atom (</a:t>
            </a:r>
            <a:r>
              <a:rPr lang="en-CA" altLang="en-US" sz="2000" dirty="0">
                <a:latin typeface="Arial" pitchFamily="34" charset="0"/>
                <a:cs typeface="Arial" pitchFamily="34" charset="0"/>
              </a:rPr>
              <a:t>‘</a:t>
            </a:r>
            <a:r>
              <a:rPr lang="en-US" altLang="ja-JP" sz="2000" dirty="0">
                <a:latin typeface="Arial" pitchFamily="34" charset="0"/>
                <a:cs typeface="Arial" pitchFamily="34" charset="0"/>
              </a:rPr>
              <a:t>head</a:t>
            </a:r>
            <a:r>
              <a:rPr lang="en-CA" altLang="en-US" sz="2000" dirty="0">
                <a:latin typeface="Arial" pitchFamily="34" charset="0"/>
                <a:cs typeface="Arial" pitchFamily="34" charset="0"/>
              </a:rPr>
              <a:t>’</a:t>
            </a:r>
            <a:r>
              <a:rPr lang="en-US" altLang="ja-JP" sz="2000" dirty="0">
                <a:latin typeface="Arial" pitchFamily="34" charset="0"/>
                <a:cs typeface="Arial" pitchFamily="34" charset="0"/>
              </a:rPr>
              <a:t>) and </a:t>
            </a:r>
            <a:r>
              <a:rPr lang="en-US" altLang="ja-JP" sz="2000" i="1" dirty="0">
                <a:latin typeface="Arial" pitchFamily="34" charset="0"/>
                <a:cs typeface="Arial" pitchFamily="34" charset="0"/>
              </a:rPr>
              <a:t>b </a:t>
            </a:r>
            <a:r>
              <a:rPr lang="en-US" altLang="ja-JP" sz="2000" dirty="0">
                <a:latin typeface="Arial" pitchFamily="34" charset="0"/>
                <a:cs typeface="Arial" pitchFamily="34" charset="0"/>
              </a:rPr>
              <a:t>is a body. </a:t>
            </a:r>
            <a:br>
              <a:rPr lang="en-US" altLang="ja-JP" sz="2000" dirty="0">
                <a:latin typeface="Arial" pitchFamily="34" charset="0"/>
                <a:cs typeface="Arial" pitchFamily="34" charset="0"/>
              </a:rPr>
            </a:br>
            <a:r>
              <a:rPr lang="en-US" altLang="ja-JP" sz="2000" dirty="0">
                <a:latin typeface="Arial" pitchFamily="34" charset="0"/>
                <a:cs typeface="Arial" pitchFamily="34" charset="0"/>
              </a:rPr>
              <a:t>(Read this as </a:t>
            </a:r>
            <a:r>
              <a:rPr lang="en-US" altLang="en-US" sz="2000" dirty="0">
                <a:latin typeface="Arial" pitchFamily="34" charset="0"/>
                <a:cs typeface="Arial" pitchFamily="34" charset="0"/>
              </a:rPr>
              <a:t>‘</a:t>
            </a:r>
            <a:r>
              <a:rPr lang="en-US" altLang="ja-JP" sz="2000" i="1" dirty="0">
                <a:latin typeface="Arial" pitchFamily="34" charset="0"/>
                <a:cs typeface="Arial" pitchFamily="34" charset="0"/>
              </a:rPr>
              <a:t>h</a:t>
            </a:r>
            <a:r>
              <a:rPr lang="en-US" altLang="ja-JP" sz="2000" dirty="0">
                <a:latin typeface="Arial" pitchFamily="34" charset="0"/>
                <a:cs typeface="Arial" pitchFamily="34" charset="0"/>
              </a:rPr>
              <a:t> if </a:t>
            </a:r>
            <a:r>
              <a:rPr lang="en-US" altLang="ja-JP" sz="2000" i="1" dirty="0">
                <a:latin typeface="Arial" pitchFamily="34" charset="0"/>
                <a:cs typeface="Arial" pitchFamily="34" charset="0"/>
              </a:rPr>
              <a:t>b</a:t>
            </a:r>
            <a:r>
              <a:rPr lang="en-US" altLang="ja-JP" sz="2000" dirty="0">
                <a:latin typeface="Arial" pitchFamily="34" charset="0"/>
                <a:cs typeface="Arial" pitchFamily="34" charset="0"/>
              </a:rPr>
              <a:t>.</a:t>
            </a:r>
            <a:r>
              <a:rPr lang="en-US" altLang="en-US" sz="2000" dirty="0">
                <a:latin typeface="Arial" pitchFamily="34" charset="0"/>
                <a:cs typeface="Arial" pitchFamily="34" charset="0"/>
              </a:rPr>
              <a:t>’</a:t>
            </a:r>
            <a:r>
              <a:rPr lang="en-US" altLang="ja-JP" sz="2000" dirty="0">
                <a:latin typeface="Arial" pitchFamily="34" charset="0"/>
                <a:cs typeface="Arial" pitchFamily="34" charset="0"/>
              </a:rPr>
              <a:t>)</a:t>
            </a:r>
            <a:endParaRPr lang="en-US" sz="2000" dirty="0">
              <a:latin typeface="Arial" pitchFamily="34" charset="0"/>
              <a:cs typeface="Arial" pitchFamily="34" charset="0"/>
            </a:endParaRPr>
          </a:p>
        </p:txBody>
      </p:sp>
      <p:grpSp>
        <p:nvGrpSpPr>
          <p:cNvPr id="7" name="Group 35"/>
          <p:cNvGrpSpPr>
            <a:grpSpLocks/>
          </p:cNvGrpSpPr>
          <p:nvPr/>
        </p:nvGrpSpPr>
        <p:grpSpPr bwMode="auto">
          <a:xfrm>
            <a:off x="3708400" y="6454775"/>
            <a:ext cx="1655763" cy="358775"/>
            <a:chOff x="3347864" y="2420888"/>
            <a:chExt cx="1656184" cy="360040"/>
          </a:xfrm>
        </p:grpSpPr>
        <p:sp>
          <p:nvSpPr>
            <p:cNvPr id="60432" name="Rectangle 36"/>
            <p:cNvSpPr>
              <a:spLocks noChangeArrowheads="1"/>
            </p:cNvSpPr>
            <p:nvPr/>
          </p:nvSpPr>
          <p:spPr bwMode="auto">
            <a:xfrm>
              <a:off x="3347864" y="2420888"/>
              <a:ext cx="648072" cy="360040"/>
            </a:xfrm>
            <a:prstGeom prst="rect">
              <a:avLst/>
            </a:prstGeom>
            <a:solidFill>
              <a:srgbClr val="92D050"/>
            </a:solidFill>
            <a:ln w="9525">
              <a:noFill/>
              <a:round/>
              <a:headEnd/>
              <a:tailEnd/>
            </a:ln>
          </p:spPr>
          <p:txBody>
            <a:bodyPr wrap="none">
              <a:spAutoFit/>
            </a:bodyPr>
            <a:lstStyle/>
            <a:p>
              <a:endParaRPr lang="en-US"/>
            </a:p>
          </p:txBody>
        </p:sp>
        <p:sp>
          <p:nvSpPr>
            <p:cNvPr id="60433" name="Rectangle 37"/>
            <p:cNvSpPr>
              <a:spLocks noChangeArrowheads="1"/>
            </p:cNvSpPr>
            <p:nvPr/>
          </p:nvSpPr>
          <p:spPr bwMode="auto">
            <a:xfrm>
              <a:off x="4355976" y="2420888"/>
              <a:ext cx="648072" cy="360040"/>
            </a:xfrm>
            <a:prstGeom prst="rect">
              <a:avLst/>
            </a:prstGeom>
            <a:solidFill>
              <a:srgbClr val="FFFF00"/>
            </a:solidFill>
            <a:ln w="9525">
              <a:noFill/>
              <a:round/>
              <a:headEnd/>
              <a:tailEnd/>
            </a:ln>
          </p:spPr>
          <p:txBody>
            <a:bodyPr wrap="none">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79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379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p:txBody>
          <a:bodyPr/>
          <a:lstStyle/>
          <a:p>
            <a:pPr>
              <a:defRPr/>
            </a:pPr>
            <a:r>
              <a:rPr lang="en-US" smtClean="0"/>
              <a:t>PDC Syntax: more examples</a:t>
            </a:r>
          </a:p>
        </p:txBody>
      </p:sp>
      <p:sp>
        <p:nvSpPr>
          <p:cNvPr id="62466" name="Rectangle 3"/>
          <p:cNvSpPr>
            <a:spLocks noGrp="1" noChangeArrowheads="1"/>
          </p:cNvSpPr>
          <p:nvPr>
            <p:ph type="body" idx="1"/>
          </p:nvPr>
        </p:nvSpPr>
        <p:spPr>
          <a:xfrm>
            <a:off x="0" y="1484313"/>
            <a:ext cx="8748713" cy="4103687"/>
          </a:xfrm>
        </p:spPr>
        <p:txBody>
          <a:bodyPr/>
          <a:lstStyle/>
          <a:p>
            <a:pPr marL="457200" indent="-457200" eaLnBrk="1" hangingPunct="1">
              <a:lnSpc>
                <a:spcPct val="150000"/>
              </a:lnSpc>
              <a:buSzTx/>
              <a:buFont typeface="cmr10" pitchFamily="34" charset="0"/>
              <a:buAutoNum type="alphaLcParenR"/>
            </a:pPr>
            <a:r>
              <a:rPr lang="en-US" sz="2000" i="1" smtClean="0"/>
              <a:t>ai_is_fun</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a:t>
            </a:r>
            <a:r>
              <a:rPr lang="en-US" sz="2000" i="1" smtClean="0"/>
              <a:t>ai_is_boring</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notTooMuch_work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a:t>
            </a:r>
            <a:r>
              <a:rPr lang="en-US" sz="2000" b="1" smtClean="0">
                <a:sym typeface="Symbol" pitchFamily="18" charset="2"/>
              </a:rPr>
              <a:t> </a:t>
            </a:r>
            <a:r>
              <a:rPr lang="en-US" sz="2000" i="1" smtClean="0"/>
              <a: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f(time_spent, material_learned)</a:t>
            </a:r>
            <a:endParaRPr lang="en-US" sz="2000" i="1" smtClean="0"/>
          </a:p>
          <a:p>
            <a:pPr marL="457200" indent="-457200" eaLnBrk="1" hangingPunct="1">
              <a:lnSpc>
                <a:spcPct val="150000"/>
              </a:lnSpc>
              <a:buSzTx/>
              <a:buFont typeface="cmr10" pitchFamily="34" charset="0"/>
              <a:buAutoNum type="alphaLcParenR"/>
            </a:pPr>
            <a:r>
              <a:rPr lang="en-US" sz="2000" i="1" smtClean="0"/>
              <a:t>srtsyj </a:t>
            </a:r>
            <a:r>
              <a:rPr lang="en-US" sz="2000" i="1" smtClean="0">
                <a:ea typeface="Arial Unicode MS" pitchFamily="34" charset="-128"/>
                <a:cs typeface="Arial Unicode MS" pitchFamily="34" charset="-128"/>
              </a:rPr>
              <a:t>← errt ∧ gffdgdgd</a:t>
            </a:r>
          </a:p>
          <a:p>
            <a:pPr marL="457200" indent="-457200" eaLnBrk="1" hangingPunct="1">
              <a:lnSpc>
                <a:spcPct val="150000"/>
              </a:lnSpc>
              <a:buSzTx/>
              <a:buFontTx/>
              <a:buChar char="•"/>
            </a:pPr>
            <a:endParaRPr lang="en-US" sz="2000" i="1" smtClean="0"/>
          </a:p>
          <a:p>
            <a:pPr marL="457200" indent="-457200" eaLnBrk="1" hangingPunct="1">
              <a:lnSpc>
                <a:spcPct val="150000"/>
              </a:lnSpc>
              <a:buSzTx/>
              <a:buFontTx/>
              <a:buChar char="•"/>
            </a:pPr>
            <a:endParaRPr lang="en-US" sz="2000" i="1" smtClean="0"/>
          </a:p>
          <a:p>
            <a:pPr marL="457200" indent="-457200" eaLnBrk="1" hangingPunct="1">
              <a:lnSpc>
                <a:spcPct val="150000"/>
              </a:lnSpc>
              <a:buSzTx/>
              <a:buFontTx/>
              <a:buChar char="•"/>
            </a:pPr>
            <a:endParaRPr lang="en-US" sz="2000" i="1" smtClean="0"/>
          </a:p>
          <a:p>
            <a:pPr marL="457200" indent="-457200" eaLnBrk="1" hangingPunct="1">
              <a:lnSpc>
                <a:spcPct val="150000"/>
              </a:lnSpc>
              <a:buSzTx/>
              <a:buFontTx/>
              <a:buChar char="•"/>
            </a:pPr>
            <a:endParaRPr lang="en-US" sz="2000" i="1" smtClean="0"/>
          </a:p>
        </p:txBody>
      </p:sp>
      <p:sp>
        <p:nvSpPr>
          <p:cNvPr id="62467" name="Rectangle 4"/>
          <p:cNvSpPr>
            <a:spLocks noChangeArrowheads="1"/>
          </p:cNvSpPr>
          <p:nvPr/>
        </p:nvSpPr>
        <p:spPr bwMode="auto">
          <a:xfrm>
            <a:off x="539750" y="5661025"/>
            <a:ext cx="7500938" cy="936625"/>
          </a:xfrm>
          <a:prstGeom prst="rect">
            <a:avLst/>
          </a:prstGeom>
          <a:noFill/>
          <a:ln w="9525">
            <a:noFill/>
            <a:miter lim="800000"/>
            <a:headEnd/>
            <a:tailEnd/>
          </a:ln>
        </p:spPr>
        <p:txBody>
          <a:bodyPr/>
          <a:lstStyle/>
          <a:p>
            <a:pPr marL="342900" indent="-342900">
              <a:lnSpc>
                <a:spcPct val="80000"/>
              </a:lnSpc>
              <a:spcBef>
                <a:spcPct val="20000"/>
              </a:spcBef>
            </a:pPr>
            <a:r>
              <a:rPr lang="en-US" sz="2400" dirty="0">
                <a:cs typeface="Times New Roman" pitchFamily="18" charset="0"/>
              </a:rPr>
              <a:t>Do any of these statements </a:t>
            </a:r>
            <a:r>
              <a:rPr lang="en-US" sz="2400" dirty="0">
                <a:solidFill>
                  <a:srgbClr val="FF0000"/>
                </a:solidFill>
                <a:cs typeface="Times New Roman" pitchFamily="18" charset="0"/>
              </a:rPr>
              <a:t>mean </a:t>
            </a:r>
            <a:r>
              <a:rPr lang="en-US" sz="2400" dirty="0">
                <a:cs typeface="Times New Roman" pitchFamily="18" charset="0"/>
              </a:rPr>
              <a:t>anything?  </a:t>
            </a:r>
          </a:p>
          <a:p>
            <a:pPr marL="342900" indent="-342900">
              <a:lnSpc>
                <a:spcPct val="80000"/>
              </a:lnSpc>
              <a:spcBef>
                <a:spcPct val="20000"/>
              </a:spcBef>
            </a:pPr>
            <a:r>
              <a:rPr lang="en-US" sz="2400" dirty="0">
                <a:cs typeface="Times New Roman" pitchFamily="18" charset="0"/>
              </a:rPr>
              <a:t>Syntax doesn't answer this question!</a:t>
            </a:r>
          </a:p>
        </p:txBody>
      </p:sp>
      <p:sp>
        <p:nvSpPr>
          <p:cNvPr id="62468" name="Rectangle 5"/>
          <p:cNvSpPr>
            <a:spLocks noChangeArrowheads="1"/>
          </p:cNvSpPr>
          <p:nvPr/>
        </p:nvSpPr>
        <p:spPr bwMode="auto">
          <a:xfrm>
            <a:off x="468313" y="4076700"/>
            <a:ext cx="1439862" cy="431800"/>
          </a:xfrm>
          <a:prstGeom prst="rect">
            <a:avLst/>
          </a:prstGeom>
          <a:noFill/>
          <a:ln w="9525">
            <a:noFill/>
            <a:round/>
            <a:headEnd/>
            <a:tailEnd/>
          </a:ln>
        </p:spPr>
        <p:txBody>
          <a:bodyPr wrap="none">
            <a:spAutoFit/>
          </a:bodyPr>
          <a:lstStyle/>
          <a:p>
            <a:endParaRPr lang="en-US"/>
          </a:p>
        </p:txBody>
      </p:sp>
      <p:sp>
        <p:nvSpPr>
          <p:cNvPr id="62469" name="Rectangle 7"/>
          <p:cNvSpPr>
            <a:spLocks noChangeArrowheads="1"/>
          </p:cNvSpPr>
          <p:nvPr/>
        </p:nvSpPr>
        <p:spPr bwMode="auto">
          <a:xfrm>
            <a:off x="1908175" y="908050"/>
            <a:ext cx="1079500" cy="360363"/>
          </a:xfrm>
          <a:prstGeom prst="rect">
            <a:avLst/>
          </a:prstGeom>
          <a:noFill/>
          <a:ln w="9525">
            <a:noFill/>
            <a:round/>
            <a:headEnd/>
            <a:tailEnd/>
          </a:ln>
        </p:spPr>
        <p:txBody>
          <a:bodyPr wrap="none">
            <a:spAutoFit/>
          </a:bodyPr>
          <a:lstStyle/>
          <a:p>
            <a:endParaRPr lang="en-US"/>
          </a:p>
        </p:txBody>
      </p:sp>
      <p:sp>
        <p:nvSpPr>
          <p:cNvPr id="62470" name="Rectangle 8"/>
          <p:cNvSpPr>
            <a:spLocks noChangeArrowheads="1"/>
          </p:cNvSpPr>
          <p:nvPr/>
        </p:nvSpPr>
        <p:spPr bwMode="auto">
          <a:xfrm>
            <a:off x="395288" y="836613"/>
            <a:ext cx="2773362" cy="523875"/>
          </a:xfrm>
          <a:prstGeom prst="rect">
            <a:avLst/>
          </a:prstGeom>
          <a:solidFill>
            <a:srgbClr val="92D050"/>
          </a:solidFill>
          <a:ln w="9525">
            <a:solidFill>
              <a:srgbClr val="92D050"/>
            </a:solidFill>
            <a:round/>
            <a:headEnd/>
            <a:tailEnd/>
          </a:ln>
        </p:spPr>
        <p:txBody>
          <a:bodyPr wrap="none">
            <a:spAutoFit/>
          </a:bodyPr>
          <a:lstStyle/>
          <a:p>
            <a:r>
              <a:rPr lang="en-US"/>
              <a:t>Legal PDC clause</a:t>
            </a:r>
          </a:p>
        </p:txBody>
      </p:sp>
      <p:sp>
        <p:nvSpPr>
          <p:cNvPr id="62471" name="Rectangle 9"/>
          <p:cNvSpPr>
            <a:spLocks noChangeArrowheads="1"/>
          </p:cNvSpPr>
          <p:nvPr/>
        </p:nvSpPr>
        <p:spPr bwMode="auto">
          <a:xfrm>
            <a:off x="3708400" y="836613"/>
            <a:ext cx="3530600" cy="523875"/>
          </a:xfrm>
          <a:prstGeom prst="rect">
            <a:avLst/>
          </a:prstGeom>
          <a:solidFill>
            <a:srgbClr val="FFFF00"/>
          </a:solidFill>
          <a:ln w="9525">
            <a:solidFill>
              <a:srgbClr val="FFFF00"/>
            </a:solidFill>
            <a:round/>
            <a:headEnd/>
            <a:tailEnd/>
          </a:ln>
        </p:spPr>
        <p:txBody>
          <a:bodyPr wrap="none">
            <a:spAutoFit/>
          </a:bodyPr>
          <a:lstStyle/>
          <a:p>
            <a:r>
              <a:rPr lang="en-US"/>
              <a:t>Not a legal PDC clause</a:t>
            </a:r>
          </a:p>
        </p:txBody>
      </p:sp>
      <p:sp>
        <p:nvSpPr>
          <p:cNvPr id="62472" name="Rectangle 10"/>
          <p:cNvSpPr>
            <a:spLocks noChangeArrowheads="1"/>
          </p:cNvSpPr>
          <p:nvPr/>
        </p:nvSpPr>
        <p:spPr bwMode="auto">
          <a:xfrm>
            <a:off x="1979613" y="1557338"/>
            <a:ext cx="647700" cy="358775"/>
          </a:xfrm>
          <a:prstGeom prst="rect">
            <a:avLst/>
          </a:prstGeom>
          <a:solidFill>
            <a:srgbClr val="92D050"/>
          </a:solidFill>
          <a:ln w="9525">
            <a:noFill/>
            <a:round/>
            <a:headEnd/>
            <a:tailEnd/>
          </a:ln>
        </p:spPr>
        <p:txBody>
          <a:bodyPr wrap="none">
            <a:spAutoFit/>
          </a:bodyPr>
          <a:lstStyle/>
          <a:p>
            <a:endParaRPr lang="en-US"/>
          </a:p>
        </p:txBody>
      </p:sp>
      <p:sp>
        <p:nvSpPr>
          <p:cNvPr id="62473" name="Rectangle 11"/>
          <p:cNvSpPr>
            <a:spLocks noChangeArrowheads="1"/>
          </p:cNvSpPr>
          <p:nvPr/>
        </p:nvSpPr>
        <p:spPr bwMode="auto">
          <a:xfrm>
            <a:off x="4429125" y="2133600"/>
            <a:ext cx="647700" cy="358775"/>
          </a:xfrm>
          <a:prstGeom prst="rect">
            <a:avLst/>
          </a:prstGeom>
          <a:solidFill>
            <a:srgbClr val="FFFF00"/>
          </a:solidFill>
          <a:ln w="9525">
            <a:noFill/>
            <a:round/>
            <a:headEnd/>
            <a:tailEnd/>
          </a:ln>
        </p:spPr>
        <p:txBody>
          <a:bodyPr wrap="none">
            <a:spAutoFit/>
          </a:bodyPr>
          <a:lstStyle/>
          <a:p>
            <a:endParaRPr lang="en-US"/>
          </a:p>
        </p:txBody>
      </p:sp>
      <p:sp>
        <p:nvSpPr>
          <p:cNvPr id="62474" name="Rectangle 10"/>
          <p:cNvSpPr>
            <a:spLocks noChangeArrowheads="1"/>
          </p:cNvSpPr>
          <p:nvPr/>
        </p:nvSpPr>
        <p:spPr bwMode="auto">
          <a:xfrm>
            <a:off x="3560763" y="4724400"/>
            <a:ext cx="647700" cy="358775"/>
          </a:xfrm>
          <a:prstGeom prst="rect">
            <a:avLst/>
          </a:prstGeom>
          <a:solidFill>
            <a:srgbClr val="92D050"/>
          </a:solidFill>
          <a:ln w="9525">
            <a:noFill/>
            <a:round/>
            <a:headEnd/>
            <a:tailEnd/>
          </a:ln>
        </p:spPr>
        <p:txBody>
          <a:bodyPr wrap="none">
            <a:spAutoFit/>
          </a:bodyPr>
          <a:lstStyle/>
          <a:p>
            <a:endParaRPr lang="en-US"/>
          </a:p>
        </p:txBody>
      </p:sp>
      <p:sp>
        <p:nvSpPr>
          <p:cNvPr id="62475" name="Rectangle 11"/>
          <p:cNvSpPr>
            <a:spLocks noChangeArrowheads="1"/>
          </p:cNvSpPr>
          <p:nvPr/>
        </p:nvSpPr>
        <p:spPr bwMode="auto">
          <a:xfrm>
            <a:off x="7472363" y="3717925"/>
            <a:ext cx="647700" cy="358775"/>
          </a:xfrm>
          <a:prstGeom prst="rect">
            <a:avLst/>
          </a:prstGeom>
          <a:solidFill>
            <a:srgbClr val="FFFF00"/>
          </a:solidFill>
          <a:ln w="9525">
            <a:noFill/>
            <a:round/>
            <a:headEnd/>
            <a:tailEnd/>
          </a:ln>
        </p:spPr>
        <p:txBody>
          <a:bodyPr wrap="none">
            <a:spAutoFit/>
          </a:bodyPr>
          <a:lstStyle/>
          <a:p>
            <a:endParaRPr lang="en-US"/>
          </a:p>
        </p:txBody>
      </p:sp>
      <p:sp>
        <p:nvSpPr>
          <p:cNvPr id="62476" name="Rectangle 10"/>
          <p:cNvSpPr>
            <a:spLocks noChangeArrowheads="1"/>
          </p:cNvSpPr>
          <p:nvPr/>
        </p:nvSpPr>
        <p:spPr bwMode="auto">
          <a:xfrm>
            <a:off x="7524750" y="3213100"/>
            <a:ext cx="647700" cy="358775"/>
          </a:xfrm>
          <a:prstGeom prst="rect">
            <a:avLst/>
          </a:prstGeom>
          <a:solidFill>
            <a:srgbClr val="92D050"/>
          </a:solidFill>
          <a:ln w="9525">
            <a:noFill/>
            <a:round/>
            <a:headEnd/>
            <a:tailEnd/>
          </a:ln>
        </p:spPr>
        <p:txBody>
          <a:bodyPr wrap="none">
            <a:spAutoFit/>
          </a:bodyPr>
          <a:lstStyle/>
          <a:p>
            <a:endParaRPr lang="en-US"/>
          </a:p>
        </p:txBody>
      </p:sp>
      <p:sp>
        <p:nvSpPr>
          <p:cNvPr id="62477" name="Rectangle 10"/>
          <p:cNvSpPr>
            <a:spLocks noChangeArrowheads="1"/>
          </p:cNvSpPr>
          <p:nvPr/>
        </p:nvSpPr>
        <p:spPr bwMode="auto">
          <a:xfrm>
            <a:off x="5454650" y="2708275"/>
            <a:ext cx="647700" cy="358775"/>
          </a:xfrm>
          <a:prstGeom prst="rect">
            <a:avLst/>
          </a:prstGeom>
          <a:solidFill>
            <a:srgbClr val="92D050"/>
          </a:solidFill>
          <a:ln w="9525">
            <a:noFill/>
            <a:round/>
            <a:headEnd/>
            <a:tailEnd/>
          </a:ln>
        </p:spPr>
        <p:txBody>
          <a:bodyPr wrap="none">
            <a:spAutoFit/>
          </a:bodyPr>
          <a:lstStyle/>
          <a:p>
            <a:endParaRPr lang="en-US"/>
          </a:p>
        </p:txBody>
      </p:sp>
      <p:sp>
        <p:nvSpPr>
          <p:cNvPr id="62478" name="Rectangle 11"/>
          <p:cNvSpPr>
            <a:spLocks noChangeArrowheads="1"/>
          </p:cNvSpPr>
          <p:nvPr/>
        </p:nvSpPr>
        <p:spPr bwMode="auto">
          <a:xfrm>
            <a:off x="6011863" y="4222750"/>
            <a:ext cx="647700" cy="358775"/>
          </a:xfrm>
          <a:prstGeom prst="rect">
            <a:avLst/>
          </a:prstGeom>
          <a:solidFill>
            <a:srgbClr val="FFFF00"/>
          </a:solidFill>
          <a:ln w="9525">
            <a:noFill/>
            <a:round/>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142F0C4D-EB06-4545-91E1-41F5C4B505B1}" type="slidenum">
              <a:rPr lang="en-US"/>
              <a:pPr>
                <a:defRPr/>
              </a:pPr>
              <a:t>72</a:t>
            </a:fld>
            <a:endParaRPr lang="en-US"/>
          </a:p>
        </p:txBody>
      </p:sp>
      <p:sp>
        <p:nvSpPr>
          <p:cNvPr id="18455" name="Rectangle 2"/>
          <p:cNvSpPr>
            <a:spLocks noGrp="1" noChangeArrowheads="1"/>
          </p:cNvSpPr>
          <p:nvPr>
            <p:ph type="title"/>
          </p:nvPr>
        </p:nvSpPr>
        <p:spPr>
          <a:solidFill>
            <a:srgbClr val="CCFFCC"/>
          </a:solidFill>
        </p:spPr>
        <p:txBody>
          <a:bodyPr/>
          <a:lstStyle/>
          <a:p>
            <a:pPr eaLnBrk="1" hangingPunct="1"/>
            <a:r>
              <a:rPr lang="en-US" dirty="0" smtClean="0"/>
              <a:t>Learning Goals for today’s: Logic</a:t>
            </a:r>
          </a:p>
        </p:txBody>
      </p:sp>
      <p:sp>
        <p:nvSpPr>
          <p:cNvPr id="18456" name="Rectangle 3"/>
          <p:cNvSpPr>
            <a:spLocks noGrp="1" noChangeArrowheads="1"/>
          </p:cNvSpPr>
          <p:nvPr>
            <p:ph type="body" idx="1"/>
          </p:nvPr>
        </p:nvSpPr>
        <p:spPr>
          <a:xfrm>
            <a:off x="0" y="1143000"/>
            <a:ext cx="8786813" cy="4495800"/>
          </a:xfrm>
        </p:spPr>
        <p:txBody>
          <a:bodyPr/>
          <a:lstStyle/>
          <a:p>
            <a:pPr eaLnBrk="1" hangingPunct="1"/>
            <a:r>
              <a:rPr lang="en-US" sz="3200" b="1" smtClean="0"/>
              <a:t>You can:</a:t>
            </a:r>
          </a:p>
          <a:p>
            <a:pPr eaLnBrk="1" hangingPunct="1">
              <a:buFontTx/>
              <a:buChar char="•"/>
            </a:pPr>
            <a:endParaRPr lang="en-US" smtClean="0"/>
          </a:p>
          <a:p>
            <a:pPr eaLnBrk="1" hangingPunct="1">
              <a:buFontTx/>
              <a:buChar char="•"/>
            </a:pPr>
            <a:r>
              <a:rPr lang="en-US" sz="3200" smtClean="0"/>
              <a:t>Verify whether a logical statement belongs to the language of full propositional logics. </a:t>
            </a:r>
          </a:p>
          <a:p>
            <a:pPr eaLnBrk="1" hangingPunct="1">
              <a:buFontTx/>
              <a:buChar char="•"/>
            </a:pPr>
            <a:endParaRPr lang="en-US" sz="3200" smtClean="0"/>
          </a:p>
          <a:p>
            <a:pPr eaLnBrk="1" hangingPunct="1">
              <a:buFontTx/>
              <a:buChar char="•"/>
            </a:pPr>
            <a:r>
              <a:rPr lang="en-US" sz="3200" smtClean="0"/>
              <a:t>Verify whether a logical statement belongs to the language of propositional definite clauses.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97985087-466B-4C23-A45F-7CA79764C61A}" type="slidenum">
              <a:rPr lang="en-US"/>
              <a:pPr>
                <a:defRPr/>
              </a:pPr>
              <a:t>73</a:t>
            </a:fld>
            <a:endParaRPr lang="en-US"/>
          </a:p>
        </p:txBody>
      </p:sp>
      <p:sp>
        <p:nvSpPr>
          <p:cNvPr id="19471" name="Rectangle 2"/>
          <p:cNvSpPr>
            <a:spLocks noGrp="1" noChangeArrowheads="1"/>
          </p:cNvSpPr>
          <p:nvPr>
            <p:ph type="title"/>
          </p:nvPr>
        </p:nvSpPr>
        <p:spPr>
          <a:xfrm>
            <a:off x="304800" y="152400"/>
            <a:ext cx="8839200" cy="685800"/>
          </a:xfrm>
        </p:spPr>
        <p:txBody>
          <a:bodyPr/>
          <a:lstStyle/>
          <a:p>
            <a:pPr eaLnBrk="1" hangingPunct="1"/>
            <a:r>
              <a:rPr lang="en-US" dirty="0" smtClean="0"/>
              <a:t>Study for midterm </a:t>
            </a:r>
            <a:br>
              <a:rPr lang="en-US" dirty="0" smtClean="0"/>
            </a:br>
            <a:r>
              <a:rPr lang="en-US" sz="3200" dirty="0" smtClean="0"/>
              <a:t>(Mon May 28 – 3PM - </a:t>
            </a:r>
            <a:r>
              <a:rPr lang="en-US" sz="3200" dirty="0" err="1" smtClean="0"/>
              <a:t>rm</a:t>
            </a:r>
            <a:r>
              <a:rPr lang="en-US" sz="3200" dirty="0" smtClean="0"/>
              <a:t> 310)</a:t>
            </a:r>
            <a:endParaRPr lang="en-US" i="1" baseline="30000" dirty="0" smtClean="0"/>
          </a:p>
        </p:txBody>
      </p:sp>
      <p:sp>
        <p:nvSpPr>
          <p:cNvPr id="19472" name="Rectangle 3"/>
          <p:cNvSpPr>
            <a:spLocks noGrp="1" noChangeArrowheads="1"/>
          </p:cNvSpPr>
          <p:nvPr>
            <p:ph type="body" idx="1"/>
          </p:nvPr>
        </p:nvSpPr>
        <p:spPr>
          <a:xfrm>
            <a:off x="0" y="1241425"/>
            <a:ext cx="9144000" cy="5616575"/>
          </a:xfrm>
        </p:spPr>
        <p:txBody>
          <a:bodyPr/>
          <a:lstStyle/>
          <a:p>
            <a:pPr lvl="1" eaLnBrk="1" hangingPunct="1">
              <a:lnSpc>
                <a:spcPct val="60000"/>
              </a:lnSpc>
              <a:buFontTx/>
              <a:buNone/>
            </a:pPr>
            <a:r>
              <a:rPr lang="en-US" sz="2000" dirty="0" smtClean="0"/>
              <a:t> </a:t>
            </a:r>
          </a:p>
          <a:p>
            <a:pPr eaLnBrk="1" hangingPunct="1">
              <a:buFontTx/>
              <a:buChar char="•"/>
            </a:pPr>
            <a:endParaRPr lang="en-US" sz="2400" dirty="0" smtClean="0"/>
          </a:p>
          <a:p>
            <a:pPr lvl="1" eaLnBrk="1" hangingPunct="1"/>
            <a:endParaRPr lang="en-US" sz="2000" dirty="0" smtClean="0"/>
          </a:p>
        </p:txBody>
      </p:sp>
      <p:sp>
        <p:nvSpPr>
          <p:cNvPr id="19473" name="Rectangle 4"/>
          <p:cNvSpPr>
            <a:spLocks noChangeArrowheads="1"/>
          </p:cNvSpPr>
          <p:nvPr/>
        </p:nvSpPr>
        <p:spPr bwMode="auto">
          <a:xfrm>
            <a:off x="0" y="1124744"/>
            <a:ext cx="9144000" cy="5000660"/>
          </a:xfrm>
          <a:prstGeom prst="rect">
            <a:avLst/>
          </a:prstGeom>
          <a:noFill/>
          <a:ln w="9525">
            <a:noFill/>
            <a:miter lim="800000"/>
            <a:headEnd/>
            <a:tailEnd/>
          </a:ln>
        </p:spPr>
        <p:txBody>
          <a:bodyPr/>
          <a:lstStyle/>
          <a:p>
            <a:pPr marL="342900" indent="-342900">
              <a:spcBef>
                <a:spcPct val="20000"/>
              </a:spcBef>
              <a:spcAft>
                <a:spcPts val="3000"/>
              </a:spcAft>
            </a:pPr>
            <a:r>
              <a:rPr lang="en-US" sz="2400" dirty="0">
                <a:solidFill>
                  <a:schemeClr val="accent6"/>
                </a:solidFill>
                <a:latin typeface="Arial Unicode MS" pitchFamily="34" charset="-128"/>
              </a:rPr>
              <a:t>Midterm</a:t>
            </a:r>
            <a:r>
              <a:rPr lang="en-US" sz="2400" dirty="0">
                <a:latin typeface="Arial Unicode MS" pitchFamily="34" charset="-128"/>
              </a:rPr>
              <a:t>: </a:t>
            </a:r>
            <a:r>
              <a:rPr lang="en-US" sz="2400" dirty="0" smtClean="0">
                <a:latin typeface="Arial Unicode MS" pitchFamily="34" charset="-128"/>
              </a:rPr>
              <a:t>~6 </a:t>
            </a:r>
            <a:r>
              <a:rPr lang="en-US" sz="2400" dirty="0">
                <a:latin typeface="Arial Unicode MS" pitchFamily="34" charset="-128"/>
              </a:rPr>
              <a:t>short </a:t>
            </a:r>
            <a:r>
              <a:rPr lang="en-US" sz="2400" dirty="0" smtClean="0">
                <a:latin typeface="Arial Unicode MS" pitchFamily="34" charset="-128"/>
              </a:rPr>
              <a:t>questions </a:t>
            </a:r>
            <a:r>
              <a:rPr lang="en-US" sz="2000" dirty="0" smtClean="0">
                <a:latin typeface="Arial Unicode MS" pitchFamily="34" charset="-128"/>
              </a:rPr>
              <a:t>(</a:t>
            </a:r>
            <a:r>
              <a:rPr lang="en-US" sz="2000" i="1" dirty="0" smtClean="0">
                <a:latin typeface="Arial Unicode MS" pitchFamily="34" charset="-128"/>
              </a:rPr>
              <a:t>10pts each</a:t>
            </a:r>
            <a:r>
              <a:rPr lang="en-US" sz="2000" dirty="0" smtClean="0">
                <a:latin typeface="Arial Unicode MS" pitchFamily="34" charset="-128"/>
              </a:rPr>
              <a:t>) </a:t>
            </a:r>
            <a:r>
              <a:rPr lang="en-US" sz="2400" dirty="0">
                <a:latin typeface="Arial Unicode MS" pitchFamily="34" charset="-128"/>
              </a:rPr>
              <a:t>+ 2 </a:t>
            </a:r>
            <a:r>
              <a:rPr lang="en-US" sz="2400" dirty="0" smtClean="0">
                <a:latin typeface="Arial Unicode MS" pitchFamily="34" charset="-128"/>
              </a:rPr>
              <a:t>problems </a:t>
            </a:r>
            <a:r>
              <a:rPr lang="en-US" sz="2000" dirty="0" smtClean="0">
                <a:latin typeface="Arial Unicode MS" pitchFamily="34" charset="-128"/>
              </a:rPr>
              <a:t>(</a:t>
            </a:r>
            <a:r>
              <a:rPr lang="en-US" sz="2000" i="1" dirty="0" smtClean="0">
                <a:latin typeface="Arial Unicode MS" pitchFamily="34" charset="-128"/>
              </a:rPr>
              <a:t>20pts each)</a:t>
            </a:r>
            <a:endParaRPr lang="en-US" sz="2400" i="1" dirty="0">
              <a:latin typeface="Arial Unicode MS" pitchFamily="34" charset="-128"/>
            </a:endParaRPr>
          </a:p>
          <a:p>
            <a:pPr marL="342900" indent="-342900">
              <a:spcBef>
                <a:spcPct val="20000"/>
              </a:spcBef>
              <a:spcAft>
                <a:spcPts val="3000"/>
              </a:spcAft>
              <a:buFontTx/>
              <a:buChar char="•"/>
            </a:pPr>
            <a:r>
              <a:rPr lang="en-US" sz="2400" dirty="0">
                <a:latin typeface="Arial Unicode MS" pitchFamily="34" charset="-128"/>
              </a:rPr>
              <a:t>Study: textbook and </a:t>
            </a:r>
            <a:r>
              <a:rPr lang="en-US" sz="2400" b="1" dirty="0">
                <a:latin typeface="Arial Unicode MS" pitchFamily="34" charset="-128"/>
              </a:rPr>
              <a:t>inked</a:t>
            </a:r>
            <a:r>
              <a:rPr lang="en-US" sz="2400" dirty="0">
                <a:latin typeface="Arial Unicode MS" pitchFamily="34" charset="-128"/>
              </a:rPr>
              <a:t> slides</a:t>
            </a:r>
          </a:p>
          <a:p>
            <a:pPr marL="342900" indent="-342900">
              <a:spcBef>
                <a:spcPct val="20000"/>
              </a:spcBef>
              <a:spcAft>
                <a:spcPts val="3000"/>
              </a:spcAft>
              <a:buFontTx/>
              <a:buChar char="•"/>
            </a:pPr>
            <a:r>
              <a:rPr lang="en-US" sz="2400" dirty="0">
                <a:latin typeface="Arial Unicode MS" pitchFamily="34" charset="-128"/>
              </a:rPr>
              <a:t>Work on </a:t>
            </a:r>
            <a:r>
              <a:rPr lang="en-US" sz="2400" b="1" dirty="0">
                <a:latin typeface="Arial Unicode MS" pitchFamily="34" charset="-128"/>
              </a:rPr>
              <a:t>all </a:t>
            </a:r>
            <a:r>
              <a:rPr lang="en-US" sz="2400" dirty="0">
                <a:latin typeface="Arial Unicode MS" pitchFamily="34" charset="-128"/>
              </a:rPr>
              <a:t>practice </a:t>
            </a:r>
            <a:r>
              <a:rPr lang="en-US" sz="2400" dirty="0" smtClean="0">
                <a:latin typeface="Arial Unicode MS" pitchFamily="34" charset="-128"/>
              </a:rPr>
              <a:t>exercises and </a:t>
            </a:r>
            <a:r>
              <a:rPr lang="en-US" sz="2400" b="1" dirty="0" smtClean="0">
                <a:latin typeface="Arial Unicode MS" pitchFamily="34" charset="-128"/>
              </a:rPr>
              <a:t>revise assignments</a:t>
            </a:r>
            <a:r>
              <a:rPr lang="en-US" sz="2400" dirty="0" smtClean="0">
                <a:latin typeface="Arial Unicode MS" pitchFamily="34" charset="-128"/>
              </a:rPr>
              <a:t>!</a:t>
            </a:r>
            <a:endParaRPr lang="en-US" sz="2400" dirty="0">
              <a:latin typeface="Arial Unicode MS" pitchFamily="34" charset="-128"/>
            </a:endParaRPr>
          </a:p>
          <a:p>
            <a:pPr marL="342900" indent="-342900">
              <a:spcBef>
                <a:spcPct val="20000"/>
              </a:spcBef>
              <a:spcAft>
                <a:spcPts val="3000"/>
              </a:spcAft>
              <a:buFontTx/>
              <a:buChar char="•"/>
            </a:pPr>
            <a:r>
              <a:rPr lang="en-US" sz="2400" dirty="0">
                <a:latin typeface="Arial Unicode MS" pitchFamily="34" charset="-128"/>
              </a:rPr>
              <a:t>While you revise the</a:t>
            </a:r>
            <a:r>
              <a:rPr lang="en-US" sz="2400" b="1" dirty="0">
                <a:latin typeface="Arial Unicode MS" pitchFamily="34" charset="-128"/>
              </a:rPr>
              <a:t> learning goals</a:t>
            </a:r>
            <a:r>
              <a:rPr lang="en-US" sz="2400" dirty="0">
                <a:latin typeface="Arial Unicode MS" pitchFamily="34" charset="-128"/>
              </a:rPr>
              <a:t>, work on </a:t>
            </a:r>
            <a:r>
              <a:rPr lang="en-US" sz="2400" b="1" dirty="0">
                <a:latin typeface="Arial Unicode MS" pitchFamily="34" charset="-128"/>
              </a:rPr>
              <a:t>review questions </a:t>
            </a:r>
            <a:r>
              <a:rPr lang="en-US" sz="2400" b="1" dirty="0" smtClean="0">
                <a:latin typeface="Arial Unicode MS" pitchFamily="34" charset="-128"/>
              </a:rPr>
              <a:t> (</a:t>
            </a:r>
            <a:r>
              <a:rPr lang="en-US" sz="2400" dirty="0" smtClean="0">
                <a:latin typeface="Arial Unicode MS" pitchFamily="34" charset="-128"/>
              </a:rPr>
              <a:t>will post them tomorrow</a:t>
            </a:r>
            <a:r>
              <a:rPr lang="en-US" sz="2400" b="1" dirty="0" smtClean="0">
                <a:latin typeface="Arial Unicode MS" pitchFamily="34" charset="-128"/>
              </a:rPr>
              <a:t>)</a:t>
            </a:r>
            <a:r>
              <a:rPr lang="en-US" sz="2400" dirty="0" smtClean="0">
                <a:latin typeface="Arial Unicode MS" pitchFamily="34" charset="-128"/>
              </a:rPr>
              <a:t>- </a:t>
            </a:r>
            <a:r>
              <a:rPr lang="en-US" sz="2400" dirty="0">
                <a:latin typeface="Arial Unicode MS" pitchFamily="34" charset="-128"/>
              </a:rPr>
              <a:t>I may even reuse some verbatim </a:t>
            </a:r>
            <a:r>
              <a:rPr lang="en-US" sz="2400" dirty="0">
                <a:latin typeface="Arial Unicode MS" pitchFamily="34" charset="-128"/>
                <a:sym typeface="Wingdings" pitchFamily="2" charset="2"/>
              </a:rPr>
              <a:t></a:t>
            </a:r>
          </a:p>
          <a:p>
            <a:pPr marL="342900" indent="-342900">
              <a:spcBef>
                <a:spcPct val="20000"/>
              </a:spcBef>
              <a:spcAft>
                <a:spcPts val="3000"/>
              </a:spcAft>
              <a:buFontTx/>
              <a:buChar char="•"/>
            </a:pPr>
            <a:r>
              <a:rPr lang="en-US" sz="2400" dirty="0">
                <a:latin typeface="Arial Unicode MS" pitchFamily="34" charset="-128"/>
                <a:sym typeface="Wingdings" pitchFamily="2" charset="2"/>
              </a:rPr>
              <a:t>Will post a </a:t>
            </a:r>
            <a:r>
              <a:rPr lang="en-US" sz="2400" b="1" dirty="0">
                <a:latin typeface="Arial Unicode MS" pitchFamily="34" charset="-128"/>
                <a:sym typeface="Wingdings" pitchFamily="2" charset="2"/>
              </a:rPr>
              <a:t>couple of problems </a:t>
            </a:r>
            <a:r>
              <a:rPr lang="en-US" sz="2400" dirty="0">
                <a:latin typeface="Arial Unicode MS" pitchFamily="34" charset="-128"/>
                <a:sym typeface="Wingdings" pitchFamily="2" charset="2"/>
              </a:rPr>
              <a:t>from previous offering </a:t>
            </a:r>
            <a:r>
              <a:rPr lang="en-US" sz="2000" dirty="0">
                <a:latin typeface="Arial Unicode MS" pitchFamily="34" charset="-128"/>
                <a:sym typeface="Wingdings" pitchFamily="2" charset="2"/>
              </a:rPr>
              <a:t>(maybe slightly more difficult /inappropriate for you because they were not informed by the learning goals)</a:t>
            </a:r>
            <a:r>
              <a:rPr lang="en-US" sz="2400" dirty="0">
                <a:latin typeface="Arial Unicode MS" pitchFamily="34" charset="-128"/>
                <a:sym typeface="Wingdings" pitchFamily="2" charset="2"/>
              </a:rPr>
              <a:t> … but I’ll give you the solutions </a:t>
            </a:r>
            <a:endParaRPr lang="en-US" sz="2000" dirty="0">
              <a:latin typeface="Arial Unicode MS" pitchFamily="34" charset="-128"/>
              <a:sym typeface="Wingdings" pitchFamily="2" charset="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C5727F83-9D03-45A7-AD75-6B4B1DF42EC5}" type="slidenum">
              <a:rPr lang="en-US"/>
              <a:pPr>
                <a:defRPr/>
              </a:pPr>
              <a:t>74</a:t>
            </a:fld>
            <a:endParaRPr lang="en-US"/>
          </a:p>
        </p:txBody>
      </p:sp>
      <p:sp>
        <p:nvSpPr>
          <p:cNvPr id="26628" name="Rectangle 2"/>
          <p:cNvSpPr>
            <a:spLocks noGrp="1" noChangeArrowheads="1"/>
          </p:cNvSpPr>
          <p:nvPr>
            <p:ph type="title"/>
          </p:nvPr>
        </p:nvSpPr>
        <p:spPr/>
        <p:txBody>
          <a:bodyPr/>
          <a:lstStyle/>
          <a:p>
            <a:pPr eaLnBrk="1" hangingPunct="1"/>
            <a:r>
              <a:rPr lang="en-US" smtClean="0"/>
              <a:t>Next class</a:t>
            </a:r>
            <a:endParaRPr lang="en-US" i="1" baseline="30000" smtClean="0"/>
          </a:p>
        </p:txBody>
      </p:sp>
      <p:sp>
        <p:nvSpPr>
          <p:cNvPr id="26629"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smtClean="0"/>
          </a:p>
          <a:p>
            <a:pPr eaLnBrk="1" hangingPunct="1">
              <a:buFontTx/>
              <a:buChar char="•"/>
            </a:pPr>
            <a:endParaRPr lang="en-US" sz="2400" smtClean="0"/>
          </a:p>
          <a:p>
            <a:pPr lvl="1" eaLnBrk="1" hangingPunct="1"/>
            <a:endParaRPr lang="en-US" sz="2000" smtClean="0"/>
          </a:p>
        </p:txBody>
      </p:sp>
      <p:sp>
        <p:nvSpPr>
          <p:cNvPr id="26630" name="Rectangle 4"/>
          <p:cNvSpPr>
            <a:spLocks noChangeArrowheads="1"/>
          </p:cNvSpPr>
          <p:nvPr/>
        </p:nvSpPr>
        <p:spPr bwMode="auto">
          <a:xfrm>
            <a:off x="395288" y="1125538"/>
            <a:ext cx="6985000" cy="647700"/>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Definite clauses Semantics and Proofs (textbook </a:t>
            </a:r>
            <a:r>
              <a:rPr lang="en-US" dirty="0" smtClean="0">
                <a:latin typeface="Arial Unicode MS" pitchFamily="34" charset="-128"/>
              </a:rPr>
              <a:t>5.1,  5.2)</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043608" y="1412776"/>
            <a:ext cx="2016224" cy="523220"/>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CPSC 322, Lecture 6</a:t>
            </a:r>
            <a:endParaRPr lang="en-US"/>
          </a:p>
        </p:txBody>
      </p:sp>
      <p:sp>
        <p:nvSpPr>
          <p:cNvPr id="6" name="Slide Number Placeholder 5"/>
          <p:cNvSpPr>
            <a:spLocks noGrp="1"/>
          </p:cNvSpPr>
          <p:nvPr>
            <p:ph type="sldNum" sz="quarter" idx="12"/>
          </p:nvPr>
        </p:nvSpPr>
        <p:spPr/>
        <p:txBody>
          <a:bodyPr/>
          <a:lstStyle/>
          <a:p>
            <a:pPr>
              <a:defRPr/>
            </a:pPr>
            <a:r>
              <a:rPr lang="en-US"/>
              <a:t>Slide </a:t>
            </a:r>
            <a:fld id="{0D17D3F4-4916-43AE-94A2-290E97EF9A6D}" type="slidenum">
              <a:rPr lang="en-US"/>
              <a:pPr>
                <a:defRPr/>
              </a:pPr>
              <a:t>8</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455683" name="Rectangle 3"/>
          <p:cNvSpPr>
            <a:spLocks noGrp="1" noChangeArrowheads="1"/>
          </p:cNvSpPr>
          <p:nvPr>
            <p:ph type="body" idx="1"/>
          </p:nvPr>
        </p:nvSpPr>
        <p:spPr>
          <a:xfrm>
            <a:off x="323528" y="692696"/>
            <a:ext cx="8458200" cy="4495800"/>
          </a:xfrm>
        </p:spPr>
        <p:txBody>
          <a:bodyPr/>
          <a:lstStyle/>
          <a:p>
            <a:pPr eaLnBrk="1" hangingPunct="1">
              <a:defRPr/>
            </a:pPr>
            <a:r>
              <a:rPr lang="en-US" sz="3600" b="1" dirty="0" smtClean="0"/>
              <a:t>Planning</a:t>
            </a:r>
          </a:p>
          <a:p>
            <a:pPr lvl="1" eaLnBrk="1" hangingPunct="1">
              <a:defRPr/>
            </a:pPr>
            <a:r>
              <a:rPr lang="en-US" sz="3200" b="1" dirty="0" smtClean="0">
                <a:solidFill>
                  <a:schemeClr val="accent6"/>
                </a:solidFill>
              </a:rPr>
              <a:t>Example</a:t>
            </a:r>
          </a:p>
          <a:p>
            <a:pPr lvl="1" eaLnBrk="1" hangingPunct="1">
              <a:defRPr/>
            </a:pPr>
            <a:r>
              <a:rPr lang="en-US" sz="3200" dirty="0" smtClean="0"/>
              <a:t>STRIPS: a Feature-Based Representation</a:t>
            </a:r>
          </a:p>
          <a:p>
            <a:pPr lvl="1" eaLnBrk="1" hangingPunct="1">
              <a:defRPr/>
            </a:pPr>
            <a:r>
              <a:rPr lang="en-US" sz="3200" dirty="0" smtClean="0"/>
              <a:t>Forward Planning</a:t>
            </a:r>
          </a:p>
          <a:p>
            <a:pPr lvl="1" eaLnBrk="1" hangingPunct="1"/>
            <a:r>
              <a:rPr lang="en-US" sz="3200" dirty="0" smtClean="0"/>
              <a:t>Heuristics</a:t>
            </a:r>
          </a:p>
          <a:p>
            <a:pPr lvl="1" eaLnBrk="1" hangingPunct="1"/>
            <a:r>
              <a:rPr lang="en-US" sz="3200" dirty="0" smtClean="0"/>
              <a:t>CSP Planning</a:t>
            </a:r>
          </a:p>
          <a:p>
            <a:pPr eaLnBrk="1" hangingPunct="1">
              <a:buFontTx/>
              <a:buChar char="•"/>
            </a:pPr>
            <a:r>
              <a:rPr lang="en-US" sz="3600" b="1" dirty="0" smtClean="0"/>
              <a:t>Logic Intro</a:t>
            </a:r>
          </a:p>
          <a:p>
            <a:pPr lvl="1" eaLnBrk="1" hangingPunct="1"/>
            <a:r>
              <a:rPr lang="en-US" sz="3200" dirty="0" smtClean="0"/>
              <a:t>Propositional Definite Clause Logic: Syntax</a:t>
            </a:r>
            <a:endParaRPr lang="en-US" sz="3600" dirty="0" smtClean="0"/>
          </a:p>
          <a:p>
            <a:pPr lvl="1" eaLnBrk="1" hangingPunct="1"/>
            <a:endParaRPr lang="en-US" sz="2800" dirty="0" smtClean="0"/>
          </a:p>
          <a:p>
            <a:pPr lvl="1" eaLnBrk="1" hangingPunct="1">
              <a:defRPr/>
            </a:pPr>
            <a:endParaRPr lang="en-US" b="1" dirty="0" smtClean="0"/>
          </a:p>
          <a:p>
            <a:pPr eaLnBrk="1" hangingPunct="1">
              <a:buFontTx/>
              <a:buChar char="•"/>
              <a:defRPr/>
            </a:pPr>
            <a:endParaRPr lang="en-US" sz="3200" dirty="0" smtClean="0">
              <a:solidFill>
                <a:schemeClr val="bg2"/>
              </a:solidFill>
            </a:endParaRPr>
          </a:p>
          <a:p>
            <a:pPr eaLnBrk="1" hangingPunct="1">
              <a:defRPr/>
            </a:pPr>
            <a:endParaRPr lang="en-US" sz="3600" dirty="0" smtClean="0">
              <a:solidFill>
                <a:schemeClr val="bg2"/>
              </a:solidFill>
            </a:endParaRPr>
          </a:p>
          <a:p>
            <a:pPr eaLnBrk="1" hangingPunct="1">
              <a:defRP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6</a:t>
            </a:r>
            <a:endParaRPr lang="en-US"/>
          </a:p>
        </p:txBody>
      </p:sp>
      <p:sp>
        <p:nvSpPr>
          <p:cNvPr id="7" name="Slide Number Placeholder 5"/>
          <p:cNvSpPr>
            <a:spLocks noGrp="1"/>
          </p:cNvSpPr>
          <p:nvPr>
            <p:ph type="sldNum" sz="quarter" idx="12"/>
          </p:nvPr>
        </p:nvSpPr>
        <p:spPr/>
        <p:txBody>
          <a:bodyPr/>
          <a:lstStyle/>
          <a:p>
            <a:pPr>
              <a:defRPr/>
            </a:pPr>
            <a:r>
              <a:rPr lang="en-US"/>
              <a:t>Slide </a:t>
            </a:r>
            <a:fld id="{9ADF2408-F8F4-418F-957F-45DEDB09F610}" type="slidenum">
              <a:rPr lang="en-US"/>
              <a:pPr>
                <a:defRPr/>
              </a:pPr>
              <a:t>9</a:t>
            </a:fld>
            <a:endParaRPr lang="en-US"/>
          </a:p>
        </p:txBody>
      </p:sp>
      <p:sp>
        <p:nvSpPr>
          <p:cNvPr id="9225" name="Rectangle 2"/>
          <p:cNvSpPr>
            <a:spLocks noGrp="1" noChangeArrowheads="1"/>
          </p:cNvSpPr>
          <p:nvPr>
            <p:ph type="title"/>
          </p:nvPr>
        </p:nvSpPr>
        <p:spPr/>
        <p:txBody>
          <a:bodyPr/>
          <a:lstStyle/>
          <a:p>
            <a:pPr eaLnBrk="1" hangingPunct="1"/>
            <a:r>
              <a:rPr lang="en-US" smtClean="0"/>
              <a:t>Delivery Robot Example (textbook)</a:t>
            </a:r>
          </a:p>
        </p:txBody>
      </p:sp>
      <p:sp>
        <p:nvSpPr>
          <p:cNvPr id="9226" name="Rectangle 3"/>
          <p:cNvSpPr>
            <a:spLocks noGrp="1" noChangeArrowheads="1"/>
          </p:cNvSpPr>
          <p:nvPr>
            <p:ph type="body" idx="1"/>
          </p:nvPr>
        </p:nvSpPr>
        <p:spPr>
          <a:xfrm>
            <a:off x="214313" y="785813"/>
            <a:ext cx="8458200" cy="4495800"/>
          </a:xfrm>
        </p:spPr>
        <p:txBody>
          <a:bodyPr/>
          <a:lstStyle/>
          <a:p>
            <a:pPr lvl="1" eaLnBrk="1" hangingPunct="1">
              <a:buFontTx/>
              <a:buNone/>
            </a:pPr>
            <a:r>
              <a:rPr lang="en-US" smtClean="0"/>
              <a:t>Consider a </a:t>
            </a:r>
            <a:r>
              <a:rPr lang="en-US" b="1" smtClean="0"/>
              <a:t>delivery robot named Rob</a:t>
            </a:r>
            <a:r>
              <a:rPr lang="en-US" smtClean="0"/>
              <a:t>, who must navigate the following environment, can deliver coffee and mail to Sam</a:t>
            </a:r>
            <a:r>
              <a:rPr lang="en-US" sz="2000" smtClean="0"/>
              <a:t> </a:t>
            </a:r>
          </a:p>
        </p:txBody>
      </p:sp>
      <p:pic>
        <p:nvPicPr>
          <p:cNvPr id="9227" name="Picture 4"/>
          <p:cNvPicPr>
            <a:picLocks noChangeAspect="1" noChangeArrowheads="1"/>
          </p:cNvPicPr>
          <p:nvPr/>
        </p:nvPicPr>
        <p:blipFill>
          <a:blip r:embed="rId4" cstate="print"/>
          <a:srcRect/>
          <a:stretch>
            <a:fillRect/>
          </a:stretch>
        </p:blipFill>
        <p:spPr bwMode="auto">
          <a:xfrm>
            <a:off x="2500313" y="1714500"/>
            <a:ext cx="4600575" cy="3384550"/>
          </a:xfrm>
          <a:prstGeom prst="rect">
            <a:avLst/>
          </a:prstGeom>
          <a:noFill/>
          <a:ln w="9525" algn="ctr">
            <a:noFill/>
            <a:miter lim="800000"/>
            <a:headEnd/>
            <a:tailEnd/>
          </a:ln>
        </p:spPr>
      </p:pic>
      <p:sp>
        <p:nvSpPr>
          <p:cNvPr id="8" name="Rectangle 3"/>
          <p:cNvSpPr txBox="1">
            <a:spLocks noChangeArrowheads="1"/>
          </p:cNvSpPr>
          <p:nvPr/>
        </p:nvSpPr>
        <p:spPr bwMode="auto">
          <a:xfrm>
            <a:off x="285750" y="5429250"/>
            <a:ext cx="8501063" cy="785813"/>
          </a:xfrm>
          <a:prstGeom prst="rect">
            <a:avLst/>
          </a:prstGeom>
          <a:noFill/>
          <a:ln w="9525">
            <a:noFill/>
            <a:miter lim="800000"/>
            <a:headEnd/>
            <a:tailEnd/>
          </a:ln>
          <a:effectLst/>
        </p:spPr>
        <p:txBody>
          <a:bodyPr/>
          <a:lstStyle/>
          <a:p>
            <a:pPr marL="742950" lvl="1" indent="-285750">
              <a:spcBef>
                <a:spcPct val="20000"/>
              </a:spcBef>
              <a:buClr>
                <a:schemeClr val="tx1"/>
              </a:buClr>
              <a:buSzPct val="120000"/>
              <a:defRPr/>
            </a:pPr>
            <a:r>
              <a:rPr lang="en-US" sz="2400" kern="0" dirty="0">
                <a:latin typeface="+mn-lt"/>
              </a:rPr>
              <a:t>Another example </a:t>
            </a:r>
            <a:r>
              <a:rPr lang="en-US" sz="2400" kern="0" dirty="0" smtClean="0">
                <a:latin typeface="+mn-lt"/>
              </a:rPr>
              <a:t>is available </a:t>
            </a:r>
            <a:r>
              <a:rPr lang="en-US" sz="2400" kern="0" dirty="0">
                <a:latin typeface="+mn-lt"/>
              </a:rPr>
              <a:t>as a </a:t>
            </a:r>
            <a:r>
              <a:rPr lang="en-US" sz="2400" kern="0" dirty="0">
                <a:solidFill>
                  <a:schemeClr val="accent6"/>
                </a:solidFill>
                <a:latin typeface="+mn-lt"/>
              </a:rPr>
              <a:t>Practice Exercise:</a:t>
            </a:r>
          </a:p>
          <a:p>
            <a:pPr marL="742950" lvl="1" indent="-285750">
              <a:spcBef>
                <a:spcPct val="20000"/>
              </a:spcBef>
              <a:buClr>
                <a:schemeClr val="tx1"/>
              </a:buClr>
              <a:buSzPct val="120000"/>
              <a:defRPr/>
            </a:pPr>
            <a:r>
              <a:rPr lang="en-US" sz="2400" kern="0" dirty="0">
                <a:solidFill>
                  <a:schemeClr val="accent6"/>
                </a:solidFill>
                <a:latin typeface="+mn-lt"/>
              </a:rPr>
              <a:t>“Commuting to UBC”</a:t>
            </a:r>
            <a:endParaRPr lang="en-US" sz="2000" kern="0" dirty="0">
              <a:solidFill>
                <a:schemeClr val="accent6"/>
              </a:solidFill>
              <a:latin typeface="+mn-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31453</TotalTime>
  <Words>5233</Words>
  <Application>Microsoft Office PowerPoint</Application>
  <PresentationFormat>On-screen Show (4:3)</PresentationFormat>
  <Paragraphs>1085</Paragraphs>
  <Slides>74</Slides>
  <Notes>70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Default Design</vt:lpstr>
      <vt:lpstr>Equation</vt:lpstr>
      <vt:lpstr>Acrobat Document</vt:lpstr>
      <vt:lpstr>Slide 1</vt:lpstr>
      <vt:lpstr>Course Announcements</vt:lpstr>
      <vt:lpstr>Modules we'll cover in this course: R&amp;Rsys</vt:lpstr>
      <vt:lpstr>Lecture Overview</vt:lpstr>
      <vt:lpstr>Standard Search vs. Specific R&amp;R systems</vt:lpstr>
      <vt:lpstr>Planning as Search: State and Goal</vt:lpstr>
      <vt:lpstr>Planning as Search: Successor function and Solution</vt:lpstr>
      <vt:lpstr>Lecture Overview</vt:lpstr>
      <vt:lpstr>Delivery Robot Example (textbook)</vt:lpstr>
      <vt:lpstr>Delivery Robot Example: States</vt:lpstr>
      <vt:lpstr>Delivery Robot Example: Actions</vt:lpstr>
      <vt:lpstr>Lecture Overview</vt:lpstr>
      <vt:lpstr>STRIPS action representation</vt:lpstr>
      <vt:lpstr>STRIPS actions: Example</vt:lpstr>
      <vt:lpstr>STRIPS actions: MC and MAC</vt:lpstr>
      <vt:lpstr>STRIPS Actions (cont’)</vt:lpstr>
      <vt:lpstr>what can we conclude about a and/or the state of the world Si-1 ,immediately preceding the execution of a?</vt:lpstr>
      <vt:lpstr>what can we conclude about a and/or the state of the world Si-1 ,immediately preceding the execution of a?</vt:lpstr>
      <vt:lpstr>Lecture Overview</vt:lpstr>
      <vt:lpstr>Forward Planning</vt:lpstr>
      <vt:lpstr>Forward Planning</vt:lpstr>
      <vt:lpstr>Example state-space graph: first level</vt:lpstr>
      <vt:lpstr>Example for state space graph</vt:lpstr>
      <vt:lpstr>Example for state space graph</vt:lpstr>
      <vt:lpstr>Example state-space graph</vt:lpstr>
      <vt:lpstr>Standard Search vs. Specific R&amp;R systems</vt:lpstr>
      <vt:lpstr>Lecture Overview</vt:lpstr>
      <vt:lpstr>Heuristics for Forward Planning</vt:lpstr>
      <vt:lpstr>Heuristics for Forward Planning:  Any ideas?</vt:lpstr>
      <vt:lpstr>Heuristics for Forward Planning (cont’)  </vt:lpstr>
      <vt:lpstr>Heuristics for Forward Planning:  empty-delete-list</vt:lpstr>
      <vt:lpstr>Empty-delete in practice</vt:lpstr>
      <vt:lpstr>Final Comment </vt:lpstr>
      <vt:lpstr>Learning Goals for today’s class – part-1</vt:lpstr>
      <vt:lpstr>Lecture Overview</vt:lpstr>
      <vt:lpstr>Planning as a CSP</vt:lpstr>
      <vt:lpstr>Planning as a CSP: Variables</vt:lpstr>
      <vt:lpstr>CSP Planning: Robot Example</vt:lpstr>
      <vt:lpstr>CSP Planning: Initial and Goal Constraints</vt:lpstr>
      <vt:lpstr>CSP Planning: Prec. Constraints </vt:lpstr>
      <vt:lpstr>CSP Planning: Effect Constraints</vt:lpstr>
      <vt:lpstr>CSP Planning: Constraints Contd.</vt:lpstr>
      <vt:lpstr>CSP Planning: Constraints Contd.</vt:lpstr>
      <vt:lpstr>CSP Planning: Solving the problem</vt:lpstr>
      <vt:lpstr>CSP Planning: Solving the problem</vt:lpstr>
      <vt:lpstr>CSP Planning: Solving the problem</vt:lpstr>
      <vt:lpstr>CSP Planning: Solving the problem</vt:lpstr>
      <vt:lpstr>Solve planning as CSP: pseudo code</vt:lpstr>
      <vt:lpstr>State of the art planner</vt:lpstr>
      <vt:lpstr>STRIPS to CSP applet</vt:lpstr>
      <vt:lpstr>Learning Goals for planning – part-2</vt:lpstr>
      <vt:lpstr>Now, do you know how to implement a planner for….</vt:lpstr>
      <vt:lpstr>No , but you (will) know the key ideas !</vt:lpstr>
      <vt:lpstr>Lecture Overview</vt:lpstr>
      <vt:lpstr>Modules we'll cover in this course: R&amp;Rsys</vt:lpstr>
      <vt:lpstr>Logics</vt:lpstr>
      <vt:lpstr>Logics in AI: Similar slide to the one for planning</vt:lpstr>
      <vt:lpstr>What you already know about logic...</vt:lpstr>
      <vt:lpstr>Logic: A general framework for representation &amp; reasoning</vt:lpstr>
      <vt:lpstr>Why Logics?</vt:lpstr>
      <vt:lpstr>Propositional Logic</vt:lpstr>
      <vt:lpstr>Propositional logic: Complete Language</vt:lpstr>
      <vt:lpstr>Propositional Logics in practice</vt:lpstr>
      <vt:lpstr>Using Logics to make inferences…</vt:lpstr>
      <vt:lpstr>Electrical Environment</vt:lpstr>
      <vt:lpstr>Lecture Overview</vt:lpstr>
      <vt:lpstr>Propositional Definite Clauses</vt:lpstr>
      <vt:lpstr>Propositional Definite Clauses: Syntax</vt:lpstr>
      <vt:lpstr>Slide 69</vt:lpstr>
      <vt:lpstr>PDC Syntax: more examples</vt:lpstr>
      <vt:lpstr>PDC Syntax: more examples</vt:lpstr>
      <vt:lpstr>Learning Goals for today’s: Logic</vt:lpstr>
      <vt:lpstr>Study for midterm  (Mon May 28 – 3PM - rm 310)</vt:lpstr>
      <vt:lpstr>Next class</vt:lpstr>
    </vt:vector>
  </TitlesOfParts>
  <Company>UBC Computer Sciences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501</cp:revision>
  <dcterms:created xsi:type="dcterms:W3CDTF">2000-08-26T02:46:38Z</dcterms:created>
  <dcterms:modified xsi:type="dcterms:W3CDTF">2012-05-25T02:08:19Z</dcterms:modified>
</cp:coreProperties>
</file>