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98" r:id="rId2"/>
    <p:sldId id="594" r:id="rId3"/>
    <p:sldId id="520" r:id="rId4"/>
    <p:sldId id="540" r:id="rId5"/>
    <p:sldId id="489" r:id="rId6"/>
    <p:sldId id="490" r:id="rId7"/>
    <p:sldId id="491" r:id="rId8"/>
    <p:sldId id="659" r:id="rId9"/>
    <p:sldId id="660" r:id="rId10"/>
    <p:sldId id="542" r:id="rId11"/>
    <p:sldId id="661" r:id="rId12"/>
    <p:sldId id="662" r:id="rId13"/>
    <p:sldId id="545" r:id="rId14"/>
    <p:sldId id="664" r:id="rId15"/>
    <p:sldId id="666" r:id="rId16"/>
    <p:sldId id="495" r:id="rId17"/>
    <p:sldId id="595" r:id="rId18"/>
    <p:sldId id="546" r:id="rId19"/>
    <p:sldId id="681" r:id="rId20"/>
    <p:sldId id="509" r:id="rId21"/>
    <p:sldId id="510" r:id="rId22"/>
    <p:sldId id="526" r:id="rId23"/>
    <p:sldId id="511" r:id="rId24"/>
    <p:sldId id="596" r:id="rId25"/>
    <p:sldId id="550" r:id="rId26"/>
    <p:sldId id="553" r:id="rId27"/>
    <p:sldId id="657" r:id="rId28"/>
    <p:sldId id="658" r:id="rId29"/>
    <p:sldId id="555" r:id="rId30"/>
    <p:sldId id="556" r:id="rId31"/>
    <p:sldId id="557" r:id="rId32"/>
    <p:sldId id="667" r:id="rId33"/>
    <p:sldId id="670" r:id="rId34"/>
    <p:sldId id="558" r:id="rId35"/>
    <p:sldId id="671" r:id="rId36"/>
    <p:sldId id="672" r:id="rId37"/>
    <p:sldId id="600" r:id="rId38"/>
    <p:sldId id="597" r:id="rId39"/>
    <p:sldId id="673" r:id="rId40"/>
    <p:sldId id="561" r:id="rId41"/>
    <p:sldId id="562" r:id="rId42"/>
    <p:sldId id="563" r:id="rId43"/>
    <p:sldId id="674" r:id="rId44"/>
    <p:sldId id="675" r:id="rId45"/>
    <p:sldId id="678" r:id="rId46"/>
    <p:sldId id="677" r:id="rId47"/>
    <p:sldId id="679" r:id="rId48"/>
    <p:sldId id="680" r:id="rId49"/>
    <p:sldId id="567" r:id="rId50"/>
    <p:sldId id="564" r:id="rId51"/>
    <p:sldId id="566" r:id="rId52"/>
    <p:sldId id="598" r:id="rId53"/>
    <p:sldId id="569" r:id="rId54"/>
    <p:sldId id="570" r:id="rId55"/>
    <p:sldId id="571" r:id="rId56"/>
    <p:sldId id="572" r:id="rId57"/>
    <p:sldId id="573" r:id="rId58"/>
    <p:sldId id="599" r:id="rId59"/>
    <p:sldId id="575" r:id="rId60"/>
    <p:sldId id="576" r:id="rId61"/>
    <p:sldId id="577" r:id="rId62"/>
    <p:sldId id="578" r:id="rId63"/>
    <p:sldId id="580" r:id="rId64"/>
    <p:sldId id="581" r:id="rId65"/>
    <p:sldId id="582" r:id="rId66"/>
    <p:sldId id="583" r:id="rId67"/>
    <p:sldId id="584" r:id="rId68"/>
    <p:sldId id="585" r:id="rId69"/>
    <p:sldId id="586" r:id="rId70"/>
    <p:sldId id="587" r:id="rId71"/>
    <p:sldId id="590" r:id="rId72"/>
    <p:sldId id="591" r:id="rId73"/>
    <p:sldId id="592" r:id="rId74"/>
    <p:sldId id="601" r:id="rId75"/>
    <p:sldId id="602" r:id="rId76"/>
    <p:sldId id="603" r:id="rId77"/>
    <p:sldId id="604" r:id="rId78"/>
    <p:sldId id="611" r:id="rId79"/>
  </p:sldIdLst>
  <p:sldSz cx="9144000" cy="6858000" type="screen4x3"/>
  <p:notesSz cx="6858000" cy="9083675"/>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31" autoAdjust="0"/>
    <p:restoredTop sz="81501" autoAdjust="0"/>
  </p:normalViewPr>
  <p:slideViewPr>
    <p:cSldViewPr>
      <p:cViewPr>
        <p:scale>
          <a:sx n="66" d="100"/>
          <a:sy n="66" d="100"/>
        </p:scale>
        <p:origin x="-1254" y="4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9114"/>
    </p:cViewPr>
  </p:sorterViewPr>
  <p:notesViewPr>
    <p:cSldViewPr>
      <p:cViewPr>
        <p:scale>
          <a:sx n="100" d="100"/>
          <a:sy n="100" d="100"/>
        </p:scale>
        <p:origin x="-864" y="282"/>
      </p:cViewPr>
      <p:guideLst>
        <p:guide orient="horz" pos="2861"/>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77.xml"/></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89529" tIns="44764" rIns="89529" bIns="44764"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89529" tIns="44764" rIns="89529" bIns="44764"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628063"/>
            <a:ext cx="2971800" cy="454025"/>
          </a:xfrm>
          <a:prstGeom prst="rect">
            <a:avLst/>
          </a:prstGeom>
          <a:noFill/>
          <a:ln w="9525">
            <a:noFill/>
            <a:miter lim="800000"/>
            <a:headEnd/>
            <a:tailEnd/>
          </a:ln>
          <a:effectLst/>
        </p:spPr>
        <p:txBody>
          <a:bodyPr vert="horz" wrap="square" lIns="89529" tIns="44764" rIns="89529" bIns="44764"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884613" y="8628063"/>
            <a:ext cx="2971800" cy="454025"/>
          </a:xfrm>
          <a:prstGeom prst="rect">
            <a:avLst/>
          </a:prstGeom>
          <a:noFill/>
          <a:ln w="9525">
            <a:noFill/>
            <a:miter lim="800000"/>
            <a:headEnd/>
            <a:tailEnd/>
          </a:ln>
          <a:effectLst/>
        </p:spPr>
        <p:txBody>
          <a:bodyPr vert="horz" wrap="square" lIns="89529" tIns="44764" rIns="89529" bIns="44764" numCol="1" anchor="b" anchorCtr="0" compatLnSpc="1">
            <a:prstTxWarp prst="textNoShape">
              <a:avLst/>
            </a:prstTxWarp>
          </a:bodyPr>
          <a:lstStyle>
            <a:lvl1pPr algn="r">
              <a:defRPr sz="1200"/>
            </a:lvl1pPr>
          </a:lstStyle>
          <a:p>
            <a:pPr>
              <a:defRPr/>
            </a:pPr>
            <a:fld id="{248A37CE-E26D-4BD0-8348-6918664DF2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7" tIns="45544" rIns="91087" bIns="45544" numCol="1" anchor="t" anchorCtr="0" compatLnSpc="1">
            <a:prstTxWarp prst="textNoShape">
              <a:avLst/>
            </a:prstTxWarp>
          </a:bodyPr>
          <a:lstStyle>
            <a:lvl1pPr defTabSz="910832">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087" tIns="45544" rIns="91087" bIns="45544" numCol="1" anchor="t" anchorCtr="0" compatLnSpc="1">
            <a:prstTxWarp prst="textNoShape">
              <a:avLst/>
            </a:prstTxWarp>
          </a:bodyPr>
          <a:lstStyle>
            <a:lvl1pPr algn="r" defTabSz="910832">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58875" y="682625"/>
            <a:ext cx="4540250" cy="34051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14825"/>
            <a:ext cx="5029200" cy="4086225"/>
          </a:xfrm>
          <a:prstGeom prst="rect">
            <a:avLst/>
          </a:prstGeom>
          <a:noFill/>
          <a:ln w="9525">
            <a:noFill/>
            <a:miter lim="800000"/>
            <a:headEnd/>
            <a:tailEnd/>
          </a:ln>
          <a:effectLst/>
        </p:spPr>
        <p:txBody>
          <a:bodyPr vert="horz" wrap="square" lIns="91087" tIns="45544" rIns="91087" bIns="455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087" tIns="45544" rIns="91087" bIns="45544" numCol="1" anchor="b" anchorCtr="0" compatLnSpc="1">
            <a:prstTxWarp prst="textNoShape">
              <a:avLst/>
            </a:prstTxWarp>
          </a:bodyPr>
          <a:lstStyle>
            <a:lvl1pPr defTabSz="910832">
              <a:defRPr sz="1200"/>
            </a:lvl1pPr>
          </a:lstStyle>
          <a:p>
            <a:pPr>
              <a:defRPr/>
            </a:pPr>
            <a:endParaRPr lang="en-US"/>
          </a:p>
        </p:txBody>
      </p:sp>
      <p:sp>
        <p:nvSpPr>
          <p:cNvPr id="3079" name="Rectangle 7"/>
          <p:cNvSpPr>
            <a:spLocks noGrp="1" noChangeArrowheads="1"/>
          </p:cNvSpPr>
          <p:nvPr>
            <p:ph type="sldNum" sz="quarter" idx="5"/>
          </p:nvPr>
        </p:nvSpPr>
        <p:spPr bwMode="auto">
          <a:xfrm>
            <a:off x="3886200" y="8629650"/>
            <a:ext cx="2971800" cy="454025"/>
          </a:xfrm>
          <a:prstGeom prst="rect">
            <a:avLst/>
          </a:prstGeom>
          <a:noFill/>
          <a:ln w="9525">
            <a:noFill/>
            <a:miter lim="800000"/>
            <a:headEnd/>
            <a:tailEnd/>
          </a:ln>
          <a:effectLst/>
        </p:spPr>
        <p:txBody>
          <a:bodyPr vert="horz" wrap="square" lIns="91087" tIns="45544" rIns="91087" bIns="45544" numCol="1" anchor="b" anchorCtr="0" compatLnSpc="1">
            <a:prstTxWarp prst="textNoShape">
              <a:avLst/>
            </a:prstTxWarp>
          </a:bodyPr>
          <a:lstStyle>
            <a:lvl1pPr algn="r" defTabSz="910832">
              <a:defRPr sz="1200"/>
            </a:lvl1pPr>
          </a:lstStyle>
          <a:p>
            <a:pPr>
              <a:defRPr/>
            </a:pPr>
            <a:fld id="{77DCE95E-13D1-4516-AB10-172AC9292F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09638"/>
            <a:fld id="{E29BC9F5-DA74-4750-B00D-6DD2092C9917}" type="slidenum">
              <a:rPr lang="en-US" smtClean="0"/>
              <a:pPr defTabSz="909638"/>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b="1" dirty="0" smtClean="0"/>
              <a:t>Lecture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09638"/>
            <a:fld id="{080D5347-2C5E-4A40-8EB0-925EE4A19F6B}" type="slidenum">
              <a:rPr lang="en-US" smtClean="0"/>
              <a:pPr defTabSz="909638"/>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Char char="•"/>
            </a:pPr>
            <a:r>
              <a:rPr lang="en-US" smtClean="0"/>
              <a:t>For example, if the goal is to find the highest point on a surface, the scoring function might be the height at the current point.</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defTabSz="909278"/>
            <a:fld id="{F0758C1F-05B5-4198-98F3-E93CEF194A06}" type="slidenum">
              <a:rPr lang="en-US"/>
              <a:pPr defTabSz="909278"/>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6112" y="4315057"/>
            <a:ext cx="5485778" cy="4086722"/>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DBDD4D91-03CD-44B1-9E5B-259F52B571DB}" type="slidenum">
              <a:rPr lang="en-CA"/>
              <a:pPr/>
              <a:t>12</a:t>
            </a:fld>
            <a:endParaRPr lang="en-CA"/>
          </a:p>
        </p:txBody>
      </p:sp>
      <p:sp>
        <p:nvSpPr>
          <p:cNvPr id="40962" name="Rectangle 1026"/>
          <p:cNvSpPr>
            <a:spLocks noGrp="1" noRot="1" noChangeAspect="1" noChangeArrowheads="1" noTextEdit="1"/>
          </p:cNvSpPr>
          <p:nvPr>
            <p:ph type="sldImg"/>
          </p:nvPr>
        </p:nvSpPr>
        <p:spPr>
          <a:xfrm>
            <a:off x="1154410" y="680343"/>
            <a:ext cx="4549181" cy="3406379"/>
          </a:xfrm>
          <a:solidFill>
            <a:srgbClr val="FFFFFF"/>
          </a:solidFill>
          <a:ln/>
        </p:spPr>
      </p:sp>
      <p:sp>
        <p:nvSpPr>
          <p:cNvPr id="40963" name="Rectangle 1027"/>
          <p:cNvSpPr>
            <a:spLocks noGrp="1" noChangeArrowheads="1"/>
          </p:cNvSpPr>
          <p:nvPr>
            <p:ph type="body" idx="1"/>
          </p:nvPr>
        </p:nvSpPr>
        <p:spPr>
          <a:xfrm>
            <a:off x="686112" y="4315056"/>
            <a:ext cx="5485778" cy="4088275"/>
          </a:xfrm>
          <a:solidFill>
            <a:srgbClr val="FFFFFF"/>
          </a:solidFill>
          <a:ln>
            <a:solidFill>
              <a:srgbClr val="000000"/>
            </a:solidFill>
          </a:ln>
        </p:spPr>
        <p:txBody>
          <a:bodyPr/>
          <a:lstStyle/>
          <a:p>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09638"/>
            <a:fld id="{F670F437-2D9F-46DE-BA68-5189A0F6D100}" type="slidenum">
              <a:rPr lang="en-US" smtClean="0"/>
              <a:pPr defTabSz="909638"/>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5800" y="4314825"/>
            <a:ext cx="5486400" cy="408622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49509F0-0434-461B-A5E8-B07CF2D02E49}" type="slidenum">
              <a:rPr lang="en-CA"/>
              <a:pPr/>
              <a:t>14</a:t>
            </a:fld>
            <a:endParaRPr lang="en-CA"/>
          </a:p>
        </p:txBody>
      </p:sp>
      <p:sp>
        <p:nvSpPr>
          <p:cNvPr id="48130" name="Rectangle 1026"/>
          <p:cNvSpPr>
            <a:spLocks noGrp="1" noRot="1" noChangeAspect="1" noChangeArrowheads="1" noTextEdit="1"/>
          </p:cNvSpPr>
          <p:nvPr>
            <p:ph type="sldImg"/>
          </p:nvPr>
        </p:nvSpPr>
        <p:spPr>
          <a:ln/>
        </p:spPr>
      </p:sp>
      <p:sp>
        <p:nvSpPr>
          <p:cNvPr id="48131" name="Rectangle 1027"/>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4C6CA-09E9-4524-B91D-439FCA9121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09638"/>
            <a:fld id="{8C3304AE-F0A8-460C-A11D-57DD846F7A23}" type="slidenum">
              <a:rPr lang="en-US" smtClean="0"/>
              <a:pPr defTabSz="909638"/>
              <a:t>16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800" y="4314825"/>
            <a:ext cx="5486400" cy="4086225"/>
          </a:xfrm>
          <a:noFill/>
          <a:ln/>
        </p:spPr>
        <p:txBody>
          <a:bodyPr/>
          <a:lstStyle/>
          <a:p>
            <a:pPr eaLnBrk="1" hangingPunct="1"/>
            <a:r>
              <a:rPr lang="en-US" smtClean="0"/>
              <a:t>It consists of an initial</a:t>
            </a:r>
          </a:p>
          <a:p>
            <a:pPr eaLnBrk="1" hangingPunct="1"/>
            <a:r>
              <a:rPr lang="en-US" smtClean="0"/>
              <a:t>search phase that starts during problem generation and a final search phase that removes conflicts During</a:t>
            </a:r>
          </a:p>
          <a:p>
            <a:pPr eaLnBrk="1" hangingPunct="1"/>
            <a:r>
              <a:rPr lang="en-US" smtClean="0"/>
              <a:t>the initial search function Initial Search an initial permutation of the row positions of the queens is</a:t>
            </a:r>
          </a:p>
          <a:p>
            <a:pPr eaLnBrk="1" hangingPunct="1"/>
            <a:r>
              <a:rPr lang="en-US" smtClean="0"/>
              <a:t>Generated</a:t>
            </a:r>
          </a:p>
          <a:p>
            <a:pPr eaLnBrk="1" hangingPunct="1"/>
            <a:r>
              <a:rPr lang="en-US" smtClean="0"/>
              <a:t>A random permutation of n queens would generate approximately .5n</a:t>
            </a:r>
          </a:p>
          <a:p>
            <a:pPr eaLnBrk="1" hangingPunct="1"/>
            <a:r>
              <a:rPr lang="en-US" smtClean="0"/>
              <a:t> collisions Since this number of collisions is very high the algorithm performance can be improved</a:t>
            </a:r>
          </a:p>
          <a:p>
            <a:pPr eaLnBrk="1" hangingPunct="1"/>
            <a:r>
              <a:rPr lang="en-US" smtClean="0"/>
              <a:t>signicantly if collisions in the initial permutation are minimized</a:t>
            </a:r>
          </a:p>
          <a:p>
            <a:pPr eaLnBrk="1" hangingPunct="1"/>
            <a:endParaRPr lang="en-US" smtClean="0"/>
          </a:p>
          <a:p>
            <a:pPr eaLnBrk="1" hangingPunct="1"/>
            <a:endParaRPr lang="en-US" smtClean="0"/>
          </a:p>
          <a:p>
            <a:pPr eaLnBrk="1" hangingPunct="1"/>
            <a:r>
              <a:rPr lang="en-US" smtClean="0"/>
              <a:t>During the final search procedure Final Search two queens are</a:t>
            </a:r>
          </a:p>
          <a:p>
            <a:pPr eaLnBrk="1" hangingPunct="1"/>
            <a:r>
              <a:rPr lang="en-US" smtClean="0"/>
              <a:t>chosen for conflict minimization If a swap (the row) of two queens reduces the number of collisions then two queens</a:t>
            </a:r>
          </a:p>
          <a:p>
            <a:pPr eaLnBrk="1" hangingPunct="1"/>
            <a:r>
              <a:rPr lang="en-US" smtClean="0"/>
              <a:t>are swapped Otherwise no action is taken The final search is repeated until all collisions are eliminated</a:t>
            </a:r>
          </a:p>
          <a:p>
            <a:pPr eaLnBrk="1" hangingPunct="1"/>
            <a:endParaRPr lang="en-US" smtClean="0"/>
          </a:p>
          <a:p>
            <a:pPr eaLnBrk="1" hangingPunct="1"/>
            <a:endParaRPr lang="en-US" smtClean="0"/>
          </a:p>
          <a:p>
            <a:pPr eaLnBrk="1" hangingPunct="1"/>
            <a:r>
              <a:rPr lang="en-US" smtClean="0"/>
              <a:t>The number of collisions on a diagonal line can be computed in constant time using a characterization</a:t>
            </a:r>
          </a:p>
          <a:p>
            <a:pPr eaLnBrk="1" hangingPunct="1"/>
            <a:r>
              <a:rPr lang="en-US" smtClean="0"/>
              <a:t>of diagonal lines</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9638"/>
            <a:fld id="{2E767E39-D006-4652-9264-55DAEDA0F60B}" type="slidenum">
              <a:rPr lang="en-US" smtClean="0"/>
              <a:pPr defTabSz="909638"/>
              <a:t>17</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09638"/>
            <a:fld id="{8C3304AE-F0A8-460C-A11D-57DD846F7A23}" type="slidenum">
              <a:rPr lang="en-US" smtClean="0"/>
              <a:pPr defTabSz="909638"/>
              <a:t>18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800" y="4314825"/>
            <a:ext cx="5486400" cy="4086225"/>
          </a:xfrm>
          <a:noFill/>
          <a:ln/>
        </p:spPr>
        <p:txBody>
          <a:bodyPr/>
          <a:lstStyle/>
          <a:p>
            <a:pPr eaLnBrk="1" hangingPunct="1"/>
            <a:r>
              <a:rPr lang="en-US" smtClean="0"/>
              <a:t>It consists of an initial</a:t>
            </a:r>
          </a:p>
          <a:p>
            <a:pPr eaLnBrk="1" hangingPunct="1"/>
            <a:r>
              <a:rPr lang="en-US" smtClean="0"/>
              <a:t>search phase that starts during problem generation and a final search phase that removes conflicts During</a:t>
            </a:r>
          </a:p>
          <a:p>
            <a:pPr eaLnBrk="1" hangingPunct="1"/>
            <a:r>
              <a:rPr lang="en-US" smtClean="0"/>
              <a:t>the initial search function Initial Search an initial permutation of the row positions of the queens is</a:t>
            </a:r>
          </a:p>
          <a:p>
            <a:pPr eaLnBrk="1" hangingPunct="1"/>
            <a:r>
              <a:rPr lang="en-US" smtClean="0"/>
              <a:t>Generated</a:t>
            </a:r>
          </a:p>
          <a:p>
            <a:pPr eaLnBrk="1" hangingPunct="1"/>
            <a:r>
              <a:rPr lang="en-US" smtClean="0"/>
              <a:t>A random permutation of n queens would generate approximately .5n</a:t>
            </a:r>
          </a:p>
          <a:p>
            <a:pPr eaLnBrk="1" hangingPunct="1"/>
            <a:r>
              <a:rPr lang="en-US" smtClean="0"/>
              <a:t> collisions Since this number of collisions is very high the algorithm performance can be improved</a:t>
            </a:r>
          </a:p>
          <a:p>
            <a:pPr eaLnBrk="1" hangingPunct="1"/>
            <a:r>
              <a:rPr lang="en-US" smtClean="0"/>
              <a:t>signicantly if collisions in the initial permutation are minimized</a:t>
            </a:r>
          </a:p>
          <a:p>
            <a:pPr eaLnBrk="1" hangingPunct="1"/>
            <a:endParaRPr lang="en-US" smtClean="0"/>
          </a:p>
          <a:p>
            <a:pPr eaLnBrk="1" hangingPunct="1"/>
            <a:endParaRPr lang="en-US" smtClean="0"/>
          </a:p>
          <a:p>
            <a:pPr eaLnBrk="1" hangingPunct="1"/>
            <a:r>
              <a:rPr lang="en-US" smtClean="0"/>
              <a:t>During the final search procedure Final Search two queens are</a:t>
            </a:r>
          </a:p>
          <a:p>
            <a:pPr eaLnBrk="1" hangingPunct="1"/>
            <a:r>
              <a:rPr lang="en-US" smtClean="0"/>
              <a:t>chosen for conflict minimization If a swap (the row) of two queens reduces the number of collisions then two queens</a:t>
            </a:r>
          </a:p>
          <a:p>
            <a:pPr eaLnBrk="1" hangingPunct="1"/>
            <a:r>
              <a:rPr lang="en-US" smtClean="0"/>
              <a:t>are swapped Otherwise no action is taken The final search is repeated until all collisions are eliminated</a:t>
            </a:r>
          </a:p>
          <a:p>
            <a:pPr eaLnBrk="1" hangingPunct="1"/>
            <a:endParaRPr lang="en-US" smtClean="0"/>
          </a:p>
          <a:p>
            <a:pPr eaLnBrk="1" hangingPunct="1"/>
            <a:endParaRPr lang="en-US" smtClean="0"/>
          </a:p>
          <a:p>
            <a:pPr eaLnBrk="1" hangingPunct="1"/>
            <a:r>
              <a:rPr lang="en-US" smtClean="0"/>
              <a:t>The number of collisions on a diagonal line can be computed in constant time using a characterization</a:t>
            </a:r>
          </a:p>
          <a:p>
            <a:pPr eaLnBrk="1" hangingPunct="1"/>
            <a:r>
              <a:rPr lang="en-US" smtClean="0"/>
              <a:t>of diagonal lines</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09638"/>
            <a:fld id="{3B30ABD0-BFD0-4553-A105-F0D968662753}" type="slidenum">
              <a:rPr lang="en-US" smtClean="0"/>
              <a:pPr defTabSz="909638"/>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smtClean="0"/>
              <a:t>For example, if the goal is to find the highest point on a surface, the scoring function might be the height at the current point.</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99952C7-3BCF-4E20-A3CE-0642A756E8D3}"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09638"/>
            <a:fld id="{67E172AC-E7F3-4513-B04A-126FA23FA9BD}" type="slidenum">
              <a:rPr lang="en-US" smtClean="0"/>
              <a:pPr defTabSz="909638"/>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2813" y="4314825"/>
            <a:ext cx="5032375" cy="4086225"/>
          </a:xfrm>
          <a:noFill/>
          <a:ln/>
        </p:spPr>
        <p:txBody>
          <a:bodyPr/>
          <a:lstStyle/>
          <a:p>
            <a:pPr eaLnBrk="1" hangingPunct="1"/>
            <a:r>
              <a:rPr lang="en-US" smtClean="0"/>
              <a:t>One of the most obvious heuristics is to select the value that results in the minimum # of conflicts with the other variables - the min conflicts heuristics</a:t>
            </a:r>
          </a:p>
          <a:p>
            <a:pPr eaLnBrk="1" hangingPunct="1"/>
            <a:r>
              <a:rPr lang="en-US" smtClean="0"/>
              <a:t>Ex, in case of eight queen, it is the number of attacking queens.</a:t>
            </a:r>
          </a:p>
          <a:p>
            <a:pPr eaLnBrk="1" hangingPunct="1"/>
            <a:r>
              <a:rPr lang="en-US" smtClean="0"/>
              <a:t>Min conflict is surprising effective and can solve the million-queens problem in less than 50 steps. It has also been used to schedule the hubble telecope, reducing the time taken to schedule a week of observations from three weeks to around 10’</a:t>
            </a:r>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09638"/>
            <a:fld id="{E0381392-001B-40B2-99A6-07A48E5849BB}" type="slidenum">
              <a:rPr lang="en-US" smtClean="0"/>
              <a:pPr defTabSz="909638"/>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2813" y="4314825"/>
            <a:ext cx="5032375" cy="4086225"/>
          </a:xfrm>
          <a:noFill/>
          <a:ln/>
        </p:spPr>
        <p:txBody>
          <a:bodyPr/>
          <a:lstStyle/>
          <a:p>
            <a:pPr eaLnBrk="1" hangingPunct="1"/>
            <a:endParaRPr lang="en-US" b="1" i="1" smtClean="0"/>
          </a:p>
          <a:p>
            <a:pPr eaLnBrk="1" hangingPunct="1"/>
            <a:r>
              <a:rPr lang="en-US" b="1" i="1" smtClean="0"/>
              <a:t>No way to move from a plateau, could escape from a shoulder</a:t>
            </a:r>
          </a:p>
          <a:p>
            <a:pPr eaLnBrk="1" hangingPunct="1"/>
            <a:endParaRPr lang="en-US" b="1" i="1" smtClean="0"/>
          </a:p>
          <a:p>
            <a:pPr eaLnBrk="1" hangingPunct="1"/>
            <a:r>
              <a:rPr lang="en-US" b="1" i="1" smtClean="0"/>
              <a:t>With a randomly gerenated 8-queen initial state steepest ascent hill climbing gets stuck 86% of the times. Takes 4 steps on average to suceed and 3 to get stuck –good since there are 17 million states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09638"/>
            <a:fld id="{034B54C8-494D-41F1-8139-A152E66C2F01}" type="slidenum">
              <a:rPr lang="en-US" smtClean="0"/>
              <a:pPr defTabSz="909638"/>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314825"/>
            <a:ext cx="5486400" cy="4086225"/>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09638"/>
            <a:fld id="{A616CBDD-8EE2-4329-8239-A4D085BD8C3C}" type="slidenum">
              <a:rPr lang="en-US" smtClean="0"/>
              <a:pPr defTabSz="909638"/>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2813" y="4314825"/>
            <a:ext cx="5032375" cy="4086225"/>
          </a:xfrm>
          <a:noFill/>
          <a:ln/>
        </p:spPr>
        <p:txBody>
          <a:bodyPr/>
          <a:lstStyle/>
          <a:p>
            <a:pPr eaLnBrk="1" hangingPunct="1"/>
            <a:endParaRPr lang="en-US" b="1" i="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9638"/>
            <a:fld id="{2E767E39-D006-4652-9264-55DAEDA0F60B}" type="slidenum">
              <a:rPr lang="en-US" smtClean="0"/>
              <a:pPr defTabSz="909638"/>
              <a:t>24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lnSpc>
                <a:spcPct val="80000"/>
              </a:lnSpc>
              <a:buFontTx/>
              <a:buChar char="•"/>
            </a:pPr>
            <a:r>
              <a:rPr lang="en-US" dirty="0" smtClean="0"/>
              <a:t>How to address problems with Greedy Descent / Hill Climbing?</a:t>
            </a:r>
          </a:p>
          <a:p>
            <a:pPr eaLnBrk="1" hangingPunct="1">
              <a:lnSpc>
                <a:spcPct val="80000"/>
              </a:lnSpc>
              <a:buFontTx/>
              <a:buChar char="•"/>
            </a:pPr>
            <a:endParaRPr lang="en-US" sz="1100" b="1" dirty="0" smtClean="0"/>
          </a:p>
          <a:p>
            <a:pPr eaLnBrk="1" hangingPunct="1">
              <a:lnSpc>
                <a:spcPct val="80000"/>
              </a:lnSpc>
            </a:pPr>
            <a:r>
              <a:rPr lang="en-US" b="1" dirty="0" smtClean="0"/>
              <a:t>Stochastic Local Search (SLS)</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1B3A1F7-70E4-47A0-B2D8-15815A808966}" type="slidenum">
              <a:rPr lang="en-US" smtClean="0"/>
              <a:pPr/>
              <a:t>25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lvl="1" eaLnBrk="1" hangingPunct="1"/>
            <a:r>
              <a:rPr lang="en-US" smtClean="0"/>
              <a:t>move from one node to another according to a function that scores how good each </a:t>
            </a:r>
            <a:r>
              <a:rPr lang="en-US" smtClean="0">
                <a:solidFill>
                  <a:srgbClr val="CC0099"/>
                </a:solidFill>
              </a:rPr>
              <a:t>neighbor</a:t>
            </a:r>
            <a:r>
              <a:rPr lang="en-US" smtClean="0"/>
              <a:t> is</a:t>
            </a:r>
          </a:p>
          <a:p>
            <a:pPr lvl="1" eaLnBrk="1" hangingPunct="1"/>
            <a:r>
              <a:rPr lang="en-US" smtClean="0"/>
              <a:t>according to a </a:t>
            </a:r>
            <a:r>
              <a:rPr lang="en-US" smtClean="0">
                <a:solidFill>
                  <a:srgbClr val="CC0099"/>
                </a:solidFill>
              </a:rPr>
              <a:t>function that scores how good each neighbor is</a:t>
            </a:r>
          </a:p>
          <a:p>
            <a:pPr lvl="1" eaLnBrk="1" hangingPunct="1"/>
            <a:endParaRPr lang="en-US" smtClean="0">
              <a:solidFill>
                <a:srgbClr val="CC0099"/>
              </a:solidFill>
            </a:endParaRPr>
          </a:p>
          <a:p>
            <a:pPr lvl="1" eaLnBrk="1" hangingPunct="1"/>
            <a:r>
              <a:rPr lang="en-US" smtClean="0">
                <a:solidFill>
                  <a:srgbClr val="CC0099"/>
                </a:solidFill>
              </a:rPr>
              <a:t>Number of unsatisfied constraints OR weighted count</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6249A3B-FC2E-42C7-BE27-E961FC0BE7D5}" type="slidenum">
              <a:rPr lang="en-US" smtClean="0"/>
              <a:pPr/>
              <a:t>26</a:t>
            </a:fld>
            <a:endParaRPr lang="en-US" smtClean="0"/>
          </a:p>
        </p:txBody>
      </p:sp>
      <p:sp>
        <p:nvSpPr>
          <p:cNvPr id="28675"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pPr eaLnBrk="1" hangingPunct="1">
              <a:defRPr/>
            </a:pPr>
            <a:r>
              <a:rPr lang="en-US" dirty="0" smtClean="0">
                <a:latin typeface="Arial Unicode MS" pitchFamily="34" charset="-128"/>
              </a:rPr>
              <a:t>NOTE again: Everything that will be said for Hill Climbing is also true for Gradient Descent </a:t>
            </a:r>
            <a:r>
              <a:rPr lang="en-US" sz="1000" dirty="0" smtClean="0">
                <a:latin typeface="Arial Unicode MS" pitchFamily="34" charset="-128"/>
              </a:rPr>
              <a:t>(max -&gt; min)</a:t>
            </a:r>
          </a:p>
          <a:p>
            <a:pPr eaLnBrk="1" hangingPunct="1">
              <a:buFontTx/>
              <a:buChar char="•"/>
              <a:defRPr/>
            </a:pPr>
            <a:r>
              <a:rPr lang="en-US" dirty="0" smtClean="0"/>
              <a:t>Consider </a:t>
            </a:r>
            <a:r>
              <a:rPr lang="en-US" dirty="0" smtClean="0">
                <a:solidFill>
                  <a:schemeClr val="accent6"/>
                </a:solidFill>
              </a:rPr>
              <a:t>two methods </a:t>
            </a:r>
            <a:r>
              <a:rPr lang="en-US" dirty="0" smtClean="0"/>
              <a:t>to find a maximum value:</a:t>
            </a:r>
          </a:p>
          <a:p>
            <a:pPr lvl="1" eaLnBrk="1" hangingPunct="1">
              <a:defRPr/>
            </a:pPr>
            <a:r>
              <a:rPr lang="en-US" dirty="0" smtClean="0">
                <a:solidFill>
                  <a:schemeClr val="accent6"/>
                </a:solidFill>
              </a:rPr>
              <a:t>Hill climbing</a:t>
            </a:r>
            <a:r>
              <a:rPr lang="en-US" dirty="0" smtClean="0"/>
              <a:t>, starting from some position, keep moving uphill &amp; report maximum value found</a:t>
            </a:r>
          </a:p>
          <a:p>
            <a:pPr lvl="1" eaLnBrk="1" hangingPunct="1">
              <a:defRPr/>
            </a:pPr>
            <a:r>
              <a:rPr lang="en-US" dirty="0" smtClean="0">
                <a:solidFill>
                  <a:schemeClr val="accent6"/>
                </a:solidFill>
              </a:rPr>
              <a:t>Pick values at random </a:t>
            </a:r>
            <a:r>
              <a:rPr lang="en-US" dirty="0" smtClean="0"/>
              <a:t>&amp; report maximum value found</a:t>
            </a:r>
          </a:p>
          <a:p>
            <a:pPr eaLnBrk="1" hangingPunct="1">
              <a:buFontTx/>
              <a:buChar char="•"/>
              <a:defRPr/>
            </a:pPr>
            <a:endParaRPr lang="en-US" dirty="0" smtClean="0"/>
          </a:p>
          <a:p>
            <a:pPr marL="335733" indent="-335733" eaLnBrk="1" hangingPunct="1">
              <a:spcBef>
                <a:spcPct val="20000"/>
              </a:spcBef>
              <a:buFontTx/>
              <a:buChar char="•"/>
              <a:defRPr/>
            </a:pPr>
            <a:r>
              <a:rPr lang="en-US" dirty="0" smtClean="0">
                <a:latin typeface="Arial Unicode MS" pitchFamily="34" charset="-128"/>
              </a:rPr>
              <a:t>Which do you expect to work better to find a maximum?</a:t>
            </a:r>
          </a:p>
          <a:p>
            <a:pPr marL="727422" lvl="1" indent="-279778" eaLnBrk="1" hangingPunct="1">
              <a:spcBef>
                <a:spcPct val="20000"/>
              </a:spcBef>
              <a:buClr>
                <a:schemeClr val="tx1"/>
              </a:buClr>
              <a:buSzPct val="120000"/>
              <a:buFontTx/>
              <a:buChar char="•"/>
              <a:defRPr/>
            </a:pPr>
            <a:r>
              <a:rPr lang="en-US" sz="2300" dirty="0" smtClean="0">
                <a:latin typeface="Arial Unicode MS" pitchFamily="34" charset="-128"/>
              </a:rPr>
              <a:t>hill climbing is good for finding local maxima</a:t>
            </a:r>
          </a:p>
          <a:p>
            <a:pPr marL="727422" lvl="1" indent="-279778" eaLnBrk="1" hangingPunct="1">
              <a:spcBef>
                <a:spcPct val="20000"/>
              </a:spcBef>
              <a:buClr>
                <a:schemeClr val="tx1"/>
              </a:buClr>
              <a:buSzPct val="120000"/>
              <a:buFontTx/>
              <a:buChar char="•"/>
              <a:defRPr/>
            </a:pPr>
            <a:r>
              <a:rPr lang="en-US" sz="2300" dirty="0" smtClean="0">
                <a:latin typeface="Arial Unicode MS" pitchFamily="34" charset="-128"/>
              </a:rPr>
              <a:t>selecting random nodes is good for finding/exploring new parts of the search space</a:t>
            </a:r>
          </a:p>
          <a:p>
            <a:pPr marL="335733" indent="-335733" eaLnBrk="1" hangingPunct="1">
              <a:spcBef>
                <a:spcPct val="20000"/>
              </a:spcBef>
              <a:buFontTx/>
              <a:buChar char="•"/>
              <a:defRPr/>
            </a:pPr>
            <a:r>
              <a:rPr lang="en-US" dirty="0" smtClean="0">
                <a:latin typeface="Arial Unicode MS" pitchFamily="34" charset="-128"/>
              </a:rPr>
              <a:t>A mix of the two techniques can work even better</a:t>
            </a:r>
          </a:p>
          <a:p>
            <a:pPr eaLnBrk="1" hangingPunct="1">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0FEFC8F-C2F4-4FC5-80AE-676A6C354A56}" type="slidenum">
              <a:rPr lang="en-US"/>
              <a:pPr/>
              <a:t>27</a:t>
            </a:fld>
            <a:endParaRPr lang="en-US"/>
          </a:p>
        </p:txBody>
      </p:sp>
      <p:sp>
        <p:nvSpPr>
          <p:cNvPr id="36866" name="Rectangle 2"/>
          <p:cNvSpPr>
            <a:spLocks noGrp="1" noRot="1" noChangeAspect="1" noChangeArrowheads="1" noTextEdit="1"/>
          </p:cNvSpPr>
          <p:nvPr>
            <p:ph type="sldImg"/>
          </p:nvPr>
        </p:nvSpPr>
        <p:spPr>
          <a:ln/>
        </p:spPr>
      </p:sp>
      <p:sp>
        <p:nvSpPr>
          <p:cNvPr id="36867" name="Rectangle 6"/>
          <p:cNvSpPr>
            <a:spLocks noGrp="1" noChangeArrowheads="1"/>
          </p:cNvSpPr>
          <p:nvPr>
            <p:ph type="body" idx="1"/>
          </p:nvPr>
        </p:nvSpPr>
        <p:spPr>
          <a:noFill/>
          <a:ln/>
        </p:spPr>
        <p:txBody>
          <a:bodyPr/>
          <a:lstStyle/>
          <a:p>
            <a:endParaRPr lang="en-US" smtClean="0"/>
          </a:p>
        </p:txBody>
      </p:sp>
      <p:pic>
        <p:nvPicPr>
          <p:cNvPr id="36868" name="Picture 7" descr="hills-restart"/>
          <p:cNvPicPr>
            <a:picLocks noChangeAspect="1" noChangeArrowheads="1"/>
          </p:cNvPicPr>
          <p:nvPr/>
        </p:nvPicPr>
        <p:blipFill>
          <a:blip r:embed="rId3"/>
          <a:srcRect/>
          <a:stretch>
            <a:fillRect/>
          </a:stretch>
        </p:blipFill>
        <p:spPr bwMode="auto">
          <a:xfrm>
            <a:off x="991051" y="6206971"/>
            <a:ext cx="2343046" cy="1012749"/>
          </a:xfrm>
          <a:prstGeom prst="rect">
            <a:avLst/>
          </a:prstGeom>
          <a:noFill/>
          <a:ln w="9525">
            <a:noFill/>
            <a:miter lim="800000"/>
            <a:headEnd/>
            <a:tailEnd/>
          </a:ln>
        </p:spPr>
      </p:pic>
      <p:pic>
        <p:nvPicPr>
          <p:cNvPr id="36869" name="Picture 8" descr="hill-walk"/>
          <p:cNvPicPr>
            <a:picLocks noChangeAspect="1" noChangeArrowheads="1"/>
          </p:cNvPicPr>
          <p:nvPr/>
        </p:nvPicPr>
        <p:blipFill>
          <a:blip r:embed="rId4"/>
          <a:srcRect/>
          <a:stretch>
            <a:fillRect/>
          </a:stretch>
        </p:blipFill>
        <p:spPr bwMode="auto">
          <a:xfrm>
            <a:off x="3200297" y="6056302"/>
            <a:ext cx="2761558" cy="1135459"/>
          </a:xfrm>
          <a:prstGeom prst="rect">
            <a:avLst/>
          </a:prstGeom>
          <a:noFill/>
          <a:ln w="9525">
            <a:noFill/>
            <a:miter lim="800000"/>
            <a:headEnd/>
            <a:tailEnd/>
          </a:ln>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996196E-C03B-4E10-BF07-53AF47A0D242}" type="slidenum">
              <a:rPr lang="en-US"/>
              <a:pPr/>
              <a:t>28</a:t>
            </a:fld>
            <a:endParaRPr lang="en-US"/>
          </a:p>
        </p:txBody>
      </p:sp>
      <p:sp>
        <p:nvSpPr>
          <p:cNvPr id="38914" name="Rectangle 2"/>
          <p:cNvSpPr>
            <a:spLocks noGrp="1" noRot="1" noChangeAspect="1" noChangeArrowheads="1" noTextEdit="1"/>
          </p:cNvSpPr>
          <p:nvPr>
            <p:ph type="sldImg"/>
          </p:nvPr>
        </p:nvSpPr>
        <p:spPr>
          <a:ln/>
        </p:spPr>
      </p:sp>
      <p:sp>
        <p:nvSpPr>
          <p:cNvPr id="38915" name="Rectangle 6"/>
          <p:cNvSpPr>
            <a:spLocks noGrp="1" noChangeArrowheads="1"/>
          </p:cNvSpPr>
          <p:nvPr>
            <p:ph type="body" idx="1"/>
          </p:nvPr>
        </p:nvSpPr>
        <p:spPr>
          <a:noFill/>
          <a:ln/>
        </p:spPr>
        <p:txBody>
          <a:bodyPr/>
          <a:lstStyle/>
          <a:p>
            <a:endParaRPr lang="en-US" smtClean="0"/>
          </a:p>
        </p:txBody>
      </p:sp>
      <p:pic>
        <p:nvPicPr>
          <p:cNvPr id="38916" name="Picture 7" descr="hills-restart"/>
          <p:cNvPicPr>
            <a:picLocks noChangeAspect="1" noChangeArrowheads="1"/>
          </p:cNvPicPr>
          <p:nvPr/>
        </p:nvPicPr>
        <p:blipFill>
          <a:blip r:embed="rId3"/>
          <a:srcRect/>
          <a:stretch>
            <a:fillRect/>
          </a:stretch>
        </p:blipFill>
        <p:spPr bwMode="auto">
          <a:xfrm>
            <a:off x="991051" y="6206971"/>
            <a:ext cx="2343046" cy="1012749"/>
          </a:xfrm>
          <a:prstGeom prst="rect">
            <a:avLst/>
          </a:prstGeom>
          <a:noFill/>
          <a:ln w="9525">
            <a:noFill/>
            <a:miter lim="800000"/>
            <a:headEnd/>
            <a:tailEnd/>
          </a:ln>
        </p:spPr>
      </p:pic>
      <p:pic>
        <p:nvPicPr>
          <p:cNvPr id="38917" name="Picture 8" descr="hill-walk"/>
          <p:cNvPicPr>
            <a:picLocks noChangeAspect="1" noChangeArrowheads="1"/>
          </p:cNvPicPr>
          <p:nvPr/>
        </p:nvPicPr>
        <p:blipFill>
          <a:blip r:embed="rId4"/>
          <a:srcRect/>
          <a:stretch>
            <a:fillRect/>
          </a:stretch>
        </p:blipFill>
        <p:spPr bwMode="auto">
          <a:xfrm>
            <a:off x="3200297" y="6056302"/>
            <a:ext cx="2761558" cy="1135459"/>
          </a:xfrm>
          <a:prstGeom prst="rect">
            <a:avLst/>
          </a:prstGeom>
          <a:noFill/>
          <a:ln w="9525">
            <a:noFill/>
            <a:miter lim="800000"/>
            <a:headEnd/>
            <a:tailEnd/>
          </a:ln>
        </p:spPr>
      </p:pic>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9A1535-883F-4111-8D6E-D69F3244E650}" type="slidenum">
              <a:rPr lang="en-US" smtClean="0"/>
              <a:pPr/>
              <a:t>29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You may choose between a one or two stage heuristic. </a:t>
            </a:r>
          </a:p>
          <a:p>
            <a:pPr eaLnBrk="1" hangingPunct="1"/>
            <a:r>
              <a:rPr lang="en-US" smtClean="0"/>
              <a:t>  In a one stage heuristic the variable and value are chosen together. </a:t>
            </a:r>
          </a:p>
          <a:p>
            <a:pPr eaLnBrk="1" hangingPunct="1"/>
            <a:r>
              <a:rPr lang="en-US" smtClean="0"/>
              <a:t>The pair that minimize the number of conflicts</a:t>
            </a:r>
          </a:p>
          <a:p>
            <a:pPr eaLnBrk="1" hangingPunct="1"/>
            <a:r>
              <a:rPr lang="en-US" smtClean="0"/>
              <a:t>  In the two stage heuristic the variable is chosen first and then the </a:t>
            </a:r>
          </a:p>
          <a:p>
            <a:pPr eaLnBrk="1" hangingPunct="1"/>
            <a:r>
              <a:rPr lang="en-US" smtClean="0"/>
              <a:t>  value. The variable with the greatest number of conflicts in it's </a:t>
            </a:r>
          </a:p>
          <a:p>
            <a:pPr eaLnBrk="1" hangingPunct="1"/>
            <a:r>
              <a:rPr lang="en-US" smtClean="0"/>
              <a:t>  edges is chosen and then the value which resolves the highest number</a:t>
            </a:r>
          </a:p>
          <a:p>
            <a:pPr eaLnBrk="1" hangingPunct="1"/>
            <a:r>
              <a:rPr lang="en-US" smtClean="0"/>
              <a:t>  of conflicts is chosen from this variable's set of values.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09638"/>
            <a:fld id="{7628A24A-54EB-4455-B472-180C41B2BBE6}" type="slidenum">
              <a:rPr lang="en-US" smtClean="0"/>
              <a:pPr defTabSz="909638"/>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lvl="1" eaLnBrk="1" hangingPunct="1">
              <a:lnSpc>
                <a:spcPct val="140000"/>
              </a:lnSpc>
              <a:buClr>
                <a:schemeClr val="tx1"/>
              </a:buClr>
            </a:pPr>
            <a:r>
              <a:rPr lang="en-US" sz="1400" smtClean="0"/>
              <a:t>Otherwise, split a domain &amp; apply arc consistency to each case</a:t>
            </a:r>
            <a:r>
              <a:rPr lang="en-US" smtClean="0"/>
              <a:t>.</a:t>
            </a:r>
          </a:p>
          <a:p>
            <a:pPr eaLnBrk="1" hangingPunct="1"/>
            <a:r>
              <a:rPr lang="en-US" smtClean="0"/>
              <a:t>Spiltting in half the variable with the smallest domain usually works best (who know why)</a:t>
            </a:r>
          </a:p>
          <a:p>
            <a:pPr eaLnBrk="1" hangingPunct="1"/>
            <a:endParaRPr lang="en-US" smtClean="0"/>
          </a:p>
          <a:p>
            <a:pPr eaLnBrk="1" hangingPunct="1"/>
            <a:r>
              <a:rPr lang="en-US" smtClean="0"/>
              <a:t>ACC: Show with Cispace, first “</a:t>
            </a:r>
            <a:r>
              <a:rPr lang="en-US" i="1" smtClean="0"/>
              <a:t>scheduling problem</a:t>
            </a:r>
            <a:r>
              <a:rPr lang="en-US" smtClean="0"/>
              <a:t>”, and then </a:t>
            </a:r>
            <a:r>
              <a:rPr lang="en-US" i="1" smtClean="0"/>
              <a:t>crossword 1</a:t>
            </a:r>
            <a:r>
              <a:rPr lang="en-US" smtClean="0"/>
              <a:t> for splitting. What makes sense is to split the node with 6 vars to the right, show that it gets to an empty solution, backtrack, and do more s0plitting on the var with 2 values on the top-left. Done. WENT WELL</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F2C444-EDD9-4682-9DCA-706F62FB7076}" type="slidenum">
              <a:rPr lang="en-US" smtClean="0"/>
              <a:pPr/>
              <a:t>30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CDB35DE-C997-46B2-942D-7A0612E0B70D}" type="slidenum">
              <a:rPr lang="en-US" smtClean="0"/>
              <a:pPr/>
              <a:t>31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Generate feasible schedule that are not too suboptimal</a:t>
            </a:r>
          </a:p>
          <a:p>
            <a:pPr eaLnBrk="1" hangingPunct="1"/>
            <a:r>
              <a:rPr lang="en-US" smtClean="0"/>
              <a:t>Soft constraints</a:t>
            </a:r>
          </a:p>
          <a:p>
            <a:pPr eaLnBrk="1" hangingPunct="1"/>
            <a:r>
              <a:rPr lang="en-US" smtClean="0"/>
              <a:t>e.g., Minimize light from moon / sun</a:t>
            </a:r>
          </a:p>
          <a:p>
            <a:pPr eaLnBrk="1" hangingPunct="1"/>
            <a:endParaRPr lang="en-US" smtClean="0"/>
          </a:p>
          <a:p>
            <a:pPr eaLnBrk="1" hangingPunct="1"/>
            <a:r>
              <a:rPr lang="en-US" smtClean="0"/>
              <a:t>SPIKE treats schedule construction as a constrained optimization problem and uses a heuristic</a:t>
            </a:r>
          </a:p>
          <a:p>
            <a:pPr eaLnBrk="1" hangingPunct="1"/>
            <a:r>
              <a:rPr lang="en-US" smtClean="0"/>
              <a:t>repair-based scheduling search technique called </a:t>
            </a:r>
            <a:r>
              <a:rPr lang="en-US" i="1" smtClean="0"/>
              <a:t>multistart stochastic repair</a:t>
            </a:r>
            <a:r>
              <a:rPr lang="en-US" smtClean="0"/>
              <a:t>. This</a:t>
            </a:r>
          </a:p>
          <a:p>
            <a:pPr eaLnBrk="1" hangingPunct="1"/>
            <a:r>
              <a:rPr lang="en-US" smtClean="0"/>
              <a:t>technique consists of the following steps:</a:t>
            </a:r>
          </a:p>
          <a:p>
            <a:pPr eaLnBrk="1" hangingPunct="1"/>
            <a:r>
              <a:rPr lang="en-US" smtClean="0"/>
              <a:t>1. </a:t>
            </a:r>
            <a:r>
              <a:rPr lang="en-US" b="1" smtClean="0"/>
              <a:t>Trial assignment: </a:t>
            </a:r>
            <a:r>
              <a:rPr lang="en-US" smtClean="0"/>
              <a:t>make a trial assignment (“initial guess”) of activities to times, based</a:t>
            </a:r>
          </a:p>
          <a:p>
            <a:pPr eaLnBrk="1" hangingPunct="1"/>
            <a:r>
              <a:rPr lang="en-US" smtClean="0"/>
              <a:t>on heuristics to be discussed further below. Such a schedule will generally have temporal</a:t>
            </a:r>
          </a:p>
          <a:p>
            <a:pPr eaLnBrk="1" hangingPunct="1"/>
            <a:r>
              <a:rPr lang="en-US" smtClean="0"/>
              <a:t>or other constraint violations, as well as resource capacity overloads;</a:t>
            </a:r>
          </a:p>
          <a:p>
            <a:pPr eaLnBrk="1" hangingPunct="1"/>
            <a:r>
              <a:rPr lang="en-US" smtClean="0"/>
              <a:t>2. </a:t>
            </a:r>
            <a:r>
              <a:rPr lang="en-US" b="1" smtClean="0"/>
              <a:t>Repair: </a:t>
            </a:r>
            <a:r>
              <a:rPr lang="en-US" smtClean="0"/>
              <a:t>apply heuristic repair techniques to try to eliminate constraint violations, until</a:t>
            </a:r>
          </a:p>
          <a:p>
            <a:pPr eaLnBrk="1" hangingPunct="1"/>
            <a:r>
              <a:rPr lang="en-US" smtClean="0"/>
              <a:t>either a pre-established level of effort has been expended or there are no conflicts left;</a:t>
            </a:r>
          </a:p>
          <a:p>
            <a:pPr eaLnBrk="1" hangingPunct="1"/>
            <a:r>
              <a:rPr lang="en-US" smtClean="0"/>
              <a:t>3. </a:t>
            </a:r>
            <a:r>
              <a:rPr lang="en-US" b="1" smtClean="0"/>
              <a:t>Deconflict: </a:t>
            </a:r>
            <a:r>
              <a:rPr lang="en-US" smtClean="0"/>
              <a:t>eliminate conflicts by removing any activities with constraint violations, or</a:t>
            </a:r>
          </a:p>
          <a:p>
            <a:pPr eaLnBrk="1" hangingPunct="1"/>
            <a:r>
              <a:rPr lang="en-US" smtClean="0"/>
              <a:t>by relaxing constraints, until a feasible schedule remains.</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B4FE9E6-A91B-46FF-83B0-253794BF555F}" type="slidenum">
              <a:rPr lang="en-CA" smtClean="0">
                <a:cs typeface="Arial" pitchFamily="34" charset="0"/>
              </a:rPr>
              <a:pPr/>
              <a:t>32</a:t>
            </a:fld>
            <a:endParaRPr lang="en-CA" smtClean="0">
              <a:cs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F761C66-98A1-4544-BB0F-46A4FB4BBF42}" type="slidenum">
              <a:rPr lang="en-US" smtClean="0"/>
              <a:pPr/>
              <a:t>34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132BB9-2E74-4F38-92F8-0D8D0D695FFD}"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09638"/>
            <a:fld id="{E9A6C5EB-00FC-4A22-A8A2-BF7F86AB0494}" type="slidenum">
              <a:rPr lang="en-US" smtClean="0"/>
              <a:pPr defTabSz="909638"/>
              <a:t>37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9638"/>
            <a:fld id="{2E767E39-D006-4652-9264-55DAEDA0F60B}" type="slidenum">
              <a:rPr lang="en-US" smtClean="0"/>
              <a:pPr defTabSz="909638"/>
              <a:t>38</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2AD9371-378A-4751-A9F0-2707D06E81D5}" type="slidenum">
              <a:rPr lang="en-US" smtClean="0"/>
              <a:pPr/>
              <a:t>40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Summary stats for each algorithm are not effective…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9638"/>
            <a:fld id="{2E767E39-D006-4652-9264-55DAEDA0F60B}" type="slidenum">
              <a:rPr lang="en-US" smtClean="0"/>
              <a:pPr defTabSz="909638"/>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73C617-977C-4F2F-9E11-BA9A45C27FA3}" type="slidenum">
              <a:rPr lang="en-US" smtClean="0"/>
              <a:pPr/>
              <a:t>41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846F1A-2E70-4569-8CDE-6631D3721C3B}" type="slidenum">
              <a:rPr lang="en-US" smtClean="0"/>
              <a:pPr/>
              <a:t>42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Scheduling 1 problem</a:t>
            </a:r>
          </a:p>
          <a:p>
            <a:pPr eaLnBrk="1" hangingPunct="1"/>
            <a:r>
              <a:rPr lang="en-US" smtClean="0"/>
              <a:t>How many states  (toy problem)</a:t>
            </a:r>
          </a:p>
          <a:p>
            <a:pPr eaLnBrk="1" hangingPunct="1"/>
            <a:r>
              <a:rPr lang="en-US" smtClean="0"/>
              <a:t>200 runs  1000 steps</a:t>
            </a:r>
          </a:p>
          <a:p>
            <a:pPr eaLnBrk="1" hangingPunct="1"/>
            <a:r>
              <a:rPr lang="en-US" smtClean="0"/>
              <a:t>Random sampling</a:t>
            </a:r>
          </a:p>
          <a:p>
            <a:pPr eaLnBrk="1" hangingPunct="1"/>
            <a:r>
              <a:rPr lang="en-US" smtClean="0"/>
              <a:t>Do it again different result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15AC47E-2B7C-4FD7-ADFC-8F77152D7F0A}" type="slidenum">
              <a:rPr lang="en-US" smtClean="0"/>
              <a:pPr/>
              <a:t>49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0137215-6162-4DF5-A34F-9FCF029A00B4}" type="slidenum">
              <a:rPr lang="en-US" smtClean="0"/>
              <a:pPr/>
              <a:t>50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r>
              <a:rPr lang="en-US" b="1" smtClean="0"/>
              <a:t>Random Sampling</a:t>
            </a:r>
          </a:p>
          <a:p>
            <a:pPr eaLnBrk="1" hangingPunct="1"/>
            <a:r>
              <a:rPr lang="en-US" smtClean="0"/>
              <a:t>At each step this algorithm randomly creates a new solution. For each variable a new value is randomly chosen.</a:t>
            </a:r>
            <a:endParaRPr lang="en-US" b="1" smtClean="0"/>
          </a:p>
          <a:p>
            <a:pPr eaLnBrk="1" hangingPunct="1"/>
            <a:r>
              <a:rPr lang="en-US" b="1" smtClean="0"/>
              <a:t>Random Walk</a:t>
            </a:r>
          </a:p>
          <a:p>
            <a:pPr eaLnBrk="1" hangingPunct="1"/>
            <a:r>
              <a:rPr lang="en-US" smtClean="0"/>
              <a:t>At each step this algorithm randomly chooses a new solution from the set of neighbouring solutions. The set of neighbouring solutions is defined in this applet as the solutions where a single variable has a different value. </a:t>
            </a:r>
          </a:p>
          <a:p>
            <a:pPr eaLnBrk="1" hangingPunct="1"/>
            <a:r>
              <a:rPr lang="en-US" smtClean="0"/>
              <a:t>Options: You may choose between a one or two stage heuristic. In the first case, the variable and value are chosen together; in the second case, the variable is chosen first and then the value.</a:t>
            </a:r>
            <a:endParaRPr lang="en-US" b="1" smtClean="0"/>
          </a:p>
          <a:p>
            <a:pPr eaLnBrk="1" hangingPunct="1"/>
            <a:r>
              <a:rPr lang="en-US" b="1" smtClean="0"/>
              <a:t>Greedy Descent</a:t>
            </a:r>
          </a:p>
          <a:p>
            <a:pPr eaLnBrk="1" hangingPunct="1"/>
            <a:r>
              <a:rPr lang="en-US" smtClean="0"/>
              <a:t>At each step this algorithm chooses a value which improves the graph. </a:t>
            </a:r>
          </a:p>
          <a:p>
            <a:pPr eaLnBrk="1" hangingPunct="1"/>
            <a:r>
              <a:rPr lang="en-US" smtClean="0"/>
              <a:t>Options: You may choose between a one or two stage heuristic. In a one stage heuristic the variable and value are chosen together. In the two stage heuristic the variable is chosen first and then the value. The variable with the greatest number of conflicts in its edges is chosen and then the value which resolves the highest number of conflicts is chosen from this variable's set of values. </a:t>
            </a:r>
            <a:endParaRPr lang="en-US" b="1" smtClean="0"/>
          </a:p>
          <a:p>
            <a:pPr eaLnBrk="1" hangingPunct="1"/>
            <a:r>
              <a:rPr lang="en-US" b="1" smtClean="0"/>
              <a:t>Greedy Descent with the Min Conflict Heuristic</a:t>
            </a:r>
          </a:p>
          <a:p>
            <a:pPr eaLnBrk="1" hangingPunct="1"/>
            <a:r>
              <a:rPr lang="en-US" smtClean="0"/>
              <a:t>The Min Conflict Heuristic is one of the first heuristics used for constraint satisfaction problems. (Minton et Al, 1992). It chooses a variable randomly from the set of variables with conflicts (red edges). The value which results in the fewest conflicts is chosen from the possible assignments for this variable. This heuristic is almost identical to Greedy Descent with Random Walk with a two stage heuristic choosing any red node 100% and best value 100%. The only difference is the MCH may return to the previous assignment. </a:t>
            </a:r>
            <a:endParaRPr lang="en-US" b="1" smtClean="0"/>
          </a:p>
          <a:p>
            <a:pPr eaLnBrk="1" hangingPunct="1"/>
            <a:r>
              <a:rPr lang="en-US" b="1" smtClean="0"/>
              <a:t>Greedy Descent with Random Walk</a:t>
            </a:r>
          </a:p>
          <a:p>
            <a:pPr eaLnBrk="1" hangingPunct="1"/>
            <a:r>
              <a:rPr lang="en-US" smtClean="0"/>
              <a:t>At each step this algorithm probabilistically decides whether or not to take a greedy step (change to the best neighbour) or to take a random walk (change to any neighbour) </a:t>
            </a:r>
          </a:p>
          <a:p>
            <a:pPr eaLnBrk="1" hangingPunct="1"/>
            <a:r>
              <a:rPr lang="en-US" smtClean="0"/>
              <a:t>Options: You may choose between a one or two stage heuristic.  In the first case, the variable and value are chosen together; in the second case, the variable is chosen first and then the value. To increase the random walk percentage increase the "random ..." values. </a:t>
            </a:r>
            <a:endParaRPr lang="en-US" b="1" smtClean="0"/>
          </a:p>
          <a:p>
            <a:pPr eaLnBrk="1" hangingPunct="1"/>
            <a:r>
              <a:rPr lang="en-US" b="1" smtClean="0"/>
              <a:t>Greedy Descent with Random Restart</a:t>
            </a:r>
          </a:p>
          <a:p>
            <a:pPr eaLnBrk="1" hangingPunct="1"/>
            <a:r>
              <a:rPr lang="en-US" smtClean="0"/>
              <a:t>This algorithm proceeds like the Greedy Descent algorithm but resets the variables to a new random solution at regular intervals. </a:t>
            </a:r>
          </a:p>
          <a:p>
            <a:pPr eaLnBrk="1" hangingPunct="1"/>
            <a:r>
              <a:rPr lang="en-US" smtClean="0"/>
              <a:t>Options: Reset Graph specifies the number of steps between random resets of the graph.</a:t>
            </a:r>
            <a:endParaRPr lang="en-US" b="1" smtClean="0"/>
          </a:p>
          <a:p>
            <a:pPr eaLnBrk="1" hangingPunct="1"/>
            <a:r>
              <a:rPr lang="en-US" b="1" smtClean="0"/>
              <a:t>Greedy Descent with all Options</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09638"/>
            <a:fld id="{AB37B4D5-2D10-47EF-A11A-20A50C5EAEC1}" type="slidenum">
              <a:rPr lang="en-US" smtClean="0"/>
              <a:pPr defTabSz="909638"/>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7A4228C-1F37-4B85-A13B-21AB96D4369A}" type="slidenum">
              <a:rPr lang="en-US" smtClean="0"/>
              <a:pPr/>
              <a:t>51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Key Idea: combine hill climbing (advantage: finds local maximum) with randomization (advantage: doesn't get stuck).</a:t>
            </a:r>
          </a:p>
          <a:p>
            <a:pPr eaLnBrk="1" hangingPunct="1"/>
            <a:r>
              <a:rPr lang="en-US" dirty="0" smtClean="0"/>
              <a:t>Limitations</a:t>
            </a:r>
          </a:p>
          <a:p>
            <a:pPr eaLnBrk="1" hangingPunct="1">
              <a:buFontTx/>
              <a:buChar char="•"/>
            </a:pPr>
            <a:r>
              <a:rPr lang="en-US" dirty="0" smtClean="0"/>
              <a:t>Typically no guarantee they will find a solution even if one exists</a:t>
            </a:r>
          </a:p>
          <a:p>
            <a:pPr eaLnBrk="1" hangingPunct="1">
              <a:buFontTx/>
              <a:buChar char="•"/>
            </a:pPr>
            <a:r>
              <a:rPr lang="en-US" dirty="0" smtClean="0"/>
              <a:t>Not able to show that no solution exists</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9638"/>
            <a:fld id="{2E767E39-D006-4652-9264-55DAEDA0F60B}" type="slidenum">
              <a:rPr lang="en-US" smtClean="0"/>
              <a:pPr defTabSz="909638"/>
              <a:t>52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5F13EBD-3849-4961-893F-4003977361EF}" type="slidenum">
              <a:rPr lang="en-US" smtClean="0"/>
              <a:pPr/>
              <a:t>53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buFontTx/>
              <a:buChar char="•"/>
            </a:pPr>
            <a:r>
              <a:rPr lang="en-US" dirty="0" smtClean="0"/>
              <a:t>SLS algorithms can get stuck in </a:t>
            </a:r>
            <a:r>
              <a:rPr lang="en-US" dirty="0" smtClean="0">
                <a:solidFill>
                  <a:srgbClr val="CC0099"/>
                </a:solidFill>
              </a:rPr>
              <a:t>plateaus</a:t>
            </a:r>
            <a:endParaRPr lang="en-US" dirty="0" smtClean="0"/>
          </a:p>
          <a:p>
            <a:pPr eaLnBrk="1" hangingPunct="1">
              <a:buFontTx/>
              <a:buChar char="•"/>
            </a:pPr>
            <a:r>
              <a:rPr lang="en-US" dirty="0" smtClean="0"/>
              <a:t>To prevent cycling we can maintain a </a:t>
            </a:r>
            <a:r>
              <a:rPr lang="en-US" dirty="0" err="1" smtClean="0">
                <a:solidFill>
                  <a:srgbClr val="CC0099"/>
                </a:solidFill>
              </a:rPr>
              <a:t>tabu</a:t>
            </a:r>
            <a:r>
              <a:rPr lang="en-US" dirty="0" smtClean="0">
                <a:solidFill>
                  <a:srgbClr val="CC0099"/>
                </a:solidFill>
              </a:rPr>
              <a:t> list</a:t>
            </a:r>
            <a:r>
              <a:rPr lang="en-US" dirty="0" smtClean="0"/>
              <a:t> of the </a:t>
            </a:r>
            <a:r>
              <a:rPr lang="en-US" i="1" dirty="0" smtClean="0"/>
              <a:t>k</a:t>
            </a:r>
            <a:r>
              <a:rPr lang="en-US" dirty="0" smtClean="0"/>
              <a:t> last nodes visited.</a:t>
            </a:r>
          </a:p>
          <a:p>
            <a:pPr eaLnBrk="1" hangingPunct="1">
              <a:buFontTx/>
              <a:buChar char="•"/>
            </a:pPr>
            <a:r>
              <a:rPr lang="en-US" dirty="0" smtClean="0"/>
              <a:t>Don't visit a node that is already on the </a:t>
            </a:r>
            <a:r>
              <a:rPr lang="en-US" b="1" dirty="0" err="1" smtClean="0"/>
              <a:t>tabu</a:t>
            </a:r>
            <a:r>
              <a:rPr lang="en-US" b="1" dirty="0" smtClean="0"/>
              <a:t> list</a:t>
            </a:r>
            <a:r>
              <a:rPr lang="en-US" dirty="0" smtClean="0"/>
              <a:t>.</a:t>
            </a:r>
          </a:p>
          <a:p>
            <a:pPr eaLnBrk="1" hangingPunct="1">
              <a:buFontTx/>
              <a:buChar char="•"/>
            </a:pPr>
            <a:r>
              <a:rPr lang="en-US" dirty="0" smtClean="0"/>
              <a:t>If </a:t>
            </a:r>
            <a:r>
              <a:rPr lang="en-US" i="1" dirty="0" smtClean="0"/>
              <a:t>k=1</a:t>
            </a:r>
            <a:r>
              <a:rPr lang="en-US" dirty="0" smtClean="0"/>
              <a:t>, we don't allow the search to visit the same assignment twice in a row.</a:t>
            </a:r>
          </a:p>
          <a:p>
            <a:pPr eaLnBrk="1" hangingPunct="1">
              <a:buFontTx/>
              <a:buChar char="•"/>
            </a:pPr>
            <a:r>
              <a:rPr lang="en-US" dirty="0" smtClean="0"/>
              <a:t>This method can be expensive if </a:t>
            </a:r>
            <a:r>
              <a:rPr lang="en-US" i="1" dirty="0" smtClean="0"/>
              <a:t>k</a:t>
            </a:r>
            <a:r>
              <a:rPr lang="en-US" dirty="0" smtClean="0"/>
              <a:t> is large.</a:t>
            </a:r>
          </a:p>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5AAAD1F-7C34-41B6-890F-8FA251EC9CC2}" type="slidenum">
              <a:rPr lang="en-US" smtClean="0"/>
              <a:pPr/>
              <a:t>54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High temperature -&gt; random movements</a:t>
            </a:r>
          </a:p>
          <a:p>
            <a:pPr eaLnBrk="1" hangingPunct="1"/>
            <a:r>
              <a:rPr lang="en-US" smtClean="0"/>
              <a:t>Low temperature -&gt; little randomness</a:t>
            </a:r>
          </a:p>
          <a:p>
            <a:pPr eaLnBrk="1" hangingPunct="1"/>
            <a:r>
              <a:rPr lang="en-US" smtClean="0"/>
              <a:t>Zero temperature -&gt; hill climbing</a:t>
            </a:r>
          </a:p>
          <a:p>
            <a:pPr eaLnBrk="1" hangingPunct="1"/>
            <a:endParaRPr lang="en-US" smtClean="0"/>
          </a:p>
          <a:p>
            <a:pPr eaLnBrk="1" hangingPunct="1"/>
            <a:r>
              <a:rPr lang="en-US" smtClean="0"/>
              <a:t>It is an art to set a good annealing schedule!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71B7181-4596-4CBD-8C8E-34E3875A95FD}" type="slidenum">
              <a:rPr lang="en-US" smtClean="0"/>
              <a:pPr/>
              <a:t>55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On textbook for minimizing!</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8D0178F-76B1-4629-947F-18A120925F49}" type="slidenum">
              <a:rPr lang="en-US" smtClean="0"/>
              <a:pPr/>
              <a:t>57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6112" y="4315057"/>
            <a:ext cx="5485778" cy="4086722"/>
          </a:xfrm>
          <a:noFill/>
          <a:ln/>
        </p:spPr>
        <p:txBody>
          <a:bodyPr/>
          <a:lstStyle/>
          <a:p>
            <a:pPr eaLnBrk="1" hangingPunct="1"/>
            <a:r>
              <a:rPr lang="en-US" dirty="0" smtClean="0"/>
              <a:t>Often the most difficult step in the annealing process is the development of an</a:t>
            </a:r>
          </a:p>
          <a:p>
            <a:pPr eaLnBrk="1" hangingPunct="1"/>
            <a:r>
              <a:rPr lang="en-US" dirty="0" smtClean="0"/>
              <a:t>appropriate cooling schedule. To ensure the success of the optimization, the</a:t>
            </a:r>
          </a:p>
          <a:p>
            <a:pPr eaLnBrk="1" hangingPunct="1"/>
            <a:r>
              <a:rPr lang="en-US" dirty="0" smtClean="0"/>
              <a:t>temperature (control parameter) must be controlled so that it is large enough to move off</a:t>
            </a:r>
          </a:p>
          <a:p>
            <a:pPr eaLnBrk="1" hangingPunct="1"/>
            <a:r>
              <a:rPr lang="en-US" dirty="0" smtClean="0"/>
              <a:t>a local minimum, but small enough not to move off a global minimum. Due to the wide</a:t>
            </a:r>
          </a:p>
          <a:p>
            <a:pPr eaLnBrk="1" hangingPunct="1"/>
            <a:r>
              <a:rPr lang="en-US" dirty="0" smtClean="0"/>
              <a:t>variety and complicated nature of most combinational optimization problems, the</a:t>
            </a:r>
          </a:p>
          <a:p>
            <a:pPr eaLnBrk="1" hangingPunct="1"/>
            <a:r>
              <a:rPr lang="en-US" dirty="0" smtClean="0"/>
              <a:t>suitable cooling schedule will be unique for each problem. Ideally, the temperature</a:t>
            </a:r>
          </a:p>
          <a:p>
            <a:pPr eaLnBrk="1" hangingPunct="1"/>
            <a:r>
              <a:rPr lang="en-US" dirty="0" smtClean="0"/>
              <a:t>should be lowered slow enough to ensure that a good minimum is achieved, but also</a:t>
            </a:r>
          </a:p>
          <a:p>
            <a:pPr eaLnBrk="1" hangingPunct="1"/>
            <a:r>
              <a:rPr lang="en-US" dirty="0" smtClean="0"/>
              <a:t>quick enough so that computational time is minimized.</a:t>
            </a:r>
          </a:p>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09638"/>
            <a:fld id="{2E767E39-D006-4652-9264-55DAEDA0F60B}" type="slidenum">
              <a:rPr lang="en-US" smtClean="0"/>
              <a:pPr defTabSz="909638"/>
              <a:t>58</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6F5E1A4-A431-4D0D-A30A-14B7C217DDD5}" type="slidenum">
              <a:rPr lang="en-US" smtClean="0"/>
              <a:pPr/>
              <a:t>59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Nothing more then running k random restarts in parallel instead then in sequence…</a:t>
            </a:r>
          </a:p>
          <a:p>
            <a:pPr eaLnBrk="1" hangingPunct="1"/>
            <a:r>
              <a:rPr lang="en-US" smtClean="0"/>
              <a:t>More memory but same power!</a:t>
            </a:r>
          </a:p>
          <a:p>
            <a:pPr eaLnBrk="1" hangingPunct="1">
              <a:buFontTx/>
              <a:buChar char="•"/>
            </a:pPr>
            <a:r>
              <a:rPr lang="en-US" smtClean="0"/>
              <a:t>There's not really any reason to use this method (why not?), but it provides a framework for talking about what follows...</a:t>
            </a:r>
          </a:p>
          <a:p>
            <a:pPr eaLnBrk="1" hangingPunct="1"/>
            <a:r>
              <a:rPr lang="en-US" smtClean="0">
                <a:latin typeface="Arial Unicode MS" pitchFamily="34" charset="-128"/>
              </a:rPr>
              <a:t>Like </a:t>
            </a:r>
            <a:r>
              <a:rPr lang="en-US" i="1" smtClean="0">
                <a:latin typeface="Arial Unicode MS" pitchFamily="34" charset="-128"/>
              </a:rPr>
              <a:t>k </a:t>
            </a:r>
            <a:r>
              <a:rPr lang="en-US" smtClean="0">
                <a:latin typeface="Arial Unicode MS" pitchFamily="34" charset="-128"/>
              </a:rPr>
              <a:t> restarts, but uses </a:t>
            </a:r>
            <a:r>
              <a:rPr lang="en-US" i="1" smtClean="0">
                <a:latin typeface="Arial Unicode MS" pitchFamily="34" charset="-128"/>
              </a:rPr>
              <a:t>k </a:t>
            </a:r>
            <a:r>
              <a:rPr lang="en-US" smtClean="0">
                <a:latin typeface="Arial Unicode MS" pitchFamily="34" charset="-128"/>
              </a:rPr>
              <a:t> times the minimum number of steps.</a:t>
            </a:r>
          </a:p>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90A3592-425C-42C8-B401-947487B1A69C}" type="slidenum">
              <a:rPr lang="en-US" smtClean="0"/>
              <a:pPr/>
              <a:t>60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Quickly abandon unfruitful searches…</a:t>
            </a:r>
          </a:p>
          <a:p>
            <a:pPr eaLnBrk="1" hangingPunct="1">
              <a:buFontTx/>
              <a:buChar char="•"/>
            </a:pPr>
            <a:endParaRPr lang="en-US" smtClean="0"/>
          </a:p>
          <a:p>
            <a:pPr eaLnBrk="1" hangingPunct="1">
              <a:buFontTx/>
              <a:buChar char="•"/>
            </a:pPr>
            <a:r>
              <a:rPr lang="en-US" smtClean="0"/>
              <a:t>When </a:t>
            </a:r>
            <a:r>
              <a:rPr lang="en-US" i="1" smtClean="0"/>
              <a:t>k=1</a:t>
            </a:r>
            <a:r>
              <a:rPr lang="en-US" smtClean="0"/>
              <a:t>, it is hill climbing.</a:t>
            </a:r>
          </a:p>
          <a:p>
            <a:pPr eaLnBrk="1" hangingPunct="1">
              <a:buFontTx/>
              <a:buChar char="•"/>
            </a:pPr>
            <a:r>
              <a:rPr lang="en-US" smtClean="0"/>
              <a:t>When </a:t>
            </a:r>
            <a:r>
              <a:rPr lang="en-US" i="1" smtClean="0"/>
              <a:t>k=</a:t>
            </a:r>
            <a:r>
              <a:rPr lang="en-US" i="1" smtClean="0">
                <a:sym typeface="Symbol" pitchFamily="18" charset="2"/>
              </a:rPr>
              <a:t></a:t>
            </a:r>
            <a:r>
              <a:rPr lang="en-US" smtClean="0"/>
              <a:t>, it is breadth-first search.</a:t>
            </a:r>
          </a:p>
          <a:p>
            <a:pPr eaLnBrk="1" hangingPunct="1">
              <a:buFontTx/>
              <a:buChar char="•"/>
            </a:pPr>
            <a:r>
              <a:rPr lang="en-US" smtClean="0"/>
              <a:t>The value of </a:t>
            </a:r>
            <a:r>
              <a:rPr lang="en-US" i="1" smtClean="0"/>
              <a:t>k </a:t>
            </a:r>
            <a:r>
              <a:rPr lang="en-US" smtClean="0"/>
              <a:t> lets us limit space and parallelism.</a:t>
            </a:r>
          </a:p>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6F53FE-D8C5-49F0-BB5A-B1A0721E2651}" type="slidenum">
              <a:rPr lang="en-US" smtClean="0"/>
              <a:pPr/>
              <a:t>61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09638"/>
            <a:fld id="{922DFE82-9DE8-4BDB-BF24-564CDD9D440B}" type="slidenum">
              <a:rPr lang="en-US" smtClean="0"/>
              <a:pPr defTabSz="909638"/>
              <a:t>6</a:t>
            </a:fld>
            <a:endParaRPr lang="en-US" smtClean="0"/>
          </a:p>
        </p:txBody>
      </p:sp>
      <p:sp>
        <p:nvSpPr>
          <p:cNvPr id="2765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marL="447645" lvl="1" defTabSz="895289" eaLnBrk="1" hangingPunct="1">
              <a:defRPr/>
            </a:pPr>
            <a:r>
              <a:rPr lang="en-US" dirty="0" smtClean="0"/>
              <a:t>A useful method in practice for some consistency and optimization problems is </a:t>
            </a:r>
            <a:r>
              <a:rPr lang="en-US" dirty="0" smtClean="0">
                <a:solidFill>
                  <a:srgbClr val="CC0099"/>
                </a:solidFill>
              </a:rPr>
              <a:t>local search</a:t>
            </a:r>
          </a:p>
          <a:p>
            <a:pPr lvl="1" eaLnBrk="1" hangingPunct="1">
              <a:defRPr/>
            </a:pPr>
            <a:endParaRPr lang="en-US" dirty="0" smtClean="0"/>
          </a:p>
          <a:p>
            <a:pPr lvl="1" eaLnBrk="1" hangingPunct="1">
              <a:defRPr/>
            </a:pPr>
            <a:endParaRPr lang="en-US" dirty="0" smtClean="0"/>
          </a:p>
          <a:p>
            <a:pPr lvl="1" eaLnBrk="1" hangingPunct="1">
              <a:defRPr/>
            </a:pPr>
            <a:r>
              <a:rPr lang="en-US" dirty="0" smtClean="0"/>
              <a:t>move from one node to another according to a function that scores how good each </a:t>
            </a:r>
            <a:r>
              <a:rPr lang="en-US" dirty="0" smtClean="0">
                <a:solidFill>
                  <a:srgbClr val="CC0099"/>
                </a:solidFill>
              </a:rPr>
              <a:t>neighbor</a:t>
            </a:r>
            <a:r>
              <a:rPr lang="en-US" dirty="0" smtClean="0"/>
              <a:t> is</a:t>
            </a:r>
          </a:p>
          <a:p>
            <a:pPr lvl="1" eaLnBrk="1" hangingPunct="1">
              <a:defRPr/>
            </a:pPr>
            <a:r>
              <a:rPr lang="en-US" dirty="0" smtClean="0"/>
              <a:t>according to a </a:t>
            </a:r>
            <a:r>
              <a:rPr lang="en-US" dirty="0" smtClean="0">
                <a:solidFill>
                  <a:srgbClr val="CC0099"/>
                </a:solidFill>
              </a:rPr>
              <a:t>function that scores how good each neighbor is</a:t>
            </a:r>
          </a:p>
          <a:p>
            <a:pPr eaLnBrk="1" hangingPunct="1">
              <a:defRPr/>
            </a:pP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7491D9-8FA3-447C-B649-538ABA4C780F}" type="slidenum">
              <a:rPr lang="en-US" smtClean="0"/>
              <a:pPr/>
              <a:t>62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E92DF5-2B6F-4E05-BCF6-8FDCE938D76A}" type="slidenum">
              <a:rPr lang="en-US" smtClean="0"/>
              <a:pPr/>
              <a:t>63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6112" y="4315057"/>
            <a:ext cx="5485778" cy="4086722"/>
          </a:xfr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E079FD-EEB6-49EF-A51B-8038657F2364}" type="slidenum">
              <a:rPr lang="en-US" smtClean="0"/>
              <a:pPr/>
              <a:t>64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6112" y="4315057"/>
            <a:ext cx="5485778" cy="4086722"/>
          </a:xfrm>
          <a:noFill/>
          <a:ln/>
        </p:spPr>
        <p:txBody>
          <a:bodyPr/>
          <a:lstStyle/>
          <a:p>
            <a:pPr eaLnBrk="1" hangingPunct="1"/>
            <a:r>
              <a:rPr lang="en-US" smtClean="0"/>
              <a:t>Fitness function: number of non-attacking pairs of queens (min = 0, max = 8 </a:t>
            </a:r>
            <a:r>
              <a:rPr lang="en-US" smtClean="0">
                <a:cs typeface="Arial" charset="0"/>
              </a:rPr>
              <a:t>× </a:t>
            </a:r>
            <a:r>
              <a:rPr lang="en-US" smtClean="0"/>
              <a:t>7/2 = 28)</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F25CE80-C041-42F9-B359-430513B5A643}" type="slidenum">
              <a:rPr lang="en-US" smtClean="0"/>
              <a:pPr/>
              <a:t>65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6112" y="4315057"/>
            <a:ext cx="5485778" cy="4086722"/>
          </a:xfrm>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0967E1-3910-48BD-A84C-67488001E7CE}" type="slidenum">
              <a:rPr lang="en-US" smtClean="0"/>
              <a:pPr/>
              <a:t>66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6112" y="4315057"/>
            <a:ext cx="5485778" cy="4086722"/>
          </a:xfrm>
          <a:noFill/>
          <a:ln/>
        </p:spPr>
        <p:txBody>
          <a:bodyPr/>
          <a:lstStyle/>
          <a:p>
            <a:pPr eaLnBrk="1" hangingPunct="1"/>
            <a:r>
              <a:rPr lang="en-US" smtClean="0"/>
              <a:t>When the two parent states are quite different the cross-over can produce a state that is long away from either parents</a:t>
            </a:r>
          </a:p>
          <a:p>
            <a:pPr eaLnBrk="1" hangingPunct="1"/>
            <a:r>
              <a:rPr lang="en-US" smtClean="0"/>
              <a:t>At the beginning when population is diverse takes big steps (like simulated annealing with high temperature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04855F3-B177-40F8-9CB8-4EA742A2AFE1}" type="slidenum">
              <a:rPr lang="en-US" smtClean="0"/>
              <a:pPr/>
              <a:t>67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AFCABD-8501-491E-BBB0-EB9272DA5F1F}" type="slidenum">
              <a:rPr lang="en-US" smtClean="0"/>
              <a:pPr/>
              <a:t>68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8C1FBC2-4975-4527-B0CD-828B9B56FFE7}" type="slidenum">
              <a:rPr lang="en-US" smtClean="0"/>
              <a:pPr/>
              <a:t>69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3822" indent="-223822" eaLnBrk="1" hangingPunct="1"/>
            <a:r>
              <a:rPr lang="en-US" dirty="0" smtClean="0"/>
              <a:t>R&amp;R Sys  Representation and reasoning Systems</a:t>
            </a:r>
          </a:p>
          <a:p>
            <a:pPr marL="223822" indent="-223822" eaLnBrk="1" hangingPunct="1"/>
            <a:r>
              <a:rPr lang="en-US" dirty="0" smtClean="0"/>
              <a:t>Each cell is a R&amp;R system</a:t>
            </a:r>
          </a:p>
          <a:p>
            <a:pPr marL="223822" indent="-223822" eaLnBrk="1" hangingPunct="1"/>
            <a:r>
              <a:rPr lang="en-US" dirty="0" smtClean="0"/>
              <a:t>STRIPS  actions preconditions and effects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A3F24AA-6D52-4860-A6C3-76A7AF24EC9C}" type="slidenum">
              <a:rPr lang="en-US" smtClean="0"/>
              <a:pPr/>
              <a:t>70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71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09638"/>
            <a:fld id="{BA891290-C0B7-4969-8F8E-13211D9564B5}" type="slidenum">
              <a:rPr lang="en-US" smtClean="0"/>
              <a:pPr defTabSz="909638"/>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09278"/>
            <a:fld id="{25C57D57-861B-4514-A050-19E9C5EF6FE4}" type="slidenum">
              <a:rPr lang="en-US" smtClean="0"/>
              <a:pPr defTabSz="909278"/>
              <a:t>72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lvl="1" eaLnBrk="1" hangingPunct="1">
              <a:lnSpc>
                <a:spcPct val="140000"/>
              </a:lnSpc>
              <a:buClr>
                <a:schemeClr val="tx1"/>
              </a:buClr>
            </a:pPr>
            <a:r>
              <a:rPr lang="en-US" sz="1400" dirty="0" smtClean="0"/>
              <a:t>Otherwise, split a domain &amp; apply arc consistency to each case</a:t>
            </a:r>
            <a:r>
              <a:rPr lang="en-US" dirty="0" smtClean="0"/>
              <a:t>.</a:t>
            </a:r>
          </a:p>
          <a:p>
            <a:pPr eaLnBrk="1" hangingPunct="1"/>
            <a:r>
              <a:rPr lang="en-US" dirty="0" err="1" smtClean="0"/>
              <a:t>Spiltting</a:t>
            </a:r>
            <a:r>
              <a:rPr lang="en-US" dirty="0" smtClean="0"/>
              <a:t> in half the variable with the smallest domain usually works best (who know why)</a:t>
            </a:r>
          </a:p>
          <a:p>
            <a:pPr eaLnBrk="1" hangingPunct="1"/>
            <a:endParaRPr lang="en-US" dirty="0" smtClean="0"/>
          </a:p>
          <a:p>
            <a:pPr eaLnBrk="1" hangingPunct="1"/>
            <a:r>
              <a:rPr lang="en-US" dirty="0" smtClean="0"/>
              <a:t>ACC: Show with </a:t>
            </a:r>
            <a:r>
              <a:rPr lang="en-US" dirty="0" err="1" smtClean="0"/>
              <a:t>Cispace</a:t>
            </a:r>
            <a:r>
              <a:rPr lang="en-US" dirty="0" smtClean="0"/>
              <a:t>, first “</a:t>
            </a:r>
            <a:r>
              <a:rPr lang="en-US" i="1" dirty="0" smtClean="0"/>
              <a:t>scheduling problem</a:t>
            </a:r>
            <a:r>
              <a:rPr lang="en-US" dirty="0" smtClean="0"/>
              <a:t>”, and then </a:t>
            </a:r>
            <a:r>
              <a:rPr lang="en-US" i="1" dirty="0" smtClean="0"/>
              <a:t>crossword 1</a:t>
            </a:r>
            <a:r>
              <a:rPr lang="en-US" dirty="0" smtClean="0"/>
              <a:t> for splitting. What makes sense is to split the node with 6 </a:t>
            </a:r>
            <a:r>
              <a:rPr lang="en-US" dirty="0" err="1" smtClean="0"/>
              <a:t>vars</a:t>
            </a:r>
            <a:r>
              <a:rPr lang="en-US" dirty="0" smtClean="0"/>
              <a:t> to the right, show that it gets to an empty solution, backtrack, and do more s0plitting on the </a:t>
            </a:r>
            <a:r>
              <a:rPr lang="en-US" dirty="0" err="1" smtClean="0"/>
              <a:t>var</a:t>
            </a:r>
            <a:r>
              <a:rPr lang="en-US" dirty="0" smtClean="0"/>
              <a:t> with 2 values on the top-left. Done. WENT WELL</a:t>
            </a:r>
          </a:p>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91A1C4A-673E-4566-A920-2DD142E53EB2}" type="slidenum">
              <a:rPr lang="en-US" smtClean="0"/>
              <a:pPr/>
              <a:t>73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Diversification vs Intensification</a:t>
            </a:r>
          </a:p>
          <a:p>
            <a:pPr eaLnBrk="1" hangingPunct="1"/>
            <a:r>
              <a:rPr lang="en-US" smtClean="0"/>
              <a:t>I Goal-directed and randomised components of SLS strategy</a:t>
            </a:r>
          </a:p>
          <a:p>
            <a:pPr eaLnBrk="1" hangingPunct="1"/>
            <a:r>
              <a:rPr lang="en-US" smtClean="0"/>
              <a:t>need to be balanced carefully.</a:t>
            </a:r>
          </a:p>
          <a:p>
            <a:pPr eaLnBrk="1" hangingPunct="1"/>
            <a:r>
              <a:rPr lang="en-US" smtClean="0"/>
              <a:t>I Intensification: aims to greedily increase solution quality or</a:t>
            </a:r>
          </a:p>
          <a:p>
            <a:pPr eaLnBrk="1" hangingPunct="1"/>
            <a:r>
              <a:rPr lang="en-US" smtClean="0"/>
              <a:t>probability, e.g., by exploiting the evalution function.</a:t>
            </a:r>
          </a:p>
          <a:p>
            <a:pPr eaLnBrk="1" hangingPunct="1"/>
            <a:r>
              <a:rPr lang="en-US" smtClean="0"/>
              <a:t>I Diversification: aim to prevent search stagnation by preventing</a:t>
            </a:r>
          </a:p>
          <a:p>
            <a:pPr eaLnBrk="1" hangingPunct="1"/>
            <a:r>
              <a:rPr lang="en-US" smtClean="0"/>
              <a:t>search process from getting trapped in confined regions.</a:t>
            </a:r>
          </a:p>
          <a:p>
            <a:pPr eaLnBrk="1" hangingPunct="1"/>
            <a:r>
              <a:rPr lang="en-US" smtClean="0"/>
              <a:t>Examples:</a:t>
            </a:r>
          </a:p>
          <a:p>
            <a:pPr eaLnBrk="1" hangingPunct="1"/>
            <a:r>
              <a:rPr lang="en-US" smtClean="0"/>
              <a:t>I Iterative Improvement (II): intensification strategy.</a:t>
            </a:r>
          </a:p>
          <a:p>
            <a:pPr eaLnBrk="1" hangingPunct="1"/>
            <a:r>
              <a:rPr lang="en-US" smtClean="0"/>
              <a:t>I Uninformed Random Walk (URW): diversification strategy.</a:t>
            </a:r>
          </a:p>
          <a:p>
            <a:pPr eaLnBrk="1" hangingPunct="1"/>
            <a:r>
              <a:rPr lang="en-US" smtClean="0"/>
              <a:t>Balanced combination of intensification and diversification</a:t>
            </a:r>
          </a:p>
          <a:p>
            <a:pPr eaLnBrk="1" hangingPunct="1"/>
            <a:r>
              <a:rPr lang="en-US" smtClean="0"/>
              <a:t>mechanisms forms the basis for advanced SLS methods.</a:t>
            </a:r>
          </a:p>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75873CA8-951B-4908-BC93-A9DA41C8C1D6}" type="slidenum">
              <a:rPr lang="en-US"/>
              <a:pPr/>
              <a:t>74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CA"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4C6CA-09E9-4524-B91D-439FCA9121D4}"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F0E08-6D49-4674-8E7F-5E084E99C9F2}" type="slidenum">
              <a:rPr lang="en-US"/>
              <a:pPr/>
              <a:t>76</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b="1" i="1"/>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6A3B73C0-756D-4131-BD96-EA3413EBF2DB}" type="slidenum">
              <a:rPr lang="en-US"/>
              <a:pPr/>
              <a:t>77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lIns="91069" tIns="45534" rIns="91069" bIns="45534"/>
          <a:lstStyle/>
          <a:p>
            <a:endParaRPr lang="en-CA"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49509F0-0434-461B-A5E8-B07CF2D02E49}" type="slidenum">
              <a:rPr lang="en-CA"/>
              <a:pPr/>
              <a:t>78</a:t>
            </a:fld>
            <a:endParaRPr lang="en-CA"/>
          </a:p>
        </p:txBody>
      </p:sp>
      <p:sp>
        <p:nvSpPr>
          <p:cNvPr id="48130" name="Rectangle 1026"/>
          <p:cNvSpPr>
            <a:spLocks noGrp="1" noRot="1" noChangeAspect="1" noChangeArrowheads="1" noTextEdit="1"/>
          </p:cNvSpPr>
          <p:nvPr>
            <p:ph type="sldImg"/>
          </p:nvPr>
        </p:nvSpPr>
        <p:spPr>
          <a:ln/>
        </p:spPr>
      </p:sp>
      <p:sp>
        <p:nvSpPr>
          <p:cNvPr id="48131" name="Rectangle 1027"/>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pPr defTabSz="909278"/>
            <a:fld id="{F22EA36B-EAFA-4F61-86FC-44D9C2481DF5}" type="slidenum">
              <a:rPr lang="en-US"/>
              <a:pPr defTabSz="909278"/>
              <a:t>8</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pPr defTabSz="909278"/>
            <a:fld id="{F22EA36B-EAFA-4F61-86FC-44D9C2481DF5}" type="slidenum">
              <a:rPr lang="en-US"/>
              <a:pPr defTabSz="909278"/>
              <a:t>9</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EE0804C-93DD-49E4-99BE-F4A200495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2E4CDC0-34E4-432C-B90C-55F1388655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C4065FB-685B-4FCB-BAE7-9E7246BC64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6C82224-6959-490B-B202-AEE192188D9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3378829C-1FC0-41BF-9C3E-F22B5300C3B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938" y="152400"/>
            <a:ext cx="8885237" cy="5461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34938" y="1066800"/>
            <a:ext cx="43719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59313" y="1066800"/>
            <a:ext cx="4371975" cy="5029200"/>
          </a:xfrm>
        </p:spPr>
        <p:txBody>
          <a:bodyPr/>
          <a:lstStyle/>
          <a:p>
            <a:pPr lvl="0"/>
            <a:endParaRPr lang="en-CA" noProof="0"/>
          </a:p>
        </p:txBody>
      </p:sp>
      <p:sp>
        <p:nvSpPr>
          <p:cNvPr id="5" name="Footer Placeholder 4"/>
          <p:cNvSpPr>
            <a:spLocks noGrp="1"/>
          </p:cNvSpPr>
          <p:nvPr>
            <p:ph type="ftr" sz="quarter" idx="10"/>
          </p:nvPr>
        </p:nvSpPr>
        <p:spPr>
          <a:xfrm>
            <a:off x="762000" y="6553200"/>
            <a:ext cx="7239000" cy="304800"/>
          </a:xfrm>
        </p:spPr>
        <p:txBody>
          <a:bodyPr/>
          <a:lstStyle>
            <a:lvl1pPr>
              <a:defRPr smtClean="0">
                <a:cs typeface="Arial" pitchFamily="34" charset="0"/>
              </a:defRPr>
            </a:lvl1pPr>
          </a:lstStyle>
          <a:p>
            <a:pPr>
              <a:defRPr/>
            </a:pPr>
            <a:r>
              <a:rPr lang="de-DE"/>
              <a:t>CPSC 322, Lecture 1</a:t>
            </a:r>
          </a:p>
        </p:txBody>
      </p:sp>
      <p:sp>
        <p:nvSpPr>
          <p:cNvPr id="6" name="Slide Number Placeholder 5"/>
          <p:cNvSpPr>
            <a:spLocks noGrp="1"/>
          </p:cNvSpPr>
          <p:nvPr>
            <p:ph type="sldNum" sz="quarter" idx="11"/>
          </p:nvPr>
        </p:nvSpPr>
        <p:spPr>
          <a:xfrm>
            <a:off x="8382000" y="6553200"/>
            <a:ext cx="685800" cy="228600"/>
          </a:xfrm>
        </p:spPr>
        <p:txBody>
          <a:bodyPr/>
          <a:lstStyle>
            <a:lvl1pPr>
              <a:defRPr/>
            </a:lvl1pPr>
          </a:lstStyle>
          <a:p>
            <a:pPr>
              <a:defRPr/>
            </a:pPr>
            <a:fld id="{429774C9-CEC0-41C6-BB3D-DDA00F4FB7B7}"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C685428-A91A-49E5-8BAD-58C29A675E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C73ECD9-88B2-4DBB-9A96-75548E3D34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51A3242-62DB-4407-B390-7EA5AD5C8F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053503E5-C218-48E1-9E72-92F0363634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17A272A0-99F2-4C08-8F1C-7EF780428C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65BC82C8-FF7D-49D3-BF4A-32A1179163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31238F0-758A-42B9-BAE4-126DB39BC0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322,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4387438-4364-451F-8A81-D791BDF2F1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322, Lecture 5</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DAAFAFB3-6CB8-4DD7-AE56-8F192C3592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8.vml"/><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xml.rels><?xml version="1.0" encoding="UTF-8" standalone="yes"?>
<Relationships xmlns="http://schemas.openxmlformats.org/package/2006/relationships"><Relationship Id="rId3" Type="http://schemas.openxmlformats.org/officeDocument/2006/relationships/hyperlink" Target="http://www.aispace.org/exercises/exercise4-a-1.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ispace.org/exercises/exercise4-c-2.shtml" TargetMode="External"/><Relationship Id="rId4" Type="http://schemas.openxmlformats.org/officeDocument/2006/relationships/hyperlink" Target="http://www.aispace.org/exercises/exercise4-b-1.s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28.vml"/><Relationship Id="rId5" Type="http://schemas.openxmlformats.org/officeDocument/2006/relationships/oleObject" Target="../embeddings/oleObject2.bin"/><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30.vml"/><Relationship Id="rId5" Type="http://schemas.openxmlformats.org/officeDocument/2006/relationships/oleObject" Target="../embeddings/oleObject4.bin"/><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31.vml"/><Relationship Id="rId5" Type="http://schemas.openxmlformats.org/officeDocument/2006/relationships/oleObject" Target="../embeddings/oleObject5.bin"/><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40.v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44.v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47.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20.png"/><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19.pn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54.v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55.v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322, Lecture 5</a:t>
            </a:r>
            <a:endParaRPr lang="en-US"/>
          </a:p>
        </p:txBody>
      </p:sp>
      <p:sp>
        <p:nvSpPr>
          <p:cNvPr id="5" name="Slide Number Placeholder 3"/>
          <p:cNvSpPr>
            <a:spLocks noGrp="1"/>
          </p:cNvSpPr>
          <p:nvPr>
            <p:ph type="sldNum" sz="quarter" idx="12"/>
          </p:nvPr>
        </p:nvSpPr>
        <p:spPr/>
        <p:txBody>
          <a:bodyPr/>
          <a:lstStyle/>
          <a:p>
            <a:pPr>
              <a:defRPr/>
            </a:pPr>
            <a:r>
              <a:rPr lang="en-US"/>
              <a:t>Slide </a:t>
            </a:r>
            <a:fld id="{DBE7C60C-36F7-4F96-91E3-F494237F2604}" type="slidenum">
              <a:rPr lang="en-US"/>
              <a:pPr>
                <a:defRPr/>
              </a:pPr>
              <a:t>1</a:t>
            </a:fld>
            <a:endParaRPr lang="en-US"/>
          </a:p>
        </p:txBody>
      </p:sp>
      <p:sp>
        <p:nvSpPr>
          <p:cNvPr id="1029" name="Rectangle 2"/>
          <p:cNvSpPr>
            <a:spLocks noChangeArrowheads="1"/>
          </p:cNvSpPr>
          <p:nvPr/>
        </p:nvSpPr>
        <p:spPr bwMode="auto">
          <a:xfrm>
            <a:off x="0" y="1557338"/>
            <a:ext cx="8763000" cy="3201987"/>
          </a:xfrm>
          <a:prstGeom prst="rect">
            <a:avLst/>
          </a:prstGeom>
          <a:noFill/>
          <a:ln w="9525">
            <a:noFill/>
            <a:miter lim="800000"/>
            <a:headEnd/>
            <a:tailEnd/>
          </a:ln>
        </p:spPr>
        <p:txBody>
          <a:bodyPr>
            <a:spAutoFit/>
          </a:bodyPr>
          <a:lstStyle/>
          <a:p>
            <a:pPr algn="ctr">
              <a:spcBef>
                <a:spcPct val="50000"/>
              </a:spcBef>
            </a:pPr>
            <a:r>
              <a:rPr lang="en-US" sz="4800" b="1" dirty="0" smtClean="0">
                <a:solidFill>
                  <a:schemeClr val="accent2"/>
                </a:solidFill>
                <a:latin typeface="Arial Unicode MS" pitchFamily="34" charset="-128"/>
              </a:rPr>
              <a:t>(Stochastic) Local </a:t>
            </a:r>
            <a:r>
              <a:rPr lang="en-US" sz="4800" b="1" dirty="0">
                <a:solidFill>
                  <a:schemeClr val="accent2"/>
                </a:solidFill>
                <a:latin typeface="Arial Unicode MS" pitchFamily="34" charset="-128"/>
              </a:rPr>
              <a:t>Search</a:t>
            </a:r>
          </a:p>
          <a:p>
            <a:pPr algn="ctr">
              <a:spcBef>
                <a:spcPct val="50000"/>
              </a:spcBef>
            </a:pPr>
            <a:r>
              <a:rPr lang="en-US" b="1" dirty="0">
                <a:latin typeface="Arial Unicode MS" pitchFamily="34" charset="-128"/>
              </a:rPr>
              <a:t>Computer Science cpsc322, Lecture </a:t>
            </a:r>
            <a:r>
              <a:rPr lang="en-US" b="1" dirty="0" smtClean="0">
                <a:latin typeface="Arial Unicode MS" pitchFamily="34" charset="-128"/>
              </a:rPr>
              <a:t>5</a:t>
            </a:r>
            <a:endParaRPr lang="en-US" b="1" dirty="0">
              <a:latin typeface="Arial Unicode MS" pitchFamily="34" charset="-128"/>
            </a:endParaRP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a:t>
            </a:r>
            <a:r>
              <a:rPr lang="en-US" b="1" i="1" dirty="0" smtClean="0">
                <a:latin typeface="Arial Unicode MS" pitchFamily="34" charset="-128"/>
              </a:rPr>
              <a:t>4.8-4.9)</a:t>
            </a:r>
            <a:endParaRPr lang="en-US"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May, 22, 2012</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73567EF4-BAC8-40B4-87B9-35358FB4C53E}" type="slidenum">
              <a:rPr lang="en-US"/>
              <a:pPr>
                <a:defRPr/>
              </a:pPr>
              <a:t>10</a:t>
            </a:fld>
            <a:endParaRPr lang="en-US"/>
          </a:p>
        </p:txBody>
      </p:sp>
      <p:sp>
        <p:nvSpPr>
          <p:cNvPr id="7205" name="Rectangle 2"/>
          <p:cNvSpPr>
            <a:spLocks noGrp="1" noChangeArrowheads="1"/>
          </p:cNvSpPr>
          <p:nvPr>
            <p:ph type="title"/>
          </p:nvPr>
        </p:nvSpPr>
        <p:spPr>
          <a:xfrm>
            <a:off x="357188" y="0"/>
            <a:ext cx="8534400" cy="685800"/>
          </a:xfrm>
        </p:spPr>
        <p:txBody>
          <a:bodyPr/>
          <a:lstStyle/>
          <a:p>
            <a:pPr eaLnBrk="1" hangingPunct="1"/>
            <a:r>
              <a:rPr lang="en-US" smtClean="0"/>
              <a:t>Selecting the best neighbor</a:t>
            </a:r>
          </a:p>
        </p:txBody>
      </p:sp>
      <p:sp>
        <p:nvSpPr>
          <p:cNvPr id="7" name="Rectangle 3"/>
          <p:cNvSpPr txBox="1">
            <a:spLocks noChangeArrowheads="1"/>
          </p:cNvSpPr>
          <p:nvPr/>
        </p:nvSpPr>
        <p:spPr bwMode="auto">
          <a:xfrm>
            <a:off x="214313" y="3571875"/>
            <a:ext cx="8643937" cy="1428750"/>
          </a:xfrm>
          <a:prstGeom prst="rect">
            <a:avLst/>
          </a:prstGeom>
          <a:noFill/>
          <a:ln w="9525">
            <a:noFill/>
            <a:miter lim="800000"/>
            <a:headEnd/>
            <a:tailEnd/>
          </a:ln>
        </p:spPr>
        <p:txBody>
          <a:bodyPr/>
          <a:lstStyle/>
          <a:p>
            <a:pPr marL="342900" indent="-342900">
              <a:spcBef>
                <a:spcPct val="20000"/>
              </a:spcBef>
              <a:defRPr/>
            </a:pPr>
            <a:r>
              <a:rPr lang="en-US" sz="2400" kern="0" dirty="0">
                <a:latin typeface="+mn-lt"/>
              </a:rPr>
              <a:t>A common component of the scoring function (heuristic)  =&gt; select the neighbor that results in the ……</a:t>
            </a:r>
          </a:p>
          <a:p>
            <a:pPr marL="342900" indent="-342900">
              <a:spcBef>
                <a:spcPct val="20000"/>
              </a:spcBef>
              <a:defRPr/>
            </a:pPr>
            <a:endParaRPr lang="en-US" sz="2400" kern="0" dirty="0">
              <a:latin typeface="+mn-lt"/>
            </a:endParaRPr>
          </a:p>
          <a:p>
            <a:pPr marL="342900" indent="-342900">
              <a:spcBef>
                <a:spcPct val="20000"/>
              </a:spcBef>
              <a:defRPr/>
            </a:pPr>
            <a:r>
              <a:rPr lang="en-US" sz="2400" kern="0" dirty="0">
                <a:latin typeface="+mn-lt"/>
              </a:rPr>
              <a:t>- the </a:t>
            </a:r>
            <a:r>
              <a:rPr lang="en-US" sz="2400" b="1" kern="0" dirty="0">
                <a:solidFill>
                  <a:schemeClr val="accent2"/>
                </a:solidFill>
                <a:latin typeface="+mn-lt"/>
              </a:rPr>
              <a:t>min conflicts</a:t>
            </a:r>
            <a:r>
              <a:rPr lang="en-US" sz="2400" kern="0" dirty="0">
                <a:latin typeface="+mn-lt"/>
              </a:rPr>
              <a:t> heuristics</a:t>
            </a:r>
          </a:p>
          <a:p>
            <a:pPr marL="342900" indent="-342900">
              <a:spcBef>
                <a:spcPct val="20000"/>
              </a:spcBef>
              <a:buFontTx/>
              <a:buChar char="•"/>
              <a:defRPr/>
            </a:pPr>
            <a:endParaRPr lang="en-US" kern="0" dirty="0">
              <a:latin typeface="+mn-lt"/>
            </a:endParaRPr>
          </a:p>
        </p:txBody>
      </p:sp>
      <p:sp>
        <p:nvSpPr>
          <p:cNvPr id="8" name="Rectangle 3"/>
          <p:cNvSpPr txBox="1">
            <a:spLocks noChangeArrowheads="1"/>
          </p:cNvSpPr>
          <p:nvPr/>
        </p:nvSpPr>
        <p:spPr bwMode="auto">
          <a:xfrm>
            <a:off x="285750" y="714375"/>
            <a:ext cx="8572500" cy="500063"/>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 , (A=B, A&gt;1, C≠3)  </a:t>
            </a:r>
            <a:endParaRPr lang="en-US" sz="2400" kern="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smtClean="0">
                <a:solidFill>
                  <a:srgbClr val="3233D0"/>
                </a:solidFill>
                <a:ea typeface="MS PGothic" pitchFamily="34" charset="-128"/>
                <a:cs typeface="Times New Roman" pitchFamily="18" charset="0"/>
              </a:rPr>
              <a:t>Example: N-Queens</a:t>
            </a:r>
          </a:p>
        </p:txBody>
      </p:sp>
      <p:sp>
        <p:nvSpPr>
          <p:cNvPr id="55298" name="Rectangle 3"/>
          <p:cNvSpPr>
            <a:spLocks noGrp="1" noChangeArrowheads="1"/>
          </p:cNvSpPr>
          <p:nvPr>
            <p:ph idx="1"/>
          </p:nvPr>
        </p:nvSpPr>
        <p:spPr>
          <a:xfrm>
            <a:off x="685800" y="936625"/>
            <a:ext cx="7848600" cy="1273175"/>
          </a:xfrm>
        </p:spPr>
        <p:txBody>
          <a:bodyPr/>
          <a:lstStyle/>
          <a:p>
            <a:pPr>
              <a:buSzTx/>
              <a:buFontTx/>
              <a:buChar char="•"/>
            </a:pPr>
            <a:r>
              <a:rPr lang="en-US" smtClean="0">
                <a:cs typeface="Times New Roman" pitchFamily="18" charset="0"/>
              </a:rPr>
              <a:t>Put n queens on an n </a:t>
            </a:r>
            <a:r>
              <a:rPr lang="en-US" smtClean="0">
                <a:cs typeface="Arial" pitchFamily="34" charset="0"/>
              </a:rPr>
              <a:t>× </a:t>
            </a:r>
            <a:r>
              <a:rPr lang="en-US" smtClean="0">
                <a:cs typeface="Times New Roman" pitchFamily="18" charset="0"/>
              </a:rPr>
              <a:t>n board with </a:t>
            </a:r>
            <a:r>
              <a:rPr lang="en-US" smtClean="0">
                <a:solidFill>
                  <a:srgbClr val="3233D0"/>
                </a:solidFill>
                <a:cs typeface="Times New Roman" pitchFamily="18" charset="0"/>
              </a:rPr>
              <a:t>no two queens </a:t>
            </a:r>
            <a:r>
              <a:rPr lang="en-US" smtClean="0">
                <a:cs typeface="Times New Roman" pitchFamily="18" charset="0"/>
              </a:rPr>
              <a:t>on the same row, column, or diagonal (i.e attacking each other)</a:t>
            </a:r>
          </a:p>
          <a:p>
            <a:pPr>
              <a:buSzTx/>
              <a:buFontTx/>
              <a:buChar char="•"/>
            </a:pPr>
            <a:endParaRPr lang="en-US" smtClean="0">
              <a:cs typeface="Times New Roman" pitchFamily="18" charset="0"/>
            </a:endParaRPr>
          </a:p>
          <a:p>
            <a:pPr>
              <a:buSzTx/>
              <a:buFontTx/>
              <a:buChar char="•"/>
            </a:pPr>
            <a:endParaRPr lang="en-US" smtClean="0">
              <a:cs typeface="Times New Roman" pitchFamily="18" charset="0"/>
            </a:endParaRPr>
          </a:p>
          <a:p>
            <a:pPr>
              <a:buSzTx/>
              <a:buFontTx/>
              <a:buChar char="•"/>
            </a:pPr>
            <a:endParaRPr lang="en-US" smtClean="0">
              <a:cs typeface="Times New Roman" pitchFamily="18" charset="0"/>
            </a:endParaRPr>
          </a:p>
          <a:p>
            <a:pPr>
              <a:buSzTx/>
              <a:buFontTx/>
              <a:buChar char="•"/>
            </a:pPr>
            <a:endParaRPr lang="en-US" smtClean="0">
              <a:cs typeface="Times New Roman" pitchFamily="18" charset="0"/>
            </a:endParaRPr>
          </a:p>
          <a:p>
            <a:pPr>
              <a:buSzTx/>
              <a:buFontTx/>
              <a:buChar char="•"/>
            </a:pPr>
            <a:r>
              <a:rPr lang="en-US" smtClean="0">
                <a:cs typeface="Times New Roman" pitchFamily="18" charset="0"/>
              </a:rPr>
              <a:t>Positions a queen</a:t>
            </a:r>
            <a:br>
              <a:rPr lang="en-US" smtClean="0">
                <a:cs typeface="Times New Roman" pitchFamily="18" charset="0"/>
              </a:rPr>
            </a:br>
            <a:r>
              <a:rPr lang="en-US" smtClean="0">
                <a:cs typeface="Times New Roman" pitchFamily="18" charset="0"/>
              </a:rPr>
              <a:t>can attack</a:t>
            </a:r>
          </a:p>
        </p:txBody>
      </p:sp>
      <p:sp>
        <p:nvSpPr>
          <p:cNvPr id="55299" name="Rectangle 8"/>
          <p:cNvSpPr>
            <a:spLocks noChangeArrowheads="1"/>
          </p:cNvSpPr>
          <p:nvPr/>
        </p:nvSpPr>
        <p:spPr bwMode="auto">
          <a:xfrm>
            <a:off x="2357438" y="1643063"/>
            <a:ext cx="1928812" cy="1643062"/>
          </a:xfrm>
          <a:prstGeom prst="rect">
            <a:avLst/>
          </a:prstGeom>
          <a:noFill/>
          <a:ln w="9525">
            <a:noFill/>
            <a:round/>
            <a:headEnd/>
            <a:tailEnd/>
          </a:ln>
        </p:spPr>
        <p:txBody>
          <a:bodyPr wrap="none">
            <a:spAutoFit/>
          </a:bodyPr>
          <a:lstStyle/>
          <a:p>
            <a:endParaRPr lang="en-US"/>
          </a:p>
        </p:txBody>
      </p:sp>
      <p:graphicFrame>
        <p:nvGraphicFramePr>
          <p:cNvPr id="11" name="Table 10"/>
          <p:cNvGraphicFramePr>
            <a:graphicFrameLocks noGrp="1"/>
          </p:cNvGraphicFramePr>
          <p:nvPr/>
        </p:nvGraphicFramePr>
        <p:xfrm>
          <a:off x="4422775" y="2492375"/>
          <a:ext cx="3794128" cy="3873504"/>
        </p:xfrm>
        <a:graphic>
          <a:graphicData uri="http://schemas.openxmlformats.org/drawingml/2006/table">
            <a:tbl>
              <a:tblPr>
                <a:tableStyleId>{073A0DAA-6AF3-43AB-8588-CEC1D06C72B9}</a:tableStyleId>
              </a:tblPr>
              <a:tblGrid>
                <a:gridCol w="474266"/>
                <a:gridCol w="474266"/>
                <a:gridCol w="474266"/>
                <a:gridCol w="474266"/>
                <a:gridCol w="474266"/>
                <a:gridCol w="474266"/>
                <a:gridCol w="474266"/>
                <a:gridCol w="474266"/>
              </a:tblGrid>
              <a:tr h="484188">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84188">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1800" dirty="0"/>
                    </a:p>
                  </a:txBody>
                  <a:tcPr marL="91438" marR="91438"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
        <p:nvSpPr>
          <p:cNvPr id="55383" name="Ink 2"/>
          <p:cNvSpPr>
            <a:spLocks noRot="1" noChangeAspect="1" noEditPoints="1" noChangeArrowheads="1" noChangeShapeType="1" noTextEdit="1"/>
          </p:cNvSpPr>
          <p:nvPr/>
        </p:nvSpPr>
        <p:spPr bwMode="auto">
          <a:xfrm>
            <a:off x="5862638" y="4508500"/>
            <a:ext cx="412750" cy="338138"/>
          </a:xfrm>
          <a:custGeom>
            <a:avLst/>
            <a:gdLst>
              <a:gd name="T0" fmla="*/ 2147483647 w 1548"/>
              <a:gd name="T1" fmla="*/ 2147483647 h 1265"/>
              <a:gd name="T2" fmla="*/ 2147483647 w 1548"/>
              <a:gd name="T3" fmla="*/ 2147483647 h 1265"/>
              <a:gd name="T4" fmla="*/ 2147483647 w 1548"/>
              <a:gd name="T5" fmla="*/ 2147483647 h 1265"/>
              <a:gd name="T6" fmla="*/ 2147483647 w 1548"/>
              <a:gd name="T7" fmla="*/ 2147483647 h 1265"/>
              <a:gd name="T8" fmla="*/ 2147483647 w 1548"/>
              <a:gd name="T9" fmla="*/ 2147483647 h 1265"/>
              <a:gd name="T10" fmla="*/ 2147483647 w 1548"/>
              <a:gd name="T11" fmla="*/ 2147483647 h 1265"/>
              <a:gd name="T12" fmla="*/ 2147483647 w 1548"/>
              <a:gd name="T13" fmla="*/ 2147483647 h 1265"/>
              <a:gd name="T14" fmla="*/ 2147483647 w 1548"/>
              <a:gd name="T15" fmla="*/ 2147483647 h 1265"/>
              <a:gd name="T16" fmla="*/ 2147483647 w 1548"/>
              <a:gd name="T17" fmla="*/ 2147483647 h 1265"/>
              <a:gd name="T18" fmla="*/ 2147483647 w 1548"/>
              <a:gd name="T19" fmla="*/ 2147483647 h 1265"/>
              <a:gd name="T20" fmla="*/ 2147483647 w 1548"/>
              <a:gd name="T21" fmla="*/ 2147483647 h 1265"/>
              <a:gd name="T22" fmla="*/ 2147483647 w 1548"/>
              <a:gd name="T23" fmla="*/ 2147483647 h 1265"/>
              <a:gd name="T24" fmla="*/ 2147483647 w 1548"/>
              <a:gd name="T25" fmla="*/ 2147483647 h 1265"/>
              <a:gd name="T26" fmla="*/ 2147483647 w 1548"/>
              <a:gd name="T27" fmla="*/ 2147483647 h 1265"/>
              <a:gd name="T28" fmla="*/ 2147483647 w 1548"/>
              <a:gd name="T29" fmla="*/ 2147483647 h 1265"/>
              <a:gd name="T30" fmla="*/ 2147483647 w 1548"/>
              <a:gd name="T31" fmla="*/ 2147483647 h 1265"/>
              <a:gd name="T32" fmla="*/ 2147483647 w 1548"/>
              <a:gd name="T33" fmla="*/ 2147483647 h 1265"/>
              <a:gd name="T34" fmla="*/ 2147483647 w 1548"/>
              <a:gd name="T35" fmla="*/ 2147483647 h 1265"/>
              <a:gd name="T36" fmla="*/ 2147483647 w 1548"/>
              <a:gd name="T37" fmla="*/ 2147483647 h 1265"/>
              <a:gd name="T38" fmla="*/ 2147483647 w 1548"/>
              <a:gd name="T39" fmla="*/ 2147483647 h 1265"/>
              <a:gd name="T40" fmla="*/ 2147483647 w 1548"/>
              <a:gd name="T41" fmla="*/ 2147483647 h 1265"/>
              <a:gd name="T42" fmla="*/ 2147483647 w 1548"/>
              <a:gd name="T43" fmla="*/ 2147483647 h 1265"/>
              <a:gd name="T44" fmla="*/ 2147483647 w 1548"/>
              <a:gd name="T45" fmla="*/ 2147483647 h 1265"/>
              <a:gd name="T46" fmla="*/ 2147483647 w 1548"/>
              <a:gd name="T47" fmla="*/ 2147483647 h 1265"/>
              <a:gd name="T48" fmla="*/ 2147483647 w 1548"/>
              <a:gd name="T49" fmla="*/ 2147483647 h 1265"/>
              <a:gd name="T50" fmla="*/ 2147483647 w 1548"/>
              <a:gd name="T51" fmla="*/ 2147483647 h 1265"/>
              <a:gd name="T52" fmla="*/ 2147483647 w 1548"/>
              <a:gd name="T53" fmla="*/ 2147483647 h 1265"/>
              <a:gd name="T54" fmla="*/ 2147483647 w 1548"/>
              <a:gd name="T55" fmla="*/ 2147483647 h 1265"/>
              <a:gd name="T56" fmla="*/ 2147483647 w 1548"/>
              <a:gd name="T57" fmla="*/ 2147483647 h 1265"/>
              <a:gd name="T58" fmla="*/ 2147483647 w 1548"/>
              <a:gd name="T59" fmla="*/ 2147483647 h 1265"/>
              <a:gd name="T60" fmla="*/ 2147483647 w 1548"/>
              <a:gd name="T61" fmla="*/ 2147483647 h 1265"/>
              <a:gd name="T62" fmla="*/ 2147483647 w 1548"/>
              <a:gd name="T63" fmla="*/ 2147483647 h 1265"/>
              <a:gd name="T64" fmla="*/ 2147483647 w 1548"/>
              <a:gd name="T65" fmla="*/ 2147483647 h 1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8"/>
              <a:gd name="T100" fmla="*/ 0 h 1265"/>
              <a:gd name="T101" fmla="*/ 1548 w 1548"/>
              <a:gd name="T102" fmla="*/ 1265 h 1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8" h="1265" extrusionOk="0">
                <a:moveTo>
                  <a:pt x="472" y="1093"/>
                </a:moveTo>
                <a:cubicBezTo>
                  <a:pt x="460" y="1121"/>
                  <a:pt x="453" y="1141"/>
                  <a:pt x="447" y="1174"/>
                </a:cubicBezTo>
                <a:cubicBezTo>
                  <a:pt x="447" y="1178"/>
                  <a:pt x="446" y="1182"/>
                  <a:pt x="446" y="1186"/>
                </a:cubicBezTo>
                <a:cubicBezTo>
                  <a:pt x="463" y="1161"/>
                  <a:pt x="479" y="1141"/>
                  <a:pt x="490" y="1110"/>
                </a:cubicBezTo>
                <a:cubicBezTo>
                  <a:pt x="506" y="1065"/>
                  <a:pt x="513" y="1020"/>
                  <a:pt x="517" y="972"/>
                </a:cubicBezTo>
                <a:cubicBezTo>
                  <a:pt x="524" y="895"/>
                  <a:pt x="513" y="811"/>
                  <a:pt x="493" y="736"/>
                </a:cubicBezTo>
                <a:cubicBezTo>
                  <a:pt x="470" y="648"/>
                  <a:pt x="433" y="573"/>
                  <a:pt x="384" y="497"/>
                </a:cubicBezTo>
                <a:cubicBezTo>
                  <a:pt x="360" y="460"/>
                  <a:pt x="333" y="424"/>
                  <a:pt x="304" y="390"/>
                </a:cubicBezTo>
                <a:cubicBezTo>
                  <a:pt x="291" y="374"/>
                  <a:pt x="275" y="360"/>
                  <a:pt x="262" y="344"/>
                </a:cubicBezTo>
                <a:cubicBezTo>
                  <a:pt x="247" y="326"/>
                  <a:pt x="240" y="307"/>
                  <a:pt x="227" y="288"/>
                </a:cubicBezTo>
                <a:cubicBezTo>
                  <a:pt x="214" y="269"/>
                  <a:pt x="199" y="253"/>
                  <a:pt x="186" y="235"/>
                </a:cubicBezTo>
                <a:cubicBezTo>
                  <a:pt x="312" y="270"/>
                  <a:pt x="406" y="318"/>
                  <a:pt x="499" y="412"/>
                </a:cubicBezTo>
                <a:cubicBezTo>
                  <a:pt x="532" y="445"/>
                  <a:pt x="562" y="481"/>
                  <a:pt x="593" y="516"/>
                </a:cubicBezTo>
                <a:cubicBezTo>
                  <a:pt x="593" y="487"/>
                  <a:pt x="592" y="456"/>
                  <a:pt x="594" y="427"/>
                </a:cubicBezTo>
                <a:cubicBezTo>
                  <a:pt x="599" y="363"/>
                  <a:pt x="618" y="310"/>
                  <a:pt x="649" y="255"/>
                </a:cubicBezTo>
                <a:cubicBezTo>
                  <a:pt x="679" y="203"/>
                  <a:pt x="708" y="158"/>
                  <a:pt x="724" y="100"/>
                </a:cubicBezTo>
                <a:cubicBezTo>
                  <a:pt x="744" y="151"/>
                  <a:pt x="761" y="204"/>
                  <a:pt x="780" y="256"/>
                </a:cubicBezTo>
                <a:cubicBezTo>
                  <a:pt x="810" y="337"/>
                  <a:pt x="843" y="424"/>
                  <a:pt x="903" y="488"/>
                </a:cubicBezTo>
                <a:cubicBezTo>
                  <a:pt x="916" y="501"/>
                  <a:pt x="918" y="504"/>
                  <a:pt x="928" y="510"/>
                </a:cubicBezTo>
                <a:cubicBezTo>
                  <a:pt x="949" y="453"/>
                  <a:pt x="972" y="405"/>
                  <a:pt x="1010" y="355"/>
                </a:cubicBezTo>
                <a:cubicBezTo>
                  <a:pt x="1077" y="268"/>
                  <a:pt x="1214" y="128"/>
                  <a:pt x="1336" y="131"/>
                </a:cubicBezTo>
                <a:cubicBezTo>
                  <a:pt x="1358" y="131"/>
                  <a:pt x="1367" y="143"/>
                  <a:pt x="1386" y="148"/>
                </a:cubicBezTo>
                <a:cubicBezTo>
                  <a:pt x="1380" y="156"/>
                  <a:pt x="1367" y="173"/>
                  <a:pt x="1356" y="186"/>
                </a:cubicBezTo>
                <a:cubicBezTo>
                  <a:pt x="1332" y="213"/>
                  <a:pt x="1311" y="242"/>
                  <a:pt x="1292" y="273"/>
                </a:cubicBezTo>
                <a:cubicBezTo>
                  <a:pt x="1230" y="376"/>
                  <a:pt x="1185" y="486"/>
                  <a:pt x="1181" y="608"/>
                </a:cubicBezTo>
                <a:cubicBezTo>
                  <a:pt x="1176" y="750"/>
                  <a:pt x="1201" y="896"/>
                  <a:pt x="1213" y="1038"/>
                </a:cubicBezTo>
                <a:cubicBezTo>
                  <a:pt x="1218" y="1099"/>
                  <a:pt x="1233" y="1162"/>
                  <a:pt x="1184" y="1209"/>
                </a:cubicBezTo>
                <a:cubicBezTo>
                  <a:pt x="1100" y="1289"/>
                  <a:pt x="919" y="1266"/>
                  <a:pt x="818" y="1257"/>
                </a:cubicBezTo>
                <a:cubicBezTo>
                  <a:pt x="746" y="1251"/>
                  <a:pt x="630" y="1260"/>
                  <a:pt x="564" y="1227"/>
                </a:cubicBezTo>
                <a:cubicBezTo>
                  <a:pt x="550" y="1220"/>
                  <a:pt x="549" y="1208"/>
                  <a:pt x="539" y="1201"/>
                </a:cubicBezTo>
              </a:path>
              <a:path w="1548" h="1265" extrusionOk="0">
                <a:moveTo>
                  <a:pt x="179" y="294"/>
                </a:moveTo>
                <a:cubicBezTo>
                  <a:pt x="154" y="299"/>
                  <a:pt x="154" y="300"/>
                  <a:pt x="136" y="277"/>
                </a:cubicBezTo>
                <a:cubicBezTo>
                  <a:pt x="106" y="239"/>
                  <a:pt x="105" y="187"/>
                  <a:pt x="135" y="148"/>
                </a:cubicBezTo>
                <a:cubicBezTo>
                  <a:pt x="156" y="120"/>
                  <a:pt x="193" y="98"/>
                  <a:pt x="227" y="90"/>
                </a:cubicBezTo>
                <a:cubicBezTo>
                  <a:pt x="261" y="82"/>
                  <a:pt x="297" y="89"/>
                  <a:pt x="323" y="112"/>
                </a:cubicBezTo>
                <a:cubicBezTo>
                  <a:pt x="347" y="134"/>
                  <a:pt x="362" y="167"/>
                  <a:pt x="370" y="198"/>
                </a:cubicBezTo>
                <a:cubicBezTo>
                  <a:pt x="377" y="223"/>
                  <a:pt x="382" y="251"/>
                  <a:pt x="376" y="277"/>
                </a:cubicBezTo>
                <a:cubicBezTo>
                  <a:pt x="369" y="309"/>
                  <a:pt x="345" y="337"/>
                  <a:pt x="319" y="355"/>
                </a:cubicBezTo>
                <a:cubicBezTo>
                  <a:pt x="278" y="384"/>
                  <a:pt x="225" y="404"/>
                  <a:pt x="175" y="410"/>
                </a:cubicBezTo>
                <a:cubicBezTo>
                  <a:pt x="129" y="416"/>
                  <a:pt x="73" y="409"/>
                  <a:pt x="34" y="382"/>
                </a:cubicBezTo>
                <a:cubicBezTo>
                  <a:pt x="4" y="362"/>
                  <a:pt x="-10" y="322"/>
                  <a:pt x="3" y="287"/>
                </a:cubicBezTo>
                <a:cubicBezTo>
                  <a:pt x="18" y="247"/>
                  <a:pt x="63" y="211"/>
                  <a:pt x="94" y="184"/>
                </a:cubicBezTo>
                <a:cubicBezTo>
                  <a:pt x="105" y="175"/>
                  <a:pt x="116" y="167"/>
                  <a:pt x="127" y="158"/>
                </a:cubicBezTo>
              </a:path>
              <a:path w="1548" h="1265" extrusionOk="0">
                <a:moveTo>
                  <a:pt x="614" y="166"/>
                </a:moveTo>
                <a:cubicBezTo>
                  <a:pt x="595" y="162"/>
                  <a:pt x="572" y="160"/>
                  <a:pt x="571" y="134"/>
                </a:cubicBezTo>
                <a:cubicBezTo>
                  <a:pt x="570" y="110"/>
                  <a:pt x="594" y="76"/>
                  <a:pt x="609" y="59"/>
                </a:cubicBezTo>
                <a:cubicBezTo>
                  <a:pt x="630" y="36"/>
                  <a:pt x="660" y="17"/>
                  <a:pt x="690" y="9"/>
                </a:cubicBezTo>
                <a:cubicBezTo>
                  <a:pt x="718" y="1"/>
                  <a:pt x="746" y="7"/>
                  <a:pt x="773" y="17"/>
                </a:cubicBezTo>
                <a:cubicBezTo>
                  <a:pt x="800" y="27"/>
                  <a:pt x="825" y="47"/>
                  <a:pt x="839" y="72"/>
                </a:cubicBezTo>
                <a:cubicBezTo>
                  <a:pt x="850" y="92"/>
                  <a:pt x="856" y="124"/>
                  <a:pt x="840" y="144"/>
                </a:cubicBezTo>
                <a:cubicBezTo>
                  <a:pt x="820" y="169"/>
                  <a:pt x="779" y="184"/>
                  <a:pt x="748" y="189"/>
                </a:cubicBezTo>
                <a:cubicBezTo>
                  <a:pt x="711" y="195"/>
                  <a:pt x="670" y="191"/>
                  <a:pt x="635" y="177"/>
                </a:cubicBezTo>
                <a:cubicBezTo>
                  <a:pt x="609" y="167"/>
                  <a:pt x="593" y="142"/>
                  <a:pt x="606" y="114"/>
                </a:cubicBezTo>
                <a:cubicBezTo>
                  <a:pt x="620" y="83"/>
                  <a:pt x="647" y="60"/>
                  <a:pt x="670" y="36"/>
                </a:cubicBezTo>
              </a:path>
              <a:path w="1548" h="1265" extrusionOk="0">
                <a:moveTo>
                  <a:pt x="1414" y="96"/>
                </a:moveTo>
                <a:cubicBezTo>
                  <a:pt x="1397" y="111"/>
                  <a:pt x="1383" y="116"/>
                  <a:pt x="1359" y="116"/>
                </a:cubicBezTo>
                <a:cubicBezTo>
                  <a:pt x="1335" y="116"/>
                  <a:pt x="1309" y="115"/>
                  <a:pt x="1286" y="108"/>
                </a:cubicBezTo>
                <a:cubicBezTo>
                  <a:pt x="1264" y="101"/>
                  <a:pt x="1248" y="85"/>
                  <a:pt x="1257" y="61"/>
                </a:cubicBezTo>
                <a:cubicBezTo>
                  <a:pt x="1266" y="37"/>
                  <a:pt x="1294" y="22"/>
                  <a:pt x="1316" y="13"/>
                </a:cubicBezTo>
                <a:cubicBezTo>
                  <a:pt x="1350" y="-1"/>
                  <a:pt x="1383" y="-2"/>
                  <a:pt x="1418" y="6"/>
                </a:cubicBezTo>
                <a:cubicBezTo>
                  <a:pt x="1453" y="14"/>
                  <a:pt x="1483" y="32"/>
                  <a:pt x="1508" y="58"/>
                </a:cubicBezTo>
                <a:cubicBezTo>
                  <a:pt x="1528" y="79"/>
                  <a:pt x="1545" y="109"/>
                  <a:pt x="1547" y="139"/>
                </a:cubicBezTo>
                <a:cubicBezTo>
                  <a:pt x="1549" y="171"/>
                  <a:pt x="1533" y="191"/>
                  <a:pt x="1509" y="209"/>
                </a:cubicBezTo>
                <a:cubicBezTo>
                  <a:pt x="1476" y="233"/>
                  <a:pt x="1439" y="235"/>
                  <a:pt x="1400" y="237"/>
                </a:cubicBezTo>
                <a:cubicBezTo>
                  <a:pt x="1368" y="238"/>
                  <a:pt x="1331" y="236"/>
                  <a:pt x="1301" y="223"/>
                </a:cubicBezTo>
                <a:cubicBezTo>
                  <a:pt x="1269" y="209"/>
                  <a:pt x="1274" y="183"/>
                  <a:pt x="1272" y="154"/>
                </a:cubicBezTo>
              </a:path>
            </a:pathLst>
          </a:custGeom>
          <a:noFill/>
          <a:ln w="19050" cap="rnd">
            <a:solidFill>
              <a:srgbClr val="FF0000"/>
            </a:solidFill>
            <a:round/>
            <a:headEnd/>
            <a:tailEnd/>
          </a:ln>
        </p:spPr>
        <p:txBody>
          <a:bodyPr/>
          <a:lstStyle/>
          <a:p>
            <a:endParaRPr lang="en-US"/>
          </a:p>
        </p:txBody>
      </p:sp>
      <p:cxnSp>
        <p:nvCxnSpPr>
          <p:cNvPr id="13" name="Straight Connector 12"/>
          <p:cNvCxnSpPr/>
          <p:nvPr/>
        </p:nvCxnSpPr>
        <p:spPr>
          <a:xfrm rot="5400000">
            <a:off x="4140200" y="4437063"/>
            <a:ext cx="38893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00563" y="4652963"/>
            <a:ext cx="37433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464050" y="3105151"/>
            <a:ext cx="3240087" cy="31670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500563" y="2708275"/>
            <a:ext cx="3671887" cy="35290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1026"/>
          <p:cNvSpPr>
            <a:spLocks noGrp="1" noChangeArrowheads="1"/>
          </p:cNvSpPr>
          <p:nvPr>
            <p:ph type="title"/>
          </p:nvPr>
        </p:nvSpPr>
        <p:spPr/>
        <p:txBody>
          <a:bodyPr/>
          <a:lstStyle/>
          <a:p>
            <a:pPr>
              <a:defRPr/>
            </a:pPr>
            <a:r>
              <a:rPr lang="en-US" sz="3200" dirty="0" smtClean="0"/>
              <a:t>Example: N-queen as a local search problem</a:t>
            </a:r>
            <a:endParaRPr lang="de-DE" sz="3200" dirty="0"/>
          </a:p>
        </p:txBody>
      </p:sp>
      <p:sp>
        <p:nvSpPr>
          <p:cNvPr id="39938" name="Rectangle 1027"/>
          <p:cNvSpPr>
            <a:spLocks noGrp="1" noChangeArrowheads="1"/>
          </p:cNvSpPr>
          <p:nvPr>
            <p:ph type="body" idx="1"/>
          </p:nvPr>
        </p:nvSpPr>
        <p:spPr>
          <a:xfrm>
            <a:off x="134938" y="838200"/>
            <a:ext cx="8780462" cy="2438400"/>
          </a:xfrm>
        </p:spPr>
        <p:txBody>
          <a:bodyPr/>
          <a:lstStyle/>
          <a:p>
            <a:pPr eaLnBrk="1" hangingPunct="1">
              <a:lnSpc>
                <a:spcPct val="90000"/>
              </a:lnSpc>
              <a:buSzTx/>
              <a:buFontTx/>
              <a:buNone/>
            </a:pPr>
            <a:r>
              <a:rPr lang="en-US" dirty="0" smtClean="0">
                <a:solidFill>
                  <a:srgbClr val="FF0000"/>
                </a:solidFill>
              </a:rPr>
              <a:t>CSP</a:t>
            </a:r>
            <a:r>
              <a:rPr lang="en-US" dirty="0" smtClean="0">
                <a:solidFill>
                  <a:srgbClr val="0D0D0D"/>
                </a:solidFill>
              </a:rPr>
              <a:t>: </a:t>
            </a:r>
            <a:r>
              <a:rPr lang="en-US" dirty="0" smtClean="0"/>
              <a:t>N-queen </a:t>
            </a:r>
            <a:r>
              <a:rPr lang="en-US" dirty="0" smtClean="0">
                <a:solidFill>
                  <a:srgbClr val="0D0D0D"/>
                </a:solidFill>
              </a:rPr>
              <a:t>CSP</a:t>
            </a:r>
          </a:p>
          <a:p>
            <a:pPr lvl="1" eaLnBrk="1" hangingPunct="1">
              <a:lnSpc>
                <a:spcPct val="90000"/>
              </a:lnSpc>
              <a:buFontTx/>
              <a:buChar char="-"/>
            </a:pPr>
            <a:r>
              <a:rPr lang="en-US" dirty="0" smtClean="0">
                <a:solidFill>
                  <a:srgbClr val="0D0D0D"/>
                </a:solidFill>
              </a:rPr>
              <a:t>One variable per column; domains {1,…,N} =&gt; row where the queen in the i</a:t>
            </a:r>
            <a:r>
              <a:rPr lang="en-US" baseline="30000" dirty="0" smtClean="0">
                <a:solidFill>
                  <a:srgbClr val="0D0D0D"/>
                </a:solidFill>
              </a:rPr>
              <a:t>th</a:t>
            </a:r>
            <a:r>
              <a:rPr lang="en-US" dirty="0" smtClean="0">
                <a:solidFill>
                  <a:srgbClr val="0D0D0D"/>
                </a:solidFill>
              </a:rPr>
              <a:t> column seats; </a:t>
            </a:r>
          </a:p>
          <a:p>
            <a:pPr lvl="1" eaLnBrk="1" hangingPunct="1">
              <a:lnSpc>
                <a:spcPct val="90000"/>
              </a:lnSpc>
              <a:buFontTx/>
              <a:buChar char="-"/>
            </a:pPr>
            <a:r>
              <a:rPr lang="en-US" dirty="0" smtClean="0">
                <a:solidFill>
                  <a:srgbClr val="0D0D0D"/>
                </a:solidFill>
              </a:rPr>
              <a:t>Constraints:  no two queens in the same row, column or diagonal</a:t>
            </a:r>
          </a:p>
          <a:p>
            <a:pPr eaLnBrk="1" hangingPunct="1">
              <a:lnSpc>
                <a:spcPct val="90000"/>
              </a:lnSpc>
              <a:buSzTx/>
              <a:buFontTx/>
              <a:buNone/>
            </a:pPr>
            <a:r>
              <a:rPr lang="en-US" dirty="0" err="1" smtClean="0">
                <a:solidFill>
                  <a:srgbClr val="FF0000"/>
                </a:solidFill>
              </a:rPr>
              <a:t>Neighbour</a:t>
            </a:r>
            <a:r>
              <a:rPr lang="en-US" dirty="0" smtClean="0">
                <a:solidFill>
                  <a:srgbClr val="FF0000"/>
                </a:solidFill>
              </a:rPr>
              <a:t> relation</a:t>
            </a:r>
            <a:r>
              <a:rPr lang="en-US" dirty="0" smtClean="0">
                <a:solidFill>
                  <a:srgbClr val="0D0D0D"/>
                </a:solidFill>
              </a:rPr>
              <a:t>: value of a single column differs</a:t>
            </a:r>
          </a:p>
          <a:p>
            <a:pPr eaLnBrk="1" hangingPunct="1">
              <a:lnSpc>
                <a:spcPct val="90000"/>
              </a:lnSpc>
              <a:buSzTx/>
              <a:buFontTx/>
              <a:buNone/>
            </a:pPr>
            <a:r>
              <a:rPr lang="en-US" dirty="0" smtClean="0">
                <a:solidFill>
                  <a:srgbClr val="FF0000"/>
                </a:solidFill>
              </a:rPr>
              <a:t>Scoring function</a:t>
            </a:r>
            <a:r>
              <a:rPr lang="en-US" dirty="0" smtClean="0">
                <a:solidFill>
                  <a:srgbClr val="0D0D0D"/>
                </a:solidFill>
              </a:rPr>
              <a:t>: number of constraint violations (</a:t>
            </a:r>
            <a:r>
              <a:rPr lang="en-US" dirty="0" err="1" smtClean="0">
                <a:solidFill>
                  <a:srgbClr val="0D0D0D"/>
                </a:solidFill>
              </a:rPr>
              <a:t>i</a:t>
            </a:r>
            <a:r>
              <a:rPr lang="en-US" dirty="0" smtClean="0">
                <a:solidFill>
                  <a:srgbClr val="0D0D0D"/>
                </a:solidFill>
              </a:rPr>
              <a:t>..e, number of </a:t>
            </a:r>
          </a:p>
          <a:p>
            <a:pPr eaLnBrk="1" hangingPunct="1">
              <a:lnSpc>
                <a:spcPct val="90000"/>
              </a:lnSpc>
              <a:buSzTx/>
              <a:buFontTx/>
              <a:buNone/>
            </a:pPr>
            <a:r>
              <a:rPr lang="en-US" dirty="0" smtClean="0">
                <a:solidFill>
                  <a:srgbClr val="0D0D0D"/>
                </a:solidFill>
              </a:rPr>
              <a:t>                             attacks)</a:t>
            </a:r>
            <a:endParaRPr lang="de-DE" sz="2000" dirty="0" smtClean="0">
              <a:solidFill>
                <a:srgbClr val="0D0D0D"/>
              </a:solidFill>
            </a:endParaRPr>
          </a:p>
        </p:txBody>
      </p:sp>
      <p:pic>
        <p:nvPicPr>
          <p:cNvPr id="114" name="Picture 1227" descr="8queen"/>
          <p:cNvPicPr>
            <a:picLocks noChangeAspect="1" noChangeArrowheads="1"/>
          </p:cNvPicPr>
          <p:nvPr/>
        </p:nvPicPr>
        <p:blipFill>
          <a:blip r:embed="rId3" cstate="print"/>
          <a:srcRect/>
          <a:stretch>
            <a:fillRect/>
          </a:stretch>
        </p:blipFill>
        <p:spPr bwMode="auto">
          <a:xfrm>
            <a:off x="2643174" y="3584874"/>
            <a:ext cx="3143272" cy="3111198"/>
          </a:xfrm>
          <a:prstGeom prst="rect">
            <a:avLst/>
          </a:prstGeom>
          <a:noFill/>
          <a:ln w="9525">
            <a:noFill/>
            <a:miter lim="800000"/>
            <a:headEnd/>
            <a:tailEnd/>
          </a:ln>
        </p:spPr>
      </p:pic>
      <p:cxnSp>
        <p:nvCxnSpPr>
          <p:cNvPr id="116" name="Straight Connector 115"/>
          <p:cNvCxnSpPr/>
          <p:nvPr/>
        </p:nvCxnSpPr>
        <p:spPr>
          <a:xfrm rot="16200000" flipH="1">
            <a:off x="2821769" y="3893347"/>
            <a:ext cx="2643206" cy="2428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20F2E004-392F-4D58-BA4D-FC8C02DED97C}" type="slidenum">
              <a:rPr lang="en-US"/>
              <a:pPr>
                <a:defRPr/>
              </a:pPr>
              <a:t>13</a:t>
            </a:fld>
            <a:endParaRPr lang="en-US"/>
          </a:p>
        </p:txBody>
      </p:sp>
      <p:sp>
        <p:nvSpPr>
          <p:cNvPr id="8224" name="Rectangle 2"/>
          <p:cNvSpPr>
            <a:spLocks noGrp="1" noChangeArrowheads="1"/>
          </p:cNvSpPr>
          <p:nvPr>
            <p:ph type="title"/>
          </p:nvPr>
        </p:nvSpPr>
        <p:spPr>
          <a:xfrm>
            <a:off x="285720" y="0"/>
            <a:ext cx="8534400" cy="685800"/>
          </a:xfrm>
        </p:spPr>
        <p:txBody>
          <a:bodyPr/>
          <a:lstStyle/>
          <a:p>
            <a:pPr eaLnBrk="1" hangingPunct="1"/>
            <a:r>
              <a:rPr lang="en-US" dirty="0" smtClean="0"/>
              <a:t>Example: </a:t>
            </a:r>
            <a:r>
              <a:rPr lang="en-US" i="1" dirty="0" smtClean="0"/>
              <a:t>n</a:t>
            </a:r>
            <a:r>
              <a:rPr lang="en-US" dirty="0" smtClean="0"/>
              <a:t>-queens</a:t>
            </a:r>
          </a:p>
        </p:txBody>
      </p:sp>
      <p:sp>
        <p:nvSpPr>
          <p:cNvPr id="8225" name="Rectangle 3"/>
          <p:cNvSpPr>
            <a:spLocks noGrp="1" noChangeArrowheads="1"/>
          </p:cNvSpPr>
          <p:nvPr>
            <p:ph type="body" idx="1"/>
          </p:nvPr>
        </p:nvSpPr>
        <p:spPr>
          <a:xfrm>
            <a:off x="0" y="642918"/>
            <a:ext cx="9144000" cy="1273175"/>
          </a:xfrm>
        </p:spPr>
        <p:txBody>
          <a:bodyPr/>
          <a:lstStyle/>
          <a:p>
            <a:pPr eaLnBrk="1" hangingPunct="1"/>
            <a:r>
              <a:rPr lang="en-US" dirty="0" smtClean="0"/>
              <a:t>Put </a:t>
            </a:r>
            <a:r>
              <a:rPr lang="en-US" i="1" dirty="0" smtClean="0"/>
              <a:t>n</a:t>
            </a:r>
            <a:r>
              <a:rPr lang="en-US" dirty="0" smtClean="0"/>
              <a:t> queens on an </a:t>
            </a:r>
            <a:r>
              <a:rPr lang="en-US" i="1" dirty="0" smtClean="0"/>
              <a:t>n </a:t>
            </a:r>
            <a:r>
              <a:rPr lang="en-US" i="1" dirty="0" smtClean="0">
                <a:cs typeface="Arial" charset="0"/>
              </a:rPr>
              <a:t>× </a:t>
            </a:r>
            <a:r>
              <a:rPr lang="en-US" i="1" dirty="0" smtClean="0"/>
              <a:t>n</a:t>
            </a:r>
            <a:r>
              <a:rPr lang="en-US" dirty="0" smtClean="0"/>
              <a:t> board with </a:t>
            </a:r>
            <a:r>
              <a:rPr lang="en-US" dirty="0" smtClean="0">
                <a:solidFill>
                  <a:schemeClr val="accent6"/>
                </a:solidFill>
              </a:rPr>
              <a:t>no two queens </a:t>
            </a:r>
            <a:r>
              <a:rPr lang="en-US" dirty="0" smtClean="0"/>
              <a:t>on the same row, column, or diagonal </a:t>
            </a:r>
            <a:r>
              <a:rPr lang="en-US" sz="2000" dirty="0" smtClean="0"/>
              <a:t>(</a:t>
            </a:r>
            <a:r>
              <a:rPr lang="en-US" sz="2000" dirty="0" err="1" smtClean="0"/>
              <a:t>i.e</a:t>
            </a:r>
            <a:r>
              <a:rPr lang="en-US" sz="2000" dirty="0" smtClean="0"/>
              <a:t> attacking each other)</a:t>
            </a:r>
            <a:endParaRPr lang="en-US" dirty="0" smtClean="0"/>
          </a:p>
        </p:txBody>
      </p:sp>
      <p:pic>
        <p:nvPicPr>
          <p:cNvPr id="8226" name="Picture 6"/>
          <p:cNvPicPr>
            <a:picLocks noChangeAspect="1" noChangeArrowheads="1"/>
          </p:cNvPicPr>
          <p:nvPr/>
        </p:nvPicPr>
        <p:blipFill>
          <a:blip r:embed="rId4" cstate="print"/>
          <a:srcRect/>
          <a:stretch>
            <a:fillRect/>
          </a:stretch>
        </p:blipFill>
        <p:spPr bwMode="auto">
          <a:xfrm>
            <a:off x="971550" y="1989138"/>
            <a:ext cx="6985000" cy="40084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descr="8queen-eval"/>
          <p:cNvPicPr>
            <a:picLocks noChangeAspect="1" noChangeArrowheads="1"/>
          </p:cNvPicPr>
          <p:nvPr/>
        </p:nvPicPr>
        <p:blipFill>
          <a:blip r:embed="rId3" cstate="print"/>
          <a:srcRect/>
          <a:stretch>
            <a:fillRect/>
          </a:stretch>
        </p:blipFill>
        <p:spPr bwMode="auto">
          <a:xfrm>
            <a:off x="3203848" y="4005064"/>
            <a:ext cx="3105150" cy="3209925"/>
          </a:xfrm>
          <a:prstGeom prst="rect">
            <a:avLst/>
          </a:prstGeom>
          <a:noFill/>
          <a:ln w="9525">
            <a:noFill/>
            <a:miter lim="800000"/>
            <a:headEnd/>
            <a:tailEnd/>
          </a:ln>
        </p:spPr>
      </p:pic>
      <p:sp>
        <p:nvSpPr>
          <p:cNvPr id="47105" name="Slide Number Placeholder 4"/>
          <p:cNvSpPr>
            <a:spLocks noGrp="1"/>
          </p:cNvSpPr>
          <p:nvPr>
            <p:ph type="sldNum" sz="quarter" idx="10"/>
          </p:nvPr>
        </p:nvSpPr>
        <p:spPr>
          <a:xfrm>
            <a:off x="8228294" y="7272140"/>
            <a:ext cx="685800" cy="228600"/>
          </a:xfrm>
          <a:noFill/>
          <a:ln>
            <a:miter lim="800000"/>
            <a:headEnd/>
            <a:tailEnd/>
          </a:ln>
        </p:spPr>
        <p:txBody>
          <a:bodyPr/>
          <a:lstStyle/>
          <a:p>
            <a:fld id="{6F26B4AC-6C82-4C4D-8526-005C1D401636}" type="slidenum">
              <a:rPr lang="de-DE"/>
              <a:pPr/>
              <a:t>14</a:t>
            </a:fld>
            <a:endParaRPr lang="de-DE"/>
          </a:p>
        </p:txBody>
      </p:sp>
      <p:sp>
        <p:nvSpPr>
          <p:cNvPr id="349186" name="Rectangle 2"/>
          <p:cNvSpPr>
            <a:spLocks noGrp="1" noChangeArrowheads="1"/>
          </p:cNvSpPr>
          <p:nvPr>
            <p:ph type="title"/>
          </p:nvPr>
        </p:nvSpPr>
        <p:spPr/>
        <p:txBody>
          <a:bodyPr/>
          <a:lstStyle/>
          <a:p>
            <a:pPr>
              <a:defRPr/>
            </a:pPr>
            <a:r>
              <a:rPr lang="en-US" dirty="0" smtClean="0"/>
              <a:t>Example: Greedy descent for N-Queen</a:t>
            </a:r>
            <a:endParaRPr lang="de-DE" dirty="0"/>
          </a:p>
        </p:txBody>
      </p:sp>
      <p:sp>
        <p:nvSpPr>
          <p:cNvPr id="349187" name="Rectangle 3"/>
          <p:cNvSpPr>
            <a:spLocks noGrp="1" noChangeArrowheads="1"/>
          </p:cNvSpPr>
          <p:nvPr>
            <p:ph type="body" idx="1"/>
          </p:nvPr>
        </p:nvSpPr>
        <p:spPr>
          <a:xfrm>
            <a:off x="0" y="836712"/>
            <a:ext cx="8437590" cy="5029200"/>
          </a:xfrm>
        </p:spPr>
        <p:txBody>
          <a:bodyPr/>
          <a:lstStyle/>
          <a:p>
            <a:pPr eaLnBrk="1" hangingPunct="1">
              <a:buFontTx/>
              <a:buNone/>
              <a:defRPr/>
            </a:pPr>
            <a:r>
              <a:rPr lang="en-US" sz="2000" dirty="0" smtClean="0">
                <a:solidFill>
                  <a:srgbClr val="3233D0"/>
                </a:solidFill>
                <a:ea typeface="ＭＳ Ｐゴシック" pitchFamily="34" charset="-128"/>
                <a:cs typeface="+mn-cs"/>
              </a:rPr>
              <a:t>For each column, assign randomly each queen to a row</a:t>
            </a:r>
          </a:p>
          <a:p>
            <a:pPr eaLnBrk="1" hangingPunct="1">
              <a:buFontTx/>
              <a:buNone/>
              <a:defRPr/>
            </a:pPr>
            <a:r>
              <a:rPr lang="en-US" sz="2000" dirty="0" smtClean="0">
                <a:solidFill>
                  <a:srgbClr val="3233D0"/>
                </a:solidFill>
                <a:ea typeface="ＭＳ Ｐゴシック" pitchFamily="34" charset="-128"/>
                <a:cs typeface="+mn-cs"/>
              </a:rPr>
              <a:t>   (a number between 1 and N)</a:t>
            </a:r>
            <a:endParaRPr lang="en-US" sz="2000" dirty="0" smtClean="0">
              <a:ea typeface="ＭＳ Ｐゴシック" pitchFamily="34" charset="-128"/>
              <a:cs typeface="+mn-cs"/>
            </a:endParaRPr>
          </a:p>
          <a:p>
            <a:pPr eaLnBrk="1" hangingPunct="1">
              <a:buFontTx/>
              <a:buNone/>
              <a:defRPr/>
            </a:pPr>
            <a:r>
              <a:rPr lang="en-US" sz="2000" dirty="0" smtClean="0">
                <a:solidFill>
                  <a:schemeClr val="tx1">
                    <a:lumMod val="95000"/>
                    <a:lumOff val="5000"/>
                  </a:schemeClr>
                </a:solidFill>
                <a:ea typeface="ＭＳ Ｐゴシック" pitchFamily="34" charset="-128"/>
                <a:cs typeface="+mn-cs"/>
              </a:rPr>
              <a:t>Repeat</a:t>
            </a:r>
          </a:p>
          <a:p>
            <a:pPr lvl="1" eaLnBrk="1" hangingPunct="1">
              <a:defRPr/>
            </a:pPr>
            <a:r>
              <a:rPr lang="en-US" dirty="0" smtClean="0">
                <a:solidFill>
                  <a:schemeClr val="tx1">
                    <a:lumMod val="95000"/>
                    <a:lumOff val="5000"/>
                  </a:schemeClr>
                </a:solidFill>
                <a:ea typeface="ＭＳ Ｐゴシック" pitchFamily="34" charset="-128"/>
              </a:rPr>
              <a:t>For each column &amp; each number: Evaluate how many constraint violations changing the assignment would yield</a:t>
            </a:r>
          </a:p>
          <a:p>
            <a:pPr lvl="1" eaLnBrk="1" hangingPunct="1">
              <a:defRPr/>
            </a:pPr>
            <a:r>
              <a:rPr lang="en-US" dirty="0" smtClean="0">
                <a:solidFill>
                  <a:schemeClr val="tx1">
                    <a:lumMod val="95000"/>
                    <a:lumOff val="5000"/>
                  </a:schemeClr>
                </a:solidFill>
                <a:ea typeface="ＭＳ Ｐゴシック" pitchFamily="34" charset="-128"/>
              </a:rPr>
              <a:t>Choose the column and number that leads to the fewest violated constraints; </a:t>
            </a:r>
            <a:r>
              <a:rPr lang="en-US" dirty="0" smtClean="0">
                <a:solidFill>
                  <a:srgbClr val="FF0000"/>
                </a:solidFill>
                <a:ea typeface="ＭＳ Ｐゴシック" pitchFamily="34" charset="-128"/>
              </a:rPr>
              <a:t>change it</a:t>
            </a:r>
          </a:p>
          <a:p>
            <a:pPr eaLnBrk="1" hangingPunct="1">
              <a:buFontTx/>
              <a:buNone/>
              <a:defRPr/>
            </a:pPr>
            <a:r>
              <a:rPr lang="en-US" sz="2000" dirty="0" smtClean="0">
                <a:solidFill>
                  <a:schemeClr val="tx1">
                    <a:lumMod val="95000"/>
                    <a:lumOff val="5000"/>
                  </a:schemeClr>
                </a:solidFill>
                <a:ea typeface="ＭＳ Ｐゴシック" pitchFamily="34" charset="-128"/>
                <a:cs typeface="+mn-cs"/>
              </a:rPr>
              <a:t>Until solved</a:t>
            </a:r>
            <a:endParaRPr lang="de-DE" sz="2000" dirty="0" smtClean="0">
              <a:solidFill>
                <a:schemeClr val="tx1">
                  <a:lumMod val="95000"/>
                  <a:lumOff val="5000"/>
                </a:schemeClr>
              </a:solidFill>
              <a:ea typeface="ＭＳ Ｐゴシック" pitchFamily="34" charset="-128"/>
              <a:cs typeface="+mn-cs"/>
            </a:endParaRPr>
          </a:p>
          <a:p>
            <a:pPr eaLnBrk="1" hangingPunct="1">
              <a:buFontTx/>
              <a:buNone/>
              <a:defRPr/>
            </a:pPr>
            <a:endParaRPr lang="en-US" sz="2800" dirty="0">
              <a:solidFill>
                <a:schemeClr val="tx1">
                  <a:lumMod val="95000"/>
                  <a:lumOff val="5000"/>
                </a:schemeClr>
              </a:solidFill>
              <a:ea typeface="ＭＳ Ｐゴシック" pitchFamily="34" charset="-128"/>
              <a:cs typeface="+mn-cs"/>
            </a:endParaRPr>
          </a:p>
        </p:txBody>
      </p:sp>
      <p:grpSp>
        <p:nvGrpSpPr>
          <p:cNvPr id="2" name="Group 67"/>
          <p:cNvGrpSpPr/>
          <p:nvPr/>
        </p:nvGrpSpPr>
        <p:grpSpPr>
          <a:xfrm>
            <a:off x="3418169" y="4400154"/>
            <a:ext cx="2507357" cy="2450579"/>
            <a:chOff x="3571875" y="3681214"/>
            <a:chExt cx="2507357" cy="2450579"/>
          </a:xfrm>
        </p:grpSpPr>
        <p:sp>
          <p:nvSpPr>
            <p:cNvPr id="10" name="Rectangle 9"/>
            <p:cNvSpPr/>
            <p:nvPr/>
          </p:nvSpPr>
          <p:spPr>
            <a:xfrm>
              <a:off x="3635896" y="3717032"/>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51201" y="3712468"/>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80992" y="3690367"/>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ectangle 12"/>
            <p:cNvSpPr/>
            <p:nvPr/>
          </p:nvSpPr>
          <p:spPr>
            <a:xfrm>
              <a:off x="5508104" y="3717032"/>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43017" y="4014217"/>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10547" y="4029447"/>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14850" y="3976489"/>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86200" y="4005064"/>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22551" y="43274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22626" y="430835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38700" y="4338439"/>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98976" y="43274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3301" y="46322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08301" y="4636393"/>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32151" y="496557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24375" y="5290939"/>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75126" y="466077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08501" y="498462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794251" y="58895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65601" y="587997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17826" y="58895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598168" y="55847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56001" y="589902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33900" y="369073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14006" y="369455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62550" y="369073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91200" y="36812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571875" y="40241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10050" y="40145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48225" y="40241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86400" y="40145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38825" y="43289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60193" y="43296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17826" y="43296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156076" y="43296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17218" y="46249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22018" y="4924425"/>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474593" y="46344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51201" y="46344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70326" y="4629150"/>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65601" y="49392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569718" y="49678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838825" y="495756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598168" y="52726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251201" y="5258941"/>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76800" y="52814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12693" y="529170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822826" y="5581650"/>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908301" y="55869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565526" y="55774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203701" y="559650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590925" y="58814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238625" y="59195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55468" y="58917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508501" y="591083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882530" y="5587405"/>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rot="5400000" flipH="1" flipV="1">
            <a:off x="4367268" y="5329018"/>
            <a:ext cx="857256" cy="1588"/>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18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9187">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9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105FA8B5-0B40-4CB2-BB38-762E836497B4}" type="slidenum">
              <a:rPr lang="en-US" smtClean="0"/>
              <a:pPr/>
              <a:t>15</a:t>
            </a:fld>
            <a:endParaRPr lang="en-US"/>
          </a:p>
        </p:txBody>
      </p:sp>
      <p:pic>
        <p:nvPicPr>
          <p:cNvPr id="6" name="Picture 5" descr="Picture1.png"/>
          <p:cNvPicPr>
            <a:picLocks noChangeAspect="1"/>
          </p:cNvPicPr>
          <p:nvPr/>
        </p:nvPicPr>
        <p:blipFill>
          <a:blip r:embed="rId5" cstate="print"/>
          <a:stretch>
            <a:fillRect/>
          </a:stretch>
        </p:blipFill>
        <p:spPr>
          <a:xfrm>
            <a:off x="1071538" y="2357430"/>
            <a:ext cx="6858048" cy="1949041"/>
          </a:xfrm>
          <a:prstGeom prst="rect">
            <a:avLst/>
          </a:prstGeom>
        </p:spPr>
      </p:pic>
      <p:sp>
        <p:nvSpPr>
          <p:cNvPr id="7" name="Rectangle 6"/>
          <p:cNvSpPr/>
          <p:nvPr/>
        </p:nvSpPr>
        <p:spPr bwMode="auto">
          <a:xfrm>
            <a:off x="1714480" y="4214818"/>
            <a:ext cx="935038" cy="523875"/>
          </a:xfrm>
          <a:prstGeom prst="rect">
            <a:avLst/>
          </a:prstGeom>
          <a:solidFill>
            <a:schemeClr val="accent3"/>
          </a:solidFill>
          <a:ln w="9525" cap="flat" cmpd="sng" algn="ctr">
            <a:noFill/>
            <a:prstDash val="solid"/>
            <a:round/>
            <a:headEnd type="none" w="med" len="med"/>
            <a:tailEnd type="none" w="med" len="med"/>
          </a:ln>
          <a:effectLst/>
        </p:spPr>
        <p:txBody>
          <a:bodyPr>
            <a:spAutoFit/>
          </a:bodyPr>
          <a:lstStyle/>
          <a:p>
            <a:pPr>
              <a:defRPr/>
            </a:pPr>
            <a:r>
              <a:rPr lang="en-US" dirty="0">
                <a:ea typeface="+mn-ea"/>
              </a:rPr>
              <a:t>h = 5</a:t>
            </a:r>
          </a:p>
        </p:txBody>
      </p:sp>
      <p:sp>
        <p:nvSpPr>
          <p:cNvPr id="8" name="Rectangle 7"/>
          <p:cNvSpPr/>
          <p:nvPr/>
        </p:nvSpPr>
        <p:spPr bwMode="auto">
          <a:xfrm>
            <a:off x="3730605" y="4197355"/>
            <a:ext cx="935038" cy="522288"/>
          </a:xfrm>
          <a:prstGeom prst="rect">
            <a:avLst/>
          </a:prstGeom>
          <a:solidFill>
            <a:schemeClr val="accent3"/>
          </a:solidFill>
          <a:ln w="9525" cap="flat" cmpd="sng" algn="ctr">
            <a:noFill/>
            <a:prstDash val="solid"/>
            <a:round/>
            <a:headEnd type="none" w="med" len="med"/>
            <a:tailEnd type="none" w="med" len="med"/>
          </a:ln>
          <a:effectLst/>
        </p:spPr>
        <p:txBody>
          <a:bodyPr>
            <a:spAutoFit/>
          </a:bodyPr>
          <a:lstStyle/>
          <a:p>
            <a:pPr>
              <a:defRPr/>
            </a:pPr>
            <a:r>
              <a:rPr lang="en-US" dirty="0">
                <a:ea typeface="+mn-ea"/>
              </a:rPr>
              <a:t>h = ?</a:t>
            </a:r>
          </a:p>
        </p:txBody>
      </p:sp>
      <p:sp>
        <p:nvSpPr>
          <p:cNvPr id="9" name="Rectangle 8"/>
          <p:cNvSpPr/>
          <p:nvPr/>
        </p:nvSpPr>
        <p:spPr bwMode="auto">
          <a:xfrm>
            <a:off x="6429388" y="4286256"/>
            <a:ext cx="2327319" cy="523220"/>
          </a:xfrm>
          <a:prstGeom prst="rect">
            <a:avLst/>
          </a:prstGeom>
          <a:solidFill>
            <a:schemeClr val="accent3"/>
          </a:solidFill>
          <a:ln w="9525" cap="flat" cmpd="sng" algn="ctr">
            <a:noFill/>
            <a:prstDash val="solid"/>
            <a:round/>
            <a:headEnd type="none" w="med" len="med"/>
            <a:tailEnd type="none" w="med" len="med"/>
          </a:ln>
          <a:effectLst/>
        </p:spPr>
        <p:txBody>
          <a:bodyPr wrap="square">
            <a:spAutoFit/>
          </a:bodyPr>
          <a:lstStyle/>
          <a:p>
            <a:pPr>
              <a:defRPr/>
            </a:pPr>
            <a:r>
              <a:rPr lang="en-US" dirty="0" smtClean="0">
                <a:ea typeface="+mn-ea"/>
              </a:rPr>
              <a:t>    h </a:t>
            </a:r>
            <a:r>
              <a:rPr lang="en-US" dirty="0">
                <a:ea typeface="+mn-ea"/>
              </a:rPr>
              <a:t>= ?</a:t>
            </a:r>
          </a:p>
        </p:txBody>
      </p:sp>
      <p:sp>
        <p:nvSpPr>
          <p:cNvPr id="10" name="Rectangle 7"/>
          <p:cNvSpPr>
            <a:spLocks noChangeArrowheads="1"/>
          </p:cNvSpPr>
          <p:nvPr>
            <p:custDataLst>
              <p:tags r:id="rId2"/>
            </p:custDataLst>
          </p:nvPr>
        </p:nvSpPr>
        <p:spPr bwMode="auto">
          <a:xfrm>
            <a:off x="4881543" y="4760918"/>
            <a:ext cx="504825" cy="431800"/>
          </a:xfrm>
          <a:prstGeom prst="rect">
            <a:avLst/>
          </a:prstGeom>
          <a:solidFill>
            <a:srgbClr val="00CCFF"/>
          </a:solidFill>
          <a:ln w="9525">
            <a:noFill/>
            <a:miter lim="800000"/>
            <a:headEnd/>
            <a:tailEnd/>
          </a:ln>
        </p:spPr>
        <p:txBody>
          <a:bodyPr wrap="none" anchor="ctr"/>
          <a:lstStyle/>
          <a:p>
            <a:pPr>
              <a:defRPr/>
            </a:pPr>
            <a:r>
              <a:rPr lang="en-US" sz="2400" dirty="0">
                <a:latin typeface="+mn-lt"/>
                <a:ea typeface="Arial" charset="0"/>
                <a:cs typeface="Arial" charset="0"/>
              </a:rPr>
              <a:t>3</a:t>
            </a:r>
          </a:p>
        </p:txBody>
      </p:sp>
      <p:sp>
        <p:nvSpPr>
          <p:cNvPr id="11" name="TextBox 10"/>
          <p:cNvSpPr txBox="1">
            <a:spLocks noChangeArrowheads="1"/>
          </p:cNvSpPr>
          <p:nvPr/>
        </p:nvSpPr>
        <p:spPr bwMode="auto">
          <a:xfrm>
            <a:off x="2938443" y="4762505"/>
            <a:ext cx="503237" cy="460375"/>
          </a:xfrm>
          <a:prstGeom prst="rect">
            <a:avLst/>
          </a:prstGeom>
          <a:solidFill>
            <a:srgbClr val="FFFF00"/>
          </a:solidFill>
          <a:ln w="9525">
            <a:noFill/>
            <a:miter lim="800000"/>
            <a:headEnd/>
            <a:tailEnd/>
          </a:ln>
        </p:spPr>
        <p:txBody>
          <a:bodyPr>
            <a:spAutoFit/>
          </a:bodyPr>
          <a:lstStyle/>
          <a:p>
            <a:pPr>
              <a:defRPr/>
            </a:pPr>
            <a:r>
              <a:rPr lang="en-US" sz="2400" dirty="0">
                <a:latin typeface="+mn-lt"/>
                <a:ea typeface="Arial" charset="0"/>
                <a:cs typeface="Arial" charset="0"/>
              </a:rPr>
              <a:t>1</a:t>
            </a:r>
          </a:p>
        </p:txBody>
      </p:sp>
      <p:sp>
        <p:nvSpPr>
          <p:cNvPr id="12" name="TextBox 11"/>
          <p:cNvSpPr txBox="1">
            <a:spLocks noChangeArrowheads="1"/>
          </p:cNvSpPr>
          <p:nvPr/>
        </p:nvSpPr>
        <p:spPr bwMode="auto">
          <a:xfrm>
            <a:off x="3586143" y="4760918"/>
            <a:ext cx="503237" cy="461962"/>
          </a:xfrm>
          <a:prstGeom prst="rect">
            <a:avLst/>
          </a:prstGeom>
          <a:solidFill>
            <a:srgbClr val="66FF33">
              <a:alpha val="54901"/>
            </a:srgbClr>
          </a:solidFill>
          <a:ln w="9525">
            <a:noFill/>
            <a:miter lim="800000"/>
            <a:headEnd/>
            <a:tailEnd/>
          </a:ln>
        </p:spPr>
        <p:txBody>
          <a:bodyPr>
            <a:spAutoFit/>
          </a:bodyPr>
          <a:lstStyle/>
          <a:p>
            <a:pPr>
              <a:defRPr/>
            </a:pPr>
            <a:r>
              <a:rPr lang="en-US" sz="2400" dirty="0">
                <a:latin typeface="+mn-lt"/>
                <a:ea typeface="Arial" charset="0"/>
                <a:cs typeface="Arial" charset="0"/>
              </a:rPr>
              <a:t>0</a:t>
            </a:r>
          </a:p>
        </p:txBody>
      </p:sp>
      <p:sp>
        <p:nvSpPr>
          <p:cNvPr id="13" name="TextBox 12"/>
          <p:cNvSpPr txBox="1">
            <a:spLocks noChangeArrowheads="1"/>
          </p:cNvSpPr>
          <p:nvPr/>
        </p:nvSpPr>
        <p:spPr bwMode="auto">
          <a:xfrm>
            <a:off x="4233843" y="4760918"/>
            <a:ext cx="504825" cy="461962"/>
          </a:xfrm>
          <a:prstGeom prst="rect">
            <a:avLst/>
          </a:prstGeom>
          <a:solidFill>
            <a:srgbClr val="FF66CC">
              <a:alpha val="61176"/>
            </a:srgbClr>
          </a:solidFill>
          <a:ln w="9525">
            <a:noFill/>
            <a:miter lim="800000"/>
            <a:headEnd/>
            <a:tailEnd/>
          </a:ln>
        </p:spPr>
        <p:txBody>
          <a:bodyPr>
            <a:spAutoFit/>
          </a:bodyPr>
          <a:lstStyle/>
          <a:p>
            <a:pPr>
              <a:defRPr/>
            </a:pPr>
            <a:r>
              <a:rPr lang="en-US" sz="2400" dirty="0">
                <a:latin typeface="+mn-lt"/>
                <a:ea typeface="Arial" charset="0"/>
                <a:cs typeface="Arial" charset="0"/>
              </a:rPr>
              <a:t>2</a:t>
            </a:r>
          </a:p>
        </p:txBody>
      </p:sp>
      <p:sp>
        <p:nvSpPr>
          <p:cNvPr id="14" name="Rectangle 13"/>
          <p:cNvSpPr/>
          <p:nvPr/>
        </p:nvSpPr>
        <p:spPr>
          <a:xfrm>
            <a:off x="4256314" y="3429000"/>
            <a:ext cx="391886" cy="2880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5018314" y="3265713"/>
            <a:ext cx="108857" cy="15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27377" y="3561318"/>
            <a:ext cx="14401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9890" y="3572205"/>
            <a:ext cx="107167" cy="10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4914528" y="3385457"/>
            <a:ext cx="114672" cy="239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2F5B6165-D762-4918-817A-CF54E14A0BAD}" type="slidenum">
              <a:rPr lang="en-US"/>
              <a:pPr>
                <a:defRPr/>
              </a:pPr>
              <a:t>16</a:t>
            </a:fld>
            <a:endParaRPr lang="en-US"/>
          </a:p>
        </p:txBody>
      </p:sp>
      <p:sp>
        <p:nvSpPr>
          <p:cNvPr id="9229" name="Rectangle 2"/>
          <p:cNvSpPr>
            <a:spLocks noGrp="1" noChangeArrowheads="1"/>
          </p:cNvSpPr>
          <p:nvPr>
            <p:ph type="title"/>
          </p:nvPr>
        </p:nvSpPr>
        <p:spPr/>
        <p:txBody>
          <a:bodyPr/>
          <a:lstStyle/>
          <a:p>
            <a:pPr eaLnBrk="1" hangingPunct="1"/>
            <a:r>
              <a:rPr lang="en-US" i="1" smtClean="0"/>
              <a:t>n</a:t>
            </a:r>
            <a:r>
              <a:rPr lang="en-US" smtClean="0"/>
              <a:t>-queens, Why?</a:t>
            </a:r>
          </a:p>
        </p:txBody>
      </p:sp>
      <p:sp>
        <p:nvSpPr>
          <p:cNvPr id="9230" name="Rectangle 5"/>
          <p:cNvSpPr>
            <a:spLocks noChangeArrowheads="1"/>
          </p:cNvSpPr>
          <p:nvPr/>
        </p:nvSpPr>
        <p:spPr bwMode="auto">
          <a:xfrm>
            <a:off x="357158" y="2357430"/>
            <a:ext cx="8569325" cy="2643196"/>
          </a:xfrm>
          <a:prstGeom prst="rect">
            <a:avLst/>
          </a:prstGeom>
          <a:noFill/>
          <a:ln w="9525">
            <a:noFill/>
            <a:miter lim="800000"/>
            <a:headEnd/>
            <a:tailEnd/>
          </a:ln>
        </p:spPr>
        <p:txBody>
          <a:bodyPr/>
          <a:lstStyle/>
          <a:p>
            <a:pPr marL="342900" indent="-342900">
              <a:spcBef>
                <a:spcPct val="20000"/>
              </a:spcBef>
            </a:pPr>
            <a:r>
              <a:rPr lang="en-US" b="1" dirty="0">
                <a:latin typeface="Arial Unicode MS" pitchFamily="34" charset="-128"/>
              </a:rPr>
              <a:t>Why this problem? </a:t>
            </a:r>
            <a:r>
              <a:rPr lang="en-US" dirty="0">
                <a:latin typeface="Arial Unicode MS" pitchFamily="34" charset="-128"/>
              </a:rPr>
              <a:t> </a:t>
            </a:r>
          </a:p>
          <a:p>
            <a:pPr marL="342900" indent="-342900">
              <a:spcBef>
                <a:spcPct val="20000"/>
              </a:spcBef>
            </a:pPr>
            <a:r>
              <a:rPr lang="en-US" dirty="0">
                <a:latin typeface="Arial Unicode MS" pitchFamily="34" charset="-128"/>
              </a:rPr>
              <a:t>Lots of research in the 90’ on local search for CSP was generated by the observation that  the run-time of local search on n-queens problems is </a:t>
            </a:r>
            <a:r>
              <a:rPr lang="en-US" b="1" dirty="0">
                <a:latin typeface="Arial Unicode MS" pitchFamily="34" charset="-128"/>
              </a:rPr>
              <a:t>independent of problem size</a:t>
            </a:r>
            <a:r>
              <a:rPr lang="en-US" dirty="0">
                <a:latin typeface="Arial Unicode MS" pitchFamily="34" charset="-128"/>
              </a:rPr>
              <a:t>!</a:t>
            </a:r>
          </a:p>
        </p:txBody>
      </p:sp>
      <p:pic>
        <p:nvPicPr>
          <p:cNvPr id="9231" name="Picture 7"/>
          <p:cNvPicPr>
            <a:picLocks noChangeAspect="1" noChangeArrowheads="1"/>
          </p:cNvPicPr>
          <p:nvPr/>
        </p:nvPicPr>
        <p:blipFill>
          <a:blip r:embed="rId4" cstate="print"/>
          <a:srcRect/>
          <a:stretch>
            <a:fillRect/>
          </a:stretch>
        </p:blipFill>
        <p:spPr bwMode="auto">
          <a:xfrm>
            <a:off x="0" y="5000625"/>
            <a:ext cx="8856663" cy="825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001509D-8280-47B6-857D-662190112622}" type="slidenum">
              <a:rPr lang="en-US"/>
              <a:pPr>
                <a:defRPr/>
              </a:pPr>
              <a:t>17</a:t>
            </a:fld>
            <a:endParaRPr lang="en-US"/>
          </a:p>
        </p:txBody>
      </p:sp>
      <p:sp>
        <p:nvSpPr>
          <p:cNvPr id="2056" name="Rectangle 2"/>
          <p:cNvSpPr>
            <a:spLocks noGrp="1" noChangeArrowheads="1"/>
          </p:cNvSpPr>
          <p:nvPr>
            <p:ph type="title"/>
          </p:nvPr>
        </p:nvSpPr>
        <p:spPr/>
        <p:txBody>
          <a:bodyPr/>
          <a:lstStyle/>
          <a:p>
            <a:pPr eaLnBrk="1" hangingPunct="1"/>
            <a:r>
              <a:rPr lang="en-US" smtClean="0"/>
              <a:t>Lecture Overview</a:t>
            </a:r>
          </a:p>
        </p:txBody>
      </p:sp>
      <p:sp>
        <p:nvSpPr>
          <p:cNvPr id="2057" name="Rectangle 3"/>
          <p:cNvSpPr>
            <a:spLocks noGrp="1" noChangeArrowheads="1"/>
          </p:cNvSpPr>
          <p:nvPr>
            <p:ph type="body" idx="1"/>
          </p:nvPr>
        </p:nvSpPr>
        <p:spPr>
          <a:xfrm>
            <a:off x="395536" y="764704"/>
            <a:ext cx="8458200" cy="4495800"/>
          </a:xfrm>
        </p:spPr>
        <p:txBody>
          <a:bodyPr/>
          <a:lstStyle/>
          <a:p>
            <a:pPr eaLnBrk="1" hangingPunct="1">
              <a:buFontTx/>
              <a:buChar char="•"/>
            </a:pPr>
            <a:r>
              <a:rPr lang="en-US" sz="3600" dirty="0" smtClean="0"/>
              <a:t>Local search</a:t>
            </a:r>
          </a:p>
          <a:p>
            <a:pPr lvl="1" eaLnBrk="1" hangingPunct="1"/>
            <a:r>
              <a:rPr lang="en-US" sz="2800" b="1" dirty="0" smtClean="0">
                <a:solidFill>
                  <a:schemeClr val="accent6"/>
                </a:solidFill>
              </a:rPr>
              <a:t>Constrained Optimization</a:t>
            </a:r>
          </a:p>
          <a:p>
            <a:pPr lvl="1" eaLnBrk="1" hangingPunct="1"/>
            <a:r>
              <a:rPr lang="en-US" sz="2800" dirty="0" smtClean="0"/>
              <a:t>Greedy Descent / Hill Climbing: Problems</a:t>
            </a:r>
          </a:p>
          <a:p>
            <a:pPr eaLnBrk="1" hangingPunct="1">
              <a:buFontTx/>
              <a:buChar char="•"/>
            </a:pPr>
            <a:r>
              <a:rPr lang="en-US" sz="3600" dirty="0" smtClean="0"/>
              <a:t>Stochastic Local Search (SLS)</a:t>
            </a:r>
          </a:p>
          <a:p>
            <a:pPr lvl="1" eaLnBrk="1" hangingPunct="1"/>
            <a:r>
              <a:rPr lang="en-US" sz="2800" dirty="0" smtClean="0"/>
              <a:t>Comparing SLS algorithms</a:t>
            </a:r>
          </a:p>
          <a:p>
            <a:pPr lvl="1" eaLnBrk="1" hangingPunct="1"/>
            <a:r>
              <a:rPr lang="en-US" sz="2800" dirty="0" smtClean="0"/>
              <a:t>SLS variants</a:t>
            </a:r>
          </a:p>
          <a:p>
            <a:pPr lvl="2" eaLnBrk="1" hangingPunct="1"/>
            <a:r>
              <a:rPr lang="en-US" sz="2400" dirty="0" err="1" smtClean="0"/>
              <a:t>Tabu</a:t>
            </a:r>
            <a:r>
              <a:rPr lang="en-US" sz="2400" dirty="0" smtClean="0"/>
              <a:t> lists</a:t>
            </a:r>
          </a:p>
          <a:p>
            <a:pPr lvl="2" eaLnBrk="1" hangingPunct="1"/>
            <a:r>
              <a:rPr lang="en-US" sz="2400" dirty="0" smtClean="0"/>
              <a:t>Simulated Annealing</a:t>
            </a:r>
          </a:p>
          <a:p>
            <a:pPr lvl="1" eaLnBrk="1" hangingPunct="1"/>
            <a:r>
              <a:rPr lang="en-US" sz="2800" dirty="0" smtClean="0"/>
              <a:t>Population Based</a:t>
            </a:r>
          </a:p>
          <a:p>
            <a:pPr lvl="2" eaLnBrk="1" hangingPunct="1"/>
            <a:r>
              <a:rPr lang="en-US" sz="2400" dirty="0" smtClean="0"/>
              <a:t>Beam search</a:t>
            </a:r>
          </a:p>
          <a:p>
            <a:pPr lvl="2" eaLnBrk="1" hangingPunct="1"/>
            <a:r>
              <a:rPr lang="en-US" sz="2400" dirty="0" smtClean="0"/>
              <a:t>Genetic Algorithms</a:t>
            </a:r>
          </a:p>
          <a:p>
            <a:pPr eaLnBrk="1" hangingPunct="1">
              <a:buFontTx/>
              <a:buChar char="•"/>
            </a:pPr>
            <a:endParaRPr lang="en-US" sz="3600" dirty="0" smtClean="0">
              <a:solidFill>
                <a:schemeClr val="folHlink"/>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2F5B6165-D762-4918-817A-CF54E14A0BAD}" type="slidenum">
              <a:rPr lang="en-US"/>
              <a:pPr>
                <a:defRPr/>
              </a:pPr>
              <a:t>18</a:t>
            </a:fld>
            <a:endParaRPr lang="en-US"/>
          </a:p>
        </p:txBody>
      </p:sp>
      <p:sp>
        <p:nvSpPr>
          <p:cNvPr id="9229" name="Rectangle 2"/>
          <p:cNvSpPr>
            <a:spLocks noGrp="1" noChangeArrowheads="1"/>
          </p:cNvSpPr>
          <p:nvPr>
            <p:ph type="title"/>
          </p:nvPr>
        </p:nvSpPr>
        <p:spPr/>
        <p:txBody>
          <a:bodyPr/>
          <a:lstStyle/>
          <a:p>
            <a:pPr eaLnBrk="1" hangingPunct="1"/>
            <a:r>
              <a:rPr lang="en-US" dirty="0" smtClean="0"/>
              <a:t>Constrained Optimization Problems </a:t>
            </a:r>
          </a:p>
        </p:txBody>
      </p:sp>
      <p:sp>
        <p:nvSpPr>
          <p:cNvPr id="9230" name="Rectangle 5"/>
          <p:cNvSpPr>
            <a:spLocks noChangeArrowheads="1"/>
          </p:cNvSpPr>
          <p:nvPr/>
        </p:nvSpPr>
        <p:spPr bwMode="auto">
          <a:xfrm>
            <a:off x="142844" y="1214422"/>
            <a:ext cx="8569325" cy="3500462"/>
          </a:xfrm>
          <a:prstGeom prst="rect">
            <a:avLst/>
          </a:prstGeom>
          <a:noFill/>
          <a:ln w="9525">
            <a:noFill/>
            <a:miter lim="800000"/>
            <a:headEnd/>
            <a:tailEnd/>
          </a:ln>
        </p:spPr>
        <p:txBody>
          <a:bodyPr/>
          <a:lstStyle/>
          <a:p>
            <a:pPr marL="342900" indent="-342900">
              <a:spcBef>
                <a:spcPct val="20000"/>
              </a:spcBef>
            </a:pPr>
            <a:r>
              <a:rPr lang="en-US" dirty="0" smtClean="0">
                <a:latin typeface="Arial Unicode MS" pitchFamily="34" charset="-128"/>
              </a:rPr>
              <a:t>So far we have assumed that we just want to find a possible world that satisfies all the constraints.</a:t>
            </a:r>
          </a:p>
          <a:p>
            <a:pPr marL="342900" indent="-342900">
              <a:spcBef>
                <a:spcPct val="20000"/>
              </a:spcBef>
            </a:pPr>
            <a:r>
              <a:rPr lang="en-US" dirty="0" smtClean="0">
                <a:latin typeface="Arial Unicode MS" pitchFamily="34" charset="-128"/>
              </a:rPr>
              <a:t>But sometimes solutions may have different </a:t>
            </a:r>
            <a:r>
              <a:rPr lang="en-US" dirty="0" smtClean="0">
                <a:solidFill>
                  <a:schemeClr val="accent6"/>
                </a:solidFill>
                <a:latin typeface="Arial Unicode MS" pitchFamily="34" charset="-128"/>
              </a:rPr>
              <a:t>values</a:t>
            </a:r>
            <a:r>
              <a:rPr lang="en-US" dirty="0" smtClean="0">
                <a:latin typeface="Arial Unicode MS" pitchFamily="34" charset="-128"/>
              </a:rPr>
              <a:t> / </a:t>
            </a:r>
            <a:r>
              <a:rPr lang="en-US" dirty="0" smtClean="0">
                <a:solidFill>
                  <a:schemeClr val="accent6"/>
                </a:solidFill>
                <a:latin typeface="Arial Unicode MS" pitchFamily="34" charset="-128"/>
              </a:rPr>
              <a:t>costs</a:t>
            </a:r>
          </a:p>
          <a:p>
            <a:pPr marL="342900" indent="-342900">
              <a:spcBef>
                <a:spcPct val="20000"/>
              </a:spcBef>
              <a:buFont typeface="Arial" pitchFamily="34" charset="0"/>
              <a:buChar char="•"/>
            </a:pPr>
            <a:r>
              <a:rPr lang="en-US" dirty="0" smtClean="0">
                <a:latin typeface="Arial Unicode MS" pitchFamily="34" charset="-128"/>
              </a:rPr>
              <a:t>We want to find the </a:t>
            </a:r>
            <a:r>
              <a:rPr lang="en-US" dirty="0" smtClean="0">
                <a:solidFill>
                  <a:schemeClr val="accent6"/>
                </a:solidFill>
                <a:latin typeface="Arial Unicode MS" pitchFamily="34" charset="-128"/>
              </a:rPr>
              <a:t>optimal</a:t>
            </a:r>
            <a:r>
              <a:rPr lang="en-US" dirty="0" smtClean="0">
                <a:latin typeface="Arial Unicode MS" pitchFamily="34" charset="-128"/>
              </a:rPr>
              <a:t> </a:t>
            </a:r>
            <a:r>
              <a:rPr lang="en-US" dirty="0" smtClean="0">
                <a:solidFill>
                  <a:schemeClr val="accent6"/>
                </a:solidFill>
                <a:latin typeface="Arial Unicode MS" pitchFamily="34" charset="-128"/>
              </a:rPr>
              <a:t>solution</a:t>
            </a:r>
            <a:r>
              <a:rPr lang="en-US" dirty="0" smtClean="0">
                <a:latin typeface="Arial Unicode MS" pitchFamily="34" charset="-128"/>
              </a:rPr>
              <a:t> that </a:t>
            </a:r>
          </a:p>
          <a:p>
            <a:pPr marL="800100" lvl="1" indent="-342900">
              <a:spcBef>
                <a:spcPct val="20000"/>
              </a:spcBef>
              <a:buFont typeface="Arial" pitchFamily="34" charset="0"/>
              <a:buChar char="•"/>
            </a:pPr>
            <a:r>
              <a:rPr lang="en-US" dirty="0" smtClean="0">
                <a:latin typeface="Arial Unicode MS" pitchFamily="34" charset="-128"/>
              </a:rPr>
              <a:t>maximizes the value or</a:t>
            </a:r>
          </a:p>
          <a:p>
            <a:pPr marL="800100" lvl="1" indent="-342900">
              <a:spcBef>
                <a:spcPct val="20000"/>
              </a:spcBef>
              <a:buFont typeface="Arial" pitchFamily="34" charset="0"/>
              <a:buChar char="•"/>
            </a:pPr>
            <a:r>
              <a:rPr lang="en-US" dirty="0" smtClean="0">
                <a:latin typeface="Arial Unicode MS" pitchFamily="34" charset="-128"/>
              </a:rPr>
              <a:t>minimizes the cost</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932F7CF4-F71C-4219-8D28-148436B55F9A}" type="slidenum">
              <a:rPr lang="en-US"/>
              <a:pPr>
                <a:defRPr/>
              </a:pPr>
              <a:t>19</a:t>
            </a:fld>
            <a:endParaRPr lang="en-US"/>
          </a:p>
        </p:txBody>
      </p:sp>
      <p:sp>
        <p:nvSpPr>
          <p:cNvPr id="10297" name="Rectangle 2"/>
          <p:cNvSpPr>
            <a:spLocks noGrp="1" noChangeArrowheads="1"/>
          </p:cNvSpPr>
          <p:nvPr>
            <p:ph type="title"/>
          </p:nvPr>
        </p:nvSpPr>
        <p:spPr>
          <a:xfrm>
            <a:off x="357188" y="0"/>
            <a:ext cx="8534400" cy="685800"/>
          </a:xfrm>
        </p:spPr>
        <p:txBody>
          <a:bodyPr/>
          <a:lstStyle/>
          <a:p>
            <a:pPr eaLnBrk="1" hangingPunct="1"/>
            <a:r>
              <a:rPr lang="en-US" dirty="0" smtClean="0"/>
              <a:t>Constrained Optimization Example</a:t>
            </a:r>
          </a:p>
        </p:txBody>
      </p:sp>
      <p:sp>
        <p:nvSpPr>
          <p:cNvPr id="9225" name="Rectangle 3"/>
          <p:cNvSpPr>
            <a:spLocks noGrp="1" noChangeArrowheads="1"/>
          </p:cNvSpPr>
          <p:nvPr>
            <p:ph type="body" idx="1"/>
          </p:nvPr>
        </p:nvSpPr>
        <p:spPr>
          <a:xfrm>
            <a:off x="214282" y="4500570"/>
            <a:ext cx="7962900" cy="1714500"/>
          </a:xfrm>
        </p:spPr>
        <p:txBody>
          <a:bodyPr/>
          <a:lstStyle/>
          <a:p>
            <a:pPr eaLnBrk="1" hangingPunct="1">
              <a:defRPr/>
            </a:pPr>
            <a:r>
              <a:rPr lang="en-US" sz="2400" dirty="0" smtClean="0">
                <a:solidFill>
                  <a:schemeClr val="accent6"/>
                </a:solidFill>
              </a:rPr>
              <a:t>Hill Climbing </a:t>
            </a:r>
            <a:r>
              <a:rPr lang="en-US" sz="2400" dirty="0" smtClean="0"/>
              <a:t>means selecting the neighbor which best improves a (value-based) scoring function.</a:t>
            </a:r>
          </a:p>
          <a:p>
            <a:pPr eaLnBrk="1" hangingPunct="1">
              <a:defRPr/>
            </a:pPr>
            <a:r>
              <a:rPr lang="en-US" sz="2400" dirty="0" smtClean="0">
                <a:solidFill>
                  <a:schemeClr val="accent6"/>
                </a:solidFill>
              </a:rPr>
              <a:t>Greedy Descent </a:t>
            </a:r>
            <a:r>
              <a:rPr lang="en-US" sz="2400" dirty="0" smtClean="0"/>
              <a:t>means selecting the neighbor which minimizes a (cost-based) scoring function.</a:t>
            </a:r>
            <a:endParaRPr lang="en-US" sz="2000" dirty="0" smtClean="0"/>
          </a:p>
          <a:p>
            <a:pPr eaLnBrk="1" hangingPunct="1">
              <a:defRPr/>
            </a:pPr>
            <a:endParaRPr lang="en-US" sz="2000" dirty="0" smtClean="0"/>
          </a:p>
          <a:p>
            <a:pPr eaLnBrk="1" hangingPunct="1">
              <a:defRPr/>
            </a:pPr>
            <a:endParaRPr lang="en-US" sz="2000" dirty="0" smtClean="0"/>
          </a:p>
          <a:p>
            <a:pPr eaLnBrk="1" hangingPunct="1">
              <a:buFontTx/>
              <a:buChar char="•"/>
              <a:defRPr/>
            </a:pPr>
            <a:endParaRPr lang="en-US" sz="2400" dirty="0" smtClean="0"/>
          </a:p>
        </p:txBody>
      </p:sp>
      <p:sp>
        <p:nvSpPr>
          <p:cNvPr id="7" name="Rectangle 3"/>
          <p:cNvSpPr txBox="1">
            <a:spLocks noChangeArrowheads="1"/>
          </p:cNvSpPr>
          <p:nvPr/>
        </p:nvSpPr>
        <p:spPr bwMode="auto">
          <a:xfrm>
            <a:off x="0" y="3429000"/>
            <a:ext cx="7643813" cy="1428750"/>
          </a:xfrm>
          <a:prstGeom prst="rect">
            <a:avLst/>
          </a:prstGeom>
          <a:noFill/>
          <a:ln w="9525">
            <a:noFill/>
            <a:miter lim="800000"/>
            <a:headEnd/>
            <a:tailEnd/>
          </a:ln>
        </p:spPr>
        <p:txBody>
          <a:bodyPr/>
          <a:lstStyle/>
          <a:p>
            <a:pPr marL="342900" indent="-342900">
              <a:spcBef>
                <a:spcPct val="20000"/>
              </a:spcBef>
              <a:defRPr/>
            </a:pPr>
            <a:r>
              <a:rPr lang="en-US" sz="2400" kern="0" dirty="0">
                <a:latin typeface="+mn-lt"/>
              </a:rPr>
              <a:t>The scoring function we’d like to maximize might be:</a:t>
            </a:r>
          </a:p>
          <a:p>
            <a:pPr marL="342900" indent="-342900">
              <a:spcBef>
                <a:spcPct val="20000"/>
              </a:spcBef>
              <a:defRPr/>
            </a:pPr>
            <a:r>
              <a:rPr lang="en-US" sz="2400" i="1" kern="0" dirty="0" smtClean="0">
                <a:latin typeface="+mn-lt"/>
              </a:rPr>
              <a:t>f(n) = (C </a:t>
            </a:r>
            <a:r>
              <a:rPr lang="en-US" sz="2400" i="1" kern="0" dirty="0">
                <a:latin typeface="+mn-lt"/>
              </a:rPr>
              <a:t>+ A) </a:t>
            </a:r>
            <a:r>
              <a:rPr lang="en-US" sz="2400" i="1" kern="0" dirty="0" smtClean="0">
                <a:latin typeface="+mn-lt"/>
              </a:rPr>
              <a:t>+  </a:t>
            </a:r>
            <a:r>
              <a:rPr lang="en-US" sz="2400" i="1" kern="0" dirty="0">
                <a:latin typeface="+mj-lt"/>
              </a:rPr>
              <a:t>#-</a:t>
            </a:r>
            <a:r>
              <a:rPr lang="en-US" sz="2400" i="1" kern="0" dirty="0" smtClean="0">
                <a:latin typeface="+mj-lt"/>
              </a:rPr>
              <a:t>of-satisfied-const </a:t>
            </a:r>
            <a:endParaRPr lang="en-US" sz="2400" i="1" kern="0" dirty="0">
              <a:latin typeface="+mj-lt"/>
            </a:endParaRPr>
          </a:p>
          <a:p>
            <a:pPr marL="342900" indent="-342900">
              <a:spcBef>
                <a:spcPct val="20000"/>
              </a:spcBef>
              <a:buFontTx/>
              <a:buChar char="•"/>
              <a:defRPr/>
            </a:pPr>
            <a:endParaRPr lang="en-US" kern="0" dirty="0">
              <a:latin typeface="+mn-lt"/>
            </a:endParaRPr>
          </a:p>
        </p:txBody>
      </p:sp>
      <p:sp>
        <p:nvSpPr>
          <p:cNvPr id="8" name="Rectangle 3"/>
          <p:cNvSpPr txBox="1">
            <a:spLocks noChangeArrowheads="1"/>
          </p:cNvSpPr>
          <p:nvPr/>
        </p:nvSpPr>
        <p:spPr bwMode="auto">
          <a:xfrm>
            <a:off x="0" y="714375"/>
            <a:ext cx="8858250" cy="857250"/>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 , (A=B, A&gt;1, C≠3)</a:t>
            </a:r>
          </a:p>
          <a:p>
            <a:pPr marL="742950" lvl="1" indent="-285750">
              <a:spcBef>
                <a:spcPct val="20000"/>
              </a:spcBef>
              <a:buClr>
                <a:schemeClr val="tx1"/>
              </a:buClr>
              <a:buSzPct val="120000"/>
              <a:buFontTx/>
              <a:buChar char="•"/>
              <a:defRPr/>
            </a:pPr>
            <a:r>
              <a:rPr lang="en-US" sz="2400" kern="0" dirty="0">
                <a:latin typeface="+mn-lt"/>
              </a:rPr>
              <a:t>Value = (C+A) </a:t>
            </a:r>
            <a:r>
              <a:rPr lang="en-US" sz="2400" kern="0" dirty="0" smtClean="0">
                <a:latin typeface="+mn-lt"/>
              </a:rPr>
              <a:t>so </a:t>
            </a:r>
            <a:r>
              <a:rPr lang="en-US" sz="2400" kern="0" dirty="0">
                <a:latin typeface="+mn-lt"/>
              </a:rPr>
              <a:t>we want a solution that maximize that  </a:t>
            </a:r>
            <a:endParaRPr lang="en-US" sz="2400" kern="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69E1A92E-1A12-47B6-8882-197B9E8432E4}" type="slidenum">
              <a:rPr lang="en-US"/>
              <a:pPr>
                <a:defRPr/>
              </a:pPr>
              <a:t>2</a:t>
            </a:fld>
            <a:endParaRPr lang="en-US"/>
          </a:p>
        </p:txBody>
      </p:sp>
      <p:sp>
        <p:nvSpPr>
          <p:cNvPr id="2053" name="Rectangle 2"/>
          <p:cNvSpPr>
            <a:spLocks noGrp="1" noChangeArrowheads="1"/>
          </p:cNvSpPr>
          <p:nvPr>
            <p:ph type="title"/>
          </p:nvPr>
        </p:nvSpPr>
        <p:spPr>
          <a:xfrm>
            <a:off x="285750" y="0"/>
            <a:ext cx="8534400" cy="685800"/>
          </a:xfrm>
        </p:spPr>
        <p:txBody>
          <a:bodyPr/>
          <a:lstStyle/>
          <a:p>
            <a:pPr eaLnBrk="1" hangingPunct="1"/>
            <a:r>
              <a:rPr lang="en-US" smtClean="0"/>
              <a:t>Course Announcements</a:t>
            </a:r>
          </a:p>
        </p:txBody>
      </p:sp>
      <p:sp>
        <p:nvSpPr>
          <p:cNvPr id="348163" name="Rectangle 3"/>
          <p:cNvSpPr>
            <a:spLocks noGrp="1" noChangeArrowheads="1"/>
          </p:cNvSpPr>
          <p:nvPr>
            <p:ph type="body" idx="1"/>
          </p:nvPr>
        </p:nvSpPr>
        <p:spPr>
          <a:xfrm>
            <a:off x="395536" y="1052736"/>
            <a:ext cx="5832648" cy="987003"/>
          </a:xfrm>
          <a:solidFill>
            <a:schemeClr val="accent5">
              <a:lumMod val="40000"/>
              <a:lumOff val="60000"/>
            </a:schemeClr>
          </a:solidFill>
        </p:spPr>
        <p:txBody>
          <a:bodyPr/>
          <a:lstStyle/>
          <a:p>
            <a:pPr eaLnBrk="1" hangingPunct="1">
              <a:defRPr/>
            </a:pPr>
            <a:r>
              <a:rPr lang="en-US" sz="2400" b="1" dirty="0" smtClean="0">
                <a:solidFill>
                  <a:schemeClr val="accent6"/>
                </a:solidFill>
              </a:rPr>
              <a:t>Posted on </a:t>
            </a:r>
            <a:r>
              <a:rPr lang="en-US" sz="2400" b="1" dirty="0" err="1" smtClean="0">
                <a:solidFill>
                  <a:schemeClr val="accent6"/>
                </a:solidFill>
              </a:rPr>
              <a:t>WebCT</a:t>
            </a:r>
            <a:endParaRPr lang="en-US" sz="2400" b="1" dirty="0" smtClean="0">
              <a:solidFill>
                <a:schemeClr val="accent6"/>
              </a:solidFill>
            </a:endParaRPr>
          </a:p>
          <a:p>
            <a:pPr eaLnBrk="1" hangingPunct="1">
              <a:buFont typeface="Arial" pitchFamily="34" charset="0"/>
              <a:buChar char="•"/>
              <a:defRPr/>
            </a:pPr>
            <a:r>
              <a:rPr lang="en-US" sz="2400" b="1" dirty="0" smtClean="0"/>
              <a:t>Assignment2  on CSPs (due on Thurs!)</a:t>
            </a:r>
          </a:p>
        </p:txBody>
      </p:sp>
      <p:sp>
        <p:nvSpPr>
          <p:cNvPr id="8" name="Rectangle 3"/>
          <p:cNvSpPr txBox="1">
            <a:spLocks noChangeArrowheads="1"/>
          </p:cNvSpPr>
          <p:nvPr/>
        </p:nvSpPr>
        <p:spPr bwMode="auto">
          <a:xfrm>
            <a:off x="179512" y="2492896"/>
            <a:ext cx="8572500" cy="1008112"/>
          </a:xfrm>
          <a:prstGeom prst="rect">
            <a:avLst/>
          </a:prstGeom>
          <a:solidFill>
            <a:schemeClr val="accent5">
              <a:lumMod val="40000"/>
              <a:lumOff val="60000"/>
            </a:schemeClr>
          </a:solidFill>
          <a:ln w="9525">
            <a:noFill/>
            <a:miter lim="800000"/>
            <a:headEnd/>
            <a:tailEnd/>
          </a:ln>
          <a:effectLst/>
        </p:spPr>
        <p:txBody>
          <a:bodyPr/>
          <a:lstStyle/>
          <a:p>
            <a:pPr marL="342900" indent="-342900">
              <a:spcBef>
                <a:spcPct val="20000"/>
              </a:spcBef>
              <a:defRPr/>
            </a:pPr>
            <a:r>
              <a:rPr lang="en-US" sz="2400" b="1" kern="0" dirty="0">
                <a:latin typeface="+mn-lt"/>
              </a:rPr>
              <a:t>If you are confused </a:t>
            </a:r>
            <a:r>
              <a:rPr lang="en-US" sz="2400" b="1" kern="0" dirty="0" smtClean="0">
                <a:latin typeface="+mn-lt"/>
              </a:rPr>
              <a:t>about basic CSPs….. </a:t>
            </a:r>
            <a:r>
              <a:rPr lang="en-US" sz="2400" b="1" kern="0" dirty="0">
                <a:latin typeface="+mn-lt"/>
              </a:rPr>
              <a:t>Check learning goals at the end of lectures. </a:t>
            </a:r>
            <a:r>
              <a:rPr lang="en-US" sz="2400" b="1" kern="0" dirty="0">
                <a:solidFill>
                  <a:schemeClr val="accent6"/>
                </a:solidFill>
                <a:latin typeface="+mn-lt"/>
              </a:rPr>
              <a:t>Please come to office hours</a:t>
            </a:r>
          </a:p>
          <a:p>
            <a:pPr marL="342900" indent="-342900">
              <a:spcBef>
                <a:spcPct val="20000"/>
              </a:spcBef>
              <a:buFont typeface="Arial" pitchFamily="34" charset="0"/>
              <a:buChar char="•"/>
              <a:defRPr/>
            </a:pPr>
            <a:endParaRPr lang="en-US" sz="2000" kern="0" dirty="0">
              <a:latin typeface="+mn-lt"/>
            </a:endParaRPr>
          </a:p>
        </p:txBody>
      </p:sp>
      <p:sp>
        <p:nvSpPr>
          <p:cNvPr id="9" name="Rectangle 3"/>
          <p:cNvSpPr txBox="1">
            <a:spLocks noChangeArrowheads="1"/>
          </p:cNvSpPr>
          <p:nvPr/>
        </p:nvSpPr>
        <p:spPr bwMode="auto">
          <a:xfrm>
            <a:off x="683568" y="3933056"/>
            <a:ext cx="7992888" cy="1512168"/>
          </a:xfrm>
          <a:prstGeom prst="rect">
            <a:avLst/>
          </a:prstGeom>
          <a:solidFill>
            <a:schemeClr val="accent5">
              <a:lumMod val="40000"/>
              <a:lumOff val="60000"/>
            </a:schemeClr>
          </a:solidFill>
          <a:ln w="9525">
            <a:noFill/>
            <a:miter lim="800000"/>
            <a:headEnd/>
            <a:tailEnd/>
          </a:ln>
          <a:effectLst/>
        </p:spPr>
        <p:txBody>
          <a:bodyPr/>
          <a:lstStyle/>
          <a:p>
            <a:pPr>
              <a:buFont typeface="Arial"/>
              <a:buChar char="•"/>
            </a:pPr>
            <a:r>
              <a:rPr lang="en-CA" b="1" dirty="0" smtClean="0">
                <a:latin typeface="Arial"/>
              </a:rPr>
              <a:t> Work on </a:t>
            </a:r>
            <a:r>
              <a:rPr lang="en-CA" b="1" dirty="0" err="1" smtClean="0">
                <a:latin typeface="Arial"/>
              </a:rPr>
              <a:t>CSPs</a:t>
            </a:r>
            <a:r>
              <a:rPr lang="en-CA" b="1" dirty="0" smtClean="0">
                <a:latin typeface="Arial"/>
              </a:rPr>
              <a:t> Practice Ex:</a:t>
            </a:r>
            <a:endParaRPr lang="en-CA" dirty="0" smtClean="0">
              <a:latin typeface="Arial"/>
            </a:endParaRPr>
          </a:p>
          <a:p>
            <a:pPr marL="742950" lvl="1" indent="-285750">
              <a:buFont typeface="Arial"/>
              <a:buChar char="•"/>
            </a:pPr>
            <a:r>
              <a:rPr lang="en-CA" sz="2000" dirty="0" smtClean="0">
                <a:latin typeface="Arial"/>
                <a:hlinkClick r:id="rId3" action="ppaction://hlinkfile"/>
              </a:rPr>
              <a:t>Exercise 4.A</a:t>
            </a:r>
            <a:r>
              <a:rPr lang="en-CA" sz="2000" dirty="0" smtClean="0">
                <a:latin typeface="Arial"/>
              </a:rPr>
              <a:t>: arc consistency</a:t>
            </a:r>
          </a:p>
          <a:p>
            <a:pPr marL="742950" lvl="1" indent="-285750">
              <a:buFont typeface="Arial"/>
              <a:buChar char="•"/>
            </a:pPr>
            <a:r>
              <a:rPr lang="en-CA" sz="2000" dirty="0" smtClean="0">
                <a:latin typeface="Arial"/>
                <a:hlinkClick r:id="rId4" action="ppaction://hlinkfile"/>
              </a:rPr>
              <a:t>Exercise 4.B</a:t>
            </a:r>
            <a:r>
              <a:rPr lang="en-CA" sz="2000" dirty="0" smtClean="0">
                <a:latin typeface="Arial"/>
              </a:rPr>
              <a:t>: constraint satisfaction problems</a:t>
            </a:r>
          </a:p>
          <a:p>
            <a:pPr marL="742950" lvl="1" indent="-285750">
              <a:buFont typeface="Arial"/>
              <a:buChar char="•"/>
            </a:pPr>
            <a:r>
              <a:rPr lang="en-CA" sz="2000" dirty="0" smtClean="0">
                <a:latin typeface="Arial"/>
                <a:hlinkClick r:id="rId5" action="ppaction://hlinkfile"/>
              </a:rPr>
              <a:t>Exercise 4.C</a:t>
            </a:r>
            <a:r>
              <a:rPr lang="en-CA" sz="2000" dirty="0" smtClean="0">
                <a:latin typeface="Arial"/>
              </a:rPr>
              <a:t>: SLS for CSP</a:t>
            </a:r>
            <a:br>
              <a:rPr lang="en-CA" sz="2000" dirty="0" smtClean="0">
                <a:latin typeface="Arial"/>
              </a:rPr>
            </a:br>
            <a:endParaRPr lang="en-CA" sz="2000" dirty="0" smtClean="0">
              <a:latin typeface="Arial"/>
            </a:endParaRPr>
          </a:p>
          <a:p>
            <a:pPr marL="342900" indent="-342900">
              <a:spcBef>
                <a:spcPct val="20000"/>
              </a:spcBef>
              <a:buFont typeface="Arial" pitchFamily="34" charset="0"/>
              <a:buChar char="•"/>
              <a:defRPr/>
            </a:pPr>
            <a:endParaRPr lang="en-US" sz="2000" kern="0" dirty="0">
              <a:latin typeface="+mn-lt"/>
            </a:endParaRPr>
          </a:p>
        </p:txBody>
      </p:sp>
      <p:sp>
        <p:nvSpPr>
          <p:cNvPr id="10" name="Rectangle 3"/>
          <p:cNvSpPr txBox="1">
            <a:spLocks noChangeArrowheads="1"/>
          </p:cNvSpPr>
          <p:nvPr/>
        </p:nvSpPr>
        <p:spPr bwMode="auto">
          <a:xfrm>
            <a:off x="539552" y="5589240"/>
            <a:ext cx="7848872" cy="648072"/>
          </a:xfrm>
          <a:prstGeom prst="rect">
            <a:avLst/>
          </a:prstGeom>
          <a:solidFill>
            <a:schemeClr val="accent1">
              <a:lumMod val="60000"/>
              <a:lumOff val="40000"/>
            </a:schemeClr>
          </a:solidFill>
          <a:ln w="9525">
            <a:noFill/>
            <a:miter lim="800000"/>
            <a:headEnd/>
            <a:tailEnd/>
          </a:ln>
          <a:effectLst/>
        </p:spPr>
        <p:txBody>
          <a:bodyPr/>
          <a:lstStyle/>
          <a:p>
            <a:pPr>
              <a:buFont typeface="Arial"/>
              <a:buChar char="•"/>
            </a:pPr>
            <a:r>
              <a:rPr lang="en-CA" b="1" dirty="0" smtClean="0">
                <a:latin typeface="Arial"/>
              </a:rPr>
              <a:t> MIDTERM: Mon May 28</a:t>
            </a:r>
            <a:r>
              <a:rPr lang="en-CA" b="1" baseline="30000" dirty="0" smtClean="0">
                <a:latin typeface="Arial"/>
              </a:rPr>
              <a:t>th</a:t>
            </a:r>
            <a:r>
              <a:rPr lang="en-CA" b="1" dirty="0" smtClean="0">
                <a:latin typeface="Arial"/>
              </a:rPr>
              <a:t> – 3PM (room TBA)</a:t>
            </a:r>
            <a:endParaRPr lang="en-CA" b="1" dirty="0" smtClean="0">
              <a:solidFill>
                <a:schemeClr val="accent6"/>
              </a:solidFill>
              <a:latin typeface="Arial"/>
            </a:endParaRPr>
          </a:p>
          <a:p>
            <a:pPr marL="342900" indent="-342900">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smtClean="0"/>
              <a:t>CPSC 322, Lecture 5</a:t>
            </a:r>
            <a:endParaRPr lang="en-US"/>
          </a:p>
        </p:txBody>
      </p:sp>
      <p:sp>
        <p:nvSpPr>
          <p:cNvPr id="7" name="Slide Number Placeholder 3"/>
          <p:cNvSpPr>
            <a:spLocks noGrp="1"/>
          </p:cNvSpPr>
          <p:nvPr>
            <p:ph type="sldNum" sz="quarter" idx="12"/>
          </p:nvPr>
        </p:nvSpPr>
        <p:spPr/>
        <p:txBody>
          <a:bodyPr/>
          <a:lstStyle/>
          <a:p>
            <a:pPr>
              <a:defRPr/>
            </a:pPr>
            <a:r>
              <a:rPr lang="en-US"/>
              <a:t>Slide </a:t>
            </a:r>
            <a:fld id="{541DDD0E-DF45-4CB8-9575-E359BC6139DC}" type="slidenum">
              <a:rPr lang="en-US"/>
              <a:pPr>
                <a:defRPr/>
              </a:pPr>
              <a:t>20</a:t>
            </a:fld>
            <a:endParaRPr lang="en-US"/>
          </a:p>
        </p:txBody>
      </p:sp>
      <p:pic>
        <p:nvPicPr>
          <p:cNvPr id="11290" name="Picture 2" descr="hill-climbing"/>
          <p:cNvPicPr>
            <a:picLocks noChangeAspect="1" noChangeArrowheads="1"/>
          </p:cNvPicPr>
          <p:nvPr/>
        </p:nvPicPr>
        <p:blipFill>
          <a:blip r:embed="rId4" cstate="print"/>
          <a:srcRect/>
          <a:stretch>
            <a:fillRect/>
          </a:stretch>
        </p:blipFill>
        <p:spPr bwMode="auto">
          <a:xfrm>
            <a:off x="1258888" y="1557338"/>
            <a:ext cx="6329362" cy="4872037"/>
          </a:xfrm>
          <a:prstGeom prst="rect">
            <a:avLst/>
          </a:prstGeom>
          <a:noFill/>
          <a:ln w="9525">
            <a:noFill/>
            <a:miter lim="800000"/>
            <a:headEnd/>
            <a:tailEnd/>
          </a:ln>
        </p:spPr>
      </p:pic>
      <p:sp>
        <p:nvSpPr>
          <p:cNvPr id="11291" name="Rectangle 3"/>
          <p:cNvSpPr>
            <a:spLocks noChangeArrowheads="1"/>
          </p:cNvSpPr>
          <p:nvPr/>
        </p:nvSpPr>
        <p:spPr bwMode="auto">
          <a:xfrm>
            <a:off x="0" y="152400"/>
            <a:ext cx="8610600" cy="838200"/>
          </a:xfrm>
          <a:prstGeom prst="rect">
            <a:avLst/>
          </a:prstGeom>
          <a:noFill/>
          <a:ln w="9525">
            <a:noFill/>
            <a:miter lim="800000"/>
            <a:headEnd/>
            <a:tailEnd/>
          </a:ln>
        </p:spPr>
        <p:txBody>
          <a:bodyPr anchor="ctr"/>
          <a:lstStyle/>
          <a:p>
            <a:pPr algn="ctr" eaLnBrk="0" hangingPunct="0"/>
            <a:r>
              <a:rPr lang="en-US" sz="3600" b="1">
                <a:solidFill>
                  <a:schemeClr val="tx2"/>
                </a:solidFill>
                <a:latin typeface="Arial Unicode MS" pitchFamily="34" charset="-128"/>
              </a:rPr>
              <a:t>Hill Climbing</a:t>
            </a:r>
          </a:p>
        </p:txBody>
      </p:sp>
      <p:sp>
        <p:nvSpPr>
          <p:cNvPr id="11292" name="Rectangle 4"/>
          <p:cNvSpPr>
            <a:spLocks noChangeArrowheads="1"/>
          </p:cNvSpPr>
          <p:nvPr/>
        </p:nvSpPr>
        <p:spPr bwMode="auto">
          <a:xfrm>
            <a:off x="395288" y="908050"/>
            <a:ext cx="7704137" cy="865188"/>
          </a:xfrm>
          <a:prstGeom prst="rect">
            <a:avLst/>
          </a:prstGeom>
          <a:noFill/>
          <a:ln w="9525">
            <a:solidFill>
              <a:schemeClr val="accent2"/>
            </a:solidFill>
            <a:miter lim="800000"/>
            <a:headEnd/>
            <a:tailEnd/>
          </a:ln>
        </p:spPr>
        <p:txBody>
          <a:bodyPr/>
          <a:lstStyle/>
          <a:p>
            <a:pPr marL="342900" indent="-342900">
              <a:spcBef>
                <a:spcPct val="20000"/>
              </a:spcBef>
            </a:pPr>
            <a:r>
              <a:rPr lang="en-US">
                <a:latin typeface="Arial Unicode MS" pitchFamily="34" charset="-128"/>
              </a:rPr>
              <a:t>NOTE: Everything that will be said for Hill Climbing is also true for Greedy Descent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67F7DFB8-4269-42DB-9F43-A0D1A19A9A78}" type="slidenum">
              <a:rPr lang="en-US"/>
              <a:pPr>
                <a:defRPr/>
              </a:pPr>
              <a:t>21</a:t>
            </a:fld>
            <a:endParaRPr lang="en-US"/>
          </a:p>
        </p:txBody>
      </p:sp>
      <p:sp>
        <p:nvSpPr>
          <p:cNvPr id="12300" name="Rectangle 2"/>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2301" name="Rectangle 3"/>
          <p:cNvSpPr>
            <a:spLocks noGrp="1" noChangeArrowheads="1"/>
          </p:cNvSpPr>
          <p:nvPr>
            <p:ph type="title"/>
          </p:nvPr>
        </p:nvSpPr>
        <p:spPr/>
        <p:txBody>
          <a:bodyPr/>
          <a:lstStyle/>
          <a:p>
            <a:pPr eaLnBrk="1" hangingPunct="1"/>
            <a:r>
              <a:rPr lang="en-US" smtClean="0"/>
              <a:t>Problems with Hill Climbing</a:t>
            </a:r>
          </a:p>
        </p:txBody>
      </p:sp>
      <p:sp>
        <p:nvSpPr>
          <p:cNvPr id="12302" name="Rectangle 4"/>
          <p:cNvSpPr>
            <a:spLocks noChangeArrowheads="1"/>
          </p:cNvSpPr>
          <p:nvPr/>
        </p:nvSpPr>
        <p:spPr bwMode="auto">
          <a:xfrm>
            <a:off x="304800" y="1143000"/>
            <a:ext cx="3581400" cy="17526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Local Maxima.</a:t>
            </a:r>
          </a:p>
          <a:p>
            <a:pPr marL="342900" indent="-342900">
              <a:spcBef>
                <a:spcPct val="20000"/>
              </a:spcBef>
            </a:pPr>
            <a:r>
              <a:rPr lang="en-US" sz="2400">
                <a:latin typeface="Arial Unicode MS" pitchFamily="34" charset="-128"/>
              </a:rPr>
              <a:t>Plateau - Shoulders</a:t>
            </a:r>
          </a:p>
        </p:txBody>
      </p:sp>
      <p:pic>
        <p:nvPicPr>
          <p:cNvPr id="12303" name="Picture 5" descr="hc"/>
          <p:cNvPicPr>
            <a:picLocks noGrp="1" noChangeAspect="1" noChangeArrowheads="1"/>
          </p:cNvPicPr>
          <p:nvPr>
            <p:ph idx="1"/>
          </p:nvPr>
        </p:nvPicPr>
        <p:blipFill>
          <a:blip r:embed="rId4" cstate="print"/>
          <a:srcRect/>
          <a:stretch>
            <a:fillRect/>
          </a:stretch>
        </p:blipFill>
        <p:spPr>
          <a:xfrm>
            <a:off x="685800" y="2017713"/>
            <a:ext cx="8458200" cy="4840287"/>
          </a:xfrm>
          <a:noFill/>
        </p:spPr>
      </p:pic>
      <p:sp>
        <p:nvSpPr>
          <p:cNvPr id="12304" name="Text Box 6"/>
          <p:cNvSpPr txBox="1">
            <a:spLocks noChangeArrowheads="1"/>
          </p:cNvSpPr>
          <p:nvPr/>
        </p:nvSpPr>
        <p:spPr bwMode="auto">
          <a:xfrm>
            <a:off x="7086600" y="4257675"/>
            <a:ext cx="1311275" cy="946150"/>
          </a:xfrm>
          <a:prstGeom prst="rect">
            <a:avLst/>
          </a:prstGeom>
          <a:noFill/>
          <a:ln w="9525">
            <a:noFill/>
            <a:miter lim="800000"/>
            <a:headEnd/>
            <a:tailEnd/>
          </a:ln>
        </p:spPr>
        <p:txBody>
          <a:bodyPr>
            <a:spAutoFit/>
          </a:bodyPr>
          <a:lstStyle/>
          <a:p>
            <a:pPr eaLnBrk="0" hangingPunct="0"/>
            <a:endParaRPr lang="en-US" b="1"/>
          </a:p>
          <a:p>
            <a:pPr eaLnBrk="0" hangingPunct="0"/>
            <a:endParaRPr lang="en-US" b="1"/>
          </a:p>
        </p:txBody>
      </p:sp>
      <p:sp>
        <p:nvSpPr>
          <p:cNvPr id="12305" name="Text Box 7"/>
          <p:cNvSpPr txBox="1">
            <a:spLocks noChangeArrowheads="1"/>
          </p:cNvSpPr>
          <p:nvPr/>
        </p:nvSpPr>
        <p:spPr bwMode="auto">
          <a:xfrm>
            <a:off x="6994525" y="4633913"/>
            <a:ext cx="976313" cy="336550"/>
          </a:xfrm>
          <a:prstGeom prst="rect">
            <a:avLst/>
          </a:prstGeom>
          <a:noFill/>
          <a:ln w="9525">
            <a:noFill/>
            <a:miter lim="800000"/>
            <a:headEnd/>
            <a:tailEnd/>
          </a:ln>
        </p:spPr>
        <p:txBody>
          <a:bodyPr wrap="none">
            <a:spAutoFit/>
          </a:bodyPr>
          <a:lstStyle/>
          <a:p>
            <a:pPr eaLnBrk="0" hangingPunct="0"/>
            <a:r>
              <a:rPr lang="en-US" sz="1600" b="1"/>
              <a:t>(Plateau)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p>
        </p:txBody>
      </p:sp>
      <p:sp>
        <p:nvSpPr>
          <p:cNvPr id="7" name="Slide Number Placeholder 5"/>
          <p:cNvSpPr>
            <a:spLocks noGrp="1"/>
          </p:cNvSpPr>
          <p:nvPr>
            <p:ph type="sldNum" sz="quarter" idx="12"/>
          </p:nvPr>
        </p:nvSpPr>
        <p:spPr/>
        <p:txBody>
          <a:bodyPr/>
          <a:lstStyle/>
          <a:p>
            <a:pPr>
              <a:defRPr/>
            </a:pPr>
            <a:r>
              <a:rPr lang="en-US" smtClean="0"/>
              <a:t>Slide </a:t>
            </a:r>
            <a:fld id="{2B8BF361-1AB4-4484-875B-81182785B28F}" type="slidenum">
              <a:rPr lang="en-US" smtClean="0"/>
              <a:pPr>
                <a:defRPr/>
              </a:pPr>
              <a:t>22</a:t>
            </a:fld>
            <a:endParaRPr lang="en-US" smtClean="0"/>
          </a:p>
        </p:txBody>
      </p:sp>
      <p:sp>
        <p:nvSpPr>
          <p:cNvPr id="13343" name="Rectangle 2"/>
          <p:cNvSpPr>
            <a:spLocks noGrp="1" noChangeArrowheads="1"/>
          </p:cNvSpPr>
          <p:nvPr>
            <p:ph type="title"/>
          </p:nvPr>
        </p:nvSpPr>
        <p:spPr/>
        <p:txBody>
          <a:bodyPr/>
          <a:lstStyle/>
          <a:p>
            <a:r>
              <a:rPr lang="en-US" sz="2800" smtClean="0"/>
              <a:t>Corresponding problem for GreedyDescent</a:t>
            </a:r>
            <a:br>
              <a:rPr lang="en-US" sz="2800" smtClean="0"/>
            </a:br>
            <a:r>
              <a:rPr lang="en-US" sz="2800" smtClean="0"/>
              <a:t>Local minimum example: 8-queens problem</a:t>
            </a:r>
          </a:p>
        </p:txBody>
      </p:sp>
      <p:pic>
        <p:nvPicPr>
          <p:cNvPr id="13344" name="Picture 3" descr="8queens-local-minimum"/>
          <p:cNvPicPr>
            <a:picLocks noChangeAspect="1" noChangeArrowheads="1"/>
          </p:cNvPicPr>
          <p:nvPr/>
        </p:nvPicPr>
        <p:blipFill>
          <a:blip r:embed="rId4" cstate="print"/>
          <a:srcRect/>
          <a:stretch>
            <a:fillRect/>
          </a:stretch>
        </p:blipFill>
        <p:spPr bwMode="auto">
          <a:xfrm>
            <a:off x="2743200" y="1295400"/>
            <a:ext cx="3733800" cy="3733800"/>
          </a:xfrm>
          <a:prstGeom prst="rect">
            <a:avLst/>
          </a:prstGeom>
          <a:noFill/>
          <a:ln w="9525">
            <a:noFill/>
            <a:miter lim="800000"/>
            <a:headEnd/>
            <a:tailEnd/>
          </a:ln>
        </p:spPr>
      </p:pic>
      <p:sp>
        <p:nvSpPr>
          <p:cNvPr id="13345" name="Rectangle 4"/>
          <p:cNvSpPr>
            <a:spLocks noChangeArrowheads="1"/>
          </p:cNvSpPr>
          <p:nvPr/>
        </p:nvSpPr>
        <p:spPr bwMode="auto">
          <a:xfrm>
            <a:off x="1979613" y="4868863"/>
            <a:ext cx="5329237" cy="1325562"/>
          </a:xfrm>
          <a:prstGeom prst="rect">
            <a:avLst/>
          </a:prstGeom>
          <a:noFill/>
          <a:ln w="9525">
            <a:noFill/>
            <a:miter lim="800000"/>
            <a:headEnd/>
            <a:tailEnd/>
          </a:ln>
        </p:spPr>
        <p:txBody>
          <a:bodyPr/>
          <a:lstStyle/>
          <a:p>
            <a:pPr marL="342900" indent="-342900">
              <a:lnSpc>
                <a:spcPct val="80000"/>
              </a:lnSpc>
              <a:spcBef>
                <a:spcPct val="20000"/>
              </a:spcBef>
            </a:pPr>
            <a:endParaRPr lang="en-US" sz="2400">
              <a:latin typeface="Arial Unicode MS" pitchFamily="34" charset="-128"/>
            </a:endParaRPr>
          </a:p>
          <a:p>
            <a:pPr marL="342900" indent="-342900">
              <a:spcBef>
                <a:spcPct val="20000"/>
              </a:spcBef>
            </a:pPr>
            <a:r>
              <a:rPr lang="en-US">
                <a:latin typeface="Arial Unicode MS" pitchFamily="34" charset="-128"/>
              </a:rPr>
              <a:t>A local minimum with </a:t>
            </a:r>
            <a:r>
              <a:rPr lang="en-US" i="1">
                <a:latin typeface="Arial Unicode MS" pitchFamily="34" charset="-128"/>
              </a:rPr>
              <a:t>h = 1</a:t>
            </a: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7B0B694-F43D-453E-B7B0-E48CBB238E5E}" type="slidenum">
              <a:rPr lang="en-US"/>
              <a:pPr>
                <a:defRPr/>
              </a:pPr>
              <a:t>23</a:t>
            </a:fld>
            <a:endParaRPr lang="en-US"/>
          </a:p>
        </p:txBody>
      </p:sp>
      <p:pic>
        <p:nvPicPr>
          <p:cNvPr id="14342" name="Picture 2" descr="ridge"/>
          <p:cNvPicPr>
            <a:picLocks noGrp="1" noChangeAspect="1" noChangeArrowheads="1"/>
          </p:cNvPicPr>
          <p:nvPr>
            <p:ph idx="1"/>
          </p:nvPr>
        </p:nvPicPr>
        <p:blipFill>
          <a:blip r:embed="rId4" cstate="print"/>
          <a:srcRect/>
          <a:stretch>
            <a:fillRect/>
          </a:stretch>
        </p:blipFill>
        <p:spPr>
          <a:xfrm>
            <a:off x="3635375" y="1989138"/>
            <a:ext cx="4800600" cy="4359275"/>
          </a:xfrm>
          <a:noFill/>
        </p:spPr>
      </p:pic>
      <p:sp>
        <p:nvSpPr>
          <p:cNvPr id="14343"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4344" name="Rectangle 4"/>
          <p:cNvSpPr>
            <a:spLocks noGrp="1" noChangeArrowheads="1"/>
          </p:cNvSpPr>
          <p:nvPr>
            <p:ph type="title"/>
          </p:nvPr>
        </p:nvSpPr>
        <p:spPr>
          <a:xfrm>
            <a:off x="0" y="142875"/>
            <a:ext cx="8858250" cy="685800"/>
          </a:xfrm>
        </p:spPr>
        <p:txBody>
          <a:bodyPr/>
          <a:lstStyle/>
          <a:p>
            <a:pPr eaLnBrk="1" hangingPunct="1"/>
            <a:r>
              <a:rPr lang="en-US" smtClean="0"/>
              <a:t>Even more Problems in higher dimensions</a:t>
            </a:r>
          </a:p>
        </p:txBody>
      </p:sp>
      <p:sp>
        <p:nvSpPr>
          <p:cNvPr id="14345" name="Rectangle 5"/>
          <p:cNvSpPr>
            <a:spLocks noChangeArrowheads="1"/>
          </p:cNvSpPr>
          <p:nvPr/>
        </p:nvSpPr>
        <p:spPr bwMode="auto">
          <a:xfrm>
            <a:off x="179388" y="836613"/>
            <a:ext cx="6629400" cy="1752600"/>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a:p>
            <a:pPr marL="342900" indent="-342900">
              <a:spcBef>
                <a:spcPct val="20000"/>
              </a:spcBef>
            </a:pPr>
            <a:r>
              <a:rPr lang="en-US" sz="2400">
                <a:latin typeface="Arial Unicode MS" pitchFamily="34" charset="-128"/>
              </a:rPr>
              <a:t>E.g., Ridges – sequence of local maxima not directly connected to each other </a:t>
            </a:r>
          </a:p>
          <a:p>
            <a:pPr marL="342900" indent="-342900">
              <a:spcBef>
                <a:spcPct val="20000"/>
              </a:spcBef>
            </a:pPr>
            <a:r>
              <a:rPr lang="en-US" sz="2400">
                <a:latin typeface="Arial Unicode MS" pitchFamily="34" charset="-128"/>
              </a:rPr>
              <a:t>From each local maximum you can only</a:t>
            </a:r>
          </a:p>
          <a:p>
            <a:pPr marL="342900" indent="-342900">
              <a:spcBef>
                <a:spcPct val="20000"/>
              </a:spcBef>
            </a:pPr>
            <a:r>
              <a:rPr lang="en-US" sz="2400">
                <a:latin typeface="Arial Unicode MS" pitchFamily="34" charset="-128"/>
              </a:rPr>
              <a:t>     go downhill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001509D-8280-47B6-857D-662190112622}" type="slidenum">
              <a:rPr lang="en-US"/>
              <a:pPr>
                <a:defRPr/>
              </a:pPr>
              <a:t>24</a:t>
            </a:fld>
            <a:endParaRPr lang="en-US"/>
          </a:p>
        </p:txBody>
      </p:sp>
      <p:sp>
        <p:nvSpPr>
          <p:cNvPr id="2056" name="Rectangle 2"/>
          <p:cNvSpPr>
            <a:spLocks noGrp="1" noChangeArrowheads="1"/>
          </p:cNvSpPr>
          <p:nvPr>
            <p:ph type="title"/>
          </p:nvPr>
        </p:nvSpPr>
        <p:spPr/>
        <p:txBody>
          <a:bodyPr/>
          <a:lstStyle/>
          <a:p>
            <a:pPr eaLnBrk="1" hangingPunct="1"/>
            <a:r>
              <a:rPr lang="en-US" smtClean="0"/>
              <a:t>Lecture Overview</a:t>
            </a:r>
          </a:p>
        </p:txBody>
      </p:sp>
      <p:sp>
        <p:nvSpPr>
          <p:cNvPr id="2057" name="Rectangle 3"/>
          <p:cNvSpPr>
            <a:spLocks noGrp="1" noChangeArrowheads="1"/>
          </p:cNvSpPr>
          <p:nvPr>
            <p:ph type="body" idx="1"/>
          </p:nvPr>
        </p:nvSpPr>
        <p:spPr>
          <a:xfrm>
            <a:off x="323528" y="764704"/>
            <a:ext cx="8458200" cy="4495800"/>
          </a:xfrm>
        </p:spPr>
        <p:txBody>
          <a:bodyPr/>
          <a:lstStyle/>
          <a:p>
            <a:pPr eaLnBrk="1" hangingPunct="1">
              <a:buFontTx/>
              <a:buChar char="•"/>
            </a:pPr>
            <a:r>
              <a:rPr lang="en-US" sz="3600" dirty="0" smtClean="0"/>
              <a:t>Local search</a:t>
            </a:r>
          </a:p>
          <a:p>
            <a:pPr lvl="1" eaLnBrk="1" hangingPunct="1"/>
            <a:r>
              <a:rPr lang="en-US" sz="2800" dirty="0" smtClean="0"/>
              <a:t>Constrained Optimization</a:t>
            </a:r>
          </a:p>
          <a:p>
            <a:pPr lvl="1" eaLnBrk="1" hangingPunct="1"/>
            <a:r>
              <a:rPr lang="en-US" sz="2800" dirty="0" smtClean="0"/>
              <a:t>Greedy Descent / Hill Climbing: Problems</a:t>
            </a:r>
          </a:p>
          <a:p>
            <a:pPr eaLnBrk="1" hangingPunct="1">
              <a:buFontTx/>
              <a:buChar char="•"/>
            </a:pPr>
            <a:r>
              <a:rPr lang="en-US" sz="3600" dirty="0" smtClean="0">
                <a:solidFill>
                  <a:schemeClr val="accent2"/>
                </a:solidFill>
              </a:rPr>
              <a:t>Stochastic Local Search (SLS)</a:t>
            </a:r>
          </a:p>
          <a:p>
            <a:pPr lvl="1" eaLnBrk="1" hangingPunct="1"/>
            <a:r>
              <a:rPr lang="en-US" sz="2800" dirty="0" smtClean="0"/>
              <a:t>Comparing SLS algorithms</a:t>
            </a:r>
          </a:p>
          <a:p>
            <a:pPr lvl="1" eaLnBrk="1" hangingPunct="1"/>
            <a:r>
              <a:rPr lang="en-US" sz="2800" dirty="0" smtClean="0"/>
              <a:t>SLS variants</a:t>
            </a:r>
          </a:p>
          <a:p>
            <a:pPr lvl="2" eaLnBrk="1" hangingPunct="1"/>
            <a:r>
              <a:rPr lang="en-US" sz="2400" dirty="0" err="1" smtClean="0"/>
              <a:t>Tabu</a:t>
            </a:r>
            <a:r>
              <a:rPr lang="en-US" sz="2400" dirty="0" smtClean="0"/>
              <a:t> lists</a:t>
            </a:r>
          </a:p>
          <a:p>
            <a:pPr lvl="2" eaLnBrk="1" hangingPunct="1"/>
            <a:r>
              <a:rPr lang="en-US" sz="2400" dirty="0" smtClean="0"/>
              <a:t>Simulated Annealing</a:t>
            </a:r>
          </a:p>
          <a:p>
            <a:pPr lvl="1" eaLnBrk="1" hangingPunct="1"/>
            <a:r>
              <a:rPr lang="en-US" sz="2800" dirty="0" smtClean="0"/>
              <a:t>Population Based</a:t>
            </a:r>
          </a:p>
          <a:p>
            <a:pPr lvl="2" eaLnBrk="1" hangingPunct="1"/>
            <a:r>
              <a:rPr lang="en-US" sz="2400" dirty="0" smtClean="0"/>
              <a:t>Beam search</a:t>
            </a:r>
          </a:p>
          <a:p>
            <a:pPr lvl="2" eaLnBrk="1" hangingPunct="1"/>
            <a:r>
              <a:rPr lang="en-US" sz="2400" dirty="0" smtClean="0"/>
              <a:t>Genetic Algorithms</a:t>
            </a:r>
          </a:p>
          <a:p>
            <a:pPr eaLnBrk="1" hangingPunct="1">
              <a:buFontTx/>
              <a:buChar char="•"/>
            </a:pPr>
            <a:endParaRPr lang="en-US" sz="3600" dirty="0" smtClean="0">
              <a:solidFill>
                <a:schemeClr val="folHlink"/>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A3FF10BD-D4F1-4115-9905-0579C252DD5A}" type="slidenum">
              <a:rPr lang="en-US"/>
              <a:pPr>
                <a:defRPr/>
              </a:pPr>
              <a:t>25</a:t>
            </a:fld>
            <a:endParaRPr lang="en-US"/>
          </a:p>
        </p:txBody>
      </p:sp>
      <p:sp>
        <p:nvSpPr>
          <p:cNvPr id="4116" name="Rectangle 2"/>
          <p:cNvSpPr>
            <a:spLocks noGrp="1" noChangeArrowheads="1"/>
          </p:cNvSpPr>
          <p:nvPr>
            <p:ph type="title"/>
          </p:nvPr>
        </p:nvSpPr>
        <p:spPr/>
        <p:txBody>
          <a:bodyPr/>
          <a:lstStyle/>
          <a:p>
            <a:pPr eaLnBrk="1" hangingPunct="1"/>
            <a:r>
              <a:rPr lang="en-US" smtClean="0"/>
              <a:t>Local Search: Summary</a:t>
            </a:r>
          </a:p>
        </p:txBody>
      </p:sp>
      <p:sp>
        <p:nvSpPr>
          <p:cNvPr id="670723" name="Rectangle 3"/>
          <p:cNvSpPr>
            <a:spLocks noGrp="1" noChangeArrowheads="1"/>
          </p:cNvSpPr>
          <p:nvPr>
            <p:ph type="body" idx="1"/>
          </p:nvPr>
        </p:nvSpPr>
        <p:spPr>
          <a:xfrm>
            <a:off x="357188" y="1071563"/>
            <a:ext cx="8534400" cy="4448175"/>
          </a:xfrm>
        </p:spPr>
        <p:txBody>
          <a:bodyPr/>
          <a:lstStyle/>
          <a:p>
            <a:pPr eaLnBrk="1" hangingPunct="1">
              <a:buFontTx/>
              <a:buChar char="•"/>
              <a:defRPr/>
            </a:pPr>
            <a:r>
              <a:rPr lang="en-US" dirty="0" smtClean="0"/>
              <a:t>A useful method in practice for large CSPs</a:t>
            </a:r>
            <a:endParaRPr lang="en-US" dirty="0" smtClean="0">
              <a:solidFill>
                <a:srgbClr val="CC0099"/>
              </a:solidFill>
            </a:endParaRPr>
          </a:p>
          <a:p>
            <a:pPr lvl="1" eaLnBrk="1" hangingPunct="1">
              <a:defRPr/>
            </a:pPr>
            <a:r>
              <a:rPr lang="en-US" dirty="0" smtClean="0"/>
              <a:t>Start from a </a:t>
            </a:r>
            <a:r>
              <a:rPr lang="en-US" dirty="0" smtClean="0">
                <a:solidFill>
                  <a:schemeClr val="accent6"/>
                </a:solidFill>
              </a:rPr>
              <a:t>possible world</a:t>
            </a:r>
          </a:p>
          <a:p>
            <a:pPr lvl="1" eaLnBrk="1" hangingPunct="1">
              <a:defRPr/>
            </a:pPr>
            <a:endParaRPr lang="en-US" dirty="0" smtClean="0"/>
          </a:p>
          <a:p>
            <a:pPr lvl="1" eaLnBrk="1" hangingPunct="1">
              <a:defRPr/>
            </a:pPr>
            <a:r>
              <a:rPr lang="en-US" dirty="0" smtClean="0"/>
              <a:t>Generate some </a:t>
            </a:r>
            <a:r>
              <a:rPr lang="en-US" dirty="0" smtClean="0">
                <a:solidFill>
                  <a:schemeClr val="accent6"/>
                </a:solidFill>
              </a:rPr>
              <a:t>neighbors</a:t>
            </a:r>
            <a:r>
              <a:rPr lang="en-US" dirty="0" smtClean="0"/>
              <a:t> ( “similar” possible worlds)</a:t>
            </a:r>
          </a:p>
          <a:p>
            <a:pPr lvl="1" eaLnBrk="1" hangingPunct="1">
              <a:defRPr/>
            </a:pPr>
            <a:endParaRPr lang="en-US" dirty="0" smtClean="0"/>
          </a:p>
          <a:p>
            <a:pPr lvl="1" eaLnBrk="1" hangingPunct="1">
              <a:defRPr/>
            </a:pPr>
            <a:r>
              <a:rPr lang="en-US" dirty="0" smtClean="0"/>
              <a:t>Move from current node to a neighbor, selected to minimize/maximize a scoring function which combines:</a:t>
            </a:r>
          </a:p>
          <a:p>
            <a:pPr lvl="2" eaLnBrk="1" hangingPunct="1">
              <a:defRPr/>
            </a:pPr>
            <a:r>
              <a:rPr lang="en-US" dirty="0" smtClean="0"/>
              <a:t>Info about how many constraints are violated</a:t>
            </a:r>
          </a:p>
          <a:p>
            <a:pPr lvl="2" eaLnBrk="1" hangingPunct="1">
              <a:defRPr/>
            </a:pPr>
            <a:r>
              <a:rPr lang="en-US" dirty="0" smtClean="0"/>
              <a:t>Information about the cost/quality of the solution (you want the best solution, not just a solution)</a:t>
            </a:r>
          </a:p>
          <a:p>
            <a:pPr lvl="1" eaLnBrk="1" hangingPunct="1">
              <a:defRPr/>
            </a:pPr>
            <a:endParaRPr lang="en-US" dirty="0" smtClean="0">
              <a:solidFill>
                <a:srgbClr val="CC00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A99C5696-DA36-4485-A9F4-0B7EA616E720}" type="slidenum">
              <a:rPr lang="en-US"/>
              <a:pPr>
                <a:defRPr/>
              </a:pPr>
              <a:t>26</a:t>
            </a:fld>
            <a:endParaRPr lang="en-US"/>
          </a:p>
        </p:txBody>
      </p:sp>
      <p:sp>
        <p:nvSpPr>
          <p:cNvPr id="6185" name="Rectangle 2"/>
          <p:cNvSpPr>
            <a:spLocks noGrp="1" noChangeArrowheads="1"/>
          </p:cNvSpPr>
          <p:nvPr>
            <p:ph type="title"/>
          </p:nvPr>
        </p:nvSpPr>
        <p:spPr/>
        <p:txBody>
          <a:bodyPr/>
          <a:lstStyle/>
          <a:p>
            <a:pPr eaLnBrk="1" hangingPunct="1"/>
            <a:r>
              <a:rPr lang="en-US" smtClean="0"/>
              <a:t>Stochastic Local Search</a:t>
            </a:r>
          </a:p>
        </p:txBody>
      </p:sp>
      <p:sp>
        <p:nvSpPr>
          <p:cNvPr id="6186" name="Rectangle 3"/>
          <p:cNvSpPr>
            <a:spLocks noGrp="1" noChangeArrowheads="1"/>
          </p:cNvSpPr>
          <p:nvPr>
            <p:ph type="body" idx="1"/>
          </p:nvPr>
        </p:nvSpPr>
        <p:spPr>
          <a:xfrm>
            <a:off x="142875" y="857250"/>
            <a:ext cx="8458200" cy="1944688"/>
          </a:xfrm>
        </p:spPr>
        <p:txBody>
          <a:bodyPr/>
          <a:lstStyle/>
          <a:p>
            <a:pPr eaLnBrk="1" hangingPunct="1"/>
            <a:r>
              <a:rPr lang="en-US" b="1" smtClean="0"/>
              <a:t>GOAL: </a:t>
            </a:r>
            <a:r>
              <a:rPr lang="en-US" smtClean="0"/>
              <a:t>We want our local search </a:t>
            </a:r>
          </a:p>
          <a:p>
            <a:pPr lvl="1" eaLnBrk="1" hangingPunct="1"/>
            <a:r>
              <a:rPr lang="en-US" smtClean="0"/>
              <a:t>to be guided by the scoring function</a:t>
            </a:r>
          </a:p>
          <a:p>
            <a:pPr lvl="1" eaLnBrk="1" hangingPunct="1"/>
            <a:r>
              <a:rPr lang="en-US" smtClean="0"/>
              <a:t>Not to get stuck in local maxima/minima, plateaus etc.</a:t>
            </a:r>
          </a:p>
        </p:txBody>
      </p:sp>
      <p:sp>
        <p:nvSpPr>
          <p:cNvPr id="617477" name="Rectangle 5"/>
          <p:cNvSpPr>
            <a:spLocks noChangeArrowheads="1"/>
          </p:cNvSpPr>
          <p:nvPr/>
        </p:nvSpPr>
        <p:spPr bwMode="auto">
          <a:xfrm>
            <a:off x="250825" y="3716338"/>
            <a:ext cx="8458200" cy="2663825"/>
          </a:xfrm>
          <a:prstGeom prst="rect">
            <a:avLst/>
          </a:prstGeom>
          <a:noFill/>
          <a:ln w="9525">
            <a:noFill/>
            <a:miter lim="800000"/>
            <a:headEnd/>
            <a:tailEnd/>
          </a:ln>
        </p:spPr>
        <p:txBody>
          <a:bodyPr/>
          <a:lstStyle/>
          <a:p>
            <a:pPr marL="342900" indent="-342900">
              <a:spcBef>
                <a:spcPct val="20000"/>
              </a:spcBef>
              <a:buFontTx/>
              <a:buChar char="•"/>
            </a:pPr>
            <a:endParaRPr lang="en-US">
              <a:latin typeface="Arial Unicode MS" pitchFamily="34" charset="-128"/>
            </a:endParaRPr>
          </a:p>
        </p:txBody>
      </p:sp>
      <p:sp>
        <p:nvSpPr>
          <p:cNvPr id="9" name="Rectangle 3"/>
          <p:cNvSpPr txBox="1">
            <a:spLocks noChangeArrowheads="1"/>
          </p:cNvSpPr>
          <p:nvPr/>
        </p:nvSpPr>
        <p:spPr bwMode="auto">
          <a:xfrm>
            <a:off x="0" y="2428875"/>
            <a:ext cx="8715375" cy="257175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b="1" kern="0" dirty="0">
                <a:latin typeface="+mn-lt"/>
              </a:rPr>
              <a:t>SOLUTION: </a:t>
            </a:r>
            <a:r>
              <a:rPr lang="en-US" kern="0" dirty="0">
                <a:latin typeface="+mn-lt"/>
              </a:rPr>
              <a:t>We can alternate </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j-lt"/>
              </a:rPr>
              <a:t>Hill-climbing steps</a:t>
            </a:r>
            <a:endParaRPr lang="en-US" sz="2400" kern="0" dirty="0">
              <a:latin typeface="+mj-lt"/>
            </a:endParaRP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steps: </a:t>
            </a:r>
            <a:r>
              <a:rPr lang="en-US" sz="2400" kern="0" dirty="0">
                <a:latin typeface="+mn-lt"/>
              </a:rPr>
              <a:t>move to a random neighbor.</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restart: </a:t>
            </a:r>
            <a:r>
              <a:rPr lang="en-US" sz="2400" kern="0" dirty="0">
                <a:latin typeface="+mn-lt"/>
              </a:rPr>
              <a:t>reassign random values to all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7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152400" y="-171450"/>
            <a:ext cx="8991600" cy="1584325"/>
          </a:xfrm>
          <a:prstGeom prst="rect">
            <a:avLst/>
          </a:prstGeom>
          <a:noFill/>
          <a:ln w="9525">
            <a:noFill/>
            <a:miter lim="800000"/>
            <a:headEnd/>
            <a:tailEnd/>
          </a:ln>
        </p:spPr>
        <p:txBody>
          <a:bodyPr/>
          <a:lstStyle/>
          <a:p>
            <a:pPr marL="342900" indent="-342900">
              <a:lnSpc>
                <a:spcPct val="70000"/>
              </a:lnSpc>
              <a:spcBef>
                <a:spcPct val="20000"/>
              </a:spcBef>
            </a:pPr>
            <a:endParaRPr lang="en-US" dirty="0"/>
          </a:p>
          <a:p>
            <a:pPr marL="342900" indent="-342900" algn="ctr">
              <a:spcBef>
                <a:spcPct val="20000"/>
              </a:spcBef>
            </a:pPr>
            <a:r>
              <a:rPr lang="en-US" dirty="0">
                <a:solidFill>
                  <a:srgbClr val="3233D0"/>
                </a:solidFill>
                <a:latin typeface="cmr10" charset="0"/>
              </a:rPr>
              <a:t>Which randomized method would work best in each of </a:t>
            </a:r>
            <a:r>
              <a:rPr lang="en-US" dirty="0" smtClean="0">
                <a:solidFill>
                  <a:srgbClr val="3233D0"/>
                </a:solidFill>
                <a:latin typeface="cmr10" charset="0"/>
              </a:rPr>
              <a:t>these </a:t>
            </a:r>
            <a:r>
              <a:rPr lang="en-US" dirty="0">
                <a:solidFill>
                  <a:srgbClr val="3233D0"/>
                </a:solidFill>
                <a:latin typeface="cmr10" charset="0"/>
              </a:rPr>
              <a:t>two search spaces? </a:t>
            </a:r>
          </a:p>
          <a:p>
            <a:pPr marL="342900" indent="-342900">
              <a:spcBef>
                <a:spcPct val="20000"/>
              </a:spcBef>
              <a:buFontTx/>
              <a:buChar char="•"/>
            </a:pPr>
            <a:endParaRPr lang="en-US" dirty="0"/>
          </a:p>
        </p:txBody>
      </p:sp>
      <p:sp>
        <p:nvSpPr>
          <p:cNvPr id="35842" name="Rectangle 3"/>
          <p:cNvSpPr txBox="1">
            <a:spLocks noChangeArrowheads="1"/>
          </p:cNvSpPr>
          <p:nvPr/>
        </p:nvSpPr>
        <p:spPr bwMode="auto">
          <a:xfrm>
            <a:off x="609600" y="3933825"/>
            <a:ext cx="7924800" cy="928688"/>
          </a:xfrm>
          <a:prstGeom prst="rect">
            <a:avLst/>
          </a:prstGeom>
          <a:solidFill>
            <a:srgbClr val="FFFF00"/>
          </a:solidFill>
          <a:ln w="9525">
            <a:noFill/>
            <a:miter lim="800000"/>
            <a:headEnd/>
            <a:tailEnd/>
          </a:ln>
        </p:spPr>
        <p:txBody>
          <a:bodyPr/>
          <a:lstStyle/>
          <a:p>
            <a:pPr>
              <a:spcBef>
                <a:spcPct val="20000"/>
              </a:spcBef>
            </a:pPr>
            <a:r>
              <a:rPr lang="en-US" sz="2400">
                <a:latin typeface="cmr10" charset="0"/>
                <a:cs typeface="Times New Roman" pitchFamily="18" charset="0"/>
              </a:rPr>
              <a:t>Greedy descent with random steps best on A</a:t>
            </a:r>
          </a:p>
          <a:p>
            <a:pPr>
              <a:spcBef>
                <a:spcPct val="20000"/>
              </a:spcBef>
            </a:pPr>
            <a:r>
              <a:rPr lang="en-US" sz="2400">
                <a:latin typeface="cmr10" charset="0"/>
                <a:cs typeface="Times New Roman" pitchFamily="18" charset="0"/>
              </a:rPr>
              <a:t>Greedy descent with random restart best on B</a:t>
            </a:r>
          </a:p>
          <a:p>
            <a:pPr>
              <a:spcBef>
                <a:spcPct val="20000"/>
              </a:spcBef>
            </a:pPr>
            <a:endParaRPr lang="en-US" sz="2400">
              <a:latin typeface="cmr10" charset="0"/>
              <a:cs typeface="Times New Roman" pitchFamily="18" charset="0"/>
            </a:endParaRPr>
          </a:p>
        </p:txBody>
      </p:sp>
      <p:sp>
        <p:nvSpPr>
          <p:cNvPr id="35843" name="Rectangle 3"/>
          <p:cNvSpPr txBox="1">
            <a:spLocks noChangeArrowheads="1"/>
          </p:cNvSpPr>
          <p:nvPr/>
        </p:nvSpPr>
        <p:spPr bwMode="auto">
          <a:xfrm>
            <a:off x="609600" y="4941888"/>
            <a:ext cx="7924800" cy="928687"/>
          </a:xfrm>
          <a:prstGeom prst="rect">
            <a:avLst/>
          </a:prstGeom>
          <a:solidFill>
            <a:srgbClr val="FF66FF"/>
          </a:solidFill>
          <a:ln w="9525">
            <a:noFill/>
            <a:miter lim="800000"/>
            <a:headEnd/>
            <a:tailEnd/>
          </a:ln>
        </p:spPr>
        <p:txBody>
          <a:bodyPr/>
          <a:lstStyle/>
          <a:p>
            <a:pPr>
              <a:spcBef>
                <a:spcPct val="20000"/>
              </a:spcBef>
            </a:pPr>
            <a:r>
              <a:rPr lang="en-US" sz="2400">
                <a:latin typeface="cmr10" charset="0"/>
                <a:cs typeface="Times New Roman" pitchFamily="18" charset="0"/>
              </a:rPr>
              <a:t>Greedy descent with random steps best on B</a:t>
            </a:r>
          </a:p>
          <a:p>
            <a:pPr>
              <a:spcBef>
                <a:spcPct val="20000"/>
              </a:spcBef>
            </a:pPr>
            <a:r>
              <a:rPr lang="en-US" sz="2400">
                <a:latin typeface="cmr10" charset="0"/>
                <a:cs typeface="Times New Roman" pitchFamily="18" charset="0"/>
              </a:rPr>
              <a:t>Greedy descent with random restart best on A</a:t>
            </a:r>
          </a:p>
          <a:p>
            <a:pPr>
              <a:spcBef>
                <a:spcPct val="20000"/>
              </a:spcBef>
            </a:pPr>
            <a:endParaRPr lang="en-US" sz="2400">
              <a:latin typeface="cmr10" charset="0"/>
              <a:cs typeface="Times New Roman" pitchFamily="18" charset="0"/>
            </a:endParaRPr>
          </a:p>
        </p:txBody>
      </p:sp>
      <p:sp>
        <p:nvSpPr>
          <p:cNvPr id="28" name="Rectangle 3"/>
          <p:cNvSpPr txBox="1">
            <a:spLocks noChangeArrowheads="1"/>
          </p:cNvSpPr>
          <p:nvPr/>
        </p:nvSpPr>
        <p:spPr bwMode="auto">
          <a:xfrm>
            <a:off x="609600" y="5929313"/>
            <a:ext cx="7924800" cy="523875"/>
          </a:xfrm>
          <a:prstGeom prst="rect">
            <a:avLst/>
          </a:prstGeom>
          <a:solidFill>
            <a:srgbClr val="00B0F0"/>
          </a:solidFill>
          <a:ln w="9525">
            <a:noFill/>
            <a:miter lim="800000"/>
            <a:headEnd/>
            <a:tailEnd/>
          </a:ln>
        </p:spPr>
        <p:txBody>
          <a:bodyPr/>
          <a:lstStyle/>
          <a:p>
            <a:pPr>
              <a:spcBef>
                <a:spcPct val="20000"/>
              </a:spcBef>
              <a:defRPr/>
            </a:pPr>
            <a:r>
              <a:rPr lang="en-US" sz="2400" dirty="0">
                <a:latin typeface="+mn-lt"/>
                <a:ea typeface="Times New Roman" charset="0"/>
                <a:cs typeface="Times New Roman" charset="0"/>
              </a:rPr>
              <a:t>equivalent</a:t>
            </a:r>
          </a:p>
        </p:txBody>
      </p:sp>
      <p:grpSp>
        <p:nvGrpSpPr>
          <p:cNvPr id="2" name="Group 34"/>
          <p:cNvGrpSpPr>
            <a:grpSpLocks/>
          </p:cNvGrpSpPr>
          <p:nvPr/>
        </p:nvGrpSpPr>
        <p:grpSpPr bwMode="auto">
          <a:xfrm>
            <a:off x="179388" y="1341438"/>
            <a:ext cx="8964612" cy="2733675"/>
            <a:chOff x="179512" y="1340768"/>
            <a:chExt cx="8964488" cy="2734563"/>
          </a:xfrm>
        </p:grpSpPr>
        <p:pic>
          <p:nvPicPr>
            <p:cNvPr id="35846" name="Picture 30" descr="SLS spaces.png"/>
            <p:cNvPicPr>
              <a:picLocks noChangeAspect="1"/>
            </p:cNvPicPr>
            <p:nvPr/>
          </p:nvPicPr>
          <p:blipFill>
            <a:blip r:embed="rId3" cstate="print"/>
            <a:srcRect/>
            <a:stretch>
              <a:fillRect/>
            </a:stretch>
          </p:blipFill>
          <p:spPr bwMode="auto">
            <a:xfrm>
              <a:off x="755576" y="1700808"/>
              <a:ext cx="6624736" cy="1900030"/>
            </a:xfrm>
            <a:prstGeom prst="rect">
              <a:avLst/>
            </a:prstGeom>
            <a:noFill/>
            <a:ln w="9525">
              <a:noFill/>
              <a:miter lim="800000"/>
              <a:headEnd/>
              <a:tailEnd/>
            </a:ln>
          </p:spPr>
        </p:pic>
        <p:cxnSp>
          <p:nvCxnSpPr>
            <p:cNvPr id="35847" name="Straight Arrow Connector 6"/>
            <p:cNvCxnSpPr>
              <a:cxnSpLocks noChangeShapeType="1"/>
            </p:cNvCxnSpPr>
            <p:nvPr/>
          </p:nvCxnSpPr>
          <p:spPr bwMode="auto">
            <a:xfrm rot="5400000" flipH="1" flipV="1">
              <a:off x="-468560" y="2564904"/>
              <a:ext cx="1872208" cy="1588"/>
            </a:xfrm>
            <a:prstGeom prst="straightConnector1">
              <a:avLst/>
            </a:prstGeom>
            <a:noFill/>
            <a:ln w="28575">
              <a:solidFill>
                <a:schemeClr val="tx1"/>
              </a:solidFill>
              <a:round/>
              <a:headEnd/>
              <a:tailEnd type="arrow" w="med" len="med"/>
            </a:ln>
          </p:spPr>
        </p:cxnSp>
        <p:cxnSp>
          <p:nvCxnSpPr>
            <p:cNvPr id="35848" name="Straight Arrow Connector 8"/>
            <p:cNvCxnSpPr>
              <a:cxnSpLocks noChangeShapeType="1"/>
              <a:endCxn id="35850" idx="0"/>
            </p:cNvCxnSpPr>
            <p:nvPr/>
          </p:nvCxnSpPr>
          <p:spPr bwMode="auto">
            <a:xfrm flipV="1">
              <a:off x="467544" y="3501008"/>
              <a:ext cx="3640265" cy="9178"/>
            </a:xfrm>
            <a:prstGeom prst="straightConnector1">
              <a:avLst/>
            </a:prstGeom>
            <a:noFill/>
            <a:ln w="28575">
              <a:solidFill>
                <a:schemeClr val="tx1"/>
              </a:solidFill>
              <a:round/>
              <a:headEnd/>
              <a:tailEnd type="arrow" w="med" len="med"/>
            </a:ln>
          </p:spPr>
        </p:cxnSp>
        <p:sp>
          <p:nvSpPr>
            <p:cNvPr id="35849" name="TextBox 13"/>
            <p:cNvSpPr txBox="1">
              <a:spLocks noChangeArrowheads="1"/>
            </p:cNvSpPr>
            <p:nvPr/>
          </p:nvSpPr>
          <p:spPr bwMode="auto">
            <a:xfrm>
              <a:off x="179512"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5850" name="TextBox 14"/>
            <p:cNvSpPr txBox="1">
              <a:spLocks noChangeArrowheads="1"/>
            </p:cNvSpPr>
            <p:nvPr/>
          </p:nvSpPr>
          <p:spPr bwMode="auto">
            <a:xfrm>
              <a:off x="2915816" y="3501008"/>
              <a:ext cx="2383986" cy="369332"/>
            </a:xfrm>
            <a:prstGeom prst="rect">
              <a:avLst/>
            </a:prstGeom>
            <a:noFill/>
            <a:ln w="9525">
              <a:noFill/>
              <a:miter lim="800000"/>
              <a:headEnd/>
              <a:tailEnd/>
            </a:ln>
          </p:spPr>
          <p:txBody>
            <a:bodyPr wrap="none">
              <a:spAutoFit/>
            </a:bodyPr>
            <a:lstStyle/>
            <a:p>
              <a:r>
                <a:rPr lang="en-US" sz="1800"/>
                <a:t>State Space (1 variable)</a:t>
              </a:r>
            </a:p>
          </p:txBody>
        </p:sp>
        <p:cxnSp>
          <p:nvCxnSpPr>
            <p:cNvPr id="35851" name="Straight Arrow Connector 16"/>
            <p:cNvCxnSpPr>
              <a:cxnSpLocks noChangeShapeType="1"/>
            </p:cNvCxnSpPr>
            <p:nvPr/>
          </p:nvCxnSpPr>
          <p:spPr bwMode="auto">
            <a:xfrm rot="5400000" flipH="1" flipV="1">
              <a:off x="3492674" y="2564110"/>
              <a:ext cx="1872208" cy="1588"/>
            </a:xfrm>
            <a:prstGeom prst="straightConnector1">
              <a:avLst/>
            </a:prstGeom>
            <a:noFill/>
            <a:ln w="28575">
              <a:solidFill>
                <a:schemeClr val="tx1"/>
              </a:solidFill>
              <a:round/>
              <a:headEnd/>
              <a:tailEnd type="arrow" w="med" len="med"/>
            </a:ln>
          </p:spPr>
        </p:cxnSp>
        <p:cxnSp>
          <p:nvCxnSpPr>
            <p:cNvPr id="35852" name="Straight Arrow Connector 17"/>
            <p:cNvCxnSpPr>
              <a:cxnSpLocks noChangeShapeType="1"/>
            </p:cNvCxnSpPr>
            <p:nvPr/>
          </p:nvCxnSpPr>
          <p:spPr bwMode="auto">
            <a:xfrm flipV="1">
              <a:off x="4427984" y="3501008"/>
              <a:ext cx="4392488" cy="9178"/>
            </a:xfrm>
            <a:prstGeom prst="straightConnector1">
              <a:avLst/>
            </a:prstGeom>
            <a:noFill/>
            <a:ln w="28575">
              <a:solidFill>
                <a:schemeClr val="tx1"/>
              </a:solidFill>
              <a:round/>
              <a:headEnd/>
              <a:tailEnd type="arrow" w="med" len="med"/>
            </a:ln>
          </p:spPr>
        </p:cxnSp>
        <p:sp>
          <p:nvSpPr>
            <p:cNvPr id="35853" name="TextBox 18"/>
            <p:cNvSpPr txBox="1">
              <a:spLocks noChangeArrowheads="1"/>
            </p:cNvSpPr>
            <p:nvPr/>
          </p:nvSpPr>
          <p:spPr bwMode="auto">
            <a:xfrm>
              <a:off x="3635896"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5854" name="TextBox 19"/>
            <p:cNvSpPr txBox="1">
              <a:spLocks noChangeArrowheads="1"/>
            </p:cNvSpPr>
            <p:nvPr/>
          </p:nvSpPr>
          <p:spPr bwMode="auto">
            <a:xfrm>
              <a:off x="7830820" y="3429000"/>
              <a:ext cx="1313180" cy="646331"/>
            </a:xfrm>
            <a:prstGeom prst="rect">
              <a:avLst/>
            </a:prstGeom>
            <a:noFill/>
            <a:ln w="9525">
              <a:noFill/>
              <a:miter lim="800000"/>
              <a:headEnd/>
              <a:tailEnd/>
            </a:ln>
          </p:spPr>
          <p:txBody>
            <a:bodyPr wrap="none">
              <a:spAutoFit/>
            </a:bodyPr>
            <a:lstStyle/>
            <a:p>
              <a:r>
                <a:rPr lang="en-US" sz="1800"/>
                <a:t>State Space </a:t>
              </a:r>
            </a:p>
            <a:p>
              <a:r>
                <a:rPr lang="en-US" sz="1800"/>
                <a:t>(1 variable)</a:t>
              </a:r>
            </a:p>
          </p:txBody>
        </p:sp>
        <p:sp>
          <p:nvSpPr>
            <p:cNvPr id="35855" name="TextBox 24"/>
            <p:cNvSpPr txBox="1">
              <a:spLocks noChangeArrowheads="1"/>
            </p:cNvSpPr>
            <p:nvPr/>
          </p:nvSpPr>
          <p:spPr bwMode="auto">
            <a:xfrm>
              <a:off x="2843808" y="1412776"/>
              <a:ext cx="444352" cy="523220"/>
            </a:xfrm>
            <a:prstGeom prst="rect">
              <a:avLst/>
            </a:prstGeom>
            <a:noFill/>
            <a:ln w="9525">
              <a:noFill/>
              <a:miter lim="800000"/>
              <a:headEnd/>
              <a:tailEnd/>
            </a:ln>
          </p:spPr>
          <p:txBody>
            <a:bodyPr wrap="none">
              <a:spAutoFit/>
            </a:bodyPr>
            <a:lstStyle/>
            <a:p>
              <a:r>
                <a:rPr lang="en-US" b="1"/>
                <a:t>A</a:t>
              </a:r>
            </a:p>
          </p:txBody>
        </p:sp>
        <p:sp>
          <p:nvSpPr>
            <p:cNvPr id="35856" name="TextBox 25"/>
            <p:cNvSpPr txBox="1">
              <a:spLocks noChangeArrowheads="1"/>
            </p:cNvSpPr>
            <p:nvPr/>
          </p:nvSpPr>
          <p:spPr bwMode="auto">
            <a:xfrm>
              <a:off x="7812360" y="1340768"/>
              <a:ext cx="423514" cy="523220"/>
            </a:xfrm>
            <a:prstGeom prst="rect">
              <a:avLst/>
            </a:prstGeom>
            <a:noFill/>
            <a:ln w="9525">
              <a:noFill/>
              <a:miter lim="800000"/>
              <a:headEnd/>
              <a:tailEnd/>
            </a:ln>
          </p:spPr>
          <p:txBody>
            <a:bodyPr wrap="none">
              <a:spAutoFit/>
            </a:bodyPr>
            <a:lstStyle/>
            <a:p>
              <a:r>
                <a:rPr lang="en-US" b="1"/>
                <a:t>B</a:t>
              </a:r>
            </a:p>
          </p:txBody>
        </p:sp>
        <p:sp>
          <p:nvSpPr>
            <p:cNvPr id="33" name="TextBox 32"/>
            <p:cNvSpPr txBox="1"/>
            <p:nvPr/>
          </p:nvSpPr>
          <p:spPr>
            <a:xfrm>
              <a:off x="5867445" y="1556738"/>
              <a:ext cx="423857" cy="524045"/>
            </a:xfrm>
            <a:prstGeom prst="rect">
              <a:avLst/>
            </a:prstGeom>
            <a:solidFill>
              <a:schemeClr val="accent3"/>
            </a:solidFill>
          </p:spPr>
          <p:txBody>
            <a:bodyPr>
              <a:spAutoFit/>
            </a:bodyPr>
            <a:lstStyle/>
            <a:p>
              <a:pPr>
                <a:defRPr/>
              </a:pPr>
              <a:endParaRPr lang="en-US" b="1" dirty="0">
                <a:ea typeface="+mn-ea"/>
              </a:endParaRPr>
            </a:p>
          </p:txBody>
        </p:sp>
        <p:sp>
          <p:nvSpPr>
            <p:cNvPr id="34" name="TextBox 33"/>
            <p:cNvSpPr txBox="1"/>
            <p:nvPr/>
          </p:nvSpPr>
          <p:spPr>
            <a:xfrm>
              <a:off x="2195609" y="1701247"/>
              <a:ext cx="423856" cy="522458"/>
            </a:xfrm>
            <a:prstGeom prst="rect">
              <a:avLst/>
            </a:prstGeom>
            <a:solidFill>
              <a:schemeClr val="accent3"/>
            </a:solidFill>
          </p:spPr>
          <p:txBody>
            <a:bodyPr>
              <a:spAutoFit/>
            </a:bodyPr>
            <a:lstStyle/>
            <a:p>
              <a:pPr>
                <a:defRPr/>
              </a:pPr>
              <a:endParaRPr lang="en-US" b="1" dirty="0">
                <a:ea typeface="+mn-ea"/>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09600" y="4933950"/>
            <a:ext cx="7924800" cy="1735138"/>
          </a:xfrm>
          <a:prstGeom prst="rect">
            <a:avLst/>
          </a:prstGeom>
          <a:noFill/>
          <a:ln w="9525">
            <a:noFill/>
            <a:miter lim="800000"/>
            <a:headEnd/>
            <a:tailEnd/>
          </a:ln>
        </p:spPr>
        <p:txBody>
          <a:bodyPr/>
          <a:lstStyle/>
          <a:p>
            <a:pPr marL="342900" indent="-342900">
              <a:spcBef>
                <a:spcPct val="20000"/>
              </a:spcBef>
              <a:buFontTx/>
              <a:buChar char="•"/>
            </a:pPr>
            <a:r>
              <a:rPr lang="en-US" sz="2000">
                <a:latin typeface="cmr10" charset="0"/>
              </a:rPr>
              <a:t>But these examples are simplified extreme cases for illustration</a:t>
            </a:r>
          </a:p>
          <a:p>
            <a:pPr marL="800100" lvl="1" indent="-342900">
              <a:spcBef>
                <a:spcPct val="20000"/>
              </a:spcBef>
              <a:buFontTx/>
              <a:buChar char="-"/>
            </a:pPr>
            <a:r>
              <a:rPr lang="en-US" sz="2000">
                <a:latin typeface="cmr10" charset="0"/>
              </a:rPr>
              <a:t>in practice, you don</a:t>
            </a:r>
            <a:r>
              <a:rPr lang="en-CA" altLang="en-US" sz="2000">
                <a:latin typeface="cmr10" charset="0"/>
              </a:rPr>
              <a:t>’</a:t>
            </a:r>
            <a:r>
              <a:rPr lang="en-US" altLang="ja-JP" sz="2000">
                <a:latin typeface="cmr10" charset="0"/>
              </a:rPr>
              <a:t>t know what your search space looks like</a:t>
            </a:r>
          </a:p>
          <a:p>
            <a:pPr marL="342900" indent="-342900">
              <a:spcBef>
                <a:spcPct val="20000"/>
              </a:spcBef>
              <a:buFontTx/>
              <a:buChar char="•"/>
            </a:pPr>
            <a:endParaRPr lang="en-US" sz="2000">
              <a:latin typeface="cmr10" charset="0"/>
            </a:endParaRPr>
          </a:p>
          <a:p>
            <a:pPr marL="342900" indent="-342900">
              <a:spcBef>
                <a:spcPct val="20000"/>
              </a:spcBef>
              <a:buFontTx/>
              <a:buChar char="•"/>
            </a:pPr>
            <a:r>
              <a:rPr lang="en-US" sz="2000">
                <a:latin typeface="cmr10" charset="0"/>
              </a:rPr>
              <a:t>Usually integrating both kinds of randomization works best </a:t>
            </a:r>
          </a:p>
          <a:p>
            <a:pPr marL="342900" indent="-342900">
              <a:spcBef>
                <a:spcPct val="20000"/>
              </a:spcBef>
            </a:pPr>
            <a:endParaRPr lang="en-US" sz="2400"/>
          </a:p>
        </p:txBody>
      </p:sp>
      <p:sp>
        <p:nvSpPr>
          <p:cNvPr id="37890" name="Rectangle 3"/>
          <p:cNvSpPr txBox="1">
            <a:spLocks noChangeArrowheads="1"/>
          </p:cNvSpPr>
          <p:nvPr/>
        </p:nvSpPr>
        <p:spPr bwMode="auto">
          <a:xfrm>
            <a:off x="685800" y="3768725"/>
            <a:ext cx="7848600" cy="928688"/>
          </a:xfrm>
          <a:prstGeom prst="rect">
            <a:avLst/>
          </a:prstGeom>
          <a:solidFill>
            <a:srgbClr val="FF66FF"/>
          </a:solidFill>
          <a:ln w="9525">
            <a:noFill/>
            <a:miter lim="800000"/>
            <a:headEnd/>
            <a:tailEnd/>
          </a:ln>
        </p:spPr>
        <p:txBody>
          <a:bodyPr/>
          <a:lstStyle/>
          <a:p>
            <a:pPr>
              <a:spcBef>
                <a:spcPct val="20000"/>
              </a:spcBef>
            </a:pPr>
            <a:r>
              <a:rPr lang="en-US" sz="2400">
                <a:latin typeface="cmr10" charset="0"/>
                <a:cs typeface="Times New Roman" pitchFamily="18" charset="0"/>
              </a:rPr>
              <a:t>Greedy descent with random steps best on B</a:t>
            </a:r>
          </a:p>
          <a:p>
            <a:pPr>
              <a:spcBef>
                <a:spcPct val="20000"/>
              </a:spcBef>
            </a:pPr>
            <a:r>
              <a:rPr lang="en-US" sz="2400">
                <a:latin typeface="cmr10" charset="0"/>
                <a:cs typeface="Times New Roman" pitchFamily="18" charset="0"/>
              </a:rPr>
              <a:t>Greedy descent with random restart best on A</a:t>
            </a:r>
          </a:p>
          <a:p>
            <a:pPr>
              <a:spcBef>
                <a:spcPct val="20000"/>
              </a:spcBef>
            </a:pPr>
            <a:endParaRPr lang="en-US" sz="2400">
              <a:cs typeface="Times New Roman" pitchFamily="18" charset="0"/>
            </a:endParaRPr>
          </a:p>
        </p:txBody>
      </p:sp>
      <p:sp>
        <p:nvSpPr>
          <p:cNvPr id="24" name="TextBox 23"/>
          <p:cNvSpPr txBox="1"/>
          <p:nvPr/>
        </p:nvSpPr>
        <p:spPr>
          <a:xfrm>
            <a:off x="5867400" y="2257425"/>
            <a:ext cx="423863" cy="522288"/>
          </a:xfrm>
          <a:prstGeom prst="rect">
            <a:avLst/>
          </a:prstGeom>
          <a:solidFill>
            <a:schemeClr val="accent3"/>
          </a:solidFill>
        </p:spPr>
        <p:txBody>
          <a:bodyPr>
            <a:spAutoFit/>
          </a:bodyPr>
          <a:lstStyle/>
          <a:p>
            <a:pPr>
              <a:defRPr/>
            </a:pPr>
            <a:endParaRPr lang="en-US" b="1" dirty="0">
              <a:ea typeface="+mn-ea"/>
            </a:endParaRPr>
          </a:p>
        </p:txBody>
      </p:sp>
      <p:grpSp>
        <p:nvGrpSpPr>
          <p:cNvPr id="2" name="Group 28"/>
          <p:cNvGrpSpPr>
            <a:grpSpLocks/>
          </p:cNvGrpSpPr>
          <p:nvPr/>
        </p:nvGrpSpPr>
        <p:grpSpPr bwMode="auto">
          <a:xfrm>
            <a:off x="0" y="1176338"/>
            <a:ext cx="8964613" cy="2735262"/>
            <a:chOff x="179512" y="1340768"/>
            <a:chExt cx="8964488" cy="2734563"/>
          </a:xfrm>
        </p:grpSpPr>
        <p:pic>
          <p:nvPicPr>
            <p:cNvPr id="37894" name="Picture 29" descr="SLS spaces.png"/>
            <p:cNvPicPr>
              <a:picLocks noChangeAspect="1"/>
            </p:cNvPicPr>
            <p:nvPr/>
          </p:nvPicPr>
          <p:blipFill>
            <a:blip r:embed="rId3" cstate="print"/>
            <a:srcRect/>
            <a:stretch>
              <a:fillRect/>
            </a:stretch>
          </p:blipFill>
          <p:spPr bwMode="auto">
            <a:xfrm>
              <a:off x="755576" y="1700808"/>
              <a:ext cx="6624736" cy="1900030"/>
            </a:xfrm>
            <a:prstGeom prst="rect">
              <a:avLst/>
            </a:prstGeom>
            <a:noFill/>
            <a:ln w="9525">
              <a:noFill/>
              <a:miter lim="800000"/>
              <a:headEnd/>
              <a:tailEnd/>
            </a:ln>
          </p:spPr>
        </p:pic>
        <p:cxnSp>
          <p:nvCxnSpPr>
            <p:cNvPr id="37895" name="Straight Arrow Connector 30"/>
            <p:cNvCxnSpPr>
              <a:cxnSpLocks noChangeShapeType="1"/>
            </p:cNvCxnSpPr>
            <p:nvPr/>
          </p:nvCxnSpPr>
          <p:spPr bwMode="auto">
            <a:xfrm rot="5400000" flipH="1" flipV="1">
              <a:off x="-468560" y="2564904"/>
              <a:ext cx="1872208" cy="1588"/>
            </a:xfrm>
            <a:prstGeom prst="straightConnector1">
              <a:avLst/>
            </a:prstGeom>
            <a:noFill/>
            <a:ln w="28575">
              <a:solidFill>
                <a:schemeClr val="tx1"/>
              </a:solidFill>
              <a:round/>
              <a:headEnd/>
              <a:tailEnd type="arrow" w="med" len="med"/>
            </a:ln>
          </p:spPr>
        </p:cxnSp>
        <p:cxnSp>
          <p:nvCxnSpPr>
            <p:cNvPr id="37896" name="Straight Arrow Connector 31"/>
            <p:cNvCxnSpPr>
              <a:cxnSpLocks noChangeShapeType="1"/>
              <a:endCxn id="37898" idx="0"/>
            </p:cNvCxnSpPr>
            <p:nvPr/>
          </p:nvCxnSpPr>
          <p:spPr bwMode="auto">
            <a:xfrm flipV="1">
              <a:off x="467544" y="3501008"/>
              <a:ext cx="3640265" cy="9178"/>
            </a:xfrm>
            <a:prstGeom prst="straightConnector1">
              <a:avLst/>
            </a:prstGeom>
            <a:noFill/>
            <a:ln w="28575">
              <a:solidFill>
                <a:schemeClr val="tx1"/>
              </a:solidFill>
              <a:round/>
              <a:headEnd/>
              <a:tailEnd type="arrow" w="med" len="med"/>
            </a:ln>
          </p:spPr>
        </p:cxnSp>
        <p:sp>
          <p:nvSpPr>
            <p:cNvPr id="37897" name="TextBox 32"/>
            <p:cNvSpPr txBox="1">
              <a:spLocks noChangeArrowheads="1"/>
            </p:cNvSpPr>
            <p:nvPr/>
          </p:nvSpPr>
          <p:spPr bwMode="auto">
            <a:xfrm>
              <a:off x="179512"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7898" name="TextBox 33"/>
            <p:cNvSpPr txBox="1">
              <a:spLocks noChangeArrowheads="1"/>
            </p:cNvSpPr>
            <p:nvPr/>
          </p:nvSpPr>
          <p:spPr bwMode="auto">
            <a:xfrm>
              <a:off x="2915816" y="3501008"/>
              <a:ext cx="2383986" cy="369332"/>
            </a:xfrm>
            <a:prstGeom prst="rect">
              <a:avLst/>
            </a:prstGeom>
            <a:noFill/>
            <a:ln w="9525">
              <a:noFill/>
              <a:miter lim="800000"/>
              <a:headEnd/>
              <a:tailEnd/>
            </a:ln>
          </p:spPr>
          <p:txBody>
            <a:bodyPr wrap="none">
              <a:spAutoFit/>
            </a:bodyPr>
            <a:lstStyle/>
            <a:p>
              <a:r>
                <a:rPr lang="en-US" sz="1800"/>
                <a:t>State Space (1 variable)</a:t>
              </a:r>
            </a:p>
          </p:txBody>
        </p:sp>
        <p:cxnSp>
          <p:nvCxnSpPr>
            <p:cNvPr id="37899" name="Straight Arrow Connector 34"/>
            <p:cNvCxnSpPr>
              <a:cxnSpLocks noChangeShapeType="1"/>
            </p:cNvCxnSpPr>
            <p:nvPr/>
          </p:nvCxnSpPr>
          <p:spPr bwMode="auto">
            <a:xfrm rot="5400000" flipH="1" flipV="1">
              <a:off x="3492674" y="2564110"/>
              <a:ext cx="1872208" cy="1588"/>
            </a:xfrm>
            <a:prstGeom prst="straightConnector1">
              <a:avLst/>
            </a:prstGeom>
            <a:noFill/>
            <a:ln w="28575">
              <a:solidFill>
                <a:schemeClr val="tx1"/>
              </a:solidFill>
              <a:round/>
              <a:headEnd/>
              <a:tailEnd type="arrow" w="med" len="med"/>
            </a:ln>
          </p:spPr>
        </p:cxnSp>
        <p:cxnSp>
          <p:nvCxnSpPr>
            <p:cNvPr id="37900" name="Straight Arrow Connector 35"/>
            <p:cNvCxnSpPr>
              <a:cxnSpLocks noChangeShapeType="1"/>
            </p:cNvCxnSpPr>
            <p:nvPr/>
          </p:nvCxnSpPr>
          <p:spPr bwMode="auto">
            <a:xfrm flipV="1">
              <a:off x="4427984" y="3501008"/>
              <a:ext cx="4392488" cy="9178"/>
            </a:xfrm>
            <a:prstGeom prst="straightConnector1">
              <a:avLst/>
            </a:prstGeom>
            <a:noFill/>
            <a:ln w="28575">
              <a:solidFill>
                <a:schemeClr val="tx1"/>
              </a:solidFill>
              <a:round/>
              <a:headEnd/>
              <a:tailEnd type="arrow" w="med" len="med"/>
            </a:ln>
          </p:spPr>
        </p:cxnSp>
        <p:sp>
          <p:nvSpPr>
            <p:cNvPr id="37901" name="TextBox 36"/>
            <p:cNvSpPr txBox="1">
              <a:spLocks noChangeArrowheads="1"/>
            </p:cNvSpPr>
            <p:nvPr/>
          </p:nvSpPr>
          <p:spPr bwMode="auto">
            <a:xfrm>
              <a:off x="3635896" y="1340768"/>
              <a:ext cx="1813317" cy="338554"/>
            </a:xfrm>
            <a:prstGeom prst="rect">
              <a:avLst/>
            </a:prstGeom>
            <a:noFill/>
            <a:ln w="9525">
              <a:noFill/>
              <a:miter lim="800000"/>
              <a:headEnd/>
              <a:tailEnd/>
            </a:ln>
          </p:spPr>
          <p:txBody>
            <a:bodyPr wrap="none">
              <a:spAutoFit/>
            </a:bodyPr>
            <a:lstStyle/>
            <a:p>
              <a:r>
                <a:rPr lang="en-US" sz="1600"/>
                <a:t>Evaluation function</a:t>
              </a:r>
            </a:p>
          </p:txBody>
        </p:sp>
        <p:sp>
          <p:nvSpPr>
            <p:cNvPr id="37902" name="TextBox 37"/>
            <p:cNvSpPr txBox="1">
              <a:spLocks noChangeArrowheads="1"/>
            </p:cNvSpPr>
            <p:nvPr/>
          </p:nvSpPr>
          <p:spPr bwMode="auto">
            <a:xfrm>
              <a:off x="7830820" y="3429000"/>
              <a:ext cx="1313180" cy="646331"/>
            </a:xfrm>
            <a:prstGeom prst="rect">
              <a:avLst/>
            </a:prstGeom>
            <a:noFill/>
            <a:ln w="9525">
              <a:noFill/>
              <a:miter lim="800000"/>
              <a:headEnd/>
              <a:tailEnd/>
            </a:ln>
          </p:spPr>
          <p:txBody>
            <a:bodyPr wrap="none">
              <a:spAutoFit/>
            </a:bodyPr>
            <a:lstStyle/>
            <a:p>
              <a:r>
                <a:rPr lang="en-US" sz="1800"/>
                <a:t>State Space </a:t>
              </a:r>
            </a:p>
            <a:p>
              <a:r>
                <a:rPr lang="en-US" sz="1800"/>
                <a:t>(1 variable)</a:t>
              </a:r>
            </a:p>
          </p:txBody>
        </p:sp>
        <p:sp>
          <p:nvSpPr>
            <p:cNvPr id="37903" name="TextBox 38"/>
            <p:cNvSpPr txBox="1">
              <a:spLocks noChangeArrowheads="1"/>
            </p:cNvSpPr>
            <p:nvPr/>
          </p:nvSpPr>
          <p:spPr bwMode="auto">
            <a:xfrm>
              <a:off x="2843808" y="1412776"/>
              <a:ext cx="444352" cy="523220"/>
            </a:xfrm>
            <a:prstGeom prst="rect">
              <a:avLst/>
            </a:prstGeom>
            <a:noFill/>
            <a:ln w="9525">
              <a:noFill/>
              <a:miter lim="800000"/>
              <a:headEnd/>
              <a:tailEnd/>
            </a:ln>
          </p:spPr>
          <p:txBody>
            <a:bodyPr wrap="none">
              <a:spAutoFit/>
            </a:bodyPr>
            <a:lstStyle/>
            <a:p>
              <a:r>
                <a:rPr lang="en-US" b="1"/>
                <a:t>A</a:t>
              </a:r>
            </a:p>
          </p:txBody>
        </p:sp>
        <p:sp>
          <p:nvSpPr>
            <p:cNvPr id="37904" name="TextBox 39"/>
            <p:cNvSpPr txBox="1">
              <a:spLocks noChangeArrowheads="1"/>
            </p:cNvSpPr>
            <p:nvPr/>
          </p:nvSpPr>
          <p:spPr bwMode="auto">
            <a:xfrm>
              <a:off x="7812360" y="1340768"/>
              <a:ext cx="423514" cy="523220"/>
            </a:xfrm>
            <a:prstGeom prst="rect">
              <a:avLst/>
            </a:prstGeom>
            <a:noFill/>
            <a:ln w="9525">
              <a:noFill/>
              <a:miter lim="800000"/>
              <a:headEnd/>
              <a:tailEnd/>
            </a:ln>
          </p:spPr>
          <p:txBody>
            <a:bodyPr wrap="none">
              <a:spAutoFit/>
            </a:bodyPr>
            <a:lstStyle/>
            <a:p>
              <a:r>
                <a:rPr lang="en-US" b="1"/>
                <a:t>B</a:t>
              </a:r>
            </a:p>
          </p:txBody>
        </p:sp>
        <p:sp>
          <p:nvSpPr>
            <p:cNvPr id="41" name="TextBox 40"/>
            <p:cNvSpPr txBox="1"/>
            <p:nvPr/>
          </p:nvSpPr>
          <p:spPr>
            <a:xfrm>
              <a:off x="5867446" y="1556613"/>
              <a:ext cx="423856" cy="523741"/>
            </a:xfrm>
            <a:prstGeom prst="rect">
              <a:avLst/>
            </a:prstGeom>
            <a:solidFill>
              <a:schemeClr val="accent3"/>
            </a:solidFill>
          </p:spPr>
          <p:txBody>
            <a:bodyPr>
              <a:spAutoFit/>
            </a:bodyPr>
            <a:lstStyle/>
            <a:p>
              <a:pPr>
                <a:defRPr/>
              </a:pPr>
              <a:endParaRPr lang="en-US" b="1" dirty="0">
                <a:ea typeface="+mn-ea"/>
              </a:endParaRPr>
            </a:p>
          </p:txBody>
        </p:sp>
        <p:sp>
          <p:nvSpPr>
            <p:cNvPr id="42" name="TextBox 41"/>
            <p:cNvSpPr txBox="1"/>
            <p:nvPr/>
          </p:nvSpPr>
          <p:spPr>
            <a:xfrm>
              <a:off x="2195609" y="1701038"/>
              <a:ext cx="423857" cy="523741"/>
            </a:xfrm>
            <a:prstGeom prst="rect">
              <a:avLst/>
            </a:prstGeom>
            <a:solidFill>
              <a:schemeClr val="accent3"/>
            </a:solidFill>
          </p:spPr>
          <p:txBody>
            <a:bodyPr>
              <a:spAutoFit/>
            </a:bodyPr>
            <a:lstStyle/>
            <a:p>
              <a:pPr>
                <a:defRPr/>
              </a:pPr>
              <a:endParaRPr lang="en-US" b="1" dirty="0">
                <a:ea typeface="+mn-ea"/>
              </a:endParaRPr>
            </a:p>
          </p:txBody>
        </p:sp>
      </p:grpSp>
      <p:sp>
        <p:nvSpPr>
          <p:cNvPr id="37893" name="Rectangle 2"/>
          <p:cNvSpPr>
            <a:spLocks noChangeArrowheads="1"/>
          </p:cNvSpPr>
          <p:nvPr/>
        </p:nvSpPr>
        <p:spPr bwMode="auto">
          <a:xfrm>
            <a:off x="152400" y="-171450"/>
            <a:ext cx="8991600" cy="1584325"/>
          </a:xfrm>
          <a:prstGeom prst="rect">
            <a:avLst/>
          </a:prstGeom>
          <a:noFill/>
          <a:ln w="9525">
            <a:noFill/>
            <a:miter lim="800000"/>
            <a:headEnd/>
            <a:tailEnd/>
          </a:ln>
        </p:spPr>
        <p:txBody>
          <a:bodyPr/>
          <a:lstStyle/>
          <a:p>
            <a:pPr marL="342900" indent="-342900">
              <a:lnSpc>
                <a:spcPct val="70000"/>
              </a:lnSpc>
              <a:spcBef>
                <a:spcPct val="20000"/>
              </a:spcBef>
            </a:pPr>
            <a:endParaRPr lang="en-US"/>
          </a:p>
          <a:p>
            <a:pPr marL="342900" indent="-342900" algn="ctr">
              <a:spcBef>
                <a:spcPct val="20000"/>
              </a:spcBef>
            </a:pPr>
            <a:r>
              <a:rPr lang="en-US">
                <a:solidFill>
                  <a:srgbClr val="3233D0"/>
                </a:solidFill>
                <a:latin typeface="cmr10" charset="0"/>
              </a:rPr>
              <a:t>Which randomized method would work best in each of the these two search spaces? </a:t>
            </a:r>
          </a:p>
          <a:p>
            <a:pPr marL="342900" indent="-342900">
              <a:spcBef>
                <a:spcPct val="20000"/>
              </a:spcBef>
              <a:buFontTx/>
              <a:buChar cha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46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7346DE51-3E17-412A-ADAD-AF6F74B1ADEB}" type="slidenum">
              <a:rPr lang="en-US"/>
              <a:pPr>
                <a:defRPr/>
              </a:pPr>
              <a:t>29</a:t>
            </a:fld>
            <a:endParaRPr lang="en-US"/>
          </a:p>
        </p:txBody>
      </p:sp>
      <p:sp>
        <p:nvSpPr>
          <p:cNvPr id="8234" name="Rectangle 2"/>
          <p:cNvSpPr>
            <a:spLocks noGrp="1" noChangeArrowheads="1"/>
          </p:cNvSpPr>
          <p:nvPr>
            <p:ph type="title"/>
          </p:nvPr>
        </p:nvSpPr>
        <p:spPr/>
        <p:txBody>
          <a:bodyPr/>
          <a:lstStyle/>
          <a:p>
            <a:pPr eaLnBrk="1" hangingPunct="1"/>
            <a:r>
              <a:rPr lang="en-US" smtClean="0"/>
              <a:t>Random Steps (Walk)</a:t>
            </a:r>
          </a:p>
        </p:txBody>
      </p:sp>
      <p:sp>
        <p:nvSpPr>
          <p:cNvPr id="8235" name="Rectangle 3"/>
          <p:cNvSpPr>
            <a:spLocks noGrp="1" noChangeArrowheads="1"/>
          </p:cNvSpPr>
          <p:nvPr>
            <p:ph type="body" idx="1"/>
          </p:nvPr>
        </p:nvSpPr>
        <p:spPr>
          <a:xfrm>
            <a:off x="285750" y="857250"/>
            <a:ext cx="8458200" cy="1798638"/>
          </a:xfrm>
        </p:spPr>
        <p:txBody>
          <a:bodyPr/>
          <a:lstStyle/>
          <a:p>
            <a:pPr eaLnBrk="1" hangingPunct="1">
              <a:lnSpc>
                <a:spcPct val="90000"/>
              </a:lnSpc>
            </a:pPr>
            <a:r>
              <a:rPr lang="en-US" smtClean="0"/>
              <a:t>Let’s assume that neighbors are generated as</a:t>
            </a:r>
          </a:p>
          <a:p>
            <a:pPr marL="342900" lvl="1" indent="-342900" eaLnBrk="1" hangingPunct="1">
              <a:lnSpc>
                <a:spcPct val="90000"/>
              </a:lnSpc>
            </a:pPr>
            <a:r>
              <a:rPr lang="en-US" smtClean="0"/>
              <a:t>assignments that differ in one variable's value</a:t>
            </a:r>
          </a:p>
        </p:txBody>
      </p:sp>
      <p:pic>
        <p:nvPicPr>
          <p:cNvPr id="623620" name="Picture 4" descr="8queen-eval"/>
          <p:cNvPicPr>
            <a:picLocks noChangeAspect="1" noChangeArrowheads="1"/>
          </p:cNvPicPr>
          <p:nvPr/>
        </p:nvPicPr>
        <p:blipFill>
          <a:blip r:embed="rId4" cstate="print"/>
          <a:srcRect l="4556" t="8917" r="10431" b="8868"/>
          <a:stretch>
            <a:fillRect/>
          </a:stretch>
        </p:blipFill>
        <p:spPr bwMode="auto">
          <a:xfrm>
            <a:off x="6215063" y="3643313"/>
            <a:ext cx="2566987" cy="2565400"/>
          </a:xfrm>
          <a:prstGeom prst="rect">
            <a:avLst/>
          </a:prstGeom>
          <a:noFill/>
          <a:ln w="9525">
            <a:noFill/>
            <a:miter lim="800000"/>
            <a:headEnd/>
            <a:tailEnd/>
          </a:ln>
        </p:spPr>
      </p:pic>
      <p:sp>
        <p:nvSpPr>
          <p:cNvPr id="8" name="Rectangle 3"/>
          <p:cNvSpPr txBox="1">
            <a:spLocks noChangeArrowheads="1"/>
          </p:cNvSpPr>
          <p:nvPr/>
        </p:nvSpPr>
        <p:spPr bwMode="auto">
          <a:xfrm>
            <a:off x="285750" y="1785938"/>
            <a:ext cx="8458200" cy="928687"/>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How many neighbors there are given n variables with domains with d values?</a:t>
            </a:r>
            <a:endParaRPr lang="en-US" sz="2000" kern="0" dirty="0">
              <a:latin typeface="+mn-lt"/>
            </a:endParaRPr>
          </a:p>
        </p:txBody>
      </p:sp>
      <p:sp>
        <p:nvSpPr>
          <p:cNvPr id="9" name="Rectangle 3"/>
          <p:cNvSpPr txBox="1">
            <a:spLocks noChangeArrowheads="1"/>
          </p:cNvSpPr>
          <p:nvPr/>
        </p:nvSpPr>
        <p:spPr bwMode="auto">
          <a:xfrm>
            <a:off x="357188" y="2643188"/>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One strategy to add randomness to the selection </a:t>
            </a:r>
            <a:r>
              <a:rPr lang="en-US" sz="2400" kern="0" dirty="0" err="1">
                <a:latin typeface="+mn-lt"/>
              </a:rPr>
              <a:t>variable</a:t>
            </a:r>
            <a:r>
              <a:rPr lang="en-US" sz="2400" kern="0" dirty="0">
                <a:latin typeface="+mn-lt"/>
              </a:rPr>
              <a:t>-value pair. Sometimes choose </a:t>
            </a:r>
            <a:r>
              <a:rPr lang="en-US" sz="2400" kern="0" dirty="0" err="1">
                <a:latin typeface="+mn-lt"/>
              </a:rPr>
              <a:t>th</a:t>
            </a:r>
            <a:r>
              <a:rPr lang="en-US" sz="2400" kern="0" dirty="0">
                <a:latin typeface="+mn-lt"/>
              </a:rPr>
              <a:t>e pair</a:t>
            </a:r>
          </a:p>
          <a:p>
            <a:pPr marL="342900" indent="-342900">
              <a:lnSpc>
                <a:spcPct val="90000"/>
              </a:lnSpc>
              <a:spcBef>
                <a:spcPct val="20000"/>
              </a:spcBef>
              <a:buFont typeface="Arial" pitchFamily="34" charset="0"/>
              <a:buChar char="•"/>
              <a:defRPr/>
            </a:pPr>
            <a:r>
              <a:rPr lang="en-US" sz="2400" kern="0" dirty="0">
                <a:latin typeface="+mn-lt"/>
              </a:rPr>
              <a:t>According to the scoring function</a:t>
            </a:r>
          </a:p>
          <a:p>
            <a:pPr marL="342900" indent="-342900">
              <a:lnSpc>
                <a:spcPct val="90000"/>
              </a:lnSpc>
              <a:spcBef>
                <a:spcPct val="20000"/>
              </a:spcBef>
              <a:buFont typeface="Arial" pitchFamily="34" charset="0"/>
              <a:buChar char="•"/>
              <a:defRPr/>
            </a:pPr>
            <a:r>
              <a:rPr lang="en-US" sz="2400" kern="0" dirty="0">
                <a:latin typeface="+mn-lt"/>
              </a:rPr>
              <a:t>A random one</a:t>
            </a:r>
          </a:p>
          <a:p>
            <a:pPr marL="342900" indent="-342900">
              <a:lnSpc>
                <a:spcPct val="90000"/>
              </a:lnSpc>
              <a:spcBef>
                <a:spcPct val="20000"/>
              </a:spcBef>
              <a:defRPr/>
            </a:pPr>
            <a:endParaRPr lang="en-US" sz="2000" kern="0" dirty="0">
              <a:latin typeface="+mn-lt"/>
            </a:endParaRPr>
          </a:p>
        </p:txBody>
      </p:sp>
      <p:sp>
        <p:nvSpPr>
          <p:cNvPr id="12" name="Rectangle 3"/>
          <p:cNvSpPr txBox="1">
            <a:spLocks noChangeArrowheads="1"/>
          </p:cNvSpPr>
          <p:nvPr/>
        </p:nvSpPr>
        <p:spPr bwMode="auto">
          <a:xfrm>
            <a:off x="357188" y="4572000"/>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E.G in 8-queen</a:t>
            </a:r>
          </a:p>
          <a:p>
            <a:pPr marL="342900" indent="-342900">
              <a:lnSpc>
                <a:spcPct val="90000"/>
              </a:lnSpc>
              <a:spcBef>
                <a:spcPct val="20000"/>
              </a:spcBef>
              <a:buFont typeface="Arial" pitchFamily="34" charset="0"/>
              <a:buChar char="•"/>
              <a:defRPr/>
            </a:pPr>
            <a:r>
              <a:rPr lang="en-US" sz="2400" kern="0" dirty="0">
                <a:latin typeface="+mn-lt"/>
              </a:rPr>
              <a:t>How many neighbors?</a:t>
            </a:r>
          </a:p>
          <a:p>
            <a:pPr marL="342900" indent="-342900">
              <a:lnSpc>
                <a:spcPct val="90000"/>
              </a:lnSpc>
              <a:spcBef>
                <a:spcPct val="20000"/>
              </a:spcBef>
              <a:buFont typeface="Arial" pitchFamily="34" charset="0"/>
              <a:buChar char="•"/>
              <a:defRPr/>
            </a:pPr>
            <a:r>
              <a:rPr lang="en-US" sz="2400" kern="0" dirty="0">
                <a:latin typeface="+mn-lt"/>
              </a:rPr>
              <a:t>……..</a:t>
            </a:r>
          </a:p>
          <a:p>
            <a:pPr marL="342900" indent="-342900">
              <a:lnSpc>
                <a:spcPct val="90000"/>
              </a:lnSpc>
              <a:spcBef>
                <a:spcPct val="20000"/>
              </a:spcBef>
              <a:defRPr/>
            </a:pPr>
            <a:endParaRPr lang="en-US" sz="20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2AF14C2-2F82-4998-8323-D36861F5A921}" type="slidenum">
              <a:rPr lang="en-US"/>
              <a:pPr>
                <a:defRPr/>
              </a:pPr>
              <a:t>3</a:t>
            </a:fld>
            <a:endParaRPr lang="en-US"/>
          </a:p>
        </p:txBody>
      </p:sp>
      <p:sp>
        <p:nvSpPr>
          <p:cNvPr id="3105" name="Rectangle 2"/>
          <p:cNvSpPr>
            <a:spLocks noGrp="1" noChangeArrowheads="1"/>
          </p:cNvSpPr>
          <p:nvPr>
            <p:ph type="title"/>
          </p:nvPr>
        </p:nvSpPr>
        <p:spPr>
          <a:xfrm>
            <a:off x="285750" y="285750"/>
            <a:ext cx="8534400" cy="685800"/>
          </a:xfrm>
        </p:spPr>
        <p:txBody>
          <a:bodyPr/>
          <a:lstStyle/>
          <a:p>
            <a:pPr eaLnBrk="1" hangingPunct="1"/>
            <a:r>
              <a:rPr lang="en-US" smtClean="0"/>
              <a:t>Systematically solving CSPs: Summary</a:t>
            </a:r>
          </a:p>
        </p:txBody>
      </p:sp>
      <p:sp>
        <p:nvSpPr>
          <p:cNvPr id="569347" name="Rectangle 3"/>
          <p:cNvSpPr>
            <a:spLocks noGrp="1" noChangeArrowheads="1"/>
          </p:cNvSpPr>
          <p:nvPr>
            <p:ph type="body" idx="1"/>
          </p:nvPr>
        </p:nvSpPr>
        <p:spPr>
          <a:xfrm>
            <a:off x="285750" y="1285875"/>
            <a:ext cx="8588375" cy="4946650"/>
          </a:xfrm>
        </p:spPr>
        <p:txBody>
          <a:bodyPr/>
          <a:lstStyle/>
          <a:p>
            <a:pPr eaLnBrk="1" hangingPunct="1">
              <a:buFontTx/>
              <a:buChar char="•"/>
              <a:defRPr/>
            </a:pPr>
            <a:r>
              <a:rPr lang="en-US" dirty="0" smtClean="0"/>
              <a:t>Build Constraint Network</a:t>
            </a:r>
          </a:p>
          <a:p>
            <a:pPr eaLnBrk="1" hangingPunct="1">
              <a:buFontTx/>
              <a:buChar char="•"/>
              <a:defRPr/>
            </a:pPr>
            <a:r>
              <a:rPr lang="en-US" dirty="0" smtClean="0">
                <a:solidFill>
                  <a:schemeClr val="accent6"/>
                </a:solidFill>
              </a:rPr>
              <a:t>Apply Arc Consistency </a:t>
            </a:r>
          </a:p>
          <a:p>
            <a:pPr lvl="1" eaLnBrk="1" hangingPunct="1">
              <a:defRPr/>
            </a:pPr>
            <a:r>
              <a:rPr lang="en-US" dirty="0" smtClean="0"/>
              <a:t>One domain is empty </a:t>
            </a:r>
            <a:r>
              <a:rPr lang="en-US" dirty="0" smtClean="0">
                <a:sym typeface="Symbol" pitchFamily="18" charset="2"/>
              </a:rPr>
              <a:t></a:t>
            </a:r>
            <a:endParaRPr lang="en-US" dirty="0" smtClean="0"/>
          </a:p>
          <a:p>
            <a:pPr lvl="1" eaLnBrk="1" hangingPunct="1">
              <a:defRPr/>
            </a:pPr>
            <a:r>
              <a:rPr lang="en-US" dirty="0" smtClean="0"/>
              <a:t>Each domain has a single value </a:t>
            </a:r>
            <a:r>
              <a:rPr lang="en-US" dirty="0" smtClean="0">
                <a:sym typeface="Symbol" pitchFamily="18" charset="2"/>
              </a:rPr>
              <a:t></a:t>
            </a:r>
            <a:endParaRPr lang="en-US" dirty="0" smtClean="0"/>
          </a:p>
          <a:p>
            <a:pPr lvl="1" eaLnBrk="1" hangingPunct="1">
              <a:defRPr/>
            </a:pPr>
            <a:r>
              <a:rPr lang="en-US" dirty="0" smtClean="0"/>
              <a:t>Some domains have more than one value </a:t>
            </a:r>
            <a:r>
              <a:rPr lang="en-US" dirty="0" smtClean="0">
                <a:sym typeface="Symbol" pitchFamily="18" charset="2"/>
              </a:rPr>
              <a:t></a:t>
            </a:r>
          </a:p>
          <a:p>
            <a:pPr lvl="1" eaLnBrk="1" hangingPunct="1">
              <a:defRPr/>
            </a:pPr>
            <a:endParaRPr lang="en-US" dirty="0" smtClean="0"/>
          </a:p>
          <a:p>
            <a:pPr lvl="1" eaLnBrk="1" hangingPunct="1">
              <a:defRPr/>
            </a:pPr>
            <a:endParaRPr lang="en-US" dirty="0" smtClean="0"/>
          </a:p>
          <a:p>
            <a:pPr eaLnBrk="1" hangingPunct="1">
              <a:buFont typeface="Arial" pitchFamily="34" charset="0"/>
              <a:buChar char="•"/>
              <a:defRPr/>
            </a:pPr>
            <a:r>
              <a:rPr lang="en-US" dirty="0" smtClean="0"/>
              <a:t>Apply </a:t>
            </a:r>
            <a:r>
              <a:rPr lang="en-US" dirty="0" smtClean="0">
                <a:solidFill>
                  <a:schemeClr val="accent6"/>
                </a:solidFill>
              </a:rPr>
              <a:t>Depth-First Search with Pruning</a:t>
            </a:r>
          </a:p>
          <a:p>
            <a:pPr eaLnBrk="1" hangingPunct="1">
              <a:buFont typeface="Arial" pitchFamily="34" charset="0"/>
              <a:buChar char="•"/>
              <a:defRPr/>
            </a:pPr>
            <a:r>
              <a:rPr lang="en-US" dirty="0" smtClean="0">
                <a:solidFill>
                  <a:schemeClr val="accent2"/>
                </a:solidFill>
              </a:rPr>
              <a:t>Split the problem </a:t>
            </a:r>
            <a:r>
              <a:rPr lang="en-US" dirty="0" smtClean="0"/>
              <a:t>in a number of disjoint cases</a:t>
            </a:r>
          </a:p>
          <a:p>
            <a:pPr lvl="1" eaLnBrk="1" hangingPunct="1">
              <a:buFont typeface="Arial" pitchFamily="34" charset="0"/>
              <a:buChar char="•"/>
              <a:defRPr/>
            </a:pPr>
            <a:r>
              <a:rPr lang="en-US" dirty="0" smtClean="0"/>
              <a:t>Apply Arc Consistency to each case</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pPr>
              <a:defRPr/>
            </a:pPr>
            <a:r>
              <a:rPr lang="en-US" smtClean="0"/>
              <a:t>CPSC 322, Lecture 5</a:t>
            </a:r>
            <a:endParaRPr lang="en-US"/>
          </a:p>
        </p:txBody>
      </p:sp>
      <p:sp>
        <p:nvSpPr>
          <p:cNvPr id="58" name="Slide Number Placeholder 5"/>
          <p:cNvSpPr>
            <a:spLocks noGrp="1"/>
          </p:cNvSpPr>
          <p:nvPr>
            <p:ph type="sldNum" sz="quarter" idx="12"/>
          </p:nvPr>
        </p:nvSpPr>
        <p:spPr/>
        <p:txBody>
          <a:bodyPr/>
          <a:lstStyle/>
          <a:p>
            <a:pPr>
              <a:defRPr/>
            </a:pPr>
            <a:r>
              <a:rPr lang="en-US"/>
              <a:t>Slide </a:t>
            </a:r>
            <a:fld id="{361E50F3-2777-4CC8-954F-26185A53AAED}" type="slidenum">
              <a:rPr lang="en-US"/>
              <a:pPr>
                <a:defRPr/>
              </a:pPr>
              <a:t>30</a:t>
            </a:fld>
            <a:endParaRPr lang="en-US"/>
          </a:p>
        </p:txBody>
      </p:sp>
      <p:sp>
        <p:nvSpPr>
          <p:cNvPr id="9254" name="Rectangle 2"/>
          <p:cNvSpPr>
            <a:spLocks noGrp="1" noChangeArrowheads="1"/>
          </p:cNvSpPr>
          <p:nvPr>
            <p:ph type="title"/>
          </p:nvPr>
        </p:nvSpPr>
        <p:spPr/>
        <p:txBody>
          <a:bodyPr/>
          <a:lstStyle/>
          <a:p>
            <a:pPr eaLnBrk="1" hangingPunct="1"/>
            <a:r>
              <a:rPr lang="en-US" smtClean="0"/>
              <a:t>Random Steps (Walk): two-step</a:t>
            </a:r>
          </a:p>
        </p:txBody>
      </p:sp>
      <p:sp>
        <p:nvSpPr>
          <p:cNvPr id="685059" name="Rectangle 3"/>
          <p:cNvSpPr>
            <a:spLocks noGrp="1" noChangeArrowheads="1"/>
          </p:cNvSpPr>
          <p:nvPr>
            <p:ph type="body" idx="1"/>
          </p:nvPr>
        </p:nvSpPr>
        <p:spPr>
          <a:xfrm>
            <a:off x="0" y="857250"/>
            <a:ext cx="9358313" cy="4546600"/>
          </a:xfrm>
        </p:spPr>
        <p:txBody>
          <a:bodyPr/>
          <a:lstStyle/>
          <a:p>
            <a:pPr marL="533400" indent="-533400" eaLnBrk="1" hangingPunct="1">
              <a:lnSpc>
                <a:spcPct val="90000"/>
              </a:lnSpc>
              <a:defRPr/>
            </a:pPr>
            <a:r>
              <a:rPr lang="en-US" dirty="0" smtClean="0"/>
              <a:t>Another strategy: select a </a:t>
            </a:r>
            <a:r>
              <a:rPr lang="en-US" dirty="0" smtClean="0">
                <a:solidFill>
                  <a:schemeClr val="accent6"/>
                </a:solidFill>
              </a:rPr>
              <a:t>variable first, then </a:t>
            </a:r>
            <a:r>
              <a:rPr lang="en-US" dirty="0" smtClean="0"/>
              <a:t> a </a:t>
            </a:r>
            <a:r>
              <a:rPr lang="en-US" dirty="0" smtClean="0">
                <a:solidFill>
                  <a:schemeClr val="accent6"/>
                </a:solidFill>
              </a:rPr>
              <a:t>value</a:t>
            </a:r>
            <a:r>
              <a:rPr lang="en-US" dirty="0" smtClean="0"/>
              <a:t>:</a:t>
            </a:r>
          </a:p>
          <a:p>
            <a:pPr marL="914400" lvl="1" indent="-457200" eaLnBrk="1" hangingPunct="1">
              <a:lnSpc>
                <a:spcPct val="90000"/>
              </a:lnSpc>
              <a:defRPr/>
            </a:pPr>
            <a:r>
              <a:rPr lang="en-US" sz="2800" dirty="0" smtClean="0"/>
              <a:t>Sometimes select variable:</a:t>
            </a:r>
          </a:p>
          <a:p>
            <a:pPr marL="1295400" lvl="2" indent="-381000" eaLnBrk="1" hangingPunct="1">
              <a:lnSpc>
                <a:spcPct val="90000"/>
              </a:lnSpc>
              <a:buFont typeface="Wingdings" pitchFamily="2" charset="2"/>
              <a:buAutoNum type="arabicPeriod"/>
              <a:defRPr/>
            </a:pPr>
            <a:r>
              <a:rPr lang="en-US" sz="2400" dirty="0" smtClean="0"/>
              <a:t> that participates in the largest number of conflicts.</a:t>
            </a:r>
          </a:p>
          <a:p>
            <a:pPr marL="1295400" lvl="2" indent="-381000" eaLnBrk="1" hangingPunct="1">
              <a:lnSpc>
                <a:spcPct val="90000"/>
              </a:lnSpc>
              <a:buFont typeface="Wingdings" pitchFamily="2" charset="2"/>
              <a:buAutoNum type="arabicPeriod"/>
              <a:defRPr/>
            </a:pPr>
            <a:r>
              <a:rPr lang="en-US" sz="2400" dirty="0" smtClean="0"/>
              <a:t> at random, any variable that participates in some conflict.</a:t>
            </a:r>
          </a:p>
          <a:p>
            <a:pPr marL="1295400" lvl="2" indent="-381000" eaLnBrk="1" hangingPunct="1">
              <a:lnSpc>
                <a:spcPct val="90000"/>
              </a:lnSpc>
              <a:buFont typeface="Wingdings" pitchFamily="2" charset="2"/>
              <a:buAutoNum type="arabicPeriod"/>
              <a:defRPr/>
            </a:pPr>
            <a:r>
              <a:rPr lang="en-US" sz="2400" dirty="0" smtClean="0"/>
              <a:t> at random</a:t>
            </a:r>
          </a:p>
          <a:p>
            <a:pPr marL="914400" lvl="1" indent="-457200" eaLnBrk="1" hangingPunct="1">
              <a:lnSpc>
                <a:spcPct val="90000"/>
              </a:lnSpc>
              <a:defRPr/>
            </a:pPr>
            <a:r>
              <a:rPr lang="en-US" sz="2800" dirty="0" smtClean="0"/>
              <a:t>Sometimes choose value</a:t>
            </a:r>
          </a:p>
          <a:p>
            <a:pPr marL="1295400" lvl="2" indent="-381000" eaLnBrk="1" hangingPunct="1">
              <a:lnSpc>
                <a:spcPct val="90000"/>
              </a:lnSpc>
              <a:buFont typeface="Wingdings" pitchFamily="2" charset="2"/>
              <a:buAutoNum type="alphaLcParenR"/>
              <a:defRPr/>
            </a:pPr>
            <a:r>
              <a:rPr lang="en-US" sz="2400" dirty="0" smtClean="0"/>
              <a:t>That minimizes # of conflicts</a:t>
            </a:r>
          </a:p>
          <a:p>
            <a:pPr marL="1295400" lvl="2" indent="-381000" eaLnBrk="1" hangingPunct="1">
              <a:lnSpc>
                <a:spcPct val="90000"/>
              </a:lnSpc>
              <a:buFont typeface="Wingdings" pitchFamily="2" charset="2"/>
              <a:buAutoNum type="alphaLcParenR"/>
              <a:defRPr/>
            </a:pPr>
            <a:r>
              <a:rPr lang="en-US" sz="2400" dirty="0" smtClean="0"/>
              <a:t>at random</a:t>
            </a:r>
          </a:p>
          <a:p>
            <a:pPr marL="1295400" lvl="2" indent="-381000" eaLnBrk="1" hangingPunct="1">
              <a:lnSpc>
                <a:spcPct val="90000"/>
              </a:lnSpc>
              <a:defRPr/>
            </a:pPr>
            <a:endParaRPr lang="en-US" sz="2400" dirty="0" smtClean="0"/>
          </a:p>
        </p:txBody>
      </p:sp>
      <p:grpSp>
        <p:nvGrpSpPr>
          <p:cNvPr id="2" name="Group 4"/>
          <p:cNvGrpSpPr>
            <a:grpSpLocks/>
          </p:cNvGrpSpPr>
          <p:nvPr/>
        </p:nvGrpSpPr>
        <p:grpSpPr bwMode="auto">
          <a:xfrm>
            <a:off x="6227763" y="3429000"/>
            <a:ext cx="2438400" cy="2438400"/>
            <a:chOff x="960" y="1344"/>
            <a:chExt cx="1536" cy="1536"/>
          </a:xfrm>
        </p:grpSpPr>
        <p:sp>
          <p:nvSpPr>
            <p:cNvPr id="9275" name="Rectangle 5"/>
            <p:cNvSpPr>
              <a:spLocks noChangeArrowheads="1"/>
            </p:cNvSpPr>
            <p:nvPr/>
          </p:nvSpPr>
          <p:spPr bwMode="auto">
            <a:xfrm>
              <a:off x="960" y="1344"/>
              <a:ext cx="1536" cy="1536"/>
            </a:xfrm>
            <a:prstGeom prst="rect">
              <a:avLst/>
            </a:prstGeom>
            <a:noFill/>
            <a:ln w="9525">
              <a:solidFill>
                <a:schemeClr val="tx1"/>
              </a:solidFill>
              <a:miter lim="800000"/>
              <a:headEnd/>
              <a:tailEnd/>
            </a:ln>
          </p:spPr>
          <p:txBody>
            <a:bodyPr wrap="none" anchor="ctr"/>
            <a:lstStyle/>
            <a:p>
              <a:endParaRPr lang="en-US"/>
            </a:p>
          </p:txBody>
        </p:sp>
        <p:sp>
          <p:nvSpPr>
            <p:cNvPr id="9276" name="Rectangle 6"/>
            <p:cNvSpPr>
              <a:spLocks noChangeArrowheads="1"/>
            </p:cNvSpPr>
            <p:nvPr/>
          </p:nvSpPr>
          <p:spPr bwMode="auto">
            <a:xfrm>
              <a:off x="2304"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7" name="Rectangle 7"/>
            <p:cNvSpPr>
              <a:spLocks noChangeArrowheads="1"/>
            </p:cNvSpPr>
            <p:nvPr/>
          </p:nvSpPr>
          <p:spPr bwMode="auto">
            <a:xfrm>
              <a:off x="1728"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8" name="Rectangle 8"/>
            <p:cNvSpPr>
              <a:spLocks noChangeArrowheads="1"/>
            </p:cNvSpPr>
            <p:nvPr/>
          </p:nvSpPr>
          <p:spPr bwMode="auto">
            <a:xfrm>
              <a:off x="2112"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9" name="Rectangle 9"/>
            <p:cNvSpPr>
              <a:spLocks noChangeArrowheads="1"/>
            </p:cNvSpPr>
            <p:nvPr/>
          </p:nvSpPr>
          <p:spPr bwMode="auto">
            <a:xfrm>
              <a:off x="1920"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0" name="Rectangle 10"/>
            <p:cNvSpPr>
              <a:spLocks noChangeArrowheads="1"/>
            </p:cNvSpPr>
            <p:nvPr/>
          </p:nvSpPr>
          <p:spPr bwMode="auto">
            <a:xfrm>
              <a:off x="2304"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1" name="Rectangle 11"/>
            <p:cNvSpPr>
              <a:spLocks noChangeArrowheads="1"/>
            </p:cNvSpPr>
            <p:nvPr/>
          </p:nvSpPr>
          <p:spPr bwMode="auto">
            <a:xfrm>
              <a:off x="2112"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2" name="Rectangle 12"/>
            <p:cNvSpPr>
              <a:spLocks noChangeArrowheads="1"/>
            </p:cNvSpPr>
            <p:nvPr/>
          </p:nvSpPr>
          <p:spPr bwMode="auto">
            <a:xfrm>
              <a:off x="1920"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3" name="Rectangle 13"/>
            <p:cNvSpPr>
              <a:spLocks noChangeArrowheads="1"/>
            </p:cNvSpPr>
            <p:nvPr/>
          </p:nvSpPr>
          <p:spPr bwMode="auto">
            <a:xfrm>
              <a:off x="1728"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4" name="Rectangle 14"/>
            <p:cNvSpPr>
              <a:spLocks noChangeArrowheads="1"/>
            </p:cNvSpPr>
            <p:nvPr/>
          </p:nvSpPr>
          <p:spPr bwMode="auto">
            <a:xfrm>
              <a:off x="1536"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5" name="Rectangle 15"/>
            <p:cNvSpPr>
              <a:spLocks noChangeArrowheads="1"/>
            </p:cNvSpPr>
            <p:nvPr/>
          </p:nvSpPr>
          <p:spPr bwMode="auto">
            <a:xfrm>
              <a:off x="1344"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6" name="Rectangle 16"/>
            <p:cNvSpPr>
              <a:spLocks noChangeArrowheads="1"/>
            </p:cNvSpPr>
            <p:nvPr/>
          </p:nvSpPr>
          <p:spPr bwMode="auto">
            <a:xfrm>
              <a:off x="1152"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7" name="Rectangle 17"/>
            <p:cNvSpPr>
              <a:spLocks noChangeArrowheads="1"/>
            </p:cNvSpPr>
            <p:nvPr/>
          </p:nvSpPr>
          <p:spPr bwMode="auto">
            <a:xfrm>
              <a:off x="960"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8" name="Rectangle 18"/>
            <p:cNvSpPr>
              <a:spLocks noChangeArrowheads="1"/>
            </p:cNvSpPr>
            <p:nvPr/>
          </p:nvSpPr>
          <p:spPr bwMode="auto">
            <a:xfrm>
              <a:off x="1152"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9" name="Rectangle 19"/>
            <p:cNvSpPr>
              <a:spLocks noChangeArrowheads="1"/>
            </p:cNvSpPr>
            <p:nvPr/>
          </p:nvSpPr>
          <p:spPr bwMode="auto">
            <a:xfrm>
              <a:off x="1344"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0" name="Rectangle 20"/>
            <p:cNvSpPr>
              <a:spLocks noChangeArrowheads="1"/>
            </p:cNvSpPr>
            <p:nvPr/>
          </p:nvSpPr>
          <p:spPr bwMode="auto">
            <a:xfrm>
              <a:off x="1536"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1" name="Rectangle 21"/>
            <p:cNvSpPr>
              <a:spLocks noChangeArrowheads="1"/>
            </p:cNvSpPr>
            <p:nvPr/>
          </p:nvSpPr>
          <p:spPr bwMode="auto">
            <a:xfrm>
              <a:off x="1344"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2" name="Rectangle 22"/>
            <p:cNvSpPr>
              <a:spLocks noChangeArrowheads="1"/>
            </p:cNvSpPr>
            <p:nvPr/>
          </p:nvSpPr>
          <p:spPr bwMode="auto">
            <a:xfrm>
              <a:off x="1536"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3" name="Rectangle 23"/>
            <p:cNvSpPr>
              <a:spLocks noChangeArrowheads="1"/>
            </p:cNvSpPr>
            <p:nvPr/>
          </p:nvSpPr>
          <p:spPr bwMode="auto">
            <a:xfrm>
              <a:off x="1728"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4" name="Rectangle 24"/>
            <p:cNvSpPr>
              <a:spLocks noChangeArrowheads="1"/>
            </p:cNvSpPr>
            <p:nvPr/>
          </p:nvSpPr>
          <p:spPr bwMode="auto">
            <a:xfrm>
              <a:off x="1920"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5" name="Rectangle 25"/>
            <p:cNvSpPr>
              <a:spLocks noChangeArrowheads="1"/>
            </p:cNvSpPr>
            <p:nvPr/>
          </p:nvSpPr>
          <p:spPr bwMode="auto">
            <a:xfrm>
              <a:off x="960"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6" name="Rectangle 26"/>
            <p:cNvSpPr>
              <a:spLocks noChangeArrowheads="1"/>
            </p:cNvSpPr>
            <p:nvPr/>
          </p:nvSpPr>
          <p:spPr bwMode="auto">
            <a:xfrm>
              <a:off x="1536"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7" name="Rectangle 27"/>
            <p:cNvSpPr>
              <a:spLocks noChangeArrowheads="1"/>
            </p:cNvSpPr>
            <p:nvPr/>
          </p:nvSpPr>
          <p:spPr bwMode="auto">
            <a:xfrm>
              <a:off x="1152"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8" name="Rectangle 28"/>
            <p:cNvSpPr>
              <a:spLocks noChangeArrowheads="1"/>
            </p:cNvSpPr>
            <p:nvPr/>
          </p:nvSpPr>
          <p:spPr bwMode="auto">
            <a:xfrm>
              <a:off x="1344"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9" name="Rectangle 29"/>
            <p:cNvSpPr>
              <a:spLocks noChangeArrowheads="1"/>
            </p:cNvSpPr>
            <p:nvPr/>
          </p:nvSpPr>
          <p:spPr bwMode="auto">
            <a:xfrm>
              <a:off x="960"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0" name="Rectangle 30"/>
            <p:cNvSpPr>
              <a:spLocks noChangeArrowheads="1"/>
            </p:cNvSpPr>
            <p:nvPr/>
          </p:nvSpPr>
          <p:spPr bwMode="auto">
            <a:xfrm>
              <a:off x="1152"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1" name="Rectangle 31"/>
            <p:cNvSpPr>
              <a:spLocks noChangeArrowheads="1"/>
            </p:cNvSpPr>
            <p:nvPr/>
          </p:nvSpPr>
          <p:spPr bwMode="auto">
            <a:xfrm>
              <a:off x="960"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2" name="Rectangle 32"/>
            <p:cNvSpPr>
              <a:spLocks noChangeArrowheads="1"/>
            </p:cNvSpPr>
            <p:nvPr/>
          </p:nvSpPr>
          <p:spPr bwMode="auto">
            <a:xfrm>
              <a:off x="2304"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3" name="Rectangle 33"/>
            <p:cNvSpPr>
              <a:spLocks noChangeArrowheads="1"/>
            </p:cNvSpPr>
            <p:nvPr/>
          </p:nvSpPr>
          <p:spPr bwMode="auto">
            <a:xfrm>
              <a:off x="2304"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4" name="Rectangle 34"/>
            <p:cNvSpPr>
              <a:spLocks noChangeArrowheads="1"/>
            </p:cNvSpPr>
            <p:nvPr/>
          </p:nvSpPr>
          <p:spPr bwMode="auto">
            <a:xfrm>
              <a:off x="2112"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5" name="Rectangle 35"/>
            <p:cNvSpPr>
              <a:spLocks noChangeArrowheads="1"/>
            </p:cNvSpPr>
            <p:nvPr/>
          </p:nvSpPr>
          <p:spPr bwMode="auto">
            <a:xfrm>
              <a:off x="2112"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6" name="Rectangle 36"/>
            <p:cNvSpPr>
              <a:spLocks noChangeArrowheads="1"/>
            </p:cNvSpPr>
            <p:nvPr/>
          </p:nvSpPr>
          <p:spPr bwMode="auto">
            <a:xfrm>
              <a:off x="1920"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7" name="Rectangle 37"/>
            <p:cNvSpPr>
              <a:spLocks noChangeArrowheads="1"/>
            </p:cNvSpPr>
            <p:nvPr/>
          </p:nvSpPr>
          <p:spPr bwMode="auto">
            <a:xfrm>
              <a:off x="1728"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257" name="AutoShape 39"/>
          <p:cNvSpPr>
            <a:spLocks noChangeArrowheads="1"/>
          </p:cNvSpPr>
          <p:nvPr/>
        </p:nvSpPr>
        <p:spPr bwMode="auto">
          <a:xfrm>
            <a:off x="6227763" y="3733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8" name="AutoShape 40"/>
          <p:cNvSpPr>
            <a:spLocks noChangeArrowheads="1"/>
          </p:cNvSpPr>
          <p:nvPr/>
        </p:nvSpPr>
        <p:spPr bwMode="auto">
          <a:xfrm>
            <a:off x="6532563" y="46482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9" name="AutoShape 41"/>
          <p:cNvSpPr>
            <a:spLocks noChangeArrowheads="1"/>
          </p:cNvSpPr>
          <p:nvPr/>
        </p:nvSpPr>
        <p:spPr bwMode="auto">
          <a:xfrm>
            <a:off x="7751763" y="5562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0" name="AutoShape 42"/>
          <p:cNvSpPr>
            <a:spLocks noChangeArrowheads="1"/>
          </p:cNvSpPr>
          <p:nvPr/>
        </p:nvSpPr>
        <p:spPr bwMode="auto">
          <a:xfrm>
            <a:off x="8056563" y="49530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1" name="AutoShape 43"/>
          <p:cNvSpPr>
            <a:spLocks noChangeArrowheads="1"/>
          </p:cNvSpPr>
          <p:nvPr/>
        </p:nvSpPr>
        <p:spPr bwMode="auto">
          <a:xfrm>
            <a:off x="8374063" y="4033838"/>
            <a:ext cx="304800" cy="304800"/>
          </a:xfrm>
          <a:prstGeom prst="star4">
            <a:avLst>
              <a:gd name="adj" fmla="val 12500"/>
            </a:avLst>
          </a:prstGeom>
          <a:solidFill>
            <a:srgbClr val="CC0099"/>
          </a:solidFill>
          <a:ln w="9525">
            <a:solidFill>
              <a:schemeClr val="accent2"/>
            </a:solidFill>
            <a:miter lim="800000"/>
            <a:headEnd/>
            <a:tailEnd/>
          </a:ln>
        </p:spPr>
        <p:txBody>
          <a:bodyPr wrap="none" anchor="ctr"/>
          <a:lstStyle/>
          <a:p>
            <a:endParaRPr lang="en-US"/>
          </a:p>
        </p:txBody>
      </p:sp>
      <p:sp>
        <p:nvSpPr>
          <p:cNvPr id="9262" name="AutoShape 44"/>
          <p:cNvSpPr>
            <a:spLocks noChangeArrowheads="1"/>
          </p:cNvSpPr>
          <p:nvPr/>
        </p:nvSpPr>
        <p:spPr bwMode="auto">
          <a:xfrm>
            <a:off x="7446963" y="4038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pPr algn="ctr"/>
            <a:endParaRPr lang="en-US" sz="2400">
              <a:solidFill>
                <a:srgbClr val="FF33CC"/>
              </a:solidFill>
              <a:latin typeface="Tahoma" pitchFamily="34" charset="0"/>
            </a:endParaRPr>
          </a:p>
        </p:txBody>
      </p:sp>
      <p:sp>
        <p:nvSpPr>
          <p:cNvPr id="9263" name="AutoShape 45"/>
          <p:cNvSpPr>
            <a:spLocks noChangeArrowheads="1"/>
          </p:cNvSpPr>
          <p:nvPr/>
        </p:nvSpPr>
        <p:spPr bwMode="auto">
          <a:xfrm>
            <a:off x="7142163" y="4343400"/>
            <a:ext cx="304800" cy="304800"/>
          </a:xfrm>
          <a:prstGeom prst="star4">
            <a:avLst>
              <a:gd name="adj" fmla="val 12500"/>
            </a:avLst>
          </a:prstGeom>
          <a:solidFill>
            <a:srgbClr val="F81706"/>
          </a:solidFill>
          <a:ln w="9525">
            <a:solidFill>
              <a:schemeClr val="accent2"/>
            </a:solidFill>
            <a:miter lim="800000"/>
            <a:headEnd/>
            <a:tailEnd/>
          </a:ln>
        </p:spPr>
        <p:txBody>
          <a:bodyPr wrap="none" anchor="ctr"/>
          <a:lstStyle/>
          <a:p>
            <a:endParaRPr lang="en-US"/>
          </a:p>
        </p:txBody>
      </p:sp>
      <p:sp>
        <p:nvSpPr>
          <p:cNvPr id="9264" name="AutoShape 46"/>
          <p:cNvSpPr>
            <a:spLocks noChangeArrowheads="1"/>
          </p:cNvSpPr>
          <p:nvPr/>
        </p:nvSpPr>
        <p:spPr bwMode="auto">
          <a:xfrm>
            <a:off x="6837363" y="5257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grpSp>
        <p:nvGrpSpPr>
          <p:cNvPr id="3" name="Group 47"/>
          <p:cNvGrpSpPr>
            <a:grpSpLocks/>
          </p:cNvGrpSpPr>
          <p:nvPr/>
        </p:nvGrpSpPr>
        <p:grpSpPr bwMode="auto">
          <a:xfrm>
            <a:off x="7446963" y="3429000"/>
            <a:ext cx="309562" cy="2500313"/>
            <a:chOff x="1248" y="1152"/>
            <a:chExt cx="195" cy="1575"/>
          </a:xfrm>
        </p:grpSpPr>
        <p:sp>
          <p:nvSpPr>
            <p:cNvPr id="9268" name="Text Box 48"/>
            <p:cNvSpPr txBox="1">
              <a:spLocks noChangeArrowheads="1"/>
            </p:cNvSpPr>
            <p:nvPr/>
          </p:nvSpPr>
          <p:spPr bwMode="auto">
            <a:xfrm>
              <a:off x="1248" y="1152"/>
              <a:ext cx="195" cy="231"/>
            </a:xfrm>
            <a:prstGeom prst="rect">
              <a:avLst/>
            </a:prstGeom>
            <a:noFill/>
            <a:ln w="9525">
              <a:noFill/>
              <a:miter lim="800000"/>
              <a:headEnd/>
              <a:tailEnd/>
            </a:ln>
          </p:spPr>
          <p:txBody>
            <a:bodyPr wrap="none">
              <a:spAutoFit/>
            </a:bodyPr>
            <a:lstStyle/>
            <a:p>
              <a:r>
                <a:rPr lang="en-US" sz="1800">
                  <a:latin typeface="Tahoma" pitchFamily="34" charset="0"/>
                </a:rPr>
                <a:t>0</a:t>
              </a:r>
            </a:p>
          </p:txBody>
        </p:sp>
        <p:sp>
          <p:nvSpPr>
            <p:cNvPr id="9269" name="Text Box 49"/>
            <p:cNvSpPr txBox="1">
              <a:spLocks noChangeArrowheads="1"/>
            </p:cNvSpPr>
            <p:nvPr/>
          </p:nvSpPr>
          <p:spPr bwMode="auto">
            <a:xfrm>
              <a:off x="1248" y="134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0" name="Text Box 50"/>
            <p:cNvSpPr txBox="1">
              <a:spLocks noChangeArrowheads="1"/>
            </p:cNvSpPr>
            <p:nvPr/>
          </p:nvSpPr>
          <p:spPr bwMode="auto">
            <a:xfrm>
              <a:off x="1248" y="1728"/>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1" name="Text Box 51"/>
            <p:cNvSpPr txBox="1">
              <a:spLocks noChangeArrowheads="1"/>
            </p:cNvSpPr>
            <p:nvPr/>
          </p:nvSpPr>
          <p:spPr bwMode="auto">
            <a:xfrm>
              <a:off x="1248" y="1920"/>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2" name="Text Box 52"/>
            <p:cNvSpPr txBox="1">
              <a:spLocks noChangeArrowheads="1"/>
            </p:cNvSpPr>
            <p:nvPr/>
          </p:nvSpPr>
          <p:spPr bwMode="auto">
            <a:xfrm>
              <a:off x="1248" y="2112"/>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3" name="Text Box 53"/>
            <p:cNvSpPr txBox="1">
              <a:spLocks noChangeArrowheads="1"/>
            </p:cNvSpPr>
            <p:nvPr/>
          </p:nvSpPr>
          <p:spPr bwMode="auto">
            <a:xfrm>
              <a:off x="1248" y="230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4" name="Text Box 54"/>
            <p:cNvSpPr txBox="1">
              <a:spLocks noChangeArrowheads="1"/>
            </p:cNvSpPr>
            <p:nvPr/>
          </p:nvSpPr>
          <p:spPr bwMode="auto">
            <a:xfrm>
              <a:off x="1248" y="2496"/>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grpSp>
      <p:sp>
        <p:nvSpPr>
          <p:cNvPr id="9266" name="AutoShape 55"/>
          <p:cNvSpPr>
            <a:spLocks noChangeArrowheads="1"/>
          </p:cNvSpPr>
          <p:nvPr/>
        </p:nvSpPr>
        <p:spPr bwMode="auto">
          <a:xfrm>
            <a:off x="7446963" y="4038600"/>
            <a:ext cx="304800" cy="304800"/>
          </a:xfrm>
          <a:prstGeom prst="star4">
            <a:avLst>
              <a:gd name="adj" fmla="val 12500"/>
            </a:avLst>
          </a:prstGeom>
          <a:solidFill>
            <a:srgbClr val="FF33CC"/>
          </a:solidFill>
          <a:ln w="9525">
            <a:solidFill>
              <a:schemeClr val="accent2"/>
            </a:solidFill>
            <a:miter lim="800000"/>
            <a:headEnd/>
            <a:tailEnd/>
          </a:ln>
        </p:spPr>
        <p:txBody>
          <a:bodyPr wrap="none" anchor="ctr"/>
          <a:lstStyle/>
          <a:p>
            <a:endParaRPr lang="en-US"/>
          </a:p>
        </p:txBody>
      </p:sp>
      <p:sp>
        <p:nvSpPr>
          <p:cNvPr id="685112" name="Rectangle 56"/>
          <p:cNvSpPr>
            <a:spLocks noChangeArrowheads="1"/>
          </p:cNvSpPr>
          <p:nvPr/>
        </p:nvSpPr>
        <p:spPr bwMode="auto">
          <a:xfrm>
            <a:off x="142875" y="5572125"/>
            <a:ext cx="3144838" cy="865188"/>
          </a:xfrm>
          <a:prstGeom prst="rect">
            <a:avLst/>
          </a:prstGeom>
          <a:noFill/>
          <a:ln w="9525">
            <a:noFill/>
            <a:miter lim="800000"/>
            <a:headEnd/>
            <a:tailEnd/>
          </a:ln>
        </p:spPr>
        <p:txBody>
          <a:bodyPr/>
          <a:lstStyle/>
          <a:p>
            <a:pPr marL="533400" indent="-533400">
              <a:lnSpc>
                <a:spcPct val="90000"/>
              </a:lnSpc>
              <a:spcBef>
                <a:spcPct val="20000"/>
              </a:spcBef>
            </a:pPr>
            <a:r>
              <a:rPr lang="en-US" sz="2000">
                <a:solidFill>
                  <a:schemeClr val="accent2"/>
                </a:solidFill>
                <a:latin typeface="Arial Unicode MS" pitchFamily="34" charset="-128"/>
              </a:rPr>
              <a:t>Aispace</a:t>
            </a:r>
          </a:p>
          <a:p>
            <a:pPr marL="533400" indent="-533400">
              <a:lnSpc>
                <a:spcPct val="90000"/>
              </a:lnSpc>
              <a:spcBef>
                <a:spcPct val="20000"/>
              </a:spcBef>
            </a:pPr>
            <a:r>
              <a:rPr lang="en-US" sz="2000">
                <a:solidFill>
                  <a:schemeClr val="accent2"/>
                </a:solidFill>
                <a:latin typeface="Arial Unicode MS" pitchFamily="34" charset="-128"/>
              </a:rPr>
              <a:t>2 a: Greedy Descent with Min-Conflict Heuristic</a:t>
            </a:r>
            <a:endParaRPr lang="en-US" sz="2400">
              <a:solidFill>
                <a:schemeClr val="accent2"/>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5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69A7CD1A-318D-446F-92DE-5810C6142E75}" type="slidenum">
              <a:rPr lang="en-US"/>
              <a:pPr>
                <a:defRPr/>
              </a:pPr>
              <a:t>31</a:t>
            </a:fld>
            <a:endParaRPr lang="en-US"/>
          </a:p>
        </p:txBody>
      </p:sp>
      <p:sp>
        <p:nvSpPr>
          <p:cNvPr id="10246" name="Rectangle 2"/>
          <p:cNvSpPr>
            <a:spLocks noGrp="1" noChangeArrowheads="1"/>
          </p:cNvSpPr>
          <p:nvPr>
            <p:ph type="title"/>
          </p:nvPr>
        </p:nvSpPr>
        <p:spPr>
          <a:xfrm>
            <a:off x="395288" y="620713"/>
            <a:ext cx="8534400" cy="685800"/>
          </a:xfrm>
        </p:spPr>
        <p:txBody>
          <a:bodyPr/>
          <a:lstStyle/>
          <a:p>
            <a:pPr eaLnBrk="1" hangingPunct="1"/>
            <a:r>
              <a:rPr lang="en-US" smtClean="0"/>
              <a:t>Successful application of SLS</a:t>
            </a:r>
          </a:p>
        </p:txBody>
      </p:sp>
      <p:sp>
        <p:nvSpPr>
          <p:cNvPr id="10247" name="Rectangle 3"/>
          <p:cNvSpPr>
            <a:spLocks noGrp="1" noChangeArrowheads="1"/>
          </p:cNvSpPr>
          <p:nvPr>
            <p:ph type="body" idx="1"/>
          </p:nvPr>
        </p:nvSpPr>
        <p:spPr>
          <a:xfrm>
            <a:off x="0" y="2420938"/>
            <a:ext cx="7129463" cy="2160587"/>
          </a:xfrm>
        </p:spPr>
        <p:txBody>
          <a:bodyPr/>
          <a:lstStyle/>
          <a:p>
            <a:pPr eaLnBrk="1" hangingPunct="1">
              <a:buFontTx/>
              <a:buChar char="•"/>
            </a:pPr>
            <a:r>
              <a:rPr lang="en-US" b="1" smtClean="0"/>
              <a:t>Scheduling of Hubble Space Telescope</a:t>
            </a:r>
            <a:r>
              <a:rPr lang="en-US" smtClean="0"/>
              <a:t>: </a:t>
            </a:r>
            <a:r>
              <a:rPr lang="en-US" b="1" smtClean="0">
                <a:solidFill>
                  <a:schemeClr val="accent2"/>
                </a:solidFill>
              </a:rPr>
              <a:t>reducing time</a:t>
            </a:r>
            <a:r>
              <a:rPr lang="en-US" smtClean="0"/>
              <a:t> to schedule 3 weeks of observations:</a:t>
            </a:r>
          </a:p>
          <a:p>
            <a:pPr eaLnBrk="1" hangingPunct="1"/>
            <a:r>
              <a:rPr lang="en-US" smtClean="0"/>
              <a:t> </a:t>
            </a:r>
            <a:r>
              <a:rPr lang="en-US" u="sng" smtClean="0"/>
              <a:t>from one week to around 10 sec.</a:t>
            </a:r>
          </a:p>
        </p:txBody>
      </p:sp>
      <p:pic>
        <p:nvPicPr>
          <p:cNvPr id="10248" name="Picture 4"/>
          <p:cNvPicPr>
            <a:picLocks noChangeAspect="1" noChangeArrowheads="1"/>
          </p:cNvPicPr>
          <p:nvPr/>
        </p:nvPicPr>
        <p:blipFill>
          <a:blip r:embed="rId4" cstate="print"/>
          <a:srcRect r="85970" b="26886"/>
          <a:stretch>
            <a:fillRect/>
          </a:stretch>
        </p:blipFill>
        <p:spPr bwMode="auto">
          <a:xfrm>
            <a:off x="7019925" y="1628775"/>
            <a:ext cx="1652588" cy="46085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p:txBody>
          <a:bodyPr/>
          <a:lstStyle/>
          <a:p>
            <a:pPr>
              <a:defRPr/>
            </a:pPr>
            <a:fld id="{95F1AED9-FCAA-484E-9201-E24BB3EEABCF}" type="slidenum">
              <a:rPr lang="de-DE" smtClean="0">
                <a:cs typeface="Arial" charset="0"/>
              </a:rPr>
              <a:pPr>
                <a:defRPr/>
              </a:pPr>
              <a:t>32</a:t>
            </a:fld>
            <a:endParaRPr lang="de-DE" smtClean="0">
              <a:cs typeface="Arial" charset="0"/>
            </a:endParaRPr>
          </a:p>
        </p:txBody>
      </p:sp>
      <p:sp>
        <p:nvSpPr>
          <p:cNvPr id="52227" name="Rectangle 2"/>
          <p:cNvSpPr>
            <a:spLocks noGrp="1" noChangeArrowheads="1"/>
          </p:cNvSpPr>
          <p:nvPr>
            <p:ph type="title"/>
          </p:nvPr>
        </p:nvSpPr>
        <p:spPr/>
        <p:txBody>
          <a:bodyPr/>
          <a:lstStyle/>
          <a:p>
            <a:r>
              <a:rPr lang="en-US" sz="2800" smtClean="0">
                <a:solidFill>
                  <a:srgbClr val="3333CC"/>
                </a:solidFill>
              </a:rPr>
              <a:t>Example: SLS for RNA secondary structure design</a:t>
            </a:r>
            <a:endParaRPr lang="de-DE" sz="2800" smtClean="0">
              <a:solidFill>
                <a:srgbClr val="3333CC"/>
              </a:solidFill>
            </a:endParaRPr>
          </a:p>
        </p:txBody>
      </p:sp>
      <p:sp>
        <p:nvSpPr>
          <p:cNvPr id="43012" name="Rectangle 3"/>
          <p:cNvSpPr>
            <a:spLocks noGrp="1" noChangeArrowheads="1"/>
          </p:cNvSpPr>
          <p:nvPr>
            <p:ph type="body" sz="half" idx="1"/>
          </p:nvPr>
        </p:nvSpPr>
        <p:spPr>
          <a:xfrm>
            <a:off x="71438" y="692150"/>
            <a:ext cx="5549900" cy="5029200"/>
          </a:xfrm>
        </p:spPr>
        <p:txBody>
          <a:bodyPr>
            <a:normAutofit/>
          </a:bodyPr>
          <a:lstStyle/>
          <a:p>
            <a:pPr marL="0" indent="0">
              <a:lnSpc>
                <a:spcPct val="90000"/>
              </a:lnSpc>
            </a:pPr>
            <a:r>
              <a:rPr lang="en-US" sz="2000" smtClean="0"/>
              <a:t>RNA strand made up of four bases: </a:t>
            </a:r>
            <a:r>
              <a:rPr lang="de-DE" sz="2000" smtClean="0"/>
              <a:t>cytosine (C), guanine (G), adenine (A), and uracil (U)</a:t>
            </a:r>
          </a:p>
          <a:p>
            <a:pPr marL="0" indent="0">
              <a:lnSpc>
                <a:spcPct val="90000"/>
              </a:lnSpc>
            </a:pPr>
            <a:r>
              <a:rPr lang="de-DE" sz="2000" smtClean="0"/>
              <a:t>2D/3D structure RNA strand folds into </a:t>
            </a:r>
            <a:br>
              <a:rPr lang="de-DE" sz="2000" smtClean="0"/>
            </a:br>
            <a:r>
              <a:rPr lang="de-DE" sz="2000" smtClean="0"/>
              <a:t>is important for its </a:t>
            </a:r>
            <a:r>
              <a:rPr lang="de-DE" sz="2000" smtClean="0">
                <a:solidFill>
                  <a:srgbClr val="FF0000"/>
                </a:solidFill>
              </a:rPr>
              <a:t>function</a:t>
            </a:r>
            <a:endParaRPr lang="en-US" sz="2000" smtClean="0">
              <a:solidFill>
                <a:srgbClr val="FF0000"/>
              </a:solidFill>
            </a:endParaRPr>
          </a:p>
          <a:p>
            <a:pPr marL="0" indent="0">
              <a:lnSpc>
                <a:spcPct val="90000"/>
              </a:lnSpc>
            </a:pPr>
            <a:r>
              <a:rPr lang="en-US" sz="2000" smtClean="0"/>
              <a:t>Predicting structure for a </a:t>
            </a:r>
            <a:br>
              <a:rPr lang="en-US" sz="2000" smtClean="0"/>
            </a:br>
            <a:r>
              <a:rPr lang="en-US" sz="2000" smtClean="0"/>
              <a:t>strand is “easy”: O(n</a:t>
            </a:r>
            <a:r>
              <a:rPr lang="en-US" sz="2000" baseline="30000" smtClean="0"/>
              <a:t>3</a:t>
            </a:r>
            <a:r>
              <a:rPr lang="en-US" sz="2000" smtClean="0"/>
              <a:t>)</a:t>
            </a:r>
          </a:p>
          <a:p>
            <a:pPr marL="0" indent="0">
              <a:lnSpc>
                <a:spcPct val="90000"/>
              </a:lnSpc>
            </a:pPr>
            <a:r>
              <a:rPr lang="en-US" sz="2000" smtClean="0"/>
              <a:t>But what if we want a strand that folds </a:t>
            </a:r>
            <a:br>
              <a:rPr lang="en-US" sz="2000" smtClean="0"/>
            </a:br>
            <a:r>
              <a:rPr lang="en-US" sz="2000" smtClean="0"/>
              <a:t>into a certain structure?</a:t>
            </a:r>
          </a:p>
          <a:p>
            <a:pPr lvl="1">
              <a:lnSpc>
                <a:spcPct val="90000"/>
              </a:lnSpc>
            </a:pPr>
            <a:r>
              <a:rPr lang="en-US" sz="1800" smtClean="0"/>
              <a:t>Local search over strands</a:t>
            </a:r>
          </a:p>
          <a:p>
            <a:pPr lvl="2">
              <a:lnSpc>
                <a:spcPct val="90000"/>
              </a:lnSpc>
            </a:pPr>
            <a:r>
              <a:rPr lang="en-US" sz="1600" smtClean="0"/>
              <a:t>Search for one that folds </a:t>
            </a:r>
            <a:br>
              <a:rPr lang="en-US" sz="1600" smtClean="0"/>
            </a:br>
            <a:r>
              <a:rPr lang="en-US" sz="1600" smtClean="0"/>
              <a:t>into the right structure</a:t>
            </a:r>
          </a:p>
          <a:p>
            <a:pPr lvl="1">
              <a:lnSpc>
                <a:spcPct val="90000"/>
              </a:lnSpc>
            </a:pPr>
            <a:r>
              <a:rPr lang="en-US" sz="1800" smtClean="0"/>
              <a:t>Evaluation function for a strand</a:t>
            </a:r>
          </a:p>
          <a:p>
            <a:pPr lvl="2">
              <a:lnSpc>
                <a:spcPct val="90000"/>
              </a:lnSpc>
            </a:pPr>
            <a:r>
              <a:rPr lang="en-US" sz="1600" smtClean="0"/>
              <a:t>Run O(n</a:t>
            </a:r>
            <a:r>
              <a:rPr lang="en-US" sz="1600" baseline="30000" smtClean="0"/>
              <a:t>3</a:t>
            </a:r>
            <a:r>
              <a:rPr lang="en-US" sz="1600" smtClean="0"/>
              <a:t>) prediction algorithm</a:t>
            </a:r>
          </a:p>
          <a:p>
            <a:pPr lvl="2">
              <a:lnSpc>
                <a:spcPct val="90000"/>
              </a:lnSpc>
            </a:pPr>
            <a:r>
              <a:rPr lang="en-US" sz="1600" smtClean="0"/>
              <a:t>Evaluate how different the result is </a:t>
            </a:r>
            <a:br>
              <a:rPr lang="en-US" sz="1600" smtClean="0"/>
            </a:br>
            <a:r>
              <a:rPr lang="en-US" sz="1600" smtClean="0"/>
              <a:t>from our target structure</a:t>
            </a:r>
          </a:p>
          <a:p>
            <a:pPr lvl="2">
              <a:lnSpc>
                <a:spcPct val="90000"/>
              </a:lnSpc>
            </a:pPr>
            <a:r>
              <a:rPr lang="en-US" sz="1600" smtClean="0"/>
              <a:t>Only defined implicitly, but can be </a:t>
            </a:r>
            <a:br>
              <a:rPr lang="en-US" sz="1600" smtClean="0"/>
            </a:br>
            <a:r>
              <a:rPr lang="en-US" sz="1600" smtClean="0"/>
              <a:t>evaluated by running the prediction algorithm</a:t>
            </a:r>
            <a:endParaRPr lang="de-DE" sz="1600" smtClean="0"/>
          </a:p>
        </p:txBody>
      </p:sp>
      <p:pic>
        <p:nvPicPr>
          <p:cNvPr id="43013" name="Picture 7" descr="E:\University\term 2\Bioinformatics\presentation\rna_structure.bmp"/>
          <p:cNvPicPr>
            <a:picLocks noChangeAspect="1" noChangeArrowheads="1"/>
          </p:cNvPicPr>
          <p:nvPr/>
        </p:nvPicPr>
        <p:blipFill>
          <a:blip r:embed="rId3" cstate="print"/>
          <a:srcRect/>
          <a:stretch>
            <a:fillRect/>
          </a:stretch>
        </p:blipFill>
        <p:spPr bwMode="auto">
          <a:xfrm>
            <a:off x="5364163" y="3962400"/>
            <a:ext cx="3246437" cy="1825625"/>
          </a:xfrm>
          <a:prstGeom prst="rect">
            <a:avLst/>
          </a:prstGeom>
          <a:noFill/>
          <a:ln w="9525">
            <a:noFill/>
            <a:miter lim="800000"/>
            <a:headEnd/>
            <a:tailEnd/>
          </a:ln>
        </p:spPr>
      </p:pic>
      <p:sp>
        <p:nvSpPr>
          <p:cNvPr id="47110" name="Rectangle 8"/>
          <p:cNvSpPr>
            <a:spLocks noChangeArrowheads="1"/>
          </p:cNvSpPr>
          <p:nvPr/>
        </p:nvSpPr>
        <p:spPr bwMode="auto">
          <a:xfrm>
            <a:off x="4889500" y="1600200"/>
            <a:ext cx="4025900" cy="573088"/>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defRPr/>
            </a:pPr>
            <a:r>
              <a:rPr lang="en-US" dirty="0">
                <a:solidFill>
                  <a:schemeClr val="tx1">
                    <a:lumMod val="50000"/>
                    <a:lumOff val="50000"/>
                  </a:schemeClr>
                </a:solidFill>
              </a:rPr>
              <a:t>RNA strand</a:t>
            </a:r>
            <a:br>
              <a:rPr lang="en-US" dirty="0">
                <a:solidFill>
                  <a:schemeClr val="tx1">
                    <a:lumMod val="50000"/>
                    <a:lumOff val="50000"/>
                  </a:schemeClr>
                </a:solidFill>
              </a:rPr>
            </a:br>
            <a:r>
              <a:rPr lang="en-US" sz="2000" dirty="0">
                <a:solidFill>
                  <a:schemeClr val="tx1">
                    <a:lumMod val="50000"/>
                    <a:lumOff val="50000"/>
                  </a:schemeClr>
                </a:solidFill>
              </a:rPr>
              <a:t>GUCCCAUAGGAUGUCCCAUAGGA</a:t>
            </a:r>
            <a:endParaRPr lang="de-DE" sz="2000" dirty="0">
              <a:solidFill>
                <a:schemeClr val="tx1">
                  <a:lumMod val="50000"/>
                  <a:lumOff val="50000"/>
                </a:schemeClr>
              </a:solidFill>
            </a:endParaRPr>
          </a:p>
        </p:txBody>
      </p:sp>
      <p:sp>
        <p:nvSpPr>
          <p:cNvPr id="43015" name="Rectangle 9"/>
          <p:cNvSpPr>
            <a:spLocks noChangeArrowheads="1"/>
          </p:cNvSpPr>
          <p:nvPr/>
        </p:nvSpPr>
        <p:spPr bwMode="auto">
          <a:xfrm>
            <a:off x="5364163" y="3581400"/>
            <a:ext cx="3246437" cy="285750"/>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defRPr/>
            </a:pPr>
            <a:r>
              <a:rPr lang="en-US">
                <a:solidFill>
                  <a:schemeClr val="tx1">
                    <a:lumMod val="50000"/>
                    <a:lumOff val="50000"/>
                  </a:schemeClr>
                </a:solidFill>
              </a:rPr>
              <a:t>Secondary structure</a:t>
            </a:r>
            <a:endParaRPr lang="de-DE">
              <a:solidFill>
                <a:schemeClr val="tx1">
                  <a:lumMod val="50000"/>
                  <a:lumOff val="50000"/>
                </a:schemeClr>
              </a:solidFill>
            </a:endParaRPr>
          </a:p>
        </p:txBody>
      </p:sp>
      <p:sp>
        <p:nvSpPr>
          <p:cNvPr id="43016" name="Line 10"/>
          <p:cNvSpPr>
            <a:spLocks noChangeShapeType="1"/>
          </p:cNvSpPr>
          <p:nvPr/>
        </p:nvSpPr>
        <p:spPr bwMode="auto">
          <a:xfrm>
            <a:off x="5621338" y="2590800"/>
            <a:ext cx="0" cy="630238"/>
          </a:xfrm>
          <a:prstGeom prst="line">
            <a:avLst/>
          </a:prstGeom>
          <a:noFill/>
          <a:ln w="38100" cap="sq">
            <a:solidFill>
              <a:srgbClr val="00FF00"/>
            </a:solidFill>
            <a:round/>
            <a:headEnd type="none" w="sm" len="sm"/>
            <a:tailEnd type="triangle" w="lg" len="lg"/>
          </a:ln>
        </p:spPr>
        <p:txBody>
          <a:bodyPr wrap="none"/>
          <a:lstStyle/>
          <a:p>
            <a:endParaRPr lang="en-CA"/>
          </a:p>
        </p:txBody>
      </p:sp>
      <p:sp>
        <p:nvSpPr>
          <p:cNvPr id="43017" name="Rectangle 14"/>
          <p:cNvSpPr>
            <a:spLocks noChangeArrowheads="1"/>
          </p:cNvSpPr>
          <p:nvPr/>
        </p:nvSpPr>
        <p:spPr bwMode="auto">
          <a:xfrm>
            <a:off x="5826125" y="27432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00FF00"/>
                </a:solidFill>
              </a:rPr>
              <a:t>Easy</a:t>
            </a:r>
            <a:endParaRPr lang="de-DE">
              <a:solidFill>
                <a:srgbClr val="00FF00"/>
              </a:solidFill>
            </a:endParaRPr>
          </a:p>
        </p:txBody>
      </p:sp>
      <p:sp>
        <p:nvSpPr>
          <p:cNvPr id="43018" name="Line 15"/>
          <p:cNvSpPr>
            <a:spLocks noChangeShapeType="1"/>
          </p:cNvSpPr>
          <p:nvPr/>
        </p:nvSpPr>
        <p:spPr bwMode="auto">
          <a:xfrm flipH="1" flipV="1">
            <a:off x="7221538" y="2590800"/>
            <a:ext cx="0" cy="573088"/>
          </a:xfrm>
          <a:prstGeom prst="line">
            <a:avLst/>
          </a:prstGeom>
          <a:noFill/>
          <a:ln w="38100" cap="sq">
            <a:solidFill>
              <a:srgbClr val="FF0000"/>
            </a:solidFill>
            <a:round/>
            <a:headEnd type="none" w="sm" len="sm"/>
            <a:tailEnd type="triangle" w="lg" len="lg"/>
          </a:ln>
        </p:spPr>
        <p:txBody>
          <a:bodyPr wrap="none"/>
          <a:lstStyle/>
          <a:p>
            <a:endParaRPr lang="en-CA"/>
          </a:p>
        </p:txBody>
      </p:sp>
      <p:sp>
        <p:nvSpPr>
          <p:cNvPr id="43019" name="Rectangle 16"/>
          <p:cNvSpPr>
            <a:spLocks noChangeArrowheads="1"/>
          </p:cNvSpPr>
          <p:nvPr/>
        </p:nvSpPr>
        <p:spPr bwMode="auto">
          <a:xfrm>
            <a:off x="7426325" y="28956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FF3300"/>
                </a:solidFill>
              </a:rPr>
              <a:t>Hard</a:t>
            </a:r>
            <a:endParaRPr lang="de-DE">
              <a:solidFill>
                <a:srgbClr val="FF3300"/>
              </a:solidFill>
            </a:endParaRPr>
          </a:p>
        </p:txBody>
      </p:sp>
      <p:sp>
        <p:nvSpPr>
          <p:cNvPr id="12" name="Rectangle 3"/>
          <p:cNvSpPr txBox="1">
            <a:spLocks noChangeArrowheads="1"/>
          </p:cNvSpPr>
          <p:nvPr/>
        </p:nvSpPr>
        <p:spPr bwMode="auto">
          <a:xfrm>
            <a:off x="-252413" y="5876925"/>
            <a:ext cx="9096376" cy="406400"/>
          </a:xfrm>
          <a:prstGeom prst="rect">
            <a:avLst/>
          </a:prstGeom>
          <a:noFill/>
          <a:ln w="9525">
            <a:noFill/>
            <a:miter lim="800000"/>
            <a:headEnd/>
            <a:tailEnd/>
          </a:ln>
        </p:spPr>
        <p:txBody>
          <a:bodyPr/>
          <a:lstStyle/>
          <a:p>
            <a:pPr lvl="1" eaLnBrk="0" hangingPunct="0">
              <a:spcBef>
                <a:spcPct val="20000"/>
              </a:spcBef>
            </a:pPr>
            <a:r>
              <a:rPr lang="en-US" sz="1800">
                <a:latin typeface="cmr10"/>
                <a:ea typeface="MS PGothic" pitchFamily="34" charset="-128"/>
              </a:rPr>
              <a:t>Best algorithm to date: Local search algorithm RNA-SSD </a:t>
            </a:r>
            <a:r>
              <a:rPr lang="en-US" sz="1800">
                <a:solidFill>
                  <a:srgbClr val="FF0000"/>
                </a:solidFill>
                <a:latin typeface="cmr10"/>
                <a:ea typeface="MS PGothic" pitchFamily="34" charset="-128"/>
              </a:rPr>
              <a:t>developed at UBC</a:t>
            </a:r>
            <a:r>
              <a:rPr lang="en-US" sz="1800">
                <a:latin typeface="cmr10"/>
                <a:ea typeface="MS PGothic" pitchFamily="34" charset="-128"/>
              </a:rPr>
              <a:t/>
            </a:r>
            <a:br>
              <a:rPr lang="en-US" sz="1800">
                <a:latin typeface="cmr10"/>
                <a:ea typeface="MS PGothic" pitchFamily="34" charset="-128"/>
              </a:rPr>
            </a:br>
            <a:r>
              <a:rPr lang="en-US" sz="1800">
                <a:latin typeface="cmr10"/>
                <a:ea typeface="MS PGothic" pitchFamily="34" charset="-128"/>
              </a:rPr>
              <a:t>[Andronescu, Fejes, Hutter, Condon, and Hoos, Journal of Molecular Biology, 2004]</a:t>
            </a:r>
          </a:p>
          <a:p>
            <a:pPr marL="1143000" lvl="2" indent="-228600" eaLnBrk="0" hangingPunct="0">
              <a:spcBef>
                <a:spcPct val="20000"/>
              </a:spcBef>
              <a:buFontTx/>
              <a:buChar char="•"/>
            </a:pPr>
            <a:endParaRPr lang="de-DE" sz="1600">
              <a:latin typeface="cmr10"/>
              <a:ea typeface="MS PGothic" pitchFamily="34" charset="-128"/>
            </a:endParaRPr>
          </a:p>
        </p:txBody>
      </p:sp>
      <p:sp>
        <p:nvSpPr>
          <p:cNvPr id="13" name="Footer Placeholder 12"/>
          <p:cNvSpPr>
            <a:spLocks noGrp="1"/>
          </p:cNvSpPr>
          <p:nvPr>
            <p:ph type="ftr" sz="quarter" idx="10"/>
          </p:nvPr>
        </p:nvSpPr>
        <p:spPr/>
        <p:txBody>
          <a:bodyPr/>
          <a:lstStyle/>
          <a:p>
            <a:pPr>
              <a:defRPr/>
            </a:pPr>
            <a:r>
              <a:rPr lang="de-DE"/>
              <a:t>CPSC 322, Lecture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0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P spid="43017" grpId="0"/>
      <p:bldP spid="43018" grpId="0" animBg="1"/>
      <p:bldP spid="430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CSP/logic: formal verification</a:t>
            </a:r>
          </a:p>
        </p:txBody>
      </p:sp>
      <p:pic>
        <p:nvPicPr>
          <p:cNvPr id="55299" name="Content Placeholder 4"/>
          <p:cNvPicPr>
            <a:picLocks noGrp="1" noChangeAspect="1"/>
          </p:cNvPicPr>
          <p:nvPr>
            <p:ph idx="1"/>
          </p:nvPr>
        </p:nvPicPr>
        <p:blipFill>
          <a:blip r:embed="rId2" cstate="print"/>
          <a:srcRect/>
          <a:stretch>
            <a:fillRect/>
          </a:stretch>
        </p:blipFill>
        <p:spPr>
          <a:xfrm>
            <a:off x="395288" y="1196975"/>
            <a:ext cx="4025900" cy="2709863"/>
          </a:xfrm>
        </p:spPr>
      </p:pic>
      <p:sp>
        <p:nvSpPr>
          <p:cNvPr id="4" name="Slide Number Placeholder 3"/>
          <p:cNvSpPr>
            <a:spLocks noGrp="1"/>
          </p:cNvSpPr>
          <p:nvPr>
            <p:ph type="sldNum" sz="quarter" idx="12"/>
          </p:nvPr>
        </p:nvSpPr>
        <p:spPr/>
        <p:txBody>
          <a:bodyPr/>
          <a:lstStyle/>
          <a:p>
            <a:pPr>
              <a:defRPr/>
            </a:pPr>
            <a:fld id="{9AEC2D65-8BA2-4D36-97C6-6480B2F2CDD9}" type="slidenum">
              <a:rPr lang="en-US" smtClean="0"/>
              <a:pPr>
                <a:defRPr/>
              </a:pPr>
              <a:t>33</a:t>
            </a:fld>
            <a:endParaRPr lang="en-US" dirty="0"/>
          </a:p>
        </p:txBody>
      </p:sp>
      <p:pic>
        <p:nvPicPr>
          <p:cNvPr id="55301" name="Picture 5"/>
          <p:cNvPicPr>
            <a:picLocks noChangeAspect="1"/>
          </p:cNvPicPr>
          <p:nvPr/>
        </p:nvPicPr>
        <p:blipFill>
          <a:blip r:embed="rId3" cstate="print"/>
          <a:srcRect/>
          <a:stretch>
            <a:fillRect/>
          </a:stretch>
        </p:blipFill>
        <p:spPr bwMode="auto">
          <a:xfrm>
            <a:off x="4859338" y="1196975"/>
            <a:ext cx="3636962" cy="2727325"/>
          </a:xfrm>
          <a:prstGeom prst="rect">
            <a:avLst/>
          </a:prstGeom>
          <a:noFill/>
          <a:ln w="9525">
            <a:noFill/>
            <a:miter lim="800000"/>
            <a:headEnd/>
            <a:tailEnd/>
          </a:ln>
        </p:spPr>
      </p:pic>
      <p:sp>
        <p:nvSpPr>
          <p:cNvPr id="55302" name="Content Placeholder 2"/>
          <p:cNvSpPr txBox="1">
            <a:spLocks/>
          </p:cNvSpPr>
          <p:nvPr/>
        </p:nvSpPr>
        <p:spPr bwMode="auto">
          <a:xfrm>
            <a:off x="381000" y="990600"/>
            <a:ext cx="8763000" cy="533400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endParaRPr lang="en-US">
              <a:latin typeface="Microsoft Sans Serif" pitchFamily="34" charset="0"/>
              <a:cs typeface="Microsoft Sans Serif" pitchFamily="34" charset="0"/>
            </a:endParaRPr>
          </a:p>
          <a:p>
            <a:pPr eaLnBrk="0" hangingPunct="0">
              <a:spcBef>
                <a:spcPct val="20000"/>
              </a:spcBef>
              <a:buSzPct val="100000"/>
              <a:buFont typeface="Arial" pitchFamily="34" charset="0"/>
              <a:buNone/>
            </a:pPr>
            <a:r>
              <a:rPr lang="en-US">
                <a:latin typeface="Microsoft Sans Serif" pitchFamily="34" charset="0"/>
                <a:cs typeface="Microsoft Sans Serif" pitchFamily="34" charset="0"/>
              </a:rPr>
              <a:t>  </a:t>
            </a:r>
            <a:r>
              <a:rPr lang="en-US" sz="2400">
                <a:latin typeface="Microsoft Sans Serif" pitchFamily="34" charset="0"/>
                <a:cs typeface="Microsoft Sans Serif" pitchFamily="34" charset="0"/>
              </a:rPr>
              <a:t>Hardware verification                      Software verification</a:t>
            </a:r>
          </a:p>
          <a:p>
            <a:pP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            (e.g., IBM)                     (small to medium programs)</a:t>
            </a:r>
          </a:p>
          <a:p>
            <a:pPr eaLnBrk="0" hangingPunct="0">
              <a:spcBef>
                <a:spcPct val="20000"/>
              </a:spcBef>
              <a:buSzPct val="100000"/>
              <a:buFont typeface="Arial" pitchFamily="34" charset="0"/>
              <a:buNone/>
            </a:pPr>
            <a:endParaRPr lang="en-US" sz="2000">
              <a:latin typeface="Microsoft Sans Serif" pitchFamily="34" charset="0"/>
              <a:cs typeface="Microsoft Sans Serif" pitchFamily="34" charset="0"/>
            </a:endParaRPr>
          </a:p>
          <a:p>
            <a:pPr algn="ct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Most progress in the last 10 years based on:</a:t>
            </a:r>
          </a:p>
          <a:p>
            <a:pPr algn="ctr" eaLnBrk="0" hangingPunct="0">
              <a:spcBef>
                <a:spcPct val="20000"/>
              </a:spcBef>
              <a:buSzPct val="100000"/>
              <a:buFont typeface="Arial" pitchFamily="34" charset="0"/>
              <a:buNone/>
            </a:pPr>
            <a:r>
              <a:rPr lang="en-US" sz="2400">
                <a:latin typeface="Microsoft Sans Serif" pitchFamily="34" charset="0"/>
                <a:cs typeface="Microsoft Sans Serif" pitchFamily="34" charset="0"/>
              </a:rPr>
              <a:t>    Encodings into propositional satisfiability (SAT)</a:t>
            </a:r>
          </a:p>
        </p:txBody>
      </p:sp>
      <p:sp>
        <p:nvSpPr>
          <p:cNvPr id="7" name="Footer Placeholder 6"/>
          <p:cNvSpPr>
            <a:spLocks noGrp="1"/>
          </p:cNvSpPr>
          <p:nvPr>
            <p:ph type="ftr" sz="quarter" idx="11"/>
          </p:nvPr>
        </p:nvSpPr>
        <p:spPr/>
        <p:txBody>
          <a:bodyPr/>
          <a:lstStyle/>
          <a:p>
            <a:pPr>
              <a:defRPr/>
            </a:pPr>
            <a:r>
              <a:rPr lang="en-US" smtClean="0"/>
              <a:t>CPSC 322, Lecture 1</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EDF8BAB2-2004-4E2D-B235-33924E9F28BF}" type="slidenum">
              <a:rPr lang="en-US"/>
              <a:pPr>
                <a:defRPr/>
              </a:pPr>
              <a:t>34</a:t>
            </a:fld>
            <a:endParaRPr lang="en-US"/>
          </a:p>
        </p:txBody>
      </p:sp>
      <p:sp>
        <p:nvSpPr>
          <p:cNvPr id="11270" name="Rectangle 2"/>
          <p:cNvSpPr>
            <a:spLocks noGrp="1" noChangeArrowheads="1"/>
          </p:cNvSpPr>
          <p:nvPr>
            <p:ph type="title"/>
          </p:nvPr>
        </p:nvSpPr>
        <p:spPr>
          <a:xfrm>
            <a:off x="323850" y="404813"/>
            <a:ext cx="8534400" cy="685800"/>
          </a:xfrm>
        </p:spPr>
        <p:txBody>
          <a:bodyPr/>
          <a:lstStyle/>
          <a:p>
            <a:pPr eaLnBrk="1" hangingPunct="1"/>
            <a:r>
              <a:rPr lang="en-US" smtClean="0"/>
              <a:t>(Stochastic) Local search advantage: Online setting</a:t>
            </a:r>
          </a:p>
        </p:txBody>
      </p:sp>
      <p:sp>
        <p:nvSpPr>
          <p:cNvPr id="11271" name="Rectangle 3"/>
          <p:cNvSpPr>
            <a:spLocks noGrp="1" noChangeArrowheads="1"/>
          </p:cNvSpPr>
          <p:nvPr>
            <p:ph type="body" idx="1"/>
          </p:nvPr>
        </p:nvSpPr>
        <p:spPr>
          <a:xfrm>
            <a:off x="250825" y="1268413"/>
            <a:ext cx="8713788" cy="2447925"/>
          </a:xfrm>
        </p:spPr>
        <p:txBody>
          <a:bodyPr/>
          <a:lstStyle/>
          <a:p>
            <a:pPr eaLnBrk="1" hangingPunct="1">
              <a:buFontTx/>
              <a:buChar char="•"/>
            </a:pPr>
            <a:r>
              <a:rPr lang="en-US" b="1" smtClean="0"/>
              <a:t>When the problem can change</a:t>
            </a:r>
            <a:r>
              <a:rPr lang="en-US" smtClean="0"/>
              <a:t> (particularly important in scheduling)</a:t>
            </a:r>
          </a:p>
          <a:p>
            <a:pPr eaLnBrk="1" hangingPunct="1">
              <a:buFontTx/>
              <a:buChar char="•"/>
            </a:pPr>
            <a:r>
              <a:rPr lang="en-US" b="1" smtClean="0"/>
              <a:t>E.g., schedule for airline:</a:t>
            </a:r>
            <a:r>
              <a:rPr lang="en-US" smtClean="0"/>
              <a:t> thousands of flights and thousands of personnel assignment</a:t>
            </a:r>
          </a:p>
          <a:p>
            <a:pPr lvl="1" eaLnBrk="1" hangingPunct="1"/>
            <a:r>
              <a:rPr lang="en-US" smtClean="0"/>
              <a:t>Storm can render the schedule infeasible</a:t>
            </a:r>
          </a:p>
        </p:txBody>
      </p:sp>
      <p:sp>
        <p:nvSpPr>
          <p:cNvPr id="666629" name="Rectangle 5"/>
          <p:cNvSpPr>
            <a:spLocks noChangeArrowheads="1"/>
          </p:cNvSpPr>
          <p:nvPr/>
        </p:nvSpPr>
        <p:spPr bwMode="auto">
          <a:xfrm>
            <a:off x="250825" y="3573463"/>
            <a:ext cx="8713788" cy="2835275"/>
          </a:xfrm>
          <a:prstGeom prst="rect">
            <a:avLst/>
          </a:prstGeom>
          <a:noFill/>
          <a:ln w="9525">
            <a:noFill/>
            <a:miter lim="800000"/>
            <a:headEnd/>
            <a:tailEnd/>
          </a:ln>
          <a:effectLst/>
        </p:spPr>
        <p:txBody>
          <a:bodyPr/>
          <a:lstStyle/>
          <a:p>
            <a:pPr marL="342900" indent="-342900">
              <a:spcBef>
                <a:spcPct val="20000"/>
              </a:spcBef>
              <a:buFontTx/>
              <a:buChar char="•"/>
              <a:defRPr/>
            </a:pPr>
            <a:r>
              <a:rPr lang="en-US" b="1" dirty="0">
                <a:latin typeface="Arial Unicode MS" pitchFamily="34" charset="-128"/>
              </a:rPr>
              <a:t>Goal:</a:t>
            </a:r>
            <a:r>
              <a:rPr lang="en-US" dirty="0">
                <a:latin typeface="Arial Unicode MS" pitchFamily="34" charset="-128"/>
              </a:rPr>
              <a:t> Repair with </a:t>
            </a:r>
            <a:r>
              <a:rPr lang="en-US" dirty="0">
                <a:solidFill>
                  <a:schemeClr val="accent6"/>
                </a:solidFill>
                <a:latin typeface="Arial Unicode MS" pitchFamily="34" charset="-128"/>
              </a:rPr>
              <a:t>minimum number </a:t>
            </a:r>
            <a:r>
              <a:rPr lang="en-US">
                <a:solidFill>
                  <a:schemeClr val="accent6"/>
                </a:solidFill>
                <a:latin typeface="Arial Unicode MS" pitchFamily="34" charset="-128"/>
              </a:rPr>
              <a:t>of changes</a:t>
            </a:r>
            <a:endParaRPr lang="en-US" dirty="0">
              <a:solidFill>
                <a:schemeClr val="accent6"/>
              </a:solidFill>
              <a:latin typeface="Arial Unicode MS" pitchFamily="34" charset="-128"/>
            </a:endParaRPr>
          </a:p>
        </p:txBody>
      </p:sp>
      <p:sp>
        <p:nvSpPr>
          <p:cNvPr id="8" name="Rectangle 5"/>
          <p:cNvSpPr>
            <a:spLocks noChangeArrowheads="1"/>
          </p:cNvSpPr>
          <p:nvPr/>
        </p:nvSpPr>
        <p:spPr bwMode="auto">
          <a:xfrm>
            <a:off x="285750" y="4214813"/>
            <a:ext cx="8713788" cy="2428875"/>
          </a:xfrm>
          <a:prstGeom prst="rect">
            <a:avLst/>
          </a:prstGeom>
          <a:solidFill>
            <a:schemeClr val="accent3"/>
          </a:solid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This can be easily done with a local search starting form the current schedule</a:t>
            </a:r>
          </a:p>
          <a:p>
            <a:pPr marL="342900" indent="-342900">
              <a:spcBef>
                <a:spcPct val="20000"/>
              </a:spcBef>
              <a:buFontTx/>
              <a:buChar char="•"/>
              <a:defRPr/>
            </a:pPr>
            <a:r>
              <a:rPr lang="en-US" dirty="0">
                <a:latin typeface="Arial Unicode MS" pitchFamily="34" charset="-128"/>
              </a:rPr>
              <a:t>Other techniques usually:</a:t>
            </a:r>
          </a:p>
          <a:p>
            <a:pPr marL="742950" lvl="1" indent="-285750">
              <a:spcBef>
                <a:spcPct val="20000"/>
              </a:spcBef>
              <a:buClr>
                <a:schemeClr val="tx1"/>
              </a:buClr>
              <a:buSzPct val="120000"/>
              <a:buFontTx/>
              <a:buChar char="•"/>
              <a:defRPr/>
            </a:pPr>
            <a:r>
              <a:rPr lang="en-US" sz="2400" dirty="0">
                <a:latin typeface="Arial Unicode MS" pitchFamily="34" charset="-128"/>
              </a:rPr>
              <a:t>require</a:t>
            </a:r>
            <a:r>
              <a:rPr lang="en-US" sz="2400" dirty="0">
                <a:solidFill>
                  <a:srgbClr val="CC0099"/>
                </a:solidFill>
                <a:latin typeface="Arial Unicode MS" pitchFamily="34" charset="-128"/>
              </a:rPr>
              <a:t> </a:t>
            </a:r>
            <a:r>
              <a:rPr lang="en-US" sz="2400" dirty="0">
                <a:solidFill>
                  <a:schemeClr val="accent6"/>
                </a:solidFill>
                <a:latin typeface="Arial Unicode MS" pitchFamily="34" charset="-128"/>
              </a:rPr>
              <a:t>more time </a:t>
            </a:r>
          </a:p>
          <a:p>
            <a:pPr marL="742950" lvl="1" indent="-285750">
              <a:spcBef>
                <a:spcPct val="20000"/>
              </a:spcBef>
              <a:buClr>
                <a:schemeClr val="tx1"/>
              </a:buClr>
              <a:buSzPct val="120000"/>
              <a:buFontTx/>
              <a:buChar char="•"/>
              <a:defRPr/>
            </a:pPr>
            <a:r>
              <a:rPr lang="en-US" sz="2400" dirty="0">
                <a:latin typeface="Arial Unicode MS" pitchFamily="34" charset="-128"/>
              </a:rPr>
              <a:t>might find solution requiring </a:t>
            </a:r>
            <a:r>
              <a:rPr lang="en-US" sz="2400" dirty="0">
                <a:solidFill>
                  <a:schemeClr val="accent6"/>
                </a:solidFill>
                <a:latin typeface="Arial Unicode MS" pitchFamily="34" charset="-128"/>
              </a:rPr>
              <a:t>many more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9"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SLS limitations</a:t>
            </a:r>
            <a:endParaRPr/>
          </a:p>
        </p:txBody>
      </p:sp>
      <p:sp>
        <p:nvSpPr>
          <p:cNvPr id="33795" name="Content Placeholder 2"/>
          <p:cNvSpPr>
            <a:spLocks noGrp="1"/>
          </p:cNvSpPr>
          <p:nvPr>
            <p:ph idx="1"/>
          </p:nvPr>
        </p:nvSpPr>
        <p:spPr>
          <a:xfrm>
            <a:off x="250825" y="981075"/>
            <a:ext cx="8763000" cy="5334000"/>
          </a:xfrm>
        </p:spPr>
        <p:txBody>
          <a:bodyPr/>
          <a:lstStyle/>
          <a:p>
            <a:pPr>
              <a:buSzTx/>
              <a:buFontTx/>
              <a:buChar char="•"/>
            </a:pPr>
            <a:r>
              <a:rPr lang="en-US" sz="2400" b="1" dirty="0" smtClean="0"/>
              <a:t>Typically no guarantee to find a solution even if one exists</a:t>
            </a:r>
          </a:p>
          <a:p>
            <a:pPr lvl="1"/>
            <a:r>
              <a:rPr lang="en-US" dirty="0" smtClean="0"/>
              <a:t>SLS algorithms can sometimes </a:t>
            </a:r>
            <a:r>
              <a:rPr lang="en-US" dirty="0" smtClean="0">
                <a:solidFill>
                  <a:srgbClr val="FF0000"/>
                </a:solidFill>
              </a:rPr>
              <a:t>stagnate</a:t>
            </a:r>
          </a:p>
          <a:p>
            <a:pPr lvl="2"/>
            <a:r>
              <a:rPr lang="en-US" dirty="0" smtClean="0"/>
              <a:t>Get caught in one region of the search space and never terminate</a:t>
            </a:r>
          </a:p>
          <a:p>
            <a:pPr lvl="1"/>
            <a:r>
              <a:rPr lang="en-US" dirty="0" smtClean="0"/>
              <a:t>Very hard to analyze theoretically</a:t>
            </a:r>
          </a:p>
          <a:p>
            <a:pPr lvl="1"/>
            <a:endParaRPr lang="en-US" dirty="0" smtClean="0"/>
          </a:p>
          <a:p>
            <a:pPr eaLnBrk="1" hangingPunct="1">
              <a:buSzTx/>
              <a:buFontTx/>
              <a:buChar char="•"/>
            </a:pPr>
            <a:r>
              <a:rPr lang="en-US" sz="2400" b="1" dirty="0" smtClean="0"/>
              <a:t>Not able to show that no solution exists</a:t>
            </a:r>
          </a:p>
          <a:p>
            <a:pPr lvl="1"/>
            <a:r>
              <a:rPr lang="en-US" dirty="0" smtClean="0"/>
              <a:t>SLS simply won</a:t>
            </a:r>
            <a:r>
              <a:rPr lang="en-CA" altLang="en-US" dirty="0" smtClean="0"/>
              <a:t>’</a:t>
            </a:r>
            <a:r>
              <a:rPr lang="en-US" altLang="ja-JP" dirty="0" smtClean="0"/>
              <a:t>t terminate</a:t>
            </a:r>
          </a:p>
          <a:p>
            <a:pPr lvl="1"/>
            <a:r>
              <a:rPr lang="en-US" dirty="0" smtClean="0"/>
              <a:t>You don</a:t>
            </a:r>
            <a:r>
              <a:rPr lang="en-CA" altLang="en-US" dirty="0" smtClean="0"/>
              <a:t>’</a:t>
            </a:r>
            <a:r>
              <a:rPr lang="en-US" altLang="ja-JP" dirty="0" smtClean="0"/>
              <a:t>t know whether the problem is infeasible or the algorithm has stagnated</a:t>
            </a:r>
            <a:endParaRPr lang="en-US" dirty="0" smtClean="0"/>
          </a:p>
          <a:p>
            <a:pPr lvl="1"/>
            <a:endParaRPr lang="en-CA" dirty="0" smtClean="0"/>
          </a:p>
          <a:p>
            <a:pPr>
              <a:buSzTx/>
              <a:buFontTx/>
              <a:buChar char="•"/>
            </a:pPr>
            <a:endParaRPr lang="en-US" dirty="0" smtClean="0"/>
          </a:p>
          <a:p>
            <a:pPr>
              <a:buSzTx/>
              <a:buFontTx/>
              <a:buChar char="•"/>
            </a:pP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SLS Advantage: anytime algorithms</a:t>
            </a:r>
            <a:endParaRPr dirty="0"/>
          </a:p>
        </p:txBody>
      </p:sp>
      <p:sp>
        <p:nvSpPr>
          <p:cNvPr id="33795" name="Content Placeholder 2"/>
          <p:cNvSpPr>
            <a:spLocks noGrp="1"/>
          </p:cNvSpPr>
          <p:nvPr>
            <p:ph idx="1"/>
          </p:nvPr>
        </p:nvSpPr>
        <p:spPr>
          <a:xfrm>
            <a:off x="250825" y="981075"/>
            <a:ext cx="8569647" cy="5334000"/>
          </a:xfrm>
        </p:spPr>
        <p:txBody>
          <a:bodyPr/>
          <a:lstStyle/>
          <a:p>
            <a:pPr>
              <a:buSzTx/>
              <a:buFontTx/>
              <a:buChar char="•"/>
            </a:pPr>
            <a:r>
              <a:rPr lang="en-US" dirty="0" smtClean="0"/>
              <a:t>When should the algorithm be  stopped ?</a:t>
            </a:r>
          </a:p>
          <a:p>
            <a:pPr lvl="1"/>
            <a:r>
              <a:rPr lang="en-US" dirty="0" smtClean="0"/>
              <a:t>When  a  solution is found </a:t>
            </a:r>
            <a:br>
              <a:rPr lang="en-US" dirty="0" smtClean="0"/>
            </a:br>
            <a:r>
              <a:rPr lang="en-US" dirty="0" smtClean="0"/>
              <a:t>(e.g. no constraint violations)</a:t>
            </a:r>
          </a:p>
          <a:p>
            <a:pPr lvl="1"/>
            <a:r>
              <a:rPr lang="en-US" dirty="0" smtClean="0"/>
              <a:t>Or when we are </a:t>
            </a:r>
            <a:r>
              <a:rPr lang="en-US" altLang="ja-JP" dirty="0" smtClean="0"/>
              <a:t>out of time: you have to act NOW 	</a:t>
            </a:r>
          </a:p>
          <a:p>
            <a:pPr lvl="1"/>
            <a:r>
              <a:rPr lang="en-US" dirty="0" smtClean="0"/>
              <a:t>Anytime algorithm: </a:t>
            </a:r>
          </a:p>
          <a:p>
            <a:pPr lvl="2"/>
            <a:r>
              <a:rPr lang="en-US" dirty="0" smtClean="0"/>
              <a:t>maintain the node with best h found so far (the </a:t>
            </a:r>
            <a:r>
              <a:rPr lang="ja-JP" altLang="en-US" smtClean="0"/>
              <a:t>“</a:t>
            </a:r>
            <a:r>
              <a:rPr lang="en-US" altLang="ja-JP" dirty="0" smtClean="0"/>
              <a:t>incumbent</a:t>
            </a:r>
            <a:r>
              <a:rPr lang="ja-JP" altLang="en-US" smtClean="0"/>
              <a:t>”</a:t>
            </a:r>
            <a:r>
              <a:rPr lang="en-US" altLang="ja-JP" dirty="0" smtClean="0"/>
              <a:t>) </a:t>
            </a:r>
          </a:p>
          <a:p>
            <a:pPr lvl="2"/>
            <a:r>
              <a:rPr lang="en-US" dirty="0" smtClean="0"/>
              <a:t>given more time, can improve its incumbent</a:t>
            </a:r>
          </a:p>
          <a:p>
            <a:pPr lvl="1"/>
            <a:endParaRPr lang="en-CA" dirty="0" smtClean="0"/>
          </a:p>
          <a:p>
            <a:pPr>
              <a:buSzTx/>
              <a:buFontTx/>
              <a:buChar char="•"/>
            </a:pPr>
            <a:endParaRPr lang="en-US" dirty="0" smtClean="0"/>
          </a:p>
          <a:p>
            <a:pPr>
              <a:buSzTx/>
              <a:buFontTx/>
              <a:buChar char="•"/>
            </a:pPr>
            <a:endParaRPr lang="en-CA"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7894B48C-9E76-4AD8-8AB2-10510A8F2DC2}" type="slidenum">
              <a:rPr lang="en-US"/>
              <a:pPr>
                <a:defRPr/>
              </a:pPr>
              <a:t>37</a:t>
            </a:fld>
            <a:endParaRPr lang="en-US"/>
          </a:p>
        </p:txBody>
      </p:sp>
      <p:sp>
        <p:nvSpPr>
          <p:cNvPr id="15368" name="Rectangle 2"/>
          <p:cNvSpPr>
            <a:spLocks noGrp="1" noChangeArrowheads="1"/>
          </p:cNvSpPr>
          <p:nvPr>
            <p:ph type="title"/>
          </p:nvPr>
        </p:nvSpPr>
        <p:spPr>
          <a:solidFill>
            <a:srgbClr val="CCFFCC"/>
          </a:solidFill>
        </p:spPr>
        <p:txBody>
          <a:bodyPr/>
          <a:lstStyle/>
          <a:p>
            <a:pPr eaLnBrk="1" hangingPunct="1"/>
            <a:r>
              <a:rPr lang="en-US" dirty="0" smtClean="0"/>
              <a:t>Learning Goals for today’s class – part1</a:t>
            </a:r>
          </a:p>
        </p:txBody>
      </p:sp>
      <p:sp>
        <p:nvSpPr>
          <p:cNvPr id="11270" name="Rectangle 3"/>
          <p:cNvSpPr>
            <a:spLocks noGrp="1" noChangeArrowheads="1"/>
          </p:cNvSpPr>
          <p:nvPr>
            <p:ph type="body" idx="1"/>
          </p:nvPr>
        </p:nvSpPr>
        <p:spPr>
          <a:xfrm>
            <a:off x="357188" y="1000125"/>
            <a:ext cx="8458200" cy="4495800"/>
          </a:xfrm>
        </p:spPr>
        <p:txBody>
          <a:bodyPr/>
          <a:lstStyle/>
          <a:p>
            <a:pPr eaLnBrk="1" hangingPunct="1">
              <a:defRPr/>
            </a:pPr>
            <a:r>
              <a:rPr lang="en-US" sz="3200" b="1" dirty="0" smtClean="0"/>
              <a:t>You can:</a:t>
            </a:r>
            <a:endParaRPr lang="en-US" dirty="0" smtClean="0"/>
          </a:p>
          <a:p>
            <a:pPr eaLnBrk="1" hangingPunct="1">
              <a:buFontTx/>
              <a:buChar char="•"/>
              <a:defRPr/>
            </a:pPr>
            <a:r>
              <a:rPr lang="en-US" dirty="0" smtClean="0"/>
              <a:t>Implement </a:t>
            </a:r>
            <a:r>
              <a:rPr lang="en-US" dirty="0" smtClean="0">
                <a:solidFill>
                  <a:schemeClr val="accent6"/>
                </a:solidFill>
              </a:rPr>
              <a:t>local search </a:t>
            </a:r>
            <a:r>
              <a:rPr lang="en-US" dirty="0" smtClean="0"/>
              <a:t>for a CSP. </a:t>
            </a:r>
          </a:p>
          <a:p>
            <a:pPr lvl="1" eaLnBrk="1" hangingPunct="1">
              <a:defRPr/>
            </a:pPr>
            <a:r>
              <a:rPr lang="en-US" sz="2800" dirty="0" smtClean="0">
                <a:ea typeface="+mn-ea"/>
                <a:cs typeface="+mn-cs"/>
              </a:rPr>
              <a:t>Implement different ways to </a:t>
            </a:r>
            <a:r>
              <a:rPr lang="en-US" sz="2800" dirty="0" smtClean="0">
                <a:solidFill>
                  <a:schemeClr val="accent6"/>
                </a:solidFill>
                <a:ea typeface="+mn-ea"/>
                <a:cs typeface="+mn-cs"/>
              </a:rPr>
              <a:t>generate neighbors</a:t>
            </a:r>
            <a:endParaRPr lang="en-US" sz="2800" dirty="0" smtClean="0"/>
          </a:p>
          <a:p>
            <a:pPr lvl="1" eaLnBrk="1" hangingPunct="1">
              <a:defRPr/>
            </a:pPr>
            <a:r>
              <a:rPr lang="en-US" sz="2800" dirty="0" smtClean="0">
                <a:ea typeface="+mn-ea"/>
                <a:cs typeface="+mn-cs"/>
              </a:rPr>
              <a:t>Implement </a:t>
            </a:r>
            <a:r>
              <a:rPr lang="en-US" sz="2800" dirty="0" smtClean="0">
                <a:solidFill>
                  <a:schemeClr val="accent6"/>
                </a:solidFill>
                <a:ea typeface="+mn-ea"/>
                <a:cs typeface="+mn-cs"/>
              </a:rPr>
              <a:t>scoring functions </a:t>
            </a:r>
            <a:r>
              <a:rPr lang="en-US" sz="2800" dirty="0" smtClean="0">
                <a:ea typeface="+mn-ea"/>
                <a:cs typeface="+mn-cs"/>
              </a:rPr>
              <a:t>to solve a CSP by  local search through either </a:t>
            </a:r>
            <a:r>
              <a:rPr lang="en-US" sz="2800" dirty="0" smtClean="0">
                <a:solidFill>
                  <a:schemeClr val="accent6"/>
                </a:solidFill>
                <a:ea typeface="+mn-ea"/>
                <a:cs typeface="+mn-cs"/>
              </a:rPr>
              <a:t>greedy descent </a:t>
            </a:r>
            <a:r>
              <a:rPr lang="en-US" sz="2800" dirty="0" smtClean="0">
                <a:ea typeface="+mn-ea"/>
                <a:cs typeface="+mn-cs"/>
              </a:rPr>
              <a:t>or </a:t>
            </a:r>
            <a:r>
              <a:rPr lang="en-US" sz="2800" dirty="0" smtClean="0">
                <a:solidFill>
                  <a:schemeClr val="accent6"/>
                </a:solidFill>
                <a:ea typeface="+mn-ea"/>
                <a:cs typeface="+mn-cs"/>
              </a:rPr>
              <a:t>hill-climbing</a:t>
            </a:r>
            <a:r>
              <a:rPr lang="en-US" sz="2800" dirty="0" smtClean="0">
                <a:ea typeface="+mn-ea"/>
                <a:cs typeface="+mn-cs"/>
              </a:rPr>
              <a:t>.</a:t>
            </a:r>
          </a:p>
          <a:p>
            <a:pPr eaLnBrk="1" hangingPunct="1">
              <a:buFontTx/>
              <a:buChar char="•"/>
              <a:defRPr/>
            </a:pPr>
            <a:r>
              <a:rPr lang="en-US" sz="3200" dirty="0" smtClean="0"/>
              <a:t>Implement SLS with</a:t>
            </a:r>
          </a:p>
          <a:p>
            <a:pPr lvl="1" eaLnBrk="1" hangingPunct="1">
              <a:defRPr/>
            </a:pPr>
            <a:r>
              <a:rPr lang="en-US" sz="2800" dirty="0" smtClean="0"/>
              <a:t>random steps (1-step, 2-step versions)</a:t>
            </a:r>
          </a:p>
          <a:p>
            <a:pPr lvl="1" eaLnBrk="1" hangingPunct="1">
              <a:defRPr/>
            </a:pPr>
            <a:r>
              <a:rPr lang="en-US" sz="2800" dirty="0" smtClean="0"/>
              <a:t>random restart</a:t>
            </a:r>
          </a:p>
          <a:p>
            <a:pPr eaLnBrk="1" hangingPunct="1">
              <a:defRPr/>
            </a:pPr>
            <a:endParaRPr lang="en-US" dirty="0" smtClean="0">
              <a:solidFill>
                <a:schemeClr val="bg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001509D-8280-47B6-857D-662190112622}" type="slidenum">
              <a:rPr lang="en-US"/>
              <a:pPr>
                <a:defRPr/>
              </a:pPr>
              <a:t>38</a:t>
            </a:fld>
            <a:endParaRPr lang="en-US"/>
          </a:p>
        </p:txBody>
      </p:sp>
      <p:sp>
        <p:nvSpPr>
          <p:cNvPr id="2056" name="Rectangle 2"/>
          <p:cNvSpPr>
            <a:spLocks noGrp="1" noChangeArrowheads="1"/>
          </p:cNvSpPr>
          <p:nvPr>
            <p:ph type="title"/>
          </p:nvPr>
        </p:nvSpPr>
        <p:spPr/>
        <p:txBody>
          <a:bodyPr/>
          <a:lstStyle/>
          <a:p>
            <a:pPr eaLnBrk="1" hangingPunct="1"/>
            <a:r>
              <a:rPr lang="en-US" smtClean="0"/>
              <a:t>Lecture Overview</a:t>
            </a:r>
          </a:p>
        </p:txBody>
      </p:sp>
      <p:sp>
        <p:nvSpPr>
          <p:cNvPr id="2057" name="Rectangle 3"/>
          <p:cNvSpPr>
            <a:spLocks noGrp="1" noChangeArrowheads="1"/>
          </p:cNvSpPr>
          <p:nvPr>
            <p:ph type="body" idx="1"/>
          </p:nvPr>
        </p:nvSpPr>
        <p:spPr>
          <a:xfrm>
            <a:off x="323528" y="692696"/>
            <a:ext cx="8458200" cy="4495800"/>
          </a:xfrm>
        </p:spPr>
        <p:txBody>
          <a:bodyPr/>
          <a:lstStyle/>
          <a:p>
            <a:pPr eaLnBrk="1" hangingPunct="1">
              <a:buFontTx/>
              <a:buChar char="•"/>
            </a:pPr>
            <a:r>
              <a:rPr lang="en-US" sz="3600" dirty="0" smtClean="0"/>
              <a:t>Local search</a:t>
            </a:r>
          </a:p>
          <a:p>
            <a:pPr lvl="1" eaLnBrk="1" hangingPunct="1"/>
            <a:r>
              <a:rPr lang="en-US" sz="2800" dirty="0" smtClean="0"/>
              <a:t>Constrained Optimization</a:t>
            </a:r>
          </a:p>
          <a:p>
            <a:pPr lvl="1" eaLnBrk="1" hangingPunct="1"/>
            <a:r>
              <a:rPr lang="en-US" sz="2800" dirty="0" smtClean="0"/>
              <a:t>Greedy Descent / Hill Climbing: Problems</a:t>
            </a:r>
          </a:p>
          <a:p>
            <a:pPr eaLnBrk="1" hangingPunct="1">
              <a:buFontTx/>
              <a:buChar char="•"/>
            </a:pPr>
            <a:r>
              <a:rPr lang="en-US" sz="3600" dirty="0" smtClean="0"/>
              <a:t>Stochastic Local Search (SLS)</a:t>
            </a:r>
          </a:p>
          <a:p>
            <a:pPr lvl="1" eaLnBrk="1" hangingPunct="1"/>
            <a:r>
              <a:rPr lang="en-US" sz="2800" b="1" dirty="0" smtClean="0">
                <a:solidFill>
                  <a:schemeClr val="accent2"/>
                </a:solidFill>
              </a:rPr>
              <a:t>Comparing SLS algorithms</a:t>
            </a:r>
          </a:p>
          <a:p>
            <a:pPr lvl="1" eaLnBrk="1" hangingPunct="1"/>
            <a:r>
              <a:rPr lang="en-US" sz="2800" dirty="0" smtClean="0"/>
              <a:t>SLS variants</a:t>
            </a:r>
          </a:p>
          <a:p>
            <a:pPr lvl="2" eaLnBrk="1" hangingPunct="1"/>
            <a:r>
              <a:rPr lang="en-US" sz="2400" dirty="0" err="1" smtClean="0"/>
              <a:t>Tabu</a:t>
            </a:r>
            <a:r>
              <a:rPr lang="en-US" sz="2400" dirty="0" smtClean="0"/>
              <a:t> lists</a:t>
            </a:r>
          </a:p>
          <a:p>
            <a:pPr lvl="2" eaLnBrk="1" hangingPunct="1"/>
            <a:r>
              <a:rPr lang="en-US" sz="2400" dirty="0" smtClean="0"/>
              <a:t>Simulated Annealing</a:t>
            </a:r>
          </a:p>
          <a:p>
            <a:pPr lvl="1" eaLnBrk="1" hangingPunct="1"/>
            <a:r>
              <a:rPr lang="en-US" sz="2800" dirty="0" smtClean="0"/>
              <a:t>Population Based</a:t>
            </a:r>
          </a:p>
          <a:p>
            <a:pPr lvl="2" eaLnBrk="1" hangingPunct="1"/>
            <a:r>
              <a:rPr lang="en-US" sz="2400" dirty="0" smtClean="0"/>
              <a:t>Beam search</a:t>
            </a:r>
          </a:p>
          <a:p>
            <a:pPr lvl="2" eaLnBrk="1" hangingPunct="1"/>
            <a:r>
              <a:rPr lang="en-US" sz="2400" dirty="0" smtClean="0"/>
              <a:t>Genetic Algorithms</a:t>
            </a:r>
          </a:p>
          <a:p>
            <a:pPr lvl="2" eaLnBrk="1" hangingPunct="1"/>
            <a:endParaRPr lang="en-US" sz="2400" dirty="0" smtClean="0"/>
          </a:p>
          <a:p>
            <a:pPr eaLnBrk="1" hangingPunct="1">
              <a:buFontTx/>
              <a:buChar char="•"/>
            </a:pPr>
            <a:endParaRPr lang="en-US" sz="3600" dirty="0" smtClean="0">
              <a:solidFill>
                <a:schemeClr val="folHlink"/>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Evaluating SLS algorithms</a:t>
            </a:r>
            <a:endParaRPr/>
          </a:p>
        </p:txBody>
      </p:sp>
      <p:sp>
        <p:nvSpPr>
          <p:cNvPr id="46083" name="Content Placeholder 2"/>
          <p:cNvSpPr>
            <a:spLocks noGrp="1"/>
          </p:cNvSpPr>
          <p:nvPr>
            <p:ph idx="1"/>
          </p:nvPr>
        </p:nvSpPr>
        <p:spPr>
          <a:xfrm>
            <a:off x="323528" y="836712"/>
            <a:ext cx="8458200" cy="4495800"/>
          </a:xfrm>
        </p:spPr>
        <p:txBody>
          <a:bodyPr/>
          <a:lstStyle/>
          <a:p>
            <a:pPr>
              <a:buSzTx/>
              <a:buFontTx/>
              <a:buChar char="•"/>
            </a:pPr>
            <a:r>
              <a:rPr lang="en-US" sz="2400" dirty="0" smtClean="0"/>
              <a:t>SLS algorithms are randomized</a:t>
            </a:r>
          </a:p>
          <a:p>
            <a:pPr lvl="1"/>
            <a:r>
              <a:rPr lang="en-US" sz="2000" dirty="0" smtClean="0"/>
              <a:t>The time taken until they solve a problem is a </a:t>
            </a:r>
            <a:r>
              <a:rPr lang="en-US" sz="2000" dirty="0" smtClean="0">
                <a:solidFill>
                  <a:srgbClr val="FF0000"/>
                </a:solidFill>
              </a:rPr>
              <a:t>random variable</a:t>
            </a:r>
          </a:p>
          <a:p>
            <a:pPr lvl="1"/>
            <a:r>
              <a:rPr lang="en-US" sz="2000" dirty="0" smtClean="0"/>
              <a:t>It is entirely normal to have runtime variations of 2 orders of magnitude in repeated runs!</a:t>
            </a:r>
          </a:p>
          <a:p>
            <a:pPr lvl="2"/>
            <a:r>
              <a:rPr lang="en-US" dirty="0" smtClean="0"/>
              <a:t>E.g. 0.1 seconds in one run, 10 seconds in the next one</a:t>
            </a:r>
          </a:p>
          <a:p>
            <a:pPr lvl="2"/>
            <a:r>
              <a:rPr lang="en-US" dirty="0" smtClean="0"/>
              <a:t>On the same problem instance (only difference: random seed)</a:t>
            </a:r>
          </a:p>
          <a:p>
            <a:pPr lvl="2"/>
            <a:r>
              <a:rPr lang="en-US" dirty="0" smtClean="0"/>
              <a:t>Sometimes SLS algorithm </a:t>
            </a:r>
            <a:r>
              <a:rPr lang="en-US" dirty="0" err="1" smtClean="0"/>
              <a:t>doesn</a:t>
            </a:r>
            <a:r>
              <a:rPr lang="en-CA" altLang="en-US" dirty="0" smtClean="0"/>
              <a:t>’</a:t>
            </a:r>
            <a:r>
              <a:rPr lang="en-US" altLang="ja-JP" dirty="0" smtClean="0"/>
              <a:t>t even terminate at all: stagnation</a:t>
            </a:r>
          </a:p>
          <a:p>
            <a:pPr lvl="1"/>
            <a:endParaRPr lang="en-US" sz="2000" dirty="0" smtClean="0"/>
          </a:p>
          <a:p>
            <a:pPr>
              <a:buSzTx/>
              <a:buFontTx/>
              <a:buChar char="•"/>
            </a:pPr>
            <a:r>
              <a:rPr lang="en-US" sz="2400" dirty="0" smtClean="0"/>
              <a:t>If an SLS algorithm sometimes stagnates, what is its mean runtime (across many runs)?</a:t>
            </a:r>
          </a:p>
          <a:p>
            <a:pPr lvl="1"/>
            <a:r>
              <a:rPr lang="en-US" sz="2000" dirty="0" smtClean="0"/>
              <a:t>Infinity!</a:t>
            </a:r>
          </a:p>
          <a:p>
            <a:pPr lvl="1"/>
            <a:r>
              <a:rPr lang="en-US" sz="2000" dirty="0" smtClean="0"/>
              <a:t>In practice, one often counts timeouts as some fixed large value X</a:t>
            </a:r>
          </a:p>
          <a:p>
            <a:pPr lvl="1"/>
            <a:r>
              <a:rPr lang="en-US" sz="2000" dirty="0" smtClean="0"/>
              <a:t>Still, summary statistics, such as </a:t>
            </a:r>
            <a:r>
              <a:rPr lang="en-US" sz="2000" b="1" dirty="0" smtClean="0"/>
              <a:t>mean</a:t>
            </a:r>
            <a:r>
              <a:rPr lang="en-US" sz="2000" dirty="0" smtClean="0"/>
              <a:t> run time or </a:t>
            </a:r>
            <a:r>
              <a:rPr lang="en-US" sz="2000" b="1" dirty="0" smtClean="0"/>
              <a:t>median</a:t>
            </a:r>
            <a:r>
              <a:rPr lang="en-US" sz="2000" dirty="0" smtClean="0"/>
              <a:t> run time, don't tell the whole story</a:t>
            </a:r>
          </a:p>
          <a:p>
            <a:pPr lvl="2"/>
            <a:r>
              <a:rPr lang="en-US" sz="1600" dirty="0" smtClean="0"/>
              <a:t>E.g. would penalize an algorithm that often finds  a solution quickly but sometime stagnates</a:t>
            </a:r>
          </a:p>
          <a:p>
            <a:pPr lvl="1"/>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60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001509D-8280-47B6-857D-662190112622}" type="slidenum">
              <a:rPr lang="en-US"/>
              <a:pPr>
                <a:defRPr/>
              </a:pPr>
              <a:t>4</a:t>
            </a:fld>
            <a:endParaRPr lang="en-US"/>
          </a:p>
        </p:txBody>
      </p:sp>
      <p:sp>
        <p:nvSpPr>
          <p:cNvPr id="2056" name="Rectangle 2"/>
          <p:cNvSpPr>
            <a:spLocks noGrp="1" noChangeArrowheads="1"/>
          </p:cNvSpPr>
          <p:nvPr>
            <p:ph type="title"/>
          </p:nvPr>
        </p:nvSpPr>
        <p:spPr/>
        <p:txBody>
          <a:bodyPr/>
          <a:lstStyle/>
          <a:p>
            <a:pPr eaLnBrk="1" hangingPunct="1"/>
            <a:r>
              <a:rPr lang="en-US" smtClean="0"/>
              <a:t>Lecture Overview</a:t>
            </a:r>
          </a:p>
        </p:txBody>
      </p:sp>
      <p:sp>
        <p:nvSpPr>
          <p:cNvPr id="2057" name="Rectangle 3"/>
          <p:cNvSpPr>
            <a:spLocks noGrp="1" noChangeArrowheads="1"/>
          </p:cNvSpPr>
          <p:nvPr>
            <p:ph type="body" idx="1"/>
          </p:nvPr>
        </p:nvSpPr>
        <p:spPr>
          <a:xfrm>
            <a:off x="323528" y="692696"/>
            <a:ext cx="8458200" cy="4495800"/>
          </a:xfrm>
        </p:spPr>
        <p:txBody>
          <a:bodyPr/>
          <a:lstStyle/>
          <a:p>
            <a:pPr eaLnBrk="1" hangingPunct="1">
              <a:buFontTx/>
              <a:buChar char="•"/>
            </a:pPr>
            <a:r>
              <a:rPr lang="en-US" sz="3600" dirty="0" smtClean="0"/>
              <a:t>Local search</a:t>
            </a:r>
          </a:p>
          <a:p>
            <a:pPr lvl="1" eaLnBrk="1" hangingPunct="1"/>
            <a:r>
              <a:rPr lang="en-US" sz="2800" dirty="0" smtClean="0"/>
              <a:t>Constrained Optimization</a:t>
            </a:r>
          </a:p>
          <a:p>
            <a:pPr lvl="1" eaLnBrk="1" hangingPunct="1"/>
            <a:r>
              <a:rPr lang="en-US" sz="2800" dirty="0" smtClean="0"/>
              <a:t>Greedy Descent / Hill Climbing: Problems</a:t>
            </a:r>
          </a:p>
          <a:p>
            <a:pPr eaLnBrk="1" hangingPunct="1">
              <a:buFontTx/>
              <a:buChar char="•"/>
            </a:pPr>
            <a:r>
              <a:rPr lang="en-US" sz="3600" dirty="0" smtClean="0"/>
              <a:t>Stochastic Local Search (SLS)</a:t>
            </a:r>
          </a:p>
          <a:p>
            <a:pPr lvl="1" eaLnBrk="1" hangingPunct="1"/>
            <a:r>
              <a:rPr lang="en-US" sz="2800" dirty="0" smtClean="0"/>
              <a:t>Comparing SLS algorithms</a:t>
            </a:r>
          </a:p>
          <a:p>
            <a:pPr lvl="1" eaLnBrk="1" hangingPunct="1"/>
            <a:r>
              <a:rPr lang="en-US" sz="2800" dirty="0" smtClean="0"/>
              <a:t>SLS variants</a:t>
            </a:r>
          </a:p>
          <a:p>
            <a:pPr lvl="2" eaLnBrk="1" hangingPunct="1"/>
            <a:r>
              <a:rPr lang="en-US" sz="2400" dirty="0" err="1" smtClean="0"/>
              <a:t>Tabu</a:t>
            </a:r>
            <a:r>
              <a:rPr lang="en-US" sz="2400" dirty="0" smtClean="0"/>
              <a:t> lists</a:t>
            </a:r>
          </a:p>
          <a:p>
            <a:pPr lvl="2" eaLnBrk="1" hangingPunct="1"/>
            <a:r>
              <a:rPr lang="en-US" sz="2400" dirty="0" smtClean="0"/>
              <a:t>Simulated Annealing</a:t>
            </a:r>
          </a:p>
          <a:p>
            <a:pPr lvl="1" eaLnBrk="1" hangingPunct="1"/>
            <a:r>
              <a:rPr lang="en-US" sz="2800" dirty="0" smtClean="0"/>
              <a:t>Population Based</a:t>
            </a:r>
          </a:p>
          <a:p>
            <a:pPr lvl="2" eaLnBrk="1" hangingPunct="1"/>
            <a:r>
              <a:rPr lang="en-US" sz="2400" dirty="0" smtClean="0"/>
              <a:t>Beam search</a:t>
            </a:r>
          </a:p>
          <a:p>
            <a:pPr lvl="2" eaLnBrk="1" hangingPunct="1"/>
            <a:r>
              <a:rPr lang="en-US" sz="2400" dirty="0" smtClean="0"/>
              <a:t>Genetic Algorithms</a:t>
            </a:r>
          </a:p>
          <a:p>
            <a:pPr eaLnBrk="1" hangingPunct="1">
              <a:buFontTx/>
              <a:buChar char="•"/>
            </a:pPr>
            <a:endParaRPr lang="en-US" sz="3600" dirty="0" smtClean="0">
              <a:solidFill>
                <a:schemeClr val="folHlink"/>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US" smtClean="0"/>
              <a:t>CPSC 322, Lecture 5</a:t>
            </a:r>
            <a:endParaRPr lang="en-US"/>
          </a:p>
        </p:txBody>
      </p:sp>
      <p:sp>
        <p:nvSpPr>
          <p:cNvPr id="20" name="Slide Number Placeholder 5"/>
          <p:cNvSpPr>
            <a:spLocks noGrp="1"/>
          </p:cNvSpPr>
          <p:nvPr>
            <p:ph type="sldNum" sz="quarter" idx="12"/>
          </p:nvPr>
        </p:nvSpPr>
        <p:spPr/>
        <p:txBody>
          <a:bodyPr/>
          <a:lstStyle/>
          <a:p>
            <a:pPr>
              <a:defRPr/>
            </a:pPr>
            <a:r>
              <a:rPr lang="en-US"/>
              <a:t>Slide </a:t>
            </a:r>
            <a:fld id="{A76EF205-DEF0-43FA-A6FF-58D91F484F23}" type="slidenum">
              <a:rPr lang="en-US"/>
              <a:pPr>
                <a:defRPr/>
              </a:pPr>
              <a:t>40</a:t>
            </a:fld>
            <a:endParaRPr lang="en-US"/>
          </a:p>
        </p:txBody>
      </p:sp>
      <p:sp>
        <p:nvSpPr>
          <p:cNvPr id="12302" name="Rectangle 2"/>
          <p:cNvSpPr>
            <a:spLocks noGrp="1" noChangeArrowheads="1"/>
          </p:cNvSpPr>
          <p:nvPr>
            <p:ph type="title"/>
          </p:nvPr>
        </p:nvSpPr>
        <p:spPr>
          <a:xfrm>
            <a:off x="-180975" y="115888"/>
            <a:ext cx="9685338" cy="685800"/>
          </a:xfrm>
        </p:spPr>
        <p:txBody>
          <a:bodyPr/>
          <a:lstStyle/>
          <a:p>
            <a:pPr eaLnBrk="1" hangingPunct="1"/>
            <a:r>
              <a:rPr lang="en-US" smtClean="0"/>
              <a:t>Comparing Stochastic Algorithms: Challenge</a:t>
            </a:r>
          </a:p>
        </p:txBody>
      </p:sp>
      <p:sp>
        <p:nvSpPr>
          <p:cNvPr id="12303" name="Rectangle 3"/>
          <p:cNvSpPr>
            <a:spLocks noGrp="1" noChangeArrowheads="1"/>
          </p:cNvSpPr>
          <p:nvPr>
            <p:ph type="body" idx="1"/>
          </p:nvPr>
        </p:nvSpPr>
        <p:spPr>
          <a:xfrm>
            <a:off x="323850" y="981075"/>
            <a:ext cx="8458200" cy="4495800"/>
          </a:xfrm>
        </p:spPr>
        <p:txBody>
          <a:bodyPr/>
          <a:lstStyle/>
          <a:p>
            <a:pPr eaLnBrk="1" hangingPunct="1">
              <a:buFontTx/>
              <a:buChar char="•"/>
            </a:pPr>
            <a:r>
              <a:rPr lang="en-US" sz="2400" smtClean="0"/>
              <a:t>Summary statistics, such as </a:t>
            </a:r>
            <a:r>
              <a:rPr lang="en-US" sz="2400" b="1" smtClean="0"/>
              <a:t>mean</a:t>
            </a:r>
            <a:r>
              <a:rPr lang="en-US" sz="2400" smtClean="0"/>
              <a:t> run time, </a:t>
            </a:r>
            <a:r>
              <a:rPr lang="en-US" sz="2400" b="1" smtClean="0"/>
              <a:t>median</a:t>
            </a:r>
            <a:r>
              <a:rPr lang="en-US" sz="2400" smtClean="0"/>
              <a:t> run time, and </a:t>
            </a:r>
            <a:r>
              <a:rPr lang="en-US" sz="2400" b="1" smtClean="0"/>
              <a:t>mode</a:t>
            </a:r>
            <a:r>
              <a:rPr lang="en-US" sz="2400" smtClean="0"/>
              <a:t> run time don't tell the whole story</a:t>
            </a:r>
          </a:p>
          <a:p>
            <a:pPr lvl="1" eaLnBrk="1" hangingPunct="1"/>
            <a:r>
              <a:rPr lang="en-US" sz="2000" smtClean="0"/>
              <a:t>What is the running time for the runs for which an algorithm </a:t>
            </a:r>
            <a:r>
              <a:rPr lang="en-US" sz="2000" b="1" i="1" smtClean="0"/>
              <a:t>never </a:t>
            </a:r>
            <a:r>
              <a:rPr lang="en-US" sz="2000" smtClean="0"/>
              <a:t> finishes (infinite? stopping time?)</a:t>
            </a:r>
          </a:p>
        </p:txBody>
      </p:sp>
      <p:sp>
        <p:nvSpPr>
          <p:cNvPr id="12304" name="Line 4"/>
          <p:cNvSpPr>
            <a:spLocks noChangeShapeType="1"/>
          </p:cNvSpPr>
          <p:nvPr/>
        </p:nvSpPr>
        <p:spPr bwMode="auto">
          <a:xfrm>
            <a:off x="1042988" y="50133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2305" name="Line 5"/>
          <p:cNvSpPr>
            <a:spLocks noChangeShapeType="1"/>
          </p:cNvSpPr>
          <p:nvPr/>
        </p:nvSpPr>
        <p:spPr bwMode="auto">
          <a:xfrm flipV="1">
            <a:off x="1042988" y="2852738"/>
            <a:ext cx="0" cy="2160587"/>
          </a:xfrm>
          <a:prstGeom prst="line">
            <a:avLst/>
          </a:prstGeom>
          <a:noFill/>
          <a:ln w="9525">
            <a:solidFill>
              <a:schemeClr val="tx1"/>
            </a:solidFill>
            <a:round/>
            <a:headEnd/>
            <a:tailEnd type="triangle" w="med" len="med"/>
          </a:ln>
        </p:spPr>
        <p:txBody>
          <a:bodyPr>
            <a:spAutoFit/>
          </a:bodyPr>
          <a:lstStyle/>
          <a:p>
            <a:endParaRPr lang="en-US"/>
          </a:p>
        </p:txBody>
      </p:sp>
      <p:sp>
        <p:nvSpPr>
          <p:cNvPr id="12306" name="Text Box 6"/>
          <p:cNvSpPr txBox="1">
            <a:spLocks noChangeArrowheads="1"/>
          </p:cNvSpPr>
          <p:nvPr/>
        </p:nvSpPr>
        <p:spPr bwMode="auto">
          <a:xfrm>
            <a:off x="179388" y="2636838"/>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2307" name="Text Box 7"/>
          <p:cNvSpPr txBox="1">
            <a:spLocks noChangeArrowheads="1"/>
          </p:cNvSpPr>
          <p:nvPr/>
        </p:nvSpPr>
        <p:spPr bwMode="auto">
          <a:xfrm>
            <a:off x="6732588" y="5373688"/>
            <a:ext cx="1846262" cy="396875"/>
          </a:xfrm>
          <a:prstGeom prst="rect">
            <a:avLst/>
          </a:prstGeom>
          <a:noFill/>
          <a:ln w="9525" algn="ctr">
            <a:noFill/>
            <a:miter lim="800000"/>
            <a:headEnd/>
            <a:tailEnd/>
          </a:ln>
        </p:spPr>
        <p:txBody>
          <a:bodyPr wrap="none">
            <a:spAutoFit/>
          </a:bodyPr>
          <a:lstStyle/>
          <a:p>
            <a:r>
              <a:rPr lang="en-US" sz="2000">
                <a:latin typeface="Arial Unicode MS" pitchFamily="34" charset="-128"/>
              </a:rPr>
              <a:t>runtime / steps</a:t>
            </a:r>
          </a:p>
        </p:txBody>
      </p:sp>
      <p:sp>
        <p:nvSpPr>
          <p:cNvPr id="12308" name="Text Box 8"/>
          <p:cNvSpPr txBox="1">
            <a:spLocks noChangeArrowheads="1"/>
          </p:cNvSpPr>
          <p:nvPr/>
        </p:nvSpPr>
        <p:spPr bwMode="auto">
          <a:xfrm>
            <a:off x="755650" y="5084763"/>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0</a:t>
            </a:r>
          </a:p>
        </p:txBody>
      </p:sp>
      <p:sp>
        <p:nvSpPr>
          <p:cNvPr id="12309" name="Text Box 9"/>
          <p:cNvSpPr txBox="1">
            <a:spLocks noChangeArrowheads="1"/>
          </p:cNvSpPr>
          <p:nvPr/>
        </p:nvSpPr>
        <p:spPr bwMode="auto">
          <a:xfrm>
            <a:off x="1474788"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10</a:t>
            </a:r>
          </a:p>
        </p:txBody>
      </p:sp>
      <p:sp>
        <p:nvSpPr>
          <p:cNvPr id="12310" name="Text Box 10"/>
          <p:cNvSpPr txBox="1">
            <a:spLocks noChangeArrowheads="1"/>
          </p:cNvSpPr>
          <p:nvPr/>
        </p:nvSpPr>
        <p:spPr bwMode="auto">
          <a:xfrm>
            <a:off x="2195513"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20</a:t>
            </a:r>
          </a:p>
        </p:txBody>
      </p:sp>
      <p:sp>
        <p:nvSpPr>
          <p:cNvPr id="12311" name="Text Box 11"/>
          <p:cNvSpPr txBox="1">
            <a:spLocks noChangeArrowheads="1"/>
          </p:cNvSpPr>
          <p:nvPr/>
        </p:nvSpPr>
        <p:spPr bwMode="auto">
          <a:xfrm>
            <a:off x="2771775"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30</a:t>
            </a:r>
          </a:p>
        </p:txBody>
      </p:sp>
      <p:sp>
        <p:nvSpPr>
          <p:cNvPr id="12312" name="Line 12"/>
          <p:cNvSpPr>
            <a:spLocks noChangeShapeType="1"/>
          </p:cNvSpPr>
          <p:nvPr/>
        </p:nvSpPr>
        <p:spPr bwMode="auto">
          <a:xfrm>
            <a:off x="1690688"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3" name="Line 13"/>
          <p:cNvSpPr>
            <a:spLocks noChangeShapeType="1"/>
          </p:cNvSpPr>
          <p:nvPr/>
        </p:nvSpPr>
        <p:spPr bwMode="auto">
          <a:xfrm>
            <a:off x="23399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4" name="Line 14"/>
          <p:cNvSpPr>
            <a:spLocks noChangeShapeType="1"/>
          </p:cNvSpPr>
          <p:nvPr/>
        </p:nvSpPr>
        <p:spPr bwMode="auto">
          <a:xfrm>
            <a:off x="29876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5" name="Line 15"/>
          <p:cNvSpPr>
            <a:spLocks noChangeShapeType="1"/>
          </p:cNvSpPr>
          <p:nvPr/>
        </p:nvSpPr>
        <p:spPr bwMode="auto">
          <a:xfrm>
            <a:off x="36353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6" name="Text Box 16"/>
          <p:cNvSpPr txBox="1">
            <a:spLocks noChangeArrowheads="1"/>
          </p:cNvSpPr>
          <p:nvPr/>
        </p:nvSpPr>
        <p:spPr bwMode="auto">
          <a:xfrm>
            <a:off x="3563938" y="5084763"/>
            <a:ext cx="577850" cy="396875"/>
          </a:xfrm>
          <a:prstGeom prst="rect">
            <a:avLst/>
          </a:prstGeom>
          <a:noFill/>
          <a:ln w="9525" algn="ctr">
            <a:noFill/>
            <a:miter lim="800000"/>
            <a:headEnd/>
            <a:tailEnd/>
          </a:ln>
        </p:spPr>
        <p:txBody>
          <a:bodyPr wrap="none">
            <a:spAutoFit/>
          </a:bodyPr>
          <a:lstStyle/>
          <a:p>
            <a:r>
              <a:rPr lang="en-US" sz="2000">
                <a:latin typeface="Arial Unicode MS" pitchFamily="34" charset="-128"/>
              </a:rPr>
              <a:t>…..</a:t>
            </a:r>
          </a:p>
        </p:txBody>
      </p:sp>
      <p:sp>
        <p:nvSpPr>
          <p:cNvPr id="12317" name="Text Box 17"/>
          <p:cNvSpPr txBox="1">
            <a:spLocks noChangeArrowheads="1"/>
          </p:cNvSpPr>
          <p:nvPr/>
        </p:nvSpPr>
        <p:spPr bwMode="auto">
          <a:xfrm>
            <a:off x="1042988" y="249237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322, Lecture 5</a:t>
            </a:r>
            <a:endParaRPr lang="en-US"/>
          </a:p>
        </p:txBody>
      </p:sp>
      <p:sp>
        <p:nvSpPr>
          <p:cNvPr id="11" name="Slide Number Placeholder 5"/>
          <p:cNvSpPr>
            <a:spLocks noGrp="1"/>
          </p:cNvSpPr>
          <p:nvPr>
            <p:ph type="sldNum" sz="quarter" idx="12"/>
          </p:nvPr>
        </p:nvSpPr>
        <p:spPr/>
        <p:txBody>
          <a:bodyPr/>
          <a:lstStyle/>
          <a:p>
            <a:pPr>
              <a:defRPr/>
            </a:pPr>
            <a:r>
              <a:rPr lang="en-US"/>
              <a:t>Slide </a:t>
            </a:r>
            <a:fld id="{A15C15F6-8D5C-40F4-A955-90AE24C39D4C}" type="slidenum">
              <a:rPr lang="en-US"/>
              <a:pPr>
                <a:defRPr/>
              </a:pPr>
              <a:t>41</a:t>
            </a:fld>
            <a:endParaRPr lang="en-US"/>
          </a:p>
        </p:txBody>
      </p:sp>
      <p:sp>
        <p:nvSpPr>
          <p:cNvPr id="13328" name="Rectangle 2"/>
          <p:cNvSpPr>
            <a:spLocks noGrp="1" noChangeArrowheads="1"/>
          </p:cNvSpPr>
          <p:nvPr>
            <p:ph type="title"/>
          </p:nvPr>
        </p:nvSpPr>
        <p:spPr/>
        <p:txBody>
          <a:bodyPr/>
          <a:lstStyle/>
          <a:p>
            <a:pPr eaLnBrk="1" hangingPunct="1"/>
            <a:r>
              <a:rPr lang="en-US" smtClean="0"/>
              <a:t>First attempt….</a:t>
            </a:r>
          </a:p>
        </p:txBody>
      </p:sp>
      <p:sp>
        <p:nvSpPr>
          <p:cNvPr id="13329" name="Rectangle 3"/>
          <p:cNvSpPr>
            <a:spLocks noGrp="1" noChangeArrowheads="1"/>
          </p:cNvSpPr>
          <p:nvPr>
            <p:ph type="body" idx="1"/>
          </p:nvPr>
        </p:nvSpPr>
        <p:spPr>
          <a:xfrm>
            <a:off x="323850" y="908050"/>
            <a:ext cx="8458200" cy="2303463"/>
          </a:xfrm>
        </p:spPr>
        <p:txBody>
          <a:bodyPr/>
          <a:lstStyle/>
          <a:p>
            <a:pPr eaLnBrk="1" hangingPunct="1">
              <a:buFontTx/>
              <a:buChar char="•"/>
            </a:pPr>
            <a:r>
              <a:rPr lang="en-US" sz="2400" smtClean="0"/>
              <a:t>How can you compare three algorithms when</a:t>
            </a:r>
          </a:p>
          <a:p>
            <a:pPr marL="914400" lvl="1" indent="-457200" eaLnBrk="1" hangingPunct="1">
              <a:buFont typeface="Arial Unicode MS" pitchFamily="34" charset="-128"/>
              <a:buAutoNum type="alphaUcPeriod"/>
            </a:pPr>
            <a:r>
              <a:rPr lang="en-US" sz="2000" smtClean="0"/>
              <a:t>one solves the problem 30% of the time very quickly but doesn't halt for the other 70% of the cases</a:t>
            </a:r>
          </a:p>
          <a:p>
            <a:pPr marL="914400" lvl="1" indent="-457200" eaLnBrk="1" hangingPunct="1">
              <a:buFont typeface="Arial Unicode MS" pitchFamily="34" charset="-128"/>
              <a:buAutoNum type="alphaUcPeriod"/>
            </a:pPr>
            <a:r>
              <a:rPr lang="en-US" sz="2000" smtClean="0"/>
              <a:t>one solves 60% of the cases reasonably quickly but doesn't solve the rest</a:t>
            </a:r>
          </a:p>
          <a:p>
            <a:pPr marL="914400" lvl="1" indent="-457200" eaLnBrk="1" hangingPunct="1">
              <a:buFont typeface="Arial Unicode MS" pitchFamily="34" charset="-128"/>
              <a:buAutoNum type="alphaUcPeriod"/>
            </a:pPr>
            <a:r>
              <a:rPr lang="en-US" sz="2000" smtClean="0"/>
              <a:t>one solves the problem in 100% of the cases, but slowly?</a:t>
            </a:r>
          </a:p>
        </p:txBody>
      </p:sp>
      <p:sp>
        <p:nvSpPr>
          <p:cNvPr id="13330" name="Line 4"/>
          <p:cNvSpPr>
            <a:spLocks noChangeShapeType="1"/>
          </p:cNvSpPr>
          <p:nvPr/>
        </p:nvSpPr>
        <p:spPr bwMode="auto">
          <a:xfrm>
            <a:off x="1042988" y="56610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3331" name="Line 5"/>
          <p:cNvSpPr>
            <a:spLocks noChangeShapeType="1"/>
          </p:cNvSpPr>
          <p:nvPr/>
        </p:nvSpPr>
        <p:spPr bwMode="auto">
          <a:xfrm flipV="1">
            <a:off x="1042988" y="3429000"/>
            <a:ext cx="0" cy="2232025"/>
          </a:xfrm>
          <a:prstGeom prst="line">
            <a:avLst/>
          </a:prstGeom>
          <a:noFill/>
          <a:ln w="9525">
            <a:solidFill>
              <a:schemeClr val="tx1"/>
            </a:solidFill>
            <a:round/>
            <a:headEnd/>
            <a:tailEnd type="triangle" w="med" len="med"/>
          </a:ln>
        </p:spPr>
        <p:txBody>
          <a:bodyPr>
            <a:spAutoFit/>
          </a:bodyPr>
          <a:lstStyle/>
          <a:p>
            <a:endParaRPr lang="en-US"/>
          </a:p>
        </p:txBody>
      </p:sp>
      <p:sp>
        <p:nvSpPr>
          <p:cNvPr id="13332" name="Text Box 6"/>
          <p:cNvSpPr txBox="1">
            <a:spLocks noChangeArrowheads="1"/>
          </p:cNvSpPr>
          <p:nvPr/>
        </p:nvSpPr>
        <p:spPr bwMode="auto">
          <a:xfrm>
            <a:off x="179388" y="3357563"/>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3333" name="Text Box 7"/>
          <p:cNvSpPr txBox="1">
            <a:spLocks noChangeArrowheads="1"/>
          </p:cNvSpPr>
          <p:nvPr/>
        </p:nvSpPr>
        <p:spPr bwMode="auto">
          <a:xfrm>
            <a:off x="6156325" y="5734050"/>
            <a:ext cx="2551113" cy="701675"/>
          </a:xfrm>
          <a:prstGeom prst="rect">
            <a:avLst/>
          </a:prstGeom>
          <a:noFill/>
          <a:ln w="9525" algn="ctr">
            <a:noFill/>
            <a:miter lim="800000"/>
            <a:headEnd/>
            <a:tailEnd/>
          </a:ln>
        </p:spPr>
        <p:txBody>
          <a:bodyPr wrap="none">
            <a:spAutoFit/>
          </a:bodyPr>
          <a:lstStyle/>
          <a:p>
            <a:r>
              <a:rPr lang="en-US" sz="2000">
                <a:latin typeface="Arial Unicode MS" pitchFamily="34" charset="-128"/>
              </a:rPr>
              <a:t>Mean runtime / steps</a:t>
            </a:r>
          </a:p>
          <a:p>
            <a:r>
              <a:rPr lang="en-US" sz="2000">
                <a:latin typeface="Arial Unicode MS" pitchFamily="34" charset="-128"/>
              </a:rPr>
              <a:t>of solved runs</a:t>
            </a:r>
          </a:p>
        </p:txBody>
      </p:sp>
      <p:sp>
        <p:nvSpPr>
          <p:cNvPr id="13334" name="Text Box 8"/>
          <p:cNvSpPr txBox="1">
            <a:spLocks noChangeArrowheads="1"/>
          </p:cNvSpPr>
          <p:nvPr/>
        </p:nvSpPr>
        <p:spPr bwMode="auto">
          <a:xfrm>
            <a:off x="900113" y="3141663"/>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322, Lecture 5</a:t>
            </a:r>
            <a:endParaRPr lang="en-US"/>
          </a:p>
        </p:txBody>
      </p:sp>
      <p:sp>
        <p:nvSpPr>
          <p:cNvPr id="8" name="Slide Number Placeholder 6"/>
          <p:cNvSpPr>
            <a:spLocks noGrp="1"/>
          </p:cNvSpPr>
          <p:nvPr>
            <p:ph type="sldNum" sz="quarter" idx="12"/>
          </p:nvPr>
        </p:nvSpPr>
        <p:spPr/>
        <p:txBody>
          <a:bodyPr/>
          <a:lstStyle/>
          <a:p>
            <a:pPr>
              <a:defRPr/>
            </a:pPr>
            <a:r>
              <a:rPr lang="en-US"/>
              <a:t>Slide </a:t>
            </a:r>
            <a:fld id="{BE1C3B90-BA4D-40F1-9511-75C9EAA05A59}" type="slidenum">
              <a:rPr lang="en-US"/>
              <a:pPr>
                <a:defRPr/>
              </a:pPr>
              <a:t>42</a:t>
            </a:fld>
            <a:endParaRPr lang="en-US"/>
          </a:p>
        </p:txBody>
      </p:sp>
      <p:sp>
        <p:nvSpPr>
          <p:cNvPr id="14349" name="Rectangle 2"/>
          <p:cNvSpPr>
            <a:spLocks noGrp="1" noChangeArrowheads="1"/>
          </p:cNvSpPr>
          <p:nvPr>
            <p:ph type="title"/>
          </p:nvPr>
        </p:nvSpPr>
        <p:spPr/>
        <p:txBody>
          <a:bodyPr/>
          <a:lstStyle/>
          <a:p>
            <a:pPr eaLnBrk="1" hangingPunct="1"/>
            <a:r>
              <a:rPr lang="en-US" smtClean="0"/>
              <a:t>Runtime Distributions are even more effective</a:t>
            </a:r>
          </a:p>
        </p:txBody>
      </p:sp>
      <p:sp>
        <p:nvSpPr>
          <p:cNvPr id="14350" name="Rectangle 3"/>
          <p:cNvSpPr>
            <a:spLocks noGrp="1" noChangeArrowheads="1"/>
          </p:cNvSpPr>
          <p:nvPr>
            <p:ph type="body" sz="half" idx="1"/>
          </p:nvPr>
        </p:nvSpPr>
        <p:spPr>
          <a:xfrm>
            <a:off x="484188" y="1052513"/>
            <a:ext cx="8659812" cy="1273175"/>
          </a:xfrm>
        </p:spPr>
        <p:txBody>
          <a:bodyPr/>
          <a:lstStyle/>
          <a:p>
            <a:pPr marL="0" indent="0" eaLnBrk="1" hangingPunct="1"/>
            <a:r>
              <a:rPr lang="en-US" sz="2400" smtClean="0"/>
              <a:t>Plots runtime (or number of steps) and the proportion (or number) of the runs that are solved within that runtime.</a:t>
            </a:r>
          </a:p>
          <a:p>
            <a:pPr lvl="1" eaLnBrk="1" hangingPunct="1"/>
            <a:r>
              <a:rPr lang="en-US" sz="2000" smtClean="0"/>
              <a:t>log scale on the </a:t>
            </a:r>
            <a:r>
              <a:rPr lang="en-US" sz="2000" i="1" smtClean="0"/>
              <a:t>x</a:t>
            </a:r>
            <a:r>
              <a:rPr lang="en-US" sz="2000" smtClean="0"/>
              <a:t> axis is commonly used</a:t>
            </a:r>
          </a:p>
        </p:txBody>
      </p:sp>
      <p:graphicFrame>
        <p:nvGraphicFramePr>
          <p:cNvPr id="14338" name="Object 4"/>
          <p:cNvGraphicFramePr>
            <a:graphicFrameLocks noChangeAspect="1"/>
          </p:cNvGraphicFramePr>
          <p:nvPr>
            <p:ph sz="half" idx="2"/>
          </p:nvPr>
        </p:nvGraphicFramePr>
        <p:xfrm>
          <a:off x="2051050" y="2349500"/>
          <a:ext cx="4968875" cy="3581400"/>
        </p:xfrm>
        <a:graphic>
          <a:graphicData uri="http://schemas.openxmlformats.org/presentationml/2006/ole">
            <p:oleObj spid="_x0000_s108546" name="Acrobat Document" r:id="rId4" imgW="3343742" imgH="2409524" progId="AcroExch.Document.7">
              <p:embed/>
            </p:oleObj>
          </a:graphicData>
        </a:graphic>
      </p:graphicFrame>
      <p:sp>
        <p:nvSpPr>
          <p:cNvPr id="9"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10"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p:oleObj spid="_x0000_s155650" name="Acrobat Document" r:id="rId5" imgW="3343742" imgH="2409524" progId="AcroExch.Document.7">
              <p:embed/>
            </p:oleObj>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cxnSp>
        <p:nvCxnSpPr>
          <p:cNvPr id="12" name="Straight Arrow Connector 11"/>
          <p:cNvCxnSpPr/>
          <p:nvPr/>
        </p:nvCxnSpPr>
        <p:spPr>
          <a:xfrm rot="16200000" flipH="1">
            <a:off x="4787900" y="3286125"/>
            <a:ext cx="43180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63938" y="4437063"/>
            <a:ext cx="287337"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bwMode="auto">
          <a:xfrm>
            <a:off x="395288" y="6030913"/>
            <a:ext cx="4752975"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2000" kern="0" dirty="0">
                <a:latin typeface="+mn-lt"/>
                <a:ea typeface="ＭＳ Ｐゴシック" pitchFamily="34" charset="-128"/>
              </a:rPr>
              <a:t>     Which algorithm is most likely to solve the problem within </a:t>
            </a:r>
            <a:r>
              <a:rPr lang="en-US" sz="2000" kern="0" dirty="0" smtClean="0">
                <a:latin typeface="+mn-lt"/>
                <a:ea typeface="ＭＳ Ｐゴシック" pitchFamily="34" charset="-128"/>
              </a:rPr>
              <a:t>7 </a:t>
            </a:r>
            <a:r>
              <a:rPr lang="en-US" sz="2000" kern="0" dirty="0">
                <a:latin typeface="+mn-lt"/>
                <a:ea typeface="ＭＳ Ｐゴシック" pitchFamily="34" charset="-128"/>
              </a:rPr>
              <a:t>steps?</a:t>
            </a:r>
          </a:p>
          <a:p>
            <a:pPr marL="342900" indent="-342900" eaLnBrk="0" hangingPunct="0">
              <a:spcBef>
                <a:spcPct val="20000"/>
              </a:spcBef>
              <a:buSzPct val="100000"/>
              <a:buFont typeface="Arial" pitchFamily="34" charset="0"/>
              <a:buChar char="•"/>
              <a:defRPr/>
            </a:pPr>
            <a:endParaRPr lang="en-CA" sz="2400" kern="0" dirty="0">
              <a:latin typeface="+mn-lt"/>
              <a:ea typeface="ＭＳ Ｐゴシック" pitchFamily="34" charset="-128"/>
            </a:endParaRPr>
          </a:p>
        </p:txBody>
      </p:sp>
      <p:sp>
        <p:nvSpPr>
          <p:cNvPr id="23" name="Rectangle 7"/>
          <p:cNvSpPr>
            <a:spLocks noChangeArrowheads="1"/>
          </p:cNvSpPr>
          <p:nvPr>
            <p:custDataLst>
              <p:tags r:id="rId2"/>
            </p:custDataLst>
          </p:nvPr>
        </p:nvSpPr>
        <p:spPr bwMode="auto">
          <a:xfrm>
            <a:off x="5076825" y="6237288"/>
            <a:ext cx="719138" cy="433387"/>
          </a:xfrm>
          <a:prstGeom prst="rect">
            <a:avLst/>
          </a:prstGeom>
          <a:solidFill>
            <a:srgbClr val="00CCFF"/>
          </a:solidFill>
          <a:ln w="9525">
            <a:noFill/>
            <a:miter lim="800000"/>
            <a:headEnd/>
            <a:tailEnd/>
          </a:ln>
        </p:spPr>
        <p:txBody>
          <a:bodyPr wrap="none" anchor="ctr"/>
          <a:lstStyle/>
          <a:p>
            <a:pPr>
              <a:defRPr/>
            </a:pPr>
            <a:r>
              <a:rPr lang="en-US" sz="2400" dirty="0">
                <a:latin typeface="+mn-lt"/>
                <a:ea typeface="Arial" charset="0"/>
                <a:cs typeface="Arial" charset="0"/>
              </a:rPr>
              <a:t>blue</a:t>
            </a:r>
          </a:p>
        </p:txBody>
      </p:sp>
      <p:sp>
        <p:nvSpPr>
          <p:cNvPr id="24" name="TextBox 23"/>
          <p:cNvSpPr txBox="1">
            <a:spLocks noChangeArrowheads="1"/>
          </p:cNvSpPr>
          <p:nvPr/>
        </p:nvSpPr>
        <p:spPr bwMode="auto">
          <a:xfrm>
            <a:off x="6804025" y="6238875"/>
            <a:ext cx="1077913" cy="461963"/>
          </a:xfrm>
          <a:prstGeom prst="rect">
            <a:avLst/>
          </a:prstGeom>
          <a:solidFill>
            <a:srgbClr val="66FF33">
              <a:alpha val="54901"/>
            </a:srgbClr>
          </a:solidFill>
          <a:ln w="9525">
            <a:noFill/>
            <a:miter lim="800000"/>
            <a:headEnd/>
            <a:tailEnd/>
          </a:ln>
        </p:spPr>
        <p:txBody>
          <a:bodyPr>
            <a:spAutoFit/>
          </a:bodyPr>
          <a:lstStyle/>
          <a:p>
            <a:pPr>
              <a:defRPr/>
            </a:pPr>
            <a:r>
              <a:rPr lang="en-US" sz="2400" dirty="0">
                <a:latin typeface="+mn-lt"/>
                <a:ea typeface="Arial" charset="0"/>
                <a:cs typeface="Arial" charset="0"/>
              </a:rPr>
              <a:t>green</a:t>
            </a:r>
          </a:p>
        </p:txBody>
      </p:sp>
      <p:sp>
        <p:nvSpPr>
          <p:cNvPr id="25" name="TextBox 24"/>
          <p:cNvSpPr txBox="1">
            <a:spLocks noChangeArrowheads="1"/>
          </p:cNvSpPr>
          <p:nvPr/>
        </p:nvSpPr>
        <p:spPr bwMode="auto">
          <a:xfrm>
            <a:off x="5975350" y="6238875"/>
            <a:ext cx="717550" cy="461963"/>
          </a:xfrm>
          <a:prstGeom prst="rect">
            <a:avLst/>
          </a:prstGeom>
          <a:solidFill>
            <a:srgbClr val="FF66CC">
              <a:alpha val="61176"/>
            </a:srgbClr>
          </a:solidFill>
          <a:ln w="9525">
            <a:noFill/>
            <a:miter lim="800000"/>
            <a:headEnd/>
            <a:tailEnd/>
          </a:ln>
        </p:spPr>
        <p:txBody>
          <a:bodyPr>
            <a:spAutoFit/>
          </a:bodyPr>
          <a:lstStyle/>
          <a:p>
            <a:pPr>
              <a:defRPr/>
            </a:pPr>
            <a:r>
              <a:rPr lang="en-US" sz="2400" dirty="0">
                <a:latin typeface="+mn-lt"/>
                <a:ea typeface="Arial" charset="0"/>
                <a:cs typeface="Arial" charset="0"/>
              </a:rPr>
              <a:t>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p:oleObj spid="_x0000_s156674" name="Acrobat Document" r:id="rId4" imgW="3343742" imgH="2409524" progId="AcroExch.Document.7">
              <p:embed/>
            </p:oleObj>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19" name="Content Placeholder 2"/>
          <p:cNvSpPr txBox="1">
            <a:spLocks/>
          </p:cNvSpPr>
          <p:nvPr/>
        </p:nvSpPr>
        <p:spPr bwMode="auto">
          <a:xfrm>
            <a:off x="395288" y="6030913"/>
            <a:ext cx="4752975"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2000" kern="0" dirty="0">
                <a:latin typeface="+mn-lt"/>
                <a:ea typeface="ＭＳ Ｐゴシック" pitchFamily="34" charset="-128"/>
              </a:rPr>
              <a:t>     Which algorithm is most likely to solve the problem within </a:t>
            </a:r>
            <a:r>
              <a:rPr lang="en-US" sz="2000" kern="0" dirty="0" smtClean="0">
                <a:latin typeface="+mn-lt"/>
                <a:ea typeface="ＭＳ Ｐゴシック" pitchFamily="34" charset="-128"/>
              </a:rPr>
              <a:t>7 </a:t>
            </a:r>
            <a:r>
              <a:rPr lang="en-US" sz="2000" kern="0" dirty="0">
                <a:latin typeface="+mn-lt"/>
                <a:ea typeface="ＭＳ Ｐゴシック" pitchFamily="34" charset="-128"/>
              </a:rPr>
              <a:t>steps?</a:t>
            </a:r>
          </a:p>
          <a:p>
            <a:pPr marL="342900" indent="-342900" eaLnBrk="0" hangingPunct="0">
              <a:spcBef>
                <a:spcPct val="20000"/>
              </a:spcBef>
              <a:buSzPct val="100000"/>
              <a:buFont typeface="Arial" pitchFamily="34" charset="0"/>
              <a:buChar char="•"/>
              <a:defRPr/>
            </a:pPr>
            <a:endParaRPr lang="en-CA" sz="2400" kern="0" dirty="0">
              <a:latin typeface="+mn-lt"/>
              <a:ea typeface="ＭＳ Ｐゴシック" pitchFamily="34" charset="-128"/>
            </a:endParaRPr>
          </a:p>
        </p:txBody>
      </p:sp>
      <p:sp>
        <p:nvSpPr>
          <p:cNvPr id="18" name="TextBox 17"/>
          <p:cNvSpPr txBox="1">
            <a:spLocks noChangeArrowheads="1"/>
          </p:cNvSpPr>
          <p:nvPr/>
        </p:nvSpPr>
        <p:spPr bwMode="auto">
          <a:xfrm>
            <a:off x="4788024" y="6237312"/>
            <a:ext cx="717550" cy="461963"/>
          </a:xfrm>
          <a:prstGeom prst="rect">
            <a:avLst/>
          </a:prstGeom>
          <a:solidFill>
            <a:srgbClr val="FF66CC">
              <a:alpha val="61176"/>
            </a:srgbClr>
          </a:solidFill>
          <a:ln w="9525">
            <a:noFill/>
            <a:miter lim="800000"/>
            <a:headEnd/>
            <a:tailEnd/>
          </a:ln>
        </p:spPr>
        <p:txBody>
          <a:bodyPr>
            <a:spAutoFit/>
          </a:bodyPr>
          <a:lstStyle/>
          <a:p>
            <a:pPr>
              <a:defRPr/>
            </a:pPr>
            <a:r>
              <a:rPr lang="en-US" sz="2400" dirty="0">
                <a:latin typeface="+mn-lt"/>
                <a:ea typeface="Arial" charset="0"/>
                <a:cs typeface="Arial" charset="0"/>
              </a:rPr>
              <a:t>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50178" name="Content Placeholder 2"/>
          <p:cNvSpPr>
            <a:spLocks noGrp="1"/>
          </p:cNvSpPr>
          <p:nvPr>
            <p:ph idx="1"/>
          </p:nvPr>
        </p:nvSpPr>
        <p:spPr>
          <a:xfrm>
            <a:off x="0" y="836712"/>
            <a:ext cx="8534400" cy="1214438"/>
          </a:xfrm>
        </p:spPr>
        <p:txBody>
          <a:bodyPr/>
          <a:lstStyle/>
          <a:p>
            <a:pPr>
              <a:buSzTx/>
              <a:buFontTx/>
              <a:buChar char="•"/>
            </a:pPr>
            <a:r>
              <a:rPr lang="en-US" sz="2400" dirty="0" smtClean="0"/>
              <a:t>Which algorithm has the best median performance?</a:t>
            </a:r>
          </a:p>
          <a:p>
            <a:pPr lvl="1"/>
            <a:r>
              <a:rPr lang="en-US" sz="2000" dirty="0" smtClean="0"/>
              <a:t>I.e., which algorithm takes the fewest number of steps to be successful in 50% of the cases?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50179" name="Object 4"/>
          <p:cNvGraphicFramePr>
            <a:graphicFrameLocks noChangeAspect="1"/>
          </p:cNvGraphicFramePr>
          <p:nvPr/>
        </p:nvGraphicFramePr>
        <p:xfrm>
          <a:off x="2051050" y="2670175"/>
          <a:ext cx="4968875" cy="3581400"/>
        </p:xfrm>
        <a:graphic>
          <a:graphicData uri="http://schemas.openxmlformats.org/presentationml/2006/ole">
            <p:oleObj spid="_x0000_s159746" name="Acrobat Document" r:id="rId5" imgW="3343742" imgH="2409524" progId="AcroExch.Document.7">
              <p:embed/>
            </p:oleObj>
          </a:graphicData>
        </a:graphic>
      </p:graphicFrame>
      <p:sp>
        <p:nvSpPr>
          <p:cNvPr id="50180" name="Text Box 8"/>
          <p:cNvSpPr txBox="1">
            <a:spLocks noChangeArrowheads="1"/>
          </p:cNvSpPr>
          <p:nvPr/>
        </p:nvSpPr>
        <p:spPr bwMode="auto">
          <a:xfrm>
            <a:off x="107950" y="2741613"/>
            <a:ext cx="2047875" cy="1938992"/>
          </a:xfrm>
          <a:prstGeom prst="rect">
            <a:avLst/>
          </a:prstGeom>
          <a:noFill/>
          <a:ln w="9525">
            <a:noFill/>
            <a:miter lim="800000"/>
            <a:headEnd/>
            <a:tailEnd/>
          </a:ln>
        </p:spPr>
        <p:txBody>
          <a:bodyPr>
            <a:spAutoFit/>
          </a:bodyPr>
          <a:lstStyle/>
          <a:p>
            <a:r>
              <a:rPr lang="en-US" sz="2000" dirty="0">
                <a:solidFill>
                  <a:schemeClr val="accent2"/>
                </a:solidFill>
                <a:latin typeface="Arial Unicode MS" pitchFamily="34" charset="-128"/>
              </a:rPr>
              <a:t>Fraction of </a:t>
            </a:r>
            <a:br>
              <a:rPr lang="en-US" sz="2000" dirty="0">
                <a:solidFill>
                  <a:schemeClr val="accent2"/>
                </a:solidFill>
                <a:latin typeface="Arial Unicode MS" pitchFamily="34" charset="-128"/>
              </a:rPr>
            </a:br>
            <a:r>
              <a:rPr lang="en-US" sz="2000" dirty="0">
                <a:solidFill>
                  <a:schemeClr val="accent2"/>
                </a:solidFill>
                <a:latin typeface="Arial Unicode MS" pitchFamily="34" charset="-128"/>
              </a:rPr>
              <a:t>solved runs, i.e.</a:t>
            </a:r>
          </a:p>
          <a:p>
            <a:endParaRPr lang="en-US" sz="2000" dirty="0">
              <a:solidFill>
                <a:schemeClr val="accent2"/>
              </a:solidFill>
              <a:latin typeface="Arial Unicode MS" pitchFamily="34" charset="-128"/>
            </a:endParaRPr>
          </a:p>
          <a:p>
            <a:r>
              <a:rPr lang="en-US" sz="2000" dirty="0" smtClean="0">
                <a:solidFill>
                  <a:schemeClr val="accent2"/>
                </a:solidFill>
                <a:cs typeface="Times New Roman" pitchFamily="18" charset="0"/>
              </a:rPr>
              <a:t>P(solved by</a:t>
            </a:r>
            <a:br>
              <a:rPr lang="en-US" sz="2000" dirty="0" smtClean="0">
                <a:solidFill>
                  <a:schemeClr val="accent2"/>
                </a:solidFill>
                <a:cs typeface="Times New Roman" pitchFamily="18" charset="0"/>
              </a:rPr>
            </a:br>
            <a:r>
              <a:rPr lang="en-US" sz="2000" dirty="0" smtClean="0">
                <a:solidFill>
                  <a:schemeClr val="accent2"/>
                </a:solidFill>
                <a:cs typeface="Times New Roman" pitchFamily="18" charset="0"/>
              </a:rPr>
              <a:t>    this # of steps/time)</a:t>
            </a:r>
            <a:endParaRPr lang="en-US" sz="2000" dirty="0">
              <a:solidFill>
                <a:schemeClr val="accent2"/>
              </a:solidFill>
              <a:cs typeface="Times New Roman" pitchFamily="18" charset="0"/>
            </a:endParaRPr>
          </a:p>
        </p:txBody>
      </p:sp>
      <p:sp>
        <p:nvSpPr>
          <p:cNvPr id="50181" name="Text Box 7"/>
          <p:cNvSpPr txBox="1">
            <a:spLocks noChangeArrowheads="1"/>
          </p:cNvSpPr>
          <p:nvPr/>
        </p:nvSpPr>
        <p:spPr bwMode="auto">
          <a:xfrm>
            <a:off x="6156325" y="6197600"/>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23" name="Rectangle 7"/>
          <p:cNvSpPr>
            <a:spLocks noChangeArrowheads="1"/>
          </p:cNvSpPr>
          <p:nvPr>
            <p:custDataLst>
              <p:tags r:id="rId2"/>
            </p:custDataLst>
          </p:nvPr>
        </p:nvSpPr>
        <p:spPr bwMode="auto">
          <a:xfrm>
            <a:off x="3707904" y="1772816"/>
            <a:ext cx="720725" cy="433388"/>
          </a:xfrm>
          <a:prstGeom prst="rect">
            <a:avLst/>
          </a:prstGeom>
          <a:solidFill>
            <a:srgbClr val="00CCFF"/>
          </a:solidFill>
          <a:ln w="9525">
            <a:noFill/>
            <a:miter lim="800000"/>
            <a:headEnd/>
            <a:tailEnd/>
          </a:ln>
        </p:spPr>
        <p:txBody>
          <a:bodyPr wrap="none" anchor="ctr"/>
          <a:lstStyle/>
          <a:p>
            <a:pPr>
              <a:defRPr/>
            </a:pPr>
            <a:r>
              <a:rPr lang="en-US" sz="2400" dirty="0">
                <a:latin typeface="+mn-lt"/>
                <a:ea typeface="Arial" charset="0"/>
                <a:cs typeface="Arial" charset="0"/>
              </a:rPr>
              <a:t>blue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50178" name="Content Placeholder 2"/>
          <p:cNvSpPr>
            <a:spLocks noGrp="1"/>
          </p:cNvSpPr>
          <p:nvPr>
            <p:ph idx="1"/>
          </p:nvPr>
        </p:nvSpPr>
        <p:spPr>
          <a:xfrm>
            <a:off x="0" y="836712"/>
            <a:ext cx="8534400" cy="1214438"/>
          </a:xfrm>
        </p:spPr>
        <p:txBody>
          <a:bodyPr/>
          <a:lstStyle/>
          <a:p>
            <a:pPr>
              <a:buSzTx/>
              <a:buFontTx/>
              <a:buChar char="•"/>
            </a:pPr>
            <a:r>
              <a:rPr lang="en-US" sz="2400" dirty="0" smtClean="0"/>
              <a:t>Which algorithm has the best median performance?</a:t>
            </a:r>
          </a:p>
          <a:p>
            <a:pPr lvl="1"/>
            <a:r>
              <a:rPr lang="en-US" sz="2000" dirty="0" smtClean="0"/>
              <a:t>I.e., which algorithm takes the fewest number of steps to be successful in 50% of the cases?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50179" name="Object 4"/>
          <p:cNvGraphicFramePr>
            <a:graphicFrameLocks noChangeAspect="1"/>
          </p:cNvGraphicFramePr>
          <p:nvPr/>
        </p:nvGraphicFramePr>
        <p:xfrm>
          <a:off x="2051050" y="2670175"/>
          <a:ext cx="4968875" cy="3581400"/>
        </p:xfrm>
        <a:graphic>
          <a:graphicData uri="http://schemas.openxmlformats.org/presentationml/2006/ole">
            <p:oleObj spid="_x0000_s158722" name="Acrobat Document" r:id="rId5" imgW="3343742" imgH="2409524" progId="AcroExch.Document.7">
              <p:embed/>
            </p:oleObj>
          </a:graphicData>
        </a:graphic>
      </p:graphicFrame>
      <p:sp>
        <p:nvSpPr>
          <p:cNvPr id="50180" name="Text Box 8"/>
          <p:cNvSpPr txBox="1">
            <a:spLocks noChangeArrowheads="1"/>
          </p:cNvSpPr>
          <p:nvPr/>
        </p:nvSpPr>
        <p:spPr bwMode="auto">
          <a:xfrm>
            <a:off x="107950" y="2741613"/>
            <a:ext cx="2047875" cy="1938992"/>
          </a:xfrm>
          <a:prstGeom prst="rect">
            <a:avLst/>
          </a:prstGeom>
          <a:noFill/>
          <a:ln w="9525">
            <a:noFill/>
            <a:miter lim="800000"/>
            <a:headEnd/>
            <a:tailEnd/>
          </a:ln>
        </p:spPr>
        <p:txBody>
          <a:bodyPr>
            <a:spAutoFit/>
          </a:bodyPr>
          <a:lstStyle/>
          <a:p>
            <a:r>
              <a:rPr lang="en-US" sz="2000" dirty="0">
                <a:solidFill>
                  <a:schemeClr val="accent2"/>
                </a:solidFill>
                <a:latin typeface="Arial Unicode MS" pitchFamily="34" charset="-128"/>
              </a:rPr>
              <a:t>Fraction of </a:t>
            </a:r>
            <a:br>
              <a:rPr lang="en-US" sz="2000" dirty="0">
                <a:solidFill>
                  <a:schemeClr val="accent2"/>
                </a:solidFill>
                <a:latin typeface="Arial Unicode MS" pitchFamily="34" charset="-128"/>
              </a:rPr>
            </a:br>
            <a:r>
              <a:rPr lang="en-US" sz="2000" dirty="0">
                <a:solidFill>
                  <a:schemeClr val="accent2"/>
                </a:solidFill>
                <a:latin typeface="Arial Unicode MS" pitchFamily="34" charset="-128"/>
              </a:rPr>
              <a:t>solved runs, i.e.</a:t>
            </a:r>
          </a:p>
          <a:p>
            <a:endParaRPr lang="en-US" sz="2000" dirty="0">
              <a:solidFill>
                <a:schemeClr val="accent2"/>
              </a:solidFill>
              <a:latin typeface="Arial Unicode MS" pitchFamily="34" charset="-128"/>
            </a:endParaRPr>
          </a:p>
          <a:p>
            <a:r>
              <a:rPr lang="en-US" sz="2000" dirty="0" smtClean="0">
                <a:solidFill>
                  <a:schemeClr val="accent2"/>
                </a:solidFill>
                <a:cs typeface="Times New Roman" pitchFamily="18" charset="0"/>
              </a:rPr>
              <a:t>P(solved by</a:t>
            </a:r>
            <a:br>
              <a:rPr lang="en-US" sz="2000" dirty="0" smtClean="0">
                <a:solidFill>
                  <a:schemeClr val="accent2"/>
                </a:solidFill>
                <a:cs typeface="Times New Roman" pitchFamily="18" charset="0"/>
              </a:rPr>
            </a:br>
            <a:r>
              <a:rPr lang="en-US" sz="2000" dirty="0" smtClean="0">
                <a:solidFill>
                  <a:schemeClr val="accent2"/>
                </a:solidFill>
                <a:cs typeface="Times New Roman" pitchFamily="18" charset="0"/>
              </a:rPr>
              <a:t>    this # of steps/time)</a:t>
            </a:r>
            <a:endParaRPr lang="en-US" sz="2000" dirty="0">
              <a:solidFill>
                <a:schemeClr val="accent2"/>
              </a:solidFill>
              <a:cs typeface="Times New Roman" pitchFamily="18" charset="0"/>
            </a:endParaRPr>
          </a:p>
        </p:txBody>
      </p:sp>
      <p:sp>
        <p:nvSpPr>
          <p:cNvPr id="50181" name="Text Box 7"/>
          <p:cNvSpPr txBox="1">
            <a:spLocks noChangeArrowheads="1"/>
          </p:cNvSpPr>
          <p:nvPr/>
        </p:nvSpPr>
        <p:spPr bwMode="auto">
          <a:xfrm>
            <a:off x="6156325" y="6197600"/>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23" name="Rectangle 7"/>
          <p:cNvSpPr>
            <a:spLocks noChangeArrowheads="1"/>
          </p:cNvSpPr>
          <p:nvPr>
            <p:custDataLst>
              <p:tags r:id="rId2"/>
            </p:custDataLst>
          </p:nvPr>
        </p:nvSpPr>
        <p:spPr bwMode="auto">
          <a:xfrm>
            <a:off x="3779316" y="2059260"/>
            <a:ext cx="720725" cy="433388"/>
          </a:xfrm>
          <a:prstGeom prst="rect">
            <a:avLst/>
          </a:prstGeom>
          <a:solidFill>
            <a:srgbClr val="00CCFF"/>
          </a:solidFill>
          <a:ln w="9525">
            <a:noFill/>
            <a:miter lim="800000"/>
            <a:headEnd/>
            <a:tailEnd/>
          </a:ln>
        </p:spPr>
        <p:txBody>
          <a:bodyPr wrap="none" anchor="ctr"/>
          <a:lstStyle/>
          <a:p>
            <a:pPr>
              <a:defRPr/>
            </a:pPr>
            <a:r>
              <a:rPr lang="en-US" sz="2400" dirty="0">
                <a:latin typeface="+mn-lt"/>
                <a:ea typeface="Arial" charset="0"/>
                <a:cs typeface="Arial" charset="0"/>
              </a:rPr>
              <a:t>blue</a:t>
            </a:r>
          </a:p>
        </p:txBody>
      </p:sp>
      <p:sp>
        <p:nvSpPr>
          <p:cNvPr id="24" name="TextBox 23"/>
          <p:cNvSpPr txBox="1">
            <a:spLocks noChangeArrowheads="1"/>
          </p:cNvSpPr>
          <p:nvPr/>
        </p:nvSpPr>
        <p:spPr bwMode="auto">
          <a:xfrm>
            <a:off x="5508104" y="2060848"/>
            <a:ext cx="1004887" cy="461962"/>
          </a:xfrm>
          <a:prstGeom prst="rect">
            <a:avLst/>
          </a:prstGeom>
          <a:solidFill>
            <a:srgbClr val="66FF33">
              <a:alpha val="54901"/>
            </a:srgbClr>
          </a:solidFill>
          <a:ln w="9525">
            <a:noFill/>
            <a:miter lim="800000"/>
            <a:headEnd/>
            <a:tailEnd/>
          </a:ln>
        </p:spPr>
        <p:txBody>
          <a:bodyPr>
            <a:spAutoFit/>
          </a:bodyPr>
          <a:lstStyle/>
          <a:p>
            <a:pPr>
              <a:defRPr/>
            </a:pPr>
            <a:r>
              <a:rPr lang="en-US" sz="2400" dirty="0">
                <a:latin typeface="+mn-lt"/>
                <a:ea typeface="Arial" charset="0"/>
                <a:cs typeface="Arial" charset="0"/>
              </a:rPr>
              <a:t>green</a:t>
            </a:r>
          </a:p>
        </p:txBody>
      </p:sp>
      <p:sp>
        <p:nvSpPr>
          <p:cNvPr id="25" name="TextBox 24"/>
          <p:cNvSpPr txBox="1">
            <a:spLocks noChangeArrowheads="1"/>
          </p:cNvSpPr>
          <p:nvPr/>
        </p:nvSpPr>
        <p:spPr bwMode="auto">
          <a:xfrm>
            <a:off x="4679429" y="2060848"/>
            <a:ext cx="717550" cy="461962"/>
          </a:xfrm>
          <a:prstGeom prst="rect">
            <a:avLst/>
          </a:prstGeom>
          <a:solidFill>
            <a:srgbClr val="FF66CC">
              <a:alpha val="61176"/>
            </a:srgbClr>
          </a:solidFill>
          <a:ln w="9525">
            <a:noFill/>
            <a:miter lim="800000"/>
            <a:headEnd/>
            <a:tailEnd/>
          </a:ln>
        </p:spPr>
        <p:txBody>
          <a:bodyPr>
            <a:spAutoFit/>
          </a:bodyPr>
          <a:lstStyle/>
          <a:p>
            <a:pPr>
              <a:defRPr/>
            </a:pPr>
            <a:r>
              <a:rPr lang="en-US" sz="2400" dirty="0">
                <a:latin typeface="+mn-lt"/>
                <a:ea typeface="Arial" charset="0"/>
                <a:cs typeface="Arial" charset="0"/>
              </a:rPr>
              <a:t>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Comparing runtime distributions</a:t>
            </a:r>
            <a:endParaRPr/>
          </a:p>
        </p:txBody>
      </p:sp>
      <p:sp>
        <p:nvSpPr>
          <p:cNvPr id="49154" name="Content Placeholder 2"/>
          <p:cNvSpPr>
            <a:spLocks noGrp="1"/>
          </p:cNvSpPr>
          <p:nvPr>
            <p:ph idx="1"/>
          </p:nvPr>
        </p:nvSpPr>
        <p:spPr>
          <a:xfrm>
            <a:off x="381000" y="990600"/>
            <a:ext cx="8534400" cy="1214438"/>
          </a:xfrm>
        </p:spPr>
        <p:txBody>
          <a:bodyPr/>
          <a:lstStyle/>
          <a:p>
            <a:pPr>
              <a:buSzTx/>
              <a:buFontTx/>
              <a:buNone/>
            </a:pPr>
            <a:r>
              <a:rPr lang="en-US" sz="2400" dirty="0" smtClean="0"/>
              <a:t>    x axis: runtime (or number of steps)</a:t>
            </a:r>
            <a:br>
              <a:rPr lang="en-US" sz="2400" dirty="0" smtClean="0"/>
            </a:br>
            <a:r>
              <a:rPr lang="en-US" sz="2400" dirty="0" smtClean="0"/>
              <a:t>y axis: proportion (or number) of runs solved in that runtime</a:t>
            </a:r>
          </a:p>
          <a:p>
            <a:pPr lvl="1"/>
            <a:r>
              <a:rPr lang="en-US" sz="2000" dirty="0" smtClean="0"/>
              <a:t>Typically use a log scale on the x axis</a:t>
            </a:r>
          </a:p>
          <a:p>
            <a:pPr>
              <a:buSzTx/>
              <a:buFontTx/>
              <a:buChar char="•"/>
            </a:pPr>
            <a:endParaRPr lang="en-US" dirty="0" smtClean="0"/>
          </a:p>
          <a:p>
            <a:pPr>
              <a:buSzTx/>
              <a:buFontTx/>
              <a:buChar char="•"/>
            </a:pPr>
            <a:endParaRPr lang="en-US" dirty="0" smtClean="0"/>
          </a:p>
          <a:p>
            <a:pPr>
              <a:buSzTx/>
              <a:buFontTx/>
              <a:buChar char="•"/>
            </a:pPr>
            <a:endParaRPr lang="en-CA" dirty="0" smtClean="0"/>
          </a:p>
        </p:txBody>
      </p:sp>
      <p:graphicFrame>
        <p:nvGraphicFramePr>
          <p:cNvPr id="49155" name="Object 4"/>
          <p:cNvGraphicFramePr>
            <a:graphicFrameLocks noChangeAspect="1"/>
          </p:cNvGraphicFramePr>
          <p:nvPr/>
        </p:nvGraphicFramePr>
        <p:xfrm>
          <a:off x="2051050" y="2278063"/>
          <a:ext cx="4968875" cy="3581400"/>
        </p:xfrm>
        <a:graphic>
          <a:graphicData uri="http://schemas.openxmlformats.org/presentationml/2006/ole">
            <p:oleObj spid="_x0000_s160770" name="Acrobat Document" r:id="rId4" imgW="3343742" imgH="2409524" progId="AcroExch.Document.7">
              <p:embed/>
            </p:oleObj>
          </a:graphicData>
        </a:graphic>
      </p:graphicFrame>
      <p:sp>
        <p:nvSpPr>
          <p:cNvPr id="49156" name="Text Box 8"/>
          <p:cNvSpPr txBox="1">
            <a:spLocks noChangeArrowheads="1"/>
          </p:cNvSpPr>
          <p:nvPr/>
        </p:nvSpPr>
        <p:spPr bwMode="auto">
          <a:xfrm>
            <a:off x="107950" y="2349500"/>
            <a:ext cx="2047875" cy="1938992"/>
          </a:xfrm>
          <a:prstGeom prst="rect">
            <a:avLst/>
          </a:prstGeom>
          <a:noFill/>
          <a:ln w="9525">
            <a:noFill/>
            <a:miter lim="800000"/>
            <a:headEnd/>
            <a:tailEnd/>
          </a:ln>
        </p:spPr>
        <p:txBody>
          <a:bodyPr>
            <a:spAutoFit/>
          </a:bodyPr>
          <a:lstStyle/>
          <a:p>
            <a:r>
              <a:rPr lang="en-US" sz="2000" dirty="0">
                <a:solidFill>
                  <a:schemeClr val="accent2"/>
                </a:solidFill>
                <a:cs typeface="Times New Roman" pitchFamily="18" charset="0"/>
              </a:rPr>
              <a:t>Fraction of </a:t>
            </a:r>
            <a:br>
              <a:rPr lang="en-US" sz="2000" dirty="0">
                <a:solidFill>
                  <a:schemeClr val="accent2"/>
                </a:solidFill>
                <a:cs typeface="Times New Roman" pitchFamily="18" charset="0"/>
              </a:rPr>
            </a:br>
            <a:r>
              <a:rPr lang="en-US" sz="2000" dirty="0">
                <a:solidFill>
                  <a:schemeClr val="accent2"/>
                </a:solidFill>
                <a:cs typeface="Times New Roman" pitchFamily="18" charset="0"/>
              </a:rPr>
              <a:t>solved runs, i.e.</a:t>
            </a:r>
          </a:p>
          <a:p>
            <a:endParaRPr lang="en-US" sz="2000" dirty="0">
              <a:solidFill>
                <a:schemeClr val="accent2"/>
              </a:solidFill>
              <a:cs typeface="Times New Roman" pitchFamily="18" charset="0"/>
            </a:endParaRPr>
          </a:p>
          <a:p>
            <a:r>
              <a:rPr lang="en-US" sz="2000" dirty="0">
                <a:solidFill>
                  <a:schemeClr val="accent2"/>
                </a:solidFill>
                <a:cs typeface="Times New Roman" pitchFamily="18" charset="0"/>
              </a:rPr>
              <a:t>P(solved by</a:t>
            </a:r>
            <a:br>
              <a:rPr lang="en-US" sz="2000" dirty="0">
                <a:solidFill>
                  <a:schemeClr val="accent2"/>
                </a:solidFill>
                <a:cs typeface="Times New Roman" pitchFamily="18" charset="0"/>
              </a:rPr>
            </a:br>
            <a:r>
              <a:rPr lang="en-US" sz="2000" dirty="0">
                <a:solidFill>
                  <a:schemeClr val="accent2"/>
                </a:solidFill>
                <a:cs typeface="Times New Roman" pitchFamily="18" charset="0"/>
              </a:rPr>
              <a:t>    this </a:t>
            </a:r>
            <a:r>
              <a:rPr lang="en-US" sz="2000" dirty="0" smtClean="0">
                <a:solidFill>
                  <a:schemeClr val="accent2"/>
                </a:solidFill>
                <a:cs typeface="Times New Roman" pitchFamily="18" charset="0"/>
              </a:rPr>
              <a:t># of steps/time)</a:t>
            </a:r>
            <a:endParaRPr lang="en-US" sz="2000" dirty="0">
              <a:solidFill>
                <a:schemeClr val="accent2"/>
              </a:solidFill>
              <a:cs typeface="Times New Roman" pitchFamily="18" charset="0"/>
            </a:endParaRPr>
          </a:p>
        </p:txBody>
      </p:sp>
      <p:sp>
        <p:nvSpPr>
          <p:cNvPr id="49157" name="Text Box 7"/>
          <p:cNvSpPr txBox="1">
            <a:spLocks noChangeArrowheads="1"/>
          </p:cNvSpPr>
          <p:nvPr/>
        </p:nvSpPr>
        <p:spPr bwMode="auto">
          <a:xfrm>
            <a:off x="6156325" y="5805488"/>
            <a:ext cx="2303463" cy="400050"/>
          </a:xfrm>
          <a:prstGeom prst="rect">
            <a:avLst/>
          </a:prstGeom>
          <a:noFill/>
          <a:ln w="9525">
            <a:noFill/>
            <a:miter lim="800000"/>
            <a:headEnd/>
            <a:tailEnd/>
          </a:ln>
        </p:spPr>
        <p:txBody>
          <a:bodyPr>
            <a:spAutoFit/>
          </a:bodyPr>
          <a:lstStyle/>
          <a:p>
            <a:r>
              <a:rPr lang="en-US" sz="2000">
                <a:solidFill>
                  <a:schemeClr val="accent2"/>
                </a:solidFill>
                <a:latin typeface="Arial Unicode MS" pitchFamily="34" charset="-128"/>
              </a:rPr>
              <a:t># of steps</a:t>
            </a:r>
          </a:p>
        </p:txBody>
      </p:sp>
      <p:sp>
        <p:nvSpPr>
          <p:cNvPr id="8" name="Content Placeholder 2"/>
          <p:cNvSpPr txBox="1">
            <a:spLocks/>
          </p:cNvSpPr>
          <p:nvPr/>
        </p:nvSpPr>
        <p:spPr bwMode="auto">
          <a:xfrm>
            <a:off x="6516688" y="4519613"/>
            <a:ext cx="2195512" cy="493712"/>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FF0000"/>
                </a:solidFill>
                <a:latin typeface="+mn-lt"/>
                <a:ea typeface="ＭＳ Ｐゴシック" pitchFamily="34" charset="-128"/>
              </a:rPr>
              <a:t>      28% solved  after 10 steps, then stagnate</a:t>
            </a:r>
            <a:endParaRPr lang="en-CA" sz="1800" kern="0" dirty="0">
              <a:solidFill>
                <a:srgbClr val="FF0000"/>
              </a:solidFill>
              <a:latin typeface="+mn-lt"/>
              <a:ea typeface="ＭＳ Ｐゴシック" pitchFamily="34" charset="-128"/>
            </a:endParaRPr>
          </a:p>
        </p:txBody>
      </p:sp>
      <p:sp>
        <p:nvSpPr>
          <p:cNvPr id="9" name="Content Placeholder 2"/>
          <p:cNvSpPr txBox="1">
            <a:spLocks/>
          </p:cNvSpPr>
          <p:nvPr/>
        </p:nvSpPr>
        <p:spPr bwMode="auto">
          <a:xfrm>
            <a:off x="6516688" y="3502025"/>
            <a:ext cx="2195512"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3233D0"/>
                </a:solidFill>
                <a:latin typeface="+mn-lt"/>
                <a:ea typeface="ＭＳ Ｐゴシック" pitchFamily="34" charset="-128"/>
              </a:rPr>
              <a:t>      57% solved  after 80 steps, then stagnate</a:t>
            </a:r>
            <a:endParaRPr lang="en-CA" sz="1800" kern="0" dirty="0">
              <a:solidFill>
                <a:srgbClr val="3233D0"/>
              </a:solidFill>
              <a:latin typeface="+mn-lt"/>
              <a:ea typeface="ＭＳ Ｐゴシック" pitchFamily="34" charset="-128"/>
            </a:endParaRPr>
          </a:p>
        </p:txBody>
      </p:sp>
      <p:sp>
        <p:nvSpPr>
          <p:cNvPr id="10" name="Content Placeholder 2"/>
          <p:cNvSpPr txBox="1">
            <a:spLocks/>
          </p:cNvSpPr>
          <p:nvPr/>
        </p:nvSpPr>
        <p:spPr bwMode="auto">
          <a:xfrm>
            <a:off x="6516688" y="2133600"/>
            <a:ext cx="2195512"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800" kern="0" dirty="0">
                <a:solidFill>
                  <a:srgbClr val="00B050"/>
                </a:solidFill>
                <a:latin typeface="+mn-lt"/>
                <a:ea typeface="ＭＳ Ｐゴシック" pitchFamily="34" charset="-128"/>
              </a:rPr>
              <a:t>      Slow, but does not stagnate</a:t>
            </a:r>
            <a:endParaRPr lang="en-CA" sz="1800" kern="0" dirty="0">
              <a:solidFill>
                <a:srgbClr val="00B050"/>
              </a:solidFill>
              <a:latin typeface="+mn-lt"/>
              <a:ea typeface="ＭＳ Ｐゴシック" pitchFamily="34" charset="-128"/>
            </a:endParaRPr>
          </a:p>
        </p:txBody>
      </p:sp>
      <p:cxnSp>
        <p:nvCxnSpPr>
          <p:cNvPr id="12" name="Straight Arrow Connector 11"/>
          <p:cNvCxnSpPr/>
          <p:nvPr/>
        </p:nvCxnSpPr>
        <p:spPr>
          <a:xfrm rot="16200000" flipH="1">
            <a:off x="4787900" y="3286125"/>
            <a:ext cx="43180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bwMode="auto">
          <a:xfrm>
            <a:off x="3059113" y="2432050"/>
            <a:ext cx="2771775" cy="493713"/>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600" kern="0" dirty="0">
                <a:latin typeface="+mn-lt"/>
                <a:ea typeface="ＭＳ Ｐゴシック" pitchFamily="34" charset="-128"/>
              </a:rPr>
              <a:t>      Crossover point:</a:t>
            </a:r>
            <a:br>
              <a:rPr lang="en-US" sz="1600" kern="0" dirty="0">
                <a:latin typeface="+mn-lt"/>
                <a:ea typeface="ＭＳ Ｐゴシック" pitchFamily="34" charset="-128"/>
              </a:rPr>
            </a:br>
            <a:r>
              <a:rPr lang="en-US" sz="1600" kern="0" dirty="0">
                <a:latin typeface="+mn-lt"/>
                <a:ea typeface="ＭＳ Ｐゴシック" pitchFamily="34" charset="-128"/>
              </a:rPr>
              <a:t>if we run longer than 80 steps, green is the </a:t>
            </a:r>
            <a:br>
              <a:rPr lang="en-US" sz="1600" kern="0" dirty="0">
                <a:latin typeface="+mn-lt"/>
                <a:ea typeface="ＭＳ Ｐゴシック" pitchFamily="34" charset="-128"/>
              </a:rPr>
            </a:br>
            <a:r>
              <a:rPr lang="en-US" sz="1600" kern="0" dirty="0">
                <a:latin typeface="+mn-lt"/>
                <a:ea typeface="ＭＳ Ｐゴシック" pitchFamily="34" charset="-128"/>
              </a:rPr>
              <a:t>best algorithm</a:t>
            </a:r>
            <a:endParaRPr lang="en-CA" sz="1600" kern="0" dirty="0">
              <a:latin typeface="+mn-lt"/>
              <a:ea typeface="ＭＳ Ｐゴシック" pitchFamily="34" charset="-128"/>
            </a:endParaRPr>
          </a:p>
        </p:txBody>
      </p:sp>
      <p:sp>
        <p:nvSpPr>
          <p:cNvPr id="16" name="Content Placeholder 2"/>
          <p:cNvSpPr txBox="1">
            <a:spLocks/>
          </p:cNvSpPr>
          <p:nvPr/>
        </p:nvSpPr>
        <p:spPr bwMode="auto">
          <a:xfrm>
            <a:off x="1908175" y="3716338"/>
            <a:ext cx="2376488" cy="495300"/>
          </a:xfrm>
          <a:prstGeom prst="rect">
            <a:avLst/>
          </a:prstGeom>
          <a:noFill/>
          <a:ln w="9525">
            <a:noFill/>
            <a:miter lim="800000"/>
            <a:headEnd/>
            <a:tailEnd/>
          </a:ln>
        </p:spPr>
        <p:txBody>
          <a:bodyPr/>
          <a:lstStyle/>
          <a:p>
            <a:pPr marL="342900" indent="-342900" eaLnBrk="0" hangingPunct="0">
              <a:spcBef>
                <a:spcPct val="20000"/>
              </a:spcBef>
              <a:buSzPct val="100000"/>
              <a:defRPr/>
            </a:pPr>
            <a:r>
              <a:rPr lang="en-US" sz="1600" kern="0" dirty="0">
                <a:latin typeface="+mn-lt"/>
                <a:ea typeface="ＭＳ Ｐゴシック" pitchFamily="34" charset="-128"/>
              </a:rPr>
              <a:t>       If we run less than 10 steps, red is the</a:t>
            </a:r>
            <a:br>
              <a:rPr lang="en-US" sz="1600" kern="0" dirty="0">
                <a:latin typeface="+mn-lt"/>
                <a:ea typeface="ＭＳ Ｐゴシック" pitchFamily="34" charset="-128"/>
              </a:rPr>
            </a:br>
            <a:r>
              <a:rPr lang="en-US" sz="1600" kern="0" dirty="0">
                <a:latin typeface="+mn-lt"/>
                <a:ea typeface="ＭＳ Ｐゴシック" pitchFamily="34" charset="-128"/>
              </a:rPr>
              <a:t>best algorithm</a:t>
            </a:r>
            <a:endParaRPr lang="en-CA" sz="1600" kern="0" dirty="0">
              <a:latin typeface="+mn-lt"/>
              <a:ea typeface="ＭＳ Ｐゴシック" pitchFamily="34" charset="-128"/>
            </a:endParaRPr>
          </a:p>
        </p:txBody>
      </p:sp>
      <p:cxnSp>
        <p:nvCxnSpPr>
          <p:cNvPr id="17" name="Straight Arrow Connector 16"/>
          <p:cNvCxnSpPr/>
          <p:nvPr/>
        </p:nvCxnSpPr>
        <p:spPr>
          <a:xfrm>
            <a:off x="3563938" y="4437063"/>
            <a:ext cx="287337"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Runtime distributions in </a:t>
            </a:r>
            <a:r>
              <a:rPr lang="en-US" err="1" smtClean="0"/>
              <a:t>AIspace</a:t>
            </a:r>
            <a:endParaRPr/>
          </a:p>
        </p:txBody>
      </p:sp>
      <p:sp>
        <p:nvSpPr>
          <p:cNvPr id="52226" name="Content Placeholder 2"/>
          <p:cNvSpPr>
            <a:spLocks noGrp="1"/>
          </p:cNvSpPr>
          <p:nvPr>
            <p:ph idx="1"/>
          </p:nvPr>
        </p:nvSpPr>
        <p:spPr/>
        <p:txBody>
          <a:bodyPr/>
          <a:lstStyle/>
          <a:p>
            <a:pPr>
              <a:buSzTx/>
              <a:buFontTx/>
              <a:buChar char="•"/>
            </a:pPr>
            <a:endParaRPr lang="en-US" smtClean="0"/>
          </a:p>
          <a:p>
            <a:pPr>
              <a:buSzTx/>
              <a:buFontTx/>
              <a:buChar char="•"/>
            </a:pPr>
            <a:r>
              <a:rPr lang="en-US" smtClean="0"/>
              <a:t>Let</a:t>
            </a:r>
            <a:r>
              <a:rPr lang="en-CA" altLang="en-US" smtClean="0"/>
              <a:t>’</a:t>
            </a:r>
            <a:r>
              <a:rPr lang="en-US" altLang="ja-JP" smtClean="0"/>
              <a:t>s look at some algorithms and their runtime distributions:</a:t>
            </a:r>
          </a:p>
          <a:p>
            <a:pPr marL="914400" lvl="1" indent="-457200">
              <a:buFont typeface="cmr10" charset="0"/>
              <a:buAutoNum type="arabicPeriod"/>
            </a:pPr>
            <a:r>
              <a:rPr lang="en-US" smtClean="0"/>
              <a:t>Greedy Descent</a:t>
            </a:r>
          </a:p>
          <a:p>
            <a:pPr marL="914400" lvl="1" indent="-457200">
              <a:buFont typeface="cmr10" charset="0"/>
              <a:buAutoNum type="arabicPeriod"/>
            </a:pPr>
            <a:r>
              <a:rPr lang="en-US" smtClean="0"/>
              <a:t>Random Sampling</a:t>
            </a:r>
          </a:p>
          <a:p>
            <a:pPr marL="914400" lvl="1" indent="-457200">
              <a:buFont typeface="cmr10" charset="0"/>
              <a:buAutoNum type="arabicPeriod"/>
            </a:pPr>
            <a:r>
              <a:rPr lang="en-US" smtClean="0"/>
              <a:t>Random Walk</a:t>
            </a:r>
          </a:p>
          <a:p>
            <a:pPr marL="914400" lvl="1" indent="-457200">
              <a:buFont typeface="cmr10" charset="0"/>
              <a:buAutoNum type="arabicPeriod"/>
            </a:pPr>
            <a:r>
              <a:rPr lang="en-US" smtClean="0"/>
              <a:t>Greedy Descent with random walk</a:t>
            </a:r>
          </a:p>
          <a:p>
            <a:pPr>
              <a:buSzTx/>
              <a:buFontTx/>
              <a:buChar char="•"/>
            </a:pPr>
            <a:endParaRPr lang="en-US" smtClean="0"/>
          </a:p>
          <a:p>
            <a:pPr>
              <a:buSzTx/>
              <a:buFontTx/>
              <a:buChar char="•"/>
            </a:pPr>
            <a:r>
              <a:rPr lang="en-CA" smtClean="0"/>
              <a:t>Simple scheduling problem 2 in AIspace:</a:t>
            </a:r>
          </a:p>
        </p:txBody>
      </p:sp>
      <p:pic>
        <p:nvPicPr>
          <p:cNvPr id="52228" name="Picture 5"/>
          <p:cNvPicPr>
            <a:picLocks noChangeAspect="1" noChangeArrowheads="1"/>
          </p:cNvPicPr>
          <p:nvPr/>
        </p:nvPicPr>
        <p:blipFill>
          <a:blip r:embed="rId3" cstate="print"/>
          <a:srcRect/>
          <a:stretch>
            <a:fillRect/>
          </a:stretch>
        </p:blipFill>
        <p:spPr bwMode="auto">
          <a:xfrm>
            <a:off x="6372225" y="4041775"/>
            <a:ext cx="2232025" cy="82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322, Lecture 5</a:t>
            </a:r>
            <a:endParaRPr lang="en-US"/>
          </a:p>
        </p:txBody>
      </p:sp>
      <p:sp>
        <p:nvSpPr>
          <p:cNvPr id="11" name="Slide Number Placeholder 5"/>
          <p:cNvSpPr>
            <a:spLocks noGrp="1"/>
          </p:cNvSpPr>
          <p:nvPr>
            <p:ph type="sldNum" sz="quarter" idx="12"/>
          </p:nvPr>
        </p:nvSpPr>
        <p:spPr/>
        <p:txBody>
          <a:bodyPr/>
          <a:lstStyle/>
          <a:p>
            <a:pPr>
              <a:defRPr/>
            </a:pPr>
            <a:r>
              <a:rPr lang="en-US"/>
              <a:t>Slide </a:t>
            </a:r>
            <a:fld id="{6BD47219-3771-4E83-B3FD-F57265F958D5}" type="slidenum">
              <a:rPr lang="en-US"/>
              <a:pPr>
                <a:defRPr/>
              </a:pPr>
              <a:t>49</a:t>
            </a:fld>
            <a:endParaRPr lang="en-US"/>
          </a:p>
        </p:txBody>
      </p:sp>
      <p:sp>
        <p:nvSpPr>
          <p:cNvPr id="3116" name="Rectangle 2"/>
          <p:cNvSpPr>
            <a:spLocks noGrp="1" noChangeArrowheads="1"/>
          </p:cNvSpPr>
          <p:nvPr>
            <p:ph type="title"/>
          </p:nvPr>
        </p:nvSpPr>
        <p:spPr/>
        <p:txBody>
          <a:bodyPr/>
          <a:lstStyle/>
          <a:p>
            <a:pPr eaLnBrk="1" hangingPunct="1"/>
            <a:r>
              <a:rPr lang="en-US" smtClean="0"/>
              <a:t>Runtime Distributions</a:t>
            </a:r>
          </a:p>
        </p:txBody>
      </p:sp>
      <p:sp>
        <p:nvSpPr>
          <p:cNvPr id="3117" name="Line 4"/>
          <p:cNvSpPr>
            <a:spLocks noChangeShapeType="1"/>
          </p:cNvSpPr>
          <p:nvPr/>
        </p:nvSpPr>
        <p:spPr bwMode="auto">
          <a:xfrm>
            <a:off x="1071563" y="4214813"/>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3118" name="Line 5"/>
          <p:cNvSpPr>
            <a:spLocks noChangeShapeType="1"/>
          </p:cNvSpPr>
          <p:nvPr/>
        </p:nvSpPr>
        <p:spPr bwMode="auto">
          <a:xfrm flipV="1">
            <a:off x="1025525" y="1428750"/>
            <a:ext cx="46038" cy="2795588"/>
          </a:xfrm>
          <a:prstGeom prst="line">
            <a:avLst/>
          </a:prstGeom>
          <a:noFill/>
          <a:ln w="9525">
            <a:solidFill>
              <a:schemeClr val="tx1"/>
            </a:solidFill>
            <a:round/>
            <a:headEnd/>
            <a:tailEnd type="triangle" w="med" len="med"/>
          </a:ln>
        </p:spPr>
        <p:txBody>
          <a:bodyPr>
            <a:spAutoFit/>
          </a:bodyPr>
          <a:lstStyle/>
          <a:p>
            <a:endParaRPr lang="en-US"/>
          </a:p>
        </p:txBody>
      </p:sp>
      <p:sp>
        <p:nvSpPr>
          <p:cNvPr id="3119" name="Text Box 6"/>
          <p:cNvSpPr txBox="1">
            <a:spLocks noChangeArrowheads="1"/>
          </p:cNvSpPr>
          <p:nvPr/>
        </p:nvSpPr>
        <p:spPr bwMode="auto">
          <a:xfrm>
            <a:off x="0" y="1500188"/>
            <a:ext cx="833438"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3120" name="Text Box 7"/>
          <p:cNvSpPr txBox="1">
            <a:spLocks noChangeArrowheads="1"/>
          </p:cNvSpPr>
          <p:nvPr/>
        </p:nvSpPr>
        <p:spPr bwMode="auto">
          <a:xfrm>
            <a:off x="7786688" y="4357688"/>
            <a:ext cx="838691" cy="523220"/>
          </a:xfrm>
          <a:prstGeom prst="rect">
            <a:avLst/>
          </a:prstGeom>
          <a:noFill/>
          <a:ln w="9525" algn="ctr">
            <a:noFill/>
            <a:miter lim="800000"/>
            <a:headEnd/>
            <a:tailEnd/>
          </a:ln>
        </p:spPr>
        <p:txBody>
          <a:bodyPr wrap="none">
            <a:spAutoFit/>
          </a:bodyPr>
          <a:lstStyle/>
          <a:p>
            <a:r>
              <a:rPr lang="en-US" sz="2000" dirty="0" smtClean="0">
                <a:latin typeface="Arial Unicode MS" pitchFamily="34" charset="-128"/>
              </a:rPr>
              <a:t>time </a:t>
            </a:r>
            <a:r>
              <a:rPr lang="en-US" dirty="0" smtClean="0">
                <a:latin typeface="Arial Unicode MS" pitchFamily="34" charset="-128"/>
              </a:rPr>
              <a:t>t</a:t>
            </a:r>
            <a:endParaRPr lang="en-US" sz="2000" dirty="0">
              <a:latin typeface="Arial Unicode MS" pitchFamily="34" charset="-128"/>
            </a:endParaRPr>
          </a:p>
        </p:txBody>
      </p:sp>
      <p:sp>
        <p:nvSpPr>
          <p:cNvPr id="3121" name="Text Box 8"/>
          <p:cNvSpPr txBox="1">
            <a:spLocks noChangeArrowheads="1"/>
          </p:cNvSpPr>
          <p:nvPr/>
        </p:nvSpPr>
        <p:spPr bwMode="auto">
          <a:xfrm>
            <a:off x="928688" y="100012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
        <p:nvSpPr>
          <p:cNvPr id="3122" name="Text Box 7"/>
          <p:cNvSpPr txBox="1">
            <a:spLocks noChangeArrowheads="1"/>
          </p:cNvSpPr>
          <p:nvPr/>
        </p:nvSpPr>
        <p:spPr bwMode="auto">
          <a:xfrm>
            <a:off x="642938" y="4786313"/>
            <a:ext cx="7040710" cy="1815882"/>
          </a:xfrm>
          <a:prstGeom prst="rect">
            <a:avLst/>
          </a:prstGeom>
          <a:noFill/>
          <a:ln w="9525" algn="ctr">
            <a:noFill/>
            <a:miter lim="800000"/>
            <a:headEnd/>
            <a:tailEnd/>
          </a:ln>
        </p:spPr>
        <p:txBody>
          <a:bodyPr wrap="none">
            <a:spAutoFit/>
          </a:bodyPr>
          <a:lstStyle/>
          <a:p>
            <a:r>
              <a:rPr lang="en-US" dirty="0">
                <a:latin typeface="Arial Unicode MS" pitchFamily="34" charset="-128"/>
              </a:rPr>
              <a:t>Which one would you use if you could wait </a:t>
            </a:r>
            <a:endParaRPr lang="en-US" dirty="0" smtClean="0">
              <a:latin typeface="Arial Unicode MS" pitchFamily="34" charset="-128"/>
            </a:endParaRPr>
          </a:p>
          <a:p>
            <a:pPr>
              <a:buFont typeface="Arial" pitchFamily="34" charset="0"/>
              <a:buChar char="•"/>
            </a:pPr>
            <a:r>
              <a:rPr lang="en-US" dirty="0" smtClean="0">
                <a:latin typeface="Arial Unicode MS" pitchFamily="34" charset="-128"/>
              </a:rPr>
              <a:t> t </a:t>
            </a:r>
            <a:r>
              <a:rPr lang="en-US" dirty="0">
                <a:latin typeface="Arial Unicode MS" pitchFamily="34" charset="-128"/>
              </a:rPr>
              <a:t>= </a:t>
            </a:r>
            <a:r>
              <a:rPr lang="en-US" dirty="0" smtClean="0">
                <a:latin typeface="Arial Unicode MS" pitchFamily="34" charset="-128"/>
              </a:rPr>
              <a:t>t</a:t>
            </a:r>
            <a:r>
              <a:rPr lang="en-US" baseline="-25000" dirty="0" smtClean="0">
                <a:latin typeface="Arial Unicode MS" pitchFamily="34" charset="-128"/>
              </a:rPr>
              <a:t>1 </a:t>
            </a:r>
            <a:r>
              <a:rPr lang="en-US" dirty="0" smtClean="0">
                <a:latin typeface="Arial Unicode MS" pitchFamily="34" charset="-128"/>
              </a:rPr>
              <a:t>?</a:t>
            </a:r>
          </a:p>
          <a:p>
            <a:pPr>
              <a:buFont typeface="Arial" pitchFamily="34" charset="0"/>
              <a:buChar char="•"/>
            </a:pPr>
            <a:r>
              <a:rPr lang="en-US" dirty="0">
                <a:latin typeface="Arial Unicode MS" pitchFamily="34" charset="-128"/>
              </a:rPr>
              <a:t> </a:t>
            </a:r>
            <a:r>
              <a:rPr lang="en-US" dirty="0" smtClean="0">
                <a:latin typeface="Arial Unicode MS" pitchFamily="34" charset="-128"/>
              </a:rPr>
              <a:t>t = t</a:t>
            </a:r>
            <a:r>
              <a:rPr lang="en-US" baseline="-25000" dirty="0" smtClean="0">
                <a:latin typeface="Arial Unicode MS" pitchFamily="34" charset="-128"/>
              </a:rPr>
              <a:t>2 </a:t>
            </a:r>
            <a:r>
              <a:rPr lang="en-US" dirty="0" smtClean="0">
                <a:latin typeface="Arial Unicode MS" pitchFamily="34" charset="-128"/>
              </a:rPr>
              <a:t>?</a:t>
            </a:r>
          </a:p>
          <a:p>
            <a:pPr>
              <a:buFont typeface="Arial" pitchFamily="34" charset="0"/>
              <a:buChar char="•"/>
            </a:pPr>
            <a:r>
              <a:rPr lang="en-US" dirty="0" smtClean="0">
                <a:latin typeface="Arial Unicode MS" pitchFamily="34" charset="-128"/>
              </a:rPr>
              <a:t> t = t</a:t>
            </a:r>
            <a:r>
              <a:rPr lang="en-US" baseline="-25000" dirty="0" smtClean="0">
                <a:latin typeface="Arial Unicode MS" pitchFamily="34" charset="-128"/>
              </a:rPr>
              <a:t>3 </a:t>
            </a:r>
            <a:r>
              <a:rPr lang="en-US" dirty="0" smtClean="0">
                <a:latin typeface="Arial Unicode MS" pitchFamily="34" charset="-128"/>
              </a:rPr>
              <a:t>?</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ADFD04A2-2A77-4F5F-A67A-B6043289C0CF}" type="slidenum">
              <a:rPr lang="en-US"/>
              <a:pPr>
                <a:defRPr/>
              </a:pPr>
              <a:t>5</a:t>
            </a:fld>
            <a:endParaRPr lang="en-US"/>
          </a:p>
        </p:txBody>
      </p:sp>
      <p:sp>
        <p:nvSpPr>
          <p:cNvPr id="4126" name="Rectangle 2"/>
          <p:cNvSpPr>
            <a:spLocks noGrp="1" noChangeArrowheads="1"/>
          </p:cNvSpPr>
          <p:nvPr>
            <p:ph type="title"/>
          </p:nvPr>
        </p:nvSpPr>
        <p:spPr>
          <a:xfrm>
            <a:off x="214313" y="285750"/>
            <a:ext cx="8534400" cy="685800"/>
          </a:xfrm>
        </p:spPr>
        <p:txBody>
          <a:bodyPr/>
          <a:lstStyle/>
          <a:p>
            <a:pPr eaLnBrk="1" hangingPunct="1"/>
            <a:r>
              <a:rPr lang="en-US" smtClean="0"/>
              <a:t>Local Search motivation: Scale</a:t>
            </a:r>
          </a:p>
        </p:txBody>
      </p:sp>
      <p:sp>
        <p:nvSpPr>
          <p:cNvPr id="4127" name="Rectangle 3"/>
          <p:cNvSpPr>
            <a:spLocks noChangeArrowheads="1"/>
          </p:cNvSpPr>
          <p:nvPr/>
        </p:nvSpPr>
        <p:spPr bwMode="auto">
          <a:xfrm>
            <a:off x="0" y="928688"/>
            <a:ext cx="8929688" cy="1857375"/>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Many CSPs (scheduling, DNA computing, more later) are simply too big for systematic approaches</a:t>
            </a:r>
          </a:p>
          <a:p>
            <a:pPr marL="342900" indent="-342900">
              <a:spcBef>
                <a:spcPct val="20000"/>
              </a:spcBef>
              <a:buFontTx/>
              <a:buChar char="•"/>
            </a:pPr>
            <a:r>
              <a:rPr lang="en-US">
                <a:latin typeface="Arial Unicode MS" pitchFamily="34" charset="-128"/>
              </a:rPr>
              <a:t>If you have   10</a:t>
            </a:r>
            <a:r>
              <a:rPr lang="en-US" baseline="30000">
                <a:latin typeface="Arial Unicode MS" pitchFamily="34" charset="-128"/>
              </a:rPr>
              <a:t>5</a:t>
            </a:r>
            <a:r>
              <a:rPr lang="en-US">
                <a:latin typeface="Arial Unicode MS" pitchFamily="34" charset="-128"/>
              </a:rPr>
              <a:t> vars with dom(var</a:t>
            </a:r>
            <a:r>
              <a:rPr lang="en-US" baseline="-25000">
                <a:latin typeface="Arial Unicode MS" pitchFamily="34" charset="-128"/>
              </a:rPr>
              <a:t>i</a:t>
            </a:r>
            <a:r>
              <a:rPr lang="en-US">
                <a:latin typeface="Arial Unicode MS" pitchFamily="34" charset="-128"/>
              </a:rPr>
              <a:t>) = 10</a:t>
            </a:r>
            <a:r>
              <a:rPr lang="en-US" baseline="30000">
                <a:latin typeface="Arial Unicode MS" pitchFamily="34" charset="-128"/>
              </a:rPr>
              <a:t>4</a:t>
            </a:r>
            <a:r>
              <a:rPr lang="en-US">
                <a:latin typeface="Arial Unicode MS" pitchFamily="34" charset="-128"/>
              </a:rPr>
              <a:t> </a:t>
            </a:r>
          </a:p>
        </p:txBody>
      </p:sp>
      <p:sp>
        <p:nvSpPr>
          <p:cNvPr id="7" name="Rectangle 3"/>
          <p:cNvSpPr>
            <a:spLocks noChangeArrowheads="1"/>
          </p:cNvSpPr>
          <p:nvPr/>
        </p:nvSpPr>
        <p:spPr bwMode="auto">
          <a:xfrm>
            <a:off x="500063" y="5715000"/>
            <a:ext cx="8358187" cy="7239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but if solutions are densely distributed…….</a:t>
            </a:r>
          </a:p>
        </p:txBody>
      </p:sp>
      <p:sp>
        <p:nvSpPr>
          <p:cNvPr id="4129" name="Rectangle 3"/>
          <p:cNvSpPr>
            <a:spLocks noChangeArrowheads="1"/>
          </p:cNvSpPr>
          <p:nvPr/>
        </p:nvSpPr>
        <p:spPr bwMode="auto">
          <a:xfrm>
            <a:off x="214313" y="2786063"/>
            <a:ext cx="3571875" cy="5715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Systematic Search</a:t>
            </a:r>
          </a:p>
        </p:txBody>
      </p:sp>
      <p:sp>
        <p:nvSpPr>
          <p:cNvPr id="4130" name="Rectangle 3"/>
          <p:cNvSpPr>
            <a:spLocks noChangeArrowheads="1"/>
          </p:cNvSpPr>
          <p:nvPr/>
        </p:nvSpPr>
        <p:spPr bwMode="auto">
          <a:xfrm>
            <a:off x="4643438" y="2786063"/>
            <a:ext cx="3571875" cy="5715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Constraint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322,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D77C9CD4-AEEB-4632-9393-B6DA302704D2}" type="slidenum">
              <a:rPr lang="en-US"/>
              <a:pPr>
                <a:defRPr/>
              </a:pPr>
              <a:t>50</a:t>
            </a:fld>
            <a:endParaRPr lang="en-US"/>
          </a:p>
        </p:txBody>
      </p:sp>
      <p:sp>
        <p:nvSpPr>
          <p:cNvPr id="15379" name="Rectangle 2"/>
          <p:cNvSpPr>
            <a:spLocks noGrp="1" noChangeArrowheads="1"/>
          </p:cNvSpPr>
          <p:nvPr>
            <p:ph type="title"/>
          </p:nvPr>
        </p:nvSpPr>
        <p:spPr/>
        <p:txBody>
          <a:bodyPr/>
          <a:lstStyle/>
          <a:p>
            <a:pPr eaLnBrk="1" hangingPunct="1"/>
            <a:r>
              <a:rPr lang="en-US" smtClean="0"/>
              <a:t>What are we going to look at in AIspace</a:t>
            </a:r>
          </a:p>
        </p:txBody>
      </p:sp>
      <p:sp>
        <p:nvSpPr>
          <p:cNvPr id="15380" name="Rectangle 3"/>
          <p:cNvSpPr>
            <a:spLocks noGrp="1" noChangeArrowheads="1"/>
          </p:cNvSpPr>
          <p:nvPr>
            <p:ph type="body" idx="1"/>
          </p:nvPr>
        </p:nvSpPr>
        <p:spPr>
          <a:xfrm>
            <a:off x="0" y="981075"/>
            <a:ext cx="5364163" cy="5256213"/>
          </a:xfrm>
        </p:spPr>
        <p:txBody>
          <a:bodyPr/>
          <a:lstStyle/>
          <a:p>
            <a:pPr marL="533400" indent="-533400" eaLnBrk="1" hangingPunct="1">
              <a:lnSpc>
                <a:spcPct val="90000"/>
              </a:lnSpc>
            </a:pPr>
            <a:r>
              <a:rPr lang="en-US" smtClean="0"/>
              <a:t>When selecting a variable first followed by a value:</a:t>
            </a:r>
          </a:p>
          <a:p>
            <a:pPr marL="914400" lvl="1" indent="-457200" eaLnBrk="1" hangingPunct="1">
              <a:lnSpc>
                <a:spcPct val="90000"/>
              </a:lnSpc>
            </a:pPr>
            <a:r>
              <a:rPr lang="en-US" sz="2800" smtClean="0"/>
              <a:t>Sometimes select variable:</a:t>
            </a:r>
          </a:p>
          <a:p>
            <a:pPr marL="1295400" lvl="2" indent="-381000" eaLnBrk="1" hangingPunct="1">
              <a:lnSpc>
                <a:spcPct val="90000"/>
              </a:lnSpc>
              <a:buFont typeface="Wingdings" pitchFamily="2" charset="2"/>
              <a:buAutoNum type="arabicPeriod"/>
            </a:pPr>
            <a:r>
              <a:rPr lang="en-US" sz="2400" smtClean="0"/>
              <a:t> that participates in the largest number of conflicts.</a:t>
            </a:r>
          </a:p>
          <a:p>
            <a:pPr marL="1295400" lvl="2" indent="-381000" eaLnBrk="1" hangingPunct="1">
              <a:lnSpc>
                <a:spcPct val="90000"/>
              </a:lnSpc>
              <a:buFont typeface="Wingdings" pitchFamily="2" charset="2"/>
              <a:buAutoNum type="arabicPeriod"/>
            </a:pPr>
            <a:r>
              <a:rPr lang="en-US" sz="2400" smtClean="0"/>
              <a:t> at random, any variable that participates in some conflict.</a:t>
            </a:r>
          </a:p>
          <a:p>
            <a:pPr marL="1295400" lvl="2" indent="-381000" eaLnBrk="1" hangingPunct="1">
              <a:lnSpc>
                <a:spcPct val="90000"/>
              </a:lnSpc>
              <a:buFont typeface="Wingdings" pitchFamily="2" charset="2"/>
              <a:buAutoNum type="arabicPeriod"/>
            </a:pPr>
            <a:r>
              <a:rPr lang="en-US" sz="2400" smtClean="0"/>
              <a:t> at random</a:t>
            </a:r>
          </a:p>
          <a:p>
            <a:pPr marL="914400" lvl="1" indent="-457200" eaLnBrk="1" hangingPunct="1">
              <a:lnSpc>
                <a:spcPct val="90000"/>
              </a:lnSpc>
            </a:pPr>
            <a:r>
              <a:rPr lang="en-US" sz="2800" smtClean="0"/>
              <a:t>Sometimes choose value</a:t>
            </a:r>
          </a:p>
          <a:p>
            <a:pPr marL="1295400" lvl="2" indent="-381000" eaLnBrk="1" hangingPunct="1">
              <a:lnSpc>
                <a:spcPct val="90000"/>
              </a:lnSpc>
              <a:buFont typeface="Wingdings" pitchFamily="2" charset="2"/>
              <a:buAutoNum type="alphaLcParenR"/>
            </a:pPr>
            <a:r>
              <a:rPr lang="en-US" sz="2400" smtClean="0"/>
              <a:t>That minimizes # of conflicts</a:t>
            </a:r>
          </a:p>
          <a:p>
            <a:pPr marL="1295400" lvl="2" indent="-381000" eaLnBrk="1" hangingPunct="1">
              <a:lnSpc>
                <a:spcPct val="90000"/>
              </a:lnSpc>
              <a:buFont typeface="Wingdings" pitchFamily="2" charset="2"/>
              <a:buAutoNum type="alphaLcParenR"/>
            </a:pPr>
            <a:r>
              <a:rPr lang="en-US" sz="2400" smtClean="0"/>
              <a:t>at random</a:t>
            </a:r>
          </a:p>
          <a:p>
            <a:pPr marL="1295400" lvl="2" indent="-381000" eaLnBrk="1" hangingPunct="1">
              <a:lnSpc>
                <a:spcPct val="90000"/>
              </a:lnSpc>
            </a:pPr>
            <a:endParaRPr lang="en-US" sz="2400" smtClean="0"/>
          </a:p>
        </p:txBody>
      </p:sp>
      <p:sp>
        <p:nvSpPr>
          <p:cNvPr id="15381" name="Rectangle 55"/>
          <p:cNvSpPr>
            <a:spLocks noChangeArrowheads="1"/>
          </p:cNvSpPr>
          <p:nvPr/>
        </p:nvSpPr>
        <p:spPr bwMode="auto">
          <a:xfrm>
            <a:off x="5435600" y="908050"/>
            <a:ext cx="3240088" cy="503238"/>
          </a:xfrm>
          <a:prstGeom prst="rect">
            <a:avLst/>
          </a:prstGeom>
          <a:noFill/>
          <a:ln w="9525">
            <a:solidFill>
              <a:schemeClr val="accent2"/>
            </a:solidFill>
            <a:miter lim="800000"/>
            <a:headEnd/>
            <a:tailEnd/>
          </a:ln>
        </p:spPr>
        <p:txBody>
          <a:bodyPr/>
          <a:lstStyle/>
          <a:p>
            <a:pPr marL="533400" indent="-533400">
              <a:lnSpc>
                <a:spcPct val="90000"/>
              </a:lnSpc>
              <a:spcBef>
                <a:spcPct val="20000"/>
              </a:spcBef>
            </a:pPr>
            <a:r>
              <a:rPr lang="en-US" sz="2400" b="1">
                <a:solidFill>
                  <a:schemeClr val="accent2"/>
                </a:solidFill>
                <a:latin typeface="Arial Unicode MS" pitchFamily="34" charset="-128"/>
              </a:rPr>
              <a:t>AIspace terminology</a:t>
            </a:r>
            <a:endParaRPr lang="en-US" b="1">
              <a:solidFill>
                <a:schemeClr val="accent2"/>
              </a:solidFill>
              <a:latin typeface="Arial Unicode MS" pitchFamily="34" charset="-128"/>
            </a:endParaRPr>
          </a:p>
        </p:txBody>
      </p:sp>
      <p:sp>
        <p:nvSpPr>
          <p:cNvPr id="15382" name="Rectangle 56"/>
          <p:cNvSpPr>
            <a:spLocks noChangeArrowheads="1"/>
          </p:cNvSpPr>
          <p:nvPr/>
        </p:nvSpPr>
        <p:spPr bwMode="auto">
          <a:xfrm>
            <a:off x="5508625" y="1628775"/>
            <a:ext cx="3455988" cy="503238"/>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sampling</a:t>
            </a:r>
            <a:endParaRPr lang="en-US">
              <a:solidFill>
                <a:schemeClr val="accent2"/>
              </a:solidFill>
              <a:latin typeface="Arial Unicode MS" pitchFamily="34" charset="-128"/>
            </a:endParaRPr>
          </a:p>
        </p:txBody>
      </p:sp>
      <p:sp>
        <p:nvSpPr>
          <p:cNvPr id="15383" name="Rectangle 57"/>
          <p:cNvSpPr>
            <a:spLocks noChangeArrowheads="1"/>
          </p:cNvSpPr>
          <p:nvPr/>
        </p:nvSpPr>
        <p:spPr bwMode="auto">
          <a:xfrm>
            <a:off x="5867400" y="2420938"/>
            <a:ext cx="3455988"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walk</a:t>
            </a:r>
            <a:endParaRPr lang="en-US">
              <a:solidFill>
                <a:schemeClr val="accent2"/>
              </a:solidFill>
              <a:latin typeface="Arial Unicode MS" pitchFamily="34" charset="-128"/>
            </a:endParaRPr>
          </a:p>
        </p:txBody>
      </p:sp>
      <p:sp>
        <p:nvSpPr>
          <p:cNvPr id="15384" name="Rectangle 58"/>
          <p:cNvSpPr>
            <a:spLocks noChangeArrowheads="1"/>
          </p:cNvSpPr>
          <p:nvPr/>
        </p:nvSpPr>
        <p:spPr bwMode="auto">
          <a:xfrm>
            <a:off x="5688013" y="3068638"/>
            <a:ext cx="3455987"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Greedy Descent</a:t>
            </a:r>
            <a:endParaRPr lang="en-US">
              <a:solidFill>
                <a:schemeClr val="accent2"/>
              </a:solidFill>
              <a:latin typeface="Arial Unicode MS" pitchFamily="34" charset="-128"/>
            </a:endParaRPr>
          </a:p>
        </p:txBody>
      </p:sp>
      <p:sp>
        <p:nvSpPr>
          <p:cNvPr id="15385" name="Rectangle 59"/>
          <p:cNvSpPr>
            <a:spLocks noChangeArrowheads="1"/>
          </p:cNvSpPr>
          <p:nvPr/>
        </p:nvSpPr>
        <p:spPr bwMode="auto">
          <a:xfrm>
            <a:off x="5508625" y="3716338"/>
            <a:ext cx="3455988"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Min conflict</a:t>
            </a:r>
            <a:endParaRPr lang="en-US">
              <a:solidFill>
                <a:schemeClr val="accent2"/>
              </a:solidFill>
              <a:latin typeface="Arial Unicode MS" pitchFamily="34" charset="-128"/>
            </a:endParaRPr>
          </a:p>
        </p:txBody>
      </p:sp>
      <p:sp>
        <p:nvSpPr>
          <p:cNvPr id="15386" name="Rectangle 60"/>
          <p:cNvSpPr>
            <a:spLocks noChangeArrowheads="1"/>
          </p:cNvSpPr>
          <p:nvPr/>
        </p:nvSpPr>
        <p:spPr bwMode="auto">
          <a:xfrm>
            <a:off x="5219700" y="45815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walk</a:t>
            </a:r>
            <a:endParaRPr lang="en-US">
              <a:solidFill>
                <a:schemeClr val="accent2"/>
              </a:solidFill>
              <a:latin typeface="Arial Unicode MS" pitchFamily="34" charset="-128"/>
            </a:endParaRPr>
          </a:p>
        </p:txBody>
      </p:sp>
      <p:sp>
        <p:nvSpPr>
          <p:cNvPr id="15387" name="Rectangle 61"/>
          <p:cNvSpPr>
            <a:spLocks noChangeArrowheads="1"/>
          </p:cNvSpPr>
          <p:nvPr/>
        </p:nvSpPr>
        <p:spPr bwMode="auto">
          <a:xfrm>
            <a:off x="4716463" y="5300663"/>
            <a:ext cx="3924300"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restart</a:t>
            </a:r>
            <a:endParaRPr lang="en-US">
              <a:solidFill>
                <a:schemeClr val="accent2"/>
              </a:solidFill>
              <a:latin typeface="Arial Unicode MS" pitchFamily="34" charset="-128"/>
            </a:endParaRPr>
          </a:p>
        </p:txBody>
      </p:sp>
      <p:sp>
        <p:nvSpPr>
          <p:cNvPr id="15388" name="Rectangle 62"/>
          <p:cNvSpPr>
            <a:spLocks noChangeArrowheads="1"/>
          </p:cNvSpPr>
          <p:nvPr/>
        </p:nvSpPr>
        <p:spPr bwMode="auto">
          <a:xfrm>
            <a:off x="2195513" y="56610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a:t>
            </a:r>
            <a:endParaRPr lang="en-US">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F2CAC1EA-9353-4672-9D93-9D2FD908BFD3}" type="slidenum">
              <a:rPr lang="en-US"/>
              <a:pPr>
                <a:defRPr/>
              </a:pPr>
              <a:t>51</a:t>
            </a:fld>
            <a:endParaRPr lang="en-US"/>
          </a:p>
        </p:txBody>
      </p:sp>
      <p:sp>
        <p:nvSpPr>
          <p:cNvPr id="2065" name="Rectangle 2"/>
          <p:cNvSpPr>
            <a:spLocks noGrp="1" noChangeArrowheads="1"/>
          </p:cNvSpPr>
          <p:nvPr>
            <p:ph type="title"/>
          </p:nvPr>
        </p:nvSpPr>
        <p:spPr>
          <a:xfrm>
            <a:off x="357188" y="0"/>
            <a:ext cx="8534400" cy="685800"/>
          </a:xfrm>
        </p:spPr>
        <p:txBody>
          <a:bodyPr/>
          <a:lstStyle/>
          <a:p>
            <a:pPr eaLnBrk="1" hangingPunct="1"/>
            <a:r>
              <a:rPr lang="en-US" smtClean="0"/>
              <a:t>Stochastic Local Search</a:t>
            </a:r>
          </a:p>
        </p:txBody>
      </p:sp>
      <p:sp>
        <p:nvSpPr>
          <p:cNvPr id="2066" name="Rectangle 3"/>
          <p:cNvSpPr>
            <a:spLocks noGrp="1" noChangeArrowheads="1"/>
          </p:cNvSpPr>
          <p:nvPr>
            <p:ph type="body" idx="1"/>
          </p:nvPr>
        </p:nvSpPr>
        <p:spPr>
          <a:xfrm>
            <a:off x="0" y="857250"/>
            <a:ext cx="8858250" cy="857250"/>
          </a:xfrm>
        </p:spPr>
        <p:txBody>
          <a:bodyPr/>
          <a:lstStyle/>
          <a:p>
            <a:pPr eaLnBrk="1" hangingPunct="1">
              <a:buFontTx/>
              <a:buChar char="•"/>
            </a:pPr>
            <a:r>
              <a:rPr lang="en-US" b="1" smtClean="0"/>
              <a:t>Key Idea: </a:t>
            </a:r>
            <a:r>
              <a:rPr lang="en-US" smtClean="0"/>
              <a:t>combine greedily improving moves with randomization</a:t>
            </a:r>
          </a:p>
        </p:txBody>
      </p:sp>
      <p:sp>
        <p:nvSpPr>
          <p:cNvPr id="7" name="Rectangle 3"/>
          <p:cNvSpPr txBox="1">
            <a:spLocks noChangeArrowheads="1"/>
          </p:cNvSpPr>
          <p:nvPr/>
        </p:nvSpPr>
        <p:spPr bwMode="auto">
          <a:xfrm>
            <a:off x="285750" y="1928813"/>
            <a:ext cx="8458200" cy="22860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As well as improving steps we can allow a “small probability” of:</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steps:</a:t>
            </a:r>
            <a:r>
              <a:rPr lang="en-US" sz="2400" kern="0" dirty="0">
                <a:latin typeface="+mn-lt"/>
              </a:rPr>
              <a:t> move to a random neighbor.</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restart: </a:t>
            </a:r>
            <a:r>
              <a:rPr lang="en-US" sz="2400" kern="0" dirty="0">
                <a:latin typeface="+mn-lt"/>
              </a:rPr>
              <a:t>reassign random values to all variables.</a:t>
            </a:r>
          </a:p>
        </p:txBody>
      </p:sp>
      <p:sp>
        <p:nvSpPr>
          <p:cNvPr id="8" name="Rectangle 3"/>
          <p:cNvSpPr txBox="1">
            <a:spLocks noChangeArrowheads="1"/>
          </p:cNvSpPr>
          <p:nvPr/>
        </p:nvSpPr>
        <p:spPr bwMode="auto">
          <a:xfrm>
            <a:off x="357188" y="4714875"/>
            <a:ext cx="8786812" cy="164306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Stop when</a:t>
            </a:r>
          </a:p>
          <a:p>
            <a:pPr marL="800100" lvl="1" indent="-342900">
              <a:spcBef>
                <a:spcPct val="20000"/>
              </a:spcBef>
              <a:buFontTx/>
              <a:buChar char="•"/>
              <a:defRPr/>
            </a:pPr>
            <a:r>
              <a:rPr lang="en-US" sz="2400" kern="0" dirty="0">
                <a:latin typeface="+mn-lt"/>
              </a:rPr>
              <a:t>Solution is found (in vanilla CSP …………………………)</a:t>
            </a:r>
          </a:p>
          <a:p>
            <a:pPr marL="800100" lvl="1" indent="-342900">
              <a:spcBef>
                <a:spcPct val="20000"/>
              </a:spcBef>
              <a:buFontTx/>
              <a:buChar char="•"/>
              <a:defRPr/>
            </a:pPr>
            <a:r>
              <a:rPr lang="en-US" sz="2400" kern="0" dirty="0">
                <a:latin typeface="+mn-lt"/>
              </a:rPr>
              <a:t>Run out of time (return best solution so far)</a:t>
            </a:r>
          </a:p>
        </p:txBody>
      </p:sp>
      <p:sp>
        <p:nvSpPr>
          <p:cNvPr id="9" name="Rectangle 3"/>
          <p:cNvSpPr txBox="1">
            <a:spLocks noChangeArrowheads="1"/>
          </p:cNvSpPr>
          <p:nvPr/>
        </p:nvSpPr>
        <p:spPr bwMode="auto">
          <a:xfrm>
            <a:off x="357188" y="4143375"/>
            <a:ext cx="7429500" cy="6334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Always keep </a:t>
            </a:r>
            <a:r>
              <a:rPr lang="en-US" kern="0" dirty="0">
                <a:solidFill>
                  <a:schemeClr val="accent6"/>
                </a:solidFill>
                <a:latin typeface="+mn-lt"/>
              </a:rPr>
              <a:t>best solution found so far</a:t>
            </a:r>
            <a:endParaRPr lang="en-US" sz="24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001509D-8280-47B6-857D-662190112622}" type="slidenum">
              <a:rPr lang="en-US"/>
              <a:pPr>
                <a:defRPr/>
              </a:pPr>
              <a:t>52</a:t>
            </a:fld>
            <a:endParaRPr lang="en-US"/>
          </a:p>
        </p:txBody>
      </p:sp>
      <p:sp>
        <p:nvSpPr>
          <p:cNvPr id="2056" name="Rectangle 2"/>
          <p:cNvSpPr>
            <a:spLocks noGrp="1" noChangeArrowheads="1"/>
          </p:cNvSpPr>
          <p:nvPr>
            <p:ph type="title"/>
          </p:nvPr>
        </p:nvSpPr>
        <p:spPr/>
        <p:txBody>
          <a:bodyPr/>
          <a:lstStyle/>
          <a:p>
            <a:pPr eaLnBrk="1" hangingPunct="1"/>
            <a:r>
              <a:rPr lang="en-US" smtClean="0"/>
              <a:t>Lecture Overview</a:t>
            </a:r>
          </a:p>
        </p:txBody>
      </p:sp>
      <p:sp>
        <p:nvSpPr>
          <p:cNvPr id="2057" name="Rectangle 3"/>
          <p:cNvSpPr>
            <a:spLocks noGrp="1" noChangeArrowheads="1"/>
          </p:cNvSpPr>
          <p:nvPr>
            <p:ph type="body" idx="1"/>
          </p:nvPr>
        </p:nvSpPr>
        <p:spPr>
          <a:xfrm>
            <a:off x="323528" y="692696"/>
            <a:ext cx="8458200" cy="4495800"/>
          </a:xfrm>
        </p:spPr>
        <p:txBody>
          <a:bodyPr/>
          <a:lstStyle/>
          <a:p>
            <a:pPr eaLnBrk="1" hangingPunct="1">
              <a:buFontTx/>
              <a:buChar char="•"/>
            </a:pPr>
            <a:r>
              <a:rPr lang="en-US" sz="3600" dirty="0" smtClean="0"/>
              <a:t>Local search</a:t>
            </a:r>
          </a:p>
          <a:p>
            <a:pPr lvl="1" eaLnBrk="1" hangingPunct="1"/>
            <a:r>
              <a:rPr lang="en-US" sz="2800" dirty="0" smtClean="0"/>
              <a:t>Constrained Optimization</a:t>
            </a:r>
          </a:p>
          <a:p>
            <a:pPr lvl="1" eaLnBrk="1" hangingPunct="1"/>
            <a:r>
              <a:rPr lang="en-US" sz="2800" dirty="0" smtClean="0"/>
              <a:t>Greedy Descent / Hill Climbing: Problems</a:t>
            </a:r>
          </a:p>
          <a:p>
            <a:pPr eaLnBrk="1" hangingPunct="1">
              <a:buFontTx/>
              <a:buChar char="•"/>
            </a:pPr>
            <a:r>
              <a:rPr lang="en-US" sz="3600" dirty="0" smtClean="0"/>
              <a:t>Stochastic Local Search (SLS)</a:t>
            </a:r>
          </a:p>
          <a:p>
            <a:pPr lvl="1" eaLnBrk="1" hangingPunct="1"/>
            <a:r>
              <a:rPr lang="en-US" sz="2800" dirty="0" smtClean="0"/>
              <a:t>Comparing SLS algorithms</a:t>
            </a:r>
          </a:p>
          <a:p>
            <a:pPr lvl="1" eaLnBrk="1" hangingPunct="1"/>
            <a:r>
              <a:rPr lang="en-US" sz="2800" b="1" dirty="0" smtClean="0">
                <a:solidFill>
                  <a:schemeClr val="accent2"/>
                </a:solidFill>
              </a:rPr>
              <a:t>SLS variants</a:t>
            </a:r>
          </a:p>
          <a:p>
            <a:pPr lvl="2" eaLnBrk="1" hangingPunct="1"/>
            <a:r>
              <a:rPr lang="en-US" sz="2400" dirty="0" err="1" smtClean="0"/>
              <a:t>Tabu</a:t>
            </a:r>
            <a:r>
              <a:rPr lang="en-US" sz="2400" dirty="0" smtClean="0"/>
              <a:t> lists</a:t>
            </a:r>
          </a:p>
          <a:p>
            <a:pPr lvl="2" eaLnBrk="1" hangingPunct="1"/>
            <a:r>
              <a:rPr lang="en-US" sz="2400" dirty="0" smtClean="0"/>
              <a:t>Simulated Annealing</a:t>
            </a:r>
          </a:p>
          <a:p>
            <a:pPr lvl="1" eaLnBrk="1" hangingPunct="1"/>
            <a:r>
              <a:rPr lang="en-US" sz="2800" dirty="0" smtClean="0"/>
              <a:t>Population Based</a:t>
            </a:r>
          </a:p>
          <a:p>
            <a:pPr lvl="2" eaLnBrk="1" hangingPunct="1"/>
            <a:r>
              <a:rPr lang="en-US" sz="2400" dirty="0" smtClean="0"/>
              <a:t>Beam search</a:t>
            </a:r>
          </a:p>
          <a:p>
            <a:pPr lvl="2" eaLnBrk="1" hangingPunct="1"/>
            <a:r>
              <a:rPr lang="en-US" sz="2400" dirty="0" smtClean="0"/>
              <a:t>Genetic Algorithms</a:t>
            </a:r>
          </a:p>
          <a:p>
            <a:pPr eaLnBrk="1" hangingPunct="1">
              <a:buFontTx/>
              <a:buChar char="•"/>
            </a:pPr>
            <a:endParaRPr lang="en-US" sz="3600" dirty="0" smtClean="0">
              <a:solidFill>
                <a:schemeClr val="folHlink"/>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1E20DB07-E70B-4819-99D8-23480C9F247E}" type="slidenum">
              <a:rPr lang="en-US"/>
              <a:pPr>
                <a:defRPr/>
              </a:pPr>
              <a:t>53</a:t>
            </a:fld>
            <a:endParaRPr lang="en-US"/>
          </a:p>
        </p:txBody>
      </p:sp>
      <p:sp>
        <p:nvSpPr>
          <p:cNvPr id="4101" name="Rectangle 2"/>
          <p:cNvSpPr>
            <a:spLocks noGrp="1" noChangeArrowheads="1"/>
          </p:cNvSpPr>
          <p:nvPr>
            <p:ph type="title"/>
          </p:nvPr>
        </p:nvSpPr>
        <p:spPr/>
        <p:txBody>
          <a:bodyPr/>
          <a:lstStyle/>
          <a:p>
            <a:pPr eaLnBrk="1" hangingPunct="1"/>
            <a:r>
              <a:rPr lang="en-US" smtClean="0"/>
              <a:t>Tabu lists</a:t>
            </a:r>
          </a:p>
        </p:txBody>
      </p:sp>
      <p:sp>
        <p:nvSpPr>
          <p:cNvPr id="610307" name="Rectangle 3"/>
          <p:cNvSpPr>
            <a:spLocks noGrp="1" noChangeArrowheads="1"/>
          </p:cNvSpPr>
          <p:nvPr>
            <p:ph type="body" idx="1"/>
          </p:nvPr>
        </p:nvSpPr>
        <p:spPr>
          <a:xfrm>
            <a:off x="285750" y="1071563"/>
            <a:ext cx="8458200" cy="1571625"/>
          </a:xfrm>
        </p:spPr>
        <p:txBody>
          <a:bodyPr/>
          <a:lstStyle/>
          <a:p>
            <a:pPr eaLnBrk="1" hangingPunct="1">
              <a:buFontTx/>
              <a:buChar char="•"/>
              <a:defRPr/>
            </a:pPr>
            <a:r>
              <a:rPr lang="en-US" dirty="0" smtClean="0"/>
              <a:t>To avoid  search to</a:t>
            </a:r>
          </a:p>
          <a:p>
            <a:pPr lvl="1" eaLnBrk="1" hangingPunct="1">
              <a:defRPr/>
            </a:pPr>
            <a:r>
              <a:rPr lang="en-US" dirty="0" smtClean="0"/>
              <a:t>Immediately going back to previously visited candidate</a:t>
            </a:r>
            <a:endParaRPr lang="en-US" dirty="0" smtClean="0">
              <a:solidFill>
                <a:schemeClr val="accent6"/>
              </a:solidFill>
            </a:endParaRPr>
          </a:p>
          <a:p>
            <a:pPr lvl="1" eaLnBrk="1" hangingPunct="1">
              <a:defRPr/>
            </a:pPr>
            <a:r>
              <a:rPr lang="en-US" dirty="0" smtClean="0"/>
              <a:t>To prevent cycling </a:t>
            </a:r>
          </a:p>
        </p:txBody>
      </p:sp>
      <p:sp>
        <p:nvSpPr>
          <p:cNvPr id="7" name="Rectangle 3"/>
          <p:cNvSpPr txBox="1">
            <a:spLocks noChangeArrowheads="1"/>
          </p:cNvSpPr>
          <p:nvPr/>
        </p:nvSpPr>
        <p:spPr bwMode="auto">
          <a:xfrm>
            <a:off x="285750" y="2857500"/>
            <a:ext cx="8643938" cy="19288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M</a:t>
            </a:r>
            <a:r>
              <a:rPr lang="en-US" kern="0" dirty="0" err="1">
                <a:latin typeface="+mn-lt"/>
              </a:rPr>
              <a:t>aintain</a:t>
            </a:r>
            <a:r>
              <a:rPr lang="en-US" kern="0" dirty="0">
                <a:latin typeface="+mn-lt"/>
              </a:rPr>
              <a:t> a </a:t>
            </a:r>
            <a:r>
              <a:rPr lang="en-US" kern="0" dirty="0" err="1">
                <a:solidFill>
                  <a:schemeClr val="accent6"/>
                </a:solidFill>
                <a:latin typeface="+mn-lt"/>
              </a:rPr>
              <a:t>tabu</a:t>
            </a:r>
            <a:r>
              <a:rPr lang="en-US" kern="0" dirty="0">
                <a:solidFill>
                  <a:schemeClr val="accent6"/>
                </a:solidFill>
                <a:latin typeface="+mn-lt"/>
              </a:rPr>
              <a:t> list </a:t>
            </a:r>
            <a:r>
              <a:rPr lang="en-US" kern="0" dirty="0">
                <a:latin typeface="+mn-lt"/>
              </a:rPr>
              <a:t>of the </a:t>
            </a:r>
            <a:r>
              <a:rPr lang="en-US" i="1" kern="0" dirty="0">
                <a:latin typeface="+mn-lt"/>
              </a:rPr>
              <a:t>k</a:t>
            </a:r>
            <a:r>
              <a:rPr lang="en-US" kern="0" dirty="0">
                <a:latin typeface="+mn-lt"/>
              </a:rPr>
              <a:t> last nodes visited.</a:t>
            </a:r>
          </a:p>
          <a:p>
            <a:pPr marL="800100" lvl="1" indent="-342900">
              <a:spcBef>
                <a:spcPct val="20000"/>
              </a:spcBef>
              <a:buFontTx/>
              <a:buChar char="•"/>
              <a:defRPr/>
            </a:pPr>
            <a:r>
              <a:rPr lang="en-US" sz="2400" kern="0" dirty="0">
                <a:latin typeface="+mn-lt"/>
              </a:rPr>
              <a:t>Don't visit a poss. world that is already on the </a:t>
            </a:r>
            <a:r>
              <a:rPr lang="en-US" sz="2400" b="1" kern="0" dirty="0" err="1">
                <a:latin typeface="+mn-lt"/>
              </a:rPr>
              <a:t>tabu</a:t>
            </a:r>
            <a:r>
              <a:rPr lang="en-US" sz="2400" b="1" kern="0" dirty="0">
                <a:latin typeface="+mn-lt"/>
              </a:rPr>
              <a:t> list</a:t>
            </a:r>
            <a:r>
              <a:rPr lang="en-US" sz="2400" kern="0" dirty="0">
                <a:latin typeface="+mn-lt"/>
              </a:rPr>
              <a:t>.</a:t>
            </a:r>
          </a:p>
        </p:txBody>
      </p:sp>
      <p:sp>
        <p:nvSpPr>
          <p:cNvPr id="8" name="Rectangle 3"/>
          <p:cNvSpPr txBox="1">
            <a:spLocks noChangeArrowheads="1"/>
          </p:cNvSpPr>
          <p:nvPr/>
        </p:nvSpPr>
        <p:spPr bwMode="auto">
          <a:xfrm>
            <a:off x="500063" y="5072063"/>
            <a:ext cx="8458200" cy="5715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Cost of this method depends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7DA216F9-8808-4296-8C26-7D2EF842E394}" type="slidenum">
              <a:rPr lang="en-US"/>
              <a:pPr>
                <a:defRPr/>
              </a:pPr>
              <a:t>54</a:t>
            </a:fld>
            <a:endParaRPr lang="en-US"/>
          </a:p>
        </p:txBody>
      </p:sp>
      <p:sp>
        <p:nvSpPr>
          <p:cNvPr id="5126" name="Rectangle 2"/>
          <p:cNvSpPr>
            <a:spLocks noGrp="1" noChangeArrowheads="1"/>
          </p:cNvSpPr>
          <p:nvPr>
            <p:ph type="title"/>
          </p:nvPr>
        </p:nvSpPr>
        <p:spPr/>
        <p:txBody>
          <a:bodyPr/>
          <a:lstStyle/>
          <a:p>
            <a:pPr eaLnBrk="1" hangingPunct="1"/>
            <a:r>
              <a:rPr lang="en-US" smtClean="0"/>
              <a:t>Simulated Annealing</a:t>
            </a:r>
          </a:p>
        </p:txBody>
      </p:sp>
      <p:sp>
        <p:nvSpPr>
          <p:cNvPr id="555011" name="Rectangle 3"/>
          <p:cNvSpPr>
            <a:spLocks noGrp="1" noChangeArrowheads="1"/>
          </p:cNvSpPr>
          <p:nvPr>
            <p:ph type="body" idx="1"/>
          </p:nvPr>
        </p:nvSpPr>
        <p:spPr>
          <a:xfrm>
            <a:off x="357188" y="1857375"/>
            <a:ext cx="8424862" cy="3671888"/>
          </a:xfrm>
        </p:spPr>
        <p:txBody>
          <a:bodyPr/>
          <a:lstStyle/>
          <a:p>
            <a:pPr eaLnBrk="1" hangingPunct="1">
              <a:spcAft>
                <a:spcPct val="20000"/>
              </a:spcAft>
              <a:buFontTx/>
              <a:buChar char="•"/>
              <a:defRPr/>
            </a:pPr>
            <a:r>
              <a:rPr lang="en-US" dirty="0" smtClean="0">
                <a:solidFill>
                  <a:schemeClr val="accent6"/>
                </a:solidFill>
              </a:rPr>
              <a:t>Annealing: </a:t>
            </a:r>
            <a:r>
              <a:rPr lang="en-US" dirty="0" smtClean="0"/>
              <a:t>a metallurgical process where metals are hardened by being slowly cooled.</a:t>
            </a:r>
          </a:p>
          <a:p>
            <a:pPr lvl="1" eaLnBrk="1" hangingPunct="1">
              <a:spcAft>
                <a:spcPct val="20000"/>
              </a:spcAft>
              <a:defRPr/>
            </a:pPr>
            <a:r>
              <a:rPr lang="en-US" dirty="0" smtClean="0"/>
              <a:t>Analogy: start with a high ``temperature'': a high tendency to take random steps</a:t>
            </a:r>
          </a:p>
          <a:p>
            <a:pPr lvl="1" eaLnBrk="1" hangingPunct="1">
              <a:spcAft>
                <a:spcPct val="20000"/>
              </a:spcAft>
              <a:defRPr/>
            </a:pPr>
            <a:r>
              <a:rPr lang="en-US" dirty="0" smtClean="0"/>
              <a:t>Over time, cool down: more likely to follow the scoring function</a:t>
            </a:r>
          </a:p>
          <a:p>
            <a:pPr eaLnBrk="1" hangingPunct="1">
              <a:spcAft>
                <a:spcPct val="20000"/>
              </a:spcAft>
              <a:buFontTx/>
              <a:buChar char="•"/>
              <a:defRPr/>
            </a:pPr>
            <a:r>
              <a:rPr lang="en-US" dirty="0" smtClean="0"/>
              <a:t>Temperature reduces over time, according to an </a:t>
            </a:r>
            <a:r>
              <a:rPr lang="en-US" dirty="0" smtClean="0">
                <a:solidFill>
                  <a:schemeClr val="accent6"/>
                </a:solidFill>
              </a:rPr>
              <a:t>annealing schedule</a:t>
            </a:r>
          </a:p>
        </p:txBody>
      </p:sp>
      <p:sp>
        <p:nvSpPr>
          <p:cNvPr id="7" name="Rectangle 3"/>
          <p:cNvSpPr txBox="1">
            <a:spLocks noChangeArrowheads="1"/>
          </p:cNvSpPr>
          <p:nvPr/>
        </p:nvSpPr>
        <p:spPr bwMode="auto">
          <a:xfrm>
            <a:off x="357188" y="928688"/>
            <a:ext cx="8424862" cy="785812"/>
          </a:xfrm>
          <a:prstGeom prst="rect">
            <a:avLst/>
          </a:prstGeom>
          <a:noFill/>
          <a:ln w="9525">
            <a:noFill/>
            <a:miter lim="800000"/>
            <a:headEnd/>
            <a:tailEnd/>
          </a:ln>
          <a:effectLst/>
        </p:spPr>
        <p:txBody>
          <a:bodyPr/>
          <a:lstStyle/>
          <a:p>
            <a:pPr marL="342900" indent="-342900">
              <a:spcBef>
                <a:spcPct val="20000"/>
              </a:spcBef>
              <a:spcAft>
                <a:spcPct val="20000"/>
              </a:spcAft>
              <a:buFontTx/>
              <a:buChar char="•"/>
              <a:defRPr/>
            </a:pPr>
            <a:r>
              <a:rPr lang="en-US" b="1" kern="0" dirty="0">
                <a:latin typeface="+mn-lt"/>
              </a:rPr>
              <a:t>Key idea: </a:t>
            </a:r>
            <a:r>
              <a:rPr lang="en-US" kern="0" dirty="0">
                <a:latin typeface="+mn-lt"/>
              </a:rPr>
              <a:t>Change the degree of randomness….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342AEA60-0E1E-42B5-AD10-94B713B61BA1}" type="slidenum">
              <a:rPr lang="en-US"/>
              <a:pPr>
                <a:defRPr/>
              </a:pPr>
              <a:t>55</a:t>
            </a:fld>
            <a:endParaRPr lang="en-US"/>
          </a:p>
        </p:txBody>
      </p:sp>
      <p:sp>
        <p:nvSpPr>
          <p:cNvPr id="6161" name="Rectangle 2"/>
          <p:cNvSpPr>
            <a:spLocks noGrp="1" noChangeArrowheads="1"/>
          </p:cNvSpPr>
          <p:nvPr>
            <p:ph type="title"/>
          </p:nvPr>
        </p:nvSpPr>
        <p:spPr>
          <a:xfrm>
            <a:off x="285750" y="0"/>
            <a:ext cx="8534400" cy="685800"/>
          </a:xfrm>
        </p:spPr>
        <p:txBody>
          <a:bodyPr/>
          <a:lstStyle/>
          <a:p>
            <a:pPr eaLnBrk="1" hangingPunct="1"/>
            <a:r>
              <a:rPr lang="en-US" smtClean="0"/>
              <a:t>Simulated Annealing: algorithm</a:t>
            </a:r>
          </a:p>
        </p:txBody>
      </p:sp>
      <p:sp>
        <p:nvSpPr>
          <p:cNvPr id="6162" name="Rectangle 3"/>
          <p:cNvSpPr>
            <a:spLocks noGrp="1" noChangeArrowheads="1"/>
          </p:cNvSpPr>
          <p:nvPr>
            <p:ph type="body" idx="1"/>
          </p:nvPr>
        </p:nvSpPr>
        <p:spPr>
          <a:xfrm>
            <a:off x="428625" y="714375"/>
            <a:ext cx="8424863" cy="5616575"/>
          </a:xfrm>
        </p:spPr>
        <p:txBody>
          <a:bodyPr/>
          <a:lstStyle/>
          <a:p>
            <a:pPr eaLnBrk="1" hangingPunct="1"/>
            <a:r>
              <a:rPr lang="en-US" sz="3200" smtClean="0"/>
              <a:t>Here's how it works (for maximizing):</a:t>
            </a:r>
          </a:p>
          <a:p>
            <a:pPr lvl="1" eaLnBrk="1" hangingPunct="1">
              <a:spcAft>
                <a:spcPct val="20000"/>
              </a:spcAft>
            </a:pPr>
            <a:r>
              <a:rPr lang="en-US" smtClean="0"/>
              <a:t>You are in node n. Pick a variable at random and a new value at random. You generate </a:t>
            </a:r>
            <a:r>
              <a:rPr lang="en-US" i="1" smtClean="0"/>
              <a:t>n'</a:t>
            </a:r>
            <a:r>
              <a:rPr lang="en-US" smtClean="0"/>
              <a:t> </a:t>
            </a:r>
          </a:p>
          <a:p>
            <a:pPr lvl="1" eaLnBrk="1" hangingPunct="1">
              <a:spcAft>
                <a:spcPct val="20000"/>
              </a:spcAft>
            </a:pPr>
            <a:r>
              <a:rPr lang="en-US" smtClean="0"/>
              <a:t>If it is an improvement i.e.,                          , adopt it.</a:t>
            </a:r>
          </a:p>
          <a:p>
            <a:pPr lvl="1" eaLnBrk="1" hangingPunct="1">
              <a:spcAft>
                <a:spcPct val="20000"/>
              </a:spcAft>
            </a:pPr>
            <a:r>
              <a:rPr lang="en-US" smtClean="0"/>
              <a:t>If it isn't an improvement, adopt it probabilistically depending on the difference and a temperature parameter, </a:t>
            </a:r>
            <a:r>
              <a:rPr lang="en-US" i="1" smtClean="0"/>
              <a:t>T</a:t>
            </a:r>
            <a:r>
              <a:rPr lang="en-US" smtClean="0"/>
              <a:t>.</a:t>
            </a:r>
          </a:p>
          <a:p>
            <a:pPr lvl="2" eaLnBrk="1" hangingPunct="1">
              <a:spcAft>
                <a:spcPct val="20000"/>
              </a:spcAft>
              <a:buFontTx/>
              <a:buChar char="•"/>
            </a:pPr>
            <a:r>
              <a:rPr lang="en-US" sz="2800" smtClean="0"/>
              <a:t>we move to </a:t>
            </a:r>
            <a:r>
              <a:rPr lang="en-US" sz="2800" i="1" smtClean="0"/>
              <a:t>n'</a:t>
            </a:r>
            <a:r>
              <a:rPr lang="en-US" sz="2800" smtClean="0"/>
              <a:t>  with probability</a:t>
            </a:r>
            <a:r>
              <a:rPr lang="en-US" sz="2400" smtClean="0"/>
              <a:t> </a:t>
            </a:r>
            <a:r>
              <a:rPr lang="en-US" sz="4000" i="1" smtClean="0"/>
              <a:t>e</a:t>
            </a:r>
            <a:r>
              <a:rPr lang="en-US" sz="4000" i="1" baseline="30000" smtClean="0"/>
              <a:t>(h(n')-h(n))/T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CPSC 322, Lecture 5</a:t>
            </a:r>
            <a:endParaRPr lang="en-US"/>
          </a:p>
        </p:txBody>
      </p:sp>
      <p:sp>
        <p:nvSpPr>
          <p:cNvPr id="3" name="Slide Number Placeholder 2"/>
          <p:cNvSpPr>
            <a:spLocks noGrp="1"/>
          </p:cNvSpPr>
          <p:nvPr>
            <p:ph type="sldNum" sz="quarter" idx="12"/>
          </p:nvPr>
        </p:nvSpPr>
        <p:spPr/>
        <p:txBody>
          <a:bodyPr/>
          <a:lstStyle/>
          <a:p>
            <a:pPr>
              <a:defRPr/>
            </a:pPr>
            <a:r>
              <a:rPr lang="en-US"/>
              <a:t>Slide </a:t>
            </a:r>
            <a:fld id="{DAAEC93A-B443-42CD-8692-63CF332F98E6}" type="slidenum">
              <a:rPr lang="en-US"/>
              <a:pPr>
                <a:defRPr/>
              </a:pPr>
              <a:t>56</a:t>
            </a:fld>
            <a:endParaRPr lang="en-US"/>
          </a:p>
        </p:txBody>
      </p:sp>
      <p:sp>
        <p:nvSpPr>
          <p:cNvPr id="4" name="Rectangle 3"/>
          <p:cNvSpPr txBox="1">
            <a:spLocks noChangeArrowheads="1"/>
          </p:cNvSpPr>
          <p:nvPr/>
        </p:nvSpPr>
        <p:spPr>
          <a:xfrm>
            <a:off x="285750" y="214313"/>
            <a:ext cx="8572500" cy="5929312"/>
          </a:xfrm>
          <a:prstGeom prst="rect">
            <a:avLst/>
          </a:prstGeom>
        </p:spPr>
        <p:txBody>
          <a:bodyPr/>
          <a:lstStyle/>
          <a:p>
            <a:pPr marL="742950" lvl="1" indent="-285750">
              <a:spcBef>
                <a:spcPct val="20000"/>
              </a:spcBef>
              <a:spcAft>
                <a:spcPct val="20000"/>
              </a:spcAft>
              <a:buClr>
                <a:schemeClr val="tx1"/>
              </a:buClr>
              <a:buSzPct val="120000"/>
              <a:buFontTx/>
              <a:buChar char="•"/>
              <a:defRPr/>
            </a:pPr>
            <a:r>
              <a:rPr lang="en-US" sz="2400" kern="0" dirty="0">
                <a:latin typeface="+mn-lt"/>
              </a:rPr>
              <a:t>If it isn't an improvement, adopt it probabilistically depending on the difference and a temperature parameter, </a:t>
            </a:r>
            <a:r>
              <a:rPr lang="en-US" sz="2400" i="1" kern="0" dirty="0">
                <a:latin typeface="+mn-lt"/>
              </a:rPr>
              <a:t>T</a:t>
            </a:r>
            <a:r>
              <a:rPr lang="en-US" sz="2400" kern="0" dirty="0">
                <a:latin typeface="+mn-lt"/>
              </a:rPr>
              <a:t>.</a:t>
            </a:r>
          </a:p>
          <a:p>
            <a:pPr marL="1143000" lvl="2" indent="-228600">
              <a:spcBef>
                <a:spcPct val="20000"/>
              </a:spcBef>
              <a:spcAft>
                <a:spcPct val="20000"/>
              </a:spcAft>
              <a:buFontTx/>
              <a:buChar char="•"/>
              <a:defRPr/>
            </a:pPr>
            <a:r>
              <a:rPr lang="en-US" kern="0" dirty="0">
                <a:latin typeface="+mn-lt"/>
              </a:rPr>
              <a:t>we move to </a:t>
            </a:r>
            <a:r>
              <a:rPr lang="en-US" i="1" kern="0" dirty="0">
                <a:latin typeface="+mn-lt"/>
              </a:rPr>
              <a:t>n'</a:t>
            </a:r>
            <a:r>
              <a:rPr lang="en-US" kern="0" dirty="0">
                <a:latin typeface="+mn-lt"/>
              </a:rPr>
              <a:t>  with probability</a:t>
            </a:r>
            <a:r>
              <a:rPr lang="en-US" sz="2400" kern="0" dirty="0">
                <a:latin typeface="+mn-lt"/>
              </a:rPr>
              <a:t> </a:t>
            </a:r>
            <a:r>
              <a:rPr lang="en-US" sz="4000" i="1" kern="0" dirty="0">
                <a:latin typeface="+mn-lt"/>
              </a:rPr>
              <a:t>e</a:t>
            </a:r>
            <a:r>
              <a:rPr lang="en-US" sz="4000" i="1" kern="0" baseline="30000" dirty="0">
                <a:latin typeface="+mn-lt"/>
              </a:rPr>
              <a:t>(h(n')-h(n))/T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DC58999B-E004-493E-8C6D-BA81FB777705}" type="slidenum">
              <a:rPr lang="en-US"/>
              <a:pPr>
                <a:defRPr/>
              </a:pPr>
              <a:t>57</a:t>
            </a:fld>
            <a:endParaRPr lang="en-US"/>
          </a:p>
        </p:txBody>
      </p:sp>
      <p:sp>
        <p:nvSpPr>
          <p:cNvPr id="8198" name="Rectangle 2"/>
          <p:cNvSpPr>
            <a:spLocks noGrp="1" noChangeArrowheads="1"/>
          </p:cNvSpPr>
          <p:nvPr>
            <p:ph type="title"/>
          </p:nvPr>
        </p:nvSpPr>
        <p:spPr/>
        <p:txBody>
          <a:bodyPr/>
          <a:lstStyle/>
          <a:p>
            <a:pPr eaLnBrk="1" hangingPunct="1"/>
            <a:r>
              <a:rPr lang="en-US" smtClean="0"/>
              <a:t>Properties of simulated annealing search</a:t>
            </a:r>
          </a:p>
        </p:txBody>
      </p:sp>
      <p:sp>
        <p:nvSpPr>
          <p:cNvPr id="8199" name="Rectangle 3"/>
          <p:cNvSpPr>
            <a:spLocks noGrp="1" noChangeArrowheads="1"/>
          </p:cNvSpPr>
          <p:nvPr>
            <p:ph type="body" idx="1"/>
          </p:nvPr>
        </p:nvSpPr>
        <p:spPr/>
        <p:txBody>
          <a:bodyPr/>
          <a:lstStyle/>
          <a:p>
            <a:pPr eaLnBrk="1" hangingPunct="1"/>
            <a:r>
              <a:rPr lang="en-US" b="1" smtClean="0"/>
              <a:t>One can prove:</a:t>
            </a:r>
            <a:r>
              <a:rPr lang="en-US" smtClean="0"/>
              <a:t> If </a:t>
            </a:r>
            <a:r>
              <a:rPr lang="en-US" i="1" smtClean="0"/>
              <a:t>T</a:t>
            </a:r>
            <a:r>
              <a:rPr lang="en-US" smtClean="0"/>
              <a:t> decreases slowly enough, then simulated annealing search will find a global optimum with probability approaching 1</a:t>
            </a:r>
          </a:p>
          <a:p>
            <a:pPr eaLnBrk="1" hangingPunct="1"/>
            <a:endParaRPr lang="en-US" smtClean="0"/>
          </a:p>
          <a:p>
            <a:pPr eaLnBrk="1" hangingPunct="1"/>
            <a:r>
              <a:rPr lang="en-US" smtClean="0"/>
              <a:t>Widely used in VLSI layout, airline scheduling, etc.</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C001509D-8280-47B6-857D-662190112622}" type="slidenum">
              <a:rPr lang="en-US"/>
              <a:pPr>
                <a:defRPr/>
              </a:pPr>
              <a:t>58</a:t>
            </a:fld>
            <a:endParaRPr lang="en-US"/>
          </a:p>
        </p:txBody>
      </p:sp>
      <p:sp>
        <p:nvSpPr>
          <p:cNvPr id="2056" name="Rectangle 2"/>
          <p:cNvSpPr>
            <a:spLocks noGrp="1" noChangeArrowheads="1"/>
          </p:cNvSpPr>
          <p:nvPr>
            <p:ph type="title"/>
          </p:nvPr>
        </p:nvSpPr>
        <p:spPr/>
        <p:txBody>
          <a:bodyPr/>
          <a:lstStyle/>
          <a:p>
            <a:pPr eaLnBrk="1" hangingPunct="1"/>
            <a:r>
              <a:rPr lang="en-US" smtClean="0"/>
              <a:t>Lecture Overview</a:t>
            </a:r>
          </a:p>
        </p:txBody>
      </p:sp>
      <p:sp>
        <p:nvSpPr>
          <p:cNvPr id="2057" name="Rectangle 3"/>
          <p:cNvSpPr>
            <a:spLocks noGrp="1" noChangeArrowheads="1"/>
          </p:cNvSpPr>
          <p:nvPr>
            <p:ph type="body" idx="1"/>
          </p:nvPr>
        </p:nvSpPr>
        <p:spPr>
          <a:xfrm>
            <a:off x="323528" y="692696"/>
            <a:ext cx="8458200" cy="4495800"/>
          </a:xfrm>
        </p:spPr>
        <p:txBody>
          <a:bodyPr/>
          <a:lstStyle/>
          <a:p>
            <a:pPr eaLnBrk="1" hangingPunct="1">
              <a:buFontTx/>
              <a:buChar char="•"/>
            </a:pPr>
            <a:r>
              <a:rPr lang="en-US" sz="3600" dirty="0" smtClean="0"/>
              <a:t>Local search</a:t>
            </a:r>
          </a:p>
          <a:p>
            <a:pPr lvl="1" eaLnBrk="1" hangingPunct="1"/>
            <a:r>
              <a:rPr lang="en-US" sz="2800" dirty="0" smtClean="0"/>
              <a:t>Constrained Optimization</a:t>
            </a:r>
          </a:p>
          <a:p>
            <a:pPr lvl="1" eaLnBrk="1" hangingPunct="1"/>
            <a:r>
              <a:rPr lang="en-US" sz="2800" dirty="0" smtClean="0"/>
              <a:t>Greedy Descent / Hill Climbing: Problems</a:t>
            </a:r>
          </a:p>
          <a:p>
            <a:pPr eaLnBrk="1" hangingPunct="1">
              <a:buFontTx/>
              <a:buChar char="•"/>
            </a:pPr>
            <a:r>
              <a:rPr lang="en-US" sz="3600" dirty="0" smtClean="0"/>
              <a:t>Stochastic Local Search (SLS)</a:t>
            </a:r>
          </a:p>
          <a:p>
            <a:pPr lvl="1" eaLnBrk="1" hangingPunct="1"/>
            <a:r>
              <a:rPr lang="en-US" sz="2800" dirty="0" smtClean="0"/>
              <a:t>Comparing SLS algorithms</a:t>
            </a:r>
          </a:p>
          <a:p>
            <a:pPr lvl="1" eaLnBrk="1" hangingPunct="1"/>
            <a:r>
              <a:rPr lang="en-US" sz="2800" dirty="0" smtClean="0"/>
              <a:t>SLS variants</a:t>
            </a:r>
          </a:p>
          <a:p>
            <a:pPr lvl="2" eaLnBrk="1" hangingPunct="1"/>
            <a:r>
              <a:rPr lang="en-US" sz="2400" dirty="0" err="1" smtClean="0"/>
              <a:t>Tabu</a:t>
            </a:r>
            <a:r>
              <a:rPr lang="en-US" sz="2400" dirty="0" smtClean="0"/>
              <a:t> lists</a:t>
            </a:r>
          </a:p>
          <a:p>
            <a:pPr lvl="2" eaLnBrk="1" hangingPunct="1"/>
            <a:r>
              <a:rPr lang="en-US" sz="2400" dirty="0" smtClean="0"/>
              <a:t>Simulated Annealing</a:t>
            </a:r>
          </a:p>
          <a:p>
            <a:pPr lvl="1" eaLnBrk="1" hangingPunct="1"/>
            <a:r>
              <a:rPr lang="en-US" sz="2800" b="1" dirty="0" smtClean="0">
                <a:solidFill>
                  <a:schemeClr val="accent2"/>
                </a:solidFill>
              </a:rPr>
              <a:t>Population Based</a:t>
            </a:r>
          </a:p>
          <a:p>
            <a:pPr lvl="2" eaLnBrk="1" hangingPunct="1"/>
            <a:r>
              <a:rPr lang="en-US" sz="2400" dirty="0" smtClean="0"/>
              <a:t>Beam search</a:t>
            </a:r>
          </a:p>
          <a:p>
            <a:pPr lvl="2" eaLnBrk="1" hangingPunct="1"/>
            <a:r>
              <a:rPr lang="en-US" sz="2400" dirty="0" smtClean="0"/>
              <a:t>Genetic Algorithms</a:t>
            </a:r>
          </a:p>
          <a:p>
            <a:pPr eaLnBrk="1" hangingPunct="1">
              <a:buFontTx/>
              <a:buChar char="•"/>
            </a:pPr>
            <a:endParaRPr lang="en-US" sz="3600" dirty="0" smtClean="0">
              <a:solidFill>
                <a:schemeClr val="folHlink"/>
              </a:solidFill>
            </a:endParaRPr>
          </a:p>
          <a:p>
            <a:pPr eaLnBrk="1" hangingPunct="1">
              <a:buFontTx/>
              <a:buChar char="•"/>
            </a:pPr>
            <a:endParaRPr lang="en-US" sz="3600" dirty="0" smtClean="0">
              <a:solidFill>
                <a:schemeClr val="bg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7635C3F6-7231-4E94-8313-9114058D2AEC}" type="slidenum">
              <a:rPr lang="en-US"/>
              <a:pPr>
                <a:defRPr/>
              </a:pPr>
              <a:t>59</a:t>
            </a:fld>
            <a:endParaRPr lang="en-US"/>
          </a:p>
        </p:txBody>
      </p:sp>
      <p:sp>
        <p:nvSpPr>
          <p:cNvPr id="9246" name="Rectangle 2"/>
          <p:cNvSpPr>
            <a:spLocks noGrp="1" noChangeArrowheads="1"/>
          </p:cNvSpPr>
          <p:nvPr>
            <p:ph type="title"/>
          </p:nvPr>
        </p:nvSpPr>
        <p:spPr/>
        <p:txBody>
          <a:bodyPr/>
          <a:lstStyle/>
          <a:p>
            <a:pPr eaLnBrk="1" hangingPunct="1"/>
            <a:r>
              <a:rPr lang="en-US" smtClean="0"/>
              <a:t>Population Based SLS</a:t>
            </a:r>
          </a:p>
        </p:txBody>
      </p:sp>
      <p:sp>
        <p:nvSpPr>
          <p:cNvPr id="531459" name="Rectangle 3"/>
          <p:cNvSpPr>
            <a:spLocks noGrp="1" noChangeArrowheads="1"/>
          </p:cNvSpPr>
          <p:nvPr>
            <p:ph type="body" idx="1"/>
          </p:nvPr>
        </p:nvSpPr>
        <p:spPr>
          <a:xfrm>
            <a:off x="395288" y="836613"/>
            <a:ext cx="8458200" cy="2592387"/>
          </a:xfrm>
        </p:spPr>
        <p:txBody>
          <a:bodyPr/>
          <a:lstStyle/>
          <a:p>
            <a:pPr eaLnBrk="1" hangingPunct="1"/>
            <a:r>
              <a:rPr lang="en-US" smtClean="0"/>
              <a:t>Often we have more memory than the one required for current node (+ best so far + tabu list)</a:t>
            </a:r>
          </a:p>
          <a:p>
            <a:pPr eaLnBrk="1" hangingPunct="1"/>
            <a:r>
              <a:rPr lang="en-US" b="1" smtClean="0"/>
              <a:t>Key Idea: </a:t>
            </a:r>
            <a:r>
              <a:rPr lang="en-US" smtClean="0"/>
              <a:t>maintain a population of </a:t>
            </a:r>
            <a:r>
              <a:rPr lang="en-US" i="1" smtClean="0"/>
              <a:t>k </a:t>
            </a:r>
            <a:r>
              <a:rPr lang="en-US" smtClean="0"/>
              <a:t> individuals</a:t>
            </a:r>
          </a:p>
          <a:p>
            <a:pPr eaLnBrk="1" hangingPunct="1">
              <a:buFontTx/>
              <a:buChar char="•"/>
            </a:pPr>
            <a:r>
              <a:rPr lang="en-US" smtClean="0"/>
              <a:t>At every stage, update your population.</a:t>
            </a:r>
          </a:p>
          <a:p>
            <a:pPr eaLnBrk="1" hangingPunct="1">
              <a:buFontTx/>
              <a:buChar char="•"/>
            </a:pPr>
            <a:r>
              <a:rPr lang="en-US" smtClean="0"/>
              <a:t>Whenever one individual is a solution, report it.</a:t>
            </a:r>
          </a:p>
        </p:txBody>
      </p:sp>
      <p:sp>
        <p:nvSpPr>
          <p:cNvPr id="531481" name="Rectangle 25"/>
          <p:cNvSpPr>
            <a:spLocks noChangeArrowheads="1"/>
          </p:cNvSpPr>
          <p:nvPr/>
        </p:nvSpPr>
        <p:spPr bwMode="auto">
          <a:xfrm>
            <a:off x="-357188" y="3714750"/>
            <a:ext cx="7000876" cy="685800"/>
          </a:xfrm>
          <a:prstGeom prst="rect">
            <a:avLst/>
          </a:prstGeom>
          <a:noFill/>
          <a:ln w="9525">
            <a:noFill/>
            <a:miter lim="800000"/>
            <a:headEnd/>
            <a:tailEnd/>
          </a:ln>
        </p:spPr>
        <p:txBody>
          <a:bodyPr anchor="ctr"/>
          <a:lstStyle/>
          <a:p>
            <a:pPr algn="ctr"/>
            <a:r>
              <a:rPr lang="en-US" sz="3200" b="1">
                <a:solidFill>
                  <a:schemeClr val="accent2"/>
                </a:solidFill>
                <a:latin typeface="Arial Unicode MS" pitchFamily="34" charset="-128"/>
              </a:rPr>
              <a:t>Simplest strategy: Parallel Search</a:t>
            </a:r>
          </a:p>
        </p:txBody>
      </p:sp>
      <p:sp>
        <p:nvSpPr>
          <p:cNvPr id="531482" name="Rectangle 26"/>
          <p:cNvSpPr>
            <a:spLocks noChangeArrowheads="1"/>
          </p:cNvSpPr>
          <p:nvPr/>
        </p:nvSpPr>
        <p:spPr bwMode="auto">
          <a:xfrm>
            <a:off x="323850" y="4437063"/>
            <a:ext cx="6262688" cy="19431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All searches are independent</a:t>
            </a:r>
          </a:p>
          <a:p>
            <a:pPr marL="342900" indent="-342900">
              <a:spcBef>
                <a:spcPct val="20000"/>
              </a:spcBef>
              <a:buFontTx/>
              <a:buChar char="•"/>
            </a:pPr>
            <a:r>
              <a:rPr lang="en-US">
                <a:latin typeface="Arial Unicode MS" pitchFamily="34" charset="-128"/>
              </a:rPr>
              <a:t>Like </a:t>
            </a:r>
            <a:r>
              <a:rPr lang="en-US" i="1">
                <a:latin typeface="Arial Unicode MS" pitchFamily="34" charset="-128"/>
              </a:rPr>
              <a:t>k </a:t>
            </a:r>
            <a:r>
              <a:rPr lang="en-US">
                <a:latin typeface="Arial Unicode MS" pitchFamily="34" charset="-128"/>
              </a:rPr>
              <a:t> restarts</a:t>
            </a: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14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14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inkTgt spid="_x0000_s117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81" grpId="0"/>
      <p:bldP spid="5314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7D7263A6-D7CE-4A98-A1CB-805F82A96B72}" type="slidenum">
              <a:rPr lang="en-US"/>
              <a:pPr>
                <a:defRPr/>
              </a:pPr>
              <a:t>6</a:t>
            </a:fld>
            <a:endParaRPr lang="en-US"/>
          </a:p>
        </p:txBody>
      </p:sp>
      <p:sp>
        <p:nvSpPr>
          <p:cNvPr id="5136" name="Rectangle 2"/>
          <p:cNvSpPr>
            <a:spLocks noGrp="1" noChangeArrowheads="1"/>
          </p:cNvSpPr>
          <p:nvPr>
            <p:ph type="title"/>
          </p:nvPr>
        </p:nvSpPr>
        <p:spPr>
          <a:xfrm>
            <a:off x="285720" y="0"/>
            <a:ext cx="8534400" cy="685800"/>
          </a:xfrm>
        </p:spPr>
        <p:txBody>
          <a:bodyPr/>
          <a:lstStyle/>
          <a:p>
            <a:pPr eaLnBrk="1" hangingPunct="1"/>
            <a:r>
              <a:rPr lang="en-US" dirty="0" smtClean="0"/>
              <a:t>Local Search: General Method</a:t>
            </a:r>
          </a:p>
        </p:txBody>
      </p:sp>
      <p:sp>
        <p:nvSpPr>
          <p:cNvPr id="6163" name="Rectangle 3"/>
          <p:cNvSpPr>
            <a:spLocks noGrp="1" noChangeArrowheads="1"/>
          </p:cNvSpPr>
          <p:nvPr>
            <p:ph type="body" idx="1"/>
          </p:nvPr>
        </p:nvSpPr>
        <p:spPr>
          <a:xfrm>
            <a:off x="-357188" y="928688"/>
            <a:ext cx="9501188" cy="1876425"/>
          </a:xfrm>
        </p:spPr>
        <p:txBody>
          <a:bodyPr/>
          <a:lstStyle/>
          <a:p>
            <a:pPr lvl="1" eaLnBrk="1" hangingPunct="1">
              <a:buNone/>
              <a:defRPr/>
            </a:pPr>
            <a:r>
              <a:rPr lang="en-US" sz="2800" dirty="0" smtClean="0"/>
              <a:t>Remember , for CSP a solution is…..</a:t>
            </a:r>
          </a:p>
          <a:p>
            <a:pPr lvl="1" eaLnBrk="1" hangingPunct="1">
              <a:defRPr/>
            </a:pPr>
            <a:r>
              <a:rPr lang="en-US" sz="2800" dirty="0" smtClean="0"/>
              <a:t>Start from a </a:t>
            </a:r>
            <a:r>
              <a:rPr lang="en-US" sz="2800" dirty="0" smtClean="0">
                <a:solidFill>
                  <a:schemeClr val="accent6"/>
                </a:solidFill>
              </a:rPr>
              <a:t>possible world</a:t>
            </a:r>
          </a:p>
          <a:p>
            <a:pPr lvl="1" eaLnBrk="1" hangingPunct="1">
              <a:defRPr/>
            </a:pPr>
            <a:r>
              <a:rPr lang="en-US" sz="2800" dirty="0" smtClean="0"/>
              <a:t>Generate some </a:t>
            </a:r>
            <a:r>
              <a:rPr lang="en-US" sz="2800" dirty="0" smtClean="0">
                <a:solidFill>
                  <a:schemeClr val="accent6"/>
                </a:solidFill>
              </a:rPr>
              <a:t>neighbors</a:t>
            </a:r>
            <a:r>
              <a:rPr lang="en-US" sz="2800" dirty="0" smtClean="0"/>
              <a:t> ( “similar” possible worlds)</a:t>
            </a:r>
          </a:p>
          <a:p>
            <a:pPr lvl="1" eaLnBrk="1" hangingPunct="1">
              <a:defRPr/>
            </a:pPr>
            <a:r>
              <a:rPr lang="en-US" sz="2800" dirty="0" smtClean="0"/>
              <a:t>Move from the current node to a neighbor, selected according to a particular strategy</a:t>
            </a:r>
            <a:endParaRPr lang="en-US" sz="2800" dirty="0" smtClean="0">
              <a:solidFill>
                <a:srgbClr val="CC0099"/>
              </a:solidFill>
            </a:endParaRPr>
          </a:p>
        </p:txBody>
      </p:sp>
      <p:sp>
        <p:nvSpPr>
          <p:cNvPr id="7" name="Rectangle 3"/>
          <p:cNvSpPr txBox="1">
            <a:spLocks noChangeArrowheads="1"/>
          </p:cNvSpPr>
          <p:nvPr/>
        </p:nvSpPr>
        <p:spPr bwMode="auto">
          <a:xfrm>
            <a:off x="357158" y="3500438"/>
            <a:ext cx="6786562" cy="785813"/>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a:t>
            </a:r>
            <a:endParaRPr lang="en-US" sz="24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dirty="0"/>
              <a:t>Slide </a:t>
            </a:r>
            <a:fld id="{CCC9F09D-1D71-4E7C-A7BA-56E0861E4BDC}" type="slidenum">
              <a:rPr lang="en-US"/>
              <a:pPr>
                <a:defRPr/>
              </a:pPr>
              <a:t>60</a:t>
            </a:fld>
            <a:endParaRPr lang="en-US" dirty="0"/>
          </a:p>
        </p:txBody>
      </p:sp>
      <p:sp>
        <p:nvSpPr>
          <p:cNvPr id="10275" name="Rectangle 2"/>
          <p:cNvSpPr>
            <a:spLocks noGrp="1" noChangeArrowheads="1"/>
          </p:cNvSpPr>
          <p:nvPr>
            <p:ph type="title"/>
          </p:nvPr>
        </p:nvSpPr>
        <p:spPr/>
        <p:txBody>
          <a:bodyPr/>
          <a:lstStyle/>
          <a:p>
            <a:pPr eaLnBrk="1" hangingPunct="1"/>
            <a:r>
              <a:rPr lang="en-US" smtClean="0"/>
              <a:t>Population Based SLS: Beam Search</a:t>
            </a:r>
          </a:p>
        </p:txBody>
      </p:sp>
      <p:sp>
        <p:nvSpPr>
          <p:cNvPr id="532483" name="Rectangle 3"/>
          <p:cNvSpPr>
            <a:spLocks noGrp="1" noChangeArrowheads="1"/>
          </p:cNvSpPr>
          <p:nvPr>
            <p:ph type="body" idx="1"/>
          </p:nvPr>
        </p:nvSpPr>
        <p:spPr>
          <a:xfrm>
            <a:off x="285750" y="785813"/>
            <a:ext cx="8458200" cy="4495800"/>
          </a:xfrm>
        </p:spPr>
        <p:txBody>
          <a:bodyPr/>
          <a:lstStyle/>
          <a:p>
            <a:pPr eaLnBrk="1" hangingPunct="1">
              <a:defRPr/>
            </a:pPr>
            <a:r>
              <a:rPr lang="en-US" b="1" dirty="0" smtClean="0"/>
              <a:t>Non Stochastic</a:t>
            </a:r>
          </a:p>
          <a:p>
            <a:pPr eaLnBrk="1" hangingPunct="1">
              <a:buFontTx/>
              <a:buChar char="•"/>
              <a:defRPr/>
            </a:pPr>
            <a:r>
              <a:rPr lang="en-US" dirty="0" smtClean="0"/>
              <a:t>Like parallel search, with </a:t>
            </a:r>
            <a:r>
              <a:rPr lang="en-US" i="1" dirty="0" smtClean="0"/>
              <a:t>k</a:t>
            </a:r>
            <a:r>
              <a:rPr lang="en-US" dirty="0" smtClean="0"/>
              <a:t> individuals, but you choose the </a:t>
            </a:r>
            <a:r>
              <a:rPr lang="en-US" i="1" dirty="0" smtClean="0"/>
              <a:t>k</a:t>
            </a:r>
            <a:r>
              <a:rPr lang="en-US" dirty="0" smtClean="0"/>
              <a:t> best out of </a:t>
            </a:r>
            <a:r>
              <a:rPr lang="en-US" dirty="0" smtClean="0">
                <a:solidFill>
                  <a:schemeClr val="accent6"/>
                </a:solidFill>
              </a:rPr>
              <a:t>all of the neighbors</a:t>
            </a:r>
            <a:r>
              <a:rPr lang="en-US" dirty="0" smtClean="0"/>
              <a:t>.</a:t>
            </a:r>
          </a:p>
          <a:p>
            <a:pPr eaLnBrk="1" hangingPunct="1">
              <a:buFontTx/>
              <a:buChar char="•"/>
              <a:defRPr/>
            </a:pPr>
            <a:r>
              <a:rPr lang="en-US" dirty="0" smtClean="0"/>
              <a:t>Useful information is passed among the k parallel search thread</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sz="2400" b="1" dirty="0" smtClean="0"/>
              <a:t>Troublesome case:</a:t>
            </a:r>
            <a:r>
              <a:rPr lang="en-US" sz="2400" dirty="0" smtClean="0"/>
              <a:t> If one individual generates several good neighbors and the other k-1 all generate bad successors….</a:t>
            </a:r>
          </a:p>
          <a:p>
            <a:pPr eaLnBrk="1" hangingPunct="1">
              <a:buFontTx/>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3DACE40E-B6DB-453B-9483-7624EF506165}" type="slidenum">
              <a:rPr lang="en-US"/>
              <a:pPr>
                <a:defRPr/>
              </a:pPr>
              <a:t>61</a:t>
            </a:fld>
            <a:endParaRPr lang="en-US"/>
          </a:p>
        </p:txBody>
      </p:sp>
      <p:sp>
        <p:nvSpPr>
          <p:cNvPr id="11285" name="Rectangle 2"/>
          <p:cNvSpPr>
            <a:spLocks noGrp="1" noChangeArrowheads="1"/>
          </p:cNvSpPr>
          <p:nvPr>
            <p:ph type="title"/>
          </p:nvPr>
        </p:nvSpPr>
        <p:spPr>
          <a:xfrm>
            <a:off x="539750" y="188913"/>
            <a:ext cx="8012113" cy="684212"/>
          </a:xfrm>
        </p:spPr>
        <p:txBody>
          <a:bodyPr/>
          <a:lstStyle/>
          <a:p>
            <a:pPr eaLnBrk="1" hangingPunct="1"/>
            <a:r>
              <a:rPr lang="en-US" smtClean="0"/>
              <a:t>Population Based SLS: Stochastic Beam Search</a:t>
            </a:r>
          </a:p>
        </p:txBody>
      </p:sp>
      <p:sp>
        <p:nvSpPr>
          <p:cNvPr id="11286" name="Rectangle 3"/>
          <p:cNvSpPr>
            <a:spLocks noGrp="1" noChangeArrowheads="1"/>
          </p:cNvSpPr>
          <p:nvPr>
            <p:ph type="body" idx="1"/>
          </p:nvPr>
        </p:nvSpPr>
        <p:spPr>
          <a:xfrm>
            <a:off x="0" y="1000108"/>
            <a:ext cx="8458200" cy="5111750"/>
          </a:xfrm>
        </p:spPr>
        <p:txBody>
          <a:bodyPr/>
          <a:lstStyle/>
          <a:p>
            <a:pPr eaLnBrk="1" hangingPunct="1">
              <a:buFontTx/>
              <a:buChar char="•"/>
            </a:pPr>
            <a:r>
              <a:rPr lang="en-US" b="1" dirty="0" smtClean="0"/>
              <a:t>Non Stochastic </a:t>
            </a:r>
            <a:r>
              <a:rPr lang="en-US" dirty="0" smtClean="0"/>
              <a:t>Beam Search may suffer from lack of diversity among the k individual </a:t>
            </a:r>
            <a:r>
              <a:rPr lang="en-US" sz="2400" dirty="0" smtClean="0"/>
              <a:t>(just a more expensive hill climbing)</a:t>
            </a:r>
          </a:p>
          <a:p>
            <a:pPr eaLnBrk="1" hangingPunct="1">
              <a:buFontTx/>
              <a:buChar char="•"/>
            </a:pPr>
            <a:r>
              <a:rPr lang="en-US" b="1" dirty="0" smtClean="0"/>
              <a:t>Stochastic</a:t>
            </a:r>
            <a:r>
              <a:rPr lang="en-US" dirty="0" smtClean="0"/>
              <a:t> version alleviates this problem:</a:t>
            </a:r>
          </a:p>
          <a:p>
            <a:pPr lvl="1" eaLnBrk="1" hangingPunct="1"/>
            <a:r>
              <a:rPr lang="en-US" dirty="0" smtClean="0"/>
              <a:t>Selects the k individuals at random</a:t>
            </a:r>
          </a:p>
          <a:p>
            <a:pPr lvl="1" eaLnBrk="1" hangingPunct="1"/>
            <a:r>
              <a:rPr lang="en-US" dirty="0" smtClean="0"/>
              <a:t>But probability of selection proportional to their value </a:t>
            </a:r>
            <a:r>
              <a:rPr lang="en-US" sz="2000" dirty="0" smtClean="0"/>
              <a:t>(according to scoring function)</a:t>
            </a:r>
            <a:endParaRPr lang="en-US" dirty="0" smtClean="0"/>
          </a:p>
          <a:p>
            <a:pPr eaLnBrk="1" hangingPunct="1">
              <a:buFontTx/>
              <a:buChar char="•"/>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590BED13-369B-4EC4-BE15-4ABADBD9ADC8}" type="slidenum">
              <a:rPr lang="en-US"/>
              <a:pPr>
                <a:defRPr/>
              </a:pPr>
              <a:t>62</a:t>
            </a:fld>
            <a:endParaRPr lang="en-US"/>
          </a:p>
        </p:txBody>
      </p:sp>
      <p:sp>
        <p:nvSpPr>
          <p:cNvPr id="26628" name="Rectangle 2"/>
          <p:cNvSpPr>
            <a:spLocks noGrp="1" noChangeArrowheads="1"/>
          </p:cNvSpPr>
          <p:nvPr>
            <p:ph type="title"/>
          </p:nvPr>
        </p:nvSpPr>
        <p:spPr/>
        <p:txBody>
          <a:bodyPr/>
          <a:lstStyle/>
          <a:p>
            <a:pPr eaLnBrk="1" hangingPunct="1"/>
            <a:r>
              <a:rPr lang="en-US" smtClean="0"/>
              <a:t>Stochastic Beam Search: Advantages</a:t>
            </a:r>
          </a:p>
        </p:txBody>
      </p:sp>
      <p:sp>
        <p:nvSpPr>
          <p:cNvPr id="26629" name="Rectangle 3"/>
          <p:cNvSpPr>
            <a:spLocks noGrp="1" noChangeArrowheads="1"/>
          </p:cNvSpPr>
          <p:nvPr>
            <p:ph type="body" idx="1"/>
          </p:nvPr>
        </p:nvSpPr>
        <p:spPr>
          <a:xfrm>
            <a:off x="0" y="1285875"/>
            <a:ext cx="9358313" cy="4495800"/>
          </a:xfrm>
        </p:spPr>
        <p:txBody>
          <a:bodyPr/>
          <a:lstStyle/>
          <a:p>
            <a:pPr lvl="1" eaLnBrk="1" hangingPunct="1"/>
            <a:r>
              <a:rPr lang="en-US" sz="2800" smtClean="0"/>
              <a:t>It </a:t>
            </a:r>
            <a:r>
              <a:rPr lang="en-US" sz="2800" b="1" smtClean="0"/>
              <a:t>maintains diversity</a:t>
            </a:r>
            <a:r>
              <a:rPr lang="en-US" sz="2800" smtClean="0"/>
              <a:t> in the population.</a:t>
            </a:r>
          </a:p>
          <a:p>
            <a:pPr lvl="1" eaLnBrk="1" hangingPunct="1"/>
            <a:r>
              <a:rPr lang="en-US" sz="2800" b="1" smtClean="0"/>
              <a:t>Biological metaphor </a:t>
            </a:r>
            <a:r>
              <a:rPr lang="en-US" sz="2800" smtClean="0"/>
              <a:t>(asexual reproduction): </a:t>
            </a:r>
          </a:p>
          <a:p>
            <a:pPr lvl="2" eaLnBrk="1" hangingPunct="1"/>
            <a:r>
              <a:rPr lang="en-US" sz="2400" smtClean="0"/>
              <a:t>each individual generates  “</a:t>
            </a:r>
            <a:r>
              <a:rPr lang="en-US" sz="2400" smtClean="0">
                <a:solidFill>
                  <a:schemeClr val="accent2"/>
                </a:solidFill>
              </a:rPr>
              <a:t>mutated</a:t>
            </a:r>
            <a:r>
              <a:rPr lang="en-US" sz="2400" smtClean="0"/>
              <a:t>” copies of itself (its neighbors)</a:t>
            </a:r>
          </a:p>
          <a:p>
            <a:pPr lvl="2" eaLnBrk="1" hangingPunct="1"/>
            <a:r>
              <a:rPr lang="en-US" sz="2400" smtClean="0"/>
              <a:t>The scoring function value reflects </a:t>
            </a:r>
            <a:r>
              <a:rPr lang="en-US" sz="2400" smtClean="0">
                <a:solidFill>
                  <a:schemeClr val="accent2"/>
                </a:solidFill>
              </a:rPr>
              <a:t>the fitness </a:t>
            </a:r>
            <a:r>
              <a:rPr lang="en-US" sz="2400" smtClean="0"/>
              <a:t>of the individual</a:t>
            </a:r>
          </a:p>
          <a:p>
            <a:pPr lvl="2" eaLnBrk="1" hangingPunct="1"/>
            <a:r>
              <a:rPr lang="en-US" sz="2400" smtClean="0"/>
              <a:t>the higher the fitness the more likely the individual will survive (i.e., the neighbor will be in the next generation)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B23F1AF7-A888-4A88-8057-795914B5F2EE}" type="slidenum">
              <a:rPr lang="en-US"/>
              <a:pPr>
                <a:defRPr/>
              </a:pPr>
              <a:t>63</a:t>
            </a:fld>
            <a:endParaRPr lang="en-US"/>
          </a:p>
        </p:txBody>
      </p:sp>
      <p:sp>
        <p:nvSpPr>
          <p:cNvPr id="12295" name="Rectangle 2"/>
          <p:cNvSpPr>
            <a:spLocks noGrp="1" noChangeArrowheads="1"/>
          </p:cNvSpPr>
          <p:nvPr>
            <p:ph type="title"/>
          </p:nvPr>
        </p:nvSpPr>
        <p:spPr>
          <a:xfrm>
            <a:off x="-266700" y="101600"/>
            <a:ext cx="9467850" cy="685800"/>
          </a:xfrm>
        </p:spPr>
        <p:txBody>
          <a:bodyPr/>
          <a:lstStyle/>
          <a:p>
            <a:pPr eaLnBrk="1" hangingPunct="1"/>
            <a:r>
              <a:rPr lang="en-US" smtClean="0"/>
              <a:t>Population Based SLS: Genetic Algorithms</a:t>
            </a:r>
          </a:p>
        </p:txBody>
      </p:sp>
      <p:sp>
        <p:nvSpPr>
          <p:cNvPr id="548867" name="Rectangle 3"/>
          <p:cNvSpPr>
            <a:spLocks noGrp="1" noChangeArrowheads="1"/>
          </p:cNvSpPr>
          <p:nvPr>
            <p:ph type="body" idx="1"/>
          </p:nvPr>
        </p:nvSpPr>
        <p:spPr>
          <a:xfrm>
            <a:off x="323850" y="836613"/>
            <a:ext cx="8820150" cy="5521325"/>
          </a:xfrm>
        </p:spPr>
        <p:txBody>
          <a:bodyPr/>
          <a:lstStyle/>
          <a:p>
            <a:pPr eaLnBrk="1" hangingPunct="1">
              <a:lnSpc>
                <a:spcPct val="80000"/>
              </a:lnSpc>
              <a:spcBef>
                <a:spcPts val="300"/>
              </a:spcBef>
              <a:buFontTx/>
              <a:buChar char="•"/>
            </a:pPr>
            <a:r>
              <a:rPr lang="en-US" smtClean="0"/>
              <a:t>Start with </a:t>
            </a:r>
            <a:r>
              <a:rPr lang="en-US" i="1" smtClean="0"/>
              <a:t>k</a:t>
            </a:r>
            <a:r>
              <a:rPr lang="en-US" smtClean="0"/>
              <a:t> randomly generated individuals (</a:t>
            </a:r>
            <a:r>
              <a:rPr lang="en-US" smtClean="0">
                <a:solidFill>
                  <a:schemeClr val="accent2"/>
                </a:solidFill>
              </a:rPr>
              <a:t>population</a:t>
            </a:r>
            <a:r>
              <a:rPr lang="en-US" smtClean="0"/>
              <a:t>)</a:t>
            </a:r>
            <a:endParaRPr lang="en-US" sz="2400" smtClean="0"/>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An individual is represented as a string over a finite alphabet (often a string of 0s and 1s)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 successor is generated by combining two parent individuals </a:t>
            </a:r>
            <a:r>
              <a:rPr lang="en-US" sz="2400" smtClean="0"/>
              <a:t>(loosely analogous to how DNA is spliced in sexual reproduction)</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Evaluation/Scoring function (</a:t>
            </a:r>
            <a:r>
              <a:rPr lang="en-US" smtClean="0">
                <a:solidFill>
                  <a:schemeClr val="accent2"/>
                </a:solidFill>
              </a:rPr>
              <a:t>fitness function</a:t>
            </a:r>
            <a:r>
              <a:rPr lang="en-US" smtClean="0"/>
              <a:t>). Higher values for better individuals.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Produce the next generation of individuals by </a:t>
            </a:r>
            <a:r>
              <a:rPr lang="en-US" smtClean="0">
                <a:solidFill>
                  <a:schemeClr val="accent2"/>
                </a:solidFill>
              </a:rPr>
              <a:t>selection</a:t>
            </a:r>
            <a:r>
              <a:rPr lang="en-US" smtClean="0"/>
              <a:t>, </a:t>
            </a:r>
            <a:r>
              <a:rPr lang="en-US" smtClean="0">
                <a:solidFill>
                  <a:schemeClr val="accent2"/>
                </a:solidFill>
              </a:rPr>
              <a:t>crossover</a:t>
            </a:r>
            <a:r>
              <a:rPr lang="en-US" smtClean="0"/>
              <a:t>, and </a:t>
            </a:r>
            <a:r>
              <a:rPr lang="en-US" smtClean="0">
                <a:solidFill>
                  <a:schemeClr val="accent2"/>
                </a:solidFill>
              </a:rPr>
              <a:t>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071813" y="6400800"/>
            <a:ext cx="2895600" cy="457200"/>
          </a:xfrm>
        </p:spPr>
        <p:txBody>
          <a:bodyPr/>
          <a:lstStyle/>
          <a:p>
            <a:pPr>
              <a:defRPr/>
            </a:pPr>
            <a:r>
              <a:rPr lang="en-US" smtClean="0"/>
              <a:t>CPSC 322,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43C0833C-02DF-4BCB-8AD5-737D8EDACE8C}" type="slidenum">
              <a:rPr lang="en-US"/>
              <a:pPr>
                <a:defRPr/>
              </a:pPr>
              <a:t>64</a:t>
            </a:fld>
            <a:endParaRPr lang="en-US"/>
          </a:p>
        </p:txBody>
      </p:sp>
      <p:sp>
        <p:nvSpPr>
          <p:cNvPr id="13374" name="Rectangle 2"/>
          <p:cNvSpPr>
            <a:spLocks noGrp="1" noChangeArrowheads="1"/>
          </p:cNvSpPr>
          <p:nvPr>
            <p:ph type="title"/>
          </p:nvPr>
        </p:nvSpPr>
        <p:spPr/>
        <p:txBody>
          <a:bodyPr/>
          <a:lstStyle/>
          <a:p>
            <a:pPr eaLnBrk="1" hangingPunct="1"/>
            <a:r>
              <a:rPr lang="en-US" smtClean="0"/>
              <a:t>Genetic algorithms: Example</a:t>
            </a:r>
          </a:p>
        </p:txBody>
      </p:sp>
      <p:pic>
        <p:nvPicPr>
          <p:cNvPr id="13375" name="Picture 4" descr="genetic"/>
          <p:cNvPicPr>
            <a:picLocks noChangeAspect="1" noChangeArrowheads="1"/>
          </p:cNvPicPr>
          <p:nvPr/>
        </p:nvPicPr>
        <p:blipFill>
          <a:blip r:embed="rId4" cstate="print"/>
          <a:srcRect r="75919" b="57210"/>
          <a:stretch>
            <a:fillRect/>
          </a:stretch>
        </p:blipFill>
        <p:spPr bwMode="auto">
          <a:xfrm>
            <a:off x="5867400" y="4149725"/>
            <a:ext cx="2808288" cy="1512888"/>
          </a:xfrm>
          <a:prstGeom prst="rect">
            <a:avLst/>
          </a:prstGeom>
          <a:noFill/>
          <a:ln w="9525">
            <a:noFill/>
            <a:miter lim="800000"/>
            <a:headEnd/>
            <a:tailEnd/>
          </a:ln>
        </p:spPr>
      </p:pic>
      <p:pic>
        <p:nvPicPr>
          <p:cNvPr id="13376" name="Picture 5" descr="8queens-crossover"/>
          <p:cNvPicPr>
            <a:picLocks noChangeAspect="1" noChangeArrowheads="1"/>
          </p:cNvPicPr>
          <p:nvPr/>
        </p:nvPicPr>
        <p:blipFill>
          <a:blip r:embed="rId5" cstate="print"/>
          <a:srcRect r="36482" b="2589"/>
          <a:stretch>
            <a:fillRect/>
          </a:stretch>
        </p:blipFill>
        <p:spPr bwMode="auto">
          <a:xfrm>
            <a:off x="611188" y="1557338"/>
            <a:ext cx="5453062" cy="2447925"/>
          </a:xfrm>
          <a:prstGeom prst="rect">
            <a:avLst/>
          </a:prstGeom>
          <a:noFill/>
          <a:ln w="9525">
            <a:noFill/>
            <a:miter lim="800000"/>
            <a:headEnd/>
            <a:tailEnd/>
          </a:ln>
        </p:spPr>
      </p:pic>
      <p:sp>
        <p:nvSpPr>
          <p:cNvPr id="13377" name="Rectangle 6"/>
          <p:cNvSpPr>
            <a:spLocks noGrp="1" noChangeArrowheads="1"/>
          </p:cNvSpPr>
          <p:nvPr>
            <p:ph type="body" idx="1"/>
          </p:nvPr>
        </p:nvSpPr>
        <p:spPr>
          <a:xfrm>
            <a:off x="323850" y="908050"/>
            <a:ext cx="8640763" cy="576263"/>
          </a:xfrm>
          <a:noFill/>
        </p:spPr>
        <p:txBody>
          <a:bodyPr/>
          <a:lstStyle/>
          <a:p>
            <a:pPr eaLnBrk="1" hangingPunct="1"/>
            <a:r>
              <a:rPr lang="en-US" smtClean="0">
                <a:solidFill>
                  <a:schemeClr val="accent2"/>
                </a:solidFill>
              </a:rPr>
              <a:t>Representation and fitness function</a:t>
            </a:r>
          </a:p>
          <a:p>
            <a:pPr eaLnBrk="1" hangingPunct="1"/>
            <a:endParaRPr lang="en-US" smtClean="0"/>
          </a:p>
        </p:txBody>
      </p:sp>
      <p:sp>
        <p:nvSpPr>
          <p:cNvPr id="13378" name="Rectangle 7"/>
          <p:cNvSpPr>
            <a:spLocks noChangeArrowheads="1"/>
          </p:cNvSpPr>
          <p:nvPr/>
        </p:nvSpPr>
        <p:spPr bwMode="auto">
          <a:xfrm>
            <a:off x="0" y="4292600"/>
            <a:ext cx="5364163" cy="576263"/>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State:</a:t>
            </a:r>
            <a:r>
              <a:rPr lang="en-US">
                <a:latin typeface="Arial Unicode MS" pitchFamily="34" charset="-128"/>
              </a:rPr>
              <a:t> string over finite alphabet</a:t>
            </a:r>
          </a:p>
          <a:p>
            <a:pPr marL="342900" indent="-342900">
              <a:spcBef>
                <a:spcPct val="20000"/>
              </a:spcBef>
            </a:pPr>
            <a:endParaRPr lang="en-US">
              <a:latin typeface="Arial Unicode MS" pitchFamily="34" charset="-128"/>
            </a:endParaRPr>
          </a:p>
        </p:txBody>
      </p:sp>
      <p:sp>
        <p:nvSpPr>
          <p:cNvPr id="13379" name="Rectangle 8"/>
          <p:cNvSpPr>
            <a:spLocks noChangeArrowheads="1"/>
          </p:cNvSpPr>
          <p:nvPr/>
        </p:nvSpPr>
        <p:spPr bwMode="auto">
          <a:xfrm>
            <a:off x="0" y="5084763"/>
            <a:ext cx="5364163" cy="576262"/>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Fitness function:</a:t>
            </a:r>
            <a:r>
              <a:rPr lang="en-US">
                <a:latin typeface="Arial Unicode MS" pitchFamily="34" charset="-128"/>
              </a:rPr>
              <a:t> higher value better states</a:t>
            </a: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E261244-9429-4E6C-A876-282E2E5047A9}" type="slidenum">
              <a:rPr lang="en-US"/>
              <a:pPr>
                <a:defRPr/>
              </a:pPr>
              <a:t>65</a:t>
            </a:fld>
            <a:endParaRPr lang="en-US"/>
          </a:p>
        </p:txBody>
      </p:sp>
      <p:sp>
        <p:nvSpPr>
          <p:cNvPr id="14356" name="Rectangle 2"/>
          <p:cNvSpPr>
            <a:spLocks noGrp="1" noChangeArrowheads="1"/>
          </p:cNvSpPr>
          <p:nvPr>
            <p:ph type="title"/>
          </p:nvPr>
        </p:nvSpPr>
        <p:spPr/>
        <p:txBody>
          <a:bodyPr/>
          <a:lstStyle/>
          <a:p>
            <a:pPr eaLnBrk="1" hangingPunct="1"/>
            <a:r>
              <a:rPr lang="en-US" smtClean="0"/>
              <a:t>Genetic algorithms: Example</a:t>
            </a:r>
          </a:p>
        </p:txBody>
      </p:sp>
      <p:sp>
        <p:nvSpPr>
          <p:cNvPr id="14357" name="Rectangle 3"/>
          <p:cNvSpPr>
            <a:spLocks noGrp="1" noChangeArrowheads="1"/>
          </p:cNvSpPr>
          <p:nvPr>
            <p:ph type="body" idx="1"/>
          </p:nvPr>
        </p:nvSpPr>
        <p:spPr>
          <a:xfrm>
            <a:off x="900113" y="5013325"/>
            <a:ext cx="5688012" cy="995363"/>
          </a:xfrm>
        </p:spPr>
        <p:txBody>
          <a:bodyPr/>
          <a:lstStyle/>
          <a:p>
            <a:pPr eaLnBrk="1" hangingPunct="1"/>
            <a:r>
              <a:rPr lang="en-US" sz="2000" smtClean="0"/>
              <a:t>24/(24+23+20+11) = 31%</a:t>
            </a:r>
          </a:p>
          <a:p>
            <a:pPr eaLnBrk="1" hangingPunct="1"/>
            <a:r>
              <a:rPr lang="en-US" sz="2000" smtClean="0"/>
              <a:t>23/(24+23+20+11) = 29% etc</a:t>
            </a:r>
          </a:p>
        </p:txBody>
      </p:sp>
      <p:pic>
        <p:nvPicPr>
          <p:cNvPr id="14358" name="Picture 4" descr="genetic"/>
          <p:cNvPicPr>
            <a:picLocks noChangeAspect="1" noChangeArrowheads="1"/>
          </p:cNvPicPr>
          <p:nvPr/>
        </p:nvPicPr>
        <p:blipFill>
          <a:blip r:embed="rId4" cstate="print"/>
          <a:srcRect r="49060" b="2223"/>
          <a:stretch>
            <a:fillRect/>
          </a:stretch>
        </p:blipFill>
        <p:spPr bwMode="auto">
          <a:xfrm>
            <a:off x="2484438" y="2492375"/>
            <a:ext cx="3959225" cy="2303463"/>
          </a:xfrm>
          <a:prstGeom prst="rect">
            <a:avLst/>
          </a:prstGeom>
          <a:noFill/>
          <a:ln w="9525">
            <a:noFill/>
            <a:miter lim="800000"/>
            <a:headEnd/>
            <a:tailEnd/>
          </a:ln>
        </p:spPr>
      </p:pic>
      <p:sp>
        <p:nvSpPr>
          <p:cNvPr id="14359" name="Rectangle 6"/>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a:solidFill>
                  <a:schemeClr val="accent2"/>
                </a:solidFill>
                <a:latin typeface="Arial Unicode MS" pitchFamily="34" charset="-128"/>
              </a:rPr>
              <a:t>Selection</a:t>
            </a:r>
            <a:r>
              <a:rPr lang="en-US">
                <a:solidFill>
                  <a:schemeClr val="accent2"/>
                </a:solidFill>
                <a:latin typeface="Arial Unicode MS" pitchFamily="34" charset="-128"/>
              </a:rPr>
              <a:t>: </a:t>
            </a:r>
            <a:r>
              <a:rPr lang="en-US">
                <a:latin typeface="Arial Unicode MS" pitchFamily="34" charset="-128"/>
              </a:rPr>
              <a:t>common strategy, probability of being chosen for reproduction is directly proportional to fitness score</a:t>
            </a:r>
            <a:endParaRPr lang="en-US">
              <a:solidFill>
                <a:schemeClr val="accent2"/>
              </a:solidFill>
              <a:latin typeface="Arial Unicode MS" pitchFamily="34" charset="-128"/>
            </a:endParaRP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A3318518-DF0D-48B3-BF1E-A223D3193B64}" type="slidenum">
              <a:rPr lang="en-US"/>
              <a:pPr>
                <a:defRPr/>
              </a:pPr>
              <a:t>66</a:t>
            </a:fld>
            <a:endParaRPr lang="en-US"/>
          </a:p>
        </p:txBody>
      </p:sp>
      <p:sp>
        <p:nvSpPr>
          <p:cNvPr id="15392" name="Rectangle 2"/>
          <p:cNvSpPr>
            <a:spLocks noGrp="1" noChangeArrowheads="1"/>
          </p:cNvSpPr>
          <p:nvPr>
            <p:ph type="title"/>
          </p:nvPr>
        </p:nvSpPr>
        <p:spPr/>
        <p:txBody>
          <a:bodyPr/>
          <a:lstStyle/>
          <a:p>
            <a:pPr eaLnBrk="1" hangingPunct="1"/>
            <a:r>
              <a:rPr lang="en-US" smtClean="0"/>
              <a:t>Genetic algorithms: Example</a:t>
            </a:r>
          </a:p>
        </p:txBody>
      </p:sp>
      <p:pic>
        <p:nvPicPr>
          <p:cNvPr id="15393" name="Picture 3" descr="8queens-crossover"/>
          <p:cNvPicPr>
            <a:picLocks noChangeAspect="1" noChangeArrowheads="1"/>
          </p:cNvPicPr>
          <p:nvPr/>
        </p:nvPicPr>
        <p:blipFill>
          <a:blip r:embed="rId4" cstate="print"/>
          <a:srcRect/>
          <a:stretch>
            <a:fillRect/>
          </a:stretch>
        </p:blipFill>
        <p:spPr bwMode="auto">
          <a:xfrm>
            <a:off x="900113" y="4365625"/>
            <a:ext cx="7326312" cy="2144713"/>
          </a:xfrm>
          <a:prstGeom prst="rect">
            <a:avLst/>
          </a:prstGeom>
          <a:noFill/>
          <a:ln w="9525">
            <a:noFill/>
            <a:miter lim="800000"/>
            <a:headEnd/>
            <a:tailEnd/>
          </a:ln>
        </p:spPr>
      </p:pic>
      <p:pic>
        <p:nvPicPr>
          <p:cNvPr id="15394" name="Picture 6" descr="genetic"/>
          <p:cNvPicPr>
            <a:picLocks noChangeAspect="1" noChangeArrowheads="1"/>
          </p:cNvPicPr>
          <p:nvPr/>
        </p:nvPicPr>
        <p:blipFill>
          <a:blip r:embed="rId5" cstate="print"/>
          <a:srcRect/>
          <a:stretch>
            <a:fillRect/>
          </a:stretch>
        </p:blipFill>
        <p:spPr bwMode="auto">
          <a:xfrm>
            <a:off x="468313" y="1700213"/>
            <a:ext cx="7772400" cy="2355850"/>
          </a:xfrm>
          <a:prstGeom prst="rect">
            <a:avLst/>
          </a:prstGeom>
          <a:noFill/>
          <a:ln w="9525">
            <a:noFill/>
            <a:miter lim="800000"/>
            <a:headEnd/>
            <a:tailEnd/>
          </a:ln>
        </p:spPr>
      </p:pic>
      <p:sp>
        <p:nvSpPr>
          <p:cNvPr id="15395" name="Rectangle 7"/>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a:solidFill>
                  <a:schemeClr val="accent2"/>
                </a:solidFill>
                <a:latin typeface="Arial Unicode MS" pitchFamily="34" charset="-128"/>
              </a:rPr>
              <a:t>Reproduction</a:t>
            </a:r>
            <a:r>
              <a:rPr lang="en-US">
                <a:solidFill>
                  <a:schemeClr val="accent2"/>
                </a:solidFill>
                <a:latin typeface="Arial Unicode MS" pitchFamily="34" charset="-128"/>
              </a:rPr>
              <a:t>: </a:t>
            </a:r>
            <a:r>
              <a:rPr lang="en-US">
                <a:latin typeface="Arial Unicode MS" pitchFamily="34" charset="-128"/>
              </a:rPr>
              <a:t>cross-over and mutation</a:t>
            </a:r>
            <a:endParaRPr lang="en-US">
              <a:solidFill>
                <a:schemeClr val="accent2"/>
              </a:solidFill>
              <a:latin typeface="Arial Unicode MS" pitchFamily="34" charset="-128"/>
            </a:endParaRP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9A0CDBBD-6565-4DC9-884A-6A2C1E218FA5}" type="slidenum">
              <a:rPr lang="en-US"/>
              <a:pPr>
                <a:defRPr/>
              </a:pPr>
              <a:t>67</a:t>
            </a:fld>
            <a:endParaRPr lang="en-US"/>
          </a:p>
        </p:txBody>
      </p:sp>
      <p:sp>
        <p:nvSpPr>
          <p:cNvPr id="16392" name="Rectangle 2"/>
          <p:cNvSpPr>
            <a:spLocks noGrp="1" noChangeArrowheads="1"/>
          </p:cNvSpPr>
          <p:nvPr>
            <p:ph type="title"/>
          </p:nvPr>
        </p:nvSpPr>
        <p:spPr/>
        <p:txBody>
          <a:bodyPr/>
          <a:lstStyle/>
          <a:p>
            <a:pPr eaLnBrk="1" hangingPunct="1"/>
            <a:r>
              <a:rPr lang="en-US" smtClean="0"/>
              <a:t>Genetic Algorithms: Conclusions</a:t>
            </a:r>
          </a:p>
        </p:txBody>
      </p:sp>
      <p:sp>
        <p:nvSpPr>
          <p:cNvPr id="16393" name="Rectangle 3"/>
          <p:cNvSpPr>
            <a:spLocks noGrp="1" noChangeArrowheads="1"/>
          </p:cNvSpPr>
          <p:nvPr>
            <p:ph type="body" idx="1"/>
          </p:nvPr>
        </p:nvSpPr>
        <p:spPr/>
        <p:txBody>
          <a:bodyPr/>
          <a:lstStyle/>
          <a:p>
            <a:pPr eaLnBrk="1" hangingPunct="1">
              <a:buFontTx/>
              <a:buChar char="•"/>
            </a:pPr>
            <a:r>
              <a:rPr lang="en-US" smtClean="0"/>
              <a:t>Their performance is very sensitive to the choice of state representation and fitness function</a:t>
            </a:r>
          </a:p>
          <a:p>
            <a:pPr eaLnBrk="1" hangingPunct="1">
              <a:buFontTx/>
              <a:buChar char="•"/>
            </a:pPr>
            <a:r>
              <a:rPr lang="en-US" b="1" smtClean="0"/>
              <a:t>Extremely slow </a:t>
            </a:r>
            <a:r>
              <a:rPr lang="en-US" smtClean="0"/>
              <a:t>(not surprising as they are inspired by evolution!)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8213606A-C9FB-435B-B790-DDEEDFF581C7}" type="slidenum">
              <a:rPr lang="en-US"/>
              <a:pPr>
                <a:defRPr/>
              </a:pPr>
              <a:t>68</a:t>
            </a:fld>
            <a:endParaRPr lang="en-US"/>
          </a:p>
        </p:txBody>
      </p:sp>
      <p:sp>
        <p:nvSpPr>
          <p:cNvPr id="17413" name="Rectangle 2"/>
          <p:cNvSpPr>
            <a:spLocks noGrp="1" noChangeArrowheads="1"/>
          </p:cNvSpPr>
          <p:nvPr>
            <p:ph type="title"/>
          </p:nvPr>
        </p:nvSpPr>
        <p:spPr>
          <a:solidFill>
            <a:srgbClr val="CCFFCC"/>
          </a:solidFill>
        </p:spPr>
        <p:txBody>
          <a:bodyPr/>
          <a:lstStyle/>
          <a:p>
            <a:pPr eaLnBrk="1" hangingPunct="1"/>
            <a:r>
              <a:rPr lang="en-US" dirty="0" smtClean="0"/>
              <a:t>Learning Goals for today’s class part-2</a:t>
            </a:r>
          </a:p>
        </p:txBody>
      </p:sp>
      <p:sp>
        <p:nvSpPr>
          <p:cNvPr id="11270" name="Rectangle 3"/>
          <p:cNvSpPr>
            <a:spLocks noGrp="1" noChangeArrowheads="1"/>
          </p:cNvSpPr>
          <p:nvPr>
            <p:ph type="body" idx="1"/>
          </p:nvPr>
        </p:nvSpPr>
        <p:spPr>
          <a:xfrm>
            <a:off x="0" y="1143000"/>
            <a:ext cx="8786813" cy="4495800"/>
          </a:xfrm>
        </p:spPr>
        <p:txBody>
          <a:bodyPr/>
          <a:lstStyle/>
          <a:p>
            <a:pPr eaLnBrk="1" hangingPunct="1">
              <a:defRPr/>
            </a:pPr>
            <a:r>
              <a:rPr lang="en-US" sz="3200" b="1" dirty="0" smtClean="0"/>
              <a:t>You can:</a:t>
            </a:r>
          </a:p>
          <a:p>
            <a:pPr eaLnBrk="1" hangingPunct="1">
              <a:buFontTx/>
              <a:buChar char="•"/>
              <a:defRPr/>
            </a:pPr>
            <a:r>
              <a:rPr lang="en-US" sz="3200" dirty="0" smtClean="0"/>
              <a:t>Compare SLS algorithms with runtime distributions</a:t>
            </a:r>
          </a:p>
          <a:p>
            <a:pPr eaLnBrk="1" hangingPunct="1">
              <a:buFontTx/>
              <a:buChar char="•"/>
              <a:defRPr/>
            </a:pPr>
            <a:r>
              <a:rPr lang="en-US" sz="3200" dirty="0"/>
              <a:t>Implement a </a:t>
            </a:r>
            <a:r>
              <a:rPr lang="en-US" sz="3200" dirty="0" err="1"/>
              <a:t>tabu</a:t>
            </a:r>
            <a:r>
              <a:rPr lang="en-US" sz="3200" dirty="0"/>
              <a:t>-list. </a:t>
            </a:r>
            <a:endParaRPr lang="en-US" sz="3200" dirty="0" smtClean="0"/>
          </a:p>
          <a:p>
            <a:pPr eaLnBrk="1" hangingPunct="1">
              <a:buFontTx/>
              <a:buChar char="•"/>
              <a:defRPr/>
            </a:pPr>
            <a:r>
              <a:rPr lang="en-US" sz="3200" dirty="0" smtClean="0"/>
              <a:t>Implement </a:t>
            </a:r>
            <a:r>
              <a:rPr lang="en-US" sz="3200" dirty="0"/>
              <a:t>the simulated annealing algorithm </a:t>
            </a:r>
            <a:endParaRPr lang="en-US" sz="3200" dirty="0" smtClean="0"/>
          </a:p>
          <a:p>
            <a:pPr eaLnBrk="1" hangingPunct="1">
              <a:buFontTx/>
              <a:buChar char="•"/>
              <a:defRPr/>
            </a:pPr>
            <a:r>
              <a:rPr lang="en-US" sz="3200" dirty="0" smtClean="0"/>
              <a:t>Implement </a:t>
            </a:r>
            <a:r>
              <a:rPr lang="en-US" sz="3200" dirty="0"/>
              <a:t>population based SLS algorithms: </a:t>
            </a:r>
            <a:endParaRPr lang="en-US" sz="3200" dirty="0" smtClean="0"/>
          </a:p>
          <a:p>
            <a:pPr lvl="1" eaLnBrk="1" hangingPunct="1">
              <a:defRPr/>
            </a:pPr>
            <a:r>
              <a:rPr lang="en-US" dirty="0">
                <a:ea typeface="+mn-ea"/>
                <a:cs typeface="+mn-cs"/>
              </a:rPr>
              <a:t>B</a:t>
            </a:r>
            <a:r>
              <a:rPr lang="en-US" dirty="0" smtClean="0">
                <a:ea typeface="+mn-ea"/>
                <a:cs typeface="+mn-cs"/>
              </a:rPr>
              <a:t>eam Search </a:t>
            </a:r>
          </a:p>
          <a:p>
            <a:pPr lvl="1" eaLnBrk="1" hangingPunct="1">
              <a:defRPr/>
            </a:pPr>
            <a:r>
              <a:rPr lang="en-US" dirty="0">
                <a:ea typeface="+mn-ea"/>
                <a:cs typeface="+mn-cs"/>
              </a:rPr>
              <a:t>G</a:t>
            </a:r>
            <a:r>
              <a:rPr lang="en-US" dirty="0" smtClean="0">
                <a:ea typeface="+mn-ea"/>
                <a:cs typeface="+mn-cs"/>
              </a:rPr>
              <a:t>enetic Algorithms</a:t>
            </a:r>
            <a:r>
              <a:rPr lang="en-US" dirty="0">
                <a:ea typeface="+mn-ea"/>
                <a:cs typeface="+mn-cs"/>
              </a:rPr>
              <a:t>. </a:t>
            </a:r>
            <a:endParaRPr lang="en-US" dirty="0" smtClean="0">
              <a:ea typeface="+mn-ea"/>
              <a:cs typeface="+mn-cs"/>
            </a:endParaRPr>
          </a:p>
          <a:p>
            <a:pPr eaLnBrk="1" hangingPunct="1">
              <a:buFont typeface="Arial" pitchFamily="34" charset="0"/>
              <a:buChar char="•"/>
              <a:defRPr/>
            </a:pPr>
            <a:r>
              <a:rPr lang="en-US" dirty="0" smtClean="0"/>
              <a:t>Explain</a:t>
            </a:r>
            <a:r>
              <a:rPr lang="en-US" dirty="0" smtClean="0">
                <a:ea typeface="+mn-ea"/>
                <a:cs typeface="+mn-cs"/>
              </a:rPr>
              <a:t> </a:t>
            </a:r>
            <a:r>
              <a:rPr lang="en-US" dirty="0">
                <a:ea typeface="+mn-ea"/>
                <a:cs typeface="+mn-cs"/>
              </a:rPr>
              <a:t>pros and </a:t>
            </a:r>
            <a:r>
              <a:rPr lang="en-US" dirty="0" smtClean="0">
                <a:ea typeface="+mn-ea"/>
                <a:cs typeface="+mn-cs"/>
              </a:rPr>
              <a:t>cons of different SLS algorithms .</a:t>
            </a: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322, Lecture 5</a:t>
            </a:r>
            <a:endParaRPr lang="en-US"/>
          </a:p>
        </p:txBody>
      </p:sp>
      <p:sp>
        <p:nvSpPr>
          <p:cNvPr id="26" name="Slide Number Placeholder 5"/>
          <p:cNvSpPr>
            <a:spLocks noGrp="1"/>
          </p:cNvSpPr>
          <p:nvPr>
            <p:ph type="sldNum" sz="quarter" idx="12"/>
          </p:nvPr>
        </p:nvSpPr>
        <p:spPr/>
        <p:txBody>
          <a:bodyPr/>
          <a:lstStyle/>
          <a:p>
            <a:pPr>
              <a:defRPr/>
            </a:pPr>
            <a:r>
              <a:rPr lang="en-US"/>
              <a:t>Slide </a:t>
            </a:r>
            <a:fld id="{67A92D2F-59EB-45A5-B291-543AC5DEC963}" type="slidenum">
              <a:rPr lang="en-US"/>
              <a:pPr>
                <a:defRPr/>
              </a:pPr>
              <a:t>69</a:t>
            </a:fld>
            <a:endParaRPr lang="en-US"/>
          </a:p>
        </p:txBody>
      </p:sp>
      <p:sp>
        <p:nvSpPr>
          <p:cNvPr id="18447" name="Rectangle 2"/>
          <p:cNvSpPr>
            <a:spLocks noGrp="1" noChangeArrowheads="1"/>
          </p:cNvSpPr>
          <p:nvPr>
            <p:ph type="title"/>
          </p:nvPr>
        </p:nvSpPr>
        <p:spPr>
          <a:xfrm>
            <a:off x="0" y="0"/>
            <a:ext cx="9144000" cy="685800"/>
          </a:xfrm>
        </p:spPr>
        <p:txBody>
          <a:bodyPr/>
          <a:lstStyle/>
          <a:p>
            <a:pPr eaLnBrk="1" hangingPunct="1"/>
            <a:r>
              <a:rPr lang="en-US" smtClean="0"/>
              <a:t>Modules we'll cover in this course: R&amp;Rsys</a:t>
            </a:r>
          </a:p>
        </p:txBody>
      </p:sp>
      <p:sp>
        <p:nvSpPr>
          <p:cNvPr id="1844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8449"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8450"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8451"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dirty="0" smtClean="0">
                <a:latin typeface="Arial Unicode MS" pitchFamily="34" charset="-128"/>
              </a:rPr>
              <a:t>Query</a:t>
            </a:r>
            <a:endParaRPr lang="en-US" sz="2400" dirty="0">
              <a:latin typeface="Arial Unicode MS" pitchFamily="34" charset="-128"/>
            </a:endParaRPr>
          </a:p>
        </p:txBody>
      </p:sp>
      <p:sp>
        <p:nvSpPr>
          <p:cNvPr id="18452"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8453"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8454"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8455"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8456"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8457"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8458"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8459"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8460"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846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18462"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8463"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8464"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8465"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8468"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8469"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8470"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18471"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18472"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8473"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8474"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476"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8477"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8478"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F7BC92F3-536C-42A4-9024-C06FFB0B273A}" type="slidenum">
              <a:rPr lang="en-US"/>
              <a:pPr>
                <a:defRPr/>
              </a:pPr>
              <a:t>7</a:t>
            </a:fld>
            <a:endParaRPr lang="en-US"/>
          </a:p>
        </p:txBody>
      </p:sp>
      <p:sp>
        <p:nvSpPr>
          <p:cNvPr id="6196" name="Rectangle 2"/>
          <p:cNvSpPr>
            <a:spLocks noGrp="1" noChangeArrowheads="1"/>
          </p:cNvSpPr>
          <p:nvPr>
            <p:ph type="title"/>
          </p:nvPr>
        </p:nvSpPr>
        <p:spPr/>
        <p:txBody>
          <a:bodyPr/>
          <a:lstStyle/>
          <a:p>
            <a:pPr eaLnBrk="1" hangingPunct="1"/>
            <a:r>
              <a:rPr lang="en-US" smtClean="0"/>
              <a:t>Local Search: Selecting Neighbors</a:t>
            </a:r>
          </a:p>
        </p:txBody>
      </p:sp>
      <p:sp>
        <p:nvSpPr>
          <p:cNvPr id="7182" name="Rectangle 3"/>
          <p:cNvSpPr>
            <a:spLocks noGrp="1" noChangeArrowheads="1"/>
          </p:cNvSpPr>
          <p:nvPr>
            <p:ph type="body" idx="1"/>
          </p:nvPr>
        </p:nvSpPr>
        <p:spPr>
          <a:xfrm>
            <a:off x="250825" y="908050"/>
            <a:ext cx="8458200" cy="2281238"/>
          </a:xfrm>
        </p:spPr>
        <p:txBody>
          <a:bodyPr/>
          <a:lstStyle/>
          <a:p>
            <a:pPr eaLnBrk="1" hangingPunct="1">
              <a:lnSpc>
                <a:spcPct val="95000"/>
              </a:lnSpc>
              <a:defRPr/>
            </a:pPr>
            <a:r>
              <a:rPr lang="en-US" sz="2400" dirty="0" smtClean="0"/>
              <a:t>How do we determine the </a:t>
            </a:r>
            <a:r>
              <a:rPr lang="en-US" sz="2400" dirty="0" smtClean="0">
                <a:solidFill>
                  <a:schemeClr val="accent6"/>
                </a:solidFill>
              </a:rPr>
              <a:t>neighbors</a:t>
            </a:r>
            <a:r>
              <a:rPr lang="en-US" sz="2400" dirty="0" smtClean="0"/>
              <a:t>?</a:t>
            </a:r>
          </a:p>
          <a:p>
            <a:pPr eaLnBrk="1" hangingPunct="1">
              <a:lnSpc>
                <a:spcPct val="95000"/>
              </a:lnSpc>
              <a:buFontTx/>
              <a:buChar char="•"/>
              <a:defRPr/>
            </a:pPr>
            <a:r>
              <a:rPr lang="en-US" sz="2400" dirty="0" smtClean="0"/>
              <a:t>Usually this is simple: some small incremental change to the variable assignment</a:t>
            </a:r>
          </a:p>
          <a:p>
            <a:pPr marL="914400" lvl="1" indent="-457200" eaLnBrk="1" hangingPunct="1">
              <a:lnSpc>
                <a:spcPct val="95000"/>
              </a:lnSpc>
              <a:buFont typeface="+mj-lt"/>
              <a:buAutoNum type="alphaLcParenR"/>
              <a:defRPr/>
            </a:pPr>
            <a:r>
              <a:rPr lang="en-US" sz="2000" dirty="0" smtClean="0"/>
              <a:t>assignments that differ in one variable's value, by (for instance) a value difference of  +1</a:t>
            </a:r>
          </a:p>
          <a:p>
            <a:pPr marL="914400" lvl="1" indent="-457200" eaLnBrk="1" hangingPunct="1">
              <a:lnSpc>
                <a:spcPct val="95000"/>
              </a:lnSpc>
              <a:buFont typeface="+mj-lt"/>
              <a:buAutoNum type="alphaLcParenR"/>
              <a:defRPr/>
            </a:pPr>
            <a:r>
              <a:rPr lang="en-US" sz="2000" dirty="0" smtClean="0"/>
              <a:t>assignments that differ in one variable's value</a:t>
            </a:r>
          </a:p>
          <a:p>
            <a:pPr marL="914400" lvl="1" indent="-457200" eaLnBrk="1" hangingPunct="1">
              <a:lnSpc>
                <a:spcPct val="95000"/>
              </a:lnSpc>
              <a:buFont typeface="+mj-lt"/>
              <a:buAutoNum type="alphaLcParenR"/>
              <a:defRPr/>
            </a:pPr>
            <a:r>
              <a:rPr lang="en-US" sz="2000" dirty="0" smtClean="0"/>
              <a:t>assignments that differ in two variables' values, etc.</a:t>
            </a:r>
          </a:p>
        </p:txBody>
      </p:sp>
      <p:sp>
        <p:nvSpPr>
          <p:cNvPr id="8" name="Rectangle 3"/>
          <p:cNvSpPr txBox="1">
            <a:spLocks noChangeArrowheads="1"/>
          </p:cNvSpPr>
          <p:nvPr/>
        </p:nvSpPr>
        <p:spPr bwMode="auto">
          <a:xfrm>
            <a:off x="500063" y="3643313"/>
            <a:ext cx="6786562" cy="500062"/>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a:t>
            </a:r>
            <a:endParaRPr lang="en-US" sz="24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52350B46-045F-4FB7-8D5E-4862F52D36F7}" type="slidenum">
              <a:rPr lang="en-US"/>
              <a:pPr>
                <a:defRPr/>
              </a:pPr>
              <a:t>70</a:t>
            </a:fld>
            <a:endParaRPr lang="en-US"/>
          </a:p>
        </p:txBody>
      </p:sp>
      <p:sp>
        <p:nvSpPr>
          <p:cNvPr id="28676" name="Rectangle 2"/>
          <p:cNvSpPr>
            <a:spLocks noGrp="1" noChangeArrowheads="1"/>
          </p:cNvSpPr>
          <p:nvPr>
            <p:ph type="title"/>
          </p:nvPr>
        </p:nvSpPr>
        <p:spPr/>
        <p:txBody>
          <a:bodyPr/>
          <a:lstStyle/>
          <a:p>
            <a:pPr eaLnBrk="1" hangingPunct="1"/>
            <a:r>
              <a:rPr lang="en-US" smtClean="0"/>
              <a:t>Next class</a:t>
            </a:r>
            <a:endParaRPr lang="en-US" i="1" baseline="30000" smtClean="0"/>
          </a:p>
        </p:txBody>
      </p:sp>
      <p:sp>
        <p:nvSpPr>
          <p:cNvPr id="28677"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dirty="0" smtClean="0"/>
          </a:p>
          <a:p>
            <a:pPr lvl="1" eaLnBrk="1" hangingPunct="1"/>
            <a:endParaRPr lang="en-US" sz="2000" dirty="0" smtClean="0"/>
          </a:p>
        </p:txBody>
      </p:sp>
      <p:sp>
        <p:nvSpPr>
          <p:cNvPr id="28678" name="Rectangle 4"/>
          <p:cNvSpPr>
            <a:spLocks noChangeArrowheads="1"/>
          </p:cNvSpPr>
          <p:nvPr/>
        </p:nvSpPr>
        <p:spPr bwMode="auto">
          <a:xfrm>
            <a:off x="611560" y="2636912"/>
            <a:ext cx="7462860" cy="1874834"/>
          </a:xfrm>
          <a:prstGeom prst="rect">
            <a:avLst/>
          </a:prstGeom>
          <a:solidFill>
            <a:schemeClr val="accent5">
              <a:lumMod val="40000"/>
              <a:lumOff val="60000"/>
            </a:schemeClr>
          </a:solidFill>
          <a:ln w="9525">
            <a:noFill/>
            <a:miter lim="800000"/>
            <a:headEnd/>
            <a:tailEnd/>
          </a:ln>
        </p:spPr>
        <p:txBody>
          <a:bodyPr/>
          <a:lstStyle/>
          <a:p>
            <a:pPr marL="342900" indent="-342900">
              <a:spcBef>
                <a:spcPct val="20000"/>
              </a:spcBef>
              <a:buFont typeface="Arial" pitchFamily="34" charset="0"/>
              <a:buChar char="•"/>
            </a:pPr>
            <a:r>
              <a:rPr lang="en-US" b="1" dirty="0" smtClean="0">
                <a:latin typeface="Arial Unicode MS" pitchFamily="34" charset="-128"/>
              </a:rPr>
              <a:t>Planning</a:t>
            </a:r>
            <a:r>
              <a:rPr lang="en-US" dirty="0" smtClean="0">
                <a:latin typeface="Arial Unicode MS" pitchFamily="34" charset="-128"/>
              </a:rPr>
              <a:t> (</a:t>
            </a:r>
            <a:r>
              <a:rPr lang="en-US" dirty="0" err="1" smtClean="0">
                <a:latin typeface="Arial Unicode MS" pitchFamily="34" charset="-128"/>
              </a:rPr>
              <a:t>Chp</a:t>
            </a:r>
            <a:r>
              <a:rPr lang="en-US" dirty="0" smtClean="0">
                <a:latin typeface="Arial Unicode MS" pitchFamily="34" charset="-128"/>
              </a:rPr>
              <a:t>  8.1-8.2, 8.4): How to select and organize a sequence of actions to achieve a given goal…</a:t>
            </a:r>
          </a:p>
          <a:p>
            <a:pPr marL="342900" indent="-342900">
              <a:spcBef>
                <a:spcPct val="20000"/>
              </a:spcBef>
              <a:buFont typeface="Arial" pitchFamily="34" charset="0"/>
              <a:buChar char="•"/>
            </a:pPr>
            <a:r>
              <a:rPr lang="en-US" b="1" dirty="0" smtClean="0">
                <a:latin typeface="Arial Unicode MS" pitchFamily="34" charset="-128"/>
              </a:rPr>
              <a:t>Start Logics </a:t>
            </a:r>
            <a:r>
              <a:rPr lang="en-US" dirty="0" smtClean="0">
                <a:latin typeface="Arial Unicode MS" pitchFamily="34" charset="-128"/>
              </a:rPr>
              <a:t>(</a:t>
            </a:r>
            <a:r>
              <a:rPr lang="en-US" dirty="0" err="1" smtClean="0">
                <a:latin typeface="Arial Unicode MS" pitchFamily="34" charset="-128"/>
              </a:rPr>
              <a:t>Chp</a:t>
            </a:r>
            <a:r>
              <a:rPr lang="en-US" dirty="0" smtClean="0">
                <a:latin typeface="Arial Unicode MS" pitchFamily="34" charset="-128"/>
              </a:rPr>
              <a:t> 5-1-5.3)</a:t>
            </a:r>
            <a:endParaRPr lang="en-US" dirty="0">
              <a:latin typeface="Arial Unicode MS" pitchFamily="34" charset="-128"/>
            </a:endParaRPr>
          </a:p>
        </p:txBody>
      </p:sp>
      <p:sp>
        <p:nvSpPr>
          <p:cNvPr id="8" name="Rectangle 3"/>
          <p:cNvSpPr txBox="1">
            <a:spLocks noChangeArrowheads="1"/>
          </p:cNvSpPr>
          <p:nvPr/>
        </p:nvSpPr>
        <p:spPr bwMode="auto">
          <a:xfrm>
            <a:off x="323528" y="1124744"/>
            <a:ext cx="5832648" cy="98700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smtClean="0">
                <a:ln>
                  <a:noFill/>
                </a:ln>
                <a:solidFill>
                  <a:schemeClr val="accent6"/>
                </a:solidFill>
                <a:effectLst/>
                <a:uLnTx/>
                <a:uFillTx/>
                <a:latin typeface="+mn-lt"/>
                <a:ea typeface="+mn-ea"/>
                <a:cs typeface="+mn-cs"/>
              </a:rPr>
              <a:t>Posted on WebCT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Assignment2  on CSPs (due on Thurs!)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71</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34E7D098-F6BD-475A-85D1-7192EA7D2E39}" type="slidenum">
              <a:rPr lang="en-US"/>
              <a:pPr>
                <a:defRPr/>
              </a:pPr>
              <a:t>72</a:t>
            </a:fld>
            <a:endParaRPr lang="en-US"/>
          </a:p>
        </p:txBody>
      </p:sp>
      <p:sp>
        <p:nvSpPr>
          <p:cNvPr id="20513" name="Rectangle 2"/>
          <p:cNvSpPr>
            <a:spLocks noGrp="1" noChangeArrowheads="1"/>
          </p:cNvSpPr>
          <p:nvPr>
            <p:ph type="title"/>
          </p:nvPr>
        </p:nvSpPr>
        <p:spPr>
          <a:xfrm>
            <a:off x="285750" y="285750"/>
            <a:ext cx="8534400" cy="685800"/>
          </a:xfrm>
        </p:spPr>
        <p:txBody>
          <a:bodyPr/>
          <a:lstStyle/>
          <a:p>
            <a:pPr eaLnBrk="1" hangingPunct="1"/>
            <a:r>
              <a:rPr lang="en-US" smtClean="0"/>
              <a:t>Systematically solving CSPs: Summary</a:t>
            </a:r>
          </a:p>
        </p:txBody>
      </p:sp>
      <p:sp>
        <p:nvSpPr>
          <p:cNvPr id="569347" name="Rectangle 3"/>
          <p:cNvSpPr>
            <a:spLocks noGrp="1" noChangeArrowheads="1"/>
          </p:cNvSpPr>
          <p:nvPr>
            <p:ph type="body" idx="1"/>
          </p:nvPr>
        </p:nvSpPr>
        <p:spPr>
          <a:xfrm>
            <a:off x="285750" y="1285875"/>
            <a:ext cx="8588375" cy="4946650"/>
          </a:xfrm>
        </p:spPr>
        <p:txBody>
          <a:bodyPr/>
          <a:lstStyle/>
          <a:p>
            <a:pPr eaLnBrk="1" hangingPunct="1">
              <a:buFontTx/>
              <a:buChar char="•"/>
              <a:defRPr/>
            </a:pPr>
            <a:r>
              <a:rPr lang="en-US" dirty="0" smtClean="0"/>
              <a:t>Build Constraint Network</a:t>
            </a:r>
          </a:p>
          <a:p>
            <a:pPr eaLnBrk="1" hangingPunct="1">
              <a:buFontTx/>
              <a:buChar char="•"/>
              <a:defRPr/>
            </a:pPr>
            <a:r>
              <a:rPr lang="en-US" dirty="0" smtClean="0">
                <a:solidFill>
                  <a:schemeClr val="accent6"/>
                </a:solidFill>
              </a:rPr>
              <a:t>Apply Arc Consistency </a:t>
            </a:r>
          </a:p>
          <a:p>
            <a:pPr lvl="1" eaLnBrk="1" hangingPunct="1">
              <a:defRPr/>
            </a:pPr>
            <a:r>
              <a:rPr lang="en-US" dirty="0" smtClean="0"/>
              <a:t>One domain is empty </a:t>
            </a:r>
            <a:r>
              <a:rPr lang="en-US" dirty="0" smtClean="0">
                <a:sym typeface="Symbol" pitchFamily="18" charset="2"/>
              </a:rPr>
              <a:t></a:t>
            </a:r>
            <a:endParaRPr lang="en-US" dirty="0" smtClean="0"/>
          </a:p>
          <a:p>
            <a:pPr lvl="1" eaLnBrk="1" hangingPunct="1">
              <a:defRPr/>
            </a:pPr>
            <a:r>
              <a:rPr lang="en-US" dirty="0" smtClean="0"/>
              <a:t>Each domain has a single value </a:t>
            </a:r>
            <a:r>
              <a:rPr lang="en-US" dirty="0" smtClean="0">
                <a:sym typeface="Symbol" pitchFamily="18" charset="2"/>
              </a:rPr>
              <a:t></a:t>
            </a:r>
            <a:endParaRPr lang="en-US" dirty="0" smtClean="0"/>
          </a:p>
          <a:p>
            <a:pPr lvl="1" eaLnBrk="1" hangingPunct="1">
              <a:defRPr/>
            </a:pPr>
            <a:r>
              <a:rPr lang="en-US" dirty="0" smtClean="0"/>
              <a:t>Some domains have more than one value </a:t>
            </a:r>
            <a:r>
              <a:rPr lang="en-US" dirty="0" smtClean="0">
                <a:sym typeface="Symbol" pitchFamily="18" charset="2"/>
              </a:rPr>
              <a:t></a:t>
            </a:r>
          </a:p>
          <a:p>
            <a:pPr lvl="1" eaLnBrk="1" hangingPunct="1">
              <a:defRPr/>
            </a:pPr>
            <a:endParaRPr lang="en-US" dirty="0" smtClean="0"/>
          </a:p>
          <a:p>
            <a:pPr lvl="1" eaLnBrk="1" hangingPunct="1">
              <a:defRPr/>
            </a:pPr>
            <a:endParaRPr lang="en-US" dirty="0" smtClean="0"/>
          </a:p>
          <a:p>
            <a:pPr eaLnBrk="1" hangingPunct="1">
              <a:buFont typeface="Arial" pitchFamily="34" charset="0"/>
              <a:buChar char="•"/>
              <a:defRPr/>
            </a:pPr>
            <a:r>
              <a:rPr lang="en-US" dirty="0" smtClean="0"/>
              <a:t>Apply </a:t>
            </a:r>
            <a:r>
              <a:rPr lang="en-US" dirty="0" smtClean="0">
                <a:solidFill>
                  <a:schemeClr val="accent6"/>
                </a:solidFill>
              </a:rPr>
              <a:t>Depth-First Search with Pruning</a:t>
            </a:r>
          </a:p>
          <a:p>
            <a:pPr eaLnBrk="1" hangingPunct="1">
              <a:buFont typeface="Arial" pitchFamily="34" charset="0"/>
              <a:buChar char="•"/>
              <a:defRPr/>
            </a:pPr>
            <a:r>
              <a:rPr lang="en-US" dirty="0" smtClean="0">
                <a:solidFill>
                  <a:schemeClr val="accent2"/>
                </a:solidFill>
              </a:rPr>
              <a:t>Split the problem </a:t>
            </a:r>
            <a:r>
              <a:rPr lang="en-US" dirty="0" smtClean="0"/>
              <a:t>in a number of disjoint cases</a:t>
            </a:r>
          </a:p>
          <a:p>
            <a:pPr lvl="1" eaLnBrk="1" hangingPunct="1">
              <a:buFont typeface="Arial" pitchFamily="34" charset="0"/>
              <a:buChar char="•"/>
              <a:defRPr/>
            </a:pPr>
            <a:r>
              <a:rPr lang="en-US" dirty="0" smtClean="0"/>
              <a:t>Apply Arc Consistency to each case</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A6DC7782-8761-412E-8D61-C490ABF9007C}" type="slidenum">
              <a:rPr lang="en-US"/>
              <a:pPr>
                <a:defRPr/>
              </a:pPr>
              <a:t>73</a:t>
            </a:fld>
            <a:endParaRPr lang="en-US"/>
          </a:p>
        </p:txBody>
      </p:sp>
      <p:sp>
        <p:nvSpPr>
          <p:cNvPr id="21520" name="Rectangle 2"/>
          <p:cNvSpPr>
            <a:spLocks noGrp="1" noChangeArrowheads="1"/>
          </p:cNvSpPr>
          <p:nvPr>
            <p:ph type="title"/>
          </p:nvPr>
        </p:nvSpPr>
        <p:spPr/>
        <p:txBody>
          <a:bodyPr/>
          <a:lstStyle/>
          <a:p>
            <a:pPr eaLnBrk="1" hangingPunct="1"/>
            <a:r>
              <a:rPr lang="en-US" smtClean="0"/>
              <a:t>CSPs summary</a:t>
            </a:r>
          </a:p>
        </p:txBody>
      </p:sp>
      <p:sp>
        <p:nvSpPr>
          <p:cNvPr id="21521" name="Rectangle 3"/>
          <p:cNvSpPr>
            <a:spLocks noGrp="1" noChangeArrowheads="1"/>
          </p:cNvSpPr>
          <p:nvPr>
            <p:ph type="body" idx="1"/>
          </p:nvPr>
        </p:nvSpPr>
        <p:spPr>
          <a:xfrm>
            <a:off x="0" y="1052513"/>
            <a:ext cx="9290050" cy="4495800"/>
          </a:xfrm>
        </p:spPr>
        <p:txBody>
          <a:bodyPr/>
          <a:lstStyle/>
          <a:p>
            <a:pPr eaLnBrk="1" hangingPunct="1"/>
            <a:r>
              <a:rPr lang="en-US" smtClean="0"/>
              <a:t>Find a single variable assignment that satisfies all of our constraints (atemporal)</a:t>
            </a:r>
          </a:p>
          <a:p>
            <a:pPr eaLnBrk="1" hangingPunct="1">
              <a:buFontTx/>
              <a:buChar char="•"/>
            </a:pPr>
            <a:r>
              <a:rPr lang="en-US" smtClean="0"/>
              <a:t>Systematic Search approach (search space …..?)</a:t>
            </a:r>
          </a:p>
          <a:p>
            <a:pPr lvl="1" eaLnBrk="1" hangingPunct="1"/>
            <a:r>
              <a:rPr lang="en-US" smtClean="0"/>
              <a:t>Constraint network support </a:t>
            </a:r>
          </a:p>
          <a:p>
            <a:pPr lvl="2" eaLnBrk="1" hangingPunct="1"/>
            <a:r>
              <a:rPr lang="en-US" smtClean="0"/>
              <a:t>inference e.g., Arc Consistency (can tell you if solution does not exist)</a:t>
            </a:r>
          </a:p>
          <a:p>
            <a:pPr lvl="2" eaLnBrk="1" hangingPunct="1"/>
            <a:r>
              <a:rPr lang="en-US" smtClean="0"/>
              <a:t>Decomposition</a:t>
            </a:r>
          </a:p>
          <a:p>
            <a:pPr lvl="1" eaLnBrk="1" hangingPunct="1"/>
            <a:r>
              <a:rPr lang="en-US" smtClean="0"/>
              <a:t>Heuristic Search (degree, min-remaining)</a:t>
            </a:r>
          </a:p>
          <a:p>
            <a:pPr eaLnBrk="1" hangingPunct="1">
              <a:buFontTx/>
              <a:buChar char="•"/>
            </a:pPr>
            <a:r>
              <a:rPr lang="en-US" smtClean="0"/>
              <a:t>(Stochastic) Local Search (search space …..?)</a:t>
            </a:r>
          </a:p>
          <a:p>
            <a:pPr lvl="1" eaLnBrk="1" hangingPunct="1"/>
            <a:r>
              <a:rPr lang="en-US" smtClean="0"/>
              <a:t>Huge search spaces and highly connected constraint network but solutions densely distributed </a:t>
            </a:r>
          </a:p>
          <a:p>
            <a:pPr lvl="1" eaLnBrk="1" hangingPunct="1"/>
            <a:r>
              <a:rPr lang="en-US" smtClean="0"/>
              <a:t>No guarantee to find a solution (if one exists).</a:t>
            </a:r>
          </a:p>
          <a:p>
            <a:pPr lvl="1" eaLnBrk="1" hangingPunct="1"/>
            <a:r>
              <a:rPr lang="en-US" smtClean="0"/>
              <a:t>Unable to show that no solution exists</a:t>
            </a:r>
          </a:p>
          <a:p>
            <a:pPr lvl="1" eaLnBrk="1" hangingPunct="1"/>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685800" y="990600"/>
            <a:ext cx="8062913" cy="5334000"/>
          </a:xfrm>
          <a:prstGeom prst="rect">
            <a:avLst/>
          </a:prstGeom>
          <a:noFill/>
          <a:ln w="9525">
            <a:noFill/>
            <a:miter lim="800000"/>
            <a:headEnd/>
            <a:tailEnd/>
          </a:ln>
        </p:spPr>
        <p:txBody>
          <a:bodyPr/>
          <a:lstStyle/>
          <a:p>
            <a:pPr marL="342900" indent="-342900">
              <a:spcBef>
                <a:spcPct val="20000"/>
              </a:spcBef>
              <a:buFontTx/>
              <a:buChar char="•"/>
              <a:defRPr/>
            </a:pPr>
            <a:r>
              <a:rPr lang="en-US" sz="2400" dirty="0">
                <a:latin typeface="Arial" pitchFamily="34" charset="0"/>
                <a:ea typeface="+mn-ea"/>
                <a:cs typeface="Arial" pitchFamily="34" charset="0"/>
              </a:rPr>
              <a:t> </a:t>
            </a:r>
            <a:r>
              <a:rPr lang="en-US" sz="2400" dirty="0">
                <a:ea typeface="+mn-ea"/>
                <a:cs typeface="Times New Roman" pitchFamily="18" charset="0"/>
              </a:rPr>
              <a:t>Solving CSPs is NP-hard</a:t>
            </a:r>
          </a:p>
          <a:p>
            <a:pPr marL="800100" lvl="1" indent="-342900">
              <a:spcBef>
                <a:spcPct val="20000"/>
              </a:spcBef>
              <a:buFontTx/>
              <a:buChar char="-"/>
              <a:defRPr/>
            </a:pPr>
            <a:r>
              <a:rPr lang="en-US" sz="2000" dirty="0">
                <a:ea typeface="+mn-ea"/>
                <a:cs typeface="Times New Roman" pitchFamily="18" charset="0"/>
              </a:rPr>
              <a:t>Search space for many CSPs is huge</a:t>
            </a:r>
          </a:p>
          <a:p>
            <a:pPr marL="800100" lvl="1" indent="-342900">
              <a:spcBef>
                <a:spcPct val="20000"/>
              </a:spcBef>
              <a:buFontTx/>
              <a:buChar char="-"/>
              <a:defRPr/>
            </a:pPr>
            <a:r>
              <a:rPr lang="en-US" sz="2000" dirty="0">
                <a:ea typeface="+mn-ea"/>
                <a:cs typeface="Times New Roman" pitchFamily="18" charset="0"/>
              </a:rPr>
              <a:t>Exponential in the number of variables</a:t>
            </a:r>
          </a:p>
          <a:p>
            <a:pPr marL="800100" lvl="1" indent="-342900">
              <a:spcBef>
                <a:spcPct val="20000"/>
              </a:spcBef>
              <a:buFontTx/>
              <a:buChar char="-"/>
              <a:defRPr/>
            </a:pPr>
            <a:r>
              <a:rPr lang="en-US" sz="2000" dirty="0">
                <a:ea typeface="+mn-ea"/>
                <a:cs typeface="Times New Roman" pitchFamily="18" charset="0"/>
              </a:rPr>
              <a:t>Even arc consistency with domain splitting is often not enough</a:t>
            </a:r>
          </a:p>
          <a:p>
            <a:pPr marL="800100" lvl="1" indent="-342900">
              <a:spcBef>
                <a:spcPct val="20000"/>
              </a:spcBef>
              <a:buFontTx/>
              <a:buChar char="-"/>
              <a:defRPr/>
            </a:pPr>
            <a:endParaRPr lang="en-US" sz="2000" dirty="0">
              <a:ea typeface="+mn-ea"/>
              <a:cs typeface="Times New Roman" pitchFamily="18" charset="0"/>
            </a:endParaRPr>
          </a:p>
          <a:p>
            <a:pPr marL="342900" indent="-342900">
              <a:spcBef>
                <a:spcPct val="20000"/>
              </a:spcBef>
              <a:buFontTx/>
              <a:buChar char="•"/>
              <a:defRPr/>
            </a:pPr>
            <a:r>
              <a:rPr lang="en-US" sz="2000" dirty="0">
                <a:ea typeface="+mn-ea"/>
                <a:cs typeface="Times New Roman" pitchFamily="18" charset="0"/>
              </a:rPr>
              <a:t> </a:t>
            </a:r>
            <a:r>
              <a:rPr lang="en-US" sz="2400" dirty="0">
                <a:ea typeface="+mn-ea"/>
                <a:cs typeface="Times New Roman" pitchFamily="18" charset="0"/>
              </a:rPr>
              <a:t>Alternative: </a:t>
            </a:r>
            <a:r>
              <a:rPr lang="en-US" sz="2400" dirty="0">
                <a:solidFill>
                  <a:srgbClr val="FF0000"/>
                </a:solidFill>
                <a:ea typeface="+mn-ea"/>
                <a:cs typeface="Times New Roman" pitchFamily="18" charset="0"/>
              </a:rPr>
              <a:t>local </a:t>
            </a:r>
            <a:r>
              <a:rPr lang="en-US" sz="2400" dirty="0" smtClean="0">
                <a:solidFill>
                  <a:srgbClr val="FF0000"/>
                </a:solidFill>
                <a:ea typeface="+mn-ea"/>
                <a:cs typeface="Times New Roman" pitchFamily="18" charset="0"/>
              </a:rPr>
              <a:t>search</a:t>
            </a:r>
          </a:p>
          <a:p>
            <a:pPr marL="800100" lvl="1" indent="-342900">
              <a:spcBef>
                <a:spcPct val="20000"/>
              </a:spcBef>
              <a:buFontTx/>
              <a:buChar char="•"/>
              <a:defRPr/>
            </a:pPr>
            <a:r>
              <a:rPr lang="en-US" sz="2000" dirty="0" smtClean="0"/>
              <a:t>use algorithms that search the space locally, rather than systematically</a:t>
            </a:r>
            <a:endParaRPr lang="en-US" sz="2000" dirty="0">
              <a:solidFill>
                <a:srgbClr val="FF0000"/>
              </a:solidFill>
              <a:ea typeface="+mn-ea"/>
              <a:cs typeface="Times New Roman" pitchFamily="18" charset="0"/>
            </a:endParaRPr>
          </a:p>
          <a:p>
            <a:pPr marL="800100" lvl="1" indent="-342900">
              <a:spcBef>
                <a:spcPct val="20000"/>
              </a:spcBef>
              <a:buFontTx/>
              <a:buChar char="•"/>
              <a:defRPr/>
            </a:pPr>
            <a:r>
              <a:rPr lang="en-US" sz="2000" dirty="0" smtClean="0">
                <a:ea typeface="+mn-ea"/>
                <a:cs typeface="Times New Roman" pitchFamily="18" charset="0"/>
              </a:rPr>
              <a:t>Often </a:t>
            </a:r>
            <a:r>
              <a:rPr lang="en-US" sz="2000" dirty="0">
                <a:ea typeface="+mn-ea"/>
                <a:cs typeface="Times New Roman" pitchFamily="18" charset="0"/>
              </a:rPr>
              <a:t>finds a solution </a:t>
            </a:r>
            <a:r>
              <a:rPr lang="en-US" sz="2000" dirty="0" smtClean="0">
                <a:ea typeface="+mn-ea"/>
                <a:cs typeface="Times New Roman" pitchFamily="18" charset="0"/>
              </a:rPr>
              <a:t>quickly, but are not guaranteed to find a solution if one exists (thus, cannot </a:t>
            </a:r>
            <a:r>
              <a:rPr lang="en-US" sz="2000" dirty="0">
                <a:ea typeface="+mn-ea"/>
                <a:cs typeface="Times New Roman" pitchFamily="18" charset="0"/>
              </a:rPr>
              <a:t>prove that there is no </a:t>
            </a:r>
            <a:r>
              <a:rPr lang="en-US" sz="2000" dirty="0" smtClean="0">
                <a:ea typeface="+mn-ea"/>
                <a:cs typeface="Times New Roman" pitchFamily="18" charset="0"/>
              </a:rPr>
              <a:t>solution)</a:t>
            </a:r>
            <a:endParaRPr lang="en-US" sz="2000" dirty="0">
              <a:ea typeface="+mn-ea"/>
              <a:cs typeface="Times New Roman" pitchFamily="18" charset="0"/>
            </a:endParaRPr>
          </a:p>
          <a:p>
            <a:pPr marL="742950" lvl="1" indent="-285750">
              <a:spcBef>
                <a:spcPct val="20000"/>
              </a:spcBef>
              <a:buFontTx/>
              <a:buChar char="–"/>
              <a:defRPr/>
            </a:pPr>
            <a:endParaRPr lang="en-US" sz="2000" dirty="0">
              <a:ea typeface="+mn-ea"/>
              <a:cs typeface="Times New Roman" pitchFamily="18" charset="0"/>
            </a:endParaRPr>
          </a:p>
          <a:p>
            <a:pPr marL="742950" lvl="1" indent="-285750">
              <a:spcBef>
                <a:spcPct val="20000"/>
              </a:spcBef>
              <a:buFontTx/>
              <a:buChar char="–"/>
              <a:defRPr/>
            </a:pPr>
            <a:endParaRPr lang="en-US" sz="900" dirty="0">
              <a:latin typeface="Arial" pitchFamily="34" charset="0"/>
              <a:ea typeface="+mn-ea"/>
              <a:cs typeface="Arial" pitchFamily="34" charset="0"/>
            </a:endParaRPr>
          </a:p>
          <a:p>
            <a:pPr marL="285750" indent="-285750">
              <a:spcBef>
                <a:spcPct val="20000"/>
              </a:spcBef>
              <a:buFontTx/>
              <a:buChar char="–"/>
              <a:defRPr/>
            </a:pPr>
            <a:endParaRPr lang="en-US" sz="2000" dirty="0">
              <a:latin typeface="Arial" pitchFamily="34" charset="0"/>
              <a:ea typeface="+mn-ea"/>
              <a:cs typeface="Arial" pitchFamily="34" charset="0"/>
            </a:endParaRPr>
          </a:p>
        </p:txBody>
      </p:sp>
      <p:sp>
        <p:nvSpPr>
          <p:cNvPr id="34818" name="Rectangle 3"/>
          <p:cNvSpPr>
            <a:spLocks noGrp="1" noChangeArrowheads="1"/>
          </p:cNvSpPr>
          <p:nvPr>
            <p:ph type="title"/>
          </p:nvPr>
        </p:nvSpPr>
        <p:spPr>
          <a:xfrm>
            <a:off x="228600" y="0"/>
            <a:ext cx="8610600" cy="838200"/>
          </a:xfrm>
        </p:spPr>
        <p:txBody>
          <a:bodyPr/>
          <a:lstStyle/>
          <a:p>
            <a:pPr eaLnBrk="1" hangingPunct="1"/>
            <a:r>
              <a:rPr lang="en-US" sz="4000" smtClean="0">
                <a:solidFill>
                  <a:srgbClr val="3233D0"/>
                </a:solidFill>
                <a:cs typeface="Times New Roman" pitchFamily="18" charset="0"/>
              </a:rPr>
              <a:t>Local Search: Motivation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Local Search Problem: Definition</a:t>
            </a:r>
            <a:endParaRPr/>
          </a:p>
        </p:txBody>
      </p:sp>
      <p:sp>
        <p:nvSpPr>
          <p:cNvPr id="38914" name="Slide Number Placeholder 3"/>
          <p:cNvSpPr>
            <a:spLocks noGrp="1"/>
          </p:cNvSpPr>
          <p:nvPr>
            <p:ph type="sldNum" sz="quarter" idx="4294967295"/>
          </p:nvPr>
        </p:nvSpPr>
        <p:spPr>
          <a:xfrm>
            <a:off x="6553200" y="6381750"/>
            <a:ext cx="2362200" cy="476250"/>
          </a:xfrm>
          <a:prstGeom prst="rect">
            <a:avLst/>
          </a:prstGeom>
          <a:noFill/>
          <a:ln>
            <a:miter lim="800000"/>
            <a:headEnd/>
            <a:tailEnd/>
          </a:ln>
        </p:spPr>
        <p:txBody>
          <a:bodyPr/>
          <a:lstStyle/>
          <a:p>
            <a:fld id="{8CD329A6-08E1-4915-9CB3-59AA2016A11C}" type="slidenum">
              <a:rPr lang="en-US">
                <a:cs typeface="Times New Roman" pitchFamily="18" charset="0"/>
              </a:rPr>
              <a:pPr/>
              <a:t>75</a:t>
            </a:fld>
            <a:endParaRPr lang="en-US">
              <a:cs typeface="Times New Roman" pitchFamily="18" charset="0"/>
            </a:endParaRPr>
          </a:p>
        </p:txBody>
      </p:sp>
      <p:sp>
        <p:nvSpPr>
          <p:cNvPr id="6" name="Rectangle 4"/>
          <p:cNvSpPr>
            <a:spLocks noChangeArrowheads="1"/>
          </p:cNvSpPr>
          <p:nvPr/>
        </p:nvSpPr>
        <p:spPr bwMode="auto">
          <a:xfrm>
            <a:off x="179388" y="981075"/>
            <a:ext cx="8785225" cy="5544269"/>
          </a:xfrm>
          <a:prstGeom prst="rect">
            <a:avLst/>
          </a:prstGeom>
          <a:solidFill>
            <a:srgbClr val="EFFFFF"/>
          </a:solidFill>
          <a:ln w="12700">
            <a:solidFill>
              <a:schemeClr val="accent1"/>
            </a:solidFill>
            <a:miter lim="800000"/>
            <a:headEnd/>
            <a:tailEnd/>
          </a:ln>
        </p:spPr>
        <p:txBody>
          <a:bodyPr/>
          <a:lstStyle/>
          <a:p>
            <a:pPr marL="619125" lvl="3" indent="-619125">
              <a:spcBef>
                <a:spcPct val="20000"/>
              </a:spcBef>
              <a:defRPr/>
            </a:pPr>
            <a:r>
              <a:rPr lang="en-US" sz="2400" dirty="0">
                <a:ea typeface="+mn-ea"/>
                <a:cs typeface="Times New Roman" pitchFamily="18" charset="0"/>
              </a:rPr>
              <a:t>Definition: A</a:t>
            </a:r>
            <a:r>
              <a:rPr lang="en-CA" sz="2400" dirty="0">
                <a:ea typeface="+mn-ea"/>
                <a:cs typeface="Times New Roman" pitchFamily="18" charset="0"/>
              </a:rPr>
              <a:t> </a:t>
            </a:r>
            <a:r>
              <a:rPr lang="en-CA" sz="2400" dirty="0">
                <a:solidFill>
                  <a:srgbClr val="FF0000"/>
                </a:solidFill>
                <a:ea typeface="+mn-ea"/>
                <a:cs typeface="Times New Roman" pitchFamily="18" charset="0"/>
              </a:rPr>
              <a:t>local search problem</a:t>
            </a:r>
            <a:r>
              <a:rPr lang="en-CA" sz="2400" dirty="0">
                <a:ea typeface="+mn-ea"/>
                <a:cs typeface="Times New Roman" pitchFamily="18" charset="0"/>
              </a:rPr>
              <a:t> consists of a:</a:t>
            </a:r>
            <a:br>
              <a:rPr lang="en-CA" sz="2400" dirty="0">
                <a:ea typeface="+mn-ea"/>
                <a:cs typeface="Times New Roman" pitchFamily="18" charset="0"/>
              </a:rPr>
            </a:br>
            <a:endParaRPr lang="en-CA" sz="2400" dirty="0">
              <a:ea typeface="+mn-ea"/>
              <a:cs typeface="Times New Roman" pitchFamily="18" charset="0"/>
            </a:endParaRPr>
          </a:p>
          <a:p>
            <a:pPr>
              <a:defRPr/>
            </a:pPr>
            <a:r>
              <a:rPr lang="en-CA" sz="2400" dirty="0">
                <a:solidFill>
                  <a:srgbClr val="FF0000"/>
                </a:solidFill>
                <a:ea typeface="+mn-ea"/>
                <a:cs typeface="Times New Roman" pitchFamily="18" charset="0"/>
              </a:rPr>
              <a:t>CSP</a:t>
            </a:r>
            <a:r>
              <a:rPr lang="en-CA" sz="2400" dirty="0">
                <a:ea typeface="+mn-ea"/>
                <a:cs typeface="Times New Roman" pitchFamily="18" charset="0"/>
              </a:rPr>
              <a:t>: a set of variables, domains for these variables, and constraints on their joint values. </a:t>
            </a:r>
            <a:endParaRPr lang="en-CA" sz="2400" dirty="0" smtClean="0">
              <a:ea typeface="+mn-ea"/>
              <a:cs typeface="Times New Roman" pitchFamily="18" charset="0"/>
            </a:endParaRPr>
          </a:p>
          <a:p>
            <a:pPr>
              <a:defRPr/>
            </a:pPr>
            <a:endParaRPr lang="en-CA" sz="2400" dirty="0" smtClean="0">
              <a:ea typeface="+mn-ea"/>
              <a:cs typeface="Times New Roman" pitchFamily="18" charset="0"/>
            </a:endParaRPr>
          </a:p>
          <a:p>
            <a:pPr>
              <a:defRPr/>
            </a:pPr>
            <a:r>
              <a:rPr lang="en-CA" sz="2400" dirty="0" smtClean="0">
                <a:ea typeface="+mn-ea"/>
                <a:cs typeface="Times New Roman" pitchFamily="18" charset="0"/>
              </a:rPr>
              <a:t>A </a:t>
            </a:r>
            <a:r>
              <a:rPr lang="en-CA" sz="2400" dirty="0">
                <a:solidFill>
                  <a:srgbClr val="FF0000"/>
                </a:solidFill>
                <a:ea typeface="+mn-ea"/>
                <a:cs typeface="Times New Roman" pitchFamily="18" charset="0"/>
              </a:rPr>
              <a:t>node </a:t>
            </a:r>
            <a:r>
              <a:rPr lang="en-CA" sz="2400" dirty="0">
                <a:ea typeface="+mn-ea"/>
                <a:cs typeface="Times New Roman" pitchFamily="18" charset="0"/>
              </a:rPr>
              <a:t>in the search space will be a </a:t>
            </a:r>
            <a:r>
              <a:rPr lang="en-CA" sz="2400" dirty="0">
                <a:solidFill>
                  <a:srgbClr val="3333CC"/>
                </a:solidFill>
                <a:ea typeface="+mn-ea"/>
                <a:cs typeface="Times New Roman" pitchFamily="18" charset="0"/>
              </a:rPr>
              <a:t>complete assignment </a:t>
            </a:r>
            <a:r>
              <a:rPr lang="en-CA" sz="2400" dirty="0">
                <a:ea typeface="+mn-ea"/>
                <a:cs typeface="Times New Roman" pitchFamily="18" charset="0"/>
              </a:rPr>
              <a:t>to all of the variables.</a:t>
            </a:r>
            <a:br>
              <a:rPr lang="en-CA" sz="2400" dirty="0">
                <a:ea typeface="+mn-ea"/>
                <a:cs typeface="Times New Roman" pitchFamily="18" charset="0"/>
              </a:rPr>
            </a:br>
            <a:endParaRPr lang="en-CA" sz="2400" dirty="0">
              <a:ea typeface="+mn-ea"/>
              <a:cs typeface="Times New Roman" pitchFamily="18" charset="0"/>
            </a:endParaRPr>
          </a:p>
          <a:p>
            <a:pPr marL="619125" lvl="3" indent="-619125">
              <a:spcBef>
                <a:spcPct val="20000"/>
              </a:spcBef>
              <a:defRPr/>
            </a:pPr>
            <a:r>
              <a:rPr lang="en-US" sz="2400" dirty="0">
                <a:solidFill>
                  <a:srgbClr val="FF0000"/>
                </a:solidFill>
                <a:ea typeface="+mn-ea"/>
                <a:cs typeface="Times New Roman" pitchFamily="18" charset="0"/>
              </a:rPr>
              <a:t>N</a:t>
            </a:r>
            <a:r>
              <a:rPr lang="en-CA" sz="2400" dirty="0" err="1">
                <a:solidFill>
                  <a:srgbClr val="FF0000"/>
                </a:solidFill>
                <a:ea typeface="+mn-ea"/>
                <a:cs typeface="Times New Roman" pitchFamily="18" charset="0"/>
              </a:rPr>
              <a:t>eighbour</a:t>
            </a:r>
            <a:r>
              <a:rPr lang="en-CA" sz="2400" dirty="0">
                <a:solidFill>
                  <a:srgbClr val="FF0000"/>
                </a:solidFill>
                <a:ea typeface="+mn-ea"/>
                <a:cs typeface="Times New Roman" pitchFamily="18" charset="0"/>
              </a:rPr>
              <a:t> relation</a:t>
            </a:r>
            <a:r>
              <a:rPr lang="en-CA" sz="2400" dirty="0">
                <a:ea typeface="+mn-ea"/>
                <a:cs typeface="Times New Roman" pitchFamily="18" charset="0"/>
              </a:rPr>
              <a:t>: an edge in the search space will exist</a:t>
            </a:r>
          </a:p>
          <a:p>
            <a:pPr>
              <a:defRPr/>
            </a:pPr>
            <a:r>
              <a:rPr lang="en-CA" sz="2400" dirty="0">
                <a:ea typeface="+mn-ea"/>
                <a:cs typeface="Times New Roman" pitchFamily="18" charset="0"/>
              </a:rPr>
              <a:t>when the neighbour relation holds between a pair of nodes.</a:t>
            </a:r>
          </a:p>
          <a:p>
            <a:pPr>
              <a:defRPr/>
            </a:pPr>
            <a:endParaRPr lang="en-CA" sz="2400" dirty="0">
              <a:ea typeface="+mn-ea"/>
              <a:cs typeface="Times New Roman" pitchFamily="18" charset="0"/>
            </a:endParaRPr>
          </a:p>
          <a:p>
            <a:pPr>
              <a:defRPr/>
            </a:pPr>
            <a:r>
              <a:rPr lang="en-CA" sz="2400" dirty="0">
                <a:solidFill>
                  <a:srgbClr val="FF0000"/>
                </a:solidFill>
                <a:ea typeface="+mn-ea"/>
                <a:cs typeface="Times New Roman" pitchFamily="18" charset="0"/>
              </a:rPr>
              <a:t>Scoring function</a:t>
            </a:r>
            <a:r>
              <a:rPr lang="en-CA" sz="2400" dirty="0">
                <a:ea typeface="+mn-ea"/>
                <a:cs typeface="Times New Roman" pitchFamily="18" charset="0"/>
              </a:rPr>
              <a:t>: h(n), judges cost of a node (want to minimize) </a:t>
            </a:r>
          </a:p>
          <a:p>
            <a:pPr>
              <a:defRPr/>
            </a:pPr>
            <a:r>
              <a:rPr lang="en-CA" sz="2400" dirty="0">
                <a:ea typeface="+mn-ea"/>
                <a:cs typeface="Times New Roman" pitchFamily="18" charset="0"/>
              </a:rPr>
              <a:t>   -   </a:t>
            </a:r>
            <a:r>
              <a:rPr lang="en-CA" sz="2000" dirty="0">
                <a:ea typeface="+mn-ea"/>
                <a:cs typeface="Times New Roman" pitchFamily="18" charset="0"/>
              </a:rPr>
              <a:t>E.g. the number of constraints violated in node n. </a:t>
            </a:r>
          </a:p>
          <a:p>
            <a:pPr>
              <a:defRPr/>
            </a:pPr>
            <a:r>
              <a:rPr lang="en-CA" sz="2000" dirty="0">
                <a:ea typeface="+mn-ea"/>
                <a:cs typeface="Times New Roman" pitchFamily="18" charset="0"/>
              </a:rPr>
              <a:t>   -   E.g. the cost of a state in an optimization context.</a:t>
            </a:r>
            <a:endParaRPr lang="en-US" sz="2000" dirty="0">
              <a:ea typeface="+mn-ea"/>
              <a:cs typeface="Times New Roman" pitchFamily="18" charset="0"/>
            </a:endParaRPr>
          </a:p>
          <a:p>
            <a:pPr marL="619125" indent="-619125">
              <a:spcBef>
                <a:spcPct val="20000"/>
              </a:spcBef>
              <a:defRPr/>
            </a:pPr>
            <a:endParaRPr lang="en-US" sz="2400" dirty="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228600" y="533400"/>
            <a:ext cx="8458200" cy="4114800"/>
          </a:xfrm>
          <a:prstGeom prst="rect">
            <a:avLst/>
          </a:prstGeom>
          <a:noFill/>
          <a:ln w="9525">
            <a:noFill/>
            <a:miter lim="800000"/>
            <a:headEnd/>
            <a:tailEnd/>
          </a:ln>
          <a:effectLst/>
        </p:spPr>
        <p:txBody>
          <a:bodyPr/>
          <a:lstStyle/>
          <a:p>
            <a:pPr marL="342900" indent="-342900">
              <a:spcBef>
                <a:spcPct val="20000"/>
              </a:spcBef>
            </a:pPr>
            <a:endParaRPr lang="en-US" b="0" dirty="0"/>
          </a:p>
          <a:p>
            <a:pPr marL="342900" indent="-342900">
              <a:lnSpc>
                <a:spcPct val="30000"/>
              </a:lnSpc>
              <a:spcBef>
                <a:spcPct val="20000"/>
              </a:spcBef>
              <a:buFontTx/>
              <a:buChar char="•"/>
            </a:pPr>
            <a:endParaRPr lang="en-US" b="0" dirty="0"/>
          </a:p>
          <a:p>
            <a:pPr marL="342900" indent="-342900">
              <a:spcBef>
                <a:spcPct val="20000"/>
              </a:spcBef>
              <a:buFontTx/>
              <a:buChar char="•"/>
            </a:pPr>
            <a:r>
              <a:rPr lang="en-US" b="0" dirty="0"/>
              <a:t> </a:t>
            </a:r>
            <a:r>
              <a:rPr lang="en-US" b="0" dirty="0" smtClean="0"/>
              <a:t>Given the set of </a:t>
            </a:r>
            <a:r>
              <a:rPr lang="en-US" dirty="0" smtClean="0"/>
              <a:t>variables {</a:t>
            </a:r>
            <a:r>
              <a:rPr lang="en-US" i="1" dirty="0" smtClean="0"/>
              <a:t>V</a:t>
            </a:r>
            <a:r>
              <a:rPr lang="en-US" baseline="-25000" dirty="0" smtClean="0"/>
              <a:t>1</a:t>
            </a:r>
            <a:r>
              <a:rPr lang="en-US" dirty="0" smtClean="0"/>
              <a:t> ….,</a:t>
            </a:r>
            <a:r>
              <a:rPr lang="en-US" i="1" dirty="0" err="1" smtClean="0"/>
              <a:t>V</a:t>
            </a:r>
            <a:r>
              <a:rPr lang="en-US" baseline="-25000" dirty="0" err="1" smtClean="0"/>
              <a:t>n</a:t>
            </a:r>
            <a:r>
              <a:rPr lang="en-US" dirty="0" smtClean="0"/>
              <a:t> }, each with domain Dom(V</a:t>
            </a:r>
            <a:r>
              <a:rPr lang="en-US" baseline="-25000" dirty="0" smtClean="0"/>
              <a:t>i</a:t>
            </a:r>
            <a:r>
              <a:rPr lang="en-US" dirty="0" smtClean="0"/>
              <a:t>)</a:t>
            </a:r>
            <a:endParaRPr lang="en-US" b="0" dirty="0" smtClean="0"/>
          </a:p>
          <a:p>
            <a:pPr marL="342900" indent="-342900">
              <a:spcBef>
                <a:spcPct val="20000"/>
              </a:spcBef>
              <a:buFontTx/>
              <a:buChar char="•"/>
            </a:pPr>
            <a:r>
              <a:rPr lang="en-US" b="0" dirty="0" smtClean="0"/>
              <a:t>The </a:t>
            </a:r>
            <a:r>
              <a:rPr lang="en-US" b="0" dirty="0"/>
              <a:t>start node is any assignment {</a:t>
            </a:r>
            <a:r>
              <a:rPr lang="en-US" b="0" i="1" dirty="0"/>
              <a:t>V</a:t>
            </a:r>
            <a:r>
              <a:rPr lang="en-US" b="0" baseline="-25000" dirty="0"/>
              <a:t>1</a:t>
            </a:r>
            <a:r>
              <a:rPr lang="en-US" b="0" dirty="0"/>
              <a:t> </a:t>
            </a:r>
            <a:r>
              <a:rPr lang="en-US" b="0" i="1" dirty="0"/>
              <a:t>/ v</a:t>
            </a:r>
            <a:r>
              <a:rPr lang="en-US" b="0" baseline="-25000" dirty="0"/>
              <a:t>1</a:t>
            </a:r>
            <a:r>
              <a:rPr lang="en-US" b="0" i="1" dirty="0"/>
              <a:t>,…,</a:t>
            </a:r>
            <a:r>
              <a:rPr lang="en-US" b="0" i="1" dirty="0" err="1"/>
              <a:t>V</a:t>
            </a:r>
            <a:r>
              <a:rPr lang="en-US" b="0" baseline="-25000" dirty="0" err="1"/>
              <a:t>n</a:t>
            </a:r>
            <a:r>
              <a:rPr lang="en-US" b="0" dirty="0"/>
              <a:t> </a:t>
            </a:r>
            <a:r>
              <a:rPr lang="en-US" b="0" i="1" dirty="0"/>
              <a:t>/ </a:t>
            </a:r>
            <a:r>
              <a:rPr lang="en-US" b="0" i="1" dirty="0" err="1"/>
              <a:t>v</a:t>
            </a:r>
            <a:r>
              <a:rPr lang="en-US" b="0" baseline="-25000" dirty="0" err="1"/>
              <a:t>n</a:t>
            </a:r>
            <a:r>
              <a:rPr lang="en-US" b="0" i="1" dirty="0"/>
              <a:t> </a:t>
            </a:r>
            <a:r>
              <a:rPr lang="en-US" b="0" dirty="0"/>
              <a:t>} .</a:t>
            </a:r>
          </a:p>
          <a:p>
            <a:pPr marL="342900" indent="-342900">
              <a:lnSpc>
                <a:spcPct val="30000"/>
              </a:lnSpc>
              <a:spcBef>
                <a:spcPct val="20000"/>
              </a:spcBef>
              <a:buFontTx/>
              <a:buChar char="•"/>
            </a:pPr>
            <a:endParaRPr lang="en-US" b="0" dirty="0"/>
          </a:p>
          <a:p>
            <a:pPr marL="342900" indent="-342900">
              <a:lnSpc>
                <a:spcPct val="0"/>
              </a:lnSpc>
              <a:spcBef>
                <a:spcPct val="20000"/>
              </a:spcBef>
              <a:buFontTx/>
              <a:buChar char="•"/>
            </a:pPr>
            <a:endParaRPr lang="en-US" b="0" dirty="0"/>
          </a:p>
          <a:p>
            <a:pPr marL="342900" indent="-342900">
              <a:spcBef>
                <a:spcPct val="20000"/>
              </a:spcBef>
              <a:buFontTx/>
              <a:buChar char="•"/>
            </a:pPr>
            <a:r>
              <a:rPr lang="en-US" b="0" dirty="0"/>
              <a:t>The neighbors of node with assignment </a:t>
            </a:r>
          </a:p>
          <a:p>
            <a:pPr marL="342900" indent="-342900">
              <a:spcBef>
                <a:spcPct val="20000"/>
              </a:spcBef>
            </a:pPr>
            <a:r>
              <a:rPr lang="en-US" b="0" dirty="0"/>
              <a:t>          A= {</a:t>
            </a:r>
            <a:r>
              <a:rPr lang="en-US" b="0" i="1" dirty="0"/>
              <a:t>V</a:t>
            </a:r>
            <a:r>
              <a:rPr lang="en-US" b="0" baseline="-25000" dirty="0"/>
              <a:t>1</a:t>
            </a:r>
            <a:r>
              <a:rPr lang="en-US" b="0" dirty="0"/>
              <a:t> </a:t>
            </a:r>
            <a:r>
              <a:rPr lang="en-US" b="0" i="1" dirty="0"/>
              <a:t>/ v</a:t>
            </a:r>
            <a:r>
              <a:rPr lang="en-US" b="0" baseline="-25000" dirty="0"/>
              <a:t>1</a:t>
            </a:r>
            <a:r>
              <a:rPr lang="en-US" b="0" i="1" dirty="0"/>
              <a:t>,…,</a:t>
            </a:r>
            <a:r>
              <a:rPr lang="en-US" b="0" i="1" dirty="0" err="1"/>
              <a:t>V</a:t>
            </a:r>
            <a:r>
              <a:rPr lang="en-US" b="0" baseline="-25000" dirty="0" err="1"/>
              <a:t>n</a:t>
            </a:r>
            <a:r>
              <a:rPr lang="en-US" b="0" dirty="0"/>
              <a:t> </a:t>
            </a:r>
            <a:r>
              <a:rPr lang="en-US" b="0" i="1" dirty="0"/>
              <a:t>/ </a:t>
            </a:r>
            <a:r>
              <a:rPr lang="en-US" b="0" i="1" dirty="0" err="1"/>
              <a:t>v</a:t>
            </a:r>
            <a:r>
              <a:rPr lang="en-US" b="0" baseline="-25000" dirty="0" err="1"/>
              <a:t>n</a:t>
            </a:r>
            <a:r>
              <a:rPr lang="en-US" b="0" i="1" dirty="0"/>
              <a:t> </a:t>
            </a:r>
            <a:r>
              <a:rPr lang="en-US" b="0" dirty="0"/>
              <a:t>} </a:t>
            </a:r>
          </a:p>
          <a:p>
            <a:pPr marL="342900" indent="-342900">
              <a:spcBef>
                <a:spcPct val="20000"/>
              </a:spcBef>
            </a:pPr>
            <a:r>
              <a:rPr lang="en-US" b="0" dirty="0"/>
              <a:t>    are nodes with assignments that </a:t>
            </a:r>
            <a:r>
              <a:rPr lang="en-US" b="0" dirty="0">
                <a:solidFill>
                  <a:srgbClr val="FF0000"/>
                </a:solidFill>
              </a:rPr>
              <a:t>differ from A for one value only</a:t>
            </a:r>
          </a:p>
          <a:p>
            <a:pPr marL="342900" indent="-342900">
              <a:lnSpc>
                <a:spcPct val="50000"/>
              </a:lnSpc>
              <a:spcBef>
                <a:spcPct val="20000"/>
              </a:spcBef>
            </a:pPr>
            <a:endParaRPr lang="en-US" b="0" dirty="0"/>
          </a:p>
        </p:txBody>
      </p:sp>
      <p:sp>
        <p:nvSpPr>
          <p:cNvPr id="271363" name="Rectangle 3"/>
          <p:cNvSpPr>
            <a:spLocks noGrp="1" noChangeArrowheads="1"/>
          </p:cNvSpPr>
          <p:nvPr>
            <p:ph type="title"/>
          </p:nvPr>
        </p:nvSpPr>
        <p:spPr>
          <a:xfrm>
            <a:off x="228600" y="228600"/>
            <a:ext cx="8610600" cy="838200"/>
          </a:xfrm>
        </p:spPr>
        <p:txBody>
          <a:bodyPr/>
          <a:lstStyle/>
          <a:p>
            <a:r>
              <a:rPr lang="en-US" dirty="0" smtClean="0"/>
              <a:t>Example</a:t>
            </a: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val 2"/>
          <p:cNvSpPr>
            <a:spLocks noChangeArrowheads="1"/>
          </p:cNvSpPr>
          <p:nvPr/>
        </p:nvSpPr>
        <p:spPr bwMode="auto">
          <a:xfrm>
            <a:off x="2209800" y="1066800"/>
            <a:ext cx="3581400" cy="609600"/>
          </a:xfrm>
          <a:prstGeom prst="ellipse">
            <a:avLst/>
          </a:prstGeom>
          <a:solidFill>
            <a:srgbClr val="FFFF99"/>
          </a:solidFill>
          <a:ln w="9525">
            <a:solidFill>
              <a:schemeClr val="tx1"/>
            </a:solidFill>
            <a:round/>
            <a:headEnd/>
            <a:tailEnd/>
          </a:ln>
        </p:spPr>
        <p:txBody>
          <a:bodyPr wrap="none" anchor="ctr"/>
          <a:lstStyle/>
          <a:p>
            <a:pPr algn="ctr"/>
            <a:r>
              <a:rPr lang="en-CA" sz="2000"/>
              <a:t>V</a:t>
            </a:r>
            <a:r>
              <a:rPr lang="en-CA" sz="2000" baseline="-25000"/>
              <a:t>1</a:t>
            </a:r>
            <a:r>
              <a:rPr lang="en-CA" sz="2000"/>
              <a:t> = v</a:t>
            </a:r>
            <a:r>
              <a:rPr lang="en-CA" sz="2000" baseline="-25000"/>
              <a:t>1 </a:t>
            </a:r>
            <a:r>
              <a:rPr lang="en-CA" sz="2000"/>
              <a:t>,V</a:t>
            </a:r>
            <a:r>
              <a:rPr lang="en-CA" sz="2000" baseline="-25000"/>
              <a:t>2</a:t>
            </a:r>
            <a:r>
              <a:rPr lang="en-CA" sz="2000"/>
              <a:t> = v</a:t>
            </a:r>
            <a:r>
              <a:rPr lang="en-CA" sz="2000" baseline="-25000"/>
              <a:t>1 </a:t>
            </a:r>
            <a:r>
              <a:rPr lang="en-CA" sz="2000"/>
              <a:t>,..,</a:t>
            </a:r>
            <a:r>
              <a:rPr lang="en-CA" sz="2000" baseline="-25000"/>
              <a:t> </a:t>
            </a:r>
            <a:r>
              <a:rPr lang="en-CA" sz="2000"/>
              <a:t>V</a:t>
            </a:r>
            <a:r>
              <a:rPr lang="en-CA" sz="2000" baseline="-25000"/>
              <a:t>n</a:t>
            </a:r>
            <a:r>
              <a:rPr lang="en-CA" sz="2000"/>
              <a:t> = v</a:t>
            </a:r>
            <a:r>
              <a:rPr lang="en-CA" sz="2000" baseline="-25000"/>
              <a:t>1</a:t>
            </a:r>
          </a:p>
        </p:txBody>
      </p:sp>
      <p:cxnSp>
        <p:nvCxnSpPr>
          <p:cNvPr id="254979" name="AutoShape 3"/>
          <p:cNvCxnSpPr>
            <a:cxnSpLocks noChangeShapeType="1"/>
            <a:stCxn id="41985" idx="4"/>
            <a:endCxn id="254984" idx="0"/>
          </p:cNvCxnSpPr>
          <p:nvPr/>
        </p:nvCxnSpPr>
        <p:spPr bwMode="auto">
          <a:xfrm flipH="1">
            <a:off x="1524000" y="1676400"/>
            <a:ext cx="2476500" cy="685800"/>
          </a:xfrm>
          <a:prstGeom prst="straightConnector1">
            <a:avLst/>
          </a:prstGeom>
          <a:noFill/>
          <a:ln w="9525">
            <a:solidFill>
              <a:schemeClr val="tx1"/>
            </a:solidFill>
            <a:round/>
            <a:headEnd/>
            <a:tailEnd type="triangle" w="med" len="med"/>
          </a:ln>
        </p:spPr>
      </p:cxnSp>
      <p:cxnSp>
        <p:nvCxnSpPr>
          <p:cNvPr id="254980" name="AutoShape 4"/>
          <p:cNvCxnSpPr>
            <a:cxnSpLocks noChangeShapeType="1"/>
            <a:stCxn id="41985" idx="4"/>
            <a:endCxn id="254986" idx="0"/>
          </p:cNvCxnSpPr>
          <p:nvPr/>
        </p:nvCxnSpPr>
        <p:spPr bwMode="auto">
          <a:xfrm>
            <a:off x="4000500" y="1676400"/>
            <a:ext cx="3200400" cy="685800"/>
          </a:xfrm>
          <a:prstGeom prst="straightConnector1">
            <a:avLst/>
          </a:prstGeom>
          <a:noFill/>
          <a:ln w="9525">
            <a:solidFill>
              <a:schemeClr val="tx1"/>
            </a:solidFill>
            <a:round/>
            <a:headEnd/>
            <a:tailEnd type="triangle" w="med" len="med"/>
          </a:ln>
        </p:spPr>
      </p:cxnSp>
      <p:cxnSp>
        <p:nvCxnSpPr>
          <p:cNvPr id="254981" name="AutoShape 5"/>
          <p:cNvCxnSpPr>
            <a:cxnSpLocks noChangeShapeType="1"/>
            <a:stCxn id="41985" idx="4"/>
          </p:cNvCxnSpPr>
          <p:nvPr/>
        </p:nvCxnSpPr>
        <p:spPr bwMode="auto">
          <a:xfrm flipH="1">
            <a:off x="3048000" y="1676400"/>
            <a:ext cx="952500" cy="1066800"/>
          </a:xfrm>
          <a:prstGeom prst="straightConnector1">
            <a:avLst/>
          </a:prstGeom>
          <a:noFill/>
          <a:ln w="9525">
            <a:solidFill>
              <a:schemeClr val="tx1"/>
            </a:solidFill>
            <a:round/>
            <a:headEnd/>
            <a:tailEnd type="triangle" w="med" len="med"/>
          </a:ln>
        </p:spPr>
      </p:cxnSp>
      <p:cxnSp>
        <p:nvCxnSpPr>
          <p:cNvPr id="254982" name="AutoShape 6"/>
          <p:cNvCxnSpPr>
            <a:cxnSpLocks noChangeShapeType="1"/>
            <a:stCxn id="41985" idx="4"/>
            <a:endCxn id="254985" idx="0"/>
          </p:cNvCxnSpPr>
          <p:nvPr/>
        </p:nvCxnSpPr>
        <p:spPr bwMode="auto">
          <a:xfrm>
            <a:off x="4000500" y="1676400"/>
            <a:ext cx="533400" cy="1066800"/>
          </a:xfrm>
          <a:prstGeom prst="straightConnector1">
            <a:avLst/>
          </a:prstGeom>
          <a:noFill/>
          <a:ln w="9525">
            <a:solidFill>
              <a:schemeClr val="tx1"/>
            </a:solidFill>
            <a:round/>
            <a:headEnd/>
            <a:tailEnd type="triangle" w="med" len="med"/>
          </a:ln>
        </p:spPr>
      </p:cxnSp>
      <p:sp>
        <p:nvSpPr>
          <p:cNvPr id="24583" name="Rectangle 7"/>
          <p:cNvSpPr>
            <a:spLocks noChangeArrowheads="1"/>
          </p:cNvSpPr>
          <p:nvPr/>
        </p:nvSpPr>
        <p:spPr bwMode="auto">
          <a:xfrm>
            <a:off x="0" y="115888"/>
            <a:ext cx="8610600" cy="838200"/>
          </a:xfrm>
          <a:prstGeom prst="rect">
            <a:avLst/>
          </a:prstGeom>
          <a:noFill/>
          <a:ln w="9525">
            <a:noFill/>
            <a:miter lim="800000"/>
            <a:headEnd/>
            <a:tailEnd/>
          </a:ln>
        </p:spPr>
        <p:txBody>
          <a:bodyPr anchor="ctr"/>
          <a:lstStyle/>
          <a:p>
            <a:pPr algn="ctr">
              <a:defRPr/>
            </a:pPr>
            <a:r>
              <a:rPr lang="en-US" sz="4000" dirty="0">
                <a:solidFill>
                  <a:srgbClr val="3233D0"/>
                </a:solidFill>
                <a:latin typeface="+mj-lt"/>
                <a:ea typeface="Arial" charset="0"/>
                <a:cs typeface="Arial" charset="0"/>
              </a:rPr>
              <a:t>Search Space</a:t>
            </a:r>
          </a:p>
        </p:txBody>
      </p:sp>
      <p:sp>
        <p:nvSpPr>
          <p:cNvPr id="254984" name="Oval 8"/>
          <p:cNvSpPr>
            <a:spLocks noChangeArrowheads="1"/>
          </p:cNvSpPr>
          <p:nvPr/>
        </p:nvSpPr>
        <p:spPr bwMode="auto">
          <a:xfrm>
            <a:off x="152400" y="2362200"/>
            <a:ext cx="2743200" cy="609600"/>
          </a:xfrm>
          <a:prstGeom prst="ellipse">
            <a:avLst/>
          </a:prstGeom>
          <a:solidFill>
            <a:srgbClr val="FFFF99"/>
          </a:solidFill>
          <a:ln w="9525">
            <a:solidFill>
              <a:schemeClr val="tx1"/>
            </a:solidFill>
            <a:round/>
            <a:headEnd/>
            <a:tailEnd/>
          </a:ln>
        </p:spPr>
        <p:txBody>
          <a:bodyPr wrap="none" anchor="ctr"/>
          <a:lstStyle/>
          <a:p>
            <a:pPr algn="ctr"/>
            <a:r>
              <a:rPr lang="en-CA" sz="2000">
                <a:solidFill>
                  <a:srgbClr val="FF3300"/>
                </a:solidFill>
              </a:rPr>
              <a:t>V</a:t>
            </a:r>
            <a:r>
              <a:rPr lang="en-CA" sz="2000" baseline="-25000">
                <a:solidFill>
                  <a:srgbClr val="FF3300"/>
                </a:solidFill>
              </a:rPr>
              <a:t>1</a:t>
            </a:r>
            <a:r>
              <a:rPr lang="en-CA" sz="2000">
                <a:solidFill>
                  <a:srgbClr val="FF3300"/>
                </a:solidFill>
              </a:rPr>
              <a:t> = v</a:t>
            </a:r>
            <a:r>
              <a:rPr lang="en-CA" sz="2000" baseline="-25000">
                <a:solidFill>
                  <a:srgbClr val="FF3300"/>
                </a:solidFill>
              </a:rPr>
              <a:t>2</a:t>
            </a:r>
            <a:r>
              <a:rPr lang="en-CA" sz="2000" baseline="-25000"/>
              <a:t> </a:t>
            </a:r>
            <a:r>
              <a:rPr lang="en-CA" sz="2000"/>
              <a:t>,V</a:t>
            </a:r>
            <a:r>
              <a:rPr lang="en-CA" sz="2000" baseline="-25000"/>
              <a:t>2</a:t>
            </a:r>
            <a:r>
              <a:rPr lang="en-CA" sz="2000"/>
              <a:t> = v</a:t>
            </a:r>
            <a:r>
              <a:rPr lang="en-CA" sz="2000" baseline="-25000"/>
              <a:t>1 </a:t>
            </a:r>
            <a:r>
              <a:rPr lang="en-CA" sz="2000"/>
              <a:t>,..,</a:t>
            </a:r>
            <a:r>
              <a:rPr lang="en-CA" sz="2000" baseline="-25000"/>
              <a:t> </a:t>
            </a:r>
            <a:r>
              <a:rPr lang="en-CA" sz="2000"/>
              <a:t>V</a:t>
            </a:r>
            <a:r>
              <a:rPr lang="en-CA" sz="2000" baseline="-25000"/>
              <a:t>n</a:t>
            </a:r>
            <a:r>
              <a:rPr lang="en-CA" sz="2000"/>
              <a:t> = v</a:t>
            </a:r>
            <a:r>
              <a:rPr lang="en-CA" sz="2000" baseline="-25000"/>
              <a:t>1</a:t>
            </a:r>
          </a:p>
        </p:txBody>
      </p:sp>
      <p:sp>
        <p:nvSpPr>
          <p:cNvPr id="254985" name="Oval 9"/>
          <p:cNvSpPr>
            <a:spLocks noChangeArrowheads="1"/>
          </p:cNvSpPr>
          <p:nvPr/>
        </p:nvSpPr>
        <p:spPr bwMode="auto">
          <a:xfrm>
            <a:off x="3048000" y="2743200"/>
            <a:ext cx="2971800" cy="609600"/>
          </a:xfrm>
          <a:prstGeom prst="ellipse">
            <a:avLst/>
          </a:prstGeom>
          <a:solidFill>
            <a:srgbClr val="FFFF99"/>
          </a:solidFill>
          <a:ln w="9525">
            <a:solidFill>
              <a:schemeClr val="tx1"/>
            </a:solidFill>
            <a:round/>
            <a:headEnd/>
            <a:tailEnd/>
          </a:ln>
        </p:spPr>
        <p:txBody>
          <a:bodyPr wrap="none" anchor="ctr"/>
          <a:lstStyle/>
          <a:p>
            <a:pPr algn="ctr"/>
            <a:r>
              <a:rPr lang="en-CA" sz="2000">
                <a:solidFill>
                  <a:srgbClr val="FF3300"/>
                </a:solidFill>
              </a:rPr>
              <a:t>V</a:t>
            </a:r>
            <a:r>
              <a:rPr lang="en-CA" sz="2000" baseline="-25000">
                <a:solidFill>
                  <a:srgbClr val="FF3300"/>
                </a:solidFill>
              </a:rPr>
              <a:t>1</a:t>
            </a:r>
            <a:r>
              <a:rPr lang="en-CA" sz="2000">
                <a:solidFill>
                  <a:srgbClr val="FF3300"/>
                </a:solidFill>
              </a:rPr>
              <a:t> = v</a:t>
            </a:r>
            <a:r>
              <a:rPr lang="en-CA" sz="2000" baseline="-25000">
                <a:solidFill>
                  <a:srgbClr val="FF3300"/>
                </a:solidFill>
              </a:rPr>
              <a:t>4</a:t>
            </a:r>
            <a:r>
              <a:rPr lang="en-CA" sz="2000" baseline="-25000"/>
              <a:t> </a:t>
            </a:r>
            <a:r>
              <a:rPr lang="en-CA" sz="2000"/>
              <a:t>,V</a:t>
            </a:r>
            <a:r>
              <a:rPr lang="en-CA" sz="2000" baseline="-25000"/>
              <a:t>2</a:t>
            </a:r>
            <a:r>
              <a:rPr lang="en-CA" sz="2000"/>
              <a:t> = v</a:t>
            </a:r>
            <a:r>
              <a:rPr lang="en-CA" sz="2000" baseline="-25000"/>
              <a:t>1 </a:t>
            </a:r>
            <a:r>
              <a:rPr lang="en-CA" sz="2000"/>
              <a:t>,..,</a:t>
            </a:r>
            <a:r>
              <a:rPr lang="en-CA" sz="2000" baseline="-25000"/>
              <a:t> </a:t>
            </a:r>
            <a:r>
              <a:rPr lang="en-CA" sz="2000"/>
              <a:t>V</a:t>
            </a:r>
            <a:r>
              <a:rPr lang="en-CA" sz="2000" baseline="-25000"/>
              <a:t>n</a:t>
            </a:r>
            <a:r>
              <a:rPr lang="en-CA" sz="2000"/>
              <a:t> = v</a:t>
            </a:r>
            <a:r>
              <a:rPr lang="en-CA" sz="2000" baseline="-25000"/>
              <a:t>1</a:t>
            </a:r>
          </a:p>
        </p:txBody>
      </p:sp>
      <p:sp>
        <p:nvSpPr>
          <p:cNvPr id="254986" name="Oval 10"/>
          <p:cNvSpPr>
            <a:spLocks noChangeArrowheads="1"/>
          </p:cNvSpPr>
          <p:nvPr/>
        </p:nvSpPr>
        <p:spPr bwMode="auto">
          <a:xfrm>
            <a:off x="5715000" y="2362200"/>
            <a:ext cx="2971800" cy="609600"/>
          </a:xfrm>
          <a:prstGeom prst="ellipse">
            <a:avLst/>
          </a:prstGeom>
          <a:solidFill>
            <a:srgbClr val="FFFF99"/>
          </a:solidFill>
          <a:ln w="9525">
            <a:solidFill>
              <a:schemeClr val="tx1"/>
            </a:solidFill>
            <a:round/>
            <a:headEnd/>
            <a:tailEnd/>
          </a:ln>
        </p:spPr>
        <p:txBody>
          <a:bodyPr wrap="none" anchor="ctr"/>
          <a:lstStyle/>
          <a:p>
            <a:pPr algn="ctr"/>
            <a:r>
              <a:rPr lang="en-CA" sz="2000"/>
              <a:t>V</a:t>
            </a:r>
            <a:r>
              <a:rPr lang="en-CA" sz="2000" baseline="-25000"/>
              <a:t>1</a:t>
            </a:r>
            <a:r>
              <a:rPr lang="en-CA" sz="2000"/>
              <a:t> = v</a:t>
            </a:r>
            <a:r>
              <a:rPr lang="en-CA" sz="2000" baseline="-25000"/>
              <a:t>1 </a:t>
            </a:r>
            <a:r>
              <a:rPr lang="en-CA" sz="2000"/>
              <a:t>,</a:t>
            </a:r>
            <a:r>
              <a:rPr lang="en-CA" sz="2000">
                <a:solidFill>
                  <a:srgbClr val="FF3300"/>
                </a:solidFill>
              </a:rPr>
              <a:t>V</a:t>
            </a:r>
            <a:r>
              <a:rPr lang="en-CA" sz="2000" baseline="-25000">
                <a:solidFill>
                  <a:srgbClr val="FF3300"/>
                </a:solidFill>
              </a:rPr>
              <a:t>2</a:t>
            </a:r>
            <a:r>
              <a:rPr lang="en-CA" sz="2000">
                <a:solidFill>
                  <a:srgbClr val="FF3300"/>
                </a:solidFill>
              </a:rPr>
              <a:t> = v</a:t>
            </a:r>
            <a:r>
              <a:rPr lang="en-CA" sz="2000" baseline="-25000">
                <a:solidFill>
                  <a:srgbClr val="FF3300"/>
                </a:solidFill>
              </a:rPr>
              <a:t>n</a:t>
            </a:r>
            <a:r>
              <a:rPr lang="en-CA" sz="2000" baseline="-25000"/>
              <a:t> </a:t>
            </a:r>
            <a:r>
              <a:rPr lang="en-CA" sz="2000"/>
              <a:t>,..,</a:t>
            </a:r>
            <a:r>
              <a:rPr lang="en-CA" sz="2000" baseline="-25000"/>
              <a:t> </a:t>
            </a:r>
            <a:r>
              <a:rPr lang="en-CA" sz="2000"/>
              <a:t>V</a:t>
            </a:r>
            <a:r>
              <a:rPr lang="en-CA" sz="2000" baseline="-25000"/>
              <a:t>n</a:t>
            </a:r>
            <a:r>
              <a:rPr lang="en-CA" sz="2000"/>
              <a:t> = v</a:t>
            </a:r>
            <a:r>
              <a:rPr lang="en-CA" sz="2000" baseline="-25000"/>
              <a:t>1</a:t>
            </a:r>
          </a:p>
        </p:txBody>
      </p:sp>
      <p:cxnSp>
        <p:nvCxnSpPr>
          <p:cNvPr id="254987" name="AutoShape 11"/>
          <p:cNvCxnSpPr>
            <a:cxnSpLocks noChangeShapeType="1"/>
            <a:stCxn id="41985" idx="4"/>
          </p:cNvCxnSpPr>
          <p:nvPr/>
        </p:nvCxnSpPr>
        <p:spPr bwMode="auto">
          <a:xfrm>
            <a:off x="4000500" y="1676400"/>
            <a:ext cx="800100" cy="990600"/>
          </a:xfrm>
          <a:prstGeom prst="straightConnector1">
            <a:avLst/>
          </a:prstGeom>
          <a:noFill/>
          <a:ln w="9525">
            <a:solidFill>
              <a:schemeClr val="tx1"/>
            </a:solidFill>
            <a:round/>
            <a:headEnd/>
            <a:tailEnd type="triangle" w="med" len="med"/>
          </a:ln>
        </p:spPr>
      </p:cxnSp>
      <p:cxnSp>
        <p:nvCxnSpPr>
          <p:cNvPr id="254988" name="AutoShape 12"/>
          <p:cNvCxnSpPr>
            <a:cxnSpLocks noChangeShapeType="1"/>
          </p:cNvCxnSpPr>
          <p:nvPr/>
        </p:nvCxnSpPr>
        <p:spPr bwMode="auto">
          <a:xfrm>
            <a:off x="4038600" y="1676400"/>
            <a:ext cx="1066800" cy="914400"/>
          </a:xfrm>
          <a:prstGeom prst="straightConnector1">
            <a:avLst/>
          </a:prstGeom>
          <a:noFill/>
          <a:ln w="9525">
            <a:solidFill>
              <a:schemeClr val="tx1"/>
            </a:solidFill>
            <a:round/>
            <a:headEnd/>
            <a:tailEnd type="triangle" w="med" len="med"/>
          </a:ln>
        </p:spPr>
      </p:cxnSp>
      <p:cxnSp>
        <p:nvCxnSpPr>
          <p:cNvPr id="254989" name="AutoShape 13"/>
          <p:cNvCxnSpPr>
            <a:cxnSpLocks noChangeShapeType="1"/>
            <a:stCxn id="41985" idx="4"/>
          </p:cNvCxnSpPr>
          <p:nvPr/>
        </p:nvCxnSpPr>
        <p:spPr bwMode="auto">
          <a:xfrm>
            <a:off x="4000500" y="1676400"/>
            <a:ext cx="1714500" cy="609600"/>
          </a:xfrm>
          <a:prstGeom prst="straightConnector1">
            <a:avLst/>
          </a:prstGeom>
          <a:noFill/>
          <a:ln w="9525">
            <a:solidFill>
              <a:schemeClr val="tx1"/>
            </a:solidFill>
            <a:round/>
            <a:headEnd/>
            <a:tailEnd type="triangle" w="med" len="med"/>
          </a:ln>
        </p:spPr>
      </p:cxnSp>
      <p:cxnSp>
        <p:nvCxnSpPr>
          <p:cNvPr id="254990" name="AutoShape 14"/>
          <p:cNvCxnSpPr>
            <a:cxnSpLocks noChangeShapeType="1"/>
            <a:stCxn id="41985" idx="4"/>
          </p:cNvCxnSpPr>
          <p:nvPr/>
        </p:nvCxnSpPr>
        <p:spPr bwMode="auto">
          <a:xfrm>
            <a:off x="4000500" y="1676400"/>
            <a:ext cx="2247900" cy="304800"/>
          </a:xfrm>
          <a:prstGeom prst="straightConnector1">
            <a:avLst/>
          </a:prstGeom>
          <a:noFill/>
          <a:ln w="9525">
            <a:solidFill>
              <a:schemeClr val="tx1"/>
            </a:solidFill>
            <a:round/>
            <a:headEnd/>
            <a:tailEnd type="triangle" w="med" len="med"/>
          </a:ln>
        </p:spPr>
      </p:cxnSp>
      <p:cxnSp>
        <p:nvCxnSpPr>
          <p:cNvPr id="254991" name="AutoShape 15"/>
          <p:cNvCxnSpPr>
            <a:cxnSpLocks noChangeShapeType="1"/>
            <a:stCxn id="41985" idx="4"/>
          </p:cNvCxnSpPr>
          <p:nvPr/>
        </p:nvCxnSpPr>
        <p:spPr bwMode="auto">
          <a:xfrm>
            <a:off x="4000500" y="1676400"/>
            <a:ext cx="2247900" cy="76200"/>
          </a:xfrm>
          <a:prstGeom prst="straightConnector1">
            <a:avLst/>
          </a:prstGeom>
          <a:noFill/>
          <a:ln w="9525">
            <a:solidFill>
              <a:schemeClr val="tx1"/>
            </a:solidFill>
            <a:round/>
            <a:headEnd/>
            <a:tailEnd type="triangle" w="med" len="med"/>
          </a:ln>
        </p:spPr>
      </p:cxnSp>
      <p:cxnSp>
        <p:nvCxnSpPr>
          <p:cNvPr id="254992" name="AutoShape 16"/>
          <p:cNvCxnSpPr>
            <a:cxnSpLocks noChangeShapeType="1"/>
            <a:endCxn id="254995" idx="0"/>
          </p:cNvCxnSpPr>
          <p:nvPr/>
        </p:nvCxnSpPr>
        <p:spPr bwMode="auto">
          <a:xfrm flipH="1">
            <a:off x="1981200" y="3352800"/>
            <a:ext cx="2476500" cy="685800"/>
          </a:xfrm>
          <a:prstGeom prst="straightConnector1">
            <a:avLst/>
          </a:prstGeom>
          <a:noFill/>
          <a:ln w="9525">
            <a:solidFill>
              <a:schemeClr val="tx1"/>
            </a:solidFill>
            <a:round/>
            <a:headEnd/>
            <a:tailEnd type="triangle" w="med" len="med"/>
          </a:ln>
        </p:spPr>
      </p:cxnSp>
      <p:cxnSp>
        <p:nvCxnSpPr>
          <p:cNvPr id="254993" name="AutoShape 17"/>
          <p:cNvCxnSpPr>
            <a:cxnSpLocks noChangeShapeType="1"/>
            <a:endCxn id="254997" idx="0"/>
          </p:cNvCxnSpPr>
          <p:nvPr/>
        </p:nvCxnSpPr>
        <p:spPr bwMode="auto">
          <a:xfrm>
            <a:off x="4457700" y="3352800"/>
            <a:ext cx="3200400" cy="685800"/>
          </a:xfrm>
          <a:prstGeom prst="straightConnector1">
            <a:avLst/>
          </a:prstGeom>
          <a:noFill/>
          <a:ln w="9525">
            <a:solidFill>
              <a:schemeClr val="tx1"/>
            </a:solidFill>
            <a:round/>
            <a:headEnd/>
            <a:tailEnd type="triangle" w="med" len="med"/>
          </a:ln>
        </p:spPr>
      </p:cxnSp>
      <p:cxnSp>
        <p:nvCxnSpPr>
          <p:cNvPr id="254994" name="AutoShape 18"/>
          <p:cNvCxnSpPr>
            <a:cxnSpLocks noChangeShapeType="1"/>
            <a:endCxn id="254996" idx="0"/>
          </p:cNvCxnSpPr>
          <p:nvPr/>
        </p:nvCxnSpPr>
        <p:spPr bwMode="auto">
          <a:xfrm>
            <a:off x="4457700" y="3352800"/>
            <a:ext cx="533400" cy="1066800"/>
          </a:xfrm>
          <a:prstGeom prst="straightConnector1">
            <a:avLst/>
          </a:prstGeom>
          <a:noFill/>
          <a:ln w="9525">
            <a:solidFill>
              <a:schemeClr val="tx1"/>
            </a:solidFill>
            <a:round/>
            <a:headEnd/>
            <a:tailEnd type="triangle" w="med" len="med"/>
          </a:ln>
        </p:spPr>
      </p:cxnSp>
      <p:sp>
        <p:nvSpPr>
          <p:cNvPr id="254995" name="Oval 19"/>
          <p:cNvSpPr>
            <a:spLocks noChangeArrowheads="1"/>
          </p:cNvSpPr>
          <p:nvPr/>
        </p:nvSpPr>
        <p:spPr bwMode="auto">
          <a:xfrm>
            <a:off x="609600" y="4038600"/>
            <a:ext cx="2743200" cy="609600"/>
          </a:xfrm>
          <a:prstGeom prst="ellipse">
            <a:avLst/>
          </a:prstGeom>
          <a:solidFill>
            <a:srgbClr val="FFFF99"/>
          </a:solidFill>
          <a:ln w="9525">
            <a:solidFill>
              <a:schemeClr val="tx1"/>
            </a:solidFill>
            <a:round/>
            <a:headEnd/>
            <a:tailEnd/>
          </a:ln>
        </p:spPr>
        <p:txBody>
          <a:bodyPr wrap="none" anchor="ctr"/>
          <a:lstStyle/>
          <a:p>
            <a:pPr algn="ctr"/>
            <a:r>
              <a:rPr lang="en-CA" sz="2000"/>
              <a:t>V</a:t>
            </a:r>
            <a:r>
              <a:rPr lang="en-CA" sz="2000" baseline="-25000"/>
              <a:t>1</a:t>
            </a:r>
            <a:r>
              <a:rPr lang="en-CA" sz="2000"/>
              <a:t> = v</a:t>
            </a:r>
            <a:r>
              <a:rPr lang="en-CA" sz="2000" baseline="-25000"/>
              <a:t>4 </a:t>
            </a:r>
            <a:r>
              <a:rPr lang="en-CA" sz="2000"/>
              <a:t>,</a:t>
            </a:r>
            <a:r>
              <a:rPr lang="en-CA" sz="2000">
                <a:solidFill>
                  <a:srgbClr val="FF3300"/>
                </a:solidFill>
              </a:rPr>
              <a:t>V</a:t>
            </a:r>
            <a:r>
              <a:rPr lang="en-CA" sz="2000" baseline="-25000">
                <a:solidFill>
                  <a:srgbClr val="FF3300"/>
                </a:solidFill>
              </a:rPr>
              <a:t>2</a:t>
            </a:r>
            <a:r>
              <a:rPr lang="en-CA" sz="2000">
                <a:solidFill>
                  <a:srgbClr val="FF3300"/>
                </a:solidFill>
              </a:rPr>
              <a:t> = v</a:t>
            </a:r>
            <a:r>
              <a:rPr lang="en-CA" sz="2000" baseline="-25000">
                <a:solidFill>
                  <a:srgbClr val="FF3300"/>
                </a:solidFill>
              </a:rPr>
              <a:t>2</a:t>
            </a:r>
            <a:r>
              <a:rPr lang="en-CA" sz="2000" baseline="-25000"/>
              <a:t> </a:t>
            </a:r>
            <a:r>
              <a:rPr lang="en-CA" sz="2000"/>
              <a:t>,..,</a:t>
            </a:r>
            <a:r>
              <a:rPr lang="en-CA" sz="2000" baseline="-25000"/>
              <a:t> </a:t>
            </a:r>
            <a:r>
              <a:rPr lang="en-CA" sz="2000"/>
              <a:t>V</a:t>
            </a:r>
            <a:r>
              <a:rPr lang="en-CA" sz="2000" baseline="-25000"/>
              <a:t>n</a:t>
            </a:r>
            <a:r>
              <a:rPr lang="en-CA" sz="2000"/>
              <a:t> = v</a:t>
            </a:r>
            <a:r>
              <a:rPr lang="en-CA" sz="2000" baseline="-25000"/>
              <a:t>1</a:t>
            </a:r>
          </a:p>
        </p:txBody>
      </p:sp>
      <p:sp>
        <p:nvSpPr>
          <p:cNvPr id="254996" name="Oval 20"/>
          <p:cNvSpPr>
            <a:spLocks noChangeArrowheads="1"/>
          </p:cNvSpPr>
          <p:nvPr/>
        </p:nvSpPr>
        <p:spPr bwMode="auto">
          <a:xfrm>
            <a:off x="3505200" y="4419600"/>
            <a:ext cx="2971800" cy="609600"/>
          </a:xfrm>
          <a:prstGeom prst="ellipse">
            <a:avLst/>
          </a:prstGeom>
          <a:solidFill>
            <a:srgbClr val="FFFF99"/>
          </a:solidFill>
          <a:ln w="9525">
            <a:solidFill>
              <a:schemeClr val="tx1"/>
            </a:solidFill>
            <a:round/>
            <a:headEnd/>
            <a:tailEnd/>
          </a:ln>
        </p:spPr>
        <p:txBody>
          <a:bodyPr wrap="none" anchor="ctr"/>
          <a:lstStyle/>
          <a:p>
            <a:pPr algn="ctr"/>
            <a:r>
              <a:rPr lang="en-CA" sz="2000"/>
              <a:t>V</a:t>
            </a:r>
            <a:r>
              <a:rPr lang="en-CA" sz="2000" baseline="-25000"/>
              <a:t>1</a:t>
            </a:r>
            <a:r>
              <a:rPr lang="en-CA" sz="2000"/>
              <a:t> = v</a:t>
            </a:r>
            <a:r>
              <a:rPr lang="en-CA" sz="2000" baseline="-25000"/>
              <a:t>4 </a:t>
            </a:r>
            <a:r>
              <a:rPr lang="en-CA" sz="2000"/>
              <a:t>,</a:t>
            </a:r>
            <a:r>
              <a:rPr lang="en-CA" sz="2000">
                <a:solidFill>
                  <a:srgbClr val="FF3300"/>
                </a:solidFill>
              </a:rPr>
              <a:t>V</a:t>
            </a:r>
            <a:r>
              <a:rPr lang="en-CA" sz="2000" baseline="-25000">
                <a:solidFill>
                  <a:srgbClr val="FF3300"/>
                </a:solidFill>
              </a:rPr>
              <a:t>2</a:t>
            </a:r>
            <a:r>
              <a:rPr lang="en-CA" sz="2000">
                <a:solidFill>
                  <a:srgbClr val="FF3300"/>
                </a:solidFill>
              </a:rPr>
              <a:t> = v</a:t>
            </a:r>
            <a:r>
              <a:rPr lang="en-CA" sz="2000" baseline="-25000">
                <a:solidFill>
                  <a:srgbClr val="FF3300"/>
                </a:solidFill>
              </a:rPr>
              <a:t>3</a:t>
            </a:r>
            <a:r>
              <a:rPr lang="en-CA" sz="2000" baseline="-25000"/>
              <a:t> </a:t>
            </a:r>
            <a:r>
              <a:rPr lang="en-CA" sz="2000"/>
              <a:t>,..,</a:t>
            </a:r>
            <a:r>
              <a:rPr lang="en-CA" sz="2000" baseline="-25000"/>
              <a:t> </a:t>
            </a:r>
            <a:r>
              <a:rPr lang="en-CA" sz="2000"/>
              <a:t>V</a:t>
            </a:r>
            <a:r>
              <a:rPr lang="en-CA" sz="2000" baseline="-25000"/>
              <a:t>n</a:t>
            </a:r>
            <a:r>
              <a:rPr lang="en-CA" sz="2000"/>
              <a:t> = v</a:t>
            </a:r>
            <a:r>
              <a:rPr lang="en-CA" sz="2000" baseline="-25000"/>
              <a:t>1</a:t>
            </a:r>
          </a:p>
        </p:txBody>
      </p:sp>
      <p:sp>
        <p:nvSpPr>
          <p:cNvPr id="254997" name="Oval 21"/>
          <p:cNvSpPr>
            <a:spLocks noChangeArrowheads="1"/>
          </p:cNvSpPr>
          <p:nvPr/>
        </p:nvSpPr>
        <p:spPr bwMode="auto">
          <a:xfrm>
            <a:off x="6172200" y="4038600"/>
            <a:ext cx="2971800" cy="609600"/>
          </a:xfrm>
          <a:prstGeom prst="ellipse">
            <a:avLst/>
          </a:prstGeom>
          <a:solidFill>
            <a:srgbClr val="FFFF99"/>
          </a:solidFill>
          <a:ln w="9525">
            <a:solidFill>
              <a:schemeClr val="tx1"/>
            </a:solidFill>
            <a:round/>
            <a:headEnd/>
            <a:tailEnd/>
          </a:ln>
        </p:spPr>
        <p:txBody>
          <a:bodyPr wrap="none" anchor="ctr"/>
          <a:lstStyle/>
          <a:p>
            <a:pPr algn="ctr"/>
            <a:r>
              <a:rPr lang="en-CA" sz="2000"/>
              <a:t>V</a:t>
            </a:r>
            <a:r>
              <a:rPr lang="en-CA" sz="2000" baseline="-25000"/>
              <a:t>1</a:t>
            </a:r>
            <a:r>
              <a:rPr lang="en-CA" sz="2000"/>
              <a:t> = v</a:t>
            </a:r>
            <a:r>
              <a:rPr lang="en-CA" sz="2000" baseline="-25000"/>
              <a:t>4 </a:t>
            </a:r>
            <a:r>
              <a:rPr lang="en-CA" sz="2000"/>
              <a:t>,V</a:t>
            </a:r>
            <a:r>
              <a:rPr lang="en-CA" sz="2000" baseline="-25000"/>
              <a:t>2</a:t>
            </a:r>
            <a:r>
              <a:rPr lang="en-CA" sz="2000"/>
              <a:t> = v</a:t>
            </a:r>
            <a:r>
              <a:rPr lang="en-CA" sz="2000" baseline="-25000"/>
              <a:t>1 </a:t>
            </a:r>
            <a:r>
              <a:rPr lang="en-CA" sz="2000"/>
              <a:t>,..,</a:t>
            </a:r>
            <a:r>
              <a:rPr lang="en-CA" sz="2000" baseline="-25000"/>
              <a:t> </a:t>
            </a:r>
            <a:r>
              <a:rPr lang="en-CA" sz="2000">
                <a:solidFill>
                  <a:srgbClr val="FF3300"/>
                </a:solidFill>
              </a:rPr>
              <a:t>V</a:t>
            </a:r>
            <a:r>
              <a:rPr lang="en-CA" sz="2000" baseline="-25000">
                <a:solidFill>
                  <a:srgbClr val="FF3300"/>
                </a:solidFill>
              </a:rPr>
              <a:t>n</a:t>
            </a:r>
            <a:r>
              <a:rPr lang="en-CA" sz="2000">
                <a:solidFill>
                  <a:srgbClr val="FF3300"/>
                </a:solidFill>
              </a:rPr>
              <a:t> = v</a:t>
            </a:r>
            <a:r>
              <a:rPr lang="en-CA" sz="2000" baseline="-25000">
                <a:solidFill>
                  <a:srgbClr val="FF3300"/>
                </a:solidFill>
              </a:rPr>
              <a:t>2</a:t>
            </a:r>
          </a:p>
        </p:txBody>
      </p:sp>
      <p:cxnSp>
        <p:nvCxnSpPr>
          <p:cNvPr id="254998" name="AutoShape 22"/>
          <p:cNvCxnSpPr>
            <a:cxnSpLocks noChangeShapeType="1"/>
          </p:cNvCxnSpPr>
          <p:nvPr/>
        </p:nvCxnSpPr>
        <p:spPr bwMode="auto">
          <a:xfrm>
            <a:off x="4457700" y="3352800"/>
            <a:ext cx="800100" cy="990600"/>
          </a:xfrm>
          <a:prstGeom prst="straightConnector1">
            <a:avLst/>
          </a:prstGeom>
          <a:noFill/>
          <a:ln w="9525">
            <a:solidFill>
              <a:schemeClr val="tx1"/>
            </a:solidFill>
            <a:round/>
            <a:headEnd/>
            <a:tailEnd type="triangle" w="med" len="med"/>
          </a:ln>
        </p:spPr>
      </p:cxnSp>
      <p:cxnSp>
        <p:nvCxnSpPr>
          <p:cNvPr id="254999" name="AutoShape 23"/>
          <p:cNvCxnSpPr>
            <a:cxnSpLocks noChangeShapeType="1"/>
          </p:cNvCxnSpPr>
          <p:nvPr/>
        </p:nvCxnSpPr>
        <p:spPr bwMode="auto">
          <a:xfrm>
            <a:off x="4495800" y="3352800"/>
            <a:ext cx="1066800" cy="914400"/>
          </a:xfrm>
          <a:prstGeom prst="straightConnector1">
            <a:avLst/>
          </a:prstGeom>
          <a:noFill/>
          <a:ln w="9525">
            <a:solidFill>
              <a:schemeClr val="tx1"/>
            </a:solidFill>
            <a:round/>
            <a:headEnd/>
            <a:tailEnd type="triangle" w="med" len="med"/>
          </a:ln>
        </p:spPr>
      </p:cxnSp>
      <p:cxnSp>
        <p:nvCxnSpPr>
          <p:cNvPr id="255000" name="AutoShape 24"/>
          <p:cNvCxnSpPr>
            <a:cxnSpLocks noChangeShapeType="1"/>
          </p:cNvCxnSpPr>
          <p:nvPr/>
        </p:nvCxnSpPr>
        <p:spPr bwMode="auto">
          <a:xfrm>
            <a:off x="4457700" y="3352800"/>
            <a:ext cx="1714500" cy="609600"/>
          </a:xfrm>
          <a:prstGeom prst="straightConnector1">
            <a:avLst/>
          </a:prstGeom>
          <a:noFill/>
          <a:ln w="9525">
            <a:solidFill>
              <a:schemeClr val="tx1"/>
            </a:solidFill>
            <a:round/>
            <a:headEnd/>
            <a:tailEnd type="triangle" w="med" len="med"/>
          </a:ln>
        </p:spPr>
      </p:cxnSp>
      <p:cxnSp>
        <p:nvCxnSpPr>
          <p:cNvPr id="255001" name="AutoShape 25"/>
          <p:cNvCxnSpPr>
            <a:cxnSpLocks noChangeShapeType="1"/>
          </p:cNvCxnSpPr>
          <p:nvPr/>
        </p:nvCxnSpPr>
        <p:spPr bwMode="auto">
          <a:xfrm>
            <a:off x="4457700" y="3352800"/>
            <a:ext cx="2247900" cy="304800"/>
          </a:xfrm>
          <a:prstGeom prst="straightConnector1">
            <a:avLst/>
          </a:prstGeom>
          <a:noFill/>
          <a:ln w="9525">
            <a:solidFill>
              <a:schemeClr val="tx1"/>
            </a:solidFill>
            <a:round/>
            <a:headEnd/>
            <a:tailEnd type="triangle" w="med" len="med"/>
          </a:ln>
        </p:spPr>
      </p:cxnSp>
      <p:cxnSp>
        <p:nvCxnSpPr>
          <p:cNvPr id="255002" name="AutoShape 26"/>
          <p:cNvCxnSpPr>
            <a:cxnSpLocks noChangeShapeType="1"/>
          </p:cNvCxnSpPr>
          <p:nvPr/>
        </p:nvCxnSpPr>
        <p:spPr bwMode="auto">
          <a:xfrm>
            <a:off x="4457700" y="3352800"/>
            <a:ext cx="2247900" cy="76200"/>
          </a:xfrm>
          <a:prstGeom prst="straightConnector1">
            <a:avLst/>
          </a:prstGeom>
          <a:noFill/>
          <a:ln w="9525">
            <a:solidFill>
              <a:schemeClr val="tx1"/>
            </a:solidFill>
            <a:round/>
            <a:headEnd/>
            <a:tailEnd type="triangle" w="med" len="med"/>
          </a:ln>
        </p:spPr>
      </p:cxnSp>
      <p:sp>
        <p:nvSpPr>
          <p:cNvPr id="42010" name="Text Box 27"/>
          <p:cNvSpPr txBox="1">
            <a:spLocks noChangeArrowheads="1"/>
          </p:cNvSpPr>
          <p:nvPr/>
        </p:nvSpPr>
        <p:spPr bwMode="auto">
          <a:xfrm>
            <a:off x="685800" y="5562600"/>
            <a:ext cx="184150" cy="519113"/>
          </a:xfrm>
          <a:prstGeom prst="rect">
            <a:avLst/>
          </a:prstGeom>
          <a:noFill/>
          <a:ln w="9525">
            <a:noFill/>
            <a:miter lim="800000"/>
            <a:headEnd/>
            <a:tailEnd/>
          </a:ln>
        </p:spPr>
        <p:txBody>
          <a:bodyPr wrap="none">
            <a:spAutoFit/>
          </a:bodyPr>
          <a:lstStyle/>
          <a:p>
            <a:endParaRPr lang="en-CA"/>
          </a:p>
        </p:txBody>
      </p:sp>
      <p:sp>
        <p:nvSpPr>
          <p:cNvPr id="255004" name="Text Box 28"/>
          <p:cNvSpPr txBox="1">
            <a:spLocks noChangeArrowheads="1"/>
          </p:cNvSpPr>
          <p:nvPr/>
        </p:nvSpPr>
        <p:spPr bwMode="auto">
          <a:xfrm>
            <a:off x="642910" y="5286388"/>
            <a:ext cx="7848600" cy="1323439"/>
          </a:xfrm>
          <a:prstGeom prst="rect">
            <a:avLst/>
          </a:prstGeom>
          <a:noFill/>
          <a:ln w="9525">
            <a:noFill/>
            <a:miter lim="800000"/>
            <a:headEnd/>
            <a:tailEnd/>
          </a:ln>
        </p:spPr>
        <p:txBody>
          <a:bodyPr>
            <a:spAutoFit/>
          </a:bodyPr>
          <a:lstStyle/>
          <a:p>
            <a:pPr>
              <a:buFont typeface="Arial" pitchFamily="34" charset="0"/>
              <a:buChar char="•"/>
            </a:pPr>
            <a:r>
              <a:rPr lang="en-CA" sz="2000" dirty="0" smtClean="0">
                <a:latin typeface="cmr10" charset="0"/>
              </a:rPr>
              <a:t>  </a:t>
            </a:r>
            <a:r>
              <a:rPr lang="en-CA" sz="2000" dirty="0" smtClean="0">
                <a:cs typeface="Times New Roman" pitchFamily="18" charset="0"/>
              </a:rPr>
              <a:t>Only </a:t>
            </a:r>
            <a:r>
              <a:rPr lang="en-CA" sz="2000" dirty="0">
                <a:cs typeface="Times New Roman" pitchFamily="18" charset="0"/>
              </a:rPr>
              <a:t>the current node is kept in memory at each step. </a:t>
            </a:r>
            <a:endParaRPr lang="en-CA" sz="2000" dirty="0" smtClean="0">
              <a:cs typeface="Times New Roman" pitchFamily="18" charset="0"/>
            </a:endParaRPr>
          </a:p>
          <a:p>
            <a:pPr>
              <a:buFont typeface="Arial" pitchFamily="34" charset="0"/>
              <a:buChar char="•"/>
            </a:pPr>
            <a:r>
              <a:rPr lang="en-CA" sz="2000" dirty="0" smtClean="0">
                <a:cs typeface="Times New Roman" pitchFamily="18" charset="0"/>
              </a:rPr>
              <a:t>   Very </a:t>
            </a:r>
            <a:r>
              <a:rPr lang="en-CA" sz="2000" dirty="0">
                <a:solidFill>
                  <a:srgbClr val="FF0000"/>
                </a:solidFill>
                <a:cs typeface="Times New Roman" pitchFamily="18" charset="0"/>
              </a:rPr>
              <a:t>different from</a:t>
            </a:r>
            <a:r>
              <a:rPr lang="en-CA" sz="2000" dirty="0">
                <a:cs typeface="Times New Roman" pitchFamily="18" charset="0"/>
              </a:rPr>
              <a:t> the </a:t>
            </a:r>
            <a:r>
              <a:rPr lang="en-CA" sz="2000" dirty="0">
                <a:solidFill>
                  <a:srgbClr val="FF0000"/>
                </a:solidFill>
                <a:cs typeface="Times New Roman" pitchFamily="18" charset="0"/>
              </a:rPr>
              <a:t>systematic tree search </a:t>
            </a:r>
            <a:r>
              <a:rPr lang="en-CA" sz="2000" dirty="0">
                <a:cs typeface="Times New Roman" pitchFamily="18" charset="0"/>
              </a:rPr>
              <a:t>approaches we </a:t>
            </a:r>
            <a:r>
              <a:rPr lang="en-CA" sz="2000" dirty="0" smtClean="0">
                <a:cs typeface="Times New Roman" pitchFamily="18" charset="0"/>
              </a:rPr>
              <a:t>    </a:t>
            </a:r>
          </a:p>
          <a:p>
            <a:r>
              <a:rPr lang="en-CA" sz="2000" dirty="0" smtClean="0">
                <a:cs typeface="Times New Roman" pitchFamily="18" charset="0"/>
              </a:rPr>
              <a:t>    have </a:t>
            </a:r>
            <a:r>
              <a:rPr lang="en-CA" sz="2000" dirty="0">
                <a:cs typeface="Times New Roman" pitchFamily="18" charset="0"/>
              </a:rPr>
              <a:t>seen so far! </a:t>
            </a:r>
            <a:endParaRPr lang="en-CA" sz="2000" dirty="0" smtClean="0">
              <a:cs typeface="Times New Roman" pitchFamily="18" charset="0"/>
            </a:endParaRPr>
          </a:p>
          <a:p>
            <a:pPr>
              <a:buFont typeface="Arial" pitchFamily="34" charset="0"/>
              <a:buChar char="•"/>
            </a:pPr>
            <a:r>
              <a:rPr lang="en-CA" sz="2000" dirty="0" smtClean="0">
                <a:solidFill>
                  <a:srgbClr val="FF0000"/>
                </a:solidFill>
                <a:cs typeface="Times New Roman" pitchFamily="18" charset="0"/>
              </a:rPr>
              <a:t>   Local </a:t>
            </a:r>
            <a:r>
              <a:rPr lang="en-CA" sz="2000" dirty="0">
                <a:solidFill>
                  <a:srgbClr val="FF0000"/>
                </a:solidFill>
                <a:cs typeface="Times New Roman" pitchFamily="18" charset="0"/>
              </a:rPr>
              <a:t>search does NOT backtrack!</a:t>
            </a:r>
            <a:endParaRPr lang="en-CA" sz="20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4984"/>
                                        </p:tgtEl>
                                        <p:attrNameLst>
                                          <p:attrName>style.visibility</p:attrName>
                                        </p:attrNameLst>
                                      </p:cBhvr>
                                      <p:to>
                                        <p:strVal val="visible"/>
                                      </p:to>
                                    </p:set>
                                    <p:animEffect transition="in" filter="wipe(up)">
                                      <p:cBhvr>
                                        <p:cTn id="7" dur="500"/>
                                        <p:tgtEl>
                                          <p:spTgt spid="254984"/>
                                        </p:tgtEl>
                                      </p:cBhvr>
                                    </p:animEffect>
                                  </p:childTnLst>
                                </p:cTn>
                              </p:par>
                              <p:par>
                                <p:cTn id="8" presetID="22" presetClass="entr" presetSubtype="1" fill="hold" nodeType="withEffect">
                                  <p:stCondLst>
                                    <p:cond delay="0"/>
                                  </p:stCondLst>
                                  <p:childTnLst>
                                    <p:set>
                                      <p:cBhvr>
                                        <p:cTn id="9" dur="1" fill="hold">
                                          <p:stCondLst>
                                            <p:cond delay="0"/>
                                          </p:stCondLst>
                                        </p:cTn>
                                        <p:tgtEl>
                                          <p:spTgt spid="254979"/>
                                        </p:tgtEl>
                                        <p:attrNameLst>
                                          <p:attrName>style.visibility</p:attrName>
                                        </p:attrNameLst>
                                      </p:cBhvr>
                                      <p:to>
                                        <p:strVal val="visible"/>
                                      </p:to>
                                    </p:set>
                                    <p:animEffect transition="in" filter="wipe(up)">
                                      <p:cBhvr>
                                        <p:cTn id="10" dur="500"/>
                                        <p:tgtEl>
                                          <p:spTgt spid="25497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4981"/>
                                        </p:tgtEl>
                                        <p:attrNameLst>
                                          <p:attrName>style.visibility</p:attrName>
                                        </p:attrNameLst>
                                      </p:cBhvr>
                                      <p:to>
                                        <p:strVal val="visible"/>
                                      </p:to>
                                    </p:set>
                                    <p:animEffect transition="in" filter="wipe(up)">
                                      <p:cBhvr>
                                        <p:cTn id="15" dur="500"/>
                                        <p:tgtEl>
                                          <p:spTgt spid="254981"/>
                                        </p:tgtEl>
                                      </p:cBhvr>
                                    </p:animEffect>
                                  </p:childTnLst>
                                </p:cTn>
                              </p:par>
                              <p:par>
                                <p:cTn id="16" presetID="22" presetClass="entr" presetSubtype="1" fill="hold" nodeType="withEffect">
                                  <p:stCondLst>
                                    <p:cond delay="0"/>
                                  </p:stCondLst>
                                  <p:childTnLst>
                                    <p:set>
                                      <p:cBhvr>
                                        <p:cTn id="17" dur="1" fill="hold">
                                          <p:stCondLst>
                                            <p:cond delay="0"/>
                                          </p:stCondLst>
                                        </p:cTn>
                                        <p:tgtEl>
                                          <p:spTgt spid="254982"/>
                                        </p:tgtEl>
                                        <p:attrNameLst>
                                          <p:attrName>style.visibility</p:attrName>
                                        </p:attrNameLst>
                                      </p:cBhvr>
                                      <p:to>
                                        <p:strVal val="visible"/>
                                      </p:to>
                                    </p:set>
                                    <p:animEffect transition="in" filter="wipe(up)">
                                      <p:cBhvr>
                                        <p:cTn id="18" dur="500"/>
                                        <p:tgtEl>
                                          <p:spTgt spid="25498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54985"/>
                                        </p:tgtEl>
                                        <p:attrNameLst>
                                          <p:attrName>style.visibility</p:attrName>
                                        </p:attrNameLst>
                                      </p:cBhvr>
                                      <p:to>
                                        <p:strVal val="visible"/>
                                      </p:to>
                                    </p:set>
                                    <p:animEffect transition="in" filter="wipe(up)">
                                      <p:cBhvr>
                                        <p:cTn id="21" dur="500"/>
                                        <p:tgtEl>
                                          <p:spTgt spid="25498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54987"/>
                                        </p:tgtEl>
                                        <p:attrNameLst>
                                          <p:attrName>style.visibility</p:attrName>
                                        </p:attrNameLst>
                                      </p:cBhvr>
                                      <p:to>
                                        <p:strVal val="visible"/>
                                      </p:to>
                                    </p:set>
                                    <p:animEffect transition="in" filter="wipe(up)">
                                      <p:cBhvr>
                                        <p:cTn id="26" dur="500"/>
                                        <p:tgtEl>
                                          <p:spTgt spid="254987"/>
                                        </p:tgtEl>
                                      </p:cBhvr>
                                    </p:animEffect>
                                  </p:childTnLst>
                                </p:cTn>
                              </p:par>
                              <p:par>
                                <p:cTn id="27" presetID="22" presetClass="entr" presetSubtype="1" fill="hold" nodeType="withEffect">
                                  <p:stCondLst>
                                    <p:cond delay="0"/>
                                  </p:stCondLst>
                                  <p:childTnLst>
                                    <p:set>
                                      <p:cBhvr>
                                        <p:cTn id="28" dur="1" fill="hold">
                                          <p:stCondLst>
                                            <p:cond delay="0"/>
                                          </p:stCondLst>
                                        </p:cTn>
                                        <p:tgtEl>
                                          <p:spTgt spid="254988"/>
                                        </p:tgtEl>
                                        <p:attrNameLst>
                                          <p:attrName>style.visibility</p:attrName>
                                        </p:attrNameLst>
                                      </p:cBhvr>
                                      <p:to>
                                        <p:strVal val="visible"/>
                                      </p:to>
                                    </p:set>
                                    <p:animEffect transition="in" filter="wipe(up)">
                                      <p:cBhvr>
                                        <p:cTn id="29" dur="500"/>
                                        <p:tgtEl>
                                          <p:spTgt spid="254988"/>
                                        </p:tgtEl>
                                      </p:cBhvr>
                                    </p:animEffect>
                                  </p:childTnLst>
                                </p:cTn>
                              </p:par>
                              <p:par>
                                <p:cTn id="30" presetID="22" presetClass="entr" presetSubtype="1" fill="hold" nodeType="withEffect">
                                  <p:stCondLst>
                                    <p:cond delay="0"/>
                                  </p:stCondLst>
                                  <p:childTnLst>
                                    <p:set>
                                      <p:cBhvr>
                                        <p:cTn id="31" dur="1" fill="hold">
                                          <p:stCondLst>
                                            <p:cond delay="0"/>
                                          </p:stCondLst>
                                        </p:cTn>
                                        <p:tgtEl>
                                          <p:spTgt spid="254989"/>
                                        </p:tgtEl>
                                        <p:attrNameLst>
                                          <p:attrName>style.visibility</p:attrName>
                                        </p:attrNameLst>
                                      </p:cBhvr>
                                      <p:to>
                                        <p:strVal val="visible"/>
                                      </p:to>
                                    </p:set>
                                    <p:animEffect transition="in" filter="wipe(up)">
                                      <p:cBhvr>
                                        <p:cTn id="32" dur="500"/>
                                        <p:tgtEl>
                                          <p:spTgt spid="254989"/>
                                        </p:tgtEl>
                                      </p:cBhvr>
                                    </p:animEffect>
                                  </p:childTnLst>
                                </p:cTn>
                              </p:par>
                              <p:par>
                                <p:cTn id="33" presetID="22" presetClass="entr" presetSubtype="1" fill="hold" nodeType="withEffect">
                                  <p:stCondLst>
                                    <p:cond delay="0"/>
                                  </p:stCondLst>
                                  <p:childTnLst>
                                    <p:set>
                                      <p:cBhvr>
                                        <p:cTn id="34" dur="1" fill="hold">
                                          <p:stCondLst>
                                            <p:cond delay="0"/>
                                          </p:stCondLst>
                                        </p:cTn>
                                        <p:tgtEl>
                                          <p:spTgt spid="254980"/>
                                        </p:tgtEl>
                                        <p:attrNameLst>
                                          <p:attrName>style.visibility</p:attrName>
                                        </p:attrNameLst>
                                      </p:cBhvr>
                                      <p:to>
                                        <p:strVal val="visible"/>
                                      </p:to>
                                    </p:set>
                                    <p:animEffect transition="in" filter="wipe(up)">
                                      <p:cBhvr>
                                        <p:cTn id="35" dur="500"/>
                                        <p:tgtEl>
                                          <p:spTgt spid="254980"/>
                                        </p:tgtEl>
                                      </p:cBhvr>
                                    </p:animEffect>
                                  </p:childTnLst>
                                </p:cTn>
                              </p:par>
                              <p:par>
                                <p:cTn id="36" presetID="22" presetClass="entr" presetSubtype="1" fill="hold" nodeType="withEffect">
                                  <p:stCondLst>
                                    <p:cond delay="0"/>
                                  </p:stCondLst>
                                  <p:childTnLst>
                                    <p:set>
                                      <p:cBhvr>
                                        <p:cTn id="37" dur="1" fill="hold">
                                          <p:stCondLst>
                                            <p:cond delay="0"/>
                                          </p:stCondLst>
                                        </p:cTn>
                                        <p:tgtEl>
                                          <p:spTgt spid="254990"/>
                                        </p:tgtEl>
                                        <p:attrNameLst>
                                          <p:attrName>style.visibility</p:attrName>
                                        </p:attrNameLst>
                                      </p:cBhvr>
                                      <p:to>
                                        <p:strVal val="visible"/>
                                      </p:to>
                                    </p:set>
                                    <p:animEffect transition="in" filter="wipe(up)">
                                      <p:cBhvr>
                                        <p:cTn id="38" dur="500"/>
                                        <p:tgtEl>
                                          <p:spTgt spid="254990"/>
                                        </p:tgtEl>
                                      </p:cBhvr>
                                    </p:animEffect>
                                  </p:childTnLst>
                                </p:cTn>
                              </p:par>
                              <p:par>
                                <p:cTn id="39" presetID="22" presetClass="entr" presetSubtype="1" fill="hold" nodeType="withEffect">
                                  <p:stCondLst>
                                    <p:cond delay="0"/>
                                  </p:stCondLst>
                                  <p:childTnLst>
                                    <p:set>
                                      <p:cBhvr>
                                        <p:cTn id="40" dur="1" fill="hold">
                                          <p:stCondLst>
                                            <p:cond delay="0"/>
                                          </p:stCondLst>
                                        </p:cTn>
                                        <p:tgtEl>
                                          <p:spTgt spid="254991"/>
                                        </p:tgtEl>
                                        <p:attrNameLst>
                                          <p:attrName>style.visibility</p:attrName>
                                        </p:attrNameLst>
                                      </p:cBhvr>
                                      <p:to>
                                        <p:strVal val="visible"/>
                                      </p:to>
                                    </p:set>
                                    <p:animEffect transition="in" filter="wipe(up)">
                                      <p:cBhvr>
                                        <p:cTn id="41" dur="500"/>
                                        <p:tgtEl>
                                          <p:spTgt spid="25499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498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54992"/>
                                        </p:tgtEl>
                                        <p:attrNameLst>
                                          <p:attrName>style.visibility</p:attrName>
                                        </p:attrNameLst>
                                      </p:cBhvr>
                                      <p:to>
                                        <p:strVal val="visible"/>
                                      </p:to>
                                    </p:set>
                                    <p:animEffect transition="in" filter="wipe(up)">
                                      <p:cBhvr>
                                        <p:cTn id="50" dur="500"/>
                                        <p:tgtEl>
                                          <p:spTgt spid="25499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54995"/>
                                        </p:tgtEl>
                                        <p:attrNameLst>
                                          <p:attrName>style.visibility</p:attrName>
                                        </p:attrNameLst>
                                      </p:cBhvr>
                                      <p:to>
                                        <p:strVal val="visible"/>
                                      </p:to>
                                    </p:set>
                                    <p:animEffect transition="in" filter="wipe(up)">
                                      <p:cBhvr>
                                        <p:cTn id="53" dur="500"/>
                                        <p:tgtEl>
                                          <p:spTgt spid="25499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54993"/>
                                        </p:tgtEl>
                                        <p:attrNameLst>
                                          <p:attrName>style.visibility</p:attrName>
                                        </p:attrNameLst>
                                      </p:cBhvr>
                                      <p:to>
                                        <p:strVal val="visible"/>
                                      </p:to>
                                    </p:set>
                                    <p:animEffect transition="in" filter="wipe(up)">
                                      <p:cBhvr>
                                        <p:cTn id="58" dur="500"/>
                                        <p:tgtEl>
                                          <p:spTgt spid="254993"/>
                                        </p:tgtEl>
                                      </p:cBhvr>
                                    </p:animEffect>
                                  </p:childTnLst>
                                </p:cTn>
                              </p:par>
                              <p:par>
                                <p:cTn id="59" presetID="22" presetClass="entr" presetSubtype="1" fill="hold" nodeType="withEffect">
                                  <p:stCondLst>
                                    <p:cond delay="0"/>
                                  </p:stCondLst>
                                  <p:childTnLst>
                                    <p:set>
                                      <p:cBhvr>
                                        <p:cTn id="60" dur="1" fill="hold">
                                          <p:stCondLst>
                                            <p:cond delay="0"/>
                                          </p:stCondLst>
                                        </p:cTn>
                                        <p:tgtEl>
                                          <p:spTgt spid="254994"/>
                                        </p:tgtEl>
                                        <p:attrNameLst>
                                          <p:attrName>style.visibility</p:attrName>
                                        </p:attrNameLst>
                                      </p:cBhvr>
                                      <p:to>
                                        <p:strVal val="visible"/>
                                      </p:to>
                                    </p:set>
                                    <p:animEffect transition="in" filter="wipe(up)">
                                      <p:cBhvr>
                                        <p:cTn id="61" dur="500"/>
                                        <p:tgtEl>
                                          <p:spTgt spid="25499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54996"/>
                                        </p:tgtEl>
                                        <p:attrNameLst>
                                          <p:attrName>style.visibility</p:attrName>
                                        </p:attrNameLst>
                                      </p:cBhvr>
                                      <p:to>
                                        <p:strVal val="visible"/>
                                      </p:to>
                                    </p:set>
                                    <p:animEffect transition="in" filter="wipe(up)">
                                      <p:cBhvr>
                                        <p:cTn id="64" dur="500"/>
                                        <p:tgtEl>
                                          <p:spTgt spid="25499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54997"/>
                                        </p:tgtEl>
                                        <p:attrNameLst>
                                          <p:attrName>style.visibility</p:attrName>
                                        </p:attrNameLst>
                                      </p:cBhvr>
                                      <p:to>
                                        <p:strVal val="visible"/>
                                      </p:to>
                                    </p:set>
                                    <p:animEffect transition="in" filter="wipe(up)">
                                      <p:cBhvr>
                                        <p:cTn id="67" dur="500"/>
                                        <p:tgtEl>
                                          <p:spTgt spid="254997"/>
                                        </p:tgtEl>
                                      </p:cBhvr>
                                    </p:animEffect>
                                  </p:childTnLst>
                                </p:cTn>
                              </p:par>
                              <p:par>
                                <p:cTn id="68" presetID="22" presetClass="entr" presetSubtype="1" fill="hold" nodeType="withEffect">
                                  <p:stCondLst>
                                    <p:cond delay="0"/>
                                  </p:stCondLst>
                                  <p:childTnLst>
                                    <p:set>
                                      <p:cBhvr>
                                        <p:cTn id="69" dur="1" fill="hold">
                                          <p:stCondLst>
                                            <p:cond delay="0"/>
                                          </p:stCondLst>
                                        </p:cTn>
                                        <p:tgtEl>
                                          <p:spTgt spid="254998"/>
                                        </p:tgtEl>
                                        <p:attrNameLst>
                                          <p:attrName>style.visibility</p:attrName>
                                        </p:attrNameLst>
                                      </p:cBhvr>
                                      <p:to>
                                        <p:strVal val="visible"/>
                                      </p:to>
                                    </p:set>
                                    <p:animEffect transition="in" filter="wipe(up)">
                                      <p:cBhvr>
                                        <p:cTn id="70" dur="500"/>
                                        <p:tgtEl>
                                          <p:spTgt spid="254998"/>
                                        </p:tgtEl>
                                      </p:cBhvr>
                                    </p:animEffect>
                                  </p:childTnLst>
                                </p:cTn>
                              </p:par>
                              <p:par>
                                <p:cTn id="71" presetID="22" presetClass="entr" presetSubtype="1" fill="hold" nodeType="withEffect">
                                  <p:stCondLst>
                                    <p:cond delay="0"/>
                                  </p:stCondLst>
                                  <p:childTnLst>
                                    <p:set>
                                      <p:cBhvr>
                                        <p:cTn id="72" dur="1" fill="hold">
                                          <p:stCondLst>
                                            <p:cond delay="0"/>
                                          </p:stCondLst>
                                        </p:cTn>
                                        <p:tgtEl>
                                          <p:spTgt spid="254999"/>
                                        </p:tgtEl>
                                        <p:attrNameLst>
                                          <p:attrName>style.visibility</p:attrName>
                                        </p:attrNameLst>
                                      </p:cBhvr>
                                      <p:to>
                                        <p:strVal val="visible"/>
                                      </p:to>
                                    </p:set>
                                    <p:animEffect transition="in" filter="wipe(up)">
                                      <p:cBhvr>
                                        <p:cTn id="73" dur="500"/>
                                        <p:tgtEl>
                                          <p:spTgt spid="254999"/>
                                        </p:tgtEl>
                                      </p:cBhvr>
                                    </p:animEffect>
                                  </p:childTnLst>
                                </p:cTn>
                              </p:par>
                              <p:par>
                                <p:cTn id="74" presetID="22" presetClass="entr" presetSubtype="1" fill="hold" nodeType="withEffect">
                                  <p:stCondLst>
                                    <p:cond delay="0"/>
                                  </p:stCondLst>
                                  <p:childTnLst>
                                    <p:set>
                                      <p:cBhvr>
                                        <p:cTn id="75" dur="1" fill="hold">
                                          <p:stCondLst>
                                            <p:cond delay="0"/>
                                          </p:stCondLst>
                                        </p:cTn>
                                        <p:tgtEl>
                                          <p:spTgt spid="255000"/>
                                        </p:tgtEl>
                                        <p:attrNameLst>
                                          <p:attrName>style.visibility</p:attrName>
                                        </p:attrNameLst>
                                      </p:cBhvr>
                                      <p:to>
                                        <p:strVal val="visible"/>
                                      </p:to>
                                    </p:set>
                                    <p:animEffect transition="in" filter="wipe(up)">
                                      <p:cBhvr>
                                        <p:cTn id="76" dur="500"/>
                                        <p:tgtEl>
                                          <p:spTgt spid="255000"/>
                                        </p:tgtEl>
                                      </p:cBhvr>
                                    </p:animEffect>
                                  </p:childTnLst>
                                </p:cTn>
                              </p:par>
                              <p:par>
                                <p:cTn id="77" presetID="22" presetClass="entr" presetSubtype="1" fill="hold" nodeType="withEffect">
                                  <p:stCondLst>
                                    <p:cond delay="0"/>
                                  </p:stCondLst>
                                  <p:childTnLst>
                                    <p:set>
                                      <p:cBhvr>
                                        <p:cTn id="78" dur="1" fill="hold">
                                          <p:stCondLst>
                                            <p:cond delay="0"/>
                                          </p:stCondLst>
                                        </p:cTn>
                                        <p:tgtEl>
                                          <p:spTgt spid="255001"/>
                                        </p:tgtEl>
                                        <p:attrNameLst>
                                          <p:attrName>style.visibility</p:attrName>
                                        </p:attrNameLst>
                                      </p:cBhvr>
                                      <p:to>
                                        <p:strVal val="visible"/>
                                      </p:to>
                                    </p:set>
                                    <p:animEffect transition="in" filter="wipe(up)">
                                      <p:cBhvr>
                                        <p:cTn id="79" dur="500"/>
                                        <p:tgtEl>
                                          <p:spTgt spid="255001"/>
                                        </p:tgtEl>
                                      </p:cBhvr>
                                    </p:animEffect>
                                  </p:childTnLst>
                                </p:cTn>
                              </p:par>
                              <p:par>
                                <p:cTn id="80" presetID="22" presetClass="entr" presetSubtype="1" fill="hold" nodeType="withEffect">
                                  <p:stCondLst>
                                    <p:cond delay="0"/>
                                  </p:stCondLst>
                                  <p:childTnLst>
                                    <p:set>
                                      <p:cBhvr>
                                        <p:cTn id="81" dur="1" fill="hold">
                                          <p:stCondLst>
                                            <p:cond delay="0"/>
                                          </p:stCondLst>
                                        </p:cTn>
                                        <p:tgtEl>
                                          <p:spTgt spid="255002"/>
                                        </p:tgtEl>
                                        <p:attrNameLst>
                                          <p:attrName>style.visibility</p:attrName>
                                        </p:attrNameLst>
                                      </p:cBhvr>
                                      <p:to>
                                        <p:strVal val="visible"/>
                                      </p:to>
                                    </p:set>
                                    <p:animEffect transition="in" filter="wipe(up)">
                                      <p:cBhvr>
                                        <p:cTn id="82" dur="500"/>
                                        <p:tgtEl>
                                          <p:spTgt spid="25500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5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4" grpId="0" animBg="1"/>
      <p:bldP spid="254985" grpId="0" animBg="1"/>
      <p:bldP spid="254986" grpId="0" animBg="1"/>
      <p:bldP spid="254995" grpId="0" animBg="1"/>
      <p:bldP spid="254996" grpId="0" animBg="1"/>
      <p:bldP spid="254997" grpId="0" animBg="1"/>
      <p:bldP spid="255004"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67"/>
          <p:cNvGrpSpPr/>
          <p:nvPr/>
        </p:nvGrpSpPr>
        <p:grpSpPr>
          <a:xfrm>
            <a:off x="3571875" y="3681214"/>
            <a:ext cx="2507357" cy="2450579"/>
            <a:chOff x="3571875" y="3681214"/>
            <a:chExt cx="2507357" cy="2450579"/>
          </a:xfrm>
        </p:grpSpPr>
        <p:sp>
          <p:nvSpPr>
            <p:cNvPr id="10" name="Rectangle 9"/>
            <p:cNvSpPr/>
            <p:nvPr/>
          </p:nvSpPr>
          <p:spPr>
            <a:xfrm>
              <a:off x="3635896" y="3717032"/>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51201" y="3712468"/>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80992" y="3690367"/>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Rectangle 12"/>
            <p:cNvSpPr/>
            <p:nvPr/>
          </p:nvSpPr>
          <p:spPr>
            <a:xfrm>
              <a:off x="5508104" y="3717032"/>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43017" y="4014217"/>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10547" y="4029447"/>
              <a:ext cx="164579" cy="159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14850" y="3976489"/>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86200" y="4005064"/>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22551" y="43274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22626" y="430835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38700" y="4338439"/>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98976" y="43274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3301" y="46322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08301" y="4636393"/>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32151" y="496557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24375" y="5290939"/>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75126" y="466077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08501" y="498462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794251" y="58895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65601" y="587997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17826" y="58895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598168" y="5584701"/>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56001" y="5899026"/>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33900" y="369073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14006" y="369455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62550" y="369073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91200" y="36812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571875" y="40241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10050" y="40145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48225" y="40241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86400" y="40145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38825" y="43289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60193" y="43296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17826" y="43296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156076" y="43296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17218" y="46249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22018" y="4924425"/>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474593" y="46344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51201" y="46344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70326" y="4629150"/>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65601" y="49392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569718" y="49678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838825" y="495756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598168" y="52726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251201" y="5258941"/>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76800" y="5281414"/>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12693" y="529170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822826" y="5581650"/>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908301" y="55869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565526" y="557745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203701" y="5596508"/>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590925" y="58814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238625" y="5919589"/>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55468" y="589178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508501" y="5910833"/>
              <a:ext cx="240407" cy="2122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882530" y="5587405"/>
              <a:ext cx="240407" cy="2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05" name="Slide Number Placeholder 4"/>
          <p:cNvSpPr>
            <a:spLocks noGrp="1"/>
          </p:cNvSpPr>
          <p:nvPr>
            <p:ph type="sldNum" sz="quarter" idx="10"/>
          </p:nvPr>
        </p:nvSpPr>
        <p:spPr>
          <a:xfrm>
            <a:off x="8382000" y="6553200"/>
            <a:ext cx="685800" cy="228600"/>
          </a:xfrm>
          <a:noFill/>
          <a:ln>
            <a:miter lim="800000"/>
            <a:headEnd/>
            <a:tailEnd/>
          </a:ln>
        </p:spPr>
        <p:txBody>
          <a:bodyPr/>
          <a:lstStyle/>
          <a:p>
            <a:fld id="{6F26B4AC-6C82-4C4D-8526-005C1D401636}" type="slidenum">
              <a:rPr lang="de-DE"/>
              <a:pPr/>
              <a:t>78</a:t>
            </a:fld>
            <a:endParaRPr lang="de-DE"/>
          </a:p>
        </p:txBody>
      </p:sp>
      <p:sp>
        <p:nvSpPr>
          <p:cNvPr id="349186" name="Rectangle 2"/>
          <p:cNvSpPr>
            <a:spLocks noGrp="1" noChangeArrowheads="1"/>
          </p:cNvSpPr>
          <p:nvPr>
            <p:ph type="title"/>
          </p:nvPr>
        </p:nvSpPr>
        <p:spPr/>
        <p:txBody>
          <a:bodyPr/>
          <a:lstStyle/>
          <a:p>
            <a:pPr>
              <a:defRPr/>
            </a:pPr>
            <a:r>
              <a:rPr lang="en-US" dirty="0" smtClean="0"/>
              <a:t>Example: Greedy descent for N-Queen</a:t>
            </a:r>
            <a:endParaRPr lang="de-DE" dirty="0"/>
          </a:p>
        </p:txBody>
      </p:sp>
      <p:sp>
        <p:nvSpPr>
          <p:cNvPr id="349187" name="Rectangle 3"/>
          <p:cNvSpPr>
            <a:spLocks noGrp="1" noChangeArrowheads="1"/>
          </p:cNvSpPr>
          <p:nvPr>
            <p:ph type="body" idx="1"/>
          </p:nvPr>
        </p:nvSpPr>
        <p:spPr>
          <a:xfrm>
            <a:off x="134938" y="1066800"/>
            <a:ext cx="8437590" cy="5029200"/>
          </a:xfrm>
        </p:spPr>
        <p:txBody>
          <a:bodyPr/>
          <a:lstStyle/>
          <a:p>
            <a:pPr eaLnBrk="1" hangingPunct="1">
              <a:buFontTx/>
              <a:buNone/>
              <a:defRPr/>
            </a:pPr>
            <a:r>
              <a:rPr lang="en-US" sz="2000" dirty="0" smtClean="0">
                <a:solidFill>
                  <a:srgbClr val="3233D0"/>
                </a:solidFill>
                <a:ea typeface="ＭＳ Ｐゴシック" pitchFamily="34" charset="-128"/>
                <a:cs typeface="+mn-cs"/>
              </a:rPr>
              <a:t>For each column, assign randomly each queen to a row</a:t>
            </a:r>
          </a:p>
          <a:p>
            <a:pPr eaLnBrk="1" hangingPunct="1">
              <a:buFontTx/>
              <a:buNone/>
              <a:defRPr/>
            </a:pPr>
            <a:r>
              <a:rPr lang="en-US" sz="2000" dirty="0" smtClean="0">
                <a:solidFill>
                  <a:srgbClr val="3233D0"/>
                </a:solidFill>
                <a:ea typeface="ＭＳ Ｐゴシック" pitchFamily="34" charset="-128"/>
                <a:cs typeface="+mn-cs"/>
              </a:rPr>
              <a:t>   (a number between 1 and N)</a:t>
            </a:r>
            <a:endParaRPr lang="en-US" sz="2000" dirty="0" smtClean="0">
              <a:ea typeface="ＭＳ Ｐゴシック" pitchFamily="34" charset="-128"/>
              <a:cs typeface="+mn-cs"/>
            </a:endParaRPr>
          </a:p>
          <a:p>
            <a:pPr eaLnBrk="1" hangingPunct="1">
              <a:buFontTx/>
              <a:buNone/>
              <a:defRPr/>
            </a:pPr>
            <a:r>
              <a:rPr lang="en-US" sz="2000" dirty="0" smtClean="0">
                <a:solidFill>
                  <a:schemeClr val="tx1">
                    <a:lumMod val="95000"/>
                    <a:lumOff val="5000"/>
                  </a:schemeClr>
                </a:solidFill>
                <a:ea typeface="ＭＳ Ｐゴシック" pitchFamily="34" charset="-128"/>
                <a:cs typeface="+mn-cs"/>
              </a:rPr>
              <a:t>Repeat</a:t>
            </a:r>
          </a:p>
          <a:p>
            <a:pPr lvl="1" eaLnBrk="1" hangingPunct="1">
              <a:defRPr/>
            </a:pPr>
            <a:r>
              <a:rPr lang="en-US" dirty="0" smtClean="0">
                <a:solidFill>
                  <a:schemeClr val="tx1">
                    <a:lumMod val="95000"/>
                    <a:lumOff val="5000"/>
                  </a:schemeClr>
                </a:solidFill>
                <a:ea typeface="ＭＳ Ｐゴシック" pitchFamily="34" charset="-128"/>
              </a:rPr>
              <a:t>For each column &amp; each number: Evaluate how many constraint violations changing the assignment would yield</a:t>
            </a:r>
          </a:p>
          <a:p>
            <a:pPr lvl="1" eaLnBrk="1" hangingPunct="1">
              <a:defRPr/>
            </a:pPr>
            <a:r>
              <a:rPr lang="en-US" dirty="0" smtClean="0">
                <a:solidFill>
                  <a:schemeClr val="tx1">
                    <a:lumMod val="95000"/>
                    <a:lumOff val="5000"/>
                  </a:schemeClr>
                </a:solidFill>
                <a:ea typeface="ＭＳ Ｐゴシック" pitchFamily="34" charset="-128"/>
              </a:rPr>
              <a:t>Choose the column and number that leads to the fewest violated constraints; </a:t>
            </a:r>
            <a:r>
              <a:rPr lang="en-US" dirty="0" smtClean="0">
                <a:solidFill>
                  <a:srgbClr val="FF0000"/>
                </a:solidFill>
                <a:ea typeface="ＭＳ Ｐゴシック" pitchFamily="34" charset="-128"/>
              </a:rPr>
              <a:t>change it</a:t>
            </a:r>
          </a:p>
          <a:p>
            <a:pPr eaLnBrk="1" hangingPunct="1">
              <a:buFontTx/>
              <a:buNone/>
              <a:defRPr/>
            </a:pPr>
            <a:r>
              <a:rPr lang="en-US" sz="2000" dirty="0" smtClean="0">
                <a:solidFill>
                  <a:schemeClr val="tx1">
                    <a:lumMod val="95000"/>
                    <a:lumOff val="5000"/>
                  </a:schemeClr>
                </a:solidFill>
                <a:ea typeface="ＭＳ Ｐゴシック" pitchFamily="34" charset="-128"/>
                <a:cs typeface="+mn-cs"/>
              </a:rPr>
              <a:t>Until solved</a:t>
            </a:r>
            <a:endParaRPr lang="de-DE" sz="2000" dirty="0" smtClean="0">
              <a:solidFill>
                <a:schemeClr val="tx1">
                  <a:lumMod val="95000"/>
                  <a:lumOff val="5000"/>
                </a:schemeClr>
              </a:solidFill>
              <a:ea typeface="ＭＳ Ｐゴシック" pitchFamily="34" charset="-128"/>
              <a:cs typeface="+mn-cs"/>
            </a:endParaRPr>
          </a:p>
          <a:p>
            <a:pPr eaLnBrk="1" hangingPunct="1">
              <a:buFontTx/>
              <a:buNone/>
              <a:defRPr/>
            </a:pPr>
            <a:endParaRPr lang="en-US" sz="2800" dirty="0">
              <a:solidFill>
                <a:schemeClr val="tx1">
                  <a:lumMod val="95000"/>
                  <a:lumOff val="5000"/>
                </a:schemeClr>
              </a:solidFill>
              <a:ea typeface="ＭＳ Ｐゴシック" pitchFamily="34" charset="-128"/>
              <a:cs typeface="+mn-cs"/>
            </a:endParaRPr>
          </a:p>
        </p:txBody>
      </p:sp>
      <p:pic>
        <p:nvPicPr>
          <p:cNvPr id="60" name="Picture 4" descr="8queen-eval"/>
          <p:cNvPicPr>
            <a:picLocks noChangeAspect="1" noChangeArrowheads="1"/>
          </p:cNvPicPr>
          <p:nvPr/>
        </p:nvPicPr>
        <p:blipFill>
          <a:blip r:embed="rId3" cstate="print"/>
          <a:srcRect/>
          <a:stretch>
            <a:fillRect/>
          </a:stretch>
        </p:blipFill>
        <p:spPr bwMode="auto">
          <a:xfrm>
            <a:off x="3357554" y="3286124"/>
            <a:ext cx="3105150" cy="3209925"/>
          </a:xfrm>
          <a:prstGeom prst="rect">
            <a:avLst/>
          </a:prstGeom>
          <a:noFill/>
          <a:ln w="9525">
            <a:noFill/>
            <a:miter lim="800000"/>
            <a:headEnd/>
            <a:tailEnd/>
          </a:ln>
        </p:spPr>
      </p:pic>
      <p:cxnSp>
        <p:nvCxnSpPr>
          <p:cNvPr id="8" name="Straight Arrow Connector 7"/>
          <p:cNvCxnSpPr/>
          <p:nvPr/>
        </p:nvCxnSpPr>
        <p:spPr>
          <a:xfrm rot="5400000" flipH="1" flipV="1">
            <a:off x="4520974" y="4610078"/>
            <a:ext cx="857256" cy="1588"/>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18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9187">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9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p:txBody>
          <a:bodyPr/>
          <a:lstStyle/>
          <a:p>
            <a:pPr>
              <a:defRPr/>
            </a:pPr>
            <a:r>
              <a:rPr lang="en-US" smtClean="0"/>
              <a:t>Iterative Best Improvement</a:t>
            </a:r>
          </a:p>
        </p:txBody>
      </p:sp>
      <p:sp>
        <p:nvSpPr>
          <p:cNvPr id="34819" name="Rectangle 3"/>
          <p:cNvSpPr>
            <a:spLocks noGrp="1" noChangeArrowheads="1"/>
          </p:cNvSpPr>
          <p:nvPr>
            <p:ph type="body" idx="1"/>
          </p:nvPr>
        </p:nvSpPr>
        <p:spPr>
          <a:xfrm>
            <a:off x="250825" y="908050"/>
            <a:ext cx="8893175" cy="2281238"/>
          </a:xfrm>
        </p:spPr>
        <p:txBody>
          <a:bodyPr/>
          <a:lstStyle/>
          <a:p>
            <a:pPr eaLnBrk="1" hangingPunct="1">
              <a:lnSpc>
                <a:spcPct val="95000"/>
              </a:lnSpc>
              <a:buSzTx/>
              <a:buFontTx/>
              <a:buChar char="•"/>
            </a:pPr>
            <a:r>
              <a:rPr lang="en-US" dirty="0" smtClean="0"/>
              <a:t>How to determine the neighbor node to be selected?</a:t>
            </a:r>
          </a:p>
          <a:p>
            <a:pPr eaLnBrk="1" hangingPunct="1">
              <a:lnSpc>
                <a:spcPct val="95000"/>
              </a:lnSpc>
              <a:buSzTx/>
              <a:buFontTx/>
              <a:buChar char="•"/>
            </a:pPr>
            <a:r>
              <a:rPr lang="en-US" dirty="0" smtClean="0">
                <a:solidFill>
                  <a:srgbClr val="FF0000"/>
                </a:solidFill>
              </a:rPr>
              <a:t>Iterative Best Improvement</a:t>
            </a:r>
            <a:r>
              <a:rPr lang="en-US" dirty="0" smtClean="0"/>
              <a:t>: </a:t>
            </a:r>
          </a:p>
          <a:p>
            <a:pPr lvl="1" eaLnBrk="1" hangingPunct="1">
              <a:lnSpc>
                <a:spcPct val="95000"/>
              </a:lnSpc>
            </a:pPr>
            <a:r>
              <a:rPr lang="en-US" dirty="0" smtClean="0"/>
              <a:t>select the neighbor that optimizes some evaluation function</a:t>
            </a:r>
          </a:p>
          <a:p>
            <a:pPr eaLnBrk="1" hangingPunct="1">
              <a:lnSpc>
                <a:spcPct val="95000"/>
              </a:lnSpc>
              <a:buSzTx/>
              <a:buFontTx/>
              <a:buChar char="•"/>
            </a:pPr>
            <a:r>
              <a:rPr lang="en-US" dirty="0" smtClean="0"/>
              <a:t>Which strategy would make sense? Select neighbor with …</a:t>
            </a:r>
          </a:p>
          <a:p>
            <a:pPr eaLnBrk="1" hangingPunct="1">
              <a:lnSpc>
                <a:spcPct val="95000"/>
              </a:lnSpc>
              <a:buSzTx/>
              <a:buFontTx/>
              <a:buChar char="•"/>
            </a:pPr>
            <a:endParaRPr lang="en-US" dirty="0" smtClean="0"/>
          </a:p>
          <a:p>
            <a:pPr eaLnBrk="1" hangingPunct="1">
              <a:lnSpc>
                <a:spcPct val="95000"/>
              </a:lnSpc>
              <a:buSzTx/>
              <a:buFontTx/>
              <a:buChar char="•"/>
            </a:pPr>
            <a:endParaRPr lang="en-US" dirty="0" smtClean="0"/>
          </a:p>
          <a:p>
            <a:pPr eaLnBrk="1" hangingPunct="1">
              <a:lnSpc>
                <a:spcPct val="95000"/>
              </a:lnSpc>
              <a:buSzTx/>
              <a:buFontTx/>
              <a:buChar char="•"/>
            </a:pPr>
            <a:endParaRPr lang="en-US" dirty="0" smtClean="0"/>
          </a:p>
          <a:p>
            <a:pPr eaLnBrk="1" hangingPunct="1">
              <a:lnSpc>
                <a:spcPct val="95000"/>
              </a:lnSpc>
              <a:buSzTx/>
              <a:buFontTx/>
              <a:buChar char="•"/>
            </a:pPr>
            <a:endParaRPr lang="en-US" dirty="0" smtClean="0"/>
          </a:p>
          <a:p>
            <a:pPr eaLnBrk="1" hangingPunct="1">
              <a:lnSpc>
                <a:spcPct val="95000"/>
              </a:lnSpc>
              <a:buSzTx/>
              <a:buFontTx/>
              <a:buChar char="•"/>
            </a:pPr>
            <a:endParaRPr lang="en-US" dirty="0" smtClean="0"/>
          </a:p>
          <a:p>
            <a:pPr eaLnBrk="1" hangingPunct="1">
              <a:lnSpc>
                <a:spcPct val="95000"/>
              </a:lnSpc>
              <a:buSzTx/>
              <a:buFontTx/>
              <a:buChar char="•"/>
            </a:pPr>
            <a:endParaRPr lang="en-US" sz="1200" dirty="0" smtClean="0"/>
          </a:p>
        </p:txBody>
      </p:sp>
      <p:sp>
        <p:nvSpPr>
          <p:cNvPr id="4" name="Rectangle 7"/>
          <p:cNvSpPr>
            <a:spLocks noChangeArrowheads="1"/>
          </p:cNvSpPr>
          <p:nvPr>
            <p:custDataLst>
              <p:tags r:id="rId1"/>
            </p:custDataLst>
          </p:nvPr>
        </p:nvSpPr>
        <p:spPr bwMode="auto">
          <a:xfrm>
            <a:off x="827584" y="5229919"/>
            <a:ext cx="7772400" cy="504825"/>
          </a:xfrm>
          <a:prstGeom prst="rect">
            <a:avLst/>
          </a:prstGeom>
          <a:solidFill>
            <a:srgbClr val="00CCFF"/>
          </a:solidFill>
          <a:ln w="9525">
            <a:noFill/>
            <a:miter lim="800000"/>
            <a:headEnd/>
            <a:tailEnd/>
          </a:ln>
        </p:spPr>
        <p:txBody>
          <a:bodyPr wrap="none" anchor="ctr"/>
          <a:lstStyle/>
          <a:p>
            <a:pPr>
              <a:defRPr/>
            </a:pPr>
            <a:r>
              <a:rPr lang="en-US" sz="2400" dirty="0">
                <a:latin typeface="+mn-lt"/>
                <a:ea typeface="Arial" charset="0"/>
                <a:cs typeface="Arial" charset="0"/>
              </a:rPr>
              <a:t>Minimal number of constraint violations</a:t>
            </a:r>
          </a:p>
        </p:txBody>
      </p:sp>
      <p:sp>
        <p:nvSpPr>
          <p:cNvPr id="5" name="TextBox 4"/>
          <p:cNvSpPr txBox="1">
            <a:spLocks noChangeArrowheads="1"/>
          </p:cNvSpPr>
          <p:nvPr/>
        </p:nvSpPr>
        <p:spPr bwMode="auto">
          <a:xfrm>
            <a:off x="827584" y="4221857"/>
            <a:ext cx="7772400" cy="461962"/>
          </a:xfrm>
          <a:prstGeom prst="rect">
            <a:avLst/>
          </a:prstGeom>
          <a:solidFill>
            <a:srgbClr val="FFFF00"/>
          </a:solidFill>
          <a:ln w="9525">
            <a:noFill/>
            <a:miter lim="800000"/>
            <a:headEnd/>
            <a:tailEnd/>
          </a:ln>
        </p:spPr>
        <p:txBody>
          <a:bodyPr>
            <a:spAutoFit/>
          </a:bodyPr>
          <a:lstStyle/>
          <a:p>
            <a:pPr>
              <a:defRPr/>
            </a:pPr>
            <a:r>
              <a:rPr lang="en-US" sz="2400" dirty="0">
                <a:latin typeface="+mn-lt"/>
                <a:ea typeface="Arial" charset="0"/>
                <a:cs typeface="Arial" charset="0"/>
              </a:rPr>
              <a:t>Similar number of constraint violations as current state</a:t>
            </a:r>
          </a:p>
        </p:txBody>
      </p:sp>
      <p:sp>
        <p:nvSpPr>
          <p:cNvPr id="6" name="TextBox 5"/>
          <p:cNvSpPr txBox="1">
            <a:spLocks noChangeArrowheads="1"/>
          </p:cNvSpPr>
          <p:nvPr/>
        </p:nvSpPr>
        <p:spPr bwMode="auto">
          <a:xfrm>
            <a:off x="827584" y="3717032"/>
            <a:ext cx="7772400" cy="461962"/>
          </a:xfrm>
          <a:prstGeom prst="rect">
            <a:avLst/>
          </a:prstGeom>
          <a:solidFill>
            <a:srgbClr val="66FF33">
              <a:alpha val="54901"/>
            </a:srgbClr>
          </a:solidFill>
          <a:ln w="9525">
            <a:noFill/>
            <a:miter lim="800000"/>
            <a:headEnd/>
            <a:tailEnd/>
          </a:ln>
        </p:spPr>
        <p:txBody>
          <a:bodyPr>
            <a:spAutoFit/>
          </a:bodyPr>
          <a:lstStyle/>
          <a:p>
            <a:pPr>
              <a:defRPr/>
            </a:pPr>
            <a:r>
              <a:rPr lang="en-US" sz="2400" dirty="0">
                <a:latin typeface="+mn-lt"/>
                <a:ea typeface="Arial" charset="0"/>
                <a:cs typeface="Arial" charset="0"/>
              </a:rPr>
              <a:t>Maximal number of constraint violations</a:t>
            </a:r>
          </a:p>
        </p:txBody>
      </p:sp>
      <p:sp>
        <p:nvSpPr>
          <p:cNvPr id="7" name="TextBox 6"/>
          <p:cNvSpPr txBox="1">
            <a:spLocks noChangeArrowheads="1"/>
          </p:cNvSpPr>
          <p:nvPr/>
        </p:nvSpPr>
        <p:spPr bwMode="auto">
          <a:xfrm>
            <a:off x="827584" y="4726682"/>
            <a:ext cx="7772400" cy="461962"/>
          </a:xfrm>
          <a:prstGeom prst="rect">
            <a:avLst/>
          </a:prstGeom>
          <a:solidFill>
            <a:srgbClr val="FF66CC">
              <a:alpha val="61176"/>
            </a:srgbClr>
          </a:solidFill>
          <a:ln w="9525">
            <a:noFill/>
            <a:miter lim="800000"/>
            <a:headEnd/>
            <a:tailEnd/>
          </a:ln>
        </p:spPr>
        <p:txBody>
          <a:bodyPr>
            <a:spAutoFit/>
          </a:bodyPr>
          <a:lstStyle/>
          <a:p>
            <a:pPr>
              <a:defRPr/>
            </a:pPr>
            <a:r>
              <a:rPr lang="en-US" sz="2400" dirty="0">
                <a:latin typeface="+mn-lt"/>
                <a:ea typeface="Arial" charset="0"/>
                <a:cs typeface="Arial" charset="0"/>
              </a:rPr>
              <a:t>No constraint violations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p:txBody>
          <a:bodyPr/>
          <a:lstStyle/>
          <a:p>
            <a:pPr>
              <a:defRPr/>
            </a:pPr>
            <a:r>
              <a:rPr lang="en-US" smtClean="0"/>
              <a:t>Iterative Best Improvement</a:t>
            </a:r>
          </a:p>
        </p:txBody>
      </p:sp>
      <p:sp>
        <p:nvSpPr>
          <p:cNvPr id="34819" name="Rectangle 3"/>
          <p:cNvSpPr>
            <a:spLocks noGrp="1" noChangeArrowheads="1"/>
          </p:cNvSpPr>
          <p:nvPr>
            <p:ph type="body" idx="1"/>
          </p:nvPr>
        </p:nvSpPr>
        <p:spPr>
          <a:xfrm>
            <a:off x="250825" y="908050"/>
            <a:ext cx="8893175" cy="2281238"/>
          </a:xfrm>
        </p:spPr>
        <p:txBody>
          <a:bodyPr/>
          <a:lstStyle/>
          <a:p>
            <a:pPr eaLnBrk="1" hangingPunct="1">
              <a:lnSpc>
                <a:spcPct val="95000"/>
              </a:lnSpc>
              <a:buSzTx/>
              <a:buFontTx/>
              <a:buChar char="•"/>
            </a:pPr>
            <a:r>
              <a:rPr lang="en-US" dirty="0" smtClean="0"/>
              <a:t>How to determine the neighbor node to be selected?</a:t>
            </a:r>
          </a:p>
          <a:p>
            <a:pPr eaLnBrk="1" hangingPunct="1">
              <a:lnSpc>
                <a:spcPct val="95000"/>
              </a:lnSpc>
              <a:buSzTx/>
              <a:buFontTx/>
              <a:buChar char="•"/>
            </a:pPr>
            <a:r>
              <a:rPr lang="en-US" dirty="0" smtClean="0">
                <a:solidFill>
                  <a:srgbClr val="FF0000"/>
                </a:solidFill>
              </a:rPr>
              <a:t>Iterative Best Improvement</a:t>
            </a:r>
            <a:r>
              <a:rPr lang="en-US" dirty="0" smtClean="0"/>
              <a:t>: </a:t>
            </a:r>
          </a:p>
          <a:p>
            <a:pPr lvl="1" eaLnBrk="1" hangingPunct="1">
              <a:lnSpc>
                <a:spcPct val="95000"/>
              </a:lnSpc>
            </a:pPr>
            <a:r>
              <a:rPr lang="en-US" dirty="0" smtClean="0"/>
              <a:t>select the neighbor that optimizes some evaluation function</a:t>
            </a:r>
          </a:p>
          <a:p>
            <a:pPr eaLnBrk="1" hangingPunct="1">
              <a:lnSpc>
                <a:spcPct val="95000"/>
              </a:lnSpc>
              <a:buSzTx/>
              <a:buFontTx/>
              <a:buChar char="•"/>
            </a:pPr>
            <a:r>
              <a:rPr lang="en-US" dirty="0" smtClean="0"/>
              <a:t>Which strategy would make sense? Select </a:t>
            </a:r>
            <a:r>
              <a:rPr lang="en-US" dirty="0" err="1" smtClean="0"/>
              <a:t>neighbour</a:t>
            </a:r>
            <a:r>
              <a:rPr lang="en-US" dirty="0" smtClean="0"/>
              <a:t> with …</a:t>
            </a:r>
          </a:p>
          <a:p>
            <a:pPr eaLnBrk="1" hangingPunct="1">
              <a:lnSpc>
                <a:spcPct val="95000"/>
              </a:lnSpc>
              <a:buSzTx/>
              <a:buFontTx/>
              <a:buChar char="•"/>
            </a:pPr>
            <a:endParaRPr lang="en-US" dirty="0" smtClean="0"/>
          </a:p>
          <a:p>
            <a:pPr eaLnBrk="1" hangingPunct="1">
              <a:lnSpc>
                <a:spcPct val="95000"/>
              </a:lnSpc>
              <a:buSzTx/>
              <a:buNone/>
            </a:pPr>
            <a:endParaRPr lang="en-US" dirty="0" smtClean="0"/>
          </a:p>
          <a:p>
            <a:pPr eaLnBrk="1" hangingPunct="1">
              <a:lnSpc>
                <a:spcPct val="95000"/>
              </a:lnSpc>
              <a:buSzTx/>
              <a:buFontTx/>
              <a:buChar char="•"/>
            </a:pPr>
            <a:endParaRPr lang="en-US" sz="1200" dirty="0" smtClean="0"/>
          </a:p>
          <a:p>
            <a:pPr eaLnBrk="1" hangingPunct="1">
              <a:lnSpc>
                <a:spcPct val="95000"/>
              </a:lnSpc>
              <a:buSzTx/>
              <a:buFontTx/>
              <a:buChar char="•"/>
            </a:pPr>
            <a:r>
              <a:rPr lang="en-US" sz="2000" dirty="0" smtClean="0">
                <a:solidFill>
                  <a:srgbClr val="FF0000"/>
                </a:solidFill>
              </a:rPr>
              <a:t>Evaluation function:</a:t>
            </a:r>
            <a:r>
              <a:rPr lang="en-US" sz="2000" dirty="0" smtClean="0"/>
              <a:t> </a:t>
            </a:r>
            <a:br>
              <a:rPr lang="en-US" sz="2000" dirty="0" smtClean="0"/>
            </a:br>
            <a:r>
              <a:rPr lang="en-US" sz="2000" dirty="0" smtClean="0"/>
              <a:t>h(n): number of constraint violations in state n</a:t>
            </a:r>
          </a:p>
          <a:p>
            <a:pPr eaLnBrk="1" hangingPunct="1">
              <a:lnSpc>
                <a:spcPct val="95000"/>
              </a:lnSpc>
              <a:buSzTx/>
              <a:buFontTx/>
              <a:buChar char="•"/>
            </a:pPr>
            <a:r>
              <a:rPr lang="en-US" sz="2000" dirty="0" smtClean="0">
                <a:solidFill>
                  <a:srgbClr val="FF0000"/>
                </a:solidFill>
              </a:rPr>
              <a:t>Greedy descent</a:t>
            </a:r>
            <a:r>
              <a:rPr lang="en-US" sz="2000" dirty="0" smtClean="0"/>
              <a:t>: evaluate h(n) for each </a:t>
            </a:r>
            <a:r>
              <a:rPr lang="en-US" sz="2000" dirty="0" err="1" smtClean="0"/>
              <a:t>neighbour</a:t>
            </a:r>
            <a:r>
              <a:rPr lang="en-US" sz="2000" dirty="0" smtClean="0"/>
              <a:t>, pick the </a:t>
            </a:r>
            <a:r>
              <a:rPr lang="en-US" sz="2000" dirty="0" err="1" smtClean="0"/>
              <a:t>neighbour</a:t>
            </a:r>
            <a:r>
              <a:rPr lang="en-US" sz="2000" dirty="0" smtClean="0"/>
              <a:t> n with minimal h(n)</a:t>
            </a:r>
          </a:p>
          <a:p>
            <a:pPr eaLnBrk="1" hangingPunct="1">
              <a:lnSpc>
                <a:spcPct val="95000"/>
              </a:lnSpc>
              <a:buSzTx/>
              <a:buFontTx/>
              <a:buChar char="•"/>
            </a:pPr>
            <a:r>
              <a:rPr lang="en-US" sz="2000" dirty="0" smtClean="0">
                <a:solidFill>
                  <a:srgbClr val="FF0000"/>
                </a:solidFill>
              </a:rPr>
              <a:t>Hill climbing</a:t>
            </a:r>
            <a:r>
              <a:rPr lang="en-US" sz="2000" dirty="0" smtClean="0"/>
              <a:t>: equivalent algorithm for maximization problems</a:t>
            </a:r>
            <a:endParaRPr lang="en-US" sz="1800" dirty="0" smtClean="0"/>
          </a:p>
          <a:p>
            <a:pPr lvl="1" eaLnBrk="1" hangingPunct="1">
              <a:lnSpc>
                <a:spcPct val="95000"/>
              </a:lnSpc>
            </a:pPr>
            <a:r>
              <a:rPr lang="en-US" sz="1800" dirty="0" smtClean="0"/>
              <a:t>Here: maximize the number of constraints satisfied</a:t>
            </a:r>
            <a:endParaRPr lang="en-US" sz="1600" dirty="0" smtClean="0"/>
          </a:p>
        </p:txBody>
      </p:sp>
      <p:sp>
        <p:nvSpPr>
          <p:cNvPr id="4" name="Rectangle 7"/>
          <p:cNvSpPr>
            <a:spLocks noChangeArrowheads="1"/>
          </p:cNvSpPr>
          <p:nvPr>
            <p:custDataLst>
              <p:tags r:id="rId1"/>
            </p:custDataLst>
          </p:nvPr>
        </p:nvSpPr>
        <p:spPr bwMode="auto">
          <a:xfrm>
            <a:off x="642910" y="3143248"/>
            <a:ext cx="7772400" cy="504825"/>
          </a:xfrm>
          <a:prstGeom prst="rect">
            <a:avLst/>
          </a:prstGeom>
          <a:solidFill>
            <a:srgbClr val="00CCFF"/>
          </a:solidFill>
          <a:ln w="9525">
            <a:noFill/>
            <a:miter lim="800000"/>
            <a:headEnd/>
            <a:tailEnd/>
          </a:ln>
        </p:spPr>
        <p:txBody>
          <a:bodyPr wrap="none" anchor="ctr"/>
          <a:lstStyle/>
          <a:p>
            <a:pPr>
              <a:defRPr/>
            </a:pPr>
            <a:r>
              <a:rPr lang="en-US" sz="2400" dirty="0">
                <a:latin typeface="+mn-lt"/>
                <a:ea typeface="Arial" charset="0"/>
                <a:cs typeface="Arial" charset="0"/>
              </a:rPr>
              <a:t>Minimal number of constraint violations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8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27278</TotalTime>
  <Words>6457</Words>
  <Application>Microsoft Office PowerPoint</Application>
  <PresentationFormat>On-screen Show (4:3)</PresentationFormat>
  <Paragraphs>1052</Paragraphs>
  <Slides>78</Slides>
  <Notes>76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Default Design</vt:lpstr>
      <vt:lpstr>Acrobat Document</vt:lpstr>
      <vt:lpstr>Slide 1</vt:lpstr>
      <vt:lpstr>Course Announcements</vt:lpstr>
      <vt:lpstr>Systematically solving CSPs: Summary</vt:lpstr>
      <vt:lpstr>Lecture Overview</vt:lpstr>
      <vt:lpstr>Local Search motivation: Scale</vt:lpstr>
      <vt:lpstr>Local Search: General Method</vt:lpstr>
      <vt:lpstr>Local Search: Selecting Neighbors</vt:lpstr>
      <vt:lpstr>Iterative Best Improvement</vt:lpstr>
      <vt:lpstr>Iterative Best Improvement</vt:lpstr>
      <vt:lpstr>Selecting the best neighbor</vt:lpstr>
      <vt:lpstr>Example: N-Queens</vt:lpstr>
      <vt:lpstr>Example: N-queen as a local search problem</vt:lpstr>
      <vt:lpstr>Example: n-queens</vt:lpstr>
      <vt:lpstr>Example: Greedy descent for N-Queen</vt:lpstr>
      <vt:lpstr>Slide 15</vt:lpstr>
      <vt:lpstr>n-queens, Why?</vt:lpstr>
      <vt:lpstr>Lecture Overview</vt:lpstr>
      <vt:lpstr>Constrained Optimization Problems </vt:lpstr>
      <vt:lpstr>Constrained Optimization Example</vt:lpstr>
      <vt:lpstr>Slide 20</vt:lpstr>
      <vt:lpstr>Problems with Hill Climbing</vt:lpstr>
      <vt:lpstr>Corresponding problem for GreedyDescent Local minimum example: 8-queens problem</vt:lpstr>
      <vt:lpstr>Even more Problems in higher dimensions</vt:lpstr>
      <vt:lpstr>Lecture Overview</vt:lpstr>
      <vt:lpstr>Local Search: Summary</vt:lpstr>
      <vt:lpstr>Stochastic Local Search</vt:lpstr>
      <vt:lpstr>Slide 27</vt:lpstr>
      <vt:lpstr>Slide 28</vt:lpstr>
      <vt:lpstr>Random Steps (Walk)</vt:lpstr>
      <vt:lpstr>Random Steps (Walk): two-step</vt:lpstr>
      <vt:lpstr>Successful application of SLS</vt:lpstr>
      <vt:lpstr>Example: SLS for RNA secondary structure design</vt:lpstr>
      <vt:lpstr>CSP/logic: formal verification</vt:lpstr>
      <vt:lpstr>(Stochastic) Local search advantage: Online setting</vt:lpstr>
      <vt:lpstr>SLS limitations</vt:lpstr>
      <vt:lpstr>SLS Advantage: anytime algorithms</vt:lpstr>
      <vt:lpstr>Learning Goals for today’s class – part1</vt:lpstr>
      <vt:lpstr>Lecture Overview</vt:lpstr>
      <vt:lpstr>Evaluating SLS algorithms</vt:lpstr>
      <vt:lpstr>Comparing Stochastic Algorithms: Challenge</vt:lpstr>
      <vt:lpstr>First attempt….</vt:lpstr>
      <vt:lpstr>Runtime Distributions are even more effective</vt:lpstr>
      <vt:lpstr>Comparing runtime distributions</vt:lpstr>
      <vt:lpstr>Comparing runtime distributions</vt:lpstr>
      <vt:lpstr>Comparing runtime distributions</vt:lpstr>
      <vt:lpstr>Comparing runtime distributions</vt:lpstr>
      <vt:lpstr>Comparing runtime distributions</vt:lpstr>
      <vt:lpstr>Runtime distributions in AIspace</vt:lpstr>
      <vt:lpstr>Runtime Distributions</vt:lpstr>
      <vt:lpstr>What are we going to look at in AIspace</vt:lpstr>
      <vt:lpstr>Stochastic Local Search</vt:lpstr>
      <vt:lpstr>Lecture Overview</vt:lpstr>
      <vt:lpstr>Tabu lists</vt:lpstr>
      <vt:lpstr>Simulated Annealing</vt:lpstr>
      <vt:lpstr>Simulated Annealing: algorithm</vt:lpstr>
      <vt:lpstr>Slide 56</vt:lpstr>
      <vt:lpstr>Properties of simulated annealing search</vt:lpstr>
      <vt:lpstr>Lecture Overview</vt:lpstr>
      <vt:lpstr>Population Based SLS</vt:lpstr>
      <vt:lpstr>Population Based SLS: Beam Search</vt:lpstr>
      <vt:lpstr>Population Based SLS: Stochastic Beam Search</vt:lpstr>
      <vt:lpstr>Stochastic Beam Search: Advantages</vt:lpstr>
      <vt:lpstr>Population Based SLS: Genetic Algorithms</vt:lpstr>
      <vt:lpstr>Genetic algorithms: Example</vt:lpstr>
      <vt:lpstr>Genetic algorithms: Example</vt:lpstr>
      <vt:lpstr>Genetic algorithms: Example</vt:lpstr>
      <vt:lpstr>Genetic Algorithms: Conclusions</vt:lpstr>
      <vt:lpstr>Learning Goals for today’s class part-2</vt:lpstr>
      <vt:lpstr>Modules we'll cover in this course: R&amp;Rsys</vt:lpstr>
      <vt:lpstr>Next class</vt:lpstr>
      <vt:lpstr>Sampling a discrete probability distribution</vt:lpstr>
      <vt:lpstr>Systematically solving CSPs: Summary</vt:lpstr>
      <vt:lpstr>CSPs summary</vt:lpstr>
      <vt:lpstr>Local Search: Motivation</vt:lpstr>
      <vt:lpstr>Local Search Problem: Definition</vt:lpstr>
      <vt:lpstr>Example </vt:lpstr>
      <vt:lpstr>Slide 77</vt:lpstr>
      <vt:lpstr>Example: Greedy descent for N-Queen</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540</cp:revision>
  <dcterms:created xsi:type="dcterms:W3CDTF">2000-08-26T02:46:38Z</dcterms:created>
  <dcterms:modified xsi:type="dcterms:W3CDTF">2012-05-23T18:36:30Z</dcterms:modified>
</cp:coreProperties>
</file>