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11" r:id="rId2"/>
    <p:sldId id="449" r:id="rId3"/>
    <p:sldId id="434" r:id="rId4"/>
    <p:sldId id="448" r:id="rId5"/>
    <p:sldId id="435" r:id="rId6"/>
    <p:sldId id="417" r:id="rId7"/>
    <p:sldId id="418" r:id="rId8"/>
    <p:sldId id="505" r:id="rId9"/>
    <p:sldId id="506" r:id="rId10"/>
    <p:sldId id="496" r:id="rId11"/>
    <p:sldId id="432" r:id="rId12"/>
    <p:sldId id="420" r:id="rId13"/>
    <p:sldId id="421" r:id="rId14"/>
    <p:sldId id="453" r:id="rId15"/>
    <p:sldId id="446" r:id="rId16"/>
    <p:sldId id="442" r:id="rId17"/>
    <p:sldId id="498" r:id="rId18"/>
    <p:sldId id="423" r:id="rId19"/>
    <p:sldId id="441" r:id="rId20"/>
    <p:sldId id="443" r:id="rId21"/>
    <p:sldId id="425" r:id="rId22"/>
    <p:sldId id="444" r:id="rId23"/>
    <p:sldId id="426" r:id="rId24"/>
    <p:sldId id="499" r:id="rId25"/>
    <p:sldId id="428" r:id="rId26"/>
    <p:sldId id="455" r:id="rId27"/>
    <p:sldId id="438" r:id="rId28"/>
    <p:sldId id="439" r:id="rId29"/>
    <p:sldId id="429" r:id="rId30"/>
    <p:sldId id="451" r:id="rId31"/>
    <p:sldId id="527" r:id="rId32"/>
    <p:sldId id="501" r:id="rId33"/>
    <p:sldId id="456" r:id="rId34"/>
    <p:sldId id="457" r:id="rId35"/>
    <p:sldId id="459" r:id="rId36"/>
    <p:sldId id="507" r:id="rId37"/>
    <p:sldId id="508" r:id="rId38"/>
    <p:sldId id="509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502" r:id="rId47"/>
    <p:sldId id="469" r:id="rId48"/>
    <p:sldId id="470" r:id="rId49"/>
    <p:sldId id="471" r:id="rId50"/>
    <p:sldId id="472" r:id="rId51"/>
    <p:sldId id="474" r:id="rId52"/>
    <p:sldId id="475" r:id="rId53"/>
    <p:sldId id="476" r:id="rId54"/>
    <p:sldId id="503" r:id="rId55"/>
    <p:sldId id="482" r:id="rId56"/>
    <p:sldId id="483" r:id="rId57"/>
    <p:sldId id="494" r:id="rId58"/>
    <p:sldId id="512" r:id="rId59"/>
    <p:sldId id="485" r:id="rId60"/>
    <p:sldId id="486" r:id="rId61"/>
    <p:sldId id="504" r:id="rId62"/>
    <p:sldId id="488" r:id="rId63"/>
    <p:sldId id="489" r:id="rId64"/>
    <p:sldId id="490" r:id="rId65"/>
    <p:sldId id="528" r:id="rId66"/>
    <p:sldId id="491" r:id="rId67"/>
    <p:sldId id="492" r:id="rId68"/>
    <p:sldId id="497" r:id="rId69"/>
    <p:sldId id="495" r:id="rId70"/>
    <p:sldId id="493" r:id="rId71"/>
    <p:sldId id="500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24" r:id="rId84"/>
    <p:sldId id="525" r:id="rId85"/>
    <p:sldId id="526" r:id="rId8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8908" autoAdjust="0"/>
  </p:normalViewPr>
  <p:slideViewPr>
    <p:cSldViewPr>
      <p:cViewPr>
        <p:scale>
          <a:sx n="66" d="100"/>
          <a:sy n="66" d="100"/>
        </p:scale>
        <p:origin x="-12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7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1.xml"/><Relationship Id="rId1" Type="http://schemas.openxmlformats.org/officeDocument/2006/relationships/slide" Target="slides/slide80.xm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5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DAFB56-D478-4F28-B2E0-5FC4C650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BE1D248-A35A-4CE9-BD57-4BFC7DB6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E94B8-63A9-4A25-A0C7-67B678F5B4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5B2C-6DBA-42B8-B271-3A0073CC30B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~150,000</a:t>
            </a:r>
          </a:p>
          <a:p>
            <a:pPr eaLnBrk="1" hangingPunct="1"/>
            <a:r>
              <a:rPr lang="en-CA" smtClean="0"/>
              <a:t>Variables are the places where word can go  e.g.  (1 across, 3 down)</a:t>
            </a:r>
          </a:p>
          <a:p>
            <a:pPr eaLnBrk="1" hangingPunct="1"/>
            <a:r>
              <a:rPr lang="en-CA" smtClean="0"/>
              <a:t>Domains are words of the appropriate length (for 1 across in this example – length equals 6)</a:t>
            </a:r>
          </a:p>
          <a:p>
            <a:pPr eaLnBrk="1" hangingPunct="1"/>
            <a:r>
              <a:rPr lang="en-CA" smtClean="0"/>
              <a:t>Constraints letter should be the same at the intersection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42FC-A013-48FE-910D-773F51E856E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241-6DE5-42CB-ABFB-19052187805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DDF2-8701-46B2-A65E-6F8D89368EF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42F6-9DA2-4168-AEE6-EE55852B380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6A49-9983-4562-A435-DF1712A4E2C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1FFF-E14C-453F-83E0-874C2B1F74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 </a:t>
            </a:r>
          </a:p>
          <a:p>
            <a:pPr lvl="2" eaLnBrk="1" hangingPunct="1"/>
            <a:r>
              <a:rPr lang="en-US" dirty="0" smtClean="0"/>
              <a:t>of course, we could also achieve the same thing by using a smaller domain in the first place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</a:t>
            </a:r>
          </a:p>
          <a:p>
            <a:pPr eaLnBrk="1" hangingPunct="1"/>
            <a:r>
              <a:rPr lang="en-US" dirty="0" smtClean="0"/>
              <a:t>http://ai.uwaterloo.ca/~vanbeek/Publications/ai02.pdf</a:t>
            </a:r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dual transformation</a:t>
            </a:r>
            <a:r>
              <a:rPr lang="en-US" dirty="0" smtClean="0"/>
              <a:t>, the constraints of the original formulation become variables</a:t>
            </a:r>
          </a:p>
          <a:p>
            <a:pPr eaLnBrk="1" hangingPunct="1"/>
            <a:r>
              <a:rPr lang="en-US" dirty="0" smtClean="0"/>
              <a:t>in the new representation. We refer to these variables, which represent the original</a:t>
            </a:r>
          </a:p>
          <a:p>
            <a:pPr eaLnBrk="1" hangingPunct="1"/>
            <a:r>
              <a:rPr lang="en-US" dirty="0" smtClean="0"/>
              <a:t>constraints, as the </a:t>
            </a:r>
            <a:r>
              <a:rPr lang="en-US" i="1" dirty="0" smtClean="0"/>
              <a:t>dual variables</a:t>
            </a:r>
            <a:r>
              <a:rPr lang="en-US" dirty="0" smtClean="0"/>
              <a:t>, and the variables in the original CSP as the </a:t>
            </a:r>
            <a:r>
              <a:rPr lang="en-US" i="1" dirty="0" smtClean="0"/>
              <a:t>ordinary</a:t>
            </a:r>
          </a:p>
          <a:p>
            <a:pPr eaLnBrk="1" hangingPunct="1"/>
            <a:r>
              <a:rPr lang="en-US" i="1" dirty="0" smtClean="0"/>
              <a:t>variables</a:t>
            </a:r>
            <a:r>
              <a:rPr lang="en-US" dirty="0" smtClean="0"/>
              <a:t>. The domain of each dual variable is exactly the set of </a:t>
            </a:r>
            <a:r>
              <a:rPr lang="en-US" dirty="0" err="1" smtClean="0"/>
              <a:t>tuples</a:t>
            </a:r>
            <a:r>
              <a:rPr lang="en-US" dirty="0" smtClean="0"/>
              <a:t> that are in the</a:t>
            </a:r>
          </a:p>
          <a:p>
            <a:pPr eaLnBrk="1" hangingPunct="1"/>
            <a:r>
              <a:rPr lang="en-US" dirty="0" smtClean="0"/>
              <a:t>original constraint relation. There is a binary constraint, called a </a:t>
            </a:r>
            <a:r>
              <a:rPr lang="en-US" i="1" dirty="0" smtClean="0"/>
              <a:t>dual constraint</a:t>
            </a:r>
            <a:r>
              <a:rPr lang="en-US" dirty="0" smtClean="0"/>
              <a:t>, between</a:t>
            </a:r>
          </a:p>
          <a:p>
            <a:pPr eaLnBrk="1" hangingPunct="1"/>
            <a:r>
              <a:rPr lang="en-US" dirty="0" smtClean="0"/>
              <a:t>two dual variables </a:t>
            </a:r>
            <a:r>
              <a:rPr lang="en-US" dirty="0" err="1" smtClean="0"/>
              <a:t>iff</a:t>
            </a:r>
            <a:r>
              <a:rPr lang="en-US" dirty="0" smtClean="0"/>
              <a:t> the two original constraints share some variables. A dual</a:t>
            </a:r>
          </a:p>
          <a:p>
            <a:pPr eaLnBrk="1" hangingPunct="1"/>
            <a:r>
              <a:rPr lang="en-US" dirty="0" smtClean="0"/>
              <a:t>constraint prohibits pairs of </a:t>
            </a:r>
            <a:r>
              <a:rPr lang="en-US" dirty="0" err="1" smtClean="0"/>
              <a:t>tuples</a:t>
            </a:r>
            <a:r>
              <a:rPr lang="en-US" dirty="0" smtClean="0"/>
              <a:t> that do not agree on the shared variables.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hidden transformation</a:t>
            </a:r>
            <a:r>
              <a:rPr lang="en-US" dirty="0" smtClean="0"/>
              <a:t>, the set of variables consists of all the ordinary variables</a:t>
            </a:r>
          </a:p>
          <a:p>
            <a:pPr eaLnBrk="1" hangingPunct="1"/>
            <a:r>
              <a:rPr lang="en-US" dirty="0" smtClean="0"/>
              <a:t>in the original formulation with their original domains plus all the dual variables</a:t>
            </a:r>
          </a:p>
          <a:p>
            <a:pPr eaLnBrk="1" hangingPunct="1"/>
            <a:r>
              <a:rPr lang="en-US" dirty="0" smtClean="0"/>
              <a:t>as defined by the dual transformation. There is a binary constraint, called a </a:t>
            </a:r>
            <a:r>
              <a:rPr lang="en-US" i="1" dirty="0" smtClean="0"/>
              <a:t>hidden</a:t>
            </a:r>
          </a:p>
          <a:p>
            <a:pPr eaLnBrk="1" hangingPunct="1"/>
            <a:r>
              <a:rPr lang="en-US" i="1" dirty="0" smtClean="0"/>
              <a:t>constraint</a:t>
            </a:r>
            <a:r>
              <a:rPr lang="en-US" dirty="0" smtClean="0"/>
              <a:t>, between a dual variable and each of the ordinary variables in the constraint</a:t>
            </a:r>
          </a:p>
          <a:p>
            <a:pPr eaLnBrk="1" hangingPunct="1"/>
            <a:r>
              <a:rPr lang="en-US" dirty="0" smtClean="0"/>
              <a:t>represented by the dual variable. A hidden constraint enforces the condition that a</a:t>
            </a:r>
          </a:p>
          <a:p>
            <a:pPr eaLnBrk="1" hangingPunct="1"/>
            <a:r>
              <a:rPr lang="en-US" dirty="0" smtClean="0"/>
              <a:t>value of the ordinary variable must be the same as the value assigned to it by the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that is the value of the dual variable.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2C4E-4BB7-4C56-8ECB-381A8F691CE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F9224-EACD-4132-922C-EFF6BB49EA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576E-A3F6-4F2A-9190-3943A810845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but not arbitrary</a:t>
            </a:r>
          </a:p>
          <a:p>
            <a:pPr eaLnBrk="1" hangingPunct="1">
              <a:defRPr/>
            </a:pPr>
            <a:r>
              <a:rPr lang="en-US" dirty="0" smtClean="0"/>
              <a:t>General purpose rather than problem specific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successor function</a:t>
            </a:r>
            <a:r>
              <a:rPr lang="en-US" sz="2400" dirty="0" smtClean="0"/>
              <a:t>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heuristic function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goal test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is given a goal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what actions can be applied 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the state it is going to end up in when an action is applied in a given state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41383-CA33-47A3-BF75-79CAB603D2A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4868-742A-4DBB-8B66-A5EF28D482D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B069-043D-45AA-8041-451F6D4D8E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5273-B586-4F33-B99C-48E5814EEAA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0035-67EE-443A-85D2-9FEC8D9E549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60A1-C1FE-474B-ACBB-D33A20F5989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0210-240C-4FBD-8031-A1CEABFCE40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0B2E-B3A7-403D-9DBB-0AA9874D1BF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Get a “quick answer” then spend more time to find the model</a:t>
            </a:r>
          </a:p>
          <a:p>
            <a:pPr eaLnBrk="1" hangingPunct="1"/>
            <a:r>
              <a:rPr lang="en-US" smtClean="0"/>
              <a:t>Typical</a:t>
            </a:r>
          </a:p>
          <a:p>
            <a:pPr eaLnBrk="1" hangingPunct="1"/>
            <a:r>
              <a:rPr lang="en-US" smtClean="0"/>
              <a:t>To assess the difficulty of the problem</a:t>
            </a:r>
          </a:p>
          <a:p>
            <a:pPr eaLnBrk="1" hangingPunct="1"/>
            <a:r>
              <a:rPr lang="en-US" smtClean="0"/>
              <a:t>Same as above</a:t>
            </a:r>
          </a:p>
          <a:p>
            <a:pPr eaLnBrk="1" hangingPunct="1"/>
            <a:r>
              <a:rPr lang="en-US" smtClean="0"/>
              <a:t>If you want the largest regions to be red (can be encoded as additional constraints)</a:t>
            </a:r>
          </a:p>
          <a:p>
            <a:pPr eaLnBrk="1" hangingPunct="1"/>
            <a:r>
              <a:rPr lang="en-US" smtClean="0"/>
              <a:t>In all models do two variables have the same value? (even if it was not required by the constraints)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C2757-0FCC-43AE-B130-2E78046B70A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6D67-B13C-49FA-B52C-682D4617E5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25B-71F6-4721-9E4A-74D0362BC63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</a:rPr>
              <a:t>Need to think of search beyond simple goal driven planning agent.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latin typeface="Arial Unicode MS" pitchFamily="34" charset="-128"/>
              </a:rPr>
              <a:t>We started exploring the first AI Representation and Reasoning  framework: CSPs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EABF-8216-4E0B-B272-DFB7510192D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A16CA-F8ED-4745-8226-F8009101CCF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assignment space</a:t>
            </a:r>
            <a:r>
              <a:rPr lang="en-US" smtClean="0"/>
              <a:t> of a CSP is the space of possible worlds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35EE-E3C4-4D61-B210-0DCA293BF3BC}" type="slidenum">
              <a:rPr lang="en-US"/>
              <a:pPr/>
              <a:t>36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B0256-DBC1-4DF2-A443-BCF91636CF48}" type="slidenum">
              <a:rPr lang="en-US"/>
              <a:pPr/>
              <a:t>37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B0256-DBC1-4DF2-A443-BCF91636CF48}" type="slidenum">
              <a:rPr lang="en-US"/>
              <a:pPr/>
              <a:t>38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38D2-4B39-499D-85B2-C3EE5A91F7A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1FEA1-9FC9-43ED-89E1-D5921385ED1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B41D-B9A7-47FD-B28F-D0FD3987973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We consider a path whose end node violates…..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this can yield us exponential savings over generate-and-test, though </a:t>
            </a:r>
            <a:r>
              <a:rPr lang="en-US" sz="2400" b="1" smtClean="0">
                <a:latin typeface="Arial Unicode MS" pitchFamily="34" charset="-128"/>
              </a:rPr>
              <a:t>it's still exponential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431D-E6A2-4A52-BEE3-F4DF14F63D5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Generate and test is equivalent to not checking the constraints until the leaves</a:t>
            </a:r>
          </a:p>
          <a:p>
            <a:pPr eaLnBrk="1" hangingPunct="1"/>
            <a:r>
              <a:rPr lang="en-US" smtClean="0"/>
              <a:t>Remaining values heuristics : variable with fewest legal values (variable that generates less viable neighbors)</a:t>
            </a:r>
          </a:p>
          <a:p>
            <a:pPr eaLnBrk="1" hangingPunct="1"/>
            <a:r>
              <a:rPr lang="en-US" smtClean="0"/>
              <a:t>Degree Heuristic: variable involved in more constraints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3E9F-8337-4433-92F1-79F5533910E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MAYBE DO NOT MENTION</a:t>
            </a:r>
          </a:p>
          <a:p>
            <a:pPr eaLnBrk="1" hangingPunct="1"/>
            <a:r>
              <a:rPr lang="en-US" smtClean="0"/>
              <a:t>Minimum remaining Vallues heuristics: chose the var with less legal values. Also called fail first heuristic because it picks the var that is most likely to cause a failure soon, thereby pruning the tree. In the extreme case if the var X has zero values, the MRV heuristic will select X and failure will be detected immediately – avoiding pointless search through other vars which always will fail when X is finally tested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D539-46F8-4F9A-B33A-3A682E3F088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1F9ED-A175-44C5-A571-D0D4555823D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prune the domains as much as possible before selecting values from them.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7F6C-BFFC-4935-BB0F-5882DC03775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000" smtClean="0"/>
              <a:t>When all of the </a:t>
            </a:r>
            <a:r>
              <a:rPr lang="en-US" sz="1000" smtClean="0">
                <a:solidFill>
                  <a:schemeClr val="accent2"/>
                </a:solidFill>
              </a:rPr>
              <a:t>constraints are binary</a:t>
            </a:r>
            <a:r>
              <a:rPr lang="en-US" sz="1000" smtClean="0"/>
              <a:t>, constraint nodes are not necessary: we can drop constraint nodes and use edges to indicate that a constraint holds between a pair of variables.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D0F2-9583-4C50-BD5B-891F0C76E44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BFDF-4ACC-4634-8797-2A528839558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284B-C06C-473D-B7F5-83F73819588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0F51-F728-43A9-BE37-B3BA814F904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4E02B-B71E-41E2-A5A6-73F33B06E3E4}" type="slidenum">
              <a:rPr lang="en-US"/>
              <a:pPr/>
              <a:t>55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the domains of other variables are reduced.</a:t>
            </a:r>
          </a:p>
          <a:p>
            <a:pPr eaLnBrk="1" hangingPunct="1"/>
            <a:r>
              <a:rPr lang="en-US" smtClean="0"/>
              <a:t>AIspace simple1withUnary  problem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6C47-0CF0-4E93-96A1-BFADBAA75C5B}" type="slidenum">
              <a:rPr lang="en-US"/>
              <a:pPr/>
              <a:t>56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59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A261-1DA5-4876-B400-8768574ABDF3}" type="slidenum">
              <a:rPr lang="en-US"/>
              <a:pPr/>
              <a:t>60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7E65-A40A-45C9-9439-46C8BFC2AC59}" type="slidenum">
              <a:rPr lang="en-US"/>
              <a:pPr/>
              <a:t>62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A6BF-345F-4E72-80BF-A6C3647D3441}" type="slidenum">
              <a:rPr lang="en-US"/>
              <a:pPr/>
              <a:t>63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Combining Arc Consistency and </a:t>
            </a:r>
            <a:br>
              <a:rPr lang="en-US" sz="1400" smtClean="0"/>
            </a:br>
            <a:r>
              <a:rPr lang="en-US" sz="140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48142-0196-4642-931E-22E3EF7068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Countably infinite </a:t>
            </a:r>
          </a:p>
          <a:p>
            <a:pPr eaLnBrk="1" hangingPunct="1"/>
            <a:r>
              <a:rPr lang="en-US" smtClean="0"/>
              <a:t>Reduce infinite by simply bounding the the values of all variables</a:t>
            </a:r>
          </a:p>
          <a:p>
            <a:pPr eaLnBrk="1" hangingPunct="1"/>
            <a:r>
              <a:rPr lang="en-US" smtClean="0"/>
              <a:t>Continuous domains – operation research – linear programming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D631B-BA00-49A3-ABE8-5DDB92EBA1F5}" type="slidenum">
              <a:rPr lang="en-US"/>
              <a:pPr/>
              <a:t>64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Combining Arc Consistency and </a:t>
            </a:r>
            <a:br>
              <a:rPr lang="en-US" sz="1400" dirty="0" smtClean="0"/>
            </a:br>
            <a:r>
              <a:rPr lang="en-US" sz="1400" dirty="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1401-4AB8-4758-B40C-23AC766FD402}" type="slidenum">
              <a:rPr lang="en-US"/>
              <a:pPr/>
              <a:t>65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9048B-C69F-475D-B02A-3CA89081C0F0}" type="slidenum">
              <a:rPr lang="en-US"/>
              <a:pPr/>
              <a:t>66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DC490-D99B-4D37-8D99-0F1544B34BB6}" type="slidenum">
              <a:rPr lang="en-US"/>
              <a:pPr/>
              <a:t>67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52C7-3BCF-4E20-A3CE-0642A756E8D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013"/>
            <a:fld id="{02959A96-86B1-4402-9E10-E339ECB3E264}" type="slidenum">
              <a:rPr lang="en-US" smtClean="0"/>
              <a:pPr defTabSz="929013"/>
              <a:t>69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800B7-A1DC-43F2-AC09-EAB2905F4B10}" type="slidenum">
              <a:rPr lang="en-US"/>
              <a:pPr/>
              <a:t>70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56391-1AC1-410F-8616-AA9E3109A67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Sudoku</a:t>
            </a:r>
            <a:r>
              <a:rPr lang="en-US" smtClean="0"/>
              <a:t> </a:t>
            </a:r>
            <a:r>
              <a:rPr lang="en-US" altLang="ja-JP" smtClean="0"/>
              <a:t>is a logic-based number placement puzzle. The objective is to fill a 9×9 grid so that each column, each row, and each of the nine 3×3 boxes (also called blocks or regions) contains the digits from 1 to 9, only </a:t>
            </a:r>
            <a:r>
              <a:rPr lang="en-US" altLang="ja-JP" i="1" smtClean="0"/>
              <a:t>one</a:t>
            </a:r>
            <a:r>
              <a:rPr lang="en-US" altLang="ja-JP" smtClean="0"/>
              <a:t> time each (that is, exclusively). The puzzle setter provides a partially completed grid. 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EC10F-9763-4949-98FA-B705F5B9C0F7}" type="slidenum">
              <a:rPr lang="en-US"/>
              <a:pPr/>
              <a:t>73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57E3B-FBE7-41FA-9BB2-A221BC3AF5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EC10F-9763-4949-98FA-B705F5B9C0F7}" type="slidenum">
              <a:rPr lang="en-US"/>
              <a:pPr/>
              <a:t>74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7478-9464-4AB4-B7DE-91DCC6A46CE8}" type="slidenum">
              <a:rPr lang="en-US"/>
              <a:pPr/>
              <a:t>75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1401-4AB8-4758-B40C-23AC766FD402}" type="slidenum">
              <a:rPr lang="en-US"/>
              <a:pPr/>
              <a:t>78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2272C-3354-4632-9F74-CE8CE501D603}" type="slidenum">
              <a:rPr lang="en-US"/>
              <a:pPr/>
              <a:t>80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3A833-1ED1-49E9-AB4D-C4466EFE3989}" type="slidenum">
              <a:rPr lang="en-US"/>
              <a:pPr/>
              <a:t>81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1401-4AB8-4758-B40C-23AC766FD402}" type="slidenum">
              <a:rPr lang="en-US"/>
              <a:pPr/>
              <a:t>84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1401-4AB8-4758-B40C-23AC766FD402}" type="slidenum">
              <a:rPr lang="en-US"/>
              <a:pPr/>
              <a:t>85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A4263-63A3-4394-A399-5AC5ECA3AD9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1FAA1-5B78-4084-9CF3-83D177F1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831AB56-F7A2-4BD9-BCA7-21673CA5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542ECA-6065-4EA5-AB5B-C8076F54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A16286-BA2D-4A48-8A7E-19282E1E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E747329-5A81-4D5D-BB0A-6D1017E1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CA2F56-8F5E-4F1E-A27D-F3A63F91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8E3FD3-5E6C-4444-9675-714362874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36A88D-3E74-4F2A-AF8B-BED35070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143C48-221B-4BCA-B1A8-E30532B5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77A7F7-3C95-42AA-A9C2-B53C12C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DC0C09-7920-4912-8602-929865D7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E567D9-CC8B-45F0-857C-DFBE66FE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D9D8CFC-C887-431A-800A-DCD48C19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pace.org/exercises/exercise4-a-1.s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pace.org/exercises/exercise4-c-2.shtml" TargetMode="External"/><Relationship Id="rId4" Type="http://schemas.openxmlformats.org/officeDocument/2006/relationships/hyperlink" Target="http://www.aispace.org/exercises/exercise4-b-1.shtml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straint_satisfaction_problem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lgorithm" TargetMode="External"/><Relationship Id="rId4" Type="http://schemas.openxmlformats.org/officeDocument/2006/relationships/hyperlink" Target="http://en.wikipedia.org/wiki/Binary_constraint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337448-8676-4703-9444-62EEF14D49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642938"/>
            <a:ext cx="8763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Problems (CSPs)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</a:t>
            </a:r>
            <a:r>
              <a:rPr lang="en-US" b="1" dirty="0" smtClean="0">
                <a:latin typeface="Arial Unicode MS" pitchFamily="34" charset="-128"/>
              </a:rPr>
              <a:t>4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4.0 – </a:t>
            </a:r>
            <a:r>
              <a:rPr lang="en-US" b="1" i="1" dirty="0" smtClean="0">
                <a:latin typeface="Arial Unicode MS" pitchFamily="34" charset="-128"/>
              </a:rPr>
              <a:t>4.6)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</a:t>
            </a:r>
            <a:r>
              <a:rPr lang="en-US" sz="2400" b="1" dirty="0" smtClean="0">
                <a:latin typeface="Arial Unicode MS" pitchFamily="34" charset="-128"/>
              </a:rPr>
              <a:t>1</a:t>
            </a:r>
            <a:r>
              <a:rPr lang="en-US" sz="2400" b="1" dirty="0" smtClean="0">
                <a:latin typeface="Arial Unicode MS" pitchFamily="34" charset="-128"/>
              </a:rPr>
              <a:t>7</a:t>
            </a:r>
            <a:r>
              <a:rPr lang="en-US" sz="2400" b="1" dirty="0" smtClean="0">
                <a:latin typeface="Arial Unicode MS" pitchFamily="34" charset="-128"/>
              </a:rPr>
              <a:t>, </a:t>
            </a:r>
            <a:r>
              <a:rPr lang="en-US" sz="2400" b="1" dirty="0" smtClean="0">
                <a:latin typeface="Arial Unicode MS" pitchFamily="34" charset="-128"/>
              </a:rPr>
              <a:t>2012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4337CDC-2721-4B61-A563-299A817F36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Worlds</a:t>
            </a:r>
          </a:p>
        </p:txBody>
      </p:sp>
      <p:sp>
        <p:nvSpPr>
          <p:cNvPr id="7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2879725"/>
          </a:xfrm>
        </p:spPr>
        <p:txBody>
          <a:bodyPr/>
          <a:lstStyle/>
          <a:p>
            <a:pPr lvl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>
              <a:buFontTx/>
              <a:buChar char="•"/>
            </a:pPr>
            <a:endParaRPr lang="en-US" sz="2400" smtClean="0"/>
          </a:p>
          <a:p>
            <a:pPr lvl="1"/>
            <a:endParaRPr lang="en-US" sz="2000" smtClean="0"/>
          </a:p>
        </p:txBody>
      </p:sp>
      <p:sp>
        <p:nvSpPr>
          <p:cNvPr id="7228" name="Rectangle 7"/>
          <p:cNvSpPr>
            <a:spLocks noChangeArrowheads="1"/>
          </p:cNvSpPr>
          <p:nvPr/>
        </p:nvSpPr>
        <p:spPr bwMode="auto">
          <a:xfrm>
            <a:off x="287338" y="1671638"/>
            <a:ext cx="83518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LocX         LocY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4293096"/>
            <a:ext cx="3528391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Product of cardinality of each domain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9424" y="5229200"/>
            <a:ext cx="49330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… always exponential in the number of variables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353E4-46D6-418B-B039-D5CA160D76E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82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9058" cy="714356"/>
          </a:xfrm>
        </p:spPr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8233" name="Rectangle 19"/>
          <p:cNvSpPr>
            <a:spLocks noChangeArrowheads="1"/>
          </p:cNvSpPr>
          <p:nvPr/>
        </p:nvSpPr>
        <p:spPr bwMode="auto">
          <a:xfrm>
            <a:off x="0" y="1000108"/>
            <a:ext cx="5500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valid English </a:t>
            </a:r>
            <a:r>
              <a:rPr lang="en-US" sz="2400" dirty="0" smtClean="0">
                <a:latin typeface="Arial Unicode MS" pitchFamily="34" charset="-128"/>
              </a:rPr>
              <a:t>words of required length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words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8234" name="Picture 20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5490040" y="357166"/>
            <a:ext cx="3653960" cy="3677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85720" y="4714884"/>
            <a:ext cx="521497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English words?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words of length k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D44B67-5869-4D06-AAFD-0B0174231D9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9250" name="Rectangle 4"/>
          <p:cNvSpPr>
            <a:spLocks noChangeArrowheads="1"/>
          </p:cNvSpPr>
          <p:nvPr/>
        </p:nvSpPr>
        <p:spPr bwMode="auto">
          <a:xfrm>
            <a:off x="179388" y="2924175"/>
            <a:ext cx="85693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51" name="Rectangle 5"/>
          <p:cNvSpPr>
            <a:spLocks noChangeArrowheads="1"/>
          </p:cNvSpPr>
          <p:nvPr/>
        </p:nvSpPr>
        <p:spPr bwMode="auto">
          <a:xfrm>
            <a:off x="0" y="428604"/>
            <a:ext cx="601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letters to cells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500439"/>
            <a:ext cx="9144000" cy="2592388"/>
            <a:chOff x="0" y="2251"/>
            <a:chExt cx="5760" cy="1633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0" y="2251"/>
              <a:ext cx="402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  <a:latin typeface="Arial Unicode MS" pitchFamily="34" charset="-128"/>
                </a:rPr>
                <a:t>Sudoku: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variables</a:t>
              </a:r>
              <a:r>
                <a:rPr lang="en-US" sz="2400" dirty="0">
                  <a:latin typeface="Arial Unicode MS" pitchFamily="34" charset="-128"/>
                </a:rPr>
                <a:t> are </a:t>
              </a:r>
              <a:r>
                <a:rPr lang="en-US" sz="2400" dirty="0" smtClean="0">
                  <a:latin typeface="Arial Unicode MS" pitchFamily="34" charset="-128"/>
                </a:rPr>
                <a:t>empty cells 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domains</a:t>
              </a:r>
              <a:r>
                <a:rPr lang="en-US" sz="2400" dirty="0">
                  <a:latin typeface="Arial Unicode MS" pitchFamily="34" charset="-128"/>
                </a:rPr>
                <a:t> are numbers between 1 and 9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possible worlds</a:t>
              </a:r>
              <a:r>
                <a:rPr lang="en-US" sz="2400" dirty="0">
                  <a:latin typeface="Arial Unicode MS" pitchFamily="34" charset="-128"/>
                </a:rPr>
                <a:t>: all ways of assigning numbers to cells</a:t>
              </a:r>
            </a:p>
          </p:txBody>
        </p:sp>
        <p:pic>
          <p:nvPicPr>
            <p:cNvPr id="925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7" y="2296"/>
              <a:ext cx="163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3" name="Picture 10"/>
          <p:cNvPicPr>
            <a:picLocks noChangeAspect="1" noChangeArrowheads="1"/>
          </p:cNvPicPr>
          <p:nvPr/>
        </p:nvPicPr>
        <p:blipFill>
          <a:blip r:embed="rId5" cstate="print"/>
          <a:srcRect t="-1369" r="46111"/>
          <a:stretch>
            <a:fillRect/>
          </a:stretch>
        </p:blipFill>
        <p:spPr bwMode="auto">
          <a:xfrm>
            <a:off x="6084888" y="692150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14348" y="292893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578645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9143C3-2139-4718-AA81-51F7E795FFD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0290" name="Rectangle 4"/>
          <p:cNvSpPr>
            <a:spLocks noChangeArrowheads="1"/>
          </p:cNvSpPr>
          <p:nvPr/>
        </p:nvSpPr>
        <p:spPr bwMode="auto">
          <a:xfrm>
            <a:off x="0" y="765175"/>
            <a:ext cx="7358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locations of all queens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0291" name="Picture 5" descr="4queens-iterative"/>
          <p:cNvPicPr>
            <a:picLocks noChangeAspect="1" noChangeArrowheads="1"/>
          </p:cNvPicPr>
          <p:nvPr/>
        </p:nvPicPr>
        <p:blipFill>
          <a:blip r:embed="rId4" cstate="print"/>
          <a:srcRect l="75000" b="21654"/>
          <a:stretch>
            <a:fillRect/>
          </a:stretch>
        </p:blipFill>
        <p:spPr bwMode="auto">
          <a:xfrm>
            <a:off x="6786563" y="2500313"/>
            <a:ext cx="2000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6A7BB-2CB0-41F4-A334-8660B11D437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58200" cy="2232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 smtClean="0"/>
              <a:t> are different tasks that need to be scheduled (e.g., course in a university; job in a machine shop)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domains</a:t>
            </a:r>
            <a:r>
              <a:rPr lang="en-US" dirty="0" smtClean="0"/>
              <a:t> are the different combinations of times and locations for each task (e.g., time/room for course; time/machine for job)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possible worlds</a:t>
            </a:r>
            <a:r>
              <a:rPr lang="en-US" dirty="0" smtClean="0"/>
              <a:t>: time/location assignments for each task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1CFCAB-9635-49AD-A08C-8CB77D8A9DF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possible world</a:t>
            </a:r>
          </a:p>
        </p:txBody>
      </p:sp>
      <p:graphicFrame>
        <p:nvGraphicFramePr>
          <p:cNvPr id="535556" name="Object 4"/>
          <p:cNvGraphicFramePr>
            <a:graphicFrameLocks noChangeAspect="1"/>
          </p:cNvGraphicFramePr>
          <p:nvPr>
            <p:ph idx="1"/>
          </p:nvPr>
        </p:nvGraphicFramePr>
        <p:xfrm>
          <a:off x="795338" y="1833563"/>
          <a:ext cx="7477125" cy="3265487"/>
        </p:xfrm>
        <a:graphic>
          <a:graphicData uri="http://schemas.openxmlformats.org/presentationml/2006/ole">
            <p:oleObj spid="_x0000_s12290" name="Visio" r:id="rId4" imgW="7477399" imgH="326625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43625" y="1643063"/>
            <a:ext cx="1785938" cy="1214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25938" y="2960688"/>
            <a:ext cx="1071562" cy="214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500688" y="3857625"/>
            <a:ext cx="1463675" cy="214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1" name="Rectangle 11"/>
          <p:cNvSpPr>
            <a:spLocks noChangeArrowheads="1"/>
          </p:cNvSpPr>
          <p:nvPr/>
        </p:nvSpPr>
        <p:spPr bwMode="auto">
          <a:xfrm>
            <a:off x="1357313" y="3429000"/>
            <a:ext cx="1828800" cy="2143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43313" y="3429000"/>
            <a:ext cx="18288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3" name="Rectangle 13"/>
          <p:cNvSpPr>
            <a:spLocks noChangeArrowheads="1"/>
          </p:cNvSpPr>
          <p:nvPr/>
        </p:nvSpPr>
        <p:spPr bwMode="auto">
          <a:xfrm>
            <a:off x="6999288" y="3875088"/>
            <a:ext cx="1071562" cy="214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8625" y="4214813"/>
            <a:ext cx="8501063" cy="5000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928670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9A32B-69D7-4882-97D6-45D4297BC07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examples….</a:t>
            </a:r>
          </a:p>
        </p:txBody>
      </p:sp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469900" y="1052513"/>
            <a:ext cx="7558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Map Coloring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regions on the map</a:t>
            </a:r>
            <a:endParaRPr lang="en-US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possible colors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color assignments for each region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3344" name="Picture 6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455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500438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Constraints</a:t>
            </a:r>
            <a:r>
              <a:rPr lang="en-US" sz="2800" dirty="0" smtClean="0"/>
              <a:t>, </a:t>
            </a:r>
            <a:r>
              <a:rPr lang="en-US" sz="2800" dirty="0" smtClean="0"/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AC Algorithm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3E015D-A914-4CBD-A250-21309EB21D3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</a:t>
            </a:r>
          </a:p>
        </p:txBody>
      </p:sp>
      <p:sp>
        <p:nvSpPr>
          <p:cNvPr id="14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Constraints are restrictions on the values that one or more variables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k-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constraint</a:t>
            </a:r>
            <a:r>
              <a:rPr lang="en-US" dirty="0" smtClean="0"/>
              <a:t>: restriction involving the domains of k different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it turns out that 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constraints, so we'll </a:t>
            </a:r>
            <a:r>
              <a:rPr lang="en-US" i="1" dirty="0" smtClean="0"/>
              <a:t>mainly</a:t>
            </a:r>
            <a:r>
              <a:rPr lang="en-US" dirty="0" smtClean="0"/>
              <a:t> only talk about this case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14282" y="4071942"/>
            <a:ext cx="845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Constraints can be specified by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a function that returns true when given values for each variable which satisfy the constraint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</a:t>
            </a:r>
            <a:r>
              <a:rPr lang="en-US" sz="2400" dirty="0">
                <a:latin typeface="Arial Unicode MS" pitchFamily="34" charset="-128"/>
              </a:rPr>
              <a:t>a list of valid domain values for each variable participating in the </a:t>
            </a:r>
            <a:r>
              <a:rPr lang="en-US" sz="2400" dirty="0" smtClean="0">
                <a:latin typeface="Arial Unicode MS" pitchFamily="34" charset="-128"/>
              </a:rPr>
              <a:t>constraint</a:t>
            </a: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4C3B9B-D867-4BA9-9EBD-E2FA3F6D6B5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15369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69215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458200" cy="192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WA, NT, Q, NSW, V, SA, 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Domains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</a:t>
            </a:r>
            <a:r>
              <a:rPr lang="en-US" sz="2400" dirty="0" err="1" smtClean="0"/>
              <a:t>red,green,blue</a:t>
            </a:r>
            <a:r>
              <a:rPr lang="en-US" sz="2400" dirty="0" smtClean="0"/>
              <a:t>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r>
              <a:rPr lang="en-US" sz="2400" dirty="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e.g., WA </a:t>
            </a:r>
            <a:r>
              <a:rPr lang="en-US" sz="2400" dirty="0" smtClean="0">
                <a:cs typeface="Arial" charset="0"/>
              </a:rPr>
              <a:t>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or,  NT(WA,NT) in {(</a:t>
            </a:r>
            <a:r>
              <a:rPr lang="en-US" sz="2400" dirty="0" err="1" smtClean="0"/>
              <a:t>red,green</a:t>
            </a:r>
            <a:r>
              <a:rPr lang="en-US" sz="2400" dirty="0" smtClean="0"/>
              <a:t>),(</a:t>
            </a:r>
            <a:r>
              <a:rPr lang="en-US" sz="2400" dirty="0" err="1" smtClean="0"/>
              <a:t>red,blue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green,red</a:t>
            </a:r>
            <a:r>
              <a:rPr lang="en-US" sz="2400" dirty="0" smtClean="0"/>
              <a:t>), (</a:t>
            </a:r>
            <a:r>
              <a:rPr lang="en-US" sz="2400" dirty="0" err="1" smtClean="0"/>
              <a:t>green,blue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blue,red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blue,green</a:t>
            </a:r>
            <a:r>
              <a:rPr lang="en-US" sz="2400" dirty="0" smtClean="0"/>
              <a:t>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458200" cy="3384376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Search wrap-up</a:t>
            </a:r>
          </a:p>
          <a:p>
            <a:pPr lvl="1" eaLnBrk="1" hangingPunct="1"/>
            <a:r>
              <a:rPr lang="en-US" dirty="0" smtClean="0"/>
              <a:t>Go back to </a:t>
            </a:r>
            <a:r>
              <a:rPr lang="en-US" dirty="0" smtClean="0">
                <a:solidFill>
                  <a:srgbClr val="00B0F0"/>
                </a:solidFill>
              </a:rPr>
              <a:t>learning goals </a:t>
            </a:r>
            <a:r>
              <a:rPr lang="en-US" dirty="0" smtClean="0"/>
              <a:t>(end of slides)</a:t>
            </a:r>
          </a:p>
          <a:p>
            <a:pPr lvl="1" eaLnBrk="1" hangingPunct="1"/>
            <a:r>
              <a:rPr lang="en-US" dirty="0" smtClean="0"/>
              <a:t>Make sure you understands the </a:t>
            </a:r>
            <a:r>
              <a:rPr lang="en-US" dirty="0" smtClean="0">
                <a:solidFill>
                  <a:srgbClr val="00B0F0"/>
                </a:solidFill>
              </a:rPr>
              <a:t>inked slides</a:t>
            </a:r>
          </a:p>
          <a:p>
            <a:pPr lvl="1" eaLnBrk="1" hangingPunct="1"/>
            <a:r>
              <a:rPr lang="en-US" dirty="0" smtClean="0"/>
              <a:t>More details or different examples </a:t>
            </a:r>
            <a:r>
              <a:rPr lang="en-US" dirty="0" smtClean="0">
                <a:solidFill>
                  <a:srgbClr val="00B0F0"/>
                </a:solidFill>
              </a:rPr>
              <a:t>on textbook</a:t>
            </a:r>
          </a:p>
          <a:p>
            <a:pPr lvl="1" eaLnBrk="1" hangingPunct="1"/>
            <a:r>
              <a:rPr lang="en-US" dirty="0" smtClean="0"/>
              <a:t>Work on the </a:t>
            </a:r>
            <a:r>
              <a:rPr lang="en-US" dirty="0" smtClean="0">
                <a:solidFill>
                  <a:srgbClr val="00B0F0"/>
                </a:solidFill>
              </a:rPr>
              <a:t>practice </a:t>
            </a:r>
            <a:r>
              <a:rPr lang="en-US" dirty="0" smtClean="0">
                <a:solidFill>
                  <a:srgbClr val="00B0F0"/>
                </a:solidFill>
              </a:rPr>
              <a:t>exercises</a:t>
            </a:r>
          </a:p>
          <a:p>
            <a:pPr lvl="1" eaLnBrk="1" hangingPunct="1"/>
            <a:r>
              <a:rPr lang="en-US" dirty="0" smtClean="0"/>
              <a:t>Look at </a:t>
            </a:r>
            <a:r>
              <a:rPr lang="en-US" dirty="0" smtClean="0">
                <a:solidFill>
                  <a:srgbClr val="00B0F0"/>
                </a:solidFill>
              </a:rPr>
              <a:t>assignment 1 solutions</a:t>
            </a:r>
            <a:endParaRPr lang="en-US" dirty="0" smtClean="0">
              <a:solidFill>
                <a:srgbClr val="00B0F0"/>
              </a:solidFill>
            </a:endParaRPr>
          </a:p>
          <a:p>
            <a:pPr lvl="1" eaLnBrk="1" hangingPunct="1"/>
            <a:r>
              <a:rPr lang="en-US" dirty="0" smtClean="0"/>
              <a:t>If still confused, come to </a:t>
            </a:r>
            <a:r>
              <a:rPr lang="en-US" dirty="0" smtClean="0">
                <a:solidFill>
                  <a:srgbClr val="00B0F0"/>
                </a:solidFill>
              </a:rPr>
              <a:t>office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7848872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</a:t>
            </a:r>
            <a:r>
              <a:rPr lang="en-CA" b="1" dirty="0" smtClean="0">
                <a:latin typeface="Arial"/>
              </a:rPr>
              <a:t>MIDTERM: Mon May 28</a:t>
            </a:r>
            <a:r>
              <a:rPr lang="en-CA" b="1" baseline="30000" dirty="0" smtClean="0">
                <a:latin typeface="Arial"/>
              </a:rPr>
              <a:t>th</a:t>
            </a:r>
            <a:r>
              <a:rPr lang="en-CA" b="1" dirty="0" smtClean="0">
                <a:latin typeface="Arial"/>
              </a:rPr>
              <a:t> – 3PM (room TBA)</a:t>
            </a:r>
            <a:endParaRPr lang="en-CA" b="1" dirty="0" smtClean="0">
              <a:solidFill>
                <a:schemeClr val="accent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9C74ED-3D1F-4721-BCAD-3863C5C2476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 (cont.)</a:t>
            </a:r>
          </a:p>
        </p:txBody>
      </p:sp>
      <p:sp>
        <p:nvSpPr>
          <p:cNvPr id="16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58200" cy="16335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values that are consistent with that constraint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468313" y="3429000"/>
            <a:ext cx="8458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A,B,C domains [1 .. 10]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A= 1 , B = 2, C = 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Constraint set1 {A =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Constraint set2 {A </a:t>
            </a:r>
            <a:r>
              <a:rPr lang="en-US">
                <a:cs typeface="Times New Roman" pitchFamily="18" charset="0"/>
              </a:rPr>
              <a:t>≠</a:t>
            </a:r>
            <a:r>
              <a:rPr lang="en-US">
                <a:latin typeface="Arial Unicode MS" pitchFamily="34" charset="-128"/>
              </a:rPr>
              <a:t>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D9FC3D7-70BA-437D-9827-A5485E26CA7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7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7439" name="Rectangle 4"/>
          <p:cNvSpPr>
            <a:spLocks noChangeArrowheads="1"/>
          </p:cNvSpPr>
          <p:nvPr/>
        </p:nvSpPr>
        <p:spPr bwMode="auto">
          <a:xfrm>
            <a:off x="0" y="765175"/>
            <a:ext cx="62277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words have the same letters at points where they intersect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sequences of letters form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7440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6227763" y="2060575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330E8-CC0A-48CA-A72F-AB18EF1DEC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8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8485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Sudoku: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numbers between 1 and 9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 b="1" i="1">
                <a:latin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</a:rPr>
              <a:t> rows, columns, boxes contain all different numbers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8486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8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716338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429000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D097C3-014D-490D-8114-E6076ABDC03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9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0"/>
            <a:ext cx="8572500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variables are different tasks that need to be scheduled (e.g., course in a university; job in a machine shop)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domains are the different combinations of times and locations for each task (e.g., time/room for course; time/machine for job)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constraints</a:t>
            </a:r>
            <a:r>
              <a:rPr lang="en-US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tasks can't be scheduled in the same location at the same time;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certain tasks can be scheduled only in certain locations;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some tasks must come earlier than others; etc.</a:t>
            </a:r>
            <a:endParaRPr lang="en-US" sz="1600" smtClean="0"/>
          </a:p>
        </p:txBody>
      </p:sp>
      <p:sp>
        <p:nvSpPr>
          <p:cNvPr id="19485" name="Rectangle 4"/>
          <p:cNvSpPr>
            <a:spLocks noChangeArrowheads="1"/>
          </p:cNvSpPr>
          <p:nvPr/>
        </p:nvSpPr>
        <p:spPr bwMode="auto">
          <a:xfrm>
            <a:off x="214313" y="500063"/>
            <a:ext cx="8674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variable: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there are </a:t>
            </a:r>
            <a:r>
              <a:rPr lang="en-US" sz="2000" i="1">
                <a:solidFill>
                  <a:schemeClr val="hlink"/>
                </a:solidFill>
                <a:latin typeface="Arial Unicode MS" pitchFamily="34" charset="-128"/>
              </a:rPr>
              <a:t>n</a:t>
            </a: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>
                <a:latin typeface="Arial Unicode MS" pitchFamily="34" charset="-128"/>
              </a:rPr>
              <a:t>: no queen can attack another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3200" b="1" dirty="0" smtClean="0">
                <a:solidFill>
                  <a:srgbClr val="00B0F0"/>
                </a:solidFill>
              </a:rPr>
              <a:t>CSPs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AC Algorithm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56CDE3-0288-48A0-AFE7-76208839274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395288" y="981075"/>
            <a:ext cx="7489825" cy="2519363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23850" y="4005263"/>
            <a:ext cx="8280400" cy="1439862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BCEF55-116B-4FCC-9710-D2BFA391572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3107" name="Rectangle 3"/>
          <p:cNvSpPr>
            <a:spLocks noChangeArrowheads="1"/>
          </p:cNvSpPr>
          <p:nvPr/>
        </p:nvSpPr>
        <p:spPr bwMode="auto">
          <a:xfrm>
            <a:off x="428596" y="714356"/>
            <a:ext cx="8715404" cy="323374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3108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109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57188" y="4429125"/>
            <a:ext cx="5715000" cy="178593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CA146C-1633-41CF-865E-FEFC9E4ABEA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21510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8366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192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e.g., WA </a:t>
            </a:r>
            <a:r>
              <a:rPr lang="en-US" sz="2400" smtClean="0">
                <a:cs typeface="Arial" charset="0"/>
              </a:rPr>
              <a:t>≠</a:t>
            </a:r>
            <a:r>
              <a:rPr lang="en-US" sz="2400" smtClean="0"/>
              <a:t> NT, or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	(WA,NT) in {(red,green),(red,blue),(green,red), (green,blue),(blue,red),(blue,green)}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9FF695-9635-406C-9761-6F271E4CB2B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2553" name="Picture 2" descr="australia-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sp>
        <p:nvSpPr>
          <p:cNvPr id="22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458200" cy="15446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Models / Solutions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chemeClr val="accent2"/>
                </a:solidFill>
              </a:rPr>
              <a:t>complete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consistent</a:t>
            </a:r>
            <a:r>
              <a:rPr lang="en-US" sz="2400" smtClean="0"/>
              <a:t> assignments, e.g., WA = red, NT = green, Q = red,     NSW = green, V = red,SA = blue, T =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C00D52-8139-40D4-B42F-6C07CD0E6BC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35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Satisfaction Problem: Variants</a:t>
            </a:r>
          </a:p>
        </p:txBody>
      </p:sp>
      <p:sp>
        <p:nvSpPr>
          <p:cNvPr id="235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may want to solve the following problems using a CSP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or not a model </a:t>
            </a:r>
            <a:r>
              <a:rPr lang="en-US" sz="2400" dirty="0" smtClean="0">
                <a:solidFill>
                  <a:schemeClr val="accent2"/>
                </a:solidFill>
              </a:rPr>
              <a:t>exists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</a:t>
            </a:r>
            <a:r>
              <a:rPr lang="en-US" sz="2400" dirty="0" smtClean="0"/>
              <a:t>a model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all</a:t>
            </a:r>
            <a:r>
              <a:rPr lang="en-US" sz="2400" dirty="0" smtClean="0"/>
              <a:t>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count</a:t>
            </a:r>
            <a:r>
              <a:rPr lang="en-US" sz="2400" dirty="0" smtClean="0"/>
              <a:t> the number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find the </a:t>
            </a:r>
            <a:r>
              <a:rPr lang="en-US" sz="2400" dirty="0" smtClean="0">
                <a:solidFill>
                  <a:schemeClr val="accent2"/>
                </a:solidFill>
              </a:rPr>
              <a:t>best</a:t>
            </a:r>
            <a:r>
              <a:rPr lang="en-US" sz="2400" dirty="0" smtClean="0"/>
              <a:t> model given some model quality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en-US" dirty="0" smtClean="0"/>
              <a:t>this is now an optimization problem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the variables</a:t>
            </a:r>
            <a:r>
              <a:rPr lang="en-US" sz="2400" dirty="0" smtClean="0"/>
              <a:t> hold in all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C13285-F1C7-41D9-A7A3-4303A3B8466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Search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405" cy="50006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learn about </a:t>
            </a:r>
            <a:r>
              <a:rPr lang="en-US" b="1" dirty="0" smtClean="0"/>
              <a:t>search</a:t>
            </a:r>
            <a:r>
              <a:rPr lang="en-US" dirty="0" smtClean="0"/>
              <a:t> we have used it as the </a:t>
            </a:r>
            <a:r>
              <a:rPr lang="en-US" i="1" dirty="0" smtClean="0"/>
              <a:t>reasoning strategy </a:t>
            </a:r>
            <a:r>
              <a:rPr lang="en-US" dirty="0" smtClean="0"/>
              <a:t>for a </a:t>
            </a:r>
            <a:r>
              <a:rPr lang="en-US" b="1" dirty="0" smtClean="0"/>
              <a:t>simple goal-driven planning agent</a:t>
            </a:r>
            <a:r>
              <a:rPr lang="en-US" dirty="0" smtClean="0"/>
              <a:t>…..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Standard search problem:  </a:t>
            </a:r>
            <a:r>
              <a:rPr lang="en-US" dirty="0" smtClean="0"/>
              <a:t>An agent can solve a problem by searching in a space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"black box“</a:t>
            </a:r>
            <a:r>
              <a:rPr lang="en-US" dirty="0" smtClean="0"/>
              <a:t> – any arbitrary data structure that supports </a:t>
            </a:r>
            <a:r>
              <a:rPr lang="en-US" b="1" dirty="0" smtClean="0"/>
              <a:t>three problem-specific routines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15074" y="2285992"/>
            <a:ext cx="2276461" cy="5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Solution?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C64558-371E-436F-94E0-6E81C2BCD18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</a:t>
            </a:r>
            <a:r>
              <a:rPr lang="en-US" dirty="0" smtClean="0"/>
              <a:t>so far….</a:t>
            </a:r>
            <a:endParaRPr lang="en-US" dirty="0" smtClean="0"/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Define possible worlds in term of variables and their domains.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Compute number of possible worlds on real examples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Specify constraints to represent real world problems differentiating between: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Unary and k-</a:t>
            </a:r>
            <a:r>
              <a:rPr lang="en-US" dirty="0" err="1" smtClean="0">
                <a:ea typeface="+mn-ea"/>
                <a:cs typeface="+mn-cs"/>
              </a:rPr>
              <a:t>ary</a:t>
            </a:r>
            <a:r>
              <a:rPr lang="en-US" dirty="0" smtClean="0">
                <a:ea typeface="+mn-ea"/>
                <a:cs typeface="+mn-cs"/>
              </a:rPr>
              <a:t> constraints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List vs. function format. </a:t>
            </a:r>
          </a:p>
          <a:p>
            <a:pPr eaLnBrk="1" hangingPunct="1">
              <a:defRPr/>
            </a:pPr>
            <a:r>
              <a:rPr lang="en-US" dirty="0" smtClean="0"/>
              <a:t>Verify whether a possible world satisfies a set of constraints (i.e., whether it is a model, a solution) 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Participants Needed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2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What: </a:t>
            </a:r>
          </a:p>
          <a:p>
            <a:pPr lvl="1"/>
            <a:r>
              <a:rPr lang="en-US" dirty="0" smtClean="0"/>
              <a:t>Use a prototype tool for updating a database</a:t>
            </a:r>
          </a:p>
          <a:p>
            <a:pPr lvl="1"/>
            <a:r>
              <a:rPr lang="en-US" dirty="0" smtClean="0"/>
              <a:t>60-90 minutes duration</a:t>
            </a:r>
          </a:p>
          <a:p>
            <a:r>
              <a:rPr lang="en-US" b="1" dirty="0" smtClean="0"/>
              <a:t>Why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Help us evaluate our research</a:t>
            </a:r>
          </a:p>
          <a:p>
            <a:pPr lvl="1"/>
            <a:r>
              <a:rPr lang="en-US" dirty="0" smtClean="0"/>
              <a:t>Get a $10 Starbucks gift card</a:t>
            </a:r>
          </a:p>
          <a:p>
            <a:r>
              <a:rPr lang="en-US" b="1" dirty="0" smtClean="0"/>
              <a:t>Who</a:t>
            </a:r>
            <a:r>
              <a:rPr lang="en-US" dirty="0" smtClean="0"/>
              <a:t>: Anyone who has taken CPSC 304 or understands basic database concepts</a:t>
            </a:r>
          </a:p>
          <a:p>
            <a:r>
              <a:rPr lang="en-US" b="1" dirty="0" smtClean="0"/>
              <a:t>Where</a:t>
            </a:r>
            <a:r>
              <a:rPr lang="en-US" dirty="0" smtClean="0"/>
              <a:t>: ICCS Building</a:t>
            </a:r>
          </a:p>
          <a:p>
            <a:r>
              <a:rPr lang="en-US" dirty="0" smtClean="0"/>
              <a:t>Contact </a:t>
            </a:r>
            <a:r>
              <a:rPr lang="en-US" i="1" dirty="0" smtClean="0"/>
              <a:t>Michael Lawrence</a:t>
            </a:r>
            <a:r>
              <a:rPr lang="en-US" dirty="0" smtClean="0"/>
              <a:t>, </a:t>
            </a:r>
            <a:r>
              <a:rPr lang="en-US" dirty="0" err="1" smtClean="0"/>
              <a:t>mklawren@cs.ubc.ca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4"/>
                </a:solidFill>
              </a:rPr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>
                <a:solidFill>
                  <a:srgbClr val="00B0F0"/>
                </a:solidFill>
              </a:rPr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AC Algorithm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6B5C25-5406-4773-9DEF-884AA826026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B8230-C559-48C7-B2F8-5FA32F44F2B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Answering Queries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404CE7-B99D-44CA-B121-A76568C5EBA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Generate-and-Test Algorithm</a:t>
            </a:r>
          </a:p>
        </p:txBody>
      </p:sp>
      <p:sp>
        <p:nvSpPr>
          <p:cNvPr id="6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458200" cy="1428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Algorithm: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Generate</a:t>
            </a:r>
            <a:r>
              <a:rPr lang="en-US" smtClean="0"/>
              <a:t> possible worlds one at a time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Test</a:t>
            </a:r>
            <a:r>
              <a:rPr lang="en-US" smtClean="0"/>
              <a:t> them to see if they violate any constraints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28625" y="4857750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This procedure is able to solve any CSP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the running time is proportional to the number of possible worlds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always exponential in the number of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far too long for many CSPs </a:t>
            </a:r>
            <a:r>
              <a:rPr lang="en-US" sz="2000">
                <a:latin typeface="Arial Unicode MS" pitchFamily="34" charset="-128"/>
                <a:sym typeface="Wingdings" pitchFamily="2" charset="2"/>
              </a:rPr>
              <a:t></a:t>
            </a:r>
            <a:endParaRPr lang="en-US" sz="20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2143125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For a in domA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For b in domB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For c in domC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if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return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return</a:t>
            </a:r>
            <a:endParaRPr lang="en-US" sz="20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ChangeArrowheads="1"/>
          </p:cNvSpPr>
          <p:nvPr/>
        </p:nvSpPr>
        <p:spPr bwMode="auto">
          <a:xfrm>
            <a:off x="323850" y="836613"/>
            <a:ext cx="8458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Systematically check all possible worlds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Lucida Grande" charset="0"/>
              <a:buChar char="-"/>
            </a:pPr>
            <a:r>
              <a:rPr lang="en-US" sz="2400" dirty="0">
                <a:cs typeface="Times New Roman" pitchFamily="18" charset="0"/>
              </a:rPr>
              <a:t>Possible worlds: cross product of domains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 err="1">
                <a:cs typeface="Times New Roman" pitchFamily="18" charset="0"/>
              </a:rPr>
              <a:t>dom</a:t>
            </a:r>
            <a:r>
              <a:rPr lang="en-US" sz="2400" dirty="0">
                <a:cs typeface="Times New Roman" pitchFamily="18" charset="0"/>
              </a:rPr>
              <a:t>(V</a:t>
            </a:r>
            <a:r>
              <a:rPr lang="en-US" sz="2400" baseline="-25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 </a:t>
            </a:r>
            <a:r>
              <a:rPr lang="en-US" sz="2400" dirty="0" err="1">
                <a:cs typeface="Times New Roman" pitchFamily="18" charset="0"/>
              </a:rPr>
              <a:t>dom</a:t>
            </a:r>
            <a:r>
              <a:rPr lang="en-US" sz="2400" dirty="0">
                <a:cs typeface="Times New Roman" pitchFamily="18" charset="0"/>
              </a:rPr>
              <a:t>(V</a:t>
            </a:r>
            <a:r>
              <a:rPr lang="en-US" sz="2400" baseline="-25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 </a:t>
            </a:r>
            <a:r>
              <a:rPr lang="en-US" sz="3600" baseline="20000" dirty="0">
                <a:cs typeface="Times New Roman" pitchFamily="18" charset="0"/>
              </a:rPr>
              <a:t>...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 </a:t>
            </a:r>
            <a:r>
              <a:rPr lang="en-US" sz="2400" dirty="0" err="1">
                <a:cs typeface="Times New Roman" pitchFamily="18" charset="0"/>
              </a:rPr>
              <a:t>dom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V</a:t>
            </a:r>
            <a:r>
              <a:rPr lang="en-US" sz="2400" baseline="-25000" dirty="0" err="1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Generate and Test: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3132CE"/>
                </a:solidFill>
                <a:cs typeface="Times New Roman" pitchFamily="18" charset="0"/>
              </a:rPr>
              <a:t>Generate</a:t>
            </a:r>
            <a:r>
              <a:rPr lang="en-US" sz="2000" dirty="0">
                <a:cs typeface="Times New Roman" pitchFamily="18" charset="0"/>
              </a:rPr>
              <a:t> possible worlds one at a time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3132CE"/>
                </a:solidFill>
                <a:cs typeface="Times New Roman" pitchFamily="18" charset="0"/>
              </a:rPr>
              <a:t>Test</a:t>
            </a:r>
            <a:r>
              <a:rPr lang="en-US" sz="2000" dirty="0">
                <a:cs typeface="Times New Roman" pitchFamily="18" charset="0"/>
              </a:rPr>
              <a:t> constraints for each one.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Example</a:t>
            </a:r>
            <a:r>
              <a:rPr lang="en-US" sz="2400" dirty="0">
                <a:cs typeface="Times New Roman" pitchFamily="18" charset="0"/>
              </a:rPr>
              <a:t>: 3 variables A,B,C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dirty="0" smtClean="0">
                <a:solidFill>
                  <a:srgbClr val="3132CE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Generate and Test (GT) Algorithms</a:t>
            </a:r>
            <a:endParaRPr lang="en-US" dirty="0" smtClean="0">
              <a:solidFill>
                <a:srgbClr val="3132CE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221163"/>
            <a:ext cx="8280400" cy="23320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For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a 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in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</a:t>
            </a:r>
            <a:r>
              <a:rPr lang="en-US" sz="2000" dirty="0" err="1">
                <a:latin typeface="cmr10"/>
                <a:ea typeface="+mn-ea"/>
                <a:cs typeface="Arial" pitchFamily="34" charset="0"/>
              </a:rPr>
              <a:t>dom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(A)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cmr10"/>
                <a:ea typeface="+mn-ea"/>
                <a:cs typeface="Arial" pitchFamily="34" charset="0"/>
              </a:rPr>
              <a:t>	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For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b 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in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</a:t>
            </a:r>
            <a:r>
              <a:rPr lang="en-US" sz="2000" dirty="0" err="1">
                <a:latin typeface="cmr10"/>
                <a:ea typeface="+mn-ea"/>
                <a:cs typeface="Arial" pitchFamily="34" charset="0"/>
              </a:rPr>
              <a:t>dom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(B)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cmr10"/>
                <a:ea typeface="+mn-ea"/>
                <a:cs typeface="Arial" pitchFamily="34" charset="0"/>
              </a:rPr>
              <a:t>		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For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c 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in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</a:t>
            </a:r>
            <a:r>
              <a:rPr lang="en-US" sz="2000" dirty="0" err="1">
                <a:latin typeface="cmr10"/>
                <a:ea typeface="+mn-ea"/>
                <a:cs typeface="Arial" pitchFamily="34" charset="0"/>
              </a:rPr>
              <a:t>dom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(C)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cmr10"/>
                <a:ea typeface="+mn-ea"/>
                <a:cs typeface="Arial" pitchFamily="34" charset="0"/>
              </a:rPr>
              <a:t>		         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if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 {A=a, B=b, C=c} satisfies all constraints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cmr10"/>
                <a:ea typeface="+mn-ea"/>
                <a:cs typeface="Arial" pitchFamily="34" charset="0"/>
              </a:rPr>
              <a:t>		    	</a:t>
            </a:r>
            <a:r>
              <a:rPr lang="en-US" sz="2000" b="1" dirty="0">
                <a:latin typeface="cmr10"/>
                <a:ea typeface="+mn-ea"/>
                <a:cs typeface="Arial" pitchFamily="34" charset="0"/>
              </a:rPr>
              <a:t>return </a:t>
            </a:r>
            <a:r>
              <a:rPr lang="en-US" sz="2000" dirty="0">
                <a:latin typeface="cmr10"/>
                <a:ea typeface="+mn-ea"/>
                <a:cs typeface="Arial" pitchFamily="34" charset="0"/>
              </a:rPr>
              <a:t>{A=a, B=b, C=c}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latin typeface="cmr10"/>
                <a:ea typeface="+mn-ea"/>
                <a:cs typeface="Arial" pitchFamily="34" charset="0"/>
              </a:rPr>
              <a:t> fail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Courier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Courier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ChangeArrowheads="1"/>
          </p:cNvSpPr>
          <p:nvPr/>
        </p:nvSpPr>
        <p:spPr bwMode="auto">
          <a:xfrm>
            <a:off x="609600" y="10668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If there are </a:t>
            </a:r>
            <a:r>
              <a:rPr lang="en-US" sz="2400" i="1" dirty="0">
                <a:cs typeface="Times New Roman" pitchFamily="18" charset="0"/>
              </a:rPr>
              <a:t>k</a:t>
            </a:r>
            <a:r>
              <a:rPr lang="en-US" sz="2400" dirty="0">
                <a:cs typeface="Times New Roman" pitchFamily="18" charset="0"/>
              </a:rPr>
              <a:t> variables, each with domain size </a:t>
            </a:r>
            <a:r>
              <a:rPr lang="en-US" sz="2400" i="1" dirty="0">
                <a:cs typeface="Times New Roman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, and there are </a:t>
            </a: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 constraints, the complexity of Generate &amp; Test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915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dirty="0" smtClean="0">
                <a:solidFill>
                  <a:srgbClr val="3132CE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Generate and Test (GT) Algorithms</a:t>
            </a:r>
          </a:p>
        </p:txBody>
      </p:sp>
      <p:sp>
        <p:nvSpPr>
          <p:cNvPr id="4915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99200" y="2349500"/>
            <a:ext cx="1081088" cy="574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cs typeface="Times New Roman" pitchFamily="18" charset="0"/>
              </a:rPr>
              <a:t>O(d</a:t>
            </a:r>
            <a:r>
              <a:rPr lang="en-US" baseline="30000">
                <a:cs typeface="Times New Roman" pitchFamily="18" charset="0"/>
              </a:rPr>
              <a:t>ck</a:t>
            </a:r>
            <a:r>
              <a:rPr lang="en-US">
                <a:cs typeface="Times New Roman" pitchFamily="18" charset="0"/>
              </a:rPr>
              <a:t>)</a:t>
            </a:r>
            <a:endParaRPr lang="en-US" baseline="30000">
              <a:cs typeface="Times New Roman" pitchFamily="18" charset="0"/>
            </a:endParaRPr>
          </a:p>
        </p:txBody>
      </p:sp>
      <p:sp>
        <p:nvSpPr>
          <p:cNvPr id="49156" name="TextBox 16"/>
          <p:cNvSpPr txBox="1">
            <a:spLocks noChangeArrowheads="1"/>
          </p:cNvSpPr>
          <p:nvPr/>
        </p:nvSpPr>
        <p:spPr bwMode="auto">
          <a:xfrm>
            <a:off x="1403350" y="2368550"/>
            <a:ext cx="1295400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O(ckd)</a:t>
            </a:r>
            <a:endParaRPr lang="en-US" baseline="30000">
              <a:cs typeface="Times New Roman" pitchFamily="18" charset="0"/>
            </a:endParaRPr>
          </a:p>
        </p:txBody>
      </p:sp>
      <p:sp>
        <p:nvSpPr>
          <p:cNvPr id="49157" name="TextBox 17"/>
          <p:cNvSpPr txBox="1">
            <a:spLocks noChangeArrowheads="1"/>
          </p:cNvSpPr>
          <p:nvPr/>
        </p:nvSpPr>
        <p:spPr bwMode="auto">
          <a:xfrm>
            <a:off x="4643438" y="2349500"/>
            <a:ext cx="1368425" cy="522288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O(cd</a:t>
            </a:r>
            <a:r>
              <a:rPr lang="en-US" baseline="30000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</a:t>
            </a:r>
            <a:endParaRPr lang="en-US" baseline="30000">
              <a:cs typeface="Times New Roman" pitchFamily="18" charset="0"/>
            </a:endParaRPr>
          </a:p>
        </p:txBody>
      </p:sp>
      <p:sp>
        <p:nvSpPr>
          <p:cNvPr id="49158" name="TextBox 18"/>
          <p:cNvSpPr txBox="1">
            <a:spLocks noChangeArrowheads="1"/>
          </p:cNvSpPr>
          <p:nvPr/>
        </p:nvSpPr>
        <p:spPr bwMode="auto">
          <a:xfrm>
            <a:off x="2914650" y="2368550"/>
            <a:ext cx="1225550" cy="522288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O(ck</a:t>
            </a:r>
            <a:r>
              <a:rPr lang="en-US" baseline="30000">
                <a:cs typeface="Times New Roman" pitchFamily="18" charset="0"/>
              </a:rPr>
              <a:t>d</a:t>
            </a:r>
            <a:r>
              <a:rPr lang="en-US">
                <a:cs typeface="Times New Roman" pitchFamily="18" charset="0"/>
              </a:rPr>
              <a:t>)</a:t>
            </a:r>
          </a:p>
        </p:txBody>
      </p:sp>
      <p:sp>
        <p:nvSpPr>
          <p:cNvPr id="491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C15976-EEAD-453D-80D8-1A294CF5F3AD}" type="slidenum">
              <a:rPr lang="en-US">
                <a:cs typeface="Times New Roman" pitchFamily="18" charset="0"/>
              </a:rPr>
              <a:pPr/>
              <a:t>37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ChangeArrowheads="1"/>
          </p:cNvSpPr>
          <p:nvPr/>
        </p:nvSpPr>
        <p:spPr bwMode="auto">
          <a:xfrm>
            <a:off x="609600" y="10668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If there are </a:t>
            </a:r>
            <a:r>
              <a:rPr lang="en-US" sz="2400" i="1" dirty="0">
                <a:cs typeface="Times New Roman" pitchFamily="18" charset="0"/>
              </a:rPr>
              <a:t>k</a:t>
            </a:r>
            <a:r>
              <a:rPr lang="en-US" sz="2400" dirty="0">
                <a:cs typeface="Times New Roman" pitchFamily="18" charset="0"/>
              </a:rPr>
              <a:t> variables, each with domain size </a:t>
            </a:r>
            <a:r>
              <a:rPr lang="en-US" sz="2400" i="1" dirty="0">
                <a:cs typeface="Times New Roman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, and there are </a:t>
            </a: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 constraints, the complexity of Generate &amp; Test </a:t>
            </a:r>
            <a:r>
              <a:rPr lang="en-US" sz="2400" dirty="0" smtClean="0">
                <a:cs typeface="Times New Roman" pitchFamily="18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 dirty="0">
                <a:cs typeface="Times New Roman" pitchFamily="18" charset="0"/>
              </a:rPr>
              <a:t>There are </a:t>
            </a:r>
            <a:r>
              <a:rPr lang="en-US" sz="2000" dirty="0" err="1">
                <a:cs typeface="Times New Roman" pitchFamily="18" charset="0"/>
              </a:rPr>
              <a:t>d</a:t>
            </a:r>
            <a:r>
              <a:rPr lang="en-US" sz="2000" baseline="30000" dirty="0" err="1">
                <a:cs typeface="Times New Roman" pitchFamily="18" charset="0"/>
              </a:rPr>
              <a:t>k</a:t>
            </a:r>
            <a:r>
              <a:rPr lang="en-US" sz="2000" baseline="300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possible worlds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 dirty="0">
                <a:cs typeface="Times New Roman" pitchFamily="18" charset="0"/>
              </a:rPr>
              <a:t>For each one need to check c constraints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915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dirty="0" smtClean="0">
                <a:solidFill>
                  <a:srgbClr val="3132CE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Generate and Test (GT) Algorithms</a:t>
            </a:r>
            <a:endParaRPr lang="en-US" dirty="0" smtClean="0">
              <a:solidFill>
                <a:srgbClr val="3132CE"/>
              </a:solidFill>
              <a:ea typeface="MS PGothic" pitchFamily="34" charset="-128"/>
            </a:endParaRPr>
          </a:p>
        </p:txBody>
      </p:sp>
      <p:sp>
        <p:nvSpPr>
          <p:cNvPr id="49157" name="TextBox 17"/>
          <p:cNvSpPr txBox="1">
            <a:spLocks noChangeArrowheads="1"/>
          </p:cNvSpPr>
          <p:nvPr/>
        </p:nvSpPr>
        <p:spPr bwMode="auto">
          <a:xfrm>
            <a:off x="4643438" y="2349500"/>
            <a:ext cx="1368425" cy="522288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O(cd</a:t>
            </a:r>
            <a:r>
              <a:rPr lang="en-US" baseline="30000">
                <a:cs typeface="Times New Roman" pitchFamily="18" charset="0"/>
              </a:rPr>
              <a:t>k</a:t>
            </a:r>
            <a:r>
              <a:rPr lang="en-US">
                <a:cs typeface="Times New Roman" pitchFamily="18" charset="0"/>
              </a:rPr>
              <a:t>)</a:t>
            </a:r>
            <a:endParaRPr lang="en-US" baseline="30000">
              <a:cs typeface="Times New Roman" pitchFamily="18" charset="0"/>
            </a:endParaRPr>
          </a:p>
        </p:txBody>
      </p:sp>
      <p:sp>
        <p:nvSpPr>
          <p:cNvPr id="491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C15976-EEAD-453D-80D8-1A294CF5F3AD}" type="slidenum">
              <a:rPr lang="en-US">
                <a:cs typeface="Times New Roman" pitchFamily="18" charset="0"/>
              </a:rPr>
              <a:pPr/>
              <a:t>38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865638-3D90-4052-A294-A701CC8ACD4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7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5286375" cy="43576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states:</a:t>
            </a:r>
            <a:r>
              <a:rPr lang="en-US" smtClean="0"/>
              <a:t> assignments of values to a subset of the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start state:</a:t>
            </a:r>
            <a:r>
              <a:rPr lang="en-US" smtClean="0"/>
              <a:t> the empty assignment (no variables assigned 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neighbours</a:t>
            </a:r>
            <a:r>
              <a:rPr lang="en-US" smtClean="0"/>
              <a:t> of a state: nodes in which values are assigned to one additional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goal state:</a:t>
            </a:r>
            <a:r>
              <a:rPr lang="en-US" smtClean="0"/>
              <a:t> a state which </a:t>
            </a:r>
            <a:r>
              <a:rPr lang="en-US" b="1" smtClean="0"/>
              <a:t>assigns a value to each variable</a:t>
            </a:r>
            <a:r>
              <a:rPr lang="en-US" smtClean="0"/>
              <a:t>, and </a:t>
            </a:r>
            <a:r>
              <a:rPr lang="en-US" b="1" smtClean="0"/>
              <a:t>satisfies all of the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395288" y="5876925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path</a:t>
            </a:r>
            <a:r>
              <a:rPr lang="en-US" sz="2400">
                <a:latin typeface="Arial Unicode MS" pitchFamily="34" charset="-128"/>
              </a:rPr>
              <a:t> to a goal node is not important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8625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282CA9-942C-4FF7-BEAD-A34122AF821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625475"/>
          </a:xfrm>
        </p:spPr>
        <p:txBody>
          <a:bodyPr/>
          <a:lstStyle/>
          <a:p>
            <a:pPr eaLnBrk="1" hangingPunct="1"/>
            <a:r>
              <a:rPr lang="en-US" smtClean="0"/>
              <a:t>What </a:t>
            </a:r>
            <a:r>
              <a:rPr lang="en-US" smtClean="0">
                <a:solidFill>
                  <a:schemeClr val="accent2"/>
                </a:solidFill>
              </a:rPr>
              <a:t>search strategy</a:t>
            </a:r>
            <a:r>
              <a:rPr lang="en-US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557338"/>
            <a:ext cx="8674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there  a role for a heuristic function?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tree is always …………. and has no…………, so which one is better BFS or IDS or DFS?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F83504-DCFA-4AAD-8545-405C1A3AC35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500" y="1214438"/>
            <a:ext cx="3390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Simplified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C97398-CB06-469F-88EA-CDD294FA0EB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393700" y="785813"/>
            <a:ext cx="953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latin typeface="Arial Unicode MS" pitchFamily="34" charset="-128"/>
              </a:rPr>
              <a:t>How can we avoid exploring some sub-trees i.e.,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prune</a:t>
            </a:r>
            <a:r>
              <a:rPr lang="en-US" dirty="0">
                <a:latin typeface="Arial Unicode MS" pitchFamily="34" charset="-128"/>
              </a:rPr>
              <a:t> the DFS Search tree? 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1785938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once we consider a path whose end node violates one or more constraints, we know that a solution cannot exist below that point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thus we should </a:t>
            </a:r>
            <a:r>
              <a:rPr lang="en-US" sz="2400" b="1" dirty="0">
                <a:latin typeface="Arial Unicode MS" pitchFamily="34" charset="-128"/>
              </a:rPr>
              <a:t>remove that path</a:t>
            </a:r>
            <a:r>
              <a:rPr lang="en-US" sz="2400" dirty="0">
                <a:latin typeface="Arial Unicode MS" pitchFamily="34" charset="-128"/>
              </a:rPr>
              <a:t> rather than continuing to search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4857750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63D5EB-176C-43E6-85B4-EC39DF15B9B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CSPs by DFS: Example</a:t>
            </a:r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420938"/>
            <a:ext cx="676910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1ED2FE-8B88-46A4-B64F-5B9D6F0D5E8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CSPs by DFS: Example Efficiency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03800" y="836613"/>
            <a:ext cx="3889375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algorithm's efficiency depends on the order in which variables are expanded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339975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A=1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A=2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148263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A=3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732588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A=4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524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001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61925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2268538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24114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3778250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4427538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57245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6443663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2" name="Text Box 21"/>
          <p:cNvSpPr txBox="1">
            <a:spLocks noChangeArrowheads="1"/>
          </p:cNvSpPr>
          <p:nvPr/>
        </p:nvSpPr>
        <p:spPr bwMode="auto">
          <a:xfrm>
            <a:off x="7092950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3" name="Text Box 22"/>
          <p:cNvSpPr txBox="1">
            <a:spLocks noChangeArrowheads="1"/>
          </p:cNvSpPr>
          <p:nvPr/>
        </p:nvSpPr>
        <p:spPr bwMode="auto">
          <a:xfrm>
            <a:off x="63722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70199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7739063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8388350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4427538" y="3284538"/>
            <a:ext cx="28892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 flipH="1">
            <a:off x="3059113" y="3573463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 flipH="1">
            <a:off x="4140200" y="3573463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4643438" y="3573463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4716463" y="3500438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1"/>
          <p:cNvSpPr>
            <a:spLocks noChangeShapeType="1"/>
          </p:cNvSpPr>
          <p:nvPr/>
        </p:nvSpPr>
        <p:spPr bwMode="auto">
          <a:xfrm flipH="1">
            <a:off x="684213" y="4148138"/>
            <a:ext cx="18002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 flipH="1">
            <a:off x="1403350" y="4148138"/>
            <a:ext cx="12239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 flipH="1">
            <a:off x="2051050" y="4148138"/>
            <a:ext cx="649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 flipH="1">
            <a:off x="2555875" y="41481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 flipH="1">
            <a:off x="2771775" y="4652963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 flipH="1">
            <a:off x="3348038" y="46529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 flipH="1">
            <a:off x="4067175" y="4724400"/>
            <a:ext cx="217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4356100" y="4724400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9"/>
          <p:cNvSpPr>
            <a:spLocks noChangeShapeType="1"/>
          </p:cNvSpPr>
          <p:nvPr/>
        </p:nvSpPr>
        <p:spPr bwMode="auto">
          <a:xfrm flipH="1">
            <a:off x="5292725" y="4652963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0"/>
          <p:cNvSpPr>
            <a:spLocks noChangeShapeType="1"/>
          </p:cNvSpPr>
          <p:nvPr/>
        </p:nvSpPr>
        <p:spPr bwMode="auto">
          <a:xfrm>
            <a:off x="5508625" y="4652963"/>
            <a:ext cx="5032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1"/>
          <p:cNvSpPr>
            <a:spLocks noChangeShapeType="1"/>
          </p:cNvSpPr>
          <p:nvPr/>
        </p:nvSpPr>
        <p:spPr bwMode="auto">
          <a:xfrm>
            <a:off x="5651500" y="4652963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2"/>
          <p:cNvSpPr>
            <a:spLocks noChangeShapeType="1"/>
          </p:cNvSpPr>
          <p:nvPr/>
        </p:nvSpPr>
        <p:spPr bwMode="auto">
          <a:xfrm>
            <a:off x="5724525" y="4652963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3"/>
          <p:cNvSpPr>
            <a:spLocks noChangeShapeType="1"/>
          </p:cNvSpPr>
          <p:nvPr/>
        </p:nvSpPr>
        <p:spPr bwMode="auto">
          <a:xfrm flipH="1">
            <a:off x="6659563" y="4148138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4"/>
          <p:cNvSpPr>
            <a:spLocks noChangeShapeType="1"/>
          </p:cNvSpPr>
          <p:nvPr/>
        </p:nvSpPr>
        <p:spPr bwMode="auto">
          <a:xfrm>
            <a:off x="7164388" y="41481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5"/>
          <p:cNvSpPr>
            <a:spLocks noChangeShapeType="1"/>
          </p:cNvSpPr>
          <p:nvPr/>
        </p:nvSpPr>
        <p:spPr bwMode="auto">
          <a:xfrm>
            <a:off x="7235825" y="4148138"/>
            <a:ext cx="7921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6"/>
          <p:cNvSpPr>
            <a:spLocks noChangeShapeType="1"/>
          </p:cNvSpPr>
          <p:nvPr/>
        </p:nvSpPr>
        <p:spPr bwMode="auto">
          <a:xfrm>
            <a:off x="7308850" y="4076700"/>
            <a:ext cx="13668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5286374" y="2643188"/>
            <a:ext cx="328615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Degree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“Heuristics”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A9F304-9AA3-495F-8D76-0622928FCA9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assignments of values to a subset of the variables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Solution: </a:t>
            </a:r>
            <a:r>
              <a:rPr lang="en-US" sz="20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20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2800" dirty="0" smtClean="0"/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>
                <a:solidFill>
                  <a:srgbClr val="00B0F0"/>
                </a:solidFill>
              </a:rPr>
              <a:t>Arc </a:t>
            </a:r>
            <a:r>
              <a:rPr lang="en-US" sz="3200" dirty="0" smtClean="0">
                <a:solidFill>
                  <a:srgbClr val="00B0F0"/>
                </a:solidFill>
              </a:rPr>
              <a:t>Consistency </a:t>
            </a:r>
            <a:r>
              <a:rPr lang="en-US" sz="3200" dirty="0" smtClean="0">
                <a:solidFill>
                  <a:srgbClr val="00B0F0"/>
                </a:solidFill>
              </a:rPr>
              <a:t>and AC Algorithm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229629-9FF6-4509-8793-BF679725AD4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Can we do better than Search?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14398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Key ideas</a:t>
            </a:r>
            <a:r>
              <a:rPr lang="en-US" sz="2800" b="1" dirty="0" smtClean="0"/>
              <a:t>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prune the domains </a:t>
            </a:r>
            <a:r>
              <a:rPr lang="en-US" dirty="0" smtClean="0"/>
              <a:t>as much as possible </a:t>
            </a:r>
            <a:r>
              <a:rPr lang="en-US" b="1" dirty="0" smtClean="0"/>
              <a:t>before “searching” </a:t>
            </a:r>
            <a:r>
              <a:rPr lang="en-US" dirty="0" smtClean="0"/>
              <a:t>for a solution.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2852738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Simple when using constraints involving single variables (technically enforcing </a:t>
            </a:r>
            <a:r>
              <a:rPr lang="en-US" sz="2400" b="1" dirty="0">
                <a:latin typeface="Arial Unicode MS" pitchFamily="34" charset="-128"/>
              </a:rPr>
              <a:t>domain consistency</a:t>
            </a:r>
            <a:r>
              <a:rPr lang="en-US" sz="2400" dirty="0">
                <a:latin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</a:rPr>
              <a:t> 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79388" y="4005263"/>
            <a:ext cx="8785225" cy="8636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Definition:</a:t>
            </a:r>
            <a:r>
              <a:rPr lang="en-US" sz="2400">
                <a:latin typeface="Arial Unicode MS" pitchFamily="34" charset="-128"/>
              </a:rPr>
              <a:t> A variable is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 consistent</a:t>
            </a:r>
            <a:r>
              <a:rPr lang="en-US" sz="2400">
                <a:latin typeface="Arial Unicode MS" pitchFamily="34" charset="-128"/>
              </a:rPr>
              <a:t> if no value of its domain is ruled impossible by any unary constraints.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250825" y="5157788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Example: </a:t>
            </a:r>
            <a:r>
              <a:rPr lang="en-US" sz="2400" b="1">
                <a:latin typeface="Arial Unicode MS" pitchFamily="34" charset="-128"/>
              </a:rPr>
              <a:t>D</a:t>
            </a:r>
            <a:r>
              <a:rPr lang="en-US" sz="2400" baseline="-25000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 = {1, 2, 3, 4} ………. domain consistent if we have the constraint B ≠ 3.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9" grpId="0" animBg="1"/>
      <p:bldP spid="4536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72C2F0-FC2F-4278-AD7A-A58E91EED55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do we deal with constraints involving  multiple variables?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529638" cy="1150938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3095625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Definition (</a:t>
            </a:r>
            <a:r>
              <a:rPr lang="en-US" sz="2000" b="1" dirty="0">
                <a:latin typeface="Arial Unicode MS" pitchFamily="34" charset="-128"/>
              </a:rPr>
              <a:t>constraint network</a:t>
            </a:r>
            <a:r>
              <a:rPr lang="en-US" sz="200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constraint network</a:t>
            </a:r>
            <a:r>
              <a:rPr lang="en-US" sz="2400" dirty="0">
                <a:latin typeface="Arial Unicode MS" pitchFamily="34" charset="-128"/>
              </a:rPr>
              <a:t> is defined by a graph, with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constraint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and undirected edges running between variable nodes and constraint nodes whenever a given variable is involved in a given constraint.</a:t>
            </a:r>
          </a:p>
          <a:p>
            <a:pPr marL="381000" indent="-381000" algn="l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393382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2F0FC-3829-4138-A630-1D14DD21CC1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Constraint Network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Recall Example: </a:t>
            </a:r>
          </a:p>
          <a:p>
            <a:pPr lvl="1" eaLnBrk="1" hangingPunct="1"/>
            <a:r>
              <a:rPr lang="en-US" dirty="0" smtClean="0"/>
              <a:t>Variables: A,B,C</a:t>
            </a:r>
          </a:p>
          <a:p>
            <a:pPr lvl="1" eaLnBrk="1" hangingPunct="1"/>
            <a:r>
              <a:rPr lang="en-US" dirty="0" smtClean="0"/>
              <a:t>Domains: {1, 2, 3, 4}</a:t>
            </a:r>
          </a:p>
          <a:p>
            <a:pPr lvl="1" eaLnBrk="1" hangingPunct="1"/>
            <a:r>
              <a:rPr lang="en-US" dirty="0" smtClean="0"/>
              <a:t>Constraints: A &lt; B, B &lt; C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072EE0-3C4C-48BC-A5B5-96DD573A3F3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F4EA9A-9BED-41FB-B6D7-11AA9816D26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4213"/>
          </a:xfrm>
        </p:spPr>
        <p:txBody>
          <a:bodyPr/>
          <a:lstStyle/>
          <a:p>
            <a:pPr eaLnBrk="1" hangingPunct="1"/>
            <a:r>
              <a:rPr lang="en-US" sz="3200" smtClean="0"/>
              <a:t>Example: Constraint Network for Map-Coloring</a:t>
            </a:r>
          </a:p>
        </p:txBody>
      </p:sp>
      <p:pic>
        <p:nvPicPr>
          <p:cNvPr id="17419" name="Picture 3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856932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p:oleObj spid="_x0000_s91138" name="Equation" r:id="rId4" imgW="787320" imgH="253800" progId="Equation.3">
              <p:embed/>
            </p:oleObj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p:oleObj spid="_x0000_s91139" name="Equation" r:id="rId5" imgW="126720" imgH="139680" progId="Equation.3">
              <p:embed/>
            </p:oleObj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p:oleObj spid="_x0000_s91140" name="Equation" r:id="rId6" imgW="698197" imgH="266584" progId="Equation.3">
              <p:embed/>
            </p:oleObj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p:oleObj spid="_x0000_s91141" name="Equation" r:id="rId7" imgW="139680" imgH="164880" progId="Equation.3">
              <p:embed/>
            </p:oleObj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p:oleObj spid="_x0000_s91142" name="Equation" r:id="rId8" imgW="507960" imgH="203040" progId="Equation.3">
              <p:embed/>
            </p:oleObj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p:oleObj spid="_x0000_s91143" name="Equation" r:id="rId9" imgW="444240" imgH="203040" progId="Equation.3">
              <p:embed/>
            </p:oleObj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619250" y="3457575"/>
            <a:ext cx="5492750" cy="2573338"/>
            <a:chOff x="1020" y="2178"/>
            <a:chExt cx="3460" cy="1621"/>
          </a:xfrm>
        </p:grpSpPr>
        <p:sp>
          <p:nvSpPr>
            <p:cNvPr id="18465" name="Rectangle 26"/>
            <p:cNvSpPr>
              <a:spLocks noChangeArrowheads="1"/>
            </p:cNvSpPr>
            <p:nvPr/>
          </p:nvSpPr>
          <p:spPr bwMode="auto">
            <a:xfrm>
              <a:off x="3049" y="2178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66" name="Oval 48"/>
            <p:cNvSpPr>
              <a:spLocks noChangeArrowheads="1"/>
            </p:cNvSpPr>
            <p:nvPr/>
          </p:nvSpPr>
          <p:spPr bwMode="auto">
            <a:xfrm>
              <a:off x="1202" y="2387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49"/>
            <p:cNvSpPr>
              <a:spLocks noChangeArrowheads="1"/>
            </p:cNvSpPr>
            <p:nvPr/>
          </p:nvSpPr>
          <p:spPr bwMode="auto">
            <a:xfrm>
              <a:off x="3470" y="2387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1383" y="247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</a:t>
              </a:r>
            </a:p>
          </p:txBody>
        </p:sp>
        <p:sp>
          <p:nvSpPr>
            <p:cNvPr id="18469" name="Text Box 51"/>
            <p:cNvSpPr txBox="1">
              <a:spLocks noChangeArrowheads="1"/>
            </p:cNvSpPr>
            <p:nvPr/>
          </p:nvSpPr>
          <p:spPr bwMode="auto">
            <a:xfrm>
              <a:off x="3742" y="243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70" name="Text Box 52"/>
            <p:cNvSpPr txBox="1">
              <a:spLocks noChangeArrowheads="1"/>
            </p:cNvSpPr>
            <p:nvPr/>
          </p:nvSpPr>
          <p:spPr bwMode="auto">
            <a:xfrm>
              <a:off x="1020" y="22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3470" y="2205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517" y="2341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2064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2971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198" y="3203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76" name="Oval 58"/>
            <p:cNvSpPr>
              <a:spLocks noChangeArrowheads="1"/>
            </p:cNvSpPr>
            <p:nvPr/>
          </p:nvSpPr>
          <p:spPr bwMode="auto">
            <a:xfrm>
              <a:off x="1351" y="3412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59"/>
            <p:cNvSpPr>
              <a:spLocks noChangeArrowheads="1"/>
            </p:cNvSpPr>
            <p:nvPr/>
          </p:nvSpPr>
          <p:spPr bwMode="auto">
            <a:xfrm>
              <a:off x="3619" y="3412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60"/>
            <p:cNvSpPr txBox="1">
              <a:spLocks noChangeArrowheads="1"/>
            </p:cNvSpPr>
            <p:nvPr/>
          </p:nvSpPr>
          <p:spPr bwMode="auto">
            <a:xfrm>
              <a:off x="1532" y="350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1,2,3</a:t>
              </a:r>
            </a:p>
          </p:txBody>
        </p:sp>
        <p:sp>
          <p:nvSpPr>
            <p:cNvPr id="18479" name="Text Box 61"/>
            <p:cNvSpPr txBox="1">
              <a:spLocks noChangeArrowheads="1"/>
            </p:cNvSpPr>
            <p:nvPr/>
          </p:nvSpPr>
          <p:spPr bwMode="auto">
            <a:xfrm>
              <a:off x="3891" y="34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1111" y="329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81" name="Text Box 63"/>
            <p:cNvSpPr txBox="1">
              <a:spLocks noChangeArrowheads="1"/>
            </p:cNvSpPr>
            <p:nvPr/>
          </p:nvSpPr>
          <p:spPr bwMode="auto">
            <a:xfrm>
              <a:off x="3619" y="3230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82" name="Text Box 64"/>
            <p:cNvSpPr txBox="1">
              <a:spLocks noChangeArrowheads="1"/>
            </p:cNvSpPr>
            <p:nvPr/>
          </p:nvSpPr>
          <p:spPr bwMode="auto">
            <a:xfrm>
              <a:off x="2666" y="3366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83" name="Line 65"/>
            <p:cNvSpPr>
              <a:spLocks noChangeShapeType="1"/>
            </p:cNvSpPr>
            <p:nvPr/>
          </p:nvSpPr>
          <p:spPr bwMode="auto">
            <a:xfrm>
              <a:off x="2213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66"/>
            <p:cNvSpPr>
              <a:spLocks noChangeShapeType="1"/>
            </p:cNvSpPr>
            <p:nvPr/>
          </p:nvSpPr>
          <p:spPr bwMode="auto">
            <a:xfrm>
              <a:off x="3120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148883" y="4869160"/>
            <a:ext cx="4032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cs typeface="Times New Roman" pitchFamily="18" charset="0"/>
              </a:rPr>
              <a:t>T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652120" y="4869160"/>
            <a:ext cx="423863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cs typeface="Times New Roman" pitchFamily="18" charset="0"/>
              </a:rPr>
              <a:t>F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339133" y="4850110"/>
            <a:ext cx="404812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cs typeface="Times New Roman" pitchFamily="18" charset="0"/>
              </a:rPr>
              <a:t>T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843958" y="4850110"/>
            <a:ext cx="423862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cs typeface="Times New Roman" pitchFamily="18" charset="0"/>
              </a:rPr>
              <a:t>F</a:t>
            </a:r>
            <a:endParaRPr lang="en-US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D9DC93-3A13-4D0B-BFDE-4B5876B8AB9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can we enforce Arc Consistency?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-3968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-71438" y="995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4479925" y="22336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268413"/>
            <a:ext cx="8964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If an arc               is not arc consistent, all values       in            </a:t>
            </a:r>
            <a:r>
              <a:rPr lang="en-US" sz="2000" dirty="0" smtClean="0">
                <a:latin typeface="Arial Unicode MS" pitchFamily="34" charset="-128"/>
              </a:rPr>
              <a:t> for </a:t>
            </a:r>
            <a:r>
              <a:rPr lang="en-US" sz="2000" dirty="0">
                <a:latin typeface="Arial Unicode MS" pitchFamily="34" charset="-128"/>
              </a:rPr>
              <a:t>which there is no corresponding value in          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may be deleted</a:t>
            </a:r>
            <a:r>
              <a:rPr lang="en-US" sz="2000" dirty="0">
                <a:latin typeface="Arial Unicode MS" pitchFamily="34" charset="-128"/>
              </a:rPr>
              <a:t> from               to make the arc                 consistent.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This removal 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can never rule out any models/solutions</a:t>
            </a:r>
            <a:endParaRPr lang="en-US" sz="2000" dirty="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8"/>
          <p:cNvGraphicFramePr>
            <a:graphicFrameLocks noChangeAspect="1"/>
          </p:cNvGraphicFramePr>
          <p:nvPr/>
        </p:nvGraphicFramePr>
        <p:xfrm>
          <a:off x="6357938" y="1428750"/>
          <a:ext cx="180975" cy="196850"/>
        </p:xfrm>
        <a:graphic>
          <a:graphicData uri="http://schemas.openxmlformats.org/presentationml/2006/ole">
            <p:oleObj spid="_x0000_s92162" name="Equation" r:id="rId4" imgW="126720" imgH="139680" progId="Equation.3">
              <p:embed/>
            </p:oleObj>
          </a:graphicData>
        </a:graphic>
      </p:graphicFrame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0"/>
          <p:cNvGraphicFramePr>
            <a:graphicFrameLocks noChangeAspect="1"/>
          </p:cNvGraphicFramePr>
          <p:nvPr/>
        </p:nvGraphicFramePr>
        <p:xfrm>
          <a:off x="7072313" y="1357313"/>
          <a:ext cx="695325" cy="266700"/>
        </p:xfrm>
        <a:graphic>
          <a:graphicData uri="http://schemas.openxmlformats.org/presentationml/2006/ole">
            <p:oleObj spid="_x0000_s92163" name="Equation" r:id="rId5" imgW="698197" imgH="266584" progId="Equation.3">
              <p:embed/>
            </p:oleObj>
          </a:graphicData>
        </a:graphic>
      </p:graphicFrame>
      <p:graphicFrame>
        <p:nvGraphicFramePr>
          <p:cNvPr id="19460" name="Object 32"/>
          <p:cNvGraphicFramePr>
            <a:graphicFrameLocks noChangeAspect="1"/>
          </p:cNvGraphicFramePr>
          <p:nvPr/>
        </p:nvGraphicFramePr>
        <p:xfrm>
          <a:off x="4643438" y="1643063"/>
          <a:ext cx="719137" cy="293687"/>
        </p:xfrm>
        <a:graphic>
          <a:graphicData uri="http://schemas.openxmlformats.org/presentationml/2006/ole">
            <p:oleObj spid="_x0000_s92164" name="Equation" r:id="rId6" imgW="507960" imgH="203040" progId="Equation.3">
              <p:embed/>
            </p:oleObj>
          </a:graphicData>
        </a:graphic>
      </p:graphicFrame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4"/>
          <p:cNvGraphicFramePr>
            <a:graphicFrameLocks noChangeAspect="1"/>
          </p:cNvGraphicFramePr>
          <p:nvPr/>
        </p:nvGraphicFramePr>
        <p:xfrm>
          <a:off x="7786688" y="1643063"/>
          <a:ext cx="785812" cy="301625"/>
        </p:xfrm>
        <a:graphic>
          <a:graphicData uri="http://schemas.openxmlformats.org/presentationml/2006/ole">
            <p:oleObj spid="_x0000_s92165" name="Equation" r:id="rId7" imgW="698197" imgH="266584" progId="Equation.3">
              <p:embed/>
            </p:oleObj>
          </a:graphicData>
        </a:graphic>
      </p:graphicFrame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86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44370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4911725" y="33131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1979613" y="3644900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5580063" y="3644900"/>
            <a:ext cx="136683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2266950" y="3787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2,3,4</a:t>
            </a:r>
          </a:p>
        </p:txBody>
      </p:sp>
      <p:sp>
        <p:nvSpPr>
          <p:cNvPr id="19491" name="Text Box 42"/>
          <p:cNvSpPr txBox="1">
            <a:spLocks noChangeArrowheads="1"/>
          </p:cNvSpPr>
          <p:nvPr/>
        </p:nvSpPr>
        <p:spPr bwMode="auto">
          <a:xfrm>
            <a:off x="6011863" y="37163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1598613" y="3457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</a:t>
            </a:r>
          </a:p>
        </p:txBody>
      </p:sp>
      <p:sp>
        <p:nvSpPr>
          <p:cNvPr id="19493" name="Text Box 44"/>
          <p:cNvSpPr txBox="1">
            <a:spLocks noChangeArrowheads="1"/>
          </p:cNvSpPr>
          <p:nvPr/>
        </p:nvSpPr>
        <p:spPr bwMode="auto">
          <a:xfrm>
            <a:off x="5580063" y="3355975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Y</a:t>
            </a:r>
          </a:p>
        </p:txBody>
      </p:sp>
      <p:sp>
        <p:nvSpPr>
          <p:cNvPr id="19494" name="Text Box 45"/>
          <p:cNvSpPr txBox="1">
            <a:spLocks noChangeArrowheads="1"/>
          </p:cNvSpPr>
          <p:nvPr/>
        </p:nvSpPr>
        <p:spPr bwMode="auto">
          <a:xfrm>
            <a:off x="4067175" y="3571875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X&lt; Y</a:t>
            </a: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348038" y="39322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787900" y="39322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179388" y="5589588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b="1">
                <a:latin typeface="Arial Unicode MS" pitchFamily="34" charset="-128"/>
              </a:rPr>
              <a:t>A network is arc consistent</a:t>
            </a:r>
            <a:r>
              <a:rPr lang="en-US" sz="2000">
                <a:latin typeface="Arial Unicode MS" pitchFamily="34" charset="-128"/>
              </a:rPr>
              <a:t> if all its arcs are arc consistent.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1785938" y="1357313"/>
          <a:ext cx="955675" cy="304800"/>
        </p:xfrm>
        <a:graphic>
          <a:graphicData uri="http://schemas.openxmlformats.org/presentationml/2006/ole">
            <p:oleObj spid="_x0000_s92166" name="Equation" r:id="rId9" imgW="787320" imgH="25380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14625" y="1928813"/>
          <a:ext cx="955675" cy="304800"/>
        </p:xfrm>
        <a:graphic>
          <a:graphicData uri="http://schemas.openxmlformats.org/presentationml/2006/ole">
            <p:oleObj spid="_x0000_s92167" name="Equation" r:id="rId10" imgW="7873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E511D4-C7D9-4E6B-8427-88B8A9A21BC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050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4"/>
            <a:ext cx="8458200" cy="492920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 the </a:t>
            </a:r>
            <a:r>
              <a:rPr lang="en-US" dirty="0" smtClean="0">
                <a:solidFill>
                  <a:schemeClr val="accent6"/>
                </a:solidFill>
              </a:rPr>
              <a:t>Generate-and-Test </a:t>
            </a:r>
            <a:r>
              <a:rPr lang="en-US" dirty="0" smtClean="0"/>
              <a:t>Algorithm. Explain its disadvantages.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Solve a </a:t>
            </a:r>
            <a:r>
              <a:rPr lang="en-US" dirty="0" smtClean="0">
                <a:solidFill>
                  <a:schemeClr val="accent6"/>
                </a:solidFill>
              </a:rPr>
              <a:t>CSP by search  </a:t>
            </a:r>
            <a:r>
              <a:rPr lang="en-US" dirty="0" smtClean="0"/>
              <a:t>(specify neighbors, states, start state, goal state). Compare strategies for CSP search. Implement pruning for DFS search in a CSP. 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6"/>
                </a:solidFill>
              </a:rPr>
              <a:t>constraint network </a:t>
            </a:r>
            <a:r>
              <a:rPr lang="en-US" dirty="0" smtClean="0"/>
              <a:t>for a set of constraints.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Verify whether a network is </a:t>
            </a:r>
            <a:r>
              <a:rPr lang="en-US" dirty="0" smtClean="0">
                <a:solidFill>
                  <a:schemeClr val="accent2"/>
                </a:solidFill>
              </a:rPr>
              <a:t>arc consistent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Make an arc </a:t>
            </a:r>
            <a:r>
              <a:rPr lang="en-US" dirty="0" err="1" smtClean="0"/>
              <a:t>arc</a:t>
            </a:r>
            <a:r>
              <a:rPr lang="en-US" dirty="0" smtClean="0"/>
              <a:t>-consistent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2800" dirty="0" smtClean="0"/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B0F0"/>
                </a:solidFill>
              </a:rPr>
              <a:t>AC Algorithm</a:t>
            </a:r>
            <a:endParaRPr lang="en-US" sz="3200" dirty="0" smtClean="0">
              <a:solidFill>
                <a:srgbClr val="00B0F0"/>
              </a:solidFill>
            </a:endParaRPr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56B129-A7A2-4698-AFA5-3A4302AE3062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high level strategy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31225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Consider the arcs in turn, making each arc consistent.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BUT, arcs may need to be revisited whenever….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468313" y="5157788"/>
            <a:ext cx="8316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NOTE - Regardless of the order in which arcs are considered, we will terminate with the same </a:t>
            </a:r>
            <a:r>
              <a:rPr lang="en-US" sz="2400" dirty="0" smtClean="0">
                <a:latin typeface="Arial Unicode MS" pitchFamily="34" charset="-128"/>
              </a:rPr>
              <a:t>result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337050" y="285273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734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F7F2AD-33E1-4CFB-96E7-882B49E647B4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 arcs need to be revisited?</a:t>
            </a:r>
          </a:p>
        </p:txBody>
      </p:sp>
      <p:sp>
        <p:nvSpPr>
          <p:cNvPr id="4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1306512"/>
          </a:xfrm>
        </p:spPr>
        <p:txBody>
          <a:bodyPr/>
          <a:lstStyle/>
          <a:p>
            <a:pPr eaLnBrk="1" hangingPunct="1"/>
            <a:r>
              <a:rPr lang="en-US" smtClean="0"/>
              <a:t>When we reduce the domain of a variable </a:t>
            </a:r>
            <a:r>
              <a:rPr lang="en-US" i="1" smtClean="0"/>
              <a:t>X</a:t>
            </a:r>
            <a:r>
              <a:rPr lang="en-US" smtClean="0"/>
              <a:t>  to make an arc </a:t>
            </a:r>
            <a:r>
              <a:rPr lang="en-US" i="1" smtClean="0">
                <a:sym typeface="Symbol" pitchFamily="18" charset="2"/>
              </a:rPr>
              <a:t></a:t>
            </a:r>
            <a:r>
              <a:rPr lang="en-US" i="1" smtClean="0"/>
              <a:t>X,c</a:t>
            </a:r>
            <a:r>
              <a:rPr lang="en-US" i="1" smtClean="0">
                <a:sym typeface="Symbol" pitchFamily="18" charset="2"/>
              </a:rPr>
              <a:t></a:t>
            </a:r>
            <a:r>
              <a:rPr lang="en-US" smtClean="0"/>
              <a:t>  arc consistent, we add……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857750"/>
            <a:ext cx="8964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You do not need to add other arcs </a:t>
            </a:r>
            <a:r>
              <a:rPr lang="en-US" i="1" kern="0" dirty="0">
                <a:latin typeface="+mn-lt"/>
                <a:sym typeface="Symbol" pitchFamily="18" charset="2"/>
              </a:rPr>
              <a:t></a:t>
            </a:r>
            <a:r>
              <a:rPr lang="en-US" i="1" kern="0" dirty="0" err="1">
                <a:latin typeface="+mn-lt"/>
              </a:rPr>
              <a:t>X,c</a:t>
            </a:r>
            <a:r>
              <a:rPr lang="en-US" i="1" kern="0" dirty="0">
                <a:latin typeface="+mn-lt"/>
              </a:rPr>
              <a:t>'</a:t>
            </a:r>
            <a:r>
              <a:rPr lang="en-US" i="1" kern="0" dirty="0">
                <a:latin typeface="+mn-lt"/>
                <a:sym typeface="Symbol" pitchFamily="18" charset="2"/>
              </a:rPr>
              <a:t></a:t>
            </a:r>
            <a:r>
              <a:rPr lang="en-US" kern="0" dirty="0">
                <a:latin typeface="+mn-lt"/>
              </a:rPr>
              <a:t> , </a:t>
            </a:r>
            <a:r>
              <a:rPr lang="en-US" i="1" kern="0" dirty="0">
                <a:latin typeface="+mn-lt"/>
              </a:rPr>
              <a:t>c </a:t>
            </a:r>
            <a:r>
              <a:rPr lang="en-US" i="1" kern="0" dirty="0">
                <a:latin typeface="+mn-lt"/>
                <a:sym typeface="Symbol" pitchFamily="18" charset="2"/>
              </a:rPr>
              <a:t>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c‘</a:t>
            </a:r>
            <a:r>
              <a:rPr lang="en-US" kern="0" dirty="0"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If an arc </a:t>
            </a:r>
            <a:r>
              <a:rPr lang="en-US" sz="2400" i="1" kern="0" dirty="0">
                <a:latin typeface="+mn-lt"/>
                <a:sym typeface="Symbol" pitchFamily="18" charset="2"/>
              </a:rPr>
              <a:t></a:t>
            </a:r>
            <a:r>
              <a:rPr lang="en-US" sz="2400" i="1" kern="0" dirty="0" err="1">
                <a:latin typeface="+mn-lt"/>
              </a:rPr>
              <a:t>X,c</a:t>
            </a:r>
            <a:r>
              <a:rPr lang="en-US" sz="2400" i="1" kern="0" dirty="0">
                <a:latin typeface="+mn-lt"/>
              </a:rPr>
              <a:t>'</a:t>
            </a:r>
            <a:r>
              <a:rPr lang="en-US" sz="2400" i="1" kern="0" dirty="0">
                <a:latin typeface="+mn-lt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</a:rPr>
              <a:t> was arc consistent before, it will still be arc consistent (in the ``for all'' we'll just check fewer values)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785938"/>
            <a:ext cx="4143375" cy="9540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every arc </a:t>
            </a:r>
            <a:r>
              <a:rPr lang="en-US" i="1" dirty="0">
                <a:latin typeface="+mj-lt"/>
                <a:sym typeface="Symbol" pitchFamily="18" charset="2"/>
              </a:rPr>
              <a:t></a:t>
            </a:r>
            <a:r>
              <a:rPr lang="en-US" i="1" dirty="0" err="1">
                <a:latin typeface="+mj-lt"/>
              </a:rPr>
              <a:t>Z,c</a:t>
            </a:r>
            <a:r>
              <a:rPr lang="en-US" i="1" dirty="0">
                <a:latin typeface="+mj-lt"/>
              </a:rPr>
              <a:t>'</a:t>
            </a:r>
            <a:r>
              <a:rPr lang="en-US" i="1" dirty="0">
                <a:latin typeface="+mj-lt"/>
                <a:sym typeface="Symbol" pitchFamily="18" charset="2"/>
              </a:rPr>
              <a:t></a:t>
            </a:r>
            <a:r>
              <a:rPr lang="en-US" dirty="0">
                <a:latin typeface="+mj-lt"/>
              </a:rPr>
              <a:t> where </a:t>
            </a:r>
            <a:r>
              <a:rPr lang="en-US" i="1" dirty="0">
                <a:latin typeface="+mj-lt"/>
              </a:rPr>
              <a:t>c'</a:t>
            </a:r>
            <a:r>
              <a:rPr lang="en-US" dirty="0">
                <a:latin typeface="+mj-lt"/>
              </a:rPr>
              <a:t>  involves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and</a:t>
            </a:r>
            <a:r>
              <a:rPr lang="en-US" i="1" dirty="0">
                <a:latin typeface="+mj-lt"/>
              </a:rPr>
              <a:t> X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4125" name="Rectangle 8"/>
          <p:cNvSpPr>
            <a:spLocks noChangeArrowheads="1"/>
          </p:cNvSpPr>
          <p:nvPr/>
        </p:nvSpPr>
        <p:spPr bwMode="auto">
          <a:xfrm>
            <a:off x="285750" y="2714625"/>
            <a:ext cx="8643938" cy="221456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8C1643F7-C244-4E0D-AC1A-A9711F010E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Arc consistency algorithm (for binary constraints)</a:t>
            </a:r>
            <a:endParaRPr sz="28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36638-0534-4004-B16F-52C7C8CFD7E6}" type="slidenum">
              <a:rPr lang="en-US"/>
              <a:pPr/>
              <a:t>58</a:t>
            </a:fld>
            <a:endParaRPr lang="en-US"/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71500" y="855663"/>
            <a:ext cx="818356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 Unicode MS" pitchFamily="34" charset="-128"/>
              </a:rPr>
              <a:t>   </a:t>
            </a:r>
            <a:r>
              <a:rPr lang="en-US" sz="1600" b="1" dirty="0">
                <a:latin typeface="Arial Unicode MS" pitchFamily="34" charset="-128"/>
              </a:rPr>
              <a:t>Procedure</a:t>
            </a:r>
            <a:r>
              <a:rPr lang="en-US" sz="1600" dirty="0">
                <a:latin typeface="Arial Unicode MS" pitchFamily="34" charset="-128"/>
              </a:rPr>
              <a:t> GAC(</a:t>
            </a:r>
            <a:r>
              <a:rPr lang="en-US" sz="1600" dirty="0" err="1">
                <a:latin typeface="Arial Unicode MS" pitchFamily="34" charset="-128"/>
              </a:rPr>
              <a:t>V,dom,C</a:t>
            </a:r>
            <a:r>
              <a:rPr lang="en-US" sz="1600" dirty="0">
                <a:latin typeface="Arial Unicode MS" pitchFamily="34" charset="-128"/>
              </a:rPr>
              <a:t>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Inputs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V: a set of variables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: a function such that 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(X) is the domain of variable X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C: set of constraints to be satisfied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Output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arc-consistent domains for each variable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Local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is a set of values for each variable X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                    TDA is a set of arcs</a:t>
            </a:r>
          </a:p>
          <a:p>
            <a:endParaRPr lang="en-US" sz="600" dirty="0">
              <a:latin typeface="Arial Unicode MS" pitchFamily="34" charset="-128"/>
            </a:endParaRPr>
          </a:p>
          <a:p>
            <a:r>
              <a:rPr lang="en-US" sz="1600" dirty="0">
                <a:latin typeface="Arial Unicode MS" pitchFamily="34" charset="-128"/>
              </a:rPr>
              <a:t>1:           </a:t>
            </a:r>
            <a:r>
              <a:rPr lang="en-US" sz="1600" b="1" dirty="0">
                <a:latin typeface="Arial Unicode MS" pitchFamily="34" charset="-128"/>
              </a:rPr>
              <a:t>for each</a:t>
            </a:r>
            <a:r>
              <a:rPr lang="en-US" sz="1600" dirty="0">
                <a:latin typeface="Arial Unicode MS" pitchFamily="34" charset="-128"/>
              </a:rPr>
              <a:t> variable X </a:t>
            </a:r>
            <a:r>
              <a:rPr lang="en-US" sz="1600" b="1" dirty="0">
                <a:latin typeface="Arial Unicode MS" pitchFamily="34" charset="-128"/>
              </a:rPr>
              <a:t>do</a:t>
            </a:r>
          </a:p>
          <a:p>
            <a:r>
              <a:rPr lang="en-US" sz="1600" dirty="0">
                <a:latin typeface="Arial Unicode MS" pitchFamily="34" charset="-128"/>
              </a:rPr>
              <a:t>2: 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(X)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3:           TDA ←{〈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〉| X ∈ V, c ∈ C  and X ∈ scope(c)}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         </a:t>
            </a:r>
          </a:p>
          <a:p>
            <a:r>
              <a:rPr lang="en-US" sz="1600" dirty="0">
                <a:latin typeface="Arial Unicode MS" pitchFamily="34" charset="-128"/>
              </a:rPr>
              <a:t>4:           </a:t>
            </a:r>
            <a:r>
              <a:rPr lang="en-US" sz="1600" b="1" dirty="0">
                <a:latin typeface="Arial Unicode MS" pitchFamily="34" charset="-128"/>
              </a:rPr>
              <a:t>while</a:t>
            </a:r>
            <a:r>
              <a:rPr lang="en-US" sz="1600" dirty="0">
                <a:latin typeface="Arial Unicode MS" pitchFamily="34" charset="-128"/>
              </a:rPr>
              <a:t> (TDA </a:t>
            </a:r>
            <a:r>
              <a:rPr lang="en-US" sz="1600" dirty="0">
                <a:sym typeface="Symbol" pitchFamily="18" charset="2"/>
              </a:rPr>
              <a:t> </a:t>
            </a:r>
            <a:r>
              <a:rPr lang="en-US" sz="1600" dirty="0">
                <a:latin typeface="Arial Unicode MS" pitchFamily="34" charset="-128"/>
              </a:rPr>
              <a:t>{})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5:                     </a:t>
            </a:r>
            <a:r>
              <a:rPr lang="en-US" sz="1600" b="1" dirty="0">
                <a:latin typeface="Arial Unicode MS" pitchFamily="34" charset="-128"/>
              </a:rPr>
              <a:t>select</a:t>
            </a:r>
            <a:r>
              <a:rPr lang="en-US" sz="1600" dirty="0">
                <a:latin typeface="Arial Unicode MS" pitchFamily="34" charset="-128"/>
              </a:rPr>
              <a:t> 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 ∈TDA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6:                     TDA ←TDA  \ {〈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〉}</a:t>
            </a:r>
          </a:p>
          <a:p>
            <a:r>
              <a:rPr lang="en-US" sz="1600" dirty="0">
                <a:latin typeface="Arial Unicode MS" pitchFamily="34" charset="-128"/>
              </a:rPr>
              <a:t>7:                     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←{x| x ∈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and </a:t>
            </a:r>
            <a:r>
              <a:rPr lang="en-US" sz="1600" dirty="0">
                <a:latin typeface="Arial Unicode MS" pitchFamily="34" charset="-128"/>
                <a:sym typeface="Symbol" pitchFamily="18" charset="2"/>
              </a:rPr>
              <a:t></a:t>
            </a:r>
            <a:r>
              <a:rPr lang="en-US" sz="1600" dirty="0">
                <a:latin typeface="Arial Unicode MS" pitchFamily="34" charset="-128"/>
              </a:rPr>
              <a:t> y ∈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Y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dirty="0" err="1">
                <a:latin typeface="Arial Unicode MS" pitchFamily="34" charset="-128"/>
              </a:rPr>
              <a:t>s.t</a:t>
            </a:r>
            <a:r>
              <a:rPr lang="en-US" sz="1600" dirty="0">
                <a:latin typeface="Arial Unicode MS" pitchFamily="34" charset="-128"/>
              </a:rPr>
              <a:t>. (x, y</a:t>
            </a:r>
            <a:r>
              <a:rPr lang="en-US" sz="1600" dirty="0"/>
              <a:t>) </a:t>
            </a:r>
            <a:r>
              <a:rPr lang="en-US" sz="1600" dirty="0">
                <a:latin typeface="Arial Unicode MS" pitchFamily="34" charset="-128"/>
              </a:rPr>
              <a:t>satisfies c}</a:t>
            </a:r>
          </a:p>
          <a:p>
            <a:r>
              <a:rPr lang="en-US" sz="1600" dirty="0">
                <a:latin typeface="Arial Unicode MS" pitchFamily="34" charset="-128"/>
              </a:rPr>
              <a:t>8:                     </a:t>
            </a:r>
            <a:r>
              <a:rPr lang="en-US" sz="1600" b="1" dirty="0">
                <a:latin typeface="Arial Unicode MS" pitchFamily="34" charset="-128"/>
              </a:rPr>
              <a:t>if</a:t>
            </a:r>
            <a:r>
              <a:rPr lang="en-US" sz="1600" dirty="0">
                <a:latin typeface="Arial Unicode MS" pitchFamily="34" charset="-128"/>
              </a:rPr>
              <a:t> (ND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dirty="0">
                <a:sym typeface="Symbol" pitchFamily="18" charset="2"/>
              </a:rPr>
              <a:t>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) </a:t>
            </a:r>
            <a:r>
              <a:rPr lang="en-US" sz="1600" b="1" dirty="0">
                <a:latin typeface="Arial Unicode MS" pitchFamily="34" charset="-128"/>
              </a:rPr>
              <a:t>then</a:t>
            </a:r>
            <a:r>
              <a:rPr lang="en-US" sz="1600" dirty="0">
                <a:latin typeface="Arial Unicode MS" pitchFamily="34" charset="-128"/>
              </a:rPr>
              <a:t>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9:                               TDA ←TDA  ∪ { 〈</a:t>
            </a:r>
            <a:r>
              <a:rPr lang="en-US" sz="1600" dirty="0" err="1">
                <a:latin typeface="Arial Unicode MS" pitchFamily="34" charset="-128"/>
              </a:rPr>
              <a:t>Z,c</a:t>
            </a:r>
            <a:r>
              <a:rPr lang="en-US" sz="1600" dirty="0">
                <a:latin typeface="Arial Unicode MS" pitchFamily="34" charset="-128"/>
              </a:rPr>
              <a:t>'〉 | X ∈ scope(c'), c' </a:t>
            </a:r>
            <a:r>
              <a:rPr lang="en-US" sz="1600" dirty="0">
                <a:sym typeface="Symbol" pitchFamily="18" charset="2"/>
              </a:rPr>
              <a:t> </a:t>
            </a:r>
            <a:r>
              <a:rPr lang="en-US" sz="1600" dirty="0">
                <a:latin typeface="Arial Unicode MS" pitchFamily="34" charset="-128"/>
              </a:rPr>
              <a:t>c, Z ∈ scope(c') \ {X} }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10:         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 </a:t>
            </a:r>
            <a:r>
              <a:rPr lang="en-US" sz="1600" dirty="0">
                <a:solidFill>
                  <a:srgbClr val="3132CE"/>
                </a:solidFill>
                <a:latin typeface="Arial Unicode MS" pitchFamily="34" charset="-128"/>
              </a:rPr>
              <a:t>                   </a:t>
            </a:r>
            <a:endParaRPr lang="en-US" sz="1600" dirty="0">
              <a:latin typeface="Arial Unicode MS" pitchFamily="34" charset="-128"/>
            </a:endParaRPr>
          </a:p>
          <a:p>
            <a:r>
              <a:rPr lang="en-US" sz="1600" dirty="0">
                <a:latin typeface="Arial Unicode MS" pitchFamily="34" charset="-128"/>
              </a:rPr>
              <a:t>11:           </a:t>
            </a:r>
            <a:r>
              <a:rPr lang="en-US" sz="1600" b="1" dirty="0">
                <a:latin typeface="Arial Unicode MS" pitchFamily="34" charset="-128"/>
              </a:rPr>
              <a:t>return</a:t>
            </a:r>
            <a:r>
              <a:rPr lang="en-US" sz="1600" dirty="0">
                <a:latin typeface="Arial Unicode MS" pitchFamily="34" charset="-128"/>
              </a:rPr>
              <a:t> {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| X  is a variable} </a:t>
            </a:r>
            <a:endParaRPr lang="en-US" sz="1600" dirty="0">
              <a:solidFill>
                <a:srgbClr val="3132CE"/>
              </a:solidFill>
              <a:latin typeface="Arial Unicode MS" pitchFamily="34" charset="-128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867400" y="1919288"/>
            <a:ext cx="2305050" cy="1077912"/>
          </a:xfrm>
          <a:prstGeom prst="wedgeRectCallout">
            <a:avLst>
              <a:gd name="adj1" fmla="val -99725"/>
              <a:gd name="adj2" fmla="val 13835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132CE"/>
                </a:solidFill>
                <a:latin typeface="+mn-lt"/>
                <a:ea typeface="Arial" charset="0"/>
                <a:cs typeface="Arial" charset="0"/>
              </a:rPr>
              <a:t>Scope of constraint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c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is the set of variables involved in that constraint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067175" y="4221163"/>
            <a:ext cx="2520950" cy="830262"/>
          </a:xfrm>
          <a:prstGeom prst="wedgeRectCallout">
            <a:avLst>
              <a:gd name="adj1" fmla="val -49997"/>
              <a:gd name="adj2" fmla="val 6011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ND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X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: values x for X for which there a value for y supporting x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6875463" y="3660775"/>
            <a:ext cx="2233612" cy="1323439"/>
          </a:xfrm>
          <a:prstGeom prst="wedgeRectCallout">
            <a:avLst>
              <a:gd name="adj1" fmla="val -69259"/>
              <a:gd name="adj2" fmla="val 9255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mr10" charset="0"/>
              </a:rPr>
              <a:t>X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s domain changed:</a:t>
            </a:r>
            <a:br>
              <a:rPr lang="en-US" altLang="ja-JP" sz="1600" dirty="0">
                <a:latin typeface="cmr10" charset="0"/>
              </a:rPr>
            </a:br>
            <a:r>
              <a:rPr lang="en-US" altLang="ja-JP" sz="1600" dirty="0">
                <a:latin typeface="cmr10" charset="0"/>
                <a:sym typeface="Symbol" pitchFamily="18" charset="2"/>
              </a:rPr>
              <a:t> </a:t>
            </a:r>
            <a:r>
              <a:rPr lang="en-US" altLang="ja-JP" sz="1600" dirty="0">
                <a:latin typeface="cmr10" charset="0"/>
              </a:rPr>
              <a:t>arcs (</a:t>
            </a:r>
            <a:r>
              <a:rPr lang="en-US" altLang="ja-JP" sz="1600" dirty="0" err="1">
                <a:latin typeface="cmr10" charset="0"/>
              </a:rPr>
              <a:t>Z,c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) for variables Z sharing a </a:t>
            </a:r>
          </a:p>
          <a:p>
            <a:r>
              <a:rPr lang="en-US" sz="1600" dirty="0">
                <a:latin typeface="cmr10" charset="0"/>
              </a:rPr>
              <a:t>constraint c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 with X </a:t>
            </a:r>
            <a:r>
              <a:rPr lang="en-US" altLang="ja-JP" sz="1600" dirty="0" smtClean="0">
                <a:latin typeface="cmr10" charset="0"/>
              </a:rPr>
              <a:t>are added to TDA</a:t>
            </a:r>
            <a:endParaRPr lang="en-US" sz="1600" dirty="0">
              <a:latin typeface="cmr10" charset="0"/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0" y="2349500"/>
            <a:ext cx="1260475" cy="1076325"/>
          </a:xfrm>
          <a:prstGeom prst="wedgeRectCallout">
            <a:avLst>
              <a:gd name="adj1" fmla="val 95091"/>
              <a:gd name="adj2" fmla="val 10036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TDA: 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ToDoArcs</a:t>
            </a: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,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blue arcs</a:t>
            </a:r>
            <a:endParaRPr lang="en-US" sz="1600" dirty="0">
              <a:solidFill>
                <a:srgbClr val="3333CC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in </a:t>
            </a: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AIspace</a:t>
            </a:r>
            <a:endParaRPr lang="en-US" sz="1600" dirty="0">
              <a:solidFill>
                <a:srgbClr val="3333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971600" y="5661249"/>
            <a:ext cx="1368152" cy="584775"/>
          </a:xfrm>
          <a:prstGeom prst="wedgeRectCallout">
            <a:avLst>
              <a:gd name="adj1" fmla="val 40497"/>
              <a:gd name="adj2" fmla="val -68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If arc was inconsistent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3923928" y="6021288"/>
            <a:ext cx="2232248" cy="338554"/>
          </a:xfrm>
          <a:prstGeom prst="wedgeRectCallout">
            <a:avLst>
              <a:gd name="adj1" fmla="val -66651"/>
              <a:gd name="adj2" fmla="val -4643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Domain is reduced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D397D-6A66-4507-B77C-AE262E333955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is…….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many times the same arc can be inserted in the ToDoArc list?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How many steps are involved in checking the consistency of an arc?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2800" dirty="0" smtClean="0"/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AC Algorithm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dirty="0" smtClean="0"/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0692E30-94C3-415B-8C9E-56693E99E89D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Interpreting Outcomes</a:t>
            </a:r>
          </a:p>
        </p:txBody>
      </p:sp>
      <p:sp>
        <p:nvSpPr>
          <p:cNvPr id="71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Three possible outcomes (when all arcs are arc consistent):</a:t>
            </a:r>
          </a:p>
          <a:p>
            <a:pPr lvl="1" eaLnBrk="1" hangingPunct="1"/>
            <a:r>
              <a:rPr lang="en-US" smtClean="0"/>
              <a:t>One domain is empty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Each domain has a single value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Some domains have more than one value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may or may not be a solution</a:t>
            </a:r>
          </a:p>
          <a:p>
            <a:pPr lvl="2" eaLnBrk="1" hangingPunct="1">
              <a:buFontTx/>
              <a:buChar char="•"/>
            </a:pPr>
            <a:r>
              <a:rPr lang="en-US" smtClean="0"/>
              <a:t>in this case, arc consistency isn't enough to solve the problem: we need to perform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/>
              <a:t>Constraint </a:t>
            </a:r>
            <a:r>
              <a:rPr lang="en-US" sz="3600" b="1" dirty="0" smtClean="0"/>
              <a:t>Satisfaction Problems </a:t>
            </a:r>
          </a:p>
          <a:p>
            <a:pPr lvl="1" eaLnBrk="1" hangingPunct="1"/>
            <a:r>
              <a:rPr lang="en-US" sz="2800" dirty="0" smtClean="0"/>
              <a:t>Variables </a:t>
            </a:r>
            <a:r>
              <a:rPr lang="en-US" sz="2800" dirty="0" smtClean="0"/>
              <a:t>, Constraints</a:t>
            </a:r>
            <a:r>
              <a:rPr lang="en-US" sz="2800" dirty="0" smtClean="0"/>
              <a:t>, </a:t>
            </a:r>
            <a:r>
              <a:rPr lang="en-US" sz="2800" dirty="0" smtClean="0"/>
              <a:t>CSPs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CSPs Methods </a:t>
            </a:r>
          </a:p>
          <a:p>
            <a:pPr lvl="1" eaLnBrk="1" hangingPunct="1"/>
            <a:r>
              <a:rPr lang="en-US" sz="3200" dirty="0" smtClean="0"/>
              <a:t>Generate-and-Test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Search</a:t>
            </a:r>
          </a:p>
          <a:p>
            <a:pPr lvl="1" eaLnBrk="1" hangingPunct="1"/>
            <a:r>
              <a:rPr lang="en-US" sz="3200" dirty="0" smtClean="0"/>
              <a:t>Arc </a:t>
            </a:r>
            <a:r>
              <a:rPr lang="en-US" sz="3200" dirty="0" smtClean="0"/>
              <a:t>Consistency </a:t>
            </a:r>
            <a:r>
              <a:rPr lang="en-US" sz="3200" dirty="0" smtClean="0"/>
              <a:t>and AC Algorithm</a:t>
            </a:r>
            <a:endParaRPr lang="en-US" sz="3200" dirty="0" smtClean="0"/>
          </a:p>
          <a:p>
            <a:pPr lvl="2" eaLnBrk="1" hangingPunct="1"/>
            <a:r>
              <a:rPr lang="en-US" sz="2800" dirty="0" smtClean="0"/>
              <a:t>Abstract </a:t>
            </a:r>
            <a:r>
              <a:rPr lang="en-US" sz="2800" dirty="0" smtClean="0"/>
              <a:t>strategy, Details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Complexity, Interpreting </a:t>
            </a:r>
            <a:r>
              <a:rPr lang="en-US" sz="2800" dirty="0" smtClean="0"/>
              <a:t>the output</a:t>
            </a:r>
          </a:p>
          <a:p>
            <a:pPr lvl="1" eaLnBrk="1" hangingPunct="1"/>
            <a:r>
              <a:rPr lang="en-US" sz="3200" b="1" dirty="0" smtClean="0">
                <a:solidFill>
                  <a:srgbClr val="00B0F0"/>
                </a:solidFill>
              </a:rPr>
              <a:t>Domain Splitting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654FF6-DAAE-4A59-8FC7-D08F04311EA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Domain splitting (or case analysis)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Arc consistency ends: 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may or may not be a solution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/>
              <a:t> Apply Depth-First Search with Pruning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of disjoint cases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Set of all solution equals to….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DF01F4-C631-416E-A556-FA99AA1882E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9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But what is the advantage?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Simplify the problem using </a:t>
            </a:r>
            <a:r>
              <a:rPr lang="en-US" b="1" dirty="0" smtClean="0"/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 unique solution i.e., for at least one </a:t>
            </a:r>
            <a:r>
              <a:rPr lang="en-US" dirty="0" err="1" smtClean="0"/>
              <a:t>var</a:t>
            </a:r>
            <a:r>
              <a:rPr lang="en-US" dirty="0" smtClean="0"/>
              <a:t>, |</a:t>
            </a:r>
            <a:r>
              <a:rPr lang="en-US" dirty="0" err="1" smtClean="0"/>
              <a:t>dom</a:t>
            </a:r>
            <a:r>
              <a:rPr lang="en-US" dirty="0" smtClean="0"/>
              <a:t>(X)|&gt;1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Split X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For all the splits</a:t>
            </a:r>
          </a:p>
          <a:p>
            <a:pPr lvl="1" eaLnBrk="1" hangingPunct="1"/>
            <a:r>
              <a:rPr lang="en-US" dirty="0" smtClean="0"/>
              <a:t>Restart arc consistency  on arcs &lt;Z, r(Z,X)&gt;</a:t>
            </a:r>
          </a:p>
          <a:p>
            <a:pPr eaLnBrk="1" hangingPunct="1"/>
            <a:r>
              <a:rPr lang="en-US" dirty="0" smtClean="0"/>
              <a:t>these are the ones that are possibly………….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46"/>
            <a:ext cx="845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reducing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 we may be able to….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  <p:bldP spid="8" grpId="0"/>
      <p:bldP spid="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80A41F-2460-4FF0-996B-2C9E0D9264E9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Searching by domain splitting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987675" y="1557338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    Split on one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Searching by domain splitting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2BD6F-74D1-4A36-BF3D-1B8D09BCE3C2}" type="slidenum">
              <a:rPr lang="en-US">
                <a:cs typeface="Times New Roman" pitchFamily="18" charset="0"/>
              </a:rPr>
              <a:pPr/>
              <a:t>65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2910" y="5429264"/>
            <a:ext cx="79898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    How many CSPs do we need to keep around at a time?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Assume solution at depth m and </a:t>
            </a:r>
            <a:r>
              <a:rPr lang="en-US" sz="2000" dirty="0">
                <a:cs typeface="Times New Roman" pitchFamily="18" charset="0"/>
              </a:rPr>
              <a:t>2 children at each </a:t>
            </a:r>
            <a:r>
              <a:rPr lang="en-US" sz="2000" dirty="0" smtClean="0">
                <a:cs typeface="Times New Roman" pitchFamily="18" charset="0"/>
              </a:rPr>
              <a:t>split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563938" y="981075"/>
            <a:ext cx="2329164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CSP, apply AC</a:t>
            </a:r>
          </a:p>
          <a:p>
            <a:endParaRPr lang="en-US">
              <a:cs typeface="Times New Roman" pitchFamily="18" charset="0"/>
            </a:endParaRPr>
          </a:p>
        </p:txBody>
      </p:sp>
      <p:cxnSp>
        <p:nvCxnSpPr>
          <p:cNvPr id="1946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00338" y="2781300"/>
            <a:ext cx="1079500" cy="5762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4"/>
          <p:cNvCxnSpPr>
            <a:cxnSpLocks noChangeShapeType="1"/>
          </p:cNvCxnSpPr>
          <p:nvPr/>
        </p:nvCxnSpPr>
        <p:spPr bwMode="auto">
          <a:xfrm>
            <a:off x="4500563" y="2781300"/>
            <a:ext cx="1079500" cy="647700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857250" y="3429000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5292725" y="3500438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cxnSp>
        <p:nvCxnSpPr>
          <p:cNvPr id="194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71500" y="4786313"/>
            <a:ext cx="508000" cy="357187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2355850" y="4787900"/>
            <a:ext cx="576263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6643688" y="4857750"/>
            <a:ext cx="714375" cy="428625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5641976" y="5002212"/>
            <a:ext cx="576262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684213" y="4076700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Split on one 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5049838" y="4071938"/>
            <a:ext cx="366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If domains with multiple values…..Split on one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2976" y="6143644"/>
            <a:ext cx="1000132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O(2m)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8860" y="6143644"/>
            <a:ext cx="1000132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4744" y="6143644"/>
            <a:ext cx="1000132" cy="428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9190" y="6143644"/>
            <a:ext cx="1143008" cy="428628"/>
          </a:xfrm>
          <a:prstGeom prst="rect">
            <a:avLst/>
          </a:prstGeom>
          <a:solidFill>
            <a:srgbClr val="F7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O(2+m)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A43CBC-2D13-4576-A2A6-E859715380C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87680" cy="104435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Final set of Learning </a:t>
            </a:r>
            <a:r>
              <a:rPr lang="en-US" dirty="0" smtClean="0"/>
              <a:t>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58200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Define/read/write/trace/debug the </a:t>
            </a:r>
            <a:r>
              <a:rPr lang="en-US" dirty="0" smtClean="0">
                <a:solidFill>
                  <a:schemeClr val="accent2"/>
                </a:solidFill>
              </a:rPr>
              <a:t>arc consistency algorithm</a:t>
            </a:r>
            <a:r>
              <a:rPr lang="en-US" dirty="0" smtClean="0"/>
              <a:t>. Compute its complexity and assess its possible outcomes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Define/read/write/trace/debug </a:t>
            </a:r>
            <a:r>
              <a:rPr lang="en-US" dirty="0" smtClean="0">
                <a:solidFill>
                  <a:schemeClr val="accent2"/>
                </a:solidFill>
              </a:rPr>
              <a:t>domain splitting </a:t>
            </a:r>
            <a:r>
              <a:rPr lang="en-US" dirty="0" smtClean="0"/>
              <a:t>and its integration with arc consistency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B886F-A154-42F7-A02D-13F90B5FAB58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 (</a:t>
            </a:r>
            <a:r>
              <a:rPr lang="en-US" dirty="0" err="1" smtClean="0"/>
              <a:t>Chpt</a:t>
            </a:r>
            <a:r>
              <a:rPr lang="en-US" dirty="0" smtClean="0"/>
              <a:t>. 4.8)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smtClean="0"/>
              <a:t>Local search: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Many search spaces for CSPs are simply too big for systematic search (but solutions are densely distributed).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Keep only the current state (or a few)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Use very little memory / often find reasonable solution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….. </a:t>
            </a:r>
            <a:r>
              <a:rPr lang="en-US" b="1" smtClean="0"/>
              <a:t>Local search for CSPs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E1A92E-1A12-47B6-8882-197B9E8432E4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For next class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5832648" cy="98700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Will be Posted </a:t>
            </a:r>
            <a:r>
              <a:rPr lang="en-US" sz="2400" b="1" dirty="0" smtClean="0">
                <a:solidFill>
                  <a:schemeClr val="accent6"/>
                </a:solidFill>
              </a:rPr>
              <a:t>on </a:t>
            </a:r>
            <a:r>
              <a:rPr lang="en-US" sz="2400" b="1" dirty="0" err="1" smtClean="0">
                <a:solidFill>
                  <a:schemeClr val="accent6"/>
                </a:solidFill>
              </a:rPr>
              <a:t>WebCT</a:t>
            </a:r>
            <a:r>
              <a:rPr lang="en-US" sz="2400" b="1" dirty="0" smtClean="0">
                <a:solidFill>
                  <a:schemeClr val="accent6"/>
                </a:solidFill>
              </a:rPr>
              <a:t> today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 smtClean="0"/>
              <a:t>Assignment2 </a:t>
            </a:r>
            <a:r>
              <a:rPr lang="en-US" sz="2400" b="1" dirty="0" smtClean="0"/>
              <a:t>(due </a:t>
            </a:r>
            <a:r>
              <a:rPr lang="en-US" sz="2400" b="1" dirty="0" smtClean="0"/>
              <a:t>next Thurs!\)</a:t>
            </a:r>
            <a:endParaRPr lang="en-US" sz="2400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988840"/>
            <a:ext cx="7992888" cy="1512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Work on </a:t>
            </a:r>
            <a:r>
              <a:rPr lang="en-CA" b="1" dirty="0" smtClean="0">
                <a:latin typeface="Arial"/>
              </a:rPr>
              <a:t>CSP Practice </a:t>
            </a:r>
            <a:r>
              <a:rPr lang="en-CA" b="1" dirty="0" smtClean="0">
                <a:latin typeface="Arial"/>
              </a:rPr>
              <a:t>Ex:</a:t>
            </a:r>
            <a:endParaRPr lang="en-CA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3" action="ppaction://hlinkfile"/>
              </a:rPr>
              <a:t>Exercise 4.A</a:t>
            </a:r>
            <a:r>
              <a:rPr lang="en-CA" sz="2000" dirty="0" smtClean="0">
                <a:latin typeface="Arial"/>
              </a:rPr>
              <a:t>: arc </a:t>
            </a:r>
            <a:r>
              <a:rPr lang="en-CA" sz="2000" dirty="0" smtClean="0">
                <a:latin typeface="Arial"/>
              </a:rPr>
              <a:t>consistency</a:t>
            </a:r>
            <a:endParaRPr lang="en-CA" sz="2000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4" action="ppaction://hlinkfile"/>
              </a:rPr>
              <a:t>Exercise 4.B</a:t>
            </a:r>
            <a:r>
              <a:rPr lang="en-CA" sz="2000" dirty="0" smtClean="0">
                <a:latin typeface="Arial"/>
              </a:rPr>
              <a:t>: constraint satisfaction </a:t>
            </a:r>
            <a:r>
              <a:rPr lang="en-CA" sz="2000" dirty="0" smtClean="0">
                <a:latin typeface="Arial"/>
              </a:rPr>
              <a:t>problems</a:t>
            </a:r>
            <a:endParaRPr lang="en-CA" sz="2000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5" action="ppaction://hlinkfile"/>
              </a:rPr>
              <a:t>Exercise 4.C</a:t>
            </a:r>
            <a:r>
              <a:rPr lang="en-CA" sz="2000" dirty="0" smtClean="0">
                <a:latin typeface="Arial"/>
              </a:rPr>
              <a:t>: SLS for CSP</a:t>
            </a:r>
            <a:br>
              <a:rPr lang="en-CA" sz="2000" dirty="0" smtClean="0">
                <a:latin typeface="Arial"/>
              </a:rPr>
            </a:br>
            <a:endParaRPr lang="en-CA" sz="2000" dirty="0" smtClean="0"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3717032"/>
            <a:ext cx="763284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Read textbook:</a:t>
            </a:r>
            <a:endParaRPr lang="en-CA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b="1" dirty="0" smtClean="0">
                <a:latin typeface="Arial"/>
              </a:rPr>
              <a:t>4.8 </a:t>
            </a:r>
            <a:r>
              <a:rPr lang="en-CA" b="1" dirty="0" smtClean="0">
                <a:solidFill>
                  <a:schemeClr val="accent6"/>
                </a:solidFill>
                <a:latin typeface="Arial"/>
              </a:rPr>
              <a:t>we will finish </a:t>
            </a:r>
            <a:r>
              <a:rPr lang="en-CA" b="1" dirty="0" err="1" smtClean="0">
                <a:solidFill>
                  <a:schemeClr val="accent6"/>
                </a:solidFill>
                <a:latin typeface="Arial"/>
              </a:rPr>
              <a:t>CSPs</a:t>
            </a:r>
            <a:endParaRPr lang="en-CA" b="1" dirty="0" smtClean="0">
              <a:solidFill>
                <a:schemeClr val="accent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5157192"/>
            <a:ext cx="7848872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</a:t>
            </a:r>
            <a:r>
              <a:rPr lang="en-CA" b="1" dirty="0" smtClean="0">
                <a:latin typeface="Arial"/>
              </a:rPr>
              <a:t>MIDTERM: Mon May 28</a:t>
            </a:r>
            <a:r>
              <a:rPr lang="en-CA" b="1" baseline="30000" dirty="0" smtClean="0">
                <a:latin typeface="Arial"/>
              </a:rPr>
              <a:t>th</a:t>
            </a:r>
            <a:r>
              <a:rPr lang="en-CA" b="1" dirty="0" smtClean="0">
                <a:latin typeface="Arial"/>
              </a:rPr>
              <a:t> – 3PM (room TBA)</a:t>
            </a:r>
            <a:endParaRPr lang="en-CA" b="1" dirty="0" smtClean="0">
              <a:solidFill>
                <a:schemeClr val="accent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DB4AC5-53BA-48E2-AB03-C07257461EC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/>
              <a:t>322 Feedback </a:t>
            </a:r>
            <a:r>
              <a:rPr lang="en-US" sz="4400" dirty="0" smtClean="0">
                <a:solidFill>
                  <a:srgbClr val="33CC33"/>
                </a:solidFill>
                <a:sym typeface="Wingdings" pitchFamily="2" charset="2"/>
              </a:rPr>
              <a:t></a:t>
            </a:r>
            <a:r>
              <a:rPr lang="en-US" sz="4400" dirty="0" smtClean="0">
                <a:sym typeface="Wingdings" pitchFamily="2" charset="2"/>
              </a:rPr>
              <a:t> or </a:t>
            </a:r>
            <a:r>
              <a:rPr lang="en-US" sz="44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5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3571875" cy="5072062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Lectures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Slides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Practice Exercises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Assignments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AIspace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3200" b="1" smtClean="0"/>
              <a:t>……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auto">
          <a:xfrm>
            <a:off x="4000500" y="1357313"/>
            <a:ext cx="5143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Textbook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Course Topics / Objectives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TAs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Learning Goals</a:t>
            </a:r>
          </a:p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en-US" sz="3200" b="1" kern="0" dirty="0">
                <a:latin typeface="+mn-lt"/>
              </a:rPr>
              <a:t>……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E211C2-93B8-40EB-9C81-BA3598C9976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Variables/Features, domains and Possible Worlds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8497888" cy="86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world: </a:t>
            </a:r>
            <a:r>
              <a:rPr lang="en-US" dirty="0" smtClean="0">
                <a:solidFill>
                  <a:schemeClr val="accent4"/>
                </a:solidFill>
              </a:rPr>
              <a:t>a complete assignment  of values to a set of variables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14313" y="2428875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Variables can be of several main kinds: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Boolean</a:t>
            </a:r>
            <a:r>
              <a:rPr lang="en-US" sz="2000">
                <a:latin typeface="Arial Unicode MS" pitchFamily="34" charset="-128"/>
              </a:rPr>
              <a:t>: |</a:t>
            </a:r>
            <a:r>
              <a:rPr lang="en-US" sz="2000" i="1">
                <a:latin typeface="Arial Unicode MS" pitchFamily="34" charset="-128"/>
              </a:rPr>
              <a:t>dom</a:t>
            </a:r>
            <a:r>
              <a:rPr lang="en-US" sz="2000">
                <a:latin typeface="Arial Unicode MS" pitchFamily="34" charset="-128"/>
              </a:rPr>
              <a:t>(V)| = 2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Finite</a:t>
            </a:r>
            <a:r>
              <a:rPr lang="en-US" sz="2000">
                <a:latin typeface="Arial Unicode MS" pitchFamily="34" charset="-128"/>
              </a:rPr>
              <a:t>: the domain contains a finite number of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Infinite but Discrete</a:t>
            </a:r>
            <a:r>
              <a:rPr lang="en-US" sz="2000">
                <a:latin typeface="Arial Unicode MS" pitchFamily="34" charset="-128"/>
              </a:rPr>
              <a:t>: the domain is countably infinite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Continuous</a:t>
            </a:r>
            <a:r>
              <a:rPr lang="en-US" sz="2000">
                <a:latin typeface="Arial Unicode MS" pitchFamily="34" charset="-128"/>
              </a:rPr>
              <a:t>: e.g., real numbers between 0 and 1</a:t>
            </a:r>
          </a:p>
        </p:txBody>
      </p:sp>
      <p:sp>
        <p:nvSpPr>
          <p:cNvPr id="6166" name="Rectangle 5"/>
          <p:cNvSpPr>
            <a:spLocks noChangeArrowheads="1"/>
          </p:cNvSpPr>
          <p:nvPr/>
        </p:nvSpPr>
        <p:spPr bwMode="auto">
          <a:xfrm>
            <a:off x="0" y="1000125"/>
            <a:ext cx="8786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Variables / 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we denote variables using capital letters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each variable V has 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dom</a:t>
            </a:r>
            <a:r>
              <a:rPr lang="en-US" sz="2400">
                <a:latin typeface="Arial Unicode MS" pitchFamily="34" charset="-128"/>
              </a:rPr>
              <a:t>(V) of possible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  <p:bldP spid="46490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C4B1DD3-4B8C-48DE-9EB9-655F42E7EF9E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K-ary vs. binary constraints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2376487"/>
          </a:xfrm>
          <a:noFill/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b="1" u="sng" smtClean="0"/>
              <a:t>Not a topic for this course</a:t>
            </a:r>
            <a:r>
              <a:rPr lang="en-US" sz="2400" smtClean="0"/>
              <a:t> but if you are curious about it…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Wikipedia example clarifies basic idea…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000" smtClean="0"/>
              <a:t>http://en.wikipedia.org/wiki/Constraint_satisfaction_dual_problem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chemeClr val="accent2"/>
                </a:solidFill>
              </a:rPr>
              <a:t>dual problem</a:t>
            </a:r>
            <a:r>
              <a:rPr lang="en-US" sz="2400" smtClean="0"/>
              <a:t> is a reformulation of a </a:t>
            </a:r>
            <a:r>
              <a:rPr lang="en-US" sz="2400" smtClean="0">
                <a:hlinkClick r:id="rId3" tooltip="Constraint satisfaction problem"/>
              </a:rPr>
              <a:t>constraint satisfaction problem</a:t>
            </a:r>
            <a:r>
              <a:rPr lang="en-US" sz="2400" smtClean="0"/>
              <a:t> expressing each constraint of the original problem as a variable. Dual problems only contain </a:t>
            </a:r>
            <a:r>
              <a:rPr lang="en-US" sz="2400" smtClean="0">
                <a:hlinkClick r:id="rId4" tooltip="Binary constraint"/>
              </a:rPr>
              <a:t>binary constraints</a:t>
            </a:r>
            <a:r>
              <a:rPr lang="en-US" sz="2400" smtClean="0"/>
              <a:t>, and are therefore solvable by </a:t>
            </a:r>
            <a:r>
              <a:rPr lang="en-US" sz="2400" smtClean="0">
                <a:hlinkClick r:id="rId5" tooltip="Algorithm"/>
              </a:rPr>
              <a:t>algorithms</a:t>
            </a:r>
            <a:r>
              <a:rPr lang="en-US" sz="2400" smtClean="0"/>
              <a:t> tailored for such problems. </a:t>
            </a:r>
            <a:endParaRPr lang="en-US" sz="2000" smtClean="0"/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See also: </a:t>
            </a:r>
            <a:r>
              <a:rPr lang="en-US" sz="2400" b="1" smtClean="0">
                <a:solidFill>
                  <a:schemeClr val="accent2"/>
                </a:solidFill>
              </a:rPr>
              <a:t>hidden transformations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6B1F03-2EC8-4985-B912-7A8351092F6A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slide (may be used here?)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179388" y="4581525"/>
            <a:ext cx="40878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A possible </a:t>
            </a:r>
            <a:r>
              <a:rPr lang="en-US" b="1">
                <a:latin typeface="Arial Unicode MS" pitchFamily="34" charset="-128"/>
              </a:rPr>
              <a:t>start state</a:t>
            </a:r>
          </a:p>
          <a:p>
            <a:r>
              <a:rPr lang="en-US">
                <a:latin typeface="Arial Unicode MS" pitchFamily="34" charset="-128"/>
              </a:rPr>
              <a:t>(partially completed grid)</a:t>
            </a: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3889375" y="908050"/>
            <a:ext cx="5254625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Unicode MS" pitchFamily="34" charset="-128"/>
              </a:rPr>
              <a:t>Goal state: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9×9 grid completely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filled so that </a:t>
            </a:r>
            <a:endParaRPr lang="en-US"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column,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row, and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of the nine 3×3 boxes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contains the digits from 1 to 9, 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</a:t>
            </a:r>
            <a:r>
              <a:rPr lang="en-US" altLang="ja-JP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each</a:t>
            </a:r>
            <a:endParaRPr lang="en-US">
              <a:latin typeface="Arial Unicode MS" pitchFamily="34" charset="-128"/>
            </a:endParaRPr>
          </a:p>
        </p:txBody>
      </p:sp>
      <p:pic>
        <p:nvPicPr>
          <p:cNvPr id="2664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96975"/>
            <a:ext cx="3168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933825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Recap of Lecture 14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 Domain Splitting for Arc Consistency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Intro to Local Search (time permitting)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36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1556792"/>
            <a:ext cx="611560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0" y="620688"/>
            <a:ext cx="899592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85720" y="2000240"/>
            <a:ext cx="504825" cy="433387"/>
          </a:xfrm>
          <a:prstGeom prst="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090613"/>
          </a:xfrm>
        </p:spPr>
        <p:txBody>
          <a:bodyPr/>
          <a:lstStyle/>
          <a:p>
            <a:r>
              <a:rPr lang="en-US" sz="2400" dirty="0" smtClean="0">
                <a:ea typeface="MS PGothic" pitchFamily="34" charset="-128"/>
              </a:rPr>
              <a:t>Can we have an arc consistent network with non-empty domains </a:t>
            </a:r>
            <a:br>
              <a:rPr lang="en-US" sz="2400" dirty="0" smtClean="0">
                <a:ea typeface="MS PGothic" pitchFamily="34" charset="-128"/>
              </a:rPr>
            </a:br>
            <a:r>
              <a:rPr lang="en-US" sz="2400" dirty="0" smtClean="0">
                <a:ea typeface="MS PGothic" pitchFamily="34" charset="-128"/>
              </a:rPr>
              <a:t>that has no solution?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09588"/>
          </a:xfrm>
          <a:solidFill>
            <a:srgbClr val="FFFF00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en-US" smtClean="0"/>
              <a:t>YES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685800" y="2819400"/>
            <a:ext cx="7772400" cy="5127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090613"/>
          </a:xfrm>
        </p:spPr>
        <p:txBody>
          <a:bodyPr/>
          <a:lstStyle/>
          <a:p>
            <a:r>
              <a:rPr lang="en-US" sz="2400" dirty="0" smtClean="0">
                <a:ea typeface="MS PGothic" pitchFamily="34" charset="-128"/>
              </a:rPr>
              <a:t>Can we have an arc consistent network with non-empty domains </a:t>
            </a:r>
            <a:br>
              <a:rPr lang="en-US" sz="2400" dirty="0" smtClean="0">
                <a:ea typeface="MS PGothic" pitchFamily="34" charset="-128"/>
              </a:rPr>
            </a:br>
            <a:r>
              <a:rPr lang="en-US" sz="2400" dirty="0" smtClean="0">
                <a:ea typeface="MS PGothic" pitchFamily="34" charset="-128"/>
              </a:rPr>
              <a:t>that has no solution?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09588"/>
          </a:xfrm>
          <a:solidFill>
            <a:srgbClr val="FFFF00"/>
          </a:solidFill>
          <a:ln w="3175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SzTx/>
              <a:buFontTx/>
              <a:buNone/>
            </a:pPr>
            <a:r>
              <a:rPr lang="en-US" smtClean="0"/>
              <a:t>YES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85800" y="40386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sz="2400">
                <a:cs typeface="Times New Roman" pitchFamily="18" charset="0"/>
              </a:rPr>
              <a:t>Example: vars A, B, C with domain {1, 2} and constraints A ≠ B, B ≠ C, A ≠ C</a:t>
            </a:r>
          </a:p>
          <a:p>
            <a:pPr marL="288925" indent="-288925">
              <a:tabLst>
                <a:tab pos="288925" algn="l"/>
              </a:tabLst>
            </a:pPr>
            <a:endParaRPr lang="en-US" sz="2400">
              <a:cs typeface="Times New Roman" pitchFamily="18" charset="0"/>
            </a:endParaRPr>
          </a:p>
          <a:p>
            <a:pPr marL="288925" indent="-288925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sz="2400">
                <a:cs typeface="Times New Roman" pitchFamily="18" charset="0"/>
              </a:rPr>
              <a:t>Or see AIspace CSP applet Simple Problem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Domain splitting (or case analysis)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848600" cy="4946650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dirty="0" smtClean="0"/>
              <a:t>Arc consistency ends: 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may or may not have a solution</a:t>
            </a:r>
          </a:p>
          <a:p>
            <a:pPr marL="914400" lvl="1" indent="-457200" eaLnBrk="1" hangingPunct="1">
              <a:buFont typeface="Arial Unicode MS" pitchFamily="34" charset="-128"/>
              <a:buAutoNum type="alphaUcPeriod"/>
            </a:pPr>
            <a:r>
              <a:rPr lang="en-US" dirty="0" smtClean="0"/>
              <a:t>Apply Depth-First Search with Pruning or</a:t>
            </a:r>
          </a:p>
          <a:p>
            <a:pPr marL="914400" lvl="1" indent="-457200" eaLnBrk="1" hangingPunct="1">
              <a:buFont typeface="Arial Unicode MS" pitchFamily="34" charset="-128"/>
              <a:buAutoNum type="alphaUcPeriod"/>
            </a:pPr>
            <a:endParaRPr lang="en-US" dirty="0" smtClean="0"/>
          </a:p>
          <a:p>
            <a:pPr marL="914400" lvl="1" indent="-457200" eaLnBrk="1" hangingPunct="1">
              <a:buClr>
                <a:schemeClr val="tx1"/>
              </a:buClr>
              <a:buFont typeface="Arial Unicode MS" pitchFamily="34" charset="-128"/>
              <a:buAutoNum type="alphaUcPeriod"/>
            </a:pPr>
            <a:r>
              <a:rPr lang="en-US" dirty="0" smtClean="0">
                <a:solidFill>
                  <a:srgbClr val="3233D0"/>
                </a:solidFill>
              </a:rPr>
              <a:t>Split the problem </a:t>
            </a:r>
            <a:r>
              <a:rPr lang="en-US" dirty="0" smtClean="0"/>
              <a:t>in a number of disjoint cases: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CSP with </a:t>
            </a:r>
            <a:r>
              <a:rPr lang="en-US" dirty="0" err="1" smtClean="0"/>
              <a:t>dom</a:t>
            </a:r>
            <a:r>
              <a:rPr lang="en-US" dirty="0" smtClean="0"/>
              <a:t>(X) = 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} becomes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CSP</a:t>
            </a:r>
            <a:r>
              <a:rPr lang="en-US" baseline="-25000" dirty="0" smtClean="0"/>
              <a:t>1</a:t>
            </a:r>
            <a:r>
              <a:rPr lang="en-US" dirty="0" smtClean="0"/>
              <a:t> with </a:t>
            </a:r>
            <a:r>
              <a:rPr lang="en-US" dirty="0" err="1" smtClean="0"/>
              <a:t>dom</a:t>
            </a:r>
            <a:r>
              <a:rPr lang="en-US" dirty="0" smtClean="0"/>
              <a:t>(X) = 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} and </a:t>
            </a:r>
            <a:br>
              <a:rPr lang="en-US" dirty="0" smtClean="0"/>
            </a:br>
            <a:r>
              <a:rPr lang="en-US" dirty="0" smtClean="0"/>
              <a:t>CSP</a:t>
            </a:r>
            <a:r>
              <a:rPr lang="en-US" baseline="-25000" dirty="0" smtClean="0"/>
              <a:t>2</a:t>
            </a:r>
            <a:r>
              <a:rPr lang="en-US" dirty="0" smtClean="0"/>
              <a:t> with </a:t>
            </a:r>
            <a:r>
              <a:rPr lang="en-US" dirty="0" err="1" smtClean="0"/>
              <a:t>dom</a:t>
            </a:r>
            <a:r>
              <a:rPr lang="en-US" dirty="0" smtClean="0"/>
              <a:t>(X) = {x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}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r>
              <a:rPr lang="en-US" dirty="0" smtClean="0"/>
              <a:t>Solution to CSP is the </a:t>
            </a:r>
            <a:r>
              <a:rPr lang="en-US" dirty="0" smtClean="0">
                <a:solidFill>
                  <a:srgbClr val="FF0000"/>
                </a:solidFill>
              </a:rPr>
              <a:t>union </a:t>
            </a:r>
            <a:r>
              <a:rPr lang="en-US" dirty="0" smtClean="0"/>
              <a:t>of solutions to </a:t>
            </a:r>
            <a:r>
              <a:rPr lang="en-US" dirty="0" err="1" smtClean="0"/>
              <a:t>CSP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 marL="914400" lvl="1" indent="-457200" eaLnBrk="1" hangingPunct="1"/>
            <a:endParaRPr lang="en-US" dirty="0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2B56CE-9EC7-4A0B-9591-B051BB30A673}" type="slidenum">
              <a:rPr lang="en-US">
                <a:cs typeface="Times New Roman" pitchFamily="18" charset="0"/>
              </a:rPr>
              <a:pPr/>
              <a:t>75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40964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7938" y="3414713"/>
            <a:ext cx="58737" cy="19050"/>
          </a:xfrm>
          <a:custGeom>
            <a:avLst/>
            <a:gdLst>
              <a:gd name="T0" fmla="*/ 0 w 164"/>
              <a:gd name="T1" fmla="*/ 2147483647 h 52"/>
              <a:gd name="T2" fmla="*/ 2147483647 w 164"/>
              <a:gd name="T3" fmla="*/ 2147483647 h 52"/>
              <a:gd name="T4" fmla="*/ 2147483647 w 164"/>
              <a:gd name="T5" fmla="*/ 2147483647 h 52"/>
              <a:gd name="T6" fmla="*/ 2147483647 w 164"/>
              <a:gd name="T7" fmla="*/ 2147483647 h 52"/>
              <a:gd name="T8" fmla="*/ 2147483647 w 164"/>
              <a:gd name="T9" fmla="*/ 2147483647 h 52"/>
              <a:gd name="T10" fmla="*/ 2147483647 w 164"/>
              <a:gd name="T11" fmla="*/ 2147483647 h 52"/>
              <a:gd name="T12" fmla="*/ 2147483647 w 164"/>
              <a:gd name="T13" fmla="*/ 2147483647 h 52"/>
              <a:gd name="T14" fmla="*/ 2147483647 w 164"/>
              <a:gd name="T15" fmla="*/ 2147483647 h 52"/>
              <a:gd name="T16" fmla="*/ 2147483647 w 164"/>
              <a:gd name="T17" fmla="*/ 2147483647 h 52"/>
              <a:gd name="T18" fmla="*/ 2147483647 w 164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4"/>
              <a:gd name="T31" fmla="*/ 0 h 52"/>
              <a:gd name="T32" fmla="*/ 164 w 164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4" h="52" extrusionOk="0">
                <a:moveTo>
                  <a:pt x="0" y="0"/>
                </a:moveTo>
                <a:cubicBezTo>
                  <a:pt x="32" y="11"/>
                  <a:pt x="56" y="21"/>
                  <a:pt x="84" y="40"/>
                </a:cubicBezTo>
                <a:cubicBezTo>
                  <a:pt x="106" y="55"/>
                  <a:pt x="116" y="52"/>
                  <a:pt x="139" y="39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Domain splitting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mtClean="0"/>
              <a:t>Each smaller CSP is easier to solve</a:t>
            </a:r>
          </a:p>
          <a:p>
            <a:pPr lvl="1" eaLnBrk="1" hangingPunct="1"/>
            <a:r>
              <a:rPr lang="en-US" smtClean="0"/>
              <a:t>Arc consistency might already solve it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/>
              <a:t>For each subCSP, which arcs have to be on the ToDoArcs list when we get the subCSP by splitting the domain of X?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CA" smtClean="0"/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609600" y="2636838"/>
            <a:ext cx="78486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" pitchFamily="34" charset="0"/>
              </a:rPr>
              <a:t>arcs &lt;Z, r(Z,X)&gt;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609600" y="3141663"/>
            <a:ext cx="7848600" cy="46196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" pitchFamily="34" charset="0"/>
              </a:rPr>
              <a:t>arcs &lt;Z, r(Z,X)&gt; and &lt;X, r(Z,X)&gt; </a:t>
            </a:r>
          </a:p>
        </p:txBody>
      </p:sp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611188" y="3644900"/>
            <a:ext cx="7777162" cy="5127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" pitchFamily="34" charset="0"/>
              </a:rPr>
              <a:t>      All arcs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Domain splitting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smtClean="0"/>
              <a:t>Each smaller CSP is easier to solve</a:t>
            </a:r>
          </a:p>
          <a:p>
            <a:pPr lvl="1" eaLnBrk="1" hangingPunct="1"/>
            <a:r>
              <a:rPr lang="en-US" smtClean="0"/>
              <a:t>Arc consistency might already solve it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/>
              <a:t>For each subCSP, which arcs have to be on the ToDoArcs list when we get the subCSP by splitting the domain of X?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CA" smtClean="0"/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609600" y="3141663"/>
            <a:ext cx="7848600" cy="46196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" pitchFamily="34" charset="0"/>
              </a:rPr>
              <a:t>arcs &lt;Z, r(Z,X)&gt; and &lt;X, r(Z,X)&gt; 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68313" y="4221163"/>
            <a:ext cx="79375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cxnSp>
        <p:nvCxnSpPr>
          <p:cNvPr id="9" name="Straight Connector 11"/>
          <p:cNvCxnSpPr>
            <a:cxnSpLocks noChangeShapeType="1"/>
            <a:stCxn id="8" idx="6"/>
            <a:endCxn id="11" idx="1"/>
          </p:cNvCxnSpPr>
          <p:nvPr/>
        </p:nvCxnSpPr>
        <p:spPr bwMode="auto">
          <a:xfrm>
            <a:off x="1262063" y="4589463"/>
            <a:ext cx="646112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08175" y="4437063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908175" y="436403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cxnSp>
        <p:nvCxnSpPr>
          <p:cNvPr id="12" name="Straight Connector 16"/>
          <p:cNvCxnSpPr>
            <a:cxnSpLocks noChangeShapeType="1"/>
            <a:stCxn id="11" idx="3"/>
            <a:endCxn id="32" idx="1"/>
          </p:cNvCxnSpPr>
          <p:nvPr/>
        </p:nvCxnSpPr>
        <p:spPr bwMode="auto">
          <a:xfrm>
            <a:off x="2371725" y="4625975"/>
            <a:ext cx="168592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468313" y="5156200"/>
            <a:ext cx="793750" cy="7350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cxnSp>
        <p:nvCxnSpPr>
          <p:cNvPr id="14" name="Straight Connector 21"/>
          <p:cNvCxnSpPr>
            <a:cxnSpLocks noChangeShapeType="1"/>
            <a:stCxn id="13" idx="6"/>
            <a:endCxn id="16" idx="1"/>
          </p:cNvCxnSpPr>
          <p:nvPr/>
        </p:nvCxnSpPr>
        <p:spPr bwMode="auto">
          <a:xfrm>
            <a:off x="1262063" y="5524500"/>
            <a:ext cx="64611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908175" y="5372100"/>
            <a:ext cx="719138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908175" y="530066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cxnSp>
        <p:nvCxnSpPr>
          <p:cNvPr id="17" name="Straight Connector 24"/>
          <p:cNvCxnSpPr>
            <a:cxnSpLocks noChangeShapeType="1"/>
            <a:stCxn id="16" idx="3"/>
            <a:endCxn id="32" idx="2"/>
          </p:cNvCxnSpPr>
          <p:nvPr/>
        </p:nvCxnSpPr>
        <p:spPr bwMode="auto">
          <a:xfrm flipV="1">
            <a:off x="2371725" y="5546725"/>
            <a:ext cx="159385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539750" y="6021388"/>
            <a:ext cx="793750" cy="735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cxnSp>
        <p:nvCxnSpPr>
          <p:cNvPr id="19" name="Straight Connector 27"/>
          <p:cNvCxnSpPr>
            <a:cxnSpLocks noChangeShapeType="1"/>
            <a:stCxn id="18" idx="6"/>
            <a:endCxn id="21" idx="1"/>
          </p:cNvCxnSpPr>
          <p:nvPr/>
        </p:nvCxnSpPr>
        <p:spPr bwMode="auto">
          <a:xfrm>
            <a:off x="1333500" y="6389688"/>
            <a:ext cx="646113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979613" y="6237288"/>
            <a:ext cx="72072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979613" y="6164263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cxnSp>
        <p:nvCxnSpPr>
          <p:cNvPr id="22" name="Straight Connector 30"/>
          <p:cNvCxnSpPr>
            <a:cxnSpLocks noChangeShapeType="1"/>
            <a:stCxn id="21" idx="3"/>
            <a:endCxn id="32" idx="3"/>
          </p:cNvCxnSpPr>
          <p:nvPr/>
        </p:nvCxnSpPr>
        <p:spPr bwMode="auto">
          <a:xfrm flipV="1">
            <a:off x="2443163" y="5807075"/>
            <a:ext cx="161448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6683375" y="5140325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en-US" baseline="-25000"/>
          </a:p>
        </p:txBody>
      </p:sp>
      <p:cxnSp>
        <p:nvCxnSpPr>
          <p:cNvPr id="24" name="Straight Connector 33"/>
          <p:cNvCxnSpPr>
            <a:cxnSpLocks noChangeShapeType="1"/>
            <a:stCxn id="32" idx="6"/>
            <a:endCxn id="26" idx="1"/>
          </p:cNvCxnSpPr>
          <p:nvPr/>
        </p:nvCxnSpPr>
        <p:spPr bwMode="auto">
          <a:xfrm flipV="1">
            <a:off x="4591050" y="5511800"/>
            <a:ext cx="836613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6364288" y="5322888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5427663" y="5251450"/>
            <a:ext cx="344487" cy="522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 baseline="-25000"/>
          </a:p>
        </p:txBody>
      </p:sp>
      <p:cxnSp>
        <p:nvCxnSpPr>
          <p:cNvPr id="27" name="Straight Connector 36"/>
          <p:cNvCxnSpPr>
            <a:cxnSpLocks noChangeShapeType="1"/>
            <a:stCxn id="26" idx="3"/>
            <a:endCxn id="23" idx="2"/>
          </p:cNvCxnSpPr>
          <p:nvPr/>
        </p:nvCxnSpPr>
        <p:spPr bwMode="auto">
          <a:xfrm flipV="1">
            <a:off x="5772150" y="5508625"/>
            <a:ext cx="9112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390650" y="4365625"/>
            <a:ext cx="373063" cy="224631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  <a:p>
            <a:r>
              <a:rPr lang="en-US"/>
              <a:t>H</a:t>
            </a:r>
          </a:p>
          <a:p>
            <a:r>
              <a:rPr lang="en-US"/>
              <a:t>E</a:t>
            </a:r>
          </a:p>
          <a:p>
            <a:r>
              <a:rPr lang="en-US"/>
              <a:t>S</a:t>
            </a:r>
          </a:p>
          <a:p>
            <a:r>
              <a:rPr lang="en-US"/>
              <a:t>E</a:t>
            </a:r>
          </a:p>
        </p:txBody>
      </p:sp>
      <p:sp>
        <p:nvSpPr>
          <p:cNvPr id="2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48038" y="6483350"/>
            <a:ext cx="1587" cy="3175"/>
          </a:xfrm>
          <a:custGeom>
            <a:avLst/>
            <a:gdLst>
              <a:gd name="T0" fmla="*/ 0 w 4"/>
              <a:gd name="T1" fmla="*/ 2147483647 h 10"/>
              <a:gd name="T2" fmla="*/ 2147483647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0"/>
              <a:gd name="T14" fmla="*/ 4 w 4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0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0950" y="6516688"/>
            <a:ext cx="7938" cy="7937"/>
          </a:xfrm>
          <a:custGeom>
            <a:avLst/>
            <a:gdLst>
              <a:gd name="T0" fmla="*/ 0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2"/>
              <a:gd name="T14" fmla="*/ 21 w 2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2" extrusionOk="0">
                <a:moveTo>
                  <a:pt x="0" y="0"/>
                </a:moveTo>
                <a:cubicBezTo>
                  <a:pt x="2" y="4"/>
                  <a:pt x="3" y="7"/>
                  <a:pt x="5" y="11"/>
                </a:cubicBezTo>
              </a:path>
              <a:path w="21" h="22" extrusionOk="0">
                <a:moveTo>
                  <a:pt x="7" y="21"/>
                </a:moveTo>
                <a:cubicBezTo>
                  <a:pt x="11" y="21"/>
                  <a:pt x="16" y="20"/>
                  <a:pt x="20" y="20"/>
                </a:cubicBez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60838" y="6515100"/>
            <a:ext cx="4762" cy="1588"/>
          </a:xfrm>
          <a:custGeom>
            <a:avLst/>
            <a:gdLst>
              <a:gd name="T0" fmla="*/ 0 w 14"/>
              <a:gd name="T1" fmla="*/ 2147483647 h 8"/>
              <a:gd name="T2" fmla="*/ 2147483647 w 14"/>
              <a:gd name="T3" fmla="*/ 2147483647 h 8"/>
              <a:gd name="T4" fmla="*/ 2147483647 w 14"/>
              <a:gd name="T5" fmla="*/ 2147483647 h 8"/>
              <a:gd name="T6" fmla="*/ 2147483647 w 14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8"/>
              <a:gd name="T14" fmla="*/ 14 w 1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8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3965575" y="5178425"/>
            <a:ext cx="625475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en-US" baseline="-2500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051800" y="6164263"/>
            <a:ext cx="623888" cy="73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en-US" baseline="-25000"/>
          </a:p>
        </p:txBody>
      </p:sp>
      <p:cxnSp>
        <p:nvCxnSpPr>
          <p:cNvPr id="34" name="Straight Connector 33"/>
          <p:cNvCxnSpPr>
            <a:cxnSpLocks noChangeShapeType="1"/>
            <a:stCxn id="23" idx="4"/>
            <a:endCxn id="36" idx="0"/>
          </p:cNvCxnSpPr>
          <p:nvPr/>
        </p:nvCxnSpPr>
        <p:spPr bwMode="auto">
          <a:xfrm>
            <a:off x="6996113" y="5876925"/>
            <a:ext cx="3175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732713" y="6346825"/>
            <a:ext cx="719137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96088" y="6275388"/>
            <a:ext cx="463550" cy="5238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4</a:t>
            </a:r>
          </a:p>
        </p:txBody>
      </p:sp>
      <p:cxnSp>
        <p:nvCxnSpPr>
          <p:cNvPr id="37" name="Straight Connector 36"/>
          <p:cNvCxnSpPr>
            <a:cxnSpLocks noChangeShapeType="1"/>
            <a:stCxn id="36" idx="3"/>
            <a:endCxn id="33" idx="2"/>
          </p:cNvCxnSpPr>
          <p:nvPr/>
        </p:nvCxnSpPr>
        <p:spPr bwMode="auto">
          <a:xfrm flipV="1">
            <a:off x="7259638" y="6532563"/>
            <a:ext cx="7921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5999163" y="4518025"/>
            <a:ext cx="373062" cy="18161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  <a:p>
            <a:r>
              <a:rPr lang="en-US"/>
              <a:t>H</a:t>
            </a:r>
          </a:p>
          <a:p>
            <a:r>
              <a:rPr lang="en-US"/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8" grpId="0" animBg="1"/>
      <p:bldP spid="10" grpId="0"/>
      <p:bldP spid="11" grpId="0" animBg="1"/>
      <p:bldP spid="13" grpId="0" animBg="1"/>
      <p:bldP spid="15" grpId="0"/>
      <p:bldP spid="16" grpId="0" animBg="1"/>
      <p:bldP spid="18" grpId="0" animBg="1"/>
      <p:bldP spid="20" grpId="0"/>
      <p:bldP spid="21" grpId="0" animBg="1"/>
      <p:bldP spid="23" grpId="0" animBg="1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 animBg="1"/>
      <p:bldP spid="3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987675" y="1557338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    Split on one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Searching by domain splitting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2BD6F-74D1-4A36-BF3D-1B8D09BCE3C2}" type="slidenum">
              <a:rPr lang="en-US">
                <a:cs typeface="Times New Roman" pitchFamily="18" charset="0"/>
              </a:rPr>
              <a:pPr/>
              <a:t>78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563938" y="981075"/>
            <a:ext cx="2329164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CSP, apply AC</a:t>
            </a:r>
          </a:p>
          <a:p>
            <a:endParaRPr lang="en-US">
              <a:cs typeface="Times New Roman" pitchFamily="18" charset="0"/>
            </a:endParaRPr>
          </a:p>
        </p:txBody>
      </p:sp>
      <p:cxnSp>
        <p:nvCxnSpPr>
          <p:cNvPr id="1946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00338" y="2781300"/>
            <a:ext cx="1079500" cy="5762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4"/>
          <p:cNvCxnSpPr>
            <a:cxnSpLocks noChangeShapeType="1"/>
          </p:cNvCxnSpPr>
          <p:nvPr/>
        </p:nvCxnSpPr>
        <p:spPr bwMode="auto">
          <a:xfrm>
            <a:off x="4500563" y="2781300"/>
            <a:ext cx="1079500" cy="647700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857250" y="3429000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5292725" y="3500438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cxnSp>
        <p:nvCxnSpPr>
          <p:cNvPr id="194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71500" y="4786313"/>
            <a:ext cx="508000" cy="357187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2355850" y="4787900"/>
            <a:ext cx="576263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6643688" y="4857750"/>
            <a:ext cx="714375" cy="428625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5641976" y="5002212"/>
            <a:ext cx="576262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684213" y="4076700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Split on one 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5049838" y="4071938"/>
            <a:ext cx="366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If domains with multiple values…..Split on 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19465" grpId="0" animBg="1"/>
      <p:bldP spid="19467" grpId="0" animBg="1"/>
      <p:bldP spid="8213" grpId="0"/>
      <p:bldP spid="1947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4" descr="AC-domain-splitt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981075"/>
            <a:ext cx="5976938" cy="484505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3 variables: A, B, 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Domains: all {1,2,3,4}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A=B, B=C, A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C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Let’s trace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/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arc consistency + domain splitting</a:t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for this </a:t>
            </a: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network for “Simple Problem 2” in </a:t>
            </a:r>
            <a:r>
              <a:rPr lang="en-US" sz="2400" kern="0" dirty="0" err="1" smtClean="0">
                <a:ea typeface="ＭＳ Ｐゴシック" pitchFamily="34" charset="-128"/>
                <a:cs typeface="Times New Roman" pitchFamily="18" charset="0"/>
                <a:sym typeface="Symbol"/>
              </a:rPr>
              <a:t>AIspace</a:t>
            </a:r>
            <a:endParaRPr lang="en-CA" sz="2400" kern="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Domain Splitting in Action:</a:t>
            </a:r>
            <a:endParaRPr sz="3200" smtClean="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CECD6-00A7-4DE8-8EF6-037284EAA8DB}" type="slidenum">
              <a:rPr lang="en-US">
                <a:cs typeface="Times New Roman" pitchFamily="18" charset="0"/>
              </a:rPr>
              <a:pPr/>
              <a:t>79</a:t>
            </a:fld>
            <a:endParaRPr lang="en-US">
              <a:cs typeface="Times New Roman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030912"/>
            <a:ext cx="22320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(lecture 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467544" y="1052736"/>
            <a:ext cx="8496944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cs typeface="Times New Roman" pitchFamily="18" charset="0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Longitude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Latitude</a:t>
            </a:r>
          </a:p>
          <a:p>
            <a:pPr marL="342900" indent="-342900">
              <a:spcBef>
                <a:spcPct val="20000"/>
              </a:spcBef>
            </a:pPr>
            <a:endParaRPr lang="en-US" i="1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One possible world (state)</a:t>
            </a:r>
          </a:p>
          <a:p>
            <a:pPr marL="342900" indent="-342900">
              <a:spcBef>
                <a:spcPct val="20000"/>
              </a:spcBef>
            </a:pPr>
            <a:endParaRPr lang="en-US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Number of possible (mutually exclusive) worlds (states)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3933056"/>
            <a:ext cx="32403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-30, 320, 91}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5733256"/>
            <a:ext cx="41044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x 81 x 360 x 180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1556792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C}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2132856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[-40,  40]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2636912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359]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3140968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179]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1"/>
          <p:cNvSpPr>
            <a:spLocks noChangeArrowheads="1"/>
          </p:cNvSpPr>
          <p:nvPr/>
        </p:nvSpPr>
        <p:spPr bwMode="auto">
          <a:xfrm>
            <a:off x="304800" y="-26988"/>
            <a:ext cx="86106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3132CE"/>
                </a:solidFill>
                <a:latin typeface="cmr10" charset="0"/>
              </a:rPr>
              <a:t>Arc consistency + domain splitting: example</a:t>
            </a:r>
          </a:p>
        </p:txBody>
      </p:sp>
      <p:cxnSp>
        <p:nvCxnSpPr>
          <p:cNvPr id="21507" name="AutoShape 22"/>
          <p:cNvCxnSpPr>
            <a:cxnSpLocks noChangeShapeType="1"/>
            <a:stCxn id="21509" idx="4"/>
            <a:endCxn id="21510" idx="0"/>
          </p:cNvCxnSpPr>
          <p:nvPr/>
        </p:nvCxnSpPr>
        <p:spPr bwMode="auto">
          <a:xfrm rot="5400000">
            <a:off x="3186113" y="1287463"/>
            <a:ext cx="431800" cy="226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08" name="AutoShape 23"/>
          <p:cNvCxnSpPr>
            <a:cxnSpLocks noChangeShapeType="1"/>
            <a:stCxn id="21509" idx="4"/>
            <a:endCxn id="21512" idx="0"/>
          </p:cNvCxnSpPr>
          <p:nvPr/>
        </p:nvCxnSpPr>
        <p:spPr bwMode="auto">
          <a:xfrm rot="16200000" flipH="1">
            <a:off x="5381626" y="1358900"/>
            <a:ext cx="431800" cy="212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09" name="Oval 34"/>
          <p:cNvSpPr>
            <a:spLocks noChangeArrowheads="1"/>
          </p:cNvSpPr>
          <p:nvPr/>
        </p:nvSpPr>
        <p:spPr bwMode="auto">
          <a:xfrm>
            <a:off x="2555875" y="1711325"/>
            <a:ext cx="3960813" cy="493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({1,2,3,4}, {1,2,3,4}, {1,2,3,4})</a:t>
            </a:r>
            <a:endParaRPr lang="en-CA" sz="2000" baseline="-25000"/>
          </a:p>
        </p:txBody>
      </p:sp>
      <p:sp>
        <p:nvSpPr>
          <p:cNvPr id="21510" name="Oval 34"/>
          <p:cNvSpPr>
            <a:spLocks noChangeArrowheads="1"/>
          </p:cNvSpPr>
          <p:nvPr/>
        </p:nvSpPr>
        <p:spPr bwMode="auto">
          <a:xfrm>
            <a:off x="395288" y="2636838"/>
            <a:ext cx="3744912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({1,3}, {1,2,3,4}, {1,2,3,4})</a:t>
            </a:r>
            <a:endParaRPr lang="en-CA" sz="2000" baseline="-25000"/>
          </a:p>
        </p:txBody>
      </p:sp>
      <p:sp>
        <p:nvSpPr>
          <p:cNvPr id="21511" name="Oval 34"/>
          <p:cNvSpPr>
            <a:spLocks noChangeArrowheads="1"/>
          </p:cNvSpPr>
          <p:nvPr/>
        </p:nvSpPr>
        <p:spPr bwMode="auto">
          <a:xfrm>
            <a:off x="827088" y="3624263"/>
            <a:ext cx="2449512" cy="452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({1,3}, {1,3}, {1,3})</a:t>
            </a:r>
            <a:endParaRPr lang="en-CA" sz="2000" baseline="-25000"/>
          </a:p>
        </p:txBody>
      </p:sp>
      <p:sp>
        <p:nvSpPr>
          <p:cNvPr id="21512" name="Oval 34"/>
          <p:cNvSpPr>
            <a:spLocks noChangeArrowheads="1"/>
          </p:cNvSpPr>
          <p:nvPr/>
        </p:nvSpPr>
        <p:spPr bwMode="auto">
          <a:xfrm>
            <a:off x="4787900" y="2636838"/>
            <a:ext cx="3744913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({2,4}, {1,2,3,4}, {1,2,3,4})</a:t>
            </a:r>
            <a:endParaRPr lang="en-CA" sz="2000" baseline="-25000"/>
          </a:p>
        </p:txBody>
      </p:sp>
      <p:sp>
        <p:nvSpPr>
          <p:cNvPr id="69" name="Down Arrow 68"/>
          <p:cNvSpPr/>
          <p:nvPr/>
        </p:nvSpPr>
        <p:spPr>
          <a:xfrm>
            <a:off x="1908175" y="3213100"/>
            <a:ext cx="360363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1514" name="AutoShape 22"/>
          <p:cNvCxnSpPr>
            <a:cxnSpLocks noChangeShapeType="1"/>
            <a:stCxn id="21511" idx="4"/>
            <a:endCxn id="21515" idx="0"/>
          </p:cNvCxnSpPr>
          <p:nvPr/>
        </p:nvCxnSpPr>
        <p:spPr bwMode="auto">
          <a:xfrm rot="5400000">
            <a:off x="1223169" y="3969544"/>
            <a:ext cx="720725" cy="935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15" name="Oval 34"/>
          <p:cNvSpPr>
            <a:spLocks noChangeArrowheads="1"/>
          </p:cNvSpPr>
          <p:nvPr/>
        </p:nvSpPr>
        <p:spPr bwMode="auto">
          <a:xfrm>
            <a:off x="34925" y="4797425"/>
            <a:ext cx="2160588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({1,3}, {1}, {1,3})</a:t>
            </a:r>
            <a:endParaRPr lang="en-CA" sz="2000" baseline="-25000"/>
          </a:p>
        </p:txBody>
      </p:sp>
      <p:sp>
        <p:nvSpPr>
          <p:cNvPr id="75" name="Down Arrow 74"/>
          <p:cNvSpPr/>
          <p:nvPr/>
        </p:nvSpPr>
        <p:spPr>
          <a:xfrm>
            <a:off x="896938" y="5373688"/>
            <a:ext cx="360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6" name="TextBox 26"/>
          <p:cNvSpPr txBox="1">
            <a:spLocks noChangeArrowheads="1"/>
          </p:cNvSpPr>
          <p:nvPr/>
        </p:nvSpPr>
        <p:spPr bwMode="auto">
          <a:xfrm>
            <a:off x="1220788" y="5373688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21518" name="Oval 34"/>
          <p:cNvSpPr>
            <a:spLocks noChangeArrowheads="1"/>
          </p:cNvSpPr>
          <p:nvPr/>
        </p:nvSpPr>
        <p:spPr bwMode="auto">
          <a:xfrm>
            <a:off x="107950" y="5927725"/>
            <a:ext cx="2016125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({}, {}, {})</a:t>
            </a:r>
            <a:endParaRPr lang="en-CA" sz="2000" baseline="-25000"/>
          </a:p>
        </p:txBody>
      </p:sp>
      <p:cxnSp>
        <p:nvCxnSpPr>
          <p:cNvPr id="21519" name="AutoShape 22"/>
          <p:cNvCxnSpPr>
            <a:cxnSpLocks noChangeShapeType="1"/>
            <a:stCxn id="21511" idx="4"/>
            <a:endCxn id="21520" idx="0"/>
          </p:cNvCxnSpPr>
          <p:nvPr/>
        </p:nvCxnSpPr>
        <p:spPr bwMode="auto">
          <a:xfrm rot="16200000" flipH="1">
            <a:off x="2320925" y="3806825"/>
            <a:ext cx="720725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0" name="Oval 34"/>
          <p:cNvSpPr>
            <a:spLocks noChangeArrowheads="1"/>
          </p:cNvSpPr>
          <p:nvPr/>
        </p:nvSpPr>
        <p:spPr bwMode="auto">
          <a:xfrm>
            <a:off x="2339975" y="4797425"/>
            <a:ext cx="1944688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({1,3}, {3}, {1,3})</a:t>
            </a:r>
            <a:endParaRPr lang="en-CA" sz="2000" baseline="-25000"/>
          </a:p>
        </p:txBody>
      </p:sp>
      <p:sp>
        <p:nvSpPr>
          <p:cNvPr id="80" name="Down Arrow 79"/>
          <p:cNvSpPr/>
          <p:nvPr/>
        </p:nvSpPr>
        <p:spPr>
          <a:xfrm>
            <a:off x="3203575" y="5373688"/>
            <a:ext cx="360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22" name="Oval 34"/>
          <p:cNvSpPr>
            <a:spLocks noChangeArrowheads="1"/>
          </p:cNvSpPr>
          <p:nvPr/>
        </p:nvSpPr>
        <p:spPr bwMode="auto">
          <a:xfrm>
            <a:off x="2411413" y="5927725"/>
            <a:ext cx="1873250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({}, {}, {})</a:t>
            </a:r>
            <a:endParaRPr lang="en-CA" sz="2000" baseline="-25000"/>
          </a:p>
        </p:txBody>
      </p:sp>
      <p:sp>
        <p:nvSpPr>
          <p:cNvPr id="101" name="TextBox 26"/>
          <p:cNvSpPr txBox="1">
            <a:spLocks noChangeArrowheads="1"/>
          </p:cNvSpPr>
          <p:nvPr/>
        </p:nvSpPr>
        <p:spPr bwMode="auto">
          <a:xfrm>
            <a:off x="3535363" y="5373688"/>
            <a:ext cx="54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102" name="TextBox 26"/>
          <p:cNvSpPr txBox="1">
            <a:spLocks noChangeArrowheads="1"/>
          </p:cNvSpPr>
          <p:nvPr/>
        </p:nvSpPr>
        <p:spPr bwMode="auto">
          <a:xfrm>
            <a:off x="2238375" y="3173413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21525" name="Oval 34"/>
          <p:cNvSpPr>
            <a:spLocks noChangeArrowheads="1"/>
          </p:cNvSpPr>
          <p:nvPr/>
        </p:nvSpPr>
        <p:spPr bwMode="auto">
          <a:xfrm>
            <a:off x="5435600" y="3624263"/>
            <a:ext cx="2449513" cy="452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({2,4}, {2,4}, {2,4})</a:t>
            </a:r>
            <a:endParaRPr lang="en-CA" sz="2000" baseline="-25000"/>
          </a:p>
        </p:txBody>
      </p:sp>
      <p:sp>
        <p:nvSpPr>
          <p:cNvPr id="104" name="Down Arrow 103"/>
          <p:cNvSpPr/>
          <p:nvPr/>
        </p:nvSpPr>
        <p:spPr>
          <a:xfrm>
            <a:off x="6516688" y="3213100"/>
            <a:ext cx="3587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1527" name="AutoShape 22"/>
          <p:cNvCxnSpPr>
            <a:cxnSpLocks noChangeShapeType="1"/>
            <a:stCxn id="21525" idx="4"/>
            <a:endCxn id="21528" idx="0"/>
          </p:cNvCxnSpPr>
          <p:nvPr/>
        </p:nvCxnSpPr>
        <p:spPr bwMode="auto">
          <a:xfrm rot="5400000">
            <a:off x="5831681" y="3969544"/>
            <a:ext cx="720725" cy="935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8" name="Oval 34"/>
          <p:cNvSpPr>
            <a:spLocks noChangeArrowheads="1"/>
          </p:cNvSpPr>
          <p:nvPr/>
        </p:nvSpPr>
        <p:spPr bwMode="auto">
          <a:xfrm>
            <a:off x="4643438" y="4797425"/>
            <a:ext cx="2160587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({2,4}, {2}, {2,4})</a:t>
            </a:r>
            <a:endParaRPr lang="en-CA" sz="2000" baseline="-25000"/>
          </a:p>
        </p:txBody>
      </p:sp>
      <p:sp>
        <p:nvSpPr>
          <p:cNvPr id="107" name="Down Arrow 106"/>
          <p:cNvSpPr/>
          <p:nvPr/>
        </p:nvSpPr>
        <p:spPr>
          <a:xfrm>
            <a:off x="5505450" y="5373688"/>
            <a:ext cx="360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8" name="TextBox 26"/>
          <p:cNvSpPr txBox="1">
            <a:spLocks noChangeArrowheads="1"/>
          </p:cNvSpPr>
          <p:nvPr/>
        </p:nvSpPr>
        <p:spPr bwMode="auto">
          <a:xfrm>
            <a:off x="5829300" y="5373688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21531" name="Oval 34"/>
          <p:cNvSpPr>
            <a:spLocks noChangeArrowheads="1"/>
          </p:cNvSpPr>
          <p:nvPr/>
        </p:nvSpPr>
        <p:spPr bwMode="auto">
          <a:xfrm>
            <a:off x="4716463" y="5927725"/>
            <a:ext cx="2016125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({}, {}, {})</a:t>
            </a:r>
            <a:endParaRPr lang="en-CA" sz="2000" baseline="-25000"/>
          </a:p>
        </p:txBody>
      </p:sp>
      <p:cxnSp>
        <p:nvCxnSpPr>
          <p:cNvPr id="21532" name="AutoShape 22"/>
          <p:cNvCxnSpPr>
            <a:cxnSpLocks noChangeShapeType="1"/>
            <a:stCxn id="21525" idx="4"/>
            <a:endCxn id="21533" idx="0"/>
          </p:cNvCxnSpPr>
          <p:nvPr/>
        </p:nvCxnSpPr>
        <p:spPr bwMode="auto">
          <a:xfrm rot="16200000" flipH="1">
            <a:off x="6929438" y="3806825"/>
            <a:ext cx="720725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33" name="Oval 34"/>
          <p:cNvSpPr>
            <a:spLocks noChangeArrowheads="1"/>
          </p:cNvSpPr>
          <p:nvPr/>
        </p:nvSpPr>
        <p:spPr bwMode="auto">
          <a:xfrm>
            <a:off x="6948488" y="4797425"/>
            <a:ext cx="1944687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({2,4}, {4}, {2,4})</a:t>
            </a:r>
            <a:endParaRPr lang="en-CA" sz="2000" baseline="-25000"/>
          </a:p>
        </p:txBody>
      </p:sp>
      <p:sp>
        <p:nvSpPr>
          <p:cNvPr id="112" name="Down Arrow 111"/>
          <p:cNvSpPr/>
          <p:nvPr/>
        </p:nvSpPr>
        <p:spPr>
          <a:xfrm>
            <a:off x="7812088" y="5373688"/>
            <a:ext cx="360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35" name="Oval 34"/>
          <p:cNvSpPr>
            <a:spLocks noChangeArrowheads="1"/>
          </p:cNvSpPr>
          <p:nvPr/>
        </p:nvSpPr>
        <p:spPr bwMode="auto">
          <a:xfrm>
            <a:off x="7019925" y="5927725"/>
            <a:ext cx="1873250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({}, {}, {})</a:t>
            </a:r>
            <a:endParaRPr lang="en-CA" sz="2000" baseline="-25000"/>
          </a:p>
        </p:txBody>
      </p:sp>
      <p:sp>
        <p:nvSpPr>
          <p:cNvPr id="114" name="TextBox 26"/>
          <p:cNvSpPr txBox="1">
            <a:spLocks noChangeArrowheads="1"/>
          </p:cNvSpPr>
          <p:nvPr/>
        </p:nvSpPr>
        <p:spPr bwMode="auto">
          <a:xfrm>
            <a:off x="8143875" y="5373688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115" name="TextBox 26"/>
          <p:cNvSpPr txBox="1">
            <a:spLocks noChangeArrowheads="1"/>
          </p:cNvSpPr>
          <p:nvPr/>
        </p:nvSpPr>
        <p:spPr bwMode="auto">
          <a:xfrm>
            <a:off x="6838950" y="3173413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</a:t>
            </a:r>
          </a:p>
        </p:txBody>
      </p:sp>
      <p:sp>
        <p:nvSpPr>
          <p:cNvPr id="118" name="TextBox 26"/>
          <p:cNvSpPr txBox="1">
            <a:spLocks noChangeArrowheads="1"/>
          </p:cNvSpPr>
          <p:nvPr/>
        </p:nvSpPr>
        <p:spPr bwMode="auto">
          <a:xfrm>
            <a:off x="2225675" y="2133600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A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{1,3}</a:t>
            </a:r>
          </a:p>
        </p:txBody>
      </p:sp>
      <p:sp>
        <p:nvSpPr>
          <p:cNvPr id="119" name="TextBox 26"/>
          <p:cNvSpPr txBox="1">
            <a:spLocks noChangeArrowheads="1"/>
          </p:cNvSpPr>
          <p:nvPr/>
        </p:nvSpPr>
        <p:spPr bwMode="auto">
          <a:xfrm>
            <a:off x="5681663" y="2133600"/>
            <a:ext cx="1122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A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{2,4}</a:t>
            </a:r>
          </a:p>
        </p:txBody>
      </p:sp>
      <p:sp>
        <p:nvSpPr>
          <p:cNvPr id="120" name="TextBox 26"/>
          <p:cNvSpPr txBox="1">
            <a:spLocks noChangeArrowheads="1"/>
          </p:cNvSpPr>
          <p:nvPr/>
        </p:nvSpPr>
        <p:spPr bwMode="auto">
          <a:xfrm>
            <a:off x="468313" y="4181475"/>
            <a:ext cx="92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B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{1}</a:t>
            </a:r>
          </a:p>
        </p:txBody>
      </p:sp>
      <p:sp>
        <p:nvSpPr>
          <p:cNvPr id="121" name="TextBox 26"/>
          <p:cNvSpPr txBox="1">
            <a:spLocks noChangeArrowheads="1"/>
          </p:cNvSpPr>
          <p:nvPr/>
        </p:nvSpPr>
        <p:spPr bwMode="auto">
          <a:xfrm>
            <a:off x="2784475" y="4181475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B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{3}</a:t>
            </a:r>
          </a:p>
        </p:txBody>
      </p:sp>
      <p:sp>
        <p:nvSpPr>
          <p:cNvPr id="122" name="TextBox 26"/>
          <p:cNvSpPr txBox="1">
            <a:spLocks noChangeArrowheads="1"/>
          </p:cNvSpPr>
          <p:nvPr/>
        </p:nvSpPr>
        <p:spPr bwMode="auto">
          <a:xfrm>
            <a:off x="5303838" y="4181475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B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{2}</a:t>
            </a:r>
          </a:p>
        </p:txBody>
      </p:sp>
      <p:sp>
        <p:nvSpPr>
          <p:cNvPr id="123" name="TextBox 26"/>
          <p:cNvSpPr txBox="1">
            <a:spLocks noChangeArrowheads="1"/>
          </p:cNvSpPr>
          <p:nvPr/>
        </p:nvSpPr>
        <p:spPr bwMode="auto">
          <a:xfrm>
            <a:off x="7321550" y="4149725"/>
            <a:ext cx="92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mr10" charset="0"/>
              </a:rPr>
              <a:t>B </a:t>
            </a:r>
            <a:r>
              <a:rPr lang="el-GR" sz="2000">
                <a:latin typeface="cmr10" charset="0"/>
              </a:rPr>
              <a:t>ϵ</a:t>
            </a:r>
            <a:r>
              <a:rPr lang="en-US" sz="2000">
                <a:latin typeface="cmr10" charset="0"/>
              </a:rPr>
              <a:t> {4}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07950" y="1008063"/>
            <a:ext cx="36147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</a:rPr>
              <a:t>3 variables: A, B, 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</a:rPr>
              <a:t>Domains: all {1,2,3,4}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latin typeface="+mn-lt"/>
                <a:ea typeface="ＭＳ Ｐゴシック" pitchFamily="34" charset="-128"/>
              </a:rPr>
              <a:t>A=B, B=C, A</a:t>
            </a:r>
            <a:r>
              <a:rPr lang="en-US" sz="2000" kern="0" dirty="0">
                <a:latin typeface="+mn-lt"/>
                <a:ea typeface="ＭＳ Ｐゴシック" pitchFamily="34" charset="-128"/>
                <a:sym typeface="Symbol"/>
              </a:rPr>
              <a:t>C</a:t>
            </a:r>
            <a:endParaRPr lang="en-CA" sz="2000" kern="0" dirty="0">
              <a:latin typeface="+mn-lt"/>
              <a:ea typeface="ＭＳ Ｐゴシック" pitchFamily="34" charset="-128"/>
            </a:endParaRPr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95288" y="6340475"/>
            <a:ext cx="16557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No solution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2555875" y="6340475"/>
            <a:ext cx="16557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No solution</a:t>
            </a:r>
          </a:p>
        </p:txBody>
      </p:sp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5003800" y="6340475"/>
            <a:ext cx="16557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No solution</a:t>
            </a:r>
          </a:p>
        </p:txBody>
      </p:sp>
      <p:sp>
        <p:nvSpPr>
          <p:cNvPr id="52" name="TextBox 26"/>
          <p:cNvSpPr txBox="1">
            <a:spLocks noChangeArrowheads="1"/>
          </p:cNvSpPr>
          <p:nvPr/>
        </p:nvSpPr>
        <p:spPr bwMode="auto">
          <a:xfrm>
            <a:off x="7235825" y="6340475"/>
            <a:ext cx="16573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No solution</a:t>
            </a:r>
          </a:p>
        </p:txBody>
      </p:sp>
      <p:sp>
        <p:nvSpPr>
          <p:cNvPr id="24620" name="Oval 34"/>
          <p:cNvSpPr>
            <a:spLocks noChangeArrowheads="1"/>
          </p:cNvSpPr>
          <p:nvPr/>
        </p:nvSpPr>
        <p:spPr bwMode="auto">
          <a:xfrm>
            <a:off x="2555875" y="765175"/>
            <a:ext cx="3960813" cy="493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/>
              <a:t>({1,2,3,4}, {1,2,3,4}, {1,2,3,4})</a:t>
            </a:r>
            <a:endParaRPr lang="en-CA" sz="2000" baseline="-25000"/>
          </a:p>
        </p:txBody>
      </p:sp>
      <p:sp>
        <p:nvSpPr>
          <p:cNvPr id="47" name="Down Arrow 46"/>
          <p:cNvSpPr/>
          <p:nvPr/>
        </p:nvSpPr>
        <p:spPr>
          <a:xfrm>
            <a:off x="3635375" y="1308100"/>
            <a:ext cx="360363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TextBox 26"/>
          <p:cNvSpPr txBox="1">
            <a:spLocks noChangeArrowheads="1"/>
          </p:cNvSpPr>
          <p:nvPr/>
        </p:nvSpPr>
        <p:spPr bwMode="auto">
          <a:xfrm>
            <a:off x="3965575" y="1268413"/>
            <a:ext cx="254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Arial" charset="0"/>
                <a:cs typeface="Arial" charset="0"/>
              </a:rPr>
              <a:t>AC (arc consistency)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69" grpId="0" animBg="1"/>
      <p:bldP spid="21515" grpId="0" animBg="1"/>
      <p:bldP spid="75" grpId="0" animBg="1"/>
      <p:bldP spid="76" grpId="0"/>
      <p:bldP spid="21518" grpId="0" animBg="1"/>
      <p:bldP spid="21520" grpId="0" animBg="1"/>
      <p:bldP spid="80" grpId="0" animBg="1"/>
      <p:bldP spid="21522" grpId="0" animBg="1"/>
      <p:bldP spid="101" grpId="0"/>
      <p:bldP spid="102" grpId="0"/>
      <p:bldP spid="21525" grpId="0" animBg="1"/>
      <p:bldP spid="104" grpId="0" animBg="1"/>
      <p:bldP spid="21528" grpId="0" animBg="1"/>
      <p:bldP spid="107" grpId="0" animBg="1"/>
      <p:bldP spid="108" grpId="0"/>
      <p:bldP spid="21531" grpId="0" animBg="1"/>
      <p:bldP spid="21533" grpId="0" animBg="1"/>
      <p:bldP spid="112" grpId="0" animBg="1"/>
      <p:bldP spid="21535" grpId="0" animBg="1"/>
      <p:bldP spid="114" grpId="0"/>
      <p:bldP spid="115" grpId="0"/>
      <p:bldP spid="118" grpId="0"/>
      <p:bldP spid="119" grpId="0"/>
      <p:bldP spid="120" grpId="0"/>
      <p:bldP spid="121" grpId="0"/>
      <p:bldP spid="122" grpId="0"/>
      <p:bldP spid="123" grpId="0"/>
      <p:bldP spid="49" grpId="0"/>
      <p:bldP spid="50" grpId="0"/>
      <p:bldP spid="51" grpId="0"/>
      <p:bldP spid="52" grpId="0"/>
      <p:bldP spid="47" grpId="0" animBg="1"/>
      <p:bldP spid="4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1"/>
          <p:cNvSpPr>
            <a:spLocks noChangeArrowheads="1"/>
          </p:cNvSpPr>
          <p:nvPr/>
        </p:nvSpPr>
        <p:spPr bwMode="auto">
          <a:xfrm>
            <a:off x="304800" y="-26988"/>
            <a:ext cx="86106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3132CE"/>
                </a:solidFill>
                <a:cs typeface="Times New Roman" pitchFamily="18" charset="0"/>
              </a:rPr>
              <a:t>Arc consistency + domain splitting: another example</a:t>
            </a:r>
          </a:p>
        </p:txBody>
      </p:sp>
      <p:cxnSp>
        <p:nvCxnSpPr>
          <p:cNvPr id="26626" name="AutoShape 22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 rot="5400000">
            <a:off x="3186113" y="1287463"/>
            <a:ext cx="431800" cy="226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27" name="AutoShape 23"/>
          <p:cNvCxnSpPr>
            <a:cxnSpLocks noChangeShapeType="1"/>
            <a:stCxn id="26628" idx="4"/>
            <a:endCxn id="26631" idx="0"/>
          </p:cNvCxnSpPr>
          <p:nvPr/>
        </p:nvCxnSpPr>
        <p:spPr bwMode="auto">
          <a:xfrm rot="16200000" flipH="1">
            <a:off x="5381626" y="1358900"/>
            <a:ext cx="431800" cy="212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28" name="Oval 34"/>
          <p:cNvSpPr>
            <a:spLocks noChangeArrowheads="1"/>
          </p:cNvSpPr>
          <p:nvPr/>
        </p:nvSpPr>
        <p:spPr bwMode="auto">
          <a:xfrm>
            <a:off x="2555875" y="1711325"/>
            <a:ext cx="3960813" cy="493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({1,2,3,4}, {1,2,3,4}, {1,2,3,4})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26629" name="Oval 34"/>
          <p:cNvSpPr>
            <a:spLocks noChangeArrowheads="1"/>
          </p:cNvSpPr>
          <p:nvPr/>
        </p:nvSpPr>
        <p:spPr bwMode="auto">
          <a:xfrm>
            <a:off x="395288" y="2636838"/>
            <a:ext cx="3744912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({1,3}, {1,2,3,4}, {1,2,3,4})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26630" name="Oval 34"/>
          <p:cNvSpPr>
            <a:spLocks noChangeArrowheads="1"/>
          </p:cNvSpPr>
          <p:nvPr/>
        </p:nvSpPr>
        <p:spPr bwMode="auto">
          <a:xfrm>
            <a:off x="827088" y="3624263"/>
            <a:ext cx="2449512" cy="452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({1,3}, {1,3}, {1,3})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26631" name="Oval 34"/>
          <p:cNvSpPr>
            <a:spLocks noChangeArrowheads="1"/>
          </p:cNvSpPr>
          <p:nvPr/>
        </p:nvSpPr>
        <p:spPr bwMode="auto">
          <a:xfrm>
            <a:off x="4787900" y="2636838"/>
            <a:ext cx="3744913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({2,4}, {1,2,3,4}, {1,2,3,4})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1908175" y="3213100"/>
            <a:ext cx="360363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33" name="AutoShape 22"/>
          <p:cNvCxnSpPr>
            <a:cxnSpLocks noChangeShapeType="1"/>
            <a:stCxn id="26630" idx="4"/>
            <a:endCxn id="26634" idx="0"/>
          </p:cNvCxnSpPr>
          <p:nvPr/>
        </p:nvCxnSpPr>
        <p:spPr bwMode="auto">
          <a:xfrm rot="5400000">
            <a:off x="1223169" y="3969544"/>
            <a:ext cx="720725" cy="935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34" name="Oval 34"/>
          <p:cNvSpPr>
            <a:spLocks noChangeArrowheads="1"/>
          </p:cNvSpPr>
          <p:nvPr/>
        </p:nvSpPr>
        <p:spPr bwMode="auto">
          <a:xfrm>
            <a:off x="34925" y="4797425"/>
            <a:ext cx="2160588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({1,3}, {1}, {1,3})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896938" y="5373688"/>
            <a:ext cx="360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26"/>
          <p:cNvSpPr txBox="1">
            <a:spLocks noChangeArrowheads="1"/>
          </p:cNvSpPr>
          <p:nvPr/>
        </p:nvSpPr>
        <p:spPr bwMode="auto">
          <a:xfrm>
            <a:off x="1220788" y="5373688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26637" name="Oval 34"/>
          <p:cNvSpPr>
            <a:spLocks noChangeArrowheads="1"/>
          </p:cNvSpPr>
          <p:nvPr/>
        </p:nvSpPr>
        <p:spPr bwMode="auto">
          <a:xfrm>
            <a:off x="107950" y="5927725"/>
            <a:ext cx="2016125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solidFill>
                  <a:srgbClr val="FF0000"/>
                </a:solidFill>
                <a:cs typeface="Times New Roman" pitchFamily="18" charset="0"/>
              </a:rPr>
              <a:t>({1}, {1}, {1})</a:t>
            </a:r>
            <a:endParaRPr lang="en-CA" sz="2000" baseline="-2500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6638" name="AutoShape 22"/>
          <p:cNvCxnSpPr>
            <a:cxnSpLocks noChangeShapeType="1"/>
            <a:stCxn id="26630" idx="4"/>
            <a:endCxn id="26639" idx="0"/>
          </p:cNvCxnSpPr>
          <p:nvPr/>
        </p:nvCxnSpPr>
        <p:spPr bwMode="auto">
          <a:xfrm rot="16200000" flipH="1">
            <a:off x="2320925" y="3806825"/>
            <a:ext cx="720725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39" name="Oval 34"/>
          <p:cNvSpPr>
            <a:spLocks noChangeArrowheads="1"/>
          </p:cNvSpPr>
          <p:nvPr/>
        </p:nvSpPr>
        <p:spPr bwMode="auto">
          <a:xfrm>
            <a:off x="2339975" y="4797425"/>
            <a:ext cx="1944688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({1,3}, {3}, {1,3})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80" name="Down Arrow 79"/>
          <p:cNvSpPr/>
          <p:nvPr/>
        </p:nvSpPr>
        <p:spPr>
          <a:xfrm>
            <a:off x="3203575" y="5373688"/>
            <a:ext cx="360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Oval 34"/>
          <p:cNvSpPr>
            <a:spLocks noChangeArrowheads="1"/>
          </p:cNvSpPr>
          <p:nvPr/>
        </p:nvSpPr>
        <p:spPr bwMode="auto">
          <a:xfrm>
            <a:off x="2411413" y="5927725"/>
            <a:ext cx="1873250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solidFill>
                  <a:srgbClr val="FF0000"/>
                </a:solidFill>
                <a:cs typeface="Times New Roman" pitchFamily="18" charset="0"/>
              </a:rPr>
              <a:t>({3}, {3}, {3})</a:t>
            </a:r>
            <a:endParaRPr lang="en-CA" sz="2000" baseline="-25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1" name="TextBox 26"/>
          <p:cNvSpPr txBox="1">
            <a:spLocks noChangeArrowheads="1"/>
          </p:cNvSpPr>
          <p:nvPr/>
        </p:nvSpPr>
        <p:spPr bwMode="auto">
          <a:xfrm>
            <a:off x="3535363" y="5373688"/>
            <a:ext cx="54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102" name="TextBox 26"/>
          <p:cNvSpPr txBox="1">
            <a:spLocks noChangeArrowheads="1"/>
          </p:cNvSpPr>
          <p:nvPr/>
        </p:nvSpPr>
        <p:spPr bwMode="auto">
          <a:xfrm>
            <a:off x="2238375" y="3173413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26644" name="Oval 34"/>
          <p:cNvSpPr>
            <a:spLocks noChangeArrowheads="1"/>
          </p:cNvSpPr>
          <p:nvPr/>
        </p:nvSpPr>
        <p:spPr bwMode="auto">
          <a:xfrm>
            <a:off x="5435600" y="3624263"/>
            <a:ext cx="2449513" cy="452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({2,4}, {2,4}, {2,4})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104" name="Down Arrow 103"/>
          <p:cNvSpPr/>
          <p:nvPr/>
        </p:nvSpPr>
        <p:spPr>
          <a:xfrm>
            <a:off x="6516688" y="3213100"/>
            <a:ext cx="3587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46" name="AutoShape 22"/>
          <p:cNvCxnSpPr>
            <a:cxnSpLocks noChangeShapeType="1"/>
            <a:stCxn id="26644" idx="4"/>
            <a:endCxn id="26647" idx="0"/>
          </p:cNvCxnSpPr>
          <p:nvPr/>
        </p:nvCxnSpPr>
        <p:spPr bwMode="auto">
          <a:xfrm rot="5400000">
            <a:off x="5831681" y="3969544"/>
            <a:ext cx="720725" cy="935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7" name="Oval 34"/>
          <p:cNvSpPr>
            <a:spLocks noChangeArrowheads="1"/>
          </p:cNvSpPr>
          <p:nvPr/>
        </p:nvSpPr>
        <p:spPr bwMode="auto">
          <a:xfrm>
            <a:off x="4643438" y="4797425"/>
            <a:ext cx="2160587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({2,4}, {2}, {2,4})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505450" y="5373688"/>
            <a:ext cx="360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26"/>
          <p:cNvSpPr txBox="1">
            <a:spLocks noChangeArrowheads="1"/>
          </p:cNvSpPr>
          <p:nvPr/>
        </p:nvSpPr>
        <p:spPr bwMode="auto">
          <a:xfrm>
            <a:off x="5829300" y="5373688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26650" name="Oval 34"/>
          <p:cNvSpPr>
            <a:spLocks noChangeArrowheads="1"/>
          </p:cNvSpPr>
          <p:nvPr/>
        </p:nvSpPr>
        <p:spPr bwMode="auto">
          <a:xfrm>
            <a:off x="4716463" y="5927725"/>
            <a:ext cx="2016125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solidFill>
                  <a:srgbClr val="FF0000"/>
                </a:solidFill>
                <a:cs typeface="Times New Roman" pitchFamily="18" charset="0"/>
              </a:rPr>
              <a:t>({2}, {2}, {2})</a:t>
            </a:r>
            <a:endParaRPr lang="en-CA" sz="2000" baseline="-2500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6651" name="AutoShape 22"/>
          <p:cNvCxnSpPr>
            <a:cxnSpLocks noChangeShapeType="1"/>
            <a:stCxn id="26644" idx="4"/>
            <a:endCxn id="26652" idx="0"/>
          </p:cNvCxnSpPr>
          <p:nvPr/>
        </p:nvCxnSpPr>
        <p:spPr bwMode="auto">
          <a:xfrm rot="16200000" flipH="1">
            <a:off x="6929438" y="3806825"/>
            <a:ext cx="720725" cy="1260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52" name="Oval 34"/>
          <p:cNvSpPr>
            <a:spLocks noChangeArrowheads="1"/>
          </p:cNvSpPr>
          <p:nvPr/>
        </p:nvSpPr>
        <p:spPr bwMode="auto">
          <a:xfrm>
            <a:off x="6948488" y="4797425"/>
            <a:ext cx="1944687" cy="4524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({2,4}, {4}, {2,4})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112" name="Down Arrow 111"/>
          <p:cNvSpPr/>
          <p:nvPr/>
        </p:nvSpPr>
        <p:spPr>
          <a:xfrm>
            <a:off x="7812088" y="5373688"/>
            <a:ext cx="360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Oval 34"/>
          <p:cNvSpPr>
            <a:spLocks noChangeArrowheads="1"/>
          </p:cNvSpPr>
          <p:nvPr/>
        </p:nvSpPr>
        <p:spPr bwMode="auto">
          <a:xfrm>
            <a:off x="7019925" y="5927725"/>
            <a:ext cx="1873250" cy="4540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solidFill>
                  <a:srgbClr val="FF0000"/>
                </a:solidFill>
                <a:cs typeface="Times New Roman" pitchFamily="18" charset="0"/>
              </a:rPr>
              <a:t>({4}, {4}, {4})</a:t>
            </a:r>
            <a:endParaRPr lang="en-CA" sz="2000" baseline="-250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4" name="TextBox 26"/>
          <p:cNvSpPr txBox="1">
            <a:spLocks noChangeArrowheads="1"/>
          </p:cNvSpPr>
          <p:nvPr/>
        </p:nvSpPr>
        <p:spPr bwMode="auto">
          <a:xfrm>
            <a:off x="8143875" y="5373688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115" name="TextBox 26"/>
          <p:cNvSpPr txBox="1">
            <a:spLocks noChangeArrowheads="1"/>
          </p:cNvSpPr>
          <p:nvPr/>
        </p:nvSpPr>
        <p:spPr bwMode="auto">
          <a:xfrm>
            <a:off x="6838950" y="3173413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</a:t>
            </a:r>
          </a:p>
        </p:txBody>
      </p:sp>
      <p:sp>
        <p:nvSpPr>
          <p:cNvPr id="26657" name="TextBox 26"/>
          <p:cNvSpPr txBox="1">
            <a:spLocks noChangeArrowheads="1"/>
          </p:cNvSpPr>
          <p:nvPr/>
        </p:nvSpPr>
        <p:spPr bwMode="auto">
          <a:xfrm>
            <a:off x="2225675" y="2133600"/>
            <a:ext cx="1156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A </a:t>
            </a:r>
            <a:r>
              <a:rPr lang="el-GR" sz="2000" dirty="0">
                <a:cs typeface="Times New Roman" pitchFamily="18" charset="0"/>
              </a:rPr>
              <a:t>ϵ</a:t>
            </a:r>
            <a:r>
              <a:rPr lang="en-US" sz="2000" dirty="0">
                <a:cs typeface="Times New Roman" pitchFamily="18" charset="0"/>
              </a:rPr>
              <a:t> {1,3}</a:t>
            </a:r>
          </a:p>
        </p:txBody>
      </p:sp>
      <p:sp>
        <p:nvSpPr>
          <p:cNvPr id="26658" name="TextBox 26"/>
          <p:cNvSpPr txBox="1">
            <a:spLocks noChangeArrowheads="1"/>
          </p:cNvSpPr>
          <p:nvPr/>
        </p:nvSpPr>
        <p:spPr bwMode="auto">
          <a:xfrm>
            <a:off x="5681663" y="2133600"/>
            <a:ext cx="1156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A </a:t>
            </a:r>
            <a:r>
              <a:rPr lang="el-GR" sz="2000">
                <a:cs typeface="Times New Roman" pitchFamily="18" charset="0"/>
              </a:rPr>
              <a:t>ϵ</a:t>
            </a:r>
            <a:r>
              <a:rPr lang="en-US" sz="2000">
                <a:cs typeface="Times New Roman" pitchFamily="18" charset="0"/>
              </a:rPr>
              <a:t> {2,4}</a:t>
            </a:r>
          </a:p>
        </p:txBody>
      </p:sp>
      <p:sp>
        <p:nvSpPr>
          <p:cNvPr id="26659" name="TextBox 26"/>
          <p:cNvSpPr txBox="1">
            <a:spLocks noChangeArrowheads="1"/>
          </p:cNvSpPr>
          <p:nvPr/>
        </p:nvSpPr>
        <p:spPr bwMode="auto">
          <a:xfrm>
            <a:off x="468313" y="4181475"/>
            <a:ext cx="96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B </a:t>
            </a:r>
            <a:r>
              <a:rPr lang="el-GR" sz="2000">
                <a:cs typeface="Times New Roman" pitchFamily="18" charset="0"/>
              </a:rPr>
              <a:t>ϵ</a:t>
            </a:r>
            <a:r>
              <a:rPr lang="en-US" sz="2000">
                <a:cs typeface="Times New Roman" pitchFamily="18" charset="0"/>
              </a:rPr>
              <a:t> {1}</a:t>
            </a:r>
          </a:p>
        </p:txBody>
      </p:sp>
      <p:sp>
        <p:nvSpPr>
          <p:cNvPr id="26660" name="TextBox 26"/>
          <p:cNvSpPr txBox="1">
            <a:spLocks noChangeArrowheads="1"/>
          </p:cNvSpPr>
          <p:nvPr/>
        </p:nvSpPr>
        <p:spPr bwMode="auto">
          <a:xfrm>
            <a:off x="2784475" y="4181475"/>
            <a:ext cx="96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B </a:t>
            </a:r>
            <a:r>
              <a:rPr lang="el-GR" sz="2000">
                <a:cs typeface="Times New Roman" pitchFamily="18" charset="0"/>
              </a:rPr>
              <a:t>ϵ</a:t>
            </a:r>
            <a:r>
              <a:rPr lang="en-US" sz="2000">
                <a:cs typeface="Times New Roman" pitchFamily="18" charset="0"/>
              </a:rPr>
              <a:t> {3}</a:t>
            </a:r>
          </a:p>
        </p:txBody>
      </p:sp>
      <p:sp>
        <p:nvSpPr>
          <p:cNvPr id="26661" name="TextBox 26"/>
          <p:cNvSpPr txBox="1">
            <a:spLocks noChangeArrowheads="1"/>
          </p:cNvSpPr>
          <p:nvPr/>
        </p:nvSpPr>
        <p:spPr bwMode="auto">
          <a:xfrm>
            <a:off x="5303838" y="4181475"/>
            <a:ext cx="96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B </a:t>
            </a:r>
            <a:r>
              <a:rPr lang="el-GR" sz="2000">
                <a:cs typeface="Times New Roman" pitchFamily="18" charset="0"/>
              </a:rPr>
              <a:t>ϵ</a:t>
            </a:r>
            <a:r>
              <a:rPr lang="en-US" sz="2000">
                <a:cs typeface="Times New Roman" pitchFamily="18" charset="0"/>
              </a:rPr>
              <a:t> {2}</a:t>
            </a:r>
          </a:p>
        </p:txBody>
      </p:sp>
      <p:sp>
        <p:nvSpPr>
          <p:cNvPr id="26662" name="TextBox 26"/>
          <p:cNvSpPr txBox="1">
            <a:spLocks noChangeArrowheads="1"/>
          </p:cNvSpPr>
          <p:nvPr/>
        </p:nvSpPr>
        <p:spPr bwMode="auto">
          <a:xfrm>
            <a:off x="7321550" y="4149725"/>
            <a:ext cx="963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B </a:t>
            </a:r>
            <a:r>
              <a:rPr lang="el-GR" sz="2000">
                <a:cs typeface="Times New Roman" pitchFamily="18" charset="0"/>
              </a:rPr>
              <a:t>ϵ</a:t>
            </a:r>
            <a:r>
              <a:rPr lang="en-US" sz="2000">
                <a:cs typeface="Times New Roman" pitchFamily="18" charset="0"/>
              </a:rPr>
              <a:t> {4}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07950" y="1008063"/>
            <a:ext cx="36147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ea typeface="ＭＳ Ｐゴシック" pitchFamily="34" charset="-128"/>
                <a:cs typeface="Times New Roman" pitchFamily="18" charset="0"/>
              </a:rPr>
              <a:t>3 variables: A, B, 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ea typeface="ＭＳ Ｐゴシック" pitchFamily="34" charset="-128"/>
                <a:cs typeface="Times New Roman" pitchFamily="18" charset="0"/>
              </a:rPr>
              <a:t>Domains: all {1,2,3,4}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2000" kern="0" dirty="0">
                <a:ea typeface="ＭＳ Ｐゴシック" pitchFamily="34" charset="-128"/>
                <a:cs typeface="Times New Roman" pitchFamily="18" charset="0"/>
              </a:rPr>
              <a:t>A=B, B=C, A</a:t>
            </a:r>
            <a:r>
              <a:rPr lang="en-US" sz="2000" kern="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  <a:sym typeface="Symbol"/>
              </a:rPr>
              <a:t>=</a:t>
            </a:r>
            <a:r>
              <a:rPr lang="en-US" sz="2000" kern="0" dirty="0">
                <a:ea typeface="ＭＳ Ｐゴシック" pitchFamily="34" charset="-128"/>
                <a:cs typeface="Times New Roman" pitchFamily="18" charset="0"/>
                <a:sym typeface="Symbol"/>
              </a:rPr>
              <a:t>C</a:t>
            </a:r>
            <a:endParaRPr lang="en-CA" sz="2000" kern="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95288" y="6340475"/>
            <a:ext cx="16557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Solution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2555875" y="6340475"/>
            <a:ext cx="16557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Solution</a:t>
            </a:r>
          </a:p>
        </p:txBody>
      </p:sp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5003800" y="6340475"/>
            <a:ext cx="16557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Solution</a:t>
            </a:r>
          </a:p>
        </p:txBody>
      </p:sp>
      <p:sp>
        <p:nvSpPr>
          <p:cNvPr id="52" name="TextBox 26"/>
          <p:cNvSpPr txBox="1">
            <a:spLocks noChangeArrowheads="1"/>
          </p:cNvSpPr>
          <p:nvPr/>
        </p:nvSpPr>
        <p:spPr bwMode="auto">
          <a:xfrm>
            <a:off x="7235825" y="6340475"/>
            <a:ext cx="16573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Solution</a:t>
            </a:r>
          </a:p>
        </p:txBody>
      </p:sp>
      <p:sp>
        <p:nvSpPr>
          <p:cNvPr id="26668" name="Oval 34"/>
          <p:cNvSpPr>
            <a:spLocks noChangeArrowheads="1"/>
          </p:cNvSpPr>
          <p:nvPr/>
        </p:nvSpPr>
        <p:spPr bwMode="auto">
          <a:xfrm>
            <a:off x="2555875" y="765175"/>
            <a:ext cx="3960813" cy="49371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sz="2000">
                <a:cs typeface="Times New Roman" pitchFamily="18" charset="0"/>
              </a:rPr>
              <a:t>({1,2,3,4}, {1,2,3,4}, {1,2,3,4})</a:t>
            </a:r>
            <a:endParaRPr lang="en-CA" sz="2000" baseline="-25000">
              <a:cs typeface="Times New Roman" pitchFamily="18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3635375" y="1308100"/>
            <a:ext cx="360363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26"/>
          <p:cNvSpPr txBox="1">
            <a:spLocks noChangeArrowheads="1"/>
          </p:cNvSpPr>
          <p:nvPr/>
        </p:nvSpPr>
        <p:spPr bwMode="auto">
          <a:xfrm>
            <a:off x="3965575" y="1268413"/>
            <a:ext cx="2347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AC (arc consistency)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  <p:bldP spid="69" grpId="0" animBg="1"/>
      <p:bldP spid="26634" grpId="0" animBg="1"/>
      <p:bldP spid="75" grpId="0" animBg="1"/>
      <p:bldP spid="76" grpId="0"/>
      <p:bldP spid="26637" grpId="0" animBg="1"/>
      <p:bldP spid="26639" grpId="0" animBg="1"/>
      <p:bldP spid="80" grpId="0" animBg="1"/>
      <p:bldP spid="26641" grpId="0" animBg="1"/>
      <p:bldP spid="101" grpId="0"/>
      <p:bldP spid="26644" grpId="0" animBg="1"/>
      <p:bldP spid="104" grpId="0" animBg="1"/>
      <p:bldP spid="26647" grpId="0" animBg="1"/>
      <p:bldP spid="107" grpId="0" animBg="1"/>
      <p:bldP spid="108" grpId="0"/>
      <p:bldP spid="26650" grpId="0" animBg="1"/>
      <p:bldP spid="26652" grpId="0" animBg="1"/>
      <p:bldP spid="112" grpId="0" animBg="1"/>
      <p:bldP spid="26654" grpId="0" animBg="1"/>
      <p:bldP spid="114" grpId="0"/>
      <p:bldP spid="115" grpId="0"/>
      <p:bldP spid="26657" grpId="0"/>
      <p:bldP spid="26658" grpId="0"/>
      <p:bldP spid="26659" grpId="0"/>
      <p:bldP spid="26660" grpId="0"/>
      <p:bldP spid="26661" grpId="0"/>
      <p:bldP spid="26662" grpId="0"/>
      <p:bldP spid="49" grpId="0"/>
      <p:bldP spid="50" grpId="0"/>
      <p:bldP spid="51" grpId="0"/>
      <p:bldP spid="47" grpId="0" animBg="1"/>
      <p:bldP spid="4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Another formulation of CSP as search</a:t>
            </a:r>
            <a:endParaRPr sz="280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>
                <a:solidFill>
                  <a:srgbClr val="3233D0"/>
                </a:solidFill>
              </a:rPr>
              <a:t>Arc consistency with domain splitting</a:t>
            </a:r>
          </a:p>
          <a:p>
            <a:pPr>
              <a:buSzTx/>
              <a:buFontTx/>
              <a:buChar char="•"/>
            </a:pPr>
            <a:endParaRPr lang="en-US" sz="1100" smtClean="0"/>
          </a:p>
          <a:p>
            <a:pPr>
              <a:buSzTx/>
              <a:buFontTx/>
              <a:buChar char="•"/>
            </a:pPr>
            <a:r>
              <a:rPr lang="en-US" smtClean="0"/>
              <a:t>States: </a:t>
            </a:r>
            <a:r>
              <a:rPr lang="en-US" smtClean="0">
                <a:solidFill>
                  <a:srgbClr val="FF0000"/>
                </a:solidFill>
              </a:rPr>
              <a:t>vector (D(V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), …, D(V</a:t>
            </a:r>
            <a:r>
              <a:rPr lang="en-US" baseline="-25000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FF0000"/>
                </a:solidFill>
              </a:rPr>
              <a:t>)) of remaining domains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            with D(V</a:t>
            </a:r>
            <a:r>
              <a:rPr lang="en-US" baseline="-25000" smtClean="0"/>
              <a:t>i</a:t>
            </a:r>
            <a:r>
              <a:rPr lang="en-US" smtClean="0"/>
              <a:t>) </a:t>
            </a:r>
            <a:r>
              <a:rPr lang="en-US" smtClean="0">
                <a:sym typeface="Symbol" pitchFamily="18" charset="2"/>
              </a:rPr>
              <a:t> dom(V</a:t>
            </a:r>
            <a:r>
              <a:rPr lang="en-US" baseline="-25000" smtClean="0"/>
              <a:t>i</a:t>
            </a:r>
            <a:r>
              <a:rPr lang="en-US" smtClean="0">
                <a:sym typeface="Symbol" pitchFamily="18" charset="2"/>
              </a:rPr>
              <a:t>)</a:t>
            </a:r>
            <a:r>
              <a:rPr lang="en-US" smtClean="0"/>
              <a:t> for each V</a:t>
            </a:r>
            <a:r>
              <a:rPr lang="en-US" baseline="-25000" smtClean="0"/>
              <a:t>i</a:t>
            </a:r>
            <a:endParaRPr lang="en-US" smtClean="0"/>
          </a:p>
          <a:p>
            <a:pPr>
              <a:buSzTx/>
              <a:buFontTx/>
              <a:buChar char="•"/>
            </a:pPr>
            <a:r>
              <a:rPr lang="en-US" smtClean="0"/>
              <a:t>Start state: vector of original domains (dom(V</a:t>
            </a:r>
            <a:r>
              <a:rPr lang="en-US" baseline="-25000" smtClean="0"/>
              <a:t>1</a:t>
            </a:r>
            <a:r>
              <a:rPr lang="en-US" smtClean="0"/>
              <a:t>), …, dom(V</a:t>
            </a:r>
            <a:r>
              <a:rPr lang="en-US" baseline="-25000" smtClean="0"/>
              <a:t>n</a:t>
            </a:r>
            <a:r>
              <a:rPr lang="en-US" smtClean="0"/>
              <a:t>))</a:t>
            </a:r>
          </a:p>
          <a:p>
            <a:pPr>
              <a:buSzTx/>
              <a:buFontTx/>
              <a:buChar char="•"/>
            </a:pPr>
            <a:r>
              <a:rPr lang="en-US" smtClean="0"/>
              <a:t>Successor function:</a:t>
            </a:r>
            <a:endParaRPr lang="en-US" baseline="-25000" smtClean="0"/>
          </a:p>
          <a:p>
            <a:pPr lvl="1"/>
            <a:r>
              <a:rPr lang="en-US" smtClean="0">
                <a:solidFill>
                  <a:srgbClr val="FF0000"/>
                </a:solidFill>
              </a:rPr>
              <a:t>reduce one of the domains + run arc consistency</a:t>
            </a:r>
            <a:endParaRPr lang="en-US" sz="1100" smtClean="0">
              <a:solidFill>
                <a:srgbClr val="FF0000"/>
              </a:solidFill>
            </a:endParaRPr>
          </a:p>
          <a:p>
            <a:pPr>
              <a:buSzTx/>
              <a:buFontTx/>
              <a:buChar char="•"/>
            </a:pPr>
            <a:r>
              <a:rPr lang="en-US" smtClean="0"/>
              <a:t>Goal state: vector of unary domains that satisfies all constraints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That is, only one value left for each variable</a:t>
            </a:r>
          </a:p>
          <a:p>
            <a:pPr lvl="1"/>
            <a:r>
              <a:rPr lang="en-US" smtClean="0"/>
              <a:t>The assignment of each variable to its single value is a </a:t>
            </a:r>
            <a:r>
              <a:rPr lang="en-US" smtClean="0">
                <a:solidFill>
                  <a:srgbClr val="FF0000"/>
                </a:solidFill>
              </a:rPr>
              <a:t>model</a:t>
            </a:r>
          </a:p>
          <a:p>
            <a:pPr>
              <a:buSzTx/>
              <a:buFontTx/>
              <a:buChar char="•"/>
            </a:pPr>
            <a:r>
              <a:rPr lang="en-US" smtClean="0"/>
              <a:t>Solution: that assignment</a:t>
            </a:r>
          </a:p>
          <a:p>
            <a:pPr>
              <a:buSzTx/>
              <a:buFontTx/>
              <a:buChar char="•"/>
            </a:pPr>
            <a:endParaRPr lang="en-US" sz="12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4CA09-DDC0-4E07-8922-BE10E0E93901}" type="slidenum">
              <a:rPr lang="en-US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3042" y="1643050"/>
            <a:ext cx="6357982" cy="785818"/>
          </a:xfrm>
          <a:prstGeom prst="rect">
            <a:avLst/>
          </a:prstGeom>
          <a:solidFill>
            <a:srgbClr val="F7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3108" y="2500306"/>
            <a:ext cx="6357982" cy="357190"/>
          </a:xfrm>
          <a:prstGeom prst="rect">
            <a:avLst/>
          </a:prstGeom>
          <a:solidFill>
            <a:srgbClr val="F7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0100" y="3357562"/>
            <a:ext cx="6500858" cy="357190"/>
          </a:xfrm>
          <a:prstGeom prst="rect">
            <a:avLst/>
          </a:prstGeom>
          <a:solidFill>
            <a:srgbClr val="F7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7224" y="4143380"/>
            <a:ext cx="7215238" cy="714380"/>
          </a:xfrm>
          <a:prstGeom prst="rect">
            <a:avLst/>
          </a:prstGeom>
          <a:solidFill>
            <a:srgbClr val="F7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8762" y="4929198"/>
            <a:ext cx="5643634" cy="428628"/>
          </a:xfrm>
          <a:prstGeom prst="rect">
            <a:avLst/>
          </a:prstGeom>
          <a:solidFill>
            <a:srgbClr val="F7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Another formulation of CSP as search</a:t>
            </a:r>
            <a:endParaRPr sz="280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>
                <a:solidFill>
                  <a:srgbClr val="3233D0"/>
                </a:solidFill>
              </a:rPr>
              <a:t>Arc consistency with domain splitting</a:t>
            </a:r>
          </a:p>
          <a:p>
            <a:pPr>
              <a:buSzTx/>
              <a:buFontTx/>
              <a:buChar char="•"/>
            </a:pPr>
            <a:endParaRPr lang="en-US" sz="1100" smtClean="0"/>
          </a:p>
          <a:p>
            <a:pPr>
              <a:buSzTx/>
              <a:buFontTx/>
              <a:buChar char="•"/>
            </a:pPr>
            <a:r>
              <a:rPr lang="en-US" smtClean="0"/>
              <a:t>States: </a:t>
            </a:r>
            <a:r>
              <a:rPr lang="en-US" smtClean="0">
                <a:solidFill>
                  <a:srgbClr val="FF0000"/>
                </a:solidFill>
              </a:rPr>
              <a:t>vector (D(V</a:t>
            </a:r>
            <a:r>
              <a:rPr lang="en-US" baseline="-25000" smtClean="0">
                <a:solidFill>
                  <a:srgbClr val="FF0000"/>
                </a:solidFill>
              </a:rPr>
              <a:t>1</a:t>
            </a:r>
            <a:r>
              <a:rPr lang="en-US" smtClean="0">
                <a:solidFill>
                  <a:srgbClr val="FF0000"/>
                </a:solidFill>
              </a:rPr>
              <a:t>), …, D(V</a:t>
            </a:r>
            <a:r>
              <a:rPr lang="en-US" baseline="-25000" smtClean="0">
                <a:solidFill>
                  <a:srgbClr val="FF0000"/>
                </a:solidFill>
              </a:rPr>
              <a:t>n</a:t>
            </a:r>
            <a:r>
              <a:rPr lang="en-US" smtClean="0">
                <a:solidFill>
                  <a:srgbClr val="FF0000"/>
                </a:solidFill>
              </a:rPr>
              <a:t>)) of remaining domains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            with D(V</a:t>
            </a:r>
            <a:r>
              <a:rPr lang="en-US" baseline="-25000" smtClean="0"/>
              <a:t>i</a:t>
            </a:r>
            <a:r>
              <a:rPr lang="en-US" smtClean="0"/>
              <a:t>) </a:t>
            </a:r>
            <a:r>
              <a:rPr lang="en-US" smtClean="0">
                <a:sym typeface="Symbol" pitchFamily="18" charset="2"/>
              </a:rPr>
              <a:t> dom(V</a:t>
            </a:r>
            <a:r>
              <a:rPr lang="en-US" baseline="-25000" smtClean="0"/>
              <a:t>i</a:t>
            </a:r>
            <a:r>
              <a:rPr lang="en-US" smtClean="0">
                <a:sym typeface="Symbol" pitchFamily="18" charset="2"/>
              </a:rPr>
              <a:t>)</a:t>
            </a:r>
            <a:r>
              <a:rPr lang="en-US" smtClean="0"/>
              <a:t> for each V</a:t>
            </a:r>
            <a:r>
              <a:rPr lang="en-US" baseline="-25000" smtClean="0"/>
              <a:t>i</a:t>
            </a:r>
            <a:endParaRPr lang="en-US" smtClean="0"/>
          </a:p>
          <a:p>
            <a:pPr>
              <a:buSzTx/>
              <a:buFontTx/>
              <a:buChar char="•"/>
            </a:pPr>
            <a:r>
              <a:rPr lang="en-US" smtClean="0"/>
              <a:t>Start state: vector of original domains (dom(V</a:t>
            </a:r>
            <a:r>
              <a:rPr lang="en-US" baseline="-25000" smtClean="0"/>
              <a:t>1</a:t>
            </a:r>
            <a:r>
              <a:rPr lang="en-US" smtClean="0"/>
              <a:t>), …, dom(V</a:t>
            </a:r>
            <a:r>
              <a:rPr lang="en-US" baseline="-25000" smtClean="0"/>
              <a:t>n</a:t>
            </a:r>
            <a:r>
              <a:rPr lang="en-US" smtClean="0"/>
              <a:t>))</a:t>
            </a:r>
          </a:p>
          <a:p>
            <a:pPr>
              <a:buSzTx/>
              <a:buFontTx/>
              <a:buChar char="•"/>
            </a:pPr>
            <a:r>
              <a:rPr lang="en-US" smtClean="0"/>
              <a:t>Successor function:</a:t>
            </a:r>
            <a:endParaRPr lang="en-US" baseline="-25000" smtClean="0"/>
          </a:p>
          <a:p>
            <a:pPr lvl="1"/>
            <a:r>
              <a:rPr lang="en-US" smtClean="0">
                <a:solidFill>
                  <a:srgbClr val="FF0000"/>
                </a:solidFill>
              </a:rPr>
              <a:t>reduce one of the domains + run arc consistency</a:t>
            </a:r>
            <a:endParaRPr lang="en-US" sz="1100" smtClean="0">
              <a:solidFill>
                <a:srgbClr val="FF0000"/>
              </a:solidFill>
            </a:endParaRPr>
          </a:p>
          <a:p>
            <a:pPr>
              <a:buSzTx/>
              <a:buFontTx/>
              <a:buChar char="•"/>
            </a:pPr>
            <a:r>
              <a:rPr lang="en-US" smtClean="0"/>
              <a:t>Goal state: vector of unary domains that satisfies all constraints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That is, only one value left for each variable</a:t>
            </a:r>
          </a:p>
          <a:p>
            <a:pPr lvl="1"/>
            <a:r>
              <a:rPr lang="en-US" smtClean="0"/>
              <a:t>The assignment of each variable to its single value is a </a:t>
            </a:r>
            <a:r>
              <a:rPr lang="en-US" smtClean="0">
                <a:solidFill>
                  <a:srgbClr val="FF0000"/>
                </a:solidFill>
              </a:rPr>
              <a:t>model</a:t>
            </a:r>
          </a:p>
          <a:p>
            <a:pPr>
              <a:buSzTx/>
              <a:buFontTx/>
              <a:buChar char="•"/>
            </a:pPr>
            <a:r>
              <a:rPr lang="en-US" smtClean="0"/>
              <a:t>Solution: that assignment</a:t>
            </a:r>
          </a:p>
          <a:p>
            <a:pPr>
              <a:buSzTx/>
              <a:buFontTx/>
              <a:buChar char="•"/>
            </a:pPr>
            <a:endParaRPr lang="en-US" sz="12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4CA09-DDC0-4E07-8922-BE10E0E93901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987675" y="1557338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    Split on one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Searching by domain splitting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2BD6F-74D1-4A36-BF3D-1B8D09BCE3C2}" type="slidenum">
              <a:rPr lang="en-US">
                <a:cs typeface="Times New Roman" pitchFamily="18" charset="0"/>
              </a:rPr>
              <a:pPr/>
              <a:t>84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2910" y="5429264"/>
            <a:ext cx="79898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    How many CSPs do we need to keep around at a time?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Assume solution at depth m and </a:t>
            </a:r>
            <a:r>
              <a:rPr lang="en-US" sz="2000" dirty="0">
                <a:cs typeface="Times New Roman" pitchFamily="18" charset="0"/>
              </a:rPr>
              <a:t>2 children at each </a:t>
            </a:r>
            <a:r>
              <a:rPr lang="en-US" sz="2000" dirty="0" smtClean="0">
                <a:cs typeface="Times New Roman" pitchFamily="18" charset="0"/>
              </a:rPr>
              <a:t>split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563938" y="981075"/>
            <a:ext cx="2329164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CSP, apply AC</a:t>
            </a:r>
          </a:p>
          <a:p>
            <a:endParaRPr lang="en-US">
              <a:cs typeface="Times New Roman" pitchFamily="18" charset="0"/>
            </a:endParaRPr>
          </a:p>
        </p:txBody>
      </p:sp>
      <p:cxnSp>
        <p:nvCxnSpPr>
          <p:cNvPr id="1946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00338" y="2781300"/>
            <a:ext cx="1079500" cy="5762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4"/>
          <p:cNvCxnSpPr>
            <a:cxnSpLocks noChangeShapeType="1"/>
          </p:cNvCxnSpPr>
          <p:nvPr/>
        </p:nvCxnSpPr>
        <p:spPr bwMode="auto">
          <a:xfrm>
            <a:off x="4500563" y="2781300"/>
            <a:ext cx="1079500" cy="647700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857250" y="3429000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5292725" y="3500438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cxnSp>
        <p:nvCxnSpPr>
          <p:cNvPr id="194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71500" y="4786313"/>
            <a:ext cx="508000" cy="357187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2355850" y="4787900"/>
            <a:ext cx="576263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6643688" y="4857750"/>
            <a:ext cx="714375" cy="428625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5641976" y="5002212"/>
            <a:ext cx="576262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684213" y="4076700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Split on one 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5049838" y="4071938"/>
            <a:ext cx="366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If domains with multiple values…..Split on one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2976" y="6143644"/>
            <a:ext cx="1000132" cy="428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O(2m)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8860" y="6143644"/>
            <a:ext cx="1000132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4744" y="6143644"/>
            <a:ext cx="1000132" cy="428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O(m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9190" y="6143644"/>
            <a:ext cx="1143008" cy="428628"/>
          </a:xfrm>
          <a:prstGeom prst="rect">
            <a:avLst/>
          </a:prstGeom>
          <a:solidFill>
            <a:srgbClr val="F7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O(2+m)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987675" y="1557338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    Split on one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Searching by domain splitting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2BD6F-74D1-4A36-BF3D-1B8D09BCE3C2}" type="slidenum">
              <a:rPr lang="en-US">
                <a:cs typeface="Times New Roman" pitchFamily="18" charset="0"/>
              </a:rPr>
              <a:pPr/>
              <a:t>85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5643563"/>
            <a:ext cx="798988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    How many CSPs do we need to keep around at a time?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Assume solution at depth m and </a:t>
            </a:r>
            <a:r>
              <a:rPr lang="en-US" sz="2000" dirty="0">
                <a:cs typeface="Times New Roman" pitchFamily="18" charset="0"/>
              </a:rPr>
              <a:t>2 children at each </a:t>
            </a:r>
            <a:r>
              <a:rPr lang="en-US" sz="2000" dirty="0" smtClean="0">
                <a:cs typeface="Times New Roman" pitchFamily="18" charset="0"/>
              </a:rPr>
              <a:t>split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               O(2m): It is DFS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3563938" y="981075"/>
            <a:ext cx="2329164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CSP, apply AC</a:t>
            </a:r>
          </a:p>
          <a:p>
            <a:endParaRPr lang="en-US">
              <a:cs typeface="Times New Roman" pitchFamily="18" charset="0"/>
            </a:endParaRPr>
          </a:p>
        </p:txBody>
      </p:sp>
      <p:cxnSp>
        <p:nvCxnSpPr>
          <p:cNvPr id="1946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00338" y="2781300"/>
            <a:ext cx="1079500" cy="5762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4"/>
          <p:cNvCxnSpPr>
            <a:cxnSpLocks noChangeShapeType="1"/>
          </p:cNvCxnSpPr>
          <p:nvPr/>
        </p:nvCxnSpPr>
        <p:spPr bwMode="auto">
          <a:xfrm>
            <a:off x="4500563" y="2781300"/>
            <a:ext cx="1079500" cy="647700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857250" y="3429000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5292725" y="3500438"/>
            <a:ext cx="2160207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CSP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apply AC</a:t>
            </a:r>
          </a:p>
        </p:txBody>
      </p:sp>
      <p:cxnSp>
        <p:nvCxnSpPr>
          <p:cNvPr id="194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71500" y="4786313"/>
            <a:ext cx="508000" cy="357187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2355850" y="4787900"/>
            <a:ext cx="576263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6643688" y="4857750"/>
            <a:ext cx="714375" cy="428625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5641976" y="5002212"/>
            <a:ext cx="576262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684213" y="4076700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Split on one 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5049838" y="4071938"/>
            <a:ext cx="366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If domains with multiple values…..Split on 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How many possible worlds?</a:t>
            </a:r>
            <a:endParaRPr smtClean="0">
              <a:ea typeface="MS PGothic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Crossword 2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variables are cells (individual squares)</a:t>
            </a:r>
          </a:p>
          <a:p>
            <a:pPr lvl="1"/>
            <a:r>
              <a:rPr lang="en-CA" dirty="0" smtClean="0"/>
              <a:t>domains are letters of the alphabet</a:t>
            </a:r>
          </a:p>
          <a:p>
            <a:pPr lvl="1"/>
            <a:r>
              <a:rPr lang="en-CA" dirty="0" smtClean="0"/>
              <a:t>possible worlds: all ways of assigning </a:t>
            </a:r>
            <a:br>
              <a:rPr lang="en-CA" dirty="0" smtClean="0"/>
            </a:br>
            <a:r>
              <a:rPr lang="en-CA" dirty="0" smtClean="0"/>
              <a:t>letters to cells</a:t>
            </a: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N</a:t>
            </a:r>
            <a:r>
              <a:rPr lang="en-CA" dirty="0" smtClean="0"/>
              <a:t>umber of empty cells? </a:t>
            </a:r>
          </a:p>
          <a:p>
            <a:pPr>
              <a:buSzTx/>
              <a:buFontTx/>
              <a:buChar char="•"/>
            </a:pPr>
            <a:r>
              <a:rPr lang="en-US" dirty="0" smtClean="0"/>
              <a:t>Number of letters in the alphabet? </a:t>
            </a:r>
          </a:p>
          <a:p>
            <a:pPr>
              <a:buSzTx/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How many possible worlds? </a:t>
            </a:r>
            <a:r>
              <a:rPr lang="en-US" sz="2000" dirty="0" smtClean="0">
                <a:cs typeface="Times New Roman" pitchFamily="18" charset="0"/>
              </a:rPr>
              <a:t>(assume any combination is ok)</a:t>
            </a:r>
            <a:endParaRPr lang="en-US" dirty="0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CA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</p:txBody>
      </p:sp>
      <p:pic>
        <p:nvPicPr>
          <p:cNvPr id="66564" name="Picture 20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6288088" y="981075"/>
            <a:ext cx="26574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475656" y="4797152"/>
            <a:ext cx="1800225" cy="522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193*26</a:t>
            </a:r>
            <a:endParaRPr lang="en-US" baseline="3000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579343" y="4778102"/>
            <a:ext cx="1296988" cy="522288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26</a:t>
            </a:r>
            <a:r>
              <a:rPr lang="en-US" baseline="30000"/>
              <a:t>193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707681" y="4797152"/>
            <a:ext cx="1511300" cy="522288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193</a:t>
            </a:r>
            <a:r>
              <a:rPr lang="en-US" baseline="300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30158</TotalTime>
  <Words>6138</Words>
  <Application>Microsoft Office PowerPoint</Application>
  <PresentationFormat>On-screen Show (4:3)</PresentationFormat>
  <Paragraphs>1251</Paragraphs>
  <Slides>85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Default Design</vt:lpstr>
      <vt:lpstr>Visio</vt:lpstr>
      <vt:lpstr>Equation</vt:lpstr>
      <vt:lpstr>Slide 1</vt:lpstr>
      <vt:lpstr>Announcements</vt:lpstr>
      <vt:lpstr>Standard Search</vt:lpstr>
      <vt:lpstr>Modules we'll cover in this course: R&amp;Rsys</vt:lpstr>
      <vt:lpstr>Standard Search vs. Specific R&amp;R systems</vt:lpstr>
      <vt:lpstr>Lecture Overview</vt:lpstr>
      <vt:lpstr>Variables/Features, domains and Possible Worlds</vt:lpstr>
      <vt:lpstr>Example (lecture 2)</vt:lpstr>
      <vt:lpstr>How many possible worlds?</vt:lpstr>
      <vt:lpstr>Possible Worlds</vt:lpstr>
      <vt:lpstr>Examples</vt:lpstr>
      <vt:lpstr>More Examples</vt:lpstr>
      <vt:lpstr>More examples</vt:lpstr>
      <vt:lpstr>More examples</vt:lpstr>
      <vt:lpstr>Scheduling possible world</vt:lpstr>
      <vt:lpstr>More examples….</vt:lpstr>
      <vt:lpstr>Lecture Overview</vt:lpstr>
      <vt:lpstr>Constraints</vt:lpstr>
      <vt:lpstr>Example: Map-Coloring</vt:lpstr>
      <vt:lpstr>Constraints (cont.)</vt:lpstr>
      <vt:lpstr>Examples</vt:lpstr>
      <vt:lpstr>Examples</vt:lpstr>
      <vt:lpstr>More examples</vt:lpstr>
      <vt:lpstr>Lecture Overview</vt:lpstr>
      <vt:lpstr>Constraint Satisfaction Problems: definitions</vt:lpstr>
      <vt:lpstr>Constraint Satisfaction Problems: definitions</vt:lpstr>
      <vt:lpstr>Example: Map-Coloring</vt:lpstr>
      <vt:lpstr>Example: Map-Coloring</vt:lpstr>
      <vt:lpstr>Constraint Satisfaction Problem: Variants</vt:lpstr>
      <vt:lpstr>Learning Goals so far….</vt:lpstr>
      <vt:lpstr>User Study Participants Needed</vt:lpstr>
      <vt:lpstr>Lecture Overview</vt:lpstr>
      <vt:lpstr>Modules we'll cover in this course: R&amp;Rsys</vt:lpstr>
      <vt:lpstr>Standard Search vs. Specific R&amp;R systems</vt:lpstr>
      <vt:lpstr>Generate-and-Test Algorithm</vt:lpstr>
      <vt:lpstr>Generate and Test (GT) Algorithms</vt:lpstr>
      <vt:lpstr>Generate and Test (GT) Algorithms</vt:lpstr>
      <vt:lpstr>Generate and Test (GT) Algorithms</vt:lpstr>
      <vt:lpstr>CSPs as search problems</vt:lpstr>
      <vt:lpstr>CSPs as Search Problems</vt:lpstr>
      <vt:lpstr>CSPs as search problems</vt:lpstr>
      <vt:lpstr>CSPs as Search Problems</vt:lpstr>
      <vt:lpstr>Solving CSPs by DFS: Example</vt:lpstr>
      <vt:lpstr>Solving CSPs by DFS: Example Efficiency</vt:lpstr>
      <vt:lpstr>Standard Search vs. Specific R&amp;R systems</vt:lpstr>
      <vt:lpstr>Lecture Overview</vt:lpstr>
      <vt:lpstr>Can we do better than Search?</vt:lpstr>
      <vt:lpstr>How do we deal with constraints involving  multiple variables?</vt:lpstr>
      <vt:lpstr>Example Constraint Network</vt:lpstr>
      <vt:lpstr>Example: Constraint Network for Map-Coloring</vt:lpstr>
      <vt:lpstr>Arc Consistency</vt:lpstr>
      <vt:lpstr>How can we enforce Arc Consistency?</vt:lpstr>
      <vt:lpstr>Learning Goals for today’s class</vt:lpstr>
      <vt:lpstr>Lecture Overview</vt:lpstr>
      <vt:lpstr>Arc Consistency Algorithm: high level strategy</vt:lpstr>
      <vt:lpstr>What  arcs need to be revisited?</vt:lpstr>
      <vt:lpstr>Slide 57</vt:lpstr>
      <vt:lpstr>Arc consistency algorithm (for binary constraints)</vt:lpstr>
      <vt:lpstr>Arc Consistency Algorithm: Complexity</vt:lpstr>
      <vt:lpstr>Arc Consistency Algorithm: Interpreting Outcomes</vt:lpstr>
      <vt:lpstr>Lecture Overview</vt:lpstr>
      <vt:lpstr>Domain splitting (or case analysis)</vt:lpstr>
      <vt:lpstr>But what is the advantage?</vt:lpstr>
      <vt:lpstr>Searching by domain splitting</vt:lpstr>
      <vt:lpstr>Searching by domain splitting</vt:lpstr>
      <vt:lpstr>Final set of Learning Goals for today’s class</vt:lpstr>
      <vt:lpstr>Next Class (Chpt. 4.8)</vt:lpstr>
      <vt:lpstr>For next class</vt:lpstr>
      <vt:lpstr>322 Feedback  or </vt:lpstr>
      <vt:lpstr>K-ary vs. binary constraints</vt:lpstr>
      <vt:lpstr>Extra slide (may be used here?)</vt:lpstr>
      <vt:lpstr>Lecture Overview</vt:lpstr>
      <vt:lpstr>Can we have an arc consistent network with non-empty domains  that has no solution?</vt:lpstr>
      <vt:lpstr>Can we have an arc consistent network with non-empty domains  that has no solution?</vt:lpstr>
      <vt:lpstr>Domain splitting (or case analysis)</vt:lpstr>
      <vt:lpstr>Domain splitting</vt:lpstr>
      <vt:lpstr>Domain splitting</vt:lpstr>
      <vt:lpstr>Searching by domain splitting</vt:lpstr>
      <vt:lpstr>Domain Splitting in Action:</vt:lpstr>
      <vt:lpstr>Slide 80</vt:lpstr>
      <vt:lpstr>Slide 81</vt:lpstr>
      <vt:lpstr>Another formulation of CSP as search</vt:lpstr>
      <vt:lpstr>Another formulation of CSP as search</vt:lpstr>
      <vt:lpstr>Searching by domain splitting</vt:lpstr>
      <vt:lpstr>Searching by domain splitting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480</cp:revision>
  <dcterms:created xsi:type="dcterms:W3CDTF">2000-08-26T02:46:38Z</dcterms:created>
  <dcterms:modified xsi:type="dcterms:W3CDTF">2012-05-17T02:03:56Z</dcterms:modified>
</cp:coreProperties>
</file>