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tags/tag4.xml" ContentType="application/vnd.openxmlformats-officedocument.presentationml.tags+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tags/tag5.xml" ContentType="application/vnd.openxmlformats-officedocument.presentationml.tags+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tags/tag1.xml" ContentType="application/vnd.openxmlformats-officedocument.presentationml.tags+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tags/tag2.xml" ContentType="application/vnd.openxmlformats-officedocument.presentationml.tags+xml"/>
  <Default Extension="wmf" ContentType="image/x-wmf"/>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notesSlides/notesSlide37.xml" ContentType="application/vnd.openxmlformats-officedocument.presentationml.notesSlide+xml"/>
  <Override PartName="/ppt/tags/tag3.xml" ContentType="application/vnd.openxmlformats-officedocument.presentationml.tags+xml"/>
  <Override PartName="/ppt/notesSlides/notesSlide55.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handoutMasterIdLst>
    <p:handoutMasterId r:id="rId71"/>
  </p:handoutMasterIdLst>
  <p:sldIdLst>
    <p:sldId id="298" r:id="rId2"/>
    <p:sldId id="470" r:id="rId3"/>
    <p:sldId id="469" r:id="rId4"/>
    <p:sldId id="385" r:id="rId5"/>
    <p:sldId id="425" r:id="rId6"/>
    <p:sldId id="424" r:id="rId7"/>
    <p:sldId id="444" r:id="rId8"/>
    <p:sldId id="452" r:id="rId9"/>
    <p:sldId id="451" r:id="rId10"/>
    <p:sldId id="538" r:id="rId11"/>
    <p:sldId id="462" r:id="rId12"/>
    <p:sldId id="455" r:id="rId13"/>
    <p:sldId id="453" r:id="rId14"/>
    <p:sldId id="463" r:id="rId15"/>
    <p:sldId id="454" r:id="rId16"/>
    <p:sldId id="459" r:id="rId17"/>
    <p:sldId id="456" r:id="rId18"/>
    <p:sldId id="467" r:id="rId19"/>
    <p:sldId id="465" r:id="rId20"/>
    <p:sldId id="466" r:id="rId21"/>
    <p:sldId id="468" r:id="rId22"/>
    <p:sldId id="474" r:id="rId23"/>
    <p:sldId id="539" r:id="rId24"/>
    <p:sldId id="476" r:id="rId25"/>
    <p:sldId id="477" r:id="rId26"/>
    <p:sldId id="540" r:id="rId27"/>
    <p:sldId id="479" r:id="rId28"/>
    <p:sldId id="532" r:id="rId29"/>
    <p:sldId id="480" r:id="rId30"/>
    <p:sldId id="481" r:id="rId31"/>
    <p:sldId id="482" r:id="rId32"/>
    <p:sldId id="483" r:id="rId33"/>
    <p:sldId id="527" r:id="rId34"/>
    <p:sldId id="491" r:id="rId35"/>
    <p:sldId id="549" r:id="rId36"/>
    <p:sldId id="550" r:id="rId37"/>
    <p:sldId id="487" r:id="rId38"/>
    <p:sldId id="541" r:id="rId39"/>
    <p:sldId id="531" r:id="rId40"/>
    <p:sldId id="493" r:id="rId41"/>
    <p:sldId id="494" r:id="rId42"/>
    <p:sldId id="495" r:id="rId43"/>
    <p:sldId id="542" r:id="rId44"/>
    <p:sldId id="546" r:id="rId45"/>
    <p:sldId id="498" r:id="rId46"/>
    <p:sldId id="499" r:id="rId47"/>
    <p:sldId id="533" r:id="rId48"/>
    <p:sldId id="500" r:id="rId49"/>
    <p:sldId id="547" r:id="rId50"/>
    <p:sldId id="502" r:id="rId51"/>
    <p:sldId id="503" r:id="rId52"/>
    <p:sldId id="504" r:id="rId53"/>
    <p:sldId id="505" r:id="rId54"/>
    <p:sldId id="506" r:id="rId55"/>
    <p:sldId id="515" r:id="rId56"/>
    <p:sldId id="548" r:id="rId57"/>
    <p:sldId id="534" r:id="rId58"/>
    <p:sldId id="517" r:id="rId59"/>
    <p:sldId id="518" r:id="rId60"/>
    <p:sldId id="511" r:id="rId61"/>
    <p:sldId id="523" r:id="rId62"/>
    <p:sldId id="524" r:id="rId63"/>
    <p:sldId id="525" r:id="rId64"/>
    <p:sldId id="526" r:id="rId65"/>
    <p:sldId id="530" r:id="rId66"/>
    <p:sldId id="543" r:id="rId67"/>
    <p:sldId id="544" r:id="rId68"/>
    <p:sldId id="545" r:id="rId69"/>
  </p:sldIdLst>
  <p:sldSz cx="9144000" cy="6858000" type="screen4x3"/>
  <p:notesSz cx="6997700" cy="92837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EFFFFF"/>
    <a:srgbClr val="CCECFF"/>
    <a:srgbClr val="CC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81675" autoAdjust="0"/>
  </p:normalViewPr>
  <p:slideViewPr>
    <p:cSldViewPr>
      <p:cViewPr>
        <p:scale>
          <a:sx n="66" d="100"/>
          <a:sy n="66" d="100"/>
        </p:scale>
        <p:origin x="-125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880"/>
    </p:cViewPr>
  </p:sorterViewPr>
  <p:notesViewPr>
    <p:cSldViewPr>
      <p:cViewPr>
        <p:scale>
          <a:sx n="100" d="100"/>
          <a:sy n="100" d="100"/>
        </p:scale>
        <p:origin x="-864" y="282"/>
      </p:cViewPr>
      <p:guideLst>
        <p:guide orient="horz" pos="2924"/>
        <p:guide pos="2204"/>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34499"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34500" name="Rectangle 4"/>
          <p:cNvSpPr>
            <a:spLocks noGrp="1" noChangeArrowheads="1"/>
          </p:cNvSpPr>
          <p:nvPr>
            <p:ph type="ftr" sz="quarter" idx="2"/>
          </p:nvPr>
        </p:nvSpPr>
        <p:spPr bwMode="auto">
          <a:xfrm>
            <a:off x="0" y="88185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34501" name="Rectangle 5"/>
          <p:cNvSpPr>
            <a:spLocks noGrp="1" noChangeArrowheads="1"/>
          </p:cNvSpPr>
          <p:nvPr>
            <p:ph type="sldNum" sz="quarter" idx="3"/>
          </p:nvPr>
        </p:nvSpPr>
        <p:spPr bwMode="auto">
          <a:xfrm>
            <a:off x="3963988" y="88185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2423327-0173-47E8-8908-938652A9728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a:lvl1pPr>
          </a:lstStyle>
          <a:p>
            <a:pPr>
              <a:defRPr/>
            </a:pPr>
            <a:endParaRPr lang="en-US"/>
          </a:p>
        </p:txBody>
      </p:sp>
      <p:sp>
        <p:nvSpPr>
          <p:cNvPr id="3075"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3450" y="4410075"/>
            <a:ext cx="5130800"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a:lvl1pPr>
          </a:lstStyle>
          <a:p>
            <a:pPr>
              <a:defRPr/>
            </a:pPr>
            <a:endParaRPr lang="en-US"/>
          </a:p>
        </p:txBody>
      </p:sp>
      <p:sp>
        <p:nvSpPr>
          <p:cNvPr id="3079" name="Rectangle 7"/>
          <p:cNvSpPr>
            <a:spLocks noGrp="1" noChangeArrowheads="1"/>
          </p:cNvSpPr>
          <p:nvPr>
            <p:ph type="sldNum" sz="quarter" idx="5"/>
          </p:nvPr>
        </p:nvSpPr>
        <p:spPr bwMode="auto">
          <a:xfrm>
            <a:off x="3965575"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vl1pPr>
          </a:lstStyle>
          <a:p>
            <a:pPr>
              <a:defRPr/>
            </a:pPr>
            <a:fld id="{B2854812-0745-4D59-BACA-C7A44531DF7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clair.si.umich.edu/clair/anthology/query.cgi?type=Paper&amp;id=W01-1408"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clair.si.umich.edu/clair/anthology/query.cgi?type=Author&amp;id=5893" TargetMode="External"/><Relationship Id="rId5" Type="http://schemas.openxmlformats.org/officeDocument/2006/relationships/hyperlink" Target="http://clair.si.umich.edu/clair/anthology/query.cgi?type=Author&amp;id=8373" TargetMode="External"/><Relationship Id="rId4" Type="http://schemas.openxmlformats.org/officeDocument/2006/relationships/hyperlink" Target="http://clair.si.umich.edu/clair/anthology/query.cgi?type=Author&amp;id=6051"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en.wikipedia.org/wiki/Algorithm"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en.wikipedia.org/wiki/Combinatorial_optimization" TargetMode="External"/><Relationship Id="rId5" Type="http://schemas.openxmlformats.org/officeDocument/2006/relationships/hyperlink" Target="http://en.wikipedia.org/wiki/Discrete_optimization" TargetMode="External"/><Relationship Id="rId4" Type="http://schemas.openxmlformats.org/officeDocument/2006/relationships/hyperlink" Target="http://en.wikipedia.org/wiki/Optimization_(mathematics)"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Implementation"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en.wikipedia.org/wiki/Search_space" TargetMode="External"/><Relationship Id="rId4" Type="http://schemas.openxmlformats.org/officeDocument/2006/relationships/hyperlink" Target="http://en.wikipedia.org/wiki/Abstraction_(computer_science)" TargetMode="Externa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C737E38E-382A-4290-8218-2C4FE9123483}" type="slidenum">
              <a:rPr lang="en-US" smtClean="0"/>
              <a:pPr/>
              <a:t>1</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b="1" dirty="0" smtClean="0"/>
              <a:t>Lecture 3</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C4A4E09F-FA83-4714-8EAB-F5AC2166B031}" type="slidenum">
              <a:rPr lang="en-US" smtClean="0"/>
              <a:pPr/>
              <a:t>10</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smtClean="0"/>
              <a:t>the distance between two points is the sum of the (absolute) differences of their coordinates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E59F407-0D01-49E1-9AF1-D0624F5B8363}" type="slidenum">
              <a:rPr lang="en-US" smtClean="0"/>
              <a:pPr/>
              <a:t>11</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smtClean="0"/>
              <a:t>the distance between two points is the sum of the (absolute) differences of their coordinates  </a:t>
            </a:r>
          </a:p>
          <a:p>
            <a:pPr eaLnBrk="1" hangingPunct="1"/>
            <a:r>
              <a:rPr lang="en-US" smtClean="0">
                <a:latin typeface="Arial Unicode MS" pitchFamily="34" charset="-128"/>
              </a:rPr>
              <a:t>``Manhattan distance'‘(</a:t>
            </a:r>
            <a:r>
              <a:rPr lang="en-US" i="1" smtClean="0">
                <a:latin typeface="Arial Unicode MS" pitchFamily="34" charset="-128"/>
              </a:rPr>
              <a:t>L</a:t>
            </a:r>
            <a:r>
              <a:rPr lang="en-US" i="1" baseline="-25000" smtClean="0">
                <a:latin typeface="Arial Unicode MS" pitchFamily="34" charset="-128"/>
              </a:rPr>
              <a:t>1</a:t>
            </a:r>
            <a:r>
              <a:rPr lang="en-US" smtClean="0">
                <a:latin typeface="Arial Unicode MS" pitchFamily="34" charset="-128"/>
              </a:rPr>
              <a:t> distance), the distance between two points is the sum of the (absolute) differences of their coordinates </a:t>
            </a:r>
            <a:endParaRPr lang="en-US" sz="1100" smtClean="0">
              <a:latin typeface="Arial Unicode MS" pitchFamily="34" charset="-128"/>
            </a:endParaRPr>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C4A4E09F-FA83-4714-8EAB-F5AC2166B031}" type="slidenum">
              <a:rPr lang="en-US" smtClean="0"/>
              <a:pPr/>
              <a:t>12</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smtClean="0"/>
              <a:t>the distance between two points is the sum of the (absolute) differences of their coordinates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C910B32F-C71F-4877-9C7D-DF0553F11C4B}" type="slidenum">
              <a:rPr lang="en-US" smtClean="0"/>
              <a:pPr/>
              <a:t>13</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marL="0" lvl="1" eaLnBrk="1" hangingPunct="1"/>
            <a:r>
              <a:rPr lang="en-US" sz="2000" dirty="0" smtClean="0">
                <a:latin typeface="Arial Unicode MS" pitchFamily="34" charset="-128"/>
              </a:rPr>
              <a:t>this also makes sense if there are obstacles, or for other reasons not all adjacent nodes share an arc</a:t>
            </a:r>
          </a:p>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58E67E8B-D6B6-4835-AEED-2C5CC5976A1D}" type="slidenum">
              <a:rPr lang="en-US" smtClean="0"/>
              <a:pPr/>
              <a:t>14</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smtClean="0"/>
              <a:t>Which one is better?</a:t>
            </a:r>
          </a:p>
          <a:p>
            <a:pPr eaLnBrk="1" hangingPunct="1"/>
            <a:r>
              <a:rPr lang="en-US" smtClean="0"/>
              <a:t>E.g., for the 8-puzzle:
</a:t>
            </a:r>
          </a:p>
          <a:p>
            <a:pPr eaLnBrk="1" hangingPunct="1"/>
            <a:r>
              <a:rPr lang="en-US" i="1" smtClean="0"/>
              <a:t>h</a:t>
            </a:r>
            <a:r>
              <a:rPr lang="en-US" i="1" baseline="-25000" smtClean="0"/>
              <a:t>1</a:t>
            </a:r>
            <a:r>
              <a:rPr lang="en-US" i="1" smtClean="0"/>
              <a:t>(n) </a:t>
            </a:r>
            <a:r>
              <a:rPr lang="en-US" smtClean="0"/>
              <a:t>= number of misplaced tiles</a:t>
            </a:r>
          </a:p>
          <a:p>
            <a:pPr eaLnBrk="1" hangingPunct="1"/>
            <a:r>
              <a:rPr lang="en-US" i="1" smtClean="0"/>
              <a:t>h</a:t>
            </a:r>
            <a:r>
              <a:rPr lang="en-US" i="1" baseline="-25000" smtClean="0"/>
              <a:t>2</a:t>
            </a:r>
            <a:r>
              <a:rPr lang="en-US" i="1" smtClean="0"/>
              <a:t>(n) </a:t>
            </a:r>
            <a:r>
              <a:rPr lang="en-US" smtClean="0"/>
              <a:t>= total Manhattan distance</a:t>
            </a:r>
          </a:p>
          <a:p>
            <a:pPr eaLnBrk="1" hangingPunct="1"/>
            <a:r>
              <a:rPr lang="en-US" smtClean="0"/>
              <a:t>(i.e., no. of squares from desired location of each tile)</a:t>
            </a:r>
          </a:p>
          <a:p>
            <a:pPr eaLnBrk="1" hangingPunct="1"/>
            <a:r>
              <a:rPr lang="en-US" sz="1600" u="sng" smtClean="0">
                <a:solidFill>
                  <a:srgbClr val="CC0099"/>
                </a:solidFill>
              </a:rPr>
              <a:t>h</a:t>
            </a:r>
            <a:r>
              <a:rPr lang="en-US" sz="1600" u="sng" baseline="-25000" smtClean="0">
                <a:solidFill>
                  <a:srgbClr val="CC0099"/>
                </a:solidFill>
              </a:rPr>
              <a:t>1</a:t>
            </a:r>
            <a:r>
              <a:rPr lang="en-US" sz="1600" u="sng" smtClean="0">
                <a:solidFill>
                  <a:srgbClr val="CC0099"/>
                </a:solidFill>
              </a:rPr>
              <a:t>(S) = ?</a:t>
            </a:r>
            <a:r>
              <a:rPr lang="en-US" sz="1600" smtClean="0"/>
              <a:t> 8</a:t>
            </a:r>
            <a:endParaRPr lang="en-US" sz="1600" u="sng" smtClean="0">
              <a:solidFill>
                <a:srgbClr val="CC0099"/>
              </a:solidFill>
            </a:endParaRPr>
          </a:p>
          <a:p>
            <a:pPr eaLnBrk="1" hangingPunct="1"/>
            <a:r>
              <a:rPr lang="en-US" sz="1600" u="sng" smtClean="0">
                <a:solidFill>
                  <a:srgbClr val="CC0099"/>
                </a:solidFill>
              </a:rPr>
              <a:t>h</a:t>
            </a:r>
            <a:r>
              <a:rPr lang="en-US" sz="1600" u="sng" baseline="-25000" smtClean="0">
                <a:solidFill>
                  <a:srgbClr val="CC0099"/>
                </a:solidFill>
              </a:rPr>
              <a:t>2</a:t>
            </a:r>
            <a:r>
              <a:rPr lang="en-US" sz="1600" u="sng" smtClean="0">
                <a:solidFill>
                  <a:srgbClr val="CC0099"/>
                </a:solidFill>
              </a:rPr>
              <a:t>(S) = ?</a:t>
            </a:r>
            <a:r>
              <a:rPr lang="en-US" sz="1600" smtClean="0"/>
              <a:t> 3+1+2+2+2+3+3+2 = 18</a:t>
            </a:r>
            <a:r>
              <a:rPr lang="en-US" sz="1400" smtClean="0"/>
              <a:t> </a:t>
            </a:r>
          </a:p>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6D1FE7A8-07F9-474B-B366-814E87292093}" type="slidenum">
              <a:rPr lang="en-US" smtClean="0"/>
              <a:pPr/>
              <a:t>15</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smtClean="0"/>
              <a:t>Which one is better?</a:t>
            </a:r>
          </a:p>
          <a:p>
            <a:pPr eaLnBrk="1" hangingPunct="1"/>
            <a:r>
              <a:rPr lang="en-US" smtClean="0"/>
              <a:t>E.g., for the 8-puzzle:
</a:t>
            </a:r>
          </a:p>
          <a:p>
            <a:pPr eaLnBrk="1" hangingPunct="1"/>
            <a:r>
              <a:rPr lang="en-US" i="1" smtClean="0"/>
              <a:t>h</a:t>
            </a:r>
            <a:r>
              <a:rPr lang="en-US" i="1" baseline="-25000" smtClean="0"/>
              <a:t>1</a:t>
            </a:r>
            <a:r>
              <a:rPr lang="en-US" i="1" smtClean="0"/>
              <a:t>(n) </a:t>
            </a:r>
            <a:r>
              <a:rPr lang="en-US" smtClean="0"/>
              <a:t>= number of misplaced tiles</a:t>
            </a:r>
          </a:p>
          <a:p>
            <a:pPr eaLnBrk="1" hangingPunct="1"/>
            <a:r>
              <a:rPr lang="en-US" i="1" smtClean="0"/>
              <a:t>h</a:t>
            </a:r>
            <a:r>
              <a:rPr lang="en-US" i="1" baseline="-25000" smtClean="0"/>
              <a:t>2</a:t>
            </a:r>
            <a:r>
              <a:rPr lang="en-US" i="1" smtClean="0"/>
              <a:t>(n) </a:t>
            </a:r>
            <a:r>
              <a:rPr lang="en-US" smtClean="0"/>
              <a:t>= total Manhattan distance</a:t>
            </a:r>
          </a:p>
          <a:p>
            <a:pPr eaLnBrk="1" hangingPunct="1"/>
            <a:r>
              <a:rPr lang="en-US" smtClean="0"/>
              <a:t>(i.e., no. of squares from desired location of each tile)</a:t>
            </a:r>
          </a:p>
          <a:p>
            <a:pPr eaLnBrk="1" hangingPunct="1"/>
            <a:r>
              <a:rPr lang="en-US" sz="1600" u="sng" smtClean="0">
                <a:solidFill>
                  <a:srgbClr val="CC0099"/>
                </a:solidFill>
              </a:rPr>
              <a:t>h</a:t>
            </a:r>
            <a:r>
              <a:rPr lang="en-US" sz="1600" u="sng" baseline="-25000" smtClean="0">
                <a:solidFill>
                  <a:srgbClr val="CC0099"/>
                </a:solidFill>
              </a:rPr>
              <a:t>1</a:t>
            </a:r>
            <a:r>
              <a:rPr lang="en-US" sz="1600" u="sng" smtClean="0">
                <a:solidFill>
                  <a:srgbClr val="CC0099"/>
                </a:solidFill>
              </a:rPr>
              <a:t>(S) = ?</a:t>
            </a:r>
            <a:r>
              <a:rPr lang="en-US" sz="1600" smtClean="0"/>
              <a:t> 8</a:t>
            </a:r>
            <a:endParaRPr lang="en-US" sz="1600" u="sng" smtClean="0">
              <a:solidFill>
                <a:srgbClr val="CC0099"/>
              </a:solidFill>
            </a:endParaRPr>
          </a:p>
          <a:p>
            <a:pPr eaLnBrk="1" hangingPunct="1"/>
            <a:r>
              <a:rPr lang="en-US" sz="1600" u="sng" smtClean="0">
                <a:solidFill>
                  <a:srgbClr val="CC0099"/>
                </a:solidFill>
              </a:rPr>
              <a:t>h</a:t>
            </a:r>
            <a:r>
              <a:rPr lang="en-US" sz="1600" u="sng" baseline="-25000" smtClean="0">
                <a:solidFill>
                  <a:srgbClr val="CC0099"/>
                </a:solidFill>
              </a:rPr>
              <a:t>2</a:t>
            </a:r>
            <a:r>
              <a:rPr lang="en-US" sz="1600" u="sng" smtClean="0">
                <a:solidFill>
                  <a:srgbClr val="CC0099"/>
                </a:solidFill>
              </a:rPr>
              <a:t>(S) = ?</a:t>
            </a:r>
            <a:r>
              <a:rPr lang="en-US" sz="1600" smtClean="0"/>
              <a:t> 3+1+2+2+2+3+3+2 = 18</a:t>
            </a:r>
            <a:r>
              <a:rPr lang="en-US" sz="1400" smtClean="0"/>
              <a:t> </a:t>
            </a:r>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DC31AD3-21B3-4C48-99E2-320DCDFDB273}" type="slidenum">
              <a:rPr lang="en-US" smtClean="0"/>
              <a:pPr/>
              <a:t>16</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buFontTx/>
              <a:buChar char="•"/>
            </a:pPr>
            <a:r>
              <a:rPr lang="en-US" sz="800" smtClean="0"/>
              <a:t>Overall, a cost-minimizing search problem is a </a:t>
            </a:r>
            <a:r>
              <a:rPr lang="en-US" sz="800" smtClean="0">
                <a:solidFill>
                  <a:srgbClr val="CC0099"/>
                </a:solidFill>
              </a:rPr>
              <a:t>constrained optimization problem</a:t>
            </a:r>
            <a:endParaRPr lang="en-US" sz="800" smtClean="0"/>
          </a:p>
          <a:p>
            <a:pPr lvl="1" eaLnBrk="1" hangingPunct="1"/>
            <a:r>
              <a:rPr lang="en-US" sz="800" smtClean="0"/>
              <a:t>e.g., find a path from A to B which minimizes distance traveled, subject to the constraint that the robot can't move through walls</a:t>
            </a:r>
          </a:p>
          <a:p>
            <a:pPr lvl="1" eaLnBrk="1" hangingPunct="1"/>
            <a:r>
              <a:rPr lang="en-US" sz="1000" smtClean="0"/>
              <a:t>e.g., find a path from A to B which minimizes distance traveled, </a:t>
            </a:r>
            <a:r>
              <a:rPr lang="en-US" sz="1000" b="1" i="1" smtClean="0"/>
              <a:t>allowing</a:t>
            </a:r>
            <a:r>
              <a:rPr lang="en-US" sz="1000" smtClean="0"/>
              <a:t> the agent to move through walls</a:t>
            </a:r>
          </a:p>
          <a:p>
            <a:pPr eaLnBrk="1" hangingPunct="1"/>
            <a:r>
              <a:rPr lang="en-US" smtClean="0"/>
              <a:t>Later </a:t>
            </a:r>
            <a:r>
              <a:rPr lang="en-US" sz="1000" smtClean="0"/>
              <a:t>Another </a:t>
            </a:r>
            <a:r>
              <a:rPr lang="en-US" sz="1000" smtClean="0">
                <a:solidFill>
                  <a:srgbClr val="CC0099"/>
                </a:solidFill>
              </a:rPr>
              <a:t>trick for constructing heuristics</a:t>
            </a:r>
            <a:r>
              <a:rPr lang="en-US" sz="1000" smtClean="0"/>
              <a:t>: if </a:t>
            </a:r>
            <a:r>
              <a:rPr lang="en-US" sz="1000" i="1" smtClean="0"/>
              <a:t>h</a:t>
            </a:r>
            <a:r>
              <a:rPr lang="en-US" sz="1000" i="1" baseline="-25000" smtClean="0"/>
              <a:t>1</a:t>
            </a:r>
            <a:r>
              <a:rPr lang="en-US" sz="1000" i="1" smtClean="0"/>
              <a:t>(n)</a:t>
            </a:r>
            <a:r>
              <a:rPr lang="en-US" sz="1000" smtClean="0"/>
              <a:t> is an admissible heuristic, and </a:t>
            </a:r>
            <a:r>
              <a:rPr lang="en-US" sz="1000" i="1" smtClean="0"/>
              <a:t>h</a:t>
            </a:r>
            <a:r>
              <a:rPr lang="en-US" sz="1000" i="1" baseline="-25000" smtClean="0"/>
              <a:t>2</a:t>
            </a:r>
            <a:r>
              <a:rPr lang="en-US" sz="1000" i="1" smtClean="0"/>
              <a:t>(n)</a:t>
            </a:r>
            <a:r>
              <a:rPr lang="en-US" sz="1000" smtClean="0"/>
              <a:t> is also an admissible heuristic, then </a:t>
            </a:r>
            <a:r>
              <a:rPr lang="en-US" sz="1000" i="1" smtClean="0"/>
              <a:t>max(h</a:t>
            </a:r>
            <a:r>
              <a:rPr lang="en-US" sz="1000" i="1" baseline="-25000" smtClean="0"/>
              <a:t>1</a:t>
            </a:r>
            <a:r>
              <a:rPr lang="en-US" sz="1000" i="1" smtClean="0"/>
              <a:t>(n),h</a:t>
            </a:r>
            <a:r>
              <a:rPr lang="en-US" sz="1000" i="1" baseline="-25000" smtClean="0"/>
              <a:t>2</a:t>
            </a:r>
            <a:r>
              <a:rPr lang="en-US" sz="1000" i="1" smtClean="0"/>
              <a:t>(n))</a:t>
            </a:r>
            <a:r>
              <a:rPr lang="en-US" sz="1000" smtClean="0"/>
              <a:t> is also admissible.</a:t>
            </a:r>
          </a:p>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713A4B2-6C53-4EAD-B998-F706426DAFA8}" type="slidenum">
              <a:rPr lang="en-US" smtClean="0"/>
              <a:pPr/>
              <a:t>17</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t>Admissible heuristics can also be derived from the solution cost of a subproblem</a:t>
            </a:r>
          </a:p>
          <a:p>
            <a:pPr eaLnBrk="1" hangingPunct="1"/>
            <a:r>
              <a:rPr lang="en-US" smtClean="0"/>
              <a:t>Put 1 2 3 4 in place (substantially more accurate than manhattan distance)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F3AB7443-3627-4BB7-824B-8BBB06CECE22}" type="slidenum">
              <a:rPr lang="en-US" smtClean="0"/>
              <a:pPr/>
              <a:t>18</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700088" y="4410075"/>
            <a:ext cx="5597525" cy="4176713"/>
          </a:xfrm>
          <a:noFill/>
          <a:ln/>
        </p:spPr>
        <p:txBody>
          <a:bodyPr/>
          <a:lstStyle/>
          <a:p>
            <a:pPr eaLnBrk="1" hangingPunct="1"/>
            <a:r>
              <a:rPr lang="en-US" smtClean="0"/>
              <a:t>Substantially more accurate than Manhattan distance in some cases</a:t>
            </a:r>
          </a:p>
          <a:p>
            <a:pPr eaLnBrk="1" hangingPunct="1"/>
            <a:r>
              <a:rPr lang="en-US" smtClean="0"/>
              <a:t>So the two can be combined as described before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AE0B58C-B1C5-4803-B52C-B01FA67E2BE7}" type="slidenum">
              <a:rPr lang="en-US" smtClean="0"/>
              <a:pPr/>
              <a:t>19</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700088" y="4410075"/>
            <a:ext cx="5597525" cy="4176713"/>
          </a:xfrm>
          <a:noFill/>
          <a:ln/>
        </p:spPr>
        <p:txBody>
          <a:bodyPr/>
          <a:lstStyle/>
          <a:p>
            <a:pPr eaLnBrk="1" hangingPunct="1"/>
            <a:r>
              <a:rPr lang="en-US" smtClean="0"/>
              <a:t>Data are averaged over 100 instances of the 8-puzzle, for various solutions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99952C7-3BCF-4E20-A3CE-0642A756E8D3}" type="slidenum">
              <a:rPr lang="en-US" smtClean="0"/>
              <a:pPr/>
              <a:t>2</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7C7DC86-77C4-448F-825F-030EFC730B23}" type="slidenum">
              <a:rPr lang="en-US" smtClean="0"/>
              <a:pPr/>
              <a:t>20</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700088" y="4410075"/>
            <a:ext cx="5597525" cy="4176713"/>
          </a:xfrm>
          <a:noFill/>
          <a:ln/>
        </p:spPr>
        <p:txBody>
          <a:bodyPr/>
          <a:lstStyle/>
          <a:p>
            <a:pPr eaLnBrk="1" hangingPunct="1"/>
            <a:r>
              <a:rPr lang="en-US" smtClean="0"/>
              <a:t>max (h</a:t>
            </a:r>
            <a:r>
              <a:rPr lang="en-US" baseline="-25000" smtClean="0"/>
              <a:t>1</a:t>
            </a:r>
            <a:r>
              <a:rPr lang="en-US" smtClean="0"/>
              <a:t>(n) , h</a:t>
            </a:r>
            <a:r>
              <a:rPr lang="en-US" baseline="-25000" smtClean="0"/>
              <a:t>2</a:t>
            </a:r>
            <a:r>
              <a:rPr lang="en-US" smtClean="0"/>
              <a:t>(n)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1B174BA-F9F5-4242-B093-350E2E8D022C}" type="slidenum">
              <a:rPr lang="en-US" smtClean="0"/>
              <a:pPr/>
              <a:t>21</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700088" y="4410075"/>
            <a:ext cx="5597525" cy="4176713"/>
          </a:xfrm>
          <a:noFill/>
          <a:ln/>
        </p:spPr>
        <p:txBody>
          <a:bodyPr/>
          <a:lstStyle/>
          <a:p>
            <a:pPr eaLnBrk="1" hangingPunct="1"/>
            <a:r>
              <a:rPr lang="en-US" smtClean="0"/>
              <a:t>Substantially more accurate than Manhattan distance in some cases</a:t>
            </a:r>
          </a:p>
          <a:p>
            <a:pPr eaLnBrk="1" hangingPunct="1"/>
            <a:r>
              <a:rPr lang="en-US" smtClean="0"/>
              <a:t>So the two can be combined as described before</a:t>
            </a:r>
          </a:p>
          <a:p>
            <a:pPr eaLnBrk="1" hangingPunct="1"/>
            <a:r>
              <a:rPr lang="en-US" smtClean="0"/>
              <a:t>L2 6</a:t>
            </a:r>
          </a:p>
          <a:p>
            <a:pPr eaLnBrk="1" hangingPunct="1"/>
            <a:r>
              <a:rPr lang="en-US" smtClean="0"/>
              <a:t>subp</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BFE1AB3B-FD62-4AFA-8275-29528FEE3615}" type="slidenum">
              <a:rPr lang="en-US" smtClean="0"/>
              <a:pPr/>
              <a:t>22</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700089" y="4410077"/>
            <a:ext cx="5597525" cy="4176713"/>
          </a:xfrm>
          <a:noFill/>
          <a:ln/>
        </p:spPr>
        <p:txBody>
          <a:bodyPr/>
          <a:lstStyle/>
          <a:p>
            <a:pPr eaLnBrk="1" hangingPunct="1"/>
            <a:r>
              <a:rPr lang="en-US" smtClean="0"/>
              <a:t>States if the world had n locations?</a:t>
            </a:r>
          </a:p>
          <a:p>
            <a:pPr eaLnBrk="1" hangingPunct="1"/>
            <a:r>
              <a:rPr lang="en-US" smtClean="0"/>
              <a:t>Some simplifications wrt real world</a:t>
            </a:r>
          </a:p>
          <a:p>
            <a:pPr eaLnBrk="1" hangingPunct="1">
              <a:buFontTx/>
              <a:buChar char="-"/>
            </a:pPr>
            <a:r>
              <a:rPr lang="en-US" smtClean="0"/>
              <a:t>Discrete location</a:t>
            </a:r>
          </a:p>
          <a:p>
            <a:pPr eaLnBrk="1" hangingPunct="1">
              <a:buFontTx/>
              <a:buChar char="-"/>
            </a:pPr>
            <a:r>
              <a:rPr lang="en-US" smtClean="0"/>
              <a:t>Discrete dirt</a:t>
            </a:r>
          </a:p>
          <a:p>
            <a:pPr eaLnBrk="1" hangingPunct="1">
              <a:buFontTx/>
              <a:buChar char="-"/>
            </a:pPr>
            <a:r>
              <a:rPr lang="en-US" smtClean="0"/>
              <a:t>Reliable cleaning</a:t>
            </a:r>
          </a:p>
          <a:p>
            <a:pPr eaLnBrk="1" hangingPunct="1">
              <a:buFontTx/>
              <a:buChar char="-"/>
            </a:pPr>
            <a:r>
              <a:rPr lang="en-US" smtClean="0"/>
              <a:t>Room never gets messed up once cleaned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C30A1BF-4BFC-4759-A52F-EFCA551C26A5}" type="slidenum">
              <a:rPr lang="en-US" smtClean="0"/>
              <a:pPr/>
              <a:t>23</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DD81211B-DA57-4FB9-B0B7-246934ABC323}" type="slidenum">
              <a:rPr lang="en-US" smtClean="0"/>
              <a:pPr/>
              <a:t>24</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9C7977C0-995F-46F0-B627-43FA750CC035}" type="slidenum">
              <a:rPr lang="en-US" smtClean="0"/>
              <a:pPr/>
              <a:t>25</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dirty="0" smtClean="0"/>
              <a:t>Misleading heuristic demo (sample </a:t>
            </a:r>
            <a:r>
              <a:rPr lang="en-US" dirty="0" err="1" smtClean="0"/>
              <a:t>Aispace</a:t>
            </a:r>
            <a:r>
              <a:rPr lang="en-US" dirty="0" smtClean="0"/>
              <a:t> problem)</a:t>
            </a:r>
          </a:p>
          <a:p>
            <a:pPr eaLnBrk="1" hangingPunct="1"/>
            <a:r>
              <a:rPr lang="en-US" dirty="0" smtClean="0"/>
              <a:t>Search with cost example,</a:t>
            </a:r>
            <a:r>
              <a:rPr lang="en-US" baseline="0" dirty="0" smtClean="0"/>
              <a:t> make MP a goal </a:t>
            </a:r>
            <a:r>
              <a:rPr lang="en-US" dirty="0" smtClean="0"/>
              <a:t>(USE FINE STEP!)</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C30A1BF-4BFC-4759-A52F-EFCA551C26A5}" type="slidenum">
              <a:rPr lang="en-US" smtClean="0"/>
              <a:pPr/>
              <a:t>26</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C05559D-C129-405A-ADCD-88BD76136411}" type="slidenum">
              <a:rPr lang="en-US" smtClean="0"/>
              <a:pPr/>
              <a:t>27</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smtClean="0"/>
              <a:t>Lowest estimated total cost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CC2D27D-A813-4524-8F7E-A76FBED88924}"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E6FAAE7-0F4B-44C5-BA4C-F580F8FADA1B}" type="slidenum">
              <a:rPr lang="en-US" smtClean="0"/>
              <a:pPr/>
              <a:t>29</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smtClean="0"/>
              <a:t>Complete it is always testing shorter underestimate of the total cost</a:t>
            </a:r>
          </a:p>
          <a:p>
            <a:pPr eaLnBrk="1" hangingPunct="1"/>
            <a:r>
              <a:rPr lang="en-US" smtClean="0"/>
              <a:t>So it is not missing anything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C30A1BF-4BFC-4759-A52F-EFCA551C26A5}" type="slidenum">
              <a:rPr lang="en-US" smtClean="0"/>
              <a:pPr/>
              <a:t>3</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0AA4BF9-76EA-45BE-99FB-24E3C418A67E}" type="slidenum">
              <a:rPr lang="en-US" smtClean="0"/>
              <a:pPr/>
              <a:t>30</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05CBA0DD-77AB-46A8-8206-323086F9ECF5}" type="slidenum">
              <a:rPr lang="en-US" smtClean="0"/>
              <a:pPr/>
              <a:t>31</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5372F698-A801-4FD9-B57D-81F3F9EC62EC}" type="slidenum">
              <a:rPr lang="en-US" smtClean="0"/>
              <a:pPr/>
              <a:t>32</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buFontTx/>
              <a:buChar char="•"/>
            </a:pPr>
            <a:r>
              <a:rPr lang="en-US" sz="900" smtClean="0"/>
              <a:t>Because </a:t>
            </a:r>
            <a:r>
              <a:rPr lang="en-US" sz="900" i="1" smtClean="0"/>
              <a:t>p</a:t>
            </a:r>
            <a:r>
              <a:rPr lang="en-US" sz="900" smtClean="0"/>
              <a:t> was expanded before </a:t>
            </a:r>
            <a:r>
              <a:rPr lang="en-US" sz="900" i="1" smtClean="0"/>
              <a:t>p''</a:t>
            </a:r>
            <a:r>
              <a:rPr lang="en-US" sz="900" smtClean="0"/>
              <a:t>, </a:t>
            </a:r>
            <a:r>
              <a:rPr lang="en-US" sz="900" i="1" smtClean="0"/>
              <a:t>f(p) </a:t>
            </a:r>
            <a:r>
              <a:rPr lang="en-US" sz="900" i="1" smtClean="0">
                <a:sym typeface="Symbol" pitchFamily="18" charset="2"/>
              </a:rPr>
              <a:t></a:t>
            </a:r>
            <a:r>
              <a:rPr lang="en-US" sz="900" i="1" smtClean="0"/>
              <a:t> f(p'')</a:t>
            </a:r>
            <a:r>
              <a:rPr lang="en-US" sz="900" smtClean="0"/>
              <a:t>.</a:t>
            </a:r>
          </a:p>
          <a:p>
            <a:pPr eaLnBrk="1" hangingPunct="1">
              <a:buFontTx/>
              <a:buChar char="•"/>
            </a:pPr>
            <a:r>
              <a:rPr lang="en-US" sz="900" smtClean="0"/>
              <a:t>Because </a:t>
            </a:r>
            <a:r>
              <a:rPr lang="en-US" sz="900" i="1" smtClean="0"/>
              <a:t>p</a:t>
            </a:r>
            <a:r>
              <a:rPr lang="en-US" sz="900" smtClean="0"/>
              <a:t> is a goal, </a:t>
            </a:r>
            <a:r>
              <a:rPr lang="en-US" sz="900" i="1" smtClean="0"/>
              <a:t>h(p)=0</a:t>
            </a:r>
            <a:r>
              <a:rPr lang="en-US" sz="900" smtClean="0"/>
              <a:t>.  Thus </a:t>
            </a:r>
            <a:r>
              <a:rPr lang="en-US" sz="900" i="1" smtClean="0"/>
              <a:t>cost(p) </a:t>
            </a:r>
            <a:r>
              <a:rPr lang="en-US" sz="900" i="1" smtClean="0">
                <a:sym typeface="Symbol" pitchFamily="18" charset="2"/>
              </a:rPr>
              <a:t></a:t>
            </a:r>
            <a:r>
              <a:rPr lang="en-US" sz="900" i="1" smtClean="0"/>
              <a:t> cost(p'') + h(p'')</a:t>
            </a:r>
            <a:r>
              <a:rPr lang="en-US" sz="900" smtClean="0"/>
              <a:t>.</a:t>
            </a:r>
          </a:p>
          <a:p>
            <a:pPr eaLnBrk="1" hangingPunct="1">
              <a:buFontTx/>
              <a:buChar char="•"/>
            </a:pPr>
            <a:r>
              <a:rPr lang="en-US" sz="900" smtClean="0"/>
              <a:t>Because </a:t>
            </a:r>
            <a:r>
              <a:rPr lang="en-US" sz="900" i="1" smtClean="0"/>
              <a:t>h</a:t>
            </a:r>
            <a:r>
              <a:rPr lang="en-US" sz="900" smtClean="0"/>
              <a:t> is admissible, </a:t>
            </a:r>
            <a:r>
              <a:rPr lang="en-US" sz="900" i="1" smtClean="0"/>
              <a:t>cost(p'') + h(p'') </a:t>
            </a:r>
            <a:r>
              <a:rPr lang="en-US" sz="900" i="1" smtClean="0">
                <a:sym typeface="Symbol" pitchFamily="18" charset="2"/>
              </a:rPr>
              <a:t></a:t>
            </a:r>
            <a:r>
              <a:rPr lang="en-US" sz="900" i="1" smtClean="0"/>
              <a:t> cost(p')</a:t>
            </a:r>
            <a:r>
              <a:rPr lang="en-US" sz="900" smtClean="0"/>
              <a:t> for any path </a:t>
            </a:r>
            <a:r>
              <a:rPr lang="en-US" sz="900" i="1" smtClean="0"/>
              <a:t>p'</a:t>
            </a:r>
            <a:r>
              <a:rPr lang="en-US" sz="900" smtClean="0"/>
              <a:t> to a goal that extends </a:t>
            </a:r>
            <a:r>
              <a:rPr lang="en-US" sz="900" i="1" smtClean="0"/>
              <a:t>p''</a:t>
            </a:r>
          </a:p>
          <a:p>
            <a:pPr eaLnBrk="1" hangingPunct="1">
              <a:buFontTx/>
              <a:buChar char="•"/>
            </a:pPr>
            <a:r>
              <a:rPr lang="en-US" sz="900" smtClean="0"/>
              <a:t>Thus </a:t>
            </a:r>
            <a:r>
              <a:rPr lang="en-US" sz="900" i="1" smtClean="0"/>
              <a:t>cost(p) </a:t>
            </a:r>
            <a:r>
              <a:rPr lang="en-US" sz="900" i="1" smtClean="0">
                <a:sym typeface="Symbol" pitchFamily="18" charset="2"/>
              </a:rPr>
              <a:t></a:t>
            </a:r>
            <a:r>
              <a:rPr lang="en-US" sz="900" i="1" smtClean="0"/>
              <a:t> cost(p')</a:t>
            </a:r>
            <a:r>
              <a:rPr lang="en-US" sz="900" smtClean="0"/>
              <a:t> for any other path </a:t>
            </a:r>
            <a:r>
              <a:rPr lang="en-US" sz="900" i="1" smtClean="0"/>
              <a:t>p'</a:t>
            </a:r>
            <a:r>
              <a:rPr lang="en-US" sz="900" smtClean="0"/>
              <a:t> to a goal.  </a:t>
            </a:r>
          </a:p>
          <a:p>
            <a:pPr eaLnBrk="1" hangingPunct="1"/>
            <a:r>
              <a:rPr lang="en-US" sz="900" smtClean="0"/>
              <a:t>This contradicts our assumption that </a:t>
            </a:r>
            <a:r>
              <a:rPr lang="en-US" sz="900" i="1" smtClean="0"/>
              <a:t>p'</a:t>
            </a:r>
            <a:r>
              <a:rPr lang="en-US" sz="900" smtClean="0"/>
              <a:t> is the shortest path.</a:t>
            </a:r>
          </a:p>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F101DD2B-F89B-48DE-A2C2-88D4F5C5DEF7}" type="slidenum">
              <a:rPr lang="en-US" smtClean="0"/>
              <a:pPr/>
              <a:t>33</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buFontTx/>
              <a:buChar char="•"/>
            </a:pPr>
            <a:r>
              <a:rPr lang="en-US" sz="1000" smtClean="0"/>
              <a:t>In fact, we can prove something even stronger about </a:t>
            </a:r>
            <a:r>
              <a:rPr lang="en-US" sz="1000" i="1" smtClean="0"/>
              <a:t>A</a:t>
            </a:r>
            <a:r>
              <a:rPr lang="en-US" sz="1000" i="1" baseline="30000" smtClean="0"/>
              <a:t>*</a:t>
            </a:r>
            <a:r>
              <a:rPr lang="en-US" sz="1000" smtClean="0"/>
              <a:t>: in a sense (given the particular heuristic that is available) </a:t>
            </a:r>
          </a:p>
          <a:p>
            <a:pPr eaLnBrk="1" hangingPunct="1">
              <a:buFontTx/>
              <a:buChar char="•"/>
            </a:pPr>
            <a:r>
              <a:rPr lang="en-US" sz="1000" smtClean="0"/>
              <a:t>no search algorithm could do better!</a:t>
            </a:r>
          </a:p>
          <a:p>
            <a:pPr marL="742950" lvl="1" indent="-285750" eaLnBrk="1" hangingPunct="1">
              <a:spcBef>
                <a:spcPct val="20000"/>
              </a:spcBef>
              <a:buClr>
                <a:schemeClr val="tx1"/>
              </a:buClr>
              <a:buSzPct val="120000"/>
              <a:buFontTx/>
              <a:buChar char="•"/>
            </a:pPr>
            <a:r>
              <a:rPr lang="en-US" sz="2000" smtClean="0">
                <a:latin typeface="Arial Unicode MS" pitchFamily="34" charset="-128"/>
              </a:rPr>
              <a:t>problem: </a:t>
            </a:r>
            <a:r>
              <a:rPr lang="en-US" sz="2000" i="1" smtClean="0">
                <a:latin typeface="Arial Unicode MS" pitchFamily="34" charset="-128"/>
              </a:rPr>
              <a:t>A</a:t>
            </a:r>
            <a:r>
              <a:rPr lang="en-US" sz="2000" i="1" baseline="30000" smtClean="0">
                <a:latin typeface="Arial Unicode MS" pitchFamily="34" charset="-128"/>
              </a:rPr>
              <a:t>*</a:t>
            </a:r>
            <a:r>
              <a:rPr lang="en-US" sz="2000" smtClean="0">
                <a:latin typeface="Arial Unicode MS" pitchFamily="34" charset="-128"/>
              </a:rPr>
              <a:t> could be unlucky about how it breaks ties.</a:t>
            </a:r>
          </a:p>
          <a:p>
            <a:pPr marL="742950" lvl="1" indent="-285750" eaLnBrk="1" hangingPunct="1">
              <a:spcBef>
                <a:spcPct val="20000"/>
              </a:spcBef>
              <a:buClr>
                <a:schemeClr val="tx1"/>
              </a:buClr>
              <a:buSzPct val="120000"/>
              <a:buFontTx/>
              <a:buChar char="•"/>
            </a:pPr>
            <a:r>
              <a:rPr lang="en-US" sz="2000" smtClean="0">
                <a:latin typeface="Arial Unicode MS" pitchFamily="34" charset="-128"/>
              </a:rPr>
              <a:t>So let's define optimal efficiency as expanding the minimal number of paths </a:t>
            </a:r>
            <a:r>
              <a:rPr lang="en-US" sz="2000" i="1" smtClean="0">
                <a:latin typeface="Arial Unicode MS" pitchFamily="34" charset="-128"/>
              </a:rPr>
              <a:t>p</a:t>
            </a:r>
            <a:r>
              <a:rPr lang="en-US" sz="2000" smtClean="0">
                <a:latin typeface="Arial Unicode MS" pitchFamily="34" charset="-128"/>
              </a:rPr>
              <a:t> for which </a:t>
            </a:r>
            <a:r>
              <a:rPr lang="en-US" sz="2000" i="1" smtClean="0">
                <a:latin typeface="Arial Unicode MS" pitchFamily="34" charset="-128"/>
              </a:rPr>
              <a:t>f(p) </a:t>
            </a:r>
            <a:r>
              <a:rPr lang="en-US" sz="2000" i="1" smtClean="0">
                <a:latin typeface="Arial Unicode MS" pitchFamily="34" charset="-128"/>
                <a:ea typeface="Arial Unicode MS" pitchFamily="34" charset="-128"/>
                <a:cs typeface="Arial Unicode MS" pitchFamily="34" charset="-128"/>
              </a:rPr>
              <a:t>&lt;</a:t>
            </a:r>
            <a:r>
              <a:rPr lang="en-US" sz="2000" i="1" smtClean="0">
                <a:latin typeface="Arial Unicode MS" pitchFamily="34" charset="-128"/>
              </a:rPr>
              <a:t> f*</a:t>
            </a:r>
            <a:r>
              <a:rPr lang="en-US" sz="2000" smtClean="0">
                <a:latin typeface="Arial Unicode MS" pitchFamily="34" charset="-128"/>
              </a:rPr>
              <a:t>, where </a:t>
            </a:r>
            <a:r>
              <a:rPr lang="en-US" sz="2000" i="1" smtClean="0">
                <a:latin typeface="Arial Unicode MS" pitchFamily="34" charset="-128"/>
              </a:rPr>
              <a:t>f*</a:t>
            </a:r>
            <a:r>
              <a:rPr lang="en-US" sz="2000" baseline="30000" smtClean="0">
                <a:latin typeface="Arial Unicode MS" pitchFamily="34" charset="-128"/>
              </a:rPr>
              <a:t> </a:t>
            </a:r>
            <a:r>
              <a:rPr lang="en-US" sz="2000" smtClean="0">
                <a:latin typeface="Arial Unicode MS" pitchFamily="34" charset="-128"/>
              </a:rPr>
              <a:t>is the cost of the optimal solution.</a:t>
            </a:r>
          </a:p>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eaLnBrk="1" hangingPunct="1"/>
            <a:r>
              <a:rPr lang="en-US" dirty="0" smtClean="0">
                <a:solidFill>
                  <a:schemeClr val="tx1"/>
                </a:solidFill>
              </a:rPr>
              <a:t>title: </a:t>
            </a:r>
            <a:r>
              <a:rPr lang="en-US" dirty="0" smtClean="0">
                <a:solidFill>
                  <a:schemeClr val="bg1"/>
                </a:solidFill>
                <a:hlinkClick r:id="rId3"/>
              </a:rPr>
              <a:t>An Efficient A* Search Algorithm For </a:t>
            </a:r>
            <a:r>
              <a:rPr lang="en-US" b="1" dirty="0" smtClean="0">
                <a:solidFill>
                  <a:schemeClr val="bg1"/>
                </a:solidFill>
                <a:hlinkClick r:id="rId3"/>
              </a:rPr>
              <a:t>Statistical Machine Translation</a:t>
            </a:r>
            <a:r>
              <a:rPr lang="en-US" dirty="0" smtClean="0">
                <a:solidFill>
                  <a:schemeClr val="tx1"/>
                </a:solidFill>
              </a:rPr>
              <a:t/>
            </a:r>
            <a:br>
              <a:rPr lang="en-US" dirty="0" smtClean="0">
                <a:solidFill>
                  <a:schemeClr val="tx1"/>
                </a:solidFill>
              </a:rPr>
            </a:br>
            <a:r>
              <a:rPr lang="en-US" dirty="0" smtClean="0">
                <a:solidFill>
                  <a:schemeClr val="tx1"/>
                </a:solidFill>
              </a:rPr>
              <a:t>authors: </a:t>
            </a:r>
            <a:r>
              <a:rPr lang="en-US" dirty="0" err="1" smtClean="0">
                <a:solidFill>
                  <a:schemeClr val="tx1"/>
                </a:solidFill>
                <a:hlinkClick r:id="rId4"/>
              </a:rPr>
              <a:t>Och</a:t>
            </a:r>
            <a:r>
              <a:rPr lang="en-US" dirty="0" smtClean="0">
                <a:solidFill>
                  <a:schemeClr val="tx1"/>
                </a:solidFill>
                <a:hlinkClick r:id="rId4"/>
              </a:rPr>
              <a:t>, Franz Josef</a:t>
            </a:r>
            <a:r>
              <a:rPr lang="en-US" dirty="0" smtClean="0">
                <a:solidFill>
                  <a:schemeClr val="tx1"/>
                </a:solidFill>
              </a:rPr>
              <a:t> (RWTH Aachen University, Aachen Germany), </a:t>
            </a:r>
            <a:r>
              <a:rPr lang="en-US" dirty="0" err="1" smtClean="0">
                <a:solidFill>
                  <a:schemeClr val="tx1"/>
                </a:solidFill>
                <a:hlinkClick r:id="rId5"/>
              </a:rPr>
              <a:t>Ueffing</a:t>
            </a:r>
            <a:r>
              <a:rPr lang="en-US" dirty="0" smtClean="0">
                <a:solidFill>
                  <a:schemeClr val="tx1"/>
                </a:solidFill>
                <a:hlinkClick r:id="rId5"/>
              </a:rPr>
              <a:t>, Nicola</a:t>
            </a:r>
            <a:r>
              <a:rPr lang="en-US" dirty="0" smtClean="0">
                <a:solidFill>
                  <a:schemeClr val="tx1"/>
                </a:solidFill>
              </a:rPr>
              <a:t> (RWTH Aachen University, Aachen Germany), </a:t>
            </a:r>
            <a:r>
              <a:rPr lang="en-US" dirty="0" smtClean="0">
                <a:solidFill>
                  <a:schemeClr val="tx1"/>
                </a:solidFill>
                <a:hlinkClick r:id="rId6"/>
              </a:rPr>
              <a:t>Ney, Hermann</a:t>
            </a:r>
            <a:r>
              <a:rPr lang="en-US" dirty="0" smtClean="0">
                <a:solidFill>
                  <a:schemeClr val="tx1"/>
                </a:solidFill>
              </a:rPr>
              <a:t> (RWTH Aachen University, Aachen Germany)</a:t>
            </a:r>
            <a:br>
              <a:rPr lang="en-US" dirty="0" smtClean="0">
                <a:solidFill>
                  <a:schemeClr val="tx1"/>
                </a:solidFill>
              </a:rPr>
            </a:br>
            <a:r>
              <a:rPr lang="en-US" dirty="0" smtClean="0">
                <a:solidFill>
                  <a:schemeClr val="tx1"/>
                </a:solidFill>
              </a:rPr>
              <a:t>venue: Workshop On Data-Driven Methods In Machine Translation</a:t>
            </a:r>
            <a:br>
              <a:rPr lang="en-US" dirty="0" smtClean="0">
                <a:solidFill>
                  <a:schemeClr val="tx1"/>
                </a:solidFill>
              </a:rPr>
            </a:br>
            <a:r>
              <a:rPr lang="en-US" dirty="0" smtClean="0">
                <a:solidFill>
                  <a:schemeClr val="tx1"/>
                </a:solidFill>
              </a:rPr>
              <a:t>year: 2001</a:t>
            </a:r>
          </a:p>
          <a:p>
            <a:pPr eaLnBrk="1" hangingPunct="1"/>
            <a:endParaRPr lang="en-US" dirty="0" smtClean="0"/>
          </a:p>
          <a:p>
            <a:r>
              <a:rPr lang="en-US" sz="1200" kern="1200" baseline="0" dirty="0" smtClean="0">
                <a:solidFill>
                  <a:schemeClr val="tx1"/>
                </a:solidFill>
                <a:latin typeface="Times New Roman" pitchFamily="18" charset="0"/>
                <a:ea typeface="+mn-ea"/>
                <a:cs typeface="+mn-cs"/>
              </a:rPr>
              <a:t>Journal of Artificial Intelligence Research 29 (2007) 153-190 Submitted 10/06; published 06/07 The Generalized A* Architecture</a:t>
            </a:r>
          </a:p>
          <a:p>
            <a:r>
              <a:rPr lang="en-US" sz="1200" kern="1200" baseline="0" dirty="0" smtClean="0">
                <a:solidFill>
                  <a:schemeClr val="tx1"/>
                </a:solidFill>
                <a:latin typeface="Times New Roman" pitchFamily="18" charset="0"/>
                <a:ea typeface="+mn-ea"/>
                <a:cs typeface="+mn-cs"/>
              </a:rPr>
              <a:t>Pedro F. </a:t>
            </a:r>
            <a:r>
              <a:rPr lang="en-US" sz="1200" kern="1200" baseline="0" dirty="0" err="1" smtClean="0">
                <a:solidFill>
                  <a:schemeClr val="tx1"/>
                </a:solidFill>
                <a:latin typeface="Times New Roman" pitchFamily="18" charset="0"/>
                <a:ea typeface="+mn-ea"/>
                <a:cs typeface="+mn-cs"/>
              </a:rPr>
              <a:t>Felzenszwalb</a:t>
            </a:r>
            <a:r>
              <a:rPr lang="en-US" sz="1200" kern="1200" baseline="0" dirty="0" smtClean="0">
                <a:solidFill>
                  <a:schemeClr val="tx1"/>
                </a:solidFill>
                <a:latin typeface="Times New Roman" pitchFamily="18" charset="0"/>
                <a:ea typeface="+mn-ea"/>
                <a:cs typeface="+mn-cs"/>
              </a:rPr>
              <a:t> pff@cs.uchicago.edu</a:t>
            </a:r>
          </a:p>
          <a:p>
            <a:r>
              <a:rPr lang="en-US" sz="1200" kern="1200" baseline="0" dirty="0" smtClean="0">
                <a:solidFill>
                  <a:schemeClr val="tx1"/>
                </a:solidFill>
                <a:latin typeface="Times New Roman" pitchFamily="18" charset="0"/>
                <a:ea typeface="+mn-ea"/>
                <a:cs typeface="+mn-cs"/>
              </a:rPr>
              <a:t>Department of Computer Science University of Chicago </a:t>
            </a:r>
            <a:r>
              <a:rPr lang="en-US" sz="1200" kern="1200" baseline="0" dirty="0" err="1" smtClean="0">
                <a:solidFill>
                  <a:schemeClr val="tx1"/>
                </a:solidFill>
                <a:latin typeface="Times New Roman" pitchFamily="18" charset="0"/>
                <a:ea typeface="+mn-ea"/>
                <a:cs typeface="+mn-cs"/>
              </a:rPr>
              <a:t>Chicago</a:t>
            </a:r>
            <a:r>
              <a:rPr lang="en-US" sz="1200" kern="1200" baseline="0" dirty="0" smtClean="0">
                <a:solidFill>
                  <a:schemeClr val="tx1"/>
                </a:solidFill>
                <a:latin typeface="Times New Roman" pitchFamily="18" charset="0"/>
                <a:ea typeface="+mn-ea"/>
                <a:cs typeface="+mn-cs"/>
              </a:rPr>
              <a:t>, IL 60637</a:t>
            </a:r>
          </a:p>
          <a:p>
            <a:r>
              <a:rPr lang="en-US" sz="1200" kern="1200" baseline="0" dirty="0" smtClean="0">
                <a:solidFill>
                  <a:schemeClr val="tx1"/>
                </a:solidFill>
                <a:latin typeface="Times New Roman" pitchFamily="18" charset="0"/>
                <a:ea typeface="+mn-ea"/>
                <a:cs typeface="+mn-cs"/>
              </a:rPr>
              <a:t>David </a:t>
            </a:r>
            <a:r>
              <a:rPr lang="en-US" sz="1200" kern="1200" baseline="0" dirty="0" err="1" smtClean="0">
                <a:solidFill>
                  <a:schemeClr val="tx1"/>
                </a:solidFill>
                <a:latin typeface="Times New Roman" pitchFamily="18" charset="0"/>
                <a:ea typeface="+mn-ea"/>
                <a:cs typeface="+mn-cs"/>
              </a:rPr>
              <a:t>McAllester</a:t>
            </a:r>
            <a:r>
              <a:rPr lang="en-US" sz="1200" kern="1200" baseline="0" dirty="0" smtClean="0">
                <a:solidFill>
                  <a:schemeClr val="tx1"/>
                </a:solidFill>
                <a:latin typeface="Times New Roman" pitchFamily="18" charset="0"/>
                <a:ea typeface="+mn-ea"/>
                <a:cs typeface="+mn-cs"/>
              </a:rPr>
              <a:t> mcallester@tti-c.org Toyota Technological Institute at Chicago </a:t>
            </a:r>
            <a:r>
              <a:rPr lang="en-US" sz="1200" kern="1200" baseline="0" dirty="0" err="1" smtClean="0">
                <a:solidFill>
                  <a:schemeClr val="tx1"/>
                </a:solidFill>
                <a:latin typeface="Times New Roman" pitchFamily="18" charset="0"/>
                <a:ea typeface="+mn-ea"/>
                <a:cs typeface="+mn-cs"/>
              </a:rPr>
              <a:t>Chicago</a:t>
            </a:r>
            <a:r>
              <a:rPr lang="en-US" sz="1200" kern="1200" baseline="0" dirty="0" smtClean="0">
                <a:solidFill>
                  <a:schemeClr val="tx1"/>
                </a:solidFill>
                <a:latin typeface="Times New Roman" pitchFamily="18" charset="0"/>
                <a:ea typeface="+mn-ea"/>
                <a:cs typeface="+mn-cs"/>
              </a:rPr>
              <a:t>, IL 60637</a:t>
            </a:r>
          </a:p>
          <a:p>
            <a:r>
              <a:rPr lang="en-US" sz="1200" b="1" kern="1200" baseline="0" dirty="0" smtClean="0">
                <a:solidFill>
                  <a:schemeClr val="tx1"/>
                </a:solidFill>
                <a:latin typeface="Times New Roman" pitchFamily="18" charset="0"/>
                <a:ea typeface="+mn-ea"/>
                <a:cs typeface="+mn-cs"/>
              </a:rPr>
              <a:t>vision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latin typeface="Times New Roman" pitchFamily="18" charset="0"/>
                <a:ea typeface="+mn-ea"/>
                <a:cs typeface="+mn-cs"/>
              </a:rPr>
              <a:t>Here we consider a new compositional model for </a:t>
            </a:r>
            <a:r>
              <a:rPr lang="en-US" sz="1200" b="1" kern="1200" baseline="0" dirty="0" smtClean="0">
                <a:solidFill>
                  <a:schemeClr val="tx1"/>
                </a:solidFill>
                <a:latin typeface="Times New Roman" pitchFamily="18" charset="0"/>
                <a:ea typeface="+mn-ea"/>
                <a:cs typeface="+mn-cs"/>
              </a:rPr>
              <a:t>finding salient curves</a:t>
            </a:r>
            <a:r>
              <a:rPr lang="en-US" sz="1200" kern="1200" baseline="0" dirty="0" smtClean="0">
                <a:solidFill>
                  <a:schemeClr val="tx1"/>
                </a:solidFill>
                <a:latin typeface="Times New Roman" pitchFamily="18" charset="0"/>
                <a:ea typeface="+mn-ea"/>
                <a:cs typeface="+mn-cs"/>
              </a:rPr>
              <a:t>.</a:t>
            </a:r>
          </a:p>
          <a:p>
            <a:pPr eaLnBrk="1" hangingPunct="1"/>
            <a:endParaRPr lang="en-US" dirty="0" smtClean="0"/>
          </a:p>
          <a:p>
            <a:r>
              <a:rPr lang="en-US" sz="1200" kern="1200" baseline="0" dirty="0" smtClean="0">
                <a:solidFill>
                  <a:schemeClr val="tx1"/>
                </a:solidFill>
                <a:latin typeface="Times New Roman" pitchFamily="18" charset="0"/>
                <a:ea typeface="+mn-ea"/>
                <a:cs typeface="+mn-cs"/>
              </a:rPr>
              <a:t>Dan Klein and Chris Manning. 2003b. Factored A*</a:t>
            </a:r>
          </a:p>
          <a:p>
            <a:r>
              <a:rPr lang="en-US" sz="1200" kern="1200" baseline="0" dirty="0" smtClean="0">
                <a:solidFill>
                  <a:schemeClr val="tx1"/>
                </a:solidFill>
                <a:latin typeface="Times New Roman" pitchFamily="18" charset="0"/>
                <a:ea typeface="+mn-ea"/>
                <a:cs typeface="+mn-cs"/>
              </a:rPr>
              <a:t>search for models over sequences and trees. In </a:t>
            </a:r>
            <a:r>
              <a:rPr lang="en-US" sz="1200" i="1" kern="1200" baseline="0" dirty="0" smtClean="0">
                <a:solidFill>
                  <a:schemeClr val="tx1"/>
                </a:solidFill>
                <a:latin typeface="Times New Roman" pitchFamily="18" charset="0"/>
                <a:ea typeface="+mn-ea"/>
                <a:cs typeface="+mn-cs"/>
              </a:rPr>
              <a:t>Proceedings</a:t>
            </a:r>
          </a:p>
          <a:p>
            <a:r>
              <a:rPr lang="en-US" sz="1200" i="1" kern="1200" baseline="0" dirty="0" smtClean="0">
                <a:solidFill>
                  <a:schemeClr val="tx1"/>
                </a:solidFill>
                <a:latin typeface="Times New Roman" pitchFamily="18" charset="0"/>
                <a:ea typeface="+mn-ea"/>
                <a:cs typeface="+mn-cs"/>
              </a:rPr>
              <a:t>of the International Joint Conference on</a:t>
            </a:r>
          </a:p>
          <a:p>
            <a:r>
              <a:rPr lang="en-US" sz="1200" i="1" kern="1200" baseline="0" dirty="0" smtClean="0">
                <a:solidFill>
                  <a:schemeClr val="tx1"/>
                </a:solidFill>
                <a:latin typeface="Times New Roman" pitchFamily="18" charset="0"/>
                <a:ea typeface="+mn-ea"/>
                <a:cs typeface="+mn-cs"/>
              </a:rPr>
              <a:t>Artificial Intelligence (IJCAI).</a:t>
            </a:r>
          </a:p>
          <a:p>
            <a:pPr eaLnBrk="1" hangingPunct="1"/>
            <a:endParaRPr lang="en-US" dirty="0" smtClean="0"/>
          </a:p>
          <a:p>
            <a:r>
              <a:rPr lang="en-US" sz="1200" kern="1200" baseline="0" dirty="0" smtClean="0">
                <a:solidFill>
                  <a:schemeClr val="tx1"/>
                </a:solidFill>
                <a:latin typeface="Times New Roman" pitchFamily="18" charset="0"/>
                <a:ea typeface="+mn-ea"/>
                <a:cs typeface="+mn-cs"/>
              </a:rPr>
              <a:t>The primary challenge when using A* search is to find heuristic</a:t>
            </a:r>
          </a:p>
          <a:p>
            <a:r>
              <a:rPr lang="en-US" sz="1200" kern="1200" baseline="0" dirty="0" smtClean="0">
                <a:solidFill>
                  <a:schemeClr val="tx1"/>
                </a:solidFill>
                <a:latin typeface="Times New Roman" pitchFamily="18" charset="0"/>
                <a:ea typeface="+mn-ea"/>
                <a:cs typeface="+mn-cs"/>
              </a:rPr>
              <a:t>functions that simultaneously are admissible, close to actual</a:t>
            </a:r>
          </a:p>
          <a:p>
            <a:r>
              <a:rPr lang="en-US" sz="1200" kern="1200" baseline="0" dirty="0" smtClean="0">
                <a:solidFill>
                  <a:schemeClr val="tx1"/>
                </a:solidFill>
                <a:latin typeface="Times New Roman" pitchFamily="18" charset="0"/>
                <a:ea typeface="+mn-ea"/>
                <a:cs typeface="+mn-cs"/>
              </a:rPr>
              <a:t>completion costs, and efficient to calculate. In this paper,</a:t>
            </a:r>
          </a:p>
          <a:p>
            <a:r>
              <a:rPr lang="en-US" sz="1200" kern="1200" baseline="0" dirty="0" smtClean="0">
                <a:solidFill>
                  <a:schemeClr val="tx1"/>
                </a:solidFill>
                <a:latin typeface="Times New Roman" pitchFamily="18" charset="0"/>
                <a:ea typeface="+mn-ea"/>
                <a:cs typeface="+mn-cs"/>
              </a:rPr>
              <a:t>we describe a family of tree and sequence models in</a:t>
            </a:r>
          </a:p>
          <a:p>
            <a:r>
              <a:rPr lang="en-US" sz="1200" kern="1200" baseline="0" dirty="0" smtClean="0">
                <a:solidFill>
                  <a:schemeClr val="tx1"/>
                </a:solidFill>
                <a:latin typeface="Times New Roman" pitchFamily="18" charset="0"/>
                <a:ea typeface="+mn-ea"/>
                <a:cs typeface="+mn-cs"/>
              </a:rPr>
              <a:t>which path costs are either defined as or bounded by a combination</a:t>
            </a:r>
          </a:p>
          <a:p>
            <a:r>
              <a:rPr lang="en-US" sz="1200" kern="1200" baseline="0" dirty="0" smtClean="0">
                <a:solidFill>
                  <a:schemeClr val="tx1"/>
                </a:solidFill>
                <a:latin typeface="Times New Roman" pitchFamily="18" charset="0"/>
                <a:ea typeface="+mn-ea"/>
                <a:cs typeface="+mn-cs"/>
              </a:rPr>
              <a:t>of simpler component models, each of which scores</a:t>
            </a:r>
          </a:p>
          <a:p>
            <a:r>
              <a:rPr lang="en-US" sz="1200" kern="1200" baseline="0" dirty="0" smtClean="0">
                <a:solidFill>
                  <a:schemeClr val="tx1"/>
                </a:solidFill>
                <a:latin typeface="Times New Roman" pitchFamily="18" charset="0"/>
                <a:ea typeface="+mn-ea"/>
                <a:cs typeface="+mn-cs"/>
              </a:rPr>
              <a:t>some projection of the full structure. In such models, we can</a:t>
            </a:r>
          </a:p>
          <a:p>
            <a:r>
              <a:rPr lang="en-US" sz="1200" kern="1200" baseline="0" dirty="0" smtClean="0">
                <a:solidFill>
                  <a:schemeClr val="tx1"/>
                </a:solidFill>
                <a:latin typeface="Times New Roman" pitchFamily="18" charset="0"/>
                <a:ea typeface="+mn-ea"/>
                <a:cs typeface="+mn-cs"/>
              </a:rPr>
              <a:t>exploit the decoupled behavior over each projection to give</a:t>
            </a:r>
          </a:p>
          <a:p>
            <a:r>
              <a:rPr lang="en-US" sz="1200" kern="1200" baseline="0" dirty="0" smtClean="0">
                <a:solidFill>
                  <a:schemeClr val="tx1"/>
                </a:solidFill>
                <a:latin typeface="Times New Roman" pitchFamily="18" charset="0"/>
                <a:ea typeface="+mn-ea"/>
                <a:cs typeface="+mn-cs"/>
              </a:rPr>
              <a:t>sharp heuristics for the combined space. While we focus</a:t>
            </a:r>
          </a:p>
          <a:p>
            <a:r>
              <a:rPr lang="en-US" sz="1200" kern="1200" baseline="0" dirty="0" smtClean="0">
                <a:solidFill>
                  <a:schemeClr val="tx1"/>
                </a:solidFill>
                <a:latin typeface="Times New Roman" pitchFamily="18" charset="0"/>
                <a:ea typeface="+mn-ea"/>
                <a:cs typeface="+mn-cs"/>
              </a:rPr>
              <a:t>on models of trees and sequences </a:t>
            </a:r>
            <a:r>
              <a:rPr lang="en-US" sz="1200" b="1" kern="1200" baseline="0" dirty="0" smtClean="0">
                <a:solidFill>
                  <a:schemeClr val="tx1"/>
                </a:solidFill>
                <a:latin typeface="Times New Roman" pitchFamily="18" charset="0"/>
                <a:ea typeface="+mn-ea"/>
                <a:cs typeface="+mn-cs"/>
              </a:rPr>
              <a:t>within NLP applications</a:t>
            </a:r>
            <a:r>
              <a:rPr lang="en-US" sz="1200" kern="1200" baseline="0" dirty="0" smtClean="0">
                <a:solidFill>
                  <a:schemeClr val="tx1"/>
                </a:solidFill>
                <a:latin typeface="Times New Roman" pitchFamily="18" charset="0"/>
                <a:ea typeface="+mn-ea"/>
                <a:cs typeface="+mn-cs"/>
              </a:rPr>
              <a:t>,</a:t>
            </a:r>
          </a:p>
          <a:p>
            <a:r>
              <a:rPr lang="en-US" sz="1200" kern="1200" baseline="0" dirty="0" smtClean="0">
                <a:solidFill>
                  <a:schemeClr val="tx1"/>
                </a:solidFill>
                <a:latin typeface="Times New Roman" pitchFamily="18" charset="0"/>
                <a:ea typeface="+mn-ea"/>
                <a:cs typeface="+mn-cs"/>
              </a:rPr>
              <a:t>the approach can be applied more generally (and already has</a:t>
            </a:r>
          </a:p>
          <a:p>
            <a:r>
              <a:rPr lang="en-US" sz="1200" kern="1200" baseline="0" dirty="0" smtClean="0">
                <a:solidFill>
                  <a:schemeClr val="tx1"/>
                </a:solidFill>
                <a:latin typeface="Times New Roman" pitchFamily="18" charset="0"/>
                <a:ea typeface="+mn-ea"/>
                <a:cs typeface="+mn-cs"/>
              </a:rPr>
              <a:t>been, in the case </a:t>
            </a:r>
            <a:r>
              <a:rPr lang="en-US" sz="1200" b="1" kern="1200" baseline="0" dirty="0" smtClean="0">
                <a:solidFill>
                  <a:schemeClr val="tx1"/>
                </a:solidFill>
                <a:latin typeface="Times New Roman" pitchFamily="18" charset="0"/>
                <a:ea typeface="+mn-ea"/>
                <a:cs typeface="+mn-cs"/>
              </a:rPr>
              <a:t>of biological </a:t>
            </a:r>
            <a:r>
              <a:rPr lang="en-US" sz="1200" b="1" kern="1200" baseline="0" dirty="0" err="1" smtClean="0">
                <a:solidFill>
                  <a:schemeClr val="tx1"/>
                </a:solidFill>
                <a:latin typeface="Times New Roman" pitchFamily="18" charset="0"/>
                <a:ea typeface="+mn-ea"/>
                <a:cs typeface="+mn-cs"/>
              </a:rPr>
              <a:t>sequencemodels</a:t>
            </a:r>
            <a:r>
              <a:rPr lang="en-US" sz="1200" kern="1200" baseline="0" dirty="0" smtClean="0">
                <a:solidFill>
                  <a:schemeClr val="tx1"/>
                </a:solidFill>
                <a:latin typeface="Times New Roman" pitchFamily="18" charset="0"/>
                <a:ea typeface="+mn-ea"/>
                <a:cs typeface="+mn-cs"/>
              </a:rPr>
              <a:t>). All the concrete</a:t>
            </a:r>
          </a:p>
          <a:p>
            <a:r>
              <a:rPr lang="en-US" sz="1200" kern="1200" baseline="0" dirty="0" smtClean="0">
                <a:solidFill>
                  <a:schemeClr val="tx1"/>
                </a:solidFill>
                <a:latin typeface="Times New Roman" pitchFamily="18" charset="0"/>
                <a:ea typeface="+mn-ea"/>
                <a:cs typeface="+mn-cs"/>
              </a:rPr>
              <a:t>cases we consider here involve search over spaces which</a:t>
            </a:r>
          </a:p>
          <a:p>
            <a:r>
              <a:rPr lang="en-US" sz="1200" kern="1200" baseline="0" dirty="0" smtClean="0">
                <a:solidFill>
                  <a:schemeClr val="tx1"/>
                </a:solidFill>
                <a:latin typeface="Times New Roman" pitchFamily="18" charset="0"/>
                <a:ea typeface="+mn-ea"/>
                <a:cs typeface="+mn-cs"/>
              </a:rPr>
              <a:t>are equivalent to dynamic programming lattices, though this</a:t>
            </a:r>
          </a:p>
          <a:p>
            <a:r>
              <a:rPr lang="en-US" sz="1200" kern="1200" baseline="0" dirty="0" smtClean="0">
                <a:solidFill>
                  <a:schemeClr val="tx1"/>
                </a:solidFill>
                <a:latin typeface="Times New Roman" pitchFamily="18" charset="0"/>
                <a:ea typeface="+mn-ea"/>
                <a:cs typeface="+mn-cs"/>
              </a:rPr>
              <a:t>detail, too, is somewhat peripheral to the basic ideas.</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DFF5CB9-9320-40CA-B730-A1C76BD91FDF}"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4642A86-6A17-4A01-86EB-E012AB490254}" type="slidenum">
              <a:rPr lang="en-US" smtClean="0"/>
              <a:pPr/>
              <a:t>35</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86C24911-504D-498B-AE80-28880900FBD6}" type="slidenum">
              <a:rPr lang="en-US" smtClean="0"/>
              <a:pPr/>
              <a:t>36</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smtClean="0"/>
              <a:t>http://www.isle.org/~sbay/ics171/project/unsolvable</a:t>
            </a:r>
          </a:p>
          <a:p>
            <a:pPr eaLnBrk="1" hangingPunct="1"/>
            <a:r>
              <a:rPr lang="en-US" smtClean="0"/>
              <a:t>Here is a simple rule for telling if an 8 puzzle is solvable. We can call this violation of the order an "inversion". If the number of inversions is even then the puzzle is solvable. If the number of inversions is odd then the puzzle is unsolvable.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478AA16-9B0F-4E3C-9209-735F9066A74A}" type="slidenum">
              <a:rPr lang="en-US" smtClean="0"/>
              <a:pPr/>
              <a:t>37</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C30A1BF-4BFC-4759-A52F-EFCA551C26A5}" type="slidenum">
              <a:rPr lang="en-US" smtClean="0"/>
              <a:pPr/>
              <a:t>38</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C30A1BF-4BFC-4759-A52F-EFCA551C26A5}" type="slidenum">
              <a:rPr lang="en-US" smtClean="0"/>
              <a:pPr/>
              <a:t>39</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D35756D-3941-4F25-8F9B-0877C046EA11}" type="slidenum">
              <a:rPr lang="en-US" smtClean="0"/>
              <a:pPr/>
              <a:t>4</a:t>
            </a:fld>
            <a:endParaRPr lang="en-US" smtClean="0"/>
          </a:p>
        </p:txBody>
      </p:sp>
      <p:sp>
        <p:nvSpPr>
          <p:cNvPr id="32771"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p:txBody>
          <a:bodyPr/>
          <a:lstStyle/>
          <a:p>
            <a:pPr marL="342900" indent="-342900" eaLnBrk="1" hangingPunct="1">
              <a:spcBef>
                <a:spcPct val="20000"/>
              </a:spcBef>
              <a:buFontTx/>
              <a:buChar char="•"/>
              <a:defRPr/>
            </a:pPr>
            <a:r>
              <a:rPr lang="en-US" dirty="0" smtClean="0">
                <a:latin typeface="Arial Unicode MS" pitchFamily="34" charset="-128"/>
              </a:rPr>
              <a:t>In this setting we often don't just want to find just any solution</a:t>
            </a:r>
          </a:p>
          <a:p>
            <a:pPr marL="742950" lvl="1" indent="-285750" eaLnBrk="1" hangingPunct="1">
              <a:spcBef>
                <a:spcPct val="20000"/>
              </a:spcBef>
              <a:buClr>
                <a:schemeClr val="tx1"/>
              </a:buClr>
              <a:buSzPct val="120000"/>
              <a:buFontTx/>
              <a:buChar char="•"/>
              <a:defRPr/>
            </a:pPr>
            <a:r>
              <a:rPr lang="en-US" sz="2400" dirty="0" smtClean="0">
                <a:latin typeface="Arial Unicode MS" pitchFamily="34" charset="-128"/>
              </a:rPr>
              <a:t>Instead, we usually want to find the solution that </a:t>
            </a:r>
            <a:r>
              <a:rPr lang="en-US" sz="2400" dirty="0" smtClean="0">
                <a:solidFill>
                  <a:schemeClr val="accent2"/>
                </a:solidFill>
                <a:latin typeface="Arial Unicode MS" pitchFamily="34" charset="-128"/>
              </a:rPr>
              <a:t>minimizes cost</a:t>
            </a:r>
          </a:p>
          <a:p>
            <a:pPr marL="342900" indent="-342900" eaLnBrk="1" hangingPunct="1">
              <a:spcBef>
                <a:spcPct val="20000"/>
              </a:spcBef>
              <a:buFontTx/>
              <a:buChar char="•"/>
              <a:defRPr/>
            </a:pPr>
            <a:r>
              <a:rPr lang="en-US" dirty="0" smtClean="0">
                <a:latin typeface="Arial Unicode MS" pitchFamily="34" charset="-128"/>
              </a:rPr>
              <a:t>We call a search algorithm which always finds such a solution </a:t>
            </a:r>
            <a:r>
              <a:rPr lang="en-US" dirty="0" smtClean="0">
                <a:solidFill>
                  <a:schemeClr val="accent2"/>
                </a:solidFill>
                <a:latin typeface="Arial Unicode MS" pitchFamily="34" charset="-128"/>
              </a:rPr>
              <a:t>optimal</a:t>
            </a:r>
          </a:p>
          <a:p>
            <a:pPr eaLnBrk="1" hangingPunct="1">
              <a:defRPr/>
            </a:pPr>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57C52A4E-2883-45EC-BB56-83B84F325A15}" type="slidenum">
              <a:rPr lang="en-US" smtClean="0"/>
              <a:pPr/>
              <a:t>40</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buFontTx/>
              <a:buChar char="•"/>
            </a:pPr>
            <a:r>
              <a:rPr lang="en-US" smtClean="0"/>
              <a:t>A search strategy often not covered in AI, but widely used in practice</a:t>
            </a:r>
          </a:p>
          <a:p>
            <a:pPr eaLnBrk="1" hangingPunct="1">
              <a:buFontTx/>
              <a:buChar char="•"/>
            </a:pPr>
            <a:r>
              <a:rPr lang="en-US" smtClean="0"/>
              <a:t>Uses a heuristic function: like </a:t>
            </a:r>
            <a:r>
              <a:rPr lang="en-US" i="1" smtClean="0"/>
              <a:t>A</a:t>
            </a:r>
            <a:r>
              <a:rPr lang="en-US" i="1" baseline="30000" smtClean="0"/>
              <a:t>*</a:t>
            </a:r>
            <a:r>
              <a:rPr lang="en-US" smtClean="0"/>
              <a:t>, can avoid expanding some unnecessary paths</a:t>
            </a:r>
          </a:p>
          <a:p>
            <a:pPr eaLnBrk="1" hangingPunct="1">
              <a:buFontTx/>
              <a:buChar char="•"/>
            </a:pPr>
            <a:r>
              <a:rPr lang="en-US" smtClean="0"/>
              <a:t>Depth-first: modest memory demands</a:t>
            </a:r>
          </a:p>
          <a:p>
            <a:pPr lvl="1" eaLnBrk="1" hangingPunct="1"/>
            <a:r>
              <a:rPr lang="en-US" smtClean="0"/>
              <a:t>in fact, some people see ``branch and bound'' as a broad family that </a:t>
            </a:r>
            <a:r>
              <a:rPr lang="en-US" b="1" i="1" smtClean="0"/>
              <a:t>includes</a:t>
            </a:r>
            <a:r>
              <a:rPr lang="en-US" smtClean="0"/>
              <a:t> </a:t>
            </a:r>
            <a:r>
              <a:rPr lang="en-US" i="1" smtClean="0"/>
              <a:t>A</a:t>
            </a:r>
            <a:r>
              <a:rPr lang="en-US" i="1" baseline="30000" smtClean="0"/>
              <a:t>*</a:t>
            </a:r>
          </a:p>
          <a:p>
            <a:pPr lvl="1" eaLnBrk="1" hangingPunct="1"/>
            <a:r>
              <a:rPr lang="en-US" smtClean="0"/>
              <a:t>these people would use the term ``depth-first branch and bound'‘</a:t>
            </a:r>
          </a:p>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5CD6A060-2639-4EE8-BACB-BE332D73A21B}" type="slidenum">
              <a:rPr lang="en-US" smtClean="0"/>
              <a:pPr/>
              <a:t>41</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b="1" smtClean="0"/>
              <a:t>Branch and bound</a:t>
            </a:r>
            <a:r>
              <a:rPr lang="en-US" smtClean="0"/>
              <a:t> (BB) is a general </a:t>
            </a:r>
            <a:r>
              <a:rPr lang="en-US" smtClean="0">
                <a:hlinkClick r:id="rId3" tooltip="Algorithm"/>
              </a:rPr>
              <a:t>algorithm</a:t>
            </a:r>
            <a:r>
              <a:rPr lang="en-US" smtClean="0"/>
              <a:t> for finding optimal solutions of various </a:t>
            </a:r>
            <a:r>
              <a:rPr lang="en-US" smtClean="0">
                <a:hlinkClick r:id="rId4" tooltip="Optimization (mathematics)"/>
              </a:rPr>
              <a:t>optimization</a:t>
            </a:r>
            <a:r>
              <a:rPr lang="en-US" smtClean="0"/>
              <a:t> problems, especially in </a:t>
            </a:r>
            <a:r>
              <a:rPr lang="en-US" smtClean="0">
                <a:hlinkClick r:id="rId5" tooltip="Discrete optimization"/>
              </a:rPr>
              <a:t>discrete</a:t>
            </a:r>
            <a:r>
              <a:rPr lang="en-US" smtClean="0"/>
              <a:t> and </a:t>
            </a:r>
            <a:r>
              <a:rPr lang="en-US" smtClean="0">
                <a:hlinkClick r:id="rId6" tooltip="Combinatorial optimization"/>
              </a:rPr>
              <a:t>combinatorial optimization</a:t>
            </a:r>
            <a:r>
              <a:rPr lang="en-US" smtClean="0"/>
              <a:t>. It consists of a systematic enumeration of all candidate solutions, where large subsets of fruitless candidates are discarded </a:t>
            </a:r>
            <a:r>
              <a:rPr lang="en-US" i="1" smtClean="0"/>
              <a:t>en masse</a:t>
            </a:r>
            <a:r>
              <a:rPr lang="en-US" smtClean="0"/>
              <a:t>, by using upper and lower estimated bounds of the quantity being optimized.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B039C831-32EA-4247-ABCA-2C353AEC46E8}" type="slidenum">
              <a:rPr lang="en-US" smtClean="0"/>
              <a:pPr/>
              <a:t>42</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CC2D27D-A813-4524-8F7E-A76FBED88924}"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C30A1BF-4BFC-4759-A52F-EFCA551C26A5}" type="slidenum">
              <a:rPr lang="en-US" smtClean="0"/>
              <a:pPr/>
              <a:t>44</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DE9DD5C4-CA24-4607-9A58-987F5B449C21}" type="slidenum">
              <a:rPr lang="en-US" smtClean="0"/>
              <a:pPr/>
              <a:t>45</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6BED186-7A4B-4D44-A3B9-98F425DF31BC}" type="slidenum">
              <a:rPr lang="en-US" smtClean="0"/>
              <a:pPr/>
              <a:t>46</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smtClean="0"/>
              <a:t>depth is measured in </a:t>
            </a:r>
            <a:r>
              <a:rPr lang="en-US" i="1" smtClean="0"/>
              <a:t>f</a:t>
            </a:r>
            <a:r>
              <a:rPr lang="en-US" smtClean="0"/>
              <a:t>  value</a:t>
            </a:r>
          </a:p>
          <a:p>
            <a:pPr eaLnBrk="1" hangingPunct="1"/>
            <a:r>
              <a:rPr lang="en-US" smtClean="0"/>
              <a:t>At each iteration the cutoff value is the smallest f-cost of any node that exceeded the cutoff at the previous iteration</a:t>
            </a:r>
          </a:p>
          <a:p>
            <a:pPr eaLnBrk="1" hangingPunct="1"/>
            <a:r>
              <a:rPr lang="en-US" smtClean="0"/>
              <a:t>Ok with unit cost, difficulties with real-valued costs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CC2D27D-A813-4524-8F7E-A76FBED88924}"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AB0529FA-F4D8-400E-A6EB-1745B1095B9F}" type="slidenum">
              <a:rPr lang="en-US" smtClean="0"/>
              <a:pPr/>
              <a:t>48</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smtClean="0"/>
              <a:t>The oldest if they all have the same f-value</a:t>
            </a:r>
          </a:p>
          <a:p>
            <a:pPr eaLnBrk="1" hangingPunct="1"/>
            <a:r>
              <a:rPr lang="en-US" smtClean="0"/>
              <a:t>h(p)=min( (cost(pi) – cost(p)) + h(pi) )  underestimate!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C30A1BF-4BFC-4759-A52F-EFCA551C26A5}" type="slidenum">
              <a:rPr lang="en-US" smtClean="0"/>
              <a:pPr/>
              <a:t>49</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63740804-FF29-4387-B626-6A89142D0D1F}" type="slidenum">
              <a:rPr lang="en-US" smtClean="0"/>
              <a:pPr/>
              <a:t>5</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smtClean="0"/>
              <a:t>Assume b finite</a:t>
            </a:r>
          </a:p>
          <a:p>
            <a:pPr eaLnBrk="1" hangingPunct="1"/>
            <a:r>
              <a:rPr lang="en-US" smtClean="0"/>
              <a:t>And step are all identical</a:t>
            </a:r>
          </a:p>
          <a:p>
            <a:pPr eaLnBrk="1" hangingPunct="1"/>
            <a:r>
              <a:rPr lang="en-US" smtClean="0"/>
              <a:t>R&amp;N in general iterative deepening is the preferred uninformed search strategy when there is a large search space</a:t>
            </a:r>
          </a:p>
          <a:p>
            <a:pPr eaLnBrk="1" hangingPunct="1"/>
            <a:r>
              <a:rPr lang="en-US" smtClean="0"/>
              <a:t>And the depth of the solution is not known</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D9C2FD09-79EC-401F-8C6C-9C031C9C0653}" type="slidenum">
              <a:rPr lang="en-US" smtClean="0"/>
              <a:pPr/>
              <a:t>50</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buFontTx/>
              <a:buChar char="•"/>
            </a:pPr>
            <a:r>
              <a:rPr lang="en-US" smtClean="0"/>
              <a:t>Using depth-first methods, with the graph explicitly stored, this can be done in constant time.??</a:t>
            </a:r>
          </a:p>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86EEBEBB-A9BB-4039-A622-CA3524083930}" type="slidenum">
              <a:rPr lang="en-US" smtClean="0"/>
              <a:pPr/>
              <a:t>51</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700088" y="4410075"/>
            <a:ext cx="5597525" cy="4176713"/>
          </a:xfrm>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63BEC78-842C-4B8E-88B5-7F6F37FFBE56}" type="slidenum">
              <a:rPr lang="en-US" smtClean="0"/>
              <a:pPr/>
              <a:t>52</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buFontTx/>
              <a:buChar char="•"/>
            </a:pPr>
            <a:r>
              <a:rPr lang="en-US" smtClean="0"/>
              <a:t>This entails storing all nodes you have found paths to.</a:t>
            </a:r>
          </a:p>
          <a:p>
            <a:pPr eaLnBrk="1" hangingPunct="1">
              <a:buFontTx/>
              <a:buChar char="•"/>
            </a:pPr>
            <a:r>
              <a:rPr lang="en-US" smtClean="0"/>
              <a:t>  Multiple-path pruning subsumes cycle check.</a:t>
            </a:r>
          </a:p>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63D2CADC-4057-477D-AC5D-30B8F4F5F04C}" type="slidenum">
              <a:rPr lang="en-US" smtClean="0"/>
              <a:pPr/>
              <a:t>53</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You’ll have to regenerated them</a:t>
            </a:r>
          </a:p>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A849CE3-530B-48A9-9F76-C33E6CFABBD1}" type="slidenum">
              <a:rPr lang="en-US" smtClean="0"/>
              <a:pPr/>
              <a:t>54</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mtClean="0"/>
              <a:t>Can be computationally costly</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C30A1BF-4BFC-4759-A52F-EFCA551C26A5}" type="slidenum">
              <a:rPr lang="en-US" smtClean="0"/>
              <a:pPr/>
              <a:t>56</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CC2D27D-A813-4524-8F7E-A76FBED88924}" type="slidenum">
              <a:rPr lang="en-US" smtClean="0"/>
              <a:pPr>
                <a:defRPr/>
              </a:pPr>
              <a:t>57</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0A15F53-657E-4806-965C-40FBCA5B4DAF}" type="slidenum">
              <a:rPr lang="en-US" smtClean="0"/>
              <a:pPr/>
              <a:t>58</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r>
              <a:rPr lang="en-US" smtClean="0"/>
              <a:t>Dynamic programming is a general algorithm that will be used as a dual</a:t>
            </a:r>
          </a:p>
          <a:p>
            <a:r>
              <a:rPr lang="en-US" smtClean="0"/>
              <a:t>to search algorithms in other parts of the book. The specific algorithm presented</a:t>
            </a:r>
          </a:p>
          <a:p>
            <a:r>
              <a:rPr lang="en-US" smtClean="0"/>
              <a:t>here was invented by Dijkstra [1959]. See Cormen, Leiserson, Rivest,</a:t>
            </a:r>
          </a:p>
          <a:p>
            <a:r>
              <a:rPr lang="en-US" smtClean="0"/>
              <a:t>and Stein [2001] for more details on the general class of dynamic programming</a:t>
            </a:r>
          </a:p>
          <a:p>
            <a:r>
              <a:rPr lang="en-US" smtClean="0"/>
              <a:t>algorithms.</a:t>
            </a:r>
          </a:p>
          <a:p>
            <a:r>
              <a:rPr lang="en-US" smtClean="0"/>
              <a:t>The idea of using dynamic programming as a source of heuristics for A</a:t>
            </a:r>
          </a:p>
          <a:p>
            <a:r>
              <a:rPr lang="en-US" smtClean="0"/>
              <a:t>search was proposed by Culberson and Schaeffer [1998] and further developed</a:t>
            </a:r>
          </a:p>
          <a:p>
            <a:r>
              <a:rPr lang="en-US" smtClean="0"/>
              <a:t>by Felner, Korf, and Hanan [2004].</a:t>
            </a:r>
          </a:p>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E6D71CCB-1155-4411-9B1B-570E75C140B6}" type="slidenum">
              <a:rPr lang="en-US" smtClean="0"/>
              <a:pPr/>
              <a:t>59</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5517C26-1EF6-4743-B4F4-238543E2EEE2}" type="slidenum">
              <a:rPr lang="en-US" smtClean="0"/>
              <a:pPr/>
              <a:t>60</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87EFAFA9-BE22-4741-A833-C3BE1E69748D}" type="slidenum">
              <a:rPr lang="en-US" smtClean="0"/>
              <a:pPr/>
              <a:t>6</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smtClean="0"/>
              <a:t>An uninformed search algorithm is one that does not take into account the specific nature of the problem. As such, they can be implemented in general, and then the same </a:t>
            </a:r>
            <a:r>
              <a:rPr lang="en-US" smtClean="0">
                <a:hlinkClick r:id="rId3" tooltip="Implementation"/>
              </a:rPr>
              <a:t>implementation</a:t>
            </a:r>
            <a:r>
              <a:rPr lang="en-US" smtClean="0"/>
              <a:t> can be used in a wide range of problems thanks to </a:t>
            </a:r>
            <a:r>
              <a:rPr lang="en-US" smtClean="0">
                <a:hlinkClick r:id="rId4" tooltip="Abstraction (computer science)"/>
              </a:rPr>
              <a:t>abstraction</a:t>
            </a:r>
            <a:r>
              <a:rPr lang="en-US" smtClean="0"/>
              <a:t>. The drawback is that most </a:t>
            </a:r>
            <a:r>
              <a:rPr lang="en-US" smtClean="0">
                <a:hlinkClick r:id="rId5" tooltip="Search space"/>
              </a:rPr>
              <a:t>search spaces</a:t>
            </a:r>
            <a:r>
              <a:rPr lang="en-US" smtClean="0"/>
              <a:t> are extremely large, and an uninformed search (especially of a tree) will take a reasonable amount of time only for small examples. As such, to speed up the process, sometimes only an informed search will do. </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06A20B56-B908-4430-A30D-7071A7C34E78}" type="slidenum">
              <a:rPr lang="en-US" smtClean="0"/>
              <a:pPr/>
              <a:t>61</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smtClean="0"/>
              <a:t>Many of these are qualified</a:t>
            </a:r>
          </a:p>
          <a:p>
            <a:pPr eaLnBrk="1" hangingPunct="1"/>
            <a:r>
              <a:rPr lang="en-US" smtClean="0"/>
              <a:t>Eg. LCFS optimal if costs are &gt; 0</a:t>
            </a:r>
          </a:p>
          <a:p>
            <a:pPr eaLnBrk="1" hangingPunct="1"/>
            <a:r>
              <a:rPr lang="en-US" smtClean="0"/>
              <a:t>Eg. A* complete if h is admissible</a:t>
            </a:r>
          </a:p>
          <a:p>
            <a:pPr eaLnBrk="1" hangingPunct="1"/>
            <a:r>
              <a:rPr lang="en-US" smtClean="0"/>
              <a:t>E.G B&amp;B optimal if there are no infinite path</a:t>
            </a:r>
          </a:p>
          <a:p>
            <a:pPr eaLnBrk="1" hangingPunct="1"/>
            <a:r>
              <a:rPr lang="en-US" smtClean="0"/>
              <a:t>E.G BDS complete if both searches are BFS (or A*)</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0B03B77-AD2E-4361-9FF1-C35ADDA9FF30}" type="slidenum">
              <a:rPr lang="en-US" smtClean="0"/>
              <a:pPr/>
              <a:t>62</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smtClean="0"/>
              <a:t>Many of these are qualified</a:t>
            </a:r>
          </a:p>
          <a:p>
            <a:pPr eaLnBrk="1" hangingPunct="1"/>
            <a:r>
              <a:rPr lang="en-US" smtClean="0"/>
              <a:t>Eg. LCFS optimal if costs are &gt; 0</a:t>
            </a:r>
          </a:p>
          <a:p>
            <a:pPr eaLnBrk="1" hangingPunct="1"/>
            <a:r>
              <a:rPr lang="en-US" smtClean="0"/>
              <a:t>Eg. A* complete if h is admissible</a:t>
            </a:r>
          </a:p>
          <a:p>
            <a:pPr eaLnBrk="1" hangingPunct="1"/>
            <a:r>
              <a:rPr lang="en-US" smtClean="0"/>
              <a:t>E.G B&amp;B optimal if there are no infinite path</a:t>
            </a:r>
          </a:p>
          <a:p>
            <a:pPr eaLnBrk="1" hangingPunct="1"/>
            <a:r>
              <a:rPr lang="en-US" smtClean="0"/>
              <a:t>E.G BDS complete if both searches are BFS (or A*)</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954ABB46-861F-4078-82E8-1660B036D09F}" type="slidenum">
              <a:rPr lang="en-US" smtClean="0"/>
              <a:pPr/>
              <a:t>63</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84BAF51-D25A-4097-9691-C24FA5AF26B2}" type="slidenum">
              <a:rPr lang="en-US" smtClean="0"/>
              <a:pPr/>
              <a:t>64</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dirty="0" smtClean="0"/>
              <a:t>Uninformed: IDS (many deep solutions – do not care about optimality)</a:t>
            </a:r>
          </a:p>
          <a:p>
            <a:pPr eaLnBrk="1" hangingPunct="1"/>
            <a:r>
              <a:rPr lang="en-US" dirty="0" smtClean="0"/>
              <a:t>Informed: </a:t>
            </a:r>
          </a:p>
          <a:p>
            <a:pPr eaLnBrk="1" hangingPunct="1"/>
            <a:r>
              <a:rPr lang="en-US" dirty="0" smtClean="0"/>
              <a:t>Infinite path (in practice paths so long that cannot be kept in memory)</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99952C7-3BCF-4E20-A3CE-0642A756E8D3}" type="slidenum">
              <a:rPr lang="en-US" smtClean="0"/>
              <a:pPr/>
              <a:t>65</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F1E6208-47E4-4ED4-B478-90398BE4EB60}" type="slidenum">
              <a:rPr lang="en-US" smtClean="0"/>
              <a:pPr/>
              <a:t>66</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smtClean="0"/>
              <a:t>Particularly applicable when there are many paths to the goal</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352A18EC-3312-44C7-AAD5-19726F33CA43}" type="slidenum">
              <a:rPr lang="en-US"/>
              <a:pPr/>
              <a:t>67</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AB0529FA-F4D8-400E-A6EB-1745B1095B9F}" type="slidenum">
              <a:rPr lang="en-US" smtClean="0"/>
              <a:pPr/>
              <a:t>68</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10ADF6B5-0900-4A22-9380-FC6F3E9950AF}" type="slidenum">
              <a:rPr lang="en-US" smtClean="0"/>
              <a:pPr/>
              <a:t>7</a:t>
            </a:fld>
            <a:endParaRPr lang="en-US" smtClean="0"/>
          </a:p>
        </p:txBody>
      </p:sp>
      <p:sp>
        <p:nvSpPr>
          <p:cNvPr id="36867" name="Rectangle 2"/>
          <p:cNvSpPr>
            <a:spLocks noGrp="1" noRot="1" noChangeAspect="1" noChangeArrowheads="1" noTextEdit="1"/>
          </p:cNvSpPr>
          <p:nvPr>
            <p:ph type="sldImg"/>
          </p:nvPr>
        </p:nvSpPr>
        <p:spPr>
          <a:xfrm>
            <a:off x="1179513" y="695325"/>
            <a:ext cx="4641850" cy="3481388"/>
          </a:xfrm>
          <a:ln/>
        </p:spPr>
      </p:sp>
      <p:sp>
        <p:nvSpPr>
          <p:cNvPr id="36868" name="Rectangle 3"/>
          <p:cNvSpPr>
            <a:spLocks noGrp="1" noChangeArrowheads="1"/>
          </p:cNvSpPr>
          <p:nvPr>
            <p:ph type="body" idx="1"/>
          </p:nvPr>
        </p:nvSpPr>
        <p:spPr>
          <a:xfrm>
            <a:off x="931863" y="4410075"/>
            <a:ext cx="5133975" cy="4178300"/>
          </a:xfrm>
          <a:noFill/>
          <a:ln/>
        </p:spPr>
        <p:txBody>
          <a:bodyPr/>
          <a:lstStyle/>
          <a:p>
            <a:pPr eaLnBrk="1" hangingPunct="1"/>
            <a:r>
              <a:rPr lang="en-US" smtClean="0"/>
              <a:t>Examples of h(n):</a:t>
            </a:r>
          </a:p>
          <a:p>
            <a:pPr eaLnBrk="1" hangingPunct="1"/>
            <a:r>
              <a:rPr lang="en-US" smtClean="0"/>
              <a:t>actual distance from a location, # of atoms to be resolved, </a:t>
            </a:r>
          </a:p>
          <a:p>
            <a:pPr eaLnBrk="1" hangingPunct="1"/>
            <a:r>
              <a:rPr lang="en-US" smtClean="0"/>
              <a:t>in eight puzzle:</a:t>
            </a:r>
          </a:p>
          <a:p>
            <a:pPr eaLnBrk="1" hangingPunct="1">
              <a:buFontTx/>
              <a:buChar char="-"/>
            </a:pPr>
            <a:r>
              <a:rPr lang="en-US" smtClean="0"/>
              <a:t>number of tiles that are out of place</a:t>
            </a:r>
          </a:p>
          <a:p>
            <a:pPr eaLnBrk="1" hangingPunct="1">
              <a:buFontTx/>
              <a:buChar char="-"/>
            </a:pPr>
            <a:r>
              <a:rPr lang="en-US" smtClean="0"/>
              <a:t>sum of the manhattan distance of each tile from its location (</a:t>
            </a:r>
            <a:r>
              <a:rPr lang="en-US" b="1" smtClean="0"/>
              <a:t>ACC did not metion this)</a:t>
            </a:r>
          </a:p>
          <a:p>
            <a:pPr eaLnBrk="1" hangingPunct="1">
              <a:buFontTx/>
              <a:buChar char="-"/>
            </a:pPr>
            <a:endParaRPr lang="en-US" b="1" smtClean="0"/>
          </a:p>
          <a:p>
            <a:pPr eaLnBrk="1" hangingPunct="1">
              <a:buFontTx/>
              <a:buChar char="-"/>
            </a:pPr>
            <a:r>
              <a:rPr lang="en-US" b="1" smtClean="0"/>
              <a:t>ACC: in the assignment for this module, it came up the question of whether h should be &gt; 0, The book says so, and it makes sense because it is a cost.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542640D1-AB7F-4B83-9FF8-971D41878455}" type="slidenum">
              <a:rPr lang="en-US" smtClean="0"/>
              <a:pPr/>
              <a:t>8</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buFontTx/>
              <a:buChar char="•"/>
            </a:pPr>
            <a:r>
              <a:rPr lang="en-US" smtClean="0"/>
              <a:t>Lecture slides DO NOT contain everything that is said in class, but you are still responsible for this content</a:t>
            </a:r>
          </a:p>
          <a:p>
            <a:pPr eaLnBrk="1" hangingPunct="1">
              <a:buFontTx/>
              <a:buChar char="•"/>
            </a:pPr>
            <a:r>
              <a:rPr lang="en-US" smtClean="0"/>
              <a:t>So, make sure you bring yourself up-to-date if you miss a class</a:t>
            </a:r>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F9A7A22-AE87-4CBA-9EFC-655DA2971CC9}" type="slidenum">
              <a:rPr lang="en-US" smtClean="0"/>
              <a:pPr/>
              <a:t>9</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buFontTx/>
              <a:buChar char="•"/>
            </a:pPr>
            <a:r>
              <a:rPr lang="en-US" smtClean="0"/>
              <a:t>Lecture slides DO NOT contain everything that is said in class, but you are still responsible for this content</a:t>
            </a:r>
          </a:p>
          <a:p>
            <a:pPr eaLnBrk="1" hangingPunct="1">
              <a:buFontTx/>
              <a:buChar char="•"/>
            </a:pPr>
            <a:r>
              <a:rPr lang="en-US" smtClean="0"/>
              <a:t>So, make sure you bring yourself up-to-date if you miss a class</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322, Lecture 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98E28C3-D772-4313-B4E1-677D9F23FE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322, Lecture 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A2E53869-527B-4F19-ACF8-71185E081DB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322, Lecture 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291D22B-02AD-43B2-A206-BB9307E0ABE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322, Lecture 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01978FA-9EE4-4F32-B20D-D296CB69278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CPSC 322, Lecture 3</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r>
              <a:rPr lang="en-US"/>
              <a:t>Slide </a:t>
            </a:r>
            <a:fld id="{7B9B4826-E265-419C-9A54-BC25E2B7ED0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322, Lecture 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B84B89AD-7230-4257-BC4E-A124F896D12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322, Lecture 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A30B3B79-565B-45CA-93ED-4153C48D298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322, Lecture 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E50BC2BA-C1D3-4A1C-89EA-1FE8FED6FA8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 322, Lecture 3</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A440BECC-2F41-4274-9EC9-B311E58270B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CPSC 322, Lecture 3</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8DD97D3-B75B-44CC-A158-D1E006F2829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CPSC 322, Lecture 3</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A65CFB20-9539-4516-BF02-D0752EE5431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322, Lecture 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B4804B5E-A1B3-41ED-865F-D957D53B9E8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322, Lecture 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B45E7A2-9358-46E0-B4A5-66F04BC14F5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smtClean="0"/>
              <a:t>CPSC 322, Lecture 3</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t>Slide </a:t>
            </a:r>
            <a:fld id="{9C972C0A-015F-4608-B295-AFF823FAF5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6.v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8.v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mlDrawing" Target="../drawings/vmlDrawing10.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mlDrawing" Target="../drawings/vmlDrawing11.vml"/><Relationship Id="rId5" Type="http://schemas.openxmlformats.org/officeDocument/2006/relationships/image" Target="../media/image4.png"/><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vmlDrawing" Target="../drawings/vmlDrawing13.v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2.xml.rels><?xml version="1.0" encoding="UTF-8" standalone="yes"?>
<Relationships xmlns="http://schemas.openxmlformats.org/package/2006/relationships"><Relationship Id="rId3" Type="http://schemas.openxmlformats.org/officeDocument/2006/relationships/hyperlink" Target="http://www.aispace.org/exercises/exercise3-c-2.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aispace.org/exercises/exercise3-e-1.shtml" TargetMode="External"/><Relationship Id="rId4" Type="http://schemas.openxmlformats.org/officeDocument/2006/relationships/hyperlink" Target="http://www.aispace.org/exercises/exercise3-d-1.shtml"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vmlDrawing" Target="../drawings/vmlDrawing16.v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vmlDrawing" Target="../drawings/vmlDrawing19.vml"/><Relationship Id="rId5" Type="http://schemas.openxmlformats.org/officeDocument/2006/relationships/image" Target="../media/image7.png"/><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vmlDrawing" Target="../drawings/vmlDrawing20.v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22.v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23.v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vmlDrawing" Target="../drawings/vmlDrawing24.v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vmlDrawing" Target="../drawings/vmlDrawing25.v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26.v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27.v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vmlDrawing" Target="../drawings/vmlDrawing28.v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29.v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30.v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31.v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32.v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33.v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34.vml"/></Relationships>
</file>

<file path=ppt/slides/_rels/slide4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43.xml"/><Relationship Id="rId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35.v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36.v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37.v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2.xml"/><Relationship Id="rId1" Type="http://schemas.openxmlformats.org/officeDocument/2006/relationships/vmlDrawing" Target="../drawings/vmlDrawing38.vml"/><Relationship Id="rId4" Type="http://schemas.openxmlformats.org/officeDocument/2006/relationships/oleObject" Target="../embeddings/oleObject4.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39.vml"/><Relationship Id="rId4" Type="http://schemas.openxmlformats.org/officeDocument/2006/relationships/image" Target="../media/image11.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2.xml"/><Relationship Id="rId1" Type="http://schemas.openxmlformats.org/officeDocument/2006/relationships/vmlDrawing" Target="../drawings/vmlDrawing40.vml"/><Relationship Id="rId4" Type="http://schemas.openxmlformats.org/officeDocument/2006/relationships/oleObject" Target="../embeddings/oleObject5.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41.v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42.v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vmlDrawing" Target="../drawings/vmlDrawing43.v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2.xml"/><Relationship Id="rId1" Type="http://schemas.openxmlformats.org/officeDocument/2006/relationships/vmlDrawing" Target="../drawings/vmlDrawing44.vml"/><Relationship Id="rId4" Type="http://schemas.openxmlformats.org/officeDocument/2006/relationships/oleObject" Target="../embeddings/oleObject6.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2.xml"/><Relationship Id="rId1" Type="http://schemas.openxmlformats.org/officeDocument/2006/relationships/vmlDrawing" Target="../drawings/vmlDrawing45.vml"/><Relationship Id="rId4"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3.v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2.xml"/><Relationship Id="rId1" Type="http://schemas.openxmlformats.org/officeDocument/2006/relationships/vmlDrawing" Target="../drawings/vmlDrawing46.v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2.xml"/><Relationship Id="rId1" Type="http://schemas.openxmlformats.org/officeDocument/2006/relationships/vmlDrawing" Target="../drawings/vmlDrawing47.v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2.xml"/><Relationship Id="rId1" Type="http://schemas.openxmlformats.org/officeDocument/2006/relationships/vmlDrawing" Target="../drawings/vmlDrawing48.v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vmlDrawing" Target="../drawings/vmlDrawing49.vml"/></Relationships>
</file>

<file path=ppt/slides/_rels/slide65.xml.rels><?xml version="1.0" encoding="UTF-8" standalone="yes"?>
<Relationships xmlns="http://schemas.openxmlformats.org/package/2006/relationships"><Relationship Id="rId3" Type="http://schemas.openxmlformats.org/officeDocument/2006/relationships/hyperlink" Target="http://www.aispace.org/exercises/exercise3-c-2.shtml"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hyperlink" Target="http://www.aispace.org/exercises/exercise3-e-1.shtml" TargetMode="External"/><Relationship Id="rId4" Type="http://schemas.openxmlformats.org/officeDocument/2006/relationships/hyperlink" Target="http://www.aispace.org/exercises/exercise3-d-1.shtml" TargetMode="Externa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vmlDrawing" Target="../drawings/vmlDrawing50.vml"/></Relationships>
</file>

<file path=ppt/slides/_rels/slide6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vmlDrawing" Target="../drawings/vmlDrawing51.v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4.v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smtClean="0"/>
              <a:t>CPSC 322, Lecture 3</a:t>
            </a:r>
            <a:endParaRPr lang="en-US"/>
          </a:p>
        </p:txBody>
      </p:sp>
      <p:sp>
        <p:nvSpPr>
          <p:cNvPr id="5" name="Slide Number Placeholder 3"/>
          <p:cNvSpPr>
            <a:spLocks noGrp="1"/>
          </p:cNvSpPr>
          <p:nvPr>
            <p:ph type="sldNum" sz="quarter" idx="12"/>
          </p:nvPr>
        </p:nvSpPr>
        <p:spPr/>
        <p:txBody>
          <a:bodyPr/>
          <a:lstStyle/>
          <a:p>
            <a:pPr>
              <a:defRPr/>
            </a:pPr>
            <a:r>
              <a:rPr lang="en-US"/>
              <a:t>Slide </a:t>
            </a:r>
            <a:fld id="{D7811E17-0564-472A-BE81-92F1E3144218}" type="slidenum">
              <a:rPr lang="en-US"/>
              <a:pPr>
                <a:defRPr/>
              </a:pPr>
              <a:t>1</a:t>
            </a:fld>
            <a:endParaRPr lang="en-US"/>
          </a:p>
        </p:txBody>
      </p:sp>
      <p:sp>
        <p:nvSpPr>
          <p:cNvPr id="23556" name="Rectangle 2"/>
          <p:cNvSpPr>
            <a:spLocks noChangeArrowheads="1"/>
          </p:cNvSpPr>
          <p:nvPr/>
        </p:nvSpPr>
        <p:spPr bwMode="auto">
          <a:xfrm>
            <a:off x="0" y="1557338"/>
            <a:ext cx="8763000" cy="4339650"/>
          </a:xfrm>
          <a:prstGeom prst="rect">
            <a:avLst/>
          </a:prstGeom>
          <a:noFill/>
          <a:ln w="9525">
            <a:noFill/>
            <a:miter lim="800000"/>
            <a:headEnd/>
            <a:tailEnd/>
          </a:ln>
        </p:spPr>
        <p:txBody>
          <a:bodyPr>
            <a:spAutoFit/>
          </a:bodyPr>
          <a:lstStyle/>
          <a:p>
            <a:pPr algn="ctr">
              <a:spcBef>
                <a:spcPts val="1800"/>
              </a:spcBef>
            </a:pPr>
            <a:r>
              <a:rPr lang="en-US" sz="4800" b="1" dirty="0">
                <a:solidFill>
                  <a:schemeClr val="accent2"/>
                </a:solidFill>
                <a:latin typeface="Arial Unicode MS" pitchFamily="34" charset="-128"/>
              </a:rPr>
              <a:t>Heuristic </a:t>
            </a:r>
            <a:r>
              <a:rPr lang="en-US" sz="4800" b="1" dirty="0" smtClean="0">
                <a:solidFill>
                  <a:schemeClr val="accent2"/>
                </a:solidFill>
                <a:latin typeface="Arial Unicode MS" pitchFamily="34" charset="-128"/>
              </a:rPr>
              <a:t>Search and </a:t>
            </a:r>
          </a:p>
          <a:p>
            <a:pPr algn="ctr">
              <a:spcBef>
                <a:spcPts val="1800"/>
              </a:spcBef>
            </a:pPr>
            <a:r>
              <a:rPr lang="en-US" sz="4800" b="1" dirty="0" smtClean="0">
                <a:solidFill>
                  <a:schemeClr val="accent2"/>
                </a:solidFill>
                <a:latin typeface="Arial Unicode MS" pitchFamily="34" charset="-128"/>
              </a:rPr>
              <a:t>Advanced </a:t>
            </a:r>
            <a:r>
              <a:rPr lang="en-US" sz="4800" b="1" dirty="0">
                <a:solidFill>
                  <a:schemeClr val="accent2"/>
                </a:solidFill>
                <a:latin typeface="Arial Unicode MS" pitchFamily="34" charset="-128"/>
              </a:rPr>
              <a:t>M</a:t>
            </a:r>
            <a:r>
              <a:rPr lang="en-US" sz="4800" b="1" dirty="0" smtClean="0">
                <a:solidFill>
                  <a:schemeClr val="accent2"/>
                </a:solidFill>
                <a:latin typeface="Arial Unicode MS" pitchFamily="34" charset="-128"/>
              </a:rPr>
              <a:t>ethods </a:t>
            </a:r>
          </a:p>
          <a:p>
            <a:pPr algn="ctr">
              <a:spcBef>
                <a:spcPct val="50000"/>
              </a:spcBef>
            </a:pPr>
            <a:r>
              <a:rPr lang="en-US" b="1" dirty="0" smtClean="0">
                <a:latin typeface="Arial Unicode MS" pitchFamily="34" charset="-128"/>
              </a:rPr>
              <a:t>Computer </a:t>
            </a:r>
            <a:r>
              <a:rPr lang="en-US" b="1" dirty="0">
                <a:latin typeface="Arial Unicode MS" pitchFamily="34" charset="-128"/>
              </a:rPr>
              <a:t>Science cpsc322, Lecture 3</a:t>
            </a:r>
          </a:p>
          <a:p>
            <a:pPr algn="ctr">
              <a:spcBef>
                <a:spcPct val="50000"/>
              </a:spcBef>
            </a:pPr>
            <a:r>
              <a:rPr lang="en-US" b="1" i="1" dirty="0">
                <a:latin typeface="Arial Unicode MS" pitchFamily="34" charset="-128"/>
              </a:rPr>
              <a:t>(Textbook </a:t>
            </a:r>
            <a:r>
              <a:rPr lang="en-US" b="1" i="1" dirty="0" err="1">
                <a:latin typeface="Arial Unicode MS" pitchFamily="34" charset="-128"/>
              </a:rPr>
              <a:t>Chpt</a:t>
            </a:r>
            <a:r>
              <a:rPr lang="en-US" b="1" i="1" dirty="0">
                <a:latin typeface="Arial Unicode MS" pitchFamily="34" charset="-128"/>
              </a:rPr>
              <a:t> </a:t>
            </a:r>
            <a:r>
              <a:rPr lang="en-US" b="1" i="1" dirty="0" smtClean="0">
                <a:latin typeface="Arial Unicode MS" pitchFamily="34" charset="-128"/>
              </a:rPr>
              <a:t>3.6 – 3.7)</a:t>
            </a:r>
            <a:endParaRPr lang="en-US" b="1" i="1" dirty="0">
              <a:latin typeface="Arial Unicode MS" pitchFamily="34" charset="-128"/>
            </a:endParaRPr>
          </a:p>
          <a:p>
            <a:pPr algn="ctr">
              <a:spcBef>
                <a:spcPct val="50000"/>
              </a:spcBef>
            </a:pPr>
            <a:endParaRPr lang="en-US" sz="2400" b="1" i="1" dirty="0">
              <a:latin typeface="Arial Unicode MS" pitchFamily="34" charset="-128"/>
            </a:endParaRPr>
          </a:p>
          <a:p>
            <a:pPr algn="ctr">
              <a:spcBef>
                <a:spcPct val="50000"/>
              </a:spcBef>
            </a:pPr>
            <a:r>
              <a:rPr lang="en-US" sz="2400" b="1" dirty="0" smtClean="0">
                <a:latin typeface="Arial Unicode MS" pitchFamily="34" charset="-128"/>
              </a:rPr>
              <a:t>May, 15, 2012</a:t>
            </a:r>
            <a:endParaRPr lang="en-US" sz="2400" b="1" dirty="0">
              <a:latin typeface="Arial Unicode MS"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oter Placeholder 5"/>
          <p:cNvSpPr>
            <a:spLocks noGrp="1"/>
          </p:cNvSpPr>
          <p:nvPr>
            <p:ph type="ftr" sz="quarter" idx="11"/>
          </p:nvPr>
        </p:nvSpPr>
        <p:spPr/>
        <p:txBody>
          <a:bodyPr/>
          <a:lstStyle/>
          <a:p>
            <a:pPr>
              <a:defRPr/>
            </a:pPr>
            <a:r>
              <a:rPr lang="en-US" smtClean="0"/>
              <a:t>CPSC 322, Lecture 3</a:t>
            </a:r>
            <a:endParaRPr lang="en-US"/>
          </a:p>
        </p:txBody>
      </p:sp>
      <p:sp>
        <p:nvSpPr>
          <p:cNvPr id="21" name="Slide Number Placeholder 6"/>
          <p:cNvSpPr>
            <a:spLocks noGrp="1"/>
          </p:cNvSpPr>
          <p:nvPr>
            <p:ph type="sldNum" sz="quarter" idx="12"/>
          </p:nvPr>
        </p:nvSpPr>
        <p:spPr/>
        <p:txBody>
          <a:bodyPr/>
          <a:lstStyle/>
          <a:p>
            <a:pPr>
              <a:defRPr/>
            </a:pPr>
            <a:r>
              <a:rPr lang="en-US"/>
              <a:t>Slide </a:t>
            </a:r>
            <a:fld id="{385771E6-0298-429A-ABE9-0F7F0815BD3F}" type="slidenum">
              <a:rPr lang="en-US"/>
              <a:pPr>
                <a:defRPr/>
              </a:pPr>
              <a:t>10</a:t>
            </a:fld>
            <a:endParaRPr lang="en-US"/>
          </a:p>
        </p:txBody>
      </p:sp>
      <p:sp>
        <p:nvSpPr>
          <p:cNvPr id="10276" name="Rectangle 2"/>
          <p:cNvSpPr>
            <a:spLocks noGrp="1" noChangeArrowheads="1"/>
          </p:cNvSpPr>
          <p:nvPr>
            <p:ph type="title"/>
          </p:nvPr>
        </p:nvSpPr>
        <p:spPr/>
        <p:txBody>
          <a:bodyPr/>
          <a:lstStyle/>
          <a:p>
            <a:pPr eaLnBrk="1" hangingPunct="1"/>
            <a:r>
              <a:rPr lang="en-US" smtClean="0"/>
              <a:t>Example Admissible Heuristic Functions</a:t>
            </a:r>
          </a:p>
        </p:txBody>
      </p:sp>
      <p:sp>
        <p:nvSpPr>
          <p:cNvPr id="10277" name="Rectangle 3"/>
          <p:cNvSpPr>
            <a:spLocks noGrp="1" noChangeArrowheads="1"/>
          </p:cNvSpPr>
          <p:nvPr>
            <p:ph type="body" sz="half" idx="1"/>
          </p:nvPr>
        </p:nvSpPr>
        <p:spPr/>
        <p:txBody>
          <a:bodyPr/>
          <a:lstStyle/>
          <a:p>
            <a:pPr lvl="1" eaLnBrk="1" hangingPunct="1">
              <a:lnSpc>
                <a:spcPct val="60000"/>
              </a:lnSpc>
              <a:buFontTx/>
              <a:buNone/>
            </a:pPr>
            <a:endParaRPr lang="en-US" sz="1800" smtClean="0"/>
          </a:p>
          <a:p>
            <a:pPr marL="0" indent="0" eaLnBrk="1" hangingPunct="1">
              <a:buFontTx/>
              <a:buChar char="•"/>
            </a:pPr>
            <a:endParaRPr lang="en-US" sz="2000" smtClean="0"/>
          </a:p>
          <a:p>
            <a:pPr lvl="1" eaLnBrk="1" hangingPunct="1"/>
            <a:endParaRPr lang="en-US" sz="1800" smtClean="0"/>
          </a:p>
        </p:txBody>
      </p:sp>
      <p:sp>
        <p:nvSpPr>
          <p:cNvPr id="10279" name="Rectangle 6"/>
          <p:cNvSpPr>
            <a:spLocks noChangeArrowheads="1"/>
          </p:cNvSpPr>
          <p:nvPr/>
        </p:nvSpPr>
        <p:spPr bwMode="auto">
          <a:xfrm>
            <a:off x="827088" y="4076700"/>
            <a:ext cx="4249737" cy="2305050"/>
          </a:xfrm>
          <a:prstGeom prst="rect">
            <a:avLst/>
          </a:prstGeom>
          <a:noFill/>
          <a:ln w="9525" algn="ctr">
            <a:noFill/>
            <a:miter lim="800000"/>
            <a:headEnd/>
            <a:tailEnd/>
          </a:ln>
        </p:spPr>
        <p:txBody>
          <a:bodyPr wrap="none" anchor="ctr">
            <a:spAutoFit/>
          </a:bodyPr>
          <a:lstStyle/>
          <a:p>
            <a:endParaRPr lang="en-US"/>
          </a:p>
        </p:txBody>
      </p:sp>
      <p:grpSp>
        <p:nvGrpSpPr>
          <p:cNvPr id="2" name="Group 18"/>
          <p:cNvGrpSpPr>
            <a:grpSpLocks/>
          </p:cNvGrpSpPr>
          <p:nvPr/>
        </p:nvGrpSpPr>
        <p:grpSpPr bwMode="auto">
          <a:xfrm>
            <a:off x="2483768" y="3573016"/>
            <a:ext cx="3960812" cy="2447925"/>
            <a:chOff x="748" y="2160"/>
            <a:chExt cx="2495" cy="1542"/>
          </a:xfrm>
        </p:grpSpPr>
        <p:sp>
          <p:nvSpPr>
            <p:cNvPr id="10284" name="Rectangle 7"/>
            <p:cNvSpPr>
              <a:spLocks noChangeArrowheads="1"/>
            </p:cNvSpPr>
            <p:nvPr/>
          </p:nvSpPr>
          <p:spPr bwMode="auto">
            <a:xfrm>
              <a:off x="748" y="2160"/>
              <a:ext cx="2495" cy="1542"/>
            </a:xfrm>
            <a:prstGeom prst="rect">
              <a:avLst/>
            </a:prstGeom>
            <a:noFill/>
            <a:ln w="9525" algn="ctr">
              <a:solidFill>
                <a:schemeClr val="tx1"/>
              </a:solidFill>
              <a:miter lim="800000"/>
              <a:headEnd/>
              <a:tailEnd/>
            </a:ln>
          </p:spPr>
          <p:txBody>
            <a:bodyPr anchor="ctr">
              <a:spAutoFit/>
            </a:bodyPr>
            <a:lstStyle/>
            <a:p>
              <a:endParaRPr lang="en-US"/>
            </a:p>
          </p:txBody>
        </p:sp>
        <p:sp>
          <p:nvSpPr>
            <p:cNvPr id="10285" name="Line 8"/>
            <p:cNvSpPr>
              <a:spLocks noChangeShapeType="1"/>
            </p:cNvSpPr>
            <p:nvPr/>
          </p:nvSpPr>
          <p:spPr bwMode="auto">
            <a:xfrm>
              <a:off x="1202" y="2160"/>
              <a:ext cx="0" cy="1542"/>
            </a:xfrm>
            <a:prstGeom prst="line">
              <a:avLst/>
            </a:prstGeom>
            <a:noFill/>
            <a:ln w="9525">
              <a:solidFill>
                <a:schemeClr val="tx1"/>
              </a:solidFill>
              <a:round/>
              <a:headEnd/>
              <a:tailEnd/>
            </a:ln>
          </p:spPr>
          <p:txBody>
            <a:bodyPr>
              <a:spAutoFit/>
            </a:bodyPr>
            <a:lstStyle/>
            <a:p>
              <a:endParaRPr lang="en-CA"/>
            </a:p>
          </p:txBody>
        </p:sp>
        <p:sp>
          <p:nvSpPr>
            <p:cNvPr id="10286" name="Line 9"/>
            <p:cNvSpPr>
              <a:spLocks noChangeShapeType="1"/>
            </p:cNvSpPr>
            <p:nvPr/>
          </p:nvSpPr>
          <p:spPr bwMode="auto">
            <a:xfrm>
              <a:off x="1973" y="2160"/>
              <a:ext cx="0" cy="1542"/>
            </a:xfrm>
            <a:prstGeom prst="line">
              <a:avLst/>
            </a:prstGeom>
            <a:noFill/>
            <a:ln w="9525">
              <a:solidFill>
                <a:schemeClr val="tx1"/>
              </a:solidFill>
              <a:round/>
              <a:headEnd/>
              <a:tailEnd/>
            </a:ln>
          </p:spPr>
          <p:txBody>
            <a:bodyPr>
              <a:spAutoFit/>
            </a:bodyPr>
            <a:lstStyle/>
            <a:p>
              <a:endParaRPr lang="en-CA"/>
            </a:p>
          </p:txBody>
        </p:sp>
        <p:sp>
          <p:nvSpPr>
            <p:cNvPr id="10287" name="Line 10"/>
            <p:cNvSpPr>
              <a:spLocks noChangeShapeType="1"/>
            </p:cNvSpPr>
            <p:nvPr/>
          </p:nvSpPr>
          <p:spPr bwMode="auto">
            <a:xfrm>
              <a:off x="2381" y="2160"/>
              <a:ext cx="0" cy="1542"/>
            </a:xfrm>
            <a:prstGeom prst="line">
              <a:avLst/>
            </a:prstGeom>
            <a:noFill/>
            <a:ln w="9525">
              <a:solidFill>
                <a:schemeClr val="tx1"/>
              </a:solidFill>
              <a:round/>
              <a:headEnd/>
              <a:tailEnd/>
            </a:ln>
          </p:spPr>
          <p:txBody>
            <a:bodyPr>
              <a:spAutoFit/>
            </a:bodyPr>
            <a:lstStyle/>
            <a:p>
              <a:endParaRPr lang="en-CA"/>
            </a:p>
          </p:txBody>
        </p:sp>
        <p:sp>
          <p:nvSpPr>
            <p:cNvPr id="10288" name="Line 11"/>
            <p:cNvSpPr>
              <a:spLocks noChangeShapeType="1"/>
            </p:cNvSpPr>
            <p:nvPr/>
          </p:nvSpPr>
          <p:spPr bwMode="auto">
            <a:xfrm>
              <a:off x="2789" y="2160"/>
              <a:ext cx="0" cy="1542"/>
            </a:xfrm>
            <a:prstGeom prst="line">
              <a:avLst/>
            </a:prstGeom>
            <a:noFill/>
            <a:ln w="9525">
              <a:solidFill>
                <a:schemeClr val="tx1"/>
              </a:solidFill>
              <a:round/>
              <a:headEnd/>
              <a:tailEnd/>
            </a:ln>
          </p:spPr>
          <p:txBody>
            <a:bodyPr>
              <a:spAutoFit/>
            </a:bodyPr>
            <a:lstStyle/>
            <a:p>
              <a:endParaRPr lang="en-CA"/>
            </a:p>
          </p:txBody>
        </p:sp>
        <p:sp>
          <p:nvSpPr>
            <p:cNvPr id="10289" name="Line 12"/>
            <p:cNvSpPr>
              <a:spLocks noChangeShapeType="1"/>
            </p:cNvSpPr>
            <p:nvPr/>
          </p:nvSpPr>
          <p:spPr bwMode="auto">
            <a:xfrm>
              <a:off x="1610" y="2160"/>
              <a:ext cx="0" cy="1542"/>
            </a:xfrm>
            <a:prstGeom prst="line">
              <a:avLst/>
            </a:prstGeom>
            <a:noFill/>
            <a:ln w="9525">
              <a:solidFill>
                <a:schemeClr val="tx1"/>
              </a:solidFill>
              <a:round/>
              <a:headEnd/>
              <a:tailEnd/>
            </a:ln>
          </p:spPr>
          <p:txBody>
            <a:bodyPr>
              <a:spAutoFit/>
            </a:bodyPr>
            <a:lstStyle/>
            <a:p>
              <a:endParaRPr lang="en-CA"/>
            </a:p>
          </p:txBody>
        </p:sp>
        <p:sp>
          <p:nvSpPr>
            <p:cNvPr id="10290" name="Line 13"/>
            <p:cNvSpPr>
              <a:spLocks noChangeShapeType="1"/>
            </p:cNvSpPr>
            <p:nvPr/>
          </p:nvSpPr>
          <p:spPr bwMode="auto">
            <a:xfrm>
              <a:off x="748" y="2614"/>
              <a:ext cx="2495" cy="0"/>
            </a:xfrm>
            <a:prstGeom prst="line">
              <a:avLst/>
            </a:prstGeom>
            <a:noFill/>
            <a:ln w="9525">
              <a:solidFill>
                <a:schemeClr val="tx1"/>
              </a:solidFill>
              <a:round/>
              <a:headEnd/>
              <a:tailEnd/>
            </a:ln>
          </p:spPr>
          <p:txBody>
            <a:bodyPr>
              <a:spAutoFit/>
            </a:bodyPr>
            <a:lstStyle/>
            <a:p>
              <a:endParaRPr lang="en-CA"/>
            </a:p>
          </p:txBody>
        </p:sp>
        <p:sp>
          <p:nvSpPr>
            <p:cNvPr id="10291" name="Line 16"/>
            <p:cNvSpPr>
              <a:spLocks noChangeShapeType="1"/>
            </p:cNvSpPr>
            <p:nvPr/>
          </p:nvSpPr>
          <p:spPr bwMode="auto">
            <a:xfrm>
              <a:off x="748" y="2976"/>
              <a:ext cx="2495" cy="0"/>
            </a:xfrm>
            <a:prstGeom prst="line">
              <a:avLst/>
            </a:prstGeom>
            <a:noFill/>
            <a:ln w="9525">
              <a:solidFill>
                <a:schemeClr val="tx1"/>
              </a:solidFill>
              <a:round/>
              <a:headEnd/>
              <a:tailEnd/>
            </a:ln>
          </p:spPr>
          <p:txBody>
            <a:bodyPr>
              <a:spAutoFit/>
            </a:bodyPr>
            <a:lstStyle/>
            <a:p>
              <a:endParaRPr lang="en-CA"/>
            </a:p>
          </p:txBody>
        </p:sp>
        <p:sp>
          <p:nvSpPr>
            <p:cNvPr id="10292" name="Line 17"/>
            <p:cNvSpPr>
              <a:spLocks noChangeShapeType="1"/>
            </p:cNvSpPr>
            <p:nvPr/>
          </p:nvSpPr>
          <p:spPr bwMode="auto">
            <a:xfrm>
              <a:off x="748" y="3339"/>
              <a:ext cx="2495" cy="0"/>
            </a:xfrm>
            <a:prstGeom prst="line">
              <a:avLst/>
            </a:prstGeom>
            <a:noFill/>
            <a:ln w="9525">
              <a:solidFill>
                <a:schemeClr val="tx1"/>
              </a:solidFill>
              <a:round/>
              <a:headEnd/>
              <a:tailEnd/>
            </a:ln>
          </p:spPr>
          <p:txBody>
            <a:bodyPr>
              <a:spAutoFit/>
            </a:bodyPr>
            <a:lstStyle/>
            <a:p>
              <a:endParaRPr lang="en-CA"/>
            </a:p>
          </p:txBody>
        </p:sp>
      </p:grpSp>
      <p:sp>
        <p:nvSpPr>
          <p:cNvPr id="10281" name="Rectangle 19"/>
          <p:cNvSpPr>
            <a:spLocks noChangeArrowheads="1"/>
          </p:cNvSpPr>
          <p:nvPr/>
        </p:nvSpPr>
        <p:spPr bwMode="auto">
          <a:xfrm>
            <a:off x="3860800" y="4309751"/>
            <a:ext cx="73025" cy="1728787"/>
          </a:xfrm>
          <a:prstGeom prst="rect">
            <a:avLst/>
          </a:prstGeom>
          <a:solidFill>
            <a:schemeClr val="tx2"/>
          </a:solidFill>
          <a:ln w="9525" algn="ctr">
            <a:noFill/>
            <a:miter lim="800000"/>
            <a:headEnd/>
            <a:tailEnd/>
          </a:ln>
        </p:spPr>
        <p:txBody>
          <a:bodyPr anchor="ctr">
            <a:spAutoFit/>
          </a:bodyPr>
          <a:lstStyle/>
          <a:p>
            <a:endParaRPr lang="en-US"/>
          </a:p>
        </p:txBody>
      </p:sp>
      <p:sp>
        <p:nvSpPr>
          <p:cNvPr id="10282" name="Text Box 20"/>
          <p:cNvSpPr txBox="1">
            <a:spLocks noChangeArrowheads="1"/>
          </p:cNvSpPr>
          <p:nvPr/>
        </p:nvSpPr>
        <p:spPr bwMode="auto">
          <a:xfrm>
            <a:off x="5219700" y="4797425"/>
            <a:ext cx="441325" cy="519113"/>
          </a:xfrm>
          <a:prstGeom prst="rect">
            <a:avLst/>
          </a:prstGeom>
          <a:solidFill>
            <a:srgbClr val="FFFF66"/>
          </a:solidFill>
          <a:ln w="9525" algn="ctr">
            <a:noFill/>
            <a:miter lim="800000"/>
            <a:headEnd/>
            <a:tailEnd/>
          </a:ln>
        </p:spPr>
        <p:txBody>
          <a:bodyPr wrap="none">
            <a:spAutoFit/>
          </a:bodyPr>
          <a:lstStyle/>
          <a:p>
            <a:r>
              <a:rPr lang="en-US"/>
              <a:t>G</a:t>
            </a:r>
          </a:p>
        </p:txBody>
      </p:sp>
      <p:sp>
        <p:nvSpPr>
          <p:cNvPr id="10283" name="Rectangle 21"/>
          <p:cNvSpPr>
            <a:spLocks noChangeArrowheads="1"/>
          </p:cNvSpPr>
          <p:nvPr/>
        </p:nvSpPr>
        <p:spPr bwMode="auto">
          <a:xfrm>
            <a:off x="5076825" y="4221163"/>
            <a:ext cx="1366838" cy="71437"/>
          </a:xfrm>
          <a:prstGeom prst="rect">
            <a:avLst/>
          </a:prstGeom>
          <a:solidFill>
            <a:schemeClr val="tx2"/>
          </a:solidFill>
          <a:ln w="9525" algn="ctr">
            <a:noFill/>
            <a:miter lim="800000"/>
            <a:headEnd/>
            <a:tailEnd/>
          </a:ln>
        </p:spPr>
        <p:txBody>
          <a:bodyPr wrap="none" anchor="ctr">
            <a:spAutoFit/>
          </a:bodyPr>
          <a:lstStyle/>
          <a:p>
            <a:endParaRPr lang="en-US"/>
          </a:p>
        </p:txBody>
      </p:sp>
      <p:sp>
        <p:nvSpPr>
          <p:cNvPr id="22" name="Rectangle 4"/>
          <p:cNvSpPr>
            <a:spLocks noChangeArrowheads="1"/>
          </p:cNvSpPr>
          <p:nvPr/>
        </p:nvSpPr>
        <p:spPr bwMode="auto">
          <a:xfrm>
            <a:off x="0" y="980729"/>
            <a:ext cx="9358313" cy="2160240"/>
          </a:xfrm>
          <a:prstGeom prst="rect">
            <a:avLst/>
          </a:prstGeom>
          <a:noFill/>
          <a:ln w="9525">
            <a:noFill/>
            <a:miter lim="800000"/>
            <a:headEnd/>
            <a:tailEnd/>
          </a:ln>
        </p:spPr>
        <p:txBody>
          <a:bodyPr/>
          <a:lstStyle/>
          <a:p>
            <a:pPr marL="342900" indent="-342900">
              <a:spcBef>
                <a:spcPct val="20000"/>
              </a:spcBef>
            </a:pPr>
            <a:r>
              <a:rPr lang="en-US" dirty="0">
                <a:latin typeface="Arial Unicode MS" pitchFamily="34" charset="-128"/>
              </a:rPr>
              <a:t> </a:t>
            </a:r>
            <a:r>
              <a:rPr lang="en-US" b="1" dirty="0">
                <a:latin typeface="Arial Unicode MS" pitchFamily="34" charset="-128"/>
              </a:rPr>
              <a:t>Search problem:</a:t>
            </a:r>
            <a:r>
              <a:rPr lang="en-US" dirty="0">
                <a:latin typeface="Arial Unicode MS" pitchFamily="34" charset="-128"/>
              </a:rPr>
              <a:t> robot has to find a route from start location to goal location on a grid  (discrete space with obstacles)</a:t>
            </a:r>
          </a:p>
          <a:p>
            <a:pPr marL="342900" indent="-342900">
              <a:spcBef>
                <a:spcPct val="20000"/>
              </a:spcBef>
            </a:pPr>
            <a:r>
              <a:rPr lang="en-US" b="1" dirty="0">
                <a:latin typeface="Arial Unicode MS" pitchFamily="34" charset="-128"/>
              </a:rPr>
              <a:t>Final cost</a:t>
            </a:r>
            <a:r>
              <a:rPr lang="en-US" dirty="0">
                <a:latin typeface="Arial Unicode MS" pitchFamily="34" charset="-128"/>
              </a:rPr>
              <a:t> (quality of the solution) is the number of </a:t>
            </a:r>
            <a:r>
              <a:rPr lang="en-US" dirty="0" smtClean="0">
                <a:latin typeface="Arial Unicode MS" pitchFamily="34" charset="-128"/>
              </a:rPr>
              <a:t>steps</a:t>
            </a:r>
            <a:endParaRPr lang="en-US" dirty="0">
              <a:latin typeface="Arial Unicode MS" pitchFamily="34"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1"/>
          </p:nvPr>
        </p:nvSpPr>
        <p:spPr/>
        <p:txBody>
          <a:bodyPr/>
          <a:lstStyle/>
          <a:p>
            <a:pPr>
              <a:defRPr/>
            </a:pPr>
            <a:r>
              <a:rPr lang="en-US" smtClean="0"/>
              <a:t>CPSC 322, Lecture 3</a:t>
            </a:r>
            <a:endParaRPr lang="en-US"/>
          </a:p>
        </p:txBody>
      </p:sp>
      <p:sp>
        <p:nvSpPr>
          <p:cNvPr id="18" name="Slide Number Placeholder 5"/>
          <p:cNvSpPr>
            <a:spLocks noGrp="1"/>
          </p:cNvSpPr>
          <p:nvPr>
            <p:ph type="sldNum" sz="quarter" idx="12"/>
          </p:nvPr>
        </p:nvSpPr>
        <p:spPr/>
        <p:txBody>
          <a:bodyPr/>
          <a:lstStyle/>
          <a:p>
            <a:pPr>
              <a:defRPr/>
            </a:pPr>
            <a:r>
              <a:rPr lang="en-US"/>
              <a:t>Slide </a:t>
            </a:r>
            <a:fld id="{60DD3BAB-48E7-433D-A0C4-822850BB3B68}" type="slidenum">
              <a:rPr lang="en-US"/>
              <a:pPr>
                <a:defRPr/>
              </a:pPr>
              <a:t>11</a:t>
            </a:fld>
            <a:endParaRPr lang="en-US"/>
          </a:p>
        </p:txBody>
      </p:sp>
      <p:sp>
        <p:nvSpPr>
          <p:cNvPr id="9251" name="Rectangle 2"/>
          <p:cNvSpPr>
            <a:spLocks noGrp="1" noChangeArrowheads="1"/>
          </p:cNvSpPr>
          <p:nvPr>
            <p:ph type="title"/>
          </p:nvPr>
        </p:nvSpPr>
        <p:spPr/>
        <p:txBody>
          <a:bodyPr/>
          <a:lstStyle/>
          <a:p>
            <a:pPr eaLnBrk="1" hangingPunct="1"/>
            <a:r>
              <a:rPr lang="en-US" smtClean="0"/>
              <a:t>Example Admissible Heuristic Functions</a:t>
            </a:r>
          </a:p>
        </p:txBody>
      </p:sp>
      <p:sp>
        <p:nvSpPr>
          <p:cNvPr id="9252" name="Rectangle 3"/>
          <p:cNvSpPr>
            <a:spLocks noGrp="1" noChangeArrowheads="1"/>
          </p:cNvSpPr>
          <p:nvPr>
            <p:ph type="body" idx="1"/>
          </p:nvPr>
        </p:nvSpPr>
        <p:spPr>
          <a:xfrm>
            <a:off x="250825" y="692150"/>
            <a:ext cx="8893175" cy="5616575"/>
          </a:xfrm>
        </p:spPr>
        <p:txBody>
          <a:bodyPr/>
          <a:lstStyle/>
          <a:p>
            <a:pPr lvl="1" eaLnBrk="1" hangingPunct="1">
              <a:lnSpc>
                <a:spcPct val="60000"/>
              </a:lnSpc>
              <a:buFontTx/>
              <a:buNone/>
            </a:pPr>
            <a:endParaRPr lang="en-US" sz="2000" smtClean="0"/>
          </a:p>
          <a:p>
            <a:pPr eaLnBrk="1" hangingPunct="1">
              <a:buFontTx/>
              <a:buChar char="•"/>
            </a:pPr>
            <a:endParaRPr lang="en-US" sz="2400" smtClean="0"/>
          </a:p>
          <a:p>
            <a:pPr lvl="1" eaLnBrk="1" hangingPunct="1"/>
            <a:endParaRPr lang="en-US" sz="2000" smtClean="0"/>
          </a:p>
        </p:txBody>
      </p:sp>
      <p:sp>
        <p:nvSpPr>
          <p:cNvPr id="9253" name="Rectangle 4"/>
          <p:cNvSpPr>
            <a:spLocks noChangeArrowheads="1"/>
          </p:cNvSpPr>
          <p:nvPr/>
        </p:nvSpPr>
        <p:spPr bwMode="auto">
          <a:xfrm>
            <a:off x="251521" y="1124745"/>
            <a:ext cx="8280920" cy="1008112"/>
          </a:xfrm>
          <a:prstGeom prst="rect">
            <a:avLst/>
          </a:prstGeom>
          <a:noFill/>
          <a:ln w="9525">
            <a:noFill/>
            <a:miter lim="800000"/>
            <a:headEnd/>
            <a:tailEnd/>
          </a:ln>
        </p:spPr>
        <p:txBody>
          <a:bodyPr/>
          <a:lstStyle/>
          <a:p>
            <a:pPr marL="342900" indent="-342900">
              <a:spcBef>
                <a:spcPct val="20000"/>
              </a:spcBef>
            </a:pPr>
            <a:r>
              <a:rPr lang="en-US" dirty="0" smtClean="0">
                <a:latin typeface="Arial Unicode MS" pitchFamily="34" charset="-128"/>
              </a:rPr>
              <a:t>If </a:t>
            </a:r>
            <a:r>
              <a:rPr lang="en-US" dirty="0">
                <a:latin typeface="Arial Unicode MS" pitchFamily="34" charset="-128"/>
              </a:rPr>
              <a:t>no obstacles, cost of optimal solution is…</a:t>
            </a:r>
          </a:p>
        </p:txBody>
      </p:sp>
      <p:sp>
        <p:nvSpPr>
          <p:cNvPr id="9254" name="Rectangle 5"/>
          <p:cNvSpPr>
            <a:spLocks noChangeArrowheads="1"/>
          </p:cNvSpPr>
          <p:nvPr/>
        </p:nvSpPr>
        <p:spPr bwMode="auto">
          <a:xfrm>
            <a:off x="827088" y="4076700"/>
            <a:ext cx="4249737" cy="2305050"/>
          </a:xfrm>
          <a:prstGeom prst="rect">
            <a:avLst/>
          </a:prstGeom>
          <a:noFill/>
          <a:ln w="9525" algn="ctr">
            <a:noFill/>
            <a:miter lim="800000"/>
            <a:headEnd/>
            <a:tailEnd/>
          </a:ln>
        </p:spPr>
        <p:txBody>
          <a:bodyPr wrap="none" anchor="ctr">
            <a:spAutoFit/>
          </a:bodyPr>
          <a:lstStyle/>
          <a:p>
            <a:endParaRPr lang="en-US"/>
          </a:p>
        </p:txBody>
      </p:sp>
      <p:grpSp>
        <p:nvGrpSpPr>
          <p:cNvPr id="9255" name="Group 6"/>
          <p:cNvGrpSpPr>
            <a:grpSpLocks/>
          </p:cNvGrpSpPr>
          <p:nvPr/>
        </p:nvGrpSpPr>
        <p:grpSpPr bwMode="auto">
          <a:xfrm>
            <a:off x="4283968" y="2276872"/>
            <a:ext cx="3960812" cy="2447925"/>
            <a:chOff x="748" y="2160"/>
            <a:chExt cx="2495" cy="1542"/>
          </a:xfrm>
        </p:grpSpPr>
        <p:sp>
          <p:nvSpPr>
            <p:cNvPr id="9256" name="Rectangle 7"/>
            <p:cNvSpPr>
              <a:spLocks noChangeArrowheads="1"/>
            </p:cNvSpPr>
            <p:nvPr/>
          </p:nvSpPr>
          <p:spPr bwMode="auto">
            <a:xfrm>
              <a:off x="748" y="2160"/>
              <a:ext cx="2495" cy="1542"/>
            </a:xfrm>
            <a:prstGeom prst="rect">
              <a:avLst/>
            </a:prstGeom>
            <a:noFill/>
            <a:ln w="9525" algn="ctr">
              <a:solidFill>
                <a:schemeClr val="tx1"/>
              </a:solidFill>
              <a:miter lim="800000"/>
              <a:headEnd/>
              <a:tailEnd/>
            </a:ln>
          </p:spPr>
          <p:txBody>
            <a:bodyPr anchor="ctr">
              <a:spAutoFit/>
            </a:bodyPr>
            <a:lstStyle/>
            <a:p>
              <a:endParaRPr lang="en-US"/>
            </a:p>
          </p:txBody>
        </p:sp>
        <p:sp>
          <p:nvSpPr>
            <p:cNvPr id="9257" name="Line 8"/>
            <p:cNvSpPr>
              <a:spLocks noChangeShapeType="1"/>
            </p:cNvSpPr>
            <p:nvPr/>
          </p:nvSpPr>
          <p:spPr bwMode="auto">
            <a:xfrm>
              <a:off x="1202" y="2160"/>
              <a:ext cx="0" cy="1542"/>
            </a:xfrm>
            <a:prstGeom prst="line">
              <a:avLst/>
            </a:prstGeom>
            <a:noFill/>
            <a:ln w="9525">
              <a:solidFill>
                <a:schemeClr val="tx1"/>
              </a:solidFill>
              <a:round/>
              <a:headEnd/>
              <a:tailEnd/>
            </a:ln>
          </p:spPr>
          <p:txBody>
            <a:bodyPr>
              <a:spAutoFit/>
            </a:bodyPr>
            <a:lstStyle/>
            <a:p>
              <a:endParaRPr lang="en-CA"/>
            </a:p>
          </p:txBody>
        </p:sp>
        <p:sp>
          <p:nvSpPr>
            <p:cNvPr id="9258" name="Line 9"/>
            <p:cNvSpPr>
              <a:spLocks noChangeShapeType="1"/>
            </p:cNvSpPr>
            <p:nvPr/>
          </p:nvSpPr>
          <p:spPr bwMode="auto">
            <a:xfrm>
              <a:off x="1973" y="2160"/>
              <a:ext cx="0" cy="1542"/>
            </a:xfrm>
            <a:prstGeom prst="line">
              <a:avLst/>
            </a:prstGeom>
            <a:noFill/>
            <a:ln w="9525">
              <a:solidFill>
                <a:schemeClr val="tx1"/>
              </a:solidFill>
              <a:round/>
              <a:headEnd/>
              <a:tailEnd/>
            </a:ln>
          </p:spPr>
          <p:txBody>
            <a:bodyPr>
              <a:spAutoFit/>
            </a:bodyPr>
            <a:lstStyle/>
            <a:p>
              <a:endParaRPr lang="en-CA"/>
            </a:p>
          </p:txBody>
        </p:sp>
        <p:sp>
          <p:nvSpPr>
            <p:cNvPr id="9259" name="Line 10"/>
            <p:cNvSpPr>
              <a:spLocks noChangeShapeType="1"/>
            </p:cNvSpPr>
            <p:nvPr/>
          </p:nvSpPr>
          <p:spPr bwMode="auto">
            <a:xfrm>
              <a:off x="2381" y="2160"/>
              <a:ext cx="0" cy="1542"/>
            </a:xfrm>
            <a:prstGeom prst="line">
              <a:avLst/>
            </a:prstGeom>
            <a:noFill/>
            <a:ln w="9525">
              <a:solidFill>
                <a:schemeClr val="tx1"/>
              </a:solidFill>
              <a:round/>
              <a:headEnd/>
              <a:tailEnd/>
            </a:ln>
          </p:spPr>
          <p:txBody>
            <a:bodyPr>
              <a:spAutoFit/>
            </a:bodyPr>
            <a:lstStyle/>
            <a:p>
              <a:endParaRPr lang="en-CA"/>
            </a:p>
          </p:txBody>
        </p:sp>
        <p:sp>
          <p:nvSpPr>
            <p:cNvPr id="9260" name="Line 11"/>
            <p:cNvSpPr>
              <a:spLocks noChangeShapeType="1"/>
            </p:cNvSpPr>
            <p:nvPr/>
          </p:nvSpPr>
          <p:spPr bwMode="auto">
            <a:xfrm>
              <a:off x="2789" y="2160"/>
              <a:ext cx="0" cy="1542"/>
            </a:xfrm>
            <a:prstGeom prst="line">
              <a:avLst/>
            </a:prstGeom>
            <a:noFill/>
            <a:ln w="9525">
              <a:solidFill>
                <a:schemeClr val="tx1"/>
              </a:solidFill>
              <a:round/>
              <a:headEnd/>
              <a:tailEnd/>
            </a:ln>
          </p:spPr>
          <p:txBody>
            <a:bodyPr>
              <a:spAutoFit/>
            </a:bodyPr>
            <a:lstStyle/>
            <a:p>
              <a:endParaRPr lang="en-CA"/>
            </a:p>
          </p:txBody>
        </p:sp>
        <p:sp>
          <p:nvSpPr>
            <p:cNvPr id="9261" name="Line 12"/>
            <p:cNvSpPr>
              <a:spLocks noChangeShapeType="1"/>
            </p:cNvSpPr>
            <p:nvPr/>
          </p:nvSpPr>
          <p:spPr bwMode="auto">
            <a:xfrm>
              <a:off x="1610" y="2160"/>
              <a:ext cx="0" cy="1542"/>
            </a:xfrm>
            <a:prstGeom prst="line">
              <a:avLst/>
            </a:prstGeom>
            <a:noFill/>
            <a:ln w="9525">
              <a:solidFill>
                <a:schemeClr val="tx1"/>
              </a:solidFill>
              <a:round/>
              <a:headEnd/>
              <a:tailEnd/>
            </a:ln>
          </p:spPr>
          <p:txBody>
            <a:bodyPr>
              <a:spAutoFit/>
            </a:bodyPr>
            <a:lstStyle/>
            <a:p>
              <a:endParaRPr lang="en-CA"/>
            </a:p>
          </p:txBody>
        </p:sp>
        <p:sp>
          <p:nvSpPr>
            <p:cNvPr id="9262" name="Line 13"/>
            <p:cNvSpPr>
              <a:spLocks noChangeShapeType="1"/>
            </p:cNvSpPr>
            <p:nvPr/>
          </p:nvSpPr>
          <p:spPr bwMode="auto">
            <a:xfrm>
              <a:off x="748" y="2614"/>
              <a:ext cx="2495" cy="0"/>
            </a:xfrm>
            <a:prstGeom prst="line">
              <a:avLst/>
            </a:prstGeom>
            <a:noFill/>
            <a:ln w="9525">
              <a:solidFill>
                <a:schemeClr val="tx1"/>
              </a:solidFill>
              <a:round/>
              <a:headEnd/>
              <a:tailEnd/>
            </a:ln>
          </p:spPr>
          <p:txBody>
            <a:bodyPr>
              <a:spAutoFit/>
            </a:bodyPr>
            <a:lstStyle/>
            <a:p>
              <a:endParaRPr lang="en-CA"/>
            </a:p>
          </p:txBody>
        </p:sp>
        <p:sp>
          <p:nvSpPr>
            <p:cNvPr id="9263" name="Line 14"/>
            <p:cNvSpPr>
              <a:spLocks noChangeShapeType="1"/>
            </p:cNvSpPr>
            <p:nvPr/>
          </p:nvSpPr>
          <p:spPr bwMode="auto">
            <a:xfrm>
              <a:off x="748" y="2976"/>
              <a:ext cx="2495" cy="0"/>
            </a:xfrm>
            <a:prstGeom prst="line">
              <a:avLst/>
            </a:prstGeom>
            <a:noFill/>
            <a:ln w="9525">
              <a:solidFill>
                <a:schemeClr val="tx1"/>
              </a:solidFill>
              <a:round/>
              <a:headEnd/>
              <a:tailEnd/>
            </a:ln>
          </p:spPr>
          <p:txBody>
            <a:bodyPr>
              <a:spAutoFit/>
            </a:bodyPr>
            <a:lstStyle/>
            <a:p>
              <a:endParaRPr lang="en-CA"/>
            </a:p>
          </p:txBody>
        </p:sp>
        <p:sp>
          <p:nvSpPr>
            <p:cNvPr id="9264" name="Line 15"/>
            <p:cNvSpPr>
              <a:spLocks noChangeShapeType="1"/>
            </p:cNvSpPr>
            <p:nvPr/>
          </p:nvSpPr>
          <p:spPr bwMode="auto">
            <a:xfrm>
              <a:off x="748" y="3339"/>
              <a:ext cx="2495" cy="0"/>
            </a:xfrm>
            <a:prstGeom prst="line">
              <a:avLst/>
            </a:prstGeom>
            <a:noFill/>
            <a:ln w="9525">
              <a:solidFill>
                <a:schemeClr val="tx1"/>
              </a:solidFill>
              <a:round/>
              <a:headEnd/>
              <a:tailEnd/>
            </a:ln>
          </p:spPr>
          <p:txBody>
            <a:bodyPr>
              <a:spAutoFit/>
            </a:bodyPr>
            <a:lstStyle/>
            <a:p>
              <a:endParaRPr lang="en-CA"/>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oter Placeholder 5"/>
          <p:cNvSpPr>
            <a:spLocks noGrp="1"/>
          </p:cNvSpPr>
          <p:nvPr>
            <p:ph type="ftr" sz="quarter" idx="11"/>
          </p:nvPr>
        </p:nvSpPr>
        <p:spPr/>
        <p:txBody>
          <a:bodyPr/>
          <a:lstStyle/>
          <a:p>
            <a:pPr>
              <a:defRPr/>
            </a:pPr>
            <a:r>
              <a:rPr lang="en-US" smtClean="0"/>
              <a:t>CPSC 322, Lecture 3</a:t>
            </a:r>
            <a:endParaRPr lang="en-US"/>
          </a:p>
        </p:txBody>
      </p:sp>
      <p:sp>
        <p:nvSpPr>
          <p:cNvPr id="21" name="Slide Number Placeholder 6"/>
          <p:cNvSpPr>
            <a:spLocks noGrp="1"/>
          </p:cNvSpPr>
          <p:nvPr>
            <p:ph type="sldNum" sz="quarter" idx="12"/>
          </p:nvPr>
        </p:nvSpPr>
        <p:spPr/>
        <p:txBody>
          <a:bodyPr/>
          <a:lstStyle/>
          <a:p>
            <a:pPr>
              <a:defRPr/>
            </a:pPr>
            <a:r>
              <a:rPr lang="en-US"/>
              <a:t>Slide </a:t>
            </a:r>
            <a:fld id="{385771E6-0298-429A-ABE9-0F7F0815BD3F}" type="slidenum">
              <a:rPr lang="en-US"/>
              <a:pPr>
                <a:defRPr/>
              </a:pPr>
              <a:t>12</a:t>
            </a:fld>
            <a:endParaRPr lang="en-US"/>
          </a:p>
        </p:txBody>
      </p:sp>
      <p:sp>
        <p:nvSpPr>
          <p:cNvPr id="10276" name="Rectangle 2"/>
          <p:cNvSpPr>
            <a:spLocks noGrp="1" noChangeArrowheads="1"/>
          </p:cNvSpPr>
          <p:nvPr>
            <p:ph type="title"/>
          </p:nvPr>
        </p:nvSpPr>
        <p:spPr/>
        <p:txBody>
          <a:bodyPr/>
          <a:lstStyle/>
          <a:p>
            <a:pPr eaLnBrk="1" hangingPunct="1"/>
            <a:r>
              <a:rPr lang="en-US" smtClean="0"/>
              <a:t>Example Admissible Heuristic Functions</a:t>
            </a:r>
          </a:p>
        </p:txBody>
      </p:sp>
      <p:sp>
        <p:nvSpPr>
          <p:cNvPr id="10277" name="Rectangle 3"/>
          <p:cNvSpPr>
            <a:spLocks noGrp="1" noChangeArrowheads="1"/>
          </p:cNvSpPr>
          <p:nvPr>
            <p:ph type="body" sz="half" idx="1"/>
          </p:nvPr>
        </p:nvSpPr>
        <p:spPr/>
        <p:txBody>
          <a:bodyPr/>
          <a:lstStyle/>
          <a:p>
            <a:pPr lvl="1" eaLnBrk="1" hangingPunct="1">
              <a:lnSpc>
                <a:spcPct val="60000"/>
              </a:lnSpc>
              <a:buFontTx/>
              <a:buNone/>
            </a:pPr>
            <a:endParaRPr lang="en-US" sz="1800" smtClean="0"/>
          </a:p>
          <a:p>
            <a:pPr marL="0" indent="0" eaLnBrk="1" hangingPunct="1">
              <a:buFontTx/>
              <a:buChar char="•"/>
            </a:pPr>
            <a:endParaRPr lang="en-US" sz="2000" smtClean="0"/>
          </a:p>
          <a:p>
            <a:pPr lvl="1" eaLnBrk="1" hangingPunct="1"/>
            <a:endParaRPr lang="en-US" sz="1800" smtClean="0"/>
          </a:p>
        </p:txBody>
      </p:sp>
      <p:sp>
        <p:nvSpPr>
          <p:cNvPr id="10278" name="Rectangle 4"/>
          <p:cNvSpPr>
            <a:spLocks noChangeArrowheads="1"/>
          </p:cNvSpPr>
          <p:nvPr/>
        </p:nvSpPr>
        <p:spPr bwMode="auto">
          <a:xfrm>
            <a:off x="323850" y="1125538"/>
            <a:ext cx="8458200" cy="1303337"/>
          </a:xfrm>
          <a:prstGeom prst="rect">
            <a:avLst/>
          </a:prstGeom>
          <a:noFill/>
          <a:ln w="9525">
            <a:noFill/>
            <a:miter lim="800000"/>
            <a:headEnd/>
            <a:tailEnd/>
          </a:ln>
        </p:spPr>
        <p:txBody>
          <a:bodyPr/>
          <a:lstStyle/>
          <a:p>
            <a:pPr marL="342900" indent="-342900">
              <a:spcBef>
                <a:spcPct val="20000"/>
              </a:spcBef>
            </a:pPr>
            <a:r>
              <a:rPr lang="en-US">
                <a:latin typeface="Arial Unicode MS" pitchFamily="34" charset="-128"/>
              </a:rPr>
              <a:t>If there are obstacle, the optimal solution without obstacles is an admissible heuristic</a:t>
            </a:r>
          </a:p>
        </p:txBody>
      </p:sp>
      <p:sp>
        <p:nvSpPr>
          <p:cNvPr id="10279" name="Rectangle 6"/>
          <p:cNvSpPr>
            <a:spLocks noChangeArrowheads="1"/>
          </p:cNvSpPr>
          <p:nvPr/>
        </p:nvSpPr>
        <p:spPr bwMode="auto">
          <a:xfrm>
            <a:off x="827088" y="4076700"/>
            <a:ext cx="4249737" cy="2305050"/>
          </a:xfrm>
          <a:prstGeom prst="rect">
            <a:avLst/>
          </a:prstGeom>
          <a:noFill/>
          <a:ln w="9525" algn="ctr">
            <a:noFill/>
            <a:miter lim="800000"/>
            <a:headEnd/>
            <a:tailEnd/>
          </a:ln>
        </p:spPr>
        <p:txBody>
          <a:bodyPr wrap="none" anchor="ctr">
            <a:spAutoFit/>
          </a:bodyPr>
          <a:lstStyle/>
          <a:p>
            <a:endParaRPr lang="en-US"/>
          </a:p>
        </p:txBody>
      </p:sp>
      <p:grpSp>
        <p:nvGrpSpPr>
          <p:cNvPr id="10280" name="Group 18"/>
          <p:cNvGrpSpPr>
            <a:grpSpLocks/>
          </p:cNvGrpSpPr>
          <p:nvPr/>
        </p:nvGrpSpPr>
        <p:grpSpPr bwMode="auto">
          <a:xfrm>
            <a:off x="2484438" y="3500438"/>
            <a:ext cx="3960812" cy="2447925"/>
            <a:chOff x="748" y="2160"/>
            <a:chExt cx="2495" cy="1542"/>
          </a:xfrm>
        </p:grpSpPr>
        <p:sp>
          <p:nvSpPr>
            <p:cNvPr id="10284" name="Rectangle 7"/>
            <p:cNvSpPr>
              <a:spLocks noChangeArrowheads="1"/>
            </p:cNvSpPr>
            <p:nvPr/>
          </p:nvSpPr>
          <p:spPr bwMode="auto">
            <a:xfrm>
              <a:off x="748" y="2160"/>
              <a:ext cx="2495" cy="1542"/>
            </a:xfrm>
            <a:prstGeom prst="rect">
              <a:avLst/>
            </a:prstGeom>
            <a:noFill/>
            <a:ln w="9525" algn="ctr">
              <a:solidFill>
                <a:schemeClr val="tx1"/>
              </a:solidFill>
              <a:miter lim="800000"/>
              <a:headEnd/>
              <a:tailEnd/>
            </a:ln>
          </p:spPr>
          <p:txBody>
            <a:bodyPr anchor="ctr">
              <a:spAutoFit/>
            </a:bodyPr>
            <a:lstStyle/>
            <a:p>
              <a:endParaRPr lang="en-US"/>
            </a:p>
          </p:txBody>
        </p:sp>
        <p:sp>
          <p:nvSpPr>
            <p:cNvPr id="10285" name="Line 8"/>
            <p:cNvSpPr>
              <a:spLocks noChangeShapeType="1"/>
            </p:cNvSpPr>
            <p:nvPr/>
          </p:nvSpPr>
          <p:spPr bwMode="auto">
            <a:xfrm>
              <a:off x="1202" y="2160"/>
              <a:ext cx="0" cy="1542"/>
            </a:xfrm>
            <a:prstGeom prst="line">
              <a:avLst/>
            </a:prstGeom>
            <a:noFill/>
            <a:ln w="9525">
              <a:solidFill>
                <a:schemeClr val="tx1"/>
              </a:solidFill>
              <a:round/>
              <a:headEnd/>
              <a:tailEnd/>
            </a:ln>
          </p:spPr>
          <p:txBody>
            <a:bodyPr>
              <a:spAutoFit/>
            </a:bodyPr>
            <a:lstStyle/>
            <a:p>
              <a:endParaRPr lang="en-CA"/>
            </a:p>
          </p:txBody>
        </p:sp>
        <p:sp>
          <p:nvSpPr>
            <p:cNvPr id="10286" name="Line 9"/>
            <p:cNvSpPr>
              <a:spLocks noChangeShapeType="1"/>
            </p:cNvSpPr>
            <p:nvPr/>
          </p:nvSpPr>
          <p:spPr bwMode="auto">
            <a:xfrm>
              <a:off x="1973" y="2160"/>
              <a:ext cx="0" cy="1542"/>
            </a:xfrm>
            <a:prstGeom prst="line">
              <a:avLst/>
            </a:prstGeom>
            <a:noFill/>
            <a:ln w="9525">
              <a:solidFill>
                <a:schemeClr val="tx1"/>
              </a:solidFill>
              <a:round/>
              <a:headEnd/>
              <a:tailEnd/>
            </a:ln>
          </p:spPr>
          <p:txBody>
            <a:bodyPr>
              <a:spAutoFit/>
            </a:bodyPr>
            <a:lstStyle/>
            <a:p>
              <a:endParaRPr lang="en-CA"/>
            </a:p>
          </p:txBody>
        </p:sp>
        <p:sp>
          <p:nvSpPr>
            <p:cNvPr id="10287" name="Line 10"/>
            <p:cNvSpPr>
              <a:spLocks noChangeShapeType="1"/>
            </p:cNvSpPr>
            <p:nvPr/>
          </p:nvSpPr>
          <p:spPr bwMode="auto">
            <a:xfrm>
              <a:off x="2381" y="2160"/>
              <a:ext cx="0" cy="1542"/>
            </a:xfrm>
            <a:prstGeom prst="line">
              <a:avLst/>
            </a:prstGeom>
            <a:noFill/>
            <a:ln w="9525">
              <a:solidFill>
                <a:schemeClr val="tx1"/>
              </a:solidFill>
              <a:round/>
              <a:headEnd/>
              <a:tailEnd/>
            </a:ln>
          </p:spPr>
          <p:txBody>
            <a:bodyPr>
              <a:spAutoFit/>
            </a:bodyPr>
            <a:lstStyle/>
            <a:p>
              <a:endParaRPr lang="en-CA"/>
            </a:p>
          </p:txBody>
        </p:sp>
        <p:sp>
          <p:nvSpPr>
            <p:cNvPr id="10288" name="Line 11"/>
            <p:cNvSpPr>
              <a:spLocks noChangeShapeType="1"/>
            </p:cNvSpPr>
            <p:nvPr/>
          </p:nvSpPr>
          <p:spPr bwMode="auto">
            <a:xfrm>
              <a:off x="2789" y="2160"/>
              <a:ext cx="0" cy="1542"/>
            </a:xfrm>
            <a:prstGeom prst="line">
              <a:avLst/>
            </a:prstGeom>
            <a:noFill/>
            <a:ln w="9525">
              <a:solidFill>
                <a:schemeClr val="tx1"/>
              </a:solidFill>
              <a:round/>
              <a:headEnd/>
              <a:tailEnd/>
            </a:ln>
          </p:spPr>
          <p:txBody>
            <a:bodyPr>
              <a:spAutoFit/>
            </a:bodyPr>
            <a:lstStyle/>
            <a:p>
              <a:endParaRPr lang="en-CA"/>
            </a:p>
          </p:txBody>
        </p:sp>
        <p:sp>
          <p:nvSpPr>
            <p:cNvPr id="10289" name="Line 12"/>
            <p:cNvSpPr>
              <a:spLocks noChangeShapeType="1"/>
            </p:cNvSpPr>
            <p:nvPr/>
          </p:nvSpPr>
          <p:spPr bwMode="auto">
            <a:xfrm>
              <a:off x="1610" y="2160"/>
              <a:ext cx="0" cy="1542"/>
            </a:xfrm>
            <a:prstGeom prst="line">
              <a:avLst/>
            </a:prstGeom>
            <a:noFill/>
            <a:ln w="9525">
              <a:solidFill>
                <a:schemeClr val="tx1"/>
              </a:solidFill>
              <a:round/>
              <a:headEnd/>
              <a:tailEnd/>
            </a:ln>
          </p:spPr>
          <p:txBody>
            <a:bodyPr>
              <a:spAutoFit/>
            </a:bodyPr>
            <a:lstStyle/>
            <a:p>
              <a:endParaRPr lang="en-CA"/>
            </a:p>
          </p:txBody>
        </p:sp>
        <p:sp>
          <p:nvSpPr>
            <p:cNvPr id="10290" name="Line 13"/>
            <p:cNvSpPr>
              <a:spLocks noChangeShapeType="1"/>
            </p:cNvSpPr>
            <p:nvPr/>
          </p:nvSpPr>
          <p:spPr bwMode="auto">
            <a:xfrm>
              <a:off x="748" y="2614"/>
              <a:ext cx="2495" cy="0"/>
            </a:xfrm>
            <a:prstGeom prst="line">
              <a:avLst/>
            </a:prstGeom>
            <a:noFill/>
            <a:ln w="9525">
              <a:solidFill>
                <a:schemeClr val="tx1"/>
              </a:solidFill>
              <a:round/>
              <a:headEnd/>
              <a:tailEnd/>
            </a:ln>
          </p:spPr>
          <p:txBody>
            <a:bodyPr>
              <a:spAutoFit/>
            </a:bodyPr>
            <a:lstStyle/>
            <a:p>
              <a:endParaRPr lang="en-CA"/>
            </a:p>
          </p:txBody>
        </p:sp>
        <p:sp>
          <p:nvSpPr>
            <p:cNvPr id="10291" name="Line 16"/>
            <p:cNvSpPr>
              <a:spLocks noChangeShapeType="1"/>
            </p:cNvSpPr>
            <p:nvPr/>
          </p:nvSpPr>
          <p:spPr bwMode="auto">
            <a:xfrm>
              <a:off x="748" y="2976"/>
              <a:ext cx="2495" cy="0"/>
            </a:xfrm>
            <a:prstGeom prst="line">
              <a:avLst/>
            </a:prstGeom>
            <a:noFill/>
            <a:ln w="9525">
              <a:solidFill>
                <a:schemeClr val="tx1"/>
              </a:solidFill>
              <a:round/>
              <a:headEnd/>
              <a:tailEnd/>
            </a:ln>
          </p:spPr>
          <p:txBody>
            <a:bodyPr>
              <a:spAutoFit/>
            </a:bodyPr>
            <a:lstStyle/>
            <a:p>
              <a:endParaRPr lang="en-CA"/>
            </a:p>
          </p:txBody>
        </p:sp>
        <p:sp>
          <p:nvSpPr>
            <p:cNvPr id="10292" name="Line 17"/>
            <p:cNvSpPr>
              <a:spLocks noChangeShapeType="1"/>
            </p:cNvSpPr>
            <p:nvPr/>
          </p:nvSpPr>
          <p:spPr bwMode="auto">
            <a:xfrm>
              <a:off x="748" y="3339"/>
              <a:ext cx="2495" cy="0"/>
            </a:xfrm>
            <a:prstGeom prst="line">
              <a:avLst/>
            </a:prstGeom>
            <a:noFill/>
            <a:ln w="9525">
              <a:solidFill>
                <a:schemeClr val="tx1"/>
              </a:solidFill>
              <a:round/>
              <a:headEnd/>
              <a:tailEnd/>
            </a:ln>
          </p:spPr>
          <p:txBody>
            <a:bodyPr>
              <a:spAutoFit/>
            </a:bodyPr>
            <a:lstStyle/>
            <a:p>
              <a:endParaRPr lang="en-CA"/>
            </a:p>
          </p:txBody>
        </p:sp>
      </p:grpSp>
      <p:sp>
        <p:nvSpPr>
          <p:cNvPr id="10281" name="Rectangle 19"/>
          <p:cNvSpPr>
            <a:spLocks noChangeArrowheads="1"/>
          </p:cNvSpPr>
          <p:nvPr/>
        </p:nvSpPr>
        <p:spPr bwMode="auto">
          <a:xfrm>
            <a:off x="3851275" y="4221163"/>
            <a:ext cx="73025" cy="1728787"/>
          </a:xfrm>
          <a:prstGeom prst="rect">
            <a:avLst/>
          </a:prstGeom>
          <a:solidFill>
            <a:schemeClr val="tx2"/>
          </a:solidFill>
          <a:ln w="9525" algn="ctr">
            <a:noFill/>
            <a:miter lim="800000"/>
            <a:headEnd/>
            <a:tailEnd/>
          </a:ln>
        </p:spPr>
        <p:txBody>
          <a:bodyPr anchor="ctr">
            <a:spAutoFit/>
          </a:bodyPr>
          <a:lstStyle/>
          <a:p>
            <a:endParaRPr lang="en-US"/>
          </a:p>
        </p:txBody>
      </p:sp>
      <p:sp>
        <p:nvSpPr>
          <p:cNvPr id="10282" name="Text Box 20"/>
          <p:cNvSpPr txBox="1">
            <a:spLocks noChangeArrowheads="1"/>
          </p:cNvSpPr>
          <p:nvPr/>
        </p:nvSpPr>
        <p:spPr bwMode="auto">
          <a:xfrm>
            <a:off x="5219700" y="4797425"/>
            <a:ext cx="441325" cy="519113"/>
          </a:xfrm>
          <a:prstGeom prst="rect">
            <a:avLst/>
          </a:prstGeom>
          <a:solidFill>
            <a:srgbClr val="FFFF66"/>
          </a:solidFill>
          <a:ln w="9525" algn="ctr">
            <a:noFill/>
            <a:miter lim="800000"/>
            <a:headEnd/>
            <a:tailEnd/>
          </a:ln>
        </p:spPr>
        <p:txBody>
          <a:bodyPr wrap="none">
            <a:spAutoFit/>
          </a:bodyPr>
          <a:lstStyle/>
          <a:p>
            <a:r>
              <a:rPr lang="en-US"/>
              <a:t>G</a:t>
            </a:r>
          </a:p>
        </p:txBody>
      </p:sp>
      <p:sp>
        <p:nvSpPr>
          <p:cNvPr id="10283" name="Rectangle 21"/>
          <p:cNvSpPr>
            <a:spLocks noChangeArrowheads="1"/>
          </p:cNvSpPr>
          <p:nvPr/>
        </p:nvSpPr>
        <p:spPr bwMode="auto">
          <a:xfrm>
            <a:off x="5076825" y="4221163"/>
            <a:ext cx="1366838" cy="71437"/>
          </a:xfrm>
          <a:prstGeom prst="rect">
            <a:avLst/>
          </a:prstGeom>
          <a:solidFill>
            <a:schemeClr val="tx2"/>
          </a:solidFill>
          <a:ln w="9525" algn="ctr">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pPr>
              <a:defRPr/>
            </a:pPr>
            <a:r>
              <a:rPr lang="en-US" smtClean="0"/>
              <a:t>CPSC 322, Lecture 3</a:t>
            </a:r>
            <a:endParaRPr lang="en-US"/>
          </a:p>
        </p:txBody>
      </p:sp>
      <p:sp>
        <p:nvSpPr>
          <p:cNvPr id="11" name="Slide Number Placeholder 5"/>
          <p:cNvSpPr>
            <a:spLocks noGrp="1"/>
          </p:cNvSpPr>
          <p:nvPr>
            <p:ph type="sldNum" sz="quarter" idx="12"/>
          </p:nvPr>
        </p:nvSpPr>
        <p:spPr/>
        <p:txBody>
          <a:bodyPr/>
          <a:lstStyle/>
          <a:p>
            <a:pPr>
              <a:defRPr/>
            </a:pPr>
            <a:r>
              <a:rPr lang="en-US"/>
              <a:t>Slide </a:t>
            </a:r>
            <a:fld id="{58338DB7-990B-4CD0-9437-429D554D816F}" type="slidenum">
              <a:rPr lang="en-US"/>
              <a:pPr>
                <a:defRPr/>
              </a:pPr>
              <a:t>13</a:t>
            </a:fld>
            <a:endParaRPr lang="en-US"/>
          </a:p>
        </p:txBody>
      </p:sp>
      <p:sp>
        <p:nvSpPr>
          <p:cNvPr id="11290" name="Rectangle 2"/>
          <p:cNvSpPr>
            <a:spLocks noGrp="1" noChangeArrowheads="1"/>
          </p:cNvSpPr>
          <p:nvPr>
            <p:ph type="title"/>
          </p:nvPr>
        </p:nvSpPr>
        <p:spPr/>
        <p:txBody>
          <a:bodyPr/>
          <a:lstStyle/>
          <a:p>
            <a:pPr eaLnBrk="1" hangingPunct="1"/>
            <a:r>
              <a:rPr lang="en-US" smtClean="0"/>
              <a:t>Example Admissible Heuristic Functions</a:t>
            </a:r>
          </a:p>
        </p:txBody>
      </p:sp>
      <p:sp>
        <p:nvSpPr>
          <p:cNvPr id="11291" name="Rectangle 3"/>
          <p:cNvSpPr>
            <a:spLocks noGrp="1" noChangeArrowheads="1"/>
          </p:cNvSpPr>
          <p:nvPr>
            <p:ph type="body" idx="1"/>
          </p:nvPr>
        </p:nvSpPr>
        <p:spPr>
          <a:xfrm>
            <a:off x="250825" y="692150"/>
            <a:ext cx="8893175" cy="5616575"/>
          </a:xfrm>
        </p:spPr>
        <p:txBody>
          <a:bodyPr/>
          <a:lstStyle/>
          <a:p>
            <a:pPr lvl="1" eaLnBrk="1" hangingPunct="1">
              <a:lnSpc>
                <a:spcPct val="60000"/>
              </a:lnSpc>
              <a:buFontTx/>
              <a:buNone/>
            </a:pPr>
            <a:endParaRPr lang="en-US" sz="2000" smtClean="0"/>
          </a:p>
          <a:p>
            <a:pPr eaLnBrk="1" hangingPunct="1">
              <a:buFontTx/>
              <a:buChar char="•"/>
            </a:pPr>
            <a:endParaRPr lang="en-US" sz="2400" smtClean="0"/>
          </a:p>
          <a:p>
            <a:pPr lvl="1" eaLnBrk="1" hangingPunct="1"/>
            <a:endParaRPr lang="en-US" sz="2000" smtClean="0"/>
          </a:p>
        </p:txBody>
      </p:sp>
      <p:sp>
        <p:nvSpPr>
          <p:cNvPr id="11292" name="Rectangle 4"/>
          <p:cNvSpPr>
            <a:spLocks noChangeArrowheads="1"/>
          </p:cNvSpPr>
          <p:nvPr/>
        </p:nvSpPr>
        <p:spPr bwMode="auto">
          <a:xfrm>
            <a:off x="323850" y="836613"/>
            <a:ext cx="8458200" cy="4495800"/>
          </a:xfrm>
          <a:prstGeom prst="rect">
            <a:avLst/>
          </a:prstGeom>
          <a:noFill/>
          <a:ln w="9525">
            <a:noFill/>
            <a:miter lim="800000"/>
            <a:headEnd/>
            <a:tailEnd/>
          </a:ln>
        </p:spPr>
        <p:txBody>
          <a:bodyPr/>
          <a:lstStyle/>
          <a:p>
            <a:pPr marL="342900" indent="-342900">
              <a:spcBef>
                <a:spcPct val="20000"/>
              </a:spcBef>
              <a:buFontTx/>
              <a:buChar char="•"/>
            </a:pPr>
            <a:r>
              <a:rPr lang="en-US" sz="2400">
                <a:latin typeface="Arial Unicode MS" pitchFamily="34" charset="-128"/>
              </a:rPr>
              <a:t>Similarly, If the nodes are </a:t>
            </a:r>
            <a:r>
              <a:rPr lang="en-US" sz="2400">
                <a:solidFill>
                  <a:srgbClr val="CC0099"/>
                </a:solidFill>
                <a:latin typeface="Arial Unicode MS" pitchFamily="34" charset="-128"/>
              </a:rPr>
              <a:t>points on a Euclidean plane</a:t>
            </a:r>
            <a:r>
              <a:rPr lang="en-US" sz="2400">
                <a:latin typeface="Arial Unicode MS" pitchFamily="34" charset="-128"/>
              </a:rPr>
              <a:t> and the cost is the distance, we can use the straight-line distance from </a:t>
            </a:r>
            <a:r>
              <a:rPr lang="en-US" sz="2400" i="1">
                <a:latin typeface="Arial Unicode MS" pitchFamily="34" charset="-128"/>
              </a:rPr>
              <a:t>n</a:t>
            </a:r>
            <a:r>
              <a:rPr lang="en-US" sz="2400">
                <a:latin typeface="Arial Unicode MS" pitchFamily="34" charset="-128"/>
              </a:rPr>
              <a:t> to the closest goal as the value of </a:t>
            </a:r>
            <a:r>
              <a:rPr lang="en-US" sz="2400" i="1">
                <a:latin typeface="Arial Unicode MS" pitchFamily="34" charset="-128"/>
              </a:rPr>
              <a:t>h(n)</a:t>
            </a:r>
            <a:r>
              <a:rPr lang="en-US" sz="2400">
                <a:latin typeface="Arial Unicode MS" pitchFamily="34" charset="-128"/>
              </a:rPr>
              <a:t>.</a:t>
            </a:r>
          </a:p>
        </p:txBody>
      </p:sp>
      <p:sp>
        <p:nvSpPr>
          <p:cNvPr id="11293" name="Rectangle 15"/>
          <p:cNvSpPr>
            <a:spLocks noChangeArrowheads="1"/>
          </p:cNvSpPr>
          <p:nvPr/>
        </p:nvSpPr>
        <p:spPr bwMode="auto">
          <a:xfrm>
            <a:off x="4067175" y="4437063"/>
            <a:ext cx="73025" cy="1728787"/>
          </a:xfrm>
          <a:prstGeom prst="rect">
            <a:avLst/>
          </a:prstGeom>
          <a:solidFill>
            <a:schemeClr val="tx2"/>
          </a:solidFill>
          <a:ln w="9525" algn="ctr">
            <a:noFill/>
            <a:miter lim="800000"/>
            <a:headEnd/>
            <a:tailEnd/>
          </a:ln>
        </p:spPr>
        <p:txBody>
          <a:bodyPr anchor="ctr">
            <a:spAutoFit/>
          </a:bodyPr>
          <a:lstStyle/>
          <a:p>
            <a:endParaRPr lang="en-US"/>
          </a:p>
        </p:txBody>
      </p:sp>
      <p:sp>
        <p:nvSpPr>
          <p:cNvPr id="11294" name="Oval 18"/>
          <p:cNvSpPr>
            <a:spLocks noChangeArrowheads="1"/>
          </p:cNvSpPr>
          <p:nvPr/>
        </p:nvSpPr>
        <p:spPr bwMode="auto">
          <a:xfrm>
            <a:off x="5795963" y="5229225"/>
            <a:ext cx="71437" cy="71438"/>
          </a:xfrm>
          <a:prstGeom prst="ellipse">
            <a:avLst/>
          </a:prstGeom>
          <a:noFill/>
          <a:ln w="9525" algn="ctr">
            <a:noFill/>
            <a:round/>
            <a:headEnd/>
            <a:tailEnd/>
          </a:ln>
        </p:spPr>
        <p:txBody>
          <a:bodyPr wrap="none" anchor="ctr">
            <a:spAutoFit/>
          </a:bodyPr>
          <a:lstStyle/>
          <a:p>
            <a:endParaRPr lang="en-US"/>
          </a:p>
        </p:txBody>
      </p:sp>
      <p:pic>
        <p:nvPicPr>
          <p:cNvPr id="11295" name="Picture 19" descr="romania2"/>
          <p:cNvPicPr>
            <a:picLocks noChangeAspect="1" noChangeArrowheads="1"/>
          </p:cNvPicPr>
          <p:nvPr/>
        </p:nvPicPr>
        <p:blipFill>
          <a:blip r:embed="rId4" cstate="print"/>
          <a:srcRect/>
          <a:stretch>
            <a:fillRect/>
          </a:stretch>
        </p:blipFill>
        <p:spPr bwMode="auto">
          <a:xfrm>
            <a:off x="428625" y="2428875"/>
            <a:ext cx="8229600" cy="4033838"/>
          </a:xfrm>
          <a:prstGeom prst="rect">
            <a:avLst/>
          </a:prstGeom>
          <a:noFill/>
          <a:ln w="9525">
            <a:noFill/>
            <a:miter lim="800000"/>
            <a:headEnd/>
            <a:tailEnd/>
          </a:ln>
        </p:spPr>
      </p:pic>
      <p:sp>
        <p:nvSpPr>
          <p:cNvPr id="11296" name="Oval 20"/>
          <p:cNvSpPr>
            <a:spLocks noChangeArrowheads="1"/>
          </p:cNvSpPr>
          <p:nvPr/>
        </p:nvSpPr>
        <p:spPr bwMode="auto">
          <a:xfrm>
            <a:off x="4429125" y="5429250"/>
            <a:ext cx="287338" cy="287338"/>
          </a:xfrm>
          <a:prstGeom prst="ellipse">
            <a:avLst/>
          </a:prstGeom>
          <a:noFill/>
          <a:ln w="57150" algn="ctr">
            <a:solidFill>
              <a:srgbClr val="FFFF66"/>
            </a:solidFill>
            <a:round/>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pPr>
              <a:defRPr/>
            </a:pPr>
            <a:r>
              <a:rPr lang="en-US" smtClean="0"/>
              <a:t>CPSC 322, Lecture 3</a:t>
            </a:r>
            <a:endParaRPr lang="en-US"/>
          </a:p>
        </p:txBody>
      </p:sp>
      <p:sp>
        <p:nvSpPr>
          <p:cNvPr id="9" name="Slide Number Placeholder 6"/>
          <p:cNvSpPr>
            <a:spLocks noGrp="1"/>
          </p:cNvSpPr>
          <p:nvPr>
            <p:ph type="sldNum" sz="quarter" idx="12"/>
          </p:nvPr>
        </p:nvSpPr>
        <p:spPr/>
        <p:txBody>
          <a:bodyPr/>
          <a:lstStyle/>
          <a:p>
            <a:pPr>
              <a:defRPr/>
            </a:pPr>
            <a:r>
              <a:rPr lang="en-US"/>
              <a:t>Slide </a:t>
            </a:r>
            <a:fld id="{EF4785FB-22E0-498D-ACE7-561F9BED1DC5}" type="slidenum">
              <a:rPr lang="en-US"/>
              <a:pPr>
                <a:defRPr/>
              </a:pPr>
              <a:t>14</a:t>
            </a:fld>
            <a:endParaRPr lang="en-US"/>
          </a:p>
        </p:txBody>
      </p:sp>
      <p:sp>
        <p:nvSpPr>
          <p:cNvPr id="12302" name="Rectangle 2"/>
          <p:cNvSpPr>
            <a:spLocks noGrp="1" noChangeArrowheads="1"/>
          </p:cNvSpPr>
          <p:nvPr>
            <p:ph type="title"/>
          </p:nvPr>
        </p:nvSpPr>
        <p:spPr/>
        <p:txBody>
          <a:bodyPr/>
          <a:lstStyle/>
          <a:p>
            <a:pPr eaLnBrk="1" hangingPunct="1"/>
            <a:r>
              <a:rPr lang="en-US" smtClean="0"/>
              <a:t>Example Heuristic Functions</a:t>
            </a:r>
          </a:p>
        </p:txBody>
      </p:sp>
      <p:sp>
        <p:nvSpPr>
          <p:cNvPr id="12303" name="Rectangle 3"/>
          <p:cNvSpPr>
            <a:spLocks noGrp="1" noChangeArrowheads="1"/>
          </p:cNvSpPr>
          <p:nvPr>
            <p:ph type="body" sz="half" idx="1"/>
          </p:nvPr>
        </p:nvSpPr>
        <p:spPr/>
        <p:txBody>
          <a:bodyPr/>
          <a:lstStyle/>
          <a:p>
            <a:pPr lvl="1" eaLnBrk="1" hangingPunct="1">
              <a:lnSpc>
                <a:spcPct val="60000"/>
              </a:lnSpc>
              <a:buFontTx/>
              <a:buNone/>
            </a:pPr>
            <a:endParaRPr lang="en-US" sz="1800" smtClean="0"/>
          </a:p>
          <a:p>
            <a:pPr marL="0" indent="0" eaLnBrk="1" hangingPunct="1">
              <a:buFontTx/>
              <a:buChar char="•"/>
            </a:pPr>
            <a:endParaRPr lang="en-US" sz="2000" smtClean="0"/>
          </a:p>
          <a:p>
            <a:pPr lvl="1" eaLnBrk="1" hangingPunct="1"/>
            <a:endParaRPr lang="en-US" sz="1800" smtClean="0"/>
          </a:p>
        </p:txBody>
      </p:sp>
      <p:sp>
        <p:nvSpPr>
          <p:cNvPr id="12304" name="Rectangle 5"/>
          <p:cNvSpPr>
            <a:spLocks noChangeArrowheads="1"/>
          </p:cNvSpPr>
          <p:nvPr/>
        </p:nvSpPr>
        <p:spPr bwMode="auto">
          <a:xfrm>
            <a:off x="323850" y="908050"/>
            <a:ext cx="8458200" cy="1152525"/>
          </a:xfrm>
          <a:prstGeom prst="rect">
            <a:avLst/>
          </a:prstGeom>
          <a:noFill/>
          <a:ln w="9525">
            <a:noFill/>
            <a:miter lim="800000"/>
            <a:headEnd/>
            <a:tailEnd/>
          </a:ln>
        </p:spPr>
        <p:txBody>
          <a:bodyPr/>
          <a:lstStyle/>
          <a:p>
            <a:pPr marL="342900" indent="-342900">
              <a:spcBef>
                <a:spcPct val="20000"/>
              </a:spcBef>
              <a:buFontTx/>
              <a:buChar char="•"/>
            </a:pPr>
            <a:r>
              <a:rPr lang="en-US" sz="2400">
                <a:latin typeface="Arial Unicode MS" pitchFamily="34" charset="-128"/>
              </a:rPr>
              <a:t>In the </a:t>
            </a:r>
            <a:r>
              <a:rPr lang="en-US" sz="2400">
                <a:solidFill>
                  <a:schemeClr val="accent2"/>
                </a:solidFill>
                <a:latin typeface="Arial Unicode MS" pitchFamily="34" charset="-128"/>
              </a:rPr>
              <a:t>8-puzzle</a:t>
            </a:r>
            <a:r>
              <a:rPr lang="en-US" sz="2400">
                <a:latin typeface="Arial Unicode MS" pitchFamily="34" charset="-128"/>
              </a:rPr>
              <a:t>, we can use the number of misplaced tiles</a:t>
            </a:r>
          </a:p>
        </p:txBody>
      </p:sp>
      <p:graphicFrame>
        <p:nvGraphicFramePr>
          <p:cNvPr id="12290" name="Object 6"/>
          <p:cNvGraphicFramePr>
            <a:graphicFrameLocks noChangeAspect="1"/>
          </p:cNvGraphicFramePr>
          <p:nvPr>
            <p:ph sz="half" idx="2"/>
          </p:nvPr>
        </p:nvGraphicFramePr>
        <p:xfrm>
          <a:off x="4822825" y="1341438"/>
          <a:ext cx="4321175" cy="2024062"/>
        </p:xfrm>
        <a:graphic>
          <a:graphicData uri="http://schemas.openxmlformats.org/presentationml/2006/ole">
            <p:oleObj spid="_x0000_s12290" name="Acrobat Document" r:id="rId4" imgW="2133898" imgH="1000000" progId="AcroExch.Document.7">
              <p:embed/>
            </p:oleObj>
          </a:graphicData>
        </a:graphic>
      </p:graphicFrame>
      <p:pic>
        <p:nvPicPr>
          <p:cNvPr id="12305" name="Picture 7" descr="8puzzle"/>
          <p:cNvPicPr>
            <a:picLocks noChangeAspect="1" noChangeArrowheads="1"/>
          </p:cNvPicPr>
          <p:nvPr/>
        </p:nvPicPr>
        <p:blipFill>
          <a:blip r:embed="rId5" cstate="print"/>
          <a:srcRect/>
          <a:stretch>
            <a:fillRect/>
          </a:stretch>
        </p:blipFill>
        <p:spPr bwMode="auto">
          <a:xfrm>
            <a:off x="395288" y="1412875"/>
            <a:ext cx="3889375" cy="1974850"/>
          </a:xfrm>
          <a:prstGeom prst="rect">
            <a:avLst/>
          </a:prstGeom>
          <a:noFill/>
          <a:ln w="9525">
            <a:solidFill>
              <a:schemeClr val="accent2"/>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5"/>
          <p:cNvSpPr>
            <a:spLocks noGrp="1"/>
          </p:cNvSpPr>
          <p:nvPr>
            <p:ph type="ftr" sz="quarter" idx="11"/>
          </p:nvPr>
        </p:nvSpPr>
        <p:spPr/>
        <p:txBody>
          <a:bodyPr/>
          <a:lstStyle/>
          <a:p>
            <a:pPr>
              <a:defRPr/>
            </a:pPr>
            <a:r>
              <a:rPr lang="en-US" smtClean="0"/>
              <a:t>CPSC 322, Lecture 3</a:t>
            </a:r>
            <a:endParaRPr lang="en-US"/>
          </a:p>
        </p:txBody>
      </p:sp>
      <p:sp>
        <p:nvSpPr>
          <p:cNvPr id="25" name="Slide Number Placeholder 6"/>
          <p:cNvSpPr>
            <a:spLocks noGrp="1"/>
          </p:cNvSpPr>
          <p:nvPr>
            <p:ph type="sldNum" sz="quarter" idx="12"/>
          </p:nvPr>
        </p:nvSpPr>
        <p:spPr/>
        <p:txBody>
          <a:bodyPr/>
          <a:lstStyle/>
          <a:p>
            <a:pPr>
              <a:defRPr/>
            </a:pPr>
            <a:r>
              <a:rPr lang="en-US"/>
              <a:t>Slide </a:t>
            </a:r>
            <a:fld id="{0DDB29DC-1F57-4080-AEAC-2887C8DD2975}" type="slidenum">
              <a:rPr lang="en-US"/>
              <a:pPr>
                <a:defRPr/>
              </a:pPr>
              <a:t>15</a:t>
            </a:fld>
            <a:endParaRPr lang="en-US"/>
          </a:p>
        </p:txBody>
      </p:sp>
      <p:sp>
        <p:nvSpPr>
          <p:cNvPr id="13339" name="Rectangle 2"/>
          <p:cNvSpPr>
            <a:spLocks noGrp="1" noChangeArrowheads="1"/>
          </p:cNvSpPr>
          <p:nvPr>
            <p:ph type="title"/>
          </p:nvPr>
        </p:nvSpPr>
        <p:spPr/>
        <p:txBody>
          <a:bodyPr/>
          <a:lstStyle/>
          <a:p>
            <a:pPr eaLnBrk="1" hangingPunct="1"/>
            <a:r>
              <a:rPr lang="en-US" smtClean="0"/>
              <a:t>Example Heuristic Functions</a:t>
            </a:r>
          </a:p>
        </p:txBody>
      </p:sp>
      <p:sp>
        <p:nvSpPr>
          <p:cNvPr id="13340" name="Rectangle 3"/>
          <p:cNvSpPr>
            <a:spLocks noGrp="1" noChangeArrowheads="1"/>
          </p:cNvSpPr>
          <p:nvPr>
            <p:ph type="body" sz="half" idx="1"/>
          </p:nvPr>
        </p:nvSpPr>
        <p:spPr/>
        <p:txBody>
          <a:bodyPr/>
          <a:lstStyle/>
          <a:p>
            <a:pPr lvl="1" eaLnBrk="1" hangingPunct="1">
              <a:lnSpc>
                <a:spcPct val="60000"/>
              </a:lnSpc>
              <a:buFontTx/>
              <a:buNone/>
            </a:pPr>
            <a:endParaRPr lang="en-US" sz="1800" smtClean="0"/>
          </a:p>
          <a:p>
            <a:pPr marL="0" indent="0" eaLnBrk="1" hangingPunct="1">
              <a:buFontTx/>
              <a:buChar char="•"/>
            </a:pPr>
            <a:endParaRPr lang="en-US" sz="2000" smtClean="0"/>
          </a:p>
          <a:p>
            <a:pPr lvl="1" eaLnBrk="1" hangingPunct="1"/>
            <a:endParaRPr lang="en-US" sz="1800" smtClean="0"/>
          </a:p>
        </p:txBody>
      </p:sp>
      <p:sp>
        <p:nvSpPr>
          <p:cNvPr id="13341" name="Rectangle 4"/>
          <p:cNvSpPr>
            <a:spLocks noChangeArrowheads="1"/>
          </p:cNvSpPr>
          <p:nvPr/>
        </p:nvSpPr>
        <p:spPr bwMode="auto">
          <a:xfrm>
            <a:off x="250825" y="1125538"/>
            <a:ext cx="8458200" cy="1152525"/>
          </a:xfrm>
          <a:prstGeom prst="rect">
            <a:avLst/>
          </a:prstGeom>
          <a:noFill/>
          <a:ln w="9525">
            <a:noFill/>
            <a:miter lim="800000"/>
            <a:headEnd/>
            <a:tailEnd/>
          </a:ln>
        </p:spPr>
        <p:txBody>
          <a:bodyPr/>
          <a:lstStyle/>
          <a:p>
            <a:pPr marL="342900" indent="-342900">
              <a:spcBef>
                <a:spcPct val="20000"/>
              </a:spcBef>
              <a:buFontTx/>
              <a:buChar char="•"/>
            </a:pPr>
            <a:r>
              <a:rPr lang="en-US" sz="2400">
                <a:latin typeface="Arial Unicode MS" pitchFamily="34" charset="-128"/>
              </a:rPr>
              <a:t>Another one we can use the number of moves between each tile's current position and its position in the solution</a:t>
            </a:r>
          </a:p>
        </p:txBody>
      </p:sp>
      <p:graphicFrame>
        <p:nvGraphicFramePr>
          <p:cNvPr id="13314" name="Object 13"/>
          <p:cNvGraphicFramePr>
            <a:graphicFrameLocks noChangeAspect="1"/>
          </p:cNvGraphicFramePr>
          <p:nvPr/>
        </p:nvGraphicFramePr>
        <p:xfrm>
          <a:off x="4749800" y="1989138"/>
          <a:ext cx="4321175" cy="2024062"/>
        </p:xfrm>
        <a:graphic>
          <a:graphicData uri="http://schemas.openxmlformats.org/presentationml/2006/ole">
            <p:oleObj spid="_x0000_s13314" name="Acrobat Document" r:id="rId4" imgW="2133898" imgH="1000000" progId="AcroExch.Document.7">
              <p:embed/>
            </p:oleObj>
          </a:graphicData>
        </a:graphic>
      </p:graphicFrame>
      <p:pic>
        <p:nvPicPr>
          <p:cNvPr id="13342" name="Picture 14" descr="8puzzle"/>
          <p:cNvPicPr>
            <a:picLocks noChangeAspect="1" noChangeArrowheads="1"/>
          </p:cNvPicPr>
          <p:nvPr/>
        </p:nvPicPr>
        <p:blipFill>
          <a:blip r:embed="rId5" cstate="print"/>
          <a:srcRect/>
          <a:stretch>
            <a:fillRect/>
          </a:stretch>
        </p:blipFill>
        <p:spPr bwMode="auto">
          <a:xfrm>
            <a:off x="322263" y="2060575"/>
            <a:ext cx="3889375" cy="1974850"/>
          </a:xfrm>
          <a:prstGeom prst="rect">
            <a:avLst/>
          </a:prstGeom>
          <a:noFill/>
          <a:ln w="9525">
            <a:solidFill>
              <a:schemeClr val="accent2"/>
            </a:solidFill>
            <a:miter lim="800000"/>
            <a:headEnd/>
            <a:tailEnd/>
          </a:ln>
        </p:spPr>
      </p:pic>
      <p:sp>
        <p:nvSpPr>
          <p:cNvPr id="13343" name="Text Box 16"/>
          <p:cNvSpPr txBox="1">
            <a:spLocks noChangeArrowheads="1"/>
          </p:cNvSpPr>
          <p:nvPr/>
        </p:nvSpPr>
        <p:spPr bwMode="auto">
          <a:xfrm>
            <a:off x="252413" y="4508500"/>
            <a:ext cx="358775" cy="406400"/>
          </a:xfrm>
          <a:prstGeom prst="rect">
            <a:avLst/>
          </a:prstGeom>
          <a:noFill/>
          <a:ln w="9525" algn="ctr">
            <a:solidFill>
              <a:schemeClr val="tx1"/>
            </a:solidFill>
            <a:miter lim="800000"/>
            <a:headEnd/>
            <a:tailEnd/>
          </a:ln>
        </p:spPr>
        <p:txBody>
          <a:bodyPr>
            <a:spAutoFit/>
          </a:bodyPr>
          <a:lstStyle/>
          <a:p>
            <a:pPr>
              <a:spcBef>
                <a:spcPct val="50000"/>
              </a:spcBef>
            </a:pPr>
            <a:r>
              <a:rPr lang="en-US" sz="2000" b="1">
                <a:latin typeface="Arial Unicode MS" pitchFamily="34" charset="-128"/>
              </a:rPr>
              <a:t>1</a:t>
            </a:r>
          </a:p>
        </p:txBody>
      </p:sp>
      <p:sp>
        <p:nvSpPr>
          <p:cNvPr id="13344" name="Text Box 17"/>
          <p:cNvSpPr txBox="1">
            <a:spLocks noChangeArrowheads="1"/>
          </p:cNvSpPr>
          <p:nvPr/>
        </p:nvSpPr>
        <p:spPr bwMode="auto">
          <a:xfrm>
            <a:off x="755650" y="4508500"/>
            <a:ext cx="358775" cy="406400"/>
          </a:xfrm>
          <a:prstGeom prst="rect">
            <a:avLst/>
          </a:prstGeom>
          <a:noFill/>
          <a:ln w="9525" algn="ctr">
            <a:solidFill>
              <a:schemeClr val="tx1"/>
            </a:solidFill>
            <a:miter lim="800000"/>
            <a:headEnd/>
            <a:tailEnd/>
          </a:ln>
        </p:spPr>
        <p:txBody>
          <a:bodyPr>
            <a:spAutoFit/>
          </a:bodyPr>
          <a:lstStyle/>
          <a:p>
            <a:pPr>
              <a:spcBef>
                <a:spcPct val="50000"/>
              </a:spcBef>
            </a:pPr>
            <a:r>
              <a:rPr lang="en-US" sz="2000" b="1">
                <a:latin typeface="Arial Unicode MS" pitchFamily="34" charset="-128"/>
              </a:rPr>
              <a:t>2</a:t>
            </a:r>
          </a:p>
        </p:txBody>
      </p:sp>
      <p:sp>
        <p:nvSpPr>
          <p:cNvPr id="13345" name="Text Box 18"/>
          <p:cNvSpPr txBox="1">
            <a:spLocks noChangeArrowheads="1"/>
          </p:cNvSpPr>
          <p:nvPr/>
        </p:nvSpPr>
        <p:spPr bwMode="auto">
          <a:xfrm>
            <a:off x="1260475" y="4508500"/>
            <a:ext cx="358775" cy="406400"/>
          </a:xfrm>
          <a:prstGeom prst="rect">
            <a:avLst/>
          </a:prstGeom>
          <a:noFill/>
          <a:ln w="9525" algn="ctr">
            <a:solidFill>
              <a:schemeClr val="tx1"/>
            </a:solidFill>
            <a:miter lim="800000"/>
            <a:headEnd/>
            <a:tailEnd/>
          </a:ln>
        </p:spPr>
        <p:txBody>
          <a:bodyPr>
            <a:spAutoFit/>
          </a:bodyPr>
          <a:lstStyle/>
          <a:p>
            <a:pPr>
              <a:spcBef>
                <a:spcPct val="50000"/>
              </a:spcBef>
            </a:pPr>
            <a:r>
              <a:rPr lang="en-US" sz="2000" b="1">
                <a:latin typeface="Arial Unicode MS" pitchFamily="34" charset="-128"/>
              </a:rPr>
              <a:t>3</a:t>
            </a:r>
          </a:p>
        </p:txBody>
      </p:sp>
      <p:sp>
        <p:nvSpPr>
          <p:cNvPr id="13346" name="Text Box 19"/>
          <p:cNvSpPr txBox="1">
            <a:spLocks noChangeArrowheads="1"/>
          </p:cNvSpPr>
          <p:nvPr/>
        </p:nvSpPr>
        <p:spPr bwMode="auto">
          <a:xfrm>
            <a:off x="1763713" y="4508500"/>
            <a:ext cx="358775" cy="406400"/>
          </a:xfrm>
          <a:prstGeom prst="rect">
            <a:avLst/>
          </a:prstGeom>
          <a:noFill/>
          <a:ln w="9525" algn="ctr">
            <a:solidFill>
              <a:schemeClr val="tx1"/>
            </a:solidFill>
            <a:miter lim="800000"/>
            <a:headEnd/>
            <a:tailEnd/>
          </a:ln>
        </p:spPr>
        <p:txBody>
          <a:bodyPr>
            <a:spAutoFit/>
          </a:bodyPr>
          <a:lstStyle/>
          <a:p>
            <a:pPr>
              <a:spcBef>
                <a:spcPct val="50000"/>
              </a:spcBef>
            </a:pPr>
            <a:r>
              <a:rPr lang="en-US" sz="2000" b="1">
                <a:latin typeface="Arial Unicode MS" pitchFamily="34" charset="-128"/>
              </a:rPr>
              <a:t>4</a:t>
            </a:r>
          </a:p>
        </p:txBody>
      </p:sp>
      <p:sp>
        <p:nvSpPr>
          <p:cNvPr id="13347" name="Text Box 20"/>
          <p:cNvSpPr txBox="1">
            <a:spLocks noChangeArrowheads="1"/>
          </p:cNvSpPr>
          <p:nvPr/>
        </p:nvSpPr>
        <p:spPr bwMode="auto">
          <a:xfrm>
            <a:off x="2339975" y="4508500"/>
            <a:ext cx="358775" cy="406400"/>
          </a:xfrm>
          <a:prstGeom prst="rect">
            <a:avLst/>
          </a:prstGeom>
          <a:noFill/>
          <a:ln w="9525" algn="ctr">
            <a:solidFill>
              <a:schemeClr val="tx1"/>
            </a:solidFill>
            <a:miter lim="800000"/>
            <a:headEnd/>
            <a:tailEnd/>
          </a:ln>
        </p:spPr>
        <p:txBody>
          <a:bodyPr>
            <a:spAutoFit/>
          </a:bodyPr>
          <a:lstStyle/>
          <a:p>
            <a:pPr>
              <a:spcBef>
                <a:spcPct val="50000"/>
              </a:spcBef>
            </a:pPr>
            <a:r>
              <a:rPr lang="en-US" sz="2000" b="1">
                <a:latin typeface="Arial Unicode MS" pitchFamily="34" charset="-128"/>
              </a:rPr>
              <a:t>5</a:t>
            </a:r>
          </a:p>
        </p:txBody>
      </p:sp>
      <p:sp>
        <p:nvSpPr>
          <p:cNvPr id="13348" name="Text Box 21"/>
          <p:cNvSpPr txBox="1">
            <a:spLocks noChangeArrowheads="1"/>
          </p:cNvSpPr>
          <p:nvPr/>
        </p:nvSpPr>
        <p:spPr bwMode="auto">
          <a:xfrm>
            <a:off x="2844800" y="4508500"/>
            <a:ext cx="358775" cy="406400"/>
          </a:xfrm>
          <a:prstGeom prst="rect">
            <a:avLst/>
          </a:prstGeom>
          <a:noFill/>
          <a:ln w="9525" algn="ctr">
            <a:solidFill>
              <a:schemeClr val="tx1"/>
            </a:solidFill>
            <a:miter lim="800000"/>
            <a:headEnd/>
            <a:tailEnd/>
          </a:ln>
        </p:spPr>
        <p:txBody>
          <a:bodyPr>
            <a:spAutoFit/>
          </a:bodyPr>
          <a:lstStyle/>
          <a:p>
            <a:pPr>
              <a:spcBef>
                <a:spcPct val="50000"/>
              </a:spcBef>
            </a:pPr>
            <a:r>
              <a:rPr lang="en-US" sz="2000" b="1">
                <a:latin typeface="Arial Unicode MS" pitchFamily="34" charset="-128"/>
              </a:rPr>
              <a:t>6</a:t>
            </a:r>
          </a:p>
        </p:txBody>
      </p:sp>
      <p:sp>
        <p:nvSpPr>
          <p:cNvPr id="13349" name="Text Box 22"/>
          <p:cNvSpPr txBox="1">
            <a:spLocks noChangeArrowheads="1"/>
          </p:cNvSpPr>
          <p:nvPr/>
        </p:nvSpPr>
        <p:spPr bwMode="auto">
          <a:xfrm>
            <a:off x="3419475" y="4508500"/>
            <a:ext cx="358775" cy="406400"/>
          </a:xfrm>
          <a:prstGeom prst="rect">
            <a:avLst/>
          </a:prstGeom>
          <a:noFill/>
          <a:ln w="9525" algn="ctr">
            <a:solidFill>
              <a:schemeClr val="tx1"/>
            </a:solidFill>
            <a:miter lim="800000"/>
            <a:headEnd/>
            <a:tailEnd/>
          </a:ln>
        </p:spPr>
        <p:txBody>
          <a:bodyPr>
            <a:spAutoFit/>
          </a:bodyPr>
          <a:lstStyle/>
          <a:p>
            <a:pPr>
              <a:spcBef>
                <a:spcPct val="50000"/>
              </a:spcBef>
            </a:pPr>
            <a:r>
              <a:rPr lang="en-US" sz="2000" b="1">
                <a:latin typeface="Arial Unicode MS" pitchFamily="34" charset="-128"/>
              </a:rPr>
              <a:t>7</a:t>
            </a:r>
          </a:p>
        </p:txBody>
      </p:sp>
      <p:sp>
        <p:nvSpPr>
          <p:cNvPr id="13350" name="Text Box 23"/>
          <p:cNvSpPr txBox="1">
            <a:spLocks noChangeArrowheads="1"/>
          </p:cNvSpPr>
          <p:nvPr/>
        </p:nvSpPr>
        <p:spPr bwMode="auto">
          <a:xfrm>
            <a:off x="3924300" y="4508500"/>
            <a:ext cx="358775" cy="406400"/>
          </a:xfrm>
          <a:prstGeom prst="rect">
            <a:avLst/>
          </a:prstGeom>
          <a:noFill/>
          <a:ln w="9525" algn="ctr">
            <a:solidFill>
              <a:schemeClr val="tx1"/>
            </a:solidFill>
            <a:miter lim="800000"/>
            <a:headEnd/>
            <a:tailEnd/>
          </a:ln>
        </p:spPr>
        <p:txBody>
          <a:bodyPr>
            <a:spAutoFit/>
          </a:bodyPr>
          <a:lstStyle/>
          <a:p>
            <a:pPr>
              <a:spcBef>
                <a:spcPct val="50000"/>
              </a:spcBef>
            </a:pPr>
            <a:r>
              <a:rPr lang="en-US" sz="2000" b="1">
                <a:latin typeface="Arial Unicode MS" pitchFamily="34" charset="-128"/>
              </a:rPr>
              <a:t>8</a:t>
            </a:r>
          </a:p>
        </p:txBody>
      </p:sp>
      <p:sp>
        <p:nvSpPr>
          <p:cNvPr id="13351" name="Text Box 24"/>
          <p:cNvSpPr txBox="1">
            <a:spLocks noChangeArrowheads="1"/>
          </p:cNvSpPr>
          <p:nvPr/>
        </p:nvSpPr>
        <p:spPr bwMode="auto">
          <a:xfrm>
            <a:off x="4787900" y="4508500"/>
            <a:ext cx="358775" cy="406400"/>
          </a:xfrm>
          <a:prstGeom prst="rect">
            <a:avLst/>
          </a:prstGeom>
          <a:noFill/>
          <a:ln w="9525" algn="ctr">
            <a:solidFill>
              <a:schemeClr val="tx1"/>
            </a:solidFill>
            <a:miter lim="800000"/>
            <a:headEnd/>
            <a:tailEnd/>
          </a:ln>
        </p:spPr>
        <p:txBody>
          <a:bodyPr>
            <a:spAutoFit/>
          </a:bodyPr>
          <a:lstStyle/>
          <a:p>
            <a:pPr>
              <a:spcBef>
                <a:spcPct val="50000"/>
              </a:spcBef>
            </a:pPr>
            <a:r>
              <a:rPr lang="en-US" sz="2000" b="1">
                <a:latin typeface="Arial Unicode MS" pitchFamily="34" charset="-128"/>
              </a:rPr>
              <a:t>1</a:t>
            </a:r>
          </a:p>
        </p:txBody>
      </p:sp>
      <p:sp>
        <p:nvSpPr>
          <p:cNvPr id="13352" name="Text Box 25"/>
          <p:cNvSpPr txBox="1">
            <a:spLocks noChangeArrowheads="1"/>
          </p:cNvSpPr>
          <p:nvPr/>
        </p:nvSpPr>
        <p:spPr bwMode="auto">
          <a:xfrm>
            <a:off x="5291138" y="4508500"/>
            <a:ext cx="358775" cy="406400"/>
          </a:xfrm>
          <a:prstGeom prst="rect">
            <a:avLst/>
          </a:prstGeom>
          <a:noFill/>
          <a:ln w="9525" algn="ctr">
            <a:solidFill>
              <a:schemeClr val="tx1"/>
            </a:solidFill>
            <a:miter lim="800000"/>
            <a:headEnd/>
            <a:tailEnd/>
          </a:ln>
        </p:spPr>
        <p:txBody>
          <a:bodyPr>
            <a:spAutoFit/>
          </a:bodyPr>
          <a:lstStyle/>
          <a:p>
            <a:pPr>
              <a:spcBef>
                <a:spcPct val="50000"/>
              </a:spcBef>
            </a:pPr>
            <a:r>
              <a:rPr lang="en-US" sz="2000" b="1">
                <a:latin typeface="Arial Unicode MS" pitchFamily="34" charset="-128"/>
              </a:rPr>
              <a:t>2</a:t>
            </a:r>
          </a:p>
        </p:txBody>
      </p:sp>
      <p:sp>
        <p:nvSpPr>
          <p:cNvPr id="13353" name="Text Box 26"/>
          <p:cNvSpPr txBox="1">
            <a:spLocks noChangeArrowheads="1"/>
          </p:cNvSpPr>
          <p:nvPr/>
        </p:nvSpPr>
        <p:spPr bwMode="auto">
          <a:xfrm>
            <a:off x="5795963" y="4508500"/>
            <a:ext cx="358775" cy="406400"/>
          </a:xfrm>
          <a:prstGeom prst="rect">
            <a:avLst/>
          </a:prstGeom>
          <a:noFill/>
          <a:ln w="9525" algn="ctr">
            <a:solidFill>
              <a:schemeClr val="tx1"/>
            </a:solidFill>
            <a:miter lim="800000"/>
            <a:headEnd/>
            <a:tailEnd/>
          </a:ln>
        </p:spPr>
        <p:txBody>
          <a:bodyPr>
            <a:spAutoFit/>
          </a:bodyPr>
          <a:lstStyle/>
          <a:p>
            <a:pPr>
              <a:spcBef>
                <a:spcPct val="50000"/>
              </a:spcBef>
            </a:pPr>
            <a:r>
              <a:rPr lang="en-US" sz="2000" b="1">
                <a:latin typeface="Arial Unicode MS" pitchFamily="34" charset="-128"/>
              </a:rPr>
              <a:t>3</a:t>
            </a:r>
          </a:p>
        </p:txBody>
      </p:sp>
      <p:sp>
        <p:nvSpPr>
          <p:cNvPr id="13354" name="Text Box 27"/>
          <p:cNvSpPr txBox="1">
            <a:spLocks noChangeArrowheads="1"/>
          </p:cNvSpPr>
          <p:nvPr/>
        </p:nvSpPr>
        <p:spPr bwMode="auto">
          <a:xfrm>
            <a:off x="6299200" y="4508500"/>
            <a:ext cx="358775" cy="406400"/>
          </a:xfrm>
          <a:prstGeom prst="rect">
            <a:avLst/>
          </a:prstGeom>
          <a:noFill/>
          <a:ln w="9525" algn="ctr">
            <a:solidFill>
              <a:schemeClr val="tx1"/>
            </a:solidFill>
            <a:miter lim="800000"/>
            <a:headEnd/>
            <a:tailEnd/>
          </a:ln>
        </p:spPr>
        <p:txBody>
          <a:bodyPr>
            <a:spAutoFit/>
          </a:bodyPr>
          <a:lstStyle/>
          <a:p>
            <a:pPr>
              <a:spcBef>
                <a:spcPct val="50000"/>
              </a:spcBef>
            </a:pPr>
            <a:r>
              <a:rPr lang="en-US" sz="2000" b="1">
                <a:latin typeface="Arial Unicode MS" pitchFamily="34" charset="-128"/>
              </a:rPr>
              <a:t>4</a:t>
            </a:r>
          </a:p>
        </p:txBody>
      </p:sp>
      <p:sp>
        <p:nvSpPr>
          <p:cNvPr id="13355" name="Text Box 28"/>
          <p:cNvSpPr txBox="1">
            <a:spLocks noChangeArrowheads="1"/>
          </p:cNvSpPr>
          <p:nvPr/>
        </p:nvSpPr>
        <p:spPr bwMode="auto">
          <a:xfrm>
            <a:off x="6875463" y="4508500"/>
            <a:ext cx="358775" cy="406400"/>
          </a:xfrm>
          <a:prstGeom prst="rect">
            <a:avLst/>
          </a:prstGeom>
          <a:noFill/>
          <a:ln w="9525" algn="ctr">
            <a:solidFill>
              <a:schemeClr val="tx1"/>
            </a:solidFill>
            <a:miter lim="800000"/>
            <a:headEnd/>
            <a:tailEnd/>
          </a:ln>
        </p:spPr>
        <p:txBody>
          <a:bodyPr>
            <a:spAutoFit/>
          </a:bodyPr>
          <a:lstStyle/>
          <a:p>
            <a:pPr>
              <a:spcBef>
                <a:spcPct val="50000"/>
              </a:spcBef>
            </a:pPr>
            <a:r>
              <a:rPr lang="en-US" sz="2000" b="1">
                <a:latin typeface="Arial Unicode MS" pitchFamily="34" charset="-128"/>
              </a:rPr>
              <a:t>5</a:t>
            </a:r>
          </a:p>
        </p:txBody>
      </p:sp>
      <p:sp>
        <p:nvSpPr>
          <p:cNvPr id="13356" name="Text Box 29"/>
          <p:cNvSpPr txBox="1">
            <a:spLocks noChangeArrowheads="1"/>
          </p:cNvSpPr>
          <p:nvPr/>
        </p:nvSpPr>
        <p:spPr bwMode="auto">
          <a:xfrm>
            <a:off x="7380288" y="4508500"/>
            <a:ext cx="358775" cy="406400"/>
          </a:xfrm>
          <a:prstGeom prst="rect">
            <a:avLst/>
          </a:prstGeom>
          <a:noFill/>
          <a:ln w="9525" algn="ctr">
            <a:solidFill>
              <a:schemeClr val="tx1"/>
            </a:solidFill>
            <a:miter lim="800000"/>
            <a:headEnd/>
            <a:tailEnd/>
          </a:ln>
        </p:spPr>
        <p:txBody>
          <a:bodyPr>
            <a:spAutoFit/>
          </a:bodyPr>
          <a:lstStyle/>
          <a:p>
            <a:pPr>
              <a:spcBef>
                <a:spcPct val="50000"/>
              </a:spcBef>
            </a:pPr>
            <a:r>
              <a:rPr lang="en-US" sz="2000" b="1">
                <a:latin typeface="Arial Unicode MS" pitchFamily="34" charset="-128"/>
              </a:rPr>
              <a:t>6</a:t>
            </a:r>
          </a:p>
        </p:txBody>
      </p:sp>
      <p:sp>
        <p:nvSpPr>
          <p:cNvPr id="13357" name="Text Box 30"/>
          <p:cNvSpPr txBox="1">
            <a:spLocks noChangeArrowheads="1"/>
          </p:cNvSpPr>
          <p:nvPr/>
        </p:nvSpPr>
        <p:spPr bwMode="auto">
          <a:xfrm>
            <a:off x="7954963" y="4508500"/>
            <a:ext cx="358775" cy="406400"/>
          </a:xfrm>
          <a:prstGeom prst="rect">
            <a:avLst/>
          </a:prstGeom>
          <a:noFill/>
          <a:ln w="9525" algn="ctr">
            <a:solidFill>
              <a:schemeClr val="tx1"/>
            </a:solidFill>
            <a:miter lim="800000"/>
            <a:headEnd/>
            <a:tailEnd/>
          </a:ln>
        </p:spPr>
        <p:txBody>
          <a:bodyPr>
            <a:spAutoFit/>
          </a:bodyPr>
          <a:lstStyle/>
          <a:p>
            <a:pPr>
              <a:spcBef>
                <a:spcPct val="50000"/>
              </a:spcBef>
            </a:pPr>
            <a:r>
              <a:rPr lang="en-US" sz="2000" b="1">
                <a:latin typeface="Arial Unicode MS" pitchFamily="34" charset="-128"/>
              </a:rPr>
              <a:t>7</a:t>
            </a:r>
          </a:p>
        </p:txBody>
      </p:sp>
      <p:sp>
        <p:nvSpPr>
          <p:cNvPr id="13358" name="Text Box 31"/>
          <p:cNvSpPr txBox="1">
            <a:spLocks noChangeArrowheads="1"/>
          </p:cNvSpPr>
          <p:nvPr/>
        </p:nvSpPr>
        <p:spPr bwMode="auto">
          <a:xfrm>
            <a:off x="8459788" y="4508500"/>
            <a:ext cx="358775" cy="406400"/>
          </a:xfrm>
          <a:prstGeom prst="rect">
            <a:avLst/>
          </a:prstGeom>
          <a:noFill/>
          <a:ln w="9525" algn="ctr">
            <a:solidFill>
              <a:schemeClr val="tx1"/>
            </a:solidFill>
            <a:miter lim="800000"/>
            <a:headEnd/>
            <a:tailEnd/>
          </a:ln>
        </p:spPr>
        <p:txBody>
          <a:bodyPr>
            <a:spAutoFit/>
          </a:bodyPr>
          <a:lstStyle/>
          <a:p>
            <a:pPr>
              <a:spcBef>
                <a:spcPct val="50000"/>
              </a:spcBef>
            </a:pPr>
            <a:r>
              <a:rPr lang="en-US" sz="2000" b="1">
                <a:latin typeface="Arial Unicode MS" pitchFamily="34" charset="-128"/>
              </a:rPr>
              <a:t>8</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t>CPSC 322, Lecture 3</a:t>
            </a:r>
            <a:endParaRPr lang="en-US"/>
          </a:p>
        </p:txBody>
      </p:sp>
      <p:sp>
        <p:nvSpPr>
          <p:cNvPr id="8" name="Slide Number Placeholder 5"/>
          <p:cNvSpPr>
            <a:spLocks noGrp="1"/>
          </p:cNvSpPr>
          <p:nvPr>
            <p:ph type="sldNum" sz="quarter" idx="12"/>
          </p:nvPr>
        </p:nvSpPr>
        <p:spPr/>
        <p:txBody>
          <a:bodyPr/>
          <a:lstStyle/>
          <a:p>
            <a:pPr>
              <a:defRPr/>
            </a:pPr>
            <a:r>
              <a:rPr lang="en-US"/>
              <a:t>Slide </a:t>
            </a:r>
            <a:fld id="{F8623C22-5B70-47C3-AEB9-638E8842995E}" type="slidenum">
              <a:rPr lang="en-US"/>
              <a:pPr>
                <a:defRPr/>
              </a:pPr>
              <a:t>16</a:t>
            </a:fld>
            <a:endParaRPr lang="en-US"/>
          </a:p>
        </p:txBody>
      </p:sp>
      <p:sp>
        <p:nvSpPr>
          <p:cNvPr id="14345" name="Rectangle 2"/>
          <p:cNvSpPr>
            <a:spLocks noGrp="1" noChangeArrowheads="1"/>
          </p:cNvSpPr>
          <p:nvPr>
            <p:ph type="title"/>
          </p:nvPr>
        </p:nvSpPr>
        <p:spPr/>
        <p:txBody>
          <a:bodyPr/>
          <a:lstStyle/>
          <a:p>
            <a:pPr eaLnBrk="1" hangingPunct="1"/>
            <a:r>
              <a:rPr lang="en-US" smtClean="0"/>
              <a:t>How to Construct a Heuristic</a:t>
            </a:r>
          </a:p>
        </p:txBody>
      </p:sp>
      <p:sp>
        <p:nvSpPr>
          <p:cNvPr id="14346" name="Rectangle 3"/>
          <p:cNvSpPr>
            <a:spLocks noGrp="1" noChangeArrowheads="1"/>
          </p:cNvSpPr>
          <p:nvPr>
            <p:ph type="body" idx="1"/>
          </p:nvPr>
        </p:nvSpPr>
        <p:spPr>
          <a:xfrm>
            <a:off x="250825" y="692150"/>
            <a:ext cx="8893175" cy="5616575"/>
          </a:xfrm>
        </p:spPr>
        <p:txBody>
          <a:bodyPr/>
          <a:lstStyle/>
          <a:p>
            <a:pPr lvl="1" eaLnBrk="1" hangingPunct="1">
              <a:lnSpc>
                <a:spcPct val="60000"/>
              </a:lnSpc>
              <a:buFontTx/>
              <a:buNone/>
            </a:pPr>
            <a:endParaRPr lang="en-US" sz="2000" smtClean="0"/>
          </a:p>
          <a:p>
            <a:pPr eaLnBrk="1" hangingPunct="1">
              <a:buFontTx/>
              <a:buChar char="•"/>
            </a:pPr>
            <a:endParaRPr lang="en-US" sz="2400" smtClean="0"/>
          </a:p>
          <a:p>
            <a:pPr lvl="1" eaLnBrk="1" hangingPunct="1"/>
            <a:endParaRPr lang="en-US" sz="2000" smtClean="0"/>
          </a:p>
        </p:txBody>
      </p:sp>
      <p:sp>
        <p:nvSpPr>
          <p:cNvPr id="14347" name="Rectangle 4"/>
          <p:cNvSpPr>
            <a:spLocks noChangeArrowheads="1"/>
          </p:cNvSpPr>
          <p:nvPr/>
        </p:nvSpPr>
        <p:spPr bwMode="auto">
          <a:xfrm>
            <a:off x="323850" y="908050"/>
            <a:ext cx="8569325" cy="5256213"/>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You identify  </a:t>
            </a:r>
            <a:r>
              <a:rPr lang="en-US" sz="2400">
                <a:solidFill>
                  <a:schemeClr val="accent2"/>
                </a:solidFill>
                <a:latin typeface="Arial Unicode MS" pitchFamily="34" charset="-128"/>
              </a:rPr>
              <a:t>relaxed version of the problem</a:t>
            </a:r>
            <a:r>
              <a:rPr lang="en-US" sz="2400">
                <a:latin typeface="Arial Unicode MS" pitchFamily="34" charset="-128"/>
              </a:rPr>
              <a:t>: </a:t>
            </a:r>
          </a:p>
          <a:p>
            <a:pPr marL="342900" indent="-342900">
              <a:spcBef>
                <a:spcPct val="20000"/>
              </a:spcBef>
              <a:buFontTx/>
              <a:buChar char="•"/>
            </a:pPr>
            <a:r>
              <a:rPr lang="en-US" sz="2400">
                <a:latin typeface="Arial Unicode MS" pitchFamily="34" charset="-128"/>
              </a:rPr>
              <a:t>where one or more constraints have been dropped</a:t>
            </a:r>
          </a:p>
          <a:p>
            <a:pPr marL="342900" indent="-342900">
              <a:spcBef>
                <a:spcPct val="20000"/>
              </a:spcBef>
              <a:buFontTx/>
              <a:buChar char="•"/>
            </a:pPr>
            <a:r>
              <a:rPr lang="en-US" sz="2400">
                <a:latin typeface="Arial Unicode MS" pitchFamily="34" charset="-128"/>
              </a:rPr>
              <a:t>problem with fewer restrictions on the actions</a:t>
            </a:r>
            <a:endParaRPr lang="en-US" sz="1600">
              <a:latin typeface="Arial Unicode MS" pitchFamily="34" charset="-128"/>
            </a:endParaRPr>
          </a:p>
          <a:p>
            <a:pPr marL="342900" indent="-342900">
              <a:spcBef>
                <a:spcPct val="20000"/>
              </a:spcBef>
            </a:pPr>
            <a:r>
              <a:rPr lang="en-US" sz="2400" b="1">
                <a:solidFill>
                  <a:schemeClr val="tx2"/>
                </a:solidFill>
                <a:latin typeface="Arial Unicode MS" pitchFamily="34" charset="-128"/>
              </a:rPr>
              <a:t>Robot</a:t>
            </a:r>
            <a:r>
              <a:rPr lang="en-US" sz="2400">
                <a:latin typeface="Arial Unicode MS" pitchFamily="34" charset="-128"/>
              </a:rPr>
              <a:t>: the agent </a:t>
            </a:r>
            <a:r>
              <a:rPr lang="en-US" sz="2400">
                <a:solidFill>
                  <a:schemeClr val="accent2"/>
                </a:solidFill>
                <a:latin typeface="Arial Unicode MS" pitchFamily="34" charset="-128"/>
              </a:rPr>
              <a:t>can move through walls</a:t>
            </a:r>
          </a:p>
          <a:p>
            <a:pPr marL="342900" indent="-342900">
              <a:spcBef>
                <a:spcPct val="20000"/>
              </a:spcBef>
            </a:pPr>
            <a:r>
              <a:rPr lang="en-US" sz="2400" b="1">
                <a:solidFill>
                  <a:schemeClr val="tx2"/>
                </a:solidFill>
                <a:latin typeface="Arial Unicode MS" pitchFamily="34" charset="-128"/>
              </a:rPr>
              <a:t>Driver</a:t>
            </a:r>
            <a:r>
              <a:rPr lang="en-US" sz="2400">
                <a:latin typeface="Arial Unicode MS" pitchFamily="34" charset="-128"/>
              </a:rPr>
              <a:t>: the agent </a:t>
            </a:r>
            <a:r>
              <a:rPr lang="en-US" sz="2400">
                <a:solidFill>
                  <a:schemeClr val="accent2"/>
                </a:solidFill>
                <a:latin typeface="Arial Unicode MS" pitchFamily="34" charset="-128"/>
              </a:rPr>
              <a:t>can move straight</a:t>
            </a:r>
          </a:p>
          <a:p>
            <a:pPr marL="342900" indent="-342900">
              <a:spcBef>
                <a:spcPct val="20000"/>
              </a:spcBef>
            </a:pPr>
            <a:r>
              <a:rPr lang="en-US" sz="2400" b="1">
                <a:latin typeface="Arial Unicode MS" pitchFamily="34" charset="-128"/>
              </a:rPr>
              <a:t>8puzzle</a:t>
            </a:r>
            <a:r>
              <a:rPr lang="en-US" sz="2400">
                <a:latin typeface="Arial Unicode MS" pitchFamily="34" charset="-128"/>
              </a:rPr>
              <a:t>: (1) tiles </a:t>
            </a:r>
            <a:r>
              <a:rPr lang="en-US" sz="2400">
                <a:solidFill>
                  <a:schemeClr val="accent2"/>
                </a:solidFill>
                <a:latin typeface="Arial Unicode MS" pitchFamily="34" charset="-128"/>
              </a:rPr>
              <a:t>can move anywhere</a:t>
            </a:r>
            <a:r>
              <a:rPr lang="en-US" sz="2400" b="1">
                <a:latin typeface="Arial Unicode MS" pitchFamily="34" charset="-128"/>
              </a:rPr>
              <a:t> </a:t>
            </a:r>
          </a:p>
          <a:p>
            <a:pPr marL="342900" indent="-342900">
              <a:spcBef>
                <a:spcPct val="20000"/>
              </a:spcBef>
            </a:pPr>
            <a:r>
              <a:rPr lang="en-US" sz="2400" b="1">
                <a:latin typeface="Arial Unicode MS" pitchFamily="34" charset="-128"/>
              </a:rPr>
              <a:t>		    </a:t>
            </a:r>
            <a:r>
              <a:rPr lang="en-US" sz="2400">
                <a:latin typeface="Arial Unicode MS" pitchFamily="34" charset="-128"/>
              </a:rPr>
              <a:t>(2) tiles can move to </a:t>
            </a:r>
            <a:r>
              <a:rPr lang="en-US" sz="2400">
                <a:solidFill>
                  <a:schemeClr val="accent2"/>
                </a:solidFill>
                <a:latin typeface="Arial Unicode MS" pitchFamily="34" charset="-128"/>
              </a:rPr>
              <a:t>any adjacent square</a:t>
            </a:r>
          </a:p>
          <a:p>
            <a:pPr marL="342900" indent="-342900">
              <a:spcBef>
                <a:spcPct val="20000"/>
              </a:spcBef>
            </a:pPr>
            <a:endParaRPr lang="en-US" sz="2400">
              <a:latin typeface="Arial Unicode MS" pitchFamily="34" charset="-128"/>
            </a:endParaRPr>
          </a:p>
        </p:txBody>
      </p:sp>
      <p:sp>
        <p:nvSpPr>
          <p:cNvPr id="561157" name="Rectangle 5"/>
          <p:cNvSpPr>
            <a:spLocks noChangeArrowheads="1"/>
          </p:cNvSpPr>
          <p:nvPr/>
        </p:nvSpPr>
        <p:spPr bwMode="auto">
          <a:xfrm>
            <a:off x="179388" y="4229100"/>
            <a:ext cx="8569325" cy="1936750"/>
          </a:xfrm>
          <a:prstGeom prst="rect">
            <a:avLst/>
          </a:prstGeom>
          <a:noFill/>
          <a:ln w="9525">
            <a:noFill/>
            <a:miter lim="800000"/>
            <a:headEnd/>
            <a:tailEnd/>
          </a:ln>
        </p:spPr>
        <p:txBody>
          <a:bodyPr/>
          <a:lstStyle/>
          <a:p>
            <a:pPr marL="342900" indent="-342900">
              <a:spcBef>
                <a:spcPct val="20000"/>
              </a:spcBef>
            </a:pPr>
            <a:r>
              <a:rPr lang="en-US" b="1">
                <a:latin typeface="Arial Unicode MS" pitchFamily="34" charset="-128"/>
              </a:rPr>
              <a:t>Result:</a:t>
            </a:r>
            <a:r>
              <a:rPr lang="en-US" sz="2400">
                <a:latin typeface="Arial Unicode MS" pitchFamily="34" charset="-128"/>
              </a:rPr>
              <a:t> </a:t>
            </a:r>
            <a:r>
              <a:rPr lang="en-US">
                <a:latin typeface="Arial Unicode MS" pitchFamily="34" charset="-128"/>
              </a:rPr>
              <a:t>The cost of an optimal solution to the relaxed problem is an admissible heuristic for the original problem</a:t>
            </a:r>
            <a:r>
              <a:rPr lang="en-US" sz="2400">
                <a:latin typeface="Arial Unicode MS" pitchFamily="34" charset="-128"/>
              </a:rPr>
              <a:t> (because it is always weakly less costly to solve a less constrained problem!)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1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5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smtClean="0"/>
              <a:t>CPSC 322, Lecture 3</a:t>
            </a:r>
            <a:endParaRPr lang="en-US"/>
          </a:p>
        </p:txBody>
      </p:sp>
      <p:sp>
        <p:nvSpPr>
          <p:cNvPr id="9" name="Slide Number Placeholder 5"/>
          <p:cNvSpPr>
            <a:spLocks noGrp="1"/>
          </p:cNvSpPr>
          <p:nvPr>
            <p:ph type="sldNum" sz="quarter" idx="12"/>
          </p:nvPr>
        </p:nvSpPr>
        <p:spPr/>
        <p:txBody>
          <a:bodyPr/>
          <a:lstStyle/>
          <a:p>
            <a:pPr>
              <a:defRPr/>
            </a:pPr>
            <a:r>
              <a:rPr lang="en-US"/>
              <a:t>Slide </a:t>
            </a:r>
            <a:fld id="{221D5F5C-FCDC-4667-9434-68544DE315EC}" type="slidenum">
              <a:rPr lang="en-US"/>
              <a:pPr>
                <a:defRPr/>
              </a:pPr>
              <a:t>17</a:t>
            </a:fld>
            <a:endParaRPr lang="en-US"/>
          </a:p>
        </p:txBody>
      </p:sp>
      <p:sp>
        <p:nvSpPr>
          <p:cNvPr id="26628" name="Rectangle 2"/>
          <p:cNvSpPr>
            <a:spLocks noGrp="1" noChangeArrowheads="1"/>
          </p:cNvSpPr>
          <p:nvPr>
            <p:ph type="title"/>
          </p:nvPr>
        </p:nvSpPr>
        <p:spPr/>
        <p:txBody>
          <a:bodyPr/>
          <a:lstStyle/>
          <a:p>
            <a:pPr eaLnBrk="1" hangingPunct="1"/>
            <a:r>
              <a:rPr lang="en-US" smtClean="0"/>
              <a:t>How to Construct a Heuristic (cont.)</a:t>
            </a:r>
          </a:p>
        </p:txBody>
      </p:sp>
      <p:sp>
        <p:nvSpPr>
          <p:cNvPr id="26629" name="Rectangle 3"/>
          <p:cNvSpPr>
            <a:spLocks noGrp="1" noChangeArrowheads="1"/>
          </p:cNvSpPr>
          <p:nvPr>
            <p:ph type="body" idx="1"/>
          </p:nvPr>
        </p:nvSpPr>
        <p:spPr>
          <a:xfrm>
            <a:off x="250825" y="692150"/>
            <a:ext cx="8893175" cy="5616575"/>
          </a:xfrm>
        </p:spPr>
        <p:txBody>
          <a:bodyPr/>
          <a:lstStyle/>
          <a:p>
            <a:pPr lvl="1" eaLnBrk="1" hangingPunct="1">
              <a:lnSpc>
                <a:spcPct val="60000"/>
              </a:lnSpc>
              <a:buFontTx/>
              <a:buNone/>
            </a:pPr>
            <a:endParaRPr lang="en-US" sz="2000" smtClean="0"/>
          </a:p>
          <a:p>
            <a:pPr eaLnBrk="1" hangingPunct="1">
              <a:buFontTx/>
              <a:buChar char="•"/>
            </a:pPr>
            <a:endParaRPr lang="en-US" sz="2400" smtClean="0"/>
          </a:p>
          <a:p>
            <a:pPr lvl="1" eaLnBrk="1" hangingPunct="1"/>
            <a:endParaRPr lang="en-US" sz="2000" smtClean="0"/>
          </a:p>
        </p:txBody>
      </p:sp>
      <p:sp>
        <p:nvSpPr>
          <p:cNvPr id="26630" name="Rectangle 4"/>
          <p:cNvSpPr>
            <a:spLocks noChangeArrowheads="1"/>
          </p:cNvSpPr>
          <p:nvPr/>
        </p:nvSpPr>
        <p:spPr bwMode="auto">
          <a:xfrm>
            <a:off x="323850" y="908050"/>
            <a:ext cx="8569325" cy="5256213"/>
          </a:xfrm>
          <a:prstGeom prst="rect">
            <a:avLst/>
          </a:prstGeom>
          <a:noFill/>
          <a:ln w="9525">
            <a:noFill/>
            <a:miter lim="800000"/>
            <a:headEnd/>
            <a:tailEnd/>
          </a:ln>
        </p:spPr>
        <p:txBody>
          <a:bodyPr/>
          <a:lstStyle/>
          <a:p>
            <a:pPr marL="342900" indent="-342900">
              <a:spcBef>
                <a:spcPct val="20000"/>
              </a:spcBef>
            </a:pPr>
            <a:endParaRPr lang="en-US" sz="2400">
              <a:latin typeface="Arial Unicode MS" pitchFamily="34" charset="-128"/>
            </a:endParaRPr>
          </a:p>
        </p:txBody>
      </p:sp>
      <p:sp>
        <p:nvSpPr>
          <p:cNvPr id="26631" name="Rectangle 5"/>
          <p:cNvSpPr>
            <a:spLocks noChangeArrowheads="1"/>
          </p:cNvSpPr>
          <p:nvPr/>
        </p:nvSpPr>
        <p:spPr bwMode="auto">
          <a:xfrm>
            <a:off x="250825" y="836613"/>
            <a:ext cx="8569325" cy="5256212"/>
          </a:xfrm>
          <a:prstGeom prst="rect">
            <a:avLst/>
          </a:prstGeom>
          <a:noFill/>
          <a:ln w="9525">
            <a:noFill/>
            <a:miter lim="800000"/>
            <a:headEnd/>
            <a:tailEnd/>
          </a:ln>
        </p:spPr>
        <p:txBody>
          <a:bodyPr/>
          <a:lstStyle/>
          <a:p>
            <a:pPr marL="342900" indent="-342900">
              <a:spcBef>
                <a:spcPct val="20000"/>
              </a:spcBef>
            </a:pPr>
            <a:r>
              <a:rPr lang="en-US">
                <a:latin typeface="Arial Unicode MS" pitchFamily="34" charset="-128"/>
              </a:rPr>
              <a:t>You should identify constraints which, when dropped, make the problem extremely easy to solve</a:t>
            </a:r>
          </a:p>
          <a:p>
            <a:pPr marL="742950" lvl="1" indent="-285750">
              <a:spcBef>
                <a:spcPct val="20000"/>
              </a:spcBef>
              <a:buClr>
                <a:schemeClr val="tx1"/>
              </a:buClr>
              <a:buSzPct val="120000"/>
              <a:buFontTx/>
              <a:buChar char="•"/>
            </a:pPr>
            <a:r>
              <a:rPr lang="en-US" sz="2000">
                <a:latin typeface="Arial Unicode MS" pitchFamily="34" charset="-128"/>
              </a:rPr>
              <a:t>this is important because heuristics are not useful if they're as hard to solve as the original problem!</a:t>
            </a:r>
          </a:p>
          <a:p>
            <a:pPr marL="342900" indent="-342900">
              <a:spcBef>
                <a:spcPct val="20000"/>
              </a:spcBef>
            </a:pPr>
            <a:endParaRPr lang="en-US" sz="2400">
              <a:latin typeface="Arial Unicode MS" pitchFamily="34" charset="-128"/>
            </a:endParaRPr>
          </a:p>
          <a:p>
            <a:pPr marL="342900" indent="-342900">
              <a:spcBef>
                <a:spcPct val="20000"/>
              </a:spcBef>
            </a:pPr>
            <a:endParaRPr lang="en-US" sz="2400">
              <a:latin typeface="Arial Unicode MS" pitchFamily="34" charset="-128"/>
            </a:endParaRPr>
          </a:p>
        </p:txBody>
      </p:sp>
      <p:sp>
        <p:nvSpPr>
          <p:cNvPr id="555014" name="Rectangle 6"/>
          <p:cNvSpPr>
            <a:spLocks noChangeArrowheads="1"/>
          </p:cNvSpPr>
          <p:nvPr/>
        </p:nvSpPr>
        <p:spPr bwMode="auto">
          <a:xfrm>
            <a:off x="323850" y="2997200"/>
            <a:ext cx="8569325" cy="3744913"/>
          </a:xfrm>
          <a:prstGeom prst="rect">
            <a:avLst/>
          </a:prstGeom>
          <a:noFill/>
          <a:ln w="9525">
            <a:noFill/>
            <a:miter lim="800000"/>
            <a:headEnd/>
            <a:tailEnd/>
          </a:ln>
        </p:spPr>
        <p:txBody>
          <a:bodyPr/>
          <a:lstStyle/>
          <a:p>
            <a:pPr marL="342900" indent="-342900">
              <a:spcBef>
                <a:spcPct val="20000"/>
              </a:spcBef>
            </a:pPr>
            <a:r>
              <a:rPr lang="en-US">
                <a:latin typeface="Arial Unicode MS" pitchFamily="34" charset="-128"/>
              </a:rPr>
              <a:t>This was the case in our examples</a:t>
            </a:r>
          </a:p>
          <a:p>
            <a:pPr marL="342900" indent="-342900">
              <a:spcBef>
                <a:spcPct val="20000"/>
              </a:spcBef>
            </a:pPr>
            <a:r>
              <a:rPr lang="en-US" sz="2400">
                <a:solidFill>
                  <a:schemeClr val="accent2"/>
                </a:solidFill>
                <a:latin typeface="Arial Unicode MS" pitchFamily="34" charset="-128"/>
              </a:rPr>
              <a:t>Robot:</a:t>
            </a:r>
            <a:r>
              <a:rPr lang="en-US" sz="2400">
                <a:latin typeface="Arial Unicode MS" pitchFamily="34" charset="-128"/>
              </a:rPr>
              <a:t> </a:t>
            </a:r>
            <a:r>
              <a:rPr lang="en-US" sz="2400" b="1" i="1">
                <a:latin typeface="Arial Unicode MS" pitchFamily="34" charset="-128"/>
              </a:rPr>
              <a:t>allowing</a:t>
            </a:r>
            <a:r>
              <a:rPr lang="en-US" sz="2400">
                <a:latin typeface="Arial Unicode MS" pitchFamily="34" charset="-128"/>
              </a:rPr>
              <a:t> the agent to move through walls. Optimal solution to this relaxed problem is Manhattan distance</a:t>
            </a:r>
          </a:p>
          <a:p>
            <a:pPr marL="342900" indent="-342900">
              <a:spcBef>
                <a:spcPct val="20000"/>
              </a:spcBef>
            </a:pPr>
            <a:r>
              <a:rPr lang="en-US" sz="2400">
                <a:solidFill>
                  <a:schemeClr val="accent2"/>
                </a:solidFill>
                <a:latin typeface="Arial Unicode MS" pitchFamily="34" charset="-128"/>
              </a:rPr>
              <a:t>Driver:</a:t>
            </a:r>
            <a:r>
              <a:rPr lang="en-US" sz="2400">
                <a:latin typeface="Arial Unicode MS" pitchFamily="34" charset="-128"/>
              </a:rPr>
              <a:t> </a:t>
            </a:r>
            <a:r>
              <a:rPr lang="en-US" sz="2400" b="1" i="1">
                <a:latin typeface="Arial Unicode MS" pitchFamily="34" charset="-128"/>
              </a:rPr>
              <a:t>allowing</a:t>
            </a:r>
            <a:r>
              <a:rPr lang="en-US" sz="2400">
                <a:latin typeface="Arial Unicode MS" pitchFamily="34" charset="-128"/>
              </a:rPr>
              <a:t> the agent to move straight. Optimal solution to this relaxed problem is straight-line distance </a:t>
            </a:r>
          </a:p>
          <a:p>
            <a:pPr marL="342900" indent="-342900">
              <a:spcBef>
                <a:spcPct val="20000"/>
              </a:spcBef>
            </a:pPr>
            <a:r>
              <a:rPr lang="en-US" sz="2400">
                <a:solidFill>
                  <a:schemeClr val="accent2"/>
                </a:solidFill>
                <a:latin typeface="Arial Unicode MS" pitchFamily="34" charset="-128"/>
              </a:rPr>
              <a:t>8puzzle:</a:t>
            </a:r>
            <a:r>
              <a:rPr lang="en-US" sz="2400">
                <a:latin typeface="Arial Unicode MS" pitchFamily="34" charset="-128"/>
              </a:rPr>
              <a:t> (1) tiles </a:t>
            </a:r>
            <a:r>
              <a:rPr lang="en-US" sz="2400" b="1">
                <a:latin typeface="Arial Unicode MS" pitchFamily="34" charset="-128"/>
              </a:rPr>
              <a:t>can move anywhere </a:t>
            </a:r>
            <a:r>
              <a:rPr lang="en-US" sz="2400">
                <a:latin typeface="Arial Unicode MS" pitchFamily="34" charset="-128"/>
              </a:rPr>
              <a:t>Optimal solution to this relaxed problem is number of misplaced tiles</a:t>
            </a:r>
            <a:endParaRPr lang="en-US" sz="2400" b="1">
              <a:latin typeface="Arial Unicode MS" pitchFamily="34" charset="-128"/>
            </a:endParaRPr>
          </a:p>
          <a:p>
            <a:pPr marL="342900" indent="-342900">
              <a:spcBef>
                <a:spcPct val="20000"/>
              </a:spcBef>
            </a:pPr>
            <a:r>
              <a:rPr lang="en-US" sz="2400">
                <a:latin typeface="Arial Unicode MS" pitchFamily="34" charset="-128"/>
              </a:rPr>
              <a:t>(2) tiles can move to </a:t>
            </a:r>
            <a:r>
              <a:rPr lang="en-US" sz="2400" b="1">
                <a:latin typeface="Arial Unicode MS" pitchFamily="34" charset="-128"/>
              </a:rPr>
              <a:t>any adjacent square….</a:t>
            </a:r>
            <a:endParaRPr lang="en-US" sz="2400">
              <a:latin typeface="Arial Unicode MS" pitchFamily="34" charset="-128"/>
            </a:endParaRPr>
          </a:p>
          <a:p>
            <a:pPr marL="342900" indent="-342900">
              <a:spcBef>
                <a:spcPct val="20000"/>
              </a:spcBef>
            </a:pPr>
            <a:endParaRPr lang="en-US" sz="2400">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50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0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Footer Placeholder 5"/>
          <p:cNvSpPr>
            <a:spLocks noGrp="1"/>
          </p:cNvSpPr>
          <p:nvPr>
            <p:ph type="ftr" sz="quarter" idx="11"/>
          </p:nvPr>
        </p:nvSpPr>
        <p:spPr/>
        <p:txBody>
          <a:bodyPr/>
          <a:lstStyle/>
          <a:p>
            <a:pPr>
              <a:defRPr/>
            </a:pPr>
            <a:r>
              <a:rPr lang="en-US" smtClean="0"/>
              <a:t>CPSC 322, Lecture 3</a:t>
            </a:r>
            <a:endParaRPr lang="en-US"/>
          </a:p>
        </p:txBody>
      </p:sp>
      <p:sp>
        <p:nvSpPr>
          <p:cNvPr id="82" name="Slide Number Placeholder 6"/>
          <p:cNvSpPr>
            <a:spLocks noGrp="1"/>
          </p:cNvSpPr>
          <p:nvPr>
            <p:ph type="sldNum" sz="quarter" idx="12"/>
          </p:nvPr>
        </p:nvSpPr>
        <p:spPr/>
        <p:txBody>
          <a:bodyPr/>
          <a:lstStyle/>
          <a:p>
            <a:pPr>
              <a:defRPr/>
            </a:pPr>
            <a:r>
              <a:rPr lang="en-US"/>
              <a:t>Slide </a:t>
            </a:r>
            <a:fld id="{2F4D27F9-B7F4-4CC3-9B08-0110B5968EDB}" type="slidenum">
              <a:rPr lang="en-US"/>
              <a:pPr>
                <a:defRPr/>
              </a:pPr>
              <a:t>18</a:t>
            </a:fld>
            <a:endParaRPr lang="en-US"/>
          </a:p>
        </p:txBody>
      </p:sp>
      <p:sp>
        <p:nvSpPr>
          <p:cNvPr id="15369" name="Rectangle 2"/>
          <p:cNvSpPr>
            <a:spLocks noGrp="1" noChangeArrowheads="1"/>
          </p:cNvSpPr>
          <p:nvPr>
            <p:ph type="title"/>
          </p:nvPr>
        </p:nvSpPr>
        <p:spPr/>
        <p:txBody>
          <a:bodyPr/>
          <a:lstStyle/>
          <a:p>
            <a:pPr eaLnBrk="1" hangingPunct="1"/>
            <a:r>
              <a:rPr lang="en-US" smtClean="0"/>
              <a:t>Another approach to construct heuristics</a:t>
            </a:r>
          </a:p>
        </p:txBody>
      </p:sp>
      <p:sp>
        <p:nvSpPr>
          <p:cNvPr id="15370" name="Rectangle 3"/>
          <p:cNvSpPr>
            <a:spLocks noGrp="1" noChangeArrowheads="1"/>
          </p:cNvSpPr>
          <p:nvPr>
            <p:ph type="body" sz="half" idx="1"/>
          </p:nvPr>
        </p:nvSpPr>
        <p:spPr>
          <a:xfrm>
            <a:off x="1692275" y="836613"/>
            <a:ext cx="5472113" cy="504825"/>
          </a:xfrm>
        </p:spPr>
        <p:txBody>
          <a:bodyPr/>
          <a:lstStyle/>
          <a:p>
            <a:pPr marL="0" indent="0" eaLnBrk="1" hangingPunct="1">
              <a:lnSpc>
                <a:spcPct val="90000"/>
              </a:lnSpc>
            </a:pPr>
            <a:r>
              <a:rPr lang="en-US" b="1" smtClean="0"/>
              <a:t>Solution cost for a subproblem</a:t>
            </a:r>
          </a:p>
          <a:p>
            <a:pPr marL="0" indent="0" eaLnBrk="1" hangingPunct="1">
              <a:lnSpc>
                <a:spcPct val="90000"/>
              </a:lnSpc>
            </a:pPr>
            <a:endParaRPr lang="en-US" sz="2000" b="1" smtClean="0"/>
          </a:p>
          <a:p>
            <a:pPr marL="0" indent="0" eaLnBrk="1" hangingPunct="1">
              <a:lnSpc>
                <a:spcPct val="90000"/>
              </a:lnSpc>
            </a:pPr>
            <a:endParaRPr lang="en-US" sz="1800" smtClean="0"/>
          </a:p>
        </p:txBody>
      </p:sp>
      <p:graphicFrame>
        <p:nvGraphicFramePr>
          <p:cNvPr id="567300" name="Group 4"/>
          <p:cNvGraphicFramePr>
            <a:graphicFrameLocks noGrp="1"/>
          </p:cNvGraphicFramePr>
          <p:nvPr>
            <p:ph sz="half" idx="2"/>
          </p:nvPr>
        </p:nvGraphicFramePr>
        <p:xfrm>
          <a:off x="1258888" y="2060575"/>
          <a:ext cx="1690687" cy="1565276"/>
        </p:xfrm>
        <a:graphic>
          <a:graphicData uri="http://schemas.openxmlformats.org/drawingml/2006/table">
            <a:tbl>
              <a:tblPr/>
              <a:tblGrid>
                <a:gridCol w="566737"/>
                <a:gridCol w="557213"/>
                <a:gridCol w="566737"/>
              </a:tblGrid>
              <a:tr h="522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67339" name="Group 43"/>
          <p:cNvGraphicFramePr>
            <a:graphicFrameLocks noGrp="1"/>
          </p:cNvGraphicFramePr>
          <p:nvPr/>
        </p:nvGraphicFramePr>
        <p:xfrm>
          <a:off x="1187450" y="4581525"/>
          <a:ext cx="1690688" cy="1565276"/>
        </p:xfrm>
        <a:graphic>
          <a:graphicData uri="http://schemas.openxmlformats.org/drawingml/2006/table">
            <a:tbl>
              <a:tblPr/>
              <a:tblGrid>
                <a:gridCol w="566738"/>
                <a:gridCol w="557212"/>
                <a:gridCol w="566738"/>
              </a:tblGrid>
              <a:tr h="522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67357" name="Group 61"/>
          <p:cNvGraphicFramePr>
            <a:graphicFrameLocks noGrp="1"/>
          </p:cNvGraphicFramePr>
          <p:nvPr/>
        </p:nvGraphicFramePr>
        <p:xfrm>
          <a:off x="5724525" y="2060575"/>
          <a:ext cx="1690688" cy="1565276"/>
        </p:xfrm>
        <a:graphic>
          <a:graphicData uri="http://schemas.openxmlformats.org/drawingml/2006/table">
            <a:tbl>
              <a:tblPr/>
              <a:tblGrid>
                <a:gridCol w="566738"/>
                <a:gridCol w="557212"/>
                <a:gridCol w="566738"/>
              </a:tblGrid>
              <a:tr h="522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67375" name="Group 79"/>
          <p:cNvGraphicFramePr>
            <a:graphicFrameLocks noGrp="1"/>
          </p:cNvGraphicFramePr>
          <p:nvPr/>
        </p:nvGraphicFramePr>
        <p:xfrm>
          <a:off x="5795963" y="4508500"/>
          <a:ext cx="1690687" cy="1565276"/>
        </p:xfrm>
        <a:graphic>
          <a:graphicData uri="http://schemas.openxmlformats.org/drawingml/2006/table">
            <a:tbl>
              <a:tblPr/>
              <a:tblGrid>
                <a:gridCol w="566737"/>
                <a:gridCol w="557213"/>
                <a:gridCol w="566737"/>
              </a:tblGrid>
              <a:tr h="522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443" name="Text Box 98"/>
          <p:cNvSpPr txBox="1">
            <a:spLocks noChangeArrowheads="1"/>
          </p:cNvSpPr>
          <p:nvPr/>
        </p:nvSpPr>
        <p:spPr bwMode="auto">
          <a:xfrm>
            <a:off x="303213" y="3643313"/>
            <a:ext cx="1516062" cy="396875"/>
          </a:xfrm>
          <a:prstGeom prst="rect">
            <a:avLst/>
          </a:prstGeom>
          <a:noFill/>
          <a:ln w="9525" algn="ctr">
            <a:noFill/>
            <a:miter lim="800000"/>
            <a:headEnd/>
            <a:tailEnd/>
          </a:ln>
        </p:spPr>
        <p:txBody>
          <a:bodyPr wrap="none">
            <a:spAutoFit/>
          </a:bodyPr>
          <a:lstStyle/>
          <a:p>
            <a:r>
              <a:rPr lang="en-US" sz="2000"/>
              <a:t>Current node</a:t>
            </a:r>
          </a:p>
        </p:txBody>
      </p:sp>
      <p:sp>
        <p:nvSpPr>
          <p:cNvPr id="15444" name="Text Box 99"/>
          <p:cNvSpPr txBox="1">
            <a:spLocks noChangeArrowheads="1"/>
          </p:cNvSpPr>
          <p:nvPr/>
        </p:nvSpPr>
        <p:spPr bwMode="auto">
          <a:xfrm>
            <a:off x="611188" y="6237288"/>
            <a:ext cx="1235075" cy="396875"/>
          </a:xfrm>
          <a:prstGeom prst="rect">
            <a:avLst/>
          </a:prstGeom>
          <a:noFill/>
          <a:ln w="9525" algn="ctr">
            <a:noFill/>
            <a:miter lim="800000"/>
            <a:headEnd/>
            <a:tailEnd/>
          </a:ln>
        </p:spPr>
        <p:txBody>
          <a:bodyPr wrap="none">
            <a:spAutoFit/>
          </a:bodyPr>
          <a:lstStyle/>
          <a:p>
            <a:r>
              <a:rPr lang="en-US" sz="2000"/>
              <a:t>Goal node</a:t>
            </a:r>
          </a:p>
        </p:txBody>
      </p:sp>
      <p:sp>
        <p:nvSpPr>
          <p:cNvPr id="15445" name="Rectangle 100"/>
          <p:cNvSpPr>
            <a:spLocks noChangeArrowheads="1"/>
          </p:cNvSpPr>
          <p:nvPr/>
        </p:nvSpPr>
        <p:spPr bwMode="auto">
          <a:xfrm>
            <a:off x="468313" y="1557338"/>
            <a:ext cx="3024187" cy="504825"/>
          </a:xfrm>
          <a:prstGeom prst="rect">
            <a:avLst/>
          </a:prstGeom>
          <a:noFill/>
          <a:ln w="9525">
            <a:solidFill>
              <a:schemeClr val="accent2"/>
            </a:solidFill>
            <a:miter lim="800000"/>
            <a:headEnd/>
            <a:tailEnd/>
          </a:ln>
        </p:spPr>
        <p:txBody>
          <a:bodyPr/>
          <a:lstStyle/>
          <a:p>
            <a:pPr>
              <a:lnSpc>
                <a:spcPct val="90000"/>
              </a:lnSpc>
              <a:spcBef>
                <a:spcPct val="20000"/>
              </a:spcBef>
            </a:pPr>
            <a:r>
              <a:rPr lang="en-US">
                <a:latin typeface="Arial Unicode MS" pitchFamily="34" charset="-128"/>
              </a:rPr>
              <a:t>Original Problem</a:t>
            </a:r>
          </a:p>
          <a:p>
            <a:pPr>
              <a:lnSpc>
                <a:spcPct val="90000"/>
              </a:lnSpc>
              <a:spcBef>
                <a:spcPct val="20000"/>
              </a:spcBef>
            </a:pPr>
            <a:endParaRPr lang="en-US" sz="2000" b="1">
              <a:latin typeface="Arial Unicode MS" pitchFamily="34" charset="-128"/>
            </a:endParaRPr>
          </a:p>
          <a:p>
            <a:pPr>
              <a:lnSpc>
                <a:spcPct val="90000"/>
              </a:lnSpc>
              <a:spcBef>
                <a:spcPct val="20000"/>
              </a:spcBef>
            </a:pPr>
            <a:endParaRPr lang="en-US" sz="1800">
              <a:latin typeface="Arial Unicode MS" pitchFamily="34" charset="-128"/>
            </a:endParaRPr>
          </a:p>
        </p:txBody>
      </p:sp>
      <p:sp>
        <p:nvSpPr>
          <p:cNvPr id="15446" name="Rectangle 101"/>
          <p:cNvSpPr>
            <a:spLocks noChangeArrowheads="1"/>
          </p:cNvSpPr>
          <p:nvPr/>
        </p:nvSpPr>
        <p:spPr bwMode="auto">
          <a:xfrm>
            <a:off x="5508625" y="1484313"/>
            <a:ext cx="2376488" cy="504825"/>
          </a:xfrm>
          <a:prstGeom prst="rect">
            <a:avLst/>
          </a:prstGeom>
          <a:noFill/>
          <a:ln w="9525">
            <a:solidFill>
              <a:schemeClr val="accent2"/>
            </a:solidFill>
            <a:miter lim="800000"/>
            <a:headEnd/>
            <a:tailEnd/>
          </a:ln>
        </p:spPr>
        <p:txBody>
          <a:bodyPr/>
          <a:lstStyle/>
          <a:p>
            <a:pPr>
              <a:lnSpc>
                <a:spcPct val="90000"/>
              </a:lnSpc>
              <a:spcBef>
                <a:spcPct val="20000"/>
              </a:spcBef>
            </a:pPr>
            <a:r>
              <a:rPr lang="en-US">
                <a:latin typeface="Arial Unicode MS" pitchFamily="34" charset="-128"/>
              </a:rPr>
              <a:t>SubProblem</a:t>
            </a:r>
          </a:p>
          <a:p>
            <a:pPr>
              <a:lnSpc>
                <a:spcPct val="90000"/>
              </a:lnSpc>
              <a:spcBef>
                <a:spcPct val="20000"/>
              </a:spcBef>
            </a:pPr>
            <a:endParaRPr lang="en-US" sz="2000" b="1">
              <a:latin typeface="Arial Unicode MS" pitchFamily="34" charset="-128"/>
            </a:endParaRPr>
          </a:p>
          <a:p>
            <a:pPr>
              <a:lnSpc>
                <a:spcPct val="90000"/>
              </a:lnSpc>
              <a:spcBef>
                <a:spcPct val="20000"/>
              </a:spcBef>
            </a:pPr>
            <a:endParaRPr lang="en-US" sz="1800">
              <a:latin typeface="Arial Unicode MS" pitchFamily="34"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t>CPSC 322, Lecture 3</a:t>
            </a:r>
            <a:endParaRPr lang="en-US"/>
          </a:p>
        </p:txBody>
      </p:sp>
      <p:sp>
        <p:nvSpPr>
          <p:cNvPr id="8" name="Slide Number Placeholder 5"/>
          <p:cNvSpPr>
            <a:spLocks noGrp="1"/>
          </p:cNvSpPr>
          <p:nvPr>
            <p:ph type="sldNum" sz="quarter" idx="12"/>
          </p:nvPr>
        </p:nvSpPr>
        <p:spPr/>
        <p:txBody>
          <a:bodyPr/>
          <a:lstStyle/>
          <a:p>
            <a:pPr>
              <a:defRPr/>
            </a:pPr>
            <a:r>
              <a:rPr lang="en-US"/>
              <a:t>Slide </a:t>
            </a:r>
            <a:fld id="{61E1B37A-4A0A-4DED-A28E-EDDFA083FB9E}" type="slidenum">
              <a:rPr lang="en-US"/>
              <a:pPr>
                <a:defRPr/>
              </a:pPr>
              <a:t>19</a:t>
            </a:fld>
            <a:endParaRPr lang="en-US"/>
          </a:p>
        </p:txBody>
      </p:sp>
      <p:sp>
        <p:nvSpPr>
          <p:cNvPr id="16423" name="Rectangle 2"/>
          <p:cNvSpPr>
            <a:spLocks noGrp="1" noChangeArrowheads="1"/>
          </p:cNvSpPr>
          <p:nvPr>
            <p:ph type="title"/>
          </p:nvPr>
        </p:nvSpPr>
        <p:spPr/>
        <p:txBody>
          <a:bodyPr/>
          <a:lstStyle/>
          <a:p>
            <a:pPr eaLnBrk="1" hangingPunct="1"/>
            <a:r>
              <a:rPr lang="en-US" smtClean="0"/>
              <a:t>Heuristics: Dominance</a:t>
            </a:r>
          </a:p>
        </p:txBody>
      </p:sp>
      <p:sp>
        <p:nvSpPr>
          <p:cNvPr id="16424" name="Rectangle 3"/>
          <p:cNvSpPr>
            <a:spLocks noGrp="1" noChangeArrowheads="1"/>
          </p:cNvSpPr>
          <p:nvPr>
            <p:ph type="body" idx="1"/>
          </p:nvPr>
        </p:nvSpPr>
        <p:spPr>
          <a:xfrm>
            <a:off x="250825" y="765175"/>
            <a:ext cx="8893175" cy="1657350"/>
          </a:xfrm>
        </p:spPr>
        <p:txBody>
          <a:bodyPr/>
          <a:lstStyle/>
          <a:p>
            <a:pPr eaLnBrk="1" hangingPunct="1">
              <a:lnSpc>
                <a:spcPct val="90000"/>
              </a:lnSpc>
            </a:pPr>
            <a:r>
              <a:rPr lang="en-US" sz="3200" smtClean="0"/>
              <a:t>If </a:t>
            </a:r>
            <a:r>
              <a:rPr lang="en-US" sz="3200" i="1" smtClean="0"/>
              <a:t>h</a:t>
            </a:r>
            <a:r>
              <a:rPr lang="en-US" sz="3200" i="1" baseline="-25000" smtClean="0"/>
              <a:t>2</a:t>
            </a:r>
            <a:r>
              <a:rPr lang="en-US" sz="3200" i="1" smtClean="0"/>
              <a:t>(n) </a:t>
            </a:r>
            <a:r>
              <a:rPr lang="en-US" sz="3200" i="1" smtClean="0">
                <a:cs typeface="Arial" pitchFamily="34" charset="0"/>
              </a:rPr>
              <a:t>≥</a:t>
            </a:r>
            <a:r>
              <a:rPr lang="en-US" sz="3200" i="1" smtClean="0"/>
              <a:t> h</a:t>
            </a:r>
            <a:r>
              <a:rPr lang="en-US" sz="3200" i="1" baseline="-25000" smtClean="0"/>
              <a:t>1</a:t>
            </a:r>
            <a:r>
              <a:rPr lang="en-US" sz="3200" i="1" smtClean="0"/>
              <a:t>(n)</a:t>
            </a:r>
            <a:r>
              <a:rPr lang="en-US" sz="3200" smtClean="0"/>
              <a:t> for all </a:t>
            </a:r>
            <a:r>
              <a:rPr lang="en-US" sz="3200" i="1" smtClean="0"/>
              <a:t>n</a:t>
            </a:r>
            <a:r>
              <a:rPr lang="en-US" sz="3200" smtClean="0"/>
              <a:t> (both admissible)</a:t>
            </a:r>
          </a:p>
          <a:p>
            <a:pPr eaLnBrk="1" hangingPunct="1">
              <a:lnSpc>
                <a:spcPct val="90000"/>
              </a:lnSpc>
            </a:pPr>
            <a:r>
              <a:rPr lang="en-US" sz="3200" smtClean="0"/>
              <a:t>then </a:t>
            </a:r>
            <a:r>
              <a:rPr lang="en-US" sz="3200" i="1" smtClean="0"/>
              <a:t>h</a:t>
            </a:r>
            <a:r>
              <a:rPr lang="en-US" sz="3200" i="1" baseline="-25000" smtClean="0"/>
              <a:t>2</a:t>
            </a:r>
            <a:r>
              <a:rPr lang="en-US" sz="3200" i="1" smtClean="0"/>
              <a:t> </a:t>
            </a:r>
            <a:r>
              <a:rPr lang="en-US" sz="3200" smtClean="0">
                <a:solidFill>
                  <a:schemeClr val="accent2"/>
                </a:solidFill>
              </a:rPr>
              <a:t>dominates</a:t>
            </a:r>
            <a:r>
              <a:rPr lang="en-US" sz="3200" smtClean="0"/>
              <a:t> </a:t>
            </a:r>
            <a:r>
              <a:rPr lang="en-US" sz="3200" i="1" smtClean="0"/>
              <a:t>h</a:t>
            </a:r>
            <a:r>
              <a:rPr lang="en-US" sz="3200" i="1" baseline="-25000" smtClean="0"/>
              <a:t>1</a:t>
            </a:r>
            <a:r>
              <a:rPr lang="en-US" sz="3200" i="1" smtClean="0"/>
              <a:t> </a:t>
            </a:r>
          </a:p>
          <a:p>
            <a:pPr eaLnBrk="1" hangingPunct="1">
              <a:lnSpc>
                <a:spcPct val="90000"/>
              </a:lnSpc>
            </a:pPr>
            <a:r>
              <a:rPr lang="en-US" sz="3200" b="1" i="1" smtClean="0"/>
              <a:t>h</a:t>
            </a:r>
            <a:r>
              <a:rPr lang="en-US" sz="3200" b="1" i="1" baseline="-25000" smtClean="0"/>
              <a:t>2</a:t>
            </a:r>
            <a:r>
              <a:rPr lang="en-US" sz="3200" b="1" i="1" smtClean="0"/>
              <a:t> </a:t>
            </a:r>
            <a:r>
              <a:rPr lang="en-US" sz="3200" b="1" smtClean="0"/>
              <a:t>is better for search</a:t>
            </a:r>
            <a:r>
              <a:rPr lang="en-US" sz="3200" smtClean="0"/>
              <a:t> (why?)</a:t>
            </a:r>
            <a:endParaRPr lang="en-US" sz="2400" b="1" smtClean="0"/>
          </a:p>
        </p:txBody>
      </p:sp>
      <p:sp>
        <p:nvSpPr>
          <p:cNvPr id="559108" name="Rectangle 4"/>
          <p:cNvSpPr>
            <a:spLocks noChangeArrowheads="1"/>
          </p:cNvSpPr>
          <p:nvPr/>
        </p:nvSpPr>
        <p:spPr bwMode="auto">
          <a:xfrm>
            <a:off x="250825" y="2465388"/>
            <a:ext cx="8893175" cy="1611312"/>
          </a:xfrm>
          <a:prstGeom prst="rect">
            <a:avLst/>
          </a:prstGeom>
          <a:noFill/>
          <a:ln w="9525">
            <a:noFill/>
            <a:miter lim="800000"/>
            <a:headEnd/>
            <a:tailEnd/>
          </a:ln>
        </p:spPr>
        <p:txBody>
          <a:bodyPr/>
          <a:lstStyle/>
          <a:p>
            <a:pPr marL="342900" indent="-342900">
              <a:lnSpc>
                <a:spcPct val="90000"/>
              </a:lnSpc>
              <a:spcBef>
                <a:spcPct val="20000"/>
              </a:spcBef>
            </a:pPr>
            <a:r>
              <a:rPr lang="en-US" sz="2400" b="1">
                <a:latin typeface="Arial Unicode MS" pitchFamily="34" charset="-128"/>
              </a:rPr>
              <a:t>8puzzle</a:t>
            </a:r>
            <a:r>
              <a:rPr lang="en-US" sz="2400">
                <a:latin typeface="Arial Unicode MS" pitchFamily="34" charset="-128"/>
              </a:rPr>
              <a:t>: (1) tiles can move</a:t>
            </a:r>
            <a:r>
              <a:rPr lang="en-US" sz="2400">
                <a:solidFill>
                  <a:schemeClr val="accent2"/>
                </a:solidFill>
                <a:latin typeface="Arial Unicode MS" pitchFamily="34" charset="-128"/>
              </a:rPr>
              <a:t> anywhere</a:t>
            </a:r>
            <a:r>
              <a:rPr lang="en-US" sz="2400" b="1">
                <a:latin typeface="Arial Unicode MS" pitchFamily="34" charset="-128"/>
              </a:rPr>
              <a:t> </a:t>
            </a:r>
          </a:p>
          <a:p>
            <a:pPr marL="342900" indent="-342900">
              <a:lnSpc>
                <a:spcPct val="90000"/>
              </a:lnSpc>
              <a:spcBef>
                <a:spcPct val="20000"/>
              </a:spcBef>
            </a:pPr>
            <a:r>
              <a:rPr lang="en-US" sz="2400" b="1">
                <a:latin typeface="Arial Unicode MS" pitchFamily="34" charset="-128"/>
              </a:rPr>
              <a:t>		    </a:t>
            </a:r>
            <a:r>
              <a:rPr lang="en-US" sz="2400">
                <a:latin typeface="Arial Unicode MS" pitchFamily="34" charset="-128"/>
              </a:rPr>
              <a:t>(2) tiles can move to </a:t>
            </a:r>
            <a:r>
              <a:rPr lang="en-US" sz="2400">
                <a:solidFill>
                  <a:schemeClr val="accent2"/>
                </a:solidFill>
                <a:latin typeface="Arial Unicode MS" pitchFamily="34" charset="-128"/>
              </a:rPr>
              <a:t>any adjacent square</a:t>
            </a:r>
          </a:p>
          <a:p>
            <a:pPr marL="342900" indent="-342900">
              <a:lnSpc>
                <a:spcPct val="90000"/>
              </a:lnSpc>
              <a:spcBef>
                <a:spcPct val="20000"/>
              </a:spcBef>
            </a:pPr>
            <a:r>
              <a:rPr lang="en-US" sz="2400">
                <a:latin typeface="Arial Unicode MS" pitchFamily="34" charset="-128"/>
              </a:rPr>
              <a:t>(Original problem: tiles can move to </a:t>
            </a:r>
            <a:r>
              <a:rPr lang="en-US" sz="2400">
                <a:solidFill>
                  <a:schemeClr val="accent2"/>
                </a:solidFill>
                <a:latin typeface="Arial Unicode MS" pitchFamily="34" charset="-128"/>
              </a:rPr>
              <a:t>an adjacent square if it is empty)</a:t>
            </a:r>
            <a:endParaRPr lang="en-US" sz="2400">
              <a:latin typeface="Arial Unicode MS" pitchFamily="34" charset="-128"/>
            </a:endParaRPr>
          </a:p>
        </p:txBody>
      </p:sp>
      <p:sp>
        <p:nvSpPr>
          <p:cNvPr id="559109" name="Rectangle 5"/>
          <p:cNvSpPr>
            <a:spLocks noChangeArrowheads="1"/>
          </p:cNvSpPr>
          <p:nvPr/>
        </p:nvSpPr>
        <p:spPr bwMode="auto">
          <a:xfrm>
            <a:off x="323850" y="4076700"/>
            <a:ext cx="8388350" cy="2781300"/>
          </a:xfrm>
          <a:prstGeom prst="rect">
            <a:avLst/>
          </a:prstGeom>
          <a:noFill/>
          <a:ln w="9525">
            <a:noFill/>
            <a:miter lim="800000"/>
            <a:headEnd/>
            <a:tailEnd/>
          </a:ln>
        </p:spPr>
        <p:txBody>
          <a:bodyPr/>
          <a:lstStyle/>
          <a:p>
            <a:pPr marL="342900" indent="-342900">
              <a:lnSpc>
                <a:spcPct val="90000"/>
              </a:lnSpc>
              <a:spcBef>
                <a:spcPct val="20000"/>
              </a:spcBef>
            </a:pPr>
            <a:r>
              <a:rPr lang="en-US" sz="2400">
                <a:latin typeface="Arial Unicode MS" pitchFamily="34" charset="-128"/>
              </a:rPr>
              <a:t>search costs for the 8-puzzle (average number of paths expanded):</a:t>
            </a:r>
            <a:endParaRPr lang="en-US" sz="2400" i="1">
              <a:latin typeface="Arial Unicode MS" pitchFamily="34" charset="-128"/>
            </a:endParaRPr>
          </a:p>
          <a:p>
            <a:pPr marL="342900" indent="-342900">
              <a:lnSpc>
                <a:spcPct val="90000"/>
              </a:lnSpc>
              <a:spcBef>
                <a:spcPct val="20000"/>
              </a:spcBef>
            </a:pPr>
            <a:r>
              <a:rPr lang="en-US" sz="2000" i="1">
                <a:latin typeface="Arial Unicode MS" pitchFamily="34" charset="-128"/>
              </a:rPr>
              <a:t>d=12	</a:t>
            </a:r>
            <a:r>
              <a:rPr lang="en-US" sz="2000">
                <a:latin typeface="Arial Unicode MS" pitchFamily="34" charset="-128"/>
              </a:rPr>
              <a:t>IDS = 3,644,035 paths</a:t>
            </a:r>
            <a:br>
              <a:rPr lang="en-US" sz="2000">
                <a:latin typeface="Arial Unicode MS" pitchFamily="34" charset="-128"/>
              </a:rPr>
            </a:br>
            <a:r>
              <a:rPr lang="en-US" sz="2000">
                <a:latin typeface="Arial Unicode MS" pitchFamily="34" charset="-128"/>
              </a:rPr>
              <a:t>	A</a:t>
            </a:r>
            <a:r>
              <a:rPr lang="en-US" sz="2000" baseline="30000">
                <a:latin typeface="Arial Unicode MS" pitchFamily="34" charset="-128"/>
              </a:rPr>
              <a:t>*</a:t>
            </a:r>
            <a:r>
              <a:rPr lang="en-US" sz="2000">
                <a:latin typeface="Arial Unicode MS" pitchFamily="34" charset="-128"/>
              </a:rPr>
              <a:t>(h</a:t>
            </a:r>
            <a:r>
              <a:rPr lang="en-US" sz="2000" baseline="-25000">
                <a:latin typeface="Arial Unicode MS" pitchFamily="34" charset="-128"/>
              </a:rPr>
              <a:t>1</a:t>
            </a:r>
            <a:r>
              <a:rPr lang="en-US" sz="2000">
                <a:latin typeface="Arial Unicode MS" pitchFamily="34" charset="-128"/>
              </a:rPr>
              <a:t>) = 227 paths </a:t>
            </a:r>
            <a:br>
              <a:rPr lang="en-US" sz="2000">
                <a:latin typeface="Arial Unicode MS" pitchFamily="34" charset="-128"/>
              </a:rPr>
            </a:br>
            <a:r>
              <a:rPr lang="en-US" sz="2000">
                <a:latin typeface="Arial Unicode MS" pitchFamily="34" charset="-128"/>
              </a:rPr>
              <a:t>	A</a:t>
            </a:r>
            <a:r>
              <a:rPr lang="en-US" sz="2000" baseline="30000">
                <a:latin typeface="Arial Unicode MS" pitchFamily="34" charset="-128"/>
              </a:rPr>
              <a:t>*</a:t>
            </a:r>
            <a:r>
              <a:rPr lang="en-US" sz="2000">
                <a:latin typeface="Arial Unicode MS" pitchFamily="34" charset="-128"/>
              </a:rPr>
              <a:t>(h</a:t>
            </a:r>
            <a:r>
              <a:rPr lang="en-US" sz="2000" baseline="-25000">
                <a:latin typeface="Arial Unicode MS" pitchFamily="34" charset="-128"/>
              </a:rPr>
              <a:t>2</a:t>
            </a:r>
            <a:r>
              <a:rPr lang="en-US" sz="2000">
                <a:latin typeface="Arial Unicode MS" pitchFamily="34" charset="-128"/>
              </a:rPr>
              <a:t>) = 73 paths</a:t>
            </a:r>
          </a:p>
          <a:p>
            <a:pPr marL="342900" indent="-342900">
              <a:lnSpc>
                <a:spcPct val="90000"/>
              </a:lnSpc>
              <a:spcBef>
                <a:spcPct val="20000"/>
              </a:spcBef>
            </a:pPr>
            <a:r>
              <a:rPr lang="en-US" sz="2000" i="1">
                <a:latin typeface="Arial Unicode MS" pitchFamily="34" charset="-128"/>
              </a:rPr>
              <a:t>d=24 	</a:t>
            </a:r>
            <a:r>
              <a:rPr lang="en-US" sz="2000">
                <a:latin typeface="Arial Unicode MS" pitchFamily="34" charset="-128"/>
              </a:rPr>
              <a:t>IDS = too many paths </a:t>
            </a:r>
            <a:br>
              <a:rPr lang="en-US" sz="2000">
                <a:latin typeface="Arial Unicode MS" pitchFamily="34" charset="-128"/>
              </a:rPr>
            </a:br>
            <a:r>
              <a:rPr lang="en-US" sz="2000">
                <a:latin typeface="Arial Unicode MS" pitchFamily="34" charset="-128"/>
              </a:rPr>
              <a:t>	A</a:t>
            </a:r>
            <a:r>
              <a:rPr lang="en-US" sz="2000" baseline="30000">
                <a:latin typeface="Arial Unicode MS" pitchFamily="34" charset="-128"/>
              </a:rPr>
              <a:t>*</a:t>
            </a:r>
            <a:r>
              <a:rPr lang="en-US" sz="2000">
                <a:latin typeface="Arial Unicode MS" pitchFamily="34" charset="-128"/>
              </a:rPr>
              <a:t>(h</a:t>
            </a:r>
            <a:r>
              <a:rPr lang="en-US" sz="2000" baseline="-25000">
                <a:latin typeface="Arial Unicode MS" pitchFamily="34" charset="-128"/>
              </a:rPr>
              <a:t>1</a:t>
            </a:r>
            <a:r>
              <a:rPr lang="en-US" sz="2000">
                <a:latin typeface="Arial Unicode MS" pitchFamily="34" charset="-128"/>
              </a:rPr>
              <a:t>) = 39,135 paths </a:t>
            </a:r>
            <a:br>
              <a:rPr lang="en-US" sz="2000">
                <a:latin typeface="Arial Unicode MS" pitchFamily="34" charset="-128"/>
              </a:rPr>
            </a:br>
            <a:r>
              <a:rPr lang="en-US" sz="2000">
                <a:latin typeface="Arial Unicode MS" pitchFamily="34" charset="-128"/>
              </a:rPr>
              <a:t>	A</a:t>
            </a:r>
            <a:r>
              <a:rPr lang="en-US" sz="2000" baseline="30000">
                <a:latin typeface="Arial Unicode MS" pitchFamily="34" charset="-128"/>
              </a:rPr>
              <a:t>*</a:t>
            </a:r>
            <a:r>
              <a:rPr lang="en-US" sz="2000">
                <a:latin typeface="Arial Unicode MS" pitchFamily="34" charset="-128"/>
              </a:rPr>
              <a:t>(h</a:t>
            </a:r>
            <a:r>
              <a:rPr lang="en-US" sz="2000" baseline="-25000">
                <a:latin typeface="Arial Unicode MS" pitchFamily="34" charset="-128"/>
              </a:rPr>
              <a:t>2</a:t>
            </a:r>
            <a:r>
              <a:rPr lang="en-US" sz="2000">
                <a:latin typeface="Arial Unicode MS" pitchFamily="34" charset="-128"/>
              </a:rPr>
              <a:t>) = 1,641 paths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9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9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08" grpId="0"/>
      <p:bldP spid="55910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3</a:t>
            </a:r>
            <a:endParaRPr lang="en-US"/>
          </a:p>
        </p:txBody>
      </p:sp>
      <p:sp>
        <p:nvSpPr>
          <p:cNvPr id="6" name="Slide Number Placeholder 5"/>
          <p:cNvSpPr>
            <a:spLocks noGrp="1"/>
          </p:cNvSpPr>
          <p:nvPr>
            <p:ph type="sldNum" sz="quarter" idx="12"/>
          </p:nvPr>
        </p:nvSpPr>
        <p:spPr/>
        <p:txBody>
          <a:bodyPr/>
          <a:lstStyle/>
          <a:p>
            <a:pPr>
              <a:defRPr/>
            </a:pPr>
            <a:r>
              <a:rPr lang="en-US"/>
              <a:t>Slide </a:t>
            </a:r>
            <a:fld id="{69E1A92E-1A12-47B6-8882-197B9E8432E4}" type="slidenum">
              <a:rPr lang="en-US"/>
              <a:pPr>
                <a:defRPr/>
              </a:pPr>
              <a:t>2</a:t>
            </a:fld>
            <a:endParaRPr lang="en-US"/>
          </a:p>
        </p:txBody>
      </p:sp>
      <p:sp>
        <p:nvSpPr>
          <p:cNvPr id="2053" name="Rectangle 2"/>
          <p:cNvSpPr>
            <a:spLocks noGrp="1" noChangeArrowheads="1"/>
          </p:cNvSpPr>
          <p:nvPr>
            <p:ph type="title"/>
          </p:nvPr>
        </p:nvSpPr>
        <p:spPr>
          <a:xfrm>
            <a:off x="285750" y="0"/>
            <a:ext cx="8534400" cy="685800"/>
          </a:xfrm>
        </p:spPr>
        <p:txBody>
          <a:bodyPr/>
          <a:lstStyle/>
          <a:p>
            <a:pPr eaLnBrk="1" hangingPunct="1"/>
            <a:r>
              <a:rPr lang="en-US" smtClean="0"/>
              <a:t>Course Announcements</a:t>
            </a:r>
          </a:p>
        </p:txBody>
      </p:sp>
      <p:sp>
        <p:nvSpPr>
          <p:cNvPr id="348163" name="Rectangle 3"/>
          <p:cNvSpPr>
            <a:spLocks noGrp="1" noChangeArrowheads="1"/>
          </p:cNvSpPr>
          <p:nvPr>
            <p:ph type="body" idx="1"/>
          </p:nvPr>
        </p:nvSpPr>
        <p:spPr>
          <a:xfrm>
            <a:off x="395536" y="1196752"/>
            <a:ext cx="5832648" cy="987003"/>
          </a:xfrm>
          <a:solidFill>
            <a:schemeClr val="accent5">
              <a:lumMod val="40000"/>
              <a:lumOff val="60000"/>
            </a:schemeClr>
          </a:solidFill>
        </p:spPr>
        <p:txBody>
          <a:bodyPr/>
          <a:lstStyle/>
          <a:p>
            <a:pPr eaLnBrk="1" hangingPunct="1">
              <a:defRPr/>
            </a:pPr>
            <a:r>
              <a:rPr lang="en-US" sz="2400" b="1" dirty="0" smtClean="0">
                <a:solidFill>
                  <a:schemeClr val="accent6"/>
                </a:solidFill>
              </a:rPr>
              <a:t>Posted on </a:t>
            </a:r>
            <a:r>
              <a:rPr lang="en-US" sz="2400" b="1" dirty="0" err="1" smtClean="0">
                <a:solidFill>
                  <a:schemeClr val="accent6"/>
                </a:solidFill>
              </a:rPr>
              <a:t>WebCT</a:t>
            </a:r>
            <a:endParaRPr lang="en-US" sz="2400" b="1" dirty="0" smtClean="0">
              <a:solidFill>
                <a:schemeClr val="accent6"/>
              </a:solidFill>
            </a:endParaRPr>
          </a:p>
          <a:p>
            <a:pPr eaLnBrk="1" hangingPunct="1">
              <a:buFont typeface="Arial" pitchFamily="34" charset="0"/>
              <a:buChar char="•"/>
              <a:defRPr/>
            </a:pPr>
            <a:r>
              <a:rPr lang="en-US" sz="2400" b="1" dirty="0" smtClean="0"/>
              <a:t>Assignment1 (due on Thurs!)</a:t>
            </a:r>
          </a:p>
        </p:txBody>
      </p:sp>
      <p:sp>
        <p:nvSpPr>
          <p:cNvPr id="8" name="Rectangle 3"/>
          <p:cNvSpPr txBox="1">
            <a:spLocks noChangeArrowheads="1"/>
          </p:cNvSpPr>
          <p:nvPr/>
        </p:nvSpPr>
        <p:spPr bwMode="auto">
          <a:xfrm>
            <a:off x="251520" y="2564904"/>
            <a:ext cx="8572500" cy="1428750"/>
          </a:xfrm>
          <a:prstGeom prst="rect">
            <a:avLst/>
          </a:prstGeom>
          <a:solidFill>
            <a:schemeClr val="accent5">
              <a:lumMod val="40000"/>
              <a:lumOff val="60000"/>
            </a:schemeClr>
          </a:solidFill>
          <a:ln w="9525">
            <a:noFill/>
            <a:miter lim="800000"/>
            <a:headEnd/>
            <a:tailEnd/>
          </a:ln>
          <a:effectLst/>
        </p:spPr>
        <p:txBody>
          <a:bodyPr/>
          <a:lstStyle/>
          <a:p>
            <a:pPr marL="342900" indent="-342900">
              <a:spcBef>
                <a:spcPct val="20000"/>
              </a:spcBef>
              <a:defRPr/>
            </a:pPr>
            <a:r>
              <a:rPr lang="en-US" sz="2400" b="1" kern="0" dirty="0">
                <a:latin typeface="+mn-lt"/>
              </a:rPr>
              <a:t>If you are confused </a:t>
            </a:r>
            <a:r>
              <a:rPr lang="en-US" sz="2400" b="1" kern="0" dirty="0" smtClean="0">
                <a:latin typeface="+mn-lt"/>
              </a:rPr>
              <a:t>about basic </a:t>
            </a:r>
            <a:r>
              <a:rPr lang="en-US" sz="2400" b="1" kern="0" dirty="0">
                <a:latin typeface="+mn-lt"/>
              </a:rPr>
              <a:t>search algorithm, different search strategies….. Check learning goals at the end of lectures. </a:t>
            </a:r>
            <a:r>
              <a:rPr lang="en-US" sz="2400" b="1" kern="0" dirty="0">
                <a:solidFill>
                  <a:schemeClr val="accent6"/>
                </a:solidFill>
                <a:latin typeface="+mn-lt"/>
              </a:rPr>
              <a:t>Please come to office hours</a:t>
            </a:r>
          </a:p>
          <a:p>
            <a:pPr marL="342900" indent="-342900">
              <a:spcBef>
                <a:spcPct val="20000"/>
              </a:spcBef>
              <a:buFont typeface="Arial" pitchFamily="34" charset="0"/>
              <a:buChar char="•"/>
              <a:defRPr/>
            </a:pPr>
            <a:endParaRPr lang="en-US" sz="2000" kern="0" dirty="0">
              <a:latin typeface="+mn-lt"/>
            </a:endParaRPr>
          </a:p>
        </p:txBody>
      </p:sp>
      <p:sp>
        <p:nvSpPr>
          <p:cNvPr id="9" name="Rectangle 3"/>
          <p:cNvSpPr txBox="1">
            <a:spLocks noChangeArrowheads="1"/>
          </p:cNvSpPr>
          <p:nvPr/>
        </p:nvSpPr>
        <p:spPr bwMode="auto">
          <a:xfrm>
            <a:off x="683568" y="4581128"/>
            <a:ext cx="7992888" cy="1512168"/>
          </a:xfrm>
          <a:prstGeom prst="rect">
            <a:avLst/>
          </a:prstGeom>
          <a:solidFill>
            <a:schemeClr val="accent5">
              <a:lumMod val="40000"/>
              <a:lumOff val="60000"/>
            </a:schemeClr>
          </a:solidFill>
          <a:ln w="9525">
            <a:noFill/>
            <a:miter lim="800000"/>
            <a:headEnd/>
            <a:tailEnd/>
          </a:ln>
          <a:effectLst/>
        </p:spPr>
        <p:txBody>
          <a:bodyPr/>
          <a:lstStyle/>
          <a:p>
            <a:pPr>
              <a:buFont typeface="Arial"/>
              <a:buChar char="•"/>
            </a:pPr>
            <a:r>
              <a:rPr lang="en-CA" b="1" dirty="0" smtClean="0">
                <a:latin typeface="Arial"/>
              </a:rPr>
              <a:t> Work on Graph Searching Practice Ex:</a:t>
            </a:r>
            <a:endParaRPr lang="en-CA" dirty="0" smtClean="0">
              <a:latin typeface="Arial"/>
            </a:endParaRPr>
          </a:p>
          <a:p>
            <a:pPr marL="742950" lvl="1" indent="-285750">
              <a:buFont typeface="Arial"/>
              <a:buChar char="•"/>
            </a:pPr>
            <a:r>
              <a:rPr lang="en-CA" sz="2000" dirty="0" smtClean="0">
                <a:latin typeface="Arial"/>
                <a:hlinkClick r:id="rId3" action="ppaction://hlinkfile"/>
              </a:rPr>
              <a:t>Exercise 3.C</a:t>
            </a:r>
            <a:r>
              <a:rPr lang="en-CA" sz="2000" dirty="0" smtClean="0">
                <a:latin typeface="Arial"/>
              </a:rPr>
              <a:t>: heuristic search</a:t>
            </a:r>
          </a:p>
          <a:p>
            <a:pPr marL="742950" lvl="1" indent="-285750">
              <a:buFont typeface="Arial"/>
              <a:buChar char="•"/>
            </a:pPr>
            <a:r>
              <a:rPr lang="en-CA" sz="2000" dirty="0" smtClean="0">
                <a:latin typeface="Arial"/>
                <a:hlinkClick r:id="rId4" action="ppaction://hlinkfile"/>
              </a:rPr>
              <a:t>Exercise 3.D</a:t>
            </a:r>
            <a:r>
              <a:rPr lang="en-CA" sz="2000" dirty="0" smtClean="0">
                <a:latin typeface="Arial"/>
              </a:rPr>
              <a:t>: search</a:t>
            </a:r>
          </a:p>
          <a:p>
            <a:pPr marL="742950" lvl="1" indent="-285750">
              <a:buFont typeface="Arial"/>
              <a:buChar char="•"/>
            </a:pPr>
            <a:r>
              <a:rPr lang="en-CA" sz="2000" dirty="0" smtClean="0">
                <a:latin typeface="Arial"/>
                <a:hlinkClick r:id="rId5" action="ppaction://hlinkfile"/>
              </a:rPr>
              <a:t>Exercise 3.E</a:t>
            </a:r>
            <a:r>
              <a:rPr lang="en-CA" sz="2000" dirty="0" smtClean="0">
                <a:latin typeface="Arial"/>
              </a:rPr>
              <a:t>: branch and bound search</a:t>
            </a:r>
          </a:p>
          <a:p>
            <a:pPr marL="342900" indent="-342900">
              <a:spcBef>
                <a:spcPct val="20000"/>
              </a:spcBef>
              <a:buFont typeface="Arial" pitchFamily="34" charset="0"/>
              <a:buChar char="•"/>
              <a:defRPr/>
            </a:pPr>
            <a:endParaRPr lang="en-US" sz="2000" kern="0" dirty="0">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3</a:t>
            </a:r>
            <a:endParaRPr lang="en-US"/>
          </a:p>
        </p:txBody>
      </p:sp>
      <p:sp>
        <p:nvSpPr>
          <p:cNvPr id="6" name="Slide Number Placeholder 5"/>
          <p:cNvSpPr>
            <a:spLocks noGrp="1"/>
          </p:cNvSpPr>
          <p:nvPr>
            <p:ph type="sldNum" sz="quarter" idx="12"/>
          </p:nvPr>
        </p:nvSpPr>
        <p:spPr/>
        <p:txBody>
          <a:bodyPr/>
          <a:lstStyle/>
          <a:p>
            <a:pPr>
              <a:defRPr/>
            </a:pPr>
            <a:r>
              <a:rPr lang="en-US"/>
              <a:t>Slide </a:t>
            </a:r>
            <a:fld id="{C1D5F736-D227-42DE-8BCA-CA3DB778274F}" type="slidenum">
              <a:rPr lang="en-US"/>
              <a:pPr>
                <a:defRPr/>
              </a:pPr>
              <a:t>20</a:t>
            </a:fld>
            <a:endParaRPr lang="en-US"/>
          </a:p>
        </p:txBody>
      </p:sp>
      <p:sp>
        <p:nvSpPr>
          <p:cNvPr id="17439" name="Rectangle 2"/>
          <p:cNvSpPr>
            <a:spLocks noGrp="1" noChangeArrowheads="1"/>
          </p:cNvSpPr>
          <p:nvPr>
            <p:ph type="title"/>
          </p:nvPr>
        </p:nvSpPr>
        <p:spPr/>
        <p:txBody>
          <a:bodyPr/>
          <a:lstStyle/>
          <a:p>
            <a:pPr eaLnBrk="1" hangingPunct="1"/>
            <a:r>
              <a:rPr lang="en-US" smtClean="0"/>
              <a:t>Combining Heuristics</a:t>
            </a:r>
          </a:p>
        </p:txBody>
      </p:sp>
      <p:sp>
        <p:nvSpPr>
          <p:cNvPr id="17440" name="Rectangle 3"/>
          <p:cNvSpPr>
            <a:spLocks noGrp="1" noChangeArrowheads="1"/>
          </p:cNvSpPr>
          <p:nvPr>
            <p:ph type="body" idx="1"/>
          </p:nvPr>
        </p:nvSpPr>
        <p:spPr>
          <a:xfrm>
            <a:off x="395288" y="908050"/>
            <a:ext cx="8458200" cy="4968875"/>
          </a:xfrm>
        </p:spPr>
        <p:txBody>
          <a:bodyPr/>
          <a:lstStyle/>
          <a:p>
            <a:pPr eaLnBrk="1" hangingPunct="1"/>
            <a:r>
              <a:rPr lang="en-US" b="1" smtClean="0"/>
              <a:t>How to combine heuristics when there is no dominance?</a:t>
            </a:r>
          </a:p>
          <a:p>
            <a:pPr eaLnBrk="1" hangingPunct="1"/>
            <a:r>
              <a:rPr lang="en-US" smtClean="0"/>
              <a:t>If h</a:t>
            </a:r>
            <a:r>
              <a:rPr lang="en-US" baseline="-25000" smtClean="0"/>
              <a:t>1</a:t>
            </a:r>
            <a:r>
              <a:rPr lang="en-US" smtClean="0"/>
              <a:t>(n) is admissible and h</a:t>
            </a:r>
            <a:r>
              <a:rPr lang="en-US" baseline="-25000" smtClean="0"/>
              <a:t>2</a:t>
            </a:r>
            <a:r>
              <a:rPr lang="en-US" smtClean="0"/>
              <a:t>(n) is also admissible then</a:t>
            </a:r>
          </a:p>
          <a:p>
            <a:pPr eaLnBrk="1" hangingPunct="1"/>
            <a:r>
              <a:rPr lang="en-US" smtClean="0"/>
              <a:t>h(n)= …………………  is also admissible</a:t>
            </a:r>
          </a:p>
          <a:p>
            <a:pPr eaLnBrk="1" hangingPunct="1"/>
            <a:r>
              <a:rPr lang="en-US" smtClean="0"/>
              <a:t>… and dominates all its components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pPr>
              <a:defRPr/>
            </a:pPr>
            <a:r>
              <a:rPr lang="en-US" smtClean="0"/>
              <a:t>CPSC 322, Lecture 3</a:t>
            </a:r>
            <a:endParaRPr lang="en-US"/>
          </a:p>
        </p:txBody>
      </p:sp>
      <p:sp>
        <p:nvSpPr>
          <p:cNvPr id="6" name="Slide Number Placeholder 6"/>
          <p:cNvSpPr>
            <a:spLocks noGrp="1"/>
          </p:cNvSpPr>
          <p:nvPr>
            <p:ph type="sldNum" sz="quarter" idx="12"/>
          </p:nvPr>
        </p:nvSpPr>
        <p:spPr/>
        <p:txBody>
          <a:bodyPr/>
          <a:lstStyle/>
          <a:p>
            <a:pPr>
              <a:defRPr/>
            </a:pPr>
            <a:r>
              <a:rPr lang="en-US"/>
              <a:t>Slide </a:t>
            </a:r>
            <a:fld id="{B938F350-EBF0-4513-9816-FF317CAE715A}" type="slidenum">
              <a:rPr lang="en-US"/>
              <a:pPr>
                <a:defRPr/>
              </a:pPr>
              <a:t>21</a:t>
            </a:fld>
            <a:endParaRPr lang="en-US"/>
          </a:p>
        </p:txBody>
      </p:sp>
      <p:sp>
        <p:nvSpPr>
          <p:cNvPr id="18447" name="Rectangle 2"/>
          <p:cNvSpPr>
            <a:spLocks noGrp="1" noChangeArrowheads="1"/>
          </p:cNvSpPr>
          <p:nvPr>
            <p:ph type="title"/>
          </p:nvPr>
        </p:nvSpPr>
        <p:spPr/>
        <p:txBody>
          <a:bodyPr/>
          <a:lstStyle/>
          <a:p>
            <a:pPr eaLnBrk="1" hangingPunct="1"/>
            <a:r>
              <a:rPr lang="en-US" smtClean="0"/>
              <a:t>Combining Heuristics: Example</a:t>
            </a:r>
          </a:p>
        </p:txBody>
      </p:sp>
      <p:sp>
        <p:nvSpPr>
          <p:cNvPr id="18448" name="Rectangle 3"/>
          <p:cNvSpPr>
            <a:spLocks noGrp="1" noChangeArrowheads="1"/>
          </p:cNvSpPr>
          <p:nvPr>
            <p:ph type="body" sz="half" idx="1"/>
          </p:nvPr>
        </p:nvSpPr>
        <p:spPr>
          <a:xfrm>
            <a:off x="250825" y="1196975"/>
            <a:ext cx="8424863" cy="2519363"/>
          </a:xfrm>
        </p:spPr>
        <p:txBody>
          <a:bodyPr/>
          <a:lstStyle/>
          <a:p>
            <a:pPr marL="0" indent="0" eaLnBrk="1" hangingPunct="1">
              <a:lnSpc>
                <a:spcPct val="90000"/>
              </a:lnSpc>
            </a:pPr>
            <a:r>
              <a:rPr lang="en-US" b="1" smtClean="0"/>
              <a:t>In 8-puzzle, solution cost for the 1,2,3,4 subproblem </a:t>
            </a:r>
            <a:r>
              <a:rPr lang="en-US" smtClean="0"/>
              <a:t>is substantially more accurate than Manhattan distance </a:t>
            </a:r>
            <a:r>
              <a:rPr lang="en-US" b="1" smtClean="0"/>
              <a:t>in some cases</a:t>
            </a:r>
          </a:p>
          <a:p>
            <a:pPr marL="0" indent="0" eaLnBrk="1" hangingPunct="1">
              <a:lnSpc>
                <a:spcPct val="90000"/>
              </a:lnSpc>
            </a:pPr>
            <a:endParaRPr lang="en-US" smtClean="0"/>
          </a:p>
          <a:p>
            <a:pPr marL="0" indent="0" eaLnBrk="1" hangingPunct="1">
              <a:lnSpc>
                <a:spcPct val="90000"/>
              </a:lnSpc>
            </a:pPr>
            <a:r>
              <a:rPr lang="en-US" smtClean="0"/>
              <a:t>So…..</a:t>
            </a:r>
          </a:p>
          <a:p>
            <a:pPr marL="0" indent="0" eaLnBrk="1" hangingPunct="1">
              <a:lnSpc>
                <a:spcPct val="90000"/>
              </a:lnSpc>
            </a:pPr>
            <a:endParaRPr lang="en-US" sz="18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322, Lecture 3</a:t>
            </a:r>
            <a:endParaRPr lang="en-US"/>
          </a:p>
        </p:txBody>
      </p:sp>
      <p:sp>
        <p:nvSpPr>
          <p:cNvPr id="7" name="Slide Number Placeholder 5"/>
          <p:cNvSpPr>
            <a:spLocks noGrp="1"/>
          </p:cNvSpPr>
          <p:nvPr>
            <p:ph type="sldNum" sz="quarter" idx="12"/>
          </p:nvPr>
        </p:nvSpPr>
        <p:spPr/>
        <p:txBody>
          <a:bodyPr/>
          <a:lstStyle/>
          <a:p>
            <a:pPr>
              <a:defRPr/>
            </a:pPr>
            <a:r>
              <a:rPr lang="en-US"/>
              <a:t>Slide </a:t>
            </a:r>
            <a:fld id="{D9C6D93E-C4E1-4ABC-AA0A-7B4F03BFEA71}" type="slidenum">
              <a:rPr lang="en-US"/>
              <a:pPr>
                <a:defRPr/>
              </a:pPr>
              <a:t>22</a:t>
            </a:fld>
            <a:endParaRPr lang="en-US"/>
          </a:p>
        </p:txBody>
      </p:sp>
      <p:sp>
        <p:nvSpPr>
          <p:cNvPr id="3108" name="Rectangle 2"/>
          <p:cNvSpPr>
            <a:spLocks noGrp="1" noChangeArrowheads="1"/>
          </p:cNvSpPr>
          <p:nvPr>
            <p:ph type="title"/>
          </p:nvPr>
        </p:nvSpPr>
        <p:spPr/>
        <p:txBody>
          <a:bodyPr/>
          <a:lstStyle/>
          <a:p>
            <a:pPr eaLnBrk="1" hangingPunct="1"/>
            <a:r>
              <a:rPr lang="en-US" sz="3200" smtClean="0"/>
              <a:t>Admissible heuristic for Vacuum world?</a:t>
            </a:r>
          </a:p>
        </p:txBody>
      </p:sp>
      <p:pic>
        <p:nvPicPr>
          <p:cNvPr id="3109" name="Picture 4" descr="vacuum2-paths"/>
          <p:cNvPicPr>
            <a:picLocks noChangeAspect="1" noChangeArrowheads="1"/>
          </p:cNvPicPr>
          <p:nvPr/>
        </p:nvPicPr>
        <p:blipFill>
          <a:blip r:embed="rId4" cstate="print"/>
          <a:srcRect/>
          <a:stretch>
            <a:fillRect/>
          </a:stretch>
        </p:blipFill>
        <p:spPr bwMode="auto">
          <a:xfrm>
            <a:off x="0" y="1000125"/>
            <a:ext cx="7281863" cy="3500438"/>
          </a:xfrm>
          <a:prstGeom prst="rect">
            <a:avLst/>
          </a:prstGeom>
          <a:noFill/>
          <a:ln w="9525">
            <a:noFill/>
            <a:miter lim="800000"/>
            <a:headEnd/>
            <a:tailEnd/>
          </a:ln>
        </p:spPr>
      </p:pic>
      <p:sp>
        <p:nvSpPr>
          <p:cNvPr id="429059" name="Rectangle 3"/>
          <p:cNvSpPr>
            <a:spLocks noGrp="1" noChangeArrowheads="1"/>
          </p:cNvSpPr>
          <p:nvPr>
            <p:ph type="body" idx="1"/>
          </p:nvPr>
        </p:nvSpPr>
        <p:spPr>
          <a:xfrm>
            <a:off x="214313" y="4572000"/>
            <a:ext cx="6143625" cy="1500188"/>
          </a:xfrm>
        </p:spPr>
        <p:txBody>
          <a:bodyPr/>
          <a:lstStyle/>
          <a:p>
            <a:pPr eaLnBrk="1" hangingPunct="1">
              <a:defRPr/>
            </a:pPr>
            <a:r>
              <a:rPr lang="en-US" sz="2400" u="sng" dirty="0" smtClean="0">
                <a:solidFill>
                  <a:schemeClr val="accent6"/>
                </a:solidFill>
              </a:rPr>
              <a:t>states?</a:t>
            </a:r>
            <a:r>
              <a:rPr lang="en-US" sz="2400" dirty="0" smtClean="0">
                <a:solidFill>
                  <a:schemeClr val="accent6"/>
                </a:solidFill>
              </a:rPr>
              <a:t> </a:t>
            </a:r>
            <a:r>
              <a:rPr lang="en-US" sz="2400" dirty="0" smtClean="0"/>
              <a:t>Where it is dirty and robot location</a:t>
            </a:r>
            <a:r>
              <a:rPr lang="en-US" sz="3200" dirty="0" smtClean="0"/>
              <a:t> </a:t>
            </a:r>
            <a:endParaRPr lang="en-US" sz="2400" u="sng" dirty="0" smtClean="0">
              <a:solidFill>
                <a:srgbClr val="CC0099"/>
              </a:solidFill>
            </a:endParaRPr>
          </a:p>
          <a:p>
            <a:pPr eaLnBrk="1" hangingPunct="1">
              <a:defRPr/>
            </a:pPr>
            <a:r>
              <a:rPr lang="en-US" sz="2400" u="sng" dirty="0" smtClean="0">
                <a:solidFill>
                  <a:schemeClr val="accent6"/>
                </a:solidFill>
              </a:rPr>
              <a:t>actions?</a:t>
            </a:r>
            <a:r>
              <a:rPr lang="en-US" sz="2400" dirty="0" smtClean="0">
                <a:solidFill>
                  <a:schemeClr val="accent6"/>
                </a:solidFill>
              </a:rPr>
              <a:t> </a:t>
            </a:r>
            <a:r>
              <a:rPr lang="en-US" sz="2400" i="1" dirty="0" smtClean="0"/>
              <a:t>Left</a:t>
            </a:r>
            <a:r>
              <a:rPr lang="en-US" sz="2400" dirty="0" smtClean="0"/>
              <a:t>, </a:t>
            </a:r>
            <a:r>
              <a:rPr lang="en-US" sz="2400" i="1" dirty="0" smtClean="0"/>
              <a:t>Right</a:t>
            </a:r>
            <a:r>
              <a:rPr lang="en-US" sz="2400" dirty="0" smtClean="0"/>
              <a:t>, </a:t>
            </a:r>
            <a:r>
              <a:rPr lang="en-US" sz="2400" i="1" dirty="0" smtClean="0"/>
              <a:t>Suck</a:t>
            </a:r>
            <a:endParaRPr lang="en-US" sz="1800" u="sng" dirty="0" smtClean="0">
              <a:solidFill>
                <a:srgbClr val="CC0099"/>
              </a:solidFill>
            </a:endParaRPr>
          </a:p>
          <a:p>
            <a:pPr eaLnBrk="1" hangingPunct="1">
              <a:defRPr/>
            </a:pPr>
            <a:r>
              <a:rPr lang="en-US" sz="2400" u="sng" dirty="0" smtClean="0">
                <a:solidFill>
                  <a:schemeClr val="accent6"/>
                </a:solidFill>
              </a:rPr>
              <a:t>Possible goal test?</a:t>
            </a:r>
            <a:r>
              <a:rPr lang="en-US" sz="2400" dirty="0" smtClean="0">
                <a:solidFill>
                  <a:schemeClr val="accent6"/>
                </a:solidFill>
              </a:rPr>
              <a:t> </a:t>
            </a:r>
            <a:r>
              <a:rPr lang="en-US" sz="2400" dirty="0" smtClean="0"/>
              <a:t>no dirt at all locations </a:t>
            </a:r>
            <a:endParaRPr lang="en-US" sz="1800" u="sng" dirty="0" smtClean="0">
              <a:solidFill>
                <a:srgbClr val="CC0099"/>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3</a:t>
            </a:r>
            <a:endParaRPr lang="en-US"/>
          </a:p>
        </p:txBody>
      </p:sp>
      <p:sp>
        <p:nvSpPr>
          <p:cNvPr id="6" name="Slide Number Placeholder 5"/>
          <p:cNvSpPr>
            <a:spLocks noGrp="1"/>
          </p:cNvSpPr>
          <p:nvPr>
            <p:ph type="sldNum" sz="quarter" idx="12"/>
          </p:nvPr>
        </p:nvSpPr>
        <p:spPr/>
        <p:txBody>
          <a:bodyPr/>
          <a:lstStyle/>
          <a:p>
            <a:pPr>
              <a:defRPr/>
            </a:pPr>
            <a:r>
              <a:rPr lang="en-US"/>
              <a:t>Slide </a:t>
            </a:r>
            <a:fld id="{6C58C241-B467-4C4F-A704-33C58BC4E043}" type="slidenum">
              <a:rPr lang="en-US"/>
              <a:pPr>
                <a:defRPr/>
              </a:pPr>
              <a:t>23</a:t>
            </a:fld>
            <a:endParaRPr lang="en-US"/>
          </a:p>
        </p:txBody>
      </p:sp>
      <p:sp>
        <p:nvSpPr>
          <p:cNvPr id="24580" name="Rectangle 2"/>
          <p:cNvSpPr>
            <a:spLocks noGrp="1" noChangeArrowheads="1"/>
          </p:cNvSpPr>
          <p:nvPr>
            <p:ph type="title"/>
          </p:nvPr>
        </p:nvSpPr>
        <p:spPr>
          <a:xfrm>
            <a:off x="251520" y="188640"/>
            <a:ext cx="8534400" cy="685800"/>
          </a:xfrm>
        </p:spPr>
        <p:txBody>
          <a:bodyPr/>
          <a:lstStyle/>
          <a:p>
            <a:pPr eaLnBrk="1" hangingPunct="1"/>
            <a:r>
              <a:rPr lang="en-US" dirty="0" smtClean="0"/>
              <a:t>Lecture Overview</a:t>
            </a:r>
          </a:p>
        </p:txBody>
      </p:sp>
      <p:sp>
        <p:nvSpPr>
          <p:cNvPr id="24581" name="Rectangle 3"/>
          <p:cNvSpPr>
            <a:spLocks noGrp="1" noChangeArrowheads="1"/>
          </p:cNvSpPr>
          <p:nvPr>
            <p:ph type="body" idx="1"/>
          </p:nvPr>
        </p:nvSpPr>
        <p:spPr>
          <a:xfrm>
            <a:off x="323528" y="692696"/>
            <a:ext cx="8458200" cy="3732212"/>
          </a:xfrm>
        </p:spPr>
        <p:txBody>
          <a:bodyPr/>
          <a:lstStyle/>
          <a:p>
            <a:pPr eaLnBrk="1" hangingPunct="1">
              <a:buFontTx/>
              <a:buChar char="•"/>
            </a:pPr>
            <a:r>
              <a:rPr lang="en-US" sz="3600" b="1" dirty="0" smtClean="0"/>
              <a:t>Recap Uninformed Cost </a:t>
            </a:r>
          </a:p>
          <a:p>
            <a:pPr eaLnBrk="1" hangingPunct="1">
              <a:buFontTx/>
              <a:buChar char="•"/>
            </a:pPr>
            <a:r>
              <a:rPr lang="en-US" sz="3600" b="1" dirty="0" smtClean="0">
                <a:solidFill>
                  <a:schemeClr val="tx2"/>
                </a:solidFill>
              </a:rPr>
              <a:t>Heuristic Search</a:t>
            </a:r>
          </a:p>
          <a:p>
            <a:pPr lvl="1" eaLnBrk="1" hangingPunct="1"/>
            <a:r>
              <a:rPr lang="en-US" sz="3200" b="1" dirty="0" smtClean="0">
                <a:solidFill>
                  <a:srgbClr val="00B050"/>
                </a:solidFill>
              </a:rPr>
              <a:t>Best-First Search</a:t>
            </a:r>
          </a:p>
          <a:p>
            <a:pPr lvl="1" eaLnBrk="1" hangingPunct="1"/>
            <a:r>
              <a:rPr lang="en-US" sz="3200" b="1" dirty="0" smtClean="0">
                <a:solidFill>
                  <a:schemeClr val="tx2"/>
                </a:solidFill>
              </a:rPr>
              <a:t>A* and its Optimality</a:t>
            </a:r>
          </a:p>
          <a:p>
            <a:pPr lvl="1" eaLnBrk="1" hangingPunct="1"/>
            <a:endParaRPr lang="en-US" sz="1000" b="1" dirty="0" smtClean="0">
              <a:solidFill>
                <a:schemeClr val="tx2"/>
              </a:solidFill>
            </a:endParaRPr>
          </a:p>
          <a:p>
            <a:pPr eaLnBrk="1" hangingPunct="1">
              <a:buFontTx/>
              <a:buChar char="•"/>
            </a:pPr>
            <a:r>
              <a:rPr lang="en-US" sz="3600" b="1" dirty="0" smtClean="0">
                <a:solidFill>
                  <a:schemeClr val="tx2"/>
                </a:solidFill>
              </a:rPr>
              <a:t>Advanced Methods</a:t>
            </a:r>
          </a:p>
          <a:p>
            <a:pPr lvl="1" eaLnBrk="1" hangingPunct="1"/>
            <a:r>
              <a:rPr lang="en-US" sz="3200" dirty="0" smtClean="0">
                <a:solidFill>
                  <a:schemeClr val="tx2"/>
                </a:solidFill>
              </a:rPr>
              <a:t>Branch &amp; Bound</a:t>
            </a:r>
          </a:p>
          <a:p>
            <a:pPr lvl="1" eaLnBrk="1" hangingPunct="1"/>
            <a:r>
              <a:rPr lang="en-US" sz="3200" dirty="0" smtClean="0">
                <a:solidFill>
                  <a:schemeClr val="tx2"/>
                </a:solidFill>
              </a:rPr>
              <a:t>A</a:t>
            </a:r>
            <a:r>
              <a:rPr lang="en-US" sz="3200" baseline="30000" dirty="0" smtClean="0">
                <a:solidFill>
                  <a:schemeClr val="tx2"/>
                </a:solidFill>
              </a:rPr>
              <a:t>* </a:t>
            </a:r>
            <a:r>
              <a:rPr lang="en-US" sz="3200" dirty="0" smtClean="0">
                <a:solidFill>
                  <a:schemeClr val="tx2"/>
                </a:solidFill>
              </a:rPr>
              <a:t>tricks</a:t>
            </a:r>
          </a:p>
          <a:p>
            <a:pPr lvl="1" eaLnBrk="1" hangingPunct="1"/>
            <a:r>
              <a:rPr lang="en-US" sz="3200" dirty="0" smtClean="0">
                <a:solidFill>
                  <a:schemeClr val="tx2"/>
                </a:solidFill>
              </a:rPr>
              <a:t>Pruning Cycles and Repeated States</a:t>
            </a:r>
          </a:p>
          <a:p>
            <a:pPr lvl="1" eaLnBrk="1" hangingPunct="1"/>
            <a:r>
              <a:rPr lang="en-US" sz="3200" dirty="0" smtClean="0">
                <a:solidFill>
                  <a:schemeClr val="tx2"/>
                </a:solidFill>
              </a:rPr>
              <a:t>Dynamic Programming</a:t>
            </a:r>
            <a:endParaRPr lang="en-US" sz="3600" b="1" dirty="0" smtClean="0">
              <a:solidFill>
                <a:schemeClr val="tx2"/>
              </a:solidFill>
            </a:endParaRPr>
          </a:p>
          <a:p>
            <a:pPr eaLnBrk="1" hangingPunct="1">
              <a:buFont typeface="Arial" pitchFamily="34" charset="0"/>
              <a:buChar char="•"/>
            </a:pPr>
            <a:endParaRPr lang="en-US" sz="3600" b="1" dirty="0" smtClean="0">
              <a:solidFill>
                <a:schemeClr val="tx2"/>
              </a:solidFill>
            </a:endParaRPr>
          </a:p>
          <a:p>
            <a:pPr lvl="1" eaLnBrk="1" hangingPunct="1"/>
            <a:endParaRPr lang="en-US" sz="3200" b="1" dirty="0" smtClean="0">
              <a:solidFill>
                <a:schemeClr val="tx2"/>
              </a:solidFill>
            </a:endParaRPr>
          </a:p>
          <a:p>
            <a:pPr eaLnBrk="1" hangingPunct="1">
              <a:buFontTx/>
              <a:buChar char="•"/>
            </a:pPr>
            <a:endParaRPr lang="en-US" sz="3600" dirty="0" smtClean="0">
              <a:solidFill>
                <a:schemeClr val="bg2"/>
              </a:solidFill>
            </a:endParaRPr>
          </a:p>
        </p:txBody>
      </p:sp>
      <p:sp>
        <p:nvSpPr>
          <p:cNvPr id="7" name="Rectangle 6"/>
          <p:cNvSpPr/>
          <p:nvPr/>
        </p:nvSpPr>
        <p:spPr bwMode="auto">
          <a:xfrm>
            <a:off x="1043608" y="2060848"/>
            <a:ext cx="1872208" cy="288032"/>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8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t>CPSC 322, Lecture 3</a:t>
            </a:r>
            <a:endParaRPr lang="en-US"/>
          </a:p>
        </p:txBody>
      </p:sp>
      <p:sp>
        <p:nvSpPr>
          <p:cNvPr id="8" name="Slide Number Placeholder 5"/>
          <p:cNvSpPr>
            <a:spLocks noGrp="1"/>
          </p:cNvSpPr>
          <p:nvPr>
            <p:ph type="sldNum" sz="quarter" idx="12"/>
          </p:nvPr>
        </p:nvSpPr>
        <p:spPr/>
        <p:txBody>
          <a:bodyPr/>
          <a:lstStyle/>
          <a:p>
            <a:pPr>
              <a:defRPr/>
            </a:pPr>
            <a:r>
              <a:rPr lang="en-US"/>
              <a:t>Slide </a:t>
            </a:r>
            <a:fld id="{401DA628-DAFD-4728-84EA-2814FDA991AA}" type="slidenum">
              <a:rPr lang="en-US"/>
              <a:pPr>
                <a:defRPr/>
              </a:pPr>
              <a:t>24</a:t>
            </a:fld>
            <a:endParaRPr lang="en-US"/>
          </a:p>
        </p:txBody>
      </p:sp>
      <p:sp>
        <p:nvSpPr>
          <p:cNvPr id="4108" name="Rectangle 2"/>
          <p:cNvSpPr>
            <a:spLocks noGrp="1" noChangeArrowheads="1"/>
          </p:cNvSpPr>
          <p:nvPr>
            <p:ph type="title"/>
          </p:nvPr>
        </p:nvSpPr>
        <p:spPr/>
        <p:txBody>
          <a:bodyPr/>
          <a:lstStyle/>
          <a:p>
            <a:pPr eaLnBrk="1" hangingPunct="1"/>
            <a:r>
              <a:rPr lang="en-US" smtClean="0"/>
              <a:t>Best-First Search</a:t>
            </a:r>
          </a:p>
        </p:txBody>
      </p:sp>
      <p:sp>
        <p:nvSpPr>
          <p:cNvPr id="4109" name="Rectangle 3"/>
          <p:cNvSpPr>
            <a:spLocks noGrp="1" noChangeArrowheads="1"/>
          </p:cNvSpPr>
          <p:nvPr>
            <p:ph type="body" idx="1"/>
          </p:nvPr>
        </p:nvSpPr>
        <p:spPr>
          <a:xfrm>
            <a:off x="250825" y="692150"/>
            <a:ext cx="8893175" cy="5616575"/>
          </a:xfrm>
        </p:spPr>
        <p:txBody>
          <a:bodyPr/>
          <a:lstStyle/>
          <a:p>
            <a:pPr lvl="1" eaLnBrk="1" hangingPunct="1">
              <a:lnSpc>
                <a:spcPct val="60000"/>
              </a:lnSpc>
              <a:buFontTx/>
              <a:buNone/>
            </a:pPr>
            <a:endParaRPr lang="en-US" sz="2000" smtClean="0"/>
          </a:p>
          <a:p>
            <a:pPr eaLnBrk="1" hangingPunct="1">
              <a:buFontTx/>
              <a:buChar char="•"/>
            </a:pPr>
            <a:endParaRPr lang="en-US" sz="2400" smtClean="0"/>
          </a:p>
          <a:p>
            <a:pPr lvl="1" eaLnBrk="1" hangingPunct="1"/>
            <a:endParaRPr lang="en-US" sz="2000" smtClean="0"/>
          </a:p>
        </p:txBody>
      </p:sp>
      <p:sp>
        <p:nvSpPr>
          <p:cNvPr id="4110" name="Rectangle 4"/>
          <p:cNvSpPr>
            <a:spLocks noChangeArrowheads="1"/>
          </p:cNvSpPr>
          <p:nvPr/>
        </p:nvSpPr>
        <p:spPr bwMode="auto">
          <a:xfrm>
            <a:off x="395288" y="1196975"/>
            <a:ext cx="8458200" cy="4495800"/>
          </a:xfrm>
          <a:prstGeom prst="rect">
            <a:avLst/>
          </a:prstGeom>
          <a:noFill/>
          <a:ln w="9525">
            <a:noFill/>
            <a:miter lim="800000"/>
            <a:headEnd/>
            <a:tailEnd/>
          </a:ln>
        </p:spPr>
        <p:txBody>
          <a:bodyPr/>
          <a:lstStyle/>
          <a:p>
            <a:pPr marL="342900" indent="-342900">
              <a:spcBef>
                <a:spcPct val="20000"/>
              </a:spcBef>
              <a:buFontTx/>
              <a:buChar char="•"/>
            </a:pPr>
            <a:r>
              <a:rPr lang="en-US" b="1">
                <a:solidFill>
                  <a:schemeClr val="accent2"/>
                </a:solidFill>
                <a:latin typeface="Arial Unicode MS" pitchFamily="34" charset="-128"/>
              </a:rPr>
              <a:t>Idea:</a:t>
            </a:r>
            <a:r>
              <a:rPr lang="en-US">
                <a:latin typeface="Arial Unicode MS" pitchFamily="34" charset="-128"/>
              </a:rPr>
              <a:t> select the path whose end is closest to a goal according to the heuristic function.</a:t>
            </a:r>
          </a:p>
          <a:p>
            <a:pPr marL="342900" indent="-342900">
              <a:spcBef>
                <a:spcPct val="20000"/>
              </a:spcBef>
              <a:buFontTx/>
              <a:buChar char="•"/>
            </a:pPr>
            <a:endParaRPr lang="en-US">
              <a:latin typeface="Arial Unicode MS" pitchFamily="34" charset="-128"/>
            </a:endParaRPr>
          </a:p>
          <a:p>
            <a:pPr marL="342900" indent="-342900">
              <a:spcBef>
                <a:spcPct val="20000"/>
              </a:spcBef>
              <a:buFontTx/>
              <a:buChar char="•"/>
            </a:pPr>
            <a:r>
              <a:rPr lang="en-US" b="1">
                <a:latin typeface="Arial Unicode MS" pitchFamily="34" charset="-128"/>
              </a:rPr>
              <a:t>Best-First search</a:t>
            </a:r>
            <a:r>
              <a:rPr lang="en-US">
                <a:latin typeface="Arial Unicode MS" pitchFamily="34" charset="-128"/>
              </a:rPr>
              <a:t> selects a path on the frontier with minimal </a:t>
            </a:r>
            <a:r>
              <a:rPr lang="en-US" i="1">
                <a:latin typeface="Arial Unicode MS" pitchFamily="34" charset="-128"/>
              </a:rPr>
              <a:t>h</a:t>
            </a:r>
            <a:r>
              <a:rPr lang="en-US">
                <a:latin typeface="Arial Unicode MS" pitchFamily="34" charset="-128"/>
              </a:rPr>
              <a:t>-value (for the end node).</a:t>
            </a:r>
          </a:p>
        </p:txBody>
      </p:sp>
      <p:sp>
        <p:nvSpPr>
          <p:cNvPr id="4111" name="Rectangle 5"/>
          <p:cNvSpPr>
            <a:spLocks noChangeArrowheads="1"/>
          </p:cNvSpPr>
          <p:nvPr/>
        </p:nvSpPr>
        <p:spPr bwMode="auto">
          <a:xfrm>
            <a:off x="179388" y="4005263"/>
            <a:ext cx="8856662" cy="1873250"/>
          </a:xfrm>
          <a:prstGeom prst="rect">
            <a:avLst/>
          </a:prstGeom>
          <a:noFill/>
          <a:ln w="9525">
            <a:noFill/>
            <a:miter lim="800000"/>
            <a:headEnd/>
            <a:tailEnd/>
          </a:ln>
        </p:spPr>
        <p:txBody>
          <a:bodyPr/>
          <a:lstStyle/>
          <a:p>
            <a:pPr marL="342900" indent="-342900">
              <a:spcBef>
                <a:spcPct val="20000"/>
              </a:spcBef>
              <a:buFontTx/>
              <a:buChar char="•"/>
            </a:pPr>
            <a:r>
              <a:rPr lang="en-US">
                <a:latin typeface="Arial Unicode MS" pitchFamily="34" charset="-128"/>
              </a:rPr>
              <a:t>It treats the frontier as a </a:t>
            </a:r>
            <a:r>
              <a:rPr lang="en-US">
                <a:solidFill>
                  <a:schemeClr val="accent2"/>
                </a:solidFill>
                <a:latin typeface="Arial Unicode MS" pitchFamily="34" charset="-128"/>
              </a:rPr>
              <a:t>priority queue ordered by </a:t>
            </a:r>
            <a:r>
              <a:rPr lang="en-US" i="1">
                <a:solidFill>
                  <a:schemeClr val="accent2"/>
                </a:solidFill>
                <a:latin typeface="Arial Unicode MS" pitchFamily="34" charset="-128"/>
              </a:rPr>
              <a:t>h</a:t>
            </a:r>
            <a:r>
              <a:rPr lang="en-US">
                <a:latin typeface="Arial Unicode MS" pitchFamily="34" charset="-128"/>
              </a:rPr>
              <a:t>. (similar to ?)</a:t>
            </a:r>
          </a:p>
          <a:p>
            <a:pPr marL="342900" indent="-342900">
              <a:spcBef>
                <a:spcPct val="20000"/>
              </a:spcBef>
              <a:buFontTx/>
              <a:buChar char="•"/>
            </a:pPr>
            <a:r>
              <a:rPr lang="en-US">
                <a:latin typeface="Arial Unicode MS" pitchFamily="34" charset="-128"/>
              </a:rPr>
              <a:t>This is a </a:t>
            </a:r>
            <a:r>
              <a:rPr lang="en-US">
                <a:solidFill>
                  <a:schemeClr val="accent2"/>
                </a:solidFill>
                <a:latin typeface="Arial Unicode MS" pitchFamily="34" charset="-128"/>
              </a:rPr>
              <a:t>greedy</a:t>
            </a:r>
            <a:r>
              <a:rPr lang="en-US">
                <a:latin typeface="Arial Unicode MS" pitchFamily="34" charset="-128"/>
              </a:rPr>
              <a:t> approach: it always takes the path which appears locally best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a:spLocks noGrp="1"/>
          </p:cNvSpPr>
          <p:nvPr>
            <p:ph type="ftr" sz="quarter" idx="11"/>
          </p:nvPr>
        </p:nvSpPr>
        <p:spPr/>
        <p:txBody>
          <a:bodyPr/>
          <a:lstStyle/>
          <a:p>
            <a:pPr>
              <a:defRPr/>
            </a:pPr>
            <a:r>
              <a:rPr lang="en-US" smtClean="0"/>
              <a:t>CPSC 322, Lecture 3</a:t>
            </a:r>
            <a:endParaRPr lang="en-US"/>
          </a:p>
        </p:txBody>
      </p:sp>
      <p:sp>
        <p:nvSpPr>
          <p:cNvPr id="10" name="Slide Number Placeholder 6"/>
          <p:cNvSpPr>
            <a:spLocks noGrp="1"/>
          </p:cNvSpPr>
          <p:nvPr>
            <p:ph type="sldNum" sz="quarter" idx="12"/>
          </p:nvPr>
        </p:nvSpPr>
        <p:spPr/>
        <p:txBody>
          <a:bodyPr/>
          <a:lstStyle/>
          <a:p>
            <a:pPr>
              <a:defRPr/>
            </a:pPr>
            <a:r>
              <a:rPr lang="en-US"/>
              <a:t>Slide </a:t>
            </a:r>
            <a:fld id="{10C70BB4-90EE-4BF7-8457-C1FF58B37068}" type="slidenum">
              <a:rPr lang="en-US"/>
              <a:pPr>
                <a:defRPr/>
              </a:pPr>
              <a:t>25</a:t>
            </a:fld>
            <a:endParaRPr lang="en-US"/>
          </a:p>
        </p:txBody>
      </p:sp>
      <p:sp>
        <p:nvSpPr>
          <p:cNvPr id="5127" name="Rectangle 2"/>
          <p:cNvSpPr>
            <a:spLocks noGrp="1" noChangeArrowheads="1"/>
          </p:cNvSpPr>
          <p:nvPr>
            <p:ph type="title"/>
          </p:nvPr>
        </p:nvSpPr>
        <p:spPr/>
        <p:txBody>
          <a:bodyPr/>
          <a:lstStyle/>
          <a:p>
            <a:pPr eaLnBrk="1" hangingPunct="1"/>
            <a:r>
              <a:rPr lang="en-US" smtClean="0"/>
              <a:t>Analysis of Best-First Search</a:t>
            </a:r>
          </a:p>
        </p:txBody>
      </p:sp>
      <p:sp>
        <p:nvSpPr>
          <p:cNvPr id="5128" name="Rectangle 3"/>
          <p:cNvSpPr>
            <a:spLocks noGrp="1" noChangeArrowheads="1"/>
          </p:cNvSpPr>
          <p:nvPr>
            <p:ph type="body" sz="half" idx="1"/>
          </p:nvPr>
        </p:nvSpPr>
        <p:spPr/>
        <p:txBody>
          <a:bodyPr/>
          <a:lstStyle/>
          <a:p>
            <a:pPr lvl="1" eaLnBrk="1" hangingPunct="1">
              <a:lnSpc>
                <a:spcPct val="60000"/>
              </a:lnSpc>
              <a:buFontTx/>
              <a:buNone/>
            </a:pPr>
            <a:endParaRPr lang="en-US" sz="1800" smtClean="0"/>
          </a:p>
          <a:p>
            <a:pPr marL="0" indent="0" eaLnBrk="1" hangingPunct="1">
              <a:buFontTx/>
              <a:buChar char="•"/>
            </a:pPr>
            <a:endParaRPr lang="en-US" sz="2000" smtClean="0"/>
          </a:p>
          <a:p>
            <a:pPr lvl="1" eaLnBrk="1" hangingPunct="1"/>
            <a:endParaRPr lang="en-US" sz="1800" smtClean="0"/>
          </a:p>
        </p:txBody>
      </p:sp>
      <p:sp>
        <p:nvSpPr>
          <p:cNvPr id="5129" name="Rectangle 4"/>
          <p:cNvSpPr>
            <a:spLocks noChangeArrowheads="1"/>
          </p:cNvSpPr>
          <p:nvPr/>
        </p:nvSpPr>
        <p:spPr bwMode="auto">
          <a:xfrm>
            <a:off x="395288" y="1052513"/>
            <a:ext cx="8458200" cy="4495800"/>
          </a:xfrm>
          <a:prstGeom prst="rect">
            <a:avLst/>
          </a:prstGeom>
          <a:noFill/>
          <a:ln w="9525">
            <a:noFill/>
            <a:miter lim="800000"/>
            <a:headEnd/>
            <a:tailEnd/>
          </a:ln>
        </p:spPr>
        <p:txBody>
          <a:bodyPr/>
          <a:lstStyle/>
          <a:p>
            <a:pPr marL="342900" indent="-342900">
              <a:spcBef>
                <a:spcPct val="20000"/>
              </a:spcBef>
              <a:buFontTx/>
              <a:buChar char="•"/>
            </a:pPr>
            <a:r>
              <a:rPr lang="en-US">
                <a:solidFill>
                  <a:schemeClr val="accent2"/>
                </a:solidFill>
                <a:latin typeface="Arial Unicode MS" pitchFamily="34" charset="-128"/>
              </a:rPr>
              <a:t>Complete</a:t>
            </a:r>
            <a:r>
              <a:rPr lang="en-US">
                <a:latin typeface="Arial Unicode MS" pitchFamily="34" charset="-128"/>
              </a:rPr>
              <a:t> no: a low heuristic value can mean that a cycle gets followed forever.</a:t>
            </a:r>
            <a:r>
              <a:rPr lang="en-US">
                <a:solidFill>
                  <a:srgbClr val="CC0099"/>
                </a:solidFill>
                <a:latin typeface="Arial Unicode MS" pitchFamily="34" charset="-128"/>
              </a:rPr>
              <a:t> </a:t>
            </a:r>
          </a:p>
          <a:p>
            <a:pPr marL="342900" indent="-342900">
              <a:spcBef>
                <a:spcPct val="20000"/>
              </a:spcBef>
              <a:buFontTx/>
              <a:buChar char="•"/>
            </a:pPr>
            <a:endParaRPr lang="en-US">
              <a:solidFill>
                <a:srgbClr val="CC0099"/>
              </a:solidFill>
              <a:latin typeface="Arial Unicode MS" pitchFamily="34" charset="-128"/>
            </a:endParaRPr>
          </a:p>
          <a:p>
            <a:pPr marL="342900" indent="-342900">
              <a:spcBef>
                <a:spcPct val="20000"/>
              </a:spcBef>
              <a:buFontTx/>
              <a:buChar char="•"/>
            </a:pPr>
            <a:endParaRPr lang="en-US">
              <a:solidFill>
                <a:srgbClr val="CC0099"/>
              </a:solidFill>
              <a:latin typeface="Arial Unicode MS" pitchFamily="34" charset="-128"/>
            </a:endParaRPr>
          </a:p>
          <a:p>
            <a:pPr marL="342900" indent="-342900">
              <a:spcBef>
                <a:spcPct val="20000"/>
              </a:spcBef>
              <a:buFontTx/>
              <a:buChar char="•"/>
            </a:pPr>
            <a:endParaRPr lang="en-US">
              <a:solidFill>
                <a:srgbClr val="CC0099"/>
              </a:solidFill>
              <a:latin typeface="Arial Unicode MS" pitchFamily="34" charset="-128"/>
            </a:endParaRPr>
          </a:p>
          <a:p>
            <a:pPr marL="342900" indent="-342900">
              <a:spcBef>
                <a:spcPct val="20000"/>
              </a:spcBef>
              <a:buFontTx/>
              <a:buChar char="•"/>
            </a:pPr>
            <a:endParaRPr lang="en-US">
              <a:solidFill>
                <a:srgbClr val="CC0099"/>
              </a:solidFill>
              <a:latin typeface="Arial Unicode MS" pitchFamily="34" charset="-128"/>
            </a:endParaRPr>
          </a:p>
          <a:p>
            <a:pPr marL="342900" indent="-342900">
              <a:spcBef>
                <a:spcPct val="20000"/>
              </a:spcBef>
              <a:buFontTx/>
              <a:buChar char="•"/>
            </a:pPr>
            <a:endParaRPr lang="en-US">
              <a:solidFill>
                <a:srgbClr val="CC0099"/>
              </a:solidFill>
              <a:latin typeface="Arial Unicode MS" pitchFamily="34" charset="-128"/>
            </a:endParaRPr>
          </a:p>
          <a:p>
            <a:pPr marL="342900" indent="-342900">
              <a:spcBef>
                <a:spcPct val="20000"/>
              </a:spcBef>
              <a:buFontTx/>
              <a:buChar char="•"/>
            </a:pPr>
            <a:r>
              <a:rPr lang="en-US">
                <a:solidFill>
                  <a:schemeClr val="accent2"/>
                </a:solidFill>
                <a:latin typeface="Arial Unicode MS" pitchFamily="34" charset="-128"/>
              </a:rPr>
              <a:t>Optimal:</a:t>
            </a:r>
            <a:r>
              <a:rPr lang="en-US">
                <a:latin typeface="Arial Unicode MS" pitchFamily="34" charset="-128"/>
              </a:rPr>
              <a:t> no (why not?)</a:t>
            </a:r>
          </a:p>
          <a:p>
            <a:pPr marL="342900" indent="-342900">
              <a:spcBef>
                <a:spcPct val="20000"/>
              </a:spcBef>
              <a:buFontTx/>
              <a:buChar char="•"/>
            </a:pPr>
            <a:r>
              <a:rPr lang="en-US">
                <a:solidFill>
                  <a:schemeClr val="accent2"/>
                </a:solidFill>
                <a:latin typeface="Arial Unicode MS" pitchFamily="34" charset="-128"/>
              </a:rPr>
              <a:t>Time complexity</a:t>
            </a:r>
            <a:r>
              <a:rPr lang="en-US">
                <a:latin typeface="Arial Unicode MS" pitchFamily="34" charset="-128"/>
              </a:rPr>
              <a:t> is </a:t>
            </a:r>
            <a:r>
              <a:rPr lang="en-US" i="1">
                <a:latin typeface="Arial Unicode MS" pitchFamily="34" charset="-128"/>
              </a:rPr>
              <a:t>O(b</a:t>
            </a:r>
            <a:r>
              <a:rPr lang="en-US" i="1" baseline="30000">
                <a:latin typeface="Arial Unicode MS" pitchFamily="34" charset="-128"/>
              </a:rPr>
              <a:t>m</a:t>
            </a:r>
            <a:r>
              <a:rPr lang="en-US" i="1">
                <a:latin typeface="Arial Unicode MS" pitchFamily="34" charset="-128"/>
              </a:rPr>
              <a:t>)</a:t>
            </a:r>
            <a:endParaRPr lang="en-US" sz="3200">
              <a:latin typeface="Arial Unicode MS" pitchFamily="34" charset="-128"/>
            </a:endParaRPr>
          </a:p>
          <a:p>
            <a:pPr marL="342900" indent="-342900">
              <a:spcBef>
                <a:spcPct val="20000"/>
              </a:spcBef>
              <a:buFontTx/>
              <a:buChar char="•"/>
            </a:pPr>
            <a:r>
              <a:rPr lang="en-US">
                <a:solidFill>
                  <a:schemeClr val="accent2"/>
                </a:solidFill>
                <a:latin typeface="Arial Unicode MS" pitchFamily="34" charset="-128"/>
              </a:rPr>
              <a:t>Space complexity</a:t>
            </a:r>
            <a:r>
              <a:rPr lang="en-US">
                <a:latin typeface="Arial Unicode MS" pitchFamily="34" charset="-128"/>
              </a:rPr>
              <a:t> is </a:t>
            </a:r>
            <a:r>
              <a:rPr lang="en-US" i="1">
                <a:latin typeface="Arial Unicode MS" pitchFamily="34" charset="-128"/>
              </a:rPr>
              <a:t>O(b</a:t>
            </a:r>
            <a:r>
              <a:rPr lang="en-US" i="1" baseline="30000">
                <a:latin typeface="Arial Unicode MS" pitchFamily="34" charset="-128"/>
              </a:rPr>
              <a:t>m</a:t>
            </a:r>
            <a:r>
              <a:rPr lang="en-US" i="1">
                <a:latin typeface="Arial Unicode MS" pitchFamily="34" charset="-128"/>
              </a:rPr>
              <a:t>)</a:t>
            </a:r>
          </a:p>
        </p:txBody>
      </p:sp>
      <p:graphicFrame>
        <p:nvGraphicFramePr>
          <p:cNvPr id="5122" name="Object 5"/>
          <p:cNvGraphicFramePr>
            <a:graphicFrameLocks noChangeAspect="1"/>
          </p:cNvGraphicFramePr>
          <p:nvPr>
            <p:ph sz="half" idx="2"/>
          </p:nvPr>
        </p:nvGraphicFramePr>
        <p:xfrm>
          <a:off x="2908300" y="2060575"/>
          <a:ext cx="3248025" cy="2314575"/>
        </p:xfrm>
        <a:graphic>
          <a:graphicData uri="http://schemas.openxmlformats.org/presentationml/2006/ole">
            <p:oleObj spid="_x0000_s71682" name="Acrobat Document" r:id="rId4" imgW="3247619" imgH="2314286" progId="AcroExch.Document.7">
              <p:embed/>
            </p:oleObj>
          </a:graphicData>
        </a:graphic>
      </p:graphicFrame>
      <p:pic>
        <p:nvPicPr>
          <p:cNvPr id="5130" name="Picture 6"/>
          <p:cNvPicPr>
            <a:picLocks noChangeAspect="1" noChangeArrowheads="1"/>
          </p:cNvPicPr>
          <p:nvPr/>
        </p:nvPicPr>
        <p:blipFill>
          <a:blip r:embed="rId5" cstate="print"/>
          <a:srcRect/>
          <a:stretch>
            <a:fillRect/>
          </a:stretch>
        </p:blipFill>
        <p:spPr bwMode="auto">
          <a:xfrm>
            <a:off x="6011863" y="3141663"/>
            <a:ext cx="1152525" cy="425450"/>
          </a:xfrm>
          <a:prstGeom prst="rect">
            <a:avLst/>
          </a:prstGeom>
          <a:noFill/>
          <a:ln w="9525">
            <a:noFill/>
            <a:miter lim="800000"/>
            <a:headEnd/>
            <a:tailEnd/>
          </a:ln>
        </p:spPr>
      </p:pic>
      <p:pic>
        <p:nvPicPr>
          <p:cNvPr id="5131" name="Picture 7"/>
          <p:cNvPicPr>
            <a:picLocks noChangeAspect="1" noChangeArrowheads="1"/>
          </p:cNvPicPr>
          <p:nvPr/>
        </p:nvPicPr>
        <p:blipFill>
          <a:blip r:embed="rId5" cstate="print"/>
          <a:srcRect/>
          <a:stretch>
            <a:fillRect/>
          </a:stretch>
        </p:blipFill>
        <p:spPr bwMode="auto">
          <a:xfrm>
            <a:off x="4716463" y="4508500"/>
            <a:ext cx="1152525" cy="425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3</a:t>
            </a:r>
            <a:endParaRPr lang="en-US"/>
          </a:p>
        </p:txBody>
      </p:sp>
      <p:sp>
        <p:nvSpPr>
          <p:cNvPr id="6" name="Slide Number Placeholder 5"/>
          <p:cNvSpPr>
            <a:spLocks noGrp="1"/>
          </p:cNvSpPr>
          <p:nvPr>
            <p:ph type="sldNum" sz="quarter" idx="12"/>
          </p:nvPr>
        </p:nvSpPr>
        <p:spPr/>
        <p:txBody>
          <a:bodyPr/>
          <a:lstStyle/>
          <a:p>
            <a:pPr>
              <a:defRPr/>
            </a:pPr>
            <a:r>
              <a:rPr lang="en-US"/>
              <a:t>Slide </a:t>
            </a:r>
            <a:fld id="{6C58C241-B467-4C4F-A704-33C58BC4E043}" type="slidenum">
              <a:rPr lang="en-US"/>
              <a:pPr>
                <a:defRPr/>
              </a:pPr>
              <a:t>26</a:t>
            </a:fld>
            <a:endParaRPr lang="en-US"/>
          </a:p>
        </p:txBody>
      </p:sp>
      <p:sp>
        <p:nvSpPr>
          <p:cNvPr id="24580" name="Rectangle 2"/>
          <p:cNvSpPr>
            <a:spLocks noGrp="1" noChangeArrowheads="1"/>
          </p:cNvSpPr>
          <p:nvPr>
            <p:ph type="title"/>
          </p:nvPr>
        </p:nvSpPr>
        <p:spPr>
          <a:xfrm>
            <a:off x="251520" y="188640"/>
            <a:ext cx="8534400" cy="685800"/>
          </a:xfrm>
        </p:spPr>
        <p:txBody>
          <a:bodyPr/>
          <a:lstStyle/>
          <a:p>
            <a:pPr eaLnBrk="1" hangingPunct="1"/>
            <a:r>
              <a:rPr lang="en-US" dirty="0" smtClean="0"/>
              <a:t>Lecture Overview</a:t>
            </a:r>
          </a:p>
        </p:txBody>
      </p:sp>
      <p:sp>
        <p:nvSpPr>
          <p:cNvPr id="24581" name="Rectangle 3"/>
          <p:cNvSpPr>
            <a:spLocks noGrp="1" noChangeArrowheads="1"/>
          </p:cNvSpPr>
          <p:nvPr>
            <p:ph type="body" idx="1"/>
          </p:nvPr>
        </p:nvSpPr>
        <p:spPr>
          <a:xfrm>
            <a:off x="323528" y="692696"/>
            <a:ext cx="8458200" cy="3732212"/>
          </a:xfrm>
        </p:spPr>
        <p:txBody>
          <a:bodyPr/>
          <a:lstStyle/>
          <a:p>
            <a:pPr eaLnBrk="1" hangingPunct="1">
              <a:buFontTx/>
              <a:buChar char="•"/>
            </a:pPr>
            <a:r>
              <a:rPr lang="en-US" sz="3600" b="1" dirty="0" smtClean="0"/>
              <a:t>Recap Uninformed Cost </a:t>
            </a:r>
          </a:p>
          <a:p>
            <a:pPr eaLnBrk="1" hangingPunct="1">
              <a:buFontTx/>
              <a:buChar char="•"/>
            </a:pPr>
            <a:r>
              <a:rPr lang="en-US" sz="3600" b="1" dirty="0" smtClean="0">
                <a:solidFill>
                  <a:schemeClr val="tx2"/>
                </a:solidFill>
              </a:rPr>
              <a:t>Heuristic Search</a:t>
            </a:r>
          </a:p>
          <a:p>
            <a:pPr lvl="1" eaLnBrk="1" hangingPunct="1"/>
            <a:r>
              <a:rPr lang="en-US" sz="3200" b="1" dirty="0" smtClean="0">
                <a:solidFill>
                  <a:schemeClr val="tx2"/>
                </a:solidFill>
              </a:rPr>
              <a:t>Best-First Search</a:t>
            </a:r>
          </a:p>
          <a:p>
            <a:pPr lvl="1" eaLnBrk="1" hangingPunct="1"/>
            <a:r>
              <a:rPr lang="en-US" sz="3200" b="1" dirty="0" smtClean="0">
                <a:solidFill>
                  <a:srgbClr val="00B050"/>
                </a:solidFill>
              </a:rPr>
              <a:t>A* and its Optimality</a:t>
            </a:r>
          </a:p>
          <a:p>
            <a:pPr lvl="1" eaLnBrk="1" hangingPunct="1"/>
            <a:endParaRPr lang="en-US" sz="1000" b="1" dirty="0" smtClean="0">
              <a:solidFill>
                <a:schemeClr val="tx2"/>
              </a:solidFill>
            </a:endParaRPr>
          </a:p>
          <a:p>
            <a:pPr eaLnBrk="1" hangingPunct="1">
              <a:buFontTx/>
              <a:buChar char="•"/>
            </a:pPr>
            <a:r>
              <a:rPr lang="en-US" sz="3600" b="1" dirty="0" smtClean="0">
                <a:solidFill>
                  <a:schemeClr val="tx2"/>
                </a:solidFill>
              </a:rPr>
              <a:t>Advanced Methods</a:t>
            </a:r>
          </a:p>
          <a:p>
            <a:pPr lvl="1" eaLnBrk="1" hangingPunct="1"/>
            <a:r>
              <a:rPr lang="en-US" sz="3200" dirty="0" smtClean="0">
                <a:solidFill>
                  <a:schemeClr val="tx2"/>
                </a:solidFill>
              </a:rPr>
              <a:t>Branch &amp; Bound</a:t>
            </a:r>
          </a:p>
          <a:p>
            <a:pPr lvl="1" eaLnBrk="1" hangingPunct="1"/>
            <a:r>
              <a:rPr lang="en-US" sz="3200" dirty="0" smtClean="0">
                <a:solidFill>
                  <a:schemeClr val="tx2"/>
                </a:solidFill>
              </a:rPr>
              <a:t>A</a:t>
            </a:r>
            <a:r>
              <a:rPr lang="en-US" sz="3200" baseline="30000" dirty="0" smtClean="0">
                <a:solidFill>
                  <a:schemeClr val="tx2"/>
                </a:solidFill>
              </a:rPr>
              <a:t>* </a:t>
            </a:r>
            <a:r>
              <a:rPr lang="en-US" sz="3200" dirty="0" smtClean="0">
                <a:solidFill>
                  <a:schemeClr val="tx2"/>
                </a:solidFill>
              </a:rPr>
              <a:t>tricks</a:t>
            </a:r>
          </a:p>
          <a:p>
            <a:pPr lvl="1" eaLnBrk="1" hangingPunct="1"/>
            <a:r>
              <a:rPr lang="en-US" sz="3200" dirty="0" smtClean="0">
                <a:solidFill>
                  <a:schemeClr val="tx2"/>
                </a:solidFill>
              </a:rPr>
              <a:t>Pruning Cycles and Repeated States</a:t>
            </a:r>
          </a:p>
          <a:p>
            <a:pPr lvl="1" eaLnBrk="1" hangingPunct="1"/>
            <a:r>
              <a:rPr lang="en-US" sz="3200" dirty="0" smtClean="0">
                <a:solidFill>
                  <a:schemeClr val="tx2"/>
                </a:solidFill>
              </a:rPr>
              <a:t>Dynamic Programming</a:t>
            </a:r>
            <a:endParaRPr lang="en-US" sz="3600" b="1" dirty="0" smtClean="0">
              <a:solidFill>
                <a:schemeClr val="tx2"/>
              </a:solidFill>
            </a:endParaRPr>
          </a:p>
          <a:p>
            <a:pPr eaLnBrk="1" hangingPunct="1">
              <a:buFont typeface="Arial" pitchFamily="34" charset="0"/>
              <a:buChar char="•"/>
            </a:pPr>
            <a:endParaRPr lang="en-US" sz="3600" b="1" dirty="0" smtClean="0">
              <a:solidFill>
                <a:schemeClr val="tx2"/>
              </a:solidFill>
            </a:endParaRPr>
          </a:p>
          <a:p>
            <a:pPr lvl="1" eaLnBrk="1" hangingPunct="1"/>
            <a:endParaRPr lang="en-US" sz="3200" b="1" dirty="0" smtClean="0">
              <a:solidFill>
                <a:schemeClr val="tx2"/>
              </a:solidFill>
            </a:endParaRPr>
          </a:p>
          <a:p>
            <a:pPr eaLnBrk="1" hangingPunct="1">
              <a:buFontTx/>
              <a:buChar char="•"/>
            </a:pPr>
            <a:endParaRPr lang="en-US" sz="3600" dirty="0" smtClean="0">
              <a:solidFill>
                <a:schemeClr val="bg2"/>
              </a:solidFill>
            </a:endParaRPr>
          </a:p>
        </p:txBody>
      </p:sp>
      <p:sp>
        <p:nvSpPr>
          <p:cNvPr id="7" name="Rectangle 6"/>
          <p:cNvSpPr/>
          <p:nvPr/>
        </p:nvSpPr>
        <p:spPr bwMode="auto">
          <a:xfrm>
            <a:off x="1043608" y="2060848"/>
            <a:ext cx="1872208" cy="288032"/>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8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6"/>
          <p:cNvSpPr>
            <a:spLocks noGrp="1"/>
          </p:cNvSpPr>
          <p:nvPr>
            <p:ph type="ftr" sz="quarter" idx="11"/>
          </p:nvPr>
        </p:nvSpPr>
        <p:spPr/>
        <p:txBody>
          <a:bodyPr/>
          <a:lstStyle/>
          <a:p>
            <a:pPr>
              <a:defRPr/>
            </a:pPr>
            <a:r>
              <a:rPr lang="en-US" smtClean="0"/>
              <a:t>CPSC 322, Lecture 3</a:t>
            </a:r>
            <a:endParaRPr lang="en-US"/>
          </a:p>
        </p:txBody>
      </p:sp>
      <p:sp>
        <p:nvSpPr>
          <p:cNvPr id="7" name="Slide Number Placeholder 7"/>
          <p:cNvSpPr>
            <a:spLocks noGrp="1"/>
          </p:cNvSpPr>
          <p:nvPr>
            <p:ph type="sldNum" sz="quarter" idx="12"/>
          </p:nvPr>
        </p:nvSpPr>
        <p:spPr/>
        <p:txBody>
          <a:bodyPr/>
          <a:lstStyle/>
          <a:p>
            <a:pPr>
              <a:defRPr/>
            </a:pPr>
            <a:r>
              <a:rPr lang="en-US" dirty="0"/>
              <a:t>Slide </a:t>
            </a:r>
            <a:fld id="{C759DFF3-5B30-4CE5-8423-AA0E5D2BB71C}" type="slidenum">
              <a:rPr lang="en-US"/>
              <a:pPr>
                <a:defRPr/>
              </a:pPr>
              <a:t>27</a:t>
            </a:fld>
            <a:endParaRPr lang="en-US" dirty="0"/>
          </a:p>
        </p:txBody>
      </p:sp>
      <p:sp>
        <p:nvSpPr>
          <p:cNvPr id="6158" name="Rectangle 2"/>
          <p:cNvSpPr>
            <a:spLocks noChangeArrowheads="1"/>
          </p:cNvSpPr>
          <p:nvPr/>
        </p:nvSpPr>
        <p:spPr bwMode="auto">
          <a:xfrm>
            <a:off x="395288" y="1268413"/>
            <a:ext cx="8458200" cy="4495800"/>
          </a:xfrm>
          <a:prstGeom prst="rect">
            <a:avLst/>
          </a:prstGeom>
          <a:noFill/>
          <a:ln w="9525">
            <a:noFill/>
            <a:miter lim="800000"/>
            <a:headEnd/>
            <a:tailEnd/>
          </a:ln>
        </p:spPr>
        <p:txBody>
          <a:bodyPr/>
          <a:lstStyle/>
          <a:p>
            <a:pPr marL="342900" indent="-342900">
              <a:spcBef>
                <a:spcPct val="20000"/>
              </a:spcBef>
              <a:buFontTx/>
              <a:buChar char="•"/>
            </a:pPr>
            <a:r>
              <a:rPr lang="en-US" i="1">
                <a:latin typeface="Arial Unicode MS" pitchFamily="34" charset="-128"/>
              </a:rPr>
              <a:t>A</a:t>
            </a:r>
            <a:r>
              <a:rPr lang="en-US" i="1" baseline="30000">
                <a:latin typeface="Arial Unicode MS" pitchFamily="34" charset="-128"/>
              </a:rPr>
              <a:t>* </a:t>
            </a:r>
            <a:r>
              <a:rPr lang="en-US">
                <a:latin typeface="Arial Unicode MS" pitchFamily="34" charset="-128"/>
              </a:rPr>
              <a:t> is a mix of:</a:t>
            </a:r>
          </a:p>
          <a:p>
            <a:pPr marL="742950" lvl="1" indent="-285750">
              <a:spcBef>
                <a:spcPct val="20000"/>
              </a:spcBef>
              <a:buClr>
                <a:schemeClr val="tx1"/>
              </a:buClr>
              <a:buSzPct val="120000"/>
              <a:buFontTx/>
              <a:buChar char="•"/>
            </a:pPr>
            <a:r>
              <a:rPr lang="en-US" sz="2400">
                <a:latin typeface="Arial Unicode MS" pitchFamily="34" charset="-128"/>
              </a:rPr>
              <a:t> </a:t>
            </a:r>
            <a:r>
              <a:rPr lang="en-US" sz="2400" b="1">
                <a:latin typeface="Arial Unicode MS" pitchFamily="34" charset="-128"/>
              </a:rPr>
              <a:t>lowest-cost-first</a:t>
            </a:r>
            <a:r>
              <a:rPr lang="en-US" sz="2400">
                <a:latin typeface="Arial Unicode MS" pitchFamily="34" charset="-128"/>
              </a:rPr>
              <a:t> and </a:t>
            </a:r>
          </a:p>
          <a:p>
            <a:pPr marL="742950" lvl="1" indent="-285750">
              <a:spcBef>
                <a:spcPct val="20000"/>
              </a:spcBef>
              <a:buClr>
                <a:schemeClr val="tx1"/>
              </a:buClr>
              <a:buSzPct val="120000"/>
              <a:buFontTx/>
              <a:buChar char="•"/>
            </a:pPr>
            <a:r>
              <a:rPr lang="en-US" sz="2400">
                <a:latin typeface="Arial Unicode MS" pitchFamily="34" charset="-128"/>
              </a:rPr>
              <a:t> </a:t>
            </a:r>
            <a:r>
              <a:rPr lang="en-US" sz="2400" b="1">
                <a:latin typeface="Arial Unicode MS" pitchFamily="34" charset="-128"/>
              </a:rPr>
              <a:t>best-first search</a:t>
            </a:r>
            <a:endParaRPr lang="en-US" sz="2400">
              <a:latin typeface="Arial Unicode MS" pitchFamily="34" charset="-128"/>
            </a:endParaRPr>
          </a:p>
          <a:p>
            <a:pPr marL="342900" indent="-342900">
              <a:spcBef>
                <a:spcPct val="20000"/>
              </a:spcBef>
              <a:buFontTx/>
              <a:buChar char="•"/>
            </a:pPr>
            <a:endParaRPr lang="en-US">
              <a:latin typeface="Arial Unicode MS" pitchFamily="34" charset="-128"/>
            </a:endParaRPr>
          </a:p>
          <a:p>
            <a:pPr marL="342900" indent="-342900">
              <a:spcBef>
                <a:spcPct val="20000"/>
              </a:spcBef>
              <a:buFontTx/>
              <a:buChar char="•"/>
            </a:pPr>
            <a:r>
              <a:rPr lang="en-US" i="1">
                <a:latin typeface="Arial Unicode MS" pitchFamily="34" charset="-128"/>
              </a:rPr>
              <a:t>A</a:t>
            </a:r>
            <a:r>
              <a:rPr lang="en-US" i="1" baseline="30000">
                <a:latin typeface="Arial Unicode MS" pitchFamily="34" charset="-128"/>
              </a:rPr>
              <a:t>*</a:t>
            </a:r>
            <a:r>
              <a:rPr lang="en-US">
                <a:latin typeface="Arial Unicode MS" pitchFamily="34" charset="-128"/>
              </a:rPr>
              <a:t> treats the frontier as a </a:t>
            </a:r>
            <a:r>
              <a:rPr lang="en-US">
                <a:solidFill>
                  <a:schemeClr val="accent2"/>
                </a:solidFill>
                <a:latin typeface="Arial Unicode MS" pitchFamily="34" charset="-128"/>
              </a:rPr>
              <a:t>priority queue ordered by </a:t>
            </a:r>
            <a:r>
              <a:rPr lang="en-US" i="1">
                <a:solidFill>
                  <a:schemeClr val="accent2"/>
                </a:solidFill>
                <a:latin typeface="Arial Unicode MS" pitchFamily="34" charset="-128"/>
              </a:rPr>
              <a:t>f(p)=</a:t>
            </a:r>
            <a:endParaRPr lang="en-US">
              <a:solidFill>
                <a:schemeClr val="accent2"/>
              </a:solidFill>
              <a:latin typeface="Arial Unicode MS" pitchFamily="34" charset="-128"/>
            </a:endParaRPr>
          </a:p>
          <a:p>
            <a:pPr marL="342900" indent="-342900">
              <a:spcBef>
                <a:spcPct val="20000"/>
              </a:spcBef>
            </a:pPr>
            <a:endParaRPr lang="en-US">
              <a:solidFill>
                <a:schemeClr val="accent2"/>
              </a:solidFill>
              <a:latin typeface="Arial Unicode MS" pitchFamily="34" charset="-128"/>
            </a:endParaRPr>
          </a:p>
          <a:p>
            <a:pPr marL="342900" indent="-342900">
              <a:spcBef>
                <a:spcPct val="20000"/>
              </a:spcBef>
              <a:buFontTx/>
              <a:buChar char="•"/>
            </a:pPr>
            <a:r>
              <a:rPr lang="en-US">
                <a:latin typeface="Arial Unicode MS" pitchFamily="34" charset="-128"/>
              </a:rPr>
              <a:t>It always selects the node on the frontier with the ………….. estimated </a:t>
            </a:r>
            <a:r>
              <a:rPr lang="en-US">
                <a:solidFill>
                  <a:schemeClr val="accent2"/>
                </a:solidFill>
                <a:latin typeface="Arial Unicode MS" pitchFamily="34" charset="-128"/>
              </a:rPr>
              <a:t>…………….</a:t>
            </a:r>
            <a:r>
              <a:rPr lang="en-US">
                <a:latin typeface="Arial Unicode MS" pitchFamily="34" charset="-128"/>
              </a:rPr>
              <a:t>distance.</a:t>
            </a:r>
          </a:p>
        </p:txBody>
      </p:sp>
      <p:sp>
        <p:nvSpPr>
          <p:cNvPr id="6159" name="Rectangle 3"/>
          <p:cNvSpPr>
            <a:spLocks noGrp="1" noChangeArrowheads="1"/>
          </p:cNvSpPr>
          <p:nvPr>
            <p:ph type="title"/>
          </p:nvPr>
        </p:nvSpPr>
        <p:spPr/>
        <p:txBody>
          <a:bodyPr/>
          <a:lstStyle/>
          <a:p>
            <a:pPr eaLnBrk="1" hangingPunct="1"/>
            <a:r>
              <a:rPr lang="en-US" i="1" smtClean="0"/>
              <a:t>A</a:t>
            </a:r>
            <a:r>
              <a:rPr lang="en-US" i="1" baseline="30000" smtClean="0"/>
              <a:t>*</a:t>
            </a:r>
            <a:r>
              <a:rPr lang="en-US" smtClean="0"/>
              <a:t> Search Algorithm</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61958" y="5857892"/>
            <a:ext cx="4315605" cy="523220"/>
          </a:xfrm>
          <a:prstGeom prst="rect">
            <a:avLst/>
          </a:prstGeom>
          <a:noFill/>
        </p:spPr>
        <p:txBody>
          <a:bodyPr wrap="none" rtlCol="0">
            <a:spAutoFit/>
          </a:bodyPr>
          <a:lstStyle/>
          <a:p>
            <a:r>
              <a:rPr lang="en-US" dirty="0" smtClean="0"/>
              <a:t>F-value of  </a:t>
            </a:r>
            <a:r>
              <a:rPr lang="en-US" dirty="0" err="1" smtClean="0"/>
              <a:t>ubc</a:t>
            </a:r>
            <a:r>
              <a:rPr lang="en-US" dirty="0" smtClean="0"/>
              <a:t> </a:t>
            </a:r>
            <a:r>
              <a:rPr lang="en-US" dirty="0" smtClean="0">
                <a:sym typeface="Wingdings" pitchFamily="2" charset="2"/>
              </a:rPr>
              <a:t> </a:t>
            </a:r>
            <a:r>
              <a:rPr lang="en-US" dirty="0" err="1" smtClean="0">
                <a:sym typeface="Wingdings" pitchFamily="2" charset="2"/>
              </a:rPr>
              <a:t>kd</a:t>
            </a:r>
            <a:r>
              <a:rPr lang="en-US" dirty="0" smtClean="0">
                <a:sym typeface="Wingdings" pitchFamily="2" charset="2"/>
              </a:rPr>
              <a:t>  </a:t>
            </a:r>
            <a:r>
              <a:rPr lang="en-US" dirty="0" err="1" smtClean="0">
                <a:sym typeface="Wingdings" pitchFamily="2" charset="2"/>
              </a:rPr>
              <a:t>jb</a:t>
            </a:r>
            <a:r>
              <a:rPr lang="en-US" dirty="0" smtClean="0">
                <a:sym typeface="Wingdings" pitchFamily="2" charset="2"/>
              </a:rPr>
              <a:t>? </a:t>
            </a:r>
            <a:endParaRPr lang="en-US" dirty="0"/>
          </a:p>
        </p:txBody>
      </p:sp>
      <p:sp>
        <p:nvSpPr>
          <p:cNvPr id="7" name="TextBox 14"/>
          <p:cNvSpPr txBox="1">
            <a:spLocks noChangeArrowheads="1"/>
          </p:cNvSpPr>
          <p:nvPr/>
        </p:nvSpPr>
        <p:spPr bwMode="auto">
          <a:xfrm>
            <a:off x="4876800" y="5929330"/>
            <a:ext cx="428627" cy="522287"/>
          </a:xfrm>
          <a:prstGeom prst="rect">
            <a:avLst/>
          </a:prstGeom>
          <a:solidFill>
            <a:srgbClr val="FFFF00"/>
          </a:solidFill>
          <a:ln w="9525">
            <a:noFill/>
            <a:miter lim="800000"/>
            <a:headEnd/>
            <a:tailEnd/>
          </a:ln>
        </p:spPr>
        <p:txBody>
          <a:bodyPr wrap="square">
            <a:spAutoFit/>
          </a:bodyPr>
          <a:lstStyle/>
          <a:p>
            <a:r>
              <a:rPr lang="en-US" dirty="0" smtClean="0"/>
              <a:t>6</a:t>
            </a:r>
            <a:endParaRPr lang="en-US" dirty="0"/>
          </a:p>
        </p:txBody>
      </p:sp>
      <p:sp>
        <p:nvSpPr>
          <p:cNvPr id="8" name="TextBox 15"/>
          <p:cNvSpPr txBox="1">
            <a:spLocks noChangeArrowheads="1"/>
          </p:cNvSpPr>
          <p:nvPr/>
        </p:nvSpPr>
        <p:spPr bwMode="auto">
          <a:xfrm>
            <a:off x="6234122" y="5929330"/>
            <a:ext cx="642942" cy="523220"/>
          </a:xfrm>
          <a:prstGeom prst="rect">
            <a:avLst/>
          </a:prstGeom>
          <a:solidFill>
            <a:srgbClr val="66FF33">
              <a:alpha val="54901"/>
            </a:srgbClr>
          </a:solidFill>
          <a:ln w="9525">
            <a:noFill/>
            <a:miter lim="800000"/>
            <a:headEnd/>
            <a:tailEnd/>
          </a:ln>
        </p:spPr>
        <p:txBody>
          <a:bodyPr wrap="square">
            <a:spAutoFit/>
          </a:bodyPr>
          <a:lstStyle/>
          <a:p>
            <a:r>
              <a:rPr lang="en-US" dirty="0" smtClean="0"/>
              <a:t>10</a:t>
            </a:r>
            <a:endParaRPr lang="en-US" dirty="0"/>
          </a:p>
        </p:txBody>
      </p:sp>
      <p:sp>
        <p:nvSpPr>
          <p:cNvPr id="9" name="TextBox 16"/>
          <p:cNvSpPr txBox="1">
            <a:spLocks noChangeArrowheads="1"/>
          </p:cNvSpPr>
          <p:nvPr/>
        </p:nvSpPr>
        <p:spPr bwMode="auto">
          <a:xfrm>
            <a:off x="7019940" y="5929330"/>
            <a:ext cx="673078" cy="522287"/>
          </a:xfrm>
          <a:prstGeom prst="rect">
            <a:avLst/>
          </a:prstGeom>
          <a:solidFill>
            <a:srgbClr val="FF66CC">
              <a:alpha val="61176"/>
            </a:srgbClr>
          </a:solidFill>
          <a:ln w="9525">
            <a:noFill/>
            <a:miter lim="800000"/>
            <a:headEnd/>
            <a:tailEnd/>
          </a:ln>
        </p:spPr>
        <p:txBody>
          <a:bodyPr wrap="square">
            <a:spAutoFit/>
          </a:bodyPr>
          <a:lstStyle/>
          <a:p>
            <a:r>
              <a:rPr lang="en-US" dirty="0" smtClean="0"/>
              <a:t>11</a:t>
            </a:r>
            <a:endParaRPr lang="en-US" dirty="0"/>
          </a:p>
        </p:txBody>
      </p:sp>
      <p:pic>
        <p:nvPicPr>
          <p:cNvPr id="11" name="Picture 10" descr="Picture2.png"/>
          <p:cNvPicPr>
            <a:picLocks noChangeAspect="1"/>
          </p:cNvPicPr>
          <p:nvPr/>
        </p:nvPicPr>
        <p:blipFill>
          <a:blip r:embed="rId4" cstate="print"/>
          <a:stretch>
            <a:fillRect/>
          </a:stretch>
        </p:blipFill>
        <p:spPr>
          <a:xfrm>
            <a:off x="1876404" y="928670"/>
            <a:ext cx="5325219" cy="4601217"/>
          </a:xfrm>
          <a:prstGeom prst="rect">
            <a:avLst/>
          </a:prstGeom>
        </p:spPr>
      </p:pic>
      <p:sp>
        <p:nvSpPr>
          <p:cNvPr id="12" name="TextBox 16"/>
          <p:cNvSpPr txBox="1">
            <a:spLocks noChangeArrowheads="1"/>
          </p:cNvSpPr>
          <p:nvPr/>
        </p:nvSpPr>
        <p:spPr bwMode="auto">
          <a:xfrm>
            <a:off x="5519742" y="5929330"/>
            <a:ext cx="428628" cy="522287"/>
          </a:xfrm>
          <a:prstGeom prst="rect">
            <a:avLst/>
          </a:prstGeom>
          <a:solidFill>
            <a:srgbClr val="00B0F0">
              <a:alpha val="61000"/>
            </a:srgbClr>
          </a:solidFill>
          <a:ln w="9525">
            <a:noFill/>
            <a:miter lim="800000"/>
            <a:headEnd/>
            <a:tailEnd/>
          </a:ln>
        </p:spPr>
        <p:txBody>
          <a:bodyPr wrap="square">
            <a:spAutoFit/>
          </a:bodyPr>
          <a:lstStyle/>
          <a:p>
            <a:r>
              <a:rPr lang="en-US" dirty="0" smtClean="0"/>
              <a:t>9</a:t>
            </a:r>
            <a:endParaRPr lang="en-US" dirty="0"/>
          </a:p>
        </p:txBody>
      </p:sp>
      <p:sp>
        <p:nvSpPr>
          <p:cNvPr id="10" name="Rectangle 6"/>
          <p:cNvSpPr>
            <a:spLocks noGrp="1" noChangeArrowheads="1"/>
          </p:cNvSpPr>
          <p:nvPr>
            <p:ph type="title"/>
          </p:nvPr>
        </p:nvSpPr>
        <p:spPr>
          <a:xfrm>
            <a:off x="0" y="214290"/>
            <a:ext cx="8534400" cy="685800"/>
          </a:xfrm>
        </p:spPr>
        <p:txBody>
          <a:bodyPr/>
          <a:lstStyle/>
          <a:p>
            <a:r>
              <a:rPr lang="en-US" dirty="0" smtClean="0"/>
              <a:t>Computing </a:t>
            </a:r>
            <a:r>
              <a:rPr lang="en-US" dirty="0" smtClean="0"/>
              <a:t>f-values </a:t>
            </a: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322, Lecture 3</a:t>
            </a:r>
            <a:endParaRPr lang="en-US"/>
          </a:p>
        </p:txBody>
      </p:sp>
      <p:sp>
        <p:nvSpPr>
          <p:cNvPr id="7" name="Slide Number Placeholder 5"/>
          <p:cNvSpPr>
            <a:spLocks noGrp="1"/>
          </p:cNvSpPr>
          <p:nvPr>
            <p:ph type="sldNum" sz="quarter" idx="12"/>
          </p:nvPr>
        </p:nvSpPr>
        <p:spPr/>
        <p:txBody>
          <a:bodyPr/>
          <a:lstStyle/>
          <a:p>
            <a:pPr>
              <a:defRPr/>
            </a:pPr>
            <a:r>
              <a:rPr lang="en-US"/>
              <a:t>Slide </a:t>
            </a:r>
            <a:fld id="{D9423375-4E1B-4F82-BEF9-C2F0CE5903BE}" type="slidenum">
              <a:rPr lang="en-US"/>
              <a:pPr>
                <a:defRPr/>
              </a:pPr>
              <a:t>29</a:t>
            </a:fld>
            <a:endParaRPr lang="en-US"/>
          </a:p>
        </p:txBody>
      </p:sp>
      <p:sp>
        <p:nvSpPr>
          <p:cNvPr id="7175" name="Rectangle 2"/>
          <p:cNvSpPr>
            <a:spLocks noGrp="1" noChangeArrowheads="1"/>
          </p:cNvSpPr>
          <p:nvPr>
            <p:ph type="title"/>
          </p:nvPr>
        </p:nvSpPr>
        <p:spPr/>
        <p:txBody>
          <a:bodyPr/>
          <a:lstStyle/>
          <a:p>
            <a:pPr eaLnBrk="1" hangingPunct="1"/>
            <a:r>
              <a:rPr lang="en-US" smtClean="0"/>
              <a:t>Analysis of </a:t>
            </a:r>
            <a:r>
              <a:rPr lang="en-US" i="1" smtClean="0"/>
              <a:t>A</a:t>
            </a:r>
            <a:r>
              <a:rPr lang="en-US" i="1" baseline="30000" smtClean="0"/>
              <a:t>*</a:t>
            </a:r>
          </a:p>
        </p:txBody>
      </p:sp>
      <p:sp>
        <p:nvSpPr>
          <p:cNvPr id="7176" name="Rectangle 3"/>
          <p:cNvSpPr>
            <a:spLocks noGrp="1" noChangeArrowheads="1"/>
          </p:cNvSpPr>
          <p:nvPr>
            <p:ph type="body" idx="1"/>
          </p:nvPr>
        </p:nvSpPr>
        <p:spPr>
          <a:xfrm>
            <a:off x="250825" y="692150"/>
            <a:ext cx="8893175" cy="5616575"/>
          </a:xfrm>
        </p:spPr>
        <p:txBody>
          <a:bodyPr/>
          <a:lstStyle/>
          <a:p>
            <a:pPr lvl="1" eaLnBrk="1" hangingPunct="1">
              <a:lnSpc>
                <a:spcPct val="60000"/>
              </a:lnSpc>
              <a:buFontTx/>
              <a:buNone/>
            </a:pPr>
            <a:endParaRPr lang="en-US" sz="2000" smtClean="0"/>
          </a:p>
          <a:p>
            <a:pPr eaLnBrk="1" hangingPunct="1">
              <a:buFontTx/>
              <a:buChar char="•"/>
            </a:pPr>
            <a:endParaRPr lang="en-US" sz="2400" smtClean="0"/>
          </a:p>
          <a:p>
            <a:pPr lvl="1" eaLnBrk="1" hangingPunct="1"/>
            <a:endParaRPr lang="en-US" sz="2000" smtClean="0"/>
          </a:p>
        </p:txBody>
      </p:sp>
      <p:sp>
        <p:nvSpPr>
          <p:cNvPr id="7177" name="Rectangle 4"/>
          <p:cNvSpPr>
            <a:spLocks noChangeArrowheads="1"/>
          </p:cNvSpPr>
          <p:nvPr/>
        </p:nvSpPr>
        <p:spPr bwMode="auto">
          <a:xfrm>
            <a:off x="357188" y="928688"/>
            <a:ext cx="8458200" cy="4495800"/>
          </a:xfrm>
          <a:prstGeom prst="rect">
            <a:avLst/>
          </a:prstGeom>
          <a:noFill/>
          <a:ln w="9525">
            <a:noFill/>
            <a:miter lim="800000"/>
            <a:headEnd/>
            <a:tailEnd/>
          </a:ln>
        </p:spPr>
        <p:txBody>
          <a:bodyPr/>
          <a:lstStyle/>
          <a:p>
            <a:pPr marL="342900" indent="-342900">
              <a:spcBef>
                <a:spcPct val="20000"/>
              </a:spcBef>
            </a:pPr>
            <a:r>
              <a:rPr lang="en-US" dirty="0">
                <a:latin typeface="Arial Unicode MS" pitchFamily="34" charset="-128"/>
              </a:rPr>
              <a:t>Let's assume that arc costs are strictly positive.</a:t>
            </a:r>
          </a:p>
          <a:p>
            <a:pPr marL="342900" indent="-342900">
              <a:spcBef>
                <a:spcPct val="20000"/>
              </a:spcBef>
              <a:buFontTx/>
              <a:buChar char="•"/>
            </a:pPr>
            <a:r>
              <a:rPr lang="en-US" dirty="0">
                <a:solidFill>
                  <a:srgbClr val="CC0099"/>
                </a:solidFill>
                <a:latin typeface="Arial Unicode MS" pitchFamily="34" charset="-128"/>
              </a:rPr>
              <a:t>Time complexity</a:t>
            </a:r>
            <a:r>
              <a:rPr lang="en-US" dirty="0">
                <a:latin typeface="Arial Unicode MS" pitchFamily="34" charset="-128"/>
              </a:rPr>
              <a:t> is </a:t>
            </a:r>
            <a:r>
              <a:rPr lang="en-US" i="1" dirty="0">
                <a:latin typeface="Arial Unicode MS" pitchFamily="34" charset="-128"/>
              </a:rPr>
              <a:t>O(</a:t>
            </a:r>
            <a:r>
              <a:rPr lang="en-US" i="1" dirty="0" err="1">
                <a:latin typeface="Arial Unicode MS" pitchFamily="34" charset="-128"/>
              </a:rPr>
              <a:t>b</a:t>
            </a:r>
            <a:r>
              <a:rPr lang="en-US" i="1" baseline="30000" dirty="0" err="1">
                <a:latin typeface="Arial Unicode MS" pitchFamily="34" charset="-128"/>
              </a:rPr>
              <a:t>m</a:t>
            </a:r>
            <a:r>
              <a:rPr lang="en-US" i="1" dirty="0">
                <a:latin typeface="Arial Unicode MS" pitchFamily="34" charset="-128"/>
              </a:rPr>
              <a:t>)</a:t>
            </a:r>
          </a:p>
          <a:p>
            <a:pPr marL="742950" lvl="1" indent="-285750">
              <a:spcBef>
                <a:spcPct val="20000"/>
              </a:spcBef>
              <a:buClr>
                <a:schemeClr val="tx1"/>
              </a:buClr>
              <a:buSzPct val="120000"/>
              <a:buFontTx/>
              <a:buChar char="•"/>
            </a:pPr>
            <a:r>
              <a:rPr lang="en-US" sz="2400" dirty="0">
                <a:latin typeface="Arial Unicode MS" pitchFamily="34" charset="-128"/>
              </a:rPr>
              <a:t>the heuristic could be completely uninformative and the edge costs could all be the same, meaning that </a:t>
            </a:r>
            <a:r>
              <a:rPr lang="en-US" sz="2400" i="1" dirty="0">
                <a:latin typeface="Arial Unicode MS" pitchFamily="34" charset="-128"/>
              </a:rPr>
              <a:t>A</a:t>
            </a:r>
            <a:r>
              <a:rPr lang="en-US" sz="2400" i="1" baseline="30000" dirty="0">
                <a:latin typeface="Arial Unicode MS" pitchFamily="34" charset="-128"/>
              </a:rPr>
              <a:t>*</a:t>
            </a:r>
            <a:r>
              <a:rPr lang="en-US" sz="2400" dirty="0">
                <a:latin typeface="Arial Unicode MS" pitchFamily="34" charset="-128"/>
              </a:rPr>
              <a:t> does the same thing </a:t>
            </a:r>
            <a:r>
              <a:rPr lang="en-US" sz="2400" dirty="0" smtClean="0">
                <a:latin typeface="Arial Unicode MS" pitchFamily="34" charset="-128"/>
              </a:rPr>
              <a:t>as….</a:t>
            </a:r>
            <a:endParaRPr lang="en-US" dirty="0">
              <a:latin typeface="Arial Unicode MS" pitchFamily="34" charset="-128"/>
            </a:endParaRPr>
          </a:p>
          <a:p>
            <a:pPr marL="342900" indent="-342900">
              <a:spcBef>
                <a:spcPct val="20000"/>
              </a:spcBef>
              <a:buFontTx/>
              <a:buChar char="•"/>
            </a:pPr>
            <a:r>
              <a:rPr lang="en-US" dirty="0">
                <a:solidFill>
                  <a:srgbClr val="CC0099"/>
                </a:solidFill>
                <a:latin typeface="Arial Unicode MS" pitchFamily="34" charset="-128"/>
              </a:rPr>
              <a:t>Space complexity</a:t>
            </a:r>
            <a:r>
              <a:rPr lang="en-US" dirty="0">
                <a:latin typeface="Arial Unicode MS" pitchFamily="34" charset="-128"/>
              </a:rPr>
              <a:t> is </a:t>
            </a:r>
            <a:r>
              <a:rPr lang="en-US" i="1" dirty="0">
                <a:latin typeface="Arial Unicode MS" pitchFamily="34" charset="-128"/>
              </a:rPr>
              <a:t>O(</a:t>
            </a:r>
            <a:r>
              <a:rPr lang="en-US" i="1" dirty="0" err="1">
                <a:latin typeface="Arial Unicode MS" pitchFamily="34" charset="-128"/>
              </a:rPr>
              <a:t>b</a:t>
            </a:r>
            <a:r>
              <a:rPr lang="en-US" i="1" baseline="30000" dirty="0" err="1">
                <a:latin typeface="Arial Unicode MS" pitchFamily="34" charset="-128"/>
              </a:rPr>
              <a:t>m</a:t>
            </a:r>
            <a:r>
              <a:rPr lang="en-US" i="1" dirty="0">
                <a:latin typeface="Arial Unicode MS" pitchFamily="34" charset="-128"/>
              </a:rPr>
              <a:t>) </a:t>
            </a:r>
            <a:r>
              <a:rPr lang="en-US" sz="2400" dirty="0">
                <a:latin typeface="Arial Unicode MS" pitchFamily="34" charset="-128"/>
              </a:rPr>
              <a:t>like </a:t>
            </a:r>
            <a:r>
              <a:rPr lang="en-US" sz="2400" dirty="0" smtClean="0">
                <a:latin typeface="Arial Unicode MS" pitchFamily="34" charset="-128"/>
              </a:rPr>
              <a:t>….., </a:t>
            </a:r>
            <a:r>
              <a:rPr lang="en-US" sz="2400" i="1" dirty="0">
                <a:latin typeface="Arial Unicode MS" pitchFamily="34" charset="-128"/>
              </a:rPr>
              <a:t>A</a:t>
            </a:r>
            <a:r>
              <a:rPr lang="en-US" sz="2400" i="1" baseline="30000" dirty="0">
                <a:latin typeface="Arial Unicode MS" pitchFamily="34" charset="-128"/>
              </a:rPr>
              <a:t>*</a:t>
            </a:r>
            <a:r>
              <a:rPr lang="en-US" sz="2400" dirty="0">
                <a:latin typeface="Arial Unicode MS" pitchFamily="34" charset="-128"/>
              </a:rPr>
              <a:t> maintains a frontier which grows with the size of the tree</a:t>
            </a:r>
          </a:p>
          <a:p>
            <a:pPr marL="342900" indent="-342900">
              <a:spcBef>
                <a:spcPct val="20000"/>
              </a:spcBef>
              <a:buFontTx/>
              <a:buChar char="•"/>
            </a:pPr>
            <a:endParaRPr lang="en-US" dirty="0">
              <a:latin typeface="Arial Unicode MS" pitchFamily="34" charset="-128"/>
            </a:endParaRPr>
          </a:p>
          <a:p>
            <a:pPr marL="342900" indent="-342900">
              <a:spcBef>
                <a:spcPct val="20000"/>
              </a:spcBef>
              <a:buFontTx/>
              <a:buChar char="•"/>
            </a:pPr>
            <a:r>
              <a:rPr lang="en-US" dirty="0">
                <a:solidFill>
                  <a:srgbClr val="CC0099"/>
                </a:solidFill>
                <a:latin typeface="Arial Unicode MS" pitchFamily="34" charset="-128"/>
              </a:rPr>
              <a:t>Completeness:</a:t>
            </a:r>
            <a:r>
              <a:rPr lang="en-US" dirty="0">
                <a:latin typeface="Arial Unicode MS" pitchFamily="34" charset="-128"/>
              </a:rPr>
              <a:t> yes.</a:t>
            </a:r>
            <a:endParaRPr lang="en-US" sz="2400" dirty="0">
              <a:latin typeface="Arial Unicode MS" pitchFamily="34" charset="-128"/>
            </a:endParaRPr>
          </a:p>
          <a:p>
            <a:pPr marL="342900" indent="-342900">
              <a:spcBef>
                <a:spcPct val="20000"/>
              </a:spcBef>
              <a:buFontTx/>
              <a:buChar char="•"/>
            </a:pPr>
            <a:endParaRPr lang="en-US" dirty="0">
              <a:solidFill>
                <a:srgbClr val="CC0099"/>
              </a:solidFill>
              <a:latin typeface="Arial Unicode MS" pitchFamily="34" charset="-128"/>
            </a:endParaRPr>
          </a:p>
          <a:p>
            <a:pPr marL="342900" indent="-342900">
              <a:spcBef>
                <a:spcPct val="20000"/>
              </a:spcBef>
              <a:buFontTx/>
              <a:buChar char="•"/>
            </a:pPr>
            <a:r>
              <a:rPr lang="en-US" dirty="0" smtClean="0">
                <a:solidFill>
                  <a:srgbClr val="CC0099"/>
                </a:solidFill>
                <a:latin typeface="Arial Unicode MS" pitchFamily="34" charset="-128"/>
              </a:rPr>
              <a:t>Optimality: ??</a:t>
            </a:r>
            <a:endParaRPr lang="en-US" dirty="0">
              <a:latin typeface="Arial Unicode MS"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3</a:t>
            </a:r>
            <a:endParaRPr lang="en-US"/>
          </a:p>
        </p:txBody>
      </p:sp>
      <p:sp>
        <p:nvSpPr>
          <p:cNvPr id="6" name="Slide Number Placeholder 5"/>
          <p:cNvSpPr>
            <a:spLocks noGrp="1"/>
          </p:cNvSpPr>
          <p:nvPr>
            <p:ph type="sldNum" sz="quarter" idx="12"/>
          </p:nvPr>
        </p:nvSpPr>
        <p:spPr/>
        <p:txBody>
          <a:bodyPr/>
          <a:lstStyle/>
          <a:p>
            <a:pPr>
              <a:defRPr/>
            </a:pPr>
            <a:r>
              <a:rPr lang="en-US"/>
              <a:t>Slide </a:t>
            </a:r>
            <a:fld id="{6C58C241-B467-4C4F-A704-33C58BC4E043}" type="slidenum">
              <a:rPr lang="en-US"/>
              <a:pPr>
                <a:defRPr/>
              </a:pPr>
              <a:t>3</a:t>
            </a:fld>
            <a:endParaRPr lang="en-US"/>
          </a:p>
        </p:txBody>
      </p:sp>
      <p:sp>
        <p:nvSpPr>
          <p:cNvPr id="24580" name="Rectangle 2"/>
          <p:cNvSpPr>
            <a:spLocks noGrp="1" noChangeArrowheads="1"/>
          </p:cNvSpPr>
          <p:nvPr>
            <p:ph type="title"/>
          </p:nvPr>
        </p:nvSpPr>
        <p:spPr>
          <a:xfrm>
            <a:off x="251520" y="188640"/>
            <a:ext cx="8534400" cy="685800"/>
          </a:xfrm>
        </p:spPr>
        <p:txBody>
          <a:bodyPr/>
          <a:lstStyle/>
          <a:p>
            <a:pPr eaLnBrk="1" hangingPunct="1"/>
            <a:r>
              <a:rPr lang="en-US" dirty="0" smtClean="0"/>
              <a:t>Lecture Overview</a:t>
            </a:r>
          </a:p>
        </p:txBody>
      </p:sp>
      <p:sp>
        <p:nvSpPr>
          <p:cNvPr id="24581" name="Rectangle 3"/>
          <p:cNvSpPr>
            <a:spLocks noGrp="1" noChangeArrowheads="1"/>
          </p:cNvSpPr>
          <p:nvPr>
            <p:ph type="body" idx="1"/>
          </p:nvPr>
        </p:nvSpPr>
        <p:spPr>
          <a:xfrm>
            <a:off x="323528" y="692696"/>
            <a:ext cx="8458200" cy="3732212"/>
          </a:xfrm>
        </p:spPr>
        <p:txBody>
          <a:bodyPr/>
          <a:lstStyle/>
          <a:p>
            <a:pPr eaLnBrk="1" hangingPunct="1">
              <a:buFontTx/>
              <a:buChar char="•"/>
            </a:pPr>
            <a:r>
              <a:rPr lang="en-US" sz="3600" b="1" dirty="0" smtClean="0"/>
              <a:t>Recap Uninformed Cost </a:t>
            </a:r>
          </a:p>
          <a:p>
            <a:pPr eaLnBrk="1" hangingPunct="1">
              <a:buFontTx/>
              <a:buChar char="•"/>
            </a:pPr>
            <a:r>
              <a:rPr lang="en-US" sz="3600" b="1" dirty="0" smtClean="0">
                <a:solidFill>
                  <a:schemeClr val="tx2"/>
                </a:solidFill>
              </a:rPr>
              <a:t>Heuristic Search</a:t>
            </a:r>
          </a:p>
          <a:p>
            <a:pPr lvl="1" eaLnBrk="1" hangingPunct="1"/>
            <a:r>
              <a:rPr lang="en-US" sz="3200" b="1" dirty="0" smtClean="0">
                <a:solidFill>
                  <a:schemeClr val="tx2"/>
                </a:solidFill>
              </a:rPr>
              <a:t>Best-First Search</a:t>
            </a:r>
          </a:p>
          <a:p>
            <a:pPr lvl="1" eaLnBrk="1" hangingPunct="1"/>
            <a:r>
              <a:rPr lang="en-US" sz="3200" b="1" dirty="0" smtClean="0">
                <a:solidFill>
                  <a:schemeClr val="tx2"/>
                </a:solidFill>
              </a:rPr>
              <a:t>A* and its Optimality</a:t>
            </a:r>
          </a:p>
          <a:p>
            <a:pPr lvl="1" eaLnBrk="1" hangingPunct="1"/>
            <a:endParaRPr lang="en-US" sz="1000" b="1" dirty="0" smtClean="0">
              <a:solidFill>
                <a:schemeClr val="tx2"/>
              </a:solidFill>
            </a:endParaRPr>
          </a:p>
          <a:p>
            <a:pPr eaLnBrk="1" hangingPunct="1">
              <a:buFontTx/>
              <a:buChar char="•"/>
            </a:pPr>
            <a:r>
              <a:rPr lang="en-US" sz="3600" b="1" dirty="0" smtClean="0">
                <a:solidFill>
                  <a:schemeClr val="tx2"/>
                </a:solidFill>
              </a:rPr>
              <a:t>Advanced Methods</a:t>
            </a:r>
          </a:p>
          <a:p>
            <a:pPr lvl="1" eaLnBrk="1" hangingPunct="1"/>
            <a:r>
              <a:rPr lang="en-US" sz="3200" dirty="0" smtClean="0">
                <a:solidFill>
                  <a:schemeClr val="tx2"/>
                </a:solidFill>
              </a:rPr>
              <a:t>Branch &amp; Bound</a:t>
            </a:r>
          </a:p>
          <a:p>
            <a:pPr lvl="1" eaLnBrk="1" hangingPunct="1"/>
            <a:r>
              <a:rPr lang="en-US" sz="3200" dirty="0" smtClean="0">
                <a:solidFill>
                  <a:schemeClr val="tx2"/>
                </a:solidFill>
              </a:rPr>
              <a:t>A</a:t>
            </a:r>
            <a:r>
              <a:rPr lang="en-US" sz="3200" baseline="30000" dirty="0" smtClean="0">
                <a:solidFill>
                  <a:schemeClr val="tx2"/>
                </a:solidFill>
              </a:rPr>
              <a:t>* </a:t>
            </a:r>
            <a:r>
              <a:rPr lang="en-US" sz="3200" dirty="0" smtClean="0">
                <a:solidFill>
                  <a:schemeClr val="tx2"/>
                </a:solidFill>
              </a:rPr>
              <a:t>tricks</a:t>
            </a:r>
          </a:p>
          <a:p>
            <a:pPr lvl="1" eaLnBrk="1" hangingPunct="1"/>
            <a:r>
              <a:rPr lang="en-US" sz="3200" dirty="0" smtClean="0">
                <a:solidFill>
                  <a:schemeClr val="tx2"/>
                </a:solidFill>
              </a:rPr>
              <a:t>Pruning Cycles and Repeated States</a:t>
            </a:r>
          </a:p>
          <a:p>
            <a:pPr lvl="1" eaLnBrk="1" hangingPunct="1"/>
            <a:r>
              <a:rPr lang="en-US" sz="3200" dirty="0" smtClean="0">
                <a:solidFill>
                  <a:schemeClr val="tx2"/>
                </a:solidFill>
              </a:rPr>
              <a:t>Dynamic Programming</a:t>
            </a:r>
            <a:endParaRPr lang="en-US" sz="3600" b="1" dirty="0" smtClean="0">
              <a:solidFill>
                <a:schemeClr val="tx2"/>
              </a:solidFill>
            </a:endParaRPr>
          </a:p>
          <a:p>
            <a:pPr eaLnBrk="1" hangingPunct="1">
              <a:buFont typeface="Arial" pitchFamily="34" charset="0"/>
              <a:buChar char="•"/>
            </a:pPr>
            <a:endParaRPr lang="en-US" sz="3600" b="1" dirty="0" smtClean="0">
              <a:solidFill>
                <a:schemeClr val="tx2"/>
              </a:solidFill>
            </a:endParaRPr>
          </a:p>
          <a:p>
            <a:pPr lvl="1" eaLnBrk="1" hangingPunct="1"/>
            <a:endParaRPr lang="en-US" sz="3200" b="1" dirty="0" smtClean="0">
              <a:solidFill>
                <a:schemeClr val="tx2"/>
              </a:solidFill>
            </a:endParaRPr>
          </a:p>
          <a:p>
            <a:pPr eaLnBrk="1" hangingPunct="1">
              <a:buFontTx/>
              <a:buChar char="•"/>
            </a:pPr>
            <a:endParaRPr lang="en-US" sz="3600" dirty="0" smtClean="0">
              <a:solidFill>
                <a:schemeClr val="bg2"/>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t>CPSC 322, Lecture 3</a:t>
            </a:r>
            <a:endParaRPr lang="en-US"/>
          </a:p>
        </p:txBody>
      </p:sp>
      <p:sp>
        <p:nvSpPr>
          <p:cNvPr id="8" name="Slide Number Placeholder 5"/>
          <p:cNvSpPr>
            <a:spLocks noGrp="1"/>
          </p:cNvSpPr>
          <p:nvPr>
            <p:ph type="sldNum" sz="quarter" idx="12"/>
          </p:nvPr>
        </p:nvSpPr>
        <p:spPr/>
        <p:txBody>
          <a:bodyPr/>
          <a:lstStyle/>
          <a:p>
            <a:pPr>
              <a:defRPr/>
            </a:pPr>
            <a:r>
              <a:rPr lang="en-US"/>
              <a:t>Slide </a:t>
            </a:r>
            <a:fld id="{21DCD7A8-C36D-43B9-B88B-524DD95CA521}" type="slidenum">
              <a:rPr lang="en-US"/>
              <a:pPr>
                <a:defRPr/>
              </a:pPr>
              <a:t>30</a:t>
            </a:fld>
            <a:endParaRPr lang="en-US"/>
          </a:p>
        </p:txBody>
      </p:sp>
      <p:sp>
        <p:nvSpPr>
          <p:cNvPr id="8202" name="Rectangle 2"/>
          <p:cNvSpPr>
            <a:spLocks noGrp="1" noChangeArrowheads="1"/>
          </p:cNvSpPr>
          <p:nvPr>
            <p:ph type="title"/>
          </p:nvPr>
        </p:nvSpPr>
        <p:spPr/>
        <p:txBody>
          <a:bodyPr/>
          <a:lstStyle/>
          <a:p>
            <a:pPr eaLnBrk="1" hangingPunct="1"/>
            <a:r>
              <a:rPr lang="en-US" smtClean="0"/>
              <a:t>Optimality of </a:t>
            </a:r>
            <a:r>
              <a:rPr lang="en-US" i="1" smtClean="0"/>
              <a:t>A</a:t>
            </a:r>
            <a:r>
              <a:rPr lang="en-US" i="1" baseline="30000" smtClean="0"/>
              <a:t>*</a:t>
            </a:r>
          </a:p>
        </p:txBody>
      </p:sp>
      <p:sp>
        <p:nvSpPr>
          <p:cNvPr id="8203" name="Rectangle 3"/>
          <p:cNvSpPr>
            <a:spLocks noGrp="1" noChangeArrowheads="1"/>
          </p:cNvSpPr>
          <p:nvPr>
            <p:ph type="body" idx="1"/>
          </p:nvPr>
        </p:nvSpPr>
        <p:spPr>
          <a:xfrm>
            <a:off x="250825" y="692150"/>
            <a:ext cx="8893175" cy="5616575"/>
          </a:xfrm>
        </p:spPr>
        <p:txBody>
          <a:bodyPr/>
          <a:lstStyle/>
          <a:p>
            <a:pPr lvl="1" eaLnBrk="1" hangingPunct="1">
              <a:lnSpc>
                <a:spcPct val="60000"/>
              </a:lnSpc>
              <a:buFontTx/>
              <a:buNone/>
            </a:pPr>
            <a:endParaRPr lang="en-US" sz="2000" smtClean="0"/>
          </a:p>
          <a:p>
            <a:pPr eaLnBrk="1" hangingPunct="1">
              <a:buFontTx/>
              <a:buChar char="•"/>
            </a:pPr>
            <a:endParaRPr lang="en-US" sz="2400" smtClean="0"/>
          </a:p>
          <a:p>
            <a:pPr lvl="1" eaLnBrk="1" hangingPunct="1"/>
            <a:endParaRPr lang="en-US" sz="2000" smtClean="0"/>
          </a:p>
        </p:txBody>
      </p:sp>
      <p:sp>
        <p:nvSpPr>
          <p:cNvPr id="8204" name="Rectangle 4"/>
          <p:cNvSpPr>
            <a:spLocks noChangeArrowheads="1"/>
          </p:cNvSpPr>
          <p:nvPr/>
        </p:nvSpPr>
        <p:spPr bwMode="auto">
          <a:xfrm>
            <a:off x="395288" y="981075"/>
            <a:ext cx="8458200" cy="3168650"/>
          </a:xfrm>
          <a:prstGeom prst="rect">
            <a:avLst/>
          </a:prstGeom>
          <a:noFill/>
          <a:ln w="9525">
            <a:noFill/>
            <a:miter lim="800000"/>
            <a:headEnd/>
            <a:tailEnd/>
          </a:ln>
        </p:spPr>
        <p:txBody>
          <a:bodyPr/>
          <a:lstStyle/>
          <a:p>
            <a:pPr marL="342900" indent="-342900">
              <a:spcBef>
                <a:spcPct val="20000"/>
              </a:spcBef>
            </a:pPr>
            <a:r>
              <a:rPr lang="en-US">
                <a:latin typeface="Arial Unicode MS" pitchFamily="34" charset="-128"/>
              </a:rPr>
              <a:t>If </a:t>
            </a:r>
            <a:r>
              <a:rPr lang="en-US" i="1">
                <a:latin typeface="Arial Unicode MS" pitchFamily="34" charset="-128"/>
              </a:rPr>
              <a:t>A</a:t>
            </a:r>
            <a:r>
              <a:rPr lang="en-US" i="1" baseline="30000">
                <a:latin typeface="Arial Unicode MS" pitchFamily="34" charset="-128"/>
              </a:rPr>
              <a:t>*</a:t>
            </a:r>
            <a:r>
              <a:rPr lang="en-US">
                <a:latin typeface="Arial Unicode MS" pitchFamily="34" charset="-128"/>
              </a:rPr>
              <a:t> returns a solution, that solution is guaranteed to be optimal, as long as</a:t>
            </a:r>
          </a:p>
          <a:p>
            <a:pPr marL="342900" indent="-342900">
              <a:spcBef>
                <a:spcPct val="20000"/>
              </a:spcBef>
            </a:pPr>
            <a:r>
              <a:rPr lang="en-US" sz="2400" b="1">
                <a:latin typeface="Arial Unicode MS" pitchFamily="34" charset="-128"/>
              </a:rPr>
              <a:t>When</a:t>
            </a:r>
          </a:p>
          <a:p>
            <a:pPr marL="342900" indent="-342900">
              <a:spcBef>
                <a:spcPct val="20000"/>
              </a:spcBef>
              <a:buFontTx/>
              <a:buChar char="•"/>
            </a:pPr>
            <a:r>
              <a:rPr lang="en-US" sz="2400">
                <a:latin typeface="Arial Unicode MS" pitchFamily="34" charset="-128"/>
              </a:rPr>
              <a:t>the branching factor is finite</a:t>
            </a:r>
          </a:p>
          <a:p>
            <a:pPr marL="342900" indent="-342900">
              <a:spcBef>
                <a:spcPct val="20000"/>
              </a:spcBef>
              <a:buFontTx/>
              <a:buChar char="•"/>
            </a:pPr>
            <a:r>
              <a:rPr lang="en-US" sz="2400">
                <a:latin typeface="Arial Unicode MS" pitchFamily="34" charset="-128"/>
              </a:rPr>
              <a:t>arc costs are strictly positive</a:t>
            </a:r>
          </a:p>
          <a:p>
            <a:pPr marL="342900" indent="-342900">
              <a:spcBef>
                <a:spcPct val="20000"/>
              </a:spcBef>
              <a:buFontTx/>
              <a:buChar char="•"/>
            </a:pPr>
            <a:r>
              <a:rPr lang="en-US" sz="2400" i="1">
                <a:latin typeface="Arial Unicode MS" pitchFamily="34" charset="-128"/>
              </a:rPr>
              <a:t>h(n)</a:t>
            </a:r>
            <a:r>
              <a:rPr lang="en-US" sz="2400">
                <a:latin typeface="Arial Unicode MS" pitchFamily="34" charset="-128"/>
              </a:rPr>
              <a:t> is an underestimate of the length of the shortest path from </a:t>
            </a:r>
            <a:r>
              <a:rPr lang="en-US" sz="2400" i="1">
                <a:latin typeface="Arial Unicode MS" pitchFamily="34" charset="-128"/>
              </a:rPr>
              <a:t>n</a:t>
            </a:r>
            <a:r>
              <a:rPr lang="en-US" sz="2400">
                <a:latin typeface="Arial Unicode MS" pitchFamily="34" charset="-128"/>
              </a:rPr>
              <a:t> to a goal node, and is non-negative</a:t>
            </a:r>
          </a:p>
        </p:txBody>
      </p:sp>
      <p:sp>
        <p:nvSpPr>
          <p:cNvPr id="8205" name="Rectangle 5"/>
          <p:cNvSpPr>
            <a:spLocks noChangeArrowheads="1"/>
          </p:cNvSpPr>
          <p:nvPr/>
        </p:nvSpPr>
        <p:spPr bwMode="auto">
          <a:xfrm>
            <a:off x="1214414" y="4429132"/>
            <a:ext cx="6107125" cy="1347806"/>
          </a:xfrm>
          <a:prstGeom prst="rect">
            <a:avLst/>
          </a:prstGeom>
          <a:solidFill>
            <a:srgbClr val="CCECFF"/>
          </a:solidFill>
          <a:ln w="12700">
            <a:solidFill>
              <a:schemeClr val="tx1"/>
            </a:solidFill>
            <a:miter lim="800000"/>
            <a:headEnd/>
            <a:tailEnd/>
          </a:ln>
        </p:spPr>
        <p:txBody>
          <a:bodyPr/>
          <a:lstStyle/>
          <a:p>
            <a:pPr marL="381000" indent="-381000">
              <a:spcBef>
                <a:spcPct val="20000"/>
              </a:spcBef>
            </a:pPr>
            <a:r>
              <a:rPr lang="en-US" sz="2400" b="1" dirty="0">
                <a:latin typeface="Arial Unicode MS" pitchFamily="34" charset="-128"/>
              </a:rPr>
              <a:t>Theorem</a:t>
            </a:r>
          </a:p>
          <a:p>
            <a:pPr marL="381000" indent="-381000">
              <a:spcBef>
                <a:spcPct val="20000"/>
              </a:spcBef>
            </a:pPr>
            <a:r>
              <a:rPr lang="en-US" sz="2400" dirty="0">
                <a:latin typeface="Arial Unicode MS" pitchFamily="34" charset="-128"/>
              </a:rPr>
              <a:t> If </a:t>
            </a:r>
            <a:r>
              <a:rPr lang="en-US" sz="2400" i="1" dirty="0">
                <a:latin typeface="Arial Unicode MS" pitchFamily="34" charset="-128"/>
              </a:rPr>
              <a:t>A</a:t>
            </a:r>
            <a:r>
              <a:rPr lang="en-US" sz="2400" i="1" baseline="30000" dirty="0">
                <a:latin typeface="Arial Unicode MS" pitchFamily="34" charset="-128"/>
              </a:rPr>
              <a:t>*</a:t>
            </a:r>
            <a:r>
              <a:rPr lang="en-US" sz="2400" dirty="0">
                <a:latin typeface="Arial Unicode MS" pitchFamily="34" charset="-128"/>
              </a:rPr>
              <a:t> selects a path </a:t>
            </a:r>
            <a:r>
              <a:rPr lang="en-US" sz="2400" i="1" dirty="0" smtClean="0">
                <a:latin typeface="Arial Unicode MS" pitchFamily="34" charset="-128"/>
              </a:rPr>
              <a:t>p </a:t>
            </a:r>
            <a:r>
              <a:rPr lang="en-US" sz="2400" dirty="0" smtClean="0">
                <a:latin typeface="Arial Unicode MS" pitchFamily="34" charset="-128"/>
              </a:rPr>
              <a:t>as the solution, </a:t>
            </a:r>
          </a:p>
          <a:p>
            <a:pPr marL="381000" indent="-381000">
              <a:spcBef>
                <a:spcPct val="20000"/>
              </a:spcBef>
            </a:pPr>
            <a:r>
              <a:rPr lang="en-US" sz="2400" i="1" dirty="0" smtClean="0">
                <a:latin typeface="Arial Unicode MS" pitchFamily="34" charset="-128"/>
              </a:rPr>
              <a:t>p</a:t>
            </a:r>
            <a:r>
              <a:rPr lang="en-US" sz="2400" dirty="0" smtClean="0">
                <a:latin typeface="Arial Unicode MS" pitchFamily="34" charset="-128"/>
              </a:rPr>
              <a:t> </a:t>
            </a:r>
            <a:r>
              <a:rPr lang="en-US" sz="2400" dirty="0">
                <a:latin typeface="Arial Unicode MS" pitchFamily="34" charset="-128"/>
              </a:rPr>
              <a:t>is the shortest (i.e., lowest-cost) path.</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5"/>
          <p:cNvSpPr>
            <a:spLocks noGrp="1"/>
          </p:cNvSpPr>
          <p:nvPr>
            <p:ph type="ftr" sz="quarter" idx="11"/>
          </p:nvPr>
        </p:nvSpPr>
        <p:spPr/>
        <p:txBody>
          <a:bodyPr/>
          <a:lstStyle/>
          <a:p>
            <a:pPr>
              <a:defRPr/>
            </a:pPr>
            <a:r>
              <a:rPr lang="en-US" smtClean="0"/>
              <a:t>CPSC 322, Lecture 3</a:t>
            </a:r>
            <a:endParaRPr lang="en-US"/>
          </a:p>
        </p:txBody>
      </p:sp>
      <p:sp>
        <p:nvSpPr>
          <p:cNvPr id="17" name="Slide Number Placeholder 6"/>
          <p:cNvSpPr>
            <a:spLocks noGrp="1"/>
          </p:cNvSpPr>
          <p:nvPr>
            <p:ph type="sldNum" sz="quarter" idx="12"/>
          </p:nvPr>
        </p:nvSpPr>
        <p:spPr/>
        <p:txBody>
          <a:bodyPr/>
          <a:lstStyle/>
          <a:p>
            <a:pPr>
              <a:defRPr/>
            </a:pPr>
            <a:r>
              <a:rPr lang="en-US"/>
              <a:t>Slide </a:t>
            </a:r>
            <a:fld id="{A810C88D-3A82-4BDC-8C3B-81809FE90693}" type="slidenum">
              <a:rPr lang="en-US"/>
              <a:pPr>
                <a:defRPr/>
              </a:pPr>
              <a:t>31</a:t>
            </a:fld>
            <a:endParaRPr lang="en-US"/>
          </a:p>
        </p:txBody>
      </p:sp>
      <p:sp>
        <p:nvSpPr>
          <p:cNvPr id="9228" name="Rectangle 2"/>
          <p:cNvSpPr>
            <a:spLocks noGrp="1" noChangeArrowheads="1"/>
          </p:cNvSpPr>
          <p:nvPr>
            <p:ph type="title"/>
          </p:nvPr>
        </p:nvSpPr>
        <p:spPr/>
        <p:txBody>
          <a:bodyPr/>
          <a:lstStyle/>
          <a:p>
            <a:pPr eaLnBrk="1" hangingPunct="1"/>
            <a:r>
              <a:rPr lang="en-US" smtClean="0"/>
              <a:t>Why is </a:t>
            </a:r>
            <a:r>
              <a:rPr lang="en-US" i="1" smtClean="0"/>
              <a:t>A</a:t>
            </a:r>
            <a:r>
              <a:rPr lang="en-US" i="1" baseline="30000" smtClean="0"/>
              <a:t>*</a:t>
            </a:r>
            <a:r>
              <a:rPr lang="en-US" smtClean="0"/>
              <a:t> optimal?</a:t>
            </a:r>
          </a:p>
        </p:txBody>
      </p:sp>
      <p:sp>
        <p:nvSpPr>
          <p:cNvPr id="9229" name="Rectangle 4"/>
          <p:cNvSpPr>
            <a:spLocks noChangeArrowheads="1"/>
          </p:cNvSpPr>
          <p:nvPr/>
        </p:nvSpPr>
        <p:spPr bwMode="auto">
          <a:xfrm>
            <a:off x="0" y="1142984"/>
            <a:ext cx="9144000" cy="3816350"/>
          </a:xfrm>
          <a:prstGeom prst="rect">
            <a:avLst/>
          </a:prstGeom>
          <a:noFill/>
          <a:ln w="9525">
            <a:noFill/>
            <a:miter lim="800000"/>
            <a:headEnd/>
            <a:tailEnd/>
          </a:ln>
        </p:spPr>
        <p:txBody>
          <a:bodyPr/>
          <a:lstStyle/>
          <a:p>
            <a:pPr marL="381000" indent="-381000">
              <a:spcBef>
                <a:spcPct val="20000"/>
              </a:spcBef>
              <a:buFontTx/>
              <a:buChar char="•"/>
            </a:pPr>
            <a:r>
              <a:rPr lang="en-US" sz="2400" dirty="0" smtClean="0">
                <a:latin typeface="Arial Unicode MS" pitchFamily="34" charset="-128"/>
              </a:rPr>
              <a:t>A* returns </a:t>
            </a:r>
            <a:r>
              <a:rPr lang="en-US" sz="2400" i="1" dirty="0" smtClean="0">
                <a:latin typeface="Arial Unicode MS" pitchFamily="34" charset="-128"/>
              </a:rPr>
              <a:t>p</a:t>
            </a:r>
          </a:p>
          <a:p>
            <a:pPr marL="381000" indent="-381000">
              <a:spcBef>
                <a:spcPct val="20000"/>
              </a:spcBef>
              <a:buFontTx/>
              <a:buChar char="•"/>
            </a:pPr>
            <a:r>
              <a:rPr lang="en-US" sz="2400" dirty="0" smtClean="0">
                <a:latin typeface="Arial Unicode MS" pitchFamily="34" charset="-128"/>
              </a:rPr>
              <a:t>Assume </a:t>
            </a:r>
            <a:r>
              <a:rPr lang="en-US" sz="2400" dirty="0">
                <a:latin typeface="Arial Unicode MS" pitchFamily="34" charset="-128"/>
              </a:rPr>
              <a:t>for contradiction that some other path </a:t>
            </a:r>
            <a:r>
              <a:rPr lang="en-US" sz="2400" i="1" dirty="0">
                <a:latin typeface="Arial Unicode MS" pitchFamily="34" charset="-128"/>
              </a:rPr>
              <a:t>p'</a:t>
            </a:r>
            <a:r>
              <a:rPr lang="en-US" sz="2400" dirty="0">
                <a:latin typeface="Arial Unicode MS" pitchFamily="34" charset="-128"/>
              </a:rPr>
              <a:t> is actually the shortest path to a goal</a:t>
            </a:r>
          </a:p>
          <a:p>
            <a:pPr marL="381000" indent="-381000">
              <a:spcBef>
                <a:spcPct val="20000"/>
              </a:spcBef>
              <a:buFontTx/>
              <a:buChar char="•"/>
            </a:pPr>
            <a:r>
              <a:rPr lang="en-US" sz="2400" dirty="0">
                <a:latin typeface="Arial Unicode MS" pitchFamily="34" charset="-128"/>
              </a:rPr>
              <a:t>Consider the moment when </a:t>
            </a:r>
            <a:r>
              <a:rPr lang="en-US" sz="2400" i="1" dirty="0">
                <a:latin typeface="Arial Unicode MS" pitchFamily="34" charset="-128"/>
              </a:rPr>
              <a:t>p</a:t>
            </a:r>
            <a:r>
              <a:rPr lang="en-US" sz="2400" dirty="0">
                <a:latin typeface="Arial Unicode MS" pitchFamily="34" charset="-128"/>
              </a:rPr>
              <a:t> is chosen from the frontier. Some part of path </a:t>
            </a:r>
            <a:r>
              <a:rPr lang="en-US" sz="2400" i="1" dirty="0">
                <a:latin typeface="Arial Unicode MS" pitchFamily="34" charset="-128"/>
              </a:rPr>
              <a:t>p'</a:t>
            </a:r>
            <a:r>
              <a:rPr lang="en-US" sz="2400" dirty="0">
                <a:latin typeface="Arial Unicode MS" pitchFamily="34" charset="-128"/>
              </a:rPr>
              <a:t> will also be on the frontier; let's call this partial path </a:t>
            </a:r>
            <a:r>
              <a:rPr lang="en-US" sz="2400" i="1" dirty="0">
                <a:latin typeface="Arial Unicode MS" pitchFamily="34" charset="-128"/>
              </a:rPr>
              <a:t>p''</a:t>
            </a:r>
            <a:r>
              <a:rPr lang="en-US" sz="2400" dirty="0">
                <a:latin typeface="Arial Unicode MS" pitchFamily="34" charset="-128"/>
              </a:rPr>
              <a:t>.</a:t>
            </a:r>
          </a:p>
        </p:txBody>
      </p:sp>
      <p:grpSp>
        <p:nvGrpSpPr>
          <p:cNvPr id="2" name="Group 17"/>
          <p:cNvGrpSpPr>
            <a:grpSpLocks/>
          </p:cNvGrpSpPr>
          <p:nvPr/>
        </p:nvGrpSpPr>
        <p:grpSpPr bwMode="auto">
          <a:xfrm>
            <a:off x="2786063" y="3357563"/>
            <a:ext cx="3887787" cy="2303462"/>
            <a:chOff x="1730" y="2705"/>
            <a:chExt cx="1828" cy="861"/>
          </a:xfrm>
        </p:grpSpPr>
        <p:sp>
          <p:nvSpPr>
            <p:cNvPr id="9231" name="Oval 6"/>
            <p:cNvSpPr>
              <a:spLocks noChangeArrowheads="1"/>
            </p:cNvSpPr>
            <p:nvPr/>
          </p:nvSpPr>
          <p:spPr bwMode="auto">
            <a:xfrm>
              <a:off x="2879" y="2705"/>
              <a:ext cx="137" cy="136"/>
            </a:xfrm>
            <a:prstGeom prst="ellipse">
              <a:avLst/>
            </a:prstGeom>
            <a:noFill/>
            <a:ln w="9525" algn="ctr">
              <a:solidFill>
                <a:schemeClr val="tx1"/>
              </a:solidFill>
              <a:round/>
              <a:headEnd/>
              <a:tailEnd/>
            </a:ln>
          </p:spPr>
          <p:txBody>
            <a:bodyPr wrap="none" anchor="ctr">
              <a:spAutoFit/>
            </a:bodyPr>
            <a:lstStyle/>
            <a:p>
              <a:endParaRPr lang="en-US"/>
            </a:p>
          </p:txBody>
        </p:sp>
        <p:sp>
          <p:nvSpPr>
            <p:cNvPr id="9232" name="Oval 7"/>
            <p:cNvSpPr>
              <a:spLocks noChangeArrowheads="1"/>
            </p:cNvSpPr>
            <p:nvPr/>
          </p:nvSpPr>
          <p:spPr bwMode="auto">
            <a:xfrm>
              <a:off x="3378" y="3113"/>
              <a:ext cx="137" cy="136"/>
            </a:xfrm>
            <a:prstGeom prst="ellipse">
              <a:avLst/>
            </a:prstGeom>
            <a:solidFill>
              <a:srgbClr val="FFFF66"/>
            </a:solidFill>
            <a:ln w="9525" algn="ctr">
              <a:solidFill>
                <a:schemeClr val="tx1"/>
              </a:solidFill>
              <a:round/>
              <a:headEnd/>
              <a:tailEnd/>
            </a:ln>
          </p:spPr>
          <p:txBody>
            <a:bodyPr wrap="none" anchor="ctr">
              <a:spAutoFit/>
            </a:bodyPr>
            <a:lstStyle/>
            <a:p>
              <a:endParaRPr lang="en-US"/>
            </a:p>
          </p:txBody>
        </p:sp>
        <p:sp>
          <p:nvSpPr>
            <p:cNvPr id="9233" name="Oval 8"/>
            <p:cNvSpPr>
              <a:spLocks noChangeArrowheads="1"/>
            </p:cNvSpPr>
            <p:nvPr/>
          </p:nvSpPr>
          <p:spPr bwMode="auto">
            <a:xfrm>
              <a:off x="2063" y="3430"/>
              <a:ext cx="137" cy="136"/>
            </a:xfrm>
            <a:prstGeom prst="ellipse">
              <a:avLst/>
            </a:prstGeom>
            <a:solidFill>
              <a:srgbClr val="FFFF66"/>
            </a:solidFill>
            <a:ln w="9525" algn="ctr">
              <a:solidFill>
                <a:schemeClr val="tx1"/>
              </a:solidFill>
              <a:round/>
              <a:headEnd/>
              <a:tailEnd/>
            </a:ln>
          </p:spPr>
          <p:txBody>
            <a:bodyPr wrap="none" anchor="ctr">
              <a:spAutoFit/>
            </a:bodyPr>
            <a:lstStyle/>
            <a:p>
              <a:endParaRPr lang="en-US"/>
            </a:p>
          </p:txBody>
        </p:sp>
        <p:sp>
          <p:nvSpPr>
            <p:cNvPr id="9234" name="Oval 9"/>
            <p:cNvSpPr>
              <a:spLocks noChangeArrowheads="1"/>
            </p:cNvSpPr>
            <p:nvPr/>
          </p:nvSpPr>
          <p:spPr bwMode="auto">
            <a:xfrm>
              <a:off x="2426" y="3158"/>
              <a:ext cx="137" cy="136"/>
            </a:xfrm>
            <a:prstGeom prst="ellipse">
              <a:avLst/>
            </a:prstGeom>
            <a:noFill/>
            <a:ln w="9525" algn="ctr">
              <a:solidFill>
                <a:schemeClr val="tx1"/>
              </a:solidFill>
              <a:round/>
              <a:headEnd/>
              <a:tailEnd/>
            </a:ln>
          </p:spPr>
          <p:txBody>
            <a:bodyPr wrap="none" anchor="ctr">
              <a:spAutoFit/>
            </a:bodyPr>
            <a:lstStyle/>
            <a:p>
              <a:endParaRPr lang="en-US"/>
            </a:p>
          </p:txBody>
        </p:sp>
        <p:sp>
          <p:nvSpPr>
            <p:cNvPr id="9235" name="Freeform 10"/>
            <p:cNvSpPr>
              <a:spLocks/>
            </p:cNvSpPr>
            <p:nvPr/>
          </p:nvSpPr>
          <p:spPr bwMode="auto">
            <a:xfrm>
              <a:off x="3000" y="2790"/>
              <a:ext cx="435" cy="338"/>
            </a:xfrm>
            <a:custGeom>
              <a:avLst/>
              <a:gdLst>
                <a:gd name="T0" fmla="*/ 5 w 435"/>
                <a:gd name="T1" fmla="*/ 0 h 338"/>
                <a:gd name="T2" fmla="*/ 14 w 435"/>
                <a:gd name="T3" fmla="*/ 64 h 338"/>
                <a:gd name="T4" fmla="*/ 51 w 435"/>
                <a:gd name="T5" fmla="*/ 54 h 338"/>
                <a:gd name="T6" fmla="*/ 106 w 435"/>
                <a:gd name="T7" fmla="*/ 36 h 338"/>
                <a:gd name="T8" fmla="*/ 215 w 435"/>
                <a:gd name="T9" fmla="*/ 164 h 338"/>
                <a:gd name="T10" fmla="*/ 352 w 435"/>
                <a:gd name="T11" fmla="*/ 155 h 338"/>
                <a:gd name="T12" fmla="*/ 398 w 435"/>
                <a:gd name="T13" fmla="*/ 246 h 338"/>
                <a:gd name="T14" fmla="*/ 435 w 435"/>
                <a:gd name="T15" fmla="*/ 338 h 338"/>
                <a:gd name="T16" fmla="*/ 0 60000 65536"/>
                <a:gd name="T17" fmla="*/ 0 60000 65536"/>
                <a:gd name="T18" fmla="*/ 0 60000 65536"/>
                <a:gd name="T19" fmla="*/ 0 60000 65536"/>
                <a:gd name="T20" fmla="*/ 0 60000 65536"/>
                <a:gd name="T21" fmla="*/ 0 60000 65536"/>
                <a:gd name="T22" fmla="*/ 0 60000 65536"/>
                <a:gd name="T23" fmla="*/ 0 60000 65536"/>
                <a:gd name="T24" fmla="*/ 0 w 435"/>
                <a:gd name="T25" fmla="*/ 0 h 338"/>
                <a:gd name="T26" fmla="*/ 435 w 435"/>
                <a:gd name="T27" fmla="*/ 338 h 3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5" h="338">
                  <a:moveTo>
                    <a:pt x="5" y="0"/>
                  </a:moveTo>
                  <a:cubicBezTo>
                    <a:pt x="8" y="21"/>
                    <a:pt x="0" y="48"/>
                    <a:pt x="14" y="64"/>
                  </a:cubicBezTo>
                  <a:cubicBezTo>
                    <a:pt x="22" y="74"/>
                    <a:pt x="39" y="58"/>
                    <a:pt x="51" y="54"/>
                  </a:cubicBezTo>
                  <a:cubicBezTo>
                    <a:pt x="69" y="48"/>
                    <a:pt x="106" y="36"/>
                    <a:pt x="106" y="36"/>
                  </a:cubicBezTo>
                  <a:cubicBezTo>
                    <a:pt x="146" y="78"/>
                    <a:pt x="166" y="131"/>
                    <a:pt x="215" y="164"/>
                  </a:cubicBezTo>
                  <a:cubicBezTo>
                    <a:pt x="275" y="152"/>
                    <a:pt x="287" y="146"/>
                    <a:pt x="352" y="155"/>
                  </a:cubicBezTo>
                  <a:cubicBezTo>
                    <a:pt x="361" y="205"/>
                    <a:pt x="351" y="230"/>
                    <a:pt x="398" y="246"/>
                  </a:cubicBezTo>
                  <a:cubicBezTo>
                    <a:pt x="415" y="272"/>
                    <a:pt x="435" y="305"/>
                    <a:pt x="435" y="338"/>
                  </a:cubicBezTo>
                </a:path>
              </a:pathLst>
            </a:custGeom>
            <a:noFill/>
            <a:ln w="9525">
              <a:solidFill>
                <a:schemeClr val="tx1"/>
              </a:solidFill>
              <a:round/>
              <a:headEnd/>
              <a:tailEnd type="triangle" w="med" len="med"/>
            </a:ln>
          </p:spPr>
          <p:txBody>
            <a:bodyPr wrap="none">
              <a:spAutoFit/>
            </a:bodyPr>
            <a:lstStyle/>
            <a:p>
              <a:endParaRPr lang="en-US"/>
            </a:p>
          </p:txBody>
        </p:sp>
        <p:sp>
          <p:nvSpPr>
            <p:cNvPr id="9236" name="Freeform 11"/>
            <p:cNvSpPr>
              <a:spLocks/>
            </p:cNvSpPr>
            <p:nvPr/>
          </p:nvSpPr>
          <p:spPr bwMode="auto">
            <a:xfrm flipH="1">
              <a:off x="2517" y="2841"/>
              <a:ext cx="435" cy="338"/>
            </a:xfrm>
            <a:custGeom>
              <a:avLst/>
              <a:gdLst>
                <a:gd name="T0" fmla="*/ 5 w 435"/>
                <a:gd name="T1" fmla="*/ 0 h 338"/>
                <a:gd name="T2" fmla="*/ 14 w 435"/>
                <a:gd name="T3" fmla="*/ 64 h 338"/>
                <a:gd name="T4" fmla="*/ 51 w 435"/>
                <a:gd name="T5" fmla="*/ 54 h 338"/>
                <a:gd name="T6" fmla="*/ 106 w 435"/>
                <a:gd name="T7" fmla="*/ 36 h 338"/>
                <a:gd name="T8" fmla="*/ 215 w 435"/>
                <a:gd name="T9" fmla="*/ 164 h 338"/>
                <a:gd name="T10" fmla="*/ 352 w 435"/>
                <a:gd name="T11" fmla="*/ 155 h 338"/>
                <a:gd name="T12" fmla="*/ 398 w 435"/>
                <a:gd name="T13" fmla="*/ 246 h 338"/>
                <a:gd name="T14" fmla="*/ 435 w 435"/>
                <a:gd name="T15" fmla="*/ 338 h 338"/>
                <a:gd name="T16" fmla="*/ 0 60000 65536"/>
                <a:gd name="T17" fmla="*/ 0 60000 65536"/>
                <a:gd name="T18" fmla="*/ 0 60000 65536"/>
                <a:gd name="T19" fmla="*/ 0 60000 65536"/>
                <a:gd name="T20" fmla="*/ 0 60000 65536"/>
                <a:gd name="T21" fmla="*/ 0 60000 65536"/>
                <a:gd name="T22" fmla="*/ 0 60000 65536"/>
                <a:gd name="T23" fmla="*/ 0 60000 65536"/>
                <a:gd name="T24" fmla="*/ 0 w 435"/>
                <a:gd name="T25" fmla="*/ 0 h 338"/>
                <a:gd name="T26" fmla="*/ 435 w 435"/>
                <a:gd name="T27" fmla="*/ 338 h 3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5" h="338">
                  <a:moveTo>
                    <a:pt x="5" y="0"/>
                  </a:moveTo>
                  <a:cubicBezTo>
                    <a:pt x="8" y="21"/>
                    <a:pt x="0" y="48"/>
                    <a:pt x="14" y="64"/>
                  </a:cubicBezTo>
                  <a:cubicBezTo>
                    <a:pt x="22" y="74"/>
                    <a:pt x="39" y="58"/>
                    <a:pt x="51" y="54"/>
                  </a:cubicBezTo>
                  <a:cubicBezTo>
                    <a:pt x="69" y="48"/>
                    <a:pt x="106" y="36"/>
                    <a:pt x="106" y="36"/>
                  </a:cubicBezTo>
                  <a:cubicBezTo>
                    <a:pt x="146" y="78"/>
                    <a:pt x="166" y="131"/>
                    <a:pt x="215" y="164"/>
                  </a:cubicBezTo>
                  <a:cubicBezTo>
                    <a:pt x="275" y="152"/>
                    <a:pt x="287" y="146"/>
                    <a:pt x="352" y="155"/>
                  </a:cubicBezTo>
                  <a:cubicBezTo>
                    <a:pt x="361" y="205"/>
                    <a:pt x="351" y="230"/>
                    <a:pt x="398" y="246"/>
                  </a:cubicBezTo>
                  <a:cubicBezTo>
                    <a:pt x="415" y="272"/>
                    <a:pt x="435" y="305"/>
                    <a:pt x="435" y="338"/>
                  </a:cubicBezTo>
                </a:path>
              </a:pathLst>
            </a:custGeom>
            <a:noFill/>
            <a:ln w="9525">
              <a:solidFill>
                <a:schemeClr val="tx1"/>
              </a:solidFill>
              <a:round/>
              <a:headEnd/>
              <a:tailEnd type="triangle" w="med" len="med"/>
            </a:ln>
          </p:spPr>
          <p:txBody>
            <a:bodyPr wrap="none">
              <a:spAutoFit/>
            </a:bodyPr>
            <a:lstStyle/>
            <a:p>
              <a:endParaRPr lang="en-US"/>
            </a:p>
          </p:txBody>
        </p:sp>
        <p:sp>
          <p:nvSpPr>
            <p:cNvPr id="9237" name="Text Box 12"/>
            <p:cNvSpPr txBox="1">
              <a:spLocks noChangeArrowheads="1"/>
            </p:cNvSpPr>
            <p:nvPr/>
          </p:nvSpPr>
          <p:spPr bwMode="auto">
            <a:xfrm>
              <a:off x="3378" y="2705"/>
              <a:ext cx="180" cy="194"/>
            </a:xfrm>
            <a:prstGeom prst="rect">
              <a:avLst/>
            </a:prstGeom>
            <a:noFill/>
            <a:ln w="9525" algn="ctr">
              <a:noFill/>
              <a:miter lim="800000"/>
              <a:headEnd/>
              <a:tailEnd/>
            </a:ln>
          </p:spPr>
          <p:txBody>
            <a:bodyPr wrap="none">
              <a:spAutoFit/>
            </a:bodyPr>
            <a:lstStyle/>
            <a:p>
              <a:r>
                <a:rPr lang="en-US" i="1">
                  <a:latin typeface="Arial Unicode MS" pitchFamily="34" charset="-128"/>
                </a:rPr>
                <a:t>p</a:t>
              </a:r>
            </a:p>
          </p:txBody>
        </p:sp>
        <p:sp>
          <p:nvSpPr>
            <p:cNvPr id="9238" name="Text Box 13"/>
            <p:cNvSpPr txBox="1">
              <a:spLocks noChangeArrowheads="1"/>
            </p:cNvSpPr>
            <p:nvPr/>
          </p:nvSpPr>
          <p:spPr bwMode="auto">
            <a:xfrm>
              <a:off x="1730" y="3186"/>
              <a:ext cx="367" cy="194"/>
            </a:xfrm>
            <a:prstGeom prst="rect">
              <a:avLst/>
            </a:prstGeom>
            <a:noFill/>
            <a:ln w="9525" algn="ctr">
              <a:noFill/>
              <a:miter lim="800000"/>
              <a:headEnd/>
              <a:tailEnd/>
            </a:ln>
          </p:spPr>
          <p:txBody>
            <a:bodyPr>
              <a:spAutoFit/>
            </a:bodyPr>
            <a:lstStyle/>
            <a:p>
              <a:r>
                <a:rPr lang="en-US" i="1">
                  <a:latin typeface="Arial Unicode MS" pitchFamily="34" charset="-128"/>
                </a:rPr>
                <a:t>p'</a:t>
              </a:r>
            </a:p>
          </p:txBody>
        </p:sp>
        <p:sp>
          <p:nvSpPr>
            <p:cNvPr id="9239" name="Text Box 15"/>
            <p:cNvSpPr txBox="1">
              <a:spLocks noChangeArrowheads="1"/>
            </p:cNvSpPr>
            <p:nvPr/>
          </p:nvSpPr>
          <p:spPr bwMode="auto">
            <a:xfrm>
              <a:off x="2381" y="2750"/>
              <a:ext cx="408" cy="194"/>
            </a:xfrm>
            <a:prstGeom prst="rect">
              <a:avLst/>
            </a:prstGeom>
            <a:noFill/>
            <a:ln w="9525" algn="ctr">
              <a:noFill/>
              <a:miter lim="800000"/>
              <a:headEnd/>
              <a:tailEnd/>
            </a:ln>
          </p:spPr>
          <p:txBody>
            <a:bodyPr>
              <a:spAutoFit/>
            </a:bodyPr>
            <a:lstStyle/>
            <a:p>
              <a:r>
                <a:rPr lang="en-US" i="1">
                  <a:latin typeface="Arial Unicode MS" pitchFamily="34" charset="-128"/>
                </a:rPr>
                <a:t>p''</a:t>
              </a:r>
              <a:endParaRPr lang="en-US">
                <a:latin typeface="Arial Unicode MS" pitchFamily="34" charset="-128"/>
              </a:endParaRPr>
            </a:p>
          </p:txBody>
        </p:sp>
        <p:sp>
          <p:nvSpPr>
            <p:cNvPr id="9240" name="Freeform 16"/>
            <p:cNvSpPr>
              <a:spLocks/>
            </p:cNvSpPr>
            <p:nvPr/>
          </p:nvSpPr>
          <p:spPr bwMode="auto">
            <a:xfrm>
              <a:off x="2164" y="3283"/>
              <a:ext cx="283" cy="172"/>
            </a:xfrm>
            <a:custGeom>
              <a:avLst/>
              <a:gdLst>
                <a:gd name="T0" fmla="*/ 283 w 283"/>
                <a:gd name="T1" fmla="*/ 0 h 172"/>
                <a:gd name="T2" fmla="*/ 155 w 283"/>
                <a:gd name="T3" fmla="*/ 28 h 172"/>
                <a:gd name="T4" fmla="*/ 91 w 283"/>
                <a:gd name="T5" fmla="*/ 110 h 172"/>
                <a:gd name="T6" fmla="*/ 0 w 283"/>
                <a:gd name="T7" fmla="*/ 156 h 172"/>
                <a:gd name="T8" fmla="*/ 0 60000 65536"/>
                <a:gd name="T9" fmla="*/ 0 60000 65536"/>
                <a:gd name="T10" fmla="*/ 0 60000 65536"/>
                <a:gd name="T11" fmla="*/ 0 60000 65536"/>
                <a:gd name="T12" fmla="*/ 0 w 283"/>
                <a:gd name="T13" fmla="*/ 0 h 172"/>
                <a:gd name="T14" fmla="*/ 283 w 283"/>
                <a:gd name="T15" fmla="*/ 172 h 172"/>
              </a:gdLst>
              <a:ahLst/>
              <a:cxnLst>
                <a:cxn ang="T8">
                  <a:pos x="T0" y="T1"/>
                </a:cxn>
                <a:cxn ang="T9">
                  <a:pos x="T2" y="T3"/>
                </a:cxn>
                <a:cxn ang="T10">
                  <a:pos x="T4" y="T5"/>
                </a:cxn>
                <a:cxn ang="T11">
                  <a:pos x="T6" y="T7"/>
                </a:cxn>
              </a:cxnLst>
              <a:rect l="T12" t="T13" r="T14" b="T15"/>
              <a:pathLst>
                <a:path w="283" h="172">
                  <a:moveTo>
                    <a:pt x="283" y="0"/>
                  </a:moveTo>
                  <a:cubicBezTo>
                    <a:pt x="230" y="6"/>
                    <a:pt x="202" y="13"/>
                    <a:pt x="155" y="28"/>
                  </a:cubicBezTo>
                  <a:cubicBezTo>
                    <a:pt x="135" y="57"/>
                    <a:pt x="111" y="81"/>
                    <a:pt x="91" y="110"/>
                  </a:cubicBezTo>
                  <a:cubicBezTo>
                    <a:pt x="76" y="172"/>
                    <a:pt x="64" y="156"/>
                    <a:pt x="0" y="156"/>
                  </a:cubicBezTo>
                </a:path>
              </a:pathLst>
            </a:custGeom>
            <a:noFill/>
            <a:ln w="9525">
              <a:solidFill>
                <a:schemeClr val="tx1"/>
              </a:solidFill>
              <a:round/>
              <a:headEnd/>
              <a:tailEnd type="triangle" w="med" len="med"/>
            </a:ln>
          </p:spPr>
          <p:txBody>
            <a:bodyPr wrap="none">
              <a:spAutoFit/>
            </a:bodyPr>
            <a:lstStyle/>
            <a:p>
              <a:endParaRPr lang="en-US"/>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5"/>
          <p:cNvSpPr>
            <a:spLocks noGrp="1"/>
          </p:cNvSpPr>
          <p:nvPr>
            <p:ph type="ftr" sz="quarter" idx="11"/>
          </p:nvPr>
        </p:nvSpPr>
        <p:spPr>
          <a:xfrm>
            <a:off x="3071802" y="6629400"/>
            <a:ext cx="2895600" cy="457200"/>
          </a:xfrm>
        </p:spPr>
        <p:txBody>
          <a:bodyPr/>
          <a:lstStyle/>
          <a:p>
            <a:pPr>
              <a:defRPr/>
            </a:pPr>
            <a:r>
              <a:rPr lang="en-US" smtClean="0"/>
              <a:t>CPSC 322, Lecture 3</a:t>
            </a:r>
            <a:endParaRPr lang="en-US"/>
          </a:p>
        </p:txBody>
      </p:sp>
      <p:sp>
        <p:nvSpPr>
          <p:cNvPr id="18" name="Slide Number Placeholder 6"/>
          <p:cNvSpPr>
            <a:spLocks noGrp="1"/>
          </p:cNvSpPr>
          <p:nvPr>
            <p:ph type="sldNum" sz="quarter" idx="12"/>
          </p:nvPr>
        </p:nvSpPr>
        <p:spPr>
          <a:xfrm>
            <a:off x="6500826" y="6629400"/>
            <a:ext cx="1905000" cy="457200"/>
          </a:xfrm>
        </p:spPr>
        <p:txBody>
          <a:bodyPr/>
          <a:lstStyle/>
          <a:p>
            <a:pPr>
              <a:defRPr/>
            </a:pPr>
            <a:r>
              <a:rPr lang="en-US" dirty="0"/>
              <a:t>Slide </a:t>
            </a:r>
            <a:fld id="{FA55BDFB-3A12-4FC7-9EFC-3C5BC483E87D}" type="slidenum">
              <a:rPr lang="en-US"/>
              <a:pPr>
                <a:defRPr/>
              </a:pPr>
              <a:t>32</a:t>
            </a:fld>
            <a:endParaRPr lang="en-US" dirty="0"/>
          </a:p>
        </p:txBody>
      </p:sp>
      <p:sp>
        <p:nvSpPr>
          <p:cNvPr id="10267" name="Rectangle 2"/>
          <p:cNvSpPr>
            <a:spLocks noGrp="1" noChangeArrowheads="1"/>
          </p:cNvSpPr>
          <p:nvPr>
            <p:ph type="title"/>
          </p:nvPr>
        </p:nvSpPr>
        <p:spPr>
          <a:xfrm>
            <a:off x="-571536" y="214290"/>
            <a:ext cx="6929486" cy="685800"/>
          </a:xfrm>
        </p:spPr>
        <p:txBody>
          <a:bodyPr/>
          <a:lstStyle/>
          <a:p>
            <a:pPr eaLnBrk="1" hangingPunct="1"/>
            <a:r>
              <a:rPr lang="en-US" dirty="0" smtClean="0"/>
              <a:t>Why is </a:t>
            </a:r>
            <a:r>
              <a:rPr lang="en-US" i="1" dirty="0" smtClean="0"/>
              <a:t>A</a:t>
            </a:r>
            <a:r>
              <a:rPr lang="en-US" i="1" baseline="30000" dirty="0" smtClean="0"/>
              <a:t>*</a:t>
            </a:r>
            <a:r>
              <a:rPr lang="en-US" dirty="0" smtClean="0"/>
              <a:t> optimal? (cont’)</a:t>
            </a:r>
          </a:p>
        </p:txBody>
      </p:sp>
      <p:sp>
        <p:nvSpPr>
          <p:cNvPr id="10268" name="Rectangle 3"/>
          <p:cNvSpPr>
            <a:spLocks noChangeArrowheads="1"/>
          </p:cNvSpPr>
          <p:nvPr/>
        </p:nvSpPr>
        <p:spPr bwMode="auto">
          <a:xfrm>
            <a:off x="-36513" y="3789363"/>
            <a:ext cx="9180513" cy="2376487"/>
          </a:xfrm>
          <a:prstGeom prst="rect">
            <a:avLst/>
          </a:prstGeom>
          <a:noFill/>
          <a:ln w="9525">
            <a:noFill/>
            <a:miter lim="800000"/>
            <a:headEnd/>
            <a:tailEnd/>
          </a:ln>
        </p:spPr>
        <p:txBody>
          <a:bodyPr/>
          <a:lstStyle/>
          <a:p>
            <a:pPr marL="381000" indent="-381000">
              <a:spcBef>
                <a:spcPct val="20000"/>
              </a:spcBef>
              <a:buFontTx/>
              <a:buChar char="•"/>
            </a:pPr>
            <a:endParaRPr lang="en-US" sz="2000">
              <a:latin typeface="Arial Unicode MS" pitchFamily="34" charset="-128"/>
            </a:endParaRPr>
          </a:p>
        </p:txBody>
      </p:sp>
      <p:sp>
        <p:nvSpPr>
          <p:cNvPr id="10269" name="Rectangle 4"/>
          <p:cNvSpPr>
            <a:spLocks noChangeArrowheads="1"/>
          </p:cNvSpPr>
          <p:nvPr/>
        </p:nvSpPr>
        <p:spPr bwMode="auto">
          <a:xfrm>
            <a:off x="0" y="2786058"/>
            <a:ext cx="9144000" cy="2447925"/>
          </a:xfrm>
          <a:prstGeom prst="rect">
            <a:avLst/>
          </a:prstGeom>
          <a:noFill/>
          <a:ln w="9525">
            <a:noFill/>
            <a:miter lim="800000"/>
            <a:headEnd/>
            <a:tailEnd/>
          </a:ln>
        </p:spPr>
        <p:txBody>
          <a:bodyPr/>
          <a:lstStyle/>
          <a:p>
            <a:pPr marL="381000" indent="-381000">
              <a:lnSpc>
                <a:spcPct val="150000"/>
              </a:lnSpc>
              <a:spcBef>
                <a:spcPct val="20000"/>
              </a:spcBef>
              <a:buFontTx/>
              <a:buChar char="•"/>
            </a:pPr>
            <a:r>
              <a:rPr lang="en-US" sz="2400" dirty="0">
                <a:latin typeface="Arial Unicode MS" pitchFamily="34" charset="-128"/>
              </a:rPr>
              <a:t>Because </a:t>
            </a:r>
            <a:r>
              <a:rPr lang="en-US" sz="2400" i="1" dirty="0">
                <a:latin typeface="Arial Unicode MS" pitchFamily="34" charset="-128"/>
              </a:rPr>
              <a:t>p</a:t>
            </a:r>
            <a:r>
              <a:rPr lang="en-US" sz="2400" dirty="0">
                <a:latin typeface="Arial Unicode MS" pitchFamily="34" charset="-128"/>
              </a:rPr>
              <a:t> was expanded before </a:t>
            </a:r>
            <a:r>
              <a:rPr lang="en-US" sz="2400" i="1" dirty="0">
                <a:latin typeface="Arial Unicode MS" pitchFamily="34" charset="-128"/>
              </a:rPr>
              <a:t>p''</a:t>
            </a:r>
            <a:r>
              <a:rPr lang="en-US" sz="2400" dirty="0">
                <a:latin typeface="Arial Unicode MS" pitchFamily="34" charset="-128"/>
              </a:rPr>
              <a:t>, </a:t>
            </a:r>
          </a:p>
          <a:p>
            <a:pPr marL="381000" indent="-381000">
              <a:lnSpc>
                <a:spcPct val="150000"/>
              </a:lnSpc>
              <a:spcBef>
                <a:spcPct val="20000"/>
              </a:spcBef>
              <a:buFontTx/>
              <a:buChar char="•"/>
            </a:pPr>
            <a:r>
              <a:rPr lang="en-US" sz="2400" dirty="0">
                <a:latin typeface="Arial Unicode MS" pitchFamily="34" charset="-128"/>
              </a:rPr>
              <a:t>Because </a:t>
            </a:r>
            <a:r>
              <a:rPr lang="en-US" sz="2400" i="1" dirty="0">
                <a:latin typeface="Arial Unicode MS" pitchFamily="34" charset="-128"/>
              </a:rPr>
              <a:t>p</a:t>
            </a:r>
            <a:r>
              <a:rPr lang="en-US" sz="2400" dirty="0">
                <a:latin typeface="Arial Unicode MS" pitchFamily="34" charset="-128"/>
              </a:rPr>
              <a:t> is a goal, </a:t>
            </a:r>
            <a:r>
              <a:rPr lang="en-US" sz="2400" i="1" dirty="0">
                <a:latin typeface="Arial Unicode MS" pitchFamily="34" charset="-128"/>
              </a:rPr>
              <a:t>	</a:t>
            </a:r>
            <a:r>
              <a:rPr lang="en-US" sz="2400" dirty="0">
                <a:latin typeface="Arial Unicode MS" pitchFamily="34" charset="-128"/>
              </a:rPr>
              <a:t>      Thus </a:t>
            </a:r>
          </a:p>
          <a:p>
            <a:pPr marL="381000" indent="-381000">
              <a:lnSpc>
                <a:spcPct val="150000"/>
              </a:lnSpc>
              <a:spcBef>
                <a:spcPct val="20000"/>
              </a:spcBef>
              <a:buFontTx/>
              <a:buChar char="•"/>
            </a:pPr>
            <a:r>
              <a:rPr lang="en-US" sz="2400" dirty="0">
                <a:latin typeface="Arial Unicode MS" pitchFamily="34" charset="-128"/>
              </a:rPr>
              <a:t>Because </a:t>
            </a:r>
            <a:r>
              <a:rPr lang="en-US" sz="2400" i="1" dirty="0">
                <a:latin typeface="Arial Unicode MS" pitchFamily="34" charset="-128"/>
              </a:rPr>
              <a:t>h</a:t>
            </a:r>
            <a:r>
              <a:rPr lang="en-US" sz="2400" dirty="0">
                <a:latin typeface="Arial Unicode MS" pitchFamily="34" charset="-128"/>
              </a:rPr>
              <a:t> is admissible, </a:t>
            </a:r>
            <a:r>
              <a:rPr lang="en-US" sz="2400" i="1" dirty="0">
                <a:latin typeface="Arial Unicode MS" pitchFamily="34" charset="-128"/>
              </a:rPr>
              <a:t>cost(p'') + h(p'') </a:t>
            </a:r>
            <a:r>
              <a:rPr lang="en-US" sz="2400" i="1" dirty="0">
                <a:latin typeface="Arial Unicode MS" pitchFamily="34" charset="-128"/>
                <a:sym typeface="Symbol" pitchFamily="18" charset="2"/>
              </a:rPr>
              <a:t></a:t>
            </a:r>
            <a:r>
              <a:rPr lang="en-US" sz="2400" i="1" dirty="0">
                <a:latin typeface="Arial Unicode MS" pitchFamily="34" charset="-128"/>
              </a:rPr>
              <a:t> </a:t>
            </a:r>
            <a:r>
              <a:rPr lang="en-US" sz="2400" i="1" dirty="0" smtClean="0">
                <a:latin typeface="Arial Unicode MS" pitchFamily="34" charset="-128"/>
              </a:rPr>
              <a:t>          </a:t>
            </a:r>
            <a:r>
              <a:rPr lang="en-US" sz="2400" dirty="0" smtClean="0">
                <a:latin typeface="Arial Unicode MS" pitchFamily="34" charset="-128"/>
              </a:rPr>
              <a:t>for </a:t>
            </a:r>
            <a:r>
              <a:rPr lang="en-US" sz="2400" dirty="0">
                <a:latin typeface="Arial Unicode MS" pitchFamily="34" charset="-128"/>
              </a:rPr>
              <a:t>any path </a:t>
            </a:r>
            <a:r>
              <a:rPr lang="en-US" sz="2400" i="1" dirty="0">
                <a:latin typeface="Arial Unicode MS" pitchFamily="34" charset="-128"/>
              </a:rPr>
              <a:t>p'</a:t>
            </a:r>
            <a:r>
              <a:rPr lang="en-US" sz="2400" dirty="0">
                <a:latin typeface="Arial Unicode MS" pitchFamily="34" charset="-128"/>
              </a:rPr>
              <a:t> to a goal that extends </a:t>
            </a:r>
            <a:r>
              <a:rPr lang="en-US" sz="2400" i="1" dirty="0">
                <a:latin typeface="Arial Unicode MS" pitchFamily="34" charset="-128"/>
              </a:rPr>
              <a:t>p''</a:t>
            </a:r>
          </a:p>
          <a:p>
            <a:pPr marL="381000" indent="-381000">
              <a:lnSpc>
                <a:spcPct val="150000"/>
              </a:lnSpc>
              <a:spcBef>
                <a:spcPct val="20000"/>
              </a:spcBef>
              <a:buFontTx/>
              <a:buChar char="•"/>
            </a:pPr>
            <a:r>
              <a:rPr lang="en-US" sz="2400" dirty="0">
                <a:latin typeface="Arial Unicode MS" pitchFamily="34" charset="-128"/>
              </a:rPr>
              <a:t>Thus </a:t>
            </a:r>
            <a:r>
              <a:rPr lang="en-US" sz="2400" i="1" dirty="0">
                <a:latin typeface="Arial Unicode MS" pitchFamily="34" charset="-128"/>
              </a:rPr>
              <a:t>			</a:t>
            </a:r>
            <a:r>
              <a:rPr lang="en-US" sz="2400" dirty="0">
                <a:latin typeface="Arial Unicode MS" pitchFamily="34" charset="-128"/>
              </a:rPr>
              <a:t> for any other path </a:t>
            </a:r>
            <a:r>
              <a:rPr lang="en-US" sz="2400" i="1" dirty="0">
                <a:latin typeface="Arial Unicode MS" pitchFamily="34" charset="-128"/>
              </a:rPr>
              <a:t>p'</a:t>
            </a:r>
            <a:r>
              <a:rPr lang="en-US" sz="2400" dirty="0">
                <a:latin typeface="Arial Unicode MS" pitchFamily="34" charset="-128"/>
              </a:rPr>
              <a:t> to a goal.  </a:t>
            </a:r>
          </a:p>
        </p:txBody>
      </p:sp>
      <p:grpSp>
        <p:nvGrpSpPr>
          <p:cNvPr id="2" name="Group 15"/>
          <p:cNvGrpSpPr>
            <a:grpSpLocks/>
          </p:cNvGrpSpPr>
          <p:nvPr/>
        </p:nvGrpSpPr>
        <p:grpSpPr bwMode="auto">
          <a:xfrm>
            <a:off x="785786" y="928670"/>
            <a:ext cx="3668712" cy="1871662"/>
            <a:chOff x="1769" y="2705"/>
            <a:chExt cx="1796" cy="861"/>
          </a:xfrm>
        </p:grpSpPr>
        <p:sp>
          <p:nvSpPr>
            <p:cNvPr id="10271" name="Oval 16"/>
            <p:cNvSpPr>
              <a:spLocks noChangeArrowheads="1"/>
            </p:cNvSpPr>
            <p:nvPr/>
          </p:nvSpPr>
          <p:spPr bwMode="auto">
            <a:xfrm>
              <a:off x="2879" y="2705"/>
              <a:ext cx="137" cy="136"/>
            </a:xfrm>
            <a:prstGeom prst="ellipse">
              <a:avLst/>
            </a:prstGeom>
            <a:noFill/>
            <a:ln w="9525" algn="ctr">
              <a:solidFill>
                <a:schemeClr val="tx1"/>
              </a:solidFill>
              <a:round/>
              <a:headEnd/>
              <a:tailEnd/>
            </a:ln>
          </p:spPr>
          <p:txBody>
            <a:bodyPr wrap="none" anchor="ctr">
              <a:spAutoFit/>
            </a:bodyPr>
            <a:lstStyle/>
            <a:p>
              <a:endParaRPr lang="en-US"/>
            </a:p>
          </p:txBody>
        </p:sp>
        <p:sp>
          <p:nvSpPr>
            <p:cNvPr id="10272" name="Oval 17"/>
            <p:cNvSpPr>
              <a:spLocks noChangeArrowheads="1"/>
            </p:cNvSpPr>
            <p:nvPr/>
          </p:nvSpPr>
          <p:spPr bwMode="auto">
            <a:xfrm>
              <a:off x="3378" y="3113"/>
              <a:ext cx="137" cy="136"/>
            </a:xfrm>
            <a:prstGeom prst="ellipse">
              <a:avLst/>
            </a:prstGeom>
            <a:solidFill>
              <a:srgbClr val="FFFF66"/>
            </a:solidFill>
            <a:ln w="9525" algn="ctr">
              <a:solidFill>
                <a:schemeClr val="tx1"/>
              </a:solidFill>
              <a:round/>
              <a:headEnd/>
              <a:tailEnd/>
            </a:ln>
          </p:spPr>
          <p:txBody>
            <a:bodyPr wrap="none" anchor="ctr">
              <a:spAutoFit/>
            </a:bodyPr>
            <a:lstStyle/>
            <a:p>
              <a:endParaRPr lang="en-US"/>
            </a:p>
          </p:txBody>
        </p:sp>
        <p:sp>
          <p:nvSpPr>
            <p:cNvPr id="10273" name="Oval 18"/>
            <p:cNvSpPr>
              <a:spLocks noChangeArrowheads="1"/>
            </p:cNvSpPr>
            <p:nvPr/>
          </p:nvSpPr>
          <p:spPr bwMode="auto">
            <a:xfrm>
              <a:off x="2063" y="3430"/>
              <a:ext cx="137" cy="136"/>
            </a:xfrm>
            <a:prstGeom prst="ellipse">
              <a:avLst/>
            </a:prstGeom>
            <a:solidFill>
              <a:srgbClr val="FFFF66"/>
            </a:solidFill>
            <a:ln w="9525" algn="ctr">
              <a:solidFill>
                <a:schemeClr val="tx1"/>
              </a:solidFill>
              <a:round/>
              <a:headEnd/>
              <a:tailEnd/>
            </a:ln>
          </p:spPr>
          <p:txBody>
            <a:bodyPr wrap="none" anchor="ctr">
              <a:spAutoFit/>
            </a:bodyPr>
            <a:lstStyle/>
            <a:p>
              <a:endParaRPr lang="en-US"/>
            </a:p>
          </p:txBody>
        </p:sp>
        <p:sp>
          <p:nvSpPr>
            <p:cNvPr id="10274" name="Oval 19"/>
            <p:cNvSpPr>
              <a:spLocks noChangeArrowheads="1"/>
            </p:cNvSpPr>
            <p:nvPr/>
          </p:nvSpPr>
          <p:spPr bwMode="auto">
            <a:xfrm>
              <a:off x="2426" y="3158"/>
              <a:ext cx="137" cy="136"/>
            </a:xfrm>
            <a:prstGeom prst="ellipse">
              <a:avLst/>
            </a:prstGeom>
            <a:noFill/>
            <a:ln w="9525" algn="ctr">
              <a:solidFill>
                <a:schemeClr val="tx1"/>
              </a:solidFill>
              <a:round/>
              <a:headEnd/>
              <a:tailEnd/>
            </a:ln>
          </p:spPr>
          <p:txBody>
            <a:bodyPr wrap="none" anchor="ctr">
              <a:spAutoFit/>
            </a:bodyPr>
            <a:lstStyle/>
            <a:p>
              <a:endParaRPr lang="en-US"/>
            </a:p>
          </p:txBody>
        </p:sp>
        <p:sp>
          <p:nvSpPr>
            <p:cNvPr id="10275" name="Freeform 20"/>
            <p:cNvSpPr>
              <a:spLocks/>
            </p:cNvSpPr>
            <p:nvPr/>
          </p:nvSpPr>
          <p:spPr bwMode="auto">
            <a:xfrm>
              <a:off x="3000" y="2790"/>
              <a:ext cx="435" cy="338"/>
            </a:xfrm>
            <a:custGeom>
              <a:avLst/>
              <a:gdLst>
                <a:gd name="T0" fmla="*/ 5 w 435"/>
                <a:gd name="T1" fmla="*/ 0 h 338"/>
                <a:gd name="T2" fmla="*/ 14 w 435"/>
                <a:gd name="T3" fmla="*/ 64 h 338"/>
                <a:gd name="T4" fmla="*/ 51 w 435"/>
                <a:gd name="T5" fmla="*/ 54 h 338"/>
                <a:gd name="T6" fmla="*/ 106 w 435"/>
                <a:gd name="T7" fmla="*/ 36 h 338"/>
                <a:gd name="T8" fmla="*/ 215 w 435"/>
                <a:gd name="T9" fmla="*/ 164 h 338"/>
                <a:gd name="T10" fmla="*/ 352 w 435"/>
                <a:gd name="T11" fmla="*/ 155 h 338"/>
                <a:gd name="T12" fmla="*/ 398 w 435"/>
                <a:gd name="T13" fmla="*/ 246 h 338"/>
                <a:gd name="T14" fmla="*/ 435 w 435"/>
                <a:gd name="T15" fmla="*/ 338 h 338"/>
                <a:gd name="T16" fmla="*/ 0 60000 65536"/>
                <a:gd name="T17" fmla="*/ 0 60000 65536"/>
                <a:gd name="T18" fmla="*/ 0 60000 65536"/>
                <a:gd name="T19" fmla="*/ 0 60000 65536"/>
                <a:gd name="T20" fmla="*/ 0 60000 65536"/>
                <a:gd name="T21" fmla="*/ 0 60000 65536"/>
                <a:gd name="T22" fmla="*/ 0 60000 65536"/>
                <a:gd name="T23" fmla="*/ 0 60000 65536"/>
                <a:gd name="T24" fmla="*/ 0 w 435"/>
                <a:gd name="T25" fmla="*/ 0 h 338"/>
                <a:gd name="T26" fmla="*/ 435 w 435"/>
                <a:gd name="T27" fmla="*/ 338 h 3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5" h="338">
                  <a:moveTo>
                    <a:pt x="5" y="0"/>
                  </a:moveTo>
                  <a:cubicBezTo>
                    <a:pt x="8" y="21"/>
                    <a:pt x="0" y="48"/>
                    <a:pt x="14" y="64"/>
                  </a:cubicBezTo>
                  <a:cubicBezTo>
                    <a:pt x="22" y="74"/>
                    <a:pt x="39" y="58"/>
                    <a:pt x="51" y="54"/>
                  </a:cubicBezTo>
                  <a:cubicBezTo>
                    <a:pt x="69" y="48"/>
                    <a:pt x="106" y="36"/>
                    <a:pt x="106" y="36"/>
                  </a:cubicBezTo>
                  <a:cubicBezTo>
                    <a:pt x="146" y="78"/>
                    <a:pt x="166" y="131"/>
                    <a:pt x="215" y="164"/>
                  </a:cubicBezTo>
                  <a:cubicBezTo>
                    <a:pt x="275" y="152"/>
                    <a:pt x="287" y="146"/>
                    <a:pt x="352" y="155"/>
                  </a:cubicBezTo>
                  <a:cubicBezTo>
                    <a:pt x="361" y="205"/>
                    <a:pt x="351" y="230"/>
                    <a:pt x="398" y="246"/>
                  </a:cubicBezTo>
                  <a:cubicBezTo>
                    <a:pt x="415" y="272"/>
                    <a:pt x="435" y="305"/>
                    <a:pt x="435" y="338"/>
                  </a:cubicBezTo>
                </a:path>
              </a:pathLst>
            </a:custGeom>
            <a:noFill/>
            <a:ln w="9525">
              <a:solidFill>
                <a:schemeClr val="tx1"/>
              </a:solidFill>
              <a:round/>
              <a:headEnd/>
              <a:tailEnd type="triangle" w="med" len="med"/>
            </a:ln>
          </p:spPr>
          <p:txBody>
            <a:bodyPr wrap="none">
              <a:spAutoFit/>
            </a:bodyPr>
            <a:lstStyle/>
            <a:p>
              <a:endParaRPr lang="en-US"/>
            </a:p>
          </p:txBody>
        </p:sp>
        <p:sp>
          <p:nvSpPr>
            <p:cNvPr id="10276" name="Freeform 21"/>
            <p:cNvSpPr>
              <a:spLocks/>
            </p:cNvSpPr>
            <p:nvPr/>
          </p:nvSpPr>
          <p:spPr bwMode="auto">
            <a:xfrm flipH="1">
              <a:off x="2517" y="2841"/>
              <a:ext cx="435" cy="338"/>
            </a:xfrm>
            <a:custGeom>
              <a:avLst/>
              <a:gdLst>
                <a:gd name="T0" fmla="*/ 5 w 435"/>
                <a:gd name="T1" fmla="*/ 0 h 338"/>
                <a:gd name="T2" fmla="*/ 14 w 435"/>
                <a:gd name="T3" fmla="*/ 64 h 338"/>
                <a:gd name="T4" fmla="*/ 51 w 435"/>
                <a:gd name="T5" fmla="*/ 54 h 338"/>
                <a:gd name="T6" fmla="*/ 106 w 435"/>
                <a:gd name="T7" fmla="*/ 36 h 338"/>
                <a:gd name="T8" fmla="*/ 215 w 435"/>
                <a:gd name="T9" fmla="*/ 164 h 338"/>
                <a:gd name="T10" fmla="*/ 352 w 435"/>
                <a:gd name="T11" fmla="*/ 155 h 338"/>
                <a:gd name="T12" fmla="*/ 398 w 435"/>
                <a:gd name="T13" fmla="*/ 246 h 338"/>
                <a:gd name="T14" fmla="*/ 435 w 435"/>
                <a:gd name="T15" fmla="*/ 338 h 338"/>
                <a:gd name="T16" fmla="*/ 0 60000 65536"/>
                <a:gd name="T17" fmla="*/ 0 60000 65536"/>
                <a:gd name="T18" fmla="*/ 0 60000 65536"/>
                <a:gd name="T19" fmla="*/ 0 60000 65536"/>
                <a:gd name="T20" fmla="*/ 0 60000 65536"/>
                <a:gd name="T21" fmla="*/ 0 60000 65536"/>
                <a:gd name="T22" fmla="*/ 0 60000 65536"/>
                <a:gd name="T23" fmla="*/ 0 60000 65536"/>
                <a:gd name="T24" fmla="*/ 0 w 435"/>
                <a:gd name="T25" fmla="*/ 0 h 338"/>
                <a:gd name="T26" fmla="*/ 435 w 435"/>
                <a:gd name="T27" fmla="*/ 338 h 3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5" h="338">
                  <a:moveTo>
                    <a:pt x="5" y="0"/>
                  </a:moveTo>
                  <a:cubicBezTo>
                    <a:pt x="8" y="21"/>
                    <a:pt x="0" y="48"/>
                    <a:pt x="14" y="64"/>
                  </a:cubicBezTo>
                  <a:cubicBezTo>
                    <a:pt x="22" y="74"/>
                    <a:pt x="39" y="58"/>
                    <a:pt x="51" y="54"/>
                  </a:cubicBezTo>
                  <a:cubicBezTo>
                    <a:pt x="69" y="48"/>
                    <a:pt x="106" y="36"/>
                    <a:pt x="106" y="36"/>
                  </a:cubicBezTo>
                  <a:cubicBezTo>
                    <a:pt x="146" y="78"/>
                    <a:pt x="166" y="131"/>
                    <a:pt x="215" y="164"/>
                  </a:cubicBezTo>
                  <a:cubicBezTo>
                    <a:pt x="275" y="152"/>
                    <a:pt x="287" y="146"/>
                    <a:pt x="352" y="155"/>
                  </a:cubicBezTo>
                  <a:cubicBezTo>
                    <a:pt x="361" y="205"/>
                    <a:pt x="351" y="230"/>
                    <a:pt x="398" y="246"/>
                  </a:cubicBezTo>
                  <a:cubicBezTo>
                    <a:pt x="415" y="272"/>
                    <a:pt x="435" y="305"/>
                    <a:pt x="435" y="338"/>
                  </a:cubicBezTo>
                </a:path>
              </a:pathLst>
            </a:custGeom>
            <a:noFill/>
            <a:ln w="9525">
              <a:solidFill>
                <a:schemeClr val="tx1"/>
              </a:solidFill>
              <a:round/>
              <a:headEnd/>
              <a:tailEnd type="triangle" w="med" len="med"/>
            </a:ln>
          </p:spPr>
          <p:txBody>
            <a:bodyPr wrap="none">
              <a:spAutoFit/>
            </a:bodyPr>
            <a:lstStyle/>
            <a:p>
              <a:endParaRPr lang="en-US"/>
            </a:p>
          </p:txBody>
        </p:sp>
        <p:sp>
          <p:nvSpPr>
            <p:cNvPr id="10277" name="Text Box 22"/>
            <p:cNvSpPr txBox="1">
              <a:spLocks noChangeArrowheads="1"/>
            </p:cNvSpPr>
            <p:nvPr/>
          </p:nvSpPr>
          <p:spPr bwMode="auto">
            <a:xfrm>
              <a:off x="3378" y="2705"/>
              <a:ext cx="187" cy="239"/>
            </a:xfrm>
            <a:prstGeom prst="rect">
              <a:avLst/>
            </a:prstGeom>
            <a:noFill/>
            <a:ln w="9525" algn="ctr">
              <a:noFill/>
              <a:miter lim="800000"/>
              <a:headEnd/>
              <a:tailEnd/>
            </a:ln>
          </p:spPr>
          <p:txBody>
            <a:bodyPr wrap="none">
              <a:spAutoFit/>
            </a:bodyPr>
            <a:lstStyle/>
            <a:p>
              <a:r>
                <a:rPr lang="en-US" i="1">
                  <a:latin typeface="Arial Unicode MS" pitchFamily="34" charset="-128"/>
                </a:rPr>
                <a:t>p</a:t>
              </a:r>
            </a:p>
          </p:txBody>
        </p:sp>
        <p:sp>
          <p:nvSpPr>
            <p:cNvPr id="10278" name="Text Box 23"/>
            <p:cNvSpPr txBox="1">
              <a:spLocks noChangeArrowheads="1"/>
            </p:cNvSpPr>
            <p:nvPr/>
          </p:nvSpPr>
          <p:spPr bwMode="auto">
            <a:xfrm>
              <a:off x="1769" y="3141"/>
              <a:ext cx="367" cy="239"/>
            </a:xfrm>
            <a:prstGeom prst="rect">
              <a:avLst/>
            </a:prstGeom>
            <a:noFill/>
            <a:ln w="9525" algn="ctr">
              <a:noFill/>
              <a:miter lim="800000"/>
              <a:headEnd/>
              <a:tailEnd/>
            </a:ln>
          </p:spPr>
          <p:txBody>
            <a:bodyPr>
              <a:spAutoFit/>
            </a:bodyPr>
            <a:lstStyle/>
            <a:p>
              <a:r>
                <a:rPr lang="en-US" i="1">
                  <a:latin typeface="Arial Unicode MS" pitchFamily="34" charset="-128"/>
                </a:rPr>
                <a:t>p'</a:t>
              </a:r>
            </a:p>
          </p:txBody>
        </p:sp>
        <p:sp>
          <p:nvSpPr>
            <p:cNvPr id="10279" name="Text Box 24"/>
            <p:cNvSpPr txBox="1">
              <a:spLocks noChangeArrowheads="1"/>
            </p:cNvSpPr>
            <p:nvPr/>
          </p:nvSpPr>
          <p:spPr bwMode="auto">
            <a:xfrm>
              <a:off x="2381" y="2750"/>
              <a:ext cx="408" cy="239"/>
            </a:xfrm>
            <a:prstGeom prst="rect">
              <a:avLst/>
            </a:prstGeom>
            <a:noFill/>
            <a:ln w="9525" algn="ctr">
              <a:noFill/>
              <a:miter lim="800000"/>
              <a:headEnd/>
              <a:tailEnd/>
            </a:ln>
          </p:spPr>
          <p:txBody>
            <a:bodyPr>
              <a:spAutoFit/>
            </a:bodyPr>
            <a:lstStyle/>
            <a:p>
              <a:r>
                <a:rPr lang="en-US" i="1">
                  <a:latin typeface="Arial Unicode MS" pitchFamily="34" charset="-128"/>
                </a:rPr>
                <a:t>p''</a:t>
              </a:r>
              <a:endParaRPr lang="en-US">
                <a:latin typeface="Arial Unicode MS" pitchFamily="34" charset="-128"/>
              </a:endParaRPr>
            </a:p>
          </p:txBody>
        </p:sp>
        <p:sp>
          <p:nvSpPr>
            <p:cNvPr id="10280" name="Freeform 25"/>
            <p:cNvSpPr>
              <a:spLocks/>
            </p:cNvSpPr>
            <p:nvPr/>
          </p:nvSpPr>
          <p:spPr bwMode="auto">
            <a:xfrm>
              <a:off x="2164" y="3283"/>
              <a:ext cx="283" cy="172"/>
            </a:xfrm>
            <a:custGeom>
              <a:avLst/>
              <a:gdLst>
                <a:gd name="T0" fmla="*/ 283 w 283"/>
                <a:gd name="T1" fmla="*/ 0 h 172"/>
                <a:gd name="T2" fmla="*/ 155 w 283"/>
                <a:gd name="T3" fmla="*/ 28 h 172"/>
                <a:gd name="T4" fmla="*/ 91 w 283"/>
                <a:gd name="T5" fmla="*/ 110 h 172"/>
                <a:gd name="T6" fmla="*/ 0 w 283"/>
                <a:gd name="T7" fmla="*/ 156 h 172"/>
                <a:gd name="T8" fmla="*/ 0 60000 65536"/>
                <a:gd name="T9" fmla="*/ 0 60000 65536"/>
                <a:gd name="T10" fmla="*/ 0 60000 65536"/>
                <a:gd name="T11" fmla="*/ 0 60000 65536"/>
                <a:gd name="T12" fmla="*/ 0 w 283"/>
                <a:gd name="T13" fmla="*/ 0 h 172"/>
                <a:gd name="T14" fmla="*/ 283 w 283"/>
                <a:gd name="T15" fmla="*/ 172 h 172"/>
              </a:gdLst>
              <a:ahLst/>
              <a:cxnLst>
                <a:cxn ang="T8">
                  <a:pos x="T0" y="T1"/>
                </a:cxn>
                <a:cxn ang="T9">
                  <a:pos x="T2" y="T3"/>
                </a:cxn>
                <a:cxn ang="T10">
                  <a:pos x="T4" y="T5"/>
                </a:cxn>
                <a:cxn ang="T11">
                  <a:pos x="T6" y="T7"/>
                </a:cxn>
              </a:cxnLst>
              <a:rect l="T12" t="T13" r="T14" b="T15"/>
              <a:pathLst>
                <a:path w="283" h="172">
                  <a:moveTo>
                    <a:pt x="283" y="0"/>
                  </a:moveTo>
                  <a:cubicBezTo>
                    <a:pt x="230" y="6"/>
                    <a:pt x="202" y="13"/>
                    <a:pt x="155" y="28"/>
                  </a:cubicBezTo>
                  <a:cubicBezTo>
                    <a:pt x="135" y="57"/>
                    <a:pt x="111" y="81"/>
                    <a:pt x="91" y="110"/>
                  </a:cubicBezTo>
                  <a:cubicBezTo>
                    <a:pt x="76" y="172"/>
                    <a:pt x="64" y="156"/>
                    <a:pt x="0" y="156"/>
                  </a:cubicBezTo>
                </a:path>
              </a:pathLst>
            </a:custGeom>
            <a:noFill/>
            <a:ln w="9525">
              <a:solidFill>
                <a:schemeClr val="tx1"/>
              </a:solidFill>
              <a:round/>
              <a:headEnd/>
              <a:tailEnd type="triangle" w="med" len="med"/>
            </a:ln>
          </p:spPr>
          <p:txBody>
            <a:bodyPr wrap="none">
              <a:spAutoFit/>
            </a:bodyPr>
            <a:lstStyle/>
            <a:p>
              <a:endParaRPr lang="en-US"/>
            </a:p>
          </p:txBody>
        </p:sp>
      </p:grpSp>
      <p:sp>
        <p:nvSpPr>
          <p:cNvPr id="19" name="Rectangle 4"/>
          <p:cNvSpPr>
            <a:spLocks noChangeArrowheads="1"/>
          </p:cNvSpPr>
          <p:nvPr/>
        </p:nvSpPr>
        <p:spPr bwMode="auto">
          <a:xfrm>
            <a:off x="285688" y="5929330"/>
            <a:ext cx="8858312" cy="642942"/>
          </a:xfrm>
          <a:prstGeom prst="rect">
            <a:avLst/>
          </a:prstGeom>
          <a:noFill/>
          <a:ln w="9525">
            <a:noFill/>
            <a:miter lim="800000"/>
            <a:headEnd/>
            <a:tailEnd/>
          </a:ln>
        </p:spPr>
        <p:txBody>
          <a:bodyPr/>
          <a:lstStyle/>
          <a:p>
            <a:pPr marL="381000" indent="-381000">
              <a:lnSpc>
                <a:spcPct val="150000"/>
              </a:lnSpc>
              <a:spcBef>
                <a:spcPct val="20000"/>
              </a:spcBef>
            </a:pPr>
            <a:r>
              <a:rPr lang="en-US" sz="2400" dirty="0" smtClean="0">
                <a:latin typeface="Arial Unicode MS" pitchFamily="34" charset="-128"/>
              </a:rPr>
              <a:t>This </a:t>
            </a:r>
            <a:r>
              <a:rPr lang="en-US" sz="2400" dirty="0">
                <a:latin typeface="Arial Unicode MS" pitchFamily="34" charset="-128"/>
              </a:rPr>
              <a:t>contradicts our assumption that </a:t>
            </a:r>
            <a:r>
              <a:rPr lang="en-US" sz="2400" i="1" dirty="0">
                <a:latin typeface="Arial Unicode MS" pitchFamily="34" charset="-128"/>
              </a:rPr>
              <a:t>p'</a:t>
            </a:r>
            <a:r>
              <a:rPr lang="en-US" sz="2400" dirty="0">
                <a:latin typeface="Arial Unicode MS" pitchFamily="34" charset="-128"/>
              </a:rPr>
              <a:t> is the shortest path.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a:t>CPSC 322, Lecture 8</a:t>
            </a:r>
          </a:p>
        </p:txBody>
      </p:sp>
      <p:sp>
        <p:nvSpPr>
          <p:cNvPr id="8" name="Slide Number Placeholder 5"/>
          <p:cNvSpPr>
            <a:spLocks noGrp="1"/>
          </p:cNvSpPr>
          <p:nvPr>
            <p:ph type="sldNum" sz="quarter" idx="12"/>
          </p:nvPr>
        </p:nvSpPr>
        <p:spPr/>
        <p:txBody>
          <a:bodyPr/>
          <a:lstStyle/>
          <a:p>
            <a:pPr>
              <a:defRPr/>
            </a:pPr>
            <a:r>
              <a:rPr lang="en-US"/>
              <a:t>Slide </a:t>
            </a:r>
            <a:fld id="{D752A35B-99D5-428E-B7DC-E60CF509C815}" type="slidenum">
              <a:rPr lang="en-US"/>
              <a:pPr>
                <a:defRPr/>
              </a:pPr>
              <a:t>33</a:t>
            </a:fld>
            <a:endParaRPr lang="en-US"/>
          </a:p>
        </p:txBody>
      </p:sp>
      <p:sp>
        <p:nvSpPr>
          <p:cNvPr id="11273" name="Rectangle 2"/>
          <p:cNvSpPr>
            <a:spLocks noGrp="1" noChangeArrowheads="1"/>
          </p:cNvSpPr>
          <p:nvPr>
            <p:ph type="title"/>
          </p:nvPr>
        </p:nvSpPr>
        <p:spPr/>
        <p:txBody>
          <a:bodyPr/>
          <a:lstStyle/>
          <a:p>
            <a:pPr eaLnBrk="1" hangingPunct="1"/>
            <a:r>
              <a:rPr lang="en-US" smtClean="0"/>
              <a:t>Optimal efficiency of </a:t>
            </a:r>
            <a:r>
              <a:rPr lang="en-US" i="1" smtClean="0"/>
              <a:t>A</a:t>
            </a:r>
            <a:r>
              <a:rPr lang="en-US" i="1" baseline="30000" smtClean="0"/>
              <a:t>*</a:t>
            </a:r>
          </a:p>
        </p:txBody>
      </p:sp>
      <p:sp>
        <p:nvSpPr>
          <p:cNvPr id="11274" name="Rectangle 3"/>
          <p:cNvSpPr>
            <a:spLocks noGrp="1" noChangeArrowheads="1"/>
          </p:cNvSpPr>
          <p:nvPr>
            <p:ph type="body" idx="1"/>
          </p:nvPr>
        </p:nvSpPr>
        <p:spPr>
          <a:xfrm>
            <a:off x="250825" y="692150"/>
            <a:ext cx="8893175" cy="5616575"/>
          </a:xfrm>
        </p:spPr>
        <p:txBody>
          <a:bodyPr/>
          <a:lstStyle/>
          <a:p>
            <a:pPr lvl="1" eaLnBrk="1" hangingPunct="1">
              <a:lnSpc>
                <a:spcPct val="60000"/>
              </a:lnSpc>
              <a:buFontTx/>
              <a:buNone/>
            </a:pPr>
            <a:endParaRPr lang="en-US" sz="2000" smtClean="0"/>
          </a:p>
          <a:p>
            <a:pPr eaLnBrk="1" hangingPunct="1">
              <a:buFontTx/>
              <a:buChar char="•"/>
            </a:pPr>
            <a:endParaRPr lang="en-US" sz="2400" smtClean="0"/>
          </a:p>
          <a:p>
            <a:pPr lvl="1" eaLnBrk="1" hangingPunct="1"/>
            <a:endParaRPr lang="en-US" sz="2000" smtClean="0"/>
          </a:p>
        </p:txBody>
      </p:sp>
      <p:sp>
        <p:nvSpPr>
          <p:cNvPr id="458756" name="Rectangle 4"/>
          <p:cNvSpPr>
            <a:spLocks noChangeArrowheads="1"/>
          </p:cNvSpPr>
          <p:nvPr/>
        </p:nvSpPr>
        <p:spPr bwMode="auto">
          <a:xfrm>
            <a:off x="395288" y="1268413"/>
            <a:ext cx="8497887" cy="4681537"/>
          </a:xfrm>
          <a:prstGeom prst="rect">
            <a:avLst/>
          </a:prstGeom>
          <a:noFill/>
          <a:ln w="9525">
            <a:noFill/>
            <a:miter lim="800000"/>
            <a:headEnd/>
            <a:tailEnd/>
          </a:ln>
          <a:effectLst/>
        </p:spPr>
        <p:txBody>
          <a:bodyPr/>
          <a:lstStyle/>
          <a:p>
            <a:pPr marL="342900" indent="-342900">
              <a:spcBef>
                <a:spcPct val="20000"/>
              </a:spcBef>
              <a:buFontTx/>
              <a:buChar char="•"/>
              <a:defRPr/>
            </a:pPr>
            <a:r>
              <a:rPr lang="en-US" dirty="0">
                <a:latin typeface="Arial Unicode MS" pitchFamily="34" charset="-128"/>
              </a:rPr>
              <a:t>In fact, we can prove something even stronger about </a:t>
            </a:r>
            <a:r>
              <a:rPr lang="en-US" i="1" dirty="0">
                <a:latin typeface="Arial Unicode MS" pitchFamily="34" charset="-128"/>
              </a:rPr>
              <a:t>A</a:t>
            </a:r>
            <a:r>
              <a:rPr lang="en-US" i="1" baseline="30000" dirty="0">
                <a:latin typeface="Arial Unicode MS" pitchFamily="34" charset="-128"/>
              </a:rPr>
              <a:t>*</a:t>
            </a:r>
            <a:r>
              <a:rPr lang="en-US" dirty="0">
                <a:latin typeface="Arial Unicode MS" pitchFamily="34" charset="-128"/>
              </a:rPr>
              <a:t>: in a sense (given the particular heuristic that is available) </a:t>
            </a:r>
            <a:r>
              <a:rPr lang="en-US" b="1" dirty="0">
                <a:latin typeface="Arial Unicode MS" pitchFamily="34" charset="-128"/>
              </a:rPr>
              <a:t>no search algorithm could do better!</a:t>
            </a:r>
          </a:p>
          <a:p>
            <a:pPr marL="342900" indent="-342900">
              <a:spcBef>
                <a:spcPct val="20000"/>
              </a:spcBef>
              <a:defRPr/>
            </a:pPr>
            <a:endParaRPr lang="en-US" b="1" dirty="0">
              <a:latin typeface="Arial Unicode MS" pitchFamily="34" charset="-128"/>
            </a:endParaRPr>
          </a:p>
          <a:p>
            <a:pPr marL="342900" indent="-342900">
              <a:spcBef>
                <a:spcPct val="20000"/>
              </a:spcBef>
              <a:buFontTx/>
              <a:buChar char="•"/>
              <a:defRPr/>
            </a:pPr>
            <a:r>
              <a:rPr lang="en-US" b="1" dirty="0">
                <a:solidFill>
                  <a:schemeClr val="accent2"/>
                </a:solidFill>
                <a:latin typeface="Arial Unicode MS" pitchFamily="34" charset="-128"/>
              </a:rPr>
              <a:t>Optimal Efficiency:</a:t>
            </a:r>
            <a:r>
              <a:rPr lang="en-US" b="1" dirty="0">
                <a:latin typeface="Arial Unicode MS" pitchFamily="34" charset="-128"/>
              </a:rPr>
              <a:t> </a:t>
            </a:r>
            <a:r>
              <a:rPr lang="en-US" dirty="0">
                <a:latin typeface="Arial Unicode MS" pitchFamily="34" charset="-128"/>
              </a:rPr>
              <a:t>Among </a:t>
            </a:r>
            <a:r>
              <a:rPr lang="en-US" b="1" dirty="0">
                <a:solidFill>
                  <a:schemeClr val="tx2"/>
                </a:solidFill>
                <a:latin typeface="Arial Unicode MS" pitchFamily="34" charset="-128"/>
              </a:rPr>
              <a:t>all optimal algorithms </a:t>
            </a:r>
            <a:r>
              <a:rPr lang="en-US" dirty="0">
                <a:latin typeface="Arial Unicode MS" pitchFamily="34" charset="-128"/>
              </a:rPr>
              <a:t>that </a:t>
            </a:r>
            <a:r>
              <a:rPr lang="en-US" b="1" dirty="0">
                <a:latin typeface="Arial Unicode MS" pitchFamily="34" charset="-128"/>
              </a:rPr>
              <a:t>start from the same start node</a:t>
            </a:r>
            <a:r>
              <a:rPr lang="en-US" dirty="0">
                <a:latin typeface="Arial Unicode MS" pitchFamily="34" charset="-128"/>
              </a:rPr>
              <a:t> and </a:t>
            </a:r>
            <a:r>
              <a:rPr lang="en-US" b="1" dirty="0">
                <a:latin typeface="Arial Unicode MS" pitchFamily="34" charset="-128"/>
              </a:rPr>
              <a:t>use the same heuristic</a:t>
            </a:r>
            <a:r>
              <a:rPr lang="en-US" dirty="0">
                <a:latin typeface="Arial Unicode MS" pitchFamily="34" charset="-128"/>
              </a:rPr>
              <a:t> </a:t>
            </a:r>
            <a:r>
              <a:rPr lang="en-US" i="1" dirty="0">
                <a:latin typeface="Arial Unicode MS" pitchFamily="34" charset="-128"/>
              </a:rPr>
              <a:t>h</a:t>
            </a:r>
            <a:r>
              <a:rPr lang="en-US" dirty="0">
                <a:latin typeface="Arial Unicode MS" pitchFamily="34" charset="-128"/>
              </a:rPr>
              <a:t>, </a:t>
            </a:r>
            <a:r>
              <a:rPr lang="en-US" i="1" dirty="0">
                <a:solidFill>
                  <a:schemeClr val="accent6"/>
                </a:solidFill>
                <a:latin typeface="Arial Unicode MS" pitchFamily="34" charset="-128"/>
              </a:rPr>
              <a:t>A</a:t>
            </a:r>
            <a:r>
              <a:rPr lang="en-US" i="1" baseline="30000" dirty="0">
                <a:solidFill>
                  <a:schemeClr val="accent6"/>
                </a:solidFill>
                <a:latin typeface="Arial Unicode MS" pitchFamily="34" charset="-128"/>
              </a:rPr>
              <a:t>*</a:t>
            </a:r>
            <a:r>
              <a:rPr lang="en-US" dirty="0">
                <a:solidFill>
                  <a:schemeClr val="accent6"/>
                </a:solidFill>
                <a:latin typeface="Arial Unicode MS" pitchFamily="34" charset="-128"/>
              </a:rPr>
              <a:t> expands the minimal number of paths.</a:t>
            </a:r>
          </a:p>
        </p:txBody>
      </p:sp>
      <p:sp>
        <p:nvSpPr>
          <p:cNvPr id="458757" name="Rectangle 5"/>
          <p:cNvSpPr>
            <a:spLocks noChangeArrowheads="1"/>
          </p:cNvSpPr>
          <p:nvPr/>
        </p:nvSpPr>
        <p:spPr bwMode="auto">
          <a:xfrm>
            <a:off x="250825" y="4149725"/>
            <a:ext cx="8497888" cy="1654175"/>
          </a:xfrm>
          <a:prstGeom prst="rect">
            <a:avLst/>
          </a:prstGeom>
          <a:noFill/>
          <a:ln w="9525">
            <a:noFill/>
            <a:miter lim="800000"/>
            <a:headEnd/>
            <a:tailEnd/>
          </a:ln>
        </p:spPr>
        <p:txBody>
          <a:bodyPr/>
          <a:lstStyle/>
          <a:p>
            <a:pPr marL="342900" indent="-342900">
              <a:spcBef>
                <a:spcPct val="20000"/>
              </a:spcBef>
            </a:pPr>
            <a:endParaRPr lang="en-US" sz="2400">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587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5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0"/>
            <a:ext cx="8534400" cy="685800"/>
          </a:xfrm>
        </p:spPr>
        <p:txBody>
          <a:bodyPr/>
          <a:lstStyle/>
          <a:p>
            <a:r>
              <a:rPr lang="en-US" dirty="0" smtClean="0"/>
              <a:t>Sample A* applications</a:t>
            </a:r>
            <a:endParaRPr lang="en-US" dirty="0"/>
          </a:p>
        </p:txBody>
      </p:sp>
      <p:sp>
        <p:nvSpPr>
          <p:cNvPr id="3" name="Content Placeholder 2"/>
          <p:cNvSpPr>
            <a:spLocks noGrp="1"/>
          </p:cNvSpPr>
          <p:nvPr>
            <p:ph idx="1"/>
          </p:nvPr>
        </p:nvSpPr>
        <p:spPr>
          <a:xfrm>
            <a:off x="285720" y="714356"/>
            <a:ext cx="8501122" cy="4857784"/>
          </a:xfrm>
        </p:spPr>
        <p:txBody>
          <a:bodyPr/>
          <a:lstStyle/>
          <a:p>
            <a:pPr>
              <a:buFont typeface="Arial" pitchFamily="34" charset="0"/>
              <a:buChar char="•"/>
            </a:pPr>
            <a:r>
              <a:rPr lang="en-US" b="1" dirty="0" smtClean="0"/>
              <a:t>An Efficient A* Search Algorithm For Statistical</a:t>
            </a:r>
            <a:r>
              <a:rPr lang="en-US" dirty="0" smtClean="0"/>
              <a:t> </a:t>
            </a:r>
            <a:r>
              <a:rPr lang="en-US" dirty="0" smtClean="0">
                <a:solidFill>
                  <a:schemeClr val="accent2"/>
                </a:solidFill>
              </a:rPr>
              <a:t>Machine Translation</a:t>
            </a:r>
            <a:r>
              <a:rPr lang="en-US" dirty="0" smtClean="0"/>
              <a:t>. 2001</a:t>
            </a:r>
          </a:p>
          <a:p>
            <a:pPr>
              <a:buFont typeface="Arial" pitchFamily="34" charset="0"/>
              <a:buChar char="•"/>
            </a:pPr>
            <a:r>
              <a:rPr lang="en-US" b="1" dirty="0" smtClean="0"/>
              <a:t>The Generalized A* Architecture</a:t>
            </a:r>
            <a:r>
              <a:rPr lang="en-US" dirty="0" smtClean="0"/>
              <a:t>. Journal of Artificial Intelligence Research (2007) </a:t>
            </a:r>
          </a:p>
          <a:p>
            <a:pPr lvl="1">
              <a:buFont typeface="Arial" pitchFamily="34" charset="0"/>
              <a:buChar char="•"/>
            </a:pPr>
            <a:r>
              <a:rPr lang="en-US" sz="2800" dirty="0" smtClean="0">
                <a:solidFill>
                  <a:schemeClr val="accent2"/>
                </a:solidFill>
              </a:rPr>
              <a:t>Machine Vision </a:t>
            </a:r>
            <a:r>
              <a:rPr lang="en-US" dirty="0" smtClean="0"/>
              <a:t>… Here we consider a new compositional model for finding salient curves.</a:t>
            </a:r>
            <a:r>
              <a:rPr lang="en-US" b="1" dirty="0" smtClean="0"/>
              <a:t> </a:t>
            </a:r>
          </a:p>
          <a:p>
            <a:pPr>
              <a:buFont typeface="Arial" pitchFamily="34" charset="0"/>
              <a:buChar char="•"/>
            </a:pPr>
            <a:r>
              <a:rPr lang="en-US" b="1" dirty="0" smtClean="0"/>
              <a:t>Factored A*search for models over sequences and trees</a:t>
            </a:r>
            <a:r>
              <a:rPr lang="en-US" dirty="0" smtClean="0"/>
              <a:t> International Conference on AI. 2003…. It starts saying… </a:t>
            </a:r>
            <a:r>
              <a:rPr lang="en-US" sz="2400" i="1" dirty="0" smtClean="0"/>
              <a:t>The primary challenge when using A* search is to find heuristic functions that simultaneously are admissible, close to actual completion costs, and efficient to calculate…  </a:t>
            </a:r>
            <a:r>
              <a:rPr lang="en-US" dirty="0" smtClean="0">
                <a:solidFill>
                  <a:schemeClr val="accent2"/>
                </a:solidFill>
              </a:rPr>
              <a:t>applied to NLP and </a:t>
            </a:r>
            <a:r>
              <a:rPr lang="en-US" dirty="0" err="1" smtClean="0">
                <a:solidFill>
                  <a:schemeClr val="accent2"/>
                </a:solidFill>
              </a:rPr>
              <a:t>BioInformatics</a:t>
            </a:r>
            <a:endParaRPr lang="en-US" dirty="0" smtClean="0">
              <a:solidFill>
                <a:schemeClr val="accent2"/>
              </a:solidFill>
            </a:endParaRPr>
          </a:p>
          <a:p>
            <a:pPr lvl="1">
              <a:buFont typeface="Arial" pitchFamily="34" charset="0"/>
              <a:buChar char="•"/>
            </a:pPr>
            <a:endParaRPr lang="en-US" dirty="0" smtClean="0"/>
          </a:p>
          <a:p>
            <a:pPr lvl="1">
              <a:buFont typeface="Arial" pitchFamily="34" charset="0"/>
              <a:buChar char="•"/>
            </a:pPr>
            <a:endParaRPr lang="en-US" dirty="0" smtClean="0"/>
          </a:p>
          <a:p>
            <a:pPr>
              <a:buFont typeface="Arial" pitchFamily="34" charset="0"/>
              <a:buChar char="•"/>
            </a:pPr>
            <a:endParaRPr lang="en-US" dirty="0"/>
          </a:p>
        </p:txBody>
      </p:sp>
      <p:sp>
        <p:nvSpPr>
          <p:cNvPr id="4" name="Footer Placeholder 3"/>
          <p:cNvSpPr>
            <a:spLocks noGrp="1"/>
          </p:cNvSpPr>
          <p:nvPr>
            <p:ph type="ftr" sz="quarter" idx="11"/>
          </p:nvPr>
        </p:nvSpPr>
        <p:spPr/>
        <p:txBody>
          <a:bodyPr/>
          <a:lstStyle/>
          <a:p>
            <a:pPr>
              <a:defRPr/>
            </a:pPr>
            <a:r>
              <a:rPr lang="en-US" smtClean="0"/>
              <a:t>CPSC 322, Lecture 9</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FC46BD6D-65F0-40C0-BE4B-1C1AFB0BAFDD}"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6"/>
          <p:cNvSpPr>
            <a:spLocks noGrp="1"/>
          </p:cNvSpPr>
          <p:nvPr>
            <p:ph type="ftr" sz="quarter" idx="11"/>
          </p:nvPr>
        </p:nvSpPr>
        <p:spPr/>
        <p:txBody>
          <a:bodyPr/>
          <a:lstStyle/>
          <a:p>
            <a:pPr>
              <a:defRPr/>
            </a:pPr>
            <a:r>
              <a:rPr lang="en-US"/>
              <a:t>CPSC 322, Lecture 8</a:t>
            </a:r>
          </a:p>
        </p:txBody>
      </p:sp>
      <p:sp>
        <p:nvSpPr>
          <p:cNvPr id="7" name="Slide Number Placeholder 7"/>
          <p:cNvSpPr>
            <a:spLocks noGrp="1"/>
          </p:cNvSpPr>
          <p:nvPr>
            <p:ph type="sldNum" sz="quarter" idx="12"/>
          </p:nvPr>
        </p:nvSpPr>
        <p:spPr/>
        <p:txBody>
          <a:bodyPr/>
          <a:lstStyle/>
          <a:p>
            <a:pPr>
              <a:defRPr/>
            </a:pPr>
            <a:r>
              <a:rPr lang="en-US"/>
              <a:t>Slide </a:t>
            </a:r>
            <a:fld id="{71CC4E78-FA6F-47B9-A54E-47B57E29CE1F}" type="slidenum">
              <a:rPr lang="en-US"/>
              <a:pPr>
                <a:defRPr/>
              </a:pPr>
              <a:t>35</a:t>
            </a:fld>
            <a:endParaRPr lang="en-US"/>
          </a:p>
        </p:txBody>
      </p:sp>
      <p:sp>
        <p:nvSpPr>
          <p:cNvPr id="563202" name="Rectangle 2"/>
          <p:cNvSpPr>
            <a:spLocks noChangeArrowheads="1"/>
          </p:cNvSpPr>
          <p:nvPr/>
        </p:nvSpPr>
        <p:spPr bwMode="auto">
          <a:xfrm>
            <a:off x="428625" y="857250"/>
            <a:ext cx="8358188" cy="3786188"/>
          </a:xfrm>
          <a:prstGeom prst="rect">
            <a:avLst/>
          </a:prstGeom>
          <a:noFill/>
          <a:ln w="9525">
            <a:noFill/>
            <a:miter lim="800000"/>
            <a:headEnd/>
            <a:tailEnd/>
          </a:ln>
          <a:effectLst/>
        </p:spPr>
        <p:txBody>
          <a:bodyPr/>
          <a:lstStyle/>
          <a:p>
            <a:pPr marL="342900" indent="-342900">
              <a:spcBef>
                <a:spcPct val="20000"/>
              </a:spcBef>
              <a:buFontTx/>
              <a:buChar char="•"/>
              <a:defRPr/>
            </a:pPr>
            <a:r>
              <a:rPr lang="en-US" sz="2400" dirty="0">
                <a:latin typeface="Arial Unicode MS" pitchFamily="34" charset="-128"/>
              </a:rPr>
              <a:t>The AI-Search animation system</a:t>
            </a:r>
          </a:p>
          <a:p>
            <a:pPr marL="342900" indent="-342900">
              <a:spcBef>
                <a:spcPct val="20000"/>
              </a:spcBef>
              <a:defRPr/>
            </a:pPr>
            <a:r>
              <a:rPr lang="en-US" i="1" dirty="0">
                <a:latin typeface="Arial Unicode MS" pitchFamily="34" charset="-128"/>
              </a:rPr>
              <a:t>http://www.cs.rmit.edu.au/AI-Search/Product/</a:t>
            </a:r>
            <a:endParaRPr lang="en-US" sz="2400" dirty="0">
              <a:latin typeface="Arial Unicode MS" pitchFamily="34" charset="-128"/>
            </a:endParaRPr>
          </a:p>
          <a:p>
            <a:pPr marL="342900" indent="-342900">
              <a:spcBef>
                <a:spcPct val="20000"/>
              </a:spcBef>
              <a:buFontTx/>
              <a:buChar char="•"/>
              <a:defRPr/>
            </a:pPr>
            <a:r>
              <a:rPr lang="en-US" sz="2400" i="1" dirty="0">
                <a:latin typeface="Arial Unicode MS" pitchFamily="34" charset="-128"/>
              </a:rPr>
              <a:t>To examine Search strategies when they are applied to the 8puzzle</a:t>
            </a:r>
            <a:endParaRPr lang="en-US" sz="2400" dirty="0">
              <a:latin typeface="Arial Unicode MS" pitchFamily="34" charset="-128"/>
            </a:endParaRPr>
          </a:p>
          <a:p>
            <a:pPr marL="342900" indent="-342900">
              <a:spcBef>
                <a:spcPct val="20000"/>
              </a:spcBef>
              <a:buFontTx/>
              <a:buChar char="•"/>
              <a:defRPr/>
            </a:pPr>
            <a:r>
              <a:rPr lang="en-US" sz="2400" dirty="0">
                <a:latin typeface="Arial Unicode MS" pitchFamily="34" charset="-128"/>
              </a:rPr>
              <a:t>Compare </a:t>
            </a:r>
            <a:r>
              <a:rPr lang="en-US" sz="2400" dirty="0">
                <a:solidFill>
                  <a:schemeClr val="accent6"/>
                </a:solidFill>
                <a:latin typeface="Arial Unicode MS" pitchFamily="34" charset="-128"/>
              </a:rPr>
              <a:t>only </a:t>
            </a:r>
            <a:r>
              <a:rPr lang="en-US" sz="2400" dirty="0">
                <a:latin typeface="Arial Unicode MS" pitchFamily="34" charset="-128"/>
              </a:rPr>
              <a:t>DFS, BFS and A* (with only the two heuristics we saw in class ) </a:t>
            </a:r>
          </a:p>
          <a:p>
            <a:pPr marL="342900" indent="-342900">
              <a:spcBef>
                <a:spcPct val="20000"/>
              </a:spcBef>
              <a:buFontTx/>
              <a:buChar char="•"/>
              <a:defRPr/>
            </a:pPr>
            <a:endParaRPr lang="en-US" sz="2400" dirty="0">
              <a:latin typeface="Arial Unicode MS" pitchFamily="34" charset="-128"/>
            </a:endParaRPr>
          </a:p>
        </p:txBody>
      </p:sp>
      <p:sp>
        <p:nvSpPr>
          <p:cNvPr id="7181" name="Rectangle 3"/>
          <p:cNvSpPr>
            <a:spLocks noGrp="1" noChangeArrowheads="1"/>
          </p:cNvSpPr>
          <p:nvPr>
            <p:ph type="title"/>
          </p:nvPr>
        </p:nvSpPr>
        <p:spPr/>
        <p:txBody>
          <a:bodyPr/>
          <a:lstStyle/>
          <a:p>
            <a:pPr eaLnBrk="1" hangingPunct="1"/>
            <a:r>
              <a:rPr lang="en-US" i="1" smtClean="0"/>
              <a:t>DFS, BFS, A</a:t>
            </a:r>
            <a:r>
              <a:rPr lang="en-US" i="1" baseline="30000" smtClean="0"/>
              <a:t>*</a:t>
            </a:r>
            <a:r>
              <a:rPr lang="en-US" smtClean="0"/>
              <a:t> Animation Example</a:t>
            </a:r>
          </a:p>
        </p:txBody>
      </p:sp>
      <p:pic>
        <p:nvPicPr>
          <p:cNvPr id="7182" name="Picture 2"/>
          <p:cNvPicPr>
            <a:picLocks noChangeAspect="1" noChangeArrowheads="1"/>
          </p:cNvPicPr>
          <p:nvPr/>
        </p:nvPicPr>
        <p:blipFill>
          <a:blip r:embed="rId4" cstate="print"/>
          <a:srcRect r="34074" b="55704"/>
          <a:stretch>
            <a:fillRect/>
          </a:stretch>
        </p:blipFill>
        <p:spPr bwMode="auto">
          <a:xfrm>
            <a:off x="2786063" y="3357563"/>
            <a:ext cx="6357937" cy="3203575"/>
          </a:xfrm>
          <a:prstGeom prst="rect">
            <a:avLst/>
          </a:prstGeom>
          <a:noFill/>
          <a:ln w="9525" algn="ctr">
            <a:noFill/>
            <a:miter lim="800000"/>
            <a:headEnd/>
            <a:tailEnd/>
          </a:ln>
        </p:spPr>
      </p:pic>
      <p:sp>
        <p:nvSpPr>
          <p:cNvPr id="7183" name="Rectangle 2"/>
          <p:cNvSpPr>
            <a:spLocks noChangeArrowheads="1"/>
          </p:cNvSpPr>
          <p:nvPr/>
        </p:nvSpPr>
        <p:spPr bwMode="auto">
          <a:xfrm>
            <a:off x="0" y="3929063"/>
            <a:ext cx="5429250" cy="928687"/>
          </a:xfrm>
          <a:prstGeom prst="rect">
            <a:avLst/>
          </a:prstGeom>
          <a:noFill/>
          <a:ln w="9525">
            <a:noFill/>
            <a:miter lim="800000"/>
            <a:headEnd/>
            <a:tailEnd/>
          </a:ln>
        </p:spPr>
        <p:txBody>
          <a:bodyPr/>
          <a:lstStyle/>
          <a:p>
            <a:pPr marL="342900" indent="-342900">
              <a:spcBef>
                <a:spcPct val="20000"/>
              </a:spcBef>
              <a:buFontTx/>
              <a:buChar char="•"/>
            </a:pPr>
            <a:r>
              <a:rPr lang="en-US" sz="2400">
                <a:latin typeface="Arial Unicode MS" pitchFamily="34" charset="-128"/>
              </a:rPr>
              <a:t>With default  start state and goal</a:t>
            </a:r>
          </a:p>
          <a:p>
            <a:pPr marL="342900" indent="-342900">
              <a:spcBef>
                <a:spcPct val="20000"/>
              </a:spcBef>
              <a:buFontTx/>
              <a:buChar char="•"/>
            </a:pPr>
            <a:r>
              <a:rPr lang="en-US" sz="2400">
                <a:latin typeface="Arial Unicode MS" pitchFamily="34" charset="-128"/>
              </a:rPr>
              <a:t>DFS will  find </a:t>
            </a:r>
          </a:p>
          <a:p>
            <a:pPr marL="342900" indent="-342900">
              <a:spcBef>
                <a:spcPct val="20000"/>
              </a:spcBef>
            </a:pPr>
            <a:r>
              <a:rPr lang="en-US" sz="2400">
                <a:latin typeface="Arial Unicode MS" pitchFamily="34" charset="-128"/>
              </a:rPr>
              <a:t>Solution at depth 32</a:t>
            </a:r>
          </a:p>
          <a:p>
            <a:pPr marL="342900" indent="-342900">
              <a:spcBef>
                <a:spcPct val="20000"/>
              </a:spcBef>
              <a:buFont typeface="Arial" charset="0"/>
              <a:buChar char="•"/>
            </a:pPr>
            <a:r>
              <a:rPr lang="en-US" sz="2400">
                <a:latin typeface="Arial Unicode MS" pitchFamily="34" charset="-128"/>
              </a:rPr>
              <a:t>BFS will find </a:t>
            </a:r>
          </a:p>
          <a:p>
            <a:pPr marL="342900" indent="-342900">
              <a:spcBef>
                <a:spcPct val="20000"/>
              </a:spcBef>
            </a:pPr>
            <a:r>
              <a:rPr lang="en-US" sz="2400">
                <a:latin typeface="Arial Unicode MS" pitchFamily="34" charset="-128"/>
              </a:rPr>
              <a:t>Optimal solution depth 6</a:t>
            </a:r>
          </a:p>
          <a:p>
            <a:pPr marL="342900" indent="-342900">
              <a:spcBef>
                <a:spcPct val="20000"/>
              </a:spcBef>
              <a:buFont typeface="Arial" charset="0"/>
              <a:buChar char="•"/>
            </a:pPr>
            <a:r>
              <a:rPr lang="en-US" sz="2400">
                <a:latin typeface="Arial Unicode MS" pitchFamily="34" charset="-128"/>
              </a:rPr>
              <a:t>A* will also find opt. sol. expanding much less nodes</a:t>
            </a:r>
          </a:p>
          <a:p>
            <a:pPr marL="342900" indent="-342900">
              <a:spcBef>
                <a:spcPct val="20000"/>
              </a:spcBef>
              <a:buFontTx/>
              <a:buChar char="•"/>
            </a:pPr>
            <a:endParaRPr lang="en-US" sz="2400">
              <a:latin typeface="Arial Unicode MS" pitchFamily="34" charset="-12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9</a:t>
            </a:r>
          </a:p>
        </p:txBody>
      </p:sp>
      <p:sp>
        <p:nvSpPr>
          <p:cNvPr id="6" name="Slide Number Placeholder 5"/>
          <p:cNvSpPr>
            <a:spLocks noGrp="1"/>
          </p:cNvSpPr>
          <p:nvPr>
            <p:ph type="sldNum" sz="quarter" idx="12"/>
          </p:nvPr>
        </p:nvSpPr>
        <p:spPr/>
        <p:txBody>
          <a:bodyPr/>
          <a:lstStyle/>
          <a:p>
            <a:pPr>
              <a:defRPr/>
            </a:pPr>
            <a:r>
              <a:rPr lang="en-US"/>
              <a:t>Slide </a:t>
            </a:r>
            <a:fld id="{26EE389F-8A04-4411-A0C7-1D6DE77C9D77}" type="slidenum">
              <a:rPr lang="en-US"/>
              <a:pPr>
                <a:defRPr/>
              </a:pPr>
              <a:t>36</a:t>
            </a:fld>
            <a:endParaRPr lang="en-US"/>
          </a:p>
        </p:txBody>
      </p:sp>
      <p:sp>
        <p:nvSpPr>
          <p:cNvPr id="8197" name="Rectangle 2"/>
          <p:cNvSpPr>
            <a:spLocks noGrp="1" noChangeArrowheads="1"/>
          </p:cNvSpPr>
          <p:nvPr>
            <p:ph type="title"/>
          </p:nvPr>
        </p:nvSpPr>
        <p:spPr/>
        <p:txBody>
          <a:bodyPr/>
          <a:lstStyle/>
          <a:p>
            <a:pPr eaLnBrk="1" hangingPunct="1"/>
            <a:r>
              <a:rPr lang="en-US" smtClean="0"/>
              <a:t>nPuzzles are not always solvable</a:t>
            </a:r>
          </a:p>
        </p:txBody>
      </p:sp>
      <p:sp>
        <p:nvSpPr>
          <p:cNvPr id="8198" name="Rectangle 3"/>
          <p:cNvSpPr>
            <a:spLocks noGrp="1" noChangeArrowheads="1"/>
          </p:cNvSpPr>
          <p:nvPr>
            <p:ph type="body" idx="1"/>
          </p:nvPr>
        </p:nvSpPr>
        <p:spPr>
          <a:xfrm>
            <a:off x="323850" y="981075"/>
            <a:ext cx="8458200" cy="4233863"/>
          </a:xfrm>
        </p:spPr>
        <p:txBody>
          <a:bodyPr/>
          <a:lstStyle/>
          <a:p>
            <a:pPr eaLnBrk="1" hangingPunct="1"/>
            <a:r>
              <a:rPr lang="en-US" smtClean="0"/>
              <a:t>Half of the starting positions for the </a:t>
            </a:r>
            <a:r>
              <a:rPr lang="en-US" i="1" smtClean="0"/>
              <a:t>n</a:t>
            </a:r>
            <a:r>
              <a:rPr lang="en-US" smtClean="0"/>
              <a:t>-puzzle are impossible to resolve (for more info on 8puzzle) </a:t>
            </a:r>
            <a:r>
              <a:rPr lang="en-US" sz="2400" smtClean="0"/>
              <a:t>http://www.isle.org/~sbay/ics171/project/unsolvable</a:t>
            </a:r>
          </a:p>
          <a:p>
            <a:pPr eaLnBrk="1" hangingPunct="1"/>
            <a:endParaRPr lang="en-US" smtClean="0"/>
          </a:p>
          <a:p>
            <a:pPr eaLnBrk="1" hangingPunct="1"/>
            <a:endParaRPr lang="en-US" smtClean="0"/>
          </a:p>
          <a:p>
            <a:pPr eaLnBrk="1" hangingPunct="1">
              <a:buFontTx/>
              <a:buChar char="•"/>
            </a:pPr>
            <a:r>
              <a:rPr lang="en-US" sz="2400" smtClean="0"/>
              <a:t>So experiment with the AI-Search animation system with the default configurations. </a:t>
            </a:r>
          </a:p>
          <a:p>
            <a:pPr eaLnBrk="1" hangingPunct="1">
              <a:buFontTx/>
              <a:buChar char="•"/>
            </a:pPr>
            <a:r>
              <a:rPr lang="en-US" sz="2400" smtClean="0"/>
              <a:t>If you want to try new ones keep in mind that you may pick unsolvable problems</a:t>
            </a:r>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322, Lecture 3</a:t>
            </a:r>
            <a:endParaRPr lang="en-US"/>
          </a:p>
        </p:txBody>
      </p:sp>
      <p:sp>
        <p:nvSpPr>
          <p:cNvPr id="7" name="Slide Number Placeholder 5"/>
          <p:cNvSpPr>
            <a:spLocks noGrp="1"/>
          </p:cNvSpPr>
          <p:nvPr>
            <p:ph type="sldNum" sz="quarter" idx="12"/>
          </p:nvPr>
        </p:nvSpPr>
        <p:spPr/>
        <p:txBody>
          <a:bodyPr/>
          <a:lstStyle/>
          <a:p>
            <a:pPr>
              <a:defRPr/>
            </a:pPr>
            <a:r>
              <a:rPr lang="en-US"/>
              <a:t>Slide </a:t>
            </a:r>
            <a:fld id="{BF4848EE-90CD-48CA-B82E-124560C98B96}" type="slidenum">
              <a:rPr lang="en-US"/>
              <a:pPr>
                <a:defRPr/>
              </a:pPr>
              <a:t>37</a:t>
            </a:fld>
            <a:endParaRPr lang="en-US"/>
          </a:p>
        </p:txBody>
      </p:sp>
      <p:sp>
        <p:nvSpPr>
          <p:cNvPr id="571394" name="Rectangle 2"/>
          <p:cNvSpPr>
            <a:spLocks noGrp="1" noChangeArrowheads="1"/>
          </p:cNvSpPr>
          <p:nvPr>
            <p:ph type="title"/>
          </p:nvPr>
        </p:nvSpPr>
        <p:spPr>
          <a:xfrm>
            <a:off x="357188" y="285750"/>
            <a:ext cx="8534400" cy="685800"/>
          </a:xfrm>
          <a:solidFill>
            <a:schemeClr val="accent5">
              <a:lumMod val="40000"/>
              <a:lumOff val="60000"/>
            </a:schemeClr>
          </a:solidFill>
        </p:spPr>
        <p:txBody>
          <a:bodyPr/>
          <a:lstStyle/>
          <a:p>
            <a:pPr eaLnBrk="1" hangingPunct="1">
              <a:defRPr/>
            </a:pPr>
            <a:r>
              <a:rPr lang="en-US" dirty="0" smtClean="0"/>
              <a:t>Learning Goals for today’s class (part 1)</a:t>
            </a:r>
            <a:endParaRPr lang="en-US" i="1" baseline="30000" dirty="0" smtClean="0"/>
          </a:p>
        </p:txBody>
      </p:sp>
      <p:sp>
        <p:nvSpPr>
          <p:cNvPr id="20489" name="Rectangle 3"/>
          <p:cNvSpPr>
            <a:spLocks noGrp="1" noChangeArrowheads="1"/>
          </p:cNvSpPr>
          <p:nvPr>
            <p:ph type="body" idx="1"/>
          </p:nvPr>
        </p:nvSpPr>
        <p:spPr>
          <a:xfrm>
            <a:off x="250825" y="692150"/>
            <a:ext cx="8893175" cy="5616575"/>
          </a:xfrm>
        </p:spPr>
        <p:txBody>
          <a:bodyPr/>
          <a:lstStyle/>
          <a:p>
            <a:pPr lvl="1" eaLnBrk="1" hangingPunct="1">
              <a:lnSpc>
                <a:spcPct val="60000"/>
              </a:lnSpc>
              <a:buFontTx/>
              <a:buNone/>
            </a:pPr>
            <a:endParaRPr lang="en-US" sz="2000" smtClean="0"/>
          </a:p>
          <a:p>
            <a:pPr eaLnBrk="1" hangingPunct="1">
              <a:buFontTx/>
              <a:buChar char="•"/>
            </a:pPr>
            <a:endParaRPr lang="en-US" sz="2400" smtClean="0"/>
          </a:p>
          <a:p>
            <a:pPr lvl="1" eaLnBrk="1" hangingPunct="1"/>
            <a:endParaRPr lang="en-US" sz="2000" smtClean="0"/>
          </a:p>
        </p:txBody>
      </p:sp>
      <p:sp>
        <p:nvSpPr>
          <p:cNvPr id="571396" name="Rectangle 4"/>
          <p:cNvSpPr>
            <a:spLocks noChangeArrowheads="1"/>
          </p:cNvSpPr>
          <p:nvPr/>
        </p:nvSpPr>
        <p:spPr bwMode="auto">
          <a:xfrm>
            <a:off x="467544" y="1268760"/>
            <a:ext cx="8458200" cy="1733550"/>
          </a:xfrm>
          <a:prstGeom prst="rect">
            <a:avLst/>
          </a:prstGeom>
          <a:noFill/>
          <a:ln w="9525">
            <a:noFill/>
            <a:miter lim="800000"/>
            <a:headEnd/>
            <a:tailEnd/>
          </a:ln>
          <a:effectLst/>
        </p:spPr>
        <p:txBody>
          <a:bodyPr/>
          <a:lstStyle/>
          <a:p>
            <a:pPr marL="342900" indent="-342900">
              <a:spcBef>
                <a:spcPct val="20000"/>
              </a:spcBef>
              <a:buFont typeface="Arial" pitchFamily="34" charset="0"/>
              <a:buChar char="•"/>
              <a:defRPr/>
            </a:pPr>
            <a:r>
              <a:rPr lang="en-US" dirty="0">
                <a:latin typeface="Arial Unicode MS" pitchFamily="34" charset="-128"/>
              </a:rPr>
              <a:t>Construct admissible heuristics for appropriate problems. </a:t>
            </a:r>
            <a:endParaRPr lang="en-US" dirty="0" smtClean="0">
              <a:latin typeface="Arial Unicode MS" pitchFamily="34" charset="-128"/>
            </a:endParaRPr>
          </a:p>
          <a:p>
            <a:pPr marL="342900" indent="-342900">
              <a:spcBef>
                <a:spcPct val="20000"/>
              </a:spcBef>
              <a:buFont typeface="Arial" pitchFamily="34" charset="0"/>
              <a:buChar char="•"/>
              <a:defRPr/>
            </a:pPr>
            <a:r>
              <a:rPr lang="en-US" dirty="0" smtClean="0">
                <a:latin typeface="Arial Unicode MS" pitchFamily="34" charset="-128"/>
              </a:rPr>
              <a:t>Verify </a:t>
            </a:r>
            <a:r>
              <a:rPr lang="en-US" dirty="0">
                <a:latin typeface="Arial Unicode MS" pitchFamily="34" charset="-128"/>
              </a:rPr>
              <a:t>Heuristic Dominance. </a:t>
            </a:r>
            <a:endParaRPr lang="en-US" dirty="0" smtClean="0">
              <a:latin typeface="Arial Unicode MS" pitchFamily="34" charset="-128"/>
            </a:endParaRPr>
          </a:p>
          <a:p>
            <a:pPr marL="342900" indent="-342900">
              <a:spcBef>
                <a:spcPct val="20000"/>
              </a:spcBef>
              <a:buFont typeface="Arial" pitchFamily="34" charset="0"/>
              <a:buChar char="•"/>
              <a:defRPr/>
            </a:pPr>
            <a:r>
              <a:rPr lang="en-US" dirty="0" smtClean="0">
                <a:latin typeface="Arial Unicode MS" pitchFamily="34" charset="-128"/>
              </a:rPr>
              <a:t>Combine </a:t>
            </a:r>
            <a:r>
              <a:rPr lang="en-US" dirty="0">
                <a:latin typeface="Arial Unicode MS" pitchFamily="34" charset="-128"/>
              </a:rPr>
              <a:t>admissible heuristics</a:t>
            </a:r>
          </a:p>
          <a:p>
            <a:pPr marL="342900" indent="-342900">
              <a:spcBef>
                <a:spcPct val="20000"/>
              </a:spcBef>
              <a:buFont typeface="Arial" pitchFamily="34" charset="0"/>
              <a:buChar char="•"/>
              <a:defRPr/>
            </a:pPr>
            <a:endParaRPr lang="en-US" dirty="0">
              <a:latin typeface="Arial Unicode MS" pitchFamily="34" charset="-128"/>
            </a:endParaRPr>
          </a:p>
          <a:p>
            <a:pPr>
              <a:buFont typeface="Arial" pitchFamily="34" charset="0"/>
              <a:buChar char="•"/>
              <a:defRPr/>
            </a:pPr>
            <a:r>
              <a:rPr lang="en-US" dirty="0">
                <a:latin typeface="+mj-lt"/>
              </a:rPr>
              <a:t> Define/read/write/trace/debug different search algorithms  </a:t>
            </a:r>
          </a:p>
          <a:p>
            <a:pPr lvl="1">
              <a:buFont typeface="Arial" pitchFamily="34" charset="0"/>
              <a:buChar char="•"/>
              <a:defRPr/>
            </a:pPr>
            <a:r>
              <a:rPr lang="en-US" dirty="0">
                <a:latin typeface="+mj-lt"/>
              </a:rPr>
              <a:t>With / Without cost</a:t>
            </a:r>
          </a:p>
          <a:p>
            <a:pPr lvl="1">
              <a:buFont typeface="Arial" pitchFamily="34" charset="0"/>
              <a:buChar char="•"/>
              <a:defRPr/>
            </a:pPr>
            <a:r>
              <a:rPr lang="en-US" dirty="0">
                <a:latin typeface="+mj-lt"/>
              </a:rPr>
              <a:t>Informed / </a:t>
            </a:r>
            <a:r>
              <a:rPr lang="en-US" dirty="0" smtClean="0">
                <a:latin typeface="+mj-lt"/>
              </a:rPr>
              <a:t>Uninformed</a:t>
            </a:r>
          </a:p>
          <a:p>
            <a:pPr>
              <a:buFont typeface="Arial" pitchFamily="34" charset="0"/>
              <a:buChar char="•"/>
              <a:defRPr/>
            </a:pPr>
            <a:endParaRPr lang="en-US" dirty="0">
              <a:latin typeface="+mj-lt"/>
            </a:endParaRPr>
          </a:p>
          <a:p>
            <a:pPr>
              <a:buFont typeface="Arial" pitchFamily="34" charset="0"/>
              <a:buChar char="•"/>
              <a:defRPr/>
            </a:pPr>
            <a:r>
              <a:rPr lang="en-US" dirty="0" smtClean="0">
                <a:solidFill>
                  <a:srgbClr val="000000"/>
                </a:solidFill>
                <a:latin typeface="Arial Unicode MS"/>
              </a:rPr>
              <a:t> Formally </a:t>
            </a:r>
            <a:r>
              <a:rPr lang="en-US" dirty="0">
                <a:solidFill>
                  <a:srgbClr val="000000"/>
                </a:solidFill>
                <a:latin typeface="Arial Unicode MS"/>
              </a:rPr>
              <a:t>prove A* optimality</a:t>
            </a:r>
            <a:endParaRPr lang="en-US" dirty="0">
              <a:latin typeface="+mj-lt"/>
            </a:endParaRPr>
          </a:p>
          <a:p>
            <a:pPr marL="342900" indent="-342900">
              <a:spcBef>
                <a:spcPct val="20000"/>
              </a:spcBef>
              <a:defRPr/>
            </a:pPr>
            <a:endParaRPr lang="en-US" dirty="0">
              <a:latin typeface="Arial Unicode MS" pitchFamily="34" charset="-12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3</a:t>
            </a:r>
            <a:endParaRPr lang="en-US"/>
          </a:p>
        </p:txBody>
      </p:sp>
      <p:sp>
        <p:nvSpPr>
          <p:cNvPr id="6" name="Slide Number Placeholder 5"/>
          <p:cNvSpPr>
            <a:spLocks noGrp="1"/>
          </p:cNvSpPr>
          <p:nvPr>
            <p:ph type="sldNum" sz="quarter" idx="12"/>
          </p:nvPr>
        </p:nvSpPr>
        <p:spPr/>
        <p:txBody>
          <a:bodyPr/>
          <a:lstStyle/>
          <a:p>
            <a:pPr>
              <a:defRPr/>
            </a:pPr>
            <a:r>
              <a:rPr lang="en-US"/>
              <a:t>Slide </a:t>
            </a:r>
            <a:fld id="{6C58C241-B467-4C4F-A704-33C58BC4E043}" type="slidenum">
              <a:rPr lang="en-US"/>
              <a:pPr>
                <a:defRPr/>
              </a:pPr>
              <a:t>38</a:t>
            </a:fld>
            <a:endParaRPr lang="en-US"/>
          </a:p>
        </p:txBody>
      </p:sp>
      <p:sp>
        <p:nvSpPr>
          <p:cNvPr id="24580" name="Rectangle 2"/>
          <p:cNvSpPr>
            <a:spLocks noGrp="1" noChangeArrowheads="1"/>
          </p:cNvSpPr>
          <p:nvPr>
            <p:ph type="title"/>
          </p:nvPr>
        </p:nvSpPr>
        <p:spPr>
          <a:xfrm>
            <a:off x="251520" y="188640"/>
            <a:ext cx="8534400" cy="685800"/>
          </a:xfrm>
        </p:spPr>
        <p:txBody>
          <a:bodyPr/>
          <a:lstStyle/>
          <a:p>
            <a:pPr eaLnBrk="1" hangingPunct="1"/>
            <a:r>
              <a:rPr lang="en-US" dirty="0" smtClean="0"/>
              <a:t>Lecture Overview</a:t>
            </a:r>
          </a:p>
        </p:txBody>
      </p:sp>
      <p:sp>
        <p:nvSpPr>
          <p:cNvPr id="24581" name="Rectangle 3"/>
          <p:cNvSpPr>
            <a:spLocks noGrp="1" noChangeArrowheads="1"/>
          </p:cNvSpPr>
          <p:nvPr>
            <p:ph type="body" idx="1"/>
          </p:nvPr>
        </p:nvSpPr>
        <p:spPr>
          <a:xfrm>
            <a:off x="323528" y="692696"/>
            <a:ext cx="8458200" cy="3732212"/>
          </a:xfrm>
        </p:spPr>
        <p:txBody>
          <a:bodyPr/>
          <a:lstStyle/>
          <a:p>
            <a:pPr eaLnBrk="1" hangingPunct="1">
              <a:buFontTx/>
              <a:buChar char="•"/>
            </a:pPr>
            <a:r>
              <a:rPr lang="en-US" sz="3600" b="1" dirty="0" smtClean="0"/>
              <a:t>Recap Uninformed Cost </a:t>
            </a:r>
          </a:p>
          <a:p>
            <a:pPr eaLnBrk="1" hangingPunct="1">
              <a:buFontTx/>
              <a:buChar char="•"/>
            </a:pPr>
            <a:r>
              <a:rPr lang="en-US" sz="3600" b="1" dirty="0" smtClean="0">
                <a:solidFill>
                  <a:schemeClr val="tx2"/>
                </a:solidFill>
              </a:rPr>
              <a:t>Heuristic Search</a:t>
            </a:r>
          </a:p>
          <a:p>
            <a:pPr lvl="1" eaLnBrk="1" hangingPunct="1"/>
            <a:r>
              <a:rPr lang="en-US" sz="3200" b="1" dirty="0" smtClean="0">
                <a:solidFill>
                  <a:schemeClr val="tx2"/>
                </a:solidFill>
              </a:rPr>
              <a:t>Best-First Search</a:t>
            </a:r>
          </a:p>
          <a:p>
            <a:pPr lvl="1" eaLnBrk="1" hangingPunct="1"/>
            <a:r>
              <a:rPr lang="en-US" sz="3200" b="1" dirty="0" smtClean="0">
                <a:solidFill>
                  <a:schemeClr val="tx2"/>
                </a:solidFill>
              </a:rPr>
              <a:t>A* and its Optimality</a:t>
            </a:r>
          </a:p>
          <a:p>
            <a:pPr lvl="1" eaLnBrk="1" hangingPunct="1"/>
            <a:endParaRPr lang="en-US" sz="1000" b="1" dirty="0" smtClean="0">
              <a:solidFill>
                <a:schemeClr val="tx2"/>
              </a:solidFill>
            </a:endParaRPr>
          </a:p>
          <a:p>
            <a:pPr eaLnBrk="1" hangingPunct="1">
              <a:buFontTx/>
              <a:buChar char="•"/>
            </a:pPr>
            <a:r>
              <a:rPr lang="en-US" sz="3600" b="1" dirty="0" smtClean="0">
                <a:solidFill>
                  <a:schemeClr val="tx2"/>
                </a:solidFill>
              </a:rPr>
              <a:t>Advanced Methods</a:t>
            </a:r>
          </a:p>
          <a:p>
            <a:pPr lvl="1" eaLnBrk="1" hangingPunct="1"/>
            <a:r>
              <a:rPr lang="en-US" sz="3200" dirty="0" smtClean="0">
                <a:solidFill>
                  <a:schemeClr val="tx2"/>
                </a:solidFill>
              </a:rPr>
              <a:t>Branch &amp; Bound</a:t>
            </a:r>
          </a:p>
          <a:p>
            <a:pPr lvl="1" eaLnBrk="1" hangingPunct="1"/>
            <a:r>
              <a:rPr lang="en-US" sz="3200" dirty="0" smtClean="0">
                <a:solidFill>
                  <a:schemeClr val="tx2"/>
                </a:solidFill>
              </a:rPr>
              <a:t>A</a:t>
            </a:r>
            <a:r>
              <a:rPr lang="en-US" sz="3200" baseline="30000" dirty="0" smtClean="0">
                <a:solidFill>
                  <a:schemeClr val="tx2"/>
                </a:solidFill>
              </a:rPr>
              <a:t>* </a:t>
            </a:r>
            <a:r>
              <a:rPr lang="en-US" sz="3200" dirty="0" smtClean="0">
                <a:solidFill>
                  <a:schemeClr val="tx2"/>
                </a:solidFill>
              </a:rPr>
              <a:t>tricks</a:t>
            </a:r>
          </a:p>
          <a:p>
            <a:pPr lvl="1" eaLnBrk="1" hangingPunct="1"/>
            <a:r>
              <a:rPr lang="en-US" sz="3200" dirty="0" smtClean="0">
                <a:solidFill>
                  <a:schemeClr val="tx2"/>
                </a:solidFill>
              </a:rPr>
              <a:t>Pruning Cycles and Repeated States</a:t>
            </a:r>
          </a:p>
          <a:p>
            <a:pPr lvl="1" eaLnBrk="1" hangingPunct="1"/>
            <a:r>
              <a:rPr lang="en-US" sz="3200" dirty="0" smtClean="0">
                <a:solidFill>
                  <a:schemeClr val="tx2"/>
                </a:solidFill>
              </a:rPr>
              <a:t>Dynamic Programming</a:t>
            </a:r>
            <a:endParaRPr lang="en-US" sz="3600" b="1" dirty="0" smtClean="0">
              <a:solidFill>
                <a:schemeClr val="tx2"/>
              </a:solidFill>
            </a:endParaRPr>
          </a:p>
          <a:p>
            <a:pPr eaLnBrk="1" hangingPunct="1">
              <a:buFont typeface="Arial" pitchFamily="34" charset="0"/>
              <a:buChar char="•"/>
            </a:pPr>
            <a:endParaRPr lang="en-US" sz="3600" b="1" dirty="0" smtClean="0">
              <a:solidFill>
                <a:schemeClr val="tx2"/>
              </a:solidFill>
            </a:endParaRPr>
          </a:p>
          <a:p>
            <a:pPr lvl="1" eaLnBrk="1" hangingPunct="1"/>
            <a:endParaRPr lang="en-US" sz="3200" b="1" dirty="0" smtClean="0">
              <a:solidFill>
                <a:schemeClr val="tx2"/>
              </a:solidFill>
            </a:endParaRPr>
          </a:p>
          <a:p>
            <a:pPr eaLnBrk="1" hangingPunct="1">
              <a:buFontTx/>
              <a:buChar char="•"/>
            </a:pPr>
            <a:endParaRPr lang="en-US" sz="3600" dirty="0" smtClean="0">
              <a:solidFill>
                <a:schemeClr val="bg2"/>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3</a:t>
            </a:r>
            <a:endParaRPr lang="en-US"/>
          </a:p>
        </p:txBody>
      </p:sp>
      <p:sp>
        <p:nvSpPr>
          <p:cNvPr id="6" name="Slide Number Placeholder 5"/>
          <p:cNvSpPr>
            <a:spLocks noGrp="1"/>
          </p:cNvSpPr>
          <p:nvPr>
            <p:ph type="sldNum" sz="quarter" idx="12"/>
          </p:nvPr>
        </p:nvSpPr>
        <p:spPr/>
        <p:txBody>
          <a:bodyPr/>
          <a:lstStyle/>
          <a:p>
            <a:pPr>
              <a:defRPr/>
            </a:pPr>
            <a:r>
              <a:rPr lang="en-US"/>
              <a:t>Slide </a:t>
            </a:r>
            <a:fld id="{6C58C241-B467-4C4F-A704-33C58BC4E043}" type="slidenum">
              <a:rPr lang="en-US"/>
              <a:pPr>
                <a:defRPr/>
              </a:pPr>
              <a:t>39</a:t>
            </a:fld>
            <a:endParaRPr lang="en-US"/>
          </a:p>
        </p:txBody>
      </p:sp>
      <p:sp>
        <p:nvSpPr>
          <p:cNvPr id="24580" name="Rectangle 2"/>
          <p:cNvSpPr>
            <a:spLocks noGrp="1" noChangeArrowheads="1"/>
          </p:cNvSpPr>
          <p:nvPr>
            <p:ph type="title"/>
          </p:nvPr>
        </p:nvSpPr>
        <p:spPr>
          <a:xfrm>
            <a:off x="251520" y="188640"/>
            <a:ext cx="8534400" cy="685800"/>
          </a:xfrm>
        </p:spPr>
        <p:txBody>
          <a:bodyPr/>
          <a:lstStyle/>
          <a:p>
            <a:pPr eaLnBrk="1" hangingPunct="1"/>
            <a:r>
              <a:rPr lang="en-US" dirty="0" smtClean="0"/>
              <a:t>Lecture Overview</a:t>
            </a:r>
          </a:p>
        </p:txBody>
      </p:sp>
      <p:sp>
        <p:nvSpPr>
          <p:cNvPr id="24581" name="Rectangle 3"/>
          <p:cNvSpPr>
            <a:spLocks noGrp="1" noChangeArrowheads="1"/>
          </p:cNvSpPr>
          <p:nvPr>
            <p:ph type="body" idx="1"/>
          </p:nvPr>
        </p:nvSpPr>
        <p:spPr>
          <a:xfrm>
            <a:off x="323528" y="692696"/>
            <a:ext cx="8458200" cy="3732212"/>
          </a:xfrm>
        </p:spPr>
        <p:txBody>
          <a:bodyPr/>
          <a:lstStyle/>
          <a:p>
            <a:pPr eaLnBrk="1" hangingPunct="1">
              <a:buFontTx/>
              <a:buChar char="•"/>
            </a:pPr>
            <a:r>
              <a:rPr lang="en-US" sz="3600" b="1" dirty="0" smtClean="0"/>
              <a:t>Recap Uninformed Cost </a:t>
            </a:r>
          </a:p>
          <a:p>
            <a:pPr eaLnBrk="1" hangingPunct="1">
              <a:buFontTx/>
              <a:buChar char="•"/>
            </a:pPr>
            <a:r>
              <a:rPr lang="en-US" sz="3600" b="1" dirty="0" smtClean="0">
                <a:solidFill>
                  <a:schemeClr val="tx2"/>
                </a:solidFill>
              </a:rPr>
              <a:t>Heuristic Search</a:t>
            </a:r>
          </a:p>
          <a:p>
            <a:pPr lvl="1" eaLnBrk="1" hangingPunct="1"/>
            <a:r>
              <a:rPr lang="en-US" sz="3200" b="1" dirty="0" smtClean="0">
                <a:solidFill>
                  <a:schemeClr val="tx2"/>
                </a:solidFill>
              </a:rPr>
              <a:t>Best-First Search</a:t>
            </a:r>
          </a:p>
          <a:p>
            <a:pPr lvl="1" eaLnBrk="1" hangingPunct="1"/>
            <a:r>
              <a:rPr lang="en-US" sz="3200" b="1" dirty="0" smtClean="0">
                <a:solidFill>
                  <a:schemeClr val="tx2"/>
                </a:solidFill>
              </a:rPr>
              <a:t>A* and its Optimality</a:t>
            </a:r>
          </a:p>
          <a:p>
            <a:pPr lvl="1" eaLnBrk="1" hangingPunct="1"/>
            <a:endParaRPr lang="en-US" sz="1000" b="1" dirty="0" smtClean="0">
              <a:solidFill>
                <a:schemeClr val="tx2"/>
              </a:solidFill>
            </a:endParaRPr>
          </a:p>
          <a:p>
            <a:pPr eaLnBrk="1" hangingPunct="1">
              <a:buFontTx/>
              <a:buChar char="•"/>
            </a:pPr>
            <a:r>
              <a:rPr lang="en-US" sz="3600" b="1" dirty="0" smtClean="0">
                <a:solidFill>
                  <a:schemeClr val="tx2"/>
                </a:solidFill>
              </a:rPr>
              <a:t>Advanced Methods</a:t>
            </a:r>
          </a:p>
          <a:p>
            <a:pPr lvl="1" eaLnBrk="1" hangingPunct="1"/>
            <a:r>
              <a:rPr lang="en-US" sz="3200" dirty="0" smtClean="0">
                <a:solidFill>
                  <a:srgbClr val="00B050"/>
                </a:solidFill>
              </a:rPr>
              <a:t>Branch &amp; Bound</a:t>
            </a:r>
          </a:p>
          <a:p>
            <a:pPr lvl="1" eaLnBrk="1" hangingPunct="1"/>
            <a:r>
              <a:rPr lang="en-US" sz="3200" dirty="0" smtClean="0">
                <a:solidFill>
                  <a:schemeClr val="tx2"/>
                </a:solidFill>
              </a:rPr>
              <a:t>A</a:t>
            </a:r>
            <a:r>
              <a:rPr lang="en-US" sz="3200" baseline="30000" dirty="0" smtClean="0">
                <a:solidFill>
                  <a:schemeClr val="tx2"/>
                </a:solidFill>
              </a:rPr>
              <a:t>* </a:t>
            </a:r>
            <a:r>
              <a:rPr lang="en-US" sz="3200" dirty="0" smtClean="0">
                <a:solidFill>
                  <a:schemeClr val="tx2"/>
                </a:solidFill>
              </a:rPr>
              <a:t>tricks</a:t>
            </a:r>
          </a:p>
          <a:p>
            <a:pPr lvl="1" eaLnBrk="1" hangingPunct="1"/>
            <a:r>
              <a:rPr lang="en-US" sz="3200" dirty="0" smtClean="0">
                <a:solidFill>
                  <a:schemeClr val="tx2"/>
                </a:solidFill>
              </a:rPr>
              <a:t>Pruning Cycles and Repeated States</a:t>
            </a:r>
          </a:p>
          <a:p>
            <a:pPr lvl="1" eaLnBrk="1" hangingPunct="1"/>
            <a:r>
              <a:rPr lang="en-US" sz="3200" dirty="0" smtClean="0">
                <a:solidFill>
                  <a:schemeClr val="tx2"/>
                </a:solidFill>
              </a:rPr>
              <a:t>Dynamic Programming</a:t>
            </a:r>
            <a:endParaRPr lang="en-US" sz="3600" b="1" dirty="0" smtClean="0">
              <a:solidFill>
                <a:schemeClr val="tx2"/>
              </a:solidFill>
            </a:endParaRPr>
          </a:p>
          <a:p>
            <a:pPr eaLnBrk="1" hangingPunct="1">
              <a:buFont typeface="Arial" pitchFamily="34" charset="0"/>
              <a:buChar char="•"/>
            </a:pPr>
            <a:endParaRPr lang="en-US" sz="3600" b="1" dirty="0" smtClean="0">
              <a:solidFill>
                <a:schemeClr val="tx2"/>
              </a:solidFill>
            </a:endParaRPr>
          </a:p>
          <a:p>
            <a:pPr lvl="1" eaLnBrk="1" hangingPunct="1"/>
            <a:endParaRPr lang="en-US" sz="3200" b="1" dirty="0" smtClean="0">
              <a:solidFill>
                <a:schemeClr val="tx2"/>
              </a:solidFill>
            </a:endParaRPr>
          </a:p>
          <a:p>
            <a:pPr eaLnBrk="1" hangingPunct="1">
              <a:buFontTx/>
              <a:buChar char="•"/>
            </a:pPr>
            <a:endParaRPr lang="en-US" sz="3600" dirty="0" smtClean="0">
              <a:solidFill>
                <a:schemeClr val="bg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t>CPSC 322, Lecture 3</a:t>
            </a:r>
            <a:endParaRPr lang="en-US"/>
          </a:p>
        </p:txBody>
      </p:sp>
      <p:sp>
        <p:nvSpPr>
          <p:cNvPr id="8" name="Slide Number Placeholder 5"/>
          <p:cNvSpPr>
            <a:spLocks noGrp="1"/>
          </p:cNvSpPr>
          <p:nvPr>
            <p:ph type="sldNum" sz="quarter" idx="12"/>
          </p:nvPr>
        </p:nvSpPr>
        <p:spPr/>
        <p:txBody>
          <a:bodyPr/>
          <a:lstStyle/>
          <a:p>
            <a:pPr>
              <a:defRPr/>
            </a:pPr>
            <a:r>
              <a:rPr lang="en-US"/>
              <a:t>Slide </a:t>
            </a:r>
            <a:fld id="{172B11CC-5B62-4D0F-8F6F-7F9A51882C1B}" type="slidenum">
              <a:rPr lang="en-US"/>
              <a:pPr>
                <a:defRPr/>
              </a:pPr>
              <a:t>4</a:t>
            </a:fld>
            <a:endParaRPr lang="en-US"/>
          </a:p>
        </p:txBody>
      </p:sp>
      <p:sp>
        <p:nvSpPr>
          <p:cNvPr id="3101" name="Rectangle 2"/>
          <p:cNvSpPr>
            <a:spLocks noGrp="1" noChangeArrowheads="1"/>
          </p:cNvSpPr>
          <p:nvPr>
            <p:ph type="title"/>
          </p:nvPr>
        </p:nvSpPr>
        <p:spPr/>
        <p:txBody>
          <a:bodyPr/>
          <a:lstStyle/>
          <a:p>
            <a:pPr eaLnBrk="1" hangingPunct="1"/>
            <a:r>
              <a:rPr lang="en-US" smtClean="0"/>
              <a:t>Recap: Search with Costs</a:t>
            </a:r>
          </a:p>
        </p:txBody>
      </p:sp>
      <p:sp>
        <p:nvSpPr>
          <p:cNvPr id="3102" name="Rectangle 3"/>
          <p:cNvSpPr>
            <a:spLocks noGrp="1" noChangeArrowheads="1"/>
          </p:cNvSpPr>
          <p:nvPr>
            <p:ph type="body" idx="1"/>
          </p:nvPr>
        </p:nvSpPr>
        <p:spPr>
          <a:xfrm>
            <a:off x="250825" y="692150"/>
            <a:ext cx="8893175" cy="5616575"/>
          </a:xfrm>
        </p:spPr>
        <p:txBody>
          <a:bodyPr/>
          <a:lstStyle/>
          <a:p>
            <a:pPr lvl="1" eaLnBrk="1" hangingPunct="1">
              <a:lnSpc>
                <a:spcPct val="60000"/>
              </a:lnSpc>
              <a:buFontTx/>
              <a:buNone/>
            </a:pPr>
            <a:endParaRPr lang="en-US" sz="2000" smtClean="0"/>
          </a:p>
          <a:p>
            <a:pPr eaLnBrk="1" hangingPunct="1">
              <a:buFontTx/>
              <a:buChar char="•"/>
            </a:pPr>
            <a:endParaRPr lang="en-US" sz="2400" smtClean="0"/>
          </a:p>
          <a:p>
            <a:pPr lvl="1" eaLnBrk="1" hangingPunct="1"/>
            <a:endParaRPr lang="en-US" sz="2000" smtClean="0"/>
          </a:p>
        </p:txBody>
      </p:sp>
      <p:sp>
        <p:nvSpPr>
          <p:cNvPr id="3103" name="Rectangle 4"/>
          <p:cNvSpPr>
            <a:spLocks noChangeArrowheads="1"/>
          </p:cNvSpPr>
          <p:nvPr/>
        </p:nvSpPr>
        <p:spPr bwMode="auto">
          <a:xfrm>
            <a:off x="357188" y="1071563"/>
            <a:ext cx="8458200" cy="1143000"/>
          </a:xfrm>
          <a:prstGeom prst="rect">
            <a:avLst/>
          </a:prstGeom>
          <a:noFill/>
          <a:ln w="9525">
            <a:noFill/>
            <a:miter lim="800000"/>
            <a:headEnd/>
            <a:tailEnd/>
          </a:ln>
        </p:spPr>
        <p:txBody>
          <a:bodyPr/>
          <a:lstStyle/>
          <a:p>
            <a:pPr marL="342900" indent="-342900">
              <a:spcBef>
                <a:spcPct val="20000"/>
              </a:spcBef>
              <a:buFontTx/>
              <a:buChar char="•"/>
            </a:pPr>
            <a:r>
              <a:rPr lang="en-US">
                <a:latin typeface="Arial Unicode MS" pitchFamily="34" charset="-128"/>
              </a:rPr>
              <a:t>Sometimes there are </a:t>
            </a:r>
            <a:r>
              <a:rPr lang="en-US">
                <a:solidFill>
                  <a:schemeClr val="accent2"/>
                </a:solidFill>
                <a:latin typeface="Arial Unicode MS" pitchFamily="34" charset="-128"/>
              </a:rPr>
              <a:t>costs</a:t>
            </a:r>
            <a:r>
              <a:rPr lang="en-US">
                <a:latin typeface="Arial Unicode MS" pitchFamily="34" charset="-128"/>
              </a:rPr>
              <a:t> associated with arcs.</a:t>
            </a:r>
          </a:p>
          <a:p>
            <a:pPr marL="742950" lvl="1" indent="-285750">
              <a:spcBef>
                <a:spcPct val="20000"/>
              </a:spcBef>
              <a:buClr>
                <a:schemeClr val="tx1"/>
              </a:buClr>
              <a:buSzPct val="120000"/>
              <a:buFontTx/>
              <a:buChar char="•"/>
            </a:pPr>
            <a:r>
              <a:rPr lang="en-US" sz="2400">
                <a:latin typeface="Arial Unicode MS" pitchFamily="34" charset="-128"/>
              </a:rPr>
              <a:t>The cost of a path is the sum of the costs of its arcs.</a:t>
            </a:r>
          </a:p>
        </p:txBody>
      </p:sp>
      <p:sp>
        <p:nvSpPr>
          <p:cNvPr id="3104" name="Rectangle 4"/>
          <p:cNvSpPr>
            <a:spLocks noChangeArrowheads="1"/>
          </p:cNvSpPr>
          <p:nvPr/>
        </p:nvSpPr>
        <p:spPr bwMode="auto">
          <a:xfrm>
            <a:off x="357188" y="3786188"/>
            <a:ext cx="8458200" cy="2143125"/>
          </a:xfrm>
          <a:prstGeom prst="rect">
            <a:avLst/>
          </a:prstGeom>
          <a:noFill/>
          <a:ln w="9525">
            <a:noFill/>
            <a:miter lim="800000"/>
            <a:headEnd/>
            <a:tailEnd/>
          </a:ln>
        </p:spPr>
        <p:txBody>
          <a:bodyPr/>
          <a:lstStyle/>
          <a:p>
            <a:pPr marL="342900" indent="-342900">
              <a:spcBef>
                <a:spcPct val="20000"/>
              </a:spcBef>
              <a:buFontTx/>
              <a:buChar char="•"/>
            </a:pPr>
            <a:r>
              <a:rPr lang="en-US">
                <a:solidFill>
                  <a:schemeClr val="accent2"/>
                </a:solidFill>
                <a:latin typeface="Arial Unicode MS" pitchFamily="34" charset="-128"/>
              </a:rPr>
              <a:t>Optimal solution: </a:t>
            </a:r>
            <a:r>
              <a:rPr lang="en-US">
                <a:solidFill>
                  <a:schemeClr val="tx2"/>
                </a:solidFill>
                <a:latin typeface="Arial Unicode MS" pitchFamily="34" charset="-128"/>
              </a:rPr>
              <a:t>not the one that minimizes the </a:t>
            </a:r>
            <a:r>
              <a:rPr lang="en-US" i="1">
                <a:solidFill>
                  <a:schemeClr val="tx2"/>
                </a:solidFill>
                <a:latin typeface="Arial Unicode MS" pitchFamily="34" charset="-128"/>
              </a:rPr>
              <a:t>number of links</a:t>
            </a:r>
            <a:r>
              <a:rPr lang="en-US">
                <a:solidFill>
                  <a:schemeClr val="tx2"/>
                </a:solidFill>
                <a:latin typeface="Arial Unicode MS" pitchFamily="34" charset="-128"/>
              </a:rPr>
              <a:t>, but the one that minimizes </a:t>
            </a:r>
            <a:r>
              <a:rPr lang="en-US" i="1">
                <a:solidFill>
                  <a:schemeClr val="tx2"/>
                </a:solidFill>
                <a:latin typeface="Arial Unicode MS" pitchFamily="34" charset="-128"/>
              </a:rPr>
              <a:t>cost</a:t>
            </a:r>
            <a:endParaRPr lang="en-US" i="1">
              <a:solidFill>
                <a:schemeClr val="accent2"/>
              </a:solidFill>
              <a:latin typeface="Arial Unicode MS" pitchFamily="34" charset="-128"/>
            </a:endParaRPr>
          </a:p>
          <a:p>
            <a:pPr marL="342900" indent="-342900">
              <a:spcBef>
                <a:spcPct val="20000"/>
              </a:spcBef>
              <a:buFontTx/>
              <a:buChar char="•"/>
            </a:pPr>
            <a:r>
              <a:rPr lang="en-US">
                <a:solidFill>
                  <a:schemeClr val="accent2"/>
                </a:solidFill>
                <a:latin typeface="Arial Unicode MS" pitchFamily="34" charset="-128"/>
              </a:rPr>
              <a:t>Lowest-Cost-First Search</a:t>
            </a:r>
            <a:r>
              <a:rPr lang="en-US">
                <a:latin typeface="Arial Unicode MS" pitchFamily="34" charset="-128"/>
              </a:rPr>
              <a:t>: expand paths from the frontier in order of their costs.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CPSC 322, Lecture 9</a:t>
            </a:r>
          </a:p>
        </p:txBody>
      </p:sp>
      <p:sp>
        <p:nvSpPr>
          <p:cNvPr id="7" name="Slide Number Placeholder 5"/>
          <p:cNvSpPr>
            <a:spLocks noGrp="1"/>
          </p:cNvSpPr>
          <p:nvPr>
            <p:ph type="sldNum" sz="quarter" idx="12"/>
          </p:nvPr>
        </p:nvSpPr>
        <p:spPr/>
        <p:txBody>
          <a:bodyPr/>
          <a:lstStyle/>
          <a:p>
            <a:pPr>
              <a:defRPr/>
            </a:pPr>
            <a:r>
              <a:rPr lang="en-US"/>
              <a:t>Slide </a:t>
            </a:r>
            <a:fld id="{E6AF5158-4B2B-4141-A2BB-32737DD11280}" type="slidenum">
              <a:rPr lang="en-US"/>
              <a:pPr>
                <a:defRPr/>
              </a:pPr>
              <a:t>40</a:t>
            </a:fld>
            <a:endParaRPr lang="en-US"/>
          </a:p>
        </p:txBody>
      </p:sp>
      <p:sp>
        <p:nvSpPr>
          <p:cNvPr id="7179" name="Rectangle 2"/>
          <p:cNvSpPr>
            <a:spLocks noGrp="1" noChangeArrowheads="1"/>
          </p:cNvSpPr>
          <p:nvPr>
            <p:ph type="title"/>
          </p:nvPr>
        </p:nvSpPr>
        <p:spPr/>
        <p:txBody>
          <a:bodyPr/>
          <a:lstStyle/>
          <a:p>
            <a:pPr eaLnBrk="1" hangingPunct="1"/>
            <a:r>
              <a:rPr lang="en-US" smtClean="0"/>
              <a:t>Branch-and-Bound Search</a:t>
            </a:r>
          </a:p>
        </p:txBody>
      </p:sp>
      <p:sp>
        <p:nvSpPr>
          <p:cNvPr id="7180" name="Rectangle 3"/>
          <p:cNvSpPr>
            <a:spLocks noGrp="1" noChangeArrowheads="1"/>
          </p:cNvSpPr>
          <p:nvPr>
            <p:ph type="body" idx="1"/>
          </p:nvPr>
        </p:nvSpPr>
        <p:spPr>
          <a:xfrm>
            <a:off x="250825" y="692150"/>
            <a:ext cx="8893175" cy="5616575"/>
          </a:xfrm>
        </p:spPr>
        <p:txBody>
          <a:bodyPr/>
          <a:lstStyle/>
          <a:p>
            <a:pPr lvl="1" eaLnBrk="1" hangingPunct="1">
              <a:lnSpc>
                <a:spcPct val="60000"/>
              </a:lnSpc>
              <a:buFontTx/>
              <a:buNone/>
            </a:pPr>
            <a:endParaRPr lang="en-US" sz="2000" smtClean="0"/>
          </a:p>
          <a:p>
            <a:pPr eaLnBrk="1" hangingPunct="1">
              <a:buFontTx/>
              <a:buChar char="•"/>
            </a:pPr>
            <a:endParaRPr lang="en-US" sz="2400" smtClean="0"/>
          </a:p>
          <a:p>
            <a:pPr lvl="1" eaLnBrk="1" hangingPunct="1"/>
            <a:endParaRPr lang="en-US" sz="2000" smtClean="0"/>
          </a:p>
        </p:txBody>
      </p:sp>
      <p:sp>
        <p:nvSpPr>
          <p:cNvPr id="7181" name="Rectangle 4"/>
          <p:cNvSpPr>
            <a:spLocks noChangeArrowheads="1"/>
          </p:cNvSpPr>
          <p:nvPr/>
        </p:nvSpPr>
        <p:spPr bwMode="auto">
          <a:xfrm>
            <a:off x="395288" y="1268413"/>
            <a:ext cx="8458200" cy="4495800"/>
          </a:xfrm>
          <a:prstGeom prst="rect">
            <a:avLst/>
          </a:prstGeom>
          <a:noFill/>
          <a:ln w="9525">
            <a:noFill/>
            <a:miter lim="800000"/>
            <a:headEnd/>
            <a:tailEnd/>
          </a:ln>
        </p:spPr>
        <p:txBody>
          <a:bodyPr/>
          <a:lstStyle/>
          <a:p>
            <a:pPr marL="342900" indent="-342900">
              <a:spcBef>
                <a:spcPct val="20000"/>
              </a:spcBef>
              <a:buFontTx/>
              <a:buChar char="•"/>
            </a:pPr>
            <a:r>
              <a:rPr lang="en-US">
                <a:latin typeface="Arial Unicode MS" pitchFamily="34" charset="-128"/>
              </a:rPr>
              <a:t>What is the biggest advantage of A*?</a:t>
            </a:r>
          </a:p>
          <a:p>
            <a:pPr marL="342900" indent="-342900">
              <a:spcBef>
                <a:spcPct val="20000"/>
              </a:spcBef>
              <a:buFontTx/>
              <a:buChar char="•"/>
            </a:pPr>
            <a:endParaRPr lang="en-US">
              <a:latin typeface="Arial Unicode MS" pitchFamily="34" charset="-128"/>
            </a:endParaRPr>
          </a:p>
          <a:p>
            <a:pPr marL="342900" indent="-342900">
              <a:spcBef>
                <a:spcPct val="20000"/>
              </a:spcBef>
              <a:buFontTx/>
              <a:buChar char="•"/>
            </a:pPr>
            <a:endParaRPr lang="en-US">
              <a:latin typeface="Arial Unicode MS" pitchFamily="34" charset="-128"/>
            </a:endParaRPr>
          </a:p>
          <a:p>
            <a:pPr marL="342900" indent="-342900">
              <a:spcBef>
                <a:spcPct val="20000"/>
              </a:spcBef>
              <a:buFontTx/>
              <a:buChar char="•"/>
            </a:pPr>
            <a:r>
              <a:rPr lang="en-US">
                <a:latin typeface="Arial Unicode MS" pitchFamily="34" charset="-128"/>
              </a:rPr>
              <a:t>What is the biggest problem with A*?</a:t>
            </a:r>
          </a:p>
          <a:p>
            <a:pPr marL="342900" indent="-342900">
              <a:spcBef>
                <a:spcPct val="20000"/>
              </a:spcBef>
              <a:buFontTx/>
              <a:buChar char="•"/>
            </a:pPr>
            <a:endParaRPr lang="en-US">
              <a:latin typeface="Arial Unicode MS" pitchFamily="34" charset="-128"/>
            </a:endParaRPr>
          </a:p>
          <a:p>
            <a:pPr marL="342900" indent="-342900">
              <a:spcBef>
                <a:spcPct val="20000"/>
              </a:spcBef>
              <a:buFontTx/>
              <a:buChar char="•"/>
            </a:pPr>
            <a:endParaRPr lang="en-US">
              <a:latin typeface="Arial Unicode MS" pitchFamily="34" charset="-128"/>
            </a:endParaRPr>
          </a:p>
          <a:p>
            <a:pPr marL="342900" indent="-342900">
              <a:spcBef>
                <a:spcPct val="20000"/>
              </a:spcBef>
              <a:buFontTx/>
              <a:buChar char="•"/>
            </a:pPr>
            <a:r>
              <a:rPr lang="en-US">
                <a:latin typeface="Arial Unicode MS" pitchFamily="34" charset="-128"/>
              </a:rPr>
              <a:t>Possible Solution: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9</a:t>
            </a:r>
          </a:p>
        </p:txBody>
      </p:sp>
      <p:sp>
        <p:nvSpPr>
          <p:cNvPr id="6" name="Slide Number Placeholder 5"/>
          <p:cNvSpPr>
            <a:spLocks noGrp="1"/>
          </p:cNvSpPr>
          <p:nvPr>
            <p:ph type="sldNum" sz="quarter" idx="12"/>
          </p:nvPr>
        </p:nvSpPr>
        <p:spPr/>
        <p:txBody>
          <a:bodyPr/>
          <a:lstStyle/>
          <a:p>
            <a:pPr>
              <a:defRPr/>
            </a:pPr>
            <a:r>
              <a:rPr lang="en-US"/>
              <a:t>Slide </a:t>
            </a:r>
            <a:fld id="{27BBED00-EF88-4327-985F-54A4CC4FAA9F}" type="slidenum">
              <a:rPr lang="en-US"/>
              <a:pPr>
                <a:defRPr/>
              </a:pPr>
              <a:t>41</a:t>
            </a:fld>
            <a:endParaRPr lang="en-US"/>
          </a:p>
        </p:txBody>
      </p:sp>
      <p:sp>
        <p:nvSpPr>
          <p:cNvPr id="8210" name="Rectangle 2"/>
          <p:cNvSpPr>
            <a:spLocks noGrp="1" noChangeArrowheads="1"/>
          </p:cNvSpPr>
          <p:nvPr>
            <p:ph type="title"/>
          </p:nvPr>
        </p:nvSpPr>
        <p:spPr/>
        <p:txBody>
          <a:bodyPr/>
          <a:lstStyle/>
          <a:p>
            <a:pPr eaLnBrk="1" hangingPunct="1"/>
            <a:r>
              <a:rPr lang="en-US" smtClean="0"/>
              <a:t>Branch-and-Bound Search Algorithm</a:t>
            </a:r>
          </a:p>
        </p:txBody>
      </p:sp>
      <p:sp>
        <p:nvSpPr>
          <p:cNvPr id="8211" name="Rectangle 3"/>
          <p:cNvSpPr>
            <a:spLocks noGrp="1" noChangeArrowheads="1"/>
          </p:cNvSpPr>
          <p:nvPr>
            <p:ph type="body" idx="1"/>
          </p:nvPr>
        </p:nvSpPr>
        <p:spPr>
          <a:xfrm>
            <a:off x="304800" y="908050"/>
            <a:ext cx="8458200" cy="2160588"/>
          </a:xfrm>
          <a:ln>
            <a:solidFill>
              <a:schemeClr val="accent2"/>
            </a:solidFill>
          </a:ln>
        </p:spPr>
        <p:txBody>
          <a:bodyPr/>
          <a:lstStyle/>
          <a:p>
            <a:pPr eaLnBrk="1" hangingPunct="1">
              <a:lnSpc>
                <a:spcPct val="90000"/>
              </a:lnSpc>
              <a:buFontTx/>
              <a:buChar char="•"/>
            </a:pPr>
            <a:r>
              <a:rPr lang="en-US" sz="2400" smtClean="0"/>
              <a:t>Follow exactly the same search path as </a:t>
            </a:r>
            <a:r>
              <a:rPr lang="en-US" sz="2400" b="1" smtClean="0">
                <a:solidFill>
                  <a:schemeClr val="accent2"/>
                </a:solidFill>
              </a:rPr>
              <a:t>depth-first search</a:t>
            </a:r>
          </a:p>
          <a:p>
            <a:pPr lvl="1" eaLnBrk="1" hangingPunct="1">
              <a:lnSpc>
                <a:spcPct val="90000"/>
              </a:lnSpc>
            </a:pPr>
            <a:r>
              <a:rPr lang="en-US" smtClean="0"/>
              <a:t>treat the frontier as a stack: expand the most-recently added path first</a:t>
            </a:r>
          </a:p>
          <a:p>
            <a:pPr lvl="1" eaLnBrk="1" hangingPunct="1">
              <a:lnSpc>
                <a:spcPct val="90000"/>
              </a:lnSpc>
            </a:pPr>
            <a:r>
              <a:rPr lang="en-US" smtClean="0"/>
              <a:t>the order in which neighbors are expanded can be governed by some arbitrary node-ordering heuristic</a:t>
            </a:r>
          </a:p>
          <a:p>
            <a:pPr eaLnBrk="1" hangingPunct="1">
              <a:lnSpc>
                <a:spcPct val="90000"/>
              </a:lnSpc>
              <a:buFontTx/>
              <a:buChar char="•"/>
            </a:pPr>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9</a:t>
            </a:r>
          </a:p>
        </p:txBody>
      </p:sp>
      <p:sp>
        <p:nvSpPr>
          <p:cNvPr id="6" name="Slide Number Placeholder 5"/>
          <p:cNvSpPr>
            <a:spLocks noGrp="1"/>
          </p:cNvSpPr>
          <p:nvPr>
            <p:ph type="sldNum" sz="quarter" idx="12"/>
          </p:nvPr>
        </p:nvSpPr>
        <p:spPr/>
        <p:txBody>
          <a:bodyPr/>
          <a:lstStyle/>
          <a:p>
            <a:pPr>
              <a:defRPr/>
            </a:pPr>
            <a:r>
              <a:rPr lang="en-US"/>
              <a:t>Slide </a:t>
            </a:r>
            <a:fld id="{DBB43EF7-7AAC-4455-8E95-F0C7EBE4E721}" type="slidenum">
              <a:rPr lang="en-US"/>
              <a:pPr>
                <a:defRPr/>
              </a:pPr>
              <a:t>42</a:t>
            </a:fld>
            <a:endParaRPr lang="en-US"/>
          </a:p>
        </p:txBody>
      </p:sp>
      <p:sp>
        <p:nvSpPr>
          <p:cNvPr id="9227" name="Rectangle 2"/>
          <p:cNvSpPr>
            <a:spLocks noGrp="1" noChangeArrowheads="1"/>
          </p:cNvSpPr>
          <p:nvPr>
            <p:ph type="title"/>
          </p:nvPr>
        </p:nvSpPr>
        <p:spPr/>
        <p:txBody>
          <a:bodyPr/>
          <a:lstStyle/>
          <a:p>
            <a:pPr eaLnBrk="1" hangingPunct="1"/>
            <a:r>
              <a:rPr lang="en-US" smtClean="0"/>
              <a:t>Branch-and-Bound Search Algorithm</a:t>
            </a:r>
          </a:p>
        </p:txBody>
      </p:sp>
      <p:sp>
        <p:nvSpPr>
          <p:cNvPr id="9228" name="Rectangle 3"/>
          <p:cNvSpPr>
            <a:spLocks noGrp="1" noChangeArrowheads="1"/>
          </p:cNvSpPr>
          <p:nvPr>
            <p:ph type="body" idx="1"/>
          </p:nvPr>
        </p:nvSpPr>
        <p:spPr>
          <a:xfrm>
            <a:off x="250825" y="836613"/>
            <a:ext cx="8458200" cy="4968875"/>
          </a:xfrm>
        </p:spPr>
        <p:txBody>
          <a:bodyPr/>
          <a:lstStyle/>
          <a:p>
            <a:pPr eaLnBrk="1" hangingPunct="1">
              <a:lnSpc>
                <a:spcPct val="90000"/>
              </a:lnSpc>
              <a:buFontTx/>
              <a:buChar char="•"/>
            </a:pPr>
            <a:r>
              <a:rPr lang="en-US" sz="2400" smtClean="0"/>
              <a:t>Keep track of a </a:t>
            </a:r>
            <a:r>
              <a:rPr lang="en-US" sz="2400" smtClean="0">
                <a:solidFill>
                  <a:schemeClr val="accent2"/>
                </a:solidFill>
              </a:rPr>
              <a:t>lower bound</a:t>
            </a:r>
            <a:r>
              <a:rPr lang="en-US" sz="2400" smtClean="0"/>
              <a:t> and </a:t>
            </a:r>
            <a:r>
              <a:rPr lang="en-US" sz="2400" smtClean="0">
                <a:solidFill>
                  <a:schemeClr val="accent2"/>
                </a:solidFill>
              </a:rPr>
              <a:t>upper bound</a:t>
            </a:r>
            <a:r>
              <a:rPr lang="en-US" sz="2400" smtClean="0"/>
              <a:t> on solution cost at each path</a:t>
            </a:r>
          </a:p>
          <a:p>
            <a:pPr lvl="1" eaLnBrk="1" hangingPunct="1">
              <a:lnSpc>
                <a:spcPct val="90000"/>
              </a:lnSpc>
            </a:pPr>
            <a:r>
              <a:rPr lang="en-US" sz="2000" smtClean="0">
                <a:solidFill>
                  <a:schemeClr val="accent2"/>
                </a:solidFill>
              </a:rPr>
              <a:t>lower bound</a:t>
            </a:r>
            <a:r>
              <a:rPr lang="en-US" sz="2000" smtClean="0"/>
              <a:t>: </a:t>
            </a:r>
            <a:r>
              <a:rPr lang="en-US" sz="2000" i="1" smtClean="0"/>
              <a:t>LB(p) =  f(p) = cost(p) + h(p)</a:t>
            </a:r>
          </a:p>
          <a:p>
            <a:pPr lvl="1" eaLnBrk="1" hangingPunct="1">
              <a:lnSpc>
                <a:spcPct val="90000"/>
              </a:lnSpc>
            </a:pPr>
            <a:r>
              <a:rPr lang="en-US" sz="2000" smtClean="0">
                <a:solidFill>
                  <a:schemeClr val="accent2"/>
                </a:solidFill>
              </a:rPr>
              <a:t>upper bound:</a:t>
            </a:r>
            <a:r>
              <a:rPr lang="en-US" sz="2000" smtClean="0"/>
              <a:t> </a:t>
            </a:r>
            <a:r>
              <a:rPr lang="en-US" sz="2000" i="1" smtClean="0"/>
              <a:t>UB = </a:t>
            </a:r>
            <a:r>
              <a:rPr lang="en-US" sz="2000" smtClean="0"/>
              <a:t>cost of  the best solution found so far.</a:t>
            </a:r>
          </a:p>
          <a:p>
            <a:pPr lvl="2" eaLnBrk="1" hangingPunct="1">
              <a:lnSpc>
                <a:spcPct val="90000"/>
              </a:lnSpc>
            </a:pPr>
            <a:r>
              <a:rPr lang="en-US" sz="1800" smtClean="0"/>
              <a:t>if no solution has been found yet, set the upper bound to </a:t>
            </a:r>
            <a:r>
              <a:rPr lang="en-US" sz="2400" smtClean="0">
                <a:sym typeface="Symbol" pitchFamily="18" charset="2"/>
              </a:rPr>
              <a:t></a:t>
            </a:r>
            <a:r>
              <a:rPr lang="en-US" sz="1800" smtClean="0"/>
              <a:t>.</a:t>
            </a:r>
          </a:p>
          <a:p>
            <a:pPr eaLnBrk="1" hangingPunct="1">
              <a:lnSpc>
                <a:spcPct val="90000"/>
              </a:lnSpc>
              <a:buFontTx/>
              <a:buChar char="•"/>
            </a:pPr>
            <a:r>
              <a:rPr lang="en-US" sz="2400" smtClean="0"/>
              <a:t>When a path </a:t>
            </a:r>
            <a:r>
              <a:rPr lang="en-US" sz="2400" i="1" smtClean="0"/>
              <a:t>p</a:t>
            </a:r>
            <a:r>
              <a:rPr lang="en-US" sz="2400" smtClean="0"/>
              <a:t> is selected for expansion:</a:t>
            </a:r>
          </a:p>
          <a:p>
            <a:pPr lvl="1" eaLnBrk="1" hangingPunct="1">
              <a:lnSpc>
                <a:spcPct val="90000"/>
              </a:lnSpc>
            </a:pPr>
            <a:r>
              <a:rPr lang="en-US" sz="2000" smtClean="0"/>
              <a:t>if </a:t>
            </a:r>
            <a:r>
              <a:rPr lang="en-US" sz="2000" i="1" smtClean="0"/>
              <a:t>LB(p) </a:t>
            </a:r>
            <a:r>
              <a:rPr lang="en-US" sz="2000" smtClean="0">
                <a:sym typeface="Symbol" pitchFamily="18" charset="2"/>
              </a:rPr>
              <a:t></a:t>
            </a:r>
            <a:r>
              <a:rPr lang="en-US" sz="2000" i="1" smtClean="0"/>
              <a:t>UB</a:t>
            </a:r>
            <a:r>
              <a:rPr lang="en-US" sz="2000" smtClean="0"/>
              <a:t>, remove </a:t>
            </a:r>
            <a:r>
              <a:rPr lang="en-US" sz="2000" i="1" smtClean="0"/>
              <a:t>p</a:t>
            </a:r>
            <a:r>
              <a:rPr lang="en-US" sz="2000" smtClean="0"/>
              <a:t> from frontier without expanding it (pruning)</a:t>
            </a:r>
          </a:p>
          <a:p>
            <a:pPr lvl="1" eaLnBrk="1" hangingPunct="1">
              <a:lnSpc>
                <a:spcPct val="90000"/>
              </a:lnSpc>
            </a:pPr>
            <a:r>
              <a:rPr lang="en-US" sz="2000" smtClean="0"/>
              <a:t>else expand </a:t>
            </a:r>
            <a:r>
              <a:rPr lang="en-US" sz="2000" i="1" smtClean="0"/>
              <a:t>p</a:t>
            </a:r>
            <a:r>
              <a:rPr lang="en-US" sz="2000" smtClean="0"/>
              <a:t>, adding all of its neighbors to the frontier</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dirty="0" smtClean="0"/>
              <a:t>Branch-and-Bound Analysis</a:t>
            </a:r>
            <a:endParaRPr dirty="0" smtClean="0">
              <a:ea typeface="MS PGothic" pitchFamily="34" charset="-128"/>
            </a:endParaRPr>
          </a:p>
        </p:txBody>
      </p:sp>
      <p:sp>
        <p:nvSpPr>
          <p:cNvPr id="3" name="Content Placeholder 2"/>
          <p:cNvSpPr>
            <a:spLocks noGrp="1"/>
          </p:cNvSpPr>
          <p:nvPr>
            <p:ph idx="1"/>
          </p:nvPr>
        </p:nvSpPr>
        <p:spPr/>
        <p:txBody>
          <a:bodyPr/>
          <a:lstStyle/>
          <a:p>
            <a:pPr>
              <a:buSzTx/>
              <a:buFontTx/>
              <a:buChar char="•"/>
            </a:pPr>
            <a:r>
              <a:rPr lang="en-US" dirty="0" smtClean="0"/>
              <a:t>Complete </a:t>
            </a:r>
            <a:r>
              <a:rPr lang="en-US" dirty="0" smtClean="0"/>
              <a:t>?</a:t>
            </a:r>
          </a:p>
          <a:p>
            <a:pPr>
              <a:buSzTx/>
              <a:buFontTx/>
              <a:buChar char="•"/>
            </a:pPr>
            <a:endParaRPr lang="en-US" dirty="0" smtClean="0"/>
          </a:p>
          <a:p>
            <a:pPr>
              <a:buSzTx/>
              <a:buFontTx/>
              <a:buChar char="•"/>
            </a:pPr>
            <a:endParaRPr lang="en-US" dirty="0" smtClean="0"/>
          </a:p>
          <a:p>
            <a:pPr>
              <a:buSzTx/>
              <a:buFontTx/>
              <a:buChar char="•"/>
            </a:pPr>
            <a:r>
              <a:rPr lang="en-US" dirty="0" smtClean="0"/>
              <a:t>O</a:t>
            </a:r>
            <a:r>
              <a:rPr lang="en-US" dirty="0" smtClean="0"/>
              <a:t>ptimal ? </a:t>
            </a:r>
            <a:endParaRPr lang="en-US" dirty="0" smtClean="0"/>
          </a:p>
          <a:p>
            <a:pPr lvl="1">
              <a:buNone/>
            </a:pPr>
            <a:endParaRPr lang="en-US" dirty="0" smtClean="0"/>
          </a:p>
          <a:p>
            <a:pPr>
              <a:buFontTx/>
              <a:buChar char="•"/>
            </a:pPr>
            <a:r>
              <a:rPr lang="en-US" dirty="0" smtClean="0"/>
              <a:t>Space </a:t>
            </a:r>
            <a:r>
              <a:rPr lang="en-US" dirty="0" smtClean="0"/>
              <a:t>complexity?</a:t>
            </a:r>
            <a:endParaRPr lang="en-US" dirty="0" smtClean="0"/>
          </a:p>
          <a:p>
            <a:pPr>
              <a:buSzTx/>
              <a:buFontTx/>
              <a:buChar char="•"/>
            </a:pPr>
            <a:endParaRPr lang="en-US" dirty="0" smtClean="0"/>
          </a:p>
          <a:p>
            <a:pPr lvl="1">
              <a:buFontTx/>
              <a:buChar char="•"/>
            </a:pPr>
            <a:endParaRPr lang="en-US" dirty="0" smtClean="0"/>
          </a:p>
          <a:p>
            <a:pPr>
              <a:buFontTx/>
              <a:buChar char="•"/>
            </a:pPr>
            <a:r>
              <a:rPr lang="en-US" dirty="0" smtClean="0"/>
              <a:t>Time </a:t>
            </a:r>
            <a:r>
              <a:rPr lang="en-US" dirty="0" smtClean="0"/>
              <a:t>complexity?</a:t>
            </a:r>
            <a:endParaRPr lang="en-US" i="1" dirty="0" smtClean="0"/>
          </a:p>
          <a:p>
            <a:pPr>
              <a:buSzTx/>
              <a:buFontTx/>
              <a:buChar char="•"/>
            </a:pPr>
            <a:endParaRPr lang="en-US" i="1" dirty="0" smtClean="0"/>
          </a:p>
          <a:p>
            <a:pPr>
              <a:buSzTx/>
              <a:buFontTx/>
              <a:buChar char="•"/>
            </a:pPr>
            <a:endParaRPr lang="en-US" i="1" dirty="0" smtClean="0"/>
          </a:p>
        </p:txBody>
      </p:sp>
      <p:sp>
        <p:nvSpPr>
          <p:cNvPr id="5" name="Rectangle 7"/>
          <p:cNvSpPr>
            <a:spLocks noChangeArrowheads="1"/>
          </p:cNvSpPr>
          <p:nvPr>
            <p:custDataLst>
              <p:tags r:id="rId1"/>
            </p:custDataLst>
          </p:nvPr>
        </p:nvSpPr>
        <p:spPr bwMode="auto">
          <a:xfrm>
            <a:off x="6443440" y="4418062"/>
            <a:ext cx="1368425" cy="555625"/>
          </a:xfrm>
          <a:prstGeom prst="rect">
            <a:avLst/>
          </a:prstGeom>
          <a:solidFill>
            <a:srgbClr val="00CCFF"/>
          </a:solidFill>
          <a:ln w="9525">
            <a:noFill/>
            <a:miter lim="800000"/>
            <a:headEnd/>
            <a:tailEnd/>
          </a:ln>
        </p:spPr>
        <p:txBody>
          <a:bodyPr wrap="none" anchor="ctr"/>
          <a:lstStyle/>
          <a:p>
            <a:r>
              <a:rPr lang="en-US"/>
              <a:t>O(b+m)</a:t>
            </a:r>
            <a:endParaRPr lang="en-US" baseline="30000"/>
          </a:p>
        </p:txBody>
      </p:sp>
      <p:sp>
        <p:nvSpPr>
          <p:cNvPr id="6" name="TextBox 16"/>
          <p:cNvSpPr txBox="1">
            <a:spLocks noChangeArrowheads="1"/>
          </p:cNvSpPr>
          <p:nvPr/>
        </p:nvSpPr>
        <p:spPr bwMode="auto">
          <a:xfrm>
            <a:off x="2339752" y="4437112"/>
            <a:ext cx="1079500" cy="522287"/>
          </a:xfrm>
          <a:prstGeom prst="rect">
            <a:avLst/>
          </a:prstGeom>
          <a:solidFill>
            <a:srgbClr val="FFFF00"/>
          </a:solidFill>
          <a:ln w="9525">
            <a:noFill/>
            <a:miter lim="800000"/>
            <a:headEnd/>
            <a:tailEnd/>
          </a:ln>
        </p:spPr>
        <p:txBody>
          <a:bodyPr>
            <a:spAutoFit/>
          </a:bodyPr>
          <a:lstStyle/>
          <a:p>
            <a:r>
              <a:rPr lang="en-US" dirty="0"/>
              <a:t>O(</a:t>
            </a:r>
            <a:r>
              <a:rPr lang="en-US" dirty="0" err="1"/>
              <a:t>b</a:t>
            </a:r>
            <a:r>
              <a:rPr lang="en-US" baseline="30000" dirty="0" err="1"/>
              <a:t>m</a:t>
            </a:r>
            <a:r>
              <a:rPr lang="en-US" dirty="0"/>
              <a:t>)</a:t>
            </a:r>
            <a:endParaRPr lang="en-US" baseline="30000" dirty="0"/>
          </a:p>
        </p:txBody>
      </p:sp>
      <p:sp>
        <p:nvSpPr>
          <p:cNvPr id="7" name="TextBox 17"/>
          <p:cNvSpPr txBox="1">
            <a:spLocks noChangeArrowheads="1"/>
          </p:cNvSpPr>
          <p:nvPr/>
        </p:nvSpPr>
        <p:spPr bwMode="auto">
          <a:xfrm>
            <a:off x="5003577" y="4418062"/>
            <a:ext cx="1223963" cy="522287"/>
          </a:xfrm>
          <a:prstGeom prst="rect">
            <a:avLst/>
          </a:prstGeom>
          <a:solidFill>
            <a:srgbClr val="66FF33">
              <a:alpha val="54901"/>
            </a:srgbClr>
          </a:solidFill>
          <a:ln w="9525">
            <a:noFill/>
            <a:miter lim="800000"/>
            <a:headEnd/>
            <a:tailEnd/>
          </a:ln>
        </p:spPr>
        <p:txBody>
          <a:bodyPr>
            <a:spAutoFit/>
          </a:bodyPr>
          <a:lstStyle/>
          <a:p>
            <a:r>
              <a:rPr lang="en-US" dirty="0"/>
              <a:t>O(</a:t>
            </a:r>
            <a:r>
              <a:rPr lang="en-US" dirty="0" err="1"/>
              <a:t>bm</a:t>
            </a:r>
            <a:r>
              <a:rPr lang="en-US" dirty="0"/>
              <a:t>)</a:t>
            </a:r>
            <a:endParaRPr lang="en-US" baseline="30000" dirty="0"/>
          </a:p>
        </p:txBody>
      </p:sp>
      <p:sp>
        <p:nvSpPr>
          <p:cNvPr id="8" name="TextBox 18"/>
          <p:cNvSpPr txBox="1">
            <a:spLocks noChangeArrowheads="1"/>
          </p:cNvSpPr>
          <p:nvPr/>
        </p:nvSpPr>
        <p:spPr bwMode="auto">
          <a:xfrm>
            <a:off x="3635152" y="4437112"/>
            <a:ext cx="1081088" cy="522287"/>
          </a:xfrm>
          <a:prstGeom prst="rect">
            <a:avLst/>
          </a:prstGeom>
          <a:solidFill>
            <a:srgbClr val="FF66CC">
              <a:alpha val="61176"/>
            </a:srgbClr>
          </a:solidFill>
          <a:ln w="9525">
            <a:noFill/>
            <a:miter lim="800000"/>
            <a:headEnd/>
            <a:tailEnd/>
          </a:ln>
        </p:spPr>
        <p:txBody>
          <a:bodyPr>
            <a:spAutoFit/>
          </a:bodyPr>
          <a:lstStyle/>
          <a:p>
            <a:r>
              <a:rPr lang="en-US" dirty="0"/>
              <a:t>O(</a:t>
            </a:r>
            <a:r>
              <a:rPr lang="en-US" dirty="0" err="1"/>
              <a:t>m</a:t>
            </a:r>
            <a:r>
              <a:rPr lang="en-US" baseline="30000" dirty="0" err="1"/>
              <a:t>b</a:t>
            </a:r>
            <a:r>
              <a:rPr lang="en-US" dirty="0"/>
              <a:t>)</a:t>
            </a:r>
          </a:p>
        </p:txBody>
      </p:sp>
      <p:sp>
        <p:nvSpPr>
          <p:cNvPr id="9" name="Rectangle 7"/>
          <p:cNvSpPr>
            <a:spLocks noChangeArrowheads="1"/>
          </p:cNvSpPr>
          <p:nvPr>
            <p:custDataLst>
              <p:tags r:id="rId2"/>
            </p:custDataLst>
          </p:nvPr>
        </p:nvSpPr>
        <p:spPr bwMode="auto">
          <a:xfrm>
            <a:off x="5580088" y="1844824"/>
            <a:ext cx="1584200" cy="608583"/>
          </a:xfrm>
          <a:prstGeom prst="rect">
            <a:avLst/>
          </a:prstGeom>
          <a:solidFill>
            <a:srgbClr val="00CCFF"/>
          </a:solidFill>
          <a:ln w="9525">
            <a:noFill/>
            <a:miter lim="800000"/>
            <a:headEnd/>
            <a:tailEnd/>
          </a:ln>
        </p:spPr>
        <p:txBody>
          <a:bodyPr wrap="none" anchor="ctr"/>
          <a:lstStyle/>
          <a:p>
            <a:r>
              <a:rPr lang="en-US" dirty="0" smtClean="0"/>
              <a:t>It depends</a:t>
            </a:r>
            <a:endParaRPr lang="en-US" baseline="30000" dirty="0"/>
          </a:p>
        </p:txBody>
      </p:sp>
      <p:sp>
        <p:nvSpPr>
          <p:cNvPr id="10" name="TextBox 16"/>
          <p:cNvSpPr txBox="1">
            <a:spLocks noChangeArrowheads="1"/>
          </p:cNvSpPr>
          <p:nvPr/>
        </p:nvSpPr>
        <p:spPr bwMode="auto">
          <a:xfrm>
            <a:off x="2627784" y="1844824"/>
            <a:ext cx="1079500" cy="522287"/>
          </a:xfrm>
          <a:prstGeom prst="rect">
            <a:avLst/>
          </a:prstGeom>
          <a:solidFill>
            <a:srgbClr val="FFFF00"/>
          </a:solidFill>
          <a:ln w="9525">
            <a:noFill/>
            <a:miter lim="800000"/>
            <a:headEnd/>
            <a:tailEnd/>
          </a:ln>
        </p:spPr>
        <p:txBody>
          <a:bodyPr>
            <a:spAutoFit/>
          </a:bodyPr>
          <a:lstStyle/>
          <a:p>
            <a:r>
              <a:rPr lang="en-US" dirty="0" smtClean="0"/>
              <a:t>yes</a:t>
            </a:r>
            <a:endParaRPr lang="en-US" baseline="30000" dirty="0"/>
          </a:p>
        </p:txBody>
      </p:sp>
      <p:sp>
        <p:nvSpPr>
          <p:cNvPr id="11" name="TextBox 18"/>
          <p:cNvSpPr txBox="1">
            <a:spLocks noChangeArrowheads="1"/>
          </p:cNvSpPr>
          <p:nvPr/>
        </p:nvSpPr>
        <p:spPr bwMode="auto">
          <a:xfrm>
            <a:off x="3923184" y="1844824"/>
            <a:ext cx="1081088" cy="522287"/>
          </a:xfrm>
          <a:prstGeom prst="rect">
            <a:avLst/>
          </a:prstGeom>
          <a:solidFill>
            <a:srgbClr val="FF66CC">
              <a:alpha val="61176"/>
            </a:srgbClr>
          </a:solidFill>
          <a:ln w="9525">
            <a:noFill/>
            <a:miter lim="800000"/>
            <a:headEnd/>
            <a:tailEnd/>
          </a:ln>
        </p:spPr>
        <p:txBody>
          <a:bodyPr>
            <a:spAutoFit/>
          </a:bodyPr>
          <a:lstStyle/>
          <a:p>
            <a:r>
              <a:rPr lang="en-US" dirty="0" smtClean="0"/>
              <a:t>no</a:t>
            </a:r>
            <a:endParaRPr lang="en-US" dirty="0"/>
          </a:p>
        </p:txBody>
      </p:sp>
      <p:sp>
        <p:nvSpPr>
          <p:cNvPr id="12" name="Rectangle 7"/>
          <p:cNvSpPr>
            <a:spLocks noChangeArrowheads="1"/>
          </p:cNvSpPr>
          <p:nvPr>
            <p:custDataLst>
              <p:tags r:id="rId3"/>
            </p:custDataLst>
          </p:nvPr>
        </p:nvSpPr>
        <p:spPr bwMode="auto">
          <a:xfrm>
            <a:off x="5292800" y="3068960"/>
            <a:ext cx="1584200" cy="608583"/>
          </a:xfrm>
          <a:prstGeom prst="rect">
            <a:avLst/>
          </a:prstGeom>
          <a:solidFill>
            <a:srgbClr val="00CCFF"/>
          </a:solidFill>
          <a:ln w="9525">
            <a:noFill/>
            <a:miter lim="800000"/>
            <a:headEnd/>
            <a:tailEnd/>
          </a:ln>
        </p:spPr>
        <p:txBody>
          <a:bodyPr wrap="none" anchor="ctr"/>
          <a:lstStyle/>
          <a:p>
            <a:r>
              <a:rPr lang="en-US" dirty="0" smtClean="0"/>
              <a:t>It depends</a:t>
            </a:r>
            <a:endParaRPr lang="en-US" baseline="30000" dirty="0"/>
          </a:p>
        </p:txBody>
      </p:sp>
      <p:sp>
        <p:nvSpPr>
          <p:cNvPr id="13" name="TextBox 16"/>
          <p:cNvSpPr txBox="1">
            <a:spLocks noChangeArrowheads="1"/>
          </p:cNvSpPr>
          <p:nvPr/>
        </p:nvSpPr>
        <p:spPr bwMode="auto">
          <a:xfrm>
            <a:off x="2340496" y="3068960"/>
            <a:ext cx="1079500" cy="522287"/>
          </a:xfrm>
          <a:prstGeom prst="rect">
            <a:avLst/>
          </a:prstGeom>
          <a:solidFill>
            <a:srgbClr val="FFFF00"/>
          </a:solidFill>
          <a:ln w="9525">
            <a:noFill/>
            <a:miter lim="800000"/>
            <a:headEnd/>
            <a:tailEnd/>
          </a:ln>
        </p:spPr>
        <p:txBody>
          <a:bodyPr>
            <a:spAutoFit/>
          </a:bodyPr>
          <a:lstStyle/>
          <a:p>
            <a:r>
              <a:rPr lang="en-US" dirty="0" smtClean="0"/>
              <a:t>yes</a:t>
            </a:r>
            <a:endParaRPr lang="en-US" baseline="30000" dirty="0"/>
          </a:p>
        </p:txBody>
      </p:sp>
      <p:sp>
        <p:nvSpPr>
          <p:cNvPr id="14" name="TextBox 18"/>
          <p:cNvSpPr txBox="1">
            <a:spLocks noChangeArrowheads="1"/>
          </p:cNvSpPr>
          <p:nvPr/>
        </p:nvSpPr>
        <p:spPr bwMode="auto">
          <a:xfrm>
            <a:off x="3635896" y="3068960"/>
            <a:ext cx="1081088" cy="522287"/>
          </a:xfrm>
          <a:prstGeom prst="rect">
            <a:avLst/>
          </a:prstGeom>
          <a:solidFill>
            <a:srgbClr val="FF66CC">
              <a:alpha val="61176"/>
            </a:srgbClr>
          </a:solidFill>
          <a:ln w="9525">
            <a:noFill/>
            <a:miter lim="800000"/>
            <a:headEnd/>
            <a:tailEnd/>
          </a:ln>
        </p:spPr>
        <p:txBody>
          <a:bodyPr>
            <a:spAutoFit/>
          </a:bodyPr>
          <a:lstStyle/>
          <a:p>
            <a:r>
              <a:rPr lang="en-US" dirty="0" smtClean="0"/>
              <a:t>no</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3</a:t>
            </a:r>
            <a:endParaRPr lang="en-US"/>
          </a:p>
        </p:txBody>
      </p:sp>
      <p:sp>
        <p:nvSpPr>
          <p:cNvPr id="6" name="Slide Number Placeholder 5"/>
          <p:cNvSpPr>
            <a:spLocks noGrp="1"/>
          </p:cNvSpPr>
          <p:nvPr>
            <p:ph type="sldNum" sz="quarter" idx="12"/>
          </p:nvPr>
        </p:nvSpPr>
        <p:spPr/>
        <p:txBody>
          <a:bodyPr/>
          <a:lstStyle/>
          <a:p>
            <a:pPr>
              <a:defRPr/>
            </a:pPr>
            <a:r>
              <a:rPr lang="en-US"/>
              <a:t>Slide </a:t>
            </a:r>
            <a:fld id="{6C58C241-B467-4C4F-A704-33C58BC4E043}" type="slidenum">
              <a:rPr lang="en-US"/>
              <a:pPr>
                <a:defRPr/>
              </a:pPr>
              <a:t>44</a:t>
            </a:fld>
            <a:endParaRPr lang="en-US"/>
          </a:p>
        </p:txBody>
      </p:sp>
      <p:sp>
        <p:nvSpPr>
          <p:cNvPr id="24580" name="Rectangle 2"/>
          <p:cNvSpPr>
            <a:spLocks noGrp="1" noChangeArrowheads="1"/>
          </p:cNvSpPr>
          <p:nvPr>
            <p:ph type="title"/>
          </p:nvPr>
        </p:nvSpPr>
        <p:spPr>
          <a:xfrm>
            <a:off x="251520" y="188640"/>
            <a:ext cx="8534400" cy="685800"/>
          </a:xfrm>
        </p:spPr>
        <p:txBody>
          <a:bodyPr/>
          <a:lstStyle/>
          <a:p>
            <a:pPr eaLnBrk="1" hangingPunct="1"/>
            <a:r>
              <a:rPr lang="en-US" dirty="0" smtClean="0"/>
              <a:t>Lecture Overview</a:t>
            </a:r>
          </a:p>
        </p:txBody>
      </p:sp>
      <p:sp>
        <p:nvSpPr>
          <p:cNvPr id="24581" name="Rectangle 3"/>
          <p:cNvSpPr>
            <a:spLocks noGrp="1" noChangeArrowheads="1"/>
          </p:cNvSpPr>
          <p:nvPr>
            <p:ph type="body" idx="1"/>
          </p:nvPr>
        </p:nvSpPr>
        <p:spPr>
          <a:xfrm>
            <a:off x="323528" y="692696"/>
            <a:ext cx="8458200" cy="3732212"/>
          </a:xfrm>
        </p:spPr>
        <p:txBody>
          <a:bodyPr/>
          <a:lstStyle/>
          <a:p>
            <a:pPr eaLnBrk="1" hangingPunct="1">
              <a:buFontTx/>
              <a:buChar char="•"/>
            </a:pPr>
            <a:r>
              <a:rPr lang="en-US" sz="3600" b="1" dirty="0" smtClean="0"/>
              <a:t>Recap Uninformed Cost </a:t>
            </a:r>
          </a:p>
          <a:p>
            <a:pPr eaLnBrk="1" hangingPunct="1">
              <a:buFontTx/>
              <a:buChar char="•"/>
            </a:pPr>
            <a:r>
              <a:rPr lang="en-US" sz="3600" b="1" dirty="0" smtClean="0">
                <a:solidFill>
                  <a:schemeClr val="tx2"/>
                </a:solidFill>
              </a:rPr>
              <a:t>Heuristic Search</a:t>
            </a:r>
          </a:p>
          <a:p>
            <a:pPr lvl="1" eaLnBrk="1" hangingPunct="1"/>
            <a:r>
              <a:rPr lang="en-US" sz="3200" b="1" dirty="0" smtClean="0">
                <a:solidFill>
                  <a:schemeClr val="tx2"/>
                </a:solidFill>
              </a:rPr>
              <a:t>Best-First Search</a:t>
            </a:r>
          </a:p>
          <a:p>
            <a:pPr lvl="1" eaLnBrk="1" hangingPunct="1"/>
            <a:r>
              <a:rPr lang="en-US" sz="3200" b="1" dirty="0" smtClean="0">
                <a:solidFill>
                  <a:schemeClr val="tx2"/>
                </a:solidFill>
              </a:rPr>
              <a:t>A* and its Optimality</a:t>
            </a:r>
          </a:p>
          <a:p>
            <a:pPr lvl="1" eaLnBrk="1" hangingPunct="1"/>
            <a:endParaRPr lang="en-US" sz="1000" b="1" dirty="0" smtClean="0">
              <a:solidFill>
                <a:schemeClr val="tx2"/>
              </a:solidFill>
            </a:endParaRPr>
          </a:p>
          <a:p>
            <a:pPr eaLnBrk="1" hangingPunct="1">
              <a:buFontTx/>
              <a:buChar char="•"/>
            </a:pPr>
            <a:r>
              <a:rPr lang="en-US" sz="3600" b="1" dirty="0" smtClean="0">
                <a:solidFill>
                  <a:schemeClr val="tx2"/>
                </a:solidFill>
              </a:rPr>
              <a:t>Advanced Methods</a:t>
            </a:r>
          </a:p>
          <a:p>
            <a:pPr lvl="1" eaLnBrk="1" hangingPunct="1"/>
            <a:r>
              <a:rPr lang="en-US" sz="3200" dirty="0" smtClean="0">
                <a:solidFill>
                  <a:schemeClr val="tx2"/>
                </a:solidFill>
              </a:rPr>
              <a:t>Branch &amp; Bound</a:t>
            </a:r>
          </a:p>
          <a:p>
            <a:pPr lvl="1" eaLnBrk="1" hangingPunct="1"/>
            <a:r>
              <a:rPr lang="en-US" sz="3200" dirty="0" smtClean="0">
                <a:solidFill>
                  <a:srgbClr val="00B050"/>
                </a:solidFill>
              </a:rPr>
              <a:t>A</a:t>
            </a:r>
            <a:r>
              <a:rPr lang="en-US" sz="3200" baseline="30000" dirty="0" smtClean="0">
                <a:solidFill>
                  <a:srgbClr val="00B050"/>
                </a:solidFill>
              </a:rPr>
              <a:t>* </a:t>
            </a:r>
            <a:r>
              <a:rPr lang="en-US" sz="3200" dirty="0" smtClean="0">
                <a:solidFill>
                  <a:srgbClr val="00B050"/>
                </a:solidFill>
              </a:rPr>
              <a:t>tricks</a:t>
            </a:r>
          </a:p>
          <a:p>
            <a:pPr lvl="1" eaLnBrk="1" hangingPunct="1"/>
            <a:r>
              <a:rPr lang="en-US" sz="3200" dirty="0" smtClean="0">
                <a:solidFill>
                  <a:schemeClr val="tx2"/>
                </a:solidFill>
              </a:rPr>
              <a:t>Pruning Cycles and Repeated States</a:t>
            </a:r>
          </a:p>
          <a:p>
            <a:pPr lvl="1" eaLnBrk="1" hangingPunct="1"/>
            <a:r>
              <a:rPr lang="en-US" sz="3200" dirty="0" smtClean="0">
                <a:solidFill>
                  <a:schemeClr val="tx2"/>
                </a:solidFill>
              </a:rPr>
              <a:t>Dynamic Programming</a:t>
            </a:r>
            <a:endParaRPr lang="en-US" sz="3600" b="1" dirty="0" smtClean="0">
              <a:solidFill>
                <a:schemeClr val="tx2"/>
              </a:solidFill>
            </a:endParaRPr>
          </a:p>
          <a:p>
            <a:pPr eaLnBrk="1" hangingPunct="1">
              <a:buFont typeface="Arial" pitchFamily="34" charset="0"/>
              <a:buChar char="•"/>
            </a:pPr>
            <a:endParaRPr lang="en-US" sz="3600" b="1" dirty="0" smtClean="0">
              <a:solidFill>
                <a:schemeClr val="tx2"/>
              </a:solidFill>
            </a:endParaRPr>
          </a:p>
          <a:p>
            <a:pPr lvl="1" eaLnBrk="1" hangingPunct="1"/>
            <a:endParaRPr lang="en-US" sz="3200" b="1" dirty="0" smtClean="0">
              <a:solidFill>
                <a:schemeClr val="tx2"/>
              </a:solidFill>
            </a:endParaRPr>
          </a:p>
          <a:p>
            <a:pPr eaLnBrk="1" hangingPunct="1">
              <a:buFontTx/>
              <a:buChar char="•"/>
            </a:pPr>
            <a:endParaRPr lang="en-US" sz="3600" dirty="0" smtClean="0">
              <a:solidFill>
                <a:schemeClr val="bg2"/>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9</a:t>
            </a:r>
          </a:p>
        </p:txBody>
      </p:sp>
      <p:sp>
        <p:nvSpPr>
          <p:cNvPr id="6" name="Slide Number Placeholder 5"/>
          <p:cNvSpPr>
            <a:spLocks noGrp="1"/>
          </p:cNvSpPr>
          <p:nvPr>
            <p:ph type="sldNum" sz="quarter" idx="12"/>
          </p:nvPr>
        </p:nvSpPr>
        <p:spPr/>
        <p:txBody>
          <a:bodyPr/>
          <a:lstStyle/>
          <a:p>
            <a:pPr>
              <a:defRPr/>
            </a:pPr>
            <a:r>
              <a:rPr lang="en-US"/>
              <a:t>Slide </a:t>
            </a:r>
            <a:fld id="{BA8B54EC-E5DF-43C1-831F-A128FE19CB6C}" type="slidenum">
              <a:rPr lang="en-US"/>
              <a:pPr>
                <a:defRPr/>
              </a:pPr>
              <a:t>45</a:t>
            </a:fld>
            <a:endParaRPr lang="en-US"/>
          </a:p>
        </p:txBody>
      </p:sp>
      <p:sp>
        <p:nvSpPr>
          <p:cNvPr id="11269" name="Rectangle 2"/>
          <p:cNvSpPr>
            <a:spLocks noGrp="1" noChangeArrowheads="1"/>
          </p:cNvSpPr>
          <p:nvPr>
            <p:ph type="title"/>
          </p:nvPr>
        </p:nvSpPr>
        <p:spPr/>
        <p:txBody>
          <a:bodyPr/>
          <a:lstStyle/>
          <a:p>
            <a:pPr eaLnBrk="1" hangingPunct="1"/>
            <a:r>
              <a:rPr lang="en-US" smtClean="0"/>
              <a:t>Other </a:t>
            </a:r>
            <a:r>
              <a:rPr lang="en-US" i="1" smtClean="0"/>
              <a:t>A</a:t>
            </a:r>
            <a:r>
              <a:rPr lang="en-US" i="1" baseline="30000" smtClean="0"/>
              <a:t>*</a:t>
            </a:r>
            <a:r>
              <a:rPr lang="en-US" smtClean="0"/>
              <a:t> Enhancements</a:t>
            </a:r>
          </a:p>
        </p:txBody>
      </p:sp>
      <p:sp>
        <p:nvSpPr>
          <p:cNvPr id="11270" name="Rectangle 3"/>
          <p:cNvSpPr>
            <a:spLocks noGrp="1" noChangeArrowheads="1"/>
          </p:cNvSpPr>
          <p:nvPr>
            <p:ph type="body" idx="1"/>
          </p:nvPr>
        </p:nvSpPr>
        <p:spPr/>
        <p:txBody>
          <a:bodyPr/>
          <a:lstStyle/>
          <a:p>
            <a:pPr eaLnBrk="1" hangingPunct="1"/>
            <a:endParaRPr lang="en-US" dirty="0" smtClean="0"/>
          </a:p>
          <a:p>
            <a:pPr eaLnBrk="1" hangingPunct="1"/>
            <a:r>
              <a:rPr lang="en-US" dirty="0" smtClean="0"/>
              <a:t>The main problem with </a:t>
            </a:r>
            <a:r>
              <a:rPr lang="en-US" i="1" dirty="0" smtClean="0"/>
              <a:t>A</a:t>
            </a:r>
            <a:r>
              <a:rPr lang="en-US" i="1" baseline="30000" dirty="0" smtClean="0"/>
              <a:t>*</a:t>
            </a:r>
            <a:r>
              <a:rPr lang="en-US" dirty="0" smtClean="0"/>
              <a:t> is that it uses exponential space.  Branch and bound was one way around this problem.  Are there others?</a:t>
            </a:r>
          </a:p>
          <a:p>
            <a:pPr eaLnBrk="1" hangingPunct="1"/>
            <a:endParaRPr lang="en-US" dirty="0" smtClean="0"/>
          </a:p>
          <a:p>
            <a:pPr eaLnBrk="1" hangingPunct="1">
              <a:buFontTx/>
              <a:buChar char="•"/>
            </a:pPr>
            <a:r>
              <a:rPr lang="en-US" dirty="0" smtClean="0"/>
              <a:t>…….</a:t>
            </a:r>
          </a:p>
          <a:p>
            <a:pPr eaLnBrk="1" hangingPunct="1">
              <a:buFontTx/>
              <a:buChar char="•"/>
            </a:pPr>
            <a:r>
              <a:rPr lang="en-US" dirty="0" smtClean="0"/>
              <a:t>Memory-bounded </a:t>
            </a:r>
            <a:r>
              <a:rPr lang="en-US" i="1" dirty="0" smtClean="0"/>
              <a:t>A</a:t>
            </a:r>
            <a:r>
              <a:rPr lang="en-US" i="1" baseline="30000" dirty="0" smtClean="0"/>
              <a:t>*</a:t>
            </a:r>
            <a:r>
              <a:rPr lang="en-US" dirty="0" smtClean="0"/>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9</a:t>
            </a:r>
          </a:p>
        </p:txBody>
      </p:sp>
      <p:sp>
        <p:nvSpPr>
          <p:cNvPr id="6" name="Slide Number Placeholder 5"/>
          <p:cNvSpPr>
            <a:spLocks noGrp="1"/>
          </p:cNvSpPr>
          <p:nvPr>
            <p:ph type="sldNum" sz="quarter" idx="12"/>
          </p:nvPr>
        </p:nvSpPr>
        <p:spPr/>
        <p:txBody>
          <a:bodyPr/>
          <a:lstStyle/>
          <a:p>
            <a:pPr>
              <a:defRPr/>
            </a:pPr>
            <a:r>
              <a:rPr lang="en-US"/>
              <a:t>Slide </a:t>
            </a:r>
            <a:fld id="{6665B7CD-D4A6-4516-86BC-04B16434A305}" type="slidenum">
              <a:rPr lang="en-US"/>
              <a:pPr>
                <a:defRPr/>
              </a:pPr>
              <a:t>46</a:t>
            </a:fld>
            <a:endParaRPr lang="en-US"/>
          </a:p>
        </p:txBody>
      </p:sp>
      <p:sp>
        <p:nvSpPr>
          <p:cNvPr id="12294" name="Rectangle 2"/>
          <p:cNvSpPr>
            <a:spLocks noGrp="1" noChangeArrowheads="1"/>
          </p:cNvSpPr>
          <p:nvPr>
            <p:ph type="title"/>
          </p:nvPr>
        </p:nvSpPr>
        <p:spPr/>
        <p:txBody>
          <a:bodyPr/>
          <a:lstStyle/>
          <a:p>
            <a:pPr eaLnBrk="1" hangingPunct="1"/>
            <a:r>
              <a:rPr lang="en-US" smtClean="0"/>
              <a:t>(Heuristic) Iterative Deepening – IDA*</a:t>
            </a:r>
          </a:p>
        </p:txBody>
      </p:sp>
      <p:sp>
        <p:nvSpPr>
          <p:cNvPr id="12295" name="Rectangle 3"/>
          <p:cNvSpPr>
            <a:spLocks noGrp="1" noChangeArrowheads="1"/>
          </p:cNvSpPr>
          <p:nvPr>
            <p:ph type="body" idx="1"/>
          </p:nvPr>
        </p:nvSpPr>
        <p:spPr/>
        <p:txBody>
          <a:bodyPr/>
          <a:lstStyle/>
          <a:p>
            <a:pPr eaLnBrk="1" hangingPunct="1"/>
            <a:r>
              <a:rPr lang="en-US" b="1" dirty="0" smtClean="0"/>
              <a:t>B &amp; B</a:t>
            </a:r>
            <a:r>
              <a:rPr lang="en-US" dirty="0" smtClean="0"/>
              <a:t> can still get stuck in infinite (extremely long) paths</a:t>
            </a:r>
          </a:p>
          <a:p>
            <a:pPr eaLnBrk="1" hangingPunct="1">
              <a:buFontTx/>
              <a:buChar char="•"/>
            </a:pPr>
            <a:r>
              <a:rPr lang="en-US" dirty="0" smtClean="0"/>
              <a:t>Search depth-first, but to a fixed depth</a:t>
            </a:r>
          </a:p>
          <a:p>
            <a:pPr lvl="1" eaLnBrk="1" hangingPunct="1"/>
            <a:r>
              <a:rPr lang="en-US" dirty="0" smtClean="0"/>
              <a:t>if you don't find a solution, increase the depth tolerance and try again</a:t>
            </a:r>
          </a:p>
          <a:p>
            <a:pPr lvl="1" eaLnBrk="1" hangingPunct="1"/>
            <a:r>
              <a:rPr lang="en-US" dirty="0" smtClean="0">
                <a:solidFill>
                  <a:schemeClr val="accent2"/>
                </a:solidFill>
              </a:rPr>
              <a:t>depth is measured in………………</a:t>
            </a:r>
          </a:p>
          <a:p>
            <a:pPr lvl="1" eaLnBrk="1" hangingPunct="1">
              <a:buNone/>
            </a:pPr>
            <a:endParaRPr lang="en-US" dirty="0" smtClean="0">
              <a:solidFill>
                <a:schemeClr val="accent2"/>
              </a:solidFill>
            </a:endParaRPr>
          </a:p>
          <a:p>
            <a:pPr eaLnBrk="1" hangingPunct="1">
              <a:buFontTx/>
              <a:buChar char="•"/>
            </a:pPr>
            <a:r>
              <a:rPr lang="en-US" dirty="0" smtClean="0"/>
              <a:t>Counter-intuitively, the asymptotic complexity is not changed, even though we visit paths multiple times (</a:t>
            </a:r>
            <a:r>
              <a:rPr lang="en-US" i="1" u="sng" dirty="0" smtClean="0"/>
              <a:t>go back to slides on uninformed </a:t>
            </a:r>
            <a:r>
              <a:rPr lang="en-US" i="1" u="sng" dirty="0" smtClean="0"/>
              <a:t>IDS</a:t>
            </a:r>
            <a:r>
              <a:rPr lang="en-US" dirty="0" smtClean="0"/>
              <a:t>)</a:t>
            </a:r>
            <a:endParaRPr lang="en-US"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sz="3600" smtClean="0">
                <a:ea typeface="MS PGothic" pitchFamily="34" charset="-128"/>
              </a:rPr>
              <a:t>Analysis of Iterative Deepening A* (IDA*)</a:t>
            </a:r>
            <a:endParaRPr smtClean="0">
              <a:ea typeface="MS PGothic" pitchFamily="34" charset="-128"/>
            </a:endParaRPr>
          </a:p>
        </p:txBody>
      </p:sp>
      <p:sp>
        <p:nvSpPr>
          <p:cNvPr id="3" name="Content Placeholder 2"/>
          <p:cNvSpPr>
            <a:spLocks noGrp="1"/>
          </p:cNvSpPr>
          <p:nvPr>
            <p:ph idx="1"/>
          </p:nvPr>
        </p:nvSpPr>
        <p:spPr/>
        <p:txBody>
          <a:bodyPr/>
          <a:lstStyle/>
          <a:p>
            <a:pPr>
              <a:buSzTx/>
              <a:buFontTx/>
              <a:buChar char="•"/>
            </a:pPr>
            <a:r>
              <a:rPr lang="en-US" dirty="0" smtClean="0"/>
              <a:t>Complete and optimal: </a:t>
            </a:r>
          </a:p>
          <a:p>
            <a:pPr lvl="1"/>
            <a:endParaRPr lang="en-US" dirty="0" smtClean="0"/>
          </a:p>
          <a:p>
            <a:pPr lvl="1"/>
            <a:endParaRPr lang="en-US" dirty="0" smtClean="0"/>
          </a:p>
          <a:p>
            <a:pPr>
              <a:buSzTx/>
              <a:buFontTx/>
              <a:buChar char="•"/>
            </a:pPr>
            <a:r>
              <a:rPr lang="en-US" dirty="0" smtClean="0"/>
              <a:t>Time complexity:</a:t>
            </a:r>
            <a:endParaRPr lang="en-US" i="1" dirty="0" smtClean="0"/>
          </a:p>
          <a:p>
            <a:pPr lvl="1">
              <a:buFontTx/>
              <a:buChar char="•"/>
            </a:pPr>
            <a:endParaRPr lang="en-US" dirty="0" smtClean="0"/>
          </a:p>
          <a:p>
            <a:pPr>
              <a:buSzTx/>
              <a:buFontTx/>
              <a:buChar char="•"/>
            </a:pPr>
            <a:r>
              <a:rPr lang="en-US" dirty="0" smtClean="0"/>
              <a:t>Space complexity:</a:t>
            </a:r>
          </a:p>
          <a:p>
            <a:pPr>
              <a:buSzTx/>
              <a:buFontTx/>
              <a:buChar char="•"/>
            </a:pPr>
            <a:endParaRPr lang="en-US" i="1" dirty="0" smtClean="0"/>
          </a:p>
          <a:p>
            <a:pPr>
              <a:buSzTx/>
              <a:buFontTx/>
              <a:buChar char="•"/>
            </a:pPr>
            <a:endParaRPr lang="en-US" i="1" dirty="0" smtClean="0"/>
          </a:p>
        </p:txBody>
      </p:sp>
      <p:sp>
        <p:nvSpPr>
          <p:cNvPr id="5" name="Rectangle 7"/>
          <p:cNvSpPr>
            <a:spLocks noChangeArrowheads="1"/>
          </p:cNvSpPr>
          <p:nvPr>
            <p:custDataLst>
              <p:tags r:id="rId1"/>
            </p:custDataLst>
          </p:nvPr>
        </p:nvSpPr>
        <p:spPr bwMode="auto">
          <a:xfrm>
            <a:off x="6443440" y="4346054"/>
            <a:ext cx="1368425" cy="555625"/>
          </a:xfrm>
          <a:prstGeom prst="rect">
            <a:avLst/>
          </a:prstGeom>
          <a:solidFill>
            <a:srgbClr val="00CCFF"/>
          </a:solidFill>
          <a:ln w="9525">
            <a:noFill/>
            <a:miter lim="800000"/>
            <a:headEnd/>
            <a:tailEnd/>
          </a:ln>
        </p:spPr>
        <p:txBody>
          <a:bodyPr wrap="none" anchor="ctr"/>
          <a:lstStyle/>
          <a:p>
            <a:r>
              <a:rPr lang="en-US"/>
              <a:t>O(b+m)</a:t>
            </a:r>
            <a:endParaRPr lang="en-US" baseline="30000"/>
          </a:p>
        </p:txBody>
      </p:sp>
      <p:sp>
        <p:nvSpPr>
          <p:cNvPr id="6" name="TextBox 16"/>
          <p:cNvSpPr txBox="1">
            <a:spLocks noChangeArrowheads="1"/>
          </p:cNvSpPr>
          <p:nvPr/>
        </p:nvSpPr>
        <p:spPr bwMode="auto">
          <a:xfrm>
            <a:off x="2339752" y="4365104"/>
            <a:ext cx="1079500" cy="522287"/>
          </a:xfrm>
          <a:prstGeom prst="rect">
            <a:avLst/>
          </a:prstGeom>
          <a:solidFill>
            <a:srgbClr val="FFFF00"/>
          </a:solidFill>
          <a:ln w="9525">
            <a:noFill/>
            <a:miter lim="800000"/>
            <a:headEnd/>
            <a:tailEnd/>
          </a:ln>
        </p:spPr>
        <p:txBody>
          <a:bodyPr>
            <a:spAutoFit/>
          </a:bodyPr>
          <a:lstStyle/>
          <a:p>
            <a:r>
              <a:rPr lang="en-US"/>
              <a:t>O(b</a:t>
            </a:r>
            <a:r>
              <a:rPr lang="en-US" baseline="30000"/>
              <a:t>m</a:t>
            </a:r>
            <a:r>
              <a:rPr lang="en-US"/>
              <a:t>)</a:t>
            </a:r>
            <a:endParaRPr lang="en-US" baseline="30000"/>
          </a:p>
        </p:txBody>
      </p:sp>
      <p:sp>
        <p:nvSpPr>
          <p:cNvPr id="7" name="TextBox 17"/>
          <p:cNvSpPr txBox="1">
            <a:spLocks noChangeArrowheads="1"/>
          </p:cNvSpPr>
          <p:nvPr/>
        </p:nvSpPr>
        <p:spPr bwMode="auto">
          <a:xfrm>
            <a:off x="5003577" y="4346054"/>
            <a:ext cx="1223963" cy="522287"/>
          </a:xfrm>
          <a:prstGeom prst="rect">
            <a:avLst/>
          </a:prstGeom>
          <a:solidFill>
            <a:srgbClr val="66FF33">
              <a:alpha val="54901"/>
            </a:srgbClr>
          </a:solidFill>
          <a:ln w="9525">
            <a:noFill/>
            <a:miter lim="800000"/>
            <a:headEnd/>
            <a:tailEnd/>
          </a:ln>
        </p:spPr>
        <p:txBody>
          <a:bodyPr>
            <a:spAutoFit/>
          </a:bodyPr>
          <a:lstStyle/>
          <a:p>
            <a:r>
              <a:rPr lang="en-US"/>
              <a:t>O(bm)</a:t>
            </a:r>
            <a:endParaRPr lang="en-US" baseline="30000"/>
          </a:p>
        </p:txBody>
      </p:sp>
      <p:sp>
        <p:nvSpPr>
          <p:cNvPr id="8" name="TextBox 18"/>
          <p:cNvSpPr txBox="1">
            <a:spLocks noChangeArrowheads="1"/>
          </p:cNvSpPr>
          <p:nvPr/>
        </p:nvSpPr>
        <p:spPr bwMode="auto">
          <a:xfrm>
            <a:off x="3635152" y="4365104"/>
            <a:ext cx="1081088" cy="522287"/>
          </a:xfrm>
          <a:prstGeom prst="rect">
            <a:avLst/>
          </a:prstGeom>
          <a:solidFill>
            <a:srgbClr val="FF66CC">
              <a:alpha val="61176"/>
            </a:srgbClr>
          </a:solidFill>
          <a:ln w="9525">
            <a:noFill/>
            <a:miter lim="800000"/>
            <a:headEnd/>
            <a:tailEnd/>
          </a:ln>
        </p:spPr>
        <p:txBody>
          <a:bodyPr>
            <a:spAutoFit/>
          </a:bodyPr>
          <a:lstStyle/>
          <a:p>
            <a:r>
              <a:rPr lang="en-US"/>
              <a:t>O(m</a:t>
            </a:r>
            <a:r>
              <a:rPr lang="en-US" baseline="30000"/>
              <a:t>b</a:t>
            </a:r>
            <a:r>
              <a:rPr lang="en-US"/>
              <a:t>)</a:t>
            </a:r>
          </a:p>
        </p:txBody>
      </p:sp>
      <p:sp>
        <p:nvSpPr>
          <p:cNvPr id="9" name="Rectangle 7"/>
          <p:cNvSpPr>
            <a:spLocks noChangeArrowheads="1"/>
          </p:cNvSpPr>
          <p:nvPr>
            <p:custDataLst>
              <p:tags r:id="rId2"/>
            </p:custDataLst>
          </p:nvPr>
        </p:nvSpPr>
        <p:spPr bwMode="auto">
          <a:xfrm>
            <a:off x="5580088" y="1844824"/>
            <a:ext cx="1584200" cy="608583"/>
          </a:xfrm>
          <a:prstGeom prst="rect">
            <a:avLst/>
          </a:prstGeom>
          <a:solidFill>
            <a:srgbClr val="00CCFF"/>
          </a:solidFill>
          <a:ln w="9525">
            <a:noFill/>
            <a:miter lim="800000"/>
            <a:headEnd/>
            <a:tailEnd/>
          </a:ln>
        </p:spPr>
        <p:txBody>
          <a:bodyPr wrap="none" anchor="ctr"/>
          <a:lstStyle/>
          <a:p>
            <a:r>
              <a:rPr lang="en-US" dirty="0" smtClean="0"/>
              <a:t>It depends</a:t>
            </a:r>
            <a:endParaRPr lang="en-US" baseline="30000" dirty="0"/>
          </a:p>
        </p:txBody>
      </p:sp>
      <p:sp>
        <p:nvSpPr>
          <p:cNvPr id="10" name="TextBox 16"/>
          <p:cNvSpPr txBox="1">
            <a:spLocks noChangeArrowheads="1"/>
          </p:cNvSpPr>
          <p:nvPr/>
        </p:nvSpPr>
        <p:spPr bwMode="auto">
          <a:xfrm>
            <a:off x="2627784" y="1844824"/>
            <a:ext cx="1079500" cy="522287"/>
          </a:xfrm>
          <a:prstGeom prst="rect">
            <a:avLst/>
          </a:prstGeom>
          <a:solidFill>
            <a:srgbClr val="FFFF00"/>
          </a:solidFill>
          <a:ln w="9525">
            <a:noFill/>
            <a:miter lim="800000"/>
            <a:headEnd/>
            <a:tailEnd/>
          </a:ln>
        </p:spPr>
        <p:txBody>
          <a:bodyPr>
            <a:spAutoFit/>
          </a:bodyPr>
          <a:lstStyle/>
          <a:p>
            <a:r>
              <a:rPr lang="en-US" dirty="0" smtClean="0"/>
              <a:t>yes</a:t>
            </a:r>
            <a:endParaRPr lang="en-US" baseline="30000" dirty="0"/>
          </a:p>
        </p:txBody>
      </p:sp>
      <p:sp>
        <p:nvSpPr>
          <p:cNvPr id="11" name="TextBox 18"/>
          <p:cNvSpPr txBox="1">
            <a:spLocks noChangeArrowheads="1"/>
          </p:cNvSpPr>
          <p:nvPr/>
        </p:nvSpPr>
        <p:spPr bwMode="auto">
          <a:xfrm>
            <a:off x="3923184" y="1844824"/>
            <a:ext cx="1081088" cy="522287"/>
          </a:xfrm>
          <a:prstGeom prst="rect">
            <a:avLst/>
          </a:prstGeom>
          <a:solidFill>
            <a:srgbClr val="FF66CC">
              <a:alpha val="61176"/>
            </a:srgbClr>
          </a:solidFill>
          <a:ln w="9525">
            <a:noFill/>
            <a:miter lim="800000"/>
            <a:headEnd/>
            <a:tailEnd/>
          </a:ln>
        </p:spPr>
        <p:txBody>
          <a:bodyPr>
            <a:spAutoFit/>
          </a:bodyPr>
          <a:lstStyle/>
          <a:p>
            <a:r>
              <a:rPr lang="en-US" dirty="0" smtClean="0"/>
              <a:t>no</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p:txBody>
          <a:bodyPr/>
          <a:lstStyle/>
          <a:p>
            <a:pPr>
              <a:defRPr/>
            </a:pPr>
            <a:r>
              <a:rPr lang="en-US"/>
              <a:t>CPSC 322, Lecture 9</a:t>
            </a:r>
          </a:p>
        </p:txBody>
      </p:sp>
      <p:sp>
        <p:nvSpPr>
          <p:cNvPr id="16" name="Slide Number Placeholder 5"/>
          <p:cNvSpPr>
            <a:spLocks noGrp="1"/>
          </p:cNvSpPr>
          <p:nvPr>
            <p:ph type="sldNum" sz="quarter" idx="12"/>
          </p:nvPr>
        </p:nvSpPr>
        <p:spPr/>
        <p:txBody>
          <a:bodyPr/>
          <a:lstStyle/>
          <a:p>
            <a:pPr>
              <a:defRPr/>
            </a:pPr>
            <a:r>
              <a:rPr lang="en-US"/>
              <a:t>Slide </a:t>
            </a:r>
            <a:fld id="{AC2E90B6-BC03-4925-87E5-45DF6100A3D1}" type="slidenum">
              <a:rPr lang="en-US"/>
              <a:pPr>
                <a:defRPr/>
              </a:pPr>
              <a:t>48</a:t>
            </a:fld>
            <a:endParaRPr lang="en-US"/>
          </a:p>
        </p:txBody>
      </p:sp>
      <p:sp>
        <p:nvSpPr>
          <p:cNvPr id="13327" name="Rectangle 2"/>
          <p:cNvSpPr>
            <a:spLocks noGrp="1" noChangeArrowheads="1"/>
          </p:cNvSpPr>
          <p:nvPr>
            <p:ph type="title"/>
          </p:nvPr>
        </p:nvSpPr>
        <p:spPr/>
        <p:txBody>
          <a:bodyPr/>
          <a:lstStyle/>
          <a:p>
            <a:pPr eaLnBrk="1" hangingPunct="1"/>
            <a:r>
              <a:rPr lang="en-US" smtClean="0"/>
              <a:t>Memory-bounded </a:t>
            </a:r>
            <a:r>
              <a:rPr lang="en-US" i="1" smtClean="0"/>
              <a:t>A</a:t>
            </a:r>
            <a:r>
              <a:rPr lang="en-US" i="1" baseline="30000" smtClean="0"/>
              <a:t>*</a:t>
            </a:r>
          </a:p>
        </p:txBody>
      </p:sp>
      <p:sp>
        <p:nvSpPr>
          <p:cNvPr id="13328" name="Rectangle 3"/>
          <p:cNvSpPr>
            <a:spLocks noGrp="1" noChangeArrowheads="1"/>
          </p:cNvSpPr>
          <p:nvPr>
            <p:ph type="body" idx="1"/>
          </p:nvPr>
        </p:nvSpPr>
        <p:spPr>
          <a:xfrm>
            <a:off x="323850" y="836613"/>
            <a:ext cx="8458200" cy="3505200"/>
          </a:xfrm>
        </p:spPr>
        <p:txBody>
          <a:bodyPr/>
          <a:lstStyle/>
          <a:p>
            <a:pPr eaLnBrk="1" hangingPunct="1">
              <a:buFontTx/>
              <a:buChar char="•"/>
            </a:pPr>
            <a:r>
              <a:rPr lang="en-US" dirty="0" smtClean="0">
                <a:solidFill>
                  <a:schemeClr val="accent2"/>
                </a:solidFill>
              </a:rPr>
              <a:t>Iterative deepening A* </a:t>
            </a:r>
            <a:r>
              <a:rPr lang="en-US" dirty="0" smtClean="0"/>
              <a:t>and </a:t>
            </a:r>
            <a:r>
              <a:rPr lang="en-US" dirty="0" smtClean="0">
                <a:solidFill>
                  <a:schemeClr val="accent2"/>
                </a:solidFill>
              </a:rPr>
              <a:t>B &amp; B </a:t>
            </a:r>
            <a:r>
              <a:rPr lang="en-US" dirty="0" smtClean="0"/>
              <a:t>use a tiny amount of memory</a:t>
            </a:r>
          </a:p>
          <a:p>
            <a:pPr eaLnBrk="1" hangingPunct="1">
              <a:buFontTx/>
              <a:buChar char="•"/>
            </a:pPr>
            <a:r>
              <a:rPr lang="en-US" b="1" dirty="0" smtClean="0"/>
              <a:t>what if we've got more memory to use?</a:t>
            </a:r>
          </a:p>
          <a:p>
            <a:pPr eaLnBrk="1" hangingPunct="1">
              <a:buFontTx/>
              <a:buChar char="•"/>
            </a:pPr>
            <a:r>
              <a:rPr lang="en-US" dirty="0" smtClean="0"/>
              <a:t>keep as much of the fringe in memory as we can</a:t>
            </a:r>
          </a:p>
          <a:p>
            <a:pPr eaLnBrk="1" hangingPunct="1">
              <a:buFontTx/>
              <a:buChar char="•"/>
            </a:pPr>
            <a:r>
              <a:rPr lang="en-US" dirty="0" smtClean="0"/>
              <a:t>if we have to delete something:</a:t>
            </a:r>
          </a:p>
          <a:p>
            <a:pPr lvl="1" eaLnBrk="1" hangingPunct="1"/>
            <a:r>
              <a:rPr lang="en-US" dirty="0" smtClean="0"/>
              <a:t>delete the worst paths (with …………………………..)</a:t>
            </a:r>
          </a:p>
          <a:p>
            <a:pPr lvl="1" eaLnBrk="1" hangingPunct="1"/>
            <a:r>
              <a:rPr lang="en-US" dirty="0" smtClean="0"/>
              <a:t>``back them up'' to a common ancestor</a:t>
            </a:r>
          </a:p>
        </p:txBody>
      </p:sp>
      <p:sp>
        <p:nvSpPr>
          <p:cNvPr id="13329" name="Oval 6"/>
          <p:cNvSpPr>
            <a:spLocks noChangeArrowheads="1"/>
          </p:cNvSpPr>
          <p:nvPr/>
        </p:nvSpPr>
        <p:spPr bwMode="auto">
          <a:xfrm>
            <a:off x="2700338" y="4292600"/>
            <a:ext cx="279400" cy="295275"/>
          </a:xfrm>
          <a:prstGeom prst="ellipse">
            <a:avLst/>
          </a:prstGeom>
          <a:noFill/>
          <a:ln w="9525" algn="ctr">
            <a:solidFill>
              <a:schemeClr val="tx1"/>
            </a:solidFill>
            <a:round/>
            <a:headEnd/>
            <a:tailEnd/>
          </a:ln>
        </p:spPr>
        <p:txBody>
          <a:bodyPr wrap="none" anchor="ctr">
            <a:spAutoFit/>
          </a:bodyPr>
          <a:lstStyle/>
          <a:p>
            <a:endParaRPr lang="en-US"/>
          </a:p>
        </p:txBody>
      </p:sp>
      <p:sp>
        <p:nvSpPr>
          <p:cNvPr id="13330" name="Oval 7"/>
          <p:cNvSpPr>
            <a:spLocks noChangeArrowheads="1"/>
          </p:cNvSpPr>
          <p:nvPr/>
        </p:nvSpPr>
        <p:spPr bwMode="auto">
          <a:xfrm>
            <a:off x="2587625" y="5876925"/>
            <a:ext cx="280988" cy="295275"/>
          </a:xfrm>
          <a:prstGeom prst="ellipse">
            <a:avLst/>
          </a:prstGeom>
          <a:noFill/>
          <a:ln w="9525" algn="ctr">
            <a:solidFill>
              <a:schemeClr val="tx1"/>
            </a:solidFill>
            <a:round/>
            <a:headEnd/>
            <a:tailEnd/>
          </a:ln>
        </p:spPr>
        <p:txBody>
          <a:bodyPr wrap="none" anchor="ctr">
            <a:spAutoFit/>
          </a:bodyPr>
          <a:lstStyle/>
          <a:p>
            <a:endParaRPr lang="en-US"/>
          </a:p>
        </p:txBody>
      </p:sp>
      <p:sp>
        <p:nvSpPr>
          <p:cNvPr id="13331" name="Oval 8"/>
          <p:cNvSpPr>
            <a:spLocks noChangeArrowheads="1"/>
          </p:cNvSpPr>
          <p:nvPr/>
        </p:nvSpPr>
        <p:spPr bwMode="auto">
          <a:xfrm>
            <a:off x="652463" y="5653088"/>
            <a:ext cx="279400" cy="295275"/>
          </a:xfrm>
          <a:prstGeom prst="ellipse">
            <a:avLst/>
          </a:prstGeom>
          <a:noFill/>
          <a:ln w="9525" algn="ctr">
            <a:solidFill>
              <a:schemeClr val="tx1"/>
            </a:solidFill>
            <a:round/>
            <a:headEnd/>
            <a:tailEnd/>
          </a:ln>
        </p:spPr>
        <p:txBody>
          <a:bodyPr wrap="none" anchor="ctr">
            <a:spAutoFit/>
          </a:bodyPr>
          <a:lstStyle/>
          <a:p>
            <a:endParaRPr lang="en-US"/>
          </a:p>
        </p:txBody>
      </p:sp>
      <p:sp>
        <p:nvSpPr>
          <p:cNvPr id="13332" name="Oval 9"/>
          <p:cNvSpPr>
            <a:spLocks noChangeArrowheads="1"/>
          </p:cNvSpPr>
          <p:nvPr/>
        </p:nvSpPr>
        <p:spPr bwMode="auto">
          <a:xfrm>
            <a:off x="1393825" y="5060950"/>
            <a:ext cx="280988" cy="296863"/>
          </a:xfrm>
          <a:prstGeom prst="ellipse">
            <a:avLst/>
          </a:prstGeom>
          <a:noFill/>
          <a:ln w="9525" algn="ctr">
            <a:solidFill>
              <a:schemeClr val="tx1"/>
            </a:solidFill>
            <a:round/>
            <a:headEnd/>
            <a:tailEnd/>
          </a:ln>
        </p:spPr>
        <p:txBody>
          <a:bodyPr wrap="none" anchor="ctr">
            <a:spAutoFit/>
          </a:bodyPr>
          <a:lstStyle/>
          <a:p>
            <a:endParaRPr lang="en-US"/>
          </a:p>
        </p:txBody>
      </p:sp>
      <p:sp>
        <p:nvSpPr>
          <p:cNvPr id="13333" name="Freeform 10"/>
          <p:cNvSpPr>
            <a:spLocks/>
          </p:cNvSpPr>
          <p:nvPr/>
        </p:nvSpPr>
        <p:spPr bwMode="auto">
          <a:xfrm>
            <a:off x="1692275" y="5229225"/>
            <a:ext cx="889000" cy="735013"/>
          </a:xfrm>
          <a:custGeom>
            <a:avLst/>
            <a:gdLst>
              <a:gd name="T0" fmla="*/ 10218 w 435"/>
              <a:gd name="T1" fmla="*/ 0 h 338"/>
              <a:gd name="T2" fmla="*/ 28611 w 435"/>
              <a:gd name="T3" fmla="*/ 139174 h 338"/>
              <a:gd name="T4" fmla="*/ 104228 w 435"/>
              <a:gd name="T5" fmla="*/ 117428 h 338"/>
              <a:gd name="T6" fmla="*/ 216630 w 435"/>
              <a:gd name="T7" fmla="*/ 78285 h 338"/>
              <a:gd name="T8" fmla="*/ 439391 w 435"/>
              <a:gd name="T9" fmla="*/ 356634 h 338"/>
              <a:gd name="T10" fmla="*/ 719375 w 435"/>
              <a:gd name="T11" fmla="*/ 337062 h 338"/>
              <a:gd name="T12" fmla="*/ 813384 w 435"/>
              <a:gd name="T13" fmla="*/ 534950 h 338"/>
              <a:gd name="T14" fmla="*/ 889000 w 435"/>
              <a:gd name="T15" fmla="*/ 735013 h 338"/>
              <a:gd name="T16" fmla="*/ 0 60000 65536"/>
              <a:gd name="T17" fmla="*/ 0 60000 65536"/>
              <a:gd name="T18" fmla="*/ 0 60000 65536"/>
              <a:gd name="T19" fmla="*/ 0 60000 65536"/>
              <a:gd name="T20" fmla="*/ 0 60000 65536"/>
              <a:gd name="T21" fmla="*/ 0 60000 65536"/>
              <a:gd name="T22" fmla="*/ 0 60000 65536"/>
              <a:gd name="T23" fmla="*/ 0 60000 65536"/>
              <a:gd name="T24" fmla="*/ 0 w 435"/>
              <a:gd name="T25" fmla="*/ 0 h 338"/>
              <a:gd name="T26" fmla="*/ 435 w 435"/>
              <a:gd name="T27" fmla="*/ 338 h 3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5" h="338">
                <a:moveTo>
                  <a:pt x="5" y="0"/>
                </a:moveTo>
                <a:cubicBezTo>
                  <a:pt x="8" y="21"/>
                  <a:pt x="0" y="48"/>
                  <a:pt x="14" y="64"/>
                </a:cubicBezTo>
                <a:cubicBezTo>
                  <a:pt x="22" y="74"/>
                  <a:pt x="39" y="58"/>
                  <a:pt x="51" y="54"/>
                </a:cubicBezTo>
                <a:cubicBezTo>
                  <a:pt x="69" y="48"/>
                  <a:pt x="106" y="36"/>
                  <a:pt x="106" y="36"/>
                </a:cubicBezTo>
                <a:cubicBezTo>
                  <a:pt x="146" y="78"/>
                  <a:pt x="166" y="131"/>
                  <a:pt x="215" y="164"/>
                </a:cubicBezTo>
                <a:cubicBezTo>
                  <a:pt x="275" y="152"/>
                  <a:pt x="287" y="146"/>
                  <a:pt x="352" y="155"/>
                </a:cubicBezTo>
                <a:cubicBezTo>
                  <a:pt x="361" y="205"/>
                  <a:pt x="351" y="230"/>
                  <a:pt x="398" y="246"/>
                </a:cubicBezTo>
                <a:cubicBezTo>
                  <a:pt x="415" y="272"/>
                  <a:pt x="435" y="305"/>
                  <a:pt x="435" y="338"/>
                </a:cubicBezTo>
              </a:path>
            </a:pathLst>
          </a:custGeom>
          <a:noFill/>
          <a:ln w="9525">
            <a:solidFill>
              <a:schemeClr val="tx1"/>
            </a:solidFill>
            <a:round/>
            <a:headEnd/>
            <a:tailEnd type="triangle" w="med" len="med"/>
          </a:ln>
        </p:spPr>
        <p:txBody>
          <a:bodyPr wrap="none">
            <a:spAutoFit/>
          </a:bodyPr>
          <a:lstStyle/>
          <a:p>
            <a:endParaRPr lang="en-US"/>
          </a:p>
        </p:txBody>
      </p:sp>
      <p:sp>
        <p:nvSpPr>
          <p:cNvPr id="13334" name="Freeform 11"/>
          <p:cNvSpPr>
            <a:spLocks/>
          </p:cNvSpPr>
          <p:nvPr/>
        </p:nvSpPr>
        <p:spPr bwMode="auto">
          <a:xfrm flipH="1">
            <a:off x="1579563" y="4581525"/>
            <a:ext cx="1120775" cy="525463"/>
          </a:xfrm>
          <a:custGeom>
            <a:avLst/>
            <a:gdLst>
              <a:gd name="T0" fmla="*/ 12882 w 435"/>
              <a:gd name="T1" fmla="*/ 0 h 338"/>
              <a:gd name="T2" fmla="*/ 36071 w 435"/>
              <a:gd name="T3" fmla="*/ 99496 h 338"/>
              <a:gd name="T4" fmla="*/ 131401 w 435"/>
              <a:gd name="T5" fmla="*/ 83950 h 338"/>
              <a:gd name="T6" fmla="*/ 273108 w 435"/>
              <a:gd name="T7" fmla="*/ 55966 h 338"/>
              <a:gd name="T8" fmla="*/ 553946 w 435"/>
              <a:gd name="T9" fmla="*/ 254958 h 338"/>
              <a:gd name="T10" fmla="*/ 906926 w 435"/>
              <a:gd name="T11" fmla="*/ 240967 h 338"/>
              <a:gd name="T12" fmla="*/ 1025445 w 435"/>
              <a:gd name="T13" fmla="*/ 382438 h 338"/>
              <a:gd name="T14" fmla="*/ 1120775 w 435"/>
              <a:gd name="T15" fmla="*/ 525463 h 338"/>
              <a:gd name="T16" fmla="*/ 0 60000 65536"/>
              <a:gd name="T17" fmla="*/ 0 60000 65536"/>
              <a:gd name="T18" fmla="*/ 0 60000 65536"/>
              <a:gd name="T19" fmla="*/ 0 60000 65536"/>
              <a:gd name="T20" fmla="*/ 0 60000 65536"/>
              <a:gd name="T21" fmla="*/ 0 60000 65536"/>
              <a:gd name="T22" fmla="*/ 0 60000 65536"/>
              <a:gd name="T23" fmla="*/ 0 60000 65536"/>
              <a:gd name="T24" fmla="*/ 0 w 435"/>
              <a:gd name="T25" fmla="*/ 0 h 338"/>
              <a:gd name="T26" fmla="*/ 435 w 435"/>
              <a:gd name="T27" fmla="*/ 338 h 3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5" h="338">
                <a:moveTo>
                  <a:pt x="5" y="0"/>
                </a:moveTo>
                <a:cubicBezTo>
                  <a:pt x="8" y="21"/>
                  <a:pt x="0" y="48"/>
                  <a:pt x="14" y="64"/>
                </a:cubicBezTo>
                <a:cubicBezTo>
                  <a:pt x="22" y="74"/>
                  <a:pt x="39" y="58"/>
                  <a:pt x="51" y="54"/>
                </a:cubicBezTo>
                <a:cubicBezTo>
                  <a:pt x="69" y="48"/>
                  <a:pt x="106" y="36"/>
                  <a:pt x="106" y="36"/>
                </a:cubicBezTo>
                <a:cubicBezTo>
                  <a:pt x="146" y="78"/>
                  <a:pt x="166" y="131"/>
                  <a:pt x="215" y="164"/>
                </a:cubicBezTo>
                <a:cubicBezTo>
                  <a:pt x="275" y="152"/>
                  <a:pt x="287" y="146"/>
                  <a:pt x="352" y="155"/>
                </a:cubicBezTo>
                <a:cubicBezTo>
                  <a:pt x="361" y="205"/>
                  <a:pt x="351" y="230"/>
                  <a:pt x="398" y="246"/>
                </a:cubicBezTo>
                <a:cubicBezTo>
                  <a:pt x="415" y="272"/>
                  <a:pt x="435" y="305"/>
                  <a:pt x="435" y="338"/>
                </a:cubicBezTo>
              </a:path>
            </a:pathLst>
          </a:custGeom>
          <a:noFill/>
          <a:ln w="9525">
            <a:solidFill>
              <a:schemeClr val="tx1"/>
            </a:solidFill>
            <a:round/>
            <a:headEnd/>
            <a:tailEnd type="triangle" w="med" len="med"/>
          </a:ln>
        </p:spPr>
        <p:txBody>
          <a:bodyPr>
            <a:spAutoFit/>
          </a:bodyPr>
          <a:lstStyle/>
          <a:p>
            <a:endParaRPr lang="en-US"/>
          </a:p>
        </p:txBody>
      </p:sp>
      <p:sp>
        <p:nvSpPr>
          <p:cNvPr id="13335" name="Text Box 12"/>
          <p:cNvSpPr txBox="1">
            <a:spLocks noChangeArrowheads="1"/>
          </p:cNvSpPr>
          <p:nvPr/>
        </p:nvSpPr>
        <p:spPr bwMode="auto">
          <a:xfrm>
            <a:off x="1866900" y="4292600"/>
            <a:ext cx="382588" cy="519113"/>
          </a:xfrm>
          <a:prstGeom prst="rect">
            <a:avLst/>
          </a:prstGeom>
          <a:noFill/>
          <a:ln w="9525" algn="ctr">
            <a:noFill/>
            <a:miter lim="800000"/>
            <a:headEnd/>
            <a:tailEnd/>
          </a:ln>
        </p:spPr>
        <p:txBody>
          <a:bodyPr wrap="none">
            <a:spAutoFit/>
          </a:bodyPr>
          <a:lstStyle/>
          <a:p>
            <a:r>
              <a:rPr lang="en-US" i="1">
                <a:latin typeface="Arial Unicode MS" pitchFamily="34" charset="-128"/>
              </a:rPr>
              <a:t>p</a:t>
            </a:r>
          </a:p>
        </p:txBody>
      </p:sp>
      <p:sp>
        <p:nvSpPr>
          <p:cNvPr id="13336" name="Text Box 13"/>
          <p:cNvSpPr txBox="1">
            <a:spLocks noChangeArrowheads="1"/>
          </p:cNvSpPr>
          <p:nvPr/>
        </p:nvSpPr>
        <p:spPr bwMode="auto">
          <a:xfrm>
            <a:off x="2443163" y="5229225"/>
            <a:ext cx="749300" cy="519113"/>
          </a:xfrm>
          <a:prstGeom prst="rect">
            <a:avLst/>
          </a:prstGeom>
          <a:noFill/>
          <a:ln w="9525" algn="ctr">
            <a:noFill/>
            <a:miter lim="800000"/>
            <a:headEnd/>
            <a:tailEnd/>
          </a:ln>
        </p:spPr>
        <p:txBody>
          <a:bodyPr>
            <a:spAutoFit/>
          </a:bodyPr>
          <a:lstStyle/>
          <a:p>
            <a:r>
              <a:rPr lang="en-US" i="1">
                <a:latin typeface="Arial Unicode MS" pitchFamily="34" charset="-128"/>
              </a:rPr>
              <a:t>p</a:t>
            </a:r>
            <a:r>
              <a:rPr lang="en-US" i="1" baseline="-25000">
                <a:latin typeface="Arial Unicode MS" pitchFamily="34" charset="-128"/>
              </a:rPr>
              <a:t>n</a:t>
            </a:r>
          </a:p>
        </p:txBody>
      </p:sp>
      <p:sp>
        <p:nvSpPr>
          <p:cNvPr id="13337" name="Text Box 14"/>
          <p:cNvSpPr txBox="1">
            <a:spLocks noChangeArrowheads="1"/>
          </p:cNvSpPr>
          <p:nvPr/>
        </p:nvSpPr>
        <p:spPr bwMode="auto">
          <a:xfrm>
            <a:off x="355600" y="5157788"/>
            <a:ext cx="833438" cy="519112"/>
          </a:xfrm>
          <a:prstGeom prst="rect">
            <a:avLst/>
          </a:prstGeom>
          <a:noFill/>
          <a:ln w="9525" algn="ctr">
            <a:noFill/>
            <a:miter lim="800000"/>
            <a:headEnd/>
            <a:tailEnd/>
          </a:ln>
        </p:spPr>
        <p:txBody>
          <a:bodyPr>
            <a:spAutoFit/>
          </a:bodyPr>
          <a:lstStyle/>
          <a:p>
            <a:r>
              <a:rPr lang="en-US" i="1">
                <a:latin typeface="Arial Unicode MS" pitchFamily="34" charset="-128"/>
              </a:rPr>
              <a:t>p</a:t>
            </a:r>
            <a:r>
              <a:rPr lang="en-US" i="1" baseline="-25000">
                <a:latin typeface="Arial Unicode MS" pitchFamily="34" charset="-128"/>
              </a:rPr>
              <a:t>1</a:t>
            </a:r>
            <a:endParaRPr lang="en-US" baseline="-25000">
              <a:latin typeface="Arial Unicode MS" pitchFamily="34" charset="-128"/>
            </a:endParaRPr>
          </a:p>
        </p:txBody>
      </p:sp>
      <p:sp>
        <p:nvSpPr>
          <p:cNvPr id="13338" name="Freeform 15"/>
          <p:cNvSpPr>
            <a:spLocks/>
          </p:cNvSpPr>
          <p:nvPr/>
        </p:nvSpPr>
        <p:spPr bwMode="auto">
          <a:xfrm>
            <a:off x="858838" y="5332413"/>
            <a:ext cx="577850" cy="374650"/>
          </a:xfrm>
          <a:custGeom>
            <a:avLst/>
            <a:gdLst>
              <a:gd name="T0" fmla="*/ 577850 w 283"/>
              <a:gd name="T1" fmla="*/ 0 h 172"/>
              <a:gd name="T2" fmla="*/ 316490 w 283"/>
              <a:gd name="T3" fmla="*/ 60990 h 172"/>
              <a:gd name="T4" fmla="*/ 185810 w 283"/>
              <a:gd name="T5" fmla="*/ 239602 h 172"/>
              <a:gd name="T6" fmla="*/ 0 w 283"/>
              <a:gd name="T7" fmla="*/ 339799 h 172"/>
              <a:gd name="T8" fmla="*/ 0 60000 65536"/>
              <a:gd name="T9" fmla="*/ 0 60000 65536"/>
              <a:gd name="T10" fmla="*/ 0 60000 65536"/>
              <a:gd name="T11" fmla="*/ 0 60000 65536"/>
              <a:gd name="T12" fmla="*/ 0 w 283"/>
              <a:gd name="T13" fmla="*/ 0 h 172"/>
              <a:gd name="T14" fmla="*/ 283 w 283"/>
              <a:gd name="T15" fmla="*/ 172 h 172"/>
            </a:gdLst>
            <a:ahLst/>
            <a:cxnLst>
              <a:cxn ang="T8">
                <a:pos x="T0" y="T1"/>
              </a:cxn>
              <a:cxn ang="T9">
                <a:pos x="T2" y="T3"/>
              </a:cxn>
              <a:cxn ang="T10">
                <a:pos x="T4" y="T5"/>
              </a:cxn>
              <a:cxn ang="T11">
                <a:pos x="T6" y="T7"/>
              </a:cxn>
            </a:cxnLst>
            <a:rect l="T12" t="T13" r="T14" b="T15"/>
            <a:pathLst>
              <a:path w="283" h="172">
                <a:moveTo>
                  <a:pt x="283" y="0"/>
                </a:moveTo>
                <a:cubicBezTo>
                  <a:pt x="230" y="6"/>
                  <a:pt x="202" y="13"/>
                  <a:pt x="155" y="28"/>
                </a:cubicBezTo>
                <a:cubicBezTo>
                  <a:pt x="135" y="57"/>
                  <a:pt x="111" y="81"/>
                  <a:pt x="91" y="110"/>
                </a:cubicBezTo>
                <a:cubicBezTo>
                  <a:pt x="76" y="172"/>
                  <a:pt x="64" y="156"/>
                  <a:pt x="0" y="156"/>
                </a:cubicBezTo>
              </a:path>
            </a:pathLst>
          </a:custGeom>
          <a:noFill/>
          <a:ln w="9525">
            <a:solidFill>
              <a:schemeClr val="tx1"/>
            </a:solidFill>
            <a:round/>
            <a:headEnd/>
            <a:tailEnd type="triangle" w="med" len="med"/>
          </a:ln>
        </p:spPr>
        <p:txBody>
          <a:bodyPr wrap="none">
            <a:spAutoFit/>
          </a:bodyPr>
          <a:lstStyle/>
          <a:p>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3</a:t>
            </a:r>
            <a:endParaRPr lang="en-US"/>
          </a:p>
        </p:txBody>
      </p:sp>
      <p:sp>
        <p:nvSpPr>
          <p:cNvPr id="6" name="Slide Number Placeholder 5"/>
          <p:cNvSpPr>
            <a:spLocks noGrp="1"/>
          </p:cNvSpPr>
          <p:nvPr>
            <p:ph type="sldNum" sz="quarter" idx="12"/>
          </p:nvPr>
        </p:nvSpPr>
        <p:spPr/>
        <p:txBody>
          <a:bodyPr/>
          <a:lstStyle/>
          <a:p>
            <a:pPr>
              <a:defRPr/>
            </a:pPr>
            <a:r>
              <a:rPr lang="en-US"/>
              <a:t>Slide </a:t>
            </a:r>
            <a:fld id="{6C58C241-B467-4C4F-A704-33C58BC4E043}" type="slidenum">
              <a:rPr lang="en-US"/>
              <a:pPr>
                <a:defRPr/>
              </a:pPr>
              <a:t>49</a:t>
            </a:fld>
            <a:endParaRPr lang="en-US"/>
          </a:p>
        </p:txBody>
      </p:sp>
      <p:sp>
        <p:nvSpPr>
          <p:cNvPr id="24580" name="Rectangle 2"/>
          <p:cNvSpPr>
            <a:spLocks noGrp="1" noChangeArrowheads="1"/>
          </p:cNvSpPr>
          <p:nvPr>
            <p:ph type="title"/>
          </p:nvPr>
        </p:nvSpPr>
        <p:spPr>
          <a:xfrm>
            <a:off x="251520" y="188640"/>
            <a:ext cx="8534400" cy="685800"/>
          </a:xfrm>
        </p:spPr>
        <p:txBody>
          <a:bodyPr/>
          <a:lstStyle/>
          <a:p>
            <a:pPr eaLnBrk="1" hangingPunct="1"/>
            <a:r>
              <a:rPr lang="en-US" dirty="0" smtClean="0"/>
              <a:t>Lecture Overview</a:t>
            </a:r>
          </a:p>
        </p:txBody>
      </p:sp>
      <p:sp>
        <p:nvSpPr>
          <p:cNvPr id="24581" name="Rectangle 3"/>
          <p:cNvSpPr>
            <a:spLocks noGrp="1" noChangeArrowheads="1"/>
          </p:cNvSpPr>
          <p:nvPr>
            <p:ph type="body" idx="1"/>
          </p:nvPr>
        </p:nvSpPr>
        <p:spPr>
          <a:xfrm>
            <a:off x="323528" y="692696"/>
            <a:ext cx="8458200" cy="3732212"/>
          </a:xfrm>
        </p:spPr>
        <p:txBody>
          <a:bodyPr/>
          <a:lstStyle/>
          <a:p>
            <a:pPr eaLnBrk="1" hangingPunct="1">
              <a:buFontTx/>
              <a:buChar char="•"/>
            </a:pPr>
            <a:r>
              <a:rPr lang="en-US" sz="3600" b="1" dirty="0" smtClean="0"/>
              <a:t>Recap Uninformed Cost </a:t>
            </a:r>
          </a:p>
          <a:p>
            <a:pPr eaLnBrk="1" hangingPunct="1">
              <a:buFontTx/>
              <a:buChar char="•"/>
            </a:pPr>
            <a:r>
              <a:rPr lang="en-US" sz="3600" b="1" dirty="0" smtClean="0">
                <a:solidFill>
                  <a:schemeClr val="tx2"/>
                </a:solidFill>
              </a:rPr>
              <a:t>Heuristic Search</a:t>
            </a:r>
          </a:p>
          <a:p>
            <a:pPr lvl="1" eaLnBrk="1" hangingPunct="1"/>
            <a:r>
              <a:rPr lang="en-US" sz="3200" b="1" dirty="0" smtClean="0">
                <a:solidFill>
                  <a:schemeClr val="tx2"/>
                </a:solidFill>
              </a:rPr>
              <a:t>Best-First Search</a:t>
            </a:r>
          </a:p>
          <a:p>
            <a:pPr lvl="1" eaLnBrk="1" hangingPunct="1"/>
            <a:r>
              <a:rPr lang="en-US" sz="3200" b="1" dirty="0" smtClean="0">
                <a:solidFill>
                  <a:schemeClr val="tx2"/>
                </a:solidFill>
              </a:rPr>
              <a:t>A* and its Optimality</a:t>
            </a:r>
          </a:p>
          <a:p>
            <a:pPr lvl="1" eaLnBrk="1" hangingPunct="1"/>
            <a:endParaRPr lang="en-US" sz="1000" b="1" dirty="0" smtClean="0">
              <a:solidFill>
                <a:schemeClr val="tx2"/>
              </a:solidFill>
            </a:endParaRPr>
          </a:p>
          <a:p>
            <a:pPr eaLnBrk="1" hangingPunct="1">
              <a:buFontTx/>
              <a:buChar char="•"/>
            </a:pPr>
            <a:r>
              <a:rPr lang="en-US" sz="3600" b="1" dirty="0" smtClean="0">
                <a:solidFill>
                  <a:schemeClr val="tx2"/>
                </a:solidFill>
              </a:rPr>
              <a:t>Advanced Methods</a:t>
            </a:r>
          </a:p>
          <a:p>
            <a:pPr lvl="1" eaLnBrk="1" hangingPunct="1"/>
            <a:r>
              <a:rPr lang="en-US" sz="3200" dirty="0" smtClean="0">
                <a:solidFill>
                  <a:schemeClr val="tx2"/>
                </a:solidFill>
              </a:rPr>
              <a:t>Branch &amp; Bound</a:t>
            </a:r>
          </a:p>
          <a:p>
            <a:pPr lvl="1" eaLnBrk="1" hangingPunct="1"/>
            <a:r>
              <a:rPr lang="en-US" sz="3200" dirty="0" smtClean="0">
                <a:solidFill>
                  <a:schemeClr val="tx2"/>
                </a:solidFill>
              </a:rPr>
              <a:t>A</a:t>
            </a:r>
            <a:r>
              <a:rPr lang="en-US" sz="3200" baseline="30000" dirty="0" smtClean="0">
                <a:solidFill>
                  <a:schemeClr val="tx2"/>
                </a:solidFill>
              </a:rPr>
              <a:t>* </a:t>
            </a:r>
            <a:r>
              <a:rPr lang="en-US" sz="3200" dirty="0" smtClean="0">
                <a:solidFill>
                  <a:schemeClr val="tx2"/>
                </a:solidFill>
              </a:rPr>
              <a:t>tricks</a:t>
            </a:r>
          </a:p>
          <a:p>
            <a:pPr lvl="1" eaLnBrk="1" hangingPunct="1"/>
            <a:r>
              <a:rPr lang="en-US" sz="3200" dirty="0" smtClean="0">
                <a:solidFill>
                  <a:srgbClr val="00B050"/>
                </a:solidFill>
              </a:rPr>
              <a:t>Pruning Cycles and Repeated States</a:t>
            </a:r>
          </a:p>
          <a:p>
            <a:pPr lvl="1" eaLnBrk="1" hangingPunct="1"/>
            <a:r>
              <a:rPr lang="en-US" sz="3200" dirty="0" smtClean="0">
                <a:solidFill>
                  <a:schemeClr val="tx2"/>
                </a:solidFill>
              </a:rPr>
              <a:t>Dynamic Programming</a:t>
            </a:r>
            <a:endParaRPr lang="en-US" sz="3600" b="1" dirty="0" smtClean="0">
              <a:solidFill>
                <a:schemeClr val="tx2"/>
              </a:solidFill>
            </a:endParaRPr>
          </a:p>
          <a:p>
            <a:pPr eaLnBrk="1" hangingPunct="1">
              <a:buFont typeface="Arial" pitchFamily="34" charset="0"/>
              <a:buChar char="•"/>
            </a:pPr>
            <a:endParaRPr lang="en-US" sz="3600" b="1" dirty="0" smtClean="0">
              <a:solidFill>
                <a:schemeClr val="tx2"/>
              </a:solidFill>
            </a:endParaRPr>
          </a:p>
          <a:p>
            <a:pPr lvl="1" eaLnBrk="1" hangingPunct="1"/>
            <a:endParaRPr lang="en-US" sz="3200" b="1" dirty="0" smtClean="0">
              <a:solidFill>
                <a:schemeClr val="tx2"/>
              </a:solidFill>
            </a:endParaRPr>
          </a:p>
          <a:p>
            <a:pPr eaLnBrk="1" hangingPunct="1">
              <a:buFontTx/>
              <a:buChar char="•"/>
            </a:pPr>
            <a:endParaRPr lang="en-US" sz="3600" dirty="0" smtClean="0">
              <a:solidFill>
                <a:schemeClr val="bg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ooter Placeholder 5"/>
          <p:cNvSpPr>
            <a:spLocks noGrp="1"/>
          </p:cNvSpPr>
          <p:nvPr>
            <p:ph type="ftr" sz="quarter" idx="11"/>
          </p:nvPr>
        </p:nvSpPr>
        <p:spPr/>
        <p:txBody>
          <a:bodyPr/>
          <a:lstStyle/>
          <a:p>
            <a:pPr>
              <a:defRPr/>
            </a:pPr>
            <a:r>
              <a:rPr lang="en-US" smtClean="0"/>
              <a:t>CPSC 322, Lecture 3</a:t>
            </a:r>
            <a:endParaRPr lang="en-US"/>
          </a:p>
        </p:txBody>
      </p:sp>
      <p:sp>
        <p:nvSpPr>
          <p:cNvPr id="44" name="Slide Number Placeholder 6"/>
          <p:cNvSpPr>
            <a:spLocks noGrp="1"/>
          </p:cNvSpPr>
          <p:nvPr>
            <p:ph type="sldNum" sz="quarter" idx="12"/>
          </p:nvPr>
        </p:nvSpPr>
        <p:spPr/>
        <p:txBody>
          <a:bodyPr/>
          <a:lstStyle/>
          <a:p>
            <a:pPr>
              <a:defRPr/>
            </a:pPr>
            <a:r>
              <a:rPr lang="en-US"/>
              <a:t>Slide </a:t>
            </a:r>
            <a:fld id="{7CA4988F-2646-43E9-A695-AF432419A5E7}" type="slidenum">
              <a:rPr lang="en-US"/>
              <a:pPr>
                <a:defRPr/>
              </a:pPr>
              <a:t>5</a:t>
            </a:fld>
            <a:endParaRPr lang="en-US"/>
          </a:p>
        </p:txBody>
      </p:sp>
      <p:sp>
        <p:nvSpPr>
          <p:cNvPr id="4112" name="Rectangle 2"/>
          <p:cNvSpPr>
            <a:spLocks noGrp="1" noChangeArrowheads="1"/>
          </p:cNvSpPr>
          <p:nvPr>
            <p:ph type="title"/>
          </p:nvPr>
        </p:nvSpPr>
        <p:spPr/>
        <p:txBody>
          <a:bodyPr/>
          <a:lstStyle/>
          <a:p>
            <a:pPr eaLnBrk="1" hangingPunct="1"/>
            <a:r>
              <a:rPr lang="en-US" smtClean="0"/>
              <a:t>Recap Uninformed Search</a:t>
            </a:r>
          </a:p>
        </p:txBody>
      </p:sp>
      <p:sp>
        <p:nvSpPr>
          <p:cNvPr id="4113" name="Rectangle 3"/>
          <p:cNvSpPr>
            <a:spLocks noGrp="1" noChangeArrowheads="1"/>
          </p:cNvSpPr>
          <p:nvPr>
            <p:ph type="body" sz="half" idx="1"/>
          </p:nvPr>
        </p:nvSpPr>
        <p:spPr/>
        <p:txBody>
          <a:bodyPr/>
          <a:lstStyle/>
          <a:p>
            <a:pPr lvl="1" eaLnBrk="1" hangingPunct="1">
              <a:lnSpc>
                <a:spcPct val="60000"/>
              </a:lnSpc>
              <a:buFontTx/>
              <a:buNone/>
            </a:pPr>
            <a:endParaRPr lang="en-US" sz="1800" smtClean="0"/>
          </a:p>
          <a:p>
            <a:pPr marL="0" indent="0" eaLnBrk="1" hangingPunct="1">
              <a:buFontTx/>
              <a:buChar char="•"/>
            </a:pPr>
            <a:endParaRPr lang="en-US" sz="2000" smtClean="0"/>
          </a:p>
          <a:p>
            <a:pPr lvl="1" eaLnBrk="1" hangingPunct="1"/>
            <a:endParaRPr lang="en-US" sz="1800" smtClean="0"/>
          </a:p>
        </p:txBody>
      </p:sp>
      <p:graphicFrame>
        <p:nvGraphicFramePr>
          <p:cNvPr id="485380" name="Group 4"/>
          <p:cNvGraphicFramePr>
            <a:graphicFrameLocks noGrp="1"/>
          </p:cNvGraphicFramePr>
          <p:nvPr>
            <p:ph sz="half" idx="2"/>
          </p:nvPr>
        </p:nvGraphicFramePr>
        <p:xfrm>
          <a:off x="323850" y="1125538"/>
          <a:ext cx="8712200" cy="4849813"/>
        </p:xfrm>
        <a:graphic>
          <a:graphicData uri="http://schemas.openxmlformats.org/drawingml/2006/table">
            <a:tbl>
              <a:tblPr/>
              <a:tblGrid>
                <a:gridCol w="1684338"/>
                <a:gridCol w="1854200"/>
                <a:gridCol w="1717675"/>
                <a:gridCol w="1484312"/>
                <a:gridCol w="1971675"/>
              </a:tblGrid>
              <a:tr h="949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Complete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Optimal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Time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Space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2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DFS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O(b</a:t>
                      </a:r>
                      <a:r>
                        <a:rPr kumimoji="0" lang="en-US" sz="2400" b="0" i="1" u="none" strike="noStrike" cap="none" normalizeH="0" baseline="30000" smtClean="0">
                          <a:ln>
                            <a:noFill/>
                          </a:ln>
                          <a:solidFill>
                            <a:schemeClr val="tx1"/>
                          </a:solidFill>
                          <a:effectLst/>
                          <a:latin typeface="Arial Unicode MS" pitchFamily="34" charset="-128"/>
                        </a:rPr>
                        <a:t>m</a:t>
                      </a:r>
                      <a:r>
                        <a:rPr kumimoji="0" lang="en-US" sz="2400" b="0" i="1" u="none" strike="noStrike" cap="none" normalizeH="0" baseline="0" smtClean="0">
                          <a:ln>
                            <a:noFill/>
                          </a:ln>
                          <a:solidFill>
                            <a:schemeClr val="tx1"/>
                          </a:solidFill>
                          <a:effectLst/>
                          <a:latin typeface="Arial Unicode MS" pitchFamily="34" charset="-128"/>
                        </a:rPr>
                        <a:t>)</a:t>
                      </a: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O(mb)</a:t>
                      </a: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9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BFS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O(b</a:t>
                      </a:r>
                      <a:r>
                        <a:rPr kumimoji="0" lang="en-US" sz="2400" b="0" i="1" u="none" strike="noStrike" cap="none" normalizeH="0" baseline="30000" smtClean="0">
                          <a:ln>
                            <a:noFill/>
                          </a:ln>
                          <a:solidFill>
                            <a:schemeClr val="tx1"/>
                          </a:solidFill>
                          <a:effectLst/>
                          <a:latin typeface="Arial Unicode MS" pitchFamily="34" charset="-128"/>
                        </a:rPr>
                        <a:t>m</a:t>
                      </a:r>
                      <a:r>
                        <a:rPr kumimoji="0" lang="en-US" sz="2400" b="0" i="1" u="none" strike="noStrike" cap="none" normalizeH="0" baseline="0" smtClean="0">
                          <a:ln>
                            <a:noFill/>
                          </a:ln>
                          <a:solidFill>
                            <a:schemeClr val="tx1"/>
                          </a:solidFill>
                          <a:effectLst/>
                          <a:latin typeface="Arial Unicode MS" pitchFamily="34" charset="-128"/>
                        </a:rPr>
                        <a:t>)</a:t>
                      </a: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O(b</a:t>
                      </a:r>
                      <a:r>
                        <a:rPr kumimoji="0" lang="en-US" sz="2400" b="0" i="1" u="none" strike="noStrike" cap="none" normalizeH="0" baseline="30000" smtClean="0">
                          <a:ln>
                            <a:noFill/>
                          </a:ln>
                          <a:solidFill>
                            <a:schemeClr val="tx1"/>
                          </a:solidFill>
                          <a:effectLst/>
                          <a:latin typeface="Arial Unicode MS" pitchFamily="34" charset="-128"/>
                        </a:rPr>
                        <a:t>m</a:t>
                      </a:r>
                      <a:r>
                        <a:rPr kumimoji="0" lang="en-US" sz="2400" b="0" i="1" u="none" strike="noStrike" cap="none" normalizeH="0" baseline="0" smtClean="0">
                          <a:ln>
                            <a:noFill/>
                          </a:ln>
                          <a:solidFill>
                            <a:schemeClr val="tx1"/>
                          </a:solidFill>
                          <a:effectLst/>
                          <a:latin typeface="Arial Unicode MS" pitchFamily="34" charset="-128"/>
                        </a:rPr>
                        <a:t>)</a:t>
                      </a:r>
                      <a:endParaRPr kumimoji="0" lang="en-US" sz="2400" b="0" i="0" u="none" strike="noStrike" cap="none" normalizeH="0" baseline="0" smtClean="0">
                        <a:ln>
                          <a:noFill/>
                        </a:ln>
                        <a:solidFill>
                          <a:schemeClr val="tx1"/>
                        </a:solidFill>
                        <a:effectLst/>
                        <a:latin typeface="Arial Unicode MS"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9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IDS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O(b</a:t>
                      </a:r>
                      <a:r>
                        <a:rPr kumimoji="0" lang="en-US" sz="2400" b="0" i="1" u="none" strike="noStrike" cap="none" normalizeH="0" baseline="30000" smtClean="0">
                          <a:ln>
                            <a:noFill/>
                          </a:ln>
                          <a:solidFill>
                            <a:schemeClr val="tx1"/>
                          </a:solidFill>
                          <a:effectLst/>
                          <a:latin typeface="Arial Unicode MS" pitchFamily="34" charset="-128"/>
                        </a:rPr>
                        <a:t>m</a:t>
                      </a:r>
                      <a:r>
                        <a:rPr kumimoji="0" lang="en-US" sz="2400" b="0" i="1" u="none" strike="noStrike" cap="none" normalizeH="0" baseline="0" smtClean="0">
                          <a:ln>
                            <a:noFill/>
                          </a:ln>
                          <a:solidFill>
                            <a:schemeClr val="tx1"/>
                          </a:solidFill>
                          <a:effectLst/>
                          <a:latin typeface="Arial Unicode MS" pitchFamily="34" charset="-128"/>
                        </a:rPr>
                        <a:t>)</a:t>
                      </a: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O(mb)</a:t>
                      </a:r>
                      <a:endParaRPr kumimoji="0" lang="en-US" sz="2400" b="0" i="0" u="none" strike="noStrike" cap="none" normalizeH="0" baseline="0" smtClean="0">
                        <a:ln>
                          <a:noFill/>
                        </a:ln>
                        <a:solidFill>
                          <a:schemeClr val="tx1"/>
                        </a:solidFill>
                        <a:effectLst/>
                        <a:latin typeface="Arial Unicode MS"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9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LCFS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Y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Costs &gt; 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Y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Costs &gt;=0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O(b</a:t>
                      </a:r>
                      <a:r>
                        <a:rPr kumimoji="0" lang="en-US" sz="2400" b="0" i="1" u="none" strike="noStrike" cap="none" normalizeH="0" baseline="30000" smtClean="0">
                          <a:ln>
                            <a:noFill/>
                          </a:ln>
                          <a:solidFill>
                            <a:schemeClr val="tx1"/>
                          </a:solidFill>
                          <a:effectLst/>
                          <a:latin typeface="Arial Unicode MS" pitchFamily="34" charset="-128"/>
                        </a:rPr>
                        <a:t>m</a:t>
                      </a:r>
                      <a:r>
                        <a:rPr kumimoji="0" lang="en-US" sz="2400" b="0" i="1" u="none" strike="noStrike" cap="none" normalizeH="0" baseline="0" smtClean="0">
                          <a:ln>
                            <a:noFill/>
                          </a:ln>
                          <a:solidFill>
                            <a:schemeClr val="tx1"/>
                          </a:solidFill>
                          <a:effectLst/>
                          <a:latin typeface="Arial Unicode MS" pitchFamily="34" charset="-128"/>
                        </a:rPr>
                        <a:t>)</a:t>
                      </a: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O(b</a:t>
                      </a:r>
                      <a:r>
                        <a:rPr kumimoji="0" lang="en-US" sz="2400" b="0" i="1" u="none" strike="noStrike" cap="none" normalizeH="0" baseline="30000" smtClean="0">
                          <a:ln>
                            <a:noFill/>
                          </a:ln>
                          <a:solidFill>
                            <a:schemeClr val="tx1"/>
                          </a:solidFill>
                          <a:effectLst/>
                          <a:latin typeface="Arial Unicode MS" pitchFamily="34" charset="-128"/>
                        </a:rPr>
                        <a:t>m</a:t>
                      </a:r>
                      <a:r>
                        <a:rPr kumimoji="0" lang="en-US" sz="2400" b="0" i="1" u="none" strike="noStrike" cap="none" normalizeH="0" baseline="0" smtClean="0">
                          <a:ln>
                            <a:noFill/>
                          </a:ln>
                          <a:solidFill>
                            <a:schemeClr val="tx1"/>
                          </a:solidFill>
                          <a:effectLst/>
                          <a:latin typeface="Arial Unicode MS" pitchFamily="34" charset="-128"/>
                        </a:rPr>
                        <a:t>)</a:t>
                      </a:r>
                      <a:endParaRPr kumimoji="0" lang="en-US" sz="2400" b="0" i="0" u="none" strike="noStrike" cap="none" normalizeH="0" baseline="0" smtClean="0">
                        <a:ln>
                          <a:noFill/>
                        </a:ln>
                        <a:solidFill>
                          <a:schemeClr val="tx1"/>
                        </a:solidFill>
                        <a:effectLst/>
                        <a:latin typeface="Arial Unicode MS"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FFFFF"/>
                    </a:solidFill>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a:t>CPSC 322, Lecture 10</a:t>
            </a:r>
          </a:p>
        </p:txBody>
      </p:sp>
      <p:sp>
        <p:nvSpPr>
          <p:cNvPr id="7" name="Slide Number Placeholder 6"/>
          <p:cNvSpPr>
            <a:spLocks noGrp="1"/>
          </p:cNvSpPr>
          <p:nvPr>
            <p:ph type="sldNum" sz="quarter" idx="12"/>
          </p:nvPr>
        </p:nvSpPr>
        <p:spPr/>
        <p:txBody>
          <a:bodyPr/>
          <a:lstStyle/>
          <a:p>
            <a:pPr>
              <a:defRPr/>
            </a:pPr>
            <a:r>
              <a:rPr lang="en-US"/>
              <a:t>Slide </a:t>
            </a:r>
            <a:fld id="{81C415AE-9C91-4349-A09C-E6783ECE9632}" type="slidenum">
              <a:rPr lang="en-US"/>
              <a:pPr>
                <a:defRPr/>
              </a:pPr>
              <a:t>50</a:t>
            </a:fld>
            <a:endParaRPr lang="en-US"/>
          </a:p>
        </p:txBody>
      </p:sp>
      <p:sp>
        <p:nvSpPr>
          <p:cNvPr id="14352" name="Rectangle 2"/>
          <p:cNvSpPr>
            <a:spLocks noGrp="1" noChangeArrowheads="1"/>
          </p:cNvSpPr>
          <p:nvPr>
            <p:ph type="title"/>
          </p:nvPr>
        </p:nvSpPr>
        <p:spPr/>
        <p:txBody>
          <a:bodyPr/>
          <a:lstStyle/>
          <a:p>
            <a:pPr eaLnBrk="1" hangingPunct="1"/>
            <a:r>
              <a:rPr lang="en-US" smtClean="0"/>
              <a:t>Cycle Checking</a:t>
            </a:r>
          </a:p>
        </p:txBody>
      </p:sp>
      <p:sp>
        <p:nvSpPr>
          <p:cNvPr id="14353" name="Rectangle 3"/>
          <p:cNvSpPr>
            <a:spLocks noGrp="1" noChangeArrowheads="1"/>
          </p:cNvSpPr>
          <p:nvPr>
            <p:ph type="body" sz="half" idx="1"/>
          </p:nvPr>
        </p:nvSpPr>
        <p:spPr>
          <a:xfrm>
            <a:off x="214313" y="3500438"/>
            <a:ext cx="8642350" cy="2141537"/>
          </a:xfrm>
        </p:spPr>
        <p:txBody>
          <a:bodyPr/>
          <a:lstStyle/>
          <a:p>
            <a:pPr marL="0" indent="0" eaLnBrk="1" hangingPunct="1"/>
            <a:r>
              <a:rPr lang="en-US" sz="2400" dirty="0" smtClean="0"/>
              <a:t>You can prune a path that ends in a node already on the path. This pruning cannot remove an optimal solution.</a:t>
            </a:r>
          </a:p>
          <a:p>
            <a:pPr marL="0" indent="0" eaLnBrk="1" hangingPunct="1">
              <a:buFontTx/>
              <a:buChar char="•"/>
            </a:pPr>
            <a:r>
              <a:rPr lang="en-US" sz="2400" dirty="0" smtClean="0"/>
              <a:t> The time is ………………… in path length.</a:t>
            </a:r>
          </a:p>
        </p:txBody>
      </p:sp>
      <p:graphicFrame>
        <p:nvGraphicFramePr>
          <p:cNvPr id="14338" name="Object 2"/>
          <p:cNvGraphicFramePr>
            <a:graphicFrameLocks noChangeAspect="1"/>
          </p:cNvGraphicFramePr>
          <p:nvPr>
            <p:ph sz="half" idx="2"/>
          </p:nvPr>
        </p:nvGraphicFramePr>
        <p:xfrm>
          <a:off x="3027363" y="908050"/>
          <a:ext cx="2330450" cy="2411413"/>
        </p:xfrm>
        <a:graphic>
          <a:graphicData uri="http://schemas.openxmlformats.org/presentationml/2006/ole">
            <p:oleObj spid="_x0000_s92162" name="Acrobat Document" r:id="rId4" imgW="1390844" imgH="1438095" progId="AcroExch.Document.7">
              <p:embed/>
            </p:oleObj>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CPSC 322, Lecture 10</a:t>
            </a:r>
          </a:p>
        </p:txBody>
      </p:sp>
      <p:sp>
        <p:nvSpPr>
          <p:cNvPr id="7" name="Slide Number Placeholder 5"/>
          <p:cNvSpPr>
            <a:spLocks noGrp="1"/>
          </p:cNvSpPr>
          <p:nvPr>
            <p:ph type="sldNum" sz="quarter" idx="12"/>
          </p:nvPr>
        </p:nvSpPr>
        <p:spPr/>
        <p:txBody>
          <a:bodyPr/>
          <a:lstStyle/>
          <a:p>
            <a:pPr>
              <a:defRPr/>
            </a:pPr>
            <a:r>
              <a:rPr lang="en-US"/>
              <a:t>Slide </a:t>
            </a:r>
            <a:fld id="{B4B3F3E8-D155-49F5-8553-D89837787940}" type="slidenum">
              <a:rPr lang="en-US"/>
              <a:pPr>
                <a:defRPr/>
              </a:pPr>
              <a:t>51</a:t>
            </a:fld>
            <a:endParaRPr lang="en-US"/>
          </a:p>
        </p:txBody>
      </p:sp>
      <p:sp>
        <p:nvSpPr>
          <p:cNvPr id="15369" name="Rectangle 2"/>
          <p:cNvSpPr>
            <a:spLocks noGrp="1" noChangeArrowheads="1"/>
          </p:cNvSpPr>
          <p:nvPr>
            <p:ph type="title"/>
          </p:nvPr>
        </p:nvSpPr>
        <p:spPr/>
        <p:txBody>
          <a:bodyPr/>
          <a:lstStyle/>
          <a:p>
            <a:pPr eaLnBrk="1" hangingPunct="1"/>
            <a:r>
              <a:rPr lang="en-US" smtClean="0"/>
              <a:t>Repeated States / Multiple Paths</a:t>
            </a:r>
          </a:p>
        </p:txBody>
      </p:sp>
      <p:sp>
        <p:nvSpPr>
          <p:cNvPr id="15370" name="Rectangle 3"/>
          <p:cNvSpPr>
            <a:spLocks noGrp="1" noChangeArrowheads="1"/>
          </p:cNvSpPr>
          <p:nvPr>
            <p:ph type="body" idx="1"/>
          </p:nvPr>
        </p:nvSpPr>
        <p:spPr>
          <a:xfrm>
            <a:off x="250825" y="908050"/>
            <a:ext cx="8458200" cy="4495800"/>
          </a:xfrm>
        </p:spPr>
        <p:txBody>
          <a:bodyPr/>
          <a:lstStyle/>
          <a:p>
            <a:pPr eaLnBrk="1" hangingPunct="1"/>
            <a:r>
              <a:rPr lang="en-US" smtClean="0"/>
              <a:t>Failure to detect repeated states can turn a linear problem into an exponential one!</a:t>
            </a:r>
          </a:p>
        </p:txBody>
      </p:sp>
      <p:pic>
        <p:nvPicPr>
          <p:cNvPr id="15371" name="Picture 4" descr="ribbon-space"/>
          <p:cNvPicPr>
            <a:picLocks noChangeAspect="1" noChangeArrowheads="1"/>
          </p:cNvPicPr>
          <p:nvPr/>
        </p:nvPicPr>
        <p:blipFill>
          <a:blip r:embed="rId4" cstate="print"/>
          <a:srcRect/>
          <a:stretch>
            <a:fillRect/>
          </a:stretch>
        </p:blipFill>
        <p:spPr bwMode="auto">
          <a:xfrm>
            <a:off x="323850" y="1989138"/>
            <a:ext cx="8229600" cy="301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a:t>CPSC 322, Lecture 10</a:t>
            </a:r>
          </a:p>
        </p:txBody>
      </p:sp>
      <p:sp>
        <p:nvSpPr>
          <p:cNvPr id="7" name="Slide Number Placeholder 6"/>
          <p:cNvSpPr>
            <a:spLocks noGrp="1"/>
          </p:cNvSpPr>
          <p:nvPr>
            <p:ph type="sldNum" sz="quarter" idx="12"/>
          </p:nvPr>
        </p:nvSpPr>
        <p:spPr/>
        <p:txBody>
          <a:bodyPr/>
          <a:lstStyle/>
          <a:p>
            <a:pPr>
              <a:defRPr/>
            </a:pPr>
            <a:r>
              <a:rPr lang="en-US"/>
              <a:t>Slide </a:t>
            </a:r>
            <a:fld id="{8232A12F-DF1F-4FCE-AB31-5E8263597691}" type="slidenum">
              <a:rPr lang="en-US"/>
              <a:pPr>
                <a:defRPr/>
              </a:pPr>
              <a:t>52</a:t>
            </a:fld>
            <a:endParaRPr lang="en-US"/>
          </a:p>
        </p:txBody>
      </p:sp>
      <p:sp>
        <p:nvSpPr>
          <p:cNvPr id="16401" name="Rectangle 2"/>
          <p:cNvSpPr>
            <a:spLocks noGrp="1" noChangeArrowheads="1"/>
          </p:cNvSpPr>
          <p:nvPr>
            <p:ph type="title"/>
          </p:nvPr>
        </p:nvSpPr>
        <p:spPr/>
        <p:txBody>
          <a:bodyPr/>
          <a:lstStyle/>
          <a:p>
            <a:pPr eaLnBrk="1" hangingPunct="1"/>
            <a:r>
              <a:rPr lang="en-US" smtClean="0"/>
              <a:t>Multiple-Path Pruning</a:t>
            </a:r>
          </a:p>
        </p:txBody>
      </p:sp>
      <p:sp>
        <p:nvSpPr>
          <p:cNvPr id="16402" name="Rectangle 3"/>
          <p:cNvSpPr>
            <a:spLocks noGrp="1" noChangeArrowheads="1"/>
          </p:cNvSpPr>
          <p:nvPr>
            <p:ph type="body" sz="half" idx="1"/>
          </p:nvPr>
        </p:nvSpPr>
        <p:spPr>
          <a:xfrm>
            <a:off x="323850" y="3860800"/>
            <a:ext cx="8569325" cy="2141538"/>
          </a:xfrm>
        </p:spPr>
        <p:txBody>
          <a:bodyPr/>
          <a:lstStyle/>
          <a:p>
            <a:pPr marL="0" indent="0" eaLnBrk="1" hangingPunct="1">
              <a:buFontTx/>
              <a:buChar char="•"/>
            </a:pPr>
            <a:r>
              <a:rPr lang="en-US" smtClean="0"/>
              <a:t>You can prune a path to node </a:t>
            </a:r>
            <a:r>
              <a:rPr lang="en-US" b="1" i="1" smtClean="0"/>
              <a:t>n </a:t>
            </a:r>
            <a:r>
              <a:rPr lang="en-US" smtClean="0"/>
              <a:t>that you have already found a path to</a:t>
            </a:r>
          </a:p>
          <a:p>
            <a:pPr marL="0" indent="0" eaLnBrk="1" hangingPunct="1">
              <a:buFontTx/>
              <a:buChar char="•"/>
            </a:pPr>
            <a:r>
              <a:rPr lang="en-US" smtClean="0"/>
              <a:t> (if the new path is longer – more costly). </a:t>
            </a:r>
          </a:p>
          <a:p>
            <a:pPr marL="0" indent="0" eaLnBrk="1" hangingPunct="1">
              <a:buFontTx/>
              <a:buChar char="•"/>
            </a:pPr>
            <a:endParaRPr lang="en-US" smtClean="0"/>
          </a:p>
        </p:txBody>
      </p:sp>
      <p:graphicFrame>
        <p:nvGraphicFramePr>
          <p:cNvPr id="16386" name="Object 2"/>
          <p:cNvGraphicFramePr>
            <a:graphicFrameLocks noChangeAspect="1"/>
          </p:cNvGraphicFramePr>
          <p:nvPr>
            <p:ph sz="half" idx="2"/>
          </p:nvPr>
        </p:nvGraphicFramePr>
        <p:xfrm>
          <a:off x="1692275" y="1268413"/>
          <a:ext cx="5400675" cy="2057400"/>
        </p:xfrm>
        <a:graphic>
          <a:graphicData uri="http://schemas.openxmlformats.org/presentationml/2006/ole">
            <p:oleObj spid="_x0000_s94210" name="Acrobat Document" r:id="rId4" imgW="2600000" imgH="990738" progId="AcroExch.Document.7">
              <p:embed/>
            </p:oleObj>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4"/>
          <p:cNvSpPr>
            <a:spLocks noGrp="1"/>
          </p:cNvSpPr>
          <p:nvPr>
            <p:ph type="ftr" sz="quarter" idx="11"/>
          </p:nvPr>
        </p:nvSpPr>
        <p:spPr/>
        <p:txBody>
          <a:bodyPr/>
          <a:lstStyle/>
          <a:p>
            <a:pPr>
              <a:defRPr/>
            </a:pPr>
            <a:r>
              <a:rPr lang="en-US"/>
              <a:t>CPSC 322, Lecture 10</a:t>
            </a:r>
          </a:p>
        </p:txBody>
      </p:sp>
      <p:sp>
        <p:nvSpPr>
          <p:cNvPr id="20" name="Slide Number Placeholder 5"/>
          <p:cNvSpPr>
            <a:spLocks noGrp="1"/>
          </p:cNvSpPr>
          <p:nvPr>
            <p:ph type="sldNum" sz="quarter" idx="12"/>
          </p:nvPr>
        </p:nvSpPr>
        <p:spPr/>
        <p:txBody>
          <a:bodyPr/>
          <a:lstStyle/>
          <a:p>
            <a:pPr>
              <a:defRPr/>
            </a:pPr>
            <a:r>
              <a:rPr lang="en-US"/>
              <a:t>Slide </a:t>
            </a:r>
            <a:fld id="{46A39DD6-95D0-45AC-A827-D60F8EF7515E}" type="slidenum">
              <a:rPr lang="en-US"/>
              <a:pPr>
                <a:defRPr/>
              </a:pPr>
              <a:t>53</a:t>
            </a:fld>
            <a:endParaRPr lang="en-US"/>
          </a:p>
        </p:txBody>
      </p:sp>
      <p:sp>
        <p:nvSpPr>
          <p:cNvPr id="17415" name="Rectangle 2"/>
          <p:cNvSpPr>
            <a:spLocks noGrp="1" noChangeArrowheads="1"/>
          </p:cNvSpPr>
          <p:nvPr>
            <p:ph type="title"/>
          </p:nvPr>
        </p:nvSpPr>
        <p:spPr/>
        <p:txBody>
          <a:bodyPr/>
          <a:lstStyle/>
          <a:p>
            <a:pPr eaLnBrk="1" hangingPunct="1"/>
            <a:r>
              <a:rPr lang="en-US" sz="3200" smtClean="0"/>
              <a:t>Multiple-Path Pruning &amp; Optimal Solutions</a:t>
            </a:r>
          </a:p>
        </p:txBody>
      </p:sp>
      <p:sp>
        <p:nvSpPr>
          <p:cNvPr id="17416" name="Rectangle 3"/>
          <p:cNvSpPr>
            <a:spLocks noGrp="1" noChangeArrowheads="1"/>
          </p:cNvSpPr>
          <p:nvPr>
            <p:ph type="body" idx="1"/>
          </p:nvPr>
        </p:nvSpPr>
        <p:spPr>
          <a:xfrm>
            <a:off x="304800" y="1219200"/>
            <a:ext cx="8458200" cy="1849438"/>
          </a:xfrm>
        </p:spPr>
        <p:txBody>
          <a:bodyPr/>
          <a:lstStyle/>
          <a:p>
            <a:pPr eaLnBrk="1" hangingPunct="1">
              <a:lnSpc>
                <a:spcPct val="90000"/>
              </a:lnSpc>
            </a:pPr>
            <a:r>
              <a:rPr lang="en-US" sz="2400" smtClean="0">
                <a:solidFill>
                  <a:srgbClr val="CC0099"/>
                </a:solidFill>
              </a:rPr>
              <a:t>Problem:</a:t>
            </a:r>
            <a:r>
              <a:rPr lang="en-US" sz="2400" smtClean="0"/>
              <a:t> what if a subsequent path to </a:t>
            </a:r>
            <a:r>
              <a:rPr lang="en-US" sz="2400" i="1" smtClean="0"/>
              <a:t>n</a:t>
            </a:r>
            <a:r>
              <a:rPr lang="en-US" sz="2400" smtClean="0"/>
              <a:t> is shorter than the first path to </a:t>
            </a:r>
            <a:r>
              <a:rPr lang="en-US" sz="2400" i="1" smtClean="0"/>
              <a:t>n </a:t>
            </a:r>
            <a:r>
              <a:rPr lang="en-US" sz="2400" smtClean="0"/>
              <a:t>?</a:t>
            </a:r>
          </a:p>
          <a:p>
            <a:pPr eaLnBrk="1" hangingPunct="1">
              <a:lnSpc>
                <a:spcPct val="90000"/>
              </a:lnSpc>
              <a:buFontTx/>
              <a:buChar char="•"/>
            </a:pPr>
            <a:r>
              <a:rPr lang="en-US" sz="2400" smtClean="0"/>
              <a:t>You can remove all paths from the frontier that use the longer path. (as these can’t be optimal)</a:t>
            </a:r>
          </a:p>
        </p:txBody>
      </p:sp>
      <p:sp>
        <p:nvSpPr>
          <p:cNvPr id="17417" name="Oval 4"/>
          <p:cNvSpPr>
            <a:spLocks noChangeArrowheads="1"/>
          </p:cNvSpPr>
          <p:nvPr/>
        </p:nvSpPr>
        <p:spPr bwMode="auto">
          <a:xfrm>
            <a:off x="2195513" y="4005263"/>
            <a:ext cx="287337" cy="288925"/>
          </a:xfrm>
          <a:prstGeom prst="ellipse">
            <a:avLst/>
          </a:prstGeom>
          <a:noFill/>
          <a:ln w="9525" algn="ctr">
            <a:solidFill>
              <a:schemeClr val="tx1"/>
            </a:solidFill>
            <a:round/>
            <a:headEnd/>
            <a:tailEnd/>
          </a:ln>
        </p:spPr>
        <p:txBody>
          <a:bodyPr wrap="none" anchor="ctr">
            <a:spAutoFit/>
          </a:bodyPr>
          <a:lstStyle/>
          <a:p>
            <a:endParaRPr lang="en-US"/>
          </a:p>
        </p:txBody>
      </p:sp>
      <p:sp>
        <p:nvSpPr>
          <p:cNvPr id="17418" name="Oval 5"/>
          <p:cNvSpPr>
            <a:spLocks noChangeArrowheads="1"/>
          </p:cNvSpPr>
          <p:nvPr/>
        </p:nvSpPr>
        <p:spPr bwMode="auto">
          <a:xfrm>
            <a:off x="3203575" y="4005263"/>
            <a:ext cx="287338" cy="288925"/>
          </a:xfrm>
          <a:prstGeom prst="ellipse">
            <a:avLst/>
          </a:prstGeom>
          <a:noFill/>
          <a:ln w="9525" algn="ctr">
            <a:solidFill>
              <a:schemeClr val="tx1"/>
            </a:solidFill>
            <a:round/>
            <a:headEnd/>
            <a:tailEnd/>
          </a:ln>
        </p:spPr>
        <p:txBody>
          <a:bodyPr wrap="none" anchor="ctr">
            <a:spAutoFit/>
          </a:bodyPr>
          <a:lstStyle/>
          <a:p>
            <a:endParaRPr lang="en-US"/>
          </a:p>
        </p:txBody>
      </p:sp>
      <p:sp>
        <p:nvSpPr>
          <p:cNvPr id="17419" name="Oval 6"/>
          <p:cNvSpPr>
            <a:spLocks noChangeArrowheads="1"/>
          </p:cNvSpPr>
          <p:nvPr/>
        </p:nvSpPr>
        <p:spPr bwMode="auto">
          <a:xfrm>
            <a:off x="4427538" y="4005263"/>
            <a:ext cx="287337" cy="288925"/>
          </a:xfrm>
          <a:prstGeom prst="ellipse">
            <a:avLst/>
          </a:prstGeom>
          <a:noFill/>
          <a:ln w="9525" algn="ctr">
            <a:solidFill>
              <a:schemeClr val="tx1"/>
            </a:solidFill>
            <a:round/>
            <a:headEnd/>
            <a:tailEnd/>
          </a:ln>
        </p:spPr>
        <p:txBody>
          <a:bodyPr wrap="none" anchor="ctr">
            <a:spAutoFit/>
          </a:bodyPr>
          <a:lstStyle/>
          <a:p>
            <a:endParaRPr lang="en-US"/>
          </a:p>
        </p:txBody>
      </p:sp>
      <p:sp>
        <p:nvSpPr>
          <p:cNvPr id="17420" name="Oval 7"/>
          <p:cNvSpPr>
            <a:spLocks noChangeArrowheads="1"/>
          </p:cNvSpPr>
          <p:nvPr/>
        </p:nvSpPr>
        <p:spPr bwMode="auto">
          <a:xfrm>
            <a:off x="5508625" y="4005263"/>
            <a:ext cx="287338" cy="288925"/>
          </a:xfrm>
          <a:prstGeom prst="ellipse">
            <a:avLst/>
          </a:prstGeom>
          <a:noFill/>
          <a:ln w="9525" algn="ctr">
            <a:solidFill>
              <a:schemeClr val="tx1"/>
            </a:solidFill>
            <a:round/>
            <a:headEnd/>
            <a:tailEnd/>
          </a:ln>
        </p:spPr>
        <p:txBody>
          <a:bodyPr wrap="none" anchor="ctr">
            <a:spAutoFit/>
          </a:bodyPr>
          <a:lstStyle/>
          <a:p>
            <a:endParaRPr lang="en-US"/>
          </a:p>
        </p:txBody>
      </p:sp>
      <p:sp>
        <p:nvSpPr>
          <p:cNvPr id="17421" name="Oval 8"/>
          <p:cNvSpPr>
            <a:spLocks noChangeArrowheads="1"/>
          </p:cNvSpPr>
          <p:nvPr/>
        </p:nvSpPr>
        <p:spPr bwMode="auto">
          <a:xfrm>
            <a:off x="3851275" y="3141663"/>
            <a:ext cx="287338" cy="288925"/>
          </a:xfrm>
          <a:prstGeom prst="ellipse">
            <a:avLst/>
          </a:prstGeom>
          <a:noFill/>
          <a:ln w="9525" algn="ctr">
            <a:solidFill>
              <a:schemeClr val="tx1"/>
            </a:solidFill>
            <a:round/>
            <a:headEnd/>
            <a:tailEnd/>
          </a:ln>
        </p:spPr>
        <p:txBody>
          <a:bodyPr wrap="none" anchor="ctr">
            <a:spAutoFit/>
          </a:bodyPr>
          <a:lstStyle/>
          <a:p>
            <a:endParaRPr lang="en-US"/>
          </a:p>
        </p:txBody>
      </p:sp>
      <p:sp>
        <p:nvSpPr>
          <p:cNvPr id="17422" name="Line 14"/>
          <p:cNvSpPr>
            <a:spLocks noChangeShapeType="1"/>
          </p:cNvSpPr>
          <p:nvPr/>
        </p:nvSpPr>
        <p:spPr bwMode="auto">
          <a:xfrm flipV="1">
            <a:off x="2411413" y="3357563"/>
            <a:ext cx="1439862" cy="647700"/>
          </a:xfrm>
          <a:prstGeom prst="line">
            <a:avLst/>
          </a:prstGeom>
          <a:noFill/>
          <a:ln w="9525">
            <a:solidFill>
              <a:schemeClr val="tx1"/>
            </a:solidFill>
            <a:round/>
            <a:headEnd/>
            <a:tailEnd type="triangle" w="med" len="med"/>
          </a:ln>
        </p:spPr>
        <p:txBody>
          <a:bodyPr wrap="none">
            <a:spAutoFit/>
          </a:bodyPr>
          <a:lstStyle/>
          <a:p>
            <a:endParaRPr lang="en-US"/>
          </a:p>
        </p:txBody>
      </p:sp>
      <p:sp>
        <p:nvSpPr>
          <p:cNvPr id="17423" name="Line 15"/>
          <p:cNvSpPr>
            <a:spLocks noChangeShapeType="1"/>
          </p:cNvSpPr>
          <p:nvPr/>
        </p:nvSpPr>
        <p:spPr bwMode="auto">
          <a:xfrm>
            <a:off x="4140200" y="3357563"/>
            <a:ext cx="1368425" cy="647700"/>
          </a:xfrm>
          <a:prstGeom prst="line">
            <a:avLst/>
          </a:prstGeom>
          <a:noFill/>
          <a:ln w="9525">
            <a:solidFill>
              <a:schemeClr val="tx1"/>
            </a:solidFill>
            <a:round/>
            <a:headEnd/>
            <a:tailEnd type="triangle" w="med" len="med"/>
          </a:ln>
        </p:spPr>
        <p:txBody>
          <a:bodyPr wrap="none">
            <a:spAutoFit/>
          </a:bodyPr>
          <a:lstStyle/>
          <a:p>
            <a:endParaRPr lang="en-US"/>
          </a:p>
        </p:txBody>
      </p:sp>
      <p:sp>
        <p:nvSpPr>
          <p:cNvPr id="17424" name="Line 16"/>
          <p:cNvSpPr>
            <a:spLocks noChangeShapeType="1"/>
          </p:cNvSpPr>
          <p:nvPr/>
        </p:nvSpPr>
        <p:spPr bwMode="auto">
          <a:xfrm>
            <a:off x="2411413" y="4149725"/>
            <a:ext cx="792162" cy="0"/>
          </a:xfrm>
          <a:prstGeom prst="line">
            <a:avLst/>
          </a:prstGeom>
          <a:noFill/>
          <a:ln w="9525">
            <a:solidFill>
              <a:schemeClr val="tx1"/>
            </a:solidFill>
            <a:round/>
            <a:headEnd/>
            <a:tailEnd type="triangle" w="med" len="med"/>
          </a:ln>
        </p:spPr>
        <p:txBody>
          <a:bodyPr wrap="none">
            <a:spAutoFit/>
          </a:bodyPr>
          <a:lstStyle/>
          <a:p>
            <a:endParaRPr lang="en-US"/>
          </a:p>
        </p:txBody>
      </p:sp>
      <p:sp>
        <p:nvSpPr>
          <p:cNvPr id="17425" name="Line 17"/>
          <p:cNvSpPr>
            <a:spLocks noChangeShapeType="1"/>
          </p:cNvSpPr>
          <p:nvPr/>
        </p:nvSpPr>
        <p:spPr bwMode="auto">
          <a:xfrm>
            <a:off x="3490913" y="4149725"/>
            <a:ext cx="936625" cy="0"/>
          </a:xfrm>
          <a:prstGeom prst="line">
            <a:avLst/>
          </a:prstGeom>
          <a:noFill/>
          <a:ln w="9525">
            <a:solidFill>
              <a:schemeClr val="tx1"/>
            </a:solidFill>
            <a:round/>
            <a:headEnd/>
            <a:tailEnd type="triangle" w="med" len="med"/>
          </a:ln>
        </p:spPr>
        <p:txBody>
          <a:bodyPr>
            <a:spAutoFit/>
          </a:bodyPr>
          <a:lstStyle/>
          <a:p>
            <a:endParaRPr lang="en-US"/>
          </a:p>
        </p:txBody>
      </p:sp>
      <p:sp>
        <p:nvSpPr>
          <p:cNvPr id="17426" name="Line 18"/>
          <p:cNvSpPr>
            <a:spLocks noChangeShapeType="1"/>
          </p:cNvSpPr>
          <p:nvPr/>
        </p:nvSpPr>
        <p:spPr bwMode="auto">
          <a:xfrm>
            <a:off x="4570413" y="4149725"/>
            <a:ext cx="936625" cy="0"/>
          </a:xfrm>
          <a:prstGeom prst="line">
            <a:avLst/>
          </a:prstGeom>
          <a:noFill/>
          <a:ln w="9525">
            <a:solidFill>
              <a:schemeClr val="tx1"/>
            </a:solidFill>
            <a:round/>
            <a:headEnd/>
            <a:tailEnd type="triangle" w="med" len="med"/>
          </a:ln>
        </p:spPr>
        <p:txBody>
          <a:bodyPr>
            <a:spAutoFit/>
          </a:bodyPr>
          <a:lstStyle/>
          <a:p>
            <a:endParaRPr lang="en-US"/>
          </a:p>
        </p:txBody>
      </p:sp>
      <p:sp>
        <p:nvSpPr>
          <p:cNvPr id="17427" name="Line 19"/>
          <p:cNvSpPr>
            <a:spLocks noChangeShapeType="1"/>
          </p:cNvSpPr>
          <p:nvPr/>
        </p:nvSpPr>
        <p:spPr bwMode="auto">
          <a:xfrm>
            <a:off x="5795963" y="4149725"/>
            <a:ext cx="936625" cy="0"/>
          </a:xfrm>
          <a:prstGeom prst="line">
            <a:avLst/>
          </a:prstGeom>
          <a:noFill/>
          <a:ln w="9525">
            <a:solidFill>
              <a:schemeClr val="tx1"/>
            </a:solidFill>
            <a:round/>
            <a:headEnd/>
            <a:tailEnd type="triangle" w="med" len="med"/>
          </a:ln>
        </p:spPr>
        <p:txBody>
          <a:bodyPr>
            <a:spAutoFit/>
          </a:bodyPr>
          <a:lstStyle/>
          <a:p>
            <a:endParaRPr lang="en-US"/>
          </a:p>
        </p:txBody>
      </p:sp>
      <p:sp>
        <p:nvSpPr>
          <p:cNvPr id="17428" name="Oval 20"/>
          <p:cNvSpPr>
            <a:spLocks noChangeArrowheads="1"/>
          </p:cNvSpPr>
          <p:nvPr/>
        </p:nvSpPr>
        <p:spPr bwMode="auto">
          <a:xfrm>
            <a:off x="6732588" y="4005263"/>
            <a:ext cx="287337" cy="288925"/>
          </a:xfrm>
          <a:prstGeom prst="ellipse">
            <a:avLst/>
          </a:prstGeom>
          <a:noFill/>
          <a:ln w="9525" algn="ctr">
            <a:solidFill>
              <a:schemeClr val="tx1"/>
            </a:solidFill>
            <a:round/>
            <a:headEnd/>
            <a:tailEnd/>
          </a:ln>
        </p:spPr>
        <p:txBody>
          <a:bodyPr wrap="none" anchor="ctr">
            <a:spAutoFit/>
          </a:bodyPr>
          <a:lstStyle/>
          <a:p>
            <a:endParaRPr lang="en-US"/>
          </a:p>
        </p:txBody>
      </p:sp>
      <p:sp>
        <p:nvSpPr>
          <p:cNvPr id="17429" name="Line 21"/>
          <p:cNvSpPr>
            <a:spLocks noChangeShapeType="1"/>
          </p:cNvSpPr>
          <p:nvPr/>
        </p:nvSpPr>
        <p:spPr bwMode="auto">
          <a:xfrm>
            <a:off x="5651500" y="4294188"/>
            <a:ext cx="936625" cy="503237"/>
          </a:xfrm>
          <a:prstGeom prst="line">
            <a:avLst/>
          </a:prstGeom>
          <a:noFill/>
          <a:ln w="9525">
            <a:solidFill>
              <a:schemeClr val="tx1"/>
            </a:solidFill>
            <a:round/>
            <a:headEnd/>
            <a:tailEnd type="triangle" w="med" len="med"/>
          </a:ln>
        </p:spPr>
        <p:txBody>
          <a:bodyPr>
            <a:spAutoFit/>
          </a:bodyPr>
          <a:lstStyle/>
          <a:p>
            <a:endParaRPr lang="en-US"/>
          </a:p>
        </p:txBody>
      </p:sp>
      <p:sp>
        <p:nvSpPr>
          <p:cNvPr id="17430" name="Oval 22"/>
          <p:cNvSpPr>
            <a:spLocks noChangeArrowheads="1"/>
          </p:cNvSpPr>
          <p:nvPr/>
        </p:nvSpPr>
        <p:spPr bwMode="auto">
          <a:xfrm>
            <a:off x="6588125" y="4652963"/>
            <a:ext cx="287338" cy="288925"/>
          </a:xfrm>
          <a:prstGeom prst="ellipse">
            <a:avLst/>
          </a:prstGeom>
          <a:noFill/>
          <a:ln w="9525" algn="ctr">
            <a:solidFill>
              <a:schemeClr val="tx1"/>
            </a:solidFill>
            <a:round/>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4"/>
          <p:cNvSpPr>
            <a:spLocks noGrp="1"/>
          </p:cNvSpPr>
          <p:nvPr>
            <p:ph type="ftr" sz="quarter" idx="11"/>
          </p:nvPr>
        </p:nvSpPr>
        <p:spPr/>
        <p:txBody>
          <a:bodyPr/>
          <a:lstStyle/>
          <a:p>
            <a:pPr>
              <a:defRPr/>
            </a:pPr>
            <a:r>
              <a:rPr lang="en-US"/>
              <a:t>CPSC 322, Lecture 10</a:t>
            </a:r>
          </a:p>
        </p:txBody>
      </p:sp>
      <p:sp>
        <p:nvSpPr>
          <p:cNvPr id="20" name="Slide Number Placeholder 5"/>
          <p:cNvSpPr>
            <a:spLocks noGrp="1"/>
          </p:cNvSpPr>
          <p:nvPr>
            <p:ph type="sldNum" sz="quarter" idx="12"/>
          </p:nvPr>
        </p:nvSpPr>
        <p:spPr/>
        <p:txBody>
          <a:bodyPr/>
          <a:lstStyle/>
          <a:p>
            <a:pPr>
              <a:defRPr/>
            </a:pPr>
            <a:r>
              <a:rPr lang="en-US"/>
              <a:t>Slide </a:t>
            </a:r>
            <a:fld id="{1EF5AEBF-E218-44A3-8115-A7A9440DB20C}" type="slidenum">
              <a:rPr lang="en-US"/>
              <a:pPr>
                <a:defRPr/>
              </a:pPr>
              <a:t>54</a:t>
            </a:fld>
            <a:endParaRPr lang="en-US"/>
          </a:p>
        </p:txBody>
      </p:sp>
      <p:sp>
        <p:nvSpPr>
          <p:cNvPr id="18440" name="Rectangle 2"/>
          <p:cNvSpPr>
            <a:spLocks noGrp="1" noChangeArrowheads="1"/>
          </p:cNvSpPr>
          <p:nvPr>
            <p:ph type="title"/>
          </p:nvPr>
        </p:nvSpPr>
        <p:spPr/>
        <p:txBody>
          <a:bodyPr/>
          <a:lstStyle/>
          <a:p>
            <a:pPr eaLnBrk="1" hangingPunct="1"/>
            <a:r>
              <a:rPr lang="en-US" sz="3200" smtClean="0"/>
              <a:t>Multiple-Path Pruning &amp; Optimal Solutions</a:t>
            </a:r>
          </a:p>
        </p:txBody>
      </p:sp>
      <p:sp>
        <p:nvSpPr>
          <p:cNvPr id="18441" name="Rectangle 3"/>
          <p:cNvSpPr>
            <a:spLocks noGrp="1" noChangeArrowheads="1"/>
          </p:cNvSpPr>
          <p:nvPr>
            <p:ph type="body" idx="1"/>
          </p:nvPr>
        </p:nvSpPr>
        <p:spPr/>
        <p:txBody>
          <a:bodyPr/>
          <a:lstStyle/>
          <a:p>
            <a:pPr eaLnBrk="1" hangingPunct="1">
              <a:lnSpc>
                <a:spcPct val="90000"/>
              </a:lnSpc>
            </a:pPr>
            <a:r>
              <a:rPr lang="en-US" sz="2400" smtClean="0">
                <a:solidFill>
                  <a:srgbClr val="CC0099"/>
                </a:solidFill>
              </a:rPr>
              <a:t>Problem:</a:t>
            </a:r>
            <a:r>
              <a:rPr lang="en-US" sz="2400" smtClean="0"/>
              <a:t> what if a subsequent path to </a:t>
            </a:r>
            <a:r>
              <a:rPr lang="en-US" sz="2400" i="1" smtClean="0"/>
              <a:t>n</a:t>
            </a:r>
            <a:r>
              <a:rPr lang="en-US" sz="2400" smtClean="0"/>
              <a:t> is shorter than the first path to </a:t>
            </a:r>
            <a:r>
              <a:rPr lang="en-US" sz="2400" i="1" smtClean="0"/>
              <a:t>n </a:t>
            </a:r>
            <a:r>
              <a:rPr lang="en-US" sz="2400" smtClean="0"/>
              <a:t>?</a:t>
            </a:r>
          </a:p>
          <a:p>
            <a:pPr eaLnBrk="1" hangingPunct="1">
              <a:lnSpc>
                <a:spcPct val="90000"/>
              </a:lnSpc>
              <a:buFontTx/>
              <a:buChar char="•"/>
            </a:pPr>
            <a:r>
              <a:rPr lang="en-US" sz="2400" smtClean="0"/>
              <a:t>You can change the initial segment of the paths on the frontier to use the shorter path.</a:t>
            </a:r>
          </a:p>
        </p:txBody>
      </p:sp>
      <p:sp>
        <p:nvSpPr>
          <p:cNvPr id="18442" name="Oval 10"/>
          <p:cNvSpPr>
            <a:spLocks noChangeArrowheads="1"/>
          </p:cNvSpPr>
          <p:nvPr/>
        </p:nvSpPr>
        <p:spPr bwMode="auto">
          <a:xfrm>
            <a:off x="1763713" y="4652963"/>
            <a:ext cx="287337" cy="288925"/>
          </a:xfrm>
          <a:prstGeom prst="ellipse">
            <a:avLst/>
          </a:prstGeom>
          <a:noFill/>
          <a:ln w="9525" algn="ctr">
            <a:solidFill>
              <a:schemeClr val="tx1"/>
            </a:solidFill>
            <a:round/>
            <a:headEnd/>
            <a:tailEnd/>
          </a:ln>
        </p:spPr>
        <p:txBody>
          <a:bodyPr wrap="none" anchor="ctr">
            <a:spAutoFit/>
          </a:bodyPr>
          <a:lstStyle/>
          <a:p>
            <a:endParaRPr lang="en-US"/>
          </a:p>
        </p:txBody>
      </p:sp>
      <p:sp>
        <p:nvSpPr>
          <p:cNvPr id="18443" name="Oval 11"/>
          <p:cNvSpPr>
            <a:spLocks noChangeArrowheads="1"/>
          </p:cNvSpPr>
          <p:nvPr/>
        </p:nvSpPr>
        <p:spPr bwMode="auto">
          <a:xfrm>
            <a:off x="2771775" y="4652963"/>
            <a:ext cx="287338" cy="288925"/>
          </a:xfrm>
          <a:prstGeom prst="ellipse">
            <a:avLst/>
          </a:prstGeom>
          <a:noFill/>
          <a:ln w="9525" algn="ctr">
            <a:solidFill>
              <a:schemeClr val="tx1"/>
            </a:solidFill>
            <a:round/>
            <a:headEnd/>
            <a:tailEnd/>
          </a:ln>
        </p:spPr>
        <p:txBody>
          <a:bodyPr wrap="none" anchor="ctr">
            <a:spAutoFit/>
          </a:bodyPr>
          <a:lstStyle/>
          <a:p>
            <a:endParaRPr lang="en-US"/>
          </a:p>
        </p:txBody>
      </p:sp>
      <p:sp>
        <p:nvSpPr>
          <p:cNvPr id="18444" name="Oval 12"/>
          <p:cNvSpPr>
            <a:spLocks noChangeArrowheads="1"/>
          </p:cNvSpPr>
          <p:nvPr/>
        </p:nvSpPr>
        <p:spPr bwMode="auto">
          <a:xfrm>
            <a:off x="3995738" y="4652963"/>
            <a:ext cx="287337" cy="288925"/>
          </a:xfrm>
          <a:prstGeom prst="ellipse">
            <a:avLst/>
          </a:prstGeom>
          <a:noFill/>
          <a:ln w="9525" algn="ctr">
            <a:solidFill>
              <a:schemeClr val="tx1"/>
            </a:solidFill>
            <a:round/>
            <a:headEnd/>
            <a:tailEnd/>
          </a:ln>
        </p:spPr>
        <p:txBody>
          <a:bodyPr wrap="none" anchor="ctr">
            <a:spAutoFit/>
          </a:bodyPr>
          <a:lstStyle/>
          <a:p>
            <a:endParaRPr lang="en-US"/>
          </a:p>
        </p:txBody>
      </p:sp>
      <p:sp>
        <p:nvSpPr>
          <p:cNvPr id="18445" name="Oval 13"/>
          <p:cNvSpPr>
            <a:spLocks noChangeArrowheads="1"/>
          </p:cNvSpPr>
          <p:nvPr/>
        </p:nvSpPr>
        <p:spPr bwMode="auto">
          <a:xfrm>
            <a:off x="5076825" y="4652963"/>
            <a:ext cx="287338" cy="288925"/>
          </a:xfrm>
          <a:prstGeom prst="ellipse">
            <a:avLst/>
          </a:prstGeom>
          <a:noFill/>
          <a:ln w="9525" algn="ctr">
            <a:solidFill>
              <a:schemeClr val="tx1"/>
            </a:solidFill>
            <a:round/>
            <a:headEnd/>
            <a:tailEnd/>
          </a:ln>
        </p:spPr>
        <p:txBody>
          <a:bodyPr wrap="none" anchor="ctr">
            <a:spAutoFit/>
          </a:bodyPr>
          <a:lstStyle/>
          <a:p>
            <a:endParaRPr lang="en-US"/>
          </a:p>
        </p:txBody>
      </p:sp>
      <p:sp>
        <p:nvSpPr>
          <p:cNvPr id="18446" name="Oval 14"/>
          <p:cNvSpPr>
            <a:spLocks noChangeArrowheads="1"/>
          </p:cNvSpPr>
          <p:nvPr/>
        </p:nvSpPr>
        <p:spPr bwMode="auto">
          <a:xfrm>
            <a:off x="3419475" y="3789363"/>
            <a:ext cx="287338" cy="288925"/>
          </a:xfrm>
          <a:prstGeom prst="ellipse">
            <a:avLst/>
          </a:prstGeom>
          <a:noFill/>
          <a:ln w="9525" algn="ctr">
            <a:solidFill>
              <a:schemeClr val="tx1"/>
            </a:solidFill>
            <a:round/>
            <a:headEnd/>
            <a:tailEnd/>
          </a:ln>
        </p:spPr>
        <p:txBody>
          <a:bodyPr wrap="none" anchor="ctr">
            <a:spAutoFit/>
          </a:bodyPr>
          <a:lstStyle/>
          <a:p>
            <a:endParaRPr lang="en-US"/>
          </a:p>
        </p:txBody>
      </p:sp>
      <p:sp>
        <p:nvSpPr>
          <p:cNvPr id="18447" name="Line 15"/>
          <p:cNvSpPr>
            <a:spLocks noChangeShapeType="1"/>
          </p:cNvSpPr>
          <p:nvPr/>
        </p:nvSpPr>
        <p:spPr bwMode="auto">
          <a:xfrm flipV="1">
            <a:off x="1979613" y="4005263"/>
            <a:ext cx="1439862" cy="647700"/>
          </a:xfrm>
          <a:prstGeom prst="line">
            <a:avLst/>
          </a:prstGeom>
          <a:noFill/>
          <a:ln w="9525">
            <a:solidFill>
              <a:schemeClr val="tx1"/>
            </a:solidFill>
            <a:round/>
            <a:headEnd/>
            <a:tailEnd type="triangle" w="med" len="med"/>
          </a:ln>
        </p:spPr>
        <p:txBody>
          <a:bodyPr wrap="none">
            <a:spAutoFit/>
          </a:bodyPr>
          <a:lstStyle/>
          <a:p>
            <a:endParaRPr lang="en-US"/>
          </a:p>
        </p:txBody>
      </p:sp>
      <p:sp>
        <p:nvSpPr>
          <p:cNvPr id="18448" name="Line 16"/>
          <p:cNvSpPr>
            <a:spLocks noChangeShapeType="1"/>
          </p:cNvSpPr>
          <p:nvPr/>
        </p:nvSpPr>
        <p:spPr bwMode="auto">
          <a:xfrm>
            <a:off x="3708400" y="4005263"/>
            <a:ext cx="1368425" cy="647700"/>
          </a:xfrm>
          <a:prstGeom prst="line">
            <a:avLst/>
          </a:prstGeom>
          <a:noFill/>
          <a:ln w="9525">
            <a:solidFill>
              <a:schemeClr val="tx1"/>
            </a:solidFill>
            <a:round/>
            <a:headEnd/>
            <a:tailEnd type="triangle" w="med" len="med"/>
          </a:ln>
        </p:spPr>
        <p:txBody>
          <a:bodyPr wrap="none">
            <a:spAutoFit/>
          </a:bodyPr>
          <a:lstStyle/>
          <a:p>
            <a:endParaRPr lang="en-US"/>
          </a:p>
        </p:txBody>
      </p:sp>
      <p:sp>
        <p:nvSpPr>
          <p:cNvPr id="18449" name="Line 17"/>
          <p:cNvSpPr>
            <a:spLocks noChangeShapeType="1"/>
          </p:cNvSpPr>
          <p:nvPr/>
        </p:nvSpPr>
        <p:spPr bwMode="auto">
          <a:xfrm>
            <a:off x="1979613" y="4797425"/>
            <a:ext cx="792162" cy="0"/>
          </a:xfrm>
          <a:prstGeom prst="line">
            <a:avLst/>
          </a:prstGeom>
          <a:noFill/>
          <a:ln w="9525">
            <a:solidFill>
              <a:schemeClr val="tx1"/>
            </a:solidFill>
            <a:round/>
            <a:headEnd/>
            <a:tailEnd type="triangle" w="med" len="med"/>
          </a:ln>
        </p:spPr>
        <p:txBody>
          <a:bodyPr wrap="none">
            <a:spAutoFit/>
          </a:bodyPr>
          <a:lstStyle/>
          <a:p>
            <a:endParaRPr lang="en-US"/>
          </a:p>
        </p:txBody>
      </p:sp>
      <p:sp>
        <p:nvSpPr>
          <p:cNvPr id="18450" name="Line 18"/>
          <p:cNvSpPr>
            <a:spLocks noChangeShapeType="1"/>
          </p:cNvSpPr>
          <p:nvPr/>
        </p:nvSpPr>
        <p:spPr bwMode="auto">
          <a:xfrm>
            <a:off x="3059113" y="4797425"/>
            <a:ext cx="936625" cy="0"/>
          </a:xfrm>
          <a:prstGeom prst="line">
            <a:avLst/>
          </a:prstGeom>
          <a:noFill/>
          <a:ln w="9525">
            <a:solidFill>
              <a:schemeClr val="tx1"/>
            </a:solidFill>
            <a:round/>
            <a:headEnd/>
            <a:tailEnd type="triangle" w="med" len="med"/>
          </a:ln>
        </p:spPr>
        <p:txBody>
          <a:bodyPr>
            <a:spAutoFit/>
          </a:bodyPr>
          <a:lstStyle/>
          <a:p>
            <a:endParaRPr lang="en-US"/>
          </a:p>
        </p:txBody>
      </p:sp>
      <p:sp>
        <p:nvSpPr>
          <p:cNvPr id="18451" name="Line 19"/>
          <p:cNvSpPr>
            <a:spLocks noChangeShapeType="1"/>
          </p:cNvSpPr>
          <p:nvPr/>
        </p:nvSpPr>
        <p:spPr bwMode="auto">
          <a:xfrm>
            <a:off x="4138613" y="4797425"/>
            <a:ext cx="936625" cy="0"/>
          </a:xfrm>
          <a:prstGeom prst="line">
            <a:avLst/>
          </a:prstGeom>
          <a:noFill/>
          <a:ln w="9525">
            <a:solidFill>
              <a:schemeClr val="tx1"/>
            </a:solidFill>
            <a:round/>
            <a:headEnd/>
            <a:tailEnd type="triangle" w="med" len="med"/>
          </a:ln>
        </p:spPr>
        <p:txBody>
          <a:bodyPr>
            <a:spAutoFit/>
          </a:bodyPr>
          <a:lstStyle/>
          <a:p>
            <a:endParaRPr lang="en-US"/>
          </a:p>
        </p:txBody>
      </p:sp>
      <p:sp>
        <p:nvSpPr>
          <p:cNvPr id="18452" name="Line 20"/>
          <p:cNvSpPr>
            <a:spLocks noChangeShapeType="1"/>
          </p:cNvSpPr>
          <p:nvPr/>
        </p:nvSpPr>
        <p:spPr bwMode="auto">
          <a:xfrm>
            <a:off x="5364163" y="4797425"/>
            <a:ext cx="936625" cy="0"/>
          </a:xfrm>
          <a:prstGeom prst="line">
            <a:avLst/>
          </a:prstGeom>
          <a:noFill/>
          <a:ln w="9525">
            <a:solidFill>
              <a:schemeClr val="tx1"/>
            </a:solidFill>
            <a:round/>
            <a:headEnd/>
            <a:tailEnd type="triangle" w="med" len="med"/>
          </a:ln>
        </p:spPr>
        <p:txBody>
          <a:bodyPr>
            <a:spAutoFit/>
          </a:bodyPr>
          <a:lstStyle/>
          <a:p>
            <a:endParaRPr lang="en-US"/>
          </a:p>
        </p:txBody>
      </p:sp>
      <p:sp>
        <p:nvSpPr>
          <p:cNvPr id="18453" name="Oval 21"/>
          <p:cNvSpPr>
            <a:spLocks noChangeArrowheads="1"/>
          </p:cNvSpPr>
          <p:nvPr/>
        </p:nvSpPr>
        <p:spPr bwMode="auto">
          <a:xfrm>
            <a:off x="6300788" y="4652963"/>
            <a:ext cx="287337" cy="288925"/>
          </a:xfrm>
          <a:prstGeom prst="ellipse">
            <a:avLst/>
          </a:prstGeom>
          <a:noFill/>
          <a:ln w="9525" algn="ctr">
            <a:solidFill>
              <a:schemeClr val="tx1"/>
            </a:solidFill>
            <a:round/>
            <a:headEnd/>
            <a:tailEnd/>
          </a:ln>
        </p:spPr>
        <p:txBody>
          <a:bodyPr wrap="none" anchor="ctr">
            <a:spAutoFit/>
          </a:bodyPr>
          <a:lstStyle/>
          <a:p>
            <a:endParaRPr lang="en-US"/>
          </a:p>
        </p:txBody>
      </p:sp>
      <p:sp>
        <p:nvSpPr>
          <p:cNvPr id="18454" name="Line 22"/>
          <p:cNvSpPr>
            <a:spLocks noChangeShapeType="1"/>
          </p:cNvSpPr>
          <p:nvPr/>
        </p:nvSpPr>
        <p:spPr bwMode="auto">
          <a:xfrm>
            <a:off x="5219700" y="4941888"/>
            <a:ext cx="936625" cy="503237"/>
          </a:xfrm>
          <a:prstGeom prst="line">
            <a:avLst/>
          </a:prstGeom>
          <a:noFill/>
          <a:ln w="9525">
            <a:solidFill>
              <a:schemeClr val="tx1"/>
            </a:solidFill>
            <a:round/>
            <a:headEnd/>
            <a:tailEnd type="triangle" w="med" len="med"/>
          </a:ln>
        </p:spPr>
        <p:txBody>
          <a:bodyPr>
            <a:spAutoFit/>
          </a:bodyPr>
          <a:lstStyle/>
          <a:p>
            <a:endParaRPr lang="en-US"/>
          </a:p>
        </p:txBody>
      </p:sp>
      <p:sp>
        <p:nvSpPr>
          <p:cNvPr id="18455" name="Oval 23"/>
          <p:cNvSpPr>
            <a:spLocks noChangeArrowheads="1"/>
          </p:cNvSpPr>
          <p:nvPr/>
        </p:nvSpPr>
        <p:spPr bwMode="auto">
          <a:xfrm>
            <a:off x="6156325" y="5300663"/>
            <a:ext cx="287338" cy="288925"/>
          </a:xfrm>
          <a:prstGeom prst="ellipse">
            <a:avLst/>
          </a:prstGeom>
          <a:noFill/>
          <a:ln w="9525" algn="ctr">
            <a:solidFill>
              <a:schemeClr val="tx1"/>
            </a:solidFill>
            <a:round/>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9" name="Title 1"/>
          <p:cNvSpPr>
            <a:spLocks noGrp="1"/>
          </p:cNvSpPr>
          <p:nvPr>
            <p:ph type="title"/>
          </p:nvPr>
        </p:nvSpPr>
        <p:spPr>
          <a:xfrm>
            <a:off x="3000364" y="571480"/>
            <a:ext cx="5767388" cy="685800"/>
          </a:xfrm>
        </p:spPr>
        <p:txBody>
          <a:bodyPr/>
          <a:lstStyle/>
          <a:p>
            <a:pPr eaLnBrk="1" hangingPunct="1"/>
            <a:r>
              <a:rPr lang="en-US" dirty="0" smtClean="0"/>
              <a:t>Pruning Cycles</a:t>
            </a:r>
          </a:p>
        </p:txBody>
      </p:sp>
      <p:sp>
        <p:nvSpPr>
          <p:cNvPr id="3" name="Footer Placeholder 2"/>
          <p:cNvSpPr>
            <a:spLocks noGrp="1"/>
          </p:cNvSpPr>
          <p:nvPr>
            <p:ph type="ftr" sz="quarter" idx="11"/>
          </p:nvPr>
        </p:nvSpPr>
        <p:spPr/>
        <p:txBody>
          <a:bodyPr/>
          <a:lstStyle/>
          <a:p>
            <a:pPr>
              <a:defRPr/>
            </a:pPr>
            <a:r>
              <a:rPr lang="en-US"/>
              <a:t>CPSC 322, Lecture 10</a:t>
            </a:r>
          </a:p>
        </p:txBody>
      </p:sp>
      <p:sp>
        <p:nvSpPr>
          <p:cNvPr id="4" name="Slide Number Placeholder 3"/>
          <p:cNvSpPr>
            <a:spLocks noGrp="1"/>
          </p:cNvSpPr>
          <p:nvPr>
            <p:ph type="sldNum" sz="quarter" idx="12"/>
          </p:nvPr>
        </p:nvSpPr>
        <p:spPr/>
        <p:txBody>
          <a:bodyPr/>
          <a:lstStyle/>
          <a:p>
            <a:pPr>
              <a:defRPr/>
            </a:pPr>
            <a:r>
              <a:rPr lang="en-US"/>
              <a:t>Slide </a:t>
            </a:r>
            <a:fld id="{8EB8B04C-0755-49BF-B07C-20AA7881F365}" type="slidenum">
              <a:rPr lang="en-US"/>
              <a:pPr>
                <a:defRPr/>
              </a:pPr>
              <a:t>55</a:t>
            </a:fld>
            <a:endParaRPr lang="en-US"/>
          </a:p>
        </p:txBody>
      </p:sp>
      <p:sp>
        <p:nvSpPr>
          <p:cNvPr id="5" name="Title 1"/>
          <p:cNvSpPr txBox="1">
            <a:spLocks/>
          </p:cNvSpPr>
          <p:nvPr/>
        </p:nvSpPr>
        <p:spPr bwMode="auto">
          <a:xfrm>
            <a:off x="4143375" y="3786188"/>
            <a:ext cx="5000625" cy="685800"/>
          </a:xfrm>
          <a:prstGeom prst="rect">
            <a:avLst/>
          </a:prstGeom>
          <a:noFill/>
          <a:ln w="9525">
            <a:noFill/>
            <a:miter lim="800000"/>
            <a:headEnd/>
            <a:tailEnd/>
          </a:ln>
          <a:effectLst/>
        </p:spPr>
        <p:txBody>
          <a:bodyPr anchor="ctr"/>
          <a:lstStyle/>
          <a:p>
            <a:pPr algn="ctr">
              <a:defRPr/>
            </a:pPr>
            <a:r>
              <a:rPr lang="en-US" sz="3600" kern="0" dirty="0">
                <a:solidFill>
                  <a:schemeClr val="accent2"/>
                </a:solidFill>
                <a:latin typeface="+mj-lt"/>
                <a:ea typeface="+mj-ea"/>
                <a:cs typeface="+mj-cs"/>
              </a:rPr>
              <a:t>Repeated States</a:t>
            </a:r>
          </a:p>
        </p:txBody>
      </p:sp>
      <p:sp>
        <p:nvSpPr>
          <p:cNvPr id="6" name="Title 1"/>
          <p:cNvSpPr txBox="1">
            <a:spLocks/>
          </p:cNvSpPr>
          <p:nvPr/>
        </p:nvSpPr>
        <p:spPr bwMode="auto">
          <a:xfrm>
            <a:off x="0" y="0"/>
            <a:ext cx="5767388"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smtClean="0">
                <a:ln>
                  <a:noFill/>
                </a:ln>
                <a:solidFill>
                  <a:schemeClr val="accent2"/>
                </a:solidFill>
                <a:effectLst/>
                <a:uLnTx/>
                <a:uFillTx/>
                <a:latin typeface="+mj-lt"/>
                <a:ea typeface="+mj-ea"/>
                <a:cs typeface="+mj-cs"/>
              </a:rPr>
              <a:t>Example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3</a:t>
            </a:r>
            <a:endParaRPr lang="en-US"/>
          </a:p>
        </p:txBody>
      </p:sp>
      <p:sp>
        <p:nvSpPr>
          <p:cNvPr id="6" name="Slide Number Placeholder 5"/>
          <p:cNvSpPr>
            <a:spLocks noGrp="1"/>
          </p:cNvSpPr>
          <p:nvPr>
            <p:ph type="sldNum" sz="quarter" idx="12"/>
          </p:nvPr>
        </p:nvSpPr>
        <p:spPr/>
        <p:txBody>
          <a:bodyPr/>
          <a:lstStyle/>
          <a:p>
            <a:pPr>
              <a:defRPr/>
            </a:pPr>
            <a:r>
              <a:rPr lang="en-US"/>
              <a:t>Slide </a:t>
            </a:r>
            <a:fld id="{6C58C241-B467-4C4F-A704-33C58BC4E043}" type="slidenum">
              <a:rPr lang="en-US"/>
              <a:pPr>
                <a:defRPr/>
              </a:pPr>
              <a:t>56</a:t>
            </a:fld>
            <a:endParaRPr lang="en-US"/>
          </a:p>
        </p:txBody>
      </p:sp>
      <p:sp>
        <p:nvSpPr>
          <p:cNvPr id="24580" name="Rectangle 2"/>
          <p:cNvSpPr>
            <a:spLocks noGrp="1" noChangeArrowheads="1"/>
          </p:cNvSpPr>
          <p:nvPr>
            <p:ph type="title"/>
          </p:nvPr>
        </p:nvSpPr>
        <p:spPr>
          <a:xfrm>
            <a:off x="251520" y="188640"/>
            <a:ext cx="8534400" cy="685800"/>
          </a:xfrm>
        </p:spPr>
        <p:txBody>
          <a:bodyPr/>
          <a:lstStyle/>
          <a:p>
            <a:pPr eaLnBrk="1" hangingPunct="1"/>
            <a:r>
              <a:rPr lang="en-US" dirty="0" smtClean="0"/>
              <a:t>Lecture Overview</a:t>
            </a:r>
          </a:p>
        </p:txBody>
      </p:sp>
      <p:sp>
        <p:nvSpPr>
          <p:cNvPr id="24581" name="Rectangle 3"/>
          <p:cNvSpPr>
            <a:spLocks noGrp="1" noChangeArrowheads="1"/>
          </p:cNvSpPr>
          <p:nvPr>
            <p:ph type="body" idx="1"/>
          </p:nvPr>
        </p:nvSpPr>
        <p:spPr>
          <a:xfrm>
            <a:off x="323528" y="692696"/>
            <a:ext cx="8458200" cy="3732212"/>
          </a:xfrm>
        </p:spPr>
        <p:txBody>
          <a:bodyPr/>
          <a:lstStyle/>
          <a:p>
            <a:pPr eaLnBrk="1" hangingPunct="1">
              <a:buFontTx/>
              <a:buChar char="•"/>
            </a:pPr>
            <a:r>
              <a:rPr lang="en-US" sz="3600" b="1" dirty="0" smtClean="0"/>
              <a:t>Recap Uninformed Cost </a:t>
            </a:r>
          </a:p>
          <a:p>
            <a:pPr eaLnBrk="1" hangingPunct="1">
              <a:buFontTx/>
              <a:buChar char="•"/>
            </a:pPr>
            <a:r>
              <a:rPr lang="en-US" sz="3600" b="1" dirty="0" smtClean="0">
                <a:solidFill>
                  <a:schemeClr val="tx2"/>
                </a:solidFill>
              </a:rPr>
              <a:t>Heuristic Search</a:t>
            </a:r>
          </a:p>
          <a:p>
            <a:pPr lvl="1" eaLnBrk="1" hangingPunct="1"/>
            <a:r>
              <a:rPr lang="en-US" sz="3200" b="1" dirty="0" smtClean="0">
                <a:solidFill>
                  <a:schemeClr val="tx2"/>
                </a:solidFill>
              </a:rPr>
              <a:t>Best-First Search</a:t>
            </a:r>
          </a:p>
          <a:p>
            <a:pPr lvl="1" eaLnBrk="1" hangingPunct="1"/>
            <a:r>
              <a:rPr lang="en-US" sz="3200" b="1" dirty="0" smtClean="0">
                <a:solidFill>
                  <a:schemeClr val="tx2"/>
                </a:solidFill>
              </a:rPr>
              <a:t>A* and its Optimality</a:t>
            </a:r>
          </a:p>
          <a:p>
            <a:pPr lvl="1" eaLnBrk="1" hangingPunct="1"/>
            <a:endParaRPr lang="en-US" sz="1000" b="1" dirty="0" smtClean="0">
              <a:solidFill>
                <a:schemeClr val="tx2"/>
              </a:solidFill>
            </a:endParaRPr>
          </a:p>
          <a:p>
            <a:pPr eaLnBrk="1" hangingPunct="1">
              <a:buFontTx/>
              <a:buChar char="•"/>
            </a:pPr>
            <a:r>
              <a:rPr lang="en-US" sz="3600" b="1" dirty="0" smtClean="0">
                <a:solidFill>
                  <a:schemeClr val="tx2"/>
                </a:solidFill>
              </a:rPr>
              <a:t>Advanced Methods</a:t>
            </a:r>
          </a:p>
          <a:p>
            <a:pPr lvl="1" eaLnBrk="1" hangingPunct="1"/>
            <a:r>
              <a:rPr lang="en-US" sz="3200" dirty="0" smtClean="0">
                <a:solidFill>
                  <a:schemeClr val="tx2"/>
                </a:solidFill>
              </a:rPr>
              <a:t>Branch &amp; Bound</a:t>
            </a:r>
          </a:p>
          <a:p>
            <a:pPr lvl="1" eaLnBrk="1" hangingPunct="1"/>
            <a:r>
              <a:rPr lang="en-US" sz="3200" dirty="0" smtClean="0">
                <a:solidFill>
                  <a:schemeClr val="tx2"/>
                </a:solidFill>
              </a:rPr>
              <a:t>A</a:t>
            </a:r>
            <a:r>
              <a:rPr lang="en-US" sz="3200" baseline="30000" dirty="0" smtClean="0">
                <a:solidFill>
                  <a:schemeClr val="tx2"/>
                </a:solidFill>
              </a:rPr>
              <a:t>* </a:t>
            </a:r>
            <a:r>
              <a:rPr lang="en-US" sz="3200" dirty="0" smtClean="0">
                <a:solidFill>
                  <a:schemeClr val="tx2"/>
                </a:solidFill>
              </a:rPr>
              <a:t>tricks</a:t>
            </a:r>
          </a:p>
          <a:p>
            <a:pPr lvl="1" eaLnBrk="1" hangingPunct="1"/>
            <a:r>
              <a:rPr lang="en-US" sz="3200" dirty="0" smtClean="0">
                <a:solidFill>
                  <a:schemeClr val="tx2"/>
                </a:solidFill>
              </a:rPr>
              <a:t>Pruning Cycles and Repeated States</a:t>
            </a:r>
          </a:p>
          <a:p>
            <a:pPr lvl="1" eaLnBrk="1" hangingPunct="1"/>
            <a:r>
              <a:rPr lang="en-US" sz="3200" dirty="0" smtClean="0">
                <a:solidFill>
                  <a:srgbClr val="00B050"/>
                </a:solidFill>
              </a:rPr>
              <a:t>Dynamic Programming</a:t>
            </a:r>
            <a:endParaRPr lang="en-US" sz="3600" b="1" dirty="0" smtClean="0">
              <a:solidFill>
                <a:srgbClr val="00B050"/>
              </a:solidFill>
            </a:endParaRPr>
          </a:p>
          <a:p>
            <a:pPr eaLnBrk="1" hangingPunct="1">
              <a:buFont typeface="Arial" pitchFamily="34" charset="0"/>
              <a:buChar char="•"/>
            </a:pPr>
            <a:endParaRPr lang="en-US" sz="3600" b="1" dirty="0" smtClean="0">
              <a:solidFill>
                <a:schemeClr val="tx2"/>
              </a:solidFill>
            </a:endParaRPr>
          </a:p>
          <a:p>
            <a:pPr lvl="1" eaLnBrk="1" hangingPunct="1"/>
            <a:endParaRPr lang="en-US" sz="3200" b="1" dirty="0" smtClean="0">
              <a:solidFill>
                <a:schemeClr val="tx2"/>
              </a:solidFill>
            </a:endParaRPr>
          </a:p>
          <a:p>
            <a:pPr eaLnBrk="1" hangingPunct="1">
              <a:buFontTx/>
              <a:buChar char="•"/>
            </a:pPr>
            <a:endParaRPr lang="en-US" sz="3600" dirty="0" smtClean="0">
              <a:solidFill>
                <a:schemeClr val="bg2"/>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smtClean="0">
                <a:ea typeface="MS PGothic" pitchFamily="34" charset="-128"/>
              </a:rPr>
              <a:t>Dynamic Programming</a:t>
            </a:r>
          </a:p>
        </p:txBody>
      </p:sp>
      <p:sp>
        <p:nvSpPr>
          <p:cNvPr id="33795" name="Content Placeholder 2"/>
          <p:cNvSpPr>
            <a:spLocks noGrp="1"/>
          </p:cNvSpPr>
          <p:nvPr>
            <p:ph idx="1"/>
          </p:nvPr>
        </p:nvSpPr>
        <p:spPr>
          <a:xfrm>
            <a:off x="214282" y="928670"/>
            <a:ext cx="8715436" cy="4495800"/>
          </a:xfrm>
        </p:spPr>
        <p:txBody>
          <a:bodyPr/>
          <a:lstStyle/>
          <a:p>
            <a:pPr>
              <a:buSzTx/>
              <a:buFontTx/>
              <a:buChar char="•"/>
            </a:pPr>
            <a:r>
              <a:rPr lang="en-CA" sz="2400" dirty="0" smtClean="0"/>
              <a:t>Idea: for statically stored graphs, build a table of dist(n):</a:t>
            </a:r>
          </a:p>
          <a:p>
            <a:pPr lvl="1"/>
            <a:r>
              <a:rPr lang="en-CA" dirty="0" smtClean="0"/>
              <a:t>The </a:t>
            </a:r>
            <a:r>
              <a:rPr lang="en-CA" dirty="0" smtClean="0">
                <a:solidFill>
                  <a:srgbClr val="FF0000"/>
                </a:solidFill>
              </a:rPr>
              <a:t>actual distance </a:t>
            </a:r>
            <a:r>
              <a:rPr lang="en-CA" dirty="0" smtClean="0"/>
              <a:t>of the shortest path from node n to a goal g</a:t>
            </a:r>
          </a:p>
          <a:p>
            <a:pPr lvl="1"/>
            <a:r>
              <a:rPr lang="en-CA" dirty="0" smtClean="0"/>
              <a:t>This is the perfect  </a:t>
            </a:r>
            <a:r>
              <a:rPr lang="en-CA" dirty="0" smtClean="0">
                <a:solidFill>
                  <a:srgbClr val="FF0000"/>
                </a:solidFill>
              </a:rPr>
              <a:t>search heuristic h</a:t>
            </a:r>
          </a:p>
          <a:p>
            <a:pPr lvl="1"/>
            <a:endParaRPr lang="en-US" dirty="0" smtClean="0"/>
          </a:p>
          <a:p>
            <a:pPr lvl="1"/>
            <a:r>
              <a:rPr lang="en-US" sz="2000" dirty="0" smtClean="0"/>
              <a:t>dist(g) = 0</a:t>
            </a:r>
          </a:p>
          <a:p>
            <a:pPr lvl="1"/>
            <a:r>
              <a:rPr lang="en-US" sz="2000" dirty="0" smtClean="0"/>
              <a:t>dist(z) = 1</a:t>
            </a:r>
          </a:p>
          <a:p>
            <a:pPr lvl="1"/>
            <a:r>
              <a:rPr lang="en-US" sz="2000" dirty="0" smtClean="0"/>
              <a:t>dist(c) = 3</a:t>
            </a:r>
          </a:p>
          <a:p>
            <a:pPr lvl="1"/>
            <a:r>
              <a:rPr lang="en-US" sz="2000" dirty="0" smtClean="0"/>
              <a:t>dist(b) = 4</a:t>
            </a:r>
          </a:p>
          <a:p>
            <a:pPr lvl="1"/>
            <a:r>
              <a:rPr lang="en-US" sz="2000" dirty="0" smtClean="0"/>
              <a:t>dist(k) = ?</a:t>
            </a:r>
          </a:p>
          <a:p>
            <a:pPr lvl="1"/>
            <a:endParaRPr lang="en-US" sz="2000" dirty="0" smtClean="0"/>
          </a:p>
          <a:p>
            <a:pPr lvl="1"/>
            <a:r>
              <a:rPr lang="en-US" sz="2000" dirty="0" smtClean="0"/>
              <a:t>dist(h) = ?</a:t>
            </a:r>
          </a:p>
          <a:p>
            <a:pPr>
              <a:buSzTx/>
              <a:buFontTx/>
              <a:buChar char="•"/>
            </a:pPr>
            <a:endParaRPr lang="en-US" sz="1200" dirty="0" smtClean="0"/>
          </a:p>
          <a:p>
            <a:pPr>
              <a:buSzTx/>
              <a:buFontTx/>
              <a:buChar char="•"/>
            </a:pPr>
            <a:r>
              <a:rPr lang="en-US" dirty="0" smtClean="0"/>
              <a:t>How could we implement that?</a:t>
            </a:r>
          </a:p>
          <a:p>
            <a:pPr>
              <a:buSzTx/>
            </a:pPr>
            <a:endParaRPr lang="en-US" dirty="0" smtClean="0"/>
          </a:p>
          <a:p>
            <a:pPr>
              <a:buSzTx/>
              <a:buFontTx/>
              <a:buChar char="•"/>
            </a:pPr>
            <a:endParaRPr lang="en-US" dirty="0" smtClean="0"/>
          </a:p>
          <a:p>
            <a:pPr>
              <a:buSzTx/>
              <a:buFontTx/>
              <a:buChar char="•"/>
            </a:pPr>
            <a:endParaRPr lang="en-CA" dirty="0" smtClean="0"/>
          </a:p>
        </p:txBody>
      </p:sp>
      <p:grpSp>
        <p:nvGrpSpPr>
          <p:cNvPr id="2" name="Group 28"/>
          <p:cNvGrpSpPr/>
          <p:nvPr/>
        </p:nvGrpSpPr>
        <p:grpSpPr>
          <a:xfrm>
            <a:off x="5530862" y="2855909"/>
            <a:ext cx="2809875" cy="2016125"/>
            <a:chOff x="5530862" y="2855909"/>
            <a:chExt cx="2809875" cy="2016125"/>
          </a:xfrm>
        </p:grpSpPr>
        <p:sp>
          <p:nvSpPr>
            <p:cNvPr id="5" name="Oval 4"/>
            <p:cNvSpPr/>
            <p:nvPr/>
          </p:nvSpPr>
          <p:spPr>
            <a:xfrm>
              <a:off x="5530862" y="3652834"/>
              <a:ext cx="504825" cy="503238"/>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en-US" dirty="0"/>
                <a:t>k</a:t>
              </a:r>
              <a:endParaRPr lang="en-CA" dirty="0"/>
            </a:p>
          </p:txBody>
        </p:sp>
        <p:sp>
          <p:nvSpPr>
            <p:cNvPr id="6" name="Oval 5"/>
            <p:cNvSpPr/>
            <p:nvPr/>
          </p:nvSpPr>
          <p:spPr>
            <a:xfrm>
              <a:off x="6538924" y="3652834"/>
              <a:ext cx="504825" cy="503238"/>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en-US" dirty="0"/>
                <a:t>c</a:t>
              </a:r>
              <a:endParaRPr lang="en-CA" dirty="0"/>
            </a:p>
          </p:txBody>
        </p:sp>
        <p:cxnSp>
          <p:nvCxnSpPr>
            <p:cNvPr id="7" name="Straight Arrow Connector 6"/>
            <p:cNvCxnSpPr>
              <a:stCxn id="5" idx="6"/>
              <a:endCxn id="6" idx="2"/>
            </p:cNvCxnSpPr>
            <p:nvPr/>
          </p:nvCxnSpPr>
          <p:spPr>
            <a:xfrm>
              <a:off x="6035687" y="3903659"/>
              <a:ext cx="503237" cy="1588"/>
            </a:xfrm>
            <a:prstGeom prst="straightConnector1">
              <a:avLst/>
            </a:prstGeom>
            <a:ln w="25400">
              <a:solidFill>
                <a:schemeClr val="tx1"/>
              </a:solidFill>
              <a:headEnd type="arrow" w="med" len="med"/>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6286512" y="3000372"/>
              <a:ext cx="504825" cy="503237"/>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en-US" dirty="0"/>
                <a:t>b</a:t>
              </a:r>
              <a:endParaRPr lang="en-CA" dirty="0"/>
            </a:p>
          </p:txBody>
        </p:sp>
        <p:sp>
          <p:nvSpPr>
            <p:cNvPr id="9" name="Oval 8"/>
            <p:cNvSpPr/>
            <p:nvPr/>
          </p:nvSpPr>
          <p:spPr>
            <a:xfrm>
              <a:off x="7548574" y="3005134"/>
              <a:ext cx="504825" cy="503238"/>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en-US" dirty="0"/>
                <a:t>h</a:t>
              </a:r>
              <a:endParaRPr lang="en-CA" dirty="0"/>
            </a:p>
          </p:txBody>
        </p:sp>
        <p:cxnSp>
          <p:nvCxnSpPr>
            <p:cNvPr id="10" name="Straight Arrow Connector 9"/>
            <p:cNvCxnSpPr>
              <a:stCxn id="5" idx="7"/>
              <a:endCxn id="8" idx="3"/>
            </p:cNvCxnSpPr>
            <p:nvPr/>
          </p:nvCxnSpPr>
          <p:spPr>
            <a:xfrm flipV="1">
              <a:off x="5961074" y="3428997"/>
              <a:ext cx="398463" cy="29845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6"/>
              <a:endCxn id="9" idx="2"/>
            </p:cNvCxnSpPr>
            <p:nvPr/>
          </p:nvCxnSpPr>
          <p:spPr>
            <a:xfrm>
              <a:off x="6791337" y="3252784"/>
              <a:ext cx="757237" cy="47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7546987" y="3652834"/>
              <a:ext cx="504825" cy="503238"/>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en-US" dirty="0"/>
                <a:t>g</a:t>
              </a:r>
              <a:endParaRPr lang="en-CA" dirty="0"/>
            </a:p>
          </p:txBody>
        </p:sp>
        <p:cxnSp>
          <p:nvCxnSpPr>
            <p:cNvPr id="13" name="Straight Arrow Connector 12"/>
            <p:cNvCxnSpPr>
              <a:stCxn id="6" idx="6"/>
              <a:endCxn id="12" idx="2"/>
            </p:cNvCxnSpPr>
            <p:nvPr/>
          </p:nvCxnSpPr>
          <p:spPr>
            <a:xfrm flipV="1">
              <a:off x="7043749" y="3905247"/>
              <a:ext cx="50323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6970724" y="4368797"/>
              <a:ext cx="504825" cy="503237"/>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en-US" dirty="0"/>
                <a:t>z</a:t>
              </a:r>
              <a:endParaRPr lang="en-CA" dirty="0"/>
            </a:p>
          </p:txBody>
        </p:sp>
        <p:cxnSp>
          <p:nvCxnSpPr>
            <p:cNvPr id="19" name="Straight Arrow Connector 18"/>
            <p:cNvCxnSpPr>
              <a:stCxn id="18" idx="7"/>
              <a:endCxn id="12" idx="3"/>
            </p:cNvCxnSpPr>
            <p:nvPr/>
          </p:nvCxnSpPr>
          <p:spPr>
            <a:xfrm rot="5400000" flipH="1" flipV="1">
              <a:off x="7332674" y="4152897"/>
              <a:ext cx="358775" cy="2190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5"/>
              <a:endCxn id="6" idx="0"/>
            </p:cNvCxnSpPr>
            <p:nvPr/>
          </p:nvCxnSpPr>
          <p:spPr>
            <a:xfrm rot="16200000" flipH="1">
              <a:off x="6643700" y="3505196"/>
              <a:ext cx="222250" cy="730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144" name="TextBox 27"/>
            <p:cNvSpPr txBox="1">
              <a:spLocks noChangeArrowheads="1"/>
            </p:cNvSpPr>
            <p:nvPr/>
          </p:nvSpPr>
          <p:spPr bwMode="auto">
            <a:xfrm>
              <a:off x="7116774" y="2855909"/>
              <a:ext cx="287338" cy="461963"/>
            </a:xfrm>
            <a:prstGeom prst="rect">
              <a:avLst/>
            </a:prstGeom>
            <a:noFill/>
            <a:ln w="9525">
              <a:noFill/>
              <a:miter lim="800000"/>
              <a:headEnd/>
              <a:tailEnd/>
            </a:ln>
          </p:spPr>
          <p:txBody>
            <a:bodyPr>
              <a:spAutoFit/>
            </a:bodyPr>
            <a:lstStyle/>
            <a:p>
              <a:r>
                <a:rPr lang="en-US" sz="2400"/>
                <a:t>2</a:t>
              </a:r>
              <a:endParaRPr lang="en-CA"/>
            </a:p>
          </p:txBody>
        </p:sp>
        <p:sp>
          <p:nvSpPr>
            <p:cNvPr id="48145" name="TextBox 28"/>
            <p:cNvSpPr txBox="1">
              <a:spLocks noChangeArrowheads="1"/>
            </p:cNvSpPr>
            <p:nvPr/>
          </p:nvSpPr>
          <p:spPr bwMode="auto">
            <a:xfrm>
              <a:off x="7043749" y="3475034"/>
              <a:ext cx="288925" cy="460375"/>
            </a:xfrm>
            <a:prstGeom prst="rect">
              <a:avLst/>
            </a:prstGeom>
            <a:noFill/>
            <a:ln w="9525">
              <a:noFill/>
              <a:miter lim="800000"/>
              <a:headEnd/>
              <a:tailEnd/>
            </a:ln>
          </p:spPr>
          <p:txBody>
            <a:bodyPr>
              <a:spAutoFit/>
            </a:bodyPr>
            <a:lstStyle/>
            <a:p>
              <a:r>
                <a:rPr lang="en-US" sz="2400"/>
                <a:t>3</a:t>
              </a:r>
              <a:endParaRPr lang="en-CA"/>
            </a:p>
          </p:txBody>
        </p:sp>
        <p:sp>
          <p:nvSpPr>
            <p:cNvPr id="48146" name="TextBox 29"/>
            <p:cNvSpPr txBox="1">
              <a:spLocks noChangeArrowheads="1"/>
            </p:cNvSpPr>
            <p:nvPr/>
          </p:nvSpPr>
          <p:spPr bwMode="auto">
            <a:xfrm>
              <a:off x="7475549" y="4267197"/>
              <a:ext cx="865188" cy="460375"/>
            </a:xfrm>
            <a:prstGeom prst="rect">
              <a:avLst/>
            </a:prstGeom>
            <a:noFill/>
            <a:ln w="9525">
              <a:noFill/>
              <a:miter lim="800000"/>
              <a:headEnd/>
              <a:tailEnd/>
            </a:ln>
          </p:spPr>
          <p:txBody>
            <a:bodyPr>
              <a:spAutoFit/>
            </a:bodyPr>
            <a:lstStyle/>
            <a:p>
              <a:r>
                <a:rPr lang="en-US" sz="2400"/>
                <a:t>1</a:t>
              </a:r>
              <a:endParaRPr lang="en-CA"/>
            </a:p>
          </p:txBody>
        </p:sp>
        <p:sp>
          <p:nvSpPr>
            <p:cNvPr id="48147" name="TextBox 30"/>
            <p:cNvSpPr txBox="1">
              <a:spLocks noChangeArrowheads="1"/>
            </p:cNvSpPr>
            <p:nvPr/>
          </p:nvSpPr>
          <p:spPr bwMode="auto">
            <a:xfrm>
              <a:off x="5892812" y="3114672"/>
              <a:ext cx="287337" cy="461962"/>
            </a:xfrm>
            <a:prstGeom prst="rect">
              <a:avLst/>
            </a:prstGeom>
            <a:noFill/>
            <a:ln w="9525">
              <a:noFill/>
              <a:miter lim="800000"/>
              <a:headEnd/>
              <a:tailEnd/>
            </a:ln>
          </p:spPr>
          <p:txBody>
            <a:bodyPr>
              <a:spAutoFit/>
            </a:bodyPr>
            <a:lstStyle/>
            <a:p>
              <a:r>
                <a:rPr lang="en-US" sz="2400"/>
                <a:t>2</a:t>
              </a:r>
              <a:endParaRPr lang="en-CA"/>
            </a:p>
          </p:txBody>
        </p:sp>
        <p:sp>
          <p:nvSpPr>
            <p:cNvPr id="48148" name="TextBox 31"/>
            <p:cNvSpPr txBox="1">
              <a:spLocks noChangeArrowheads="1"/>
            </p:cNvSpPr>
            <p:nvPr/>
          </p:nvSpPr>
          <p:spPr bwMode="auto">
            <a:xfrm>
              <a:off x="6108712" y="3833809"/>
              <a:ext cx="287337" cy="461963"/>
            </a:xfrm>
            <a:prstGeom prst="rect">
              <a:avLst/>
            </a:prstGeom>
            <a:noFill/>
            <a:ln w="9525">
              <a:noFill/>
              <a:miter lim="800000"/>
              <a:headEnd/>
              <a:tailEnd/>
            </a:ln>
          </p:spPr>
          <p:txBody>
            <a:bodyPr>
              <a:spAutoFit/>
            </a:bodyPr>
            <a:lstStyle/>
            <a:p>
              <a:r>
                <a:rPr lang="en-US" sz="2400"/>
                <a:t>4</a:t>
              </a:r>
              <a:endParaRPr lang="en-CA"/>
            </a:p>
          </p:txBody>
        </p:sp>
        <p:sp>
          <p:nvSpPr>
            <p:cNvPr id="48149" name="TextBox 32"/>
            <p:cNvSpPr txBox="1">
              <a:spLocks noChangeArrowheads="1"/>
            </p:cNvSpPr>
            <p:nvPr/>
          </p:nvSpPr>
          <p:spPr bwMode="auto">
            <a:xfrm>
              <a:off x="6756412" y="3259134"/>
              <a:ext cx="287337" cy="460375"/>
            </a:xfrm>
            <a:prstGeom prst="rect">
              <a:avLst/>
            </a:prstGeom>
            <a:noFill/>
            <a:ln w="9525">
              <a:noFill/>
              <a:miter lim="800000"/>
              <a:headEnd/>
              <a:tailEnd/>
            </a:ln>
          </p:spPr>
          <p:txBody>
            <a:bodyPr>
              <a:spAutoFit/>
            </a:bodyPr>
            <a:lstStyle/>
            <a:p>
              <a:r>
                <a:rPr lang="en-US" sz="2400"/>
                <a:t>1</a:t>
              </a:r>
              <a:endParaRPr lang="en-CA"/>
            </a:p>
          </p:txBody>
        </p:sp>
      </p:grpSp>
      <p:sp>
        <p:nvSpPr>
          <p:cNvPr id="34" name="Rectangle 33"/>
          <p:cNvSpPr/>
          <p:nvPr/>
        </p:nvSpPr>
        <p:spPr>
          <a:xfrm>
            <a:off x="2862246" y="4143380"/>
            <a:ext cx="504825" cy="503237"/>
          </a:xfrm>
          <a:prstGeom prst="rect">
            <a:avLst/>
          </a:pr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7</a:t>
            </a:r>
          </a:p>
        </p:txBody>
      </p:sp>
      <p:sp>
        <p:nvSpPr>
          <p:cNvPr id="35" name="Rectangle 34"/>
          <p:cNvSpPr/>
          <p:nvPr/>
        </p:nvSpPr>
        <p:spPr>
          <a:xfrm>
            <a:off x="3500430" y="4143380"/>
            <a:ext cx="433388" cy="503237"/>
          </a:xfrm>
          <a:prstGeom prst="rect">
            <a:avLst/>
          </a:prstGeom>
          <a:solidFill>
            <a:srgbClr val="00B0F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solidFill>
                  <a:schemeClr val="tx1"/>
                </a:solidFill>
                <a:sym typeface="Symbol"/>
              </a:rPr>
              <a:t></a:t>
            </a:r>
            <a:endParaRPr lang="en-US" b="1" dirty="0">
              <a:solidFill>
                <a:schemeClr val="tx1"/>
              </a:solidFill>
            </a:endParaRPr>
          </a:p>
        </p:txBody>
      </p:sp>
      <p:sp>
        <p:nvSpPr>
          <p:cNvPr id="36" name="Rectangle 35"/>
          <p:cNvSpPr/>
          <p:nvPr/>
        </p:nvSpPr>
        <p:spPr>
          <a:xfrm>
            <a:off x="2285984" y="4143380"/>
            <a:ext cx="431800" cy="5032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6</a:t>
            </a:r>
          </a:p>
        </p:txBody>
      </p:sp>
      <p:sp>
        <p:nvSpPr>
          <p:cNvPr id="37" name="Rectangle 36"/>
          <p:cNvSpPr/>
          <p:nvPr/>
        </p:nvSpPr>
        <p:spPr>
          <a:xfrm>
            <a:off x="2862246" y="4786322"/>
            <a:ext cx="504825" cy="504825"/>
          </a:xfrm>
          <a:prstGeom prst="rect">
            <a:avLst/>
          </a:pr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7</a:t>
            </a:r>
          </a:p>
        </p:txBody>
      </p:sp>
      <p:sp>
        <p:nvSpPr>
          <p:cNvPr id="38" name="Rectangle 37"/>
          <p:cNvSpPr/>
          <p:nvPr/>
        </p:nvSpPr>
        <p:spPr>
          <a:xfrm>
            <a:off x="3509946" y="4787909"/>
            <a:ext cx="433388" cy="503238"/>
          </a:xfrm>
          <a:prstGeom prst="rect">
            <a:avLst/>
          </a:prstGeom>
          <a:solidFill>
            <a:srgbClr val="00B0F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solidFill>
                  <a:schemeClr val="tx1"/>
                </a:solidFill>
                <a:sym typeface="Symbol"/>
              </a:rPr>
              <a:t></a:t>
            </a:r>
            <a:endParaRPr lang="en-US" b="1" dirty="0">
              <a:solidFill>
                <a:schemeClr val="tx1"/>
              </a:solidFill>
            </a:endParaRPr>
          </a:p>
        </p:txBody>
      </p:sp>
      <p:sp>
        <p:nvSpPr>
          <p:cNvPr id="39" name="Rectangle 38"/>
          <p:cNvSpPr/>
          <p:nvPr/>
        </p:nvSpPr>
        <p:spPr>
          <a:xfrm>
            <a:off x="2285984" y="4786322"/>
            <a:ext cx="431800" cy="5048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8" end="8"/>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3795">
                                            <p:txEl>
                                              <p:pRg st="10" end="1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379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5"/>
          <p:cNvSpPr>
            <a:spLocks noGrp="1"/>
          </p:cNvSpPr>
          <p:nvPr>
            <p:ph type="ftr" sz="quarter" idx="11"/>
          </p:nvPr>
        </p:nvSpPr>
        <p:spPr/>
        <p:txBody>
          <a:bodyPr/>
          <a:lstStyle/>
          <a:p>
            <a:pPr>
              <a:defRPr/>
            </a:pPr>
            <a:r>
              <a:rPr lang="en-US"/>
              <a:t>CPSC 322, Lecture 9</a:t>
            </a:r>
          </a:p>
        </p:txBody>
      </p:sp>
      <p:sp>
        <p:nvSpPr>
          <p:cNvPr id="31" name="Slide Number Placeholder 6"/>
          <p:cNvSpPr>
            <a:spLocks noGrp="1"/>
          </p:cNvSpPr>
          <p:nvPr>
            <p:ph type="sldNum" sz="quarter" idx="12"/>
          </p:nvPr>
        </p:nvSpPr>
        <p:spPr/>
        <p:txBody>
          <a:bodyPr/>
          <a:lstStyle/>
          <a:p>
            <a:pPr>
              <a:defRPr/>
            </a:pPr>
            <a:r>
              <a:rPr lang="en-US" dirty="0"/>
              <a:t>Slide </a:t>
            </a:r>
            <a:fld id="{F1CC57A4-4DDA-4788-B527-9699FAF36153}" type="slidenum">
              <a:rPr lang="en-US"/>
              <a:pPr>
                <a:defRPr/>
              </a:pPr>
              <a:t>58</a:t>
            </a:fld>
            <a:endParaRPr lang="en-US" dirty="0"/>
          </a:p>
        </p:txBody>
      </p:sp>
      <p:sp>
        <p:nvSpPr>
          <p:cNvPr id="5148" name="Rectangle 2"/>
          <p:cNvSpPr>
            <a:spLocks noGrp="1" noChangeArrowheads="1"/>
          </p:cNvSpPr>
          <p:nvPr>
            <p:ph type="body" sz="half" idx="1"/>
          </p:nvPr>
        </p:nvSpPr>
        <p:spPr>
          <a:xfrm>
            <a:off x="251520" y="1124744"/>
            <a:ext cx="6048672" cy="432048"/>
          </a:xfrm>
        </p:spPr>
        <p:txBody>
          <a:bodyPr/>
          <a:lstStyle/>
          <a:p>
            <a:pPr marL="0" indent="0" eaLnBrk="1" hangingPunct="1"/>
            <a:r>
              <a:rPr lang="en-US" sz="2400" dirty="0" smtClean="0"/>
              <a:t>This </a:t>
            </a:r>
            <a:r>
              <a:rPr lang="en-US" sz="2400" dirty="0" smtClean="0"/>
              <a:t>can be built </a:t>
            </a:r>
            <a:r>
              <a:rPr lang="en-US" sz="2400" dirty="0" smtClean="0">
                <a:solidFill>
                  <a:schemeClr val="accent2"/>
                </a:solidFill>
              </a:rPr>
              <a:t>backwards</a:t>
            </a:r>
            <a:r>
              <a:rPr lang="en-US" sz="2400" dirty="0" smtClean="0"/>
              <a:t> from the goal:</a:t>
            </a:r>
          </a:p>
          <a:p>
            <a:pPr marL="0" indent="0" eaLnBrk="1" hangingPunct="1"/>
            <a:endParaRPr lang="en-US" sz="2400" dirty="0" smtClean="0"/>
          </a:p>
          <a:p>
            <a:pPr marL="0" indent="0" eaLnBrk="1" hangingPunct="1"/>
            <a:endParaRPr lang="en-US" sz="2400" dirty="0" smtClean="0"/>
          </a:p>
          <a:p>
            <a:pPr marL="0" indent="0" eaLnBrk="1" hangingPunct="1"/>
            <a:endParaRPr lang="en-US" sz="2400" dirty="0" smtClean="0"/>
          </a:p>
          <a:p>
            <a:pPr marL="0" indent="0" eaLnBrk="1" hangingPunct="1"/>
            <a:endParaRPr lang="en-US" sz="2400" dirty="0" smtClean="0"/>
          </a:p>
        </p:txBody>
      </p:sp>
      <p:sp>
        <p:nvSpPr>
          <p:cNvPr id="5149" name="Rectangle 3"/>
          <p:cNvSpPr>
            <a:spLocks noGrp="1" noChangeArrowheads="1"/>
          </p:cNvSpPr>
          <p:nvPr>
            <p:ph type="title"/>
          </p:nvPr>
        </p:nvSpPr>
        <p:spPr>
          <a:xfrm>
            <a:off x="357158" y="0"/>
            <a:ext cx="8534400" cy="685800"/>
          </a:xfrm>
        </p:spPr>
        <p:txBody>
          <a:bodyPr/>
          <a:lstStyle/>
          <a:p>
            <a:pPr eaLnBrk="1" hangingPunct="1"/>
            <a:r>
              <a:rPr lang="en-US" dirty="0" smtClean="0"/>
              <a:t>Dynamic Programming</a:t>
            </a:r>
          </a:p>
        </p:txBody>
      </p:sp>
      <p:graphicFrame>
        <p:nvGraphicFramePr>
          <p:cNvPr id="5122" name="Object 4"/>
          <p:cNvGraphicFramePr>
            <a:graphicFrameLocks noChangeAspect="1"/>
          </p:cNvGraphicFramePr>
          <p:nvPr>
            <p:ph sz="half" idx="2"/>
          </p:nvPr>
        </p:nvGraphicFramePr>
        <p:xfrm>
          <a:off x="500034" y="2285992"/>
          <a:ext cx="8341760" cy="1143008"/>
        </p:xfrm>
        <a:graphic>
          <a:graphicData uri="http://schemas.openxmlformats.org/presentationml/2006/ole">
            <p:oleObj spid="_x0000_s103426" name="Equation" r:id="rId4" imgW="3708360" imgH="507960" progId="Equation.3">
              <p:embed/>
            </p:oleObj>
          </a:graphicData>
        </a:graphic>
      </p:graphicFrame>
      <p:sp>
        <p:nvSpPr>
          <p:cNvPr id="5150" name="Oval 5"/>
          <p:cNvSpPr>
            <a:spLocks noChangeArrowheads="1"/>
          </p:cNvSpPr>
          <p:nvPr/>
        </p:nvSpPr>
        <p:spPr bwMode="auto">
          <a:xfrm>
            <a:off x="0" y="5238750"/>
            <a:ext cx="360363" cy="360363"/>
          </a:xfrm>
          <a:prstGeom prst="ellipse">
            <a:avLst/>
          </a:prstGeom>
          <a:noFill/>
          <a:ln w="9525" algn="ctr">
            <a:solidFill>
              <a:schemeClr val="tx1"/>
            </a:solidFill>
            <a:round/>
            <a:headEnd/>
            <a:tailEnd/>
          </a:ln>
        </p:spPr>
        <p:txBody>
          <a:bodyPr wrap="none" anchor="ctr">
            <a:spAutoFit/>
          </a:bodyPr>
          <a:lstStyle/>
          <a:p>
            <a:endParaRPr lang="en-US"/>
          </a:p>
        </p:txBody>
      </p:sp>
      <p:sp>
        <p:nvSpPr>
          <p:cNvPr id="5151" name="Oval 6"/>
          <p:cNvSpPr>
            <a:spLocks noChangeArrowheads="1"/>
          </p:cNvSpPr>
          <p:nvPr/>
        </p:nvSpPr>
        <p:spPr bwMode="auto">
          <a:xfrm>
            <a:off x="2736850" y="5383213"/>
            <a:ext cx="360363" cy="360362"/>
          </a:xfrm>
          <a:prstGeom prst="ellipse">
            <a:avLst/>
          </a:prstGeom>
          <a:solidFill>
            <a:srgbClr val="FFFF00"/>
          </a:solidFill>
          <a:ln w="9525" algn="ctr">
            <a:solidFill>
              <a:schemeClr val="tx1"/>
            </a:solidFill>
            <a:round/>
            <a:headEnd/>
            <a:tailEnd/>
          </a:ln>
        </p:spPr>
        <p:txBody>
          <a:bodyPr wrap="none" anchor="ctr">
            <a:spAutoFit/>
          </a:bodyPr>
          <a:lstStyle/>
          <a:p>
            <a:endParaRPr lang="en-US"/>
          </a:p>
        </p:txBody>
      </p:sp>
      <p:sp>
        <p:nvSpPr>
          <p:cNvPr id="5152" name="Oval 7"/>
          <p:cNvSpPr>
            <a:spLocks noChangeArrowheads="1"/>
          </p:cNvSpPr>
          <p:nvPr/>
        </p:nvSpPr>
        <p:spPr bwMode="auto">
          <a:xfrm>
            <a:off x="792163" y="4879975"/>
            <a:ext cx="360362" cy="360363"/>
          </a:xfrm>
          <a:prstGeom prst="ellipse">
            <a:avLst/>
          </a:prstGeom>
          <a:noFill/>
          <a:ln w="9525" algn="ctr">
            <a:solidFill>
              <a:schemeClr val="tx1"/>
            </a:solidFill>
            <a:round/>
            <a:headEnd/>
            <a:tailEnd/>
          </a:ln>
        </p:spPr>
        <p:txBody>
          <a:bodyPr wrap="none" anchor="ctr">
            <a:spAutoFit/>
          </a:bodyPr>
          <a:lstStyle/>
          <a:p>
            <a:endParaRPr lang="en-US"/>
          </a:p>
        </p:txBody>
      </p:sp>
      <p:sp>
        <p:nvSpPr>
          <p:cNvPr id="5153" name="Oval 8"/>
          <p:cNvSpPr>
            <a:spLocks noChangeArrowheads="1"/>
          </p:cNvSpPr>
          <p:nvPr/>
        </p:nvSpPr>
        <p:spPr bwMode="auto">
          <a:xfrm>
            <a:off x="863600" y="5815013"/>
            <a:ext cx="360363" cy="360362"/>
          </a:xfrm>
          <a:prstGeom prst="ellipse">
            <a:avLst/>
          </a:prstGeom>
          <a:noFill/>
          <a:ln w="9525" algn="ctr">
            <a:solidFill>
              <a:schemeClr val="tx1"/>
            </a:solidFill>
            <a:round/>
            <a:headEnd/>
            <a:tailEnd/>
          </a:ln>
        </p:spPr>
        <p:txBody>
          <a:bodyPr wrap="none" anchor="ctr">
            <a:spAutoFit/>
          </a:bodyPr>
          <a:lstStyle/>
          <a:p>
            <a:endParaRPr lang="en-US"/>
          </a:p>
        </p:txBody>
      </p:sp>
      <p:sp>
        <p:nvSpPr>
          <p:cNvPr id="5154" name="Oval 10"/>
          <p:cNvSpPr>
            <a:spLocks noChangeArrowheads="1"/>
          </p:cNvSpPr>
          <p:nvPr/>
        </p:nvSpPr>
        <p:spPr bwMode="auto">
          <a:xfrm>
            <a:off x="1655763" y="5815013"/>
            <a:ext cx="360362" cy="360362"/>
          </a:xfrm>
          <a:prstGeom prst="ellipse">
            <a:avLst/>
          </a:prstGeom>
          <a:noFill/>
          <a:ln w="9525" algn="ctr">
            <a:solidFill>
              <a:schemeClr val="tx1"/>
            </a:solidFill>
            <a:round/>
            <a:headEnd/>
            <a:tailEnd/>
          </a:ln>
        </p:spPr>
        <p:txBody>
          <a:bodyPr wrap="none" anchor="ctr">
            <a:spAutoFit/>
          </a:bodyPr>
          <a:lstStyle/>
          <a:p>
            <a:endParaRPr lang="en-US"/>
          </a:p>
        </p:txBody>
      </p:sp>
      <p:sp>
        <p:nvSpPr>
          <p:cNvPr id="5155" name="Line 11"/>
          <p:cNvSpPr>
            <a:spLocks noChangeShapeType="1"/>
          </p:cNvSpPr>
          <p:nvPr/>
        </p:nvSpPr>
        <p:spPr bwMode="auto">
          <a:xfrm flipV="1">
            <a:off x="288925" y="5095875"/>
            <a:ext cx="503238" cy="215900"/>
          </a:xfrm>
          <a:prstGeom prst="line">
            <a:avLst/>
          </a:prstGeom>
          <a:noFill/>
          <a:ln w="9525">
            <a:solidFill>
              <a:schemeClr val="tx1"/>
            </a:solidFill>
            <a:round/>
            <a:headEnd/>
            <a:tailEnd type="triangle" w="med" len="med"/>
          </a:ln>
        </p:spPr>
        <p:txBody>
          <a:bodyPr wrap="none">
            <a:spAutoFit/>
          </a:bodyPr>
          <a:lstStyle/>
          <a:p>
            <a:endParaRPr lang="en-US"/>
          </a:p>
        </p:txBody>
      </p:sp>
      <p:sp>
        <p:nvSpPr>
          <p:cNvPr id="5156" name="Line 12"/>
          <p:cNvSpPr>
            <a:spLocks noChangeShapeType="1"/>
          </p:cNvSpPr>
          <p:nvPr/>
        </p:nvSpPr>
        <p:spPr bwMode="auto">
          <a:xfrm>
            <a:off x="288925" y="5527675"/>
            <a:ext cx="574675" cy="431800"/>
          </a:xfrm>
          <a:prstGeom prst="line">
            <a:avLst/>
          </a:prstGeom>
          <a:noFill/>
          <a:ln w="9525">
            <a:solidFill>
              <a:schemeClr val="tx1"/>
            </a:solidFill>
            <a:round/>
            <a:headEnd/>
            <a:tailEnd type="triangle" w="med" len="med"/>
          </a:ln>
        </p:spPr>
        <p:txBody>
          <a:bodyPr>
            <a:spAutoFit/>
          </a:bodyPr>
          <a:lstStyle/>
          <a:p>
            <a:endParaRPr lang="en-US"/>
          </a:p>
        </p:txBody>
      </p:sp>
      <p:sp>
        <p:nvSpPr>
          <p:cNvPr id="5157" name="Line 14"/>
          <p:cNvSpPr>
            <a:spLocks noChangeShapeType="1"/>
          </p:cNvSpPr>
          <p:nvPr/>
        </p:nvSpPr>
        <p:spPr bwMode="auto">
          <a:xfrm flipV="1">
            <a:off x="2016125" y="5672138"/>
            <a:ext cx="720725" cy="287337"/>
          </a:xfrm>
          <a:prstGeom prst="line">
            <a:avLst/>
          </a:prstGeom>
          <a:noFill/>
          <a:ln w="9525">
            <a:solidFill>
              <a:schemeClr val="tx1"/>
            </a:solidFill>
            <a:round/>
            <a:headEnd/>
            <a:tailEnd type="triangle" w="med" len="med"/>
          </a:ln>
        </p:spPr>
        <p:txBody>
          <a:bodyPr>
            <a:spAutoFit/>
          </a:bodyPr>
          <a:lstStyle/>
          <a:p>
            <a:endParaRPr lang="en-US"/>
          </a:p>
        </p:txBody>
      </p:sp>
      <p:sp>
        <p:nvSpPr>
          <p:cNvPr id="5158" name="Line 15"/>
          <p:cNvSpPr>
            <a:spLocks noChangeShapeType="1"/>
          </p:cNvSpPr>
          <p:nvPr/>
        </p:nvSpPr>
        <p:spPr bwMode="auto">
          <a:xfrm>
            <a:off x="1152525" y="6030913"/>
            <a:ext cx="503238" cy="0"/>
          </a:xfrm>
          <a:prstGeom prst="line">
            <a:avLst/>
          </a:prstGeom>
          <a:noFill/>
          <a:ln w="9525">
            <a:solidFill>
              <a:schemeClr val="tx1"/>
            </a:solidFill>
            <a:round/>
            <a:headEnd/>
            <a:tailEnd type="triangle" w="med" len="med"/>
          </a:ln>
        </p:spPr>
        <p:txBody>
          <a:bodyPr>
            <a:spAutoFit/>
          </a:bodyPr>
          <a:lstStyle/>
          <a:p>
            <a:endParaRPr lang="en-US"/>
          </a:p>
        </p:txBody>
      </p:sp>
      <p:sp>
        <p:nvSpPr>
          <p:cNvPr id="5159" name="Oval 16"/>
          <p:cNvSpPr>
            <a:spLocks noChangeArrowheads="1"/>
          </p:cNvSpPr>
          <p:nvPr/>
        </p:nvSpPr>
        <p:spPr bwMode="auto">
          <a:xfrm>
            <a:off x="1439863" y="5238750"/>
            <a:ext cx="360362" cy="360363"/>
          </a:xfrm>
          <a:prstGeom prst="ellipse">
            <a:avLst/>
          </a:prstGeom>
          <a:noFill/>
          <a:ln w="9525" algn="ctr">
            <a:solidFill>
              <a:schemeClr val="tx1"/>
            </a:solidFill>
            <a:round/>
            <a:headEnd/>
            <a:tailEnd/>
          </a:ln>
        </p:spPr>
        <p:txBody>
          <a:bodyPr wrap="none" anchor="ctr">
            <a:spAutoFit/>
          </a:bodyPr>
          <a:lstStyle/>
          <a:p>
            <a:endParaRPr lang="en-US"/>
          </a:p>
        </p:txBody>
      </p:sp>
      <p:sp>
        <p:nvSpPr>
          <p:cNvPr id="5160" name="Line 17"/>
          <p:cNvSpPr>
            <a:spLocks noChangeShapeType="1"/>
          </p:cNvSpPr>
          <p:nvPr/>
        </p:nvSpPr>
        <p:spPr bwMode="auto">
          <a:xfrm>
            <a:off x="1079500" y="5167313"/>
            <a:ext cx="360363" cy="144462"/>
          </a:xfrm>
          <a:prstGeom prst="line">
            <a:avLst/>
          </a:prstGeom>
          <a:noFill/>
          <a:ln w="9525">
            <a:solidFill>
              <a:schemeClr val="tx1"/>
            </a:solidFill>
            <a:round/>
            <a:headEnd/>
            <a:tailEnd type="triangle" w="med" len="med"/>
          </a:ln>
        </p:spPr>
        <p:txBody>
          <a:bodyPr wrap="none">
            <a:spAutoFit/>
          </a:bodyPr>
          <a:lstStyle/>
          <a:p>
            <a:endParaRPr lang="en-US"/>
          </a:p>
        </p:txBody>
      </p:sp>
      <p:sp>
        <p:nvSpPr>
          <p:cNvPr id="5161" name="Line 18"/>
          <p:cNvSpPr>
            <a:spLocks noChangeShapeType="1"/>
          </p:cNvSpPr>
          <p:nvPr/>
        </p:nvSpPr>
        <p:spPr bwMode="auto">
          <a:xfrm flipV="1">
            <a:off x="1152525" y="5599113"/>
            <a:ext cx="360363" cy="288925"/>
          </a:xfrm>
          <a:prstGeom prst="line">
            <a:avLst/>
          </a:prstGeom>
          <a:noFill/>
          <a:ln w="9525">
            <a:solidFill>
              <a:schemeClr val="tx1"/>
            </a:solidFill>
            <a:round/>
            <a:headEnd/>
            <a:tailEnd type="triangle" w="med" len="med"/>
          </a:ln>
        </p:spPr>
        <p:txBody>
          <a:bodyPr>
            <a:spAutoFit/>
          </a:bodyPr>
          <a:lstStyle/>
          <a:p>
            <a:endParaRPr lang="en-US"/>
          </a:p>
        </p:txBody>
      </p:sp>
      <p:sp>
        <p:nvSpPr>
          <p:cNvPr id="5162" name="Line 19"/>
          <p:cNvSpPr>
            <a:spLocks noChangeShapeType="1"/>
          </p:cNvSpPr>
          <p:nvPr/>
        </p:nvSpPr>
        <p:spPr bwMode="auto">
          <a:xfrm>
            <a:off x="1800225" y="5456238"/>
            <a:ext cx="936625" cy="71437"/>
          </a:xfrm>
          <a:prstGeom prst="line">
            <a:avLst/>
          </a:prstGeom>
          <a:noFill/>
          <a:ln w="9525">
            <a:solidFill>
              <a:schemeClr val="tx1"/>
            </a:solidFill>
            <a:round/>
            <a:headEnd/>
            <a:tailEnd type="triangle" w="med" len="med"/>
          </a:ln>
        </p:spPr>
        <p:txBody>
          <a:bodyPr>
            <a:spAutoFit/>
          </a:bodyPr>
          <a:lstStyle/>
          <a:p>
            <a:endParaRPr lang="en-US"/>
          </a:p>
        </p:txBody>
      </p:sp>
      <p:sp>
        <p:nvSpPr>
          <p:cNvPr id="5163" name="Text Box 20"/>
          <p:cNvSpPr txBox="1">
            <a:spLocks noChangeArrowheads="1"/>
          </p:cNvSpPr>
          <p:nvPr/>
        </p:nvSpPr>
        <p:spPr bwMode="auto">
          <a:xfrm>
            <a:off x="863600" y="5743575"/>
            <a:ext cx="354013" cy="457200"/>
          </a:xfrm>
          <a:prstGeom prst="rect">
            <a:avLst/>
          </a:prstGeom>
          <a:noFill/>
          <a:ln w="9525" algn="ctr">
            <a:noFill/>
            <a:miter lim="800000"/>
            <a:headEnd/>
            <a:tailEnd/>
          </a:ln>
        </p:spPr>
        <p:txBody>
          <a:bodyPr wrap="none">
            <a:spAutoFit/>
          </a:bodyPr>
          <a:lstStyle/>
          <a:p>
            <a:r>
              <a:rPr lang="en-US" sz="2400">
                <a:latin typeface="Arial Unicode MS" pitchFamily="34" charset="-128"/>
              </a:rPr>
              <a:t>a</a:t>
            </a:r>
          </a:p>
        </p:txBody>
      </p:sp>
      <p:sp>
        <p:nvSpPr>
          <p:cNvPr id="5164" name="Text Box 21"/>
          <p:cNvSpPr txBox="1">
            <a:spLocks noChangeArrowheads="1"/>
          </p:cNvSpPr>
          <p:nvPr/>
        </p:nvSpPr>
        <p:spPr bwMode="auto">
          <a:xfrm>
            <a:off x="1439863" y="5167313"/>
            <a:ext cx="354012" cy="457200"/>
          </a:xfrm>
          <a:prstGeom prst="rect">
            <a:avLst/>
          </a:prstGeom>
          <a:noFill/>
          <a:ln w="9525" algn="ctr">
            <a:noFill/>
            <a:miter lim="800000"/>
            <a:headEnd/>
            <a:tailEnd/>
          </a:ln>
        </p:spPr>
        <p:txBody>
          <a:bodyPr wrap="none">
            <a:spAutoFit/>
          </a:bodyPr>
          <a:lstStyle/>
          <a:p>
            <a:r>
              <a:rPr lang="en-US" sz="2400">
                <a:latin typeface="Arial Unicode MS" pitchFamily="34" charset="-128"/>
              </a:rPr>
              <a:t>b</a:t>
            </a:r>
          </a:p>
        </p:txBody>
      </p:sp>
      <p:sp>
        <p:nvSpPr>
          <p:cNvPr id="5165" name="Text Box 22"/>
          <p:cNvSpPr txBox="1">
            <a:spLocks noChangeArrowheads="1"/>
          </p:cNvSpPr>
          <p:nvPr/>
        </p:nvSpPr>
        <p:spPr bwMode="auto">
          <a:xfrm>
            <a:off x="1655763" y="5743575"/>
            <a:ext cx="336550" cy="457200"/>
          </a:xfrm>
          <a:prstGeom prst="rect">
            <a:avLst/>
          </a:prstGeom>
          <a:noFill/>
          <a:ln w="9525" algn="ctr">
            <a:noFill/>
            <a:miter lim="800000"/>
            <a:headEnd/>
            <a:tailEnd/>
          </a:ln>
        </p:spPr>
        <p:txBody>
          <a:bodyPr wrap="none">
            <a:spAutoFit/>
          </a:bodyPr>
          <a:lstStyle/>
          <a:p>
            <a:r>
              <a:rPr lang="en-US" sz="2400">
                <a:latin typeface="Arial Unicode MS" pitchFamily="34" charset="-128"/>
              </a:rPr>
              <a:t>c</a:t>
            </a:r>
          </a:p>
        </p:txBody>
      </p:sp>
      <p:sp>
        <p:nvSpPr>
          <p:cNvPr id="5166" name="Text Box 23"/>
          <p:cNvSpPr txBox="1">
            <a:spLocks noChangeArrowheads="1"/>
          </p:cNvSpPr>
          <p:nvPr/>
        </p:nvSpPr>
        <p:spPr bwMode="auto">
          <a:xfrm>
            <a:off x="2735263" y="5311775"/>
            <a:ext cx="354012" cy="457200"/>
          </a:xfrm>
          <a:prstGeom prst="rect">
            <a:avLst/>
          </a:prstGeom>
          <a:noFill/>
          <a:ln w="9525" algn="ctr">
            <a:noFill/>
            <a:miter lim="800000"/>
            <a:headEnd/>
            <a:tailEnd/>
          </a:ln>
        </p:spPr>
        <p:txBody>
          <a:bodyPr wrap="none">
            <a:spAutoFit/>
          </a:bodyPr>
          <a:lstStyle/>
          <a:p>
            <a:r>
              <a:rPr lang="en-US" sz="2400">
                <a:latin typeface="Arial Unicode MS" pitchFamily="34" charset="-128"/>
              </a:rPr>
              <a:t>g</a:t>
            </a:r>
          </a:p>
        </p:txBody>
      </p:sp>
      <p:sp>
        <p:nvSpPr>
          <p:cNvPr id="5167" name="Text Box 24"/>
          <p:cNvSpPr txBox="1">
            <a:spLocks noChangeArrowheads="1"/>
          </p:cNvSpPr>
          <p:nvPr/>
        </p:nvSpPr>
        <p:spPr bwMode="auto">
          <a:xfrm>
            <a:off x="2232025" y="5143500"/>
            <a:ext cx="325438" cy="396875"/>
          </a:xfrm>
          <a:prstGeom prst="rect">
            <a:avLst/>
          </a:prstGeom>
          <a:noFill/>
          <a:ln w="9525" algn="ctr">
            <a:noFill/>
            <a:miter lim="800000"/>
            <a:headEnd/>
            <a:tailEnd/>
          </a:ln>
        </p:spPr>
        <p:txBody>
          <a:bodyPr wrap="none">
            <a:spAutoFit/>
          </a:bodyPr>
          <a:lstStyle/>
          <a:p>
            <a:r>
              <a:rPr lang="en-US" sz="2000">
                <a:latin typeface="Arial Unicode MS" pitchFamily="34" charset="-128"/>
              </a:rPr>
              <a:t>2</a:t>
            </a:r>
          </a:p>
        </p:txBody>
      </p:sp>
      <p:sp>
        <p:nvSpPr>
          <p:cNvPr id="5168" name="Text Box 25"/>
          <p:cNvSpPr txBox="1">
            <a:spLocks noChangeArrowheads="1"/>
          </p:cNvSpPr>
          <p:nvPr/>
        </p:nvSpPr>
        <p:spPr bwMode="auto">
          <a:xfrm>
            <a:off x="2303463" y="5815013"/>
            <a:ext cx="325437" cy="396875"/>
          </a:xfrm>
          <a:prstGeom prst="rect">
            <a:avLst/>
          </a:prstGeom>
          <a:noFill/>
          <a:ln w="9525" algn="ctr">
            <a:noFill/>
            <a:miter lim="800000"/>
            <a:headEnd/>
            <a:tailEnd/>
          </a:ln>
        </p:spPr>
        <p:txBody>
          <a:bodyPr wrap="none">
            <a:spAutoFit/>
          </a:bodyPr>
          <a:lstStyle/>
          <a:p>
            <a:r>
              <a:rPr lang="en-US" sz="2000">
                <a:latin typeface="Arial Unicode MS" pitchFamily="34" charset="-128"/>
              </a:rPr>
              <a:t>3</a:t>
            </a:r>
          </a:p>
        </p:txBody>
      </p:sp>
      <p:sp>
        <p:nvSpPr>
          <p:cNvPr id="5169" name="Text Box 26"/>
          <p:cNvSpPr txBox="1">
            <a:spLocks noChangeArrowheads="1"/>
          </p:cNvSpPr>
          <p:nvPr/>
        </p:nvSpPr>
        <p:spPr bwMode="auto">
          <a:xfrm>
            <a:off x="1008063" y="5456238"/>
            <a:ext cx="325437" cy="396875"/>
          </a:xfrm>
          <a:prstGeom prst="rect">
            <a:avLst/>
          </a:prstGeom>
          <a:noFill/>
          <a:ln w="9525" algn="ctr">
            <a:noFill/>
            <a:miter lim="800000"/>
            <a:headEnd/>
            <a:tailEnd/>
          </a:ln>
        </p:spPr>
        <p:txBody>
          <a:bodyPr wrap="none">
            <a:spAutoFit/>
          </a:bodyPr>
          <a:lstStyle/>
          <a:p>
            <a:r>
              <a:rPr lang="en-US" sz="2000">
                <a:latin typeface="Arial Unicode MS" pitchFamily="34" charset="-128"/>
              </a:rPr>
              <a:t>1</a:t>
            </a:r>
          </a:p>
        </p:txBody>
      </p:sp>
      <p:sp>
        <p:nvSpPr>
          <p:cNvPr id="5170" name="Text Box 27"/>
          <p:cNvSpPr txBox="1">
            <a:spLocks noChangeArrowheads="1"/>
          </p:cNvSpPr>
          <p:nvPr/>
        </p:nvSpPr>
        <p:spPr bwMode="auto">
          <a:xfrm>
            <a:off x="1295400" y="6030913"/>
            <a:ext cx="325438" cy="396875"/>
          </a:xfrm>
          <a:prstGeom prst="rect">
            <a:avLst/>
          </a:prstGeom>
          <a:noFill/>
          <a:ln w="9525" algn="ctr">
            <a:noFill/>
            <a:miter lim="800000"/>
            <a:headEnd/>
            <a:tailEnd/>
          </a:ln>
        </p:spPr>
        <p:txBody>
          <a:bodyPr wrap="none">
            <a:spAutoFit/>
          </a:bodyPr>
          <a:lstStyle/>
          <a:p>
            <a:r>
              <a:rPr lang="en-US" sz="2000">
                <a:latin typeface="Arial Unicode MS" pitchFamily="34" charset="-128"/>
              </a:rPr>
              <a:t>3</a:t>
            </a:r>
          </a:p>
        </p:txBody>
      </p:sp>
      <p:sp>
        <p:nvSpPr>
          <p:cNvPr id="5171" name="Text Box 28"/>
          <p:cNvSpPr txBox="1">
            <a:spLocks noChangeArrowheads="1"/>
          </p:cNvSpPr>
          <p:nvPr/>
        </p:nvSpPr>
        <p:spPr bwMode="auto">
          <a:xfrm>
            <a:off x="4429125" y="3714750"/>
            <a:ext cx="503238" cy="2647950"/>
          </a:xfrm>
          <a:prstGeom prst="rect">
            <a:avLst/>
          </a:prstGeom>
          <a:noFill/>
          <a:ln w="9525" algn="ctr">
            <a:noFill/>
            <a:miter lim="800000"/>
            <a:headEnd/>
            <a:tailEnd/>
          </a:ln>
        </p:spPr>
        <p:txBody>
          <a:bodyPr>
            <a:spAutoFit/>
          </a:bodyPr>
          <a:lstStyle/>
          <a:p>
            <a:r>
              <a:rPr lang="en-US" sz="2400">
                <a:latin typeface="Arial Unicode MS" pitchFamily="34" charset="-128"/>
              </a:rPr>
              <a:t>g</a:t>
            </a:r>
          </a:p>
          <a:p>
            <a:endParaRPr lang="en-US" sz="2400">
              <a:latin typeface="Arial Unicode MS" pitchFamily="34" charset="-128"/>
            </a:endParaRPr>
          </a:p>
          <a:p>
            <a:r>
              <a:rPr lang="en-US" sz="2400">
                <a:latin typeface="Arial Unicode MS" pitchFamily="34" charset="-128"/>
              </a:rPr>
              <a:t>b</a:t>
            </a:r>
          </a:p>
          <a:p>
            <a:endParaRPr lang="en-US" sz="2400">
              <a:latin typeface="Arial Unicode MS" pitchFamily="34" charset="-128"/>
            </a:endParaRPr>
          </a:p>
          <a:p>
            <a:r>
              <a:rPr lang="en-US" sz="2400">
                <a:latin typeface="Arial Unicode MS" pitchFamily="34" charset="-128"/>
              </a:rPr>
              <a:t>c</a:t>
            </a:r>
          </a:p>
          <a:p>
            <a:endParaRPr lang="en-US" sz="2400">
              <a:latin typeface="Arial Unicode MS" pitchFamily="34" charset="-128"/>
            </a:endParaRPr>
          </a:p>
          <a:p>
            <a:r>
              <a:rPr lang="en-US" sz="2400">
                <a:latin typeface="Arial Unicode MS" pitchFamily="34" charset="-128"/>
              </a:rPr>
              <a:t>a</a:t>
            </a:r>
          </a:p>
        </p:txBody>
      </p:sp>
      <p:sp>
        <p:nvSpPr>
          <p:cNvPr id="5172" name="Text Box 29"/>
          <p:cNvSpPr txBox="1">
            <a:spLocks noChangeArrowheads="1"/>
          </p:cNvSpPr>
          <p:nvPr/>
        </p:nvSpPr>
        <p:spPr bwMode="auto">
          <a:xfrm>
            <a:off x="1223963" y="4879975"/>
            <a:ext cx="325437" cy="396875"/>
          </a:xfrm>
          <a:prstGeom prst="rect">
            <a:avLst/>
          </a:prstGeom>
          <a:noFill/>
          <a:ln w="9525" algn="ctr">
            <a:noFill/>
            <a:miter lim="800000"/>
            <a:headEnd/>
            <a:tailEnd/>
          </a:ln>
        </p:spPr>
        <p:txBody>
          <a:bodyPr wrap="none">
            <a:spAutoFit/>
          </a:bodyPr>
          <a:lstStyle/>
          <a:p>
            <a:r>
              <a:rPr lang="en-US" sz="2000">
                <a:latin typeface="Arial Unicode MS" pitchFamily="34" charset="-128"/>
              </a:rPr>
              <a:t>2</a:t>
            </a:r>
          </a:p>
        </p:txBody>
      </p:sp>
      <p:sp>
        <p:nvSpPr>
          <p:cNvPr id="5173" name="Text Box 30"/>
          <p:cNvSpPr txBox="1">
            <a:spLocks noChangeArrowheads="1"/>
          </p:cNvSpPr>
          <p:nvPr/>
        </p:nvSpPr>
        <p:spPr bwMode="auto">
          <a:xfrm>
            <a:off x="792163" y="4806950"/>
            <a:ext cx="354012" cy="457200"/>
          </a:xfrm>
          <a:prstGeom prst="rect">
            <a:avLst/>
          </a:prstGeom>
          <a:noFill/>
          <a:ln w="9525" algn="ctr">
            <a:noFill/>
            <a:miter lim="800000"/>
            <a:headEnd/>
            <a:tailEnd/>
          </a:ln>
        </p:spPr>
        <p:txBody>
          <a:bodyPr wrap="none">
            <a:spAutoFit/>
          </a:bodyPr>
          <a:lstStyle/>
          <a:p>
            <a:r>
              <a:rPr lang="en-US" sz="2400">
                <a:latin typeface="Arial Unicode MS" pitchFamily="34" charset="-128"/>
              </a:rPr>
              <a:t>d</a:t>
            </a:r>
          </a:p>
        </p:txBody>
      </p:sp>
      <p:sp>
        <p:nvSpPr>
          <p:cNvPr id="5174" name="Text Box 26"/>
          <p:cNvSpPr txBox="1">
            <a:spLocks noChangeArrowheads="1"/>
          </p:cNvSpPr>
          <p:nvPr/>
        </p:nvSpPr>
        <p:spPr bwMode="auto">
          <a:xfrm>
            <a:off x="214313" y="5643563"/>
            <a:ext cx="325437" cy="396875"/>
          </a:xfrm>
          <a:prstGeom prst="rect">
            <a:avLst/>
          </a:prstGeom>
          <a:noFill/>
          <a:ln w="9525" algn="ctr">
            <a:noFill/>
            <a:miter lim="800000"/>
            <a:headEnd/>
            <a:tailEnd/>
          </a:ln>
        </p:spPr>
        <p:txBody>
          <a:bodyPr wrap="none">
            <a:spAutoFit/>
          </a:bodyPr>
          <a:lstStyle/>
          <a:p>
            <a:r>
              <a:rPr lang="en-US" sz="2000">
                <a:latin typeface="Arial Unicode MS" pitchFamily="34" charset="-128"/>
              </a:rPr>
              <a:t>1</a:t>
            </a:r>
          </a:p>
        </p:txBody>
      </p:sp>
      <p:sp>
        <p:nvSpPr>
          <p:cNvPr id="5175" name="Text Box 29"/>
          <p:cNvSpPr txBox="1">
            <a:spLocks noChangeArrowheads="1"/>
          </p:cNvSpPr>
          <p:nvPr/>
        </p:nvSpPr>
        <p:spPr bwMode="auto">
          <a:xfrm>
            <a:off x="285750" y="4786313"/>
            <a:ext cx="325438" cy="396875"/>
          </a:xfrm>
          <a:prstGeom prst="rect">
            <a:avLst/>
          </a:prstGeom>
          <a:noFill/>
          <a:ln w="9525" algn="ctr">
            <a:noFill/>
            <a:miter lim="800000"/>
            <a:headEnd/>
            <a:tailEnd/>
          </a:ln>
        </p:spPr>
        <p:txBody>
          <a:bodyPr wrap="none">
            <a:spAutoFit/>
          </a:bodyPr>
          <a:lstStyle/>
          <a:p>
            <a:r>
              <a:rPr lang="en-US" sz="2000">
                <a:latin typeface="Arial Unicode MS" pitchFamily="34" charset="-128"/>
              </a:rPr>
              <a:t>2</a:t>
            </a:r>
          </a:p>
        </p:txBody>
      </p:sp>
      <p:sp>
        <p:nvSpPr>
          <p:cNvPr id="33" name="Rectangle 2"/>
          <p:cNvSpPr txBox="1">
            <a:spLocks noChangeArrowheads="1"/>
          </p:cNvSpPr>
          <p:nvPr/>
        </p:nvSpPr>
        <p:spPr bwMode="auto">
          <a:xfrm>
            <a:off x="323528" y="1772816"/>
            <a:ext cx="6048672"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This can be built </a:t>
            </a:r>
            <a:r>
              <a:rPr kumimoji="0" lang="en-US" sz="2400" b="0" i="0" u="none" strike="noStrike" kern="0" cap="none" spc="0" normalizeH="0" baseline="0" noProof="0" dirty="0" smtClean="0">
                <a:ln>
                  <a:noFill/>
                </a:ln>
                <a:solidFill>
                  <a:schemeClr val="accent2"/>
                </a:solidFill>
                <a:effectLst/>
                <a:uLnTx/>
                <a:uFillTx/>
                <a:latin typeface="+mn-lt"/>
                <a:ea typeface="+mn-ea"/>
                <a:cs typeface="+mn-cs"/>
              </a:rPr>
              <a:t>backwards</a:t>
            </a:r>
            <a:r>
              <a:rPr kumimoji="0" lang="en-US" sz="2400" b="0" i="0" u="none" strike="noStrike" kern="0" cap="none" spc="0" normalizeH="0" baseline="0" noProof="0" dirty="0" smtClean="0">
                <a:ln>
                  <a:noFill/>
                </a:ln>
                <a:solidFill>
                  <a:schemeClr val="tx1"/>
                </a:solidFill>
                <a:effectLst/>
                <a:uLnTx/>
                <a:uFillTx/>
                <a:latin typeface="+mn-lt"/>
                <a:ea typeface="+mn-ea"/>
                <a:cs typeface="+mn-cs"/>
              </a:rPr>
              <a:t> from the goal:</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2400" i="1" kern="0" dirty="0" smtClean="0">
                <a:latin typeface="+mn-lt"/>
              </a:rPr>
              <a:t>a</a:t>
            </a:r>
            <a:r>
              <a:rPr kumimoji="0" lang="en-US" sz="2400" b="0" i="1" u="none" strike="noStrike" kern="0" cap="none" spc="0" normalizeH="0" baseline="0" noProof="0" dirty="0" err="1" smtClean="0">
                <a:ln>
                  <a:noFill/>
                </a:ln>
                <a:solidFill>
                  <a:schemeClr val="tx1"/>
                </a:solidFill>
                <a:effectLst/>
                <a:uLnTx/>
                <a:uFillTx/>
                <a:latin typeface="+mn-lt"/>
                <a:ea typeface="+mn-ea"/>
                <a:cs typeface="+mn-cs"/>
              </a:rPr>
              <a:t>ll</a:t>
            </a:r>
            <a:r>
              <a:rPr kumimoji="0" lang="en-US" sz="2400" b="0" i="1" u="none" strike="noStrike" kern="0" cap="none" spc="0" normalizeH="0" baseline="0" noProof="0" dirty="0" smtClean="0">
                <a:ln>
                  <a:noFill/>
                </a:ln>
                <a:solidFill>
                  <a:schemeClr val="tx1"/>
                </a:solidFill>
                <a:effectLst/>
                <a:uLnTx/>
                <a:uFillTx/>
                <a:latin typeface="+mn-lt"/>
                <a:ea typeface="+mn-ea"/>
                <a:cs typeface="+mn-cs"/>
              </a:rPr>
              <a:t> the neighbors m</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ooter Placeholder 5"/>
          <p:cNvSpPr>
            <a:spLocks noGrp="1"/>
          </p:cNvSpPr>
          <p:nvPr>
            <p:ph type="ftr" sz="quarter" idx="11"/>
          </p:nvPr>
        </p:nvSpPr>
        <p:spPr/>
        <p:txBody>
          <a:bodyPr/>
          <a:lstStyle/>
          <a:p>
            <a:pPr>
              <a:defRPr/>
            </a:pPr>
            <a:r>
              <a:rPr lang="en-US"/>
              <a:t>CPSC 322, Lecture 9</a:t>
            </a:r>
          </a:p>
        </p:txBody>
      </p:sp>
      <p:sp>
        <p:nvSpPr>
          <p:cNvPr id="37" name="Slide Number Placeholder 6"/>
          <p:cNvSpPr>
            <a:spLocks noGrp="1"/>
          </p:cNvSpPr>
          <p:nvPr>
            <p:ph type="sldNum" sz="quarter" idx="12"/>
          </p:nvPr>
        </p:nvSpPr>
        <p:spPr/>
        <p:txBody>
          <a:bodyPr/>
          <a:lstStyle/>
          <a:p>
            <a:pPr>
              <a:defRPr/>
            </a:pPr>
            <a:r>
              <a:rPr lang="en-US"/>
              <a:t>Slide </a:t>
            </a:r>
            <a:fld id="{25E78066-0E35-4C7A-9274-B5BAABDA237F}" type="slidenum">
              <a:rPr lang="en-US"/>
              <a:pPr>
                <a:defRPr/>
              </a:pPr>
              <a:t>59</a:t>
            </a:fld>
            <a:endParaRPr lang="en-US"/>
          </a:p>
        </p:txBody>
      </p:sp>
      <p:sp>
        <p:nvSpPr>
          <p:cNvPr id="6163" name="Rectangle 3"/>
          <p:cNvSpPr>
            <a:spLocks noGrp="1" noChangeArrowheads="1"/>
          </p:cNvSpPr>
          <p:nvPr>
            <p:ph type="body" sz="half" idx="1"/>
          </p:nvPr>
        </p:nvSpPr>
        <p:spPr>
          <a:xfrm>
            <a:off x="323850" y="4868863"/>
            <a:ext cx="8515350" cy="1800225"/>
          </a:xfrm>
        </p:spPr>
        <p:txBody>
          <a:bodyPr/>
          <a:lstStyle/>
          <a:p>
            <a:pPr marL="0" indent="0" eaLnBrk="1" hangingPunct="1"/>
            <a:r>
              <a:rPr lang="en-US" sz="2400" b="1" dirty="0" smtClean="0"/>
              <a:t>But there are at least two main problems</a:t>
            </a:r>
            <a:r>
              <a:rPr lang="en-US" sz="2400" dirty="0" smtClean="0"/>
              <a:t>:</a:t>
            </a:r>
          </a:p>
          <a:p>
            <a:pPr marL="0" indent="0" eaLnBrk="1" hangingPunct="1">
              <a:buFontTx/>
              <a:buChar char="•"/>
            </a:pPr>
            <a:r>
              <a:rPr lang="en-US" sz="2400" dirty="0" smtClean="0"/>
              <a:t> You need enough space to store the graph.</a:t>
            </a:r>
          </a:p>
          <a:p>
            <a:pPr marL="0" indent="0" eaLnBrk="1" hangingPunct="1">
              <a:buFontTx/>
              <a:buChar char="•"/>
            </a:pPr>
            <a:r>
              <a:rPr lang="en-US" sz="2400" dirty="0" smtClean="0"/>
              <a:t> The </a:t>
            </a:r>
            <a:r>
              <a:rPr lang="en-US" sz="2400" i="1" dirty="0" smtClean="0"/>
              <a:t>dist</a:t>
            </a:r>
            <a:r>
              <a:rPr lang="en-US" sz="2400" dirty="0" smtClean="0"/>
              <a:t>  function needs to be recomputed for each goal</a:t>
            </a:r>
          </a:p>
        </p:txBody>
      </p:sp>
      <p:sp>
        <p:nvSpPr>
          <p:cNvPr id="6164" name="Rectangle 2"/>
          <p:cNvSpPr>
            <a:spLocks noGrp="1" noChangeArrowheads="1"/>
          </p:cNvSpPr>
          <p:nvPr>
            <p:ph type="title"/>
          </p:nvPr>
        </p:nvSpPr>
        <p:spPr>
          <a:xfrm>
            <a:off x="323850" y="0"/>
            <a:ext cx="8534400" cy="685800"/>
          </a:xfrm>
        </p:spPr>
        <p:txBody>
          <a:bodyPr/>
          <a:lstStyle/>
          <a:p>
            <a:pPr eaLnBrk="1" hangingPunct="1"/>
            <a:r>
              <a:rPr lang="en-US" smtClean="0"/>
              <a:t>Dynamic Programming</a:t>
            </a:r>
          </a:p>
        </p:txBody>
      </p:sp>
      <p:sp>
        <p:nvSpPr>
          <p:cNvPr id="6165" name="Rectangle 7"/>
          <p:cNvSpPr>
            <a:spLocks noChangeArrowheads="1"/>
          </p:cNvSpPr>
          <p:nvPr/>
        </p:nvSpPr>
        <p:spPr bwMode="auto">
          <a:xfrm>
            <a:off x="395288" y="765175"/>
            <a:ext cx="8515350" cy="719138"/>
          </a:xfrm>
          <a:prstGeom prst="rect">
            <a:avLst/>
          </a:prstGeom>
          <a:noFill/>
          <a:ln w="9525">
            <a:noFill/>
            <a:miter lim="800000"/>
            <a:headEnd/>
            <a:tailEnd/>
          </a:ln>
        </p:spPr>
        <p:txBody>
          <a:bodyPr/>
          <a:lstStyle/>
          <a:p>
            <a:pPr>
              <a:spcBef>
                <a:spcPct val="20000"/>
              </a:spcBef>
            </a:pPr>
            <a:r>
              <a:rPr lang="en-US" sz="2400" dirty="0">
                <a:latin typeface="Arial Unicode MS" pitchFamily="34" charset="-128"/>
              </a:rPr>
              <a:t>This can be used locally to determine what to do.</a:t>
            </a:r>
          </a:p>
          <a:p>
            <a:pPr>
              <a:spcBef>
                <a:spcPct val="20000"/>
              </a:spcBef>
            </a:pPr>
            <a:r>
              <a:rPr lang="en-US" sz="2400" dirty="0">
                <a:latin typeface="Arial Unicode MS" pitchFamily="34" charset="-128"/>
              </a:rPr>
              <a:t>From each node</a:t>
            </a:r>
            <a:r>
              <a:rPr lang="en-US" sz="2400" i="1" dirty="0">
                <a:latin typeface="Arial Unicode MS" pitchFamily="34" charset="-128"/>
              </a:rPr>
              <a:t> </a:t>
            </a:r>
            <a:r>
              <a:rPr lang="en-US" sz="2400" i="1" dirty="0">
                <a:solidFill>
                  <a:schemeClr val="accent6"/>
                </a:solidFill>
                <a:latin typeface="Arial Unicode MS" pitchFamily="34" charset="-128"/>
              </a:rPr>
              <a:t>n</a:t>
            </a:r>
            <a:r>
              <a:rPr lang="en-US" sz="2400" i="1" dirty="0">
                <a:latin typeface="Arial Unicode MS" pitchFamily="34" charset="-128"/>
              </a:rPr>
              <a:t> </a:t>
            </a:r>
            <a:r>
              <a:rPr lang="en-US" sz="2400" dirty="0">
                <a:latin typeface="Arial Unicode MS" pitchFamily="34" charset="-128"/>
              </a:rPr>
              <a:t>go to its neighbor which minimizes</a:t>
            </a:r>
          </a:p>
        </p:txBody>
      </p:sp>
      <p:sp>
        <p:nvSpPr>
          <p:cNvPr id="6166" name="Oval 8"/>
          <p:cNvSpPr>
            <a:spLocks noChangeArrowheads="1"/>
          </p:cNvSpPr>
          <p:nvPr/>
        </p:nvSpPr>
        <p:spPr bwMode="auto">
          <a:xfrm>
            <a:off x="885825" y="3344863"/>
            <a:ext cx="636588" cy="496887"/>
          </a:xfrm>
          <a:prstGeom prst="ellipse">
            <a:avLst/>
          </a:prstGeom>
          <a:noFill/>
          <a:ln w="9525" algn="ctr">
            <a:solidFill>
              <a:schemeClr val="tx1"/>
            </a:solidFill>
            <a:round/>
            <a:headEnd/>
            <a:tailEnd/>
          </a:ln>
        </p:spPr>
        <p:txBody>
          <a:bodyPr wrap="none" anchor="ctr">
            <a:spAutoFit/>
          </a:bodyPr>
          <a:lstStyle/>
          <a:p>
            <a:endParaRPr lang="en-US"/>
          </a:p>
        </p:txBody>
      </p:sp>
      <p:sp>
        <p:nvSpPr>
          <p:cNvPr id="6167" name="Oval 9"/>
          <p:cNvSpPr>
            <a:spLocks noChangeArrowheads="1"/>
          </p:cNvSpPr>
          <p:nvPr/>
        </p:nvSpPr>
        <p:spPr bwMode="auto">
          <a:xfrm>
            <a:off x="5721350" y="3543300"/>
            <a:ext cx="636588" cy="496888"/>
          </a:xfrm>
          <a:prstGeom prst="ellipse">
            <a:avLst/>
          </a:prstGeom>
          <a:solidFill>
            <a:srgbClr val="FFFF00"/>
          </a:solidFill>
          <a:ln w="9525" algn="ctr">
            <a:solidFill>
              <a:schemeClr val="tx1"/>
            </a:solidFill>
            <a:round/>
            <a:headEnd/>
            <a:tailEnd/>
          </a:ln>
        </p:spPr>
        <p:txBody>
          <a:bodyPr wrap="none" anchor="ctr">
            <a:spAutoFit/>
          </a:bodyPr>
          <a:lstStyle/>
          <a:p>
            <a:endParaRPr lang="en-US"/>
          </a:p>
        </p:txBody>
      </p:sp>
      <p:sp>
        <p:nvSpPr>
          <p:cNvPr id="6168" name="Oval 10"/>
          <p:cNvSpPr>
            <a:spLocks noChangeArrowheads="1"/>
          </p:cNvSpPr>
          <p:nvPr/>
        </p:nvSpPr>
        <p:spPr bwMode="auto">
          <a:xfrm>
            <a:off x="2286000" y="2849563"/>
            <a:ext cx="636588" cy="496887"/>
          </a:xfrm>
          <a:prstGeom prst="ellipse">
            <a:avLst/>
          </a:prstGeom>
          <a:noFill/>
          <a:ln w="9525" algn="ctr">
            <a:solidFill>
              <a:schemeClr val="tx1"/>
            </a:solidFill>
            <a:round/>
            <a:headEnd/>
            <a:tailEnd/>
          </a:ln>
        </p:spPr>
        <p:txBody>
          <a:bodyPr wrap="none" anchor="ctr">
            <a:spAutoFit/>
          </a:bodyPr>
          <a:lstStyle/>
          <a:p>
            <a:endParaRPr lang="en-US"/>
          </a:p>
        </p:txBody>
      </p:sp>
      <p:sp>
        <p:nvSpPr>
          <p:cNvPr id="6169" name="Oval 11"/>
          <p:cNvSpPr>
            <a:spLocks noChangeArrowheads="1"/>
          </p:cNvSpPr>
          <p:nvPr/>
        </p:nvSpPr>
        <p:spPr bwMode="auto">
          <a:xfrm>
            <a:off x="2411413" y="4138613"/>
            <a:ext cx="636587" cy="496887"/>
          </a:xfrm>
          <a:prstGeom prst="ellipse">
            <a:avLst/>
          </a:prstGeom>
          <a:noFill/>
          <a:ln w="9525" algn="ctr">
            <a:solidFill>
              <a:schemeClr val="tx1"/>
            </a:solidFill>
            <a:round/>
            <a:headEnd/>
            <a:tailEnd/>
          </a:ln>
        </p:spPr>
        <p:txBody>
          <a:bodyPr wrap="none" anchor="ctr">
            <a:spAutoFit/>
          </a:bodyPr>
          <a:lstStyle/>
          <a:p>
            <a:endParaRPr lang="en-US"/>
          </a:p>
        </p:txBody>
      </p:sp>
      <p:sp>
        <p:nvSpPr>
          <p:cNvPr id="6170" name="Oval 13"/>
          <p:cNvSpPr>
            <a:spLocks noChangeArrowheads="1"/>
          </p:cNvSpPr>
          <p:nvPr/>
        </p:nvSpPr>
        <p:spPr bwMode="auto">
          <a:xfrm>
            <a:off x="3811588" y="4138613"/>
            <a:ext cx="636587" cy="496887"/>
          </a:xfrm>
          <a:prstGeom prst="ellipse">
            <a:avLst/>
          </a:prstGeom>
          <a:noFill/>
          <a:ln w="9525" algn="ctr">
            <a:solidFill>
              <a:schemeClr val="tx1"/>
            </a:solidFill>
            <a:round/>
            <a:headEnd/>
            <a:tailEnd/>
          </a:ln>
        </p:spPr>
        <p:txBody>
          <a:bodyPr wrap="none" anchor="ctr">
            <a:spAutoFit/>
          </a:bodyPr>
          <a:lstStyle/>
          <a:p>
            <a:endParaRPr lang="en-US"/>
          </a:p>
        </p:txBody>
      </p:sp>
      <p:sp>
        <p:nvSpPr>
          <p:cNvPr id="6171" name="Line 14"/>
          <p:cNvSpPr>
            <a:spLocks noChangeShapeType="1"/>
          </p:cNvSpPr>
          <p:nvPr/>
        </p:nvSpPr>
        <p:spPr bwMode="auto">
          <a:xfrm flipV="1">
            <a:off x="1397000" y="3148013"/>
            <a:ext cx="889000" cy="296862"/>
          </a:xfrm>
          <a:prstGeom prst="line">
            <a:avLst/>
          </a:prstGeom>
          <a:noFill/>
          <a:ln w="9525">
            <a:solidFill>
              <a:schemeClr val="tx1"/>
            </a:solidFill>
            <a:round/>
            <a:headEnd/>
            <a:tailEnd type="triangle" w="med" len="med"/>
          </a:ln>
        </p:spPr>
        <p:txBody>
          <a:bodyPr wrap="none">
            <a:spAutoFit/>
          </a:bodyPr>
          <a:lstStyle/>
          <a:p>
            <a:endParaRPr lang="en-US"/>
          </a:p>
        </p:txBody>
      </p:sp>
      <p:sp>
        <p:nvSpPr>
          <p:cNvPr id="6172" name="Line 15"/>
          <p:cNvSpPr>
            <a:spLocks noChangeShapeType="1"/>
          </p:cNvSpPr>
          <p:nvPr/>
        </p:nvSpPr>
        <p:spPr bwMode="auto">
          <a:xfrm>
            <a:off x="1397000" y="3743325"/>
            <a:ext cx="1014413" cy="595313"/>
          </a:xfrm>
          <a:prstGeom prst="line">
            <a:avLst/>
          </a:prstGeom>
          <a:noFill/>
          <a:ln w="9525">
            <a:solidFill>
              <a:schemeClr val="tx1"/>
            </a:solidFill>
            <a:round/>
            <a:headEnd/>
            <a:tailEnd type="triangle" w="med" len="med"/>
          </a:ln>
        </p:spPr>
        <p:txBody>
          <a:bodyPr>
            <a:spAutoFit/>
          </a:bodyPr>
          <a:lstStyle/>
          <a:p>
            <a:endParaRPr lang="en-US"/>
          </a:p>
        </p:txBody>
      </p:sp>
      <p:sp>
        <p:nvSpPr>
          <p:cNvPr id="6173" name="Line 17"/>
          <p:cNvSpPr>
            <a:spLocks noChangeShapeType="1"/>
          </p:cNvSpPr>
          <p:nvPr/>
        </p:nvSpPr>
        <p:spPr bwMode="auto">
          <a:xfrm flipV="1">
            <a:off x="4448175" y="3941763"/>
            <a:ext cx="1273175" cy="396875"/>
          </a:xfrm>
          <a:prstGeom prst="line">
            <a:avLst/>
          </a:prstGeom>
          <a:noFill/>
          <a:ln w="9525">
            <a:solidFill>
              <a:schemeClr val="tx1"/>
            </a:solidFill>
            <a:round/>
            <a:headEnd/>
            <a:tailEnd type="triangle" w="med" len="med"/>
          </a:ln>
        </p:spPr>
        <p:txBody>
          <a:bodyPr>
            <a:spAutoFit/>
          </a:bodyPr>
          <a:lstStyle/>
          <a:p>
            <a:endParaRPr lang="en-US"/>
          </a:p>
        </p:txBody>
      </p:sp>
      <p:sp>
        <p:nvSpPr>
          <p:cNvPr id="6174" name="Line 18"/>
          <p:cNvSpPr>
            <a:spLocks noChangeShapeType="1"/>
          </p:cNvSpPr>
          <p:nvPr/>
        </p:nvSpPr>
        <p:spPr bwMode="auto">
          <a:xfrm>
            <a:off x="2922588" y="4437063"/>
            <a:ext cx="889000" cy="0"/>
          </a:xfrm>
          <a:prstGeom prst="line">
            <a:avLst/>
          </a:prstGeom>
          <a:noFill/>
          <a:ln w="9525">
            <a:solidFill>
              <a:schemeClr val="tx1"/>
            </a:solidFill>
            <a:round/>
            <a:headEnd/>
            <a:tailEnd type="triangle" w="med" len="med"/>
          </a:ln>
        </p:spPr>
        <p:txBody>
          <a:bodyPr>
            <a:spAutoFit/>
          </a:bodyPr>
          <a:lstStyle/>
          <a:p>
            <a:endParaRPr lang="en-US"/>
          </a:p>
        </p:txBody>
      </p:sp>
      <p:sp>
        <p:nvSpPr>
          <p:cNvPr id="6175" name="Oval 19"/>
          <p:cNvSpPr>
            <a:spLocks noChangeArrowheads="1"/>
          </p:cNvSpPr>
          <p:nvPr/>
        </p:nvSpPr>
        <p:spPr bwMode="auto">
          <a:xfrm>
            <a:off x="3429000" y="3344863"/>
            <a:ext cx="638175" cy="496887"/>
          </a:xfrm>
          <a:prstGeom prst="ellipse">
            <a:avLst/>
          </a:prstGeom>
          <a:noFill/>
          <a:ln w="9525" algn="ctr">
            <a:solidFill>
              <a:schemeClr val="tx1"/>
            </a:solidFill>
            <a:round/>
            <a:headEnd/>
            <a:tailEnd/>
          </a:ln>
        </p:spPr>
        <p:txBody>
          <a:bodyPr wrap="none" anchor="ctr">
            <a:spAutoFit/>
          </a:bodyPr>
          <a:lstStyle/>
          <a:p>
            <a:endParaRPr lang="en-US"/>
          </a:p>
        </p:txBody>
      </p:sp>
      <p:sp>
        <p:nvSpPr>
          <p:cNvPr id="6176" name="Line 20"/>
          <p:cNvSpPr>
            <a:spLocks noChangeShapeType="1"/>
          </p:cNvSpPr>
          <p:nvPr/>
        </p:nvSpPr>
        <p:spPr bwMode="auto">
          <a:xfrm>
            <a:off x="2792413" y="3246438"/>
            <a:ext cx="636587" cy="198437"/>
          </a:xfrm>
          <a:prstGeom prst="line">
            <a:avLst/>
          </a:prstGeom>
          <a:noFill/>
          <a:ln w="9525">
            <a:solidFill>
              <a:schemeClr val="tx1"/>
            </a:solidFill>
            <a:round/>
            <a:headEnd/>
            <a:tailEnd type="triangle" w="med" len="med"/>
          </a:ln>
        </p:spPr>
        <p:txBody>
          <a:bodyPr wrap="none">
            <a:spAutoFit/>
          </a:bodyPr>
          <a:lstStyle/>
          <a:p>
            <a:endParaRPr lang="en-US"/>
          </a:p>
        </p:txBody>
      </p:sp>
      <p:sp>
        <p:nvSpPr>
          <p:cNvPr id="6177" name="Line 21"/>
          <p:cNvSpPr>
            <a:spLocks noChangeShapeType="1"/>
          </p:cNvSpPr>
          <p:nvPr/>
        </p:nvSpPr>
        <p:spPr bwMode="auto">
          <a:xfrm flipV="1">
            <a:off x="2922588" y="3841750"/>
            <a:ext cx="636587" cy="398463"/>
          </a:xfrm>
          <a:prstGeom prst="line">
            <a:avLst/>
          </a:prstGeom>
          <a:noFill/>
          <a:ln w="9525">
            <a:solidFill>
              <a:schemeClr val="tx1"/>
            </a:solidFill>
            <a:round/>
            <a:headEnd/>
            <a:tailEnd type="triangle" w="med" len="med"/>
          </a:ln>
        </p:spPr>
        <p:txBody>
          <a:bodyPr>
            <a:spAutoFit/>
          </a:bodyPr>
          <a:lstStyle/>
          <a:p>
            <a:endParaRPr lang="en-US"/>
          </a:p>
        </p:txBody>
      </p:sp>
      <p:sp>
        <p:nvSpPr>
          <p:cNvPr id="6178" name="Line 22"/>
          <p:cNvSpPr>
            <a:spLocks noChangeShapeType="1"/>
          </p:cNvSpPr>
          <p:nvPr/>
        </p:nvSpPr>
        <p:spPr bwMode="auto">
          <a:xfrm>
            <a:off x="4067175" y="3644900"/>
            <a:ext cx="1654175" cy="98425"/>
          </a:xfrm>
          <a:prstGeom prst="line">
            <a:avLst/>
          </a:prstGeom>
          <a:noFill/>
          <a:ln w="9525">
            <a:solidFill>
              <a:schemeClr val="tx1"/>
            </a:solidFill>
            <a:round/>
            <a:headEnd/>
            <a:tailEnd type="triangle" w="med" len="med"/>
          </a:ln>
        </p:spPr>
        <p:txBody>
          <a:bodyPr>
            <a:spAutoFit/>
          </a:bodyPr>
          <a:lstStyle/>
          <a:p>
            <a:endParaRPr lang="en-US"/>
          </a:p>
        </p:txBody>
      </p:sp>
      <p:sp>
        <p:nvSpPr>
          <p:cNvPr id="6179" name="Text Box 23"/>
          <p:cNvSpPr txBox="1">
            <a:spLocks noChangeArrowheads="1"/>
          </p:cNvSpPr>
          <p:nvPr/>
        </p:nvSpPr>
        <p:spPr bwMode="auto">
          <a:xfrm>
            <a:off x="2411413" y="4040188"/>
            <a:ext cx="354012" cy="457200"/>
          </a:xfrm>
          <a:prstGeom prst="rect">
            <a:avLst/>
          </a:prstGeom>
          <a:noFill/>
          <a:ln w="9525" algn="ctr">
            <a:noFill/>
            <a:miter lim="800000"/>
            <a:headEnd/>
            <a:tailEnd/>
          </a:ln>
        </p:spPr>
        <p:txBody>
          <a:bodyPr wrap="none">
            <a:spAutoFit/>
          </a:bodyPr>
          <a:lstStyle/>
          <a:p>
            <a:r>
              <a:rPr lang="en-US" sz="2400">
                <a:latin typeface="Arial Unicode MS" pitchFamily="34" charset="-128"/>
              </a:rPr>
              <a:t>a</a:t>
            </a:r>
          </a:p>
        </p:txBody>
      </p:sp>
      <p:sp>
        <p:nvSpPr>
          <p:cNvPr id="6180" name="Text Box 24"/>
          <p:cNvSpPr txBox="1">
            <a:spLocks noChangeArrowheads="1"/>
          </p:cNvSpPr>
          <p:nvPr/>
        </p:nvSpPr>
        <p:spPr bwMode="auto">
          <a:xfrm>
            <a:off x="3429000" y="3246438"/>
            <a:ext cx="354013" cy="457200"/>
          </a:xfrm>
          <a:prstGeom prst="rect">
            <a:avLst/>
          </a:prstGeom>
          <a:noFill/>
          <a:ln w="9525" algn="ctr">
            <a:noFill/>
            <a:miter lim="800000"/>
            <a:headEnd/>
            <a:tailEnd/>
          </a:ln>
        </p:spPr>
        <p:txBody>
          <a:bodyPr wrap="none">
            <a:spAutoFit/>
          </a:bodyPr>
          <a:lstStyle/>
          <a:p>
            <a:r>
              <a:rPr lang="en-US" sz="2400">
                <a:latin typeface="Arial Unicode MS" pitchFamily="34" charset="-128"/>
              </a:rPr>
              <a:t>b</a:t>
            </a:r>
          </a:p>
        </p:txBody>
      </p:sp>
      <p:sp>
        <p:nvSpPr>
          <p:cNvPr id="6181" name="Text Box 25"/>
          <p:cNvSpPr txBox="1">
            <a:spLocks noChangeArrowheads="1"/>
          </p:cNvSpPr>
          <p:nvPr/>
        </p:nvSpPr>
        <p:spPr bwMode="auto">
          <a:xfrm>
            <a:off x="3811588" y="4040188"/>
            <a:ext cx="336550" cy="457200"/>
          </a:xfrm>
          <a:prstGeom prst="rect">
            <a:avLst/>
          </a:prstGeom>
          <a:noFill/>
          <a:ln w="9525" algn="ctr">
            <a:noFill/>
            <a:miter lim="800000"/>
            <a:headEnd/>
            <a:tailEnd/>
          </a:ln>
        </p:spPr>
        <p:txBody>
          <a:bodyPr wrap="none">
            <a:spAutoFit/>
          </a:bodyPr>
          <a:lstStyle/>
          <a:p>
            <a:r>
              <a:rPr lang="en-US" sz="2400">
                <a:latin typeface="Arial Unicode MS" pitchFamily="34" charset="-128"/>
              </a:rPr>
              <a:t>c</a:t>
            </a:r>
          </a:p>
        </p:txBody>
      </p:sp>
      <p:sp>
        <p:nvSpPr>
          <p:cNvPr id="6182" name="Text Box 26"/>
          <p:cNvSpPr txBox="1">
            <a:spLocks noChangeArrowheads="1"/>
          </p:cNvSpPr>
          <p:nvPr/>
        </p:nvSpPr>
        <p:spPr bwMode="auto">
          <a:xfrm>
            <a:off x="5718175" y="3444875"/>
            <a:ext cx="354013" cy="457200"/>
          </a:xfrm>
          <a:prstGeom prst="rect">
            <a:avLst/>
          </a:prstGeom>
          <a:noFill/>
          <a:ln w="9525" algn="ctr">
            <a:noFill/>
            <a:miter lim="800000"/>
            <a:headEnd/>
            <a:tailEnd/>
          </a:ln>
        </p:spPr>
        <p:txBody>
          <a:bodyPr wrap="none">
            <a:spAutoFit/>
          </a:bodyPr>
          <a:lstStyle/>
          <a:p>
            <a:r>
              <a:rPr lang="en-US" sz="2400">
                <a:latin typeface="Arial Unicode MS" pitchFamily="34" charset="-128"/>
              </a:rPr>
              <a:t>g</a:t>
            </a:r>
          </a:p>
        </p:txBody>
      </p:sp>
      <p:sp>
        <p:nvSpPr>
          <p:cNvPr id="6183" name="Text Box 27"/>
          <p:cNvSpPr txBox="1">
            <a:spLocks noChangeArrowheads="1"/>
          </p:cNvSpPr>
          <p:nvPr/>
        </p:nvSpPr>
        <p:spPr bwMode="auto">
          <a:xfrm>
            <a:off x="3981450" y="3252788"/>
            <a:ext cx="325438" cy="396875"/>
          </a:xfrm>
          <a:prstGeom prst="rect">
            <a:avLst/>
          </a:prstGeom>
          <a:noFill/>
          <a:ln w="9525" algn="ctr">
            <a:noFill/>
            <a:miter lim="800000"/>
            <a:headEnd/>
            <a:tailEnd/>
          </a:ln>
        </p:spPr>
        <p:txBody>
          <a:bodyPr wrap="none">
            <a:spAutoFit/>
          </a:bodyPr>
          <a:lstStyle/>
          <a:p>
            <a:r>
              <a:rPr lang="en-US" sz="2000">
                <a:latin typeface="Arial Unicode MS" pitchFamily="34" charset="-128"/>
              </a:rPr>
              <a:t>2</a:t>
            </a:r>
          </a:p>
        </p:txBody>
      </p:sp>
      <p:sp>
        <p:nvSpPr>
          <p:cNvPr id="6184" name="Text Box 28"/>
          <p:cNvSpPr txBox="1">
            <a:spLocks noChangeArrowheads="1"/>
          </p:cNvSpPr>
          <p:nvPr/>
        </p:nvSpPr>
        <p:spPr bwMode="auto">
          <a:xfrm>
            <a:off x="4270375" y="4476750"/>
            <a:ext cx="325438" cy="396875"/>
          </a:xfrm>
          <a:prstGeom prst="rect">
            <a:avLst/>
          </a:prstGeom>
          <a:noFill/>
          <a:ln w="9525" algn="ctr">
            <a:noFill/>
            <a:miter lim="800000"/>
            <a:headEnd/>
            <a:tailEnd/>
          </a:ln>
        </p:spPr>
        <p:txBody>
          <a:bodyPr wrap="none">
            <a:spAutoFit/>
          </a:bodyPr>
          <a:lstStyle/>
          <a:p>
            <a:r>
              <a:rPr lang="en-US" sz="2000">
                <a:latin typeface="Arial Unicode MS" pitchFamily="34" charset="-128"/>
              </a:rPr>
              <a:t>3</a:t>
            </a:r>
          </a:p>
        </p:txBody>
      </p:sp>
      <p:sp>
        <p:nvSpPr>
          <p:cNvPr id="6185" name="Text Box 29"/>
          <p:cNvSpPr txBox="1">
            <a:spLocks noChangeArrowheads="1"/>
          </p:cNvSpPr>
          <p:nvPr/>
        </p:nvSpPr>
        <p:spPr bwMode="auto">
          <a:xfrm>
            <a:off x="2757488" y="2605088"/>
            <a:ext cx="325437" cy="396875"/>
          </a:xfrm>
          <a:prstGeom prst="rect">
            <a:avLst/>
          </a:prstGeom>
          <a:noFill/>
          <a:ln w="9525" algn="ctr">
            <a:noFill/>
            <a:miter lim="800000"/>
            <a:headEnd/>
            <a:tailEnd/>
          </a:ln>
        </p:spPr>
        <p:txBody>
          <a:bodyPr wrap="none">
            <a:spAutoFit/>
          </a:bodyPr>
          <a:lstStyle/>
          <a:p>
            <a:r>
              <a:rPr lang="en-US" sz="2000" dirty="0">
                <a:latin typeface="Arial Unicode MS" pitchFamily="34" charset="-128"/>
              </a:rPr>
              <a:t>4</a:t>
            </a:r>
          </a:p>
        </p:txBody>
      </p:sp>
      <p:sp>
        <p:nvSpPr>
          <p:cNvPr id="6186" name="Text Box 30"/>
          <p:cNvSpPr txBox="1">
            <a:spLocks noChangeArrowheads="1"/>
          </p:cNvSpPr>
          <p:nvPr/>
        </p:nvSpPr>
        <p:spPr bwMode="auto">
          <a:xfrm>
            <a:off x="2470150" y="3829050"/>
            <a:ext cx="325438" cy="396875"/>
          </a:xfrm>
          <a:prstGeom prst="rect">
            <a:avLst/>
          </a:prstGeom>
          <a:noFill/>
          <a:ln w="9525" algn="ctr">
            <a:noFill/>
            <a:miter lim="800000"/>
            <a:headEnd/>
            <a:tailEnd/>
          </a:ln>
        </p:spPr>
        <p:txBody>
          <a:bodyPr wrap="none">
            <a:spAutoFit/>
          </a:bodyPr>
          <a:lstStyle/>
          <a:p>
            <a:r>
              <a:rPr lang="en-US" sz="2000">
                <a:latin typeface="Arial Unicode MS" pitchFamily="34" charset="-128"/>
              </a:rPr>
              <a:t>3</a:t>
            </a:r>
          </a:p>
        </p:txBody>
      </p:sp>
      <p:sp>
        <p:nvSpPr>
          <p:cNvPr id="6187" name="Text Box 33"/>
          <p:cNvSpPr txBox="1">
            <a:spLocks noChangeArrowheads="1"/>
          </p:cNvSpPr>
          <p:nvPr/>
        </p:nvSpPr>
        <p:spPr bwMode="auto">
          <a:xfrm>
            <a:off x="2397125" y="2844800"/>
            <a:ext cx="354013" cy="457200"/>
          </a:xfrm>
          <a:prstGeom prst="rect">
            <a:avLst/>
          </a:prstGeom>
          <a:noFill/>
          <a:ln w="9525" algn="ctr">
            <a:noFill/>
            <a:miter lim="800000"/>
            <a:headEnd/>
            <a:tailEnd/>
          </a:ln>
        </p:spPr>
        <p:txBody>
          <a:bodyPr wrap="none">
            <a:spAutoFit/>
          </a:bodyPr>
          <a:lstStyle/>
          <a:p>
            <a:r>
              <a:rPr lang="en-US" sz="2400">
                <a:latin typeface="Arial Unicode MS" pitchFamily="34" charset="-128"/>
              </a:rPr>
              <a:t>d</a:t>
            </a:r>
          </a:p>
        </p:txBody>
      </p:sp>
      <p:sp>
        <p:nvSpPr>
          <p:cNvPr id="6188" name="Text Box 34"/>
          <p:cNvSpPr txBox="1">
            <a:spLocks noChangeArrowheads="1"/>
          </p:cNvSpPr>
          <p:nvPr/>
        </p:nvSpPr>
        <p:spPr bwMode="auto">
          <a:xfrm>
            <a:off x="4918075" y="4189413"/>
            <a:ext cx="325438" cy="396875"/>
          </a:xfrm>
          <a:prstGeom prst="rect">
            <a:avLst/>
          </a:prstGeom>
          <a:noFill/>
          <a:ln w="9525" algn="ctr">
            <a:noFill/>
            <a:miter lim="800000"/>
            <a:headEnd/>
            <a:tailEnd/>
          </a:ln>
        </p:spPr>
        <p:txBody>
          <a:bodyPr wrap="none">
            <a:spAutoFit/>
          </a:bodyPr>
          <a:lstStyle/>
          <a:p>
            <a:r>
              <a:rPr lang="en-US" sz="2000">
                <a:solidFill>
                  <a:schemeClr val="accent2"/>
                </a:solidFill>
                <a:latin typeface="Arial Unicode MS" pitchFamily="34" charset="-128"/>
              </a:rPr>
              <a:t>3</a:t>
            </a:r>
          </a:p>
        </p:txBody>
      </p:sp>
      <p:sp>
        <p:nvSpPr>
          <p:cNvPr id="6189" name="Text Box 35"/>
          <p:cNvSpPr txBox="1">
            <a:spLocks noChangeArrowheads="1"/>
          </p:cNvSpPr>
          <p:nvPr/>
        </p:nvSpPr>
        <p:spPr bwMode="auto">
          <a:xfrm>
            <a:off x="4702175" y="3325813"/>
            <a:ext cx="325438" cy="396875"/>
          </a:xfrm>
          <a:prstGeom prst="rect">
            <a:avLst/>
          </a:prstGeom>
          <a:noFill/>
          <a:ln w="9525" algn="ctr">
            <a:noFill/>
            <a:miter lim="800000"/>
            <a:headEnd/>
            <a:tailEnd/>
          </a:ln>
        </p:spPr>
        <p:txBody>
          <a:bodyPr wrap="none">
            <a:spAutoFit/>
          </a:bodyPr>
          <a:lstStyle/>
          <a:p>
            <a:r>
              <a:rPr lang="en-US" sz="2000">
                <a:solidFill>
                  <a:schemeClr val="accent2"/>
                </a:solidFill>
                <a:latin typeface="Arial Unicode MS" pitchFamily="34" charset="-128"/>
              </a:rPr>
              <a:t>2</a:t>
            </a:r>
          </a:p>
        </p:txBody>
      </p:sp>
      <p:sp>
        <p:nvSpPr>
          <p:cNvPr id="6190" name="Text Box 36"/>
          <p:cNvSpPr txBox="1">
            <a:spLocks noChangeArrowheads="1"/>
          </p:cNvSpPr>
          <p:nvPr/>
        </p:nvSpPr>
        <p:spPr bwMode="auto">
          <a:xfrm>
            <a:off x="3046413" y="3684588"/>
            <a:ext cx="325437" cy="396875"/>
          </a:xfrm>
          <a:prstGeom prst="rect">
            <a:avLst/>
          </a:prstGeom>
          <a:noFill/>
          <a:ln w="9525" algn="ctr">
            <a:noFill/>
            <a:miter lim="800000"/>
            <a:headEnd/>
            <a:tailEnd/>
          </a:ln>
        </p:spPr>
        <p:txBody>
          <a:bodyPr wrap="none">
            <a:spAutoFit/>
          </a:bodyPr>
          <a:lstStyle/>
          <a:p>
            <a:r>
              <a:rPr lang="en-US" sz="2000">
                <a:solidFill>
                  <a:schemeClr val="accent2"/>
                </a:solidFill>
                <a:latin typeface="Arial Unicode MS" pitchFamily="34" charset="-128"/>
              </a:rPr>
              <a:t>1</a:t>
            </a:r>
          </a:p>
        </p:txBody>
      </p:sp>
      <p:sp>
        <p:nvSpPr>
          <p:cNvPr id="6191" name="Text Box 37"/>
          <p:cNvSpPr txBox="1">
            <a:spLocks noChangeArrowheads="1"/>
          </p:cNvSpPr>
          <p:nvPr/>
        </p:nvSpPr>
        <p:spPr bwMode="auto">
          <a:xfrm>
            <a:off x="3262313" y="4405313"/>
            <a:ext cx="325437" cy="396875"/>
          </a:xfrm>
          <a:prstGeom prst="rect">
            <a:avLst/>
          </a:prstGeom>
          <a:noFill/>
          <a:ln w="9525" algn="ctr">
            <a:noFill/>
            <a:miter lim="800000"/>
            <a:headEnd/>
            <a:tailEnd/>
          </a:ln>
        </p:spPr>
        <p:txBody>
          <a:bodyPr wrap="none">
            <a:spAutoFit/>
          </a:bodyPr>
          <a:lstStyle/>
          <a:p>
            <a:r>
              <a:rPr lang="en-US" sz="2000">
                <a:solidFill>
                  <a:schemeClr val="accent2"/>
                </a:solidFill>
                <a:latin typeface="Arial Unicode MS" pitchFamily="34" charset="-128"/>
              </a:rPr>
              <a:t>3</a:t>
            </a:r>
          </a:p>
        </p:txBody>
      </p:sp>
      <p:graphicFrame>
        <p:nvGraphicFramePr>
          <p:cNvPr id="6146" name="Object 38"/>
          <p:cNvGraphicFramePr>
            <a:graphicFrameLocks noChangeAspect="1"/>
          </p:cNvGraphicFramePr>
          <p:nvPr>
            <p:ph sz="half" idx="2"/>
          </p:nvPr>
        </p:nvGraphicFramePr>
        <p:xfrm>
          <a:off x="2124075" y="1895475"/>
          <a:ext cx="2759075" cy="450850"/>
        </p:xfrm>
        <a:graphic>
          <a:graphicData uri="http://schemas.openxmlformats.org/presentationml/2006/ole">
            <p:oleObj spid="_x0000_s104450" name="Equation" r:id="rId4" imgW="1320480" imgH="215640" progId="Equation.3">
              <p:embed/>
            </p:oleObj>
          </a:graphicData>
        </a:graphic>
      </p:graphicFrame>
      <p:sp>
        <p:nvSpPr>
          <p:cNvPr id="6192" name="Text Box 39"/>
          <p:cNvSpPr txBox="1">
            <a:spLocks noChangeArrowheads="1"/>
          </p:cNvSpPr>
          <p:nvPr/>
        </p:nvSpPr>
        <p:spPr bwMode="auto">
          <a:xfrm>
            <a:off x="1619250" y="2924175"/>
            <a:ext cx="325438" cy="396875"/>
          </a:xfrm>
          <a:prstGeom prst="rect">
            <a:avLst/>
          </a:prstGeom>
          <a:noFill/>
          <a:ln w="9525" algn="ctr">
            <a:noFill/>
            <a:miter lim="800000"/>
            <a:headEnd/>
            <a:tailEnd/>
          </a:ln>
        </p:spPr>
        <p:txBody>
          <a:bodyPr wrap="none">
            <a:spAutoFit/>
          </a:bodyPr>
          <a:lstStyle/>
          <a:p>
            <a:r>
              <a:rPr lang="en-US" sz="2000">
                <a:solidFill>
                  <a:schemeClr val="accent2"/>
                </a:solidFill>
                <a:latin typeface="Arial Unicode MS" pitchFamily="34" charset="-128"/>
              </a:rPr>
              <a:t>2</a:t>
            </a:r>
          </a:p>
        </p:txBody>
      </p:sp>
      <p:sp>
        <p:nvSpPr>
          <p:cNvPr id="6193" name="Text Box 40"/>
          <p:cNvSpPr txBox="1">
            <a:spLocks noChangeArrowheads="1"/>
          </p:cNvSpPr>
          <p:nvPr/>
        </p:nvSpPr>
        <p:spPr bwMode="auto">
          <a:xfrm>
            <a:off x="1476375" y="3933825"/>
            <a:ext cx="325438" cy="396875"/>
          </a:xfrm>
          <a:prstGeom prst="rect">
            <a:avLst/>
          </a:prstGeom>
          <a:noFill/>
          <a:ln w="9525" algn="ctr">
            <a:noFill/>
            <a:miter lim="800000"/>
            <a:headEnd/>
            <a:tailEnd/>
          </a:ln>
        </p:spPr>
        <p:txBody>
          <a:bodyPr wrap="none">
            <a:spAutoFit/>
          </a:bodyPr>
          <a:lstStyle/>
          <a:p>
            <a:r>
              <a:rPr lang="en-US" sz="2000">
                <a:solidFill>
                  <a:schemeClr val="accent2"/>
                </a:solidFill>
                <a:latin typeface="Arial Unicode MS" pitchFamily="34" charset="-128"/>
              </a:rPr>
              <a:t>1</a:t>
            </a:r>
          </a:p>
        </p:txBody>
      </p:sp>
      <p:sp>
        <p:nvSpPr>
          <p:cNvPr id="6194" name="Text Box 41"/>
          <p:cNvSpPr txBox="1">
            <a:spLocks noChangeArrowheads="1"/>
          </p:cNvSpPr>
          <p:nvPr/>
        </p:nvSpPr>
        <p:spPr bwMode="auto">
          <a:xfrm>
            <a:off x="2987675" y="2924175"/>
            <a:ext cx="325438" cy="396875"/>
          </a:xfrm>
          <a:prstGeom prst="rect">
            <a:avLst/>
          </a:prstGeom>
          <a:noFill/>
          <a:ln w="9525" algn="ctr">
            <a:noFill/>
            <a:miter lim="800000"/>
            <a:headEnd/>
            <a:tailEnd/>
          </a:ln>
        </p:spPr>
        <p:txBody>
          <a:bodyPr wrap="none">
            <a:spAutoFit/>
          </a:bodyPr>
          <a:lstStyle/>
          <a:p>
            <a:r>
              <a:rPr lang="en-US" sz="2000">
                <a:solidFill>
                  <a:schemeClr val="accent2"/>
                </a:solidFill>
                <a:latin typeface="Arial Unicode MS" pitchFamily="34" charset="-128"/>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pPr>
              <a:defRPr/>
            </a:pPr>
            <a:r>
              <a:rPr lang="en-US" smtClean="0"/>
              <a:t>CPSC 322, Lecture 3</a:t>
            </a:r>
            <a:endParaRPr lang="en-US"/>
          </a:p>
        </p:txBody>
      </p:sp>
      <p:sp>
        <p:nvSpPr>
          <p:cNvPr id="8" name="Slide Number Placeholder 6"/>
          <p:cNvSpPr>
            <a:spLocks noGrp="1"/>
          </p:cNvSpPr>
          <p:nvPr>
            <p:ph type="sldNum" sz="quarter" idx="12"/>
          </p:nvPr>
        </p:nvSpPr>
        <p:spPr/>
        <p:txBody>
          <a:bodyPr/>
          <a:lstStyle/>
          <a:p>
            <a:pPr>
              <a:defRPr/>
            </a:pPr>
            <a:r>
              <a:rPr lang="en-US"/>
              <a:t>Slide </a:t>
            </a:r>
            <a:fld id="{BE14D4F2-F4AB-454E-9DDA-84EF0473AA6F}" type="slidenum">
              <a:rPr lang="en-US"/>
              <a:pPr>
                <a:defRPr/>
              </a:pPr>
              <a:t>6</a:t>
            </a:fld>
            <a:endParaRPr lang="en-US"/>
          </a:p>
        </p:txBody>
      </p:sp>
      <p:sp>
        <p:nvSpPr>
          <p:cNvPr id="5128" name="Rectangle 2"/>
          <p:cNvSpPr>
            <a:spLocks noGrp="1" noChangeArrowheads="1"/>
          </p:cNvSpPr>
          <p:nvPr>
            <p:ph type="title"/>
          </p:nvPr>
        </p:nvSpPr>
        <p:spPr/>
        <p:txBody>
          <a:bodyPr/>
          <a:lstStyle/>
          <a:p>
            <a:pPr eaLnBrk="1" hangingPunct="1"/>
            <a:r>
              <a:rPr lang="en-US" smtClean="0"/>
              <a:t>Recap Uninformed Search</a:t>
            </a:r>
          </a:p>
        </p:txBody>
      </p:sp>
      <p:sp>
        <p:nvSpPr>
          <p:cNvPr id="5129" name="Rectangle 3"/>
          <p:cNvSpPr>
            <a:spLocks noGrp="1" noChangeArrowheads="1"/>
          </p:cNvSpPr>
          <p:nvPr>
            <p:ph type="body" sz="half" idx="1"/>
          </p:nvPr>
        </p:nvSpPr>
        <p:spPr/>
        <p:txBody>
          <a:bodyPr/>
          <a:lstStyle/>
          <a:p>
            <a:pPr lvl="1" eaLnBrk="1" hangingPunct="1">
              <a:lnSpc>
                <a:spcPct val="60000"/>
              </a:lnSpc>
              <a:buFontTx/>
              <a:buNone/>
            </a:pPr>
            <a:endParaRPr lang="en-US" sz="1800" smtClean="0"/>
          </a:p>
          <a:p>
            <a:pPr marL="0" indent="0" eaLnBrk="1" hangingPunct="1">
              <a:buFontTx/>
              <a:buChar char="•"/>
            </a:pPr>
            <a:endParaRPr lang="en-US" sz="2000" smtClean="0"/>
          </a:p>
          <a:p>
            <a:pPr lvl="1" eaLnBrk="1" hangingPunct="1"/>
            <a:endParaRPr lang="en-US" sz="1800" smtClean="0"/>
          </a:p>
        </p:txBody>
      </p:sp>
      <p:sp>
        <p:nvSpPr>
          <p:cNvPr id="5130" name="Rectangle 57"/>
          <p:cNvSpPr>
            <a:spLocks noChangeArrowheads="1"/>
          </p:cNvSpPr>
          <p:nvPr/>
        </p:nvSpPr>
        <p:spPr bwMode="auto">
          <a:xfrm>
            <a:off x="395288" y="1268413"/>
            <a:ext cx="8458200" cy="720725"/>
          </a:xfrm>
          <a:prstGeom prst="rect">
            <a:avLst/>
          </a:prstGeom>
          <a:noFill/>
          <a:ln w="9525">
            <a:noFill/>
            <a:miter lim="800000"/>
            <a:headEnd/>
            <a:tailEnd/>
          </a:ln>
        </p:spPr>
        <p:txBody>
          <a:bodyPr/>
          <a:lstStyle/>
          <a:p>
            <a:pPr marL="342900" indent="-342900">
              <a:spcBef>
                <a:spcPct val="20000"/>
              </a:spcBef>
              <a:buFontTx/>
              <a:buChar char="•"/>
            </a:pPr>
            <a:r>
              <a:rPr lang="en-US">
                <a:latin typeface="Arial Unicode MS" pitchFamily="34" charset="-128"/>
              </a:rPr>
              <a:t>Why are all these strategies called uninformed?</a:t>
            </a:r>
          </a:p>
        </p:txBody>
      </p:sp>
      <p:sp>
        <p:nvSpPr>
          <p:cNvPr id="5131" name="Rectangle 58"/>
          <p:cNvSpPr>
            <a:spLocks noChangeArrowheads="1"/>
          </p:cNvSpPr>
          <p:nvPr/>
        </p:nvSpPr>
        <p:spPr bwMode="auto">
          <a:xfrm>
            <a:off x="395288" y="2133600"/>
            <a:ext cx="8462962" cy="1366838"/>
          </a:xfrm>
          <a:prstGeom prst="rect">
            <a:avLst/>
          </a:prstGeom>
          <a:noFill/>
          <a:ln w="9525">
            <a:noFill/>
            <a:miter lim="800000"/>
            <a:headEnd/>
            <a:tailEnd/>
          </a:ln>
        </p:spPr>
        <p:txBody>
          <a:bodyPr/>
          <a:lstStyle/>
          <a:p>
            <a:pPr marL="342900" indent="-342900">
              <a:spcBef>
                <a:spcPct val="20000"/>
              </a:spcBef>
            </a:pPr>
            <a:r>
              <a:rPr lang="en-US">
                <a:latin typeface="Arial Unicode MS" pitchFamily="34" charset="-128"/>
              </a:rPr>
              <a:t>Because they do not consider any information about the states (end nodes) to decide which path to expand first on the frontier</a:t>
            </a:r>
          </a:p>
          <a:p>
            <a:pPr marL="342900" indent="-342900">
              <a:spcBef>
                <a:spcPct val="20000"/>
              </a:spcBef>
            </a:pPr>
            <a:r>
              <a:rPr lang="en-US">
                <a:latin typeface="Arial Unicode MS" pitchFamily="34" charset="-128"/>
              </a:rPr>
              <a:t>eg</a:t>
            </a:r>
          </a:p>
          <a:p>
            <a:pPr marL="342900" indent="-342900">
              <a:spcBef>
                <a:spcPct val="20000"/>
              </a:spcBef>
            </a:pPr>
            <a:r>
              <a:rPr lang="en-US" sz="2400">
                <a:latin typeface="Arial Unicode MS" pitchFamily="34" charset="-128"/>
                <a:sym typeface="Symbol" pitchFamily="18" charset="2"/>
              </a:rPr>
              <a:t>(</a:t>
            </a:r>
            <a:r>
              <a:rPr lang="en-US" sz="2400">
                <a:latin typeface="Arial Unicode MS" pitchFamily="34" charset="-128"/>
              </a:rPr>
              <a:t>n0, n2</a:t>
            </a:r>
            <a:r>
              <a:rPr lang="en-US" sz="2400">
                <a:latin typeface="Arial Unicode MS" pitchFamily="34" charset="-128"/>
                <a:sym typeface="Symbol" pitchFamily="18" charset="2"/>
              </a:rPr>
              <a:t>, </a:t>
            </a:r>
            <a:r>
              <a:rPr lang="en-US" sz="2400" b="1">
                <a:latin typeface="Arial Unicode MS" pitchFamily="34" charset="-128"/>
              </a:rPr>
              <a:t>n3</a:t>
            </a:r>
            <a:r>
              <a:rPr lang="en-US" sz="2400">
                <a:latin typeface="Arial Unicode MS" pitchFamily="34" charset="-128"/>
                <a:sym typeface="Symbol" pitchFamily="18" charset="2"/>
              </a:rPr>
              <a:t></a:t>
            </a:r>
            <a:r>
              <a:rPr lang="en-US" sz="2400">
                <a:latin typeface="Arial Unicode MS" pitchFamily="34" charset="-128"/>
              </a:rPr>
              <a:t> 12)</a:t>
            </a:r>
            <a:r>
              <a:rPr lang="en-US" sz="2400">
                <a:latin typeface="Arial Unicode MS" pitchFamily="34" charset="-128"/>
                <a:sym typeface="Symbol" pitchFamily="18" charset="2"/>
              </a:rPr>
              <a:t>, (</a:t>
            </a:r>
            <a:r>
              <a:rPr lang="en-US" sz="2400">
                <a:latin typeface="Arial Unicode MS" pitchFamily="34" charset="-128"/>
              </a:rPr>
              <a:t>n0, </a:t>
            </a:r>
            <a:r>
              <a:rPr lang="en-US" sz="2400" b="1">
                <a:latin typeface="Arial Unicode MS" pitchFamily="34" charset="-128"/>
              </a:rPr>
              <a:t>n3 </a:t>
            </a:r>
            <a:r>
              <a:rPr lang="en-US" sz="2400">
                <a:latin typeface="Arial Unicode MS" pitchFamily="34" charset="-128"/>
                <a:sym typeface="Symbol" pitchFamily="18" charset="2"/>
              </a:rPr>
              <a:t> 8)</a:t>
            </a:r>
            <a:r>
              <a:rPr lang="en-US" sz="2400">
                <a:latin typeface="Arial Unicode MS" pitchFamily="34" charset="-128"/>
              </a:rPr>
              <a:t> , (</a:t>
            </a:r>
            <a:r>
              <a:rPr lang="en-US" sz="2400">
                <a:latin typeface="Arial Unicode MS" pitchFamily="34" charset="-128"/>
                <a:sym typeface="Symbol" pitchFamily="18" charset="2"/>
              </a:rPr>
              <a:t></a:t>
            </a:r>
            <a:r>
              <a:rPr lang="en-US" sz="2400">
                <a:latin typeface="Arial Unicode MS" pitchFamily="34" charset="-128"/>
              </a:rPr>
              <a:t>n0, n1</a:t>
            </a:r>
            <a:r>
              <a:rPr lang="en-US" sz="2400">
                <a:latin typeface="Arial Unicode MS" pitchFamily="34" charset="-128"/>
                <a:sym typeface="Symbol" pitchFamily="18" charset="2"/>
              </a:rPr>
              <a:t>,</a:t>
            </a:r>
            <a:r>
              <a:rPr lang="en-US" sz="2400" b="1">
                <a:latin typeface="Arial Unicode MS" pitchFamily="34" charset="-128"/>
                <a:sym typeface="Symbol" pitchFamily="18" charset="2"/>
              </a:rPr>
              <a:t>n4</a:t>
            </a:r>
            <a:r>
              <a:rPr lang="en-US" sz="2400">
                <a:latin typeface="Arial Unicode MS" pitchFamily="34" charset="-128"/>
                <a:sym typeface="Symbol" pitchFamily="18" charset="2"/>
              </a:rPr>
              <a:t>  13)</a:t>
            </a:r>
            <a:r>
              <a:rPr lang="en-US" sz="2400">
                <a:latin typeface="Arial Unicode MS" pitchFamily="34" charset="-128"/>
              </a:rPr>
              <a:t> </a:t>
            </a:r>
            <a:endParaRPr lang="en-US" sz="3200">
              <a:latin typeface="Arial Unicode MS" pitchFamily="34" charset="-128"/>
            </a:endParaRPr>
          </a:p>
          <a:p>
            <a:pPr marL="342900" indent="-342900">
              <a:spcBef>
                <a:spcPct val="20000"/>
              </a:spcBef>
            </a:pPr>
            <a:endParaRPr lang="en-US" sz="3200">
              <a:latin typeface="Arial Unicode MS" pitchFamily="34" charset="-128"/>
            </a:endParaRPr>
          </a:p>
          <a:p>
            <a:pPr marL="342900" indent="-342900">
              <a:spcBef>
                <a:spcPct val="20000"/>
              </a:spcBef>
            </a:pPr>
            <a:r>
              <a:rPr lang="en-US">
                <a:latin typeface="Arial Unicode MS" pitchFamily="34" charset="-128"/>
              </a:rPr>
              <a:t>In other words, they are general they do not take into account the specific nature of the problem.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CPSC 322, Lecture 7</a:t>
            </a:r>
          </a:p>
        </p:txBody>
      </p:sp>
      <p:sp>
        <p:nvSpPr>
          <p:cNvPr id="7" name="Slide Number Placeholder 5"/>
          <p:cNvSpPr>
            <a:spLocks noGrp="1"/>
          </p:cNvSpPr>
          <p:nvPr>
            <p:ph type="sldNum" sz="quarter" idx="12"/>
          </p:nvPr>
        </p:nvSpPr>
        <p:spPr/>
        <p:txBody>
          <a:bodyPr/>
          <a:lstStyle/>
          <a:p>
            <a:pPr>
              <a:defRPr/>
            </a:pPr>
            <a:r>
              <a:rPr lang="en-US"/>
              <a:t>Slide </a:t>
            </a:r>
            <a:fld id="{42645585-1E4C-4279-A5A6-5191AFC1C903}" type="slidenum">
              <a:rPr lang="en-US"/>
              <a:pPr>
                <a:defRPr/>
              </a:pPr>
              <a:t>60</a:t>
            </a:fld>
            <a:endParaRPr lang="en-US"/>
          </a:p>
        </p:txBody>
      </p:sp>
      <p:sp>
        <p:nvSpPr>
          <p:cNvPr id="571394" name="Rectangle 2"/>
          <p:cNvSpPr>
            <a:spLocks noGrp="1" noChangeArrowheads="1"/>
          </p:cNvSpPr>
          <p:nvPr>
            <p:ph type="title"/>
          </p:nvPr>
        </p:nvSpPr>
        <p:spPr>
          <a:xfrm>
            <a:off x="357188" y="285750"/>
            <a:ext cx="8534400" cy="685800"/>
          </a:xfrm>
          <a:solidFill>
            <a:schemeClr val="accent5">
              <a:lumMod val="40000"/>
              <a:lumOff val="60000"/>
            </a:schemeClr>
          </a:solidFill>
        </p:spPr>
        <p:txBody>
          <a:bodyPr/>
          <a:lstStyle/>
          <a:p>
            <a:pPr eaLnBrk="1" hangingPunct="1">
              <a:defRPr/>
            </a:pPr>
            <a:r>
              <a:rPr lang="en-US" dirty="0" smtClean="0"/>
              <a:t>Learning Goals for today’s class</a:t>
            </a:r>
            <a:endParaRPr lang="en-US" i="1" baseline="30000" dirty="0" smtClean="0"/>
          </a:p>
        </p:txBody>
      </p:sp>
      <p:sp>
        <p:nvSpPr>
          <p:cNvPr id="21512" name="Rectangle 3"/>
          <p:cNvSpPr>
            <a:spLocks noGrp="1" noChangeArrowheads="1"/>
          </p:cNvSpPr>
          <p:nvPr>
            <p:ph type="body" idx="1"/>
          </p:nvPr>
        </p:nvSpPr>
        <p:spPr>
          <a:xfrm>
            <a:off x="250825" y="692150"/>
            <a:ext cx="8893175" cy="5616575"/>
          </a:xfrm>
        </p:spPr>
        <p:txBody>
          <a:bodyPr/>
          <a:lstStyle/>
          <a:p>
            <a:pPr lvl="1" eaLnBrk="1" hangingPunct="1">
              <a:lnSpc>
                <a:spcPct val="60000"/>
              </a:lnSpc>
              <a:buFontTx/>
              <a:buNone/>
            </a:pPr>
            <a:endParaRPr lang="en-US" sz="2000" smtClean="0"/>
          </a:p>
          <a:p>
            <a:pPr eaLnBrk="1" hangingPunct="1">
              <a:buFontTx/>
              <a:buChar char="•"/>
            </a:pPr>
            <a:endParaRPr lang="en-US" sz="2400" smtClean="0"/>
          </a:p>
          <a:p>
            <a:pPr lvl="1" eaLnBrk="1" hangingPunct="1"/>
            <a:endParaRPr lang="en-US" sz="2000" smtClean="0"/>
          </a:p>
        </p:txBody>
      </p:sp>
      <p:sp>
        <p:nvSpPr>
          <p:cNvPr id="571396" name="Rectangle 4"/>
          <p:cNvSpPr>
            <a:spLocks noChangeArrowheads="1"/>
          </p:cNvSpPr>
          <p:nvPr/>
        </p:nvSpPr>
        <p:spPr bwMode="auto">
          <a:xfrm>
            <a:off x="428625" y="1214438"/>
            <a:ext cx="8143875" cy="4857750"/>
          </a:xfrm>
          <a:prstGeom prst="rect">
            <a:avLst/>
          </a:prstGeom>
          <a:noFill/>
          <a:ln w="9525">
            <a:noFill/>
            <a:miter lim="800000"/>
            <a:headEnd/>
            <a:tailEnd/>
          </a:ln>
          <a:effectLst/>
        </p:spPr>
        <p:txBody>
          <a:bodyPr/>
          <a:lstStyle/>
          <a:p>
            <a:pPr>
              <a:defRPr/>
            </a:pPr>
            <a:endParaRPr lang="en-US" dirty="0">
              <a:latin typeface="+mj-lt"/>
            </a:endParaRPr>
          </a:p>
          <a:p>
            <a:pPr>
              <a:buFont typeface="Arial" pitchFamily="34" charset="0"/>
              <a:buChar char="•"/>
              <a:defRPr/>
            </a:pPr>
            <a:r>
              <a:rPr lang="en-US" dirty="0">
                <a:latin typeface="+mj-lt"/>
              </a:rPr>
              <a:t>Define/read/write/trace/debug different search algorithms  </a:t>
            </a:r>
          </a:p>
          <a:p>
            <a:pPr lvl="1">
              <a:buFont typeface="Arial" pitchFamily="34" charset="0"/>
              <a:buChar char="•"/>
              <a:defRPr/>
            </a:pPr>
            <a:r>
              <a:rPr lang="en-US" dirty="0">
                <a:latin typeface="+mj-lt"/>
              </a:rPr>
              <a:t>With / Without cost</a:t>
            </a:r>
          </a:p>
          <a:p>
            <a:pPr lvl="1">
              <a:buFont typeface="Arial" pitchFamily="34" charset="0"/>
              <a:buChar char="•"/>
              <a:defRPr/>
            </a:pPr>
            <a:r>
              <a:rPr lang="en-US" dirty="0">
                <a:latin typeface="+mj-lt"/>
              </a:rPr>
              <a:t>Informed / Uninformed</a:t>
            </a:r>
          </a:p>
          <a:p>
            <a:pPr>
              <a:defRPr/>
            </a:pPr>
            <a:endParaRPr lang="en-US" dirty="0">
              <a:latin typeface="Arial Unicode MS" pitchFamily="34" charset="-128"/>
            </a:endParaRPr>
          </a:p>
          <a:p>
            <a:pPr>
              <a:buFont typeface="Arial" pitchFamily="34" charset="0"/>
              <a:buChar char="•"/>
              <a:defRPr/>
            </a:pPr>
            <a:r>
              <a:rPr lang="en-US" dirty="0">
                <a:latin typeface="Arial Unicode MS" pitchFamily="34" charset="-128"/>
              </a:rPr>
              <a:t> Pruning cycles and Repeated </a:t>
            </a:r>
            <a:r>
              <a:rPr lang="en-US" dirty="0" smtClean="0">
                <a:latin typeface="Arial Unicode MS" pitchFamily="34" charset="-128"/>
              </a:rPr>
              <a:t>States</a:t>
            </a:r>
          </a:p>
          <a:p>
            <a:pPr>
              <a:buFont typeface="Arial" pitchFamily="34" charset="0"/>
              <a:buChar char="•"/>
              <a:defRPr/>
            </a:pPr>
            <a:endParaRPr lang="en-US" dirty="0" smtClean="0">
              <a:latin typeface="Arial Unicode MS" pitchFamily="34" charset="-128"/>
            </a:endParaRPr>
          </a:p>
          <a:p>
            <a:pPr>
              <a:buFont typeface="Arial" pitchFamily="34" charset="0"/>
              <a:buChar char="•"/>
              <a:defRPr/>
            </a:pPr>
            <a:r>
              <a:rPr lang="en-US" dirty="0" smtClean="0">
                <a:latin typeface="Arial Unicode MS" pitchFamily="34" charset="-128"/>
              </a:rPr>
              <a:t>Implement Dynamic Programming approach</a:t>
            </a:r>
            <a:endParaRPr lang="en-US" dirty="0">
              <a:latin typeface="+mj-l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5"/>
          <p:cNvSpPr>
            <a:spLocks noGrp="1"/>
          </p:cNvSpPr>
          <p:nvPr>
            <p:ph type="ftr" sz="quarter" idx="11"/>
          </p:nvPr>
        </p:nvSpPr>
        <p:spPr/>
        <p:txBody>
          <a:bodyPr/>
          <a:lstStyle/>
          <a:p>
            <a:pPr>
              <a:defRPr/>
            </a:pPr>
            <a:r>
              <a:rPr lang="en-US"/>
              <a:t>CPSC 322, Lecture 10</a:t>
            </a:r>
          </a:p>
        </p:txBody>
      </p:sp>
      <p:sp>
        <p:nvSpPr>
          <p:cNvPr id="92" name="Slide Number Placeholder 6"/>
          <p:cNvSpPr>
            <a:spLocks noGrp="1"/>
          </p:cNvSpPr>
          <p:nvPr>
            <p:ph type="sldNum" sz="quarter" idx="12"/>
          </p:nvPr>
        </p:nvSpPr>
        <p:spPr/>
        <p:txBody>
          <a:bodyPr/>
          <a:lstStyle/>
          <a:p>
            <a:pPr>
              <a:defRPr/>
            </a:pPr>
            <a:r>
              <a:rPr lang="en-US"/>
              <a:t>Slide </a:t>
            </a:r>
            <a:fld id="{DF8CC042-49A7-48CD-B0E3-AF14B28AEDC7}" type="slidenum">
              <a:rPr lang="en-US"/>
              <a:pPr>
                <a:defRPr/>
              </a:pPr>
              <a:t>61</a:t>
            </a:fld>
            <a:endParaRPr lang="en-US"/>
          </a:p>
        </p:txBody>
      </p:sp>
      <p:sp>
        <p:nvSpPr>
          <p:cNvPr id="9228" name="Rectangle 2"/>
          <p:cNvSpPr>
            <a:spLocks noGrp="1" noChangeArrowheads="1"/>
          </p:cNvSpPr>
          <p:nvPr>
            <p:ph type="title"/>
          </p:nvPr>
        </p:nvSpPr>
        <p:spPr>
          <a:xfrm>
            <a:off x="323850" y="0"/>
            <a:ext cx="8534400" cy="685800"/>
          </a:xfrm>
        </p:spPr>
        <p:txBody>
          <a:bodyPr/>
          <a:lstStyle/>
          <a:p>
            <a:pPr eaLnBrk="1" hangingPunct="1"/>
            <a:r>
              <a:rPr lang="en-US" smtClean="0"/>
              <a:t>Recap Search</a:t>
            </a:r>
          </a:p>
        </p:txBody>
      </p:sp>
      <p:sp>
        <p:nvSpPr>
          <p:cNvPr id="9229" name="Rectangle 3"/>
          <p:cNvSpPr>
            <a:spLocks noGrp="1" noChangeArrowheads="1"/>
          </p:cNvSpPr>
          <p:nvPr>
            <p:ph type="body" sz="half" idx="1"/>
          </p:nvPr>
        </p:nvSpPr>
        <p:spPr/>
        <p:txBody>
          <a:bodyPr/>
          <a:lstStyle/>
          <a:p>
            <a:pPr lvl="1" eaLnBrk="1" hangingPunct="1">
              <a:lnSpc>
                <a:spcPct val="60000"/>
              </a:lnSpc>
              <a:buFontTx/>
              <a:buNone/>
            </a:pPr>
            <a:endParaRPr lang="en-US" sz="1800" smtClean="0"/>
          </a:p>
          <a:p>
            <a:pPr marL="0" indent="0" eaLnBrk="1" hangingPunct="1">
              <a:buFontTx/>
              <a:buChar char="•"/>
            </a:pPr>
            <a:endParaRPr lang="en-US" sz="2000" smtClean="0"/>
          </a:p>
          <a:p>
            <a:pPr lvl="1" eaLnBrk="1" hangingPunct="1"/>
            <a:endParaRPr lang="en-US" sz="1800" smtClean="0"/>
          </a:p>
        </p:txBody>
      </p:sp>
      <p:graphicFrame>
        <p:nvGraphicFramePr>
          <p:cNvPr id="565360" name="Group 112"/>
          <p:cNvGraphicFramePr>
            <a:graphicFrameLocks noGrp="1"/>
          </p:cNvGraphicFramePr>
          <p:nvPr>
            <p:ph sz="half" idx="2"/>
          </p:nvPr>
        </p:nvGraphicFramePr>
        <p:xfrm>
          <a:off x="184150" y="620713"/>
          <a:ext cx="8959850" cy="5425441"/>
        </p:xfrm>
        <a:graphic>
          <a:graphicData uri="http://schemas.openxmlformats.org/drawingml/2006/table">
            <a:tbl>
              <a:tblPr/>
              <a:tblGrid>
                <a:gridCol w="1704975"/>
                <a:gridCol w="1565275"/>
                <a:gridCol w="1657350"/>
                <a:gridCol w="1582738"/>
                <a:gridCol w="1296987"/>
                <a:gridCol w="1152525"/>
              </a:tblGrid>
              <a:tr h="385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Selection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Complete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Optimal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Time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Space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DFS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LIFO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O(b</a:t>
                      </a:r>
                      <a:r>
                        <a:rPr kumimoji="0" lang="en-US" sz="2400" b="0" i="1" u="none" strike="noStrike" cap="none" normalizeH="0" baseline="30000" smtClean="0">
                          <a:ln>
                            <a:noFill/>
                          </a:ln>
                          <a:solidFill>
                            <a:schemeClr val="tx1"/>
                          </a:solidFill>
                          <a:effectLst/>
                          <a:latin typeface="Arial Unicode MS" pitchFamily="34" charset="-128"/>
                        </a:rPr>
                        <a:t>m</a:t>
                      </a:r>
                      <a:r>
                        <a:rPr kumimoji="0" lang="en-US" sz="2400" b="0" i="1" u="none" strike="noStrike" cap="none" normalizeH="0" baseline="0" smtClean="0">
                          <a:ln>
                            <a:noFill/>
                          </a:ln>
                          <a:solidFill>
                            <a:schemeClr val="tx1"/>
                          </a:solidFill>
                          <a:effectLst/>
                          <a:latin typeface="Arial Unicode MS" pitchFamily="34" charset="-128"/>
                        </a:rPr>
                        <a:t>)</a:t>
                      </a: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rgbClr val="008000"/>
                          </a:solidFill>
                          <a:effectLst/>
                          <a:latin typeface="Arial Unicode MS" pitchFamily="34" charset="-128"/>
                        </a:rPr>
                        <a:t>O(mb)</a:t>
                      </a:r>
                      <a:endParaRPr kumimoji="0" lang="en-US" sz="2400" b="0" i="0" u="none" strike="noStrike" cap="none" normalizeH="0" baseline="0" smtClean="0">
                        <a:ln>
                          <a:noFill/>
                        </a:ln>
                        <a:solidFill>
                          <a:srgbClr val="008000"/>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BFS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FIFO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O(b</a:t>
                      </a:r>
                      <a:r>
                        <a:rPr kumimoji="0" lang="en-US" sz="2400" b="0" i="1" u="none" strike="noStrike" cap="none" normalizeH="0" baseline="30000" smtClean="0">
                          <a:ln>
                            <a:noFill/>
                          </a:ln>
                          <a:solidFill>
                            <a:schemeClr val="tx1"/>
                          </a:solidFill>
                          <a:effectLst/>
                          <a:latin typeface="Arial Unicode MS" pitchFamily="34" charset="-128"/>
                        </a:rPr>
                        <a:t>m</a:t>
                      </a:r>
                      <a:r>
                        <a:rPr kumimoji="0" lang="en-US" sz="2400" b="0" i="1" u="none" strike="noStrike" cap="none" normalizeH="0" baseline="0" smtClean="0">
                          <a:ln>
                            <a:noFill/>
                          </a:ln>
                          <a:solidFill>
                            <a:schemeClr val="tx1"/>
                          </a:solidFill>
                          <a:effectLst/>
                          <a:latin typeface="Arial Unicode MS" pitchFamily="34" charset="-128"/>
                        </a:rPr>
                        <a:t>)</a:t>
                      </a: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O(b</a:t>
                      </a:r>
                      <a:r>
                        <a:rPr kumimoji="0" lang="en-US" sz="2400" b="0" i="1" u="none" strike="noStrike" cap="none" normalizeH="0" baseline="30000" smtClean="0">
                          <a:ln>
                            <a:noFill/>
                          </a:ln>
                          <a:solidFill>
                            <a:schemeClr val="tx1"/>
                          </a:solidFill>
                          <a:effectLst/>
                          <a:latin typeface="Arial Unicode MS" pitchFamily="34" charset="-128"/>
                        </a:rPr>
                        <a:t>m</a:t>
                      </a:r>
                      <a:r>
                        <a:rPr kumimoji="0" lang="en-US" sz="2400" b="0" i="1" u="none" strike="noStrike" cap="none" normalizeH="0" baseline="0" smtClean="0">
                          <a:ln>
                            <a:noFill/>
                          </a:ln>
                          <a:solidFill>
                            <a:schemeClr val="tx1"/>
                          </a:solidFill>
                          <a:effectLst/>
                          <a:latin typeface="Arial Unicode MS" pitchFamily="34" charset="-128"/>
                        </a:rPr>
                        <a:t>)</a:t>
                      </a: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4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IDS(C)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LIFO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O(b</a:t>
                      </a:r>
                      <a:r>
                        <a:rPr kumimoji="0" lang="en-US" sz="2400" b="0" i="1" u="none" strike="noStrike" cap="none" normalizeH="0" baseline="30000" smtClean="0">
                          <a:ln>
                            <a:noFill/>
                          </a:ln>
                          <a:solidFill>
                            <a:schemeClr val="tx1"/>
                          </a:solidFill>
                          <a:effectLst/>
                          <a:latin typeface="Arial Unicode MS" pitchFamily="34" charset="-128"/>
                        </a:rPr>
                        <a:t>m</a:t>
                      </a:r>
                      <a:r>
                        <a:rPr kumimoji="0" lang="en-US" sz="2400" b="0" i="1" u="none" strike="noStrike" cap="none" normalizeH="0" baseline="0" smtClean="0">
                          <a:ln>
                            <a:noFill/>
                          </a:ln>
                          <a:solidFill>
                            <a:schemeClr val="tx1"/>
                          </a:solidFill>
                          <a:effectLst/>
                          <a:latin typeface="Arial Unicode MS" pitchFamily="34" charset="-128"/>
                        </a:rPr>
                        <a:t>)</a:t>
                      </a: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rgbClr val="008000"/>
                          </a:solidFill>
                          <a:effectLst/>
                          <a:latin typeface="Arial Unicode MS" pitchFamily="34" charset="-128"/>
                        </a:rPr>
                        <a:t>O(mb)</a:t>
                      </a:r>
                      <a:endParaRPr kumimoji="0" lang="en-US" sz="2400" b="0" i="0" u="none" strike="noStrike" cap="none" normalizeH="0" baseline="0" smtClean="0">
                        <a:ln>
                          <a:noFill/>
                        </a:ln>
                        <a:solidFill>
                          <a:srgbClr val="008000"/>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4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LCFS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min cost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O(b</a:t>
                      </a:r>
                      <a:r>
                        <a:rPr kumimoji="0" lang="en-US" sz="2400" b="0" i="1" u="none" strike="noStrike" cap="none" normalizeH="0" baseline="30000" smtClean="0">
                          <a:ln>
                            <a:noFill/>
                          </a:ln>
                          <a:solidFill>
                            <a:schemeClr val="tx1"/>
                          </a:solidFill>
                          <a:effectLst/>
                          <a:latin typeface="Arial Unicode MS" pitchFamily="34" charset="-128"/>
                        </a:rPr>
                        <a:t>m</a:t>
                      </a:r>
                      <a:r>
                        <a:rPr kumimoji="0" lang="en-US" sz="2400" b="0" i="1" u="none" strike="noStrike" cap="none" normalizeH="0" baseline="0" smtClean="0">
                          <a:ln>
                            <a:noFill/>
                          </a:ln>
                          <a:solidFill>
                            <a:schemeClr val="tx1"/>
                          </a:solidFill>
                          <a:effectLst/>
                          <a:latin typeface="Arial Unicode MS" pitchFamily="34" charset="-128"/>
                        </a:rPr>
                        <a:t>)</a:t>
                      </a: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O(b</a:t>
                      </a:r>
                      <a:r>
                        <a:rPr kumimoji="0" lang="en-US" sz="2400" b="0" i="1" u="none" strike="noStrike" cap="none" normalizeH="0" baseline="30000" smtClean="0">
                          <a:ln>
                            <a:noFill/>
                          </a:ln>
                          <a:solidFill>
                            <a:schemeClr val="tx1"/>
                          </a:solidFill>
                          <a:effectLst/>
                          <a:latin typeface="Arial Unicode MS" pitchFamily="34" charset="-128"/>
                        </a:rPr>
                        <a:t>m</a:t>
                      </a:r>
                      <a:r>
                        <a:rPr kumimoji="0" lang="en-US" sz="2400" b="0" i="1" u="none" strike="noStrike" cap="none" normalizeH="0" baseline="0" smtClean="0">
                          <a:ln>
                            <a:noFill/>
                          </a:ln>
                          <a:solidFill>
                            <a:schemeClr val="tx1"/>
                          </a:solidFill>
                          <a:effectLst/>
                          <a:latin typeface="Arial Unicode MS" pitchFamily="34" charset="-128"/>
                        </a:rPr>
                        <a:t>)</a:t>
                      </a: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BFS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min 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O(b</a:t>
                      </a:r>
                      <a:r>
                        <a:rPr kumimoji="0" lang="en-US" sz="2400" b="0" i="1" u="none" strike="noStrike" cap="none" normalizeH="0" baseline="30000" smtClean="0">
                          <a:ln>
                            <a:noFill/>
                          </a:ln>
                          <a:solidFill>
                            <a:schemeClr val="tx1"/>
                          </a:solidFill>
                          <a:effectLst/>
                          <a:latin typeface="Arial Unicode MS" pitchFamily="34" charset="-128"/>
                        </a:rPr>
                        <a:t>m</a:t>
                      </a:r>
                      <a:r>
                        <a:rPr kumimoji="0" lang="en-US" sz="2400" b="0" i="1" u="none" strike="noStrike" cap="none" normalizeH="0" baseline="0" smtClean="0">
                          <a:ln>
                            <a:noFill/>
                          </a:ln>
                          <a:solidFill>
                            <a:schemeClr val="tx1"/>
                          </a:solidFill>
                          <a:effectLst/>
                          <a:latin typeface="Arial Unicode MS" pitchFamily="34" charset="-128"/>
                        </a:rPr>
                        <a:t>)</a:t>
                      </a: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O(b</a:t>
                      </a:r>
                      <a:r>
                        <a:rPr kumimoji="0" lang="en-US" sz="2400" b="0" i="1" u="none" strike="noStrike" cap="none" normalizeH="0" baseline="30000" smtClean="0">
                          <a:ln>
                            <a:noFill/>
                          </a:ln>
                          <a:solidFill>
                            <a:schemeClr val="tx1"/>
                          </a:solidFill>
                          <a:effectLst/>
                          <a:latin typeface="Arial Unicode MS" pitchFamily="34" charset="-128"/>
                        </a:rPr>
                        <a:t>m</a:t>
                      </a:r>
                      <a:r>
                        <a:rPr kumimoji="0" lang="en-US" sz="2400" b="0" i="1" u="none" strike="noStrike" cap="none" normalizeH="0" baseline="0" smtClean="0">
                          <a:ln>
                            <a:noFill/>
                          </a:ln>
                          <a:solidFill>
                            <a:schemeClr val="tx1"/>
                          </a:solidFill>
                          <a:effectLst/>
                          <a:latin typeface="Arial Unicode MS" pitchFamily="34" charset="-128"/>
                        </a:rPr>
                        <a:t>)</a:t>
                      </a: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r>
              <a:tr h="385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min 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O(b</a:t>
                      </a:r>
                      <a:r>
                        <a:rPr kumimoji="0" lang="en-US" sz="2400" b="0" i="1" u="none" strike="noStrike" cap="none" normalizeH="0" baseline="30000" smtClean="0">
                          <a:ln>
                            <a:noFill/>
                          </a:ln>
                          <a:solidFill>
                            <a:schemeClr val="tx1"/>
                          </a:solidFill>
                          <a:effectLst/>
                          <a:latin typeface="Arial Unicode MS" pitchFamily="34" charset="-128"/>
                        </a:rPr>
                        <a:t>m</a:t>
                      </a:r>
                      <a:r>
                        <a:rPr kumimoji="0" lang="en-US" sz="2400" b="0" i="1" u="none" strike="noStrike" cap="none" normalizeH="0" baseline="0" smtClean="0">
                          <a:ln>
                            <a:noFill/>
                          </a:ln>
                          <a:solidFill>
                            <a:schemeClr val="tx1"/>
                          </a:solidFill>
                          <a:effectLst/>
                          <a:latin typeface="Arial Unicode MS" pitchFamily="34" charset="-128"/>
                        </a:rPr>
                        <a:t>)</a:t>
                      </a: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O(b</a:t>
                      </a:r>
                      <a:r>
                        <a:rPr kumimoji="0" lang="en-US" sz="2400" b="0" i="1" u="none" strike="noStrike" cap="none" normalizeH="0" baseline="30000" smtClean="0">
                          <a:ln>
                            <a:noFill/>
                          </a:ln>
                          <a:solidFill>
                            <a:schemeClr val="tx1"/>
                          </a:solidFill>
                          <a:effectLst/>
                          <a:latin typeface="Arial Unicode MS" pitchFamily="34" charset="-128"/>
                        </a:rPr>
                        <a:t>m</a:t>
                      </a:r>
                      <a:r>
                        <a:rPr kumimoji="0" lang="en-US" sz="2400" b="0" i="1" u="none" strike="noStrike" cap="none" normalizeH="0" baseline="0" smtClean="0">
                          <a:ln>
                            <a:noFill/>
                          </a:ln>
                          <a:solidFill>
                            <a:schemeClr val="tx1"/>
                          </a:solidFill>
                          <a:effectLst/>
                          <a:latin typeface="Arial Unicode MS" pitchFamily="34" charset="-128"/>
                        </a:rPr>
                        <a:t>)</a:t>
                      </a: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r>
              <a:tr h="584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B&amp;B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LIFO + pruning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O(b</a:t>
                      </a:r>
                      <a:r>
                        <a:rPr kumimoji="0" lang="en-US" sz="2400" b="0" i="1" u="none" strike="noStrike" cap="none" normalizeH="0" baseline="30000" smtClean="0">
                          <a:ln>
                            <a:noFill/>
                          </a:ln>
                          <a:solidFill>
                            <a:schemeClr val="tx1"/>
                          </a:solidFill>
                          <a:effectLst/>
                          <a:latin typeface="Arial Unicode MS" pitchFamily="34" charset="-128"/>
                        </a:rPr>
                        <a:t>m</a:t>
                      </a:r>
                      <a:r>
                        <a:rPr kumimoji="0" lang="en-US" sz="2400" b="0" i="1" u="none" strike="noStrike" cap="none" normalizeH="0" baseline="0" smtClean="0">
                          <a:ln>
                            <a:noFill/>
                          </a:ln>
                          <a:solidFill>
                            <a:schemeClr val="tx1"/>
                          </a:solidFill>
                          <a:effectLst/>
                          <a:latin typeface="Arial Unicode MS" pitchFamily="34" charset="-128"/>
                        </a:rPr>
                        <a:t>)</a:t>
                      </a: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rgbClr val="008000"/>
                          </a:solidFill>
                          <a:effectLst/>
                          <a:latin typeface="Arial Unicode MS" pitchFamily="34" charset="-128"/>
                        </a:rPr>
                        <a:t>O(mb)</a:t>
                      </a:r>
                      <a:endParaRPr kumimoji="0" lang="en-US" sz="2400" b="0" i="0" u="none" strike="noStrike" cap="none" normalizeH="0" baseline="0" smtClean="0">
                        <a:ln>
                          <a:noFill/>
                        </a:ln>
                        <a:solidFill>
                          <a:srgbClr val="008000"/>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r>
              <a:tr h="584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IDA*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LIFO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O(b</a:t>
                      </a:r>
                      <a:r>
                        <a:rPr kumimoji="0" lang="en-US" sz="2400" b="0" i="1" u="none" strike="noStrike" cap="none" normalizeH="0" baseline="30000" smtClean="0">
                          <a:ln>
                            <a:noFill/>
                          </a:ln>
                          <a:solidFill>
                            <a:schemeClr val="tx1"/>
                          </a:solidFill>
                          <a:effectLst/>
                          <a:latin typeface="Arial Unicode MS" pitchFamily="34" charset="-128"/>
                        </a:rPr>
                        <a:t>m</a:t>
                      </a:r>
                      <a:r>
                        <a:rPr kumimoji="0" lang="en-US" sz="2400" b="0" i="1" u="none" strike="noStrike" cap="none" normalizeH="0" baseline="0" smtClean="0">
                          <a:ln>
                            <a:noFill/>
                          </a:ln>
                          <a:solidFill>
                            <a:schemeClr val="tx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rgbClr val="008000"/>
                          </a:solidFill>
                          <a:effectLst/>
                          <a:latin typeface="Arial Unicode MS" pitchFamily="34" charset="-128"/>
                        </a:rPr>
                        <a:t>O(mb)</a:t>
                      </a:r>
                      <a:endParaRPr kumimoji="0" lang="en-US" sz="2400" b="0" i="0" u="none" strike="noStrike" cap="none" normalizeH="0" baseline="0" smtClean="0">
                        <a:ln>
                          <a:noFill/>
                        </a:ln>
                        <a:solidFill>
                          <a:srgbClr val="008000"/>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r>
              <a:tr h="584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MBA*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min 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Unicode MS" pitchFamily="34" charset="-128"/>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O(b</a:t>
                      </a:r>
                      <a:r>
                        <a:rPr kumimoji="0" lang="en-US" sz="2400" b="0" i="1" u="none" strike="noStrike" cap="none" normalizeH="0" baseline="30000" smtClean="0">
                          <a:ln>
                            <a:noFill/>
                          </a:ln>
                          <a:solidFill>
                            <a:schemeClr val="tx1"/>
                          </a:solidFill>
                          <a:effectLst/>
                          <a:latin typeface="Arial Unicode MS" pitchFamily="34" charset="-128"/>
                        </a:rPr>
                        <a:t>m</a:t>
                      </a:r>
                      <a:r>
                        <a:rPr kumimoji="0" lang="en-US" sz="2400" b="0" i="1" u="none" strike="noStrike" cap="none" normalizeH="0" baseline="0" smtClean="0">
                          <a:ln>
                            <a:noFill/>
                          </a:ln>
                          <a:solidFill>
                            <a:schemeClr val="tx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Arial Unicode MS" pitchFamily="34" charset="-128"/>
                        </a:rPr>
                        <a:t>O(</a:t>
                      </a:r>
                      <a:r>
                        <a:rPr kumimoji="0" lang="en-US" sz="2400" b="0" i="1" u="none" strike="noStrike" cap="none" normalizeH="0" baseline="0" dirty="0" err="1" smtClean="0">
                          <a:ln>
                            <a:noFill/>
                          </a:ln>
                          <a:solidFill>
                            <a:schemeClr val="tx1"/>
                          </a:solidFill>
                          <a:effectLst/>
                          <a:latin typeface="Arial Unicode MS" pitchFamily="34" charset="-128"/>
                        </a:rPr>
                        <a:t>b</a:t>
                      </a:r>
                      <a:r>
                        <a:rPr kumimoji="0" lang="en-US" sz="2400" b="0" i="1" u="none" strike="noStrike" cap="none" normalizeH="0" baseline="30000" dirty="0" err="1" smtClean="0">
                          <a:ln>
                            <a:noFill/>
                          </a:ln>
                          <a:solidFill>
                            <a:schemeClr val="tx1"/>
                          </a:solidFill>
                          <a:effectLst/>
                          <a:latin typeface="Arial Unicode MS" pitchFamily="34" charset="-128"/>
                        </a:rPr>
                        <a:t>m</a:t>
                      </a:r>
                      <a:r>
                        <a:rPr kumimoji="0" lang="en-US" sz="2400" b="0" i="1" u="none" strike="noStrike" cap="none" normalizeH="0" baseline="0" dirty="0" smtClean="0">
                          <a:ln>
                            <a:noFill/>
                          </a:ln>
                          <a:solidFill>
                            <a:schemeClr val="tx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Footer Placeholder 5"/>
          <p:cNvSpPr>
            <a:spLocks noGrp="1"/>
          </p:cNvSpPr>
          <p:nvPr>
            <p:ph type="ftr" sz="quarter" idx="11"/>
          </p:nvPr>
        </p:nvSpPr>
        <p:spPr/>
        <p:txBody>
          <a:bodyPr/>
          <a:lstStyle/>
          <a:p>
            <a:pPr>
              <a:defRPr/>
            </a:pPr>
            <a:r>
              <a:rPr lang="en-US"/>
              <a:t>CPSC 322, Lecture 10</a:t>
            </a:r>
          </a:p>
        </p:txBody>
      </p:sp>
      <p:sp>
        <p:nvSpPr>
          <p:cNvPr id="80" name="Slide Number Placeholder 6"/>
          <p:cNvSpPr>
            <a:spLocks noGrp="1"/>
          </p:cNvSpPr>
          <p:nvPr>
            <p:ph type="sldNum" sz="quarter" idx="12"/>
          </p:nvPr>
        </p:nvSpPr>
        <p:spPr/>
        <p:txBody>
          <a:bodyPr/>
          <a:lstStyle/>
          <a:p>
            <a:pPr>
              <a:defRPr/>
            </a:pPr>
            <a:r>
              <a:rPr lang="en-US"/>
              <a:t>Slide </a:t>
            </a:r>
            <a:fld id="{6A0E1D47-2067-47E6-8ABC-5F135BCDC32D}" type="slidenum">
              <a:rPr lang="en-US"/>
              <a:pPr>
                <a:defRPr/>
              </a:pPr>
              <a:t>62</a:t>
            </a:fld>
            <a:endParaRPr lang="en-US"/>
          </a:p>
        </p:txBody>
      </p:sp>
      <p:sp>
        <p:nvSpPr>
          <p:cNvPr id="10247" name="Rectangle 2"/>
          <p:cNvSpPr>
            <a:spLocks noGrp="1" noChangeArrowheads="1"/>
          </p:cNvSpPr>
          <p:nvPr>
            <p:ph type="title"/>
          </p:nvPr>
        </p:nvSpPr>
        <p:spPr>
          <a:xfrm>
            <a:off x="323850" y="0"/>
            <a:ext cx="8534400" cy="685800"/>
          </a:xfrm>
        </p:spPr>
        <p:txBody>
          <a:bodyPr/>
          <a:lstStyle/>
          <a:p>
            <a:pPr eaLnBrk="1" hangingPunct="1"/>
            <a:r>
              <a:rPr lang="en-US" smtClean="0"/>
              <a:t>Recap Search </a:t>
            </a:r>
            <a:r>
              <a:rPr lang="en-US" sz="3200" smtClean="0"/>
              <a:t>(some qualifications)</a:t>
            </a:r>
          </a:p>
        </p:txBody>
      </p:sp>
      <p:sp>
        <p:nvSpPr>
          <p:cNvPr id="10248" name="Rectangle 3"/>
          <p:cNvSpPr>
            <a:spLocks noGrp="1" noChangeArrowheads="1"/>
          </p:cNvSpPr>
          <p:nvPr>
            <p:ph type="body" sz="half" idx="1"/>
          </p:nvPr>
        </p:nvSpPr>
        <p:spPr/>
        <p:txBody>
          <a:bodyPr/>
          <a:lstStyle/>
          <a:p>
            <a:pPr lvl="1" eaLnBrk="1" hangingPunct="1">
              <a:lnSpc>
                <a:spcPct val="60000"/>
              </a:lnSpc>
              <a:buFontTx/>
              <a:buNone/>
            </a:pPr>
            <a:endParaRPr lang="en-US" sz="1800" smtClean="0"/>
          </a:p>
          <a:p>
            <a:pPr marL="0" indent="0" eaLnBrk="1" hangingPunct="1">
              <a:buFontTx/>
              <a:buChar char="•"/>
            </a:pPr>
            <a:endParaRPr lang="en-US" sz="2000" smtClean="0"/>
          </a:p>
          <a:p>
            <a:pPr lvl="1" eaLnBrk="1" hangingPunct="1"/>
            <a:endParaRPr lang="en-US" sz="1800" smtClean="0"/>
          </a:p>
        </p:txBody>
      </p:sp>
      <p:graphicFrame>
        <p:nvGraphicFramePr>
          <p:cNvPr id="544932" name="Group 164"/>
          <p:cNvGraphicFramePr>
            <a:graphicFrameLocks noGrp="1"/>
          </p:cNvGraphicFramePr>
          <p:nvPr>
            <p:ph sz="half" idx="2"/>
          </p:nvPr>
        </p:nvGraphicFramePr>
        <p:xfrm>
          <a:off x="149225" y="838200"/>
          <a:ext cx="8820150" cy="5308601"/>
        </p:xfrm>
        <a:graphic>
          <a:graphicData uri="http://schemas.openxmlformats.org/drawingml/2006/table">
            <a:tbl>
              <a:tblPr/>
              <a:tblGrid>
                <a:gridCol w="1704975"/>
                <a:gridCol w="1878013"/>
                <a:gridCol w="1738312"/>
                <a:gridCol w="1503363"/>
                <a:gridCol w="1995487"/>
              </a:tblGrid>
              <a:tr h="385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Complete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Optimal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Time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Space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DFS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O(b</a:t>
                      </a:r>
                      <a:r>
                        <a:rPr kumimoji="0" lang="en-US" sz="2400" b="0" i="1" u="none" strike="noStrike" cap="none" normalizeH="0" baseline="30000" smtClean="0">
                          <a:ln>
                            <a:noFill/>
                          </a:ln>
                          <a:solidFill>
                            <a:schemeClr val="tx1"/>
                          </a:solidFill>
                          <a:effectLst/>
                          <a:latin typeface="Arial Unicode MS" pitchFamily="34" charset="-128"/>
                        </a:rPr>
                        <a:t>m</a:t>
                      </a:r>
                      <a:r>
                        <a:rPr kumimoji="0" lang="en-US" sz="2400" b="0" i="1" u="none" strike="noStrike" cap="none" normalizeH="0" baseline="0" smtClean="0">
                          <a:ln>
                            <a:noFill/>
                          </a:ln>
                          <a:solidFill>
                            <a:schemeClr val="tx1"/>
                          </a:solidFill>
                          <a:effectLst/>
                          <a:latin typeface="Arial Unicode MS" pitchFamily="34" charset="-128"/>
                        </a:rPr>
                        <a:t>)</a:t>
                      </a: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rgbClr val="008000"/>
                          </a:solidFill>
                          <a:effectLst/>
                          <a:latin typeface="Arial Unicode MS" pitchFamily="34" charset="-128"/>
                        </a:rPr>
                        <a:t>O(mb)</a:t>
                      </a:r>
                      <a:endParaRPr kumimoji="0" lang="en-US" sz="2400" b="0" i="0" u="none" strike="noStrike" cap="none" normalizeH="0" baseline="0" smtClean="0">
                        <a:ln>
                          <a:noFill/>
                        </a:ln>
                        <a:solidFill>
                          <a:srgbClr val="008000"/>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BFS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O(b</a:t>
                      </a:r>
                      <a:r>
                        <a:rPr kumimoji="0" lang="en-US" sz="2400" b="0" i="1" u="none" strike="noStrike" cap="none" normalizeH="0" baseline="30000" smtClean="0">
                          <a:ln>
                            <a:noFill/>
                          </a:ln>
                          <a:solidFill>
                            <a:schemeClr val="tx1"/>
                          </a:solidFill>
                          <a:effectLst/>
                          <a:latin typeface="Arial Unicode MS" pitchFamily="34" charset="-128"/>
                        </a:rPr>
                        <a:t>m</a:t>
                      </a:r>
                      <a:r>
                        <a:rPr kumimoji="0" lang="en-US" sz="2400" b="0" i="1" u="none" strike="noStrike" cap="none" normalizeH="0" baseline="0" smtClean="0">
                          <a:ln>
                            <a:noFill/>
                          </a:ln>
                          <a:solidFill>
                            <a:schemeClr val="tx1"/>
                          </a:solidFill>
                          <a:effectLst/>
                          <a:latin typeface="Arial Unicode MS" pitchFamily="34" charset="-128"/>
                        </a:rPr>
                        <a:t>)</a:t>
                      </a: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O(b</a:t>
                      </a:r>
                      <a:r>
                        <a:rPr kumimoji="0" lang="en-US" sz="2400" b="0" i="1" u="none" strike="noStrike" cap="none" normalizeH="0" baseline="30000" smtClean="0">
                          <a:ln>
                            <a:noFill/>
                          </a:ln>
                          <a:solidFill>
                            <a:schemeClr val="tx1"/>
                          </a:solidFill>
                          <a:effectLst/>
                          <a:latin typeface="Arial Unicode MS" pitchFamily="34" charset="-128"/>
                        </a:rPr>
                        <a:t>m</a:t>
                      </a:r>
                      <a:r>
                        <a:rPr kumimoji="0" lang="en-US" sz="2400" b="0" i="1" u="none" strike="noStrike" cap="none" normalizeH="0" baseline="0" smtClean="0">
                          <a:ln>
                            <a:noFill/>
                          </a:ln>
                          <a:solidFill>
                            <a:schemeClr val="tx1"/>
                          </a:solidFill>
                          <a:effectLst/>
                          <a:latin typeface="Arial Unicode MS" pitchFamily="34" charset="-128"/>
                        </a:rPr>
                        <a:t>)</a:t>
                      </a: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4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IDS(C)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O(b</a:t>
                      </a:r>
                      <a:r>
                        <a:rPr kumimoji="0" lang="en-US" sz="2400" b="0" i="1" u="none" strike="noStrike" cap="none" normalizeH="0" baseline="30000" smtClean="0">
                          <a:ln>
                            <a:noFill/>
                          </a:ln>
                          <a:solidFill>
                            <a:schemeClr val="tx1"/>
                          </a:solidFill>
                          <a:effectLst/>
                          <a:latin typeface="Arial Unicode MS" pitchFamily="34" charset="-128"/>
                        </a:rPr>
                        <a:t>m</a:t>
                      </a:r>
                      <a:r>
                        <a:rPr kumimoji="0" lang="en-US" sz="2400" b="0" i="1" u="none" strike="noStrike" cap="none" normalizeH="0" baseline="0" smtClean="0">
                          <a:ln>
                            <a:noFill/>
                          </a:ln>
                          <a:solidFill>
                            <a:schemeClr val="tx1"/>
                          </a:solidFill>
                          <a:effectLst/>
                          <a:latin typeface="Arial Unicode MS" pitchFamily="34" charset="-128"/>
                        </a:rPr>
                        <a:t>)</a:t>
                      </a: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rgbClr val="008000"/>
                          </a:solidFill>
                          <a:effectLst/>
                          <a:latin typeface="Arial Unicode MS" pitchFamily="34" charset="-128"/>
                        </a:rPr>
                        <a:t>O(mb)</a:t>
                      </a:r>
                      <a:endParaRPr kumimoji="0" lang="en-US" sz="2400" b="0" i="0" u="none" strike="noStrike" cap="none" normalizeH="0" baseline="0" smtClean="0">
                        <a:ln>
                          <a:noFill/>
                        </a:ln>
                        <a:solidFill>
                          <a:srgbClr val="008000"/>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4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LCFS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Y </a:t>
                      </a:r>
                      <a:r>
                        <a:rPr kumimoji="0" lang="en-US" sz="2400" b="1" i="0" u="none" strike="noStrike" cap="none" normalizeH="0" baseline="0" smtClean="0">
                          <a:ln>
                            <a:noFill/>
                          </a:ln>
                          <a:solidFill>
                            <a:schemeClr val="accent2"/>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O(b</a:t>
                      </a:r>
                      <a:r>
                        <a:rPr kumimoji="0" lang="en-US" sz="2400" b="0" i="1" u="none" strike="noStrike" cap="none" normalizeH="0" baseline="30000" smtClean="0">
                          <a:ln>
                            <a:noFill/>
                          </a:ln>
                          <a:solidFill>
                            <a:schemeClr val="tx1"/>
                          </a:solidFill>
                          <a:effectLst/>
                          <a:latin typeface="Arial Unicode MS" pitchFamily="34" charset="-128"/>
                        </a:rPr>
                        <a:t>m</a:t>
                      </a:r>
                      <a:r>
                        <a:rPr kumimoji="0" lang="en-US" sz="2400" b="0" i="1" u="none" strike="noStrike" cap="none" normalizeH="0" baseline="0" smtClean="0">
                          <a:ln>
                            <a:noFill/>
                          </a:ln>
                          <a:solidFill>
                            <a:schemeClr val="tx1"/>
                          </a:solidFill>
                          <a:effectLst/>
                          <a:latin typeface="Arial Unicode MS" pitchFamily="34" charset="-128"/>
                        </a:rPr>
                        <a:t>)</a:t>
                      </a: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O(b</a:t>
                      </a:r>
                      <a:r>
                        <a:rPr kumimoji="0" lang="en-US" sz="2400" b="0" i="1" u="none" strike="noStrike" cap="none" normalizeH="0" baseline="30000" smtClean="0">
                          <a:ln>
                            <a:noFill/>
                          </a:ln>
                          <a:solidFill>
                            <a:schemeClr val="tx1"/>
                          </a:solidFill>
                          <a:effectLst/>
                          <a:latin typeface="Arial Unicode MS" pitchFamily="34" charset="-128"/>
                        </a:rPr>
                        <a:t>m</a:t>
                      </a:r>
                      <a:r>
                        <a:rPr kumimoji="0" lang="en-US" sz="2400" b="0" i="1" u="none" strike="noStrike" cap="none" normalizeH="0" baseline="0" smtClean="0">
                          <a:ln>
                            <a:noFill/>
                          </a:ln>
                          <a:solidFill>
                            <a:schemeClr val="tx1"/>
                          </a:solidFill>
                          <a:effectLst/>
                          <a:latin typeface="Arial Unicode MS" pitchFamily="34" charset="-128"/>
                        </a:rPr>
                        <a:t>)</a:t>
                      </a: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BFS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O(b</a:t>
                      </a:r>
                      <a:r>
                        <a:rPr kumimoji="0" lang="en-US" sz="2400" b="0" i="1" u="none" strike="noStrike" cap="none" normalizeH="0" baseline="30000" smtClean="0">
                          <a:ln>
                            <a:noFill/>
                          </a:ln>
                          <a:solidFill>
                            <a:schemeClr val="tx1"/>
                          </a:solidFill>
                          <a:effectLst/>
                          <a:latin typeface="Arial Unicode MS" pitchFamily="34" charset="-128"/>
                        </a:rPr>
                        <a:t>m</a:t>
                      </a:r>
                      <a:r>
                        <a:rPr kumimoji="0" lang="en-US" sz="2400" b="0" i="1" u="none" strike="noStrike" cap="none" normalizeH="0" baseline="0" smtClean="0">
                          <a:ln>
                            <a:noFill/>
                          </a:ln>
                          <a:solidFill>
                            <a:schemeClr val="tx1"/>
                          </a:solidFill>
                          <a:effectLst/>
                          <a:latin typeface="Arial Unicode MS" pitchFamily="34" charset="-128"/>
                        </a:rPr>
                        <a:t>)</a:t>
                      </a: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O(b</a:t>
                      </a:r>
                      <a:r>
                        <a:rPr kumimoji="0" lang="en-US" sz="2400" b="0" i="1" u="none" strike="noStrike" cap="none" normalizeH="0" baseline="30000" smtClean="0">
                          <a:ln>
                            <a:noFill/>
                          </a:ln>
                          <a:solidFill>
                            <a:schemeClr val="tx1"/>
                          </a:solidFill>
                          <a:effectLst/>
                          <a:latin typeface="Arial Unicode MS" pitchFamily="34" charset="-128"/>
                        </a:rPr>
                        <a:t>m</a:t>
                      </a:r>
                      <a:r>
                        <a:rPr kumimoji="0" lang="en-US" sz="2400" b="0" i="1" u="none" strike="noStrike" cap="none" normalizeH="0" baseline="0" smtClean="0">
                          <a:ln>
                            <a:noFill/>
                          </a:ln>
                          <a:solidFill>
                            <a:schemeClr val="tx1"/>
                          </a:solidFill>
                          <a:effectLst/>
                          <a:latin typeface="Arial Unicode MS" pitchFamily="34" charset="-128"/>
                        </a:rPr>
                        <a:t>)</a:t>
                      </a: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r>
              <a:tr h="385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Y </a:t>
                      </a:r>
                      <a:r>
                        <a:rPr kumimoji="0" lang="en-US" sz="2400" b="1" i="0" u="none" strike="noStrike" cap="none" normalizeH="0" baseline="0" smtClean="0">
                          <a:ln>
                            <a:noFill/>
                          </a:ln>
                          <a:solidFill>
                            <a:schemeClr val="accent2"/>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O(b</a:t>
                      </a:r>
                      <a:r>
                        <a:rPr kumimoji="0" lang="en-US" sz="2400" b="0" i="1" u="none" strike="noStrike" cap="none" normalizeH="0" baseline="30000" smtClean="0">
                          <a:ln>
                            <a:noFill/>
                          </a:ln>
                          <a:solidFill>
                            <a:schemeClr val="tx1"/>
                          </a:solidFill>
                          <a:effectLst/>
                          <a:latin typeface="Arial Unicode MS" pitchFamily="34" charset="-128"/>
                        </a:rPr>
                        <a:t>m</a:t>
                      </a:r>
                      <a:r>
                        <a:rPr kumimoji="0" lang="en-US" sz="2400" b="0" i="1" u="none" strike="noStrike" cap="none" normalizeH="0" baseline="0" smtClean="0">
                          <a:ln>
                            <a:noFill/>
                          </a:ln>
                          <a:solidFill>
                            <a:schemeClr val="tx1"/>
                          </a:solidFill>
                          <a:effectLst/>
                          <a:latin typeface="Arial Unicode MS" pitchFamily="34" charset="-128"/>
                        </a:rPr>
                        <a:t>)</a:t>
                      </a: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O(b</a:t>
                      </a:r>
                      <a:r>
                        <a:rPr kumimoji="0" lang="en-US" sz="2400" b="0" i="1" u="none" strike="noStrike" cap="none" normalizeH="0" baseline="30000" smtClean="0">
                          <a:ln>
                            <a:noFill/>
                          </a:ln>
                          <a:solidFill>
                            <a:schemeClr val="tx1"/>
                          </a:solidFill>
                          <a:effectLst/>
                          <a:latin typeface="Arial Unicode MS" pitchFamily="34" charset="-128"/>
                        </a:rPr>
                        <a:t>m</a:t>
                      </a:r>
                      <a:r>
                        <a:rPr kumimoji="0" lang="en-US" sz="2400" b="0" i="1" u="none" strike="noStrike" cap="none" normalizeH="0" baseline="0" smtClean="0">
                          <a:ln>
                            <a:noFill/>
                          </a:ln>
                          <a:solidFill>
                            <a:schemeClr val="tx1"/>
                          </a:solidFill>
                          <a:effectLst/>
                          <a:latin typeface="Arial Unicode MS" pitchFamily="34" charset="-128"/>
                        </a:rPr>
                        <a:t>)</a:t>
                      </a: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r>
              <a:tr h="584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B&amp;B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Y </a:t>
                      </a:r>
                      <a:r>
                        <a:rPr kumimoji="0" lang="en-US" sz="2400" b="1" i="0" u="none" strike="noStrike" cap="none" normalizeH="0" baseline="0" smtClean="0">
                          <a:ln>
                            <a:noFill/>
                          </a:ln>
                          <a:solidFill>
                            <a:schemeClr val="accent2"/>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O(b</a:t>
                      </a:r>
                      <a:r>
                        <a:rPr kumimoji="0" lang="en-US" sz="2400" b="0" i="1" u="none" strike="noStrike" cap="none" normalizeH="0" baseline="30000" smtClean="0">
                          <a:ln>
                            <a:noFill/>
                          </a:ln>
                          <a:solidFill>
                            <a:schemeClr val="tx1"/>
                          </a:solidFill>
                          <a:effectLst/>
                          <a:latin typeface="Arial Unicode MS" pitchFamily="34" charset="-128"/>
                        </a:rPr>
                        <a:t>m</a:t>
                      </a:r>
                      <a:r>
                        <a:rPr kumimoji="0" lang="en-US" sz="2400" b="0" i="1" u="none" strike="noStrike" cap="none" normalizeH="0" baseline="0" smtClean="0">
                          <a:ln>
                            <a:noFill/>
                          </a:ln>
                          <a:solidFill>
                            <a:schemeClr val="tx1"/>
                          </a:solidFill>
                          <a:effectLst/>
                          <a:latin typeface="Arial Unicode MS" pitchFamily="34" charset="-128"/>
                        </a:rPr>
                        <a:t>)</a:t>
                      </a: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rgbClr val="008000"/>
                          </a:solidFill>
                          <a:effectLst/>
                          <a:latin typeface="Arial Unicode MS" pitchFamily="34" charset="-128"/>
                        </a:rPr>
                        <a:t>O(mb)</a:t>
                      </a:r>
                      <a:endParaRPr kumimoji="0" lang="en-US" sz="2400" b="0" i="0" u="none" strike="noStrike" cap="none" normalizeH="0" baseline="0" smtClean="0">
                        <a:ln>
                          <a:noFill/>
                        </a:ln>
                        <a:solidFill>
                          <a:srgbClr val="008000"/>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r>
              <a:tr h="584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IDA*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O(b</a:t>
                      </a:r>
                      <a:r>
                        <a:rPr kumimoji="0" lang="en-US" sz="2400" b="0" i="1" u="none" strike="noStrike" cap="none" normalizeH="0" baseline="30000" smtClean="0">
                          <a:ln>
                            <a:noFill/>
                          </a:ln>
                          <a:solidFill>
                            <a:schemeClr val="tx1"/>
                          </a:solidFill>
                          <a:effectLst/>
                          <a:latin typeface="Arial Unicode MS" pitchFamily="34" charset="-128"/>
                        </a:rPr>
                        <a:t>m</a:t>
                      </a:r>
                      <a:r>
                        <a:rPr kumimoji="0" lang="en-US" sz="2400" b="0" i="1" u="none" strike="noStrike" cap="none" normalizeH="0" baseline="0" smtClean="0">
                          <a:ln>
                            <a:noFill/>
                          </a:ln>
                          <a:solidFill>
                            <a:schemeClr val="tx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rgbClr val="008000"/>
                          </a:solidFill>
                          <a:effectLst/>
                          <a:latin typeface="Arial Unicode MS" pitchFamily="34" charset="-128"/>
                        </a:rPr>
                        <a:t>O(mb)</a:t>
                      </a:r>
                      <a:endParaRPr kumimoji="0" lang="en-US" sz="2400" b="0" i="0" u="none" strike="noStrike" cap="none" normalizeH="0" baseline="0" smtClean="0">
                        <a:ln>
                          <a:noFill/>
                        </a:ln>
                        <a:solidFill>
                          <a:srgbClr val="008000"/>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r>
              <a:tr h="584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MBA*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Unicode MS" pitchFamily="34" charset="-128"/>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O(b</a:t>
                      </a:r>
                      <a:r>
                        <a:rPr kumimoji="0" lang="en-US" sz="2400" b="0" i="1" u="none" strike="noStrike" cap="none" normalizeH="0" baseline="30000" smtClean="0">
                          <a:ln>
                            <a:noFill/>
                          </a:ln>
                          <a:solidFill>
                            <a:schemeClr val="tx1"/>
                          </a:solidFill>
                          <a:effectLst/>
                          <a:latin typeface="Arial Unicode MS" pitchFamily="34" charset="-128"/>
                        </a:rPr>
                        <a:t>m</a:t>
                      </a:r>
                      <a:r>
                        <a:rPr kumimoji="0" lang="en-US" sz="2400" b="0" i="1" u="none" strike="noStrike" cap="none" normalizeH="0" baseline="0" smtClean="0">
                          <a:ln>
                            <a:noFill/>
                          </a:ln>
                          <a:solidFill>
                            <a:schemeClr val="tx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Arial Unicode MS" pitchFamily="34" charset="-128"/>
                        </a:rPr>
                        <a:t>O(</a:t>
                      </a:r>
                      <a:r>
                        <a:rPr kumimoji="0" lang="en-US" sz="2400" b="0" i="1" u="none" strike="noStrike" cap="none" normalizeH="0" baseline="0" dirty="0" err="1" smtClean="0">
                          <a:ln>
                            <a:noFill/>
                          </a:ln>
                          <a:solidFill>
                            <a:schemeClr val="tx1"/>
                          </a:solidFill>
                          <a:effectLst/>
                          <a:latin typeface="Arial Unicode MS" pitchFamily="34" charset="-128"/>
                        </a:rPr>
                        <a:t>b</a:t>
                      </a:r>
                      <a:r>
                        <a:rPr kumimoji="0" lang="en-US" sz="2400" b="0" i="1" u="none" strike="noStrike" cap="none" normalizeH="0" baseline="30000" dirty="0" err="1" smtClean="0">
                          <a:ln>
                            <a:noFill/>
                          </a:ln>
                          <a:solidFill>
                            <a:schemeClr val="tx1"/>
                          </a:solidFill>
                          <a:effectLst/>
                          <a:latin typeface="Arial Unicode MS" pitchFamily="34" charset="-128"/>
                        </a:rPr>
                        <a:t>m</a:t>
                      </a:r>
                      <a:r>
                        <a:rPr kumimoji="0" lang="en-US" sz="2400" b="0" i="1" u="none" strike="noStrike" cap="none" normalizeH="0" baseline="0" dirty="0" smtClean="0">
                          <a:ln>
                            <a:noFill/>
                          </a:ln>
                          <a:solidFill>
                            <a:schemeClr val="tx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Footer Placeholder 5"/>
          <p:cNvSpPr>
            <a:spLocks noGrp="1"/>
          </p:cNvSpPr>
          <p:nvPr>
            <p:ph type="ftr" sz="quarter" idx="11"/>
          </p:nvPr>
        </p:nvSpPr>
        <p:spPr/>
        <p:txBody>
          <a:bodyPr/>
          <a:lstStyle/>
          <a:p>
            <a:pPr>
              <a:defRPr/>
            </a:pPr>
            <a:r>
              <a:rPr lang="en-US"/>
              <a:t>CPSC 322, Lecture 10</a:t>
            </a:r>
          </a:p>
        </p:txBody>
      </p:sp>
      <p:sp>
        <p:nvSpPr>
          <p:cNvPr id="80" name="Slide Number Placeholder 6"/>
          <p:cNvSpPr>
            <a:spLocks noGrp="1"/>
          </p:cNvSpPr>
          <p:nvPr>
            <p:ph type="sldNum" sz="quarter" idx="12"/>
          </p:nvPr>
        </p:nvSpPr>
        <p:spPr/>
        <p:txBody>
          <a:bodyPr/>
          <a:lstStyle/>
          <a:p>
            <a:pPr>
              <a:defRPr/>
            </a:pPr>
            <a:r>
              <a:rPr lang="en-US"/>
              <a:t>Slide </a:t>
            </a:r>
            <a:fld id="{38BB6F47-B50B-4C8D-B1F0-75F84C9DC2DC}" type="slidenum">
              <a:rPr lang="en-US"/>
              <a:pPr>
                <a:defRPr/>
              </a:pPr>
              <a:t>63</a:t>
            </a:fld>
            <a:endParaRPr lang="en-US"/>
          </a:p>
        </p:txBody>
      </p:sp>
      <p:sp>
        <p:nvSpPr>
          <p:cNvPr id="11272" name="Rectangle 2"/>
          <p:cNvSpPr>
            <a:spLocks noGrp="1" noChangeArrowheads="1"/>
          </p:cNvSpPr>
          <p:nvPr>
            <p:ph type="title"/>
          </p:nvPr>
        </p:nvSpPr>
        <p:spPr>
          <a:xfrm>
            <a:off x="323850" y="0"/>
            <a:ext cx="8534400" cy="685800"/>
          </a:xfrm>
        </p:spPr>
        <p:txBody>
          <a:bodyPr/>
          <a:lstStyle/>
          <a:p>
            <a:pPr eaLnBrk="1" hangingPunct="1"/>
            <a:r>
              <a:rPr lang="en-US" smtClean="0"/>
              <a:t>Search in Practice</a:t>
            </a:r>
          </a:p>
        </p:txBody>
      </p:sp>
      <p:sp>
        <p:nvSpPr>
          <p:cNvPr id="11273" name="Rectangle 3"/>
          <p:cNvSpPr>
            <a:spLocks noGrp="1" noChangeArrowheads="1"/>
          </p:cNvSpPr>
          <p:nvPr>
            <p:ph type="body" sz="half" idx="1"/>
          </p:nvPr>
        </p:nvSpPr>
        <p:spPr/>
        <p:txBody>
          <a:bodyPr/>
          <a:lstStyle/>
          <a:p>
            <a:pPr lvl="1" eaLnBrk="1" hangingPunct="1">
              <a:lnSpc>
                <a:spcPct val="60000"/>
              </a:lnSpc>
              <a:buFontTx/>
              <a:buNone/>
            </a:pPr>
            <a:endParaRPr lang="en-US" sz="1800" smtClean="0"/>
          </a:p>
          <a:p>
            <a:pPr marL="0" indent="0" eaLnBrk="1" hangingPunct="1">
              <a:buFontTx/>
              <a:buChar char="•"/>
            </a:pPr>
            <a:endParaRPr lang="en-US" sz="2000" smtClean="0"/>
          </a:p>
          <a:p>
            <a:pPr lvl="1" eaLnBrk="1" hangingPunct="1"/>
            <a:endParaRPr lang="en-US" sz="1800" smtClean="0"/>
          </a:p>
        </p:txBody>
      </p:sp>
      <p:graphicFrame>
        <p:nvGraphicFramePr>
          <p:cNvPr id="563204" name="Group 4"/>
          <p:cNvGraphicFramePr>
            <a:graphicFrameLocks noGrp="1"/>
          </p:cNvGraphicFramePr>
          <p:nvPr>
            <p:ph sz="half" idx="2"/>
          </p:nvPr>
        </p:nvGraphicFramePr>
        <p:xfrm>
          <a:off x="149225" y="838200"/>
          <a:ext cx="8820150" cy="5892801"/>
        </p:xfrm>
        <a:graphic>
          <a:graphicData uri="http://schemas.openxmlformats.org/drawingml/2006/table">
            <a:tbl>
              <a:tblPr/>
              <a:tblGrid>
                <a:gridCol w="1704975"/>
                <a:gridCol w="1878013"/>
                <a:gridCol w="1738312"/>
                <a:gridCol w="1503363"/>
                <a:gridCol w="1995487"/>
              </a:tblGrid>
              <a:tr h="385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Complete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Optimal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Time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Space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DFS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O(b</a:t>
                      </a:r>
                      <a:r>
                        <a:rPr kumimoji="0" lang="en-US" sz="2400" b="0" i="1" u="none" strike="noStrike" cap="none" normalizeH="0" baseline="30000" smtClean="0">
                          <a:ln>
                            <a:noFill/>
                          </a:ln>
                          <a:solidFill>
                            <a:schemeClr val="tx1"/>
                          </a:solidFill>
                          <a:effectLst/>
                          <a:latin typeface="Arial Unicode MS" pitchFamily="34" charset="-128"/>
                        </a:rPr>
                        <a:t>m</a:t>
                      </a:r>
                      <a:r>
                        <a:rPr kumimoji="0" lang="en-US" sz="2400" b="0" i="1" u="none" strike="noStrike" cap="none" normalizeH="0" baseline="0" smtClean="0">
                          <a:ln>
                            <a:noFill/>
                          </a:ln>
                          <a:solidFill>
                            <a:schemeClr val="tx1"/>
                          </a:solidFill>
                          <a:effectLst/>
                          <a:latin typeface="Arial Unicode MS" pitchFamily="34" charset="-128"/>
                        </a:rPr>
                        <a:t>)</a:t>
                      </a: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rgbClr val="008000"/>
                          </a:solidFill>
                          <a:effectLst/>
                          <a:latin typeface="Arial Unicode MS" pitchFamily="34" charset="-128"/>
                        </a:rPr>
                        <a:t>O(mb)</a:t>
                      </a:r>
                      <a:endParaRPr kumimoji="0" lang="en-US" sz="2400" b="0" i="0" u="none" strike="noStrike" cap="none" normalizeH="0" baseline="0" smtClean="0">
                        <a:ln>
                          <a:noFill/>
                        </a:ln>
                        <a:solidFill>
                          <a:srgbClr val="008000"/>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BFS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O(b</a:t>
                      </a:r>
                      <a:r>
                        <a:rPr kumimoji="0" lang="en-US" sz="2400" b="0" i="1" u="none" strike="noStrike" cap="none" normalizeH="0" baseline="30000" smtClean="0">
                          <a:ln>
                            <a:noFill/>
                          </a:ln>
                          <a:solidFill>
                            <a:schemeClr val="tx1"/>
                          </a:solidFill>
                          <a:effectLst/>
                          <a:latin typeface="Arial Unicode MS" pitchFamily="34" charset="-128"/>
                        </a:rPr>
                        <a:t>m</a:t>
                      </a:r>
                      <a:r>
                        <a:rPr kumimoji="0" lang="en-US" sz="2400" b="0" i="1" u="none" strike="noStrike" cap="none" normalizeH="0" baseline="0" smtClean="0">
                          <a:ln>
                            <a:noFill/>
                          </a:ln>
                          <a:solidFill>
                            <a:schemeClr val="tx1"/>
                          </a:solidFill>
                          <a:effectLst/>
                          <a:latin typeface="Arial Unicode MS" pitchFamily="34" charset="-128"/>
                        </a:rPr>
                        <a:t>)</a:t>
                      </a: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O(b</a:t>
                      </a:r>
                      <a:r>
                        <a:rPr kumimoji="0" lang="en-US" sz="2400" b="0" i="1" u="none" strike="noStrike" cap="none" normalizeH="0" baseline="30000" smtClean="0">
                          <a:ln>
                            <a:noFill/>
                          </a:ln>
                          <a:solidFill>
                            <a:schemeClr val="tx1"/>
                          </a:solidFill>
                          <a:effectLst/>
                          <a:latin typeface="Arial Unicode MS" pitchFamily="34" charset="-128"/>
                        </a:rPr>
                        <a:t>m</a:t>
                      </a:r>
                      <a:r>
                        <a:rPr kumimoji="0" lang="en-US" sz="2400" b="0" i="1" u="none" strike="noStrike" cap="none" normalizeH="0" baseline="0" smtClean="0">
                          <a:ln>
                            <a:noFill/>
                          </a:ln>
                          <a:solidFill>
                            <a:schemeClr val="tx1"/>
                          </a:solidFill>
                          <a:effectLst/>
                          <a:latin typeface="Arial Unicode MS" pitchFamily="34" charset="-128"/>
                        </a:rPr>
                        <a:t>)</a:t>
                      </a: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4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Arial Unicode MS" pitchFamily="34" charset="-128"/>
                        </a:rPr>
                        <a:t>IDS(C)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O(b</a:t>
                      </a:r>
                      <a:r>
                        <a:rPr kumimoji="0" lang="en-US" sz="2400" b="0" i="1" u="none" strike="noStrike" cap="none" normalizeH="0" baseline="30000" smtClean="0">
                          <a:ln>
                            <a:noFill/>
                          </a:ln>
                          <a:solidFill>
                            <a:schemeClr val="tx1"/>
                          </a:solidFill>
                          <a:effectLst/>
                          <a:latin typeface="Arial Unicode MS" pitchFamily="34" charset="-128"/>
                        </a:rPr>
                        <a:t>m</a:t>
                      </a:r>
                      <a:r>
                        <a:rPr kumimoji="0" lang="en-US" sz="2400" b="0" i="1" u="none" strike="noStrike" cap="none" normalizeH="0" baseline="0" smtClean="0">
                          <a:ln>
                            <a:noFill/>
                          </a:ln>
                          <a:solidFill>
                            <a:schemeClr val="tx1"/>
                          </a:solidFill>
                          <a:effectLst/>
                          <a:latin typeface="Arial Unicode MS" pitchFamily="34" charset="-128"/>
                        </a:rPr>
                        <a:t>)</a:t>
                      </a: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rgbClr val="008000"/>
                          </a:solidFill>
                          <a:effectLst/>
                          <a:latin typeface="Arial Unicode MS" pitchFamily="34" charset="-128"/>
                        </a:rPr>
                        <a:t>O(mb)</a:t>
                      </a:r>
                      <a:endParaRPr kumimoji="0" lang="en-US" sz="2400" b="0" i="0" u="none" strike="noStrike" cap="none" normalizeH="0" baseline="0" smtClean="0">
                        <a:ln>
                          <a:noFill/>
                        </a:ln>
                        <a:solidFill>
                          <a:srgbClr val="008000"/>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4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LCFS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O(b</a:t>
                      </a:r>
                      <a:r>
                        <a:rPr kumimoji="0" lang="en-US" sz="2400" b="0" i="1" u="none" strike="noStrike" cap="none" normalizeH="0" baseline="30000" smtClean="0">
                          <a:ln>
                            <a:noFill/>
                          </a:ln>
                          <a:solidFill>
                            <a:schemeClr val="tx1"/>
                          </a:solidFill>
                          <a:effectLst/>
                          <a:latin typeface="Arial Unicode MS" pitchFamily="34" charset="-128"/>
                        </a:rPr>
                        <a:t>m</a:t>
                      </a:r>
                      <a:r>
                        <a:rPr kumimoji="0" lang="en-US" sz="2400" b="0" i="1" u="none" strike="noStrike" cap="none" normalizeH="0" baseline="0" smtClean="0">
                          <a:ln>
                            <a:noFill/>
                          </a:ln>
                          <a:solidFill>
                            <a:schemeClr val="tx1"/>
                          </a:solidFill>
                          <a:effectLst/>
                          <a:latin typeface="Arial Unicode MS" pitchFamily="34" charset="-128"/>
                        </a:rPr>
                        <a:t>)</a:t>
                      </a: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O(b</a:t>
                      </a:r>
                      <a:r>
                        <a:rPr kumimoji="0" lang="en-US" sz="2400" b="0" i="1" u="none" strike="noStrike" cap="none" normalizeH="0" baseline="30000" smtClean="0">
                          <a:ln>
                            <a:noFill/>
                          </a:ln>
                          <a:solidFill>
                            <a:schemeClr val="tx1"/>
                          </a:solidFill>
                          <a:effectLst/>
                          <a:latin typeface="Arial Unicode MS" pitchFamily="34" charset="-128"/>
                        </a:rPr>
                        <a:t>m</a:t>
                      </a:r>
                      <a:r>
                        <a:rPr kumimoji="0" lang="en-US" sz="2400" b="0" i="1" u="none" strike="noStrike" cap="none" normalizeH="0" baseline="0" smtClean="0">
                          <a:ln>
                            <a:noFill/>
                          </a:ln>
                          <a:solidFill>
                            <a:schemeClr val="tx1"/>
                          </a:solidFill>
                          <a:effectLst/>
                          <a:latin typeface="Arial Unicode MS" pitchFamily="34" charset="-128"/>
                        </a:rPr>
                        <a:t>)</a:t>
                      </a: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BFS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O(b</a:t>
                      </a:r>
                      <a:r>
                        <a:rPr kumimoji="0" lang="en-US" sz="2400" b="0" i="1" u="none" strike="noStrike" cap="none" normalizeH="0" baseline="30000" smtClean="0">
                          <a:ln>
                            <a:noFill/>
                          </a:ln>
                          <a:solidFill>
                            <a:schemeClr val="tx1"/>
                          </a:solidFill>
                          <a:effectLst/>
                          <a:latin typeface="Arial Unicode MS" pitchFamily="34" charset="-128"/>
                        </a:rPr>
                        <a:t>m</a:t>
                      </a:r>
                      <a:r>
                        <a:rPr kumimoji="0" lang="en-US" sz="2400" b="0" i="1" u="none" strike="noStrike" cap="none" normalizeH="0" baseline="0" smtClean="0">
                          <a:ln>
                            <a:noFill/>
                          </a:ln>
                          <a:solidFill>
                            <a:schemeClr val="tx1"/>
                          </a:solidFill>
                          <a:effectLst/>
                          <a:latin typeface="Arial Unicode MS" pitchFamily="34" charset="-128"/>
                        </a:rPr>
                        <a:t>)</a:t>
                      </a: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O(b</a:t>
                      </a:r>
                      <a:r>
                        <a:rPr kumimoji="0" lang="en-US" sz="2400" b="0" i="1" u="none" strike="noStrike" cap="none" normalizeH="0" baseline="30000" smtClean="0">
                          <a:ln>
                            <a:noFill/>
                          </a:ln>
                          <a:solidFill>
                            <a:schemeClr val="tx1"/>
                          </a:solidFill>
                          <a:effectLst/>
                          <a:latin typeface="Arial Unicode MS" pitchFamily="34" charset="-128"/>
                        </a:rPr>
                        <a:t>m</a:t>
                      </a:r>
                      <a:r>
                        <a:rPr kumimoji="0" lang="en-US" sz="2400" b="0" i="1" u="none" strike="noStrike" cap="none" normalizeH="0" baseline="0" smtClean="0">
                          <a:ln>
                            <a:noFill/>
                          </a:ln>
                          <a:solidFill>
                            <a:schemeClr val="tx1"/>
                          </a:solidFill>
                          <a:effectLst/>
                          <a:latin typeface="Arial Unicode MS" pitchFamily="34" charset="-128"/>
                        </a:rPr>
                        <a:t>)</a:t>
                      </a: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r>
              <a:tr h="385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O(b</a:t>
                      </a:r>
                      <a:r>
                        <a:rPr kumimoji="0" lang="en-US" sz="2400" b="0" i="1" u="none" strike="noStrike" cap="none" normalizeH="0" baseline="30000" smtClean="0">
                          <a:ln>
                            <a:noFill/>
                          </a:ln>
                          <a:solidFill>
                            <a:schemeClr val="tx1"/>
                          </a:solidFill>
                          <a:effectLst/>
                          <a:latin typeface="Arial Unicode MS" pitchFamily="34" charset="-128"/>
                        </a:rPr>
                        <a:t>m</a:t>
                      </a:r>
                      <a:r>
                        <a:rPr kumimoji="0" lang="en-US" sz="2400" b="0" i="1" u="none" strike="noStrike" cap="none" normalizeH="0" baseline="0" smtClean="0">
                          <a:ln>
                            <a:noFill/>
                          </a:ln>
                          <a:solidFill>
                            <a:schemeClr val="tx1"/>
                          </a:solidFill>
                          <a:effectLst/>
                          <a:latin typeface="Arial Unicode MS" pitchFamily="34" charset="-128"/>
                        </a:rPr>
                        <a:t>)</a:t>
                      </a: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O(b</a:t>
                      </a:r>
                      <a:r>
                        <a:rPr kumimoji="0" lang="en-US" sz="2400" b="0" i="1" u="none" strike="noStrike" cap="none" normalizeH="0" baseline="30000" smtClean="0">
                          <a:ln>
                            <a:noFill/>
                          </a:ln>
                          <a:solidFill>
                            <a:schemeClr val="tx1"/>
                          </a:solidFill>
                          <a:effectLst/>
                          <a:latin typeface="Arial Unicode MS" pitchFamily="34" charset="-128"/>
                        </a:rPr>
                        <a:t>m</a:t>
                      </a:r>
                      <a:r>
                        <a:rPr kumimoji="0" lang="en-US" sz="2400" b="0" i="1" u="none" strike="noStrike" cap="none" normalizeH="0" baseline="0" smtClean="0">
                          <a:ln>
                            <a:noFill/>
                          </a:ln>
                          <a:solidFill>
                            <a:schemeClr val="tx1"/>
                          </a:solidFill>
                          <a:effectLst/>
                          <a:latin typeface="Arial Unicode MS" pitchFamily="34" charset="-128"/>
                        </a:rPr>
                        <a:t>)</a:t>
                      </a: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r>
              <a:tr h="584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Arial Unicode MS" pitchFamily="34" charset="-128"/>
                        </a:rPr>
                        <a:t>B&amp;B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O(b</a:t>
                      </a:r>
                      <a:r>
                        <a:rPr kumimoji="0" lang="en-US" sz="2400" b="0" i="1" u="none" strike="noStrike" cap="none" normalizeH="0" baseline="30000" smtClean="0">
                          <a:ln>
                            <a:noFill/>
                          </a:ln>
                          <a:solidFill>
                            <a:schemeClr val="tx1"/>
                          </a:solidFill>
                          <a:effectLst/>
                          <a:latin typeface="Arial Unicode MS" pitchFamily="34" charset="-128"/>
                        </a:rPr>
                        <a:t>m</a:t>
                      </a:r>
                      <a:r>
                        <a:rPr kumimoji="0" lang="en-US" sz="2400" b="0" i="1" u="none" strike="noStrike" cap="none" normalizeH="0" baseline="0" smtClean="0">
                          <a:ln>
                            <a:noFill/>
                          </a:ln>
                          <a:solidFill>
                            <a:schemeClr val="tx1"/>
                          </a:solidFill>
                          <a:effectLst/>
                          <a:latin typeface="Arial Unicode MS" pitchFamily="34" charset="-128"/>
                        </a:rPr>
                        <a:t>)</a:t>
                      </a: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rgbClr val="008000"/>
                          </a:solidFill>
                          <a:effectLst/>
                          <a:latin typeface="Arial Unicode MS" pitchFamily="34" charset="-128"/>
                        </a:rPr>
                        <a:t>O(mb)</a:t>
                      </a:r>
                      <a:endParaRPr kumimoji="0" lang="en-US" sz="2400" b="0" i="0" u="none" strike="noStrike" cap="none" normalizeH="0" baseline="0" smtClean="0">
                        <a:ln>
                          <a:noFill/>
                        </a:ln>
                        <a:solidFill>
                          <a:srgbClr val="008000"/>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r>
              <a:tr h="584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Arial Unicode MS" pitchFamily="34" charset="-128"/>
                        </a:rPr>
                        <a:t>IDA*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O(b</a:t>
                      </a:r>
                      <a:r>
                        <a:rPr kumimoji="0" lang="en-US" sz="2400" b="0" i="1" u="none" strike="noStrike" cap="none" normalizeH="0" baseline="30000" smtClean="0">
                          <a:ln>
                            <a:noFill/>
                          </a:ln>
                          <a:solidFill>
                            <a:schemeClr val="tx1"/>
                          </a:solidFill>
                          <a:effectLst/>
                          <a:latin typeface="Arial Unicode MS" pitchFamily="34" charset="-128"/>
                        </a:rPr>
                        <a:t>m</a:t>
                      </a:r>
                      <a:r>
                        <a:rPr kumimoji="0" lang="en-US" sz="2400" b="0" i="1" u="none" strike="noStrike" cap="none" normalizeH="0" baseline="0" smtClean="0">
                          <a:ln>
                            <a:noFill/>
                          </a:ln>
                          <a:solidFill>
                            <a:schemeClr val="tx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rgbClr val="008000"/>
                          </a:solidFill>
                          <a:effectLst/>
                          <a:latin typeface="Arial Unicode MS" pitchFamily="34" charset="-128"/>
                        </a:rPr>
                        <a:t>O(mb)</a:t>
                      </a:r>
                      <a:endParaRPr kumimoji="0" lang="en-US" sz="2400" b="0" i="0" u="none" strike="noStrike" cap="none" normalizeH="0" baseline="0" smtClean="0">
                        <a:ln>
                          <a:noFill/>
                        </a:ln>
                        <a:solidFill>
                          <a:srgbClr val="008000"/>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r>
              <a:tr h="584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Arial Unicode MS" pitchFamily="34" charset="-128"/>
                        </a:rPr>
                        <a:t>MBA*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Unicode MS" pitchFamily="34" charset="-128"/>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O(b</a:t>
                      </a:r>
                      <a:r>
                        <a:rPr kumimoji="0" lang="en-US" sz="2400" b="0" i="1" u="none" strike="noStrike" cap="none" normalizeH="0" baseline="30000" smtClean="0">
                          <a:ln>
                            <a:noFill/>
                          </a:ln>
                          <a:solidFill>
                            <a:schemeClr val="tx1"/>
                          </a:solidFill>
                          <a:effectLst/>
                          <a:latin typeface="Arial Unicode MS" pitchFamily="34" charset="-128"/>
                        </a:rPr>
                        <a:t>m</a:t>
                      </a:r>
                      <a:r>
                        <a:rPr kumimoji="0" lang="en-US" sz="2400" b="0" i="1" u="none" strike="noStrike" cap="none" normalizeH="0" baseline="0" smtClean="0">
                          <a:ln>
                            <a:noFill/>
                          </a:ln>
                          <a:solidFill>
                            <a:schemeClr val="tx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O(b</a:t>
                      </a:r>
                      <a:r>
                        <a:rPr kumimoji="0" lang="en-US" sz="2400" b="0" i="1" u="none" strike="noStrike" cap="none" normalizeH="0" baseline="30000" smtClean="0">
                          <a:ln>
                            <a:noFill/>
                          </a:ln>
                          <a:solidFill>
                            <a:schemeClr val="tx1"/>
                          </a:solidFill>
                          <a:effectLst/>
                          <a:latin typeface="Arial Unicode MS" pitchFamily="34" charset="-128"/>
                        </a:rPr>
                        <a:t>m</a:t>
                      </a:r>
                      <a:r>
                        <a:rPr kumimoji="0" lang="en-US" sz="2400" b="0" i="1" u="none" strike="noStrike" cap="none" normalizeH="0" baseline="0" smtClean="0">
                          <a:ln>
                            <a:noFill/>
                          </a:ln>
                          <a:solidFill>
                            <a:schemeClr val="tx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FFF"/>
                    </a:solidFill>
                  </a:tcPr>
                </a:tc>
              </a:tr>
              <a:tr h="584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BDS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O(b</a:t>
                      </a:r>
                      <a:r>
                        <a:rPr kumimoji="0" lang="en-US" sz="2400" b="0" i="1" u="none" strike="noStrike" cap="none" normalizeH="0" baseline="30000" smtClean="0">
                          <a:ln>
                            <a:noFill/>
                          </a:ln>
                          <a:solidFill>
                            <a:schemeClr val="tx1"/>
                          </a:solidFill>
                          <a:effectLst/>
                          <a:latin typeface="Arial Unicode MS" pitchFamily="34" charset="-128"/>
                        </a:rPr>
                        <a:t>m/2</a:t>
                      </a:r>
                      <a:r>
                        <a:rPr kumimoji="0" lang="en-US" sz="2400" b="0" i="1" u="none" strike="noStrike" cap="none" normalizeH="0" baseline="0" smtClean="0">
                          <a:ln>
                            <a:noFill/>
                          </a:ln>
                          <a:solidFill>
                            <a:schemeClr val="tx1"/>
                          </a:solidFill>
                          <a:effectLst/>
                          <a:latin typeface="Arial Unicode MS" pitchFamily="34" charset="-128"/>
                        </a:rPr>
                        <a:t>)</a:t>
                      </a: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O(b</a:t>
                      </a:r>
                      <a:r>
                        <a:rPr kumimoji="0" lang="en-US" sz="2400" b="0" i="1" u="none" strike="noStrike" cap="none" normalizeH="0" baseline="30000" smtClean="0">
                          <a:ln>
                            <a:noFill/>
                          </a:ln>
                          <a:solidFill>
                            <a:schemeClr val="tx1"/>
                          </a:solidFill>
                          <a:effectLst/>
                          <a:latin typeface="Arial Unicode MS" pitchFamily="34" charset="-128"/>
                        </a:rPr>
                        <a:t>m/2</a:t>
                      </a:r>
                      <a:r>
                        <a:rPr kumimoji="0" lang="en-US" sz="2400" b="0" i="1" u="none" strike="noStrike" cap="none" normalizeH="0" baseline="0" smtClean="0">
                          <a:ln>
                            <a:noFill/>
                          </a:ln>
                          <a:solidFill>
                            <a:schemeClr val="tx1"/>
                          </a:solidFill>
                          <a:effectLst/>
                          <a:latin typeface="Arial Unicode MS" pitchFamily="34" charset="-128"/>
                        </a:rPr>
                        <a:t>)</a:t>
                      </a: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FFFFF"/>
                    </a:solidFill>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1"/>
          </p:nvPr>
        </p:nvSpPr>
        <p:spPr/>
        <p:txBody>
          <a:bodyPr/>
          <a:lstStyle/>
          <a:p>
            <a:pPr>
              <a:defRPr/>
            </a:pPr>
            <a:r>
              <a:rPr lang="en-US"/>
              <a:t>CPSC 322, Lecture 10</a:t>
            </a:r>
          </a:p>
        </p:txBody>
      </p:sp>
      <p:sp>
        <p:nvSpPr>
          <p:cNvPr id="18" name="Slide Number Placeholder 5"/>
          <p:cNvSpPr>
            <a:spLocks noGrp="1"/>
          </p:cNvSpPr>
          <p:nvPr>
            <p:ph type="sldNum" sz="quarter" idx="12"/>
          </p:nvPr>
        </p:nvSpPr>
        <p:spPr/>
        <p:txBody>
          <a:bodyPr/>
          <a:lstStyle/>
          <a:p>
            <a:pPr>
              <a:defRPr/>
            </a:pPr>
            <a:r>
              <a:rPr lang="en-US"/>
              <a:t>Slide </a:t>
            </a:r>
            <a:fld id="{F29D02BB-A8B4-4518-BB81-0B4AC70474AB}" type="slidenum">
              <a:rPr lang="en-US"/>
              <a:pPr>
                <a:defRPr/>
              </a:pPr>
              <a:t>64</a:t>
            </a:fld>
            <a:endParaRPr lang="en-US"/>
          </a:p>
        </p:txBody>
      </p:sp>
      <p:sp>
        <p:nvSpPr>
          <p:cNvPr id="12306" name="Rectangle 2"/>
          <p:cNvSpPr>
            <a:spLocks noGrp="1" noChangeArrowheads="1"/>
          </p:cNvSpPr>
          <p:nvPr>
            <p:ph type="title"/>
          </p:nvPr>
        </p:nvSpPr>
        <p:spPr/>
        <p:txBody>
          <a:bodyPr/>
          <a:lstStyle/>
          <a:p>
            <a:pPr eaLnBrk="1" hangingPunct="1"/>
            <a:r>
              <a:rPr lang="en-US" smtClean="0"/>
              <a:t>Search in Practice (cont’)</a:t>
            </a:r>
            <a:endParaRPr lang="en-US" i="1" baseline="30000" smtClean="0"/>
          </a:p>
        </p:txBody>
      </p:sp>
      <p:sp>
        <p:nvSpPr>
          <p:cNvPr id="12307" name="Rectangle 3"/>
          <p:cNvSpPr>
            <a:spLocks noGrp="1" noChangeArrowheads="1"/>
          </p:cNvSpPr>
          <p:nvPr>
            <p:ph type="body" idx="1"/>
          </p:nvPr>
        </p:nvSpPr>
        <p:spPr>
          <a:xfrm>
            <a:off x="1143000" y="714375"/>
            <a:ext cx="8893175" cy="5616575"/>
          </a:xfrm>
        </p:spPr>
        <p:txBody>
          <a:bodyPr/>
          <a:lstStyle/>
          <a:p>
            <a:pPr lvl="1" eaLnBrk="1" hangingPunct="1">
              <a:lnSpc>
                <a:spcPct val="60000"/>
              </a:lnSpc>
              <a:buFontTx/>
              <a:buNone/>
            </a:pPr>
            <a:endParaRPr lang="en-US" sz="2000" smtClean="0"/>
          </a:p>
          <a:p>
            <a:pPr eaLnBrk="1" hangingPunct="1">
              <a:buFontTx/>
              <a:buChar char="•"/>
            </a:pPr>
            <a:endParaRPr lang="en-US" sz="2400" smtClean="0"/>
          </a:p>
          <a:p>
            <a:pPr lvl="1" eaLnBrk="1" hangingPunct="1"/>
            <a:endParaRPr lang="en-US" sz="2000" smtClean="0"/>
          </a:p>
        </p:txBody>
      </p:sp>
      <p:sp>
        <p:nvSpPr>
          <p:cNvPr id="12308" name="Rectangle 4"/>
          <p:cNvSpPr>
            <a:spLocks noChangeArrowheads="1"/>
          </p:cNvSpPr>
          <p:nvPr/>
        </p:nvSpPr>
        <p:spPr bwMode="auto">
          <a:xfrm>
            <a:off x="0" y="620713"/>
            <a:ext cx="8458200" cy="4495800"/>
          </a:xfrm>
          <a:prstGeom prst="rect">
            <a:avLst/>
          </a:prstGeom>
          <a:noFill/>
          <a:ln w="9525">
            <a:noFill/>
            <a:miter lim="800000"/>
            <a:headEnd/>
            <a:tailEnd/>
          </a:ln>
        </p:spPr>
        <p:txBody>
          <a:bodyPr/>
          <a:lstStyle/>
          <a:p>
            <a:pPr marL="342900" indent="-342900">
              <a:spcBef>
                <a:spcPct val="20000"/>
              </a:spcBef>
            </a:pPr>
            <a:endParaRPr lang="en-US" b="0">
              <a:latin typeface="Arial Unicode MS" pitchFamily="34" charset="-128"/>
            </a:endParaRPr>
          </a:p>
        </p:txBody>
      </p:sp>
      <p:sp>
        <p:nvSpPr>
          <p:cNvPr id="12309" name="Line 9"/>
          <p:cNvSpPr>
            <a:spLocks noChangeShapeType="1"/>
          </p:cNvSpPr>
          <p:nvPr/>
        </p:nvSpPr>
        <p:spPr bwMode="auto">
          <a:xfrm flipV="1">
            <a:off x="2214563" y="1285875"/>
            <a:ext cx="2714625" cy="939800"/>
          </a:xfrm>
          <a:prstGeom prst="line">
            <a:avLst/>
          </a:prstGeom>
          <a:noFill/>
          <a:ln w="9525">
            <a:solidFill>
              <a:schemeClr val="tx1"/>
            </a:solidFill>
            <a:round/>
            <a:headEnd/>
            <a:tailEnd type="triangle" w="med" len="med"/>
          </a:ln>
        </p:spPr>
        <p:txBody>
          <a:bodyPr>
            <a:spAutoFit/>
          </a:bodyPr>
          <a:lstStyle/>
          <a:p>
            <a:endParaRPr lang="en-US"/>
          </a:p>
        </p:txBody>
      </p:sp>
      <p:sp>
        <p:nvSpPr>
          <p:cNvPr id="12310" name="Line 10"/>
          <p:cNvSpPr>
            <a:spLocks noChangeShapeType="1"/>
          </p:cNvSpPr>
          <p:nvPr/>
        </p:nvSpPr>
        <p:spPr bwMode="auto">
          <a:xfrm>
            <a:off x="2143125" y="2214563"/>
            <a:ext cx="1724025" cy="1301750"/>
          </a:xfrm>
          <a:prstGeom prst="line">
            <a:avLst/>
          </a:prstGeom>
          <a:noFill/>
          <a:ln w="9525">
            <a:solidFill>
              <a:schemeClr val="tx1"/>
            </a:solidFill>
            <a:round/>
            <a:headEnd/>
            <a:tailEnd type="triangle" w="med" len="med"/>
          </a:ln>
        </p:spPr>
        <p:txBody>
          <a:bodyPr>
            <a:spAutoFit/>
          </a:bodyPr>
          <a:lstStyle/>
          <a:p>
            <a:endParaRPr lang="en-US"/>
          </a:p>
        </p:txBody>
      </p:sp>
      <p:sp>
        <p:nvSpPr>
          <p:cNvPr id="12311" name="Line 11"/>
          <p:cNvSpPr>
            <a:spLocks noChangeShapeType="1"/>
          </p:cNvSpPr>
          <p:nvPr/>
        </p:nvSpPr>
        <p:spPr bwMode="auto">
          <a:xfrm flipV="1">
            <a:off x="3867150" y="2219325"/>
            <a:ext cx="2160588" cy="1296988"/>
          </a:xfrm>
          <a:prstGeom prst="line">
            <a:avLst/>
          </a:prstGeom>
          <a:noFill/>
          <a:ln w="9525">
            <a:solidFill>
              <a:schemeClr val="tx1"/>
            </a:solidFill>
            <a:round/>
            <a:headEnd/>
            <a:tailEnd type="triangle" w="med" len="med"/>
          </a:ln>
        </p:spPr>
        <p:txBody>
          <a:bodyPr wrap="none">
            <a:spAutoFit/>
          </a:bodyPr>
          <a:lstStyle/>
          <a:p>
            <a:endParaRPr lang="en-US"/>
          </a:p>
        </p:txBody>
      </p:sp>
      <p:sp>
        <p:nvSpPr>
          <p:cNvPr id="12312" name="Line 12"/>
          <p:cNvSpPr>
            <a:spLocks noChangeShapeType="1"/>
          </p:cNvSpPr>
          <p:nvPr/>
        </p:nvSpPr>
        <p:spPr bwMode="auto">
          <a:xfrm>
            <a:off x="3867150" y="3516313"/>
            <a:ext cx="1800225" cy="792162"/>
          </a:xfrm>
          <a:prstGeom prst="line">
            <a:avLst/>
          </a:prstGeom>
          <a:noFill/>
          <a:ln w="9525">
            <a:solidFill>
              <a:schemeClr val="tx1"/>
            </a:solidFill>
            <a:round/>
            <a:headEnd/>
            <a:tailEnd type="triangle" w="med" len="med"/>
          </a:ln>
        </p:spPr>
        <p:txBody>
          <a:bodyPr>
            <a:spAutoFit/>
          </a:bodyPr>
          <a:lstStyle/>
          <a:p>
            <a:endParaRPr lang="en-US"/>
          </a:p>
        </p:txBody>
      </p:sp>
      <p:sp>
        <p:nvSpPr>
          <p:cNvPr id="12313" name="Line 13"/>
          <p:cNvSpPr>
            <a:spLocks noChangeShapeType="1"/>
          </p:cNvSpPr>
          <p:nvPr/>
        </p:nvSpPr>
        <p:spPr bwMode="auto">
          <a:xfrm flipV="1">
            <a:off x="6072188" y="3357563"/>
            <a:ext cx="1801812" cy="1152525"/>
          </a:xfrm>
          <a:prstGeom prst="line">
            <a:avLst/>
          </a:prstGeom>
          <a:noFill/>
          <a:ln w="9525">
            <a:solidFill>
              <a:schemeClr val="tx1"/>
            </a:solidFill>
            <a:round/>
            <a:headEnd/>
            <a:tailEnd type="triangle" w="med" len="med"/>
          </a:ln>
        </p:spPr>
        <p:txBody>
          <a:bodyPr wrap="none">
            <a:spAutoFit/>
          </a:bodyPr>
          <a:lstStyle/>
          <a:p>
            <a:endParaRPr lang="en-US"/>
          </a:p>
        </p:txBody>
      </p:sp>
      <p:sp>
        <p:nvSpPr>
          <p:cNvPr id="12314" name="Line 14"/>
          <p:cNvSpPr>
            <a:spLocks noChangeShapeType="1"/>
          </p:cNvSpPr>
          <p:nvPr/>
        </p:nvSpPr>
        <p:spPr bwMode="auto">
          <a:xfrm>
            <a:off x="5667375" y="4308475"/>
            <a:ext cx="2449513" cy="1079500"/>
          </a:xfrm>
          <a:prstGeom prst="line">
            <a:avLst/>
          </a:prstGeom>
          <a:noFill/>
          <a:ln w="9525">
            <a:solidFill>
              <a:schemeClr val="tx1"/>
            </a:solidFill>
            <a:round/>
            <a:headEnd/>
            <a:tailEnd type="triangle" w="med" len="med"/>
          </a:ln>
        </p:spPr>
        <p:txBody>
          <a:bodyPr>
            <a:spAutoFit/>
          </a:bodyPr>
          <a:lstStyle/>
          <a:p>
            <a:endParaRPr lang="en-US"/>
          </a:p>
        </p:txBody>
      </p:sp>
      <p:sp>
        <p:nvSpPr>
          <p:cNvPr id="12315" name="Rectangle 15"/>
          <p:cNvSpPr>
            <a:spLocks noChangeArrowheads="1"/>
          </p:cNvSpPr>
          <p:nvPr/>
        </p:nvSpPr>
        <p:spPr bwMode="auto">
          <a:xfrm>
            <a:off x="428625" y="2928938"/>
            <a:ext cx="4286250" cy="1312862"/>
          </a:xfrm>
          <a:prstGeom prst="rect">
            <a:avLst/>
          </a:prstGeom>
          <a:noFill/>
          <a:ln w="9525">
            <a:noFill/>
            <a:miter lim="800000"/>
            <a:headEnd/>
            <a:tailEnd/>
          </a:ln>
        </p:spPr>
        <p:txBody>
          <a:bodyPr anchor="ctr"/>
          <a:lstStyle/>
          <a:p>
            <a:pPr marL="457200" indent="-685800">
              <a:spcAft>
                <a:spcPct val="20000"/>
              </a:spcAft>
            </a:pPr>
            <a:r>
              <a:rPr lang="en-US">
                <a:latin typeface="Arial Unicode MS" pitchFamily="34" charset="-128"/>
              </a:rPr>
              <a:t/>
            </a:r>
            <a:br>
              <a:rPr lang="en-US">
                <a:latin typeface="Arial Unicode MS" pitchFamily="34" charset="-128"/>
              </a:rPr>
            </a:br>
            <a:r>
              <a:rPr lang="en-US">
                <a:latin typeface="Arial Unicode MS" pitchFamily="34" charset="-128"/>
              </a:rPr>
              <a:t>Many paths to solution, no  </a:t>
            </a:r>
            <a:r>
              <a:rPr lang="en-US" sz="3600">
                <a:latin typeface="Arial Unicode MS" pitchFamily="34" charset="-128"/>
                <a:ea typeface="Arial Unicode MS" pitchFamily="34" charset="-128"/>
                <a:cs typeface="Arial Unicode MS" pitchFamily="34" charset="-128"/>
              </a:rPr>
              <a:t>∞</a:t>
            </a:r>
            <a:r>
              <a:rPr lang="en-US">
                <a:latin typeface="Arial Unicode MS" pitchFamily="34" charset="-128"/>
                <a:ea typeface="Arial Unicode MS" pitchFamily="34" charset="-128"/>
                <a:cs typeface="Arial Unicode MS" pitchFamily="34" charset="-128"/>
              </a:rPr>
              <a:t> </a:t>
            </a:r>
            <a:r>
              <a:rPr lang="en-US">
                <a:latin typeface="Arial Unicode MS" pitchFamily="34" charset="-128"/>
              </a:rPr>
              <a:t>paths?</a:t>
            </a:r>
            <a:br>
              <a:rPr lang="en-US">
                <a:latin typeface="Arial Unicode MS" pitchFamily="34" charset="-128"/>
              </a:rPr>
            </a:br>
            <a:endParaRPr lang="en-US" i="1" baseline="30000">
              <a:latin typeface="Arial Unicode MS" pitchFamily="34" charset="-128"/>
            </a:endParaRPr>
          </a:p>
        </p:txBody>
      </p:sp>
      <p:sp>
        <p:nvSpPr>
          <p:cNvPr id="12316" name="Rectangle 15"/>
          <p:cNvSpPr>
            <a:spLocks noChangeArrowheads="1"/>
          </p:cNvSpPr>
          <p:nvPr/>
        </p:nvSpPr>
        <p:spPr bwMode="auto">
          <a:xfrm>
            <a:off x="214313" y="2143125"/>
            <a:ext cx="2071687" cy="500063"/>
          </a:xfrm>
          <a:prstGeom prst="rect">
            <a:avLst/>
          </a:prstGeom>
          <a:noFill/>
          <a:ln w="9525">
            <a:noFill/>
            <a:miter lim="800000"/>
            <a:headEnd/>
            <a:tailEnd/>
          </a:ln>
        </p:spPr>
        <p:txBody>
          <a:bodyPr anchor="ctr"/>
          <a:lstStyle/>
          <a:p>
            <a:pPr marL="685800" indent="-685800">
              <a:spcAft>
                <a:spcPct val="20000"/>
              </a:spcAft>
            </a:pPr>
            <a:r>
              <a:rPr lang="en-US">
                <a:latin typeface="Arial Unicode MS" pitchFamily="34" charset="-128"/>
              </a:rPr>
              <a:t>Informed?</a:t>
            </a:r>
            <a:br>
              <a:rPr lang="en-US">
                <a:latin typeface="Arial Unicode MS" pitchFamily="34" charset="-128"/>
              </a:rPr>
            </a:br>
            <a:r>
              <a:rPr lang="en-US">
                <a:latin typeface="Arial Unicode MS" pitchFamily="34" charset="-128"/>
              </a:rPr>
              <a:t/>
            </a:r>
            <a:br>
              <a:rPr lang="en-US">
                <a:latin typeface="Arial Unicode MS" pitchFamily="34" charset="-128"/>
              </a:rPr>
            </a:br>
            <a:endParaRPr lang="en-US" i="1" baseline="30000">
              <a:latin typeface="Arial Unicode MS" pitchFamily="34" charset="-128"/>
            </a:endParaRPr>
          </a:p>
        </p:txBody>
      </p:sp>
      <p:sp>
        <p:nvSpPr>
          <p:cNvPr id="12317" name="Rectangle 15"/>
          <p:cNvSpPr>
            <a:spLocks noChangeArrowheads="1"/>
          </p:cNvSpPr>
          <p:nvPr/>
        </p:nvSpPr>
        <p:spPr bwMode="auto">
          <a:xfrm>
            <a:off x="2214563" y="4572000"/>
            <a:ext cx="4214812" cy="928688"/>
          </a:xfrm>
          <a:prstGeom prst="rect">
            <a:avLst/>
          </a:prstGeom>
          <a:noFill/>
          <a:ln w="9525">
            <a:noFill/>
            <a:miter lim="800000"/>
            <a:headEnd/>
            <a:tailEnd/>
          </a:ln>
        </p:spPr>
        <p:txBody>
          <a:bodyPr anchor="ctr"/>
          <a:lstStyle/>
          <a:p>
            <a:pPr marL="685800" indent="-685800">
              <a:spcAft>
                <a:spcPct val="20000"/>
              </a:spcAft>
            </a:pPr>
            <a:r>
              <a:rPr lang="en-US">
                <a:latin typeface="Arial Unicode MS" pitchFamily="34" charset="-128"/>
              </a:rPr>
              <a:t>Large branching factor?</a:t>
            </a:r>
            <a:br>
              <a:rPr lang="en-US">
                <a:latin typeface="Arial Unicode MS" pitchFamily="34" charset="-128"/>
              </a:rPr>
            </a:br>
            <a:r>
              <a:rPr lang="en-US">
                <a:latin typeface="Arial Unicode MS" pitchFamily="34" charset="-128"/>
              </a:rPr>
              <a:t/>
            </a:r>
            <a:br>
              <a:rPr lang="en-US">
                <a:latin typeface="Arial Unicode MS" pitchFamily="34" charset="-128"/>
              </a:rPr>
            </a:br>
            <a:endParaRPr lang="en-US" i="1" baseline="30000">
              <a:latin typeface="Arial Unicode MS" pitchFamily="34" charset="-128"/>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3</a:t>
            </a:r>
            <a:endParaRPr lang="en-US"/>
          </a:p>
        </p:txBody>
      </p:sp>
      <p:sp>
        <p:nvSpPr>
          <p:cNvPr id="6" name="Slide Number Placeholder 5"/>
          <p:cNvSpPr>
            <a:spLocks noGrp="1"/>
          </p:cNvSpPr>
          <p:nvPr>
            <p:ph type="sldNum" sz="quarter" idx="12"/>
          </p:nvPr>
        </p:nvSpPr>
        <p:spPr/>
        <p:txBody>
          <a:bodyPr/>
          <a:lstStyle/>
          <a:p>
            <a:pPr>
              <a:defRPr/>
            </a:pPr>
            <a:r>
              <a:rPr lang="en-US"/>
              <a:t>Slide </a:t>
            </a:r>
            <a:fld id="{69E1A92E-1A12-47B6-8882-197B9E8432E4}" type="slidenum">
              <a:rPr lang="en-US"/>
              <a:pPr>
                <a:defRPr/>
              </a:pPr>
              <a:t>65</a:t>
            </a:fld>
            <a:endParaRPr lang="en-US"/>
          </a:p>
        </p:txBody>
      </p:sp>
      <p:sp>
        <p:nvSpPr>
          <p:cNvPr id="2053" name="Rectangle 2"/>
          <p:cNvSpPr>
            <a:spLocks noGrp="1" noChangeArrowheads="1"/>
          </p:cNvSpPr>
          <p:nvPr>
            <p:ph type="title"/>
          </p:nvPr>
        </p:nvSpPr>
        <p:spPr>
          <a:xfrm>
            <a:off x="285750" y="0"/>
            <a:ext cx="8534400" cy="685800"/>
          </a:xfrm>
        </p:spPr>
        <p:txBody>
          <a:bodyPr/>
          <a:lstStyle/>
          <a:p>
            <a:pPr eaLnBrk="1" hangingPunct="1"/>
            <a:r>
              <a:rPr lang="en-US" dirty="0" smtClean="0"/>
              <a:t>For next class</a:t>
            </a:r>
            <a:endParaRPr lang="en-US" dirty="0" smtClean="0"/>
          </a:p>
        </p:txBody>
      </p:sp>
      <p:sp>
        <p:nvSpPr>
          <p:cNvPr id="348163" name="Rectangle 3"/>
          <p:cNvSpPr>
            <a:spLocks noGrp="1" noChangeArrowheads="1"/>
          </p:cNvSpPr>
          <p:nvPr>
            <p:ph type="body" idx="1"/>
          </p:nvPr>
        </p:nvSpPr>
        <p:spPr>
          <a:xfrm>
            <a:off x="395536" y="764704"/>
            <a:ext cx="5832648" cy="987003"/>
          </a:xfrm>
          <a:solidFill>
            <a:schemeClr val="accent5">
              <a:lumMod val="40000"/>
              <a:lumOff val="60000"/>
            </a:schemeClr>
          </a:solidFill>
        </p:spPr>
        <p:txBody>
          <a:bodyPr/>
          <a:lstStyle/>
          <a:p>
            <a:pPr eaLnBrk="1" hangingPunct="1">
              <a:defRPr/>
            </a:pPr>
            <a:r>
              <a:rPr lang="en-US" sz="2400" b="1" dirty="0" smtClean="0">
                <a:solidFill>
                  <a:schemeClr val="accent6"/>
                </a:solidFill>
              </a:rPr>
              <a:t>Posted on </a:t>
            </a:r>
            <a:r>
              <a:rPr lang="en-US" sz="2400" b="1" dirty="0" err="1" smtClean="0">
                <a:solidFill>
                  <a:schemeClr val="accent6"/>
                </a:solidFill>
              </a:rPr>
              <a:t>WebCT</a:t>
            </a:r>
            <a:endParaRPr lang="en-US" sz="2400" b="1" dirty="0" smtClean="0">
              <a:solidFill>
                <a:schemeClr val="accent6"/>
              </a:solidFill>
            </a:endParaRPr>
          </a:p>
          <a:p>
            <a:pPr eaLnBrk="1" hangingPunct="1">
              <a:buFont typeface="Arial" pitchFamily="34" charset="0"/>
              <a:buChar char="•"/>
              <a:defRPr/>
            </a:pPr>
            <a:r>
              <a:rPr lang="en-US" sz="2400" b="1" dirty="0" smtClean="0"/>
              <a:t>Assignment1 (due </a:t>
            </a:r>
            <a:r>
              <a:rPr lang="en-US" sz="2400" b="1" dirty="0" smtClean="0"/>
              <a:t>this Thurs</a:t>
            </a:r>
            <a:r>
              <a:rPr lang="en-US" sz="2400" b="1" dirty="0" smtClean="0"/>
              <a:t>!)</a:t>
            </a:r>
          </a:p>
        </p:txBody>
      </p:sp>
      <p:sp>
        <p:nvSpPr>
          <p:cNvPr id="8" name="Rectangle 3"/>
          <p:cNvSpPr txBox="1">
            <a:spLocks noChangeArrowheads="1"/>
          </p:cNvSpPr>
          <p:nvPr/>
        </p:nvSpPr>
        <p:spPr bwMode="auto">
          <a:xfrm>
            <a:off x="395536" y="1988840"/>
            <a:ext cx="8572500" cy="1428750"/>
          </a:xfrm>
          <a:prstGeom prst="rect">
            <a:avLst/>
          </a:prstGeom>
          <a:solidFill>
            <a:schemeClr val="accent5">
              <a:lumMod val="40000"/>
              <a:lumOff val="60000"/>
            </a:schemeClr>
          </a:solidFill>
          <a:ln w="9525">
            <a:noFill/>
            <a:miter lim="800000"/>
            <a:headEnd/>
            <a:tailEnd/>
          </a:ln>
          <a:effectLst/>
        </p:spPr>
        <p:txBody>
          <a:bodyPr/>
          <a:lstStyle/>
          <a:p>
            <a:pPr marL="342900" indent="-342900">
              <a:spcBef>
                <a:spcPct val="20000"/>
              </a:spcBef>
              <a:defRPr/>
            </a:pPr>
            <a:r>
              <a:rPr lang="en-US" sz="2400" b="1" kern="0" dirty="0">
                <a:latin typeface="+mn-lt"/>
              </a:rPr>
              <a:t>If you are confused </a:t>
            </a:r>
            <a:r>
              <a:rPr lang="en-US" sz="2400" b="1" kern="0" dirty="0" smtClean="0">
                <a:latin typeface="+mn-lt"/>
              </a:rPr>
              <a:t>about basic </a:t>
            </a:r>
            <a:r>
              <a:rPr lang="en-US" sz="2400" b="1" kern="0" dirty="0">
                <a:latin typeface="+mn-lt"/>
              </a:rPr>
              <a:t>search algorithm, different search strategies….. Check learning goals at the end of lectures. </a:t>
            </a:r>
            <a:r>
              <a:rPr lang="en-US" sz="2400" b="1" kern="0" dirty="0">
                <a:solidFill>
                  <a:schemeClr val="accent6"/>
                </a:solidFill>
                <a:latin typeface="+mn-lt"/>
              </a:rPr>
              <a:t>Please come to office hours</a:t>
            </a:r>
          </a:p>
          <a:p>
            <a:pPr marL="342900" indent="-342900">
              <a:spcBef>
                <a:spcPct val="20000"/>
              </a:spcBef>
              <a:buFont typeface="Arial" pitchFamily="34" charset="0"/>
              <a:buChar char="•"/>
              <a:defRPr/>
            </a:pPr>
            <a:endParaRPr lang="en-US" sz="2000" kern="0" dirty="0">
              <a:latin typeface="+mn-lt"/>
            </a:endParaRPr>
          </a:p>
        </p:txBody>
      </p:sp>
      <p:sp>
        <p:nvSpPr>
          <p:cNvPr id="9" name="Rectangle 3"/>
          <p:cNvSpPr txBox="1">
            <a:spLocks noChangeArrowheads="1"/>
          </p:cNvSpPr>
          <p:nvPr/>
        </p:nvSpPr>
        <p:spPr bwMode="auto">
          <a:xfrm>
            <a:off x="539552" y="3645024"/>
            <a:ext cx="7992888" cy="1512168"/>
          </a:xfrm>
          <a:prstGeom prst="rect">
            <a:avLst/>
          </a:prstGeom>
          <a:solidFill>
            <a:schemeClr val="accent5">
              <a:lumMod val="40000"/>
              <a:lumOff val="60000"/>
            </a:schemeClr>
          </a:solidFill>
          <a:ln w="9525">
            <a:noFill/>
            <a:miter lim="800000"/>
            <a:headEnd/>
            <a:tailEnd/>
          </a:ln>
          <a:effectLst/>
        </p:spPr>
        <p:txBody>
          <a:bodyPr/>
          <a:lstStyle/>
          <a:p>
            <a:pPr>
              <a:buFont typeface="Arial"/>
              <a:buChar char="•"/>
            </a:pPr>
            <a:r>
              <a:rPr lang="en-CA" b="1" dirty="0" smtClean="0">
                <a:latin typeface="Arial"/>
              </a:rPr>
              <a:t> Work on Graph Searching Practice Ex:</a:t>
            </a:r>
            <a:endParaRPr lang="en-CA" dirty="0" smtClean="0">
              <a:latin typeface="Arial"/>
            </a:endParaRPr>
          </a:p>
          <a:p>
            <a:pPr marL="742950" lvl="1" indent="-285750">
              <a:buFont typeface="Arial"/>
              <a:buChar char="•"/>
            </a:pPr>
            <a:r>
              <a:rPr lang="en-CA" sz="2000" dirty="0" smtClean="0">
                <a:latin typeface="Arial"/>
                <a:hlinkClick r:id="rId3" action="ppaction://hlinkfile"/>
              </a:rPr>
              <a:t>Exercise 3.C</a:t>
            </a:r>
            <a:r>
              <a:rPr lang="en-CA" sz="2000" dirty="0" smtClean="0">
                <a:latin typeface="Arial"/>
              </a:rPr>
              <a:t>: heuristic search</a:t>
            </a:r>
          </a:p>
          <a:p>
            <a:pPr marL="742950" lvl="1" indent="-285750">
              <a:buFont typeface="Arial"/>
              <a:buChar char="•"/>
            </a:pPr>
            <a:r>
              <a:rPr lang="en-CA" sz="2000" dirty="0" smtClean="0">
                <a:latin typeface="Arial"/>
                <a:hlinkClick r:id="rId4" action="ppaction://hlinkfile"/>
              </a:rPr>
              <a:t>Exercise 3.D</a:t>
            </a:r>
            <a:r>
              <a:rPr lang="en-CA" sz="2000" dirty="0" smtClean="0">
                <a:latin typeface="Arial"/>
              </a:rPr>
              <a:t>: search</a:t>
            </a:r>
          </a:p>
          <a:p>
            <a:pPr marL="742950" lvl="1" indent="-285750">
              <a:buFont typeface="Arial"/>
              <a:buChar char="•"/>
            </a:pPr>
            <a:r>
              <a:rPr lang="en-CA" sz="2000" dirty="0" smtClean="0">
                <a:latin typeface="Arial"/>
                <a:hlinkClick r:id="rId5" action="ppaction://hlinkfile"/>
              </a:rPr>
              <a:t>Exercise 3.E</a:t>
            </a:r>
            <a:r>
              <a:rPr lang="en-CA" sz="2000" dirty="0" smtClean="0">
                <a:latin typeface="Arial"/>
              </a:rPr>
              <a:t>: branch and bound search</a:t>
            </a:r>
          </a:p>
          <a:p>
            <a:pPr marL="342900" indent="-342900">
              <a:spcBef>
                <a:spcPct val="20000"/>
              </a:spcBef>
              <a:buFont typeface="Arial" pitchFamily="34" charset="0"/>
              <a:buChar char="•"/>
              <a:defRPr/>
            </a:pPr>
            <a:endParaRPr lang="en-US" sz="2000" kern="0" dirty="0">
              <a:latin typeface="+mn-lt"/>
            </a:endParaRPr>
          </a:p>
        </p:txBody>
      </p:sp>
      <p:sp>
        <p:nvSpPr>
          <p:cNvPr id="10" name="Rectangle 3"/>
          <p:cNvSpPr txBox="1">
            <a:spLocks noChangeArrowheads="1"/>
          </p:cNvSpPr>
          <p:nvPr/>
        </p:nvSpPr>
        <p:spPr bwMode="auto">
          <a:xfrm>
            <a:off x="1115616" y="5373216"/>
            <a:ext cx="7632848" cy="864096"/>
          </a:xfrm>
          <a:prstGeom prst="rect">
            <a:avLst/>
          </a:prstGeom>
          <a:solidFill>
            <a:schemeClr val="accent5">
              <a:lumMod val="40000"/>
              <a:lumOff val="60000"/>
            </a:schemeClr>
          </a:solidFill>
          <a:ln w="9525">
            <a:noFill/>
            <a:miter lim="800000"/>
            <a:headEnd/>
            <a:tailEnd/>
          </a:ln>
          <a:effectLst/>
        </p:spPr>
        <p:txBody>
          <a:bodyPr/>
          <a:lstStyle/>
          <a:p>
            <a:pPr>
              <a:buFont typeface="Arial"/>
              <a:buChar char="•"/>
            </a:pPr>
            <a:r>
              <a:rPr lang="en-CA" b="1" dirty="0" smtClean="0">
                <a:latin typeface="Arial"/>
              </a:rPr>
              <a:t> </a:t>
            </a:r>
            <a:r>
              <a:rPr lang="en-CA" b="1" dirty="0" smtClean="0">
                <a:latin typeface="Arial"/>
              </a:rPr>
              <a:t>Read textbook:</a:t>
            </a:r>
            <a:endParaRPr lang="en-CA" dirty="0" smtClean="0">
              <a:latin typeface="Arial"/>
            </a:endParaRPr>
          </a:p>
          <a:p>
            <a:pPr marL="742950" lvl="1" indent="-285750">
              <a:buFont typeface="Arial"/>
              <a:buChar char="•"/>
            </a:pPr>
            <a:r>
              <a:rPr lang="en-CA" b="1" dirty="0" smtClean="0">
                <a:latin typeface="Arial"/>
              </a:rPr>
              <a:t>4.1- 4.6  </a:t>
            </a:r>
            <a:r>
              <a:rPr lang="en-CA" b="1" dirty="0" smtClean="0">
                <a:solidFill>
                  <a:schemeClr val="accent6"/>
                </a:solidFill>
                <a:latin typeface="Arial"/>
              </a:rPr>
              <a:t>we start </a:t>
            </a:r>
            <a:r>
              <a:rPr lang="en-CA" b="1" dirty="0" err="1" smtClean="0">
                <a:solidFill>
                  <a:schemeClr val="accent6"/>
                </a:solidFill>
                <a:latin typeface="Arial"/>
              </a:rPr>
              <a:t>CSPs</a:t>
            </a:r>
            <a:endParaRPr lang="en-CA" b="1" dirty="0" smtClean="0">
              <a:solidFill>
                <a:schemeClr val="accent6"/>
              </a:solidFill>
              <a:latin typeface="Arial"/>
            </a:endParaRPr>
          </a:p>
          <a:p>
            <a:pPr marL="342900" indent="-342900">
              <a:spcBef>
                <a:spcPct val="20000"/>
              </a:spcBef>
              <a:buFont typeface="Arial" pitchFamily="34" charset="0"/>
              <a:buChar char="•"/>
              <a:defRPr/>
            </a:pPr>
            <a:endParaRPr lang="en-US" sz="2000" kern="0" dirty="0">
              <a:latin typeface="+mn-lt"/>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9</a:t>
            </a:r>
          </a:p>
        </p:txBody>
      </p:sp>
      <p:sp>
        <p:nvSpPr>
          <p:cNvPr id="6" name="Slide Number Placeholder 5"/>
          <p:cNvSpPr>
            <a:spLocks noGrp="1"/>
          </p:cNvSpPr>
          <p:nvPr>
            <p:ph type="sldNum" sz="quarter" idx="12"/>
          </p:nvPr>
        </p:nvSpPr>
        <p:spPr/>
        <p:txBody>
          <a:bodyPr/>
          <a:lstStyle/>
          <a:p>
            <a:pPr>
              <a:defRPr/>
            </a:pPr>
            <a:r>
              <a:rPr lang="en-US" dirty="0"/>
              <a:t>Slide </a:t>
            </a:r>
            <a:fld id="{D7CD57AD-24F8-4DB1-ABA4-EFD7AFEABF1C}" type="slidenum">
              <a:rPr lang="en-US"/>
              <a:pPr>
                <a:defRPr/>
              </a:pPr>
              <a:t>66</a:t>
            </a:fld>
            <a:endParaRPr lang="en-US" dirty="0"/>
          </a:p>
        </p:txBody>
      </p:sp>
      <p:sp>
        <p:nvSpPr>
          <p:cNvPr id="10246" name="Rectangle 2"/>
          <p:cNvSpPr>
            <a:spLocks noGrp="1" noChangeArrowheads="1"/>
          </p:cNvSpPr>
          <p:nvPr>
            <p:ph type="title"/>
          </p:nvPr>
        </p:nvSpPr>
        <p:spPr/>
        <p:txBody>
          <a:bodyPr/>
          <a:lstStyle/>
          <a:p>
            <a:pPr eaLnBrk="1" hangingPunct="1"/>
            <a:r>
              <a:rPr lang="en-US" dirty="0" smtClean="0"/>
              <a:t>Branch-and-Bound Analysis</a:t>
            </a:r>
          </a:p>
        </p:txBody>
      </p:sp>
      <p:sp>
        <p:nvSpPr>
          <p:cNvPr id="10247" name="Rectangle 3"/>
          <p:cNvSpPr>
            <a:spLocks noGrp="1" noChangeArrowheads="1"/>
          </p:cNvSpPr>
          <p:nvPr>
            <p:ph type="body" idx="1"/>
          </p:nvPr>
        </p:nvSpPr>
        <p:spPr>
          <a:xfrm>
            <a:off x="304800" y="1143000"/>
            <a:ext cx="8839200" cy="4924425"/>
          </a:xfrm>
        </p:spPr>
        <p:txBody>
          <a:bodyPr/>
          <a:lstStyle/>
          <a:p>
            <a:pPr eaLnBrk="1" hangingPunct="1">
              <a:buFontTx/>
              <a:buChar char="•"/>
            </a:pPr>
            <a:r>
              <a:rPr lang="en-US" dirty="0" smtClean="0">
                <a:solidFill>
                  <a:srgbClr val="CC0099"/>
                </a:solidFill>
              </a:rPr>
              <a:t>Completeness</a:t>
            </a:r>
            <a:r>
              <a:rPr lang="en-US" dirty="0" smtClean="0"/>
              <a:t>: no, for the same reasons that DFS isn't complete</a:t>
            </a:r>
          </a:p>
          <a:p>
            <a:pPr lvl="1" eaLnBrk="1" hangingPunct="1"/>
            <a:r>
              <a:rPr lang="en-US" dirty="0" smtClean="0"/>
              <a:t>however, for many problems of interest there are no infinite paths and no cycles</a:t>
            </a:r>
          </a:p>
          <a:p>
            <a:pPr lvl="1" eaLnBrk="1" hangingPunct="1"/>
            <a:r>
              <a:rPr lang="en-US" dirty="0" smtClean="0"/>
              <a:t>hence, for many problems B&amp;B is complete</a:t>
            </a:r>
          </a:p>
          <a:p>
            <a:pPr eaLnBrk="1" hangingPunct="1">
              <a:buFontTx/>
              <a:buChar char="•"/>
            </a:pPr>
            <a:r>
              <a:rPr lang="en-US" dirty="0" smtClean="0">
                <a:solidFill>
                  <a:srgbClr val="CC0099"/>
                </a:solidFill>
              </a:rPr>
              <a:t>Time complexity</a:t>
            </a:r>
            <a:r>
              <a:rPr lang="en-US" dirty="0" smtClean="0"/>
              <a:t>: </a:t>
            </a:r>
            <a:r>
              <a:rPr lang="en-US" i="1" dirty="0" smtClean="0"/>
              <a:t>O(</a:t>
            </a:r>
            <a:r>
              <a:rPr lang="en-US" i="1" dirty="0" err="1" smtClean="0"/>
              <a:t>b</a:t>
            </a:r>
            <a:r>
              <a:rPr lang="en-US" i="1" baseline="30000" dirty="0" err="1" smtClean="0"/>
              <a:t>m</a:t>
            </a:r>
            <a:r>
              <a:rPr lang="en-US" i="1" dirty="0" smtClean="0"/>
              <a:t>)</a:t>
            </a:r>
          </a:p>
          <a:p>
            <a:pPr eaLnBrk="1" hangingPunct="1">
              <a:buFontTx/>
              <a:buChar char="•"/>
            </a:pPr>
            <a:r>
              <a:rPr lang="en-US" dirty="0" smtClean="0">
                <a:solidFill>
                  <a:srgbClr val="CC0099"/>
                </a:solidFill>
              </a:rPr>
              <a:t>Space complexity</a:t>
            </a:r>
            <a:r>
              <a:rPr lang="en-US" dirty="0" smtClean="0"/>
              <a:t>:…..</a:t>
            </a:r>
            <a:endParaRPr lang="en-US" i="1" dirty="0" smtClean="0"/>
          </a:p>
          <a:p>
            <a:pPr lvl="1" eaLnBrk="1" hangingPunct="1"/>
            <a:r>
              <a:rPr lang="en-US" dirty="0" smtClean="0"/>
              <a:t>Branch &amp; Bound has the same space complexity as….</a:t>
            </a:r>
          </a:p>
          <a:p>
            <a:pPr lvl="1" eaLnBrk="1" hangingPunct="1"/>
            <a:r>
              <a:rPr lang="en-US" dirty="0" smtClean="0"/>
              <a:t>this is a big improvement over </a:t>
            </a:r>
            <a:r>
              <a:rPr lang="en-US" i="1" dirty="0" smtClean="0"/>
              <a:t>…………..</a:t>
            </a:r>
            <a:r>
              <a:rPr lang="en-US" dirty="0" smtClean="0"/>
              <a:t>!</a:t>
            </a:r>
          </a:p>
          <a:p>
            <a:pPr eaLnBrk="1" hangingPunct="1">
              <a:buFontTx/>
              <a:buChar char="•"/>
            </a:pPr>
            <a:r>
              <a:rPr lang="en-US" dirty="0" smtClean="0">
                <a:solidFill>
                  <a:srgbClr val="CC0099"/>
                </a:solidFill>
              </a:rPr>
              <a:t>Optimality</a:t>
            </a:r>
            <a:r>
              <a:rPr lang="en-US" dirty="0" smtClean="0"/>
              <a:t>: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ea typeface="MS PGothic" pitchFamily="34" charset="-128"/>
              </a:rPr>
              <a:t>Memory-bounded A</a:t>
            </a:r>
            <a:r>
              <a:rPr lang="en-US" baseline="30000" smtClean="0">
                <a:ea typeface="MS PGothic" pitchFamily="34" charset="-128"/>
              </a:rPr>
              <a:t>*</a:t>
            </a:r>
          </a:p>
        </p:txBody>
      </p:sp>
      <p:sp>
        <p:nvSpPr>
          <p:cNvPr id="13328" name="Rectangle 3"/>
          <p:cNvSpPr>
            <a:spLocks noGrp="1" noChangeArrowheads="1"/>
          </p:cNvSpPr>
          <p:nvPr>
            <p:ph type="body" idx="1"/>
          </p:nvPr>
        </p:nvSpPr>
        <p:spPr>
          <a:xfrm>
            <a:off x="323850" y="836613"/>
            <a:ext cx="8640763" cy="3505200"/>
          </a:xfrm>
        </p:spPr>
        <p:txBody>
          <a:bodyPr/>
          <a:lstStyle/>
          <a:p>
            <a:pPr eaLnBrk="1" hangingPunct="1">
              <a:buSzTx/>
              <a:buFontTx/>
              <a:buChar char="•"/>
            </a:pPr>
            <a:r>
              <a:rPr lang="en-US" dirty="0" smtClean="0">
                <a:solidFill>
                  <a:schemeClr val="accent2"/>
                </a:solidFill>
              </a:rPr>
              <a:t>Iterative deepening A* </a:t>
            </a:r>
            <a:r>
              <a:rPr lang="en-US" dirty="0" smtClean="0"/>
              <a:t>and </a:t>
            </a:r>
            <a:r>
              <a:rPr lang="en-US" dirty="0" smtClean="0">
                <a:solidFill>
                  <a:schemeClr val="accent2"/>
                </a:solidFill>
              </a:rPr>
              <a:t>B &amp; B </a:t>
            </a:r>
            <a:r>
              <a:rPr lang="en-US" dirty="0" smtClean="0"/>
              <a:t>use little memory</a:t>
            </a:r>
          </a:p>
          <a:p>
            <a:pPr eaLnBrk="1" hangingPunct="1">
              <a:buSzTx/>
              <a:buFontTx/>
              <a:buChar char="•"/>
            </a:pPr>
            <a:r>
              <a:rPr lang="en-US" dirty="0" smtClean="0"/>
              <a:t>What if we have </a:t>
            </a:r>
            <a:r>
              <a:rPr lang="en-US" dirty="0" smtClean="0">
                <a:solidFill>
                  <a:srgbClr val="FF0000"/>
                </a:solidFill>
              </a:rPr>
              <a:t>some more memory</a:t>
            </a:r>
            <a:r>
              <a:rPr lang="en-US" dirty="0" smtClean="0"/>
              <a:t> </a:t>
            </a:r>
            <a:br>
              <a:rPr lang="en-US" dirty="0" smtClean="0"/>
            </a:br>
            <a:r>
              <a:rPr lang="en-US" dirty="0" smtClean="0"/>
              <a:t>(but not enough for regular A*)?</a:t>
            </a:r>
          </a:p>
          <a:p>
            <a:pPr lvl="1" eaLnBrk="1" hangingPunct="1">
              <a:buFontTx/>
              <a:buChar char="•"/>
            </a:pPr>
            <a:r>
              <a:rPr lang="en-US" dirty="0" smtClean="0"/>
              <a:t>Do A* and keep as much of the frontier in memory as possible</a:t>
            </a:r>
          </a:p>
          <a:p>
            <a:pPr lvl="1" eaLnBrk="1" hangingPunct="1">
              <a:buFontTx/>
              <a:buChar char="•"/>
            </a:pPr>
            <a:r>
              <a:rPr lang="en-US" dirty="0" smtClean="0"/>
              <a:t>When running out of memory</a:t>
            </a:r>
          </a:p>
          <a:p>
            <a:pPr lvl="2" eaLnBrk="1" hangingPunct="1"/>
            <a:r>
              <a:rPr lang="en-US" dirty="0" smtClean="0"/>
              <a:t>delete worst path (</a:t>
            </a:r>
            <a:r>
              <a:rPr lang="en-US" dirty="0" smtClean="0">
                <a:solidFill>
                  <a:srgbClr val="FF0000"/>
                </a:solidFill>
              </a:rPr>
              <a:t>highest f value</a:t>
            </a:r>
            <a:r>
              <a:rPr lang="en-US" dirty="0" smtClean="0"/>
              <a:t>) from frontier</a:t>
            </a:r>
          </a:p>
          <a:p>
            <a:pPr lvl="2" eaLnBrk="1" hangingPunct="1"/>
            <a:r>
              <a:rPr lang="en-US" dirty="0" smtClean="0"/>
              <a:t>Back the path up to a common ancestor</a:t>
            </a:r>
          </a:p>
          <a:p>
            <a:pPr lvl="2" eaLnBrk="1" hangingPunct="1"/>
            <a:r>
              <a:rPr lang="en-US" dirty="0" err="1" smtClean="0"/>
              <a:t>Subtree</a:t>
            </a:r>
            <a:r>
              <a:rPr lang="en-US" dirty="0" smtClean="0"/>
              <a:t> gets regenerated only when all other paths have </a:t>
            </a:r>
            <a:br>
              <a:rPr lang="en-US" dirty="0" smtClean="0"/>
            </a:br>
            <a:r>
              <a:rPr lang="en-US" dirty="0" smtClean="0"/>
              <a:t>been shown to be worse than the </a:t>
            </a:r>
            <a:r>
              <a:rPr lang="ja-JP" altLang="en-US" smtClean="0"/>
              <a:t>“</a:t>
            </a:r>
            <a:r>
              <a:rPr lang="en-US" altLang="ja-JP" dirty="0" smtClean="0"/>
              <a:t>forgotten</a:t>
            </a:r>
            <a:r>
              <a:rPr lang="ja-JP" altLang="en-US" smtClean="0"/>
              <a:t>”</a:t>
            </a:r>
            <a:r>
              <a:rPr lang="en-US" altLang="ja-JP" dirty="0" smtClean="0"/>
              <a:t> path</a:t>
            </a:r>
          </a:p>
          <a:p>
            <a:pPr eaLnBrk="1" hangingPunct="1">
              <a:buSzTx/>
              <a:buFontTx/>
              <a:buChar char="•"/>
            </a:pPr>
            <a:endParaRPr lang="en-US" dirty="0" smtClean="0"/>
          </a:p>
          <a:p>
            <a:pPr eaLnBrk="1" hangingPunct="1">
              <a:buSzTx/>
              <a:buFontTx/>
              <a:buChar char="•"/>
            </a:pPr>
            <a:r>
              <a:rPr lang="en-US" dirty="0" smtClean="0"/>
              <a:t>Complete and optimal if solution is at depth manageable for available memory</a:t>
            </a:r>
          </a:p>
          <a:p>
            <a:pPr lvl="1" eaLnBrk="1" hangingPunct="1"/>
            <a:endParaRPr lang="en-US" dirty="0" smtClean="0"/>
          </a:p>
          <a:p>
            <a:pPr eaLnBrk="1" hangingPunct="1">
              <a:buSzTx/>
              <a:buFontTx/>
              <a:buNone/>
            </a:pPr>
            <a:endParaRPr lang="en-US" dirty="0" smtClean="0"/>
          </a:p>
        </p:txBody>
      </p:sp>
      <p:pic>
        <p:nvPicPr>
          <p:cNvPr id="49156" name="Ink 2"/>
          <p:cNvPicPr>
            <a:picLocks noRot="1" noChangeAspect="1" noEditPoints="1" noChangeArrowheads="1" noChangeShapeType="1"/>
          </p:cNvPicPr>
          <p:nvPr/>
        </p:nvPicPr>
        <p:blipFill>
          <a:blip r:embed="rId3" cstate="print"/>
          <a:srcRect/>
          <a:stretch>
            <a:fillRect/>
          </a:stretch>
        </p:blipFill>
        <p:spPr bwMode="auto">
          <a:xfrm>
            <a:off x="1204913" y="5907088"/>
            <a:ext cx="14287" cy="14287"/>
          </a:xfrm>
          <a:prstGeom prst="rect">
            <a:avLst/>
          </a:prstGeom>
          <a:noFill/>
          <a:ln w="9525">
            <a:noFill/>
            <a:miter lim="800000"/>
            <a:headEnd/>
            <a:tailEnd/>
          </a:ln>
        </p:spPr>
      </p:pic>
      <p:pic>
        <p:nvPicPr>
          <p:cNvPr id="49157" name="Ink 5"/>
          <p:cNvPicPr>
            <a:picLocks noRot="1" noChangeAspect="1" noEditPoints="1" noChangeArrowheads="1" noChangeShapeType="1"/>
          </p:cNvPicPr>
          <p:nvPr/>
        </p:nvPicPr>
        <p:blipFill>
          <a:blip r:embed="rId4" cstate="print"/>
          <a:srcRect/>
          <a:stretch>
            <a:fillRect/>
          </a:stretch>
        </p:blipFill>
        <p:spPr bwMode="auto">
          <a:xfrm>
            <a:off x="1993900" y="5943600"/>
            <a:ext cx="84138" cy="33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28">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2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2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2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28">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332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pPr>
              <a:defRPr/>
            </a:pPr>
            <a:r>
              <a:rPr lang="en-US" dirty="0" err="1" smtClean="0"/>
              <a:t>Slde</a:t>
            </a:r>
            <a:r>
              <a:rPr lang="en-US" dirty="0" smtClean="0"/>
              <a:t> </a:t>
            </a:r>
            <a:fld id="{AC2E90B6-BC03-4925-87E5-45DF6100A3D1}" type="slidenum">
              <a:rPr lang="en-US"/>
              <a:pPr>
                <a:defRPr/>
              </a:pPr>
              <a:t>68</a:t>
            </a:fld>
            <a:endParaRPr lang="en-US" dirty="0"/>
          </a:p>
        </p:txBody>
      </p:sp>
      <p:sp>
        <p:nvSpPr>
          <p:cNvPr id="13327" name="Rectangle 2"/>
          <p:cNvSpPr>
            <a:spLocks noGrp="1" noChangeArrowheads="1"/>
          </p:cNvSpPr>
          <p:nvPr>
            <p:ph type="title"/>
          </p:nvPr>
        </p:nvSpPr>
        <p:spPr/>
        <p:txBody>
          <a:bodyPr/>
          <a:lstStyle/>
          <a:p>
            <a:pPr eaLnBrk="1" hangingPunct="1"/>
            <a:r>
              <a:rPr lang="en-US" smtClean="0"/>
              <a:t>Memory-bounded </a:t>
            </a:r>
            <a:r>
              <a:rPr lang="en-US" i="1" smtClean="0"/>
              <a:t>A</a:t>
            </a:r>
            <a:r>
              <a:rPr lang="en-US" i="1" baseline="30000" smtClean="0"/>
              <a:t>*</a:t>
            </a:r>
          </a:p>
        </p:txBody>
      </p:sp>
      <p:sp>
        <p:nvSpPr>
          <p:cNvPr id="13328" name="Rectangle 3"/>
          <p:cNvSpPr>
            <a:spLocks noGrp="1" noChangeArrowheads="1"/>
          </p:cNvSpPr>
          <p:nvPr>
            <p:ph type="body" idx="1"/>
          </p:nvPr>
        </p:nvSpPr>
        <p:spPr>
          <a:xfrm>
            <a:off x="323850" y="836613"/>
            <a:ext cx="8458200" cy="3505200"/>
          </a:xfrm>
        </p:spPr>
        <p:txBody>
          <a:bodyPr/>
          <a:lstStyle/>
          <a:p>
            <a:pPr eaLnBrk="1" hangingPunct="1"/>
            <a:r>
              <a:rPr lang="en-US" sz="2400" dirty="0" smtClean="0"/>
              <a:t>Details of the algorithm are beyond the scope of this course but</a:t>
            </a:r>
          </a:p>
          <a:p>
            <a:pPr eaLnBrk="1" hangingPunct="1">
              <a:buFont typeface="Arial" pitchFamily="34" charset="0"/>
              <a:buChar char="•"/>
            </a:pPr>
            <a:r>
              <a:rPr lang="en-US" sz="2400" dirty="0" smtClean="0"/>
              <a:t>It is </a:t>
            </a:r>
            <a:r>
              <a:rPr lang="en-US" sz="2400" dirty="0" smtClean="0">
                <a:solidFill>
                  <a:srgbClr val="CC0099"/>
                </a:solidFill>
              </a:rPr>
              <a:t>complete</a:t>
            </a:r>
            <a:r>
              <a:rPr lang="en-US" sz="2400" dirty="0" smtClean="0"/>
              <a:t> if the solution is at a depth manageable by the available memory</a:t>
            </a:r>
          </a:p>
          <a:p>
            <a:pPr eaLnBrk="1" hangingPunct="1">
              <a:buFont typeface="Arial" pitchFamily="34" charset="0"/>
              <a:buChar char="•"/>
            </a:pPr>
            <a:r>
              <a:rPr lang="en-US" sz="2400" dirty="0" smtClean="0">
                <a:solidFill>
                  <a:srgbClr val="CC0099"/>
                </a:solidFill>
              </a:rPr>
              <a:t>Optimal</a:t>
            </a:r>
            <a:r>
              <a:rPr lang="en-US" sz="2400" dirty="0" smtClean="0"/>
              <a:t> under the same conditions</a:t>
            </a:r>
          </a:p>
          <a:p>
            <a:pPr lvl="1" eaLnBrk="1" hangingPunct="1">
              <a:buFont typeface="Arial" pitchFamily="34" charset="0"/>
              <a:buChar char="•"/>
            </a:pPr>
            <a:r>
              <a:rPr lang="en-US" sz="2000" dirty="0" smtClean="0"/>
              <a:t>Otherwise it returns the next reachable solution</a:t>
            </a:r>
          </a:p>
          <a:p>
            <a:pPr eaLnBrk="1" hangingPunct="1">
              <a:buFont typeface="Arial" pitchFamily="34" charset="0"/>
              <a:buChar char="•"/>
            </a:pPr>
            <a:r>
              <a:rPr lang="en-US" sz="2400" dirty="0" smtClean="0"/>
              <a:t>Often used in practice for, is considered one of the best algorithms for finding optimal solutions</a:t>
            </a:r>
          </a:p>
          <a:p>
            <a:pPr eaLnBrk="1" hangingPunct="1">
              <a:buFont typeface="Arial" pitchFamily="34" charset="0"/>
              <a:buChar char="•"/>
            </a:pPr>
            <a:r>
              <a:rPr lang="en-US" sz="2400" dirty="0" smtClean="0"/>
              <a:t>It can be bogged down by having to switch back and forth among a set of candidate solution paths, of which only a few fit in memory</a:t>
            </a:r>
          </a:p>
          <a:p>
            <a:pPr eaLnBrk="1" hangingPunct="1"/>
            <a:endParaRPr lang="en-US" dirty="0" smtClean="0"/>
          </a:p>
          <a:p>
            <a:pPr eaLnBrk="1" hangingPunct="1">
              <a:buFont typeface="Arial" pitchFamily="34" charset="0"/>
              <a:buChar char="•"/>
            </a:pPr>
            <a:endParaRPr lang="en-US" sz="2400" dirty="0" smtClean="0"/>
          </a:p>
          <a:p>
            <a:pPr lvl="1" eaLnBrk="1" hangingPunct="1">
              <a:buFont typeface="Arial" pitchFamily="34" charset="0"/>
              <a:buChar char="•"/>
            </a:pPr>
            <a:endParaRPr lang="en-US" sz="2000" dirty="0" smtClean="0"/>
          </a:p>
          <a:p>
            <a:pPr eaLnBrk="1" hangingPunct="1">
              <a:buFont typeface="Arial" pitchFamily="34" charset="0"/>
              <a:buChar char="•"/>
            </a:pPr>
            <a:endParaRPr lang="en-US" dirty="0" smtClean="0"/>
          </a:p>
          <a:p>
            <a:pPr eaLnBrk="1" hangingPunct="1"/>
            <a:endParaRPr lang="en-US" dirty="0" smtClean="0"/>
          </a:p>
          <a:p>
            <a:pPr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2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2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2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32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32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p:txBody>
          <a:bodyPr/>
          <a:lstStyle/>
          <a:p>
            <a:pPr>
              <a:defRPr/>
            </a:pPr>
            <a:r>
              <a:rPr lang="en-US" smtClean="0"/>
              <a:t>CPSC 322, Lecture 3</a:t>
            </a:r>
            <a:endParaRPr lang="en-US"/>
          </a:p>
        </p:txBody>
      </p:sp>
      <p:sp>
        <p:nvSpPr>
          <p:cNvPr id="7" name="Slide Number Placeholder 4"/>
          <p:cNvSpPr>
            <a:spLocks noGrp="1"/>
          </p:cNvSpPr>
          <p:nvPr>
            <p:ph type="sldNum" sz="quarter" idx="12"/>
          </p:nvPr>
        </p:nvSpPr>
        <p:spPr/>
        <p:txBody>
          <a:bodyPr/>
          <a:lstStyle/>
          <a:p>
            <a:pPr>
              <a:defRPr/>
            </a:pPr>
            <a:r>
              <a:rPr lang="en-US"/>
              <a:t>Slide </a:t>
            </a:r>
            <a:fld id="{BF4B975A-2D07-4053-9CC0-183877297B4D}" type="slidenum">
              <a:rPr lang="en-US"/>
              <a:pPr>
                <a:defRPr/>
              </a:pPr>
              <a:t>7</a:t>
            </a:fld>
            <a:endParaRPr lang="en-US"/>
          </a:p>
        </p:txBody>
      </p:sp>
      <p:sp>
        <p:nvSpPr>
          <p:cNvPr id="25604" name="Rectangle 2"/>
          <p:cNvSpPr>
            <a:spLocks noChangeArrowheads="1"/>
          </p:cNvSpPr>
          <p:nvPr/>
        </p:nvSpPr>
        <p:spPr bwMode="auto">
          <a:xfrm>
            <a:off x="533400" y="990600"/>
            <a:ext cx="7772400" cy="4114800"/>
          </a:xfrm>
          <a:prstGeom prst="rect">
            <a:avLst/>
          </a:prstGeom>
          <a:noFill/>
          <a:ln w="9525">
            <a:noFill/>
            <a:miter lim="800000"/>
            <a:headEnd/>
            <a:tailEnd/>
          </a:ln>
        </p:spPr>
        <p:txBody>
          <a:bodyPr/>
          <a:lstStyle/>
          <a:p>
            <a:pPr marL="342900" indent="-342900">
              <a:spcBef>
                <a:spcPct val="20000"/>
              </a:spcBef>
            </a:pPr>
            <a:endParaRPr lang="en-US">
              <a:solidFill>
                <a:srgbClr val="000000"/>
              </a:solidFill>
              <a:latin typeface="Times-Roman"/>
              <a:cs typeface="Times New Roman" pitchFamily="18" charset="0"/>
            </a:endParaRPr>
          </a:p>
          <a:p>
            <a:pPr marL="342900" indent="-342900">
              <a:spcBef>
                <a:spcPct val="20000"/>
              </a:spcBef>
            </a:pPr>
            <a:endParaRPr lang="en-US">
              <a:solidFill>
                <a:srgbClr val="000000"/>
              </a:solidFill>
              <a:latin typeface="Times-Roman"/>
              <a:cs typeface="Times New Roman" pitchFamily="18" charset="0"/>
            </a:endParaRPr>
          </a:p>
          <a:p>
            <a:pPr marL="342900" indent="-342900">
              <a:spcBef>
                <a:spcPct val="20000"/>
              </a:spcBef>
            </a:pPr>
            <a:endParaRPr lang="en-US">
              <a:solidFill>
                <a:srgbClr val="000000"/>
              </a:solidFill>
              <a:latin typeface="EBZZZZ+MTSYN"/>
            </a:endParaRPr>
          </a:p>
        </p:txBody>
      </p:sp>
      <p:sp>
        <p:nvSpPr>
          <p:cNvPr id="25605" name="Rectangle 3"/>
          <p:cNvSpPr>
            <a:spLocks noChangeArrowheads="1"/>
          </p:cNvSpPr>
          <p:nvPr/>
        </p:nvSpPr>
        <p:spPr bwMode="auto">
          <a:xfrm>
            <a:off x="539750" y="1125538"/>
            <a:ext cx="7772400" cy="4114800"/>
          </a:xfrm>
          <a:prstGeom prst="rect">
            <a:avLst/>
          </a:prstGeom>
          <a:noFill/>
          <a:ln w="9525">
            <a:noFill/>
            <a:miter lim="800000"/>
            <a:headEnd/>
            <a:tailEnd/>
          </a:ln>
        </p:spPr>
        <p:txBody>
          <a:bodyPr/>
          <a:lstStyle/>
          <a:p>
            <a:pPr marL="342900" indent="-342900">
              <a:spcBef>
                <a:spcPct val="20000"/>
              </a:spcBef>
            </a:pPr>
            <a:r>
              <a:rPr lang="en-US">
                <a:solidFill>
                  <a:srgbClr val="000000"/>
                </a:solidFill>
                <a:latin typeface="Arial Unicode MS" pitchFamily="34" charset="-128"/>
                <a:cs typeface="Times New Roman" pitchFamily="18" charset="0"/>
              </a:rPr>
              <a:t>Uninformed/Blind search algorithms do not take into account the goal until they are at a goal node.</a:t>
            </a:r>
          </a:p>
          <a:p>
            <a:pPr marL="342900" indent="-342900">
              <a:lnSpc>
                <a:spcPct val="50000"/>
              </a:lnSpc>
              <a:spcBef>
                <a:spcPct val="20000"/>
              </a:spcBef>
            </a:pPr>
            <a:endParaRPr lang="en-US">
              <a:solidFill>
                <a:srgbClr val="000000"/>
              </a:solidFill>
              <a:latin typeface="Arial Unicode MS" pitchFamily="34" charset="-128"/>
              <a:cs typeface="Times New Roman" pitchFamily="18" charset="0"/>
            </a:endParaRPr>
          </a:p>
          <a:p>
            <a:pPr marL="342900" indent="-342900">
              <a:spcBef>
                <a:spcPct val="20000"/>
              </a:spcBef>
            </a:pPr>
            <a:r>
              <a:rPr lang="en-US">
                <a:solidFill>
                  <a:srgbClr val="000000"/>
                </a:solidFill>
                <a:latin typeface="Arial Unicode MS" pitchFamily="34" charset="-128"/>
                <a:cs typeface="Times New Roman" pitchFamily="18" charset="0"/>
              </a:rPr>
              <a:t>Often there is extra knowledge that can be used to guide the search: an </a:t>
            </a:r>
            <a:r>
              <a:rPr lang="en-US" b="1" i="1">
                <a:solidFill>
                  <a:schemeClr val="accent2"/>
                </a:solidFill>
                <a:latin typeface="Arial Unicode MS" pitchFamily="34" charset="-128"/>
                <a:cs typeface="Times New Roman" pitchFamily="18" charset="0"/>
              </a:rPr>
              <a:t>estimate</a:t>
            </a:r>
            <a:r>
              <a:rPr lang="en-US">
                <a:solidFill>
                  <a:srgbClr val="000000"/>
                </a:solidFill>
                <a:latin typeface="Arial Unicode MS" pitchFamily="34" charset="-128"/>
                <a:cs typeface="Times New Roman" pitchFamily="18" charset="0"/>
              </a:rPr>
              <a:t> of the distance from node </a:t>
            </a:r>
            <a:r>
              <a:rPr lang="en-US" i="1">
                <a:solidFill>
                  <a:srgbClr val="000000"/>
                </a:solidFill>
                <a:latin typeface="Arial Unicode MS" pitchFamily="34" charset="-128"/>
                <a:cs typeface="Times New Roman" pitchFamily="18" charset="0"/>
              </a:rPr>
              <a:t>n</a:t>
            </a:r>
            <a:r>
              <a:rPr lang="en-US">
                <a:solidFill>
                  <a:srgbClr val="000000"/>
                </a:solidFill>
                <a:latin typeface="Arial Unicode MS" pitchFamily="34" charset="-128"/>
                <a:cs typeface="Times New Roman" pitchFamily="18" charset="0"/>
              </a:rPr>
              <a:t> to a goal node. </a:t>
            </a:r>
          </a:p>
          <a:p>
            <a:pPr marL="342900" indent="-342900">
              <a:spcBef>
                <a:spcPct val="20000"/>
              </a:spcBef>
            </a:pPr>
            <a:endParaRPr lang="en-US">
              <a:solidFill>
                <a:srgbClr val="000000"/>
              </a:solidFill>
              <a:latin typeface="Arial Unicode MS" pitchFamily="34" charset="-128"/>
              <a:cs typeface="Times New Roman" pitchFamily="18" charset="0"/>
            </a:endParaRPr>
          </a:p>
          <a:p>
            <a:pPr marL="342900" indent="-342900">
              <a:spcBef>
                <a:spcPct val="20000"/>
              </a:spcBef>
            </a:pPr>
            <a:endParaRPr lang="en-US" b="1" i="1">
              <a:solidFill>
                <a:srgbClr val="000000"/>
              </a:solidFill>
              <a:latin typeface="Arial Unicode MS" pitchFamily="34" charset="-128"/>
              <a:cs typeface="Times New Roman" pitchFamily="18" charset="0"/>
            </a:endParaRPr>
          </a:p>
          <a:p>
            <a:pPr marL="342900" indent="-342900" algn="ctr">
              <a:spcBef>
                <a:spcPct val="20000"/>
              </a:spcBef>
            </a:pPr>
            <a:r>
              <a:rPr lang="en-US" sz="3600">
                <a:solidFill>
                  <a:srgbClr val="000000"/>
                </a:solidFill>
                <a:latin typeface="Arial Unicode MS" pitchFamily="34" charset="-128"/>
                <a:cs typeface="Times New Roman" pitchFamily="18" charset="0"/>
              </a:rPr>
              <a:t>This is called a </a:t>
            </a:r>
            <a:r>
              <a:rPr lang="en-US" sz="3600" b="1" i="1">
                <a:solidFill>
                  <a:schemeClr val="accent2"/>
                </a:solidFill>
                <a:latin typeface="Arial Unicode MS" pitchFamily="34" charset="-128"/>
                <a:cs typeface="Times New Roman" pitchFamily="18" charset="0"/>
              </a:rPr>
              <a:t>heuristic</a:t>
            </a:r>
            <a:endParaRPr lang="en-US" b="1" i="1">
              <a:solidFill>
                <a:schemeClr val="accent2"/>
              </a:solidFill>
              <a:latin typeface="Arial Unicode MS" pitchFamily="34" charset="-128"/>
              <a:cs typeface="Times New Roman" pitchFamily="18" charset="0"/>
            </a:endParaRPr>
          </a:p>
          <a:p>
            <a:pPr marL="342900" indent="-342900">
              <a:spcBef>
                <a:spcPct val="20000"/>
              </a:spcBef>
            </a:pPr>
            <a:endParaRPr lang="en-US">
              <a:solidFill>
                <a:srgbClr val="000000"/>
              </a:solidFill>
              <a:latin typeface="Arial Unicode MS" pitchFamily="34" charset="-128"/>
              <a:cs typeface="Times New Roman" pitchFamily="18" charset="0"/>
            </a:endParaRPr>
          </a:p>
        </p:txBody>
      </p:sp>
      <p:sp>
        <p:nvSpPr>
          <p:cNvPr id="25606" name="Rectangle 4"/>
          <p:cNvSpPr>
            <a:spLocks noGrp="1" noChangeArrowheads="1"/>
          </p:cNvSpPr>
          <p:nvPr>
            <p:ph type="title"/>
          </p:nvPr>
        </p:nvSpPr>
        <p:spPr/>
        <p:txBody>
          <a:bodyPr/>
          <a:lstStyle/>
          <a:p>
            <a:pPr eaLnBrk="1" hangingPunct="1"/>
            <a:r>
              <a:rPr lang="en-US" smtClean="0"/>
              <a:t>Heuristic Search</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5"/>
          <p:cNvSpPr>
            <a:spLocks noGrp="1"/>
          </p:cNvSpPr>
          <p:nvPr>
            <p:ph type="ftr" sz="quarter" idx="11"/>
          </p:nvPr>
        </p:nvSpPr>
        <p:spPr/>
        <p:txBody>
          <a:bodyPr/>
          <a:lstStyle/>
          <a:p>
            <a:pPr>
              <a:defRPr/>
            </a:pPr>
            <a:r>
              <a:rPr lang="en-US" smtClean="0"/>
              <a:t>CPSC 322, Lecture 3</a:t>
            </a:r>
            <a:endParaRPr lang="en-US"/>
          </a:p>
        </p:txBody>
      </p:sp>
      <p:sp>
        <p:nvSpPr>
          <p:cNvPr id="25" name="Slide Number Placeholder 6"/>
          <p:cNvSpPr>
            <a:spLocks noGrp="1"/>
          </p:cNvSpPr>
          <p:nvPr>
            <p:ph type="sldNum" sz="quarter" idx="12"/>
          </p:nvPr>
        </p:nvSpPr>
        <p:spPr/>
        <p:txBody>
          <a:bodyPr/>
          <a:lstStyle/>
          <a:p>
            <a:pPr>
              <a:defRPr/>
            </a:pPr>
            <a:r>
              <a:rPr lang="en-US"/>
              <a:t>Slide </a:t>
            </a:r>
            <a:fld id="{A6385AA1-054E-4ADF-92A9-7C4CB42DFC2D}" type="slidenum">
              <a:rPr lang="en-US"/>
              <a:pPr>
                <a:defRPr/>
              </a:pPr>
              <a:t>8</a:t>
            </a:fld>
            <a:endParaRPr lang="en-US"/>
          </a:p>
        </p:txBody>
      </p:sp>
      <p:sp>
        <p:nvSpPr>
          <p:cNvPr id="7190" name="Rectangle 2"/>
          <p:cNvSpPr>
            <a:spLocks noGrp="1" noChangeArrowheads="1"/>
          </p:cNvSpPr>
          <p:nvPr>
            <p:ph type="title"/>
          </p:nvPr>
        </p:nvSpPr>
        <p:spPr/>
        <p:txBody>
          <a:bodyPr/>
          <a:lstStyle/>
          <a:p>
            <a:pPr eaLnBrk="1" hangingPunct="1"/>
            <a:r>
              <a:rPr lang="en-US" smtClean="0"/>
              <a:t>More formally</a:t>
            </a:r>
          </a:p>
        </p:txBody>
      </p:sp>
      <p:sp>
        <p:nvSpPr>
          <p:cNvPr id="7191" name="Rectangle 4"/>
          <p:cNvSpPr>
            <a:spLocks noChangeArrowheads="1"/>
          </p:cNvSpPr>
          <p:nvPr/>
        </p:nvSpPr>
        <p:spPr bwMode="auto">
          <a:xfrm>
            <a:off x="179388" y="981075"/>
            <a:ext cx="8785225" cy="1296988"/>
          </a:xfrm>
          <a:prstGeom prst="rect">
            <a:avLst/>
          </a:prstGeom>
          <a:solidFill>
            <a:srgbClr val="EFFFFF"/>
          </a:solidFill>
          <a:ln w="12700">
            <a:solidFill>
              <a:schemeClr val="tx1"/>
            </a:solidFill>
            <a:miter lim="800000"/>
            <a:headEnd/>
            <a:tailEnd/>
          </a:ln>
        </p:spPr>
        <p:txBody>
          <a:bodyPr/>
          <a:lstStyle/>
          <a:p>
            <a:pPr marL="381000" indent="-381000">
              <a:spcBef>
                <a:spcPct val="20000"/>
              </a:spcBef>
            </a:pPr>
            <a:r>
              <a:rPr lang="en-US" sz="2400">
                <a:latin typeface="Arial Unicode MS" pitchFamily="34" charset="-128"/>
              </a:rPr>
              <a:t>Definition (search heuristic)</a:t>
            </a:r>
          </a:p>
          <a:p>
            <a:pPr marL="381000" indent="-381000">
              <a:spcBef>
                <a:spcPct val="20000"/>
              </a:spcBef>
            </a:pPr>
            <a:r>
              <a:rPr lang="en-US" sz="2400">
                <a:latin typeface="Arial Unicode MS" pitchFamily="34" charset="-128"/>
              </a:rPr>
              <a:t>A </a:t>
            </a:r>
            <a:r>
              <a:rPr lang="en-US" sz="2400">
                <a:solidFill>
                  <a:schemeClr val="accent2"/>
                </a:solidFill>
                <a:latin typeface="Arial Unicode MS" pitchFamily="34" charset="-128"/>
              </a:rPr>
              <a:t>search heuristic </a:t>
            </a:r>
            <a:r>
              <a:rPr lang="en-US" sz="2400" i="1">
                <a:solidFill>
                  <a:schemeClr val="accent2"/>
                </a:solidFill>
                <a:latin typeface="Arial Unicode MS" pitchFamily="34" charset="-128"/>
              </a:rPr>
              <a:t>h(n)</a:t>
            </a:r>
            <a:r>
              <a:rPr lang="en-US" sz="2400">
                <a:latin typeface="Arial Unicode MS" pitchFamily="34" charset="-128"/>
              </a:rPr>
              <a:t> is an estimate of the cost of the shortest path from node </a:t>
            </a:r>
            <a:r>
              <a:rPr lang="en-US" sz="2400" i="1">
                <a:latin typeface="Arial Unicode MS" pitchFamily="34" charset="-128"/>
              </a:rPr>
              <a:t>n</a:t>
            </a:r>
            <a:r>
              <a:rPr lang="en-US" sz="2400">
                <a:latin typeface="Arial Unicode MS" pitchFamily="34" charset="-128"/>
              </a:rPr>
              <a:t> to a goal node.</a:t>
            </a:r>
          </a:p>
        </p:txBody>
      </p:sp>
      <p:sp>
        <p:nvSpPr>
          <p:cNvPr id="7192" name="Rectangle 5"/>
          <p:cNvSpPr>
            <a:spLocks noChangeArrowheads="1"/>
          </p:cNvSpPr>
          <p:nvPr/>
        </p:nvSpPr>
        <p:spPr bwMode="auto">
          <a:xfrm>
            <a:off x="0" y="2636838"/>
            <a:ext cx="9144000" cy="1584325"/>
          </a:xfrm>
          <a:prstGeom prst="rect">
            <a:avLst/>
          </a:prstGeom>
          <a:noFill/>
          <a:ln w="9525">
            <a:noFill/>
            <a:miter lim="800000"/>
            <a:headEnd/>
            <a:tailEnd/>
          </a:ln>
        </p:spPr>
        <p:txBody>
          <a:bodyPr/>
          <a:lstStyle/>
          <a:p>
            <a:pPr marL="381000" indent="-381000">
              <a:spcBef>
                <a:spcPct val="20000"/>
              </a:spcBef>
              <a:buFontTx/>
              <a:buChar char="•"/>
            </a:pPr>
            <a:r>
              <a:rPr lang="en-US" sz="2400" i="1">
                <a:latin typeface="Arial Unicode MS" pitchFamily="34" charset="-128"/>
              </a:rPr>
              <a:t>h</a:t>
            </a:r>
            <a:r>
              <a:rPr lang="en-US" sz="2400">
                <a:latin typeface="Arial Unicode MS" pitchFamily="34" charset="-128"/>
              </a:rPr>
              <a:t> can be extended to paths:  </a:t>
            </a:r>
            <a:r>
              <a:rPr lang="en-US" sz="2400" i="1">
                <a:latin typeface="Arial Unicode MS" pitchFamily="34" charset="-128"/>
              </a:rPr>
              <a:t>h(</a:t>
            </a:r>
            <a:r>
              <a:rPr lang="en-US" sz="2400" b="1" i="1">
                <a:latin typeface="Arial Unicode MS" pitchFamily="34" charset="-128"/>
                <a:sym typeface="Symbol" pitchFamily="18" charset="2"/>
              </a:rPr>
              <a:t></a:t>
            </a:r>
            <a:r>
              <a:rPr lang="en-US" sz="2400" i="1">
                <a:latin typeface="Arial Unicode MS" pitchFamily="34" charset="-128"/>
              </a:rPr>
              <a:t>n</a:t>
            </a:r>
            <a:r>
              <a:rPr lang="en-US" sz="2400" i="1" baseline="-25000">
                <a:latin typeface="Arial Unicode MS" pitchFamily="34" charset="-128"/>
              </a:rPr>
              <a:t>0</a:t>
            </a:r>
            <a:r>
              <a:rPr lang="en-US" sz="2400" i="1">
                <a:latin typeface="Arial Unicode MS" pitchFamily="34" charset="-128"/>
              </a:rPr>
              <a:t>,…,n</a:t>
            </a:r>
            <a:r>
              <a:rPr lang="en-US" sz="2400" i="1" baseline="-25000">
                <a:latin typeface="Arial Unicode MS" pitchFamily="34" charset="-128"/>
              </a:rPr>
              <a:t>k</a:t>
            </a:r>
            <a:r>
              <a:rPr lang="en-US" sz="2400" b="1" i="1">
                <a:latin typeface="Arial Unicode MS" pitchFamily="34" charset="-128"/>
                <a:sym typeface="Symbol" pitchFamily="18" charset="2"/>
              </a:rPr>
              <a:t></a:t>
            </a:r>
            <a:r>
              <a:rPr lang="en-US" sz="2400" i="1">
                <a:latin typeface="Arial Unicode MS" pitchFamily="34" charset="-128"/>
              </a:rPr>
              <a:t>)=h(n</a:t>
            </a:r>
            <a:r>
              <a:rPr lang="en-US" sz="2400" i="1" baseline="-25000">
                <a:latin typeface="Arial Unicode MS" pitchFamily="34" charset="-128"/>
              </a:rPr>
              <a:t>k</a:t>
            </a:r>
            <a:r>
              <a:rPr lang="en-US" sz="2400" i="1">
                <a:latin typeface="Arial Unicode MS" pitchFamily="34" charset="-128"/>
              </a:rPr>
              <a:t>)</a:t>
            </a:r>
          </a:p>
          <a:p>
            <a:pPr marL="381000" indent="-381000">
              <a:spcBef>
                <a:spcPct val="20000"/>
              </a:spcBef>
              <a:buFontTx/>
              <a:buChar char="•"/>
            </a:pPr>
            <a:r>
              <a:rPr lang="en-US" sz="2400" i="1">
                <a:latin typeface="Arial Unicode MS" pitchFamily="34" charset="-128"/>
              </a:rPr>
              <a:t>h(n)</a:t>
            </a:r>
            <a:r>
              <a:rPr lang="en-US" sz="2400">
                <a:latin typeface="Arial Unicode MS" pitchFamily="34" charset="-128"/>
              </a:rPr>
              <a:t> uses only readily obtainable information (that is easy to compute) about a node.</a:t>
            </a:r>
          </a:p>
        </p:txBody>
      </p:sp>
      <p:sp>
        <p:nvSpPr>
          <p:cNvPr id="7193" name="Rectangle 6"/>
          <p:cNvSpPr>
            <a:spLocks noChangeArrowheads="1"/>
          </p:cNvSpPr>
          <p:nvPr/>
        </p:nvSpPr>
        <p:spPr bwMode="auto">
          <a:xfrm>
            <a:off x="34925" y="5300663"/>
            <a:ext cx="9144000" cy="1223962"/>
          </a:xfrm>
          <a:prstGeom prst="rect">
            <a:avLst/>
          </a:prstGeom>
          <a:noFill/>
          <a:ln w="9525">
            <a:noFill/>
            <a:miter lim="800000"/>
            <a:headEnd/>
            <a:tailEnd/>
          </a:ln>
        </p:spPr>
        <p:txBody>
          <a:bodyPr/>
          <a:lstStyle/>
          <a:p>
            <a:pPr marL="381000" indent="-381000">
              <a:spcBef>
                <a:spcPct val="20000"/>
              </a:spcBef>
              <a:buFontTx/>
              <a:buChar char="•"/>
            </a:pPr>
            <a:endParaRPr lang="en-US" sz="2400">
              <a:latin typeface="Arial Unicode MS" pitchFamily="34" charset="-128"/>
            </a:endParaRPr>
          </a:p>
        </p:txBody>
      </p:sp>
      <p:sp>
        <p:nvSpPr>
          <p:cNvPr id="7194" name="Text Box 7"/>
          <p:cNvSpPr txBox="1">
            <a:spLocks noChangeArrowheads="1"/>
          </p:cNvSpPr>
          <p:nvPr/>
        </p:nvSpPr>
        <p:spPr bwMode="auto">
          <a:xfrm>
            <a:off x="0" y="5300663"/>
            <a:ext cx="9144000" cy="457200"/>
          </a:xfrm>
          <a:prstGeom prst="rect">
            <a:avLst/>
          </a:prstGeom>
          <a:noFill/>
          <a:ln w="9525" algn="ctr">
            <a:noFill/>
            <a:miter lim="800000"/>
            <a:headEnd/>
            <a:tailEnd/>
          </a:ln>
        </p:spPr>
        <p:txBody>
          <a:bodyPr>
            <a:spAutoFit/>
          </a:bodyPr>
          <a:lstStyle/>
          <a:p>
            <a:pPr lvl="1"/>
            <a:r>
              <a:rPr lang="en-US" sz="2400">
                <a:latin typeface="Arial Unicode MS" pitchFamily="34" charset="-128"/>
              </a:rPr>
              <a:t> </a:t>
            </a:r>
          </a:p>
        </p:txBody>
      </p:sp>
      <p:grpSp>
        <p:nvGrpSpPr>
          <p:cNvPr id="7195" name="Group 24"/>
          <p:cNvGrpSpPr>
            <a:grpSpLocks/>
          </p:cNvGrpSpPr>
          <p:nvPr/>
        </p:nvGrpSpPr>
        <p:grpSpPr bwMode="auto">
          <a:xfrm>
            <a:off x="1476375" y="3860800"/>
            <a:ext cx="6696075" cy="2246313"/>
            <a:chOff x="1754" y="2713"/>
            <a:chExt cx="2404" cy="1134"/>
          </a:xfrm>
        </p:grpSpPr>
        <p:sp>
          <p:nvSpPr>
            <p:cNvPr id="7196" name="Oval 9"/>
            <p:cNvSpPr>
              <a:spLocks noChangeArrowheads="1"/>
            </p:cNvSpPr>
            <p:nvPr/>
          </p:nvSpPr>
          <p:spPr bwMode="auto">
            <a:xfrm>
              <a:off x="1754" y="3303"/>
              <a:ext cx="227" cy="227"/>
            </a:xfrm>
            <a:prstGeom prst="ellipse">
              <a:avLst/>
            </a:prstGeom>
            <a:noFill/>
            <a:ln w="9525" algn="ctr">
              <a:solidFill>
                <a:schemeClr val="tx1"/>
              </a:solidFill>
              <a:round/>
              <a:headEnd/>
              <a:tailEnd/>
            </a:ln>
          </p:spPr>
          <p:txBody>
            <a:bodyPr wrap="none" anchor="ctr">
              <a:spAutoFit/>
            </a:bodyPr>
            <a:lstStyle/>
            <a:p>
              <a:endParaRPr lang="en-US"/>
            </a:p>
          </p:txBody>
        </p:sp>
        <p:sp>
          <p:nvSpPr>
            <p:cNvPr id="7197" name="Oval 10"/>
            <p:cNvSpPr>
              <a:spLocks noChangeArrowheads="1"/>
            </p:cNvSpPr>
            <p:nvPr/>
          </p:nvSpPr>
          <p:spPr bwMode="auto">
            <a:xfrm>
              <a:off x="2751" y="3212"/>
              <a:ext cx="227" cy="227"/>
            </a:xfrm>
            <a:prstGeom prst="ellipse">
              <a:avLst/>
            </a:prstGeom>
            <a:noFill/>
            <a:ln w="9525" algn="ctr">
              <a:solidFill>
                <a:schemeClr val="tx1"/>
              </a:solidFill>
              <a:round/>
              <a:headEnd/>
              <a:tailEnd/>
            </a:ln>
          </p:spPr>
          <p:txBody>
            <a:bodyPr wrap="none" anchor="ctr">
              <a:spAutoFit/>
            </a:bodyPr>
            <a:lstStyle/>
            <a:p>
              <a:endParaRPr lang="en-US"/>
            </a:p>
          </p:txBody>
        </p:sp>
        <p:sp>
          <p:nvSpPr>
            <p:cNvPr id="7198" name="Oval 11"/>
            <p:cNvSpPr>
              <a:spLocks noChangeArrowheads="1"/>
            </p:cNvSpPr>
            <p:nvPr/>
          </p:nvSpPr>
          <p:spPr bwMode="auto">
            <a:xfrm>
              <a:off x="2207" y="2985"/>
              <a:ext cx="227" cy="227"/>
            </a:xfrm>
            <a:prstGeom prst="ellipse">
              <a:avLst/>
            </a:prstGeom>
            <a:noFill/>
            <a:ln w="9525" algn="ctr">
              <a:solidFill>
                <a:schemeClr val="tx1"/>
              </a:solidFill>
              <a:round/>
              <a:headEnd/>
              <a:tailEnd/>
            </a:ln>
          </p:spPr>
          <p:txBody>
            <a:bodyPr wrap="none" anchor="ctr">
              <a:spAutoFit/>
            </a:bodyPr>
            <a:lstStyle/>
            <a:p>
              <a:endParaRPr lang="en-US"/>
            </a:p>
          </p:txBody>
        </p:sp>
        <p:sp>
          <p:nvSpPr>
            <p:cNvPr id="7199" name="Oval 12"/>
            <p:cNvSpPr>
              <a:spLocks noChangeArrowheads="1"/>
            </p:cNvSpPr>
            <p:nvPr/>
          </p:nvSpPr>
          <p:spPr bwMode="auto">
            <a:xfrm>
              <a:off x="2116" y="3484"/>
              <a:ext cx="227" cy="227"/>
            </a:xfrm>
            <a:prstGeom prst="ellipse">
              <a:avLst/>
            </a:prstGeom>
            <a:noFill/>
            <a:ln w="9525" algn="ctr">
              <a:solidFill>
                <a:schemeClr val="tx1"/>
              </a:solidFill>
              <a:round/>
              <a:headEnd/>
              <a:tailEnd/>
            </a:ln>
          </p:spPr>
          <p:txBody>
            <a:bodyPr wrap="none" anchor="ctr">
              <a:spAutoFit/>
            </a:bodyPr>
            <a:lstStyle/>
            <a:p>
              <a:endParaRPr lang="en-US"/>
            </a:p>
          </p:txBody>
        </p:sp>
        <p:sp>
          <p:nvSpPr>
            <p:cNvPr id="7200" name="Oval 13"/>
            <p:cNvSpPr>
              <a:spLocks noChangeArrowheads="1"/>
            </p:cNvSpPr>
            <p:nvPr/>
          </p:nvSpPr>
          <p:spPr bwMode="auto">
            <a:xfrm>
              <a:off x="2524" y="3620"/>
              <a:ext cx="227" cy="227"/>
            </a:xfrm>
            <a:prstGeom prst="ellipse">
              <a:avLst/>
            </a:prstGeom>
            <a:noFill/>
            <a:ln w="9525" algn="ctr">
              <a:solidFill>
                <a:schemeClr val="tx1"/>
              </a:solidFill>
              <a:round/>
              <a:headEnd/>
              <a:tailEnd/>
            </a:ln>
          </p:spPr>
          <p:txBody>
            <a:bodyPr wrap="none" anchor="ctr">
              <a:spAutoFit/>
            </a:bodyPr>
            <a:lstStyle/>
            <a:p>
              <a:endParaRPr lang="en-US"/>
            </a:p>
          </p:txBody>
        </p:sp>
        <p:sp>
          <p:nvSpPr>
            <p:cNvPr id="7201" name="Oval 14"/>
            <p:cNvSpPr>
              <a:spLocks noChangeArrowheads="1"/>
            </p:cNvSpPr>
            <p:nvPr/>
          </p:nvSpPr>
          <p:spPr bwMode="auto">
            <a:xfrm>
              <a:off x="2660" y="2713"/>
              <a:ext cx="227" cy="227"/>
            </a:xfrm>
            <a:prstGeom prst="ellipse">
              <a:avLst/>
            </a:prstGeom>
            <a:noFill/>
            <a:ln w="9525" algn="ctr">
              <a:solidFill>
                <a:schemeClr val="tx1"/>
              </a:solidFill>
              <a:round/>
              <a:headEnd/>
              <a:tailEnd/>
            </a:ln>
          </p:spPr>
          <p:txBody>
            <a:bodyPr wrap="none" anchor="ctr">
              <a:spAutoFit/>
            </a:bodyPr>
            <a:lstStyle/>
            <a:p>
              <a:endParaRPr lang="en-US"/>
            </a:p>
          </p:txBody>
        </p:sp>
        <p:sp>
          <p:nvSpPr>
            <p:cNvPr id="7202" name="Line 15"/>
            <p:cNvSpPr>
              <a:spLocks noChangeShapeType="1"/>
            </p:cNvSpPr>
            <p:nvPr/>
          </p:nvSpPr>
          <p:spPr bwMode="auto">
            <a:xfrm flipV="1">
              <a:off x="1935" y="3166"/>
              <a:ext cx="272" cy="182"/>
            </a:xfrm>
            <a:prstGeom prst="line">
              <a:avLst/>
            </a:prstGeom>
            <a:noFill/>
            <a:ln w="9525">
              <a:solidFill>
                <a:schemeClr val="tx1"/>
              </a:solidFill>
              <a:round/>
              <a:headEnd/>
              <a:tailEnd type="triangle" w="med" len="med"/>
            </a:ln>
          </p:spPr>
          <p:txBody>
            <a:bodyPr wrap="none">
              <a:spAutoFit/>
            </a:bodyPr>
            <a:lstStyle/>
            <a:p>
              <a:endParaRPr lang="en-CA"/>
            </a:p>
          </p:txBody>
        </p:sp>
        <p:sp>
          <p:nvSpPr>
            <p:cNvPr id="7203" name="Line 16"/>
            <p:cNvSpPr>
              <a:spLocks noChangeShapeType="1"/>
            </p:cNvSpPr>
            <p:nvPr/>
          </p:nvSpPr>
          <p:spPr bwMode="auto">
            <a:xfrm>
              <a:off x="1935" y="3438"/>
              <a:ext cx="227" cy="91"/>
            </a:xfrm>
            <a:prstGeom prst="line">
              <a:avLst/>
            </a:prstGeom>
            <a:noFill/>
            <a:ln w="9525">
              <a:solidFill>
                <a:schemeClr val="tx1"/>
              </a:solidFill>
              <a:round/>
              <a:headEnd/>
              <a:tailEnd type="triangle" w="med" len="med"/>
            </a:ln>
          </p:spPr>
          <p:txBody>
            <a:bodyPr>
              <a:spAutoFit/>
            </a:bodyPr>
            <a:lstStyle/>
            <a:p>
              <a:endParaRPr lang="en-CA"/>
            </a:p>
          </p:txBody>
        </p:sp>
        <p:sp>
          <p:nvSpPr>
            <p:cNvPr id="7204" name="Line 17"/>
            <p:cNvSpPr>
              <a:spLocks noChangeShapeType="1"/>
            </p:cNvSpPr>
            <p:nvPr/>
          </p:nvSpPr>
          <p:spPr bwMode="auto">
            <a:xfrm flipV="1">
              <a:off x="2434" y="2894"/>
              <a:ext cx="272" cy="182"/>
            </a:xfrm>
            <a:prstGeom prst="line">
              <a:avLst/>
            </a:prstGeom>
            <a:noFill/>
            <a:ln w="9525">
              <a:solidFill>
                <a:schemeClr val="tx1"/>
              </a:solidFill>
              <a:round/>
              <a:headEnd/>
              <a:tailEnd type="triangle" w="med" len="med"/>
            </a:ln>
          </p:spPr>
          <p:txBody>
            <a:bodyPr wrap="none">
              <a:spAutoFit/>
            </a:bodyPr>
            <a:lstStyle/>
            <a:p>
              <a:endParaRPr lang="en-CA"/>
            </a:p>
          </p:txBody>
        </p:sp>
        <p:sp>
          <p:nvSpPr>
            <p:cNvPr id="7205" name="Line 18"/>
            <p:cNvSpPr>
              <a:spLocks noChangeShapeType="1"/>
            </p:cNvSpPr>
            <p:nvPr/>
          </p:nvSpPr>
          <p:spPr bwMode="auto">
            <a:xfrm>
              <a:off x="2434" y="3121"/>
              <a:ext cx="317" cy="181"/>
            </a:xfrm>
            <a:prstGeom prst="line">
              <a:avLst/>
            </a:prstGeom>
            <a:noFill/>
            <a:ln w="9525">
              <a:solidFill>
                <a:schemeClr val="tx1"/>
              </a:solidFill>
              <a:round/>
              <a:headEnd/>
              <a:tailEnd type="triangle" w="med" len="med"/>
            </a:ln>
          </p:spPr>
          <p:txBody>
            <a:bodyPr>
              <a:spAutoFit/>
            </a:bodyPr>
            <a:lstStyle/>
            <a:p>
              <a:endParaRPr lang="en-CA"/>
            </a:p>
          </p:txBody>
        </p:sp>
        <p:sp>
          <p:nvSpPr>
            <p:cNvPr id="7206" name="Line 19"/>
            <p:cNvSpPr>
              <a:spLocks noChangeShapeType="1"/>
            </p:cNvSpPr>
            <p:nvPr/>
          </p:nvSpPr>
          <p:spPr bwMode="auto">
            <a:xfrm>
              <a:off x="2343" y="3620"/>
              <a:ext cx="227" cy="91"/>
            </a:xfrm>
            <a:prstGeom prst="line">
              <a:avLst/>
            </a:prstGeom>
            <a:noFill/>
            <a:ln w="9525">
              <a:solidFill>
                <a:schemeClr val="tx1"/>
              </a:solidFill>
              <a:round/>
              <a:headEnd/>
              <a:tailEnd type="triangle" w="med" len="med"/>
            </a:ln>
          </p:spPr>
          <p:txBody>
            <a:bodyPr>
              <a:spAutoFit/>
            </a:bodyPr>
            <a:lstStyle/>
            <a:p>
              <a:endParaRPr lang="en-CA"/>
            </a:p>
          </p:txBody>
        </p:sp>
        <p:sp>
          <p:nvSpPr>
            <p:cNvPr id="7207" name="Oval 20"/>
            <p:cNvSpPr>
              <a:spLocks noChangeArrowheads="1"/>
            </p:cNvSpPr>
            <p:nvPr/>
          </p:nvSpPr>
          <p:spPr bwMode="auto">
            <a:xfrm>
              <a:off x="3931" y="3166"/>
              <a:ext cx="227" cy="227"/>
            </a:xfrm>
            <a:prstGeom prst="ellipse">
              <a:avLst/>
            </a:prstGeom>
            <a:solidFill>
              <a:srgbClr val="FFFF66"/>
            </a:solidFill>
            <a:ln w="9525" algn="ctr">
              <a:solidFill>
                <a:schemeClr val="tx1"/>
              </a:solidFill>
              <a:round/>
              <a:headEnd/>
              <a:tailEnd/>
            </a:ln>
          </p:spPr>
          <p:txBody>
            <a:bodyPr wrap="none" anchor="ctr">
              <a:spAutoFit/>
            </a:bodyPr>
            <a:lstStyle/>
            <a:p>
              <a:endParaRPr lang="en-US"/>
            </a:p>
          </p:txBody>
        </p:sp>
        <p:sp>
          <p:nvSpPr>
            <p:cNvPr id="7208" name="Freeform 21"/>
            <p:cNvSpPr>
              <a:spLocks/>
            </p:cNvSpPr>
            <p:nvPr/>
          </p:nvSpPr>
          <p:spPr bwMode="auto">
            <a:xfrm>
              <a:off x="2880" y="2750"/>
              <a:ext cx="1108" cy="439"/>
            </a:xfrm>
            <a:custGeom>
              <a:avLst/>
              <a:gdLst>
                <a:gd name="T0" fmla="*/ 2 w 1108"/>
                <a:gd name="T1" fmla="*/ 74 h 439"/>
                <a:gd name="T2" fmla="*/ 75 w 1108"/>
                <a:gd name="T3" fmla="*/ 46 h 439"/>
                <a:gd name="T4" fmla="*/ 212 w 1108"/>
                <a:gd name="T5" fmla="*/ 0 h 439"/>
                <a:gd name="T6" fmla="*/ 367 w 1108"/>
                <a:gd name="T7" fmla="*/ 10 h 439"/>
                <a:gd name="T8" fmla="*/ 523 w 1108"/>
                <a:gd name="T9" fmla="*/ 138 h 439"/>
                <a:gd name="T10" fmla="*/ 660 w 1108"/>
                <a:gd name="T11" fmla="*/ 165 h 439"/>
                <a:gd name="T12" fmla="*/ 733 w 1108"/>
                <a:gd name="T13" fmla="*/ 128 h 439"/>
                <a:gd name="T14" fmla="*/ 797 w 1108"/>
                <a:gd name="T15" fmla="*/ 138 h 439"/>
                <a:gd name="T16" fmla="*/ 824 w 1108"/>
                <a:gd name="T17" fmla="*/ 174 h 439"/>
                <a:gd name="T18" fmla="*/ 898 w 1108"/>
                <a:gd name="T19" fmla="*/ 256 h 439"/>
                <a:gd name="T20" fmla="*/ 1016 w 1108"/>
                <a:gd name="T21" fmla="*/ 293 h 439"/>
                <a:gd name="T22" fmla="*/ 1108 w 1108"/>
                <a:gd name="T23" fmla="*/ 439 h 4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8"/>
                <a:gd name="T37" fmla="*/ 0 h 439"/>
                <a:gd name="T38" fmla="*/ 1108 w 1108"/>
                <a:gd name="T39" fmla="*/ 439 h 4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8" h="439">
                  <a:moveTo>
                    <a:pt x="2" y="74"/>
                  </a:moveTo>
                  <a:cubicBezTo>
                    <a:pt x="38" y="36"/>
                    <a:pt x="0" y="68"/>
                    <a:pt x="75" y="46"/>
                  </a:cubicBezTo>
                  <a:cubicBezTo>
                    <a:pt x="122" y="32"/>
                    <a:pt x="164" y="11"/>
                    <a:pt x="212" y="0"/>
                  </a:cubicBezTo>
                  <a:cubicBezTo>
                    <a:pt x="264" y="3"/>
                    <a:pt x="316" y="5"/>
                    <a:pt x="367" y="10"/>
                  </a:cubicBezTo>
                  <a:cubicBezTo>
                    <a:pt x="435" y="17"/>
                    <a:pt x="472" y="104"/>
                    <a:pt x="523" y="138"/>
                  </a:cubicBezTo>
                  <a:cubicBezTo>
                    <a:pt x="559" y="191"/>
                    <a:pt x="597" y="172"/>
                    <a:pt x="660" y="165"/>
                  </a:cubicBezTo>
                  <a:cubicBezTo>
                    <a:pt x="689" y="155"/>
                    <a:pt x="704" y="139"/>
                    <a:pt x="733" y="128"/>
                  </a:cubicBezTo>
                  <a:cubicBezTo>
                    <a:pt x="754" y="131"/>
                    <a:pt x="778" y="128"/>
                    <a:pt x="797" y="138"/>
                  </a:cubicBezTo>
                  <a:cubicBezTo>
                    <a:pt x="810" y="145"/>
                    <a:pt x="814" y="163"/>
                    <a:pt x="824" y="174"/>
                  </a:cubicBezTo>
                  <a:cubicBezTo>
                    <a:pt x="846" y="200"/>
                    <a:pt x="871" y="235"/>
                    <a:pt x="898" y="256"/>
                  </a:cubicBezTo>
                  <a:cubicBezTo>
                    <a:pt x="936" y="286"/>
                    <a:pt x="967" y="286"/>
                    <a:pt x="1016" y="293"/>
                  </a:cubicBezTo>
                  <a:cubicBezTo>
                    <a:pt x="1079" y="334"/>
                    <a:pt x="1061" y="392"/>
                    <a:pt x="1108" y="439"/>
                  </a:cubicBezTo>
                </a:path>
              </a:pathLst>
            </a:custGeom>
            <a:noFill/>
            <a:ln w="9525">
              <a:solidFill>
                <a:schemeClr val="tx1"/>
              </a:solidFill>
              <a:round/>
              <a:headEnd/>
              <a:tailEnd type="triangle" w="med" len="med"/>
            </a:ln>
          </p:spPr>
          <p:txBody>
            <a:bodyPr wrap="none">
              <a:spAutoFit/>
            </a:bodyPr>
            <a:lstStyle/>
            <a:p>
              <a:endParaRPr lang="en-US"/>
            </a:p>
          </p:txBody>
        </p:sp>
        <p:sp>
          <p:nvSpPr>
            <p:cNvPr id="7209" name="Freeform 22"/>
            <p:cNvSpPr>
              <a:spLocks/>
            </p:cNvSpPr>
            <p:nvPr/>
          </p:nvSpPr>
          <p:spPr bwMode="auto">
            <a:xfrm>
              <a:off x="2982" y="3336"/>
              <a:ext cx="951" cy="164"/>
            </a:xfrm>
            <a:custGeom>
              <a:avLst/>
              <a:gdLst>
                <a:gd name="T0" fmla="*/ 0 w 951"/>
                <a:gd name="T1" fmla="*/ 0 h 164"/>
                <a:gd name="T2" fmla="*/ 18 w 951"/>
                <a:gd name="T3" fmla="*/ 73 h 164"/>
                <a:gd name="T4" fmla="*/ 73 w 951"/>
                <a:gd name="T5" fmla="*/ 109 h 164"/>
                <a:gd name="T6" fmla="*/ 247 w 951"/>
                <a:gd name="T7" fmla="*/ 45 h 164"/>
                <a:gd name="T8" fmla="*/ 320 w 951"/>
                <a:gd name="T9" fmla="*/ 54 h 164"/>
                <a:gd name="T10" fmla="*/ 366 w 951"/>
                <a:gd name="T11" fmla="*/ 100 h 164"/>
                <a:gd name="T12" fmla="*/ 448 w 951"/>
                <a:gd name="T13" fmla="*/ 164 h 164"/>
                <a:gd name="T14" fmla="*/ 558 w 951"/>
                <a:gd name="T15" fmla="*/ 91 h 164"/>
                <a:gd name="T16" fmla="*/ 732 w 951"/>
                <a:gd name="T17" fmla="*/ 128 h 164"/>
                <a:gd name="T18" fmla="*/ 905 w 951"/>
                <a:gd name="T19" fmla="*/ 82 h 164"/>
                <a:gd name="T20" fmla="*/ 942 w 951"/>
                <a:gd name="T21" fmla="*/ 36 h 164"/>
                <a:gd name="T22" fmla="*/ 951 w 951"/>
                <a:gd name="T23" fmla="*/ 9 h 1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1"/>
                <a:gd name="T37" fmla="*/ 0 h 164"/>
                <a:gd name="T38" fmla="*/ 951 w 951"/>
                <a:gd name="T39" fmla="*/ 164 h 1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1" h="164">
                  <a:moveTo>
                    <a:pt x="0" y="0"/>
                  </a:moveTo>
                  <a:cubicBezTo>
                    <a:pt x="5" y="25"/>
                    <a:pt x="0" y="55"/>
                    <a:pt x="18" y="73"/>
                  </a:cubicBezTo>
                  <a:cubicBezTo>
                    <a:pt x="33" y="88"/>
                    <a:pt x="73" y="109"/>
                    <a:pt x="73" y="109"/>
                  </a:cubicBezTo>
                  <a:cubicBezTo>
                    <a:pt x="128" y="74"/>
                    <a:pt x="182" y="56"/>
                    <a:pt x="247" y="45"/>
                  </a:cubicBezTo>
                  <a:cubicBezTo>
                    <a:pt x="271" y="48"/>
                    <a:pt x="298" y="44"/>
                    <a:pt x="320" y="54"/>
                  </a:cubicBezTo>
                  <a:cubicBezTo>
                    <a:pt x="340" y="63"/>
                    <a:pt x="349" y="87"/>
                    <a:pt x="366" y="100"/>
                  </a:cubicBezTo>
                  <a:cubicBezTo>
                    <a:pt x="394" y="122"/>
                    <a:pt x="419" y="145"/>
                    <a:pt x="448" y="164"/>
                  </a:cubicBezTo>
                  <a:cubicBezTo>
                    <a:pt x="477" y="121"/>
                    <a:pt x="510" y="103"/>
                    <a:pt x="558" y="91"/>
                  </a:cubicBezTo>
                  <a:cubicBezTo>
                    <a:pt x="621" y="98"/>
                    <a:pt x="672" y="112"/>
                    <a:pt x="732" y="128"/>
                  </a:cubicBezTo>
                  <a:cubicBezTo>
                    <a:pt x="818" y="121"/>
                    <a:pt x="847" y="137"/>
                    <a:pt x="905" y="82"/>
                  </a:cubicBezTo>
                  <a:cubicBezTo>
                    <a:pt x="924" y="64"/>
                    <a:pt x="929" y="62"/>
                    <a:pt x="942" y="36"/>
                  </a:cubicBezTo>
                  <a:cubicBezTo>
                    <a:pt x="946" y="27"/>
                    <a:pt x="951" y="9"/>
                    <a:pt x="951" y="9"/>
                  </a:cubicBezTo>
                </a:path>
              </a:pathLst>
            </a:custGeom>
            <a:noFill/>
            <a:ln w="9525">
              <a:solidFill>
                <a:schemeClr val="tx1"/>
              </a:solidFill>
              <a:round/>
              <a:headEnd/>
              <a:tailEnd type="triangle" w="med" len="med"/>
            </a:ln>
          </p:spPr>
          <p:txBody>
            <a:bodyPr wrap="none">
              <a:spAutoFit/>
            </a:bodyPr>
            <a:lstStyle/>
            <a:p>
              <a:endParaRPr lang="en-US"/>
            </a:p>
          </p:txBody>
        </p:sp>
        <p:sp>
          <p:nvSpPr>
            <p:cNvPr id="7210" name="Freeform 23"/>
            <p:cNvSpPr>
              <a:spLocks/>
            </p:cNvSpPr>
            <p:nvPr/>
          </p:nvSpPr>
          <p:spPr bwMode="auto">
            <a:xfrm>
              <a:off x="2735" y="3381"/>
              <a:ext cx="1401" cy="461"/>
            </a:xfrm>
            <a:custGeom>
              <a:avLst/>
              <a:gdLst>
                <a:gd name="T0" fmla="*/ 0 w 1401"/>
                <a:gd name="T1" fmla="*/ 384 h 461"/>
                <a:gd name="T2" fmla="*/ 348 w 1401"/>
                <a:gd name="T3" fmla="*/ 403 h 461"/>
                <a:gd name="T4" fmla="*/ 457 w 1401"/>
                <a:gd name="T5" fmla="*/ 375 h 461"/>
                <a:gd name="T6" fmla="*/ 595 w 1401"/>
                <a:gd name="T7" fmla="*/ 384 h 461"/>
                <a:gd name="T8" fmla="*/ 640 w 1401"/>
                <a:gd name="T9" fmla="*/ 421 h 461"/>
                <a:gd name="T10" fmla="*/ 704 w 1401"/>
                <a:gd name="T11" fmla="*/ 448 h 461"/>
                <a:gd name="T12" fmla="*/ 841 w 1401"/>
                <a:gd name="T13" fmla="*/ 439 h 461"/>
                <a:gd name="T14" fmla="*/ 1015 w 1401"/>
                <a:gd name="T15" fmla="*/ 393 h 461"/>
                <a:gd name="T16" fmla="*/ 1262 w 1401"/>
                <a:gd name="T17" fmla="*/ 384 h 461"/>
                <a:gd name="T18" fmla="*/ 1381 w 1401"/>
                <a:gd name="T19" fmla="*/ 320 h 461"/>
                <a:gd name="T20" fmla="*/ 1353 w 1401"/>
                <a:gd name="T21" fmla="*/ 147 h 461"/>
                <a:gd name="T22" fmla="*/ 1335 w 1401"/>
                <a:gd name="T23" fmla="*/ 92 h 461"/>
                <a:gd name="T24" fmla="*/ 1353 w 1401"/>
                <a:gd name="T25" fmla="*/ 0 h 4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01"/>
                <a:gd name="T40" fmla="*/ 0 h 461"/>
                <a:gd name="T41" fmla="*/ 1401 w 1401"/>
                <a:gd name="T42" fmla="*/ 461 h 4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01" h="461">
                  <a:moveTo>
                    <a:pt x="0" y="384"/>
                  </a:moveTo>
                  <a:cubicBezTo>
                    <a:pt x="77" y="461"/>
                    <a:pt x="315" y="404"/>
                    <a:pt x="348" y="403"/>
                  </a:cubicBezTo>
                  <a:cubicBezTo>
                    <a:pt x="384" y="390"/>
                    <a:pt x="420" y="384"/>
                    <a:pt x="457" y="375"/>
                  </a:cubicBezTo>
                  <a:cubicBezTo>
                    <a:pt x="503" y="378"/>
                    <a:pt x="549" y="379"/>
                    <a:pt x="595" y="384"/>
                  </a:cubicBezTo>
                  <a:cubicBezTo>
                    <a:pt x="641" y="389"/>
                    <a:pt x="608" y="394"/>
                    <a:pt x="640" y="421"/>
                  </a:cubicBezTo>
                  <a:cubicBezTo>
                    <a:pt x="654" y="433"/>
                    <a:pt x="686" y="442"/>
                    <a:pt x="704" y="448"/>
                  </a:cubicBezTo>
                  <a:cubicBezTo>
                    <a:pt x="750" y="445"/>
                    <a:pt x="796" y="445"/>
                    <a:pt x="841" y="439"/>
                  </a:cubicBezTo>
                  <a:cubicBezTo>
                    <a:pt x="899" y="431"/>
                    <a:pt x="956" y="397"/>
                    <a:pt x="1015" y="393"/>
                  </a:cubicBezTo>
                  <a:cubicBezTo>
                    <a:pt x="1097" y="387"/>
                    <a:pt x="1180" y="387"/>
                    <a:pt x="1262" y="384"/>
                  </a:cubicBezTo>
                  <a:cubicBezTo>
                    <a:pt x="1328" y="373"/>
                    <a:pt x="1338" y="366"/>
                    <a:pt x="1381" y="320"/>
                  </a:cubicBezTo>
                  <a:cubicBezTo>
                    <a:pt x="1401" y="259"/>
                    <a:pt x="1389" y="198"/>
                    <a:pt x="1353" y="147"/>
                  </a:cubicBezTo>
                  <a:cubicBezTo>
                    <a:pt x="1347" y="129"/>
                    <a:pt x="1341" y="110"/>
                    <a:pt x="1335" y="92"/>
                  </a:cubicBezTo>
                  <a:cubicBezTo>
                    <a:pt x="1328" y="71"/>
                    <a:pt x="1353" y="24"/>
                    <a:pt x="1353" y="0"/>
                  </a:cubicBezTo>
                </a:path>
              </a:pathLst>
            </a:custGeom>
            <a:noFill/>
            <a:ln w="9525">
              <a:solidFill>
                <a:schemeClr val="tx1"/>
              </a:solidFill>
              <a:round/>
              <a:headEnd/>
              <a:tailEnd type="triangle" w="med" len="med"/>
            </a:ln>
          </p:spPr>
          <p:txBody>
            <a:bodyPr wrap="none">
              <a:spAutoFit/>
            </a:bodyPr>
            <a:lstStyle/>
            <a:p>
              <a:endParaRPr lang="en-US"/>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a:spLocks noGrp="1"/>
          </p:cNvSpPr>
          <p:nvPr>
            <p:ph type="ftr" sz="quarter" idx="11"/>
          </p:nvPr>
        </p:nvSpPr>
        <p:spPr/>
        <p:txBody>
          <a:bodyPr/>
          <a:lstStyle/>
          <a:p>
            <a:pPr>
              <a:defRPr/>
            </a:pPr>
            <a:r>
              <a:rPr lang="en-US" smtClean="0"/>
              <a:t>CPSC 322, Lecture 3</a:t>
            </a:r>
            <a:endParaRPr lang="en-US"/>
          </a:p>
        </p:txBody>
      </p:sp>
      <p:sp>
        <p:nvSpPr>
          <p:cNvPr id="10" name="Slide Number Placeholder 6"/>
          <p:cNvSpPr>
            <a:spLocks noGrp="1"/>
          </p:cNvSpPr>
          <p:nvPr>
            <p:ph type="sldNum" sz="quarter" idx="12"/>
          </p:nvPr>
        </p:nvSpPr>
        <p:spPr/>
        <p:txBody>
          <a:bodyPr/>
          <a:lstStyle/>
          <a:p>
            <a:pPr>
              <a:defRPr/>
            </a:pPr>
            <a:r>
              <a:rPr lang="en-US"/>
              <a:t>Slide </a:t>
            </a:r>
            <a:fld id="{02CEE249-B26F-4871-8496-B24D56E67F86}" type="slidenum">
              <a:rPr lang="en-US"/>
              <a:pPr>
                <a:defRPr/>
              </a:pPr>
              <a:t>9</a:t>
            </a:fld>
            <a:endParaRPr lang="en-US"/>
          </a:p>
        </p:txBody>
      </p:sp>
      <p:sp>
        <p:nvSpPr>
          <p:cNvPr id="8197" name="Rectangle 2"/>
          <p:cNvSpPr>
            <a:spLocks noGrp="1" noChangeArrowheads="1"/>
          </p:cNvSpPr>
          <p:nvPr>
            <p:ph type="title"/>
          </p:nvPr>
        </p:nvSpPr>
        <p:spPr/>
        <p:txBody>
          <a:bodyPr/>
          <a:lstStyle/>
          <a:p>
            <a:pPr eaLnBrk="1" hangingPunct="1"/>
            <a:r>
              <a:rPr lang="en-US" smtClean="0"/>
              <a:t>More formally (cont.)</a:t>
            </a:r>
          </a:p>
        </p:txBody>
      </p:sp>
      <p:sp>
        <p:nvSpPr>
          <p:cNvPr id="8198" name="Rectangle 3"/>
          <p:cNvSpPr>
            <a:spLocks noChangeArrowheads="1"/>
          </p:cNvSpPr>
          <p:nvPr/>
        </p:nvSpPr>
        <p:spPr bwMode="auto">
          <a:xfrm>
            <a:off x="358775" y="981075"/>
            <a:ext cx="8785225" cy="1295400"/>
          </a:xfrm>
          <a:prstGeom prst="rect">
            <a:avLst/>
          </a:prstGeom>
          <a:solidFill>
            <a:srgbClr val="EFFFFF"/>
          </a:solidFill>
          <a:ln w="12700">
            <a:solidFill>
              <a:schemeClr val="tx1"/>
            </a:solidFill>
            <a:miter lim="800000"/>
            <a:headEnd/>
            <a:tailEnd/>
          </a:ln>
        </p:spPr>
        <p:txBody>
          <a:bodyPr/>
          <a:lstStyle/>
          <a:p>
            <a:pPr marL="381000" indent="-381000">
              <a:spcBef>
                <a:spcPct val="20000"/>
              </a:spcBef>
            </a:pPr>
            <a:r>
              <a:rPr lang="en-US" sz="2400">
                <a:latin typeface="Arial Unicode MS" pitchFamily="34" charset="-128"/>
              </a:rPr>
              <a:t>Definition (</a:t>
            </a:r>
            <a:r>
              <a:rPr lang="en-US" sz="2400" b="1">
                <a:latin typeface="Arial Unicode MS" pitchFamily="34" charset="-128"/>
              </a:rPr>
              <a:t>admissible heuristic</a:t>
            </a:r>
            <a:r>
              <a:rPr lang="en-US" sz="2400">
                <a:latin typeface="Arial Unicode MS" pitchFamily="34" charset="-128"/>
              </a:rPr>
              <a:t>)</a:t>
            </a:r>
          </a:p>
          <a:p>
            <a:pPr marL="381000" indent="-381000">
              <a:spcBef>
                <a:spcPct val="20000"/>
              </a:spcBef>
            </a:pPr>
            <a:r>
              <a:rPr lang="en-US" sz="2400">
                <a:latin typeface="Arial Unicode MS" pitchFamily="34" charset="-128"/>
              </a:rPr>
              <a:t>A search heuristic </a:t>
            </a:r>
            <a:r>
              <a:rPr lang="en-US" sz="2400" i="1">
                <a:latin typeface="Arial Unicode MS" pitchFamily="34" charset="-128"/>
              </a:rPr>
              <a:t>h(n)</a:t>
            </a:r>
            <a:r>
              <a:rPr lang="en-US" sz="2400">
                <a:latin typeface="Arial Unicode MS" pitchFamily="34" charset="-128"/>
              </a:rPr>
              <a:t> is </a:t>
            </a:r>
            <a:r>
              <a:rPr lang="en-US" sz="2400">
                <a:solidFill>
                  <a:schemeClr val="accent2"/>
                </a:solidFill>
                <a:latin typeface="Arial Unicode MS" pitchFamily="34" charset="-128"/>
              </a:rPr>
              <a:t>admissible </a:t>
            </a:r>
            <a:r>
              <a:rPr lang="en-US" sz="2400">
                <a:latin typeface="Arial Unicode MS" pitchFamily="34" charset="-128"/>
              </a:rPr>
              <a:t>if it is never an overestimate of the cost from </a:t>
            </a:r>
            <a:r>
              <a:rPr lang="en-US" sz="2400" i="1">
                <a:latin typeface="Arial Unicode MS" pitchFamily="34" charset="-128"/>
              </a:rPr>
              <a:t>n</a:t>
            </a:r>
            <a:r>
              <a:rPr lang="en-US" sz="2400">
                <a:latin typeface="Arial Unicode MS" pitchFamily="34" charset="-128"/>
              </a:rPr>
              <a:t> to a goal.</a:t>
            </a:r>
            <a:endParaRPr lang="en-US">
              <a:latin typeface="Arial Unicode MS" pitchFamily="34" charset="-128"/>
            </a:endParaRPr>
          </a:p>
        </p:txBody>
      </p:sp>
      <p:sp>
        <p:nvSpPr>
          <p:cNvPr id="8199" name="Rectangle 6"/>
          <p:cNvSpPr>
            <a:spLocks noChangeArrowheads="1"/>
          </p:cNvSpPr>
          <p:nvPr/>
        </p:nvSpPr>
        <p:spPr bwMode="auto">
          <a:xfrm>
            <a:off x="34925" y="5300663"/>
            <a:ext cx="9144000" cy="1223962"/>
          </a:xfrm>
          <a:prstGeom prst="rect">
            <a:avLst/>
          </a:prstGeom>
          <a:noFill/>
          <a:ln w="9525">
            <a:noFill/>
            <a:miter lim="800000"/>
            <a:headEnd/>
            <a:tailEnd/>
          </a:ln>
        </p:spPr>
        <p:txBody>
          <a:bodyPr/>
          <a:lstStyle/>
          <a:p>
            <a:pPr marL="381000" indent="-381000">
              <a:spcBef>
                <a:spcPct val="20000"/>
              </a:spcBef>
              <a:buFontTx/>
              <a:buChar char="•"/>
            </a:pPr>
            <a:endParaRPr lang="en-US" sz="2400">
              <a:latin typeface="Arial Unicode MS" pitchFamily="34" charset="-128"/>
            </a:endParaRPr>
          </a:p>
        </p:txBody>
      </p:sp>
      <p:sp>
        <p:nvSpPr>
          <p:cNvPr id="8200" name="Text Box 7"/>
          <p:cNvSpPr txBox="1">
            <a:spLocks noChangeArrowheads="1"/>
          </p:cNvSpPr>
          <p:nvPr/>
        </p:nvSpPr>
        <p:spPr bwMode="auto">
          <a:xfrm>
            <a:off x="0" y="5300663"/>
            <a:ext cx="9144000" cy="457200"/>
          </a:xfrm>
          <a:prstGeom prst="rect">
            <a:avLst/>
          </a:prstGeom>
          <a:noFill/>
          <a:ln w="9525" algn="ctr">
            <a:noFill/>
            <a:miter lim="800000"/>
            <a:headEnd/>
            <a:tailEnd/>
          </a:ln>
        </p:spPr>
        <p:txBody>
          <a:bodyPr>
            <a:spAutoFit/>
          </a:bodyPr>
          <a:lstStyle/>
          <a:p>
            <a:pPr lvl="1"/>
            <a:r>
              <a:rPr lang="en-US" sz="2400">
                <a:latin typeface="Arial Unicode MS" pitchFamily="34" charset="-128"/>
              </a:rPr>
              <a:t> </a:t>
            </a:r>
          </a:p>
        </p:txBody>
      </p:sp>
      <p:sp>
        <p:nvSpPr>
          <p:cNvPr id="8201" name="Rectangle 8"/>
          <p:cNvSpPr>
            <a:spLocks noChangeArrowheads="1"/>
          </p:cNvSpPr>
          <p:nvPr/>
        </p:nvSpPr>
        <p:spPr bwMode="auto">
          <a:xfrm>
            <a:off x="0" y="2636838"/>
            <a:ext cx="9144000" cy="1223962"/>
          </a:xfrm>
          <a:prstGeom prst="rect">
            <a:avLst/>
          </a:prstGeom>
          <a:noFill/>
          <a:ln w="9525">
            <a:noFill/>
            <a:miter lim="800000"/>
            <a:headEnd/>
            <a:tailEnd/>
          </a:ln>
        </p:spPr>
        <p:txBody>
          <a:bodyPr/>
          <a:lstStyle/>
          <a:p>
            <a:pPr marL="381000" indent="-381000">
              <a:spcBef>
                <a:spcPct val="20000"/>
              </a:spcBef>
              <a:buFontTx/>
              <a:buChar char="•"/>
            </a:pPr>
            <a:r>
              <a:rPr lang="en-US" sz="2400">
                <a:latin typeface="Arial Unicode MS" pitchFamily="34" charset="-128"/>
              </a:rPr>
              <a:t>There is never a path from </a:t>
            </a:r>
            <a:r>
              <a:rPr lang="en-US" sz="2400" i="1">
                <a:latin typeface="Arial Unicode MS" pitchFamily="34" charset="-128"/>
              </a:rPr>
              <a:t>n</a:t>
            </a:r>
            <a:r>
              <a:rPr lang="en-US" sz="2400">
                <a:latin typeface="Arial Unicode MS" pitchFamily="34" charset="-128"/>
              </a:rPr>
              <a:t> to a goal that has path length less than </a:t>
            </a:r>
            <a:r>
              <a:rPr lang="en-US" sz="2400" i="1">
                <a:latin typeface="Arial Unicode MS" pitchFamily="34" charset="-128"/>
              </a:rPr>
              <a:t>h(n)</a:t>
            </a:r>
            <a:r>
              <a:rPr lang="en-US" sz="2400">
                <a:latin typeface="Arial Unicode MS" pitchFamily="34" charset="-128"/>
              </a:rPr>
              <a:t>.</a:t>
            </a:r>
          </a:p>
          <a:p>
            <a:pPr marL="381000" indent="-381000">
              <a:spcBef>
                <a:spcPct val="20000"/>
              </a:spcBef>
              <a:buFontTx/>
              <a:buChar char="•"/>
            </a:pPr>
            <a:r>
              <a:rPr lang="en-US" sz="2400">
                <a:latin typeface="Arial Unicode MS" pitchFamily="34" charset="-128"/>
              </a:rPr>
              <a:t>another way of saying this: </a:t>
            </a:r>
            <a:r>
              <a:rPr lang="en-US" sz="2400" i="1">
                <a:latin typeface="Arial Unicode MS" pitchFamily="34" charset="-128"/>
              </a:rPr>
              <a:t>h(n)</a:t>
            </a:r>
            <a:r>
              <a:rPr lang="en-US" sz="2400">
                <a:latin typeface="Arial Unicode MS" pitchFamily="34" charset="-128"/>
              </a:rPr>
              <a:t> is a </a:t>
            </a:r>
            <a:r>
              <a:rPr lang="en-US" sz="2400">
                <a:solidFill>
                  <a:schemeClr val="accent2"/>
                </a:solidFill>
                <a:latin typeface="Arial Unicode MS" pitchFamily="34" charset="-128"/>
              </a:rPr>
              <a:t>lower bound</a:t>
            </a:r>
            <a:r>
              <a:rPr lang="en-US" sz="2400">
                <a:latin typeface="Arial Unicode MS" pitchFamily="34" charset="-128"/>
              </a:rPr>
              <a:t> on the cost of getting from </a:t>
            </a:r>
            <a:r>
              <a:rPr lang="en-US" sz="2400" i="1">
                <a:latin typeface="Arial Unicode MS" pitchFamily="34" charset="-128"/>
              </a:rPr>
              <a:t>n</a:t>
            </a:r>
            <a:r>
              <a:rPr lang="en-US" sz="2400">
                <a:latin typeface="Arial Unicode MS" pitchFamily="34" charset="-128"/>
              </a:rPr>
              <a:t> to the nearest goal.</a:t>
            </a:r>
          </a:p>
        </p:txBody>
      </p:sp>
      <p:pic>
        <p:nvPicPr>
          <p:cNvPr id="8202" name="Picture 12"/>
          <p:cNvPicPr>
            <a:picLocks noChangeAspect="1" noChangeArrowheads="1"/>
          </p:cNvPicPr>
          <p:nvPr/>
        </p:nvPicPr>
        <p:blipFill>
          <a:blip r:embed="rId4" cstate="print"/>
          <a:srcRect/>
          <a:stretch>
            <a:fillRect/>
          </a:stretch>
        </p:blipFill>
        <p:spPr bwMode="auto">
          <a:xfrm>
            <a:off x="6011863" y="5084763"/>
            <a:ext cx="1657350" cy="612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20997</TotalTime>
  <Words>5181</Words>
  <Application>Microsoft Office PowerPoint</Application>
  <PresentationFormat>On-screen Show (4:3)</PresentationFormat>
  <Paragraphs>1133</Paragraphs>
  <Slides>68</Slides>
  <Notes>67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68</vt:i4>
      </vt:variant>
    </vt:vector>
  </HeadingPairs>
  <TitlesOfParts>
    <vt:vector size="71" baseType="lpstr">
      <vt:lpstr>Default Design</vt:lpstr>
      <vt:lpstr>Acrobat Document</vt:lpstr>
      <vt:lpstr>Equation</vt:lpstr>
      <vt:lpstr>Slide 1</vt:lpstr>
      <vt:lpstr>Course Announcements</vt:lpstr>
      <vt:lpstr>Lecture Overview</vt:lpstr>
      <vt:lpstr>Recap: Search with Costs</vt:lpstr>
      <vt:lpstr>Recap Uninformed Search</vt:lpstr>
      <vt:lpstr>Recap Uninformed Search</vt:lpstr>
      <vt:lpstr>Heuristic Search</vt:lpstr>
      <vt:lpstr>More formally</vt:lpstr>
      <vt:lpstr>More formally (cont.)</vt:lpstr>
      <vt:lpstr>Example Admissible Heuristic Functions</vt:lpstr>
      <vt:lpstr>Example Admissible Heuristic Functions</vt:lpstr>
      <vt:lpstr>Example Admissible Heuristic Functions</vt:lpstr>
      <vt:lpstr>Example Admissible Heuristic Functions</vt:lpstr>
      <vt:lpstr>Example Heuristic Functions</vt:lpstr>
      <vt:lpstr>Example Heuristic Functions</vt:lpstr>
      <vt:lpstr>How to Construct a Heuristic</vt:lpstr>
      <vt:lpstr>How to Construct a Heuristic (cont.)</vt:lpstr>
      <vt:lpstr>Another approach to construct heuristics</vt:lpstr>
      <vt:lpstr>Heuristics: Dominance</vt:lpstr>
      <vt:lpstr>Combining Heuristics</vt:lpstr>
      <vt:lpstr>Combining Heuristics: Example</vt:lpstr>
      <vt:lpstr>Admissible heuristic for Vacuum world?</vt:lpstr>
      <vt:lpstr>Lecture Overview</vt:lpstr>
      <vt:lpstr>Best-First Search</vt:lpstr>
      <vt:lpstr>Analysis of Best-First Search</vt:lpstr>
      <vt:lpstr>Lecture Overview</vt:lpstr>
      <vt:lpstr>A* Search Algorithm</vt:lpstr>
      <vt:lpstr>Computing f-values </vt:lpstr>
      <vt:lpstr>Analysis of A*</vt:lpstr>
      <vt:lpstr>Optimality of A*</vt:lpstr>
      <vt:lpstr>Why is A* optimal?</vt:lpstr>
      <vt:lpstr>Why is A* optimal? (cont’)</vt:lpstr>
      <vt:lpstr>Optimal efficiency of A*</vt:lpstr>
      <vt:lpstr>Sample A* applications</vt:lpstr>
      <vt:lpstr>DFS, BFS, A* Animation Example</vt:lpstr>
      <vt:lpstr>nPuzzles are not always solvable</vt:lpstr>
      <vt:lpstr>Learning Goals for today’s class (part 1)</vt:lpstr>
      <vt:lpstr>Lecture Overview</vt:lpstr>
      <vt:lpstr>Lecture Overview</vt:lpstr>
      <vt:lpstr>Branch-and-Bound Search</vt:lpstr>
      <vt:lpstr>Branch-and-Bound Search Algorithm</vt:lpstr>
      <vt:lpstr>Branch-and-Bound Search Algorithm</vt:lpstr>
      <vt:lpstr>Branch-and-Bound Analysis</vt:lpstr>
      <vt:lpstr>Lecture Overview</vt:lpstr>
      <vt:lpstr>Other A* Enhancements</vt:lpstr>
      <vt:lpstr>(Heuristic) Iterative Deepening – IDA*</vt:lpstr>
      <vt:lpstr>Analysis of Iterative Deepening A* (IDA*)</vt:lpstr>
      <vt:lpstr>Memory-bounded A*</vt:lpstr>
      <vt:lpstr>Lecture Overview</vt:lpstr>
      <vt:lpstr>Cycle Checking</vt:lpstr>
      <vt:lpstr>Repeated States / Multiple Paths</vt:lpstr>
      <vt:lpstr>Multiple-Path Pruning</vt:lpstr>
      <vt:lpstr>Multiple-Path Pruning &amp; Optimal Solutions</vt:lpstr>
      <vt:lpstr>Multiple-Path Pruning &amp; Optimal Solutions</vt:lpstr>
      <vt:lpstr>Pruning Cycles</vt:lpstr>
      <vt:lpstr>Lecture Overview</vt:lpstr>
      <vt:lpstr>Dynamic Programming</vt:lpstr>
      <vt:lpstr>Dynamic Programming</vt:lpstr>
      <vt:lpstr>Dynamic Programming</vt:lpstr>
      <vt:lpstr>Learning Goals for today’s class</vt:lpstr>
      <vt:lpstr>Recap Search</vt:lpstr>
      <vt:lpstr>Recap Search (some qualifications)</vt:lpstr>
      <vt:lpstr>Search in Practice</vt:lpstr>
      <vt:lpstr>Search in Practice (cont’)</vt:lpstr>
      <vt:lpstr>For next class</vt:lpstr>
      <vt:lpstr>Branch-and-Bound Analysis</vt:lpstr>
      <vt:lpstr>Memory-bounded A*</vt:lpstr>
      <vt:lpstr>Memory-bounded A*</vt:lpstr>
    </vt:vector>
  </TitlesOfParts>
  <Company>UBC Computer Sciences Department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conati</dc:creator>
  <cp:lastModifiedBy>carenini</cp:lastModifiedBy>
  <cp:revision>465</cp:revision>
  <dcterms:created xsi:type="dcterms:W3CDTF">2000-08-26T02:46:38Z</dcterms:created>
  <dcterms:modified xsi:type="dcterms:W3CDTF">2012-05-15T03:07:14Z</dcterms:modified>
</cp:coreProperties>
</file>