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4.xml" ContentType="application/vnd.openxmlformats-officedocument.presentationml.tags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98" r:id="rId2"/>
    <p:sldId id="457" r:id="rId3"/>
    <p:sldId id="458" r:id="rId4"/>
    <p:sldId id="459" r:id="rId5"/>
    <p:sldId id="404" r:id="rId6"/>
    <p:sldId id="365" r:id="rId7"/>
    <p:sldId id="373" r:id="rId8"/>
    <p:sldId id="374" r:id="rId9"/>
    <p:sldId id="382" r:id="rId10"/>
    <p:sldId id="363" r:id="rId11"/>
    <p:sldId id="463" r:id="rId12"/>
    <p:sldId id="464" r:id="rId13"/>
    <p:sldId id="460" r:id="rId14"/>
    <p:sldId id="406" r:id="rId15"/>
    <p:sldId id="461" r:id="rId16"/>
    <p:sldId id="462" r:id="rId17"/>
    <p:sldId id="447" r:id="rId18"/>
    <p:sldId id="395" r:id="rId19"/>
    <p:sldId id="396" r:id="rId20"/>
    <p:sldId id="407" r:id="rId21"/>
    <p:sldId id="448" r:id="rId22"/>
    <p:sldId id="394" r:id="rId23"/>
    <p:sldId id="383" r:id="rId24"/>
    <p:sldId id="401" r:id="rId25"/>
    <p:sldId id="403" r:id="rId26"/>
    <p:sldId id="385" r:id="rId27"/>
    <p:sldId id="387" r:id="rId28"/>
    <p:sldId id="386" r:id="rId29"/>
    <p:sldId id="388" r:id="rId30"/>
    <p:sldId id="397" r:id="rId31"/>
    <p:sldId id="411" r:id="rId32"/>
    <p:sldId id="449" r:id="rId33"/>
    <p:sldId id="413" r:id="rId34"/>
    <p:sldId id="414" r:id="rId35"/>
    <p:sldId id="405" r:id="rId36"/>
    <p:sldId id="451" r:id="rId37"/>
    <p:sldId id="416" r:id="rId38"/>
    <p:sldId id="417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19" r:id="rId48"/>
    <p:sldId id="420" r:id="rId49"/>
    <p:sldId id="422" r:id="rId50"/>
    <p:sldId id="423" r:id="rId51"/>
    <p:sldId id="473" r:id="rId52"/>
    <p:sldId id="474" r:id="rId53"/>
    <p:sldId id="475" r:id="rId54"/>
    <p:sldId id="476" r:id="rId55"/>
    <p:sldId id="424" r:id="rId56"/>
    <p:sldId id="425" r:id="rId57"/>
    <p:sldId id="477" r:id="rId58"/>
    <p:sldId id="426" r:id="rId59"/>
    <p:sldId id="430" r:id="rId60"/>
    <p:sldId id="452" r:id="rId61"/>
    <p:sldId id="432" r:id="rId62"/>
    <p:sldId id="433" r:id="rId63"/>
    <p:sldId id="434" r:id="rId64"/>
    <p:sldId id="435" r:id="rId65"/>
    <p:sldId id="436" r:id="rId66"/>
    <p:sldId id="478" r:id="rId67"/>
    <p:sldId id="456" r:id="rId68"/>
    <p:sldId id="438" r:id="rId69"/>
    <p:sldId id="439" r:id="rId70"/>
    <p:sldId id="440" r:id="rId71"/>
    <p:sldId id="479" r:id="rId72"/>
    <p:sldId id="480" r:id="rId73"/>
    <p:sldId id="441" r:id="rId74"/>
    <p:sldId id="442" r:id="rId75"/>
    <p:sldId id="443" r:id="rId76"/>
    <p:sldId id="445" r:id="rId77"/>
    <p:sldId id="446" r:id="rId78"/>
    <p:sldId id="444" r:id="rId79"/>
    <p:sldId id="450" r:id="rId80"/>
    <p:sldId id="453" r:id="rId81"/>
    <p:sldId id="454" r:id="rId82"/>
    <p:sldId id="455" r:id="rId8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66"/>
    <a:srgbClr val="33CC33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84817" autoAdjust="0"/>
  </p:normalViewPr>
  <p:slideViewPr>
    <p:cSldViewPr>
      <p:cViewPr>
        <p:scale>
          <a:sx n="66" d="100"/>
          <a:sy n="66" d="100"/>
        </p:scale>
        <p:origin x="-57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28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2D81B7-562B-48B4-9994-4C9FC922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E50AFF-8106-4752-88BB-6A6662638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FA90D-5B35-4EFD-857D-FDE5746B4EC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</a:t>
            </a:r>
            <a:r>
              <a:rPr lang="en-US" b="1" smtClean="0"/>
              <a:t>2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BBB4B-B6CC-44AA-8401-99769DFA5EE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Restate / justify that the following is true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Environment changes only when the agent acts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Agent can perfectly predict effect of its actions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Agent is given a goal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F5F92-B1C7-48CC-B24E-D37EC654983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F5F92-B1C7-48CC-B24E-D37EC654983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360 x 1000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FB760-8C5D-44D3-97F7-B79F247232B4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4410076"/>
            <a:ext cx="559816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5CB50-6CD7-4039-9AE5-08BF7A2C1FD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44E0E-9D80-4730-8ED8-0F5F328165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44E0E-9D80-4730-8ED8-0F5F328165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5BA0B-E9A0-4C7C-B96C-12F848485B5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04D18-51EF-42AF-AFAE-ED4B850E216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Check CIspace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6C23E-5560-4252-864B-E81AD4E3185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9 factorial =  362880 states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A561F-F3C5-4310-8EAA-338F105861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60FDC-43A7-4DA3-A46A-5E780FB8BD4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States if the world had n locations?</a:t>
            </a:r>
          </a:p>
          <a:p>
            <a:pPr eaLnBrk="1" hangingPunct="1"/>
            <a:r>
              <a:rPr lang="en-US" smtClean="0"/>
              <a:t>Some simplifications wrt real world</a:t>
            </a:r>
          </a:p>
          <a:p>
            <a:pPr eaLnBrk="1" hangingPunct="1">
              <a:buFontTx/>
              <a:buChar char="-"/>
            </a:pPr>
            <a:r>
              <a:rPr lang="en-US" smtClean="0"/>
              <a:t>Discrete location</a:t>
            </a:r>
          </a:p>
          <a:p>
            <a:pPr eaLnBrk="1" hangingPunct="1">
              <a:buFontTx/>
              <a:buChar char="-"/>
            </a:pPr>
            <a:r>
              <a:rPr lang="en-US" smtClean="0"/>
              <a:t>Discrete dirt</a:t>
            </a:r>
          </a:p>
          <a:p>
            <a:pPr eaLnBrk="1" hangingPunct="1">
              <a:buFontTx/>
              <a:buChar char="-"/>
            </a:pPr>
            <a:r>
              <a:rPr lang="en-US" smtClean="0"/>
              <a:t>Reliable cleaning</a:t>
            </a:r>
          </a:p>
          <a:p>
            <a:pPr eaLnBrk="1" hangingPunct="1">
              <a:buFontTx/>
              <a:buChar char="-"/>
            </a:pPr>
            <a:r>
              <a:rPr lang="en-US" smtClean="0"/>
              <a:t>Room never gets messed up once cleaned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5BA0B-E9A0-4C7C-B96C-12F848485B5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6D829-38B1-4E95-9FD0-5D1356E5A2D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F3A95-9E14-4D64-8C29-6CF555A83E6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Many problem solving problems tasks can be transformed into the problem of finding paths in a graph. Searching in a graph is an appropriate level of abstraction that allows one to study search independently from the task domain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C7951-5202-4D1D-8AB1-C8036CCB970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OLD example</a:t>
            </a: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Search Space: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neighbors(o103, [ts, l2d3, o109])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neighbors(ts, [mail])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neighbors(mail, [])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neighbors(o109, [o111, o119])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neighbors(o111, [])</a:t>
            </a:r>
          </a:p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neighbors(storage, [])</a:t>
            </a:r>
          </a:p>
          <a:p>
            <a:pPr lvl="2" eaLnBrk="1" hangingPunct="1">
              <a:lnSpc>
                <a:spcPct val="10000"/>
              </a:lnSpc>
            </a:pPr>
            <a:r>
              <a:rPr lang="en-US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.</a:t>
            </a:r>
          </a:p>
          <a:p>
            <a:pPr lvl="2" eaLnBrk="1" hangingPunct="1">
              <a:lnSpc>
                <a:spcPct val="10000"/>
              </a:lnSpc>
            </a:pPr>
            <a:r>
              <a:rPr lang="en-US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.</a:t>
            </a:r>
          </a:p>
          <a:p>
            <a:pPr lvl="2" eaLnBrk="1" hangingPunct="1">
              <a:lnSpc>
                <a:spcPct val="10000"/>
              </a:lnSpc>
            </a:pPr>
            <a:r>
              <a:rPr lang="en-US" smtClean="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.</a:t>
            </a:r>
          </a:p>
          <a:p>
            <a:pPr eaLnBrk="1" hangingPunct="1"/>
            <a:endParaRPr lang="en-US" sz="1000" smtClean="0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EBZZZZ+MTSYN"/>
              </a:rPr>
              <a:t>Goal</a:t>
            </a:r>
            <a:r>
              <a:rPr lang="en-US" sz="1000" smtClean="0">
                <a:solidFill>
                  <a:srgbClr val="000000"/>
                </a:solidFill>
                <a:latin typeface="EBZZZZ+MTSYN"/>
              </a:rPr>
              <a:t>: is_goal(r123)</a:t>
            </a: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EBZZZZ+MTSYN"/>
              </a:rPr>
              <a:t>Start</a:t>
            </a:r>
            <a:r>
              <a:rPr lang="en-US" sz="1000" smtClean="0">
                <a:solidFill>
                  <a:srgbClr val="000000"/>
                </a:solidFill>
                <a:latin typeface="EBZZZZ+MTSYN"/>
              </a:rPr>
              <a:t>: is_start(o103).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48122-8AAB-4045-BAC7-E79AAC0EAE8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Check CIspace</a:t>
            </a:r>
          </a:p>
          <a:p>
            <a:pPr eaLnBrk="1" hangingPunct="1"/>
            <a:r>
              <a:rPr lang="en-US" smtClean="0"/>
              <a:t>There are many other solutions! But of lesser quality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D8327-49B0-42FE-BB00-DCA133CE665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F80E1-81DD-4DCC-80EB-EFCFB1DD325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simplestExample in AIspace  USE FINE STEP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5FA55-69E9-46EF-AF78-24C1B3B5F75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MAKE TRANSPARENCY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B4A92-1448-4177-9914-7C11EF8AAD2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2CCD4B-0F20-4E73-B759-469D0697B4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470A1-3C75-42E5-A518-8ABF5C04B7D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94FE7-D50E-4E14-B640-59426ED2F5C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Discuss In groups - Give a few mins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After the algorithm returns,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it can be asked for more answers and the procedure continues.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5BA0B-E9A0-4C7C-B96C-12F848485B5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93FD8-9883-4AA5-A757-67358ABEB1C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Lecture slides DO NOT contain everything that is said in class, but you are still responsible for this content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So, make sure you bring yourself up-to-date if you miss a class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71756-860B-436F-B86C-6AD7E4778E3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m maximum depth of the search tree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032F6-CBC6-4525-9563-85BDAF3BA64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5BA0B-E9A0-4C7C-B96C-12F848485B5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CD323-FCAD-4597-A6A6-9ED8C353528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LIFO queue</a:t>
            </a:r>
          </a:p>
          <a:p>
            <a:pPr eaLnBrk="1" hangingPunct="1"/>
            <a:r>
              <a:rPr lang="en-US" smtClean="0"/>
              <a:t>The deepest in the current frontier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57328-A9B2-4D88-879D-14B9BDD54F5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longest path is expanded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9EE70-1060-48B2-8435-C0489C0D51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BE9EEE-319F-4BD0-9EBD-8551F52E25AB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A110D-8941-42DC-859C-58EE8BC43A1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marL="0" lvl="1" eaLnBrk="1" hangingPunct="1"/>
            <a:r>
              <a:rPr lang="en-US" sz="2000" smtClean="0">
                <a:latin typeface="Arial Unicode MS" pitchFamily="34" charset="-128"/>
              </a:rPr>
              <a:t>Ordering heuristic is weak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8F868-B407-4689-857F-47AB2F51602A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21FC3-2F21-436B-9382-237B913E9852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8903A-ED60-4085-8E45-41FFFD2BFE9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6965B-8DBA-4984-8C94-0321E1E1B2E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54CDD-CB50-472E-8E9B-1885135357EC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1000" dirty="0" smtClean="0"/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Arial Unicode MS" pitchFamily="34" charset="-128"/>
              </a:rPr>
              <a:t>Is BFS </a:t>
            </a:r>
            <a:r>
              <a:rPr lang="en-US" sz="1000" dirty="0" smtClean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1000" dirty="0" smtClean="0">
                <a:latin typeface="Arial Unicode MS" pitchFamily="34" charset="-128"/>
              </a:rPr>
              <a:t>?</a:t>
            </a:r>
          </a:p>
          <a:p>
            <a:pPr lvl="1" eaLnBrk="1" hangingPunct="1"/>
            <a:r>
              <a:rPr lang="en-US" sz="1000" dirty="0" smtClean="0">
                <a:latin typeface="Arial Unicode MS" pitchFamily="34" charset="-128"/>
              </a:rPr>
              <a:t>(we are assuming finite branching factor)</a:t>
            </a:r>
            <a:endParaRPr lang="en-US" sz="1000" dirty="0" smtClean="0"/>
          </a:p>
          <a:p>
            <a:pPr lvl="1" eaLnBrk="1" hangingPunct="1"/>
            <a:endParaRPr lang="en-US" sz="1000" dirty="0" smtClean="0"/>
          </a:p>
          <a:p>
            <a:pPr lvl="1" eaLnBrk="1" hangingPunct="1"/>
            <a:r>
              <a:rPr lang="en-US" sz="1000" dirty="0" smtClean="0"/>
              <a:t>we must store the whole frontier in memory</a:t>
            </a:r>
            <a:endParaRPr lang="en-US" sz="9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A2CDD-66BA-4185-BB09-95BA3B3655BA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 Unicode MS" pitchFamily="34" charset="-128"/>
              </a:rPr>
              <a:t>there may be infinite paths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D2D40-19FA-4BAB-8529-F31806535135}" type="slidenum">
              <a:rPr lang="en-US"/>
              <a:pPr/>
              <a:t>57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D5CBF-AB83-4B10-8AE1-DE424410A74F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1A30C-8D60-444D-A986-6110A9680C33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Assume b finite</a:t>
            </a:r>
          </a:p>
          <a:p>
            <a:pPr eaLnBrk="1" hangingPunct="1"/>
            <a:r>
              <a:rPr lang="en-US" dirty="0" smtClean="0"/>
              <a:t>And </a:t>
            </a:r>
            <a:r>
              <a:rPr lang="en-US" baseline="0" dirty="0" smtClean="0"/>
              <a:t> </a:t>
            </a:r>
            <a:r>
              <a:rPr lang="en-US" dirty="0" smtClean="0"/>
              <a:t>step are all identical</a:t>
            </a:r>
          </a:p>
          <a:p>
            <a:pPr eaLnBrk="1" hangingPunct="1"/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big O notation usually only provides an upper bound on the growth rate of the function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5BA0B-E9A0-4C7C-B96C-12F848485B5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5BA0B-E9A0-4C7C-B96C-12F848485B52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3AD52-958A-443E-A3D4-987581AE083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Why not 0 2 4? 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So far all search strategies that are guaranteed to halt use exponential space.</a:t>
            </a:r>
          </a:p>
          <a:p>
            <a:pPr eaLnBrk="1" hangingPunct="1"/>
            <a:r>
              <a:rPr lang="en-US" sz="1000" smtClean="0"/>
              <a:t>Increase the depth-bound when the search fails unnaturally (depth-bound was reached).</a:t>
            </a:r>
          </a:p>
          <a:p>
            <a:pPr eaLnBrk="1" hangingPunct="1"/>
            <a:endParaRPr lang="en-CA" sz="100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52EA7-2E26-4C74-8617-C26C69F83B9B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Why not 0 2 4? 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So far all search strategies that are guaranteed to halt use exponential space.</a:t>
            </a:r>
          </a:p>
          <a:p>
            <a:pPr eaLnBrk="1" hangingPunct="1"/>
            <a:r>
              <a:rPr lang="en-US" sz="1000" smtClean="0"/>
              <a:t>Increase the depth-bound when the search fails unnaturally (depth-bound was reached).</a:t>
            </a:r>
          </a:p>
          <a:p>
            <a:pPr eaLnBrk="1" hangingPunct="1"/>
            <a:endParaRPr lang="en-CA" sz="100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21D89-161B-4EAE-8B10-842D40927623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4330700"/>
            <a:ext cx="5130800" cy="4179888"/>
          </a:xfrm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b="1" smtClean="0"/>
              <a:t>For b= 10, k = 5. BSF 111,111 and ID = 123,456 (only 11% more nodes)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The larges b the better, but even with b = 2 the search ID will take only ~4 times as much as BFS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Problem. When the branching factor is 1 at depth K, iterative deepening will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Have searched k + (k-1) + (k-2) +….1 =k(k+1)/2</a:t>
            </a:r>
          </a:p>
          <a:p>
            <a:pPr eaLnBrk="1" hangingPunct="1">
              <a:spcBef>
                <a:spcPct val="50000"/>
              </a:spcBef>
            </a:pPr>
            <a:endParaRPr lang="en-US" smtClean="0"/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Iterative deepening is good when there is a large search space and the depth of the solution is not known.</a:t>
            </a:r>
          </a:p>
          <a:p>
            <a:pPr eaLnBrk="1" hangingPunct="1"/>
            <a:endParaRPr lang="en-US" i="1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EA7B1-6D18-4C88-959B-487F72EFFA0F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dirty="0" smtClean="0">
                <a:solidFill>
                  <a:schemeClr val="accent4"/>
                </a:solidFill>
              </a:rPr>
              <a:t>If IDS returns a solution of length k why there cannot be a solution of length k-2?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2C3C0-1013-46D6-A4D0-AA88D063D992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b="1" i="1" dirty="0" smtClean="0"/>
              <a:t>How many times you create the nodes at that level</a:t>
            </a:r>
          </a:p>
          <a:p>
            <a:pPr eaLnBrk="1" hangingPunct="1"/>
            <a:endParaRPr lang="en-US" b="1" i="1" dirty="0" smtClean="0"/>
          </a:p>
          <a:p>
            <a:pPr eaLnBrk="1" hangingPunct="1"/>
            <a:r>
              <a:rPr lang="en-US" dirty="0" smtClean="0"/>
              <a:t>For b= 10 and d = 5. BSF 111,111 and ID = 123,456 (only 11% more nodes)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Iterative deepening is good when there is a large search space and the depth of the solution is not known.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5BA0B-E9A0-4C7C-B96C-12F848485B52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5F9D2-260F-4159-BBC9-E176507D4A18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4125A-4894-42EA-82E9-540A3BD9CBB2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Cost can be negative!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20CD3-0119-472D-A49F-8CAFDC050AF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AI agents can be very complex and sophisticated</a:t>
            </a:r>
          </a:p>
          <a:p>
            <a:pPr eaLnBrk="1" hangingPunct="1"/>
            <a:r>
              <a:rPr lang="en-US" smtClean="0"/>
              <a:t>Let’s start from a very simple one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GOAL: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study search</a:t>
            </a:r>
            <a:r>
              <a:rPr lang="en-US" smtClean="0"/>
              <a:t>, a basic method underlying many intelligent agents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48A78-C048-4463-9D09-81FBCD2A6362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Example with vancouver neighborhoods (simplified)</a:t>
            </a:r>
          </a:p>
          <a:p>
            <a:pPr eaLnBrk="1" hangingPunct="1"/>
            <a:r>
              <a:rPr lang="en-US" smtClean="0"/>
              <a:t>Show that 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6AC55-4CA8-49D7-A522-F54DEE914ECE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6AC55-4CA8-49D7-A522-F54DEE914ECE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E9A9B-D4DC-4851-862D-E0379B7AAF67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goal can be at the end of the longest path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D47D-8797-49F1-B305-E17D0551DDE9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looking inside state</a:t>
            </a:r>
            <a:r>
              <a:rPr lang="en-US" baseline="0" dirty="0" smtClean="0"/>
              <a:t> at the end of the path</a:t>
            </a:r>
          </a:p>
          <a:p>
            <a:pPr eaLnBrk="1" hangingPunct="1"/>
            <a:r>
              <a:rPr lang="en-US" baseline="0" dirty="0" smtClean="0"/>
              <a:t>Asking: How close is this to the goal?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B6426-1C37-4A42-A1B4-44ABEED5EBD0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C4926-CF24-4ADD-9CFF-9EC65E1A7D34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BB55E-4461-44C9-A67C-87FD669733A3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50BD5-8576-4073-B0FC-B2A21B45FF85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EC19D-2D02-4A46-B8F9-1242DC3B57A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As we have seen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FAB8-1B86-4533-A82F-7E3BE1D41FA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explicit state  or features</a:t>
            </a:r>
          </a:p>
          <a:p>
            <a:pPr eaLnBrk="1" hangingPunct="1"/>
            <a:r>
              <a:rPr lang="en-US" smtClean="0"/>
              <a:t>Restate / justify that the following is true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Environment changes only when the agent acts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can perfectly predict effect of its actions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is given a goal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50EA958-16BA-479A-87B9-A050ED870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5AAA08-BDB4-4004-82A6-8CF4B73F7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3D95BA7-E4DD-468D-BB58-51B8E714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4F4BE5B-DD1F-48FF-AFD9-8EA4C7C8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FDE0FBD-2CF4-4AAD-92E4-EB09EDAF8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C0ED390-77E0-439A-B0A1-D51C4FEBF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F5E7EFB-A84C-4C71-AE1A-E7C194FEF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3B122B6-1E0E-4CA5-A351-31DBEB3C3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CD7ED1-80A7-4294-9C59-83931839B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0DFE1E-1A25-4B2F-8188-8DBBD7307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C42F23F-216C-4113-AC8F-D9758EA2F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7C424F-AFE5-43BA-B451-0463F2C64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285C70B-E2A9-4349-AA60-3501C8EA9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slide" Target="slide1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6.v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" Target="slide11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hyperlink" Target="http://www.aispace.org/mainTools.shtml" TargetMode="Externa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://www.aispace.org/mainTools.shtm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5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" Target="slide63.xml"/><Relationship Id="rId4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7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EF7EF5E-F07C-42CC-B9BC-D236FBB2BB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  <a:endParaRPr lang="en-US" sz="4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</a:t>
            </a:r>
            <a:r>
              <a:rPr lang="en-US" b="1" dirty="0" smtClean="0">
                <a:latin typeface="Arial Unicode MS" pitchFamily="34" charset="-128"/>
              </a:rPr>
              <a:t>2</a:t>
            </a: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3.0-3.4)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10, 2012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47D60-CDB1-4496-B34C-A5A0D554617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8-Puzzle?</a:t>
            </a:r>
          </a:p>
        </p:txBody>
      </p:sp>
      <p:sp>
        <p:nvSpPr>
          <p:cNvPr id="71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50825" y="1412875"/>
          <a:ext cx="8604250" cy="4033838"/>
        </p:xfrm>
        <a:graphic>
          <a:graphicData uri="http://schemas.openxmlformats.org/presentationml/2006/ole">
            <p:oleObj spid="_x0000_s7170" name="Acrobat Document" r:id="rId4" imgW="2133898" imgH="1000000" progId="AcroExch.Document.7">
              <p:embed/>
            </p:oleObj>
          </a:graphicData>
        </a:graphic>
      </p:graphicFrame>
      <p:sp>
        <p:nvSpPr>
          <p:cNvPr id="7183" name="Text Box 7"/>
          <p:cNvSpPr txBox="1">
            <a:spLocks noChangeArrowheads="1"/>
          </p:cNvSpPr>
          <p:nvPr/>
        </p:nvSpPr>
        <p:spPr bwMode="auto">
          <a:xfrm>
            <a:off x="755650" y="4941888"/>
            <a:ext cx="31908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Possible start state</a:t>
            </a:r>
          </a:p>
        </p:txBody>
      </p:sp>
      <p:sp>
        <p:nvSpPr>
          <p:cNvPr id="7184" name="Text Box 8"/>
          <p:cNvSpPr txBox="1">
            <a:spLocks noChangeArrowheads="1"/>
          </p:cNvSpPr>
          <p:nvPr/>
        </p:nvSpPr>
        <p:spPr bwMode="auto">
          <a:xfrm>
            <a:off x="5795963" y="4941888"/>
            <a:ext cx="18065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Goal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ight-puzz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1066800"/>
            <a:ext cx="71310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581400" y="206375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Eight Puzzle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11188" y="3716338"/>
            <a:ext cx="81375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 sz="2400" b="1"/>
              <a:t>States</a:t>
            </a:r>
            <a:r>
              <a:rPr lang="en-US" sz="2400"/>
              <a:t>: each state specifies which number/blank occupies each of the 9 tiles</a:t>
            </a:r>
          </a:p>
          <a:p>
            <a:r>
              <a:rPr lang="en-US" sz="2400"/>
              <a:t>     HOW MANY STATES ? </a:t>
            </a:r>
          </a:p>
          <a:p>
            <a:pPr>
              <a:lnSpc>
                <a:spcPct val="60000"/>
              </a:lnSpc>
            </a:pPr>
            <a:endParaRPr lang="en-US" sz="2400"/>
          </a:p>
          <a:p>
            <a:r>
              <a:rPr lang="en-US" sz="2400" b="1"/>
              <a:t>Operators</a:t>
            </a:r>
            <a:r>
              <a:rPr lang="en-US" sz="2400"/>
              <a:t>: blank moves left, right, up down</a:t>
            </a:r>
          </a:p>
          <a:p>
            <a:pPr>
              <a:lnSpc>
                <a:spcPct val="60000"/>
              </a:lnSpc>
            </a:pPr>
            <a:endParaRPr lang="en-US" sz="2400"/>
          </a:p>
          <a:p>
            <a:r>
              <a:rPr lang="en-US" sz="2400" b="1"/>
              <a:t>Goal</a:t>
            </a:r>
            <a:r>
              <a:rPr lang="en-US" sz="2400"/>
              <a:t>: configuration with numbers in right sequence</a:t>
            </a:r>
          </a:p>
          <a:p>
            <a:pPr>
              <a:lnSpc>
                <a:spcPct val="60000"/>
              </a:lnSpc>
            </a:pPr>
            <a:endParaRPr lang="en-US" sz="2400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38963" y="4870450"/>
            <a:ext cx="646112" cy="503238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i="1"/>
              <a:t>9!</a:t>
            </a:r>
            <a:endParaRPr lang="en-US" i="1" baseline="30000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500563" y="4868863"/>
            <a:ext cx="636587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8</a:t>
            </a:r>
            <a:r>
              <a:rPr lang="en-US" i="1" baseline="30000"/>
              <a:t>9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072188" y="4849813"/>
            <a:ext cx="677862" cy="5238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 9</a:t>
            </a:r>
            <a:r>
              <a:rPr lang="en-US" i="1" baseline="30000"/>
              <a:t>9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5353050" y="4868863"/>
            <a:ext cx="53340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2</a:t>
            </a:r>
            <a:r>
              <a:rPr lang="en-US" i="1" baseline="30000"/>
              <a:t>9</a:t>
            </a:r>
            <a:endParaRPr lang="en-US" i="1"/>
          </a:p>
        </p:txBody>
      </p:sp>
      <p:sp>
        <p:nvSpPr>
          <p:cNvPr id="9" name="Rectangle 8"/>
          <p:cNvSpPr/>
          <p:nvPr/>
        </p:nvSpPr>
        <p:spPr>
          <a:xfrm>
            <a:off x="2195513" y="5516563"/>
            <a:ext cx="3960812" cy="36036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76375" y="6092825"/>
            <a:ext cx="5759450" cy="431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ight-puz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066800"/>
            <a:ext cx="71310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581400" y="206375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Eight Puzzle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11188" y="3716338"/>
            <a:ext cx="81375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 sz="2400" b="1"/>
              <a:t>States</a:t>
            </a:r>
            <a:r>
              <a:rPr lang="en-US" sz="2400"/>
              <a:t>: each state specifies which number/blank occupies each of the 9 tiles</a:t>
            </a:r>
          </a:p>
          <a:p>
            <a:r>
              <a:rPr lang="en-US" sz="2400"/>
              <a:t>     HOW MANY STATES ? </a:t>
            </a:r>
          </a:p>
          <a:p>
            <a:pPr>
              <a:lnSpc>
                <a:spcPct val="60000"/>
              </a:lnSpc>
            </a:pPr>
            <a:endParaRPr lang="en-US" sz="2400"/>
          </a:p>
          <a:p>
            <a:r>
              <a:rPr lang="en-US" sz="2400" b="1"/>
              <a:t>Operators</a:t>
            </a:r>
            <a:r>
              <a:rPr lang="en-US" sz="2400"/>
              <a:t>: blank moves left, right, up down</a:t>
            </a:r>
          </a:p>
          <a:p>
            <a:pPr>
              <a:lnSpc>
                <a:spcPct val="60000"/>
              </a:lnSpc>
            </a:pPr>
            <a:endParaRPr lang="en-US" sz="2400"/>
          </a:p>
          <a:p>
            <a:r>
              <a:rPr lang="en-US" sz="2400" b="1"/>
              <a:t>Goal</a:t>
            </a:r>
            <a:r>
              <a:rPr lang="en-US" sz="2400"/>
              <a:t>: configuration with numbers in right sequence</a:t>
            </a:r>
          </a:p>
          <a:p>
            <a:pPr>
              <a:lnSpc>
                <a:spcPct val="60000"/>
              </a:lnSpc>
            </a:pPr>
            <a:endParaRPr lang="en-US" sz="2400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55976" y="4869160"/>
            <a:ext cx="646112" cy="503238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i="1"/>
              <a:t>9!</a:t>
            </a:r>
            <a:endParaRPr lang="en-US" i="1" baseline="30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88F94D-1F37-487A-A6C9-6F4AA8815ED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vacuum world</a:t>
            </a:r>
          </a:p>
        </p:txBody>
      </p:sp>
      <p:pic>
        <p:nvPicPr>
          <p:cNvPr id="29701" name="Picture 4" descr="vacuum2-sp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336" r="57138" b="79919"/>
          <a:stretch>
            <a:fillRect/>
          </a:stretch>
        </p:blipFill>
        <p:spPr>
          <a:xfrm>
            <a:off x="1137007" y="3860800"/>
            <a:ext cx="2066568" cy="1008360"/>
          </a:xfrm>
        </p:spPr>
      </p:pic>
      <p:pic>
        <p:nvPicPr>
          <p:cNvPr id="29702" name="Picture 6" descr="vacuum2-space"/>
          <p:cNvPicPr>
            <a:picLocks noChangeAspect="1" noChangeArrowheads="1"/>
          </p:cNvPicPr>
          <p:nvPr/>
        </p:nvPicPr>
        <p:blipFill>
          <a:blip r:embed="rId3" cstate="print"/>
          <a:srcRect l="64967" t="78511" r="-203"/>
          <a:stretch>
            <a:fillRect/>
          </a:stretch>
        </p:blipFill>
        <p:spPr bwMode="auto">
          <a:xfrm>
            <a:off x="5508104" y="3933056"/>
            <a:ext cx="2952328" cy="110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5650" y="5300663"/>
            <a:ext cx="31908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Possible start state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651500" y="5229225"/>
            <a:ext cx="328166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8"/>
              </a:rPr>
              <a:t>Possible goal </a:t>
            </a:r>
            <a:r>
              <a:rPr lang="en-US" dirty="0">
                <a:latin typeface="Arial Unicode MS" pitchFamily="34" charset="-128"/>
              </a:rPr>
              <a:t>state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288" y="1052513"/>
            <a:ext cx="3671887" cy="1125537"/>
          </a:xfrm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  <a:cs typeface="+mn-cs"/>
              </a:rPr>
              <a:t>States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Two rooms: r1, r2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Each room can be either dirty or not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Vacuuming agent can be in either in r1 or r2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2673C57-8A59-494A-80AD-267FB631AAB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vacuum world</a:t>
            </a:r>
          </a:p>
        </p:txBody>
      </p:sp>
      <p:pic>
        <p:nvPicPr>
          <p:cNvPr id="8222" name="Picture 4" descr="vacuum2-space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 l="8336" r="57138" b="79919"/>
          <a:stretch>
            <a:fillRect/>
          </a:stretch>
        </p:blipFill>
        <p:spPr>
          <a:xfrm>
            <a:off x="785813" y="2928938"/>
            <a:ext cx="2303462" cy="1123950"/>
          </a:xfrm>
          <a:noFill/>
        </p:spPr>
      </p:pic>
      <p:pic>
        <p:nvPicPr>
          <p:cNvPr id="8223" name="Picture 6" descr="vacuum2-space"/>
          <p:cNvPicPr>
            <a:picLocks noChangeAspect="1" noChangeArrowheads="1"/>
          </p:cNvPicPr>
          <p:nvPr/>
        </p:nvPicPr>
        <p:blipFill>
          <a:blip r:embed="rId4" cstate="print"/>
          <a:srcRect l="64967" t="78511" r="-203"/>
          <a:stretch>
            <a:fillRect/>
          </a:stretch>
        </p:blipFill>
        <p:spPr bwMode="auto">
          <a:xfrm>
            <a:off x="5286375" y="2428875"/>
            <a:ext cx="24479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4" name="Text Box 7"/>
          <p:cNvSpPr txBox="1">
            <a:spLocks noChangeArrowheads="1"/>
          </p:cNvSpPr>
          <p:nvPr/>
        </p:nvSpPr>
        <p:spPr bwMode="auto">
          <a:xfrm>
            <a:off x="714375" y="4286250"/>
            <a:ext cx="31908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Possible start state</a:t>
            </a:r>
          </a:p>
        </p:txBody>
      </p:sp>
      <p:sp>
        <p:nvSpPr>
          <p:cNvPr id="8225" name="Text Box 8"/>
          <p:cNvSpPr txBox="1">
            <a:spLocks noChangeArrowheads="1"/>
          </p:cNvSpPr>
          <p:nvPr/>
        </p:nvSpPr>
        <p:spPr bwMode="auto">
          <a:xfrm>
            <a:off x="5754688" y="4286250"/>
            <a:ext cx="18065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Goal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0825" y="836613"/>
            <a:ext cx="8458200" cy="4495800"/>
          </a:xfrm>
        </p:spPr>
        <p:txBody>
          <a:bodyPr/>
          <a:lstStyle/>
          <a:p>
            <a:r>
              <a:rPr lang="en-US" smtClean="0"/>
              <a:t>Suppose we have the same problem with </a:t>
            </a:r>
            <a:r>
              <a:rPr lang="en-US" i="1" smtClean="0"/>
              <a:t>k</a:t>
            </a:r>
            <a:r>
              <a:rPr lang="en-US" smtClean="0"/>
              <a:t> rooms.</a:t>
            </a:r>
          </a:p>
          <a:p>
            <a:r>
              <a:rPr lang="en-US" smtClean="0"/>
              <a:t>The number of states is….</a:t>
            </a:r>
          </a:p>
        </p:txBody>
      </p:sp>
      <p:sp>
        <p:nvSpPr>
          <p:cNvPr id="4100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913" y="4941888"/>
            <a:ext cx="7200900" cy="503237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i="1"/>
              <a:t>2 * k</a:t>
            </a:r>
            <a:r>
              <a:rPr lang="en-US" i="1" baseline="30000"/>
              <a:t>k</a:t>
            </a:r>
          </a:p>
        </p:txBody>
      </p:sp>
      <p:sp>
        <p:nvSpPr>
          <p:cNvPr id="4101" name="TextBox 14"/>
          <p:cNvSpPr txBox="1">
            <a:spLocks noChangeArrowheads="1"/>
          </p:cNvSpPr>
          <p:nvPr/>
        </p:nvSpPr>
        <p:spPr bwMode="auto">
          <a:xfrm>
            <a:off x="1331913" y="2205038"/>
            <a:ext cx="7127875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k</a:t>
            </a:r>
            <a:r>
              <a:rPr lang="en-US" i="1" baseline="30000"/>
              <a:t>3</a:t>
            </a:r>
          </a:p>
        </p:txBody>
      </p:sp>
      <p:sp>
        <p:nvSpPr>
          <p:cNvPr id="4102" name="TextBox 15"/>
          <p:cNvSpPr txBox="1">
            <a:spLocks noChangeArrowheads="1"/>
          </p:cNvSpPr>
          <p:nvPr/>
        </p:nvSpPr>
        <p:spPr bwMode="auto">
          <a:xfrm>
            <a:off x="1331913" y="4005263"/>
            <a:ext cx="7127875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k * 2</a:t>
            </a:r>
            <a:r>
              <a:rPr lang="en-US" i="1" baseline="30000"/>
              <a:t>k</a:t>
            </a:r>
          </a:p>
        </p:txBody>
      </p:sp>
      <p:sp>
        <p:nvSpPr>
          <p:cNvPr id="4103" name="TextBox 16"/>
          <p:cNvSpPr txBox="1">
            <a:spLocks noChangeArrowheads="1"/>
          </p:cNvSpPr>
          <p:nvPr/>
        </p:nvSpPr>
        <p:spPr bwMode="auto">
          <a:xfrm>
            <a:off x="1331913" y="2924175"/>
            <a:ext cx="7127875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k * 2k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468313" y="6021388"/>
            <a:ext cx="358775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95738" y="127000"/>
            <a:ext cx="4032250" cy="854075"/>
            <a:chOff x="3131840" y="126609"/>
            <a:chExt cx="4895750" cy="1230923"/>
          </a:xfrm>
        </p:grpSpPr>
        <p:pic>
          <p:nvPicPr>
            <p:cNvPr id="4106" name="Picture 4" descr="vacuum2-space"/>
            <p:cNvPicPr>
              <a:picLocks noChangeAspect="1" noChangeArrowheads="1"/>
            </p:cNvPicPr>
            <p:nvPr/>
          </p:nvPicPr>
          <p:blipFill>
            <a:blip r:embed="rId6" cstate="print"/>
            <a:srcRect l="8336" r="57138" b="79919"/>
            <a:stretch>
              <a:fillRect/>
            </a:stretch>
          </p:blipFill>
          <p:spPr bwMode="auto">
            <a:xfrm>
              <a:off x="313184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 descr="vacuum2-space"/>
            <p:cNvPicPr>
              <a:picLocks noChangeAspect="1" noChangeArrowheads="1"/>
            </p:cNvPicPr>
            <p:nvPr/>
          </p:nvPicPr>
          <p:blipFill>
            <a:blip r:embed="rId6" cstate="print"/>
            <a:srcRect l="8336" r="57138" b="79919"/>
            <a:stretch>
              <a:fillRect/>
            </a:stretch>
          </p:blipFill>
          <p:spPr bwMode="auto">
            <a:xfrm>
              <a:off x="601216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" descr="vacuum2-space"/>
            <p:cNvPicPr>
              <a:picLocks noChangeAspect="1" noChangeArrowheads="1"/>
            </p:cNvPicPr>
            <p:nvPr/>
          </p:nvPicPr>
          <p:blipFill>
            <a:blip r:embed="rId6" cstate="print"/>
            <a:srcRect l="64967" t="78511" r="-203"/>
            <a:stretch>
              <a:fillRect/>
            </a:stretch>
          </p:blipFill>
          <p:spPr bwMode="auto">
            <a:xfrm>
              <a:off x="5076056" y="188640"/>
              <a:ext cx="2015877" cy="103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098201" y="126609"/>
              <a:ext cx="921326" cy="1230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…..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0825" y="836613"/>
            <a:ext cx="8458200" cy="4495800"/>
          </a:xfrm>
        </p:spPr>
        <p:txBody>
          <a:bodyPr/>
          <a:lstStyle/>
          <a:p>
            <a:r>
              <a:rPr lang="en-US" smtClean="0"/>
              <a:t>Suppose we have the same problem with </a:t>
            </a:r>
            <a:r>
              <a:rPr lang="en-US" i="1" smtClean="0"/>
              <a:t>k</a:t>
            </a:r>
            <a:r>
              <a:rPr lang="en-US" smtClean="0"/>
              <a:t> rooms.</a:t>
            </a:r>
          </a:p>
          <a:p>
            <a:r>
              <a:rPr lang="en-US" smtClean="0"/>
              <a:t>The number of states is….</a:t>
            </a:r>
          </a:p>
        </p:txBody>
      </p:sp>
      <p:sp>
        <p:nvSpPr>
          <p:cNvPr id="4102" name="TextBox 15"/>
          <p:cNvSpPr txBox="1">
            <a:spLocks noChangeArrowheads="1"/>
          </p:cNvSpPr>
          <p:nvPr/>
        </p:nvSpPr>
        <p:spPr bwMode="auto">
          <a:xfrm>
            <a:off x="1331913" y="4005263"/>
            <a:ext cx="7127875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k * 2</a:t>
            </a:r>
            <a:r>
              <a:rPr lang="en-US" i="1" baseline="30000"/>
              <a:t>k</a:t>
            </a: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395536" y="5877272"/>
            <a:ext cx="358775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95738" y="127000"/>
            <a:ext cx="4032250" cy="854075"/>
            <a:chOff x="3131840" y="126609"/>
            <a:chExt cx="4895750" cy="1230923"/>
          </a:xfrm>
        </p:grpSpPr>
        <p:pic>
          <p:nvPicPr>
            <p:cNvPr id="4106" name="Picture 4" descr="vacuum2-space"/>
            <p:cNvPicPr>
              <a:picLocks noChangeAspect="1" noChangeArrowheads="1"/>
            </p:cNvPicPr>
            <p:nvPr/>
          </p:nvPicPr>
          <p:blipFill>
            <a:blip r:embed="rId5" cstate="print"/>
            <a:srcRect l="8336" r="57138" b="79919"/>
            <a:stretch>
              <a:fillRect/>
            </a:stretch>
          </p:blipFill>
          <p:spPr bwMode="auto">
            <a:xfrm>
              <a:off x="313184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 descr="vacuum2-space"/>
            <p:cNvPicPr>
              <a:picLocks noChangeAspect="1" noChangeArrowheads="1"/>
            </p:cNvPicPr>
            <p:nvPr/>
          </p:nvPicPr>
          <p:blipFill>
            <a:blip r:embed="rId5" cstate="print"/>
            <a:srcRect l="8336" r="57138" b="79919"/>
            <a:stretch>
              <a:fillRect/>
            </a:stretch>
          </p:blipFill>
          <p:spPr bwMode="auto">
            <a:xfrm>
              <a:off x="6012160" y="188640"/>
              <a:ext cx="2015430" cy="98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" descr="vacuum2-space"/>
            <p:cNvPicPr>
              <a:picLocks noChangeAspect="1" noChangeArrowheads="1"/>
            </p:cNvPicPr>
            <p:nvPr/>
          </p:nvPicPr>
          <p:blipFill>
            <a:blip r:embed="rId5" cstate="print"/>
            <a:srcRect l="64967" t="78511" r="-203"/>
            <a:stretch>
              <a:fillRect/>
            </a:stretch>
          </p:blipFill>
          <p:spPr bwMode="auto">
            <a:xfrm>
              <a:off x="5076056" y="188640"/>
              <a:ext cx="2015877" cy="103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098201" y="126609"/>
              <a:ext cx="921326" cy="1230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…..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DC3067-149A-47F1-BF8F-707B80F2517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8458200" cy="244827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Simple Agent and Examples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Search Space Graph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</a:t>
            </a:r>
            <a:r>
              <a:rPr lang="en-US" sz="3200" dirty="0" smtClean="0">
                <a:solidFill>
                  <a:schemeClr val="tx2"/>
                </a:solidFill>
              </a:rPr>
              <a:t>Procedure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endParaRPr lang="en-CA" sz="32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3645024"/>
            <a:ext cx="8458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(Uninformed) Search Strategies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Depth First and Breadth First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Uninformed Iterative Deepening (IDS)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with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608C4F6-B61F-485A-9DB9-B4A64FF139A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we find a solution?</a:t>
            </a:r>
          </a:p>
        </p:txBody>
      </p:sp>
      <p:sp>
        <p:nvSpPr>
          <p:cNvPr id="9230" name="Rectangle 3"/>
          <p:cNvSpPr>
            <a:spLocks noChangeArrowheads="1"/>
          </p:cNvSpPr>
          <p:nvPr/>
        </p:nvSpPr>
        <p:spPr bwMode="auto">
          <a:xfrm>
            <a:off x="323850" y="836613"/>
            <a:ext cx="84963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How can we find a sequence of actions and their appropriate ordering that lead to the goal?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Define underlying </a:t>
            </a:r>
            <a:r>
              <a:rPr lang="en-US" b="1">
                <a:latin typeface="Arial Unicode MS" pitchFamily="34" charset="-128"/>
              </a:rPr>
              <a:t>search space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b="1">
                <a:latin typeface="Arial Unicode MS" pitchFamily="34" charset="-128"/>
              </a:rPr>
              <a:t>graph</a:t>
            </a:r>
            <a:r>
              <a:rPr lang="en-US">
                <a:latin typeface="Arial Unicode MS" pitchFamily="34" charset="-128"/>
              </a:rPr>
              <a:t> where </a:t>
            </a:r>
            <a:r>
              <a:rPr lang="en-US" b="1">
                <a:latin typeface="Arial Unicode MS" pitchFamily="34" charset="-128"/>
              </a:rPr>
              <a:t>nodes are states</a:t>
            </a:r>
            <a:r>
              <a:rPr lang="en-US">
                <a:latin typeface="Arial Unicode MS" pitchFamily="34" charset="-128"/>
              </a:rPr>
              <a:t> and </a:t>
            </a:r>
            <a:r>
              <a:rPr lang="en-US" b="1">
                <a:latin typeface="Arial Unicode MS" pitchFamily="34" charset="-128"/>
              </a:rPr>
              <a:t>edges are actions</a:t>
            </a:r>
            <a:r>
              <a:rPr lang="en-US">
                <a:latin typeface="Arial Unicode MS" pitchFamily="34" charset="-128"/>
              </a:rPr>
              <a:t>.</a:t>
            </a:r>
          </a:p>
        </p:txBody>
      </p:sp>
      <p:pic>
        <p:nvPicPr>
          <p:cNvPr id="92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068638"/>
            <a:ext cx="374332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8"/>
          <p:cNvSpPr>
            <a:spLocks noChangeArrowheads="1"/>
          </p:cNvSpPr>
          <p:nvPr/>
        </p:nvSpPr>
        <p:spPr bwMode="auto">
          <a:xfrm>
            <a:off x="2627313" y="4652963"/>
            <a:ext cx="1223962" cy="13684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0"/>
          <p:cNvSpPr txBox="1">
            <a:spLocks noChangeArrowheads="1"/>
          </p:cNvSpPr>
          <p:nvPr/>
        </p:nvSpPr>
        <p:spPr bwMode="auto">
          <a:xfrm>
            <a:off x="4572000" y="40052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b4</a:t>
            </a:r>
          </a:p>
        </p:txBody>
      </p:sp>
      <p:sp>
        <p:nvSpPr>
          <p:cNvPr id="9234" name="Text Box 11"/>
          <p:cNvSpPr txBox="1">
            <a:spLocks noChangeArrowheads="1"/>
          </p:cNvSpPr>
          <p:nvPr/>
        </p:nvSpPr>
        <p:spPr bwMode="auto">
          <a:xfrm>
            <a:off x="4572000" y="47974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o107</a:t>
            </a:r>
          </a:p>
        </p:txBody>
      </p:sp>
      <p:sp>
        <p:nvSpPr>
          <p:cNvPr id="9235" name="Text Box 12"/>
          <p:cNvSpPr txBox="1">
            <a:spLocks noChangeArrowheads="1"/>
          </p:cNvSpPr>
          <p:nvPr/>
        </p:nvSpPr>
        <p:spPr bwMode="auto">
          <a:xfrm>
            <a:off x="5508625" y="47974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o109</a:t>
            </a:r>
          </a:p>
        </p:txBody>
      </p:sp>
      <p:sp>
        <p:nvSpPr>
          <p:cNvPr id="9236" name="Text Box 13"/>
          <p:cNvSpPr txBox="1">
            <a:spLocks noChangeArrowheads="1"/>
          </p:cNvSpPr>
          <p:nvPr/>
        </p:nvSpPr>
        <p:spPr bwMode="auto">
          <a:xfrm>
            <a:off x="6516688" y="47974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o111</a:t>
            </a:r>
          </a:p>
        </p:txBody>
      </p:sp>
      <p:sp>
        <p:nvSpPr>
          <p:cNvPr id="9237" name="Text Box 14"/>
          <p:cNvSpPr txBox="1">
            <a:spLocks noChangeArrowheads="1"/>
          </p:cNvSpPr>
          <p:nvPr/>
        </p:nvSpPr>
        <p:spPr bwMode="auto">
          <a:xfrm>
            <a:off x="5580063" y="56610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r109</a:t>
            </a:r>
          </a:p>
        </p:txBody>
      </p:sp>
      <p:sp>
        <p:nvSpPr>
          <p:cNvPr id="9238" name="Text Box 15"/>
          <p:cNvSpPr txBox="1">
            <a:spLocks noChangeArrowheads="1"/>
          </p:cNvSpPr>
          <p:nvPr/>
        </p:nvSpPr>
        <p:spPr bwMode="auto">
          <a:xfrm>
            <a:off x="4643438" y="56610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r107</a:t>
            </a:r>
          </a:p>
        </p:txBody>
      </p:sp>
      <p:sp>
        <p:nvSpPr>
          <p:cNvPr id="9239" name="Text Box 16"/>
          <p:cNvSpPr txBox="1">
            <a:spLocks noChangeArrowheads="1"/>
          </p:cNvSpPr>
          <p:nvPr/>
        </p:nvSpPr>
        <p:spPr bwMode="auto">
          <a:xfrm>
            <a:off x="6516688" y="55895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r111</a:t>
            </a:r>
          </a:p>
        </p:txBody>
      </p:sp>
      <p:sp>
        <p:nvSpPr>
          <p:cNvPr id="9240" name="Text Box 17"/>
          <p:cNvSpPr txBox="1">
            <a:spLocks noChangeArrowheads="1"/>
          </p:cNvSpPr>
          <p:nvPr/>
        </p:nvSpPr>
        <p:spPr bwMode="auto">
          <a:xfrm>
            <a:off x="5435600" y="40767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o113</a:t>
            </a:r>
          </a:p>
        </p:txBody>
      </p:sp>
      <p:sp>
        <p:nvSpPr>
          <p:cNvPr id="9241" name="Text Box 18"/>
          <p:cNvSpPr txBox="1">
            <a:spLocks noChangeArrowheads="1"/>
          </p:cNvSpPr>
          <p:nvPr/>
        </p:nvSpPr>
        <p:spPr bwMode="auto">
          <a:xfrm>
            <a:off x="6588125" y="40767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r113</a:t>
            </a:r>
          </a:p>
        </p:txBody>
      </p:sp>
      <p:sp>
        <p:nvSpPr>
          <p:cNvPr id="9242" name="Line 19"/>
          <p:cNvSpPr>
            <a:spLocks noChangeShapeType="1"/>
          </p:cNvSpPr>
          <p:nvPr/>
        </p:nvSpPr>
        <p:spPr bwMode="auto">
          <a:xfrm>
            <a:off x="4787900" y="4365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3" name="Line 20"/>
          <p:cNvSpPr>
            <a:spLocks noChangeShapeType="1"/>
          </p:cNvSpPr>
          <p:nvPr/>
        </p:nvSpPr>
        <p:spPr bwMode="auto">
          <a:xfrm>
            <a:off x="4859338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4" name="Line 21"/>
          <p:cNvSpPr>
            <a:spLocks noChangeShapeType="1"/>
          </p:cNvSpPr>
          <p:nvPr/>
        </p:nvSpPr>
        <p:spPr bwMode="auto">
          <a:xfrm>
            <a:off x="5867400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5" name="Line 22"/>
          <p:cNvSpPr>
            <a:spLocks noChangeShapeType="1"/>
          </p:cNvSpPr>
          <p:nvPr/>
        </p:nvSpPr>
        <p:spPr bwMode="auto">
          <a:xfrm>
            <a:off x="6804025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6" name="Line 23"/>
          <p:cNvSpPr>
            <a:spLocks noChangeShapeType="1"/>
          </p:cNvSpPr>
          <p:nvPr/>
        </p:nvSpPr>
        <p:spPr bwMode="auto">
          <a:xfrm flipV="1">
            <a:off x="5795963" y="44370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7" name="Line 24"/>
          <p:cNvSpPr>
            <a:spLocks noChangeShapeType="1"/>
          </p:cNvSpPr>
          <p:nvPr/>
        </p:nvSpPr>
        <p:spPr bwMode="auto">
          <a:xfrm>
            <a:off x="5148263" y="501173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8" name="Line 25"/>
          <p:cNvSpPr>
            <a:spLocks noChangeShapeType="1"/>
          </p:cNvSpPr>
          <p:nvPr/>
        </p:nvSpPr>
        <p:spPr bwMode="auto">
          <a:xfrm>
            <a:off x="6156325" y="501332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49" name="Line 26"/>
          <p:cNvSpPr>
            <a:spLocks noChangeShapeType="1"/>
          </p:cNvSpPr>
          <p:nvPr/>
        </p:nvSpPr>
        <p:spPr bwMode="auto">
          <a:xfrm>
            <a:off x="6156325" y="429260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50" name="Line 27"/>
          <p:cNvSpPr>
            <a:spLocks noChangeShapeType="1"/>
          </p:cNvSpPr>
          <p:nvPr/>
        </p:nvSpPr>
        <p:spPr bwMode="auto">
          <a:xfrm>
            <a:off x="48593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1" name="Line 28"/>
          <p:cNvSpPr>
            <a:spLocks noChangeShapeType="1"/>
          </p:cNvSpPr>
          <p:nvPr/>
        </p:nvSpPr>
        <p:spPr bwMode="auto">
          <a:xfrm>
            <a:off x="4930775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2" name="Line 29"/>
          <p:cNvSpPr>
            <a:spLocks noChangeShapeType="1"/>
          </p:cNvSpPr>
          <p:nvPr/>
        </p:nvSpPr>
        <p:spPr bwMode="auto">
          <a:xfrm>
            <a:off x="5938838" y="53006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3" name="Line 30"/>
          <p:cNvSpPr>
            <a:spLocks noChangeShapeType="1"/>
          </p:cNvSpPr>
          <p:nvPr/>
        </p:nvSpPr>
        <p:spPr bwMode="auto">
          <a:xfrm>
            <a:off x="6875463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4" name="Line 31"/>
          <p:cNvSpPr>
            <a:spLocks noChangeShapeType="1"/>
          </p:cNvSpPr>
          <p:nvPr/>
        </p:nvSpPr>
        <p:spPr bwMode="auto">
          <a:xfrm flipV="1">
            <a:off x="5867400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5" name="Line 32"/>
          <p:cNvSpPr>
            <a:spLocks noChangeShapeType="1"/>
          </p:cNvSpPr>
          <p:nvPr/>
        </p:nvSpPr>
        <p:spPr bwMode="auto">
          <a:xfrm>
            <a:off x="5219700" y="508317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6" name="Line 33"/>
          <p:cNvSpPr>
            <a:spLocks noChangeShapeType="1"/>
          </p:cNvSpPr>
          <p:nvPr/>
        </p:nvSpPr>
        <p:spPr bwMode="auto">
          <a:xfrm>
            <a:off x="6227763" y="5084763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7" name="Line 34"/>
          <p:cNvSpPr>
            <a:spLocks noChangeShapeType="1"/>
          </p:cNvSpPr>
          <p:nvPr/>
        </p:nvSpPr>
        <p:spPr bwMode="auto">
          <a:xfrm>
            <a:off x="6227763" y="436403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FFFBD2-39F2-4048-88DD-ECB2F04EF55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space for 8puzzle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pic>
        <p:nvPicPr>
          <p:cNvPr id="10251" name="Picture 5" descr="8puzzleSearchSp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908050"/>
            <a:ext cx="74866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itchFamily="34" charset="-128"/>
              </a:rPr>
              <a:t>Colored Cards</a:t>
            </a:r>
            <a:endParaRPr smtClean="0">
              <a:ea typeface="MS PGothic" pitchFamily="34" charset="-128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You need to have </a:t>
            </a:r>
            <a:r>
              <a:rPr lang="en-US" dirty="0" smtClean="0">
                <a:latin typeface="+mj-lt"/>
                <a:cs typeface="Microsoft Sans Serif" charset="0"/>
              </a:rPr>
              <a:t>4 colored index cards</a:t>
            </a:r>
          </a:p>
          <a:p>
            <a:pPr lvl="1">
              <a:buSzTx/>
              <a:defRPr/>
            </a:pPr>
            <a:r>
              <a:rPr lang="en-US" dirty="0" smtClean="0">
                <a:latin typeface="+mj-lt"/>
                <a:cs typeface="Microsoft Sans Serif" charset="0"/>
              </a:rPr>
              <a:t>Come and get them from me if you still don’t </a:t>
            </a:r>
            <a:r>
              <a:rPr lang="en-US" smtClean="0">
                <a:latin typeface="+mj-lt"/>
                <a:cs typeface="Microsoft Sans Serif" charset="0"/>
              </a:rPr>
              <a:t>have them</a:t>
            </a:r>
            <a:endParaRPr lang="en-US" dirty="0" smtClean="0">
              <a:latin typeface="+mj-lt"/>
              <a:cs typeface="Microsoft Sans Serif" charset="0"/>
            </a:endParaRPr>
          </a:p>
          <a:p>
            <a:pPr lvl="1">
              <a:buSzTx/>
              <a:defRPr/>
            </a:pPr>
            <a:endParaRPr lang="en-US" dirty="0">
              <a:latin typeface="+mj-lt"/>
              <a:cs typeface="Microsoft Sans Serif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 smtClean="0">
              <a:latin typeface="+mj-lt"/>
              <a:ea typeface="ＭＳ Ｐゴシック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 smtClean="0">
              <a:latin typeface="+mj-lt"/>
              <a:ea typeface="ＭＳ Ｐゴシック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 smtClean="0">
              <a:latin typeface="+mj-lt"/>
              <a:ea typeface="ＭＳ Ｐゴシック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 smtClean="0">
              <a:latin typeface="+mj-lt"/>
              <a:ea typeface="ＭＳ Ｐゴシック" charset="0"/>
            </a:endParaRPr>
          </a:p>
          <a:p>
            <a:pPr>
              <a:buSzTx/>
              <a:defRPr/>
            </a:pPr>
            <a:endParaRPr lang="en-US" dirty="0" smtClean="0">
              <a:latin typeface="+mj-lt"/>
              <a:ea typeface="ＭＳ Ｐゴシック" charset="0"/>
            </a:endParaRPr>
          </a:p>
          <a:p>
            <a:pPr>
              <a:buSzTx/>
              <a:buFontTx/>
              <a:buChar char="•"/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You will use these as voting cards</a:t>
            </a:r>
            <a:endParaRPr lang="en-US" dirty="0">
              <a:latin typeface="+mj-lt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+mj-lt"/>
                <a:cs typeface="Microsoft Sans Serif" charset="0"/>
              </a:rPr>
              <a:t>Cheap low tech variant of </a:t>
            </a:r>
            <a:r>
              <a:rPr lang="en-US" dirty="0" smtClean="0">
                <a:latin typeface="+mj-lt"/>
                <a:cs typeface="Microsoft Sans Serif" charset="0"/>
              </a:rPr>
              <a:t>clickers</a:t>
            </a:r>
          </a:p>
          <a:p>
            <a:pPr lvl="1">
              <a:buNone/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  <a:cs typeface="Microsoft Sans Serif" charset="0"/>
              </a:rPr>
              <a:t>Please </a:t>
            </a:r>
            <a:r>
              <a:rPr lang="en-US" sz="2800" b="1" dirty="0">
                <a:solidFill>
                  <a:schemeClr val="accent2"/>
                </a:solidFill>
                <a:latin typeface="+mj-lt"/>
                <a:cs typeface="Microsoft Sans Serif" charset="0"/>
              </a:rPr>
              <a:t>bring them to class every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  <a:cs typeface="Microsoft Sans Serif" charset="0"/>
              </a:rPr>
              <a:t>time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latin typeface="Microsoft Sans Serif" charset="0"/>
              <a:ea typeface="ＭＳ Ｐゴシック" charset="0"/>
            </a:endParaRPr>
          </a:p>
          <a:p>
            <a:pPr marL="742950" lvl="2" indent="-342900">
              <a:defRPr/>
            </a:pPr>
            <a:endParaRPr lang="en-US" sz="1800" dirty="0">
              <a:latin typeface="Microsoft Sans Serif" charset="0"/>
              <a:cs typeface="Microsoft Sans Serif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latin typeface="Microsoft Sans Serif" charset="0"/>
              <a:ea typeface="ＭＳ Ｐゴシック" charset="0"/>
            </a:endParaRPr>
          </a:p>
          <a:p>
            <a:pPr lvl="1">
              <a:defRPr/>
            </a:pPr>
            <a:endParaRPr lang="en-US" dirty="0">
              <a:latin typeface="Microsoft Sans Serif" charset="0"/>
              <a:cs typeface="Microsoft Sans Serif" charset="0"/>
            </a:endParaRPr>
          </a:p>
          <a:p>
            <a:pPr lvl="1">
              <a:defRPr/>
            </a:pPr>
            <a:endParaRPr lang="en-US" dirty="0">
              <a:latin typeface="Microsoft Sans Serif" charset="0"/>
              <a:cs typeface="Microsoft Sans Serif" charset="0"/>
            </a:endParaRPr>
          </a:p>
          <a:p>
            <a:pPr lvl="1">
              <a:defRPr/>
            </a:pPr>
            <a:endParaRPr lang="en-CA" dirty="0">
              <a:latin typeface="Microsoft Sans Serif" charset="0"/>
              <a:cs typeface="Microsoft Sans Serif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DD0BE2-994D-4A83-B2DD-18F96A7E89E4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7624" y="2060848"/>
            <a:ext cx="1584325" cy="251936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7849" y="2060848"/>
            <a:ext cx="1584325" cy="251936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88074" y="2060848"/>
            <a:ext cx="1584325" cy="251936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88299" y="2060848"/>
            <a:ext cx="1584325" cy="2519362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83757A2-4275-44D9-BD7A-CF1BF63322F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Vacuum world: Search space graph</a:t>
            </a:r>
          </a:p>
        </p:txBody>
      </p:sp>
      <p:pic>
        <p:nvPicPr>
          <p:cNvPr id="11273" name="Picture 4" descr="vacuum2-path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981075"/>
            <a:ext cx="630078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005263"/>
            <a:ext cx="7416800" cy="240347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accent6"/>
                </a:solidFill>
              </a:rPr>
              <a:t>states?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Where it is dirty and robot location</a:t>
            </a:r>
            <a:r>
              <a:rPr lang="en-US" sz="3600" dirty="0" smtClean="0"/>
              <a:t> </a:t>
            </a:r>
            <a:endParaRPr lang="en-US" u="sng" dirty="0" smtClean="0">
              <a:solidFill>
                <a:srgbClr val="CC0099"/>
              </a:solidFill>
            </a:endParaRPr>
          </a:p>
          <a:p>
            <a:pPr eaLnBrk="1" hangingPunct="1">
              <a:defRPr/>
            </a:pPr>
            <a:r>
              <a:rPr lang="en-US" u="sng" dirty="0" smtClean="0">
                <a:solidFill>
                  <a:schemeClr val="accent6"/>
                </a:solidFill>
              </a:rPr>
              <a:t>actions?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i="1" dirty="0" smtClean="0"/>
              <a:t>Left</a:t>
            </a:r>
            <a:r>
              <a:rPr lang="en-US" dirty="0" smtClean="0"/>
              <a:t>, </a:t>
            </a:r>
            <a:r>
              <a:rPr lang="en-US" i="1" dirty="0" smtClean="0"/>
              <a:t>Right</a:t>
            </a:r>
            <a:r>
              <a:rPr lang="en-US" dirty="0" smtClean="0"/>
              <a:t>, </a:t>
            </a:r>
            <a:r>
              <a:rPr lang="en-US" i="1" dirty="0" smtClean="0"/>
              <a:t>Suck</a:t>
            </a:r>
            <a:endParaRPr lang="en-US" sz="2000" u="sng" dirty="0" smtClean="0">
              <a:solidFill>
                <a:srgbClr val="CC0099"/>
              </a:solidFill>
            </a:endParaRPr>
          </a:p>
          <a:p>
            <a:pPr eaLnBrk="1" hangingPunct="1">
              <a:defRPr/>
            </a:pPr>
            <a:r>
              <a:rPr lang="en-US" u="sng" dirty="0" smtClean="0">
                <a:solidFill>
                  <a:schemeClr val="accent6"/>
                </a:solidFill>
              </a:rPr>
              <a:t>Possible goal test?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no dirt at all locations </a:t>
            </a:r>
            <a:endParaRPr lang="en-US" sz="2000" u="sng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DC3067-149A-47F1-BF8F-707B80F2517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8458200" cy="244827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Simple Agent and Examples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Space Graph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Search </a:t>
            </a:r>
            <a:r>
              <a:rPr lang="en-US" sz="3200" b="1" dirty="0" smtClean="0">
                <a:solidFill>
                  <a:schemeClr val="tx2"/>
                </a:solidFill>
              </a:rPr>
              <a:t>Procedure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endParaRPr lang="en-CA" sz="32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3645024"/>
            <a:ext cx="8458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(Uninformed) Search Strategies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Depth First and Breadth First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Uninformed Iterative Deepening (IDS)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with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AD9CE18-8C76-4F38-9D7B-DA2ABC64FEC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Search: Abstract Definition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395288" y="12684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latin typeface="Arial Unicode MS" pitchFamily="34" charset="-128"/>
              </a:rPr>
              <a:t>How to search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Start at the 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Consider the effect of taking different actions starting from states that have been encountered in the search so far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Stop when a goal state is encountered</a:t>
            </a: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To make this more formal, we'll need review the </a:t>
            </a:r>
            <a:r>
              <a:rPr lang="en-US" b="1">
                <a:latin typeface="Arial Unicode MS" pitchFamily="34" charset="-128"/>
              </a:rPr>
              <a:t>formal definition of a graph</a:t>
            </a:r>
            <a:r>
              <a:rPr lang="en-US">
                <a:latin typeface="Arial Unicode MS" pitchFamily="34" charset="-128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C7D97C-08DF-4B5F-916A-9350799AB92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3331" name="Rectangle 2"/>
          <p:cNvSpPr>
            <a:spLocks noChangeArrowheads="1"/>
          </p:cNvSpPr>
          <p:nvPr/>
        </p:nvSpPr>
        <p:spPr bwMode="auto">
          <a:xfrm>
            <a:off x="323850" y="765175"/>
            <a:ext cx="8820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graph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consists of a set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of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nodes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and a set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of ordered pairs of nodes, called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arcs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Node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neighbor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of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if there is an arc from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to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. That is, if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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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A.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path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sequence of nodes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0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 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 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2 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,.., 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such that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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i-1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, 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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cycle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non-empty path such that the start node is the same as the end node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directed acyclic graph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(DAG) is a graph with no cycles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Given a start node and goal nodes, a </a:t>
            </a:r>
            <a:r>
              <a:rPr lang="en-US" sz="2400" b="1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solution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path from a start node to a goal node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. </a:t>
            </a:r>
          </a:p>
        </p:txBody>
      </p:sp>
      <p:sp>
        <p:nvSpPr>
          <p:cNvPr id="133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533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4338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3E53D8E-A6CA-412B-B216-890BB3DE4A7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4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for graph formal def.</a:t>
            </a:r>
          </a:p>
        </p:txBody>
      </p:sp>
      <p:grpSp>
        <p:nvGrpSpPr>
          <p:cNvPr id="14357" name="Group 25"/>
          <p:cNvGrpSpPr>
            <a:grpSpLocks/>
          </p:cNvGrpSpPr>
          <p:nvPr/>
        </p:nvGrpSpPr>
        <p:grpSpPr bwMode="auto">
          <a:xfrm>
            <a:off x="2928938" y="1581150"/>
            <a:ext cx="6426200" cy="4722813"/>
            <a:chOff x="1565" y="890"/>
            <a:chExt cx="4048" cy="2975"/>
          </a:xfrm>
        </p:grpSpPr>
        <p:pic>
          <p:nvPicPr>
            <p:cNvPr id="14358" name="Picture 5" descr="8puzzleSearchSpa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5" y="890"/>
              <a:ext cx="4048" cy="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9" name="Text Box 8"/>
            <p:cNvSpPr txBox="1">
              <a:spLocks noChangeArrowheads="1"/>
            </p:cNvSpPr>
            <p:nvPr/>
          </p:nvSpPr>
          <p:spPr bwMode="auto">
            <a:xfrm>
              <a:off x="3890" y="90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a</a:t>
              </a:r>
            </a:p>
          </p:txBody>
        </p:sp>
        <p:sp>
          <p:nvSpPr>
            <p:cNvPr id="14360" name="Text Box 9"/>
            <p:cNvSpPr txBox="1">
              <a:spLocks noChangeArrowheads="1"/>
            </p:cNvSpPr>
            <p:nvPr/>
          </p:nvSpPr>
          <p:spPr bwMode="auto">
            <a:xfrm>
              <a:off x="2383" y="18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b</a:t>
              </a:r>
            </a:p>
          </p:txBody>
        </p:sp>
        <p:sp>
          <p:nvSpPr>
            <p:cNvPr id="14361" name="Text Box 10"/>
            <p:cNvSpPr txBox="1">
              <a:spLocks noChangeArrowheads="1"/>
            </p:cNvSpPr>
            <p:nvPr/>
          </p:nvSpPr>
          <p:spPr bwMode="auto">
            <a:xfrm>
              <a:off x="3045" y="18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c</a:t>
              </a:r>
            </a:p>
          </p:txBody>
        </p:sp>
        <p:sp>
          <p:nvSpPr>
            <p:cNvPr id="14362" name="Text Box 11"/>
            <p:cNvSpPr txBox="1">
              <a:spLocks noChangeArrowheads="1"/>
            </p:cNvSpPr>
            <p:nvPr/>
          </p:nvSpPr>
          <p:spPr bwMode="auto">
            <a:xfrm>
              <a:off x="3785" y="18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d</a:t>
              </a:r>
            </a:p>
          </p:txBody>
        </p:sp>
        <p:sp>
          <p:nvSpPr>
            <p:cNvPr id="14363" name="Text Box 12"/>
            <p:cNvSpPr txBox="1">
              <a:spLocks noChangeArrowheads="1"/>
            </p:cNvSpPr>
            <p:nvPr/>
          </p:nvSpPr>
          <p:spPr bwMode="auto">
            <a:xfrm>
              <a:off x="4797" y="181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e</a:t>
              </a:r>
            </a:p>
          </p:txBody>
        </p:sp>
        <p:sp>
          <p:nvSpPr>
            <p:cNvPr id="14364" name="Text Box 13"/>
            <p:cNvSpPr txBox="1">
              <a:spLocks noChangeArrowheads="1"/>
            </p:cNvSpPr>
            <p:nvPr/>
          </p:nvSpPr>
          <p:spPr bwMode="auto">
            <a:xfrm>
              <a:off x="1877" y="277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f</a:t>
              </a:r>
            </a:p>
          </p:txBody>
        </p:sp>
        <p:sp>
          <p:nvSpPr>
            <p:cNvPr id="14365" name="Text Box 14"/>
            <p:cNvSpPr txBox="1">
              <a:spLocks noChangeArrowheads="1"/>
            </p:cNvSpPr>
            <p:nvPr/>
          </p:nvSpPr>
          <p:spPr bwMode="auto">
            <a:xfrm>
              <a:off x="2616" y="2779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g</a:t>
              </a:r>
            </a:p>
          </p:txBody>
        </p:sp>
        <p:sp>
          <p:nvSpPr>
            <p:cNvPr id="14366" name="Text Box 15"/>
            <p:cNvSpPr txBox="1">
              <a:spLocks noChangeArrowheads="1"/>
            </p:cNvSpPr>
            <p:nvPr/>
          </p:nvSpPr>
          <p:spPr bwMode="auto">
            <a:xfrm>
              <a:off x="2850" y="2779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h</a:t>
              </a:r>
            </a:p>
          </p:txBody>
        </p:sp>
        <p:sp>
          <p:nvSpPr>
            <p:cNvPr id="14367" name="Text Box 16"/>
            <p:cNvSpPr txBox="1">
              <a:spLocks noChangeArrowheads="1"/>
            </p:cNvSpPr>
            <p:nvPr/>
          </p:nvSpPr>
          <p:spPr bwMode="auto">
            <a:xfrm>
              <a:off x="3200" y="2779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i</a:t>
              </a:r>
            </a:p>
          </p:txBody>
        </p:sp>
        <p:sp>
          <p:nvSpPr>
            <p:cNvPr id="14368" name="Text Box 17"/>
            <p:cNvSpPr txBox="1">
              <a:spLocks noChangeArrowheads="1"/>
            </p:cNvSpPr>
            <p:nvPr/>
          </p:nvSpPr>
          <p:spPr bwMode="auto">
            <a:xfrm>
              <a:off x="3651" y="2750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j</a:t>
              </a:r>
            </a:p>
          </p:txBody>
        </p:sp>
        <p:sp>
          <p:nvSpPr>
            <p:cNvPr id="14369" name="Text Box 18"/>
            <p:cNvSpPr txBox="1">
              <a:spLocks noChangeArrowheads="1"/>
            </p:cNvSpPr>
            <p:nvPr/>
          </p:nvSpPr>
          <p:spPr bwMode="auto">
            <a:xfrm>
              <a:off x="4330" y="2779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k</a:t>
              </a:r>
            </a:p>
          </p:txBody>
        </p:sp>
        <p:sp>
          <p:nvSpPr>
            <p:cNvPr id="14370" name="Text Box 19"/>
            <p:cNvSpPr txBox="1">
              <a:spLocks noChangeArrowheads="1"/>
            </p:cNvSpPr>
            <p:nvPr/>
          </p:nvSpPr>
          <p:spPr bwMode="auto">
            <a:xfrm>
              <a:off x="4602" y="2779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l</a:t>
              </a:r>
            </a:p>
          </p:txBody>
        </p:sp>
        <p:sp>
          <p:nvSpPr>
            <p:cNvPr id="14371" name="Text Box 20"/>
            <p:cNvSpPr txBox="1">
              <a:spLocks noChangeArrowheads="1"/>
            </p:cNvSpPr>
            <p:nvPr/>
          </p:nvSpPr>
          <p:spPr bwMode="auto">
            <a:xfrm>
              <a:off x="5284" y="2795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latin typeface="Arial Unicode MS" pitchFamily="34" charset="-128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EEB8D0B-6758-4C52-ABBB-CA1C34A83F6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solution</a:t>
            </a:r>
          </a:p>
        </p:txBody>
      </p:sp>
      <p:sp>
        <p:nvSpPr>
          <p:cNvPr id="15369" name="Rectangle 3"/>
          <p:cNvSpPr>
            <a:spLocks noChangeArrowheads="1"/>
          </p:cNvSpPr>
          <p:nvPr/>
        </p:nvSpPr>
        <p:spPr bwMode="auto">
          <a:xfrm>
            <a:off x="323850" y="836613"/>
            <a:ext cx="84963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Start state b4, goal r113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Solution &lt;b4, o107, o109, o113, r113&gt;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090738"/>
            <a:ext cx="496411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5"/>
          <p:cNvSpPr>
            <a:spLocks noChangeArrowheads="1"/>
          </p:cNvSpPr>
          <p:nvPr/>
        </p:nvSpPr>
        <p:spPr bwMode="auto">
          <a:xfrm>
            <a:off x="3286125" y="4214813"/>
            <a:ext cx="1795463" cy="18684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6"/>
          <p:cNvSpPr txBox="1">
            <a:spLocks noChangeArrowheads="1"/>
          </p:cNvSpPr>
          <p:nvPr/>
        </p:nvSpPr>
        <p:spPr bwMode="auto">
          <a:xfrm>
            <a:off x="5984875" y="3643313"/>
            <a:ext cx="447675" cy="376237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b4</a:t>
            </a:r>
          </a:p>
        </p:txBody>
      </p:sp>
      <p:sp>
        <p:nvSpPr>
          <p:cNvPr id="15373" name="Text Box 7"/>
          <p:cNvSpPr txBox="1">
            <a:spLocks noChangeArrowheads="1"/>
          </p:cNvSpPr>
          <p:nvPr/>
        </p:nvSpPr>
        <p:spPr bwMode="auto">
          <a:xfrm>
            <a:off x="5984875" y="44354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o107</a:t>
            </a:r>
          </a:p>
        </p:txBody>
      </p:sp>
      <p:sp>
        <p:nvSpPr>
          <p:cNvPr id="15374" name="Text Box 8"/>
          <p:cNvSpPr txBox="1">
            <a:spLocks noChangeArrowheads="1"/>
          </p:cNvSpPr>
          <p:nvPr/>
        </p:nvSpPr>
        <p:spPr bwMode="auto">
          <a:xfrm>
            <a:off x="6921500" y="44354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o109</a:t>
            </a:r>
          </a:p>
        </p:txBody>
      </p:sp>
      <p:sp>
        <p:nvSpPr>
          <p:cNvPr id="15375" name="Text Box 9"/>
          <p:cNvSpPr txBox="1">
            <a:spLocks noChangeArrowheads="1"/>
          </p:cNvSpPr>
          <p:nvPr/>
        </p:nvSpPr>
        <p:spPr bwMode="auto">
          <a:xfrm>
            <a:off x="7929563" y="44354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o111</a:t>
            </a:r>
          </a:p>
        </p:txBody>
      </p:sp>
      <p:sp>
        <p:nvSpPr>
          <p:cNvPr id="15376" name="Text Box 10"/>
          <p:cNvSpPr txBox="1">
            <a:spLocks noChangeArrowheads="1"/>
          </p:cNvSpPr>
          <p:nvPr/>
        </p:nvSpPr>
        <p:spPr bwMode="auto">
          <a:xfrm>
            <a:off x="6992938" y="52990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r109</a:t>
            </a:r>
          </a:p>
        </p:txBody>
      </p:sp>
      <p:sp>
        <p:nvSpPr>
          <p:cNvPr id="15377" name="Text Box 11"/>
          <p:cNvSpPr txBox="1">
            <a:spLocks noChangeArrowheads="1"/>
          </p:cNvSpPr>
          <p:nvPr/>
        </p:nvSpPr>
        <p:spPr bwMode="auto">
          <a:xfrm>
            <a:off x="6056313" y="52990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r107</a:t>
            </a:r>
          </a:p>
        </p:txBody>
      </p:sp>
      <p:sp>
        <p:nvSpPr>
          <p:cNvPr id="15378" name="Text Box 12"/>
          <p:cNvSpPr txBox="1">
            <a:spLocks noChangeArrowheads="1"/>
          </p:cNvSpPr>
          <p:nvPr/>
        </p:nvSpPr>
        <p:spPr bwMode="auto">
          <a:xfrm>
            <a:off x="7929563" y="52276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r111</a:t>
            </a:r>
          </a:p>
        </p:txBody>
      </p:sp>
      <p:sp>
        <p:nvSpPr>
          <p:cNvPr id="15379" name="Text Box 13"/>
          <p:cNvSpPr txBox="1">
            <a:spLocks noChangeArrowheads="1"/>
          </p:cNvSpPr>
          <p:nvPr/>
        </p:nvSpPr>
        <p:spPr bwMode="auto">
          <a:xfrm>
            <a:off x="6848475" y="371475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o113</a:t>
            </a:r>
          </a:p>
        </p:txBody>
      </p:sp>
      <p:sp>
        <p:nvSpPr>
          <p:cNvPr id="15380" name="Text Box 14"/>
          <p:cNvSpPr txBox="1">
            <a:spLocks noChangeArrowheads="1"/>
          </p:cNvSpPr>
          <p:nvPr/>
        </p:nvSpPr>
        <p:spPr bwMode="auto">
          <a:xfrm>
            <a:off x="8001000" y="3714750"/>
            <a:ext cx="650875" cy="3762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r113</a:t>
            </a:r>
          </a:p>
        </p:txBody>
      </p:sp>
      <p:sp>
        <p:nvSpPr>
          <p:cNvPr id="15381" name="Line 15"/>
          <p:cNvSpPr>
            <a:spLocks noChangeShapeType="1"/>
          </p:cNvSpPr>
          <p:nvPr/>
        </p:nvSpPr>
        <p:spPr bwMode="auto">
          <a:xfrm>
            <a:off x="6200775" y="40036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2" name="Line 16"/>
          <p:cNvSpPr>
            <a:spLocks noChangeShapeType="1"/>
          </p:cNvSpPr>
          <p:nvPr/>
        </p:nvSpPr>
        <p:spPr bwMode="auto">
          <a:xfrm>
            <a:off x="6272213" y="4795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3" name="Line 17"/>
          <p:cNvSpPr>
            <a:spLocks noChangeShapeType="1"/>
          </p:cNvSpPr>
          <p:nvPr/>
        </p:nvSpPr>
        <p:spPr bwMode="auto">
          <a:xfrm>
            <a:off x="7280275" y="4867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4" name="Line 18"/>
          <p:cNvSpPr>
            <a:spLocks noChangeShapeType="1"/>
          </p:cNvSpPr>
          <p:nvPr/>
        </p:nvSpPr>
        <p:spPr bwMode="auto">
          <a:xfrm>
            <a:off x="8216900" y="4795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5" name="Line 19"/>
          <p:cNvSpPr>
            <a:spLocks noChangeShapeType="1"/>
          </p:cNvSpPr>
          <p:nvPr/>
        </p:nvSpPr>
        <p:spPr bwMode="auto">
          <a:xfrm flipV="1">
            <a:off x="7208838" y="40751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6" name="Line 20"/>
          <p:cNvSpPr>
            <a:spLocks noChangeShapeType="1"/>
          </p:cNvSpPr>
          <p:nvPr/>
        </p:nvSpPr>
        <p:spPr bwMode="auto">
          <a:xfrm>
            <a:off x="6561138" y="464978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7" name="Line 21"/>
          <p:cNvSpPr>
            <a:spLocks noChangeShapeType="1"/>
          </p:cNvSpPr>
          <p:nvPr/>
        </p:nvSpPr>
        <p:spPr bwMode="auto">
          <a:xfrm>
            <a:off x="7569200" y="465137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8" name="Line 22"/>
          <p:cNvSpPr>
            <a:spLocks noChangeShapeType="1"/>
          </p:cNvSpPr>
          <p:nvPr/>
        </p:nvSpPr>
        <p:spPr bwMode="auto">
          <a:xfrm>
            <a:off x="7569200" y="393065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5389" name="Line 23"/>
          <p:cNvSpPr>
            <a:spLocks noChangeShapeType="1"/>
          </p:cNvSpPr>
          <p:nvPr/>
        </p:nvSpPr>
        <p:spPr bwMode="auto">
          <a:xfrm>
            <a:off x="6272213" y="4075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0" name="Line 24"/>
          <p:cNvSpPr>
            <a:spLocks noChangeShapeType="1"/>
          </p:cNvSpPr>
          <p:nvPr/>
        </p:nvSpPr>
        <p:spPr bwMode="auto">
          <a:xfrm>
            <a:off x="6343650" y="4867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1" name="Line 25"/>
          <p:cNvSpPr>
            <a:spLocks noChangeShapeType="1"/>
          </p:cNvSpPr>
          <p:nvPr/>
        </p:nvSpPr>
        <p:spPr bwMode="auto">
          <a:xfrm>
            <a:off x="7351713" y="4938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2" name="Line 26"/>
          <p:cNvSpPr>
            <a:spLocks noChangeShapeType="1"/>
          </p:cNvSpPr>
          <p:nvPr/>
        </p:nvSpPr>
        <p:spPr bwMode="auto">
          <a:xfrm>
            <a:off x="8288338" y="4867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3" name="Line 27"/>
          <p:cNvSpPr>
            <a:spLocks noChangeShapeType="1"/>
          </p:cNvSpPr>
          <p:nvPr/>
        </p:nvSpPr>
        <p:spPr bwMode="auto">
          <a:xfrm flipV="1">
            <a:off x="7280275" y="41465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4" name="Line 28"/>
          <p:cNvSpPr>
            <a:spLocks noChangeShapeType="1"/>
          </p:cNvSpPr>
          <p:nvPr/>
        </p:nvSpPr>
        <p:spPr bwMode="auto">
          <a:xfrm>
            <a:off x="6632575" y="4721225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5" name="Line 29"/>
          <p:cNvSpPr>
            <a:spLocks noChangeShapeType="1"/>
          </p:cNvSpPr>
          <p:nvPr/>
        </p:nvSpPr>
        <p:spPr bwMode="auto">
          <a:xfrm>
            <a:off x="7640638" y="4722813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6" name="Line 30"/>
          <p:cNvSpPr>
            <a:spLocks noChangeShapeType="1"/>
          </p:cNvSpPr>
          <p:nvPr/>
        </p:nvSpPr>
        <p:spPr bwMode="auto">
          <a:xfrm>
            <a:off x="7640638" y="400208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074DC8B-59D9-4B3C-BF7F-3ED2366C3DB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395288" y="765175"/>
            <a:ext cx="84978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Generic search algorithm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 given a graph, start node, and goal node(s), incrementally explore paths from the start node(s).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Maintain a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frontier of paths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from the start node that have been explored.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As search proceeds, the frontier expands into the unexplored nodes until (hopefully!) a goal node is encountered.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way in which the frontier is expanded defines the search strategy.</a:t>
            </a: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 Searching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C46B6A5-AE6D-488E-A012-E15B14205E5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7443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7444" name="Rectangle 3"/>
          <p:cNvSpPr>
            <a:spLocks noChangeArrowheads="1"/>
          </p:cNvSpPr>
          <p:nvPr/>
        </p:nvSpPr>
        <p:spPr bwMode="auto">
          <a:xfrm>
            <a:off x="468313" y="908050"/>
            <a:ext cx="8280400" cy="3673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Input: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a graph, a start node, Boolean procedure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goal(n)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that tests if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is a goal node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frontier:= </a:t>
            </a:r>
            <a:r>
              <a:rPr lang="en-US" sz="2400">
                <a:latin typeface="Arial Unicode MS" pitchFamily="34" charset="-128"/>
              </a:rPr>
              <a:t>[&lt;</a:t>
            </a:r>
            <a:r>
              <a:rPr lang="en-US" sz="2400" i="1">
                <a:latin typeface="Arial Unicode MS" pitchFamily="34" charset="-128"/>
              </a:rPr>
              <a:t>s</a:t>
            </a:r>
            <a:r>
              <a:rPr lang="en-US" sz="2400">
                <a:latin typeface="Arial Unicode MS" pitchFamily="34" charset="-128"/>
              </a:rPr>
              <a:t>&gt;: </a:t>
            </a:r>
            <a:r>
              <a:rPr lang="en-US" sz="2400" i="1">
                <a:latin typeface="Arial Unicode MS" pitchFamily="34" charset="-128"/>
              </a:rPr>
              <a:t>s</a:t>
            </a:r>
            <a:r>
              <a:rPr lang="en-US" sz="2400">
                <a:latin typeface="Arial Unicode MS" pitchFamily="34" charset="-128"/>
              </a:rPr>
              <a:t> is a start node];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While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frontier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is not empty:</a:t>
            </a:r>
            <a:endParaRPr lang="en-US" sz="24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     select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and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remove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path  &lt;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,….,n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&gt; from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frontier; </a:t>
            </a:r>
            <a:endParaRPr lang="en-US" sz="24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If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goal(n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      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return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,….,n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&gt;; </a:t>
            </a:r>
            <a:endParaRPr lang="en-US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For every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neighbor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endParaRPr lang="en-US" sz="240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        add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,….,n</a:t>
            </a:r>
            <a:r>
              <a:rPr lang="en-US" sz="2400" i="1" baseline="-25000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n&gt;</a:t>
            </a: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 to </a:t>
            </a:r>
            <a:r>
              <a:rPr lang="en-US" sz="2400" i="1">
                <a:solidFill>
                  <a:srgbClr val="000000"/>
                </a:solidFill>
                <a:latin typeface="Arial Unicode MS" pitchFamily="34" charset="-128"/>
              </a:rPr>
              <a:t>frontier;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end</a:t>
            </a:r>
          </a:p>
        </p:txBody>
      </p:sp>
      <p:sp>
        <p:nvSpPr>
          <p:cNvPr id="1744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Generic Search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A149F10-B5B1-48C5-ACBB-672D5F3704F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Problem Solving by Graph Searching</a:t>
            </a:r>
            <a:r>
              <a:rPr lang="en-US" b="0" smtClean="0">
                <a:solidFill>
                  <a:srgbClr val="000000"/>
                </a:solidFill>
                <a:latin typeface="Times-Roman"/>
              </a:rPr>
              <a:t> </a:t>
            </a:r>
          </a:p>
        </p:txBody>
      </p:sp>
      <p:pic>
        <p:nvPicPr>
          <p:cNvPr id="18443" name="Picture 4" descr="ps-as-graph-se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06463"/>
            <a:ext cx="7848600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7563" y="1214438"/>
            <a:ext cx="1920875" cy="40005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Ends of frontier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BE34712-6D92-4344-929E-B30427696B3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9511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19512" name="Rectangle 3"/>
          <p:cNvSpPr>
            <a:spLocks noChangeArrowheads="1"/>
          </p:cNvSpPr>
          <p:nvPr/>
        </p:nvSpPr>
        <p:spPr bwMode="auto">
          <a:xfrm>
            <a:off x="395536" y="76470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</a:t>
            </a:r>
            <a:r>
              <a:rPr lang="en-US" b="1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forward branching factor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of a node is the number of arcs going out of the node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</a:t>
            </a:r>
            <a:r>
              <a:rPr lang="en-US" b="1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backward branching factor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of a node is the number of arcs going into the node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If the forward branching factor of any node is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and the graph is a tree,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how many nodes are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steps away from a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node?</a:t>
            </a: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95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Branching Factor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44208" y="5301208"/>
            <a:ext cx="648072" cy="576064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i="1" dirty="0" err="1" smtClean="0"/>
              <a:t>n</a:t>
            </a:r>
            <a:r>
              <a:rPr lang="en-US" sz="3200" i="1" baseline="30000" dirty="0" err="1" smtClean="0"/>
              <a:t>b</a:t>
            </a:r>
            <a:endParaRPr lang="en-US" sz="3200" i="1" baseline="30000" dirty="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283968" y="5301208"/>
            <a:ext cx="79208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err="1" smtClean="0"/>
              <a:t>nb</a:t>
            </a:r>
            <a:endParaRPr lang="en-US" sz="3200" i="1" baseline="30000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364089" y="5301208"/>
            <a:ext cx="720080" cy="5847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err="1" smtClean="0"/>
              <a:t>b</a:t>
            </a:r>
            <a:r>
              <a:rPr lang="en-US" sz="3200" i="1" baseline="30000" dirty="0" err="1" smtClean="0"/>
              <a:t>n</a:t>
            </a:r>
            <a:endParaRPr lang="en-US" sz="3200" i="1" baseline="30000" dirty="0"/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7380312" y="5301208"/>
            <a:ext cx="792088" cy="5847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/>
              <a:t>n/b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“Deterministic agent” means an agent that</a:t>
            </a:r>
          </a:p>
        </p:txBody>
      </p:sp>
      <p:sp>
        <p:nvSpPr>
          <p:cNvPr id="2253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913" y="4724400"/>
            <a:ext cx="7200900" cy="504825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None of the above</a:t>
            </a:r>
          </a:p>
        </p:txBody>
      </p:sp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1331913" y="2205038"/>
            <a:ext cx="7127875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Has perfect knowledge of its environment</a:t>
            </a:r>
          </a:p>
        </p:txBody>
      </p:sp>
      <p:sp>
        <p:nvSpPr>
          <p:cNvPr id="22533" name="TextBox 15"/>
          <p:cNvSpPr txBox="1">
            <a:spLocks noChangeArrowheads="1"/>
          </p:cNvSpPr>
          <p:nvPr/>
        </p:nvSpPr>
        <p:spPr bwMode="auto">
          <a:xfrm>
            <a:off x="1331913" y="4005263"/>
            <a:ext cx="7127875" cy="5238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Both of the above</a:t>
            </a:r>
          </a:p>
        </p:txBody>
      </p:sp>
      <p:sp>
        <p:nvSpPr>
          <p:cNvPr id="22534" name="TextBox 16"/>
          <p:cNvSpPr txBox="1">
            <a:spLocks noChangeArrowheads="1"/>
          </p:cNvSpPr>
          <p:nvPr/>
        </p:nvSpPr>
        <p:spPr bwMode="auto">
          <a:xfrm>
            <a:off x="1331913" y="2924175"/>
            <a:ext cx="7127875" cy="954088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Has perfect knowledge of the effect that its actions can have on the environment</a:t>
            </a: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468313" y="6021388"/>
            <a:ext cx="358775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85D0C81-1D8A-452C-B0F4-982EF4086E1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428625" y="928688"/>
            <a:ext cx="84978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Search is a key computational mechanism in many AI agents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We will study the basic principles of search on the simple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deterministic planning agent model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Generic search approach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define a search space graph,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start from current state,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incrementally explore paths from current state until goal state is reached.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way in which the frontier is expanded defines the search strategy.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04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Generic Search Approach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F0D6BBF-3CA9-4633-A54F-4C943505265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0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3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Searching: Graph Search Algorithm with three bugs </a:t>
            </a:r>
            <a:r>
              <a:rPr lang="en-US" sz="2800" smtClean="0">
                <a:sym typeface="Wingdings" pitchFamily="2" charset="2"/>
              </a:rPr>
              <a:t></a:t>
            </a:r>
            <a:endParaRPr lang="en-US" sz="2800" smtClean="0"/>
          </a:p>
        </p:txBody>
      </p:sp>
      <p:sp>
        <p:nvSpPr>
          <p:cNvPr id="3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3095" name="Rectangle 4"/>
          <p:cNvSpPr>
            <a:spLocks noChangeArrowheads="1"/>
          </p:cNvSpPr>
          <p:nvPr/>
        </p:nvSpPr>
        <p:spPr bwMode="auto">
          <a:xfrm>
            <a:off x="500063" y="642938"/>
            <a:ext cx="76438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b="1" dirty="0">
                <a:latin typeface="Arial Unicode MS" pitchFamily="34" charset="-128"/>
              </a:rPr>
              <a:t>Input:</a:t>
            </a:r>
            <a:r>
              <a:rPr lang="en-US" sz="2000" dirty="0">
                <a:latin typeface="Arial Unicode MS" pitchFamily="34" charset="-128"/>
              </a:rPr>
              <a:t> 	a graph,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a start node,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Boolean procedure </a:t>
            </a:r>
            <a:r>
              <a:rPr lang="en-US" sz="2000" i="1" dirty="0">
                <a:latin typeface="Arial Unicode MS" pitchFamily="34" charset="-128"/>
              </a:rPr>
              <a:t>goal(n)</a:t>
            </a:r>
            <a:r>
              <a:rPr lang="en-US" sz="2000" dirty="0">
                <a:latin typeface="Arial Unicode MS" pitchFamily="34" charset="-128"/>
              </a:rPr>
              <a:t> that tests if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dirty="0">
                <a:latin typeface="Arial Unicode MS" pitchFamily="34" charset="-128"/>
              </a:rPr>
              <a:t> is a goal node.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i="1" dirty="0">
                <a:latin typeface="Arial Unicode MS" pitchFamily="34" charset="-128"/>
              </a:rPr>
              <a:t>frontier := {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g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: g  </a:t>
            </a:r>
            <a:r>
              <a:rPr lang="en-US" sz="2000" dirty="0">
                <a:latin typeface="Arial Unicode MS" pitchFamily="34" charset="-128"/>
              </a:rPr>
              <a:t>is a goal node </a:t>
            </a:r>
            <a:r>
              <a:rPr lang="en-US" sz="2000" i="1" dirty="0">
                <a:latin typeface="Arial Unicode MS" pitchFamily="34" charset="-128"/>
              </a:rPr>
              <a:t>}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Arial Unicode MS" pitchFamily="34" charset="-128"/>
              </a:rPr>
              <a:t>while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</a:rPr>
              <a:t>frontier</a:t>
            </a:r>
            <a:r>
              <a:rPr lang="en-US" sz="2000" dirty="0">
                <a:latin typeface="Arial Unicode MS" pitchFamily="34" charset="-128"/>
              </a:rPr>
              <a:t>   is not empty: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</a:t>
            </a:r>
            <a:r>
              <a:rPr lang="en-US" sz="2000" b="1" dirty="0">
                <a:latin typeface="Arial Unicode MS" pitchFamily="34" charset="-128"/>
              </a:rPr>
              <a:t>select</a:t>
            </a:r>
            <a:r>
              <a:rPr lang="en-US" sz="2000" dirty="0">
                <a:latin typeface="Arial Unicode MS" pitchFamily="34" charset="-128"/>
              </a:rPr>
              <a:t>  and </a:t>
            </a:r>
            <a:r>
              <a:rPr lang="en-US" sz="2000" b="1" dirty="0">
                <a:latin typeface="Arial Unicode MS" pitchFamily="34" charset="-128"/>
              </a:rPr>
              <a:t>remove</a:t>
            </a:r>
            <a:r>
              <a:rPr lang="en-US" sz="2000" dirty="0">
                <a:latin typeface="Arial Unicode MS" pitchFamily="34" charset="-128"/>
              </a:rPr>
              <a:t> path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i="1" baseline="-25000" dirty="0">
                <a:latin typeface="Arial Unicode MS" pitchFamily="34" charset="-128"/>
              </a:rPr>
              <a:t>0</a:t>
            </a:r>
            <a:r>
              <a:rPr lang="en-US" sz="2000" i="1" dirty="0">
                <a:latin typeface="Arial Unicode MS" pitchFamily="34" charset="-128"/>
              </a:rPr>
              <a:t>, 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, …,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dirty="0">
                <a:latin typeface="Arial Unicode MS" pitchFamily="34" charset="-128"/>
              </a:rPr>
              <a:t> from </a:t>
            </a:r>
            <a:r>
              <a:rPr lang="en-US" sz="2000" i="1" dirty="0">
                <a:latin typeface="Arial Unicode MS" pitchFamily="34" charset="-128"/>
              </a:rPr>
              <a:t>frontier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</a:t>
            </a:r>
            <a:r>
              <a:rPr lang="en-US" sz="2000" b="1" dirty="0">
                <a:latin typeface="Arial Unicode MS" pitchFamily="34" charset="-128"/>
              </a:rPr>
              <a:t>if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</a:rPr>
              <a:t>goal(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i="1" dirty="0">
                <a:latin typeface="Arial Unicode MS" pitchFamily="34" charset="-128"/>
              </a:rPr>
              <a:t>)</a:t>
            </a:r>
            <a:endParaRPr lang="en-US" sz="20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</a:t>
            </a:r>
            <a:r>
              <a:rPr lang="en-US" sz="2000" b="1" dirty="0">
                <a:latin typeface="Arial Unicode MS" pitchFamily="34" charset="-128"/>
              </a:rPr>
              <a:t>return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dirty="0">
                <a:latin typeface="Arial Unicode MS" pitchFamily="34" charset="-128"/>
              </a:rPr>
              <a:t> 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</a:t>
            </a:r>
            <a:r>
              <a:rPr lang="en-US" sz="2000" b="1" dirty="0">
                <a:latin typeface="Arial Unicode MS" pitchFamily="34" charset="-128"/>
              </a:rPr>
              <a:t>for every</a:t>
            </a:r>
            <a:r>
              <a:rPr lang="en-US" sz="2000" dirty="0">
                <a:latin typeface="Arial Unicode MS" pitchFamily="34" charset="-128"/>
              </a:rPr>
              <a:t> neighbor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dirty="0" smtClean="0">
                <a:latin typeface="Arial Unicode MS" pitchFamily="34" charset="-128"/>
              </a:rPr>
              <a:t> of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endParaRPr lang="en-US" sz="20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</a:t>
            </a:r>
            <a:r>
              <a:rPr lang="en-US" sz="2000" b="1" dirty="0">
                <a:latin typeface="Arial Unicode MS" pitchFamily="34" charset="-128"/>
              </a:rPr>
              <a:t>add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   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i="1" baseline="-25000" dirty="0">
                <a:latin typeface="Arial Unicode MS" pitchFamily="34" charset="-128"/>
              </a:rPr>
              <a:t>0</a:t>
            </a:r>
            <a:r>
              <a:rPr lang="en-US" sz="2000" i="1" dirty="0">
                <a:latin typeface="Arial Unicode MS" pitchFamily="34" charset="-128"/>
              </a:rPr>
              <a:t>,  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,  …, 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     </a:t>
            </a:r>
            <a:r>
              <a:rPr lang="en-US" sz="2000" dirty="0">
                <a:latin typeface="Arial Unicode MS" pitchFamily="34" charset="-128"/>
              </a:rPr>
              <a:t> to </a:t>
            </a:r>
            <a:r>
              <a:rPr lang="en-US" sz="2000" i="1" dirty="0">
                <a:latin typeface="Arial Unicode MS" pitchFamily="34" charset="-128"/>
              </a:rPr>
              <a:t>frontier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Arial Unicode MS" pitchFamily="34" charset="-128"/>
              </a:rPr>
              <a:t>end while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Arial Unicode MS" pitchFamily="34" charset="-128"/>
            </a:endParaRP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357188" y="4786313"/>
            <a:ext cx="8458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goal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 function defines what is a solution.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neighbor 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relationship defines the graph.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Which path  is selected from the frontier defines the search strategy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DC3067-149A-47F1-BF8F-707B80F2517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8458200" cy="244827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Simple Agent and Examples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Space Graph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</a:t>
            </a:r>
            <a:r>
              <a:rPr lang="en-US" sz="3200" dirty="0" smtClean="0">
                <a:solidFill>
                  <a:schemeClr val="tx2"/>
                </a:solidFill>
              </a:rPr>
              <a:t>Procedure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endParaRPr lang="en-CA" sz="32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3645024"/>
            <a:ext cx="8458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(Uninformed) Search Strategies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Depth First and Breadth First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Uninformed Iterative Deepening (IDS)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with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478F4AF-7B45-4E4F-8E33-D312D4EB1B5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Comparing Searching Algorithms: will it find a solution? the best one?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933825"/>
            <a:ext cx="9144000" cy="4608513"/>
          </a:xfrm>
        </p:spPr>
        <p:txBody>
          <a:bodyPr/>
          <a:lstStyle/>
          <a:p>
            <a:pPr marL="381000" indent="-381000" eaLnBrk="1" hangingPunct="1"/>
            <a:endParaRPr lang="en-US" smtClean="0"/>
          </a:p>
          <a:p>
            <a:pPr marL="381000" indent="-381000" eaLnBrk="1" hangingPunct="1"/>
            <a:endParaRPr lang="en-US" smtClean="0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79388" y="1268413"/>
            <a:ext cx="8785225" cy="20891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Def. (complete): </a:t>
            </a:r>
            <a:r>
              <a:rPr lang="en-US">
                <a:latin typeface="Arial Unicode MS" pitchFamily="34" charset="-128"/>
              </a:rPr>
              <a:t>A search algorithm is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>
                <a:latin typeface="Arial Unicode MS" pitchFamily="34" charset="-128"/>
              </a:rPr>
              <a:t> if, whenever at least one solution exists, the algorithm </a:t>
            </a:r>
            <a:r>
              <a:rPr lang="en-US" b="1">
                <a:latin typeface="Arial Unicode MS" pitchFamily="34" charset="-128"/>
              </a:rPr>
              <a:t>is guaranteed to find a solution</a:t>
            </a:r>
            <a:r>
              <a:rPr lang="en-US">
                <a:latin typeface="Arial Unicode MS" pitchFamily="34" charset="-128"/>
              </a:rPr>
              <a:t> within a finite amount of time.</a:t>
            </a:r>
          </a:p>
          <a:p>
            <a:pPr marL="381000" indent="-381000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</p:txBody>
      </p:sp>
      <p:sp>
        <p:nvSpPr>
          <p:cNvPr id="384007" name="Rectangle 7"/>
          <p:cNvSpPr>
            <a:spLocks noChangeArrowheads="1"/>
          </p:cNvSpPr>
          <p:nvPr/>
        </p:nvSpPr>
        <p:spPr bwMode="auto">
          <a:xfrm>
            <a:off x="323850" y="4149725"/>
            <a:ext cx="8640763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Def. (optimal): </a:t>
            </a:r>
            <a:r>
              <a:rPr lang="en-US">
                <a:latin typeface="Arial Unicode MS" pitchFamily="34" charset="-128"/>
              </a:rPr>
              <a:t>A search algorithm is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>
                <a:latin typeface="Arial Unicode MS" pitchFamily="34" charset="-128"/>
              </a:rPr>
              <a:t> if, when it finds a solution , it is the best solution</a:t>
            </a:r>
            <a:endParaRPr lang="en-US" sz="20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A5AA18-3C47-45A5-9A2A-180DFDBAA38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Comparing Searching Algorithms: Complexity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933825"/>
            <a:ext cx="9144000" cy="4608513"/>
          </a:xfrm>
        </p:spPr>
        <p:txBody>
          <a:bodyPr/>
          <a:lstStyle/>
          <a:p>
            <a:pPr marL="381000" indent="-381000" eaLnBrk="1" hangingPunct="1"/>
            <a:endParaRPr lang="en-US" smtClean="0"/>
          </a:p>
          <a:p>
            <a:pPr marL="381000" indent="-381000" eaLnBrk="1" hangingPunct="1"/>
            <a:endParaRPr lang="en-US" smtClean="0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79388" y="1196975"/>
            <a:ext cx="8785225" cy="20161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dirty="0">
                <a:latin typeface="Arial Unicode MS" pitchFamily="34" charset="-128"/>
              </a:rPr>
              <a:t>Def. (time complexity)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 of a search algorithm is an expression for the </a:t>
            </a:r>
            <a:r>
              <a:rPr lang="en-US" sz="2400" b="1" dirty="0">
                <a:latin typeface="Arial Unicode MS" pitchFamily="34" charset="-128"/>
              </a:rPr>
              <a:t>worst-case</a:t>
            </a:r>
            <a:r>
              <a:rPr lang="en-US" sz="2400" dirty="0">
                <a:latin typeface="Arial Unicode MS" pitchFamily="34" charset="-128"/>
              </a:rPr>
              <a:t> amount of time it will take to run, 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expressed in terms of the </a:t>
            </a:r>
            <a:r>
              <a:rPr lang="en-US" sz="2400" b="1" dirty="0">
                <a:latin typeface="Arial Unicode MS" pitchFamily="34" charset="-128"/>
              </a:rPr>
              <a:t>maximum path length </a:t>
            </a:r>
            <a:r>
              <a:rPr lang="en-US" sz="2400" b="1" i="1" dirty="0">
                <a:latin typeface="Arial Unicode MS" pitchFamily="34" charset="-128"/>
              </a:rPr>
              <a:t>m</a:t>
            </a:r>
            <a:r>
              <a:rPr lang="en-US" sz="2400" b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and the </a:t>
            </a:r>
            <a:r>
              <a:rPr lang="en-US" sz="2400" b="1" dirty="0">
                <a:latin typeface="Arial Unicode MS" pitchFamily="34" charset="-128"/>
              </a:rPr>
              <a:t>maximum branching factor </a:t>
            </a:r>
            <a:r>
              <a:rPr lang="en-US" sz="2400" b="1" i="1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179388" y="4149725"/>
            <a:ext cx="8713787" cy="18002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dirty="0">
                <a:latin typeface="Arial Unicode MS" pitchFamily="34" charset="-128"/>
              </a:rPr>
              <a:t>Def. (space complexity) : </a:t>
            </a: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latin typeface="Arial Unicode MS" pitchFamily="34" charset="-128"/>
              </a:rPr>
              <a:t>space complexity</a:t>
            </a:r>
            <a:r>
              <a:rPr lang="en-US" sz="2400" dirty="0">
                <a:latin typeface="Arial Unicode MS" pitchFamily="34" charset="-128"/>
              </a:rPr>
              <a:t> of a search algorithm is an expression for the </a:t>
            </a:r>
            <a:r>
              <a:rPr lang="en-US" sz="2400" b="1" dirty="0">
                <a:latin typeface="Arial Unicode MS" pitchFamily="34" charset="-128"/>
              </a:rPr>
              <a:t>worst-case</a:t>
            </a:r>
            <a:r>
              <a:rPr lang="en-US" sz="2400" dirty="0">
                <a:latin typeface="Arial Unicode MS" pitchFamily="34" charset="-128"/>
              </a:rPr>
              <a:t> amount of memory that the algorithm will use (</a:t>
            </a:r>
            <a:r>
              <a:rPr lang="en-US" sz="2400" i="1" dirty="0">
                <a:latin typeface="Arial Unicode MS" pitchFamily="34" charset="-128"/>
              </a:rPr>
              <a:t>number of nodes</a:t>
            </a:r>
            <a:r>
              <a:rPr lang="en-US" sz="2400" dirty="0">
                <a:latin typeface="Arial Unicode MS" pitchFamily="34" charset="-128"/>
              </a:rPr>
              <a:t>), 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Also expressed in terms of </a:t>
            </a:r>
            <a:r>
              <a:rPr lang="en-US" sz="2400" b="1" i="1" dirty="0">
                <a:latin typeface="Arial Unicode MS" pitchFamily="34" charset="-128"/>
              </a:rPr>
              <a:t>m</a:t>
            </a:r>
            <a:r>
              <a:rPr lang="en-US" sz="2400" b="1" dirty="0">
                <a:latin typeface="Arial Unicode MS" pitchFamily="34" charset="-128"/>
              </a:rPr>
              <a:t> and </a:t>
            </a:r>
            <a:r>
              <a:rPr lang="en-US" sz="2400" b="1" i="1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CF2A1E-59F9-458C-8394-2E5D24DC690B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15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dirty="0" smtClean="0"/>
              <a:t>Learning Goals for today’s </a:t>
            </a:r>
            <a:r>
              <a:rPr lang="en-US" dirty="0" smtClean="0"/>
              <a:t>Part1</a:t>
            </a:r>
            <a:endParaRPr lang="en-US" dirty="0" smtClean="0"/>
          </a:p>
        </p:txBody>
      </p:sp>
      <p:sp>
        <p:nvSpPr>
          <p:cNvPr id="21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1443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smtClean="0"/>
              <a:t>Identify</a:t>
            </a:r>
            <a:r>
              <a:rPr lang="en-US" sz="3200" smtClean="0"/>
              <a:t> real world examples that make use of deterministic, goal-driven planning agents </a:t>
            </a:r>
          </a:p>
          <a:p>
            <a:pPr eaLnBrk="1" hangingPunct="1">
              <a:buFontTx/>
              <a:buChar char="•"/>
            </a:pPr>
            <a:r>
              <a:rPr lang="en-US" sz="3200" b="1" smtClean="0"/>
              <a:t>Assess</a:t>
            </a:r>
            <a:r>
              <a:rPr lang="en-US" sz="3200" smtClean="0"/>
              <a:t> the size of the search space of a given search problem. </a:t>
            </a:r>
          </a:p>
          <a:p>
            <a:pPr eaLnBrk="1" hangingPunct="1">
              <a:buFontTx/>
              <a:buChar char="•"/>
            </a:pPr>
            <a:r>
              <a:rPr lang="en-US" sz="3200" b="1" smtClean="0"/>
              <a:t>Implement</a:t>
            </a:r>
            <a:r>
              <a:rPr lang="en-US" sz="3200" smtClean="0"/>
              <a:t> the generic solution to a search problem. </a:t>
            </a:r>
            <a:endParaRPr lang="en-US" sz="32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DC3067-149A-47F1-BF8F-707B80F2517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8458200" cy="244827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Simple Agent and Examples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Space Graph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</a:t>
            </a:r>
            <a:r>
              <a:rPr lang="en-US" sz="3200" dirty="0" smtClean="0">
                <a:solidFill>
                  <a:schemeClr val="tx2"/>
                </a:solidFill>
              </a:rPr>
              <a:t>Procedure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endParaRPr lang="en-CA" sz="32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3645024"/>
            <a:ext cx="8458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(Uninformed) Search Strategies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Depth First and Breadth First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Uninformed Iterative Deepening (IDS)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with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1682B8E-1058-4788-BF09-ADC74CBB8DA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14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Depth-first Search: DFS</a:t>
            </a:r>
          </a:p>
        </p:txBody>
      </p:sp>
      <p:sp>
        <p:nvSpPr>
          <p:cNvPr id="5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5143" name="Rectangle 4"/>
          <p:cNvSpPr>
            <a:spLocks noChangeArrowheads="1"/>
          </p:cNvSpPr>
          <p:nvPr/>
        </p:nvSpPr>
        <p:spPr bwMode="auto">
          <a:xfrm>
            <a:off x="357188" y="7858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Depth-first search</a:t>
            </a:r>
            <a:r>
              <a:rPr lang="en-US" dirty="0">
                <a:latin typeface="Arial Unicode MS" pitchFamily="34" charset="-128"/>
              </a:rPr>
              <a:t> treats the frontier as a </a:t>
            </a:r>
            <a:r>
              <a:rPr lang="en-US" b="1" dirty="0">
                <a:latin typeface="Arial Unicode MS" pitchFamily="34" charset="-128"/>
              </a:rPr>
              <a:t>stack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always selects one of the last elements added to the frontier.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 frontier is </a:t>
            </a:r>
            <a:r>
              <a:rPr lang="en-US" sz="2400" i="1" dirty="0">
                <a:latin typeface="Arial Unicode MS" pitchFamily="34" charset="-128"/>
              </a:rPr>
              <a:t>[p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, p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, …, p</a:t>
            </a:r>
            <a:r>
              <a:rPr lang="en-US" sz="2400" i="1" baseline="-25000" dirty="0">
                <a:latin typeface="Arial Unicode MS" pitchFamily="34" charset="-128"/>
              </a:rPr>
              <a:t>r</a:t>
            </a:r>
            <a:r>
              <a:rPr lang="en-US" sz="2400" i="1" dirty="0">
                <a:latin typeface="Arial Unicode MS" pitchFamily="34" charset="-128"/>
              </a:rPr>
              <a:t>]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neighbors of last node of </a:t>
            </a:r>
            <a:r>
              <a:rPr lang="en-US" sz="2400" i="1" dirty="0">
                <a:latin typeface="Arial Unicode MS" pitchFamily="34" charset="-128"/>
              </a:rPr>
              <a:t>p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 (its end) are </a:t>
            </a:r>
            <a:r>
              <a:rPr lang="en-US" sz="2400" i="1" dirty="0">
                <a:latin typeface="Arial Unicode MS" pitchFamily="34" charset="-128"/>
              </a:rPr>
              <a:t>{n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, …, </a:t>
            </a:r>
            <a:r>
              <a:rPr lang="en-US" sz="2400" i="1" dirty="0" err="1"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latin typeface="Arial Unicode MS" pitchFamily="34" charset="-128"/>
              </a:rPr>
              <a:t>k</a:t>
            </a:r>
            <a:r>
              <a:rPr lang="en-US" sz="2400" i="1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What happens?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dirty="0">
                <a:latin typeface="Arial Unicode MS" pitchFamily="34" charset="-128"/>
              </a:rPr>
              <a:t> is selected, and its end is tested for being a goal.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New paths are created attaching </a:t>
            </a:r>
            <a:r>
              <a:rPr lang="en-US" sz="2000" i="1" dirty="0">
                <a:latin typeface="Arial Unicode MS" pitchFamily="34" charset="-128"/>
              </a:rPr>
              <a:t>{n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, …,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i="1" dirty="0">
                <a:latin typeface="Arial Unicode MS" pitchFamily="34" charset="-128"/>
              </a:rPr>
              <a:t>} to 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These “</a:t>
            </a:r>
            <a:r>
              <a:rPr lang="en-US" sz="2000" dirty="0">
                <a:solidFill>
                  <a:schemeClr val="accent2"/>
                </a:solidFill>
                <a:latin typeface="Arial Unicode MS" pitchFamily="34" charset="-128"/>
              </a:rPr>
              <a:t>replace”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 </a:t>
            </a:r>
            <a:r>
              <a:rPr lang="en-US" sz="2000" dirty="0">
                <a:latin typeface="Arial Unicode MS" pitchFamily="34" charset="-128"/>
              </a:rPr>
              <a:t>at the beginning of the frontier.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Thus, the frontier is now </a:t>
            </a:r>
            <a:r>
              <a:rPr lang="en-US" sz="2000" i="1" dirty="0">
                <a:latin typeface="Arial Unicode MS" pitchFamily="34" charset="-128"/>
              </a:rPr>
              <a:t>[(p</a:t>
            </a:r>
            <a:r>
              <a:rPr lang="en-US" sz="2000" i="1" baseline="-25000" dirty="0">
                <a:latin typeface="Arial Unicode MS" pitchFamily="34" charset="-128"/>
              </a:rPr>
              <a:t>1,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), …, (p</a:t>
            </a:r>
            <a:r>
              <a:rPr lang="en-US" sz="2000" i="1" baseline="-25000" dirty="0">
                <a:latin typeface="Arial Unicode MS" pitchFamily="34" charset="-128"/>
              </a:rPr>
              <a:t>1,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i="1" dirty="0">
                <a:latin typeface="Arial Unicode MS" pitchFamily="34" charset="-128"/>
              </a:rPr>
              <a:t>), 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i="1" dirty="0">
                <a:latin typeface="Arial Unicode MS" pitchFamily="34" charset="-128"/>
              </a:rPr>
              <a:t>, …, p</a:t>
            </a:r>
            <a:r>
              <a:rPr lang="en-US" sz="2000" i="1" baseline="-25000" dirty="0">
                <a:latin typeface="Arial Unicode MS" pitchFamily="34" charset="-128"/>
              </a:rPr>
              <a:t>r</a:t>
            </a:r>
            <a:r>
              <a:rPr lang="en-US" sz="2000" i="1" dirty="0">
                <a:latin typeface="Arial Unicode MS" pitchFamily="34" charset="-128"/>
              </a:rPr>
              <a:t>]</a:t>
            </a:r>
            <a:r>
              <a:rPr lang="en-US" sz="2000" dirty="0">
                <a:latin typeface="Arial Unicode MS" pitchFamily="34" charset="-128"/>
              </a:rPr>
              <a:t> 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 dirty="0" smtClean="0">
                <a:latin typeface="Arial Unicode MS" pitchFamily="34" charset="-128"/>
              </a:rPr>
              <a:t>NOTE: p</a:t>
            </a:r>
            <a:r>
              <a:rPr lang="en-US" sz="2000" i="1" baseline="-25000" dirty="0" smtClean="0">
                <a:latin typeface="Arial Unicode MS" pitchFamily="34" charset="-128"/>
              </a:rPr>
              <a:t>2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>
                <a:latin typeface="Arial Unicode MS" pitchFamily="34" charset="-128"/>
              </a:rPr>
              <a:t>is only selected when all paths extending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dirty="0">
                <a:latin typeface="Arial Unicode MS" pitchFamily="34" charset="-128"/>
              </a:rPr>
              <a:t> have been explored.</a:t>
            </a:r>
          </a:p>
        </p:txBody>
      </p:sp>
      <p:sp>
        <p:nvSpPr>
          <p:cNvPr id="5144" name="Text Box 5"/>
          <p:cNvSpPr txBox="1">
            <a:spLocks noChangeArrowheads="1"/>
          </p:cNvSpPr>
          <p:nvPr/>
        </p:nvSpPr>
        <p:spPr bwMode="auto">
          <a:xfrm>
            <a:off x="1835150" y="57340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1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6378575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68BB6A-7889-48F3-9692-BAB22889A38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Depth-first search: Illustrative Graph --- Depth-first Search Frontier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ph idx="1"/>
          </p:nvPr>
        </p:nvGraphicFramePr>
        <p:xfrm>
          <a:off x="827088" y="1052513"/>
          <a:ext cx="7632700" cy="4778375"/>
        </p:xfrm>
        <a:graphic>
          <a:graphicData uri="http://schemas.openxmlformats.org/presentationml/2006/ole">
            <p:oleObj spid="_x0000_s72706" name="Acrobat Document" r:id="rId4" imgW="3666667" imgH="229523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388" y="1125538"/>
            <a:ext cx="8785100" cy="1223342"/>
          </a:xfrm>
          <a:prstGeom prst="rect">
            <a:avLst/>
          </a:prstGeom>
          <a:solidFill>
            <a:srgbClr val="CCECFF">
              <a:alpha val="5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+mn-lt"/>
                <a:ea typeface="Arial" charset="0"/>
                <a:cs typeface="Arial" charset="0"/>
              </a:rPr>
              <a:t>Def.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: A search algorithm is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complete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if whenever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there is at least one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solution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, the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algorithm 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is guaranteed to find it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within a finite 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amount of time.</a:t>
            </a:r>
          </a:p>
          <a:p>
            <a:pPr marL="381000" indent="-381000">
              <a:spcBef>
                <a:spcPct val="20000"/>
              </a:spcBef>
              <a:defRPr/>
            </a:pPr>
            <a:endParaRPr lang="en-US" sz="2000" dirty="0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2636912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Is DFS 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Arial" charset="0"/>
                <a:cs typeface="Arial" charset="0"/>
              </a:rPr>
              <a:t>complete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355902" y="2617862"/>
            <a:ext cx="648145" cy="523220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2348880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140968"/>
            <a:ext cx="2484636" cy="16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1520" y="4653136"/>
            <a:ext cx="82089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latin typeface="+mn-lt"/>
              <a:ea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ea typeface="Arial" charset="0"/>
                <a:cs typeface="Arial" charset="0"/>
              </a:rPr>
              <a:t>If there are cycles in the graph, DFS may get “stuck” in one of them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ea typeface="Arial" charset="0"/>
                <a:cs typeface="Arial" charset="0"/>
              </a:rPr>
              <a:t>see this in </a:t>
            </a:r>
            <a:r>
              <a:rPr lang="en-US" sz="2000" dirty="0" err="1" smtClean="0">
                <a:latin typeface="+mn-lt"/>
                <a:ea typeface="Arial" charset="0"/>
                <a:cs typeface="Arial" charset="0"/>
              </a:rPr>
              <a:t>AISpace</a:t>
            </a:r>
            <a:r>
              <a:rPr lang="en-US" sz="2000" dirty="0" smtClean="0">
                <a:latin typeface="+mn-lt"/>
                <a:ea typeface="Arial" charset="0"/>
                <a:cs typeface="Arial" charset="0"/>
              </a:rPr>
              <a:t>  by loading “Cyclic Graph Examples” or by adding a cycle to “Simple Tree”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n-lt"/>
                <a:ea typeface="Arial" charset="0"/>
                <a:cs typeface="Arial" charset="0"/>
              </a:rPr>
              <a:t>e.g., click on “Create” tab, create a new edge from N7 to N1, go back to “Solve” and see what happens </a:t>
            </a:r>
            <a:endParaRPr lang="en-US" sz="180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“Deterministic agent” means an agent that</a:t>
            </a:r>
          </a:p>
        </p:txBody>
      </p:sp>
      <p:sp>
        <p:nvSpPr>
          <p:cNvPr id="23555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913" y="4724400"/>
            <a:ext cx="7200900" cy="504825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None of the above</a:t>
            </a:r>
          </a:p>
        </p:txBody>
      </p:sp>
      <p:sp>
        <p:nvSpPr>
          <p:cNvPr id="23556" name="TextBox 14"/>
          <p:cNvSpPr txBox="1">
            <a:spLocks noChangeArrowheads="1"/>
          </p:cNvSpPr>
          <p:nvPr/>
        </p:nvSpPr>
        <p:spPr bwMode="auto">
          <a:xfrm>
            <a:off x="1331913" y="2205038"/>
            <a:ext cx="7127875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Has perfect knowledge of its environment</a:t>
            </a:r>
          </a:p>
        </p:txBody>
      </p:sp>
      <p:sp>
        <p:nvSpPr>
          <p:cNvPr id="23557" name="TextBox 15"/>
          <p:cNvSpPr txBox="1">
            <a:spLocks noChangeArrowheads="1"/>
          </p:cNvSpPr>
          <p:nvPr/>
        </p:nvSpPr>
        <p:spPr bwMode="auto">
          <a:xfrm>
            <a:off x="1331913" y="4005263"/>
            <a:ext cx="7127875" cy="523875"/>
          </a:xfrm>
          <a:prstGeom prst="rect">
            <a:avLst/>
          </a:prstGeom>
          <a:solidFill>
            <a:srgbClr val="66FF33">
              <a:alpha val="54901"/>
            </a:srgbClr>
          </a:solidFill>
          <a:ln w="603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Both of the above</a:t>
            </a:r>
          </a:p>
        </p:txBody>
      </p:sp>
      <p:sp>
        <p:nvSpPr>
          <p:cNvPr id="23558" name="TextBox 16"/>
          <p:cNvSpPr txBox="1">
            <a:spLocks noChangeArrowheads="1"/>
          </p:cNvSpPr>
          <p:nvPr/>
        </p:nvSpPr>
        <p:spPr bwMode="auto">
          <a:xfrm>
            <a:off x="1331913" y="2924175"/>
            <a:ext cx="7127875" cy="954088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Has perfect knowledge of the effect that its actions can have on the environment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84213" y="4005263"/>
            <a:ext cx="574675" cy="360362"/>
          </a:xfrm>
          <a:prstGeom prst="rightArrow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01A912-18FD-4858-88DA-7B3C8F0516BA}" type="slidenum">
              <a:rPr lang="en-US"/>
              <a:pPr/>
              <a:t>40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335915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Is DFS 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2987675" y="3340100"/>
            <a:ext cx="811213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Yes</a:t>
            </a:r>
            <a:endParaRPr lang="en-US" baseline="30000"/>
          </a:p>
        </p:txBody>
      </p:sp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4140200" y="3340100"/>
            <a:ext cx="708025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213100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1484313"/>
            <a:ext cx="8812213" cy="1079500"/>
          </a:xfrm>
          <a:prstGeom prst="rect">
            <a:avLst/>
          </a:prstGeom>
          <a:solidFill>
            <a:srgbClr val="CCECFF">
              <a:alpha val="8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A search algorithm is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if 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when it finds a solution, it is 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the best </a:t>
            </a:r>
            <a:r>
              <a:rPr lang="en-US" sz="2400" dirty="0" smtClean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one (e.g., the shortest)</a:t>
            </a:r>
            <a:endParaRPr lang="en-US" sz="2400" dirty="0">
              <a:solidFill>
                <a:srgbClr val="2D2DB9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7950" y="5013325"/>
            <a:ext cx="9072563" cy="1397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E.g., goal nodes: red boxes</a:t>
            </a:r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6300788" y="5084763"/>
            <a:ext cx="358775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7740650" y="3716338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610" grpId="0" animBg="1"/>
      <p:bldP spid="256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01A912-18FD-4858-88DA-7B3C8F0516BA}" type="slidenum">
              <a:rPr lang="en-US"/>
              <a:pPr/>
              <a:t>41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270892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Is DFS 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2987824" y="2708920"/>
            <a:ext cx="708025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2420888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9512" y="1124744"/>
            <a:ext cx="8812213" cy="1079500"/>
          </a:xfrm>
          <a:prstGeom prst="rect">
            <a:avLst/>
          </a:prstGeom>
          <a:solidFill>
            <a:srgbClr val="CCECFF">
              <a:alpha val="8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A search algorithm is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if when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it finds a solution, it is 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the best </a:t>
            </a:r>
            <a:r>
              <a:rPr lang="en-US" sz="2400" dirty="0" smtClean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one (e.g., the shortest)</a:t>
            </a:r>
            <a:endParaRPr lang="en-US" sz="2400" dirty="0">
              <a:solidFill>
                <a:srgbClr val="2D2DB9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3" y="3717032"/>
            <a:ext cx="5112568" cy="864096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cs typeface="Arial" charset="0"/>
              </a:rPr>
              <a:t>It can “stumble” on longer solution paths before it gets to shorter ones. </a:t>
            </a:r>
          </a:p>
          <a:p>
            <a:pPr marL="800100" lvl="2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E.g., goal nodes: red boxes</a:t>
            </a:r>
          </a:p>
          <a:p>
            <a:pPr marL="3429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dirty="0" smtClean="0">
              <a:cs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 smtClean="0">
              <a:latin typeface="+mn-lt"/>
              <a:ea typeface="+mn-ea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ea typeface="+mn-ea"/>
            </a:endParaRPr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6948264" y="4725144"/>
            <a:ext cx="358775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7927975" y="2924126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5301208"/>
            <a:ext cx="8640960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ea typeface="Arial" charset="0"/>
                <a:cs typeface="Arial" charset="0"/>
              </a:rPr>
              <a:t>see this in </a:t>
            </a:r>
            <a:r>
              <a:rPr lang="en-US" sz="2000" dirty="0" err="1" smtClean="0">
                <a:ea typeface="Arial" charset="0"/>
                <a:cs typeface="Arial" charset="0"/>
              </a:rPr>
              <a:t>AISpace</a:t>
            </a:r>
            <a:r>
              <a:rPr lang="en-US" sz="2000" dirty="0" smtClean="0">
                <a:ea typeface="Arial" charset="0"/>
                <a:cs typeface="Arial" charset="0"/>
              </a:rPr>
              <a:t>  by loading “Extended Tree Graph” and set N6 as a goal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ea typeface="Arial" charset="0"/>
                <a:cs typeface="Arial" charset="0"/>
              </a:rPr>
              <a:t>e.g., click on “Create” tab, right-click on N6  and select “set as a goal node”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540C79-EC81-4AA8-8561-769B2B1EB114}" type="slidenum">
              <a:rPr lang="en-US"/>
              <a:pPr/>
              <a:t>42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32877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What is DFS</a:t>
            </a:r>
            <a:r>
              <a:rPr lang="ja-JP" altLang="en-US" sz="2400">
                <a:latin typeface="+mj-lt"/>
              </a:rPr>
              <a:t>’</a:t>
            </a:r>
            <a:r>
              <a:rPr lang="en-US" altLang="ja-JP" sz="2400" dirty="0">
                <a:latin typeface="+mj-lt"/>
              </a:rPr>
              <a:t>s </a:t>
            </a:r>
            <a:r>
              <a:rPr lang="en-US" altLang="ja-JP" sz="2400" dirty="0">
                <a:solidFill>
                  <a:srgbClr val="3132CD"/>
                </a:solidFill>
                <a:latin typeface="+mj-lt"/>
              </a:rPr>
              <a:t>time complexity</a:t>
            </a:r>
            <a:r>
              <a:rPr lang="en-US" altLang="ja-JP" sz="2400" dirty="0">
                <a:latin typeface="+mj-lt"/>
              </a:rPr>
              <a:t>, in terms of </a:t>
            </a:r>
            <a:r>
              <a:rPr lang="en-US" altLang="ja-JP" sz="2400" dirty="0">
                <a:solidFill>
                  <a:srgbClr val="3132CD"/>
                </a:solidFill>
                <a:latin typeface="+mj-lt"/>
              </a:rPr>
              <a:t>m</a:t>
            </a:r>
            <a:r>
              <a:rPr lang="en-US" altLang="ja-JP" sz="2400" dirty="0">
                <a:latin typeface="+mj-lt"/>
              </a:rPr>
              <a:t> and </a:t>
            </a:r>
            <a:r>
              <a:rPr lang="en-US" altLang="ja-JP" sz="2400" dirty="0">
                <a:solidFill>
                  <a:srgbClr val="3132CD"/>
                </a:solidFill>
                <a:latin typeface="+mj-lt"/>
              </a:rPr>
              <a:t>b</a:t>
            </a:r>
            <a:r>
              <a:rPr lang="en-US" altLang="ja-JP" sz="2400" dirty="0">
                <a:latin typeface="+mj-lt"/>
              </a:rPr>
              <a:t> ?</a:t>
            </a:r>
            <a:endParaRPr lang="en-US" sz="2400" dirty="0">
              <a:latin typeface="+mj-lt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200" y="3716338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8604250" y="5589588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7950" y="5013325"/>
            <a:ext cx="9072563" cy="1397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E.g., single goal </a:t>
            </a:r>
            <a:r>
              <a:rPr lang="en-US" sz="2400" kern="0" dirty="0" smtClean="0">
                <a:latin typeface="+mn-lt"/>
                <a:ea typeface="+mn-ea"/>
              </a:rPr>
              <a:t>node -&gt; </a:t>
            </a:r>
            <a:r>
              <a:rPr lang="en-US" sz="2400" kern="0" dirty="0">
                <a:latin typeface="+mn-lt"/>
                <a:ea typeface="+mn-ea"/>
              </a:rPr>
              <a:t>red box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9388" y="908050"/>
            <a:ext cx="8785225" cy="230346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Def.: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time complexity 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of a search algorithm is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amount of time it will take to run,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.</a:t>
            </a:r>
          </a:p>
        </p:txBody>
      </p:sp>
      <p:sp>
        <p:nvSpPr>
          <p:cNvPr id="21513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27538" y="4005263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323850" y="4024313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</a:t>
            </a:r>
            <a:r>
              <a:rPr lang="en-US" baseline="30000"/>
              <a:t>m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21515" name="TextBox 17"/>
          <p:cNvSpPr txBox="1">
            <a:spLocks noChangeArrowheads="1"/>
          </p:cNvSpPr>
          <p:nvPr/>
        </p:nvSpPr>
        <p:spPr bwMode="auto">
          <a:xfrm>
            <a:off x="2987675" y="4005263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  <p:sp>
        <p:nvSpPr>
          <p:cNvPr id="21516" name="TextBox 18"/>
          <p:cNvSpPr txBox="1">
            <a:spLocks noChangeArrowheads="1"/>
          </p:cNvSpPr>
          <p:nvPr/>
        </p:nvSpPr>
        <p:spPr bwMode="auto">
          <a:xfrm>
            <a:off x="1619250" y="4024313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540C79-EC81-4AA8-8561-769B2B1EB114}" type="slidenum">
              <a:rPr lang="en-US"/>
              <a:pPr/>
              <a:t>43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32877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" pitchFamily="34" charset="0"/>
              </a:rPr>
              <a:t>What is DFS</a:t>
            </a:r>
            <a:r>
              <a:rPr lang="ja-JP" altLang="en-US" sz="2400">
                <a:latin typeface="Arial" pitchFamily="34" charset="0"/>
              </a:rPr>
              <a:t>’</a:t>
            </a:r>
            <a:r>
              <a:rPr lang="en-US" altLang="ja-JP" sz="2400">
                <a:latin typeface="Arial" pitchFamily="34" charset="0"/>
              </a:rPr>
              <a:t>s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time complexity</a:t>
            </a:r>
            <a:r>
              <a:rPr lang="en-US" altLang="ja-JP" sz="2400">
                <a:latin typeface="Arial" pitchFamily="34" charset="0"/>
              </a:rPr>
              <a:t>, in terms of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m</a:t>
            </a:r>
            <a:r>
              <a:rPr lang="en-US" altLang="ja-JP" sz="2400">
                <a:latin typeface="Arial" pitchFamily="34" charset="0"/>
              </a:rPr>
              <a:t> and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b</a:t>
            </a:r>
            <a:r>
              <a:rPr lang="en-US" altLang="ja-JP" sz="2400">
                <a:latin typeface="Arial" pitchFamily="34" charset="0"/>
              </a:rPr>
              <a:t> </a:t>
            </a:r>
            <a:r>
              <a:rPr lang="en-US" altLang="ja-JP" sz="2400"/>
              <a:t>?</a:t>
            </a:r>
            <a:endParaRPr lang="en-US" sz="240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3716338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8604250" y="5589588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7951" y="5013325"/>
            <a:ext cx="5112122" cy="1397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cs typeface="Arial" charset="0"/>
              </a:rPr>
              <a:t>In the worst case, must </a:t>
            </a:r>
            <a:r>
              <a:rPr lang="en-US" sz="2400" dirty="0">
                <a:cs typeface="Arial" charset="0"/>
              </a:rPr>
              <a:t>examine every node in the </a:t>
            </a:r>
            <a:r>
              <a:rPr lang="en-US" sz="2400" dirty="0" smtClean="0">
                <a:cs typeface="Arial" charset="0"/>
              </a:rPr>
              <a:t>tree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E.g., single goal </a:t>
            </a:r>
            <a:r>
              <a:rPr lang="en-US" sz="2000" kern="0" dirty="0" smtClean="0"/>
              <a:t>node -&gt;  </a:t>
            </a:r>
            <a:r>
              <a:rPr lang="en-US" sz="2000" kern="0" dirty="0"/>
              <a:t>red box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ea typeface="+mn-ea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9388" y="908050"/>
            <a:ext cx="8785225" cy="230346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Def.: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time complexity 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of a search algorithm is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amount of time it will take to run,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.</a:t>
            </a:r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2483768" y="3933056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</a:t>
            </a:r>
            <a:r>
              <a:rPr lang="en-US" baseline="30000"/>
              <a:t>m</a:t>
            </a:r>
            <a:r>
              <a:rPr lang="en-US"/>
              <a:t>)</a:t>
            </a:r>
            <a:endParaRPr lang="en-US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C5FFE2-0B3A-4B0B-9931-F6368EAD1DBA}" type="slidenum">
              <a:rPr lang="en-US"/>
              <a:pPr/>
              <a:t>44</a:t>
            </a:fld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300" y="4292600"/>
            <a:ext cx="3533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9388" y="908050"/>
            <a:ext cx="8713787" cy="244951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space complexity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of a search algorithm is the </a:t>
            </a:r>
            <a:r>
              <a:rPr lang="en-US" sz="2400" dirty="0" smtClean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amount of memory that the algorithm will use 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	    (i.e., the maximal number of nodes on the frontier), </a:t>
            </a:r>
            <a:br>
              <a:rPr lang="en-US" sz="2400" dirty="0">
                <a:latin typeface="+mn-lt"/>
                <a:ea typeface="Arial" charset="0"/>
                <a:cs typeface="Arial" charset="0"/>
              </a:rPr>
            </a:br>
            <a:r>
              <a:rPr lang="en-US" sz="2400" dirty="0">
                <a:latin typeface="+mn-lt"/>
                <a:ea typeface="Arial" charset="0"/>
                <a:cs typeface="Arial" charset="0"/>
              </a:rPr>
              <a:t>    </a:t>
            </a:r>
            <a:r>
              <a:rPr lang="en-US" sz="2400" dirty="0">
                <a:ea typeface="+mn-ea"/>
                <a:cs typeface="Arial" charset="0"/>
              </a:rPr>
              <a:t>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.</a:t>
            </a:r>
          </a:p>
          <a:p>
            <a:pPr marL="381000" indent="-381000">
              <a:spcBef>
                <a:spcPct val="20000"/>
              </a:spcBef>
              <a:defRPr/>
            </a:pPr>
            <a:endParaRPr lang="en-US" sz="24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4292600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611188" y="4311650"/>
            <a:ext cx="1081087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</a:t>
            </a:r>
            <a:r>
              <a:rPr lang="en-US" baseline="30000"/>
              <a:t>m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3276600" y="4292600"/>
            <a:ext cx="1223963" cy="5238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1908175" y="4311650"/>
            <a:ext cx="107950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179388" y="35036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What is DFS</a:t>
            </a:r>
            <a:r>
              <a:rPr lang="ja-JP" altLang="en-US" sz="2400"/>
              <a:t>’</a:t>
            </a:r>
            <a:r>
              <a:rPr lang="en-US" altLang="ja-JP" sz="2400" dirty="0"/>
              <a:t>s </a:t>
            </a:r>
            <a:r>
              <a:rPr lang="en-US" altLang="ja-JP" sz="2400" dirty="0">
                <a:solidFill>
                  <a:srgbClr val="3132CD"/>
                </a:solidFill>
              </a:rPr>
              <a:t>space complexity</a:t>
            </a:r>
            <a:r>
              <a:rPr lang="en-US" altLang="ja-JP" sz="2400" dirty="0"/>
              <a:t>, in terms of </a:t>
            </a:r>
            <a:r>
              <a:rPr lang="en-US" altLang="ja-JP" sz="2400" dirty="0">
                <a:solidFill>
                  <a:srgbClr val="3132CD"/>
                </a:solidFill>
              </a:rPr>
              <a:t>m</a:t>
            </a:r>
            <a:r>
              <a:rPr lang="en-US" altLang="ja-JP" sz="2400" dirty="0"/>
              <a:t> and </a:t>
            </a:r>
            <a:r>
              <a:rPr lang="en-US" altLang="ja-JP" sz="2400" dirty="0">
                <a:solidFill>
                  <a:srgbClr val="3132CD"/>
                </a:solidFill>
              </a:rPr>
              <a:t>b</a:t>
            </a:r>
            <a:r>
              <a:rPr lang="en-US" altLang="ja-JP" sz="2400" dirty="0"/>
              <a:t> 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en-US" sz="2400" dirty="0"/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</p:txBody>
      </p:sp>
      <p:pic>
        <p:nvPicPr>
          <p:cNvPr id="11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8381" y="5877272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5576" y="5661248"/>
            <a:ext cx="1512168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how this </a:t>
            </a:r>
          </a:p>
          <a:p>
            <a:r>
              <a:rPr lang="en-US" sz="2000" dirty="0" smtClean="0"/>
              <a:t>works in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C5FFE2-0B3A-4B0B-9931-F6368EAD1DBA}" type="slidenum">
              <a:rPr lang="en-US"/>
              <a:pPr/>
              <a:t>45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9388" y="908050"/>
            <a:ext cx="8713787" cy="244951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space complexity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of a search algorithm is the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        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amount of memory that the algorithm will use 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	    (i.e., the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maximum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number of nodes on the frontier), </a:t>
            </a:r>
            <a:br>
              <a:rPr lang="en-US" sz="2400" dirty="0">
                <a:latin typeface="+mn-lt"/>
                <a:ea typeface="Arial" charset="0"/>
                <a:cs typeface="Arial" charset="0"/>
              </a:rPr>
            </a:br>
            <a:r>
              <a:rPr lang="en-US" sz="2400" dirty="0">
                <a:latin typeface="+mn-lt"/>
                <a:ea typeface="Arial" charset="0"/>
                <a:cs typeface="Arial" charset="0"/>
              </a:rPr>
              <a:t>    </a:t>
            </a:r>
            <a:r>
              <a:rPr lang="en-US" sz="2400" dirty="0">
                <a:ea typeface="+mn-ea"/>
                <a:cs typeface="Arial" charset="0"/>
              </a:rPr>
              <a:t>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.</a:t>
            </a:r>
          </a:p>
          <a:p>
            <a:pPr marL="381000" indent="-381000">
              <a:spcBef>
                <a:spcPct val="20000"/>
              </a:spcBef>
              <a:defRPr/>
            </a:pPr>
            <a:endParaRPr lang="en-US" sz="24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2987824" y="4005064"/>
            <a:ext cx="1223963" cy="5238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179388" y="3503613"/>
            <a:ext cx="583277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What is DFS</a:t>
            </a:r>
            <a:r>
              <a:rPr lang="ja-JP" altLang="en-US" sz="2400"/>
              <a:t>’</a:t>
            </a:r>
            <a:r>
              <a:rPr lang="en-US" altLang="ja-JP" sz="2400" dirty="0"/>
              <a:t>s </a:t>
            </a:r>
            <a:r>
              <a:rPr lang="en-US" altLang="ja-JP" sz="2400" dirty="0">
                <a:solidFill>
                  <a:srgbClr val="3132CD"/>
                </a:solidFill>
              </a:rPr>
              <a:t>space complexity</a:t>
            </a:r>
            <a:r>
              <a:rPr lang="en-US" altLang="ja-JP" sz="2400" dirty="0"/>
              <a:t>, in terms of </a:t>
            </a:r>
            <a:r>
              <a:rPr lang="en-US" altLang="ja-JP" sz="2400" dirty="0">
                <a:solidFill>
                  <a:srgbClr val="3132CD"/>
                </a:solidFill>
              </a:rPr>
              <a:t>m</a:t>
            </a:r>
            <a:r>
              <a:rPr lang="en-US" altLang="ja-JP" sz="2400" dirty="0"/>
              <a:t> and </a:t>
            </a:r>
            <a:r>
              <a:rPr lang="en-US" altLang="ja-JP" sz="2400" dirty="0">
                <a:solidFill>
                  <a:srgbClr val="3132CD"/>
                </a:solidFill>
              </a:rPr>
              <a:t>b</a:t>
            </a:r>
            <a:r>
              <a:rPr lang="en-US" altLang="ja-JP" sz="2400" dirty="0"/>
              <a:t> ?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dirty="0" smtClean="0"/>
              <a:t>for </a:t>
            </a:r>
            <a:r>
              <a:rPr lang="en-US" sz="2000" dirty="0"/>
              <a:t>every </a:t>
            </a:r>
            <a:r>
              <a:rPr lang="en-US" sz="2000" dirty="0" smtClean="0"/>
              <a:t>node </a:t>
            </a:r>
            <a:r>
              <a:rPr lang="en-US" sz="2000" dirty="0"/>
              <a:t>in </a:t>
            </a:r>
            <a:r>
              <a:rPr lang="en-US" sz="2000" dirty="0" smtClean="0"/>
              <a:t>the path currently explored, DFS maintains a path to its unexplored siblings in the search tree 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800" dirty="0" smtClean="0"/>
              <a:t>Alternative paths that DFS needs to explore   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dirty="0" smtClean="0"/>
              <a:t>The longest possible path is m, with a maximum of b-1 alterative paths per node                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7471" y="3501008"/>
            <a:ext cx="32465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7013" y="6165304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44208" y="5949280"/>
            <a:ext cx="1512168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how this </a:t>
            </a:r>
          </a:p>
          <a:p>
            <a:r>
              <a:rPr lang="en-US" sz="2000" dirty="0" smtClean="0"/>
              <a:t>works in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F0E44A3-E742-4D40-A3A0-5C74DD0BCA34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2525"/>
            <a:ext cx="85344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Analysis of DFS: Summary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23850" y="620688"/>
            <a:ext cx="8820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Is DFS 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</a:rPr>
              <a:t>complete</a:t>
            </a:r>
            <a:r>
              <a:rPr lang="en-US" sz="2400" dirty="0" smtClean="0">
                <a:latin typeface="+mn-lt"/>
                <a:cs typeface="Arial" charset="0"/>
              </a:rPr>
              <a:t>?  NO</a:t>
            </a:r>
            <a:endParaRPr lang="en-US" sz="2400" dirty="0">
              <a:latin typeface="+mn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Depth-first search isn't guaranteed to halt on graphs with cycles.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However, DFS </a:t>
            </a:r>
            <a:r>
              <a:rPr lang="en-US" sz="2000" b="1" i="1" dirty="0">
                <a:latin typeface="+mn-lt"/>
                <a:cs typeface="Arial" charset="0"/>
              </a:rPr>
              <a:t>is</a:t>
            </a:r>
            <a:r>
              <a:rPr lang="en-US" sz="2000" dirty="0">
                <a:latin typeface="+mn-lt"/>
                <a:cs typeface="Arial" charset="0"/>
              </a:rPr>
              <a:t> complete for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Arial" charset="0"/>
              </a:rPr>
              <a:t>finite acyclic graphs.</a:t>
            </a:r>
            <a:r>
              <a:rPr lang="en-US" sz="2000" dirty="0">
                <a:latin typeface="+mn-lt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Is DFS 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</a:rPr>
              <a:t>optimal</a:t>
            </a:r>
            <a:r>
              <a:rPr lang="en-US" sz="2400" dirty="0">
                <a:latin typeface="+mn-lt"/>
                <a:cs typeface="Arial" charset="0"/>
              </a:rPr>
              <a:t>? </a:t>
            </a:r>
            <a:r>
              <a:rPr lang="en-US" sz="2400" dirty="0" smtClean="0">
                <a:latin typeface="+mn-lt"/>
                <a:cs typeface="Arial" charset="0"/>
              </a:rPr>
              <a:t>NO</a:t>
            </a:r>
            <a:endParaRPr lang="en-US" sz="2400" dirty="0">
              <a:latin typeface="+mn-lt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I</a:t>
            </a:r>
            <a:r>
              <a:rPr lang="en-US" sz="2400" dirty="0" smtClean="0">
                <a:latin typeface="+mn-lt"/>
                <a:cs typeface="Arial" charset="0"/>
              </a:rPr>
              <a:t>t </a:t>
            </a:r>
            <a:r>
              <a:rPr lang="en-US" sz="2400" dirty="0">
                <a:latin typeface="+mn-lt"/>
                <a:cs typeface="Arial" charset="0"/>
              </a:rPr>
              <a:t>can “stumble” on longer solution paths before it gets to shorter ones.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</a:rPr>
              <a:t>time complexity</a:t>
            </a:r>
            <a:r>
              <a:rPr lang="en-US" sz="2400" dirty="0">
                <a:latin typeface="+mn-lt"/>
                <a:cs typeface="Arial" charset="0"/>
              </a:rPr>
              <a:t>, if the maximum path length is </a:t>
            </a:r>
            <a:r>
              <a:rPr lang="en-US" sz="2400" i="1" dirty="0">
                <a:latin typeface="+mn-lt"/>
                <a:cs typeface="Arial" charset="0"/>
              </a:rPr>
              <a:t>m</a:t>
            </a:r>
            <a:r>
              <a:rPr lang="en-US" sz="2400" dirty="0">
                <a:latin typeface="+mn-lt"/>
                <a:cs typeface="Arial" charset="0"/>
              </a:rPr>
              <a:t> and the maximum branching factor is </a:t>
            </a:r>
            <a:r>
              <a:rPr lang="en-US" sz="2400" i="1" dirty="0">
                <a:latin typeface="+mn-lt"/>
                <a:cs typeface="Arial" charset="0"/>
              </a:rPr>
              <a:t>b </a:t>
            </a:r>
            <a:r>
              <a:rPr lang="en-US" sz="2400" dirty="0">
                <a:latin typeface="+mn-lt"/>
                <a:cs typeface="Arial" charset="0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b="1" i="1" dirty="0">
                <a:solidFill>
                  <a:schemeClr val="accent2"/>
                </a:solidFill>
                <a:latin typeface="+mn-lt"/>
                <a:cs typeface="Arial" charset="0"/>
              </a:rPr>
              <a:t>O(b</a:t>
            </a:r>
            <a:r>
              <a:rPr lang="en-US" sz="2000" b="1" i="1" baseline="30000" dirty="0">
                <a:solidFill>
                  <a:schemeClr val="accent2"/>
                </a:solidFill>
                <a:latin typeface="+mn-lt"/>
                <a:cs typeface="Arial" charset="0"/>
              </a:rPr>
              <a:t>m</a:t>
            </a:r>
            <a:r>
              <a:rPr lang="en-US" sz="2000" b="1" i="1" dirty="0">
                <a:solidFill>
                  <a:schemeClr val="accent2"/>
                </a:solidFill>
                <a:latin typeface="+mn-lt"/>
                <a:cs typeface="Arial" charset="0"/>
              </a:rPr>
              <a:t>)</a:t>
            </a:r>
            <a:r>
              <a:rPr lang="en-US" sz="2000" dirty="0">
                <a:latin typeface="+mn-lt"/>
                <a:cs typeface="Arial" charset="0"/>
              </a:rPr>
              <a:t> :  must examine every node in the tree.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Search is unconstrained by the goal until it happens to stumble on the goal.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What is the </a:t>
            </a:r>
            <a:r>
              <a:rPr lang="en-US" sz="2400" i="1" dirty="0">
                <a:latin typeface="+mn-lt"/>
                <a:cs typeface="Arial" charset="0"/>
              </a:rPr>
              <a:t>space complexity</a:t>
            </a:r>
            <a:r>
              <a:rPr lang="en-US" sz="2400" dirty="0">
                <a:latin typeface="+mn-lt"/>
                <a:cs typeface="Arial" charset="0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b="1" i="1" dirty="0">
                <a:solidFill>
                  <a:schemeClr val="accent2"/>
                </a:solidFill>
                <a:latin typeface="+mn-lt"/>
                <a:cs typeface="Arial" charset="0"/>
              </a:rPr>
              <a:t>O(bm)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the longest possible path is </a:t>
            </a:r>
            <a:r>
              <a:rPr lang="en-US" sz="2000" i="1" dirty="0">
                <a:latin typeface="+mn-lt"/>
                <a:cs typeface="Arial" charset="0"/>
              </a:rPr>
              <a:t>m</a:t>
            </a:r>
            <a:r>
              <a:rPr lang="en-US" sz="2000" dirty="0">
                <a:latin typeface="+mn-lt"/>
                <a:cs typeface="Arial" charset="0"/>
              </a:rPr>
              <a:t>, and for every node in that path must maintain a fringe of size </a:t>
            </a:r>
            <a:r>
              <a:rPr lang="en-US" sz="2000" i="1" dirty="0">
                <a:latin typeface="+mn-lt"/>
                <a:cs typeface="Arial" charset="0"/>
              </a:rPr>
              <a:t>b</a:t>
            </a:r>
            <a:r>
              <a:rPr lang="en-US" sz="2000" dirty="0">
                <a:latin typeface="+mn-lt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C6213EA-8970-4208-9334-DB1328A6D714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500063" y="928688"/>
            <a:ext cx="84582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Appropriate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Space is restricted (complex state representation e.g., robotics)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There are many solutions, perhaps with long path lengths, particularly for the case in which all paths lead to a solution</a:t>
            </a:r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Depth-first Search: When it is appropriate?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428625" y="3929063"/>
            <a:ext cx="8458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Arial Unicode MS" pitchFamily="34" charset="-128"/>
              </a:rPr>
              <a:t>Inappropriate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Cycles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There are shallow solutions</a:t>
            </a:r>
          </a:p>
        </p:txBody>
      </p:sp>
      <p:pic>
        <p:nvPicPr>
          <p:cNvPr id="82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068638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73BCE5-9067-4D79-81A7-C942C2D6CAC7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755650"/>
          </a:xfrm>
        </p:spPr>
        <p:txBody>
          <a:bodyPr/>
          <a:lstStyle/>
          <a:p>
            <a:pPr eaLnBrk="1" hangingPunct="1"/>
            <a:r>
              <a:rPr lang="en-US" sz="3200" smtClean="0"/>
              <a:t>Why  DFS need to be studied and understood?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323850" y="1052513"/>
            <a:ext cx="8458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It is simple enough to allow you to learn the basic aspects of searching (When compared with breadth first)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88" y="3857625"/>
            <a:ext cx="8458200" cy="1000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Arial Unicode MS" pitchFamily="34" charset="-128"/>
              </a:rPr>
              <a:t>It is the basis for a number of more sophisticated / useful search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D59443-D03F-40F3-9520-1E74E2F5063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Breadth-first Search: BFS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357188" y="928688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Breadth-first search </a:t>
            </a:r>
            <a:r>
              <a:rPr lang="en-US" sz="2400">
                <a:latin typeface="Arial Unicode MS" pitchFamily="34" charset="-128"/>
              </a:rPr>
              <a:t>treats the frontier as a </a:t>
            </a: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</a:rPr>
              <a:t>queue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it always selects one of the earliest elements added to the frontier.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0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Example</a:t>
            </a:r>
            <a:r>
              <a:rPr lang="en-US">
                <a:latin typeface="Arial Unicode MS" pitchFamily="34" charset="-128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frontier is </a:t>
            </a:r>
            <a:r>
              <a:rPr lang="en-US" sz="2400" i="1">
                <a:latin typeface="Arial Unicode MS" pitchFamily="34" charset="-128"/>
              </a:rPr>
              <a:t>[p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,p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, …, p</a:t>
            </a:r>
            <a:r>
              <a:rPr lang="en-US" sz="2400" i="1" baseline="-25000">
                <a:latin typeface="Arial Unicode MS" pitchFamily="34" charset="-128"/>
              </a:rPr>
              <a:t>r</a:t>
            </a:r>
            <a:r>
              <a:rPr lang="en-US" sz="2400" i="1">
                <a:latin typeface="Arial Unicode MS" pitchFamily="34" charset="-128"/>
              </a:rPr>
              <a:t>]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neighbors of  the last node of </a:t>
            </a:r>
            <a:r>
              <a:rPr lang="en-US" sz="2400" i="1">
                <a:latin typeface="Arial Unicode MS" pitchFamily="34" charset="-128"/>
              </a:rPr>
              <a:t>p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>
                <a:latin typeface="Arial Unicode MS" pitchFamily="34" charset="-128"/>
              </a:rPr>
              <a:t> are </a:t>
            </a:r>
            <a:r>
              <a:rPr lang="en-US" sz="2400" i="1">
                <a:latin typeface="Arial Unicode MS" pitchFamily="34" charset="-128"/>
              </a:rPr>
              <a:t>{n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, …, n</a:t>
            </a:r>
            <a:r>
              <a:rPr lang="en-US" sz="2400" i="1" baseline="-25000">
                <a:latin typeface="Arial Unicode MS" pitchFamily="34" charset="-128"/>
              </a:rPr>
              <a:t>k</a:t>
            </a:r>
            <a:r>
              <a:rPr lang="en-US" sz="2400" i="1">
                <a:latin typeface="Arial Unicode MS" pitchFamily="34" charset="-128"/>
              </a:rPr>
              <a:t>}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What happens?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>
                <a:latin typeface="Arial Unicode MS" pitchFamily="34" charset="-128"/>
              </a:rPr>
              <a:t>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>
                <a:latin typeface="Arial Unicode MS" pitchFamily="34" charset="-128"/>
              </a:rPr>
              <a:t> is selected, and its end tested for being a path to the goal.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New paths are created attaching </a:t>
            </a:r>
            <a:r>
              <a:rPr lang="en-US" sz="2000" i="1">
                <a:latin typeface="Arial Unicode MS" pitchFamily="34" charset="-128"/>
              </a:rPr>
              <a:t>{n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, …, n</a:t>
            </a:r>
            <a:r>
              <a:rPr lang="en-US" sz="2000" i="1" baseline="-25000">
                <a:latin typeface="Arial Unicode MS" pitchFamily="34" charset="-128"/>
              </a:rPr>
              <a:t>k</a:t>
            </a:r>
            <a:r>
              <a:rPr lang="en-US" sz="2000" i="1">
                <a:latin typeface="Arial Unicode MS" pitchFamily="34" charset="-128"/>
              </a:rPr>
              <a:t>} to 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endParaRPr lang="en-US" sz="20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These follow </a:t>
            </a:r>
            <a:r>
              <a:rPr lang="en-US" sz="2000" i="1">
                <a:latin typeface="Arial Unicode MS" pitchFamily="34" charset="-128"/>
              </a:rPr>
              <a:t>p</a:t>
            </a:r>
            <a:r>
              <a:rPr lang="en-US" sz="2000" i="1" baseline="-25000">
                <a:latin typeface="Arial Unicode MS" pitchFamily="34" charset="-128"/>
              </a:rPr>
              <a:t>r</a:t>
            </a:r>
            <a:r>
              <a:rPr lang="en-US" sz="2000">
                <a:latin typeface="Arial Unicode MS" pitchFamily="34" charset="-128"/>
              </a:rPr>
              <a:t> at the end of the frontier.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Thus, the frontier is now </a:t>
            </a:r>
            <a:r>
              <a:rPr lang="en-US" sz="2000" i="1">
                <a:latin typeface="Arial Unicode MS" pitchFamily="34" charset="-128"/>
              </a:rPr>
              <a:t>[p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000" i="1">
                <a:latin typeface="Arial Unicode MS" pitchFamily="34" charset="-128"/>
              </a:rPr>
              <a:t>, …, p</a:t>
            </a:r>
            <a:r>
              <a:rPr lang="en-US" sz="2000" i="1" baseline="-25000">
                <a:latin typeface="Arial Unicode MS" pitchFamily="34" charset="-128"/>
              </a:rPr>
              <a:t>r</a:t>
            </a:r>
            <a:r>
              <a:rPr lang="en-US" sz="2000" i="1">
                <a:latin typeface="Arial Unicode MS" pitchFamily="34" charset="-128"/>
              </a:rPr>
              <a:t>, (p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, n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), …, (p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, n</a:t>
            </a:r>
            <a:r>
              <a:rPr lang="en-US" sz="2000" i="1" baseline="-25000">
                <a:latin typeface="Arial Unicode MS" pitchFamily="34" charset="-128"/>
              </a:rPr>
              <a:t>k</a:t>
            </a:r>
            <a:r>
              <a:rPr lang="en-US" sz="2000" i="1">
                <a:latin typeface="Arial Unicode MS" pitchFamily="34" charset="-128"/>
              </a:rPr>
              <a:t>)]</a:t>
            </a:r>
            <a:r>
              <a:rPr lang="en-US" sz="2000">
                <a:latin typeface="Arial Unicode MS" pitchFamily="34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>
                <a:latin typeface="Arial Unicode MS" pitchFamily="34" charset="-128"/>
              </a:rPr>
              <a:t>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000">
                <a:latin typeface="Arial Unicode MS" pitchFamily="34" charset="-128"/>
              </a:rPr>
              <a:t> is selected next.</a:t>
            </a:r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589588"/>
            <a:ext cx="12969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1F5711A-27DB-4152-971A-C7AF19EECB9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2075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0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2077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2078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2079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2080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2081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2082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84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085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086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087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088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089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090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091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2092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5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2096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2097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2098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2099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00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Static</a:t>
            </a:r>
          </a:p>
        </p:txBody>
      </p:sp>
      <p:sp>
        <p:nvSpPr>
          <p:cNvPr id="2101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03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2104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DAFBD9-E5D1-4C34-8F6E-7E19421E27E9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Illustrative Graph - Breadth-first Search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84213" y="1052513"/>
          <a:ext cx="7764462" cy="4860925"/>
        </p:xfrm>
        <a:graphic>
          <a:graphicData uri="http://schemas.openxmlformats.org/presentationml/2006/ole">
            <p:oleObj spid="_x0000_s77826" name="Acrobat Document" r:id="rId4" imgW="3666667" imgH="229523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BFS</a:t>
            </a:r>
            <a:endParaRPr lang="en-US" smtClean="0"/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1EC906-AFAF-42D8-99DD-0F082B4C2800}" type="slidenum">
              <a:rPr lang="en-US"/>
              <a:pPr/>
              <a:t>51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388" y="1125538"/>
            <a:ext cx="8785225" cy="1439366"/>
          </a:xfrm>
          <a:prstGeom prst="rect">
            <a:avLst/>
          </a:prstGeom>
          <a:solidFill>
            <a:srgbClr val="CCECFF">
              <a:alpha val="5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 : A search algorithm is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complete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if whenever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there is at least one solution, the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algorithm 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is guaranteed to find it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within a finite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amount of time.</a:t>
            </a:r>
          </a:p>
          <a:p>
            <a:pPr marL="381000" indent="-381000">
              <a:spcBef>
                <a:spcPct val="20000"/>
              </a:spcBef>
              <a:defRPr/>
            </a:pPr>
            <a:endParaRPr lang="en-US" sz="2000" dirty="0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335915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Is BFS 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Arial" charset="0"/>
                <a:cs typeface="Arial" charset="0"/>
              </a:rPr>
              <a:t>complete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987675" y="3340100"/>
            <a:ext cx="811213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Yes</a:t>
            </a:r>
            <a:endParaRPr lang="en-US" baseline="30000"/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140200" y="3340100"/>
            <a:ext cx="708025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</a:t>
            </a:r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213100"/>
            <a:ext cx="39957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213100"/>
            <a:ext cx="39957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BFS</a:t>
            </a:r>
            <a:endParaRPr lang="en-US" smtClean="0"/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608B89-DC5C-493E-A36C-6A835D289282}" type="slidenum">
              <a:rPr lang="en-US"/>
              <a:pPr/>
              <a:t>52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335915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Is BFS 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2987675" y="3340100"/>
            <a:ext cx="811213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Yes</a:t>
            </a:r>
            <a:endParaRPr lang="en-US" baseline="30000"/>
          </a:p>
        </p:txBody>
      </p:sp>
      <p:sp>
        <p:nvSpPr>
          <p:cNvPr id="28679" name="TextBox 16"/>
          <p:cNvSpPr txBox="1">
            <a:spLocks noChangeArrowheads="1"/>
          </p:cNvSpPr>
          <p:nvPr/>
        </p:nvSpPr>
        <p:spPr bwMode="auto">
          <a:xfrm>
            <a:off x="4140200" y="3340100"/>
            <a:ext cx="708025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1484313"/>
            <a:ext cx="8812213" cy="1079500"/>
          </a:xfrm>
          <a:prstGeom prst="rect">
            <a:avLst/>
          </a:prstGeom>
          <a:solidFill>
            <a:srgbClr val="CCECFF">
              <a:alpha val="8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A search algorithm is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 if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        when it finds a solution, it is 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the best one</a:t>
            </a:r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6300788" y="5084763"/>
            <a:ext cx="358775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7740650" y="3716338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1521" y="4437112"/>
            <a:ext cx="4680520" cy="72008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E.g., </a:t>
            </a:r>
            <a:r>
              <a:rPr lang="en-US" sz="2400" kern="0" dirty="0" smtClean="0">
                <a:latin typeface="+mn-lt"/>
              </a:rPr>
              <a:t>two </a:t>
            </a:r>
            <a:r>
              <a:rPr lang="en-US" sz="2400" kern="0" dirty="0" smtClean="0">
                <a:latin typeface="+mn-lt"/>
                <a:ea typeface="+mn-ea"/>
              </a:rPr>
              <a:t> </a:t>
            </a:r>
            <a:r>
              <a:rPr lang="en-US" sz="2400" kern="0" dirty="0">
                <a:latin typeface="+mn-lt"/>
                <a:ea typeface="+mn-ea"/>
              </a:rPr>
              <a:t>goal </a:t>
            </a:r>
            <a:r>
              <a:rPr lang="en-US" sz="2400" kern="0" dirty="0" smtClean="0">
                <a:latin typeface="+mn-lt"/>
                <a:ea typeface="+mn-ea"/>
              </a:rPr>
              <a:t>nodes: </a:t>
            </a:r>
            <a:r>
              <a:rPr lang="en-US" sz="2400" kern="0" dirty="0">
                <a:latin typeface="+mn-lt"/>
                <a:ea typeface="+mn-ea"/>
              </a:rPr>
              <a:t>red </a:t>
            </a:r>
            <a:r>
              <a:rPr lang="en-US" sz="2400" kern="0" dirty="0" smtClean="0">
                <a:latin typeface="+mn-lt"/>
                <a:ea typeface="+mn-ea"/>
              </a:rPr>
              <a:t>boxes</a:t>
            </a:r>
            <a:endParaRPr lang="en-US" sz="24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746500"/>
            <a:ext cx="39957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BFS</a:t>
            </a:r>
            <a:endParaRPr lang="en-US" smtClean="0"/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2A1C3B-5517-4480-98EB-D58D721CF690}" type="slidenum">
              <a:rPr lang="en-US"/>
              <a:pPr/>
              <a:t>53</a:t>
            </a:fld>
            <a:endParaRPr lang="en-US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79388" y="32877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" pitchFamily="34" charset="0"/>
              </a:rPr>
              <a:t>What is BFS</a:t>
            </a:r>
            <a:r>
              <a:rPr lang="ja-JP" altLang="en-US" sz="2400">
                <a:latin typeface="Arial" pitchFamily="34" charset="0"/>
              </a:rPr>
              <a:t>’</a:t>
            </a:r>
            <a:r>
              <a:rPr lang="en-US" altLang="ja-JP" sz="2400">
                <a:latin typeface="Arial" pitchFamily="34" charset="0"/>
              </a:rPr>
              <a:t>s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time complexity</a:t>
            </a:r>
            <a:r>
              <a:rPr lang="en-US" altLang="ja-JP" sz="2400">
                <a:latin typeface="Arial" pitchFamily="34" charset="0"/>
              </a:rPr>
              <a:t>, in terms of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m</a:t>
            </a:r>
            <a:r>
              <a:rPr lang="en-US" altLang="ja-JP" sz="2400">
                <a:latin typeface="Arial" pitchFamily="34" charset="0"/>
              </a:rPr>
              <a:t> and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b</a:t>
            </a:r>
            <a:r>
              <a:rPr lang="en-US" altLang="ja-JP" sz="2400">
                <a:latin typeface="Arial" pitchFamily="34" charset="0"/>
              </a:rPr>
              <a:t> </a:t>
            </a:r>
            <a:r>
              <a:rPr lang="en-US" altLang="ja-JP" sz="2400"/>
              <a:t>?</a:t>
            </a:r>
            <a:endParaRPr lang="en-US" sz="2400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8027988" y="6021388"/>
            <a:ext cx="360362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7950" y="5013325"/>
            <a:ext cx="9072563" cy="1397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E.g., single goal node: red box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9388" y="908050"/>
            <a:ext cx="8785225" cy="230346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Def.: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time complexity 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of a search algorithm is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amount of time it will take to run,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.</a:t>
            </a:r>
          </a:p>
        </p:txBody>
      </p:sp>
      <p:sp>
        <p:nvSpPr>
          <p:cNvPr id="2970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27538" y="4005263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29706" name="TextBox 16"/>
          <p:cNvSpPr txBox="1">
            <a:spLocks noChangeArrowheads="1"/>
          </p:cNvSpPr>
          <p:nvPr/>
        </p:nvSpPr>
        <p:spPr bwMode="auto">
          <a:xfrm>
            <a:off x="323850" y="4024313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</a:t>
            </a:r>
            <a:r>
              <a:rPr lang="en-US" baseline="30000"/>
              <a:t>m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29707" name="TextBox 17"/>
          <p:cNvSpPr txBox="1">
            <a:spLocks noChangeArrowheads="1"/>
          </p:cNvSpPr>
          <p:nvPr/>
        </p:nvSpPr>
        <p:spPr bwMode="auto">
          <a:xfrm>
            <a:off x="2987675" y="4005263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  <p:sp>
        <p:nvSpPr>
          <p:cNvPr id="29708" name="TextBox 18"/>
          <p:cNvSpPr txBox="1">
            <a:spLocks noChangeArrowheads="1"/>
          </p:cNvSpPr>
          <p:nvPr/>
        </p:nvSpPr>
        <p:spPr bwMode="auto">
          <a:xfrm>
            <a:off x="1619250" y="4024313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BFS</a:t>
            </a:r>
            <a:endParaRPr lang="en-US" smtClean="0"/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9C26B9-8819-4FDA-8FFA-1695F6E5E86B}" type="slidenum">
              <a:rPr lang="en-US"/>
              <a:pPr/>
              <a:t>54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9388" y="908050"/>
            <a:ext cx="8713787" cy="244951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space complexity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of a search algorithm is the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        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worst case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amount of memory that the algorithm will use 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	    (i.e., the maximal number of nodes on the frontier), </a:t>
            </a:r>
            <a:br>
              <a:rPr lang="en-US" sz="2400" dirty="0">
                <a:latin typeface="+mn-lt"/>
                <a:ea typeface="Arial" charset="0"/>
                <a:cs typeface="Arial" charset="0"/>
              </a:rPr>
            </a:br>
            <a:r>
              <a:rPr lang="en-US" sz="2400" dirty="0">
                <a:latin typeface="+mn-lt"/>
                <a:ea typeface="Arial" charset="0"/>
                <a:cs typeface="Arial" charset="0"/>
              </a:rPr>
              <a:t>    </a:t>
            </a:r>
            <a:r>
              <a:rPr lang="en-US" sz="2400" dirty="0">
                <a:ea typeface="+mn-ea"/>
                <a:cs typeface="Arial" charset="0"/>
              </a:rPr>
              <a:t>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.</a:t>
            </a:r>
          </a:p>
          <a:p>
            <a:pPr marL="381000" indent="-381000">
              <a:spcBef>
                <a:spcPct val="20000"/>
              </a:spcBef>
              <a:defRPr/>
            </a:pPr>
            <a:endParaRPr lang="en-US" sz="24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072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4663" y="3933825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179388" y="3952875"/>
            <a:ext cx="1081087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</a:t>
            </a:r>
            <a:r>
              <a:rPr lang="en-US" baseline="30000"/>
              <a:t>m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30727" name="TextBox 14"/>
          <p:cNvSpPr txBox="1">
            <a:spLocks noChangeArrowheads="1"/>
          </p:cNvSpPr>
          <p:nvPr/>
        </p:nvSpPr>
        <p:spPr bwMode="auto">
          <a:xfrm>
            <a:off x="2844800" y="3933825"/>
            <a:ext cx="1223963" cy="5238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  <p:sp>
        <p:nvSpPr>
          <p:cNvPr id="30728" name="TextBox 15"/>
          <p:cNvSpPr txBox="1">
            <a:spLocks noChangeArrowheads="1"/>
          </p:cNvSpPr>
          <p:nvPr/>
        </p:nvSpPr>
        <p:spPr bwMode="auto">
          <a:xfrm>
            <a:off x="1476375" y="3952875"/>
            <a:ext cx="107950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179388" y="35036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What is BFS</a:t>
            </a:r>
            <a:r>
              <a:rPr lang="ja-JP" altLang="en-US" sz="2400"/>
              <a:t>’</a:t>
            </a:r>
            <a:r>
              <a:rPr lang="en-US" altLang="ja-JP" sz="2400"/>
              <a:t>s </a:t>
            </a:r>
            <a:r>
              <a:rPr lang="en-US" altLang="ja-JP" sz="2400">
                <a:solidFill>
                  <a:srgbClr val="3132CD"/>
                </a:solidFill>
              </a:rPr>
              <a:t>space complexity</a:t>
            </a:r>
            <a:r>
              <a:rPr lang="en-US" altLang="ja-JP" sz="2400"/>
              <a:t>, in terms of </a:t>
            </a:r>
            <a:r>
              <a:rPr lang="en-US" altLang="ja-JP" sz="2400">
                <a:solidFill>
                  <a:srgbClr val="3132CD"/>
                </a:solidFill>
              </a:rPr>
              <a:t>m</a:t>
            </a:r>
            <a:r>
              <a:rPr lang="en-US" altLang="ja-JP" sz="2400"/>
              <a:t> and </a:t>
            </a:r>
            <a:r>
              <a:rPr lang="en-US" altLang="ja-JP" sz="2400">
                <a:solidFill>
                  <a:srgbClr val="3132CD"/>
                </a:solidFill>
              </a:rPr>
              <a:t>b</a:t>
            </a:r>
            <a:r>
              <a:rPr lang="en-US" altLang="ja-JP" sz="2400"/>
              <a:t> 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en-US" sz="2400"/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/>
              <a:t>How many nodes at depth m?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pic>
        <p:nvPicPr>
          <p:cNvPr id="30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3088" y="3965575"/>
            <a:ext cx="34909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5ABB3C-A192-435D-A82D-C308F4D93D72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Breadth-First Search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395288" y="90805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Is BFS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Yes</a:t>
            </a: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In fact, BFS is guaranteed to find the path that involves the fewest arcs (why?)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, if the maximum path length is </a:t>
            </a:r>
            <a:r>
              <a:rPr lang="en-US" sz="2400" i="1" dirty="0">
                <a:latin typeface="Arial Unicode MS" pitchFamily="34" charset="-128"/>
              </a:rPr>
              <a:t>m</a:t>
            </a:r>
            <a:r>
              <a:rPr lang="en-US" sz="2400" dirty="0">
                <a:latin typeface="Arial Unicode MS" pitchFamily="34" charset="-128"/>
              </a:rPr>
              <a:t> and the maximum branching factor is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The time complexity is </a:t>
            </a:r>
            <a:r>
              <a:rPr lang="en-US" sz="2000" i="1" dirty="0">
                <a:latin typeface="Arial Unicode MS" pitchFamily="34" charset="-128"/>
              </a:rPr>
              <a:t>?           ?</a:t>
            </a:r>
            <a:r>
              <a:rPr lang="en-US" sz="2000" dirty="0">
                <a:latin typeface="Arial Unicode MS" pitchFamily="34" charset="-128"/>
              </a:rPr>
              <a:t> must examine every node in the tree.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The order in which we examine nodes (BFS or DFS) makes no difference to the worst case: search is unconstrained by the goal.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space complexity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Space complexity is </a:t>
            </a:r>
            <a:r>
              <a:rPr lang="en-US" sz="2000" i="1" dirty="0">
                <a:latin typeface="Arial Unicode MS" pitchFamily="34" charset="-128"/>
              </a:rPr>
              <a:t>?                ?</a:t>
            </a:r>
            <a:endParaRPr lang="en-US" sz="1800" dirty="0">
              <a:latin typeface="Arial Unicode MS" pitchFamily="34" charset="-128"/>
            </a:endParaRPr>
          </a:p>
        </p:txBody>
      </p:sp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2428875"/>
            <a:ext cx="10080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484313"/>
            <a:ext cx="11509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F043795-194F-420D-818C-28982A34A6E0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Breadth-first Search</a:t>
            </a:r>
          </a:p>
        </p:txBody>
      </p:sp>
      <p:sp>
        <p:nvSpPr>
          <p:cNvPr id="13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3325" name="Rectangle 4"/>
          <p:cNvSpPr>
            <a:spLocks noChangeArrowheads="1"/>
          </p:cNvSpPr>
          <p:nvPr/>
        </p:nvSpPr>
        <p:spPr bwMode="auto">
          <a:xfrm>
            <a:off x="395288" y="908050"/>
            <a:ext cx="84582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When is BFS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appropriate</a:t>
            </a:r>
            <a:r>
              <a:rPr lang="en-US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space is not a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it's necessary to find the solution with the fewest arcs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although all solutions may not be shallow, at least some </a:t>
            </a:r>
            <a:r>
              <a:rPr lang="en-US" sz="2400" dirty="0" smtClean="0">
                <a:latin typeface="Arial Unicode MS" pitchFamily="34" charset="-128"/>
              </a:rPr>
              <a:t>are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395288" y="3860800"/>
            <a:ext cx="8458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When is BFS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inappropriate</a:t>
            </a:r>
            <a:r>
              <a:rPr lang="en-US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space is limited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all solutions tend to be located deep in the tree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branching factor is very large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132CD"/>
                </a:solidFill>
                <a:ea typeface="MS PGothic" pitchFamily="34" charset="-128"/>
              </a:rPr>
              <a:t>When to use BFS vs. DFS?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B204CB-1A1C-49D0-8022-BB364E0C7597}" type="slidenum">
              <a:rPr lang="en-US"/>
              <a:pPr/>
              <a:t>57</a:t>
            </a:fld>
            <a:endParaRPr lang="en-US"/>
          </a:p>
        </p:txBody>
      </p:sp>
      <p:sp>
        <p:nvSpPr>
          <p:cNvPr id="34821" name="Content Placeholder 6"/>
          <p:cNvSpPr>
            <a:spLocks noGrp="1"/>
          </p:cNvSpPr>
          <p:nvPr>
            <p:ph idx="1"/>
          </p:nvPr>
        </p:nvSpPr>
        <p:spPr>
          <a:xfrm>
            <a:off x="685800" y="908720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z="2400" dirty="0" smtClean="0"/>
              <a:t>The search graph has cycles or is infinite</a:t>
            </a:r>
          </a:p>
          <a:p>
            <a:pPr>
              <a:buSzTx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We need the shortest path to a solution</a:t>
            </a: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There are only solutions at great depth</a:t>
            </a: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There are some solutions at shallow depth: the other one</a:t>
            </a: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No way the search graph will fit into memory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699792" y="3356992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3995936" y="3284984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771800" y="4653136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BFS</a:t>
            </a:r>
            <a:endParaRPr lang="en-US" baseline="300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95800" y="4653136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DFS</a:t>
            </a: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2771800" y="1412776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BFS</a:t>
            </a:r>
            <a:endParaRPr lang="en-US" baseline="30000"/>
          </a:p>
        </p:txBody>
      </p:sp>
      <p:sp>
        <p:nvSpPr>
          <p:cNvPr id="31755" name="TextBox 16"/>
          <p:cNvSpPr txBox="1">
            <a:spLocks noChangeArrowheads="1"/>
          </p:cNvSpPr>
          <p:nvPr/>
        </p:nvSpPr>
        <p:spPr bwMode="auto">
          <a:xfrm>
            <a:off x="3995936" y="1412776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DFS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059832" y="2276872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BFS</a:t>
            </a:r>
            <a:endParaRPr lang="en-US" baseline="30000"/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4211960" y="2276872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411760" y="5661248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BFS</a:t>
            </a:r>
            <a:endParaRPr lang="en-US" baseline="300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35760" y="5661248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14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243E4-CA9A-482E-8FBB-54F092AD0209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have we done so far?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50825" y="1916113"/>
            <a:ext cx="8458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AI agents can be very complex and sophisticated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Let’s start from a very simple one, </a:t>
            </a:r>
            <a:r>
              <a:rPr lang="en-US" b="1" dirty="0">
                <a:latin typeface="Arial Unicode MS" pitchFamily="34" charset="-128"/>
              </a:rPr>
              <a:t>the deterministic, goal-driven agent</a:t>
            </a:r>
            <a:r>
              <a:rPr lang="en-US" dirty="0">
                <a:latin typeface="Arial Unicode MS" pitchFamily="34" charset="-128"/>
              </a:rPr>
              <a:t> for which: </a:t>
            </a:r>
            <a:r>
              <a:rPr lang="en-US" dirty="0" smtClean="0">
                <a:latin typeface="Arial Unicode MS" pitchFamily="34" charset="-128"/>
              </a:rPr>
              <a:t>the </a:t>
            </a:r>
            <a:r>
              <a:rPr lang="en-US" dirty="0">
                <a:latin typeface="Arial Unicode MS" pitchFamily="34" charset="-128"/>
              </a:rPr>
              <a:t>sequence of actions and their appropriate ordering is the solution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50825" y="836613"/>
            <a:ext cx="8458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GOAL: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study search</a:t>
            </a:r>
            <a:r>
              <a:rPr lang="en-US" b="1">
                <a:latin typeface="Arial Unicode MS" pitchFamily="34" charset="-128"/>
              </a:rPr>
              <a:t>, a set of basic methods underlying many intelligent agents</a:t>
            </a:r>
          </a:p>
        </p:txBody>
      </p:sp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0" y="4292600"/>
            <a:ext cx="9144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We have looked at two search strategies DFS and BFS: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To understand key properties of a search strategy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They represent the basis for more sophisticated (heuristic / intelligent)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DFB6B3-5EBC-409F-A5E1-FCAC3B892E32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Comparison of DFS and BFS</a:t>
            </a:r>
          </a:p>
        </p:txBody>
      </p:sp>
      <p:sp>
        <p:nvSpPr>
          <p:cNvPr id="411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394278" name="Group 38"/>
          <p:cNvGraphicFramePr>
            <a:graphicFrameLocks noGrp="1"/>
          </p:cNvGraphicFramePr>
          <p:nvPr>
            <p:ph sz="half" idx="2"/>
          </p:nvPr>
        </p:nvGraphicFramePr>
        <p:xfrm>
          <a:off x="323850" y="1773238"/>
          <a:ext cx="8424863" cy="2951163"/>
        </p:xfrm>
        <a:graphic>
          <a:graphicData uri="http://schemas.openxmlformats.org/drawingml/2006/table">
            <a:tbl>
              <a:tblPr/>
              <a:tblGrid>
                <a:gridCol w="1684338"/>
                <a:gridCol w="1854200"/>
                <a:gridCol w="1517650"/>
                <a:gridCol w="1684337"/>
                <a:gridCol w="1684338"/>
              </a:tblGrid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DC3067-149A-47F1-BF8F-707B80F2517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8458200" cy="244827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Simple Agent and Examples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Space Graph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</a:t>
            </a:r>
            <a:r>
              <a:rPr lang="en-US" sz="3200" dirty="0" smtClean="0">
                <a:solidFill>
                  <a:schemeClr val="tx2"/>
                </a:solidFill>
              </a:rPr>
              <a:t>Procedure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endParaRPr lang="en-CA" sz="32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3645024"/>
            <a:ext cx="8458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(Uninformed) Search Strategies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Depth First and Breadth First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Uninformed Iterative Deepening (IDS)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with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DC3067-149A-47F1-BF8F-707B80F2517A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8458200" cy="244827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Simple Agent and Examples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Space Graph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</a:t>
            </a:r>
            <a:r>
              <a:rPr lang="en-US" sz="3200" dirty="0" smtClean="0">
                <a:solidFill>
                  <a:schemeClr val="tx2"/>
                </a:solidFill>
              </a:rPr>
              <a:t>Procedure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endParaRPr lang="en-CA" sz="32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3645024"/>
            <a:ext cx="8458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(Uninformed) Search Strategies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Depth First and Breadth First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Uninformed Iterative Deepening (IDS)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with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FC4F8B-13BF-4230-A52A-88F856B0BC80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Deepening </a:t>
            </a:r>
            <a:r>
              <a:rPr lang="en-US" sz="2800" smtClean="0"/>
              <a:t>(sec 3.6.3)</a:t>
            </a:r>
            <a:endParaRPr lang="en-US" smtClean="0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50825" y="1052513"/>
            <a:ext cx="8208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How can we achieve an acceptable (linear) space complexity maintaining completeness and optimality?</a:t>
            </a:r>
          </a:p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idx="1"/>
          </p:nvPr>
        </p:nvGraphicFramePr>
        <p:xfrm>
          <a:off x="7812088" y="549275"/>
          <a:ext cx="677862" cy="1458913"/>
        </p:xfrm>
        <a:graphic>
          <a:graphicData uri="http://schemas.openxmlformats.org/presentationml/2006/ole">
            <p:oleObj spid="_x0000_s84994" name="Clip" r:id="rId4" imgW="1857600" imgH="3995640" progId="">
              <p:embed/>
            </p:oleObj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" y="4929188"/>
            <a:ext cx="8208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Key Idea:</a:t>
            </a:r>
            <a:r>
              <a:rPr lang="en-US" sz="2400">
                <a:latin typeface="Arial Unicode MS" pitchFamily="34" charset="-128"/>
              </a:rPr>
              <a:t> let’s re-compute elements of the frontier rather than saving them.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graphicFrame>
        <p:nvGraphicFramePr>
          <p:cNvPr id="9" name="Group 38"/>
          <p:cNvGraphicFramePr>
            <a:graphicFrameLocks/>
          </p:cNvGraphicFramePr>
          <p:nvPr/>
        </p:nvGraphicFramePr>
        <p:xfrm>
          <a:off x="285750" y="2000250"/>
          <a:ext cx="8429684" cy="2928958"/>
        </p:xfrm>
        <a:graphic>
          <a:graphicData uri="http://schemas.openxmlformats.org/drawingml/2006/table">
            <a:tbl>
              <a:tblPr/>
              <a:tblGrid>
                <a:gridCol w="1685302"/>
                <a:gridCol w="1855261"/>
                <a:gridCol w="1518518"/>
                <a:gridCol w="1685301"/>
                <a:gridCol w="1685302"/>
              </a:tblGrid>
              <a:tr h="71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E8F819-9F11-488F-A70B-64413B2A9565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Iterative Deepening in Essence</a:t>
            </a: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357158" y="1214422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b="1" dirty="0">
                <a:latin typeface="Arial Unicode MS" pitchFamily="34" charset="-128"/>
              </a:rPr>
              <a:t>Look with DFS </a:t>
            </a:r>
            <a:r>
              <a:rPr lang="en-US" sz="2400" dirty="0">
                <a:latin typeface="Arial Unicode MS" pitchFamily="34" charset="-128"/>
              </a:rPr>
              <a:t>for solutions at depth </a:t>
            </a:r>
            <a:r>
              <a:rPr lang="en-US" sz="2400" dirty="0" smtClean="0"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, then 2, then 3, etc.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 Unicode MS" pitchFamily="34" charset="-128"/>
              </a:rPr>
              <a:t>If a solution cannot be found at depth </a:t>
            </a:r>
            <a:r>
              <a:rPr lang="en-US" sz="2400" i="1" dirty="0">
                <a:latin typeface="Arial Unicode MS" pitchFamily="34" charset="-128"/>
              </a:rPr>
              <a:t>D</a:t>
            </a:r>
            <a:r>
              <a:rPr lang="en-US" sz="2400" dirty="0">
                <a:latin typeface="Arial Unicode MS" pitchFamily="34" charset="-128"/>
              </a:rPr>
              <a:t>, look for a solution at depth </a:t>
            </a:r>
            <a:r>
              <a:rPr lang="en-US" sz="2400" i="1" dirty="0">
                <a:latin typeface="Arial Unicode MS" pitchFamily="34" charset="-128"/>
              </a:rPr>
              <a:t>D </a:t>
            </a:r>
            <a:r>
              <a:rPr lang="en-US" sz="2400" dirty="0">
                <a:latin typeface="Arial Unicode MS" pitchFamily="34" charset="-128"/>
              </a:rPr>
              <a:t>+ 1.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 Unicode MS" pitchFamily="34" charset="-128"/>
              </a:rPr>
              <a:t>You need 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depth-bounded depth-first searcher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 Unicode MS" pitchFamily="34" charset="-128"/>
              </a:rPr>
              <a:t>Given a bound B you simply assume that paths of length B cannot be expanded….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1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EB4615-D208-4D9F-A509-C850DE630A67}" type="slidenum">
              <a:rPr lang="en-US"/>
              <a:pPr>
                <a:defRPr/>
              </a:pPr>
              <a:t>63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0" y="1871663"/>
            <a:ext cx="457200" cy="609600"/>
            <a:chOff x="1728" y="624"/>
            <a:chExt cx="288" cy="384"/>
          </a:xfrm>
        </p:grpSpPr>
        <p:sp>
          <p:nvSpPr>
            <p:cNvPr id="7290" name="Line 3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Line 4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Oval 5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3" name="Oval 6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29200" y="2481263"/>
            <a:ext cx="457200" cy="609600"/>
            <a:chOff x="1728" y="624"/>
            <a:chExt cx="288" cy="384"/>
          </a:xfrm>
        </p:grpSpPr>
        <p:sp>
          <p:nvSpPr>
            <p:cNvPr id="7286" name="Line 8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Line 9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Oval 10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9" name="Oval 11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357188" y="714375"/>
            <a:ext cx="1154112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/>
          </a:p>
          <a:p>
            <a:pPr eaLnBrk="0" hangingPunct="0">
              <a:lnSpc>
                <a:spcPct val="40000"/>
              </a:lnSpc>
            </a:pPr>
            <a:r>
              <a:rPr lang="en-US" sz="2000"/>
              <a:t>depth = 1</a:t>
            </a:r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depth = 2</a:t>
            </a:r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depth = 3</a:t>
            </a:r>
          </a:p>
        </p:txBody>
      </p:sp>
      <p:sp>
        <p:nvSpPr>
          <p:cNvPr id="448526" name="Oval 14"/>
          <p:cNvSpPr>
            <a:spLocks noChangeArrowheads="1"/>
          </p:cNvSpPr>
          <p:nvPr/>
        </p:nvSpPr>
        <p:spPr bwMode="auto">
          <a:xfrm>
            <a:off x="1905000" y="9445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957263"/>
            <a:ext cx="457200" cy="685800"/>
            <a:chOff x="1536" y="603"/>
            <a:chExt cx="288" cy="432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536" y="651"/>
              <a:ext cx="288" cy="384"/>
              <a:chOff x="1728" y="624"/>
              <a:chExt cx="288" cy="384"/>
            </a:xfrm>
          </p:grpSpPr>
          <p:sp>
            <p:nvSpPr>
              <p:cNvPr id="7282" name="Line 17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" name="Line 18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" name="Oval 19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Oval 20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81" name="Oval 21"/>
            <p:cNvSpPr>
              <a:spLocks noChangeArrowheads="1"/>
            </p:cNvSpPr>
            <p:nvPr/>
          </p:nvSpPr>
          <p:spPr bwMode="auto">
            <a:xfrm>
              <a:off x="1632" y="603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8534" name="Oval 22"/>
          <p:cNvSpPr>
            <a:spLocks noChangeArrowheads="1"/>
          </p:cNvSpPr>
          <p:nvPr/>
        </p:nvSpPr>
        <p:spPr bwMode="auto">
          <a:xfrm>
            <a:off x="1905000" y="17954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733800" y="1795463"/>
            <a:ext cx="457200" cy="685800"/>
            <a:chOff x="1728" y="576"/>
            <a:chExt cx="288" cy="432"/>
          </a:xfrm>
        </p:grpSpPr>
        <p:sp>
          <p:nvSpPr>
            <p:cNvPr id="7275" name="Line 24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Line 25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Oval 26"/>
            <p:cNvSpPr>
              <a:spLocks noChangeArrowheads="1"/>
            </p:cNvSpPr>
            <p:nvPr/>
          </p:nvSpPr>
          <p:spPr bwMode="auto">
            <a:xfrm>
              <a:off x="1824" y="5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" name="Oval 27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" name="Oval 28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581400" y="2481263"/>
            <a:ext cx="457200" cy="609600"/>
            <a:chOff x="1728" y="624"/>
            <a:chExt cx="288" cy="384"/>
          </a:xfrm>
        </p:grpSpPr>
        <p:sp>
          <p:nvSpPr>
            <p:cNvPr id="7271" name="Line 30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Line 31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Oval 32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" name="Oval 33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876800" y="1871663"/>
            <a:ext cx="457200" cy="685800"/>
            <a:chOff x="1728" y="576"/>
            <a:chExt cx="288" cy="432"/>
          </a:xfrm>
        </p:grpSpPr>
        <p:sp>
          <p:nvSpPr>
            <p:cNvPr id="7266" name="Line 35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Line 36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Oval 37"/>
            <p:cNvSpPr>
              <a:spLocks noChangeArrowheads="1"/>
            </p:cNvSpPr>
            <p:nvPr/>
          </p:nvSpPr>
          <p:spPr bwMode="auto">
            <a:xfrm>
              <a:off x="1824" y="5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9" name="Oval 38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" name="Oval 39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2" name="Line 40"/>
          <p:cNvSpPr>
            <a:spLocks noChangeShapeType="1"/>
          </p:cNvSpPr>
          <p:nvPr/>
        </p:nvSpPr>
        <p:spPr bwMode="auto">
          <a:xfrm>
            <a:off x="76200" y="80486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41"/>
          <p:cNvSpPr>
            <a:spLocks noChangeShapeType="1"/>
          </p:cNvSpPr>
          <p:nvPr/>
        </p:nvSpPr>
        <p:spPr bwMode="auto">
          <a:xfrm>
            <a:off x="0" y="170021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42"/>
          <p:cNvSpPr>
            <a:spLocks noChangeShapeType="1"/>
          </p:cNvSpPr>
          <p:nvPr/>
        </p:nvSpPr>
        <p:spPr bwMode="auto">
          <a:xfrm>
            <a:off x="76200" y="316706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55" name="Oval 43"/>
          <p:cNvSpPr>
            <a:spLocks noChangeArrowheads="1"/>
          </p:cNvSpPr>
          <p:nvPr/>
        </p:nvSpPr>
        <p:spPr bwMode="auto">
          <a:xfrm>
            <a:off x="2819400" y="17954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905000" y="3243263"/>
            <a:ext cx="6934200" cy="1981200"/>
            <a:chOff x="1200" y="1920"/>
            <a:chExt cx="4368" cy="1248"/>
          </a:xfrm>
        </p:grpSpPr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2880" y="2352"/>
              <a:ext cx="288" cy="384"/>
              <a:chOff x="1728" y="624"/>
              <a:chExt cx="288" cy="384"/>
            </a:xfrm>
          </p:grpSpPr>
          <p:sp>
            <p:nvSpPr>
              <p:cNvPr id="7262" name="Line 46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Line 47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Oval 4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5" name="Oval 4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9" name="Oval 50"/>
            <p:cNvSpPr>
              <a:spLocks noChangeArrowheads="1"/>
            </p:cNvSpPr>
            <p:nvPr/>
          </p:nvSpPr>
          <p:spPr bwMode="auto">
            <a:xfrm>
              <a:off x="1200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064" y="1920"/>
              <a:ext cx="288" cy="432"/>
              <a:chOff x="1728" y="576"/>
              <a:chExt cx="288" cy="432"/>
            </a:xfrm>
          </p:grpSpPr>
          <p:sp>
            <p:nvSpPr>
              <p:cNvPr id="7257" name="Line 52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Line 53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Oval 54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Oval 5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Oval 56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1968" y="2352"/>
              <a:ext cx="288" cy="384"/>
              <a:chOff x="1728" y="624"/>
              <a:chExt cx="288" cy="384"/>
            </a:xfrm>
          </p:grpSpPr>
          <p:sp>
            <p:nvSpPr>
              <p:cNvPr id="7253" name="Line 58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Line 59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5" name="Oval 60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Oval 61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2784" y="1968"/>
              <a:ext cx="288" cy="432"/>
              <a:chOff x="1728" y="576"/>
              <a:chExt cx="288" cy="432"/>
            </a:xfrm>
          </p:grpSpPr>
          <p:sp>
            <p:nvSpPr>
              <p:cNvPr id="7248" name="Line 63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64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Oval 65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1" name="Oval 66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2" name="Oval 67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3504" y="1920"/>
              <a:ext cx="288" cy="432"/>
              <a:chOff x="1728" y="576"/>
              <a:chExt cx="288" cy="432"/>
            </a:xfrm>
          </p:grpSpPr>
          <p:sp>
            <p:nvSpPr>
              <p:cNvPr id="7243" name="Line 69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Line 70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Oval 71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Oval 72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Oval 7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4"/>
            <p:cNvGrpSpPr>
              <a:grpSpLocks/>
            </p:cNvGrpSpPr>
            <p:nvPr/>
          </p:nvGrpSpPr>
          <p:grpSpPr bwMode="auto">
            <a:xfrm>
              <a:off x="3408" y="2352"/>
              <a:ext cx="288" cy="384"/>
              <a:chOff x="1728" y="624"/>
              <a:chExt cx="288" cy="384"/>
            </a:xfrm>
          </p:grpSpPr>
          <p:sp>
            <p:nvSpPr>
              <p:cNvPr id="7239" name="Line 75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Line 76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Oval 77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2" name="Oval 78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3312" y="2736"/>
              <a:ext cx="288" cy="384"/>
              <a:chOff x="1728" y="624"/>
              <a:chExt cx="288" cy="384"/>
            </a:xfrm>
          </p:grpSpPr>
          <p:sp>
            <p:nvSpPr>
              <p:cNvPr id="7235" name="Line 80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81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Oval 82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8" name="Oval 8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84"/>
            <p:cNvGrpSpPr>
              <a:grpSpLocks/>
            </p:cNvGrpSpPr>
            <p:nvPr/>
          </p:nvGrpSpPr>
          <p:grpSpPr bwMode="auto">
            <a:xfrm>
              <a:off x="4128" y="1920"/>
              <a:ext cx="288" cy="432"/>
              <a:chOff x="1728" y="576"/>
              <a:chExt cx="288" cy="432"/>
            </a:xfrm>
          </p:grpSpPr>
          <p:sp>
            <p:nvSpPr>
              <p:cNvPr id="7230" name="Line 85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Line 86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Oval 87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Oval 8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Oval 8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4032" y="2352"/>
              <a:ext cx="288" cy="384"/>
              <a:chOff x="1728" y="624"/>
              <a:chExt cx="288" cy="384"/>
            </a:xfrm>
          </p:grpSpPr>
          <p:sp>
            <p:nvSpPr>
              <p:cNvPr id="7226" name="Line 91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Line 92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Oval 93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" name="Oval 94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95"/>
            <p:cNvGrpSpPr>
              <a:grpSpLocks/>
            </p:cNvGrpSpPr>
            <p:nvPr/>
          </p:nvGrpSpPr>
          <p:grpSpPr bwMode="auto">
            <a:xfrm>
              <a:off x="4128" y="2736"/>
              <a:ext cx="288" cy="384"/>
              <a:chOff x="1728" y="624"/>
              <a:chExt cx="288" cy="384"/>
            </a:xfrm>
          </p:grpSpPr>
          <p:sp>
            <p:nvSpPr>
              <p:cNvPr id="7222" name="Line 96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Line 97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Oval 9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5" name="Oval 9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00"/>
            <p:cNvGrpSpPr>
              <a:grpSpLocks/>
            </p:cNvGrpSpPr>
            <p:nvPr/>
          </p:nvGrpSpPr>
          <p:grpSpPr bwMode="auto">
            <a:xfrm>
              <a:off x="5088" y="1968"/>
              <a:ext cx="288" cy="432"/>
              <a:chOff x="1728" y="576"/>
              <a:chExt cx="288" cy="432"/>
            </a:xfrm>
          </p:grpSpPr>
          <p:sp>
            <p:nvSpPr>
              <p:cNvPr id="7217" name="Line 101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Line 102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Oval 103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Oval 104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Oval 105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6"/>
            <p:cNvGrpSpPr>
              <a:grpSpLocks/>
            </p:cNvGrpSpPr>
            <p:nvPr/>
          </p:nvGrpSpPr>
          <p:grpSpPr bwMode="auto">
            <a:xfrm>
              <a:off x="5184" y="2400"/>
              <a:ext cx="288" cy="384"/>
              <a:chOff x="1728" y="624"/>
              <a:chExt cx="288" cy="384"/>
            </a:xfrm>
          </p:grpSpPr>
          <p:sp>
            <p:nvSpPr>
              <p:cNvPr id="7213" name="Line 107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Line 108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Oval 109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Oval 110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11"/>
            <p:cNvGrpSpPr>
              <a:grpSpLocks/>
            </p:cNvGrpSpPr>
            <p:nvPr/>
          </p:nvGrpSpPr>
          <p:grpSpPr bwMode="auto">
            <a:xfrm>
              <a:off x="5280" y="2784"/>
              <a:ext cx="288" cy="384"/>
              <a:chOff x="1728" y="624"/>
              <a:chExt cx="288" cy="384"/>
            </a:xfrm>
          </p:grpSpPr>
          <p:sp>
            <p:nvSpPr>
              <p:cNvPr id="7209" name="Line 112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113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Oval 114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2" name="Oval 115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02" name="Text Box 116"/>
            <p:cNvSpPr txBox="1">
              <a:spLocks noChangeArrowheads="1"/>
            </p:cNvSpPr>
            <p:nvPr/>
          </p:nvSpPr>
          <p:spPr bwMode="auto">
            <a:xfrm>
              <a:off x="4368" y="1920"/>
              <a:ext cx="6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5400"/>
                <a:t>. . .</a:t>
              </a:r>
            </a:p>
          </p:txBody>
        </p:sp>
        <p:grpSp>
          <p:nvGrpSpPr>
            <p:cNvPr id="23" name="Group 117"/>
            <p:cNvGrpSpPr>
              <a:grpSpLocks/>
            </p:cNvGrpSpPr>
            <p:nvPr/>
          </p:nvGrpSpPr>
          <p:grpSpPr bwMode="auto">
            <a:xfrm>
              <a:off x="1488" y="2004"/>
              <a:ext cx="288" cy="336"/>
              <a:chOff x="1728" y="624"/>
              <a:chExt cx="288" cy="384"/>
            </a:xfrm>
          </p:grpSpPr>
          <p:sp>
            <p:nvSpPr>
              <p:cNvPr id="7205" name="Line 118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Line 119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Oval 120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8" name="Oval 121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04" name="Oval 122"/>
            <p:cNvSpPr>
              <a:spLocks noChangeArrowheads="1"/>
            </p:cNvSpPr>
            <p:nvPr/>
          </p:nvSpPr>
          <p:spPr bwMode="auto">
            <a:xfrm>
              <a:off x="1584" y="1920"/>
              <a:ext cx="96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7" name="Line 123"/>
          <p:cNvSpPr>
            <a:spLocks noChangeShapeType="1"/>
          </p:cNvSpPr>
          <p:nvPr/>
        </p:nvSpPr>
        <p:spPr bwMode="auto">
          <a:xfrm>
            <a:off x="0" y="530066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6" grpId="0" animBg="1"/>
      <p:bldP spid="448534" grpId="0" animBg="1"/>
      <p:bldP spid="44855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(Time) Complexity of Iterative Deepening</a:t>
            </a:r>
          </a:p>
        </p:txBody>
      </p:sp>
      <p:sp>
        <p:nvSpPr>
          <p:cNvPr id="8230" name="Rectangle 3"/>
          <p:cNvSpPr>
            <a:spLocks noChangeArrowheads="1"/>
          </p:cNvSpPr>
          <p:nvPr/>
        </p:nvSpPr>
        <p:spPr bwMode="auto">
          <a:xfrm>
            <a:off x="0" y="765175"/>
            <a:ext cx="92884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Complexity of solution at depth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m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with branching factor </a:t>
            </a:r>
            <a:r>
              <a:rPr lang="en-US" i="1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</a:p>
          <a:p>
            <a:pPr marL="342900" indent="-342900">
              <a:spcBef>
                <a:spcPct val="20000"/>
              </a:spcBef>
            </a:pPr>
            <a:endParaRPr lang="en-US" b="1" i="1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214563" y="1500188"/>
            <a:ext cx="2143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Total # of paths at that level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143375" y="1500188"/>
            <a:ext cx="2357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#times created by BFS (or DFS)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429375" y="1571625"/>
            <a:ext cx="1857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#times created by 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06B501-43E0-461A-9F0D-19FBA835EAB3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9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(Time) Complexity of Iterative Deepening</a:t>
            </a:r>
          </a:p>
        </p:txBody>
      </p:sp>
      <p:sp>
        <p:nvSpPr>
          <p:cNvPr id="9231" name="Rectangle 3"/>
          <p:cNvSpPr>
            <a:spLocks noChangeArrowheads="1"/>
          </p:cNvSpPr>
          <p:nvPr/>
        </p:nvSpPr>
        <p:spPr bwMode="auto">
          <a:xfrm>
            <a:off x="0" y="765175"/>
            <a:ext cx="92884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Complexity of solution at depth m with branching factor </a:t>
            </a:r>
            <a:r>
              <a:rPr lang="en-US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</a:p>
          <a:p>
            <a:pPr marL="342900" indent="-342900">
              <a:spcBef>
                <a:spcPct val="20000"/>
              </a:spcBef>
            </a:pPr>
            <a:endParaRPr lang="en-US" b="1" i="1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450568" name="Rectangle 8"/>
          <p:cNvSpPr>
            <a:spLocks noChangeArrowheads="1"/>
          </p:cNvSpPr>
          <p:nvPr/>
        </p:nvSpPr>
        <p:spPr bwMode="auto">
          <a:xfrm>
            <a:off x="428625" y="1500188"/>
            <a:ext cx="8715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Total # of paths generated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+ 2 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m-1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+ 3 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m-2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..+ mb =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(1+ 2 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-1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+ 3 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-2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..+m 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1-m</a:t>
            </a:r>
            <a:r>
              <a:rPr lang="en-US" sz="32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)≤</a:t>
            </a:r>
          </a:p>
        </p:txBody>
      </p:sp>
      <p:graphicFrame>
        <p:nvGraphicFramePr>
          <p:cNvPr id="450569" name="Object 9"/>
          <p:cNvGraphicFramePr>
            <a:graphicFrameLocks noChangeAspect="1"/>
          </p:cNvGraphicFramePr>
          <p:nvPr/>
        </p:nvGraphicFramePr>
        <p:xfrm>
          <a:off x="500063" y="3571875"/>
          <a:ext cx="5383212" cy="1214438"/>
        </p:xfrm>
        <a:graphic>
          <a:graphicData uri="http://schemas.openxmlformats.org/presentationml/2006/ole">
            <p:oleObj spid="_x0000_s89090" name="Equation" r:id="rId4" imgW="20826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MS PGothic" pitchFamily="34" charset="-128"/>
              </a:rPr>
              <a:t>Further Analysis of Iterative Deepening DFS (IDS)</a:t>
            </a:r>
            <a:endParaRPr sz="2800" smtClean="0">
              <a:ea typeface="MS PGothic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08720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dirty="0" smtClean="0"/>
              <a:t>Space complexity</a:t>
            </a:r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DFS scheme, only explore one branch at a time</a:t>
            </a:r>
          </a:p>
          <a:p>
            <a:pPr lvl="1"/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Complete?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paths up to depth m, doesn't</a:t>
            </a:r>
            <a:r>
              <a:rPr lang="en-CA" dirty="0" smtClean="0"/>
              <a:t> </a:t>
            </a:r>
            <a:r>
              <a:rPr lang="en-US" altLang="ja-JP" dirty="0" smtClean="0"/>
              <a:t> explore longer paths – cannot get trapped in infinite cycles, gets to a solution first</a:t>
            </a: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Optimal? </a:t>
            </a:r>
          </a:p>
          <a:p>
            <a:pPr>
              <a:buSzTx/>
            </a:pPr>
            <a:endParaRPr lang="en-US" dirty="0" smtClean="0"/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362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794C89E-0EEE-4B1A-ADE4-34FD852E95A6}" type="slidenum">
              <a:rPr lang="en-US"/>
              <a:pPr/>
              <a:t>66</a:t>
            </a:fld>
            <a:endParaRPr lang="en-US"/>
          </a:p>
        </p:txBody>
      </p:sp>
      <p:sp>
        <p:nvSpPr>
          <p:cNvPr id="52230" name="TextBox 17"/>
          <p:cNvSpPr txBox="1">
            <a:spLocks noChangeArrowheads="1"/>
          </p:cNvSpPr>
          <p:nvPr/>
        </p:nvSpPr>
        <p:spPr bwMode="auto">
          <a:xfrm>
            <a:off x="3924300" y="1557338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699792" y="3789040"/>
            <a:ext cx="811212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Yes</a:t>
            </a:r>
            <a:endParaRPr lang="en-US" baseline="30000" dirty="0"/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555776" y="5517232"/>
            <a:ext cx="811212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Yes</a:t>
            </a:r>
            <a:endParaRPr lang="en-US" baseline="300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24300" y="1557338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DC3067-149A-47F1-BF8F-707B80F2517A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8458200" cy="244827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Simple Agent and Examples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Space Graph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Search </a:t>
            </a:r>
            <a:r>
              <a:rPr lang="en-US" sz="3200" dirty="0" smtClean="0">
                <a:solidFill>
                  <a:schemeClr val="tx2"/>
                </a:solidFill>
              </a:rPr>
              <a:t>Procedure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endParaRPr lang="en-CA" sz="32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3645024"/>
            <a:ext cx="8458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(Uninformed) Search Strategies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Depth First and Breadth First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Uninformed Iterative Deepening (IDS)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with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56381F9-A0A7-44EF-ABD8-E1696BEE49AF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Romania</a:t>
            </a:r>
          </a:p>
        </p:txBody>
      </p:sp>
      <p:pic>
        <p:nvPicPr>
          <p:cNvPr id="21509" name="Picture 3" descr="romania-distance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981075"/>
            <a:ext cx="8382000" cy="5037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B6B376-D83A-4C89-94BF-F38026F6C724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with Costs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40957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sz="2400" dirty="0" smtClean="0"/>
              <a:t>Sometimes there are </a:t>
            </a:r>
            <a:r>
              <a:rPr lang="en-US" sz="2400" dirty="0" smtClean="0">
                <a:solidFill>
                  <a:schemeClr val="accent2"/>
                </a:solidFill>
              </a:rPr>
              <a:t>costs</a:t>
            </a:r>
            <a:r>
              <a:rPr lang="en-US" sz="2400" dirty="0" smtClean="0"/>
              <a:t> associated with arcs.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79388" y="1484313"/>
            <a:ext cx="8785225" cy="1728787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Definition (cost of a path)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The cost of a path is the sum of the costs of its arcs:</a:t>
            </a: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925" y="3573463"/>
            <a:ext cx="9144000" cy="2447925"/>
            <a:chOff x="22" y="2251"/>
            <a:chExt cx="5760" cy="1542"/>
          </a:xfrm>
        </p:grpSpPr>
        <p:sp>
          <p:nvSpPr>
            <p:cNvPr id="10249" name="Rectangle 4"/>
            <p:cNvSpPr>
              <a:spLocks noChangeArrowheads="1"/>
            </p:cNvSpPr>
            <p:nvPr/>
          </p:nvSpPr>
          <p:spPr bwMode="auto">
            <a:xfrm>
              <a:off x="113" y="2977"/>
              <a:ext cx="5534" cy="816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81000" indent="-381000">
                <a:spcBef>
                  <a:spcPct val="20000"/>
                </a:spcBef>
              </a:pPr>
              <a:r>
                <a:rPr lang="en-US" sz="2400" b="1">
                  <a:latin typeface="Arial Unicode MS" pitchFamily="34" charset="-128"/>
                </a:rPr>
                <a:t>Definition (optimal algorithm)</a:t>
              </a:r>
            </a:p>
            <a:p>
              <a:pPr marL="381000" indent="-381000">
                <a:spcBef>
                  <a:spcPct val="20000"/>
                </a:spcBef>
              </a:pPr>
              <a:r>
                <a:rPr lang="en-US" sz="2400">
                  <a:latin typeface="Arial Unicode MS" pitchFamily="34" charset="-128"/>
                </a:rPr>
                <a:t>A search algorithm is </a:t>
              </a: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optimal</a:t>
              </a:r>
              <a:r>
                <a:rPr lang="en-US" sz="2400">
                  <a:latin typeface="Arial Unicode MS" pitchFamily="34" charset="-128"/>
                </a:rPr>
                <a:t> if it is complete, and only returns cost-minimizing solutions.</a:t>
              </a:r>
            </a:p>
          </p:txBody>
        </p:sp>
        <p:sp>
          <p:nvSpPr>
            <p:cNvPr id="10250" name="Rectangle 8"/>
            <p:cNvSpPr>
              <a:spLocks noChangeArrowheads="1"/>
            </p:cNvSpPr>
            <p:nvPr/>
          </p:nvSpPr>
          <p:spPr bwMode="auto">
            <a:xfrm>
              <a:off x="22" y="2251"/>
              <a:ext cx="5760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81000" indent="-3810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Arial Unicode MS" pitchFamily="34" charset="-128"/>
                </a:rPr>
                <a:t>In this setting we often don't just want to find just any solution</a:t>
              </a:r>
            </a:p>
            <a:p>
              <a:pPr marL="381000" indent="-3810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400" b="1" dirty="0">
                  <a:latin typeface="Arial Unicode MS" pitchFamily="34" charset="-128"/>
                </a:rPr>
                <a:t>we usually want to find the solution that </a:t>
              </a:r>
              <a:r>
                <a:rPr lang="en-US" sz="2400" b="1" dirty="0">
                  <a:solidFill>
                    <a:schemeClr val="accent2"/>
                  </a:solidFill>
                  <a:latin typeface="Arial Unicode MS" pitchFamily="34" charset="-128"/>
                </a:rPr>
                <a:t>minimizes cost</a:t>
              </a:r>
            </a:p>
          </p:txBody>
        </p:sp>
      </p:grpSp>
      <p:graphicFrame>
        <p:nvGraphicFramePr>
          <p:cNvPr id="10242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2268538" y="2339975"/>
          <a:ext cx="4152900" cy="820738"/>
        </p:xfrm>
        <a:graphic>
          <a:graphicData uri="http://schemas.openxmlformats.org/presentationml/2006/ole">
            <p:oleObj spid="_x0000_s91138" name="Equation" r:id="rId4" imgW="21841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934E512-BF96-436E-89CE-9325930B1BA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Simple Planning Agent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357188" y="785813"/>
            <a:ext cx="8458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Deterministic, goal-driven agent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Arial Unicode MS" pitchFamily="34" charset="-128"/>
              </a:rPr>
              <a:t>Agent is in a </a:t>
            </a:r>
            <a:r>
              <a:rPr lang="en-US" b="1" dirty="0">
                <a:latin typeface="Arial Unicode MS" pitchFamily="34" charset="-128"/>
              </a:rPr>
              <a:t>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Agent is given a </a:t>
            </a:r>
            <a:r>
              <a:rPr lang="en-US" b="1" dirty="0">
                <a:latin typeface="Arial Unicode MS" pitchFamily="34" charset="-128"/>
              </a:rPr>
              <a:t>goal</a:t>
            </a:r>
            <a:r>
              <a:rPr lang="en-US" dirty="0">
                <a:latin typeface="Arial Unicode MS" pitchFamily="34" charset="-128"/>
              </a:rPr>
              <a:t> (subset of possible states)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Environment changes only when the agent acts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Agent perfectly knows: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 </a:t>
            </a:r>
            <a:r>
              <a:rPr lang="en-US" b="1" dirty="0">
                <a:latin typeface="Arial Unicode MS" pitchFamily="34" charset="-128"/>
              </a:rPr>
              <a:t>what actions can be applied </a:t>
            </a:r>
            <a:r>
              <a:rPr lang="en-US" dirty="0">
                <a:latin typeface="Arial Unicode MS" pitchFamily="34" charset="-128"/>
              </a:rPr>
              <a:t>in any given state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 the state it is going to end up </a:t>
            </a:r>
            <a:r>
              <a:rPr lang="en-US" dirty="0">
                <a:latin typeface="Arial Unicode MS" pitchFamily="34" charset="-128"/>
              </a:rPr>
              <a:t>in when an action is applied in a given state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4106" name="Rectangle 3"/>
          <p:cNvSpPr>
            <a:spLocks noChangeArrowheads="1"/>
          </p:cNvSpPr>
          <p:nvPr/>
        </p:nvSpPr>
        <p:spPr bwMode="auto">
          <a:xfrm>
            <a:off x="285750" y="5000625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The sequence of actions and their appropriate ordering is the </a:t>
            </a:r>
            <a:r>
              <a:rPr lang="en-US" b="1" dirty="0">
                <a:latin typeface="Arial Unicode MS" pitchFamily="34" charset="-128"/>
              </a:rPr>
              <a:t>solution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6EB306C-7BCD-4CE7-8C47-02BE1DA099F0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Lowest-Cost-First Search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323850" y="714356"/>
            <a:ext cx="8820150" cy="50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At each stage, lowest-cost-first search selects a path on the frontier with </a:t>
            </a:r>
            <a:r>
              <a:rPr lang="en-US" sz="2400" dirty="0">
                <a:solidFill>
                  <a:srgbClr val="CC0099"/>
                </a:solidFill>
                <a:latin typeface="Arial Unicode MS" pitchFamily="34" charset="-128"/>
              </a:rPr>
              <a:t>lowest cost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The frontier is a priority queue ordered by path cost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We say ``a path'' because there may be 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dirty="0" smtClean="0">
              <a:solidFill>
                <a:srgbClr val="CC0099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rgbClr val="CC0099"/>
                </a:solidFill>
                <a:latin typeface="Arial Unicode MS" pitchFamily="34" charset="-128"/>
              </a:rPr>
              <a:t>Example </a:t>
            </a:r>
            <a:r>
              <a:rPr lang="en-US" sz="2400" dirty="0" smtClean="0">
                <a:solidFill>
                  <a:srgbClr val="CC0099"/>
                </a:solidFill>
                <a:latin typeface="Arial Unicode MS" pitchFamily="34" charset="-128"/>
              </a:rPr>
              <a:t>of  one step for LCFS</a:t>
            </a:r>
            <a:r>
              <a:rPr lang="en-US" sz="2400" dirty="0" smtClean="0">
                <a:latin typeface="Arial Unicode MS" pitchFamily="34" charset="-128"/>
              </a:rPr>
              <a:t>: 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the frontier is </a:t>
            </a:r>
            <a:r>
              <a:rPr lang="en-US" sz="2000" i="1" dirty="0">
                <a:latin typeface="Arial Unicode MS" pitchFamily="34" charset="-128"/>
              </a:rPr>
              <a:t>[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i="1" dirty="0">
                <a:latin typeface="Arial Unicode MS" pitchFamily="34" charset="-128"/>
              </a:rPr>
              <a:t>, 5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3</a:t>
            </a:r>
            <a:r>
              <a:rPr lang="en-US" sz="2000" i="1" dirty="0">
                <a:latin typeface="Arial Unicode MS" pitchFamily="34" charset="-128"/>
              </a:rPr>
              <a:t>, 7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 , 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, 11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]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is the lowest-cost node in the frontier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“neighbors” of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are </a:t>
            </a:r>
            <a:r>
              <a:rPr lang="en-US" sz="2000" i="1" dirty="0">
                <a:latin typeface="Arial Unicode MS" pitchFamily="34" charset="-128"/>
              </a:rPr>
              <a:t>{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9</a:t>
            </a:r>
            <a:r>
              <a:rPr lang="en-US" sz="2000" i="1" dirty="0">
                <a:latin typeface="Arial Unicode MS" pitchFamily="34" charset="-128"/>
              </a:rPr>
              <a:t>, 10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10</a:t>
            </a:r>
            <a:r>
              <a:rPr lang="en-US" sz="2000" i="1" dirty="0">
                <a:latin typeface="Arial Unicode MS" pitchFamily="34" charset="-128"/>
              </a:rPr>
              <a:t>, 15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What happens?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is selected, and tested for being a goal.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Neighbors of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are inserted into the frontier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Thus, the frontier is now </a:t>
            </a:r>
            <a:r>
              <a:rPr lang="en-US" sz="2000" i="1" dirty="0">
                <a:latin typeface="Arial Unicode MS" pitchFamily="34" charset="-128"/>
              </a:rPr>
              <a:t>[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3</a:t>
            </a:r>
            <a:r>
              <a:rPr lang="en-US" sz="2000" i="1" dirty="0">
                <a:latin typeface="Arial Unicode MS" pitchFamily="34" charset="-128"/>
              </a:rPr>
              <a:t>, 7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 , 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9</a:t>
            </a:r>
            <a:r>
              <a:rPr lang="en-US" sz="2000" i="1" dirty="0">
                <a:latin typeface="Arial Unicode MS" pitchFamily="34" charset="-128"/>
              </a:rPr>
              <a:t>, 10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, 11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 p</a:t>
            </a:r>
            <a:r>
              <a:rPr lang="en-US" sz="2000" i="1" baseline="-25000" dirty="0">
                <a:latin typeface="Arial Unicode MS" pitchFamily="34" charset="-128"/>
              </a:rPr>
              <a:t>10</a:t>
            </a:r>
            <a:r>
              <a:rPr lang="en-US" sz="2000" i="1" dirty="0">
                <a:latin typeface="Arial Unicode MS" pitchFamily="34" charset="-128"/>
              </a:rPr>
              <a:t>, 15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]</a:t>
            </a:r>
            <a:r>
              <a:rPr lang="en-US" sz="2000" dirty="0">
                <a:latin typeface="Arial Unicode MS" pitchFamily="34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?         ? is selected next.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Etc. etc.</a:t>
            </a:r>
          </a:p>
        </p:txBody>
      </p:sp>
      <p:pic>
        <p:nvPicPr>
          <p:cNvPr id="112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6286520"/>
            <a:ext cx="100806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1520" y="548680"/>
            <a:ext cx="8458200" cy="4495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When arc costs are equal LCFS is equivalent to..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138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536" y="5157192"/>
            <a:ext cx="8136904" cy="792089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None of the above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1700808"/>
            <a:ext cx="806489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3933056"/>
            <a:ext cx="8064896" cy="523220"/>
          </a:xfrm>
          <a:prstGeom prst="rect">
            <a:avLst/>
          </a:prstGeom>
          <a:solidFill>
            <a:srgbClr val="66FF33">
              <a:alpha val="5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2780928"/>
            <a:ext cx="8064896" cy="523220"/>
          </a:xfrm>
          <a:prstGeom prst="rect">
            <a:avLst/>
          </a:prstGeom>
          <a:solidFill>
            <a:srgbClr val="FF66CC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BFS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467544" y="6021288"/>
            <a:ext cx="36004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Lowest-Cost Search (1)</a:t>
            </a:r>
          </a:p>
        </p:txBody>
      </p:sp>
      <p:sp>
        <p:nvSpPr>
          <p:cNvPr id="12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300" name="Rectangle 4"/>
          <p:cNvSpPr>
            <a:spLocks noChangeArrowheads="1"/>
          </p:cNvSpPr>
          <p:nvPr/>
        </p:nvSpPr>
        <p:spPr bwMode="auto">
          <a:xfrm>
            <a:off x="179512" y="1124744"/>
            <a:ext cx="806457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Is LCFS 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complete</a:t>
            </a:r>
            <a:r>
              <a:rPr lang="en-US" sz="2400" dirty="0">
                <a:cs typeface="Times New Roman" pitchFamily="18" charset="0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not in general: </a:t>
            </a:r>
            <a:r>
              <a:rPr lang="en-US" sz="2400" dirty="0" smtClean="0">
                <a:cs typeface="Times New Roman" pitchFamily="18" charset="0"/>
              </a:rPr>
              <a:t>for instance, a </a:t>
            </a:r>
            <a:r>
              <a:rPr lang="en-US" sz="2400" dirty="0">
                <a:cs typeface="Times New Roman" pitchFamily="18" charset="0"/>
              </a:rPr>
              <a:t>cycle with zero or negative arc costs could be followed forever.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yes, as long as arc costs are strictly positive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Is LCFS 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optimal</a:t>
            </a:r>
            <a:r>
              <a:rPr lang="en-US" sz="2400" dirty="0" smtClean="0">
                <a:cs typeface="Times New Roman" pitchFamily="18" charset="0"/>
              </a:rPr>
              <a:t>?</a:t>
            </a:r>
            <a:endParaRPr lang="en-US" sz="2400" dirty="0">
              <a:cs typeface="Times New Roman" pitchFamily="18" charset="0"/>
            </a:endParaRPr>
          </a:p>
        </p:txBody>
      </p:sp>
      <p:graphicFrame>
        <p:nvGraphicFramePr>
          <p:cNvPr id="252929" name="Object 1"/>
          <p:cNvGraphicFramePr>
            <a:graphicFrameLocks noChangeAspect="1"/>
          </p:cNvGraphicFramePr>
          <p:nvPr/>
        </p:nvGraphicFramePr>
        <p:xfrm>
          <a:off x="6372200" y="2348880"/>
          <a:ext cx="923925" cy="458788"/>
        </p:xfrm>
        <a:graphic>
          <a:graphicData uri="http://schemas.openxmlformats.org/presentationml/2006/ole">
            <p:oleObj spid="_x0000_s172034" name="Equation" r:id="rId4" imgW="469800" imgH="177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2852936"/>
            <a:ext cx="7848872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how this works in </a:t>
            </a:r>
            <a:r>
              <a:rPr lang="en-US" sz="2400" dirty="0" err="1" smtClean="0"/>
              <a:t>AIspace</a:t>
            </a:r>
            <a:r>
              <a:rPr lang="en-US" sz="2400" dirty="0" smtClean="0"/>
              <a:t>:</a:t>
            </a:r>
            <a:endParaRPr lang="en-US" sz="2400" dirty="0" smtClean="0">
              <a:cs typeface="Arial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cs typeface="Arial" charset="0"/>
              </a:rPr>
              <a:t>e.g</a:t>
            </a:r>
            <a:r>
              <a:rPr lang="en-US" sz="1800" dirty="0" smtClean="0">
                <a:solidFill>
                  <a:schemeClr val="accent2"/>
                </a:solidFill>
                <a:cs typeface="Arial" charset="0"/>
              </a:rPr>
              <a:t>, </a:t>
            </a:r>
            <a:r>
              <a:rPr lang="en-US" sz="1800" dirty="0" smtClean="0"/>
              <a:t>add arc with cost -20 to the simple search graph from N4 to S</a:t>
            </a:r>
            <a:endParaRPr lang="en-US" sz="2400" dirty="0"/>
          </a:p>
        </p:txBody>
      </p:sp>
      <p:pic>
        <p:nvPicPr>
          <p:cNvPr id="12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996952"/>
            <a:ext cx="100806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987824" y="3861048"/>
            <a:ext cx="936104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5976" y="3861048"/>
            <a:ext cx="936104" cy="576064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3861048"/>
            <a:ext cx="2592288" cy="576064"/>
          </a:xfrm>
          <a:prstGeom prst="rect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DEPENDS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5C61F8-32CB-4D40-92BC-CF143B5E41E0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Lowest-Cost Search (1)</a:t>
            </a:r>
          </a:p>
        </p:txBody>
      </p:sp>
      <p:sp>
        <p:nvSpPr>
          <p:cNvPr id="12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300" name="Rectangle 4"/>
          <p:cNvSpPr>
            <a:spLocks noChangeArrowheads="1"/>
          </p:cNvSpPr>
          <p:nvPr/>
        </p:nvSpPr>
        <p:spPr bwMode="auto">
          <a:xfrm>
            <a:off x="323850" y="1125538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Is LCFS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240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not in general: a cycle with zero or negative arc costs could be followed forever.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yes, as long as arc costs are strictly positive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Is LCFS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 sz="240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Not in general.  Why not?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Arc costs could be negative: a path that initially looks high-cost could end up getting a ``refund''.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However, LCFS </a:t>
            </a:r>
            <a:r>
              <a:rPr lang="en-US" sz="2400" b="1" i="1">
                <a:latin typeface="Arial Unicode MS" pitchFamily="34" charset="-128"/>
              </a:rPr>
              <a:t>is</a:t>
            </a:r>
            <a:r>
              <a:rPr lang="en-US" sz="2400">
                <a:latin typeface="Arial Unicode MS" pitchFamily="34" charset="-128"/>
              </a:rPr>
              <a:t> optimal if arc costs are guaranteed to be non-negative.</a:t>
            </a:r>
          </a:p>
        </p:txBody>
      </p:sp>
      <p:pic>
        <p:nvPicPr>
          <p:cNvPr id="12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989138"/>
            <a:ext cx="100806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FDAD05E-C911-4F85-A531-966D00DED2BB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Lowest-Cost Search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323850" y="1125538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What is the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>
                <a:latin typeface="Arial Unicode MS" pitchFamily="34" charset="-128"/>
              </a:rPr>
              <a:t>, if the maximum path length is </a:t>
            </a:r>
            <a:r>
              <a:rPr lang="en-US" sz="2400" i="1">
                <a:latin typeface="Arial Unicode MS" pitchFamily="34" charset="-128"/>
              </a:rPr>
              <a:t>m</a:t>
            </a:r>
            <a:r>
              <a:rPr lang="en-US" sz="2400">
                <a:latin typeface="Arial Unicode MS" pitchFamily="34" charset="-128"/>
              </a:rPr>
              <a:t> and the maximum branching factor is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time complexity is </a:t>
            </a:r>
            <a:r>
              <a:rPr lang="en-US" sz="2400" i="1">
                <a:latin typeface="Arial Unicode MS" pitchFamily="34" charset="-128"/>
              </a:rPr>
              <a:t>O(b</a:t>
            </a:r>
            <a:r>
              <a:rPr lang="en-US" sz="2400" i="1" baseline="30000">
                <a:latin typeface="Arial Unicode MS" pitchFamily="34" charset="-128"/>
              </a:rPr>
              <a:t>m</a:t>
            </a:r>
            <a:r>
              <a:rPr lang="en-US" sz="2400" i="1">
                <a:latin typeface="Arial Unicode MS" pitchFamily="34" charset="-128"/>
              </a:rPr>
              <a:t>)</a:t>
            </a:r>
            <a:r>
              <a:rPr lang="en-US" sz="2400">
                <a:latin typeface="Arial Unicode MS" pitchFamily="34" charset="-128"/>
              </a:rPr>
              <a:t>: must examine every node in the tree.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Knowing costs doesn't help here.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What is the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space complexity</a:t>
            </a:r>
            <a:r>
              <a:rPr lang="en-US" sz="240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Space complexity is </a:t>
            </a:r>
            <a:r>
              <a:rPr lang="en-US" sz="2400" i="1">
                <a:latin typeface="Arial Unicode MS" pitchFamily="34" charset="-128"/>
              </a:rPr>
              <a:t>O(b</a:t>
            </a:r>
            <a:r>
              <a:rPr lang="en-US" sz="2400" i="1" baseline="30000">
                <a:latin typeface="Arial Unicode MS" pitchFamily="34" charset="-128"/>
              </a:rPr>
              <a:t>m</a:t>
            </a:r>
            <a:r>
              <a:rPr lang="en-US" sz="2400" i="1">
                <a:latin typeface="Arial Unicode MS" pitchFamily="34" charset="-128"/>
              </a:rPr>
              <a:t>)</a:t>
            </a:r>
            <a:r>
              <a:rPr lang="en-US" sz="2400">
                <a:latin typeface="Arial Unicode MS" pitchFamily="34" charset="-128"/>
              </a:rPr>
              <a:t>: we must store the whole frontier 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61" name="Content Placeholder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45005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Apply basic properties of search algorithms: completeness, optimality, time and space complexity of search algorithms. 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B038FEA-A479-47B8-80C6-7A0EB605C712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214313"/>
            <a:ext cx="8929687" cy="685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Learning Goals for Search  (up to today)</a:t>
            </a:r>
          </a:p>
        </p:txBody>
      </p:sp>
      <p:graphicFrame>
        <p:nvGraphicFramePr>
          <p:cNvPr id="7" name="Group 38"/>
          <p:cNvGraphicFramePr>
            <a:graphicFrameLocks/>
          </p:cNvGraphicFramePr>
          <p:nvPr/>
        </p:nvGraphicFramePr>
        <p:xfrm>
          <a:off x="357188" y="2286000"/>
          <a:ext cx="8786841" cy="3786214"/>
        </p:xfrm>
        <a:graphic>
          <a:graphicData uri="http://schemas.openxmlformats.org/drawingml/2006/table">
            <a:tbl>
              <a:tblPr/>
              <a:tblGrid>
                <a:gridCol w="1756706"/>
                <a:gridCol w="1933867"/>
                <a:gridCol w="1582857"/>
                <a:gridCol w="1756705"/>
                <a:gridCol w="1756706"/>
              </a:tblGrid>
              <a:tr h="87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D871F-1EE4-4244-9BDC-6E172F8A342C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640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0006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Beyond uninformed search…. </a:t>
            </a:r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500063" y="1571625"/>
            <a:ext cx="8458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Arial Unicode MS" pitchFamily="34" charset="-128"/>
              </a:rPr>
              <a:t>So far the selection of the next path to examine (and possibly expand) is based on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06D8E3-F18C-4BEE-BF04-3B983A596599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700808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467544" y="2348880"/>
            <a:ext cx="84582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Arial Unicode MS" pitchFamily="34" charset="-128"/>
              </a:rPr>
              <a:t>Heuristic </a:t>
            </a:r>
            <a:r>
              <a:rPr lang="en-US" sz="3200" b="1" dirty="0">
                <a:latin typeface="Arial Unicode MS" pitchFamily="34" charset="-128"/>
              </a:rPr>
              <a:t>Search</a:t>
            </a:r>
            <a:r>
              <a:rPr lang="en-US" sz="3200" dirty="0">
                <a:latin typeface="Arial Unicode MS" pitchFamily="34" charset="-128"/>
              </a:rPr>
              <a:t> </a:t>
            </a: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Arial Unicode MS" pitchFamily="34" charset="-128"/>
              </a:rPr>
              <a:t>Other Search Strategies</a:t>
            </a:r>
            <a:endParaRPr lang="en-US" sz="3200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latin typeface="Arial Unicode MS" pitchFamily="34" charset="-128"/>
              </a:rPr>
              <a:t>textbook</a:t>
            </a:r>
            <a:r>
              <a:rPr lang="en-US" sz="3200" dirty="0">
                <a:latin typeface="Arial Unicode MS" pitchFamily="34" charset="-128"/>
              </a:rPr>
              <a:t>.: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71800" y="3573016"/>
          <a:ext cx="2808312" cy="1537320"/>
        </p:xfrm>
        <a:graphic>
          <a:graphicData uri="http://schemas.openxmlformats.org/drawingml/2006/table">
            <a:tbl>
              <a:tblPr/>
              <a:tblGrid>
                <a:gridCol w="2808312"/>
              </a:tblGrid>
              <a:tr h="5124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>
                          <a:latin typeface="Arial"/>
                        </a:rPr>
                        <a:t>3.6 intro</a:t>
                      </a:r>
                    </a:p>
                  </a:txBody>
                  <a:tcPr marL="8965" marR="8965" marT="8965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124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>
                          <a:latin typeface="Arial"/>
                        </a:rPr>
                        <a:t>3.6.1</a:t>
                      </a:r>
                    </a:p>
                  </a:txBody>
                  <a:tcPr marL="8965" marR="8965" marT="8965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124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>
                          <a:latin typeface="Arial"/>
                        </a:rPr>
                        <a:t>3.7.1, 3.7.4</a:t>
                      </a:r>
                    </a:p>
                  </a:txBody>
                  <a:tcPr marL="8965" marR="8965" marT="8965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404664"/>
            <a:ext cx="8458200" cy="12239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Arial Unicode MS" pitchFamily="34" charset="-128"/>
              </a:rPr>
              <a:t>Assignment 1 out today</a:t>
            </a: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Arial Unicode MS" pitchFamily="34" charset="-128"/>
              </a:rPr>
              <a:t>Start working on the practice exercises</a:t>
            </a:r>
            <a:endParaRPr lang="en-US" sz="32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572500" cy="45005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the most appropriate search algorithms for specific problems.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BFS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DFS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BidirS</a:t>
            </a:r>
            <a:r>
              <a:rPr lang="en-US" sz="2800" dirty="0" smtClean="0">
                <a:ea typeface="+mn-ea"/>
                <a:cs typeface="+mn-cs"/>
              </a:rPr>
              <a:t>-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LCFS vs. BFS –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A* vs. B&amp;B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IDA*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MBA*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/>
              <a:t>Define/read/write/trace/debug </a:t>
            </a:r>
            <a:r>
              <a:rPr lang="en-US" sz="3200" dirty="0"/>
              <a:t>different search algorithms  </a:t>
            </a:r>
            <a:endParaRPr lang="en-US" sz="3200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With / Without cost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Informed / Uninformed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7A56F2-0A61-4E3E-BCDE-E10208F59E2A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142875"/>
            <a:ext cx="8929687" cy="10715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Learning Goals for Search (cont’) </a:t>
            </a:r>
          </a:p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(up to today)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614125-53EA-4A02-88BE-DDFCC11147E1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250363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bg2"/>
                </a:solidFill>
              </a:rPr>
              <a:t>Recap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4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Simple (Uninformed) Search Strategies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hlink"/>
                </a:solidFill>
              </a:rPr>
              <a:t>Depth First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folHlink"/>
                </a:solidFill>
              </a:rPr>
              <a:t>Breadth First</a:t>
            </a:r>
          </a:p>
        </p:txBody>
      </p:sp>
      <p:pic>
        <p:nvPicPr>
          <p:cNvPr id="410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500438"/>
            <a:ext cx="34782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BF75157-BB94-4BD9-B039-8E04336B5BE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Three examples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69325" cy="482441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A delivery robot planning the route it will take in a bldg. to get from one room to another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Solving an 8-puzzle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Vacuum cleaner world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450056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Apply basic properties of search algorithms: completeness, optimality, time and space complexity of search algorithms.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the most appropriate search algorithms for specific problems.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BFS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DFS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BidirS</a:t>
            </a:r>
            <a:r>
              <a:rPr lang="en-US" sz="2800" dirty="0" smtClean="0">
                <a:ea typeface="+mn-ea"/>
                <a:cs typeface="+mn-cs"/>
              </a:rPr>
              <a:t>-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LCFS vs. BFS –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A* vs. B&amp;B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IDA*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MBA*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0EB5337-B544-4547-B7F9-B49A386696C9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534400" cy="685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Learning Goals for today’s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3AD500B-C344-4A0A-94F2-571625571CDD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600" b="1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b="1" dirty="0" smtClean="0"/>
              <a:t>Recap DFS </a:t>
            </a:r>
            <a:r>
              <a:rPr lang="en-US" sz="3600" b="1" dirty="0" err="1" smtClean="0"/>
              <a:t>vs</a:t>
            </a:r>
            <a:r>
              <a:rPr lang="en-US" sz="3600" b="1" dirty="0" smtClean="0"/>
              <a:t> BFS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dirty="0" smtClean="0">
                <a:solidFill>
                  <a:schemeClr val="hlink"/>
                </a:solidFill>
              </a:rPr>
              <a:t>Uninformed Iterative Deepening (IDS)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dirty="0" smtClean="0">
                <a:solidFill>
                  <a:schemeClr val="hlink"/>
                </a:solidFill>
              </a:rPr>
              <a:t>Search with Costs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DDBF219-1412-4F34-97F2-4059EC3BF641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Graph Search Algorithm 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214313" y="5500688"/>
            <a:ext cx="8715375" cy="9286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In what aspects DFS and BFS differ when we look at the generic graph search algorithm? </a:t>
            </a: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3086" name="Rectangle 3"/>
          <p:cNvSpPr>
            <a:spLocks noChangeArrowheads="1"/>
          </p:cNvSpPr>
          <p:nvPr/>
        </p:nvSpPr>
        <p:spPr bwMode="auto">
          <a:xfrm>
            <a:off x="0" y="1000108"/>
            <a:ext cx="8429625" cy="4286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Input: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a graph, a start node, Boolean procedure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goal(n)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that tests if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is a goal node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frontier:= </a:t>
            </a:r>
            <a:r>
              <a:rPr lang="en-US" sz="2000" dirty="0">
                <a:latin typeface="Arial Unicode MS" pitchFamily="34" charset="-128"/>
              </a:rPr>
              <a:t>[&lt;</a:t>
            </a:r>
            <a:r>
              <a:rPr lang="en-US" sz="2000" i="1" dirty="0">
                <a:latin typeface="Arial Unicode MS" pitchFamily="34" charset="-128"/>
              </a:rPr>
              <a:t>s</a:t>
            </a:r>
            <a:r>
              <a:rPr lang="en-US" sz="2000" dirty="0">
                <a:latin typeface="Arial Unicode MS" pitchFamily="34" charset="-128"/>
              </a:rPr>
              <a:t>&gt;: </a:t>
            </a:r>
            <a:r>
              <a:rPr lang="en-US" sz="2000" i="1" dirty="0">
                <a:latin typeface="Arial Unicode MS" pitchFamily="34" charset="-128"/>
              </a:rPr>
              <a:t>s</a:t>
            </a:r>
            <a:r>
              <a:rPr lang="en-US" sz="2000" dirty="0">
                <a:latin typeface="Arial Unicode MS" pitchFamily="34" charset="-128"/>
              </a:rPr>
              <a:t> is a start node];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While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 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is not empty:</a:t>
            </a:r>
            <a:endParaRPr lang="en-US" sz="20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     select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and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remove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path  &lt;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&gt; from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frontier; 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     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goal(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             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&gt;; </a:t>
            </a: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For every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neighbor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       add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n&gt;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to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96B64A-9D36-444B-9AA9-16260677097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Example1: Delivery Robot</a:t>
            </a:r>
          </a:p>
        </p:txBody>
      </p:sp>
      <p:pic>
        <p:nvPicPr>
          <p:cNvPr id="61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196975"/>
            <a:ext cx="60483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33029</TotalTime>
  <Words>5412</Words>
  <Application>Microsoft Office PowerPoint</Application>
  <PresentationFormat>On-screen Show (4:3)</PresentationFormat>
  <Paragraphs>1041</Paragraphs>
  <Slides>82</Slides>
  <Notes>79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Times New Roman</vt:lpstr>
      <vt:lpstr>Arial</vt:lpstr>
      <vt:lpstr>Arial Unicode MS</vt:lpstr>
      <vt:lpstr>Wingdings</vt:lpstr>
      <vt:lpstr>Symbol</vt:lpstr>
      <vt:lpstr>EBZZZZ+MTSYN</vt:lpstr>
      <vt:lpstr>Times-Roman</vt:lpstr>
      <vt:lpstr>Default Design</vt:lpstr>
      <vt:lpstr>Adobe Acrobat Document</vt:lpstr>
      <vt:lpstr>Acrobat Document</vt:lpstr>
      <vt:lpstr>Clip</vt:lpstr>
      <vt:lpstr>Equation</vt:lpstr>
      <vt:lpstr>Slide 1</vt:lpstr>
      <vt:lpstr>Colored Cards</vt:lpstr>
      <vt:lpstr>Slide 3</vt:lpstr>
      <vt:lpstr>Slide 4</vt:lpstr>
      <vt:lpstr>Modules we'll cover in this course: R&amp;Rsys</vt:lpstr>
      <vt:lpstr>Lecture Overview</vt:lpstr>
      <vt:lpstr>Simple Planning Agent</vt:lpstr>
      <vt:lpstr>Three examples</vt:lpstr>
      <vt:lpstr>Example1: Delivery Robot</vt:lpstr>
      <vt:lpstr>Example 2: 8-Puzzle?</vt:lpstr>
      <vt:lpstr>Slide 11</vt:lpstr>
      <vt:lpstr>Slide 12</vt:lpstr>
      <vt:lpstr>Example: vacuum world</vt:lpstr>
      <vt:lpstr>Example: vacuum world</vt:lpstr>
      <vt:lpstr>Slide 15</vt:lpstr>
      <vt:lpstr>Slide 16</vt:lpstr>
      <vt:lpstr>Lecture Overview</vt:lpstr>
      <vt:lpstr>How can we find a solution?</vt:lpstr>
      <vt:lpstr>Search space for 8puzzle</vt:lpstr>
      <vt:lpstr>Vacuum world: Search space graph</vt:lpstr>
      <vt:lpstr>Lecture Overview</vt:lpstr>
      <vt:lpstr>Search: Abstract Definition</vt:lpstr>
      <vt:lpstr>Search Graph</vt:lpstr>
      <vt:lpstr>Examples for graph formal def.</vt:lpstr>
      <vt:lpstr>Examples of solution</vt:lpstr>
      <vt:lpstr>Graph Searching</vt:lpstr>
      <vt:lpstr>Generic Search Algorithm</vt:lpstr>
      <vt:lpstr>Problem Solving by Graph Searching </vt:lpstr>
      <vt:lpstr>Branching Factor</vt:lpstr>
      <vt:lpstr>Summary Generic Search Approach</vt:lpstr>
      <vt:lpstr>Searching: Graph Search Algorithm with three bugs </vt:lpstr>
      <vt:lpstr>Lecture Overview</vt:lpstr>
      <vt:lpstr>Comparing Searching Algorithms: will it find a solution? the best one?</vt:lpstr>
      <vt:lpstr>Comparing Searching Algorithms: Complexity</vt:lpstr>
      <vt:lpstr>Learning Goals for today’s Part1</vt:lpstr>
      <vt:lpstr>Lecture Overview</vt:lpstr>
      <vt:lpstr>Depth-first Search: DFS</vt:lpstr>
      <vt:lpstr>Depth-first search: Illustrative Graph --- Depth-first Search Frontier</vt:lpstr>
      <vt:lpstr> Analysis of DFS</vt:lpstr>
      <vt:lpstr> Analysis of DFS</vt:lpstr>
      <vt:lpstr> Analysis of DFS</vt:lpstr>
      <vt:lpstr> Analysis of DFS</vt:lpstr>
      <vt:lpstr> Analysis of DFS</vt:lpstr>
      <vt:lpstr> Analysis of DFS</vt:lpstr>
      <vt:lpstr> Analysis of DFS</vt:lpstr>
      <vt:lpstr>Analysis of DFS: Summary</vt:lpstr>
      <vt:lpstr>Depth-first Search: When it is appropriate?</vt:lpstr>
      <vt:lpstr>Why  DFS need to be studied and understood?</vt:lpstr>
      <vt:lpstr>Breadth-first Search: BFS</vt:lpstr>
      <vt:lpstr>Illustrative Graph - Breadth-first Search</vt:lpstr>
      <vt:lpstr> Analysis of BFS</vt:lpstr>
      <vt:lpstr> Analysis of BFS</vt:lpstr>
      <vt:lpstr> Analysis of BFS</vt:lpstr>
      <vt:lpstr> Analysis of BFS</vt:lpstr>
      <vt:lpstr>Analysis of Breadth-First Search</vt:lpstr>
      <vt:lpstr>Using Breadth-first Search</vt:lpstr>
      <vt:lpstr>When to use BFS vs. DFS?</vt:lpstr>
      <vt:lpstr>What have we done so far?</vt:lpstr>
      <vt:lpstr>Recap: Comparison of DFS and BFS</vt:lpstr>
      <vt:lpstr>Lecture Overview</vt:lpstr>
      <vt:lpstr>Iterative Deepening (sec 3.6.3)</vt:lpstr>
      <vt:lpstr>Iterative Deepening in Essence</vt:lpstr>
      <vt:lpstr>Slide 63</vt:lpstr>
      <vt:lpstr>(Time) Complexity of Iterative Deepening</vt:lpstr>
      <vt:lpstr>(Time) Complexity of Iterative Deepening</vt:lpstr>
      <vt:lpstr>Further Analysis of Iterative Deepening DFS (IDS)</vt:lpstr>
      <vt:lpstr>Lecture Overview</vt:lpstr>
      <vt:lpstr>Example: Romania</vt:lpstr>
      <vt:lpstr>Search with Costs</vt:lpstr>
      <vt:lpstr>Lowest-Cost-First Search</vt:lpstr>
      <vt:lpstr>Slide 71</vt:lpstr>
      <vt:lpstr>Analysis of Lowest-Cost Search (1)</vt:lpstr>
      <vt:lpstr>Analysis of Lowest-Cost Search (1)</vt:lpstr>
      <vt:lpstr>Analysis of Lowest-Cost Search</vt:lpstr>
      <vt:lpstr>Slide 75</vt:lpstr>
      <vt:lpstr>Beyond uninformed search…. </vt:lpstr>
      <vt:lpstr>Next Class</vt:lpstr>
      <vt:lpstr>Slide 78</vt:lpstr>
      <vt:lpstr>Lecture Overview</vt:lpstr>
      <vt:lpstr>Slide 80</vt:lpstr>
      <vt:lpstr>Lecture Overview</vt:lpstr>
      <vt:lpstr>Recap: Graph Search Algorithm </vt:lpstr>
    </vt:vector>
  </TitlesOfParts>
  <Company>UBC Computer Sciences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421</cp:revision>
  <dcterms:created xsi:type="dcterms:W3CDTF">2000-08-26T02:46:38Z</dcterms:created>
  <dcterms:modified xsi:type="dcterms:W3CDTF">2012-05-10T14:04:21Z</dcterms:modified>
</cp:coreProperties>
</file>