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2" r:id="rId2"/>
  </p:sldMasterIdLst>
  <p:notesMasterIdLst>
    <p:notesMasterId r:id="rId53"/>
  </p:notesMasterIdLst>
  <p:handoutMasterIdLst>
    <p:handoutMasterId r:id="rId54"/>
  </p:handoutMasterIdLst>
  <p:sldIdLst>
    <p:sldId id="257" r:id="rId3"/>
    <p:sldId id="280" r:id="rId4"/>
    <p:sldId id="259" r:id="rId5"/>
    <p:sldId id="261" r:id="rId6"/>
    <p:sldId id="258" r:id="rId7"/>
    <p:sldId id="281" r:id="rId8"/>
    <p:sldId id="265" r:id="rId9"/>
    <p:sldId id="266" r:id="rId10"/>
    <p:sldId id="345" r:id="rId11"/>
    <p:sldId id="268" r:id="rId12"/>
    <p:sldId id="269" r:id="rId13"/>
    <p:sldId id="270" r:id="rId14"/>
    <p:sldId id="271" r:id="rId15"/>
    <p:sldId id="272" r:id="rId16"/>
    <p:sldId id="284" r:id="rId17"/>
    <p:sldId id="350" r:id="rId18"/>
    <p:sldId id="346" r:id="rId19"/>
    <p:sldId id="274" r:id="rId20"/>
    <p:sldId id="275" r:id="rId21"/>
    <p:sldId id="351" r:id="rId22"/>
    <p:sldId id="352" r:id="rId23"/>
    <p:sldId id="353" r:id="rId24"/>
    <p:sldId id="354" r:id="rId25"/>
    <p:sldId id="355" r:id="rId26"/>
    <p:sldId id="356" r:id="rId27"/>
    <p:sldId id="357" r:id="rId28"/>
    <p:sldId id="358" r:id="rId29"/>
    <p:sldId id="285" r:id="rId30"/>
    <p:sldId id="347" r:id="rId31"/>
    <p:sldId id="288" r:id="rId32"/>
    <p:sldId id="290" r:id="rId33"/>
    <p:sldId id="291" r:id="rId34"/>
    <p:sldId id="292" r:id="rId35"/>
    <p:sldId id="293" r:id="rId36"/>
    <p:sldId id="348" r:id="rId37"/>
    <p:sldId id="294" r:id="rId38"/>
    <p:sldId id="296" r:id="rId39"/>
    <p:sldId id="297" r:id="rId40"/>
    <p:sldId id="298" r:id="rId41"/>
    <p:sldId id="349" r:id="rId42"/>
    <p:sldId id="300" r:id="rId43"/>
    <p:sldId id="301" r:id="rId44"/>
    <p:sldId id="302" r:id="rId45"/>
    <p:sldId id="303" r:id="rId46"/>
    <p:sldId id="304" r:id="rId47"/>
    <p:sldId id="359" r:id="rId48"/>
    <p:sldId id="305" r:id="rId49"/>
    <p:sldId id="307" r:id="rId50"/>
    <p:sldId id="308" r:id="rId51"/>
    <p:sldId id="310" r:id="rId52"/>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492"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161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60" tIns="46480" rIns="92960" bIns="46480" rtlCol="0"/>
          <a:lstStyle>
            <a:lvl1pPr algn="l">
              <a:defRPr sz="1200"/>
            </a:lvl1pPr>
          </a:lstStyle>
          <a:p>
            <a:pPr>
              <a:defRPr/>
            </a:pPr>
            <a:endParaRPr lang="en-US"/>
          </a:p>
        </p:txBody>
      </p:sp>
      <p:sp>
        <p:nvSpPr>
          <p:cNvPr id="3" name="Date Placeholder 2"/>
          <p:cNvSpPr>
            <a:spLocks noGrp="1"/>
          </p:cNvSpPr>
          <p:nvPr>
            <p:ph type="dt" sz="quarter" idx="1"/>
          </p:nvPr>
        </p:nvSpPr>
        <p:spPr>
          <a:xfrm>
            <a:off x="3956551" y="0"/>
            <a:ext cx="3026833" cy="464185"/>
          </a:xfrm>
          <a:prstGeom prst="rect">
            <a:avLst/>
          </a:prstGeom>
        </p:spPr>
        <p:txBody>
          <a:bodyPr vert="horz" lIns="92960" tIns="46480" rIns="92960" bIns="46480" rtlCol="0"/>
          <a:lstStyle>
            <a:lvl1pPr algn="r">
              <a:defRPr sz="1200"/>
            </a:lvl1pPr>
          </a:lstStyle>
          <a:p>
            <a:pPr>
              <a:defRPr/>
            </a:pPr>
            <a:fld id="{5577F56C-C0E6-441B-B0C6-FCA1448F4889}" type="datetimeFigureOut">
              <a:rPr lang="en-US"/>
              <a:pPr>
                <a:defRPr/>
              </a:pPr>
              <a:t>6/11/2012</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60" tIns="46480" rIns="92960" bIns="4648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960" tIns="46480" rIns="92960" bIns="46480" rtlCol="0" anchor="b"/>
          <a:lstStyle>
            <a:lvl1pPr algn="r">
              <a:defRPr sz="1200"/>
            </a:lvl1pPr>
          </a:lstStyle>
          <a:p>
            <a:pPr>
              <a:defRPr/>
            </a:pPr>
            <a:fld id="{81B5A273-CBF6-4F9D-B654-CC32B9985E6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26833" cy="464185"/>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956551" y="0"/>
            <a:ext cx="3026833" cy="464185"/>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lvl1pPr algn="r">
              <a:defRPr sz="1200"/>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71575"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98500" y="4409758"/>
            <a:ext cx="5588000" cy="4177665"/>
          </a:xfrm>
          <a:prstGeom prst="rect">
            <a:avLst/>
          </a:prstGeom>
          <a:noFill/>
          <a:ln w="9525">
            <a:noFill/>
            <a:miter lim="800000"/>
            <a:headEnd/>
            <a:tailEnd/>
          </a:ln>
          <a:effectLst/>
        </p:spPr>
        <p:txBody>
          <a:bodyPr vert="horz" wrap="square" lIns="92960" tIns="46480" rIns="92960" bIns="4648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17904"/>
            <a:ext cx="3026833" cy="464185"/>
          </a:xfrm>
          <a:prstGeom prst="rect">
            <a:avLst/>
          </a:prstGeom>
          <a:noFill/>
          <a:ln w="9525">
            <a:noFill/>
            <a:miter lim="800000"/>
            <a:headEnd/>
            <a:tailEnd/>
          </a:ln>
          <a:effectLst/>
        </p:spPr>
        <p:txBody>
          <a:bodyPr vert="horz" wrap="square" lIns="92960" tIns="46480" rIns="92960" bIns="4648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956551" y="8817904"/>
            <a:ext cx="3026833" cy="464185"/>
          </a:xfrm>
          <a:prstGeom prst="rect">
            <a:avLst/>
          </a:prstGeom>
          <a:noFill/>
          <a:ln w="9525">
            <a:noFill/>
            <a:miter lim="800000"/>
            <a:headEnd/>
            <a:tailEnd/>
          </a:ln>
          <a:effectLst/>
        </p:spPr>
        <p:txBody>
          <a:bodyPr vert="horz" wrap="square" lIns="92960" tIns="46480" rIns="92960" bIns="46480" numCol="1" anchor="b" anchorCtr="0" compatLnSpc="1">
            <a:prstTxWarp prst="textNoShape">
              <a:avLst/>
            </a:prstTxWarp>
          </a:bodyPr>
          <a:lstStyle>
            <a:lvl1pPr algn="r">
              <a:defRPr sz="1200"/>
            </a:lvl1pPr>
          </a:lstStyle>
          <a:p>
            <a:pPr>
              <a:defRPr/>
            </a:pPr>
            <a:fld id="{24C969FC-0861-4D8B-9270-A6664A3F926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1CBC991-2A8F-4FD2-A5CF-17FFFD466A83}" type="slidenum">
              <a:rPr lang="en-US" smtClean="0"/>
              <a:pPr/>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31334" y="4409758"/>
            <a:ext cx="5122333" cy="4177665"/>
          </a:xfrm>
          <a:noFill/>
          <a:ln/>
        </p:spPr>
        <p:txBody>
          <a:bodyPr/>
          <a:lstStyle/>
          <a:p>
            <a:pPr eaLnBrk="1" hangingPunct="1"/>
            <a:r>
              <a:rPr lang="en-US" b="1" dirty="0" smtClean="0"/>
              <a:t>Lecture 11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63FCB360-C1D9-49ED-9457-54DE8B051C27}" type="slidenum">
              <a:rPr lang="en-US" smtClean="0"/>
              <a:pPr/>
              <a:t>10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1334" y="4409758"/>
            <a:ext cx="5122333" cy="4177665"/>
          </a:xfrm>
          <a:noFill/>
          <a:ln/>
        </p:spPr>
        <p:txBody>
          <a:bodyPr/>
          <a:lstStyle/>
          <a:p>
            <a:pPr eaLnBrk="1" hangingPunct="1"/>
            <a:r>
              <a:rPr lang="en-US" b="1" smtClean="0"/>
              <a:t>Representing Actions: Decision Variables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CCC57A8-A716-4337-B3AF-2A4D6C34A686}" type="slidenum">
              <a:rPr lang="en-US" smtClean="0"/>
              <a:pPr/>
              <a:t>11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31334" y="4409758"/>
            <a:ext cx="5122333" cy="4177665"/>
          </a:xfrm>
          <a:noFill/>
          <a:ln/>
        </p:spPr>
        <p:txBody>
          <a:bodyPr/>
          <a:lstStyle/>
          <a:p>
            <a:pPr eaLnBrk="1" hangingPunct="1"/>
            <a:r>
              <a:rPr lang="en-US" smtClean="0"/>
              <a:t>Add worlds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B0D8AC6-B5A4-4BA3-8563-6CB461EABEA0}" type="slidenum">
              <a:rPr lang="en-US" smtClean="0"/>
              <a:pPr/>
              <a:t>12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1334" y="4409758"/>
            <a:ext cx="5122333" cy="4177665"/>
          </a:xfrm>
          <a:noFill/>
          <a:ln/>
        </p:spPr>
        <p:txBody>
          <a:bodyPr/>
          <a:lstStyle/>
          <a:p>
            <a:pPr eaLnBrk="1" hangingPunct="1">
              <a:buFontTx/>
              <a:buChar char="•"/>
            </a:pPr>
            <a:r>
              <a:rPr lang="en-US" dirty="0" smtClean="0"/>
              <a:t>When you generalize always ask yourself…. Can I still express the basic case</a:t>
            </a:r>
          </a:p>
          <a:p>
            <a:pPr eaLnBrk="1" hangingPunct="1">
              <a:buFontTx/>
              <a:buChar char="•"/>
            </a:pPr>
            <a:r>
              <a:rPr lang="en-US" dirty="0" smtClean="0"/>
              <a:t>using a </a:t>
            </a:r>
            <a:r>
              <a:rPr lang="en-US" dirty="0" err="1" smtClean="0">
                <a:solidFill>
                  <a:schemeClr val="accent2"/>
                </a:solidFill>
              </a:rPr>
              <a:t>boolean</a:t>
            </a:r>
            <a:r>
              <a:rPr lang="en-US" dirty="0" smtClean="0"/>
              <a:t> utility function:</a:t>
            </a:r>
          </a:p>
          <a:p>
            <a:pPr lvl="1" eaLnBrk="1" hangingPunct="1"/>
            <a:r>
              <a:rPr lang="en-US" dirty="0" smtClean="0"/>
              <a:t>worlds that satisfy the goal have utility 1</a:t>
            </a:r>
          </a:p>
          <a:p>
            <a:pPr lvl="1" eaLnBrk="1" hangingPunct="1"/>
            <a:r>
              <a:rPr lang="en-US" dirty="0" smtClean="0"/>
              <a:t>other worlds have utility 0</a:t>
            </a:r>
            <a:endParaRPr lang="en-US" sz="1000" dirty="0" smtClean="0"/>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3BB762E4-B097-4C4F-9124-AC1764841B6E}" type="slidenum">
              <a:rPr lang="en-US" smtClean="0"/>
              <a:pPr/>
              <a:t>13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1334" y="4409758"/>
            <a:ext cx="5122333" cy="4177665"/>
          </a:xfrm>
          <a:noFill/>
          <a:ln/>
        </p:spPr>
        <p:txBody>
          <a:bodyPr/>
          <a:lstStyle/>
          <a:p>
            <a:pPr eaLnBrk="1" hangingPunct="1"/>
            <a:r>
              <a:rPr lang="en-US" smtClean="0"/>
              <a:t>Expected utility of WP and SW is 35 * 0.2  + 95 * 0.8 = 83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73CB253-5958-4A56-A436-CE32547FBC67}" type="slidenum">
              <a:rPr lang="en-US" smtClean="0"/>
              <a:pPr/>
              <a:t>14</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31334" y="4409758"/>
            <a:ext cx="5122333" cy="4177665"/>
          </a:xfrm>
          <a:noFill/>
          <a:ln/>
        </p:spPr>
        <p:txBody>
          <a:bodyPr/>
          <a:lstStyle/>
          <a:p>
            <a:pPr eaLnBrk="1" hangingPunct="1">
              <a:buFontTx/>
              <a:buChar char="•"/>
            </a:pPr>
            <a:r>
              <a:rPr lang="en-US" smtClean="0"/>
              <a:t>A </a:t>
            </a:r>
            <a:r>
              <a:rPr lang="en-US" smtClean="0">
                <a:solidFill>
                  <a:schemeClr val="accent2"/>
                </a:solidFill>
              </a:rPr>
              <a:t>possible world</a:t>
            </a:r>
            <a:r>
              <a:rPr lang="en-US" smtClean="0"/>
              <a:t> specifies a value for each random variable and each decision variable.</a:t>
            </a:r>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ED151A2-191A-4832-9F1E-8C29274BD52B}" type="slidenum">
              <a:rPr lang="en-US" smtClean="0"/>
              <a:pPr/>
              <a:t>15</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1334" y="4409758"/>
            <a:ext cx="5122333" cy="4177665"/>
          </a:xfrm>
          <a:noFill/>
          <a:ln/>
        </p:spPr>
        <p:txBody>
          <a:bodyPr/>
          <a:lstStyle/>
          <a:p>
            <a:pPr eaLnBrk="1" hangingPunct="1">
              <a:buFontTx/>
              <a:buChar char="•"/>
            </a:pPr>
            <a:r>
              <a:rPr lang="en-US" smtClean="0"/>
              <a:t>A </a:t>
            </a:r>
            <a:r>
              <a:rPr lang="en-US" smtClean="0">
                <a:solidFill>
                  <a:schemeClr val="accent2"/>
                </a:solidFill>
              </a:rPr>
              <a:t>possible world</a:t>
            </a:r>
            <a:r>
              <a:rPr lang="en-US" smtClean="0"/>
              <a:t> specifies a value for each random variable and each decision variable.</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839B777-ACC6-44C3-93A1-5B0EEE5B82E3}" type="slidenum">
              <a:rPr lang="en-US" smtClean="0"/>
              <a:pPr/>
              <a:t>17</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9F42C009-B194-4629-8B73-2B92716472F0}" type="slidenum">
              <a:rPr lang="en-US" smtClean="0"/>
              <a:pPr/>
              <a:t>18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31334" y="4409758"/>
            <a:ext cx="5122333" cy="4177665"/>
          </a:xfrm>
          <a:noFill/>
          <a:ln/>
        </p:spPr>
        <p:txBody>
          <a:bodyPr/>
          <a:lstStyle/>
          <a:p>
            <a:pPr eaLnBrk="1" hangingPunct="1"/>
            <a:r>
              <a:rPr lang="en-US" smtClean="0"/>
              <a:t>This shows explicitly which nodes affect whether there is an accident.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D413B48-B214-455F-9892-D0F7D0A933DE}" type="slidenum">
              <a:rPr lang="en-US" smtClean="0"/>
              <a:pPr/>
              <a:t>19</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31334" y="4409758"/>
            <a:ext cx="5122333" cy="4177665"/>
          </a:xfrm>
          <a:noFill/>
          <a:ln/>
        </p:spPr>
        <p:txBody>
          <a:bodyPr/>
          <a:lstStyle/>
          <a:p>
            <a:pPr eaLnBrk="1" hangingPunct="1"/>
            <a:r>
              <a:rPr lang="en-US" smtClean="0"/>
              <a:t>pXi  includes the decision nodes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6369"/>
            <a:fld id="{E711F61C-5818-4F60-999C-94BF637F67CA}" type="slidenum">
              <a:rPr lang="en-US" smtClean="0"/>
              <a:pPr defTabSz="926369"/>
              <a:t>28</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6369"/>
            <a:fld id="{13F37196-3242-4B77-9D34-98567B39A0BC}" type="slidenum">
              <a:rPr lang="en-US" smtClean="0"/>
              <a:pPr defTabSz="926369"/>
              <a:t>2</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5943" indent="-225943" eaLnBrk="1" hangingPunct="1"/>
            <a:r>
              <a:rPr lang="en-US" dirty="0" smtClean="0"/>
              <a:t>R&amp;R Sys  Representation and reasoning Systems</a:t>
            </a:r>
          </a:p>
          <a:p>
            <a:pPr marL="225943" indent="-225943" eaLnBrk="1" hangingPunct="1"/>
            <a:r>
              <a:rPr lang="en-US" dirty="0" smtClean="0"/>
              <a:t>Each cell is a R&amp;R system</a:t>
            </a:r>
          </a:p>
          <a:p>
            <a:pPr marL="225943" indent="-225943" eaLnBrk="1" hangingPunct="1"/>
            <a:r>
              <a:rPr lang="en-US" dirty="0" smtClean="0"/>
              <a:t>STRIPS  actions preconditions and effects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839B777-ACC6-44C3-93A1-5B0EEE5B82E3}" type="slidenum">
              <a:rPr lang="en-US" smtClean="0"/>
              <a:pPr/>
              <a:t>29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1538BACE-402E-43C7-92B4-EC50ED87E159}" type="slidenum">
              <a:rPr lang="en-US"/>
              <a:pPr/>
              <a:t>30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31335" y="4409759"/>
            <a:ext cx="5122333" cy="4177665"/>
          </a:xfrm>
          <a:noFill/>
          <a:ln/>
        </p:spPr>
        <p:txBody>
          <a:bodyPr/>
          <a:lstStyle/>
          <a:p>
            <a:pPr eaLnBrk="1" hangingPunct="1"/>
            <a:r>
              <a:rPr lang="en-US" smtClean="0"/>
              <a:t>One-off decisions</a:t>
            </a:r>
          </a:p>
          <a:p>
            <a:pPr eaLnBrk="1" hangingPunct="1"/>
            <a:endParaRPr lang="en-US" smtClean="0"/>
          </a:p>
          <a:p>
            <a:pPr eaLnBrk="1" hangingPunct="1"/>
            <a:r>
              <a:rPr lang="en-US" smtClean="0"/>
              <a:t>Sequential Decisions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B8B8FC3-D2FB-48D9-87BF-49161838E943}" type="slidenum">
              <a:rPr lang="en-US"/>
              <a:pPr/>
              <a:t>31</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31335" y="4409759"/>
            <a:ext cx="5122333" cy="4177665"/>
          </a:xfrm>
          <a:noFill/>
          <a:ln/>
        </p:spPr>
        <p:txBody>
          <a:bodyPr/>
          <a:lstStyle/>
          <a:p>
            <a:pPr eaLnBrk="1" hangingPunct="1"/>
            <a:r>
              <a:rPr lang="en-US" smtClean="0"/>
              <a:t>Example syntactic</a:t>
            </a:r>
          </a:p>
          <a:p>
            <a:pPr eaLnBrk="1" hangingPunct="1"/>
            <a:r>
              <a:rPr lang="en-US" smtClean="0"/>
              <a:t>Simplest &lt;-&gt; degenerate case</a:t>
            </a:r>
          </a:p>
          <a:p>
            <a:pPr eaLnBrk="1" hangingPunct="1"/>
            <a:r>
              <a:rPr lang="en-US" smtClean="0"/>
              <a:t>Weather Forecast Umbrella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DEC864B-302C-4489-A784-0B77CF30B2EC}" type="slidenum">
              <a:rPr lang="en-US"/>
              <a:pPr/>
              <a:t>32</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1335" y="4409759"/>
            <a:ext cx="5122333" cy="4177665"/>
          </a:xfrm>
          <a:noFill/>
          <a:ln/>
        </p:spPr>
        <p:txBody>
          <a:bodyPr/>
          <a:lstStyle/>
          <a:p>
            <a:pPr eaLnBrk="1" hangingPunct="1"/>
            <a:r>
              <a:rPr lang="en-US" smtClean="0"/>
              <a:t>Example syntactic</a:t>
            </a:r>
          </a:p>
          <a:p>
            <a:pPr eaLnBrk="1" hangingPunct="1"/>
            <a:r>
              <a:rPr lang="en-US" smtClean="0"/>
              <a:t>Simplest &lt;-&gt; degenerate case</a:t>
            </a:r>
          </a:p>
          <a:p>
            <a:pPr eaLnBrk="1" hangingPunct="1"/>
            <a:r>
              <a:rPr lang="en-US" smtClean="0"/>
              <a:t>Weather Forecast Umbrella</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F0285D2C-31C8-45DB-909E-098B1BCB906B}" type="slidenum">
              <a:rPr lang="en-US"/>
              <a:pPr/>
              <a:t>33</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1335" y="4409759"/>
            <a:ext cx="5122333" cy="4177665"/>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1352976-B3A9-4283-B58C-683728029801}" type="slidenum">
              <a:rPr lang="en-US"/>
              <a:pPr/>
              <a:t>34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31335" y="4409759"/>
            <a:ext cx="5122333" cy="4177665"/>
          </a:xfrm>
          <a:noFill/>
          <a:ln/>
        </p:spPr>
        <p:txBody>
          <a:bodyPr/>
          <a:lstStyle/>
          <a:p>
            <a:pPr eaLnBrk="1" hangingPunct="1">
              <a:buFontTx/>
              <a:buChar char="•"/>
            </a:pPr>
            <a:r>
              <a:rPr lang="en-US" smtClean="0"/>
              <a:t>What should an agent do?</a:t>
            </a:r>
          </a:p>
          <a:p>
            <a:pPr lvl="1" eaLnBrk="1" hangingPunct="1"/>
            <a:r>
              <a:rPr lang="en-US" smtClean="0"/>
              <a:t>What an agent should do at any time depends on what it will do in the future.</a:t>
            </a:r>
          </a:p>
          <a:p>
            <a:pPr lvl="1" eaLnBrk="1" hangingPunct="1"/>
            <a:r>
              <a:rPr lang="en-US" smtClean="0"/>
              <a:t>What an agent does in the future depends on what it did before.</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839B777-ACC6-44C3-93A1-5B0EEE5B82E3}" type="slidenum">
              <a:rPr lang="en-US" smtClean="0"/>
              <a:pPr/>
              <a:t>35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7620894-462E-4367-A7E8-A96DFFAF8EEB}" type="slidenum">
              <a:rPr lang="en-US"/>
              <a:pPr/>
              <a:t>36</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31335" y="4409759"/>
            <a:ext cx="5122333" cy="4177665"/>
          </a:xfrm>
          <a:noFill/>
          <a:ln/>
        </p:spPr>
        <p:txBody>
          <a:bodyPr/>
          <a:lstStyle/>
          <a:p>
            <a:pPr eaLnBrk="1" hangingPunct="1"/>
            <a:r>
              <a:rPr lang="en-US" smtClean="0"/>
              <a:t>Check smoke false and See smoke true is impossible so that entry will never occur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16F5BF4-02C7-4AEE-9427-E25BBF5BBBFC}" type="slidenum">
              <a:rPr lang="en-US"/>
              <a:pPr/>
              <a:t>37</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1335" y="4409759"/>
            <a:ext cx="5122333" cy="4177665"/>
          </a:xfrm>
          <a:noFill/>
          <a:ln/>
        </p:spPr>
        <p:txBody>
          <a:bodyPr/>
          <a:lstStyle/>
          <a:p>
            <a:pPr eaLnBrk="1" hangingPunct="1"/>
            <a:r>
              <a:rPr lang="en-US" smtClean="0"/>
              <a:t>Let’s parse this together!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411617C-5F5A-4CA8-8122-75072A98A042}" type="slidenum">
              <a:rPr lang="en-US"/>
              <a:pPr/>
              <a:t>38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31335" y="4409759"/>
            <a:ext cx="5122333" cy="4177665"/>
          </a:xfrm>
          <a:noFill/>
          <a:ln/>
        </p:spPr>
        <p:txBody>
          <a:bodyPr/>
          <a:lstStyle/>
          <a:p>
            <a:pPr eaLnBrk="1" hangingPunct="1"/>
            <a:r>
              <a:rPr lang="en-US" smtClean="0"/>
              <a:t>Let’s parse this together!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F4F2672-8451-491A-B529-55F99067BE0B}" type="slidenum">
              <a:rPr lang="en-US" smtClean="0"/>
              <a:pPr/>
              <a:t>3</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31334" y="4409758"/>
            <a:ext cx="5122333" cy="4177665"/>
          </a:xfrm>
          <a:noFill/>
          <a:ln/>
        </p:spPr>
        <p:txBody>
          <a:bodyPr/>
          <a:lstStyle/>
          <a:p>
            <a:pPr eaLnBrk="1" hangingPunct="1">
              <a:buFontTx/>
              <a:buChar char="•"/>
            </a:pPr>
            <a:r>
              <a:rPr lang="en-US" dirty="0" smtClean="0"/>
              <a:t>Goal Under Uncertainty</a:t>
            </a:r>
          </a:p>
          <a:p>
            <a:pPr lvl="1" eaLnBrk="1" hangingPunct="1"/>
            <a:r>
              <a:rPr lang="en-US" dirty="0" smtClean="0"/>
              <a:t>A possible world in which some proposition are true</a:t>
            </a:r>
          </a:p>
          <a:p>
            <a:pPr lvl="1" eaLnBrk="1" hangingPunct="1"/>
            <a:r>
              <a:rPr lang="en-US" dirty="0" smtClean="0"/>
              <a:t>More powerful: each possible world has associated a utility, the agent </a:t>
            </a:r>
          </a:p>
          <a:p>
            <a:pPr lvl="1" eaLnBrk="1" hangingPunct="1"/>
            <a:endParaRPr lang="en-US" dirty="0" smtClean="0"/>
          </a:p>
          <a:p>
            <a:pPr lvl="1" eaLnBrk="1" hangingPunct="1"/>
            <a:r>
              <a:rPr lang="en-US" dirty="0" smtClean="0"/>
              <a:t>From KLB this is likely: one of the main reasons to represent the world probabilistically is to be able to use these beliefs as the basis for making decisions</a:t>
            </a:r>
          </a:p>
          <a:p>
            <a:pPr lvl="1" eaLnBrk="1" hangingPunct="1"/>
            <a:endParaRPr lang="en-US" dirty="0" smtClean="0"/>
          </a:p>
          <a:p>
            <a:pPr lvl="1" eaLnBrk="1" hangingPunct="1"/>
            <a:r>
              <a:rPr lang="en-US" dirty="0" smtClean="0"/>
              <a:t>A diagnostic advisor. What is the most likely faulty component of a system?</a:t>
            </a:r>
          </a:p>
          <a:p>
            <a:pPr lvl="1" eaLnBrk="1" hangingPunct="1"/>
            <a:r>
              <a:rPr lang="en-US" dirty="0" smtClean="0"/>
              <a:t>What is the most likely diagnosis for a patient? </a:t>
            </a:r>
          </a:p>
          <a:p>
            <a:pPr lvl="1" eaLnBrk="1" hangingPunct="1"/>
            <a:endParaRPr lang="en-US" dirty="0" smtClean="0"/>
          </a:p>
          <a:p>
            <a:pPr lvl="1" eaLnBrk="1" hangingPunct="1"/>
            <a:r>
              <a:rPr lang="en-US" dirty="0" smtClean="0"/>
              <a:t>Autonomous system</a:t>
            </a:r>
          </a:p>
          <a:p>
            <a:pPr lvl="1" eaLnBrk="1" hangingPunct="1"/>
            <a:r>
              <a:rPr lang="en-US" dirty="0" smtClean="0"/>
              <a:t>What is the best treatment for a patient (given a </a:t>
            </a:r>
            <a:r>
              <a:rPr lang="en-US" dirty="0" err="1" smtClean="0"/>
              <a:t>prob</a:t>
            </a:r>
            <a:r>
              <a:rPr lang="en-US" dirty="0" smtClean="0"/>
              <a:t> distribution for the diseases)</a:t>
            </a:r>
          </a:p>
          <a:p>
            <a:pPr lvl="1" eaLnBrk="1" hangingPunct="1"/>
            <a:endParaRPr lang="en-US" dirty="0" smtClean="0"/>
          </a:p>
          <a:p>
            <a:pPr lvl="1" eaLnBrk="1" hangingPunct="1"/>
            <a:endParaRPr lang="en-US" sz="1000" dirty="0" smtClean="0"/>
          </a:p>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71C50311-B302-48FB-9F31-08756D9A323E}" type="slidenum">
              <a:rPr lang="en-US"/>
              <a:pPr/>
              <a:t>39</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31335" y="4409759"/>
            <a:ext cx="5122333" cy="4177665"/>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839B777-ACC6-44C3-93A1-5B0EEE5B82E3}" type="slidenum">
              <a:rPr lang="en-US" smtClean="0"/>
              <a:pPr/>
              <a:t>40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EC61C33-AFF8-4DED-AF99-43EED3AA8E20}" type="slidenum">
              <a:rPr lang="en-US"/>
              <a:pPr/>
              <a:t>41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31335" y="4409759"/>
            <a:ext cx="5122333" cy="4177665"/>
          </a:xfrm>
          <a:noFill/>
          <a:ln/>
        </p:spPr>
        <p:txBody>
          <a:bodyPr/>
          <a:lstStyle/>
          <a:p>
            <a:pPr eaLnBrk="1" hangingPunct="1"/>
            <a:r>
              <a:rPr lang="en-US" smtClean="0">
                <a:solidFill>
                  <a:schemeClr val="accent2"/>
                </a:solidFill>
              </a:rPr>
              <a:t> 2</a:t>
            </a:r>
            <a:r>
              <a:rPr lang="en-US" i="1" baseline="30000" smtClean="0">
                <a:solidFill>
                  <a:schemeClr val="accent2"/>
                </a:solidFill>
              </a:rPr>
              <a:t>k</a:t>
            </a:r>
          </a:p>
          <a:p>
            <a:pPr eaLnBrk="1" hangingPunct="1"/>
            <a:r>
              <a:rPr lang="en-US" i="1" smtClean="0">
                <a:solidFill>
                  <a:schemeClr val="accent2"/>
                </a:solidFill>
              </a:rPr>
              <a:t>b</a:t>
            </a:r>
            <a:r>
              <a:rPr lang="en-US" baseline="30000" smtClean="0">
                <a:solidFill>
                  <a:schemeClr val="accent2"/>
                </a:solidFill>
              </a:rPr>
              <a:t>2</a:t>
            </a:r>
            <a:r>
              <a:rPr lang="en-US" i="1" baseline="55000" smtClean="0">
                <a:solidFill>
                  <a:schemeClr val="accent2"/>
                </a:solidFill>
              </a:rPr>
              <a:t>k</a:t>
            </a:r>
          </a:p>
          <a:p>
            <a:pPr eaLnBrk="1" hangingPunct="1"/>
            <a:r>
              <a:rPr lang="en-US" smtClean="0">
                <a:solidFill>
                  <a:schemeClr val="accent2"/>
                </a:solidFill>
              </a:rPr>
              <a:t>(</a:t>
            </a:r>
            <a:r>
              <a:rPr lang="en-US" i="1" smtClean="0">
                <a:solidFill>
                  <a:schemeClr val="accent2"/>
                </a:solidFill>
              </a:rPr>
              <a:t>b</a:t>
            </a:r>
            <a:r>
              <a:rPr lang="en-US" baseline="30000" smtClean="0">
                <a:solidFill>
                  <a:schemeClr val="accent2"/>
                </a:solidFill>
              </a:rPr>
              <a:t>2</a:t>
            </a:r>
            <a:r>
              <a:rPr lang="en-US" i="1" baseline="55000" smtClean="0">
                <a:solidFill>
                  <a:schemeClr val="accent2"/>
                </a:solidFill>
              </a:rPr>
              <a:t>k</a:t>
            </a:r>
            <a:r>
              <a:rPr lang="en-US" smtClean="0">
                <a:solidFill>
                  <a:schemeClr val="accent2"/>
                </a:solidFill>
              </a:rPr>
              <a:t>)</a:t>
            </a:r>
            <a:r>
              <a:rPr lang="en-US" i="1" baseline="30000" smtClean="0">
                <a:solidFill>
                  <a:schemeClr val="accent2"/>
                </a:solidFill>
              </a:rPr>
              <a:t>d</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A345DCA8-B37F-4376-BC2A-109C0ACBDA8E}" type="slidenum">
              <a:rPr lang="en-US"/>
              <a:pPr/>
              <a:t>42</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931335" y="4409759"/>
            <a:ext cx="5122333" cy="4177665"/>
          </a:xfrm>
          <a:noFill/>
          <a:ln/>
        </p:spPr>
        <p:txBody>
          <a:bodyPr/>
          <a:lstStyle/>
          <a:p>
            <a:pPr defTabSz="929530" eaLnBrk="1" hangingPunct="1"/>
            <a:r>
              <a:rPr lang="en-US" dirty="0" smtClean="0"/>
              <a:t>Finally, there are a few restrictions in place for decision networks. First, there may only be one utility node. Also, the utility of that node and the probabilities of any nodes which have decision nodes as parents are undefined until the decision functions for their parents are defined. A final restriction is that a decision may not be optimized if one of its parents has an observed value. A decision function defines the agent's actions for any context. Thus, if some decisions are observed or have observed parents, you will not be able to optimize them. It cannot find a decision function for any context because it is limited by its parent's observed value.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095504E-54C2-43E8-A307-BB4528C67A20}" type="slidenum">
              <a:rPr lang="en-US"/>
              <a:pPr/>
              <a:t>43</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31335" y="4409759"/>
            <a:ext cx="5122333" cy="4177665"/>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5001CFD-2E5D-4662-8070-5BC0D75F0DF2}" type="slidenum">
              <a:rPr lang="en-US"/>
              <a:pPr/>
              <a:t>44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931335" y="4409759"/>
            <a:ext cx="5122333" cy="4177665"/>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pPr defTabSz="928688"/>
            <a:fld id="{E939ECFB-2943-4D95-BBF8-5767B8E8927E}" type="slidenum">
              <a:rPr lang="en-US"/>
              <a:pPr defTabSz="928688"/>
              <a:t>46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pPr defTabSz="926302"/>
            <a:fld id="{3D0B53DC-3B15-4AAD-81C6-1AAFF0444ACC}" type="slidenum">
              <a:rPr lang="en-US"/>
              <a:pPr defTabSz="926302"/>
              <a:t>47</a:t>
            </a:fld>
            <a:endParaRPr lang="en-US"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defTabSz="926276"/>
            <a:fld id="{13F37196-3242-4B77-9D34-98567B39A0BC}" type="slidenum">
              <a:rPr lang="en-US" smtClean="0"/>
              <a:pPr defTabSz="926276"/>
              <a:t>48</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5921" indent="-225921" eaLnBrk="1" hangingPunct="1"/>
            <a:r>
              <a:rPr lang="en-US" dirty="0" smtClean="0"/>
              <a:t>R&amp;R Sys  Representation and reasoning Systems</a:t>
            </a:r>
          </a:p>
          <a:p>
            <a:pPr marL="225921" indent="-225921" eaLnBrk="1" hangingPunct="1"/>
            <a:r>
              <a:rPr lang="en-US" dirty="0" smtClean="0"/>
              <a:t>Each cell is a R&amp;R system</a:t>
            </a:r>
          </a:p>
          <a:p>
            <a:pPr marL="225921" indent="-225921" eaLnBrk="1" hangingPunct="1"/>
            <a:r>
              <a:rPr lang="en-US" dirty="0" smtClean="0"/>
              <a:t>STRIPS  actions preconditions and effects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4712"/>
            <a:fld id="{C8A58DF1-F0B9-4CDF-A014-980B1A97EBBF}" type="slidenum">
              <a:rPr lang="en-US">
                <a:solidFill>
                  <a:prstClr val="black"/>
                </a:solidFill>
              </a:rPr>
              <a:pPr defTabSz="924712"/>
              <a:t>49</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5230" indent="-225230" eaLnBrk="1" hangingPunct="1"/>
            <a:r>
              <a:rPr lang="en-US" dirty="0" smtClean="0"/>
              <a:t>R&amp;R Sys  Representation and reasoning Systems</a:t>
            </a:r>
          </a:p>
          <a:p>
            <a:pPr marL="225230" indent="-225230" eaLnBrk="1" hangingPunct="1"/>
            <a:r>
              <a:rPr lang="en-US" dirty="0" smtClean="0"/>
              <a:t>Each cell is a R&amp;R system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4048333D-F0C5-435D-AF0E-24A478EDD075}" type="slidenum">
              <a:rPr lang="en-US" smtClean="0"/>
              <a:pPr/>
              <a:t>4</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31334" y="4409758"/>
            <a:ext cx="5122333" cy="4177665"/>
          </a:xfrm>
          <a:noFill/>
          <a:ln/>
        </p:spPr>
        <p:txBody>
          <a:bodyPr/>
          <a:lstStyle/>
          <a:p>
            <a:pPr eaLnBrk="1" hangingPunct="1"/>
            <a:r>
              <a:rPr lang="en-US" smtClean="0"/>
              <a:t>One-off decisions</a:t>
            </a:r>
          </a:p>
          <a:p>
            <a:pPr eaLnBrk="1" hangingPunct="1"/>
            <a:endParaRPr lang="en-US" smtClean="0"/>
          </a:p>
          <a:p>
            <a:pPr eaLnBrk="1" hangingPunct="1"/>
            <a:r>
              <a:rPr lang="en-US" smtClean="0"/>
              <a:t>Sequential Decisions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DAB41F0-B203-48B2-BDFA-8DAAF09429CA}" type="slidenum">
              <a:rPr lang="en-US">
                <a:solidFill>
                  <a:prstClr val="black"/>
                </a:solidFill>
              </a:rPr>
              <a:pPr/>
              <a:t>50</a:t>
            </a:fld>
            <a:endParaRPr lang="en-US">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839B777-ACC6-44C3-93A1-5B0EEE5B82E3}" type="slidenum">
              <a:rPr lang="en-US" smtClean="0"/>
              <a:pPr/>
              <a:t>5</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80E2D26-DECC-479A-B419-3E61B7BBDED8}" type="slidenum">
              <a:rPr lang="en-US" smtClean="0"/>
              <a:pPr/>
              <a:t>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AAD3E7-552E-4876-95C5-39A422FF7C3B}" type="slidenum">
              <a:rPr lang="en-US" smtClean="0"/>
              <a:pPr/>
              <a:t>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31334" y="4409758"/>
            <a:ext cx="5122333" cy="4177665"/>
          </a:xfrm>
          <a:noFill/>
          <a:ln/>
        </p:spPr>
        <p:txBody>
          <a:bodyPr/>
          <a:lstStyle/>
          <a:p>
            <a:pPr eaLnBrk="1" hangingPunct="1"/>
            <a:r>
              <a:rPr lang="en-US" smtClean="0"/>
              <a:t>Notice in this scenario all decisions precede the random variable(s). We can treat them as a single macro action</a:t>
            </a:r>
          </a:p>
          <a:p>
            <a:pPr eaLnBrk="1" hangingPunct="1"/>
            <a:r>
              <a:rPr lang="en-US" smtClean="0"/>
              <a:t>We start with this kind of scenario to introduce key ideas and techniques</a:t>
            </a:r>
          </a:p>
          <a:p>
            <a:pPr eaLnBrk="1" hangingPunct="1"/>
            <a:r>
              <a:rPr lang="en-US" smtClean="0"/>
              <a:t>ONE-OFF DECISIONS</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213B4CF7-EFEE-4E3B-915C-5AE9EEF30A77}" type="slidenum">
              <a:rPr lang="en-US" smtClean="0"/>
              <a:pPr/>
              <a:t>8</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31334" y="4409758"/>
            <a:ext cx="5122333" cy="4177665"/>
          </a:xfrm>
          <a:noFill/>
          <a:ln/>
        </p:spPr>
        <p:txBody>
          <a:bodyPr/>
          <a:lstStyle/>
          <a:p>
            <a:pPr eaLnBrk="1" hangingPunct="1"/>
            <a:r>
              <a:rPr lang="en-US" b="1" dirty="0" smtClean="0"/>
              <a:t>Representing Actions: Decision Variables</a:t>
            </a:r>
          </a:p>
          <a:p>
            <a:pPr marL="0" lvl="1" eaLnBrk="1" hangingPunct="1"/>
            <a:r>
              <a:rPr lang="en-US" dirty="0" smtClean="0"/>
              <a:t>The probability of a proposition is undefined unless you condition on the values of all decision variables.</a:t>
            </a:r>
          </a:p>
          <a:p>
            <a:pPr eaLnBrk="1" hangingPunct="1"/>
            <a:endParaRPr lang="en-US" b="1"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839B777-ACC6-44C3-93A1-5B0EEE5B82E3}" type="slidenum">
              <a:rPr lang="en-US" smtClean="0"/>
              <a:pPr/>
              <a:t>9</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931334" y="4409758"/>
            <a:ext cx="5122333" cy="417766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97C9F4-D277-48C8-B1F1-A1FA2825088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D6A52D9-5770-4EE3-88F5-DE9463D50D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F2DB6252-C2A7-40E9-B9C4-7D8B331AE1B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r>
              <a:rPr lang="en-US"/>
              <a:t>Slide </a:t>
            </a:r>
            <a:fld id="{D34D3078-6092-43AB-B7DA-4990DDD99E8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3965"/>
            <a:ext cx="7772400" cy="1470025"/>
          </a:xfrm>
        </p:spPr>
        <p:txBody>
          <a:bodyPr/>
          <a:lstStyle>
            <a:lvl1pPr algn="ctr" rtl="0" eaLnBrk="1" fontAlgn="base" hangingPunct="1">
              <a:spcBef>
                <a:spcPct val="0"/>
              </a:spcBef>
              <a:spcAft>
                <a:spcPct val="0"/>
              </a:spcAft>
              <a:defRPr lang="en-CA" sz="4000" dirty="0">
                <a:solidFill>
                  <a:srgbClr val="3333CC"/>
                </a:solidFill>
                <a:latin typeface="+mj-lt"/>
                <a:ea typeface="+mj-ea"/>
                <a:cs typeface="+mj-cs"/>
              </a:defRPr>
            </a:lvl1pPr>
          </a:lstStyle>
          <a:p>
            <a:r>
              <a:rPr lang="en-US" smtClean="0"/>
              <a:t>Click to edit Master title style</a:t>
            </a:r>
            <a:endParaRPr lang="en-CA" dirty="0"/>
          </a:p>
        </p:txBody>
      </p:sp>
      <p:sp>
        <p:nvSpPr>
          <p:cNvPr id="3" name="Subtitle 2"/>
          <p:cNvSpPr>
            <a:spLocks noGrp="1"/>
          </p:cNvSpPr>
          <p:nvPr>
            <p:ph type="subTitle" idx="1"/>
          </p:nvPr>
        </p:nvSpPr>
        <p:spPr>
          <a:xfrm>
            <a:off x="1371600" y="3198570"/>
            <a:ext cx="6400800" cy="2534730"/>
          </a:xfrm>
        </p:spPr>
        <p:txBody>
          <a:bodyPr/>
          <a:lstStyle>
            <a:lvl1pPr marL="0" indent="0" algn="ctr">
              <a:buNone/>
              <a:defRPr baseline="0">
                <a:latin typeface="cmr10"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0" eaLnBrk="1" fontAlgn="base" hangingPunct="1">
              <a:spcBef>
                <a:spcPct val="0"/>
              </a:spcBef>
              <a:spcAft>
                <a:spcPct val="0"/>
              </a:spcAft>
              <a:defRPr lang="en-CA" sz="4000" dirty="0">
                <a:solidFill>
                  <a:srgbClr val="3333CC"/>
                </a:solidFill>
                <a:latin typeface="Times New Roman" pitchFamily="18" charset="0"/>
                <a:ea typeface="+mj-ea"/>
                <a:cs typeface="Times New Roman" pitchFamily="18"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marL="342900" indent="-342900">
              <a:buClrTx/>
              <a:buSzPct val="100000"/>
              <a:buFont typeface="Arial"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Rectangle 3"/>
          <p:cNvSpPr>
            <a:spLocks noGrp="1" noChangeArrowheads="1"/>
          </p:cNvSpPr>
          <p:nvPr>
            <p:ph type="sldNum" sz="quarter" idx="10"/>
          </p:nvPr>
        </p:nvSpPr>
        <p:spPr/>
        <p:txBody>
          <a:bodyPr/>
          <a:lstStyle>
            <a:lvl1pPr>
              <a:defRPr/>
            </a:lvl1pPr>
          </a:lstStyle>
          <a:p>
            <a:fld id="{55FED652-E0D2-4A92-BEF0-64600874102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5" name="Footer Placeholder 4"/>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r>
              <a:rPr lang="en-US">
                <a:solidFill>
                  <a:srgbClr val="000000"/>
                </a:solidFill>
              </a:rPr>
              <a:t>Slide </a:t>
            </a:r>
            <a:fld id="{0A98259D-64D9-4247-AD1E-F0680467BA9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381000" y="9906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24400" y="990600"/>
            <a:ext cx="41910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6" name="Footer Placeholder 5"/>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r>
              <a:rPr lang="en-US">
                <a:solidFill>
                  <a:srgbClr val="000000"/>
                </a:solidFill>
              </a:rPr>
              <a:t>Slide </a:t>
            </a:r>
            <a:fld id="{5238BDB9-DFD5-43A7-9685-92FA9217D93F}"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8" name="Footer Placeholder 7"/>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9" name="Rectangle 8"/>
          <p:cNvSpPr>
            <a:spLocks noGrp="1" noChangeArrowheads="1"/>
          </p:cNvSpPr>
          <p:nvPr>
            <p:ph type="sldNum" sz="quarter" idx="12"/>
          </p:nvPr>
        </p:nvSpPr>
        <p:spPr/>
        <p:txBody>
          <a:bodyPr/>
          <a:lstStyle>
            <a:lvl1pPr>
              <a:defRPr/>
            </a:lvl1pPr>
          </a:lstStyle>
          <a:p>
            <a:r>
              <a:rPr lang="en-US">
                <a:solidFill>
                  <a:srgbClr val="000000"/>
                </a:solidFill>
              </a:rPr>
              <a:t>Slide </a:t>
            </a:r>
            <a:fld id="{B584A2CA-EF4C-45F1-A6AE-44D0FF13767C}"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4" name="Footer Placeholder 3"/>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5" name="Rectangle 4"/>
          <p:cNvSpPr>
            <a:spLocks noGrp="1" noChangeArrowheads="1"/>
          </p:cNvSpPr>
          <p:nvPr>
            <p:ph type="sldNum" sz="quarter" idx="12"/>
          </p:nvPr>
        </p:nvSpPr>
        <p:spPr/>
        <p:txBody>
          <a:bodyPr/>
          <a:lstStyle>
            <a:lvl1pPr>
              <a:defRPr/>
            </a:lvl1pPr>
          </a:lstStyle>
          <a:p>
            <a:r>
              <a:rPr lang="en-US">
                <a:solidFill>
                  <a:srgbClr val="000000"/>
                </a:solidFill>
              </a:rPr>
              <a:t>Slide </a:t>
            </a:r>
            <a:fld id="{CA2E6ACE-E884-4CA6-AB35-C9F76AC039B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3" name="Footer Placeholder 2"/>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4" name="Rectangle 3"/>
          <p:cNvSpPr>
            <a:spLocks noGrp="1" noChangeArrowheads="1"/>
          </p:cNvSpPr>
          <p:nvPr>
            <p:ph type="sldNum" sz="quarter" idx="12"/>
          </p:nvPr>
        </p:nvSpPr>
        <p:spPr/>
        <p:txBody>
          <a:bodyPr/>
          <a:lstStyle>
            <a:lvl1pPr>
              <a:defRPr/>
            </a:lvl1pPr>
          </a:lstStyle>
          <a:p>
            <a:r>
              <a:rPr lang="en-US">
                <a:solidFill>
                  <a:srgbClr val="000000"/>
                </a:solidFill>
              </a:rPr>
              <a:t>Slide </a:t>
            </a:r>
            <a:fld id="{7DC45180-C258-4C1A-87AE-D5D4CB202F6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8B5A9E0-7EB5-4FF0-AEB5-1FBEA79D2A5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6" name="Footer Placeholder 5"/>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r>
              <a:rPr lang="en-US">
                <a:solidFill>
                  <a:srgbClr val="000000"/>
                </a:solidFill>
              </a:rPr>
              <a:t>Slide </a:t>
            </a:r>
            <a:fld id="{F16FBC0E-2778-470F-B675-F5286C4EC560}"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6" name="Footer Placeholder 5"/>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r>
              <a:rPr lang="en-US">
                <a:solidFill>
                  <a:srgbClr val="000000"/>
                </a:solidFill>
              </a:rPr>
              <a:t>Slide </a:t>
            </a:r>
            <a:fld id="{AFF06878-1EA2-4847-B9C5-315C84223367}"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5" name="Footer Placeholder 4"/>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r>
              <a:rPr lang="en-US">
                <a:solidFill>
                  <a:srgbClr val="000000"/>
                </a:solidFill>
              </a:rPr>
              <a:t>Slide </a:t>
            </a:r>
            <a:fld id="{3DBBD85E-FFF5-4B8D-96F6-396D519ACFC9}"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152400"/>
            <a:ext cx="2171700" cy="61722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152400"/>
            <a:ext cx="63627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5" name="Footer Placeholder 4"/>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r>
              <a:rPr lang="en-US">
                <a:solidFill>
                  <a:srgbClr val="000000"/>
                </a:solidFill>
              </a:rPr>
              <a:t>Slide </a:t>
            </a:r>
            <a:fld id="{A8D1A9B9-D927-4D8F-8127-E6A9724C8D5D}"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81000" y="990600"/>
            <a:ext cx="4191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24400" y="990600"/>
            <a:ext cx="41910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6" name="Footer Placeholder 5"/>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r>
              <a:rPr lang="en-US">
                <a:solidFill>
                  <a:srgbClr val="000000"/>
                </a:solidFill>
              </a:rPr>
              <a:t>Slide </a:t>
            </a:r>
            <a:fld id="{EA0A5BDF-D2C7-4F6A-874E-B0FCA11088D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381000" y="990600"/>
            <a:ext cx="8534400" cy="5334000"/>
          </a:xfrm>
        </p:spPr>
        <p:txBody>
          <a:bodyPr/>
          <a:lstStyle/>
          <a:p>
            <a:pPr lvl="0"/>
            <a:r>
              <a:rPr lang="en-US" noProof="0" smtClean="0"/>
              <a:t>Click icon to add table</a:t>
            </a:r>
            <a:endParaRPr lang="en-CA" noProof="0" smtClean="0"/>
          </a:p>
        </p:txBody>
      </p:sp>
      <p:sp>
        <p:nvSpPr>
          <p:cNvPr id="4" name="Date Placeholder 3"/>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5" name="Footer Placeholder 4"/>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6" name="Rectangle 5"/>
          <p:cNvSpPr>
            <a:spLocks noGrp="1" noChangeArrowheads="1"/>
          </p:cNvSpPr>
          <p:nvPr>
            <p:ph type="sldNum" sz="quarter" idx="12"/>
          </p:nvPr>
        </p:nvSpPr>
        <p:spPr/>
        <p:txBody>
          <a:bodyPr/>
          <a:lstStyle>
            <a:lvl1pPr>
              <a:defRPr/>
            </a:lvl1pPr>
          </a:lstStyle>
          <a:p>
            <a:r>
              <a:rPr lang="en-US">
                <a:solidFill>
                  <a:srgbClr val="000000"/>
                </a:solidFill>
              </a:rPr>
              <a:t>Slide </a:t>
            </a:r>
            <a:fld id="{53AA3BCD-45DB-4525-985C-F3241F19112A}"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381000" y="990600"/>
            <a:ext cx="8534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381000" y="3733800"/>
            <a:ext cx="85344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noChangeArrowheads="1"/>
          </p:cNvSpPr>
          <p:nvPr>
            <p:ph type="dt" sz="half" idx="10"/>
          </p:nvPr>
        </p:nvSpPr>
        <p:spPr>
          <a:xfrm>
            <a:off x="228600" y="6381750"/>
            <a:ext cx="2362200" cy="476250"/>
          </a:xfrm>
          <a:prstGeom prst="rect">
            <a:avLst/>
          </a:prstGeom>
        </p:spPr>
        <p:txBody>
          <a:bodyPr/>
          <a:lstStyle>
            <a:lvl1pPr>
              <a:defRPr>
                <a:latin typeface="Times New Roman" pitchFamily="18" charset="0"/>
                <a:ea typeface="+mn-ea"/>
                <a:cs typeface="Arial" pitchFamily="34" charset="0"/>
              </a:defRPr>
            </a:lvl1pPr>
          </a:lstStyle>
          <a:p>
            <a:pPr>
              <a:defRPr/>
            </a:pPr>
            <a:endParaRPr lang="en-US" sz="2800">
              <a:solidFill>
                <a:srgbClr val="000000"/>
              </a:solidFill>
            </a:endParaRPr>
          </a:p>
        </p:txBody>
      </p:sp>
      <p:sp>
        <p:nvSpPr>
          <p:cNvPr id="6" name="Footer Placeholder 5"/>
          <p:cNvSpPr>
            <a:spLocks noGrp="1" noChangeArrowheads="1"/>
          </p:cNvSpPr>
          <p:nvPr>
            <p:ph type="ftr" sz="quarter" idx="11"/>
          </p:nvPr>
        </p:nvSpPr>
        <p:spPr>
          <a:xfrm>
            <a:off x="3124200" y="6381750"/>
            <a:ext cx="2895600" cy="476250"/>
          </a:xfrm>
          <a:prstGeom prst="rect">
            <a:avLst/>
          </a:prstGeom>
        </p:spPr>
        <p:txBody>
          <a:bodyPr/>
          <a:lstStyle>
            <a:lvl1pPr>
              <a:defRPr>
                <a:latin typeface="Times New Roman" pitchFamily="18" charset="0"/>
                <a:ea typeface="+mn-ea"/>
                <a:cs typeface="Arial" pitchFamily="34" charset="0"/>
              </a:defRPr>
            </a:lvl1pPr>
          </a:lstStyle>
          <a:p>
            <a:pPr>
              <a:defRPr/>
            </a:pPr>
            <a:r>
              <a:rPr lang="en-US" sz="2800">
                <a:solidFill>
                  <a:srgbClr val="000000"/>
                </a:solidFill>
              </a:rPr>
              <a:t>CPSC 322, Lecture 7</a:t>
            </a:r>
          </a:p>
        </p:txBody>
      </p:sp>
      <p:sp>
        <p:nvSpPr>
          <p:cNvPr id="7" name="Rectangle 6"/>
          <p:cNvSpPr>
            <a:spLocks noGrp="1" noChangeArrowheads="1"/>
          </p:cNvSpPr>
          <p:nvPr>
            <p:ph type="sldNum" sz="quarter" idx="12"/>
          </p:nvPr>
        </p:nvSpPr>
        <p:spPr/>
        <p:txBody>
          <a:bodyPr/>
          <a:lstStyle>
            <a:lvl1pPr>
              <a:defRPr/>
            </a:lvl1pPr>
          </a:lstStyle>
          <a:p>
            <a:r>
              <a:rPr lang="en-US">
                <a:solidFill>
                  <a:srgbClr val="000000"/>
                </a:solidFill>
              </a:rPr>
              <a:t>Slide </a:t>
            </a:r>
            <a:fld id="{1B7A4413-7ED8-4734-84AE-787DD2396415}" type="slidenum">
              <a:rPr lang="en-US">
                <a:solidFill>
                  <a:srgbClr val="000000"/>
                </a:solidFill>
              </a:rPr>
              <a:pPr/>
              <a:t>‹#›</a:t>
            </a:fld>
            <a:endParaRPr lang="en-US">
              <a:solidFill>
                <a:srgbClr val="000000"/>
              </a:solidFill>
            </a:endParaRPr>
          </a:p>
        </p:txBody>
      </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EEA4F305-9193-42A4-85D9-EEECBDF852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23DC875-25F3-4B98-B29A-145DD351EDE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C6842080-8267-49D3-A51E-31FBCEF5AD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2CFED80-5205-497D-A57F-EAEBD5BF73E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2AD99C34-7C11-4721-9FED-B5532851C3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01EF3B6-53F5-4F18-B7AB-5A13C34059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BE0E7CC5-623D-444E-8611-37731736AAB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t>Slide </a:t>
            </a:r>
            <a:fld id="{8DBDFAFE-9810-4C5B-B31E-6BDE79F8E5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152400"/>
            <a:ext cx="8686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81000" y="990600"/>
            <a:ext cx="8534400" cy="533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1510" name="Rectangle 6"/>
          <p:cNvSpPr>
            <a:spLocks noGrp="1" noChangeArrowheads="1"/>
          </p:cNvSpPr>
          <p:nvPr>
            <p:ph type="sldNum" sz="quarter" idx="4"/>
          </p:nvPr>
        </p:nvSpPr>
        <p:spPr bwMode="auto">
          <a:xfrm>
            <a:off x="6553200" y="6381750"/>
            <a:ext cx="23622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cs typeface="Arial" pitchFamily="34" charset="0"/>
              </a:defRPr>
            </a:lvl1pPr>
          </a:lstStyle>
          <a:p>
            <a:r>
              <a:rPr lang="en-US">
                <a:solidFill>
                  <a:srgbClr val="000000"/>
                </a:solidFill>
                <a:latin typeface="Times New Roman" pitchFamily="18" charset="0"/>
                <a:ea typeface="MS PGothic" pitchFamily="34" charset="-128"/>
              </a:rPr>
              <a:t>Slide </a:t>
            </a:r>
            <a:fld id="{DAB22610-771B-4DCC-80D2-EC1AC0A680BC}" type="slidenum">
              <a:rPr lang="en-US">
                <a:solidFill>
                  <a:srgbClr val="000000"/>
                </a:solidFill>
                <a:latin typeface="Times New Roman" pitchFamily="18" charset="0"/>
                <a:ea typeface="MS PGothic" pitchFamily="34" charset="-128"/>
              </a:rPr>
              <a:pPr/>
              <a:t>‹#›</a:t>
            </a:fld>
            <a:endParaRPr lang="en-US">
              <a:solidFill>
                <a:srgbClr val="000000"/>
              </a:solidFill>
              <a:latin typeface="Times New Roman" pitchFamily="18" charset="0"/>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iming>
    <p:tnLst>
      <p:par>
        <p:cTn id="1" dur="indefinite" restart="never" nodeType="tmRoot"/>
      </p:par>
    </p:tnLst>
  </p:timing>
  <p:hf hdr="0" dt="0"/>
  <p:txStyles>
    <p:titleStyle>
      <a:lvl1pPr algn="ctr" rtl="0" eaLnBrk="0" fontAlgn="base" hangingPunct="0">
        <a:spcBef>
          <a:spcPct val="0"/>
        </a:spcBef>
        <a:spcAft>
          <a:spcPct val="0"/>
        </a:spcAft>
        <a:defRPr sz="3600" baseline="0">
          <a:solidFill>
            <a:schemeClr val="tx2"/>
          </a:solidFill>
          <a:latin typeface="Times New Roman" pitchFamily="18" charset="0"/>
          <a:ea typeface="MS PGothic" pitchFamily="34" charset="-128"/>
          <a:cs typeface="MS PGothic" charset="0"/>
        </a:defRPr>
      </a:lvl1pPr>
      <a:lvl2pPr algn="ctr" rtl="0" eaLnBrk="0" fontAlgn="base" hangingPunct="0">
        <a:spcBef>
          <a:spcPct val="0"/>
        </a:spcBef>
        <a:spcAft>
          <a:spcPct val="0"/>
        </a:spcAft>
        <a:defRPr sz="3600">
          <a:solidFill>
            <a:schemeClr val="tx2"/>
          </a:solidFill>
          <a:latin typeface="cmr10" pitchFamily="34" charset="0"/>
          <a:ea typeface="MS PGothic" pitchFamily="34" charset="-128"/>
          <a:cs typeface="MS PGothic" charset="0"/>
        </a:defRPr>
      </a:lvl2pPr>
      <a:lvl3pPr algn="ctr" rtl="0" eaLnBrk="0" fontAlgn="base" hangingPunct="0">
        <a:spcBef>
          <a:spcPct val="0"/>
        </a:spcBef>
        <a:spcAft>
          <a:spcPct val="0"/>
        </a:spcAft>
        <a:defRPr sz="3600">
          <a:solidFill>
            <a:schemeClr val="tx2"/>
          </a:solidFill>
          <a:latin typeface="cmr10" pitchFamily="34" charset="0"/>
          <a:ea typeface="MS PGothic" pitchFamily="34" charset="-128"/>
          <a:cs typeface="MS PGothic" charset="0"/>
        </a:defRPr>
      </a:lvl3pPr>
      <a:lvl4pPr algn="ctr" rtl="0" eaLnBrk="0" fontAlgn="base" hangingPunct="0">
        <a:spcBef>
          <a:spcPct val="0"/>
        </a:spcBef>
        <a:spcAft>
          <a:spcPct val="0"/>
        </a:spcAft>
        <a:defRPr sz="3600">
          <a:solidFill>
            <a:schemeClr val="tx2"/>
          </a:solidFill>
          <a:latin typeface="cmr10" pitchFamily="34" charset="0"/>
          <a:ea typeface="MS PGothic" pitchFamily="34" charset="-128"/>
          <a:cs typeface="MS PGothic" charset="0"/>
        </a:defRPr>
      </a:lvl4pPr>
      <a:lvl5pPr algn="ctr" rtl="0" eaLnBrk="0" fontAlgn="base" hangingPunct="0">
        <a:spcBef>
          <a:spcPct val="0"/>
        </a:spcBef>
        <a:spcAft>
          <a:spcPct val="0"/>
        </a:spcAft>
        <a:defRPr sz="3600">
          <a:solidFill>
            <a:schemeClr val="tx2"/>
          </a:solidFill>
          <a:latin typeface="cmr10" pitchFamily="34" charset="0"/>
          <a:ea typeface="MS PGothic" pitchFamily="34" charset="-128"/>
          <a:cs typeface="MS PGothic" charset="0"/>
        </a:defRPr>
      </a:lvl5pPr>
      <a:lvl6pPr marL="457200" algn="ctr" rtl="0" eaLnBrk="1" fontAlgn="base" hangingPunct="1">
        <a:spcBef>
          <a:spcPct val="0"/>
        </a:spcBef>
        <a:spcAft>
          <a:spcPct val="0"/>
        </a:spcAft>
        <a:defRPr sz="3600">
          <a:solidFill>
            <a:schemeClr val="tx2"/>
          </a:solidFill>
          <a:latin typeface="cmr10" pitchFamily="34" charset="0"/>
        </a:defRPr>
      </a:lvl6pPr>
      <a:lvl7pPr marL="914400" algn="ctr" rtl="0" eaLnBrk="1" fontAlgn="base" hangingPunct="1">
        <a:spcBef>
          <a:spcPct val="0"/>
        </a:spcBef>
        <a:spcAft>
          <a:spcPct val="0"/>
        </a:spcAft>
        <a:defRPr sz="3600">
          <a:solidFill>
            <a:schemeClr val="tx2"/>
          </a:solidFill>
          <a:latin typeface="cmr10" pitchFamily="34" charset="0"/>
        </a:defRPr>
      </a:lvl7pPr>
      <a:lvl8pPr marL="1371600" algn="ctr" rtl="0" eaLnBrk="1" fontAlgn="base" hangingPunct="1">
        <a:spcBef>
          <a:spcPct val="0"/>
        </a:spcBef>
        <a:spcAft>
          <a:spcPct val="0"/>
        </a:spcAft>
        <a:defRPr sz="3600">
          <a:solidFill>
            <a:schemeClr val="tx2"/>
          </a:solidFill>
          <a:latin typeface="cmr10" pitchFamily="34" charset="0"/>
        </a:defRPr>
      </a:lvl8pPr>
      <a:lvl9pPr marL="1828800" algn="ctr" rtl="0" eaLnBrk="1" fontAlgn="base" hangingPunct="1">
        <a:spcBef>
          <a:spcPct val="0"/>
        </a:spcBef>
        <a:spcAft>
          <a:spcPct val="0"/>
        </a:spcAft>
        <a:defRPr sz="3600">
          <a:solidFill>
            <a:schemeClr val="tx2"/>
          </a:solidFill>
          <a:latin typeface="cmr10" pitchFamily="34" charset="0"/>
        </a:defRPr>
      </a:lvl9pPr>
    </p:titleStyle>
    <p:bodyStyle>
      <a:lvl1pPr marL="342900" indent="-342900" algn="l" rtl="0" eaLnBrk="0" fontAlgn="base" hangingPunct="0">
        <a:spcBef>
          <a:spcPct val="20000"/>
        </a:spcBef>
        <a:spcAft>
          <a:spcPct val="0"/>
        </a:spcAft>
        <a:buChar char="•"/>
        <a:defRPr sz="2400" baseline="0">
          <a:solidFill>
            <a:schemeClr val="tx1"/>
          </a:solidFill>
          <a:latin typeface="Times New Roman" pitchFamily="18" charset="0"/>
          <a:ea typeface="MS PGothic" pitchFamily="34" charset="-128"/>
          <a:cs typeface="MS PGothic" charset="0"/>
        </a:defRPr>
      </a:lvl1pPr>
      <a:lvl2pPr marL="742950" indent="-285750" algn="l" rtl="0" eaLnBrk="0" fontAlgn="base" hangingPunct="0">
        <a:spcBef>
          <a:spcPct val="20000"/>
        </a:spcBef>
        <a:spcAft>
          <a:spcPct val="0"/>
        </a:spcAft>
        <a:buChar char="–"/>
        <a:defRPr sz="2000" baseline="0">
          <a:solidFill>
            <a:schemeClr val="tx1"/>
          </a:solidFill>
          <a:latin typeface="Times New Roman" pitchFamily="18" charset="0"/>
          <a:ea typeface="MS PGothic" pitchFamily="34" charset="-128"/>
          <a:cs typeface="MS PGothic" charset="0"/>
        </a:defRPr>
      </a:lvl2pPr>
      <a:lvl3pPr marL="1143000" indent="-228600" algn="l" rtl="0" eaLnBrk="0" fontAlgn="base" hangingPunct="0">
        <a:spcBef>
          <a:spcPct val="20000"/>
        </a:spcBef>
        <a:spcAft>
          <a:spcPct val="0"/>
        </a:spcAft>
        <a:buChar char="•"/>
        <a:defRPr baseline="0">
          <a:solidFill>
            <a:schemeClr val="tx1"/>
          </a:solidFill>
          <a:latin typeface="Times New Roman" pitchFamily="18" charset="0"/>
          <a:ea typeface="MS PGothic" pitchFamily="34" charset="-128"/>
          <a:cs typeface="MS PGothic" charset="0"/>
        </a:defRPr>
      </a:lvl3pPr>
      <a:lvl4pPr marL="1600200" indent="-228600" algn="l" rtl="0" eaLnBrk="0" fontAlgn="base" hangingPunct="0">
        <a:spcBef>
          <a:spcPct val="20000"/>
        </a:spcBef>
        <a:spcAft>
          <a:spcPct val="0"/>
        </a:spcAft>
        <a:buChar char="–"/>
        <a:defRPr sz="1600" baseline="0">
          <a:solidFill>
            <a:schemeClr val="tx1"/>
          </a:solidFill>
          <a:latin typeface="Times New Roman" pitchFamily="18" charset="0"/>
          <a:ea typeface="MS PGothic" pitchFamily="34" charset="-128"/>
          <a:cs typeface="MS PGothic" charset="0"/>
        </a:defRPr>
      </a:lvl4pPr>
      <a:lvl5pPr marL="2057400" indent="-228600" algn="l" rtl="0" eaLnBrk="0" fontAlgn="base" hangingPunct="0">
        <a:spcBef>
          <a:spcPct val="20000"/>
        </a:spcBef>
        <a:spcAft>
          <a:spcPct val="0"/>
        </a:spcAft>
        <a:buChar char="»"/>
        <a:defRPr sz="1600" baseline="0">
          <a:solidFill>
            <a:schemeClr val="tx1"/>
          </a:solidFill>
          <a:latin typeface="Times New Roman" pitchFamily="18"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wmf"/><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vmlDrawing" Target="../drawings/vmlDrawing15.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vmlDrawing" Target="../drawings/vmlDrawing16.vml"/><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4.xml"/><Relationship Id="rId1" Type="http://schemas.openxmlformats.org/officeDocument/2006/relationships/vmlDrawing" Target="../drawings/vmlDrawing17.vml"/><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oleObject" Target="../embeddings/oleObject6.bin"/><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9.png"/><Relationship Id="rId4" Type="http://schemas.openxmlformats.org/officeDocument/2006/relationships/image" Target="../media/image10.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0.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10.w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10.wmf"/><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2.v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33.vml"/></Relationships>
</file>

<file path=ppt/slides/_rels/slide4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emf"/><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em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emf"/><Relationship Id="rId5" Type="http://schemas.openxmlformats.org/officeDocument/2006/relationships/image" Target="../media/image14.png"/><Relationship Id="rId10" Type="http://schemas.openxmlformats.org/officeDocument/2006/relationships/image" Target="../media/image19.emf"/><Relationship Id="rId4" Type="http://schemas.openxmlformats.org/officeDocument/2006/relationships/image" Target="../media/image13.png"/><Relationship Id="rId9" Type="http://schemas.openxmlformats.org/officeDocument/2006/relationships/image" Target="../media/image18.emf"/><Relationship Id="rId14" Type="http://schemas.openxmlformats.org/officeDocument/2006/relationships/image" Target="../media/image23.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34.v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35.v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36.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37.v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557338"/>
            <a:ext cx="8763000" cy="3170099"/>
          </a:xfrm>
          <a:prstGeom prst="rect">
            <a:avLst/>
          </a:prstGeom>
          <a:noFill/>
          <a:ln w="9525">
            <a:noFill/>
            <a:miter lim="800000"/>
            <a:headEnd/>
            <a:tailEnd/>
          </a:ln>
        </p:spPr>
        <p:txBody>
          <a:bodyPr>
            <a:spAutoFit/>
          </a:bodyPr>
          <a:lstStyle/>
          <a:p>
            <a:pPr algn="ctr">
              <a:spcBef>
                <a:spcPct val="50000"/>
              </a:spcBef>
            </a:pPr>
            <a:r>
              <a:rPr lang="en-US" sz="4400" b="1" dirty="0" smtClean="0">
                <a:solidFill>
                  <a:schemeClr val="accent2"/>
                </a:solidFill>
                <a:latin typeface="Arial Unicode MS" pitchFamily="34" charset="-128"/>
              </a:rPr>
              <a:t>Planning Under Uncertainty</a:t>
            </a:r>
            <a:endParaRPr lang="en-US" sz="4400" b="1" dirty="0">
              <a:solidFill>
                <a:schemeClr val="accent2"/>
              </a:solidFill>
              <a:latin typeface="Arial Unicode MS" pitchFamily="34" charset="-128"/>
            </a:endParaRPr>
          </a:p>
          <a:p>
            <a:pPr algn="ctr">
              <a:spcBef>
                <a:spcPct val="50000"/>
              </a:spcBef>
            </a:pPr>
            <a:r>
              <a:rPr lang="en-US" sz="2800" b="1" dirty="0">
                <a:latin typeface="Arial Unicode MS" pitchFamily="34" charset="-128"/>
              </a:rPr>
              <a:t>Computer Science cpsc322, Lecture </a:t>
            </a:r>
            <a:r>
              <a:rPr lang="en-US" sz="2800" b="1" dirty="0" smtClean="0">
                <a:latin typeface="Arial Unicode MS" pitchFamily="34" charset="-128"/>
              </a:rPr>
              <a:t>11</a:t>
            </a:r>
            <a:endParaRPr lang="en-US" sz="2800" b="1" dirty="0">
              <a:latin typeface="Arial Unicode MS" pitchFamily="34" charset="-128"/>
            </a:endParaRPr>
          </a:p>
          <a:p>
            <a:pPr algn="ctr">
              <a:spcBef>
                <a:spcPct val="50000"/>
              </a:spcBef>
            </a:pPr>
            <a:r>
              <a:rPr lang="en-US" sz="2800" b="1" i="1" dirty="0">
                <a:latin typeface="Arial Unicode MS" pitchFamily="34" charset="-128"/>
              </a:rPr>
              <a:t>(Textbook </a:t>
            </a:r>
            <a:r>
              <a:rPr lang="en-US" sz="2800" b="1" i="1" dirty="0" err="1">
                <a:latin typeface="Arial Unicode MS" pitchFamily="34" charset="-128"/>
              </a:rPr>
              <a:t>Chpt</a:t>
            </a:r>
            <a:r>
              <a:rPr lang="en-US" sz="2800" b="1" i="1" dirty="0">
                <a:latin typeface="Arial Unicode MS" pitchFamily="34" charset="-128"/>
              </a:rPr>
              <a:t> </a:t>
            </a:r>
            <a:r>
              <a:rPr lang="en-US" sz="2800" b="1" i="1" dirty="0" smtClean="0">
                <a:latin typeface="Arial Unicode MS" pitchFamily="34" charset="-128"/>
              </a:rPr>
              <a:t>9.1-3)</a:t>
            </a:r>
            <a:endParaRPr lang="en-US" sz="2800" b="1" i="1" dirty="0">
              <a:latin typeface="Arial Unicode MS" pitchFamily="34" charset="-128"/>
            </a:endParaRPr>
          </a:p>
          <a:p>
            <a:pPr algn="ctr">
              <a:spcBef>
                <a:spcPct val="50000"/>
              </a:spcBef>
            </a:pPr>
            <a:endParaRPr lang="en-US" sz="2400" b="1" i="1" dirty="0">
              <a:latin typeface="Arial Unicode MS" pitchFamily="34" charset="-128"/>
            </a:endParaRPr>
          </a:p>
          <a:p>
            <a:pPr algn="ctr">
              <a:spcBef>
                <a:spcPct val="50000"/>
              </a:spcBef>
            </a:pPr>
            <a:r>
              <a:rPr lang="en-US" sz="2400" b="1" dirty="0" smtClean="0">
                <a:latin typeface="Arial Unicode MS" pitchFamily="34" charset="-128"/>
              </a:rPr>
              <a:t>June 12, 2012</a:t>
            </a:r>
            <a:endParaRPr lang="en-US" sz="2400" b="1" dirty="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2"/>
          <p:cNvSpPr>
            <a:spLocks noGrp="1" noChangeArrowheads="1"/>
          </p:cNvSpPr>
          <p:nvPr>
            <p:ph type="title"/>
          </p:nvPr>
        </p:nvSpPr>
        <p:spPr>
          <a:xfrm>
            <a:off x="304800" y="476250"/>
            <a:ext cx="8839200" cy="468313"/>
          </a:xfrm>
        </p:spPr>
        <p:txBody>
          <a:bodyPr/>
          <a:lstStyle/>
          <a:p>
            <a:pPr eaLnBrk="1" hangingPunct="1"/>
            <a:r>
              <a:rPr lang="en-US" sz="3200" b="0" smtClean="0"/>
              <a:t>What are the optimal decisions for our Robot?</a:t>
            </a:r>
            <a:br>
              <a:rPr lang="en-US" sz="3200" b="0" smtClean="0"/>
            </a:br>
            <a:endParaRPr lang="en-US" sz="3200" b="0" smtClean="0"/>
          </a:p>
        </p:txBody>
      </p:sp>
      <p:sp>
        <p:nvSpPr>
          <p:cNvPr id="75780" name="Rectangle 4"/>
          <p:cNvSpPr>
            <a:spLocks noGrp="1" noChangeArrowheads="1"/>
          </p:cNvSpPr>
          <p:nvPr>
            <p:ph type="body" idx="1"/>
          </p:nvPr>
        </p:nvSpPr>
        <p:spPr>
          <a:xfrm>
            <a:off x="323850" y="981075"/>
            <a:ext cx="8820150" cy="4495800"/>
          </a:xfrm>
        </p:spPr>
        <p:txBody>
          <a:bodyPr/>
          <a:lstStyle/>
          <a:p>
            <a:pPr eaLnBrk="1" hangingPunct="1"/>
            <a:r>
              <a:rPr lang="en-US" smtClean="0"/>
              <a:t>It all depends on how </a:t>
            </a:r>
            <a:r>
              <a:rPr lang="en-US" smtClean="0">
                <a:solidFill>
                  <a:schemeClr val="accent2"/>
                </a:solidFill>
              </a:rPr>
              <a:t>happy</a:t>
            </a:r>
            <a:r>
              <a:rPr lang="en-US" smtClean="0"/>
              <a:t> the agent is in different situations.</a:t>
            </a:r>
          </a:p>
          <a:p>
            <a:pPr eaLnBrk="1" hangingPunct="1"/>
            <a:r>
              <a:rPr lang="en-US" smtClean="0"/>
              <a:t>For sure getting to the room is better than not getting there….. but we need to consider other factors..</a:t>
            </a:r>
          </a:p>
        </p:txBody>
      </p:sp>
      <p:grpSp>
        <p:nvGrpSpPr>
          <p:cNvPr id="6152" name="Group 7"/>
          <p:cNvGrpSpPr>
            <a:grpSpLocks/>
          </p:cNvGrpSpPr>
          <p:nvPr/>
        </p:nvGrpSpPr>
        <p:grpSpPr bwMode="auto">
          <a:xfrm>
            <a:off x="684213" y="2971800"/>
            <a:ext cx="7380287" cy="3429000"/>
            <a:chOff x="684213" y="2971800"/>
            <a:chExt cx="7380287" cy="3429000"/>
          </a:xfrm>
        </p:grpSpPr>
        <p:pic>
          <p:nvPicPr>
            <p:cNvPr id="6153" name="Picture 3"/>
            <p:cNvPicPr>
              <a:picLocks noChangeAspect="1" noChangeArrowheads="1"/>
            </p:cNvPicPr>
            <p:nvPr/>
          </p:nvPicPr>
          <p:blipFill>
            <a:blip r:embed="rId4" cstate="print"/>
            <a:srcRect/>
            <a:stretch>
              <a:fillRect/>
            </a:stretch>
          </p:blipFill>
          <p:spPr bwMode="auto">
            <a:xfrm>
              <a:off x="684213" y="3141663"/>
              <a:ext cx="7380287" cy="3095625"/>
            </a:xfrm>
            <a:prstGeom prst="rect">
              <a:avLst/>
            </a:prstGeom>
            <a:noFill/>
            <a:ln w="9525" algn="ctr">
              <a:noFill/>
              <a:miter lim="800000"/>
              <a:headEnd/>
              <a:tailEnd/>
            </a:ln>
          </p:spPr>
        </p:pic>
        <p:sp>
          <p:nvSpPr>
            <p:cNvPr id="7" name="Rectangle 6"/>
            <p:cNvSpPr/>
            <p:nvPr/>
          </p:nvSpPr>
          <p:spPr>
            <a:xfrm>
              <a:off x="5715000" y="2971800"/>
              <a:ext cx="18288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8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
          <p:cNvSpPr>
            <a:spLocks noGrp="1" noChangeArrowheads="1"/>
          </p:cNvSpPr>
          <p:nvPr>
            <p:ph type="title"/>
          </p:nvPr>
        </p:nvSpPr>
        <p:spPr>
          <a:xfrm>
            <a:off x="250825" y="0"/>
            <a:ext cx="8893175" cy="720725"/>
          </a:xfrm>
        </p:spPr>
        <p:txBody>
          <a:bodyPr/>
          <a:lstStyle/>
          <a:p>
            <a:pPr eaLnBrk="1" hangingPunct="1"/>
            <a:r>
              <a:rPr lang="en-US" sz="3200" b="0" smtClean="0"/>
              <a:t>Utility / Preferences</a:t>
            </a:r>
          </a:p>
        </p:txBody>
      </p:sp>
      <p:sp>
        <p:nvSpPr>
          <p:cNvPr id="7180" name="Rectangle 3"/>
          <p:cNvSpPr>
            <a:spLocks noGrp="1" noChangeArrowheads="1"/>
          </p:cNvSpPr>
          <p:nvPr>
            <p:ph type="body" idx="1"/>
          </p:nvPr>
        </p:nvSpPr>
        <p:spPr>
          <a:xfrm>
            <a:off x="323850" y="685800"/>
            <a:ext cx="8820150" cy="1368425"/>
          </a:xfrm>
        </p:spPr>
        <p:txBody>
          <a:bodyPr/>
          <a:lstStyle/>
          <a:p>
            <a:pPr eaLnBrk="1" hangingPunct="1"/>
            <a:r>
              <a:rPr lang="en-US" smtClean="0">
                <a:solidFill>
                  <a:schemeClr val="accent2"/>
                </a:solidFill>
              </a:rPr>
              <a:t>Utility</a:t>
            </a:r>
            <a:r>
              <a:rPr lang="en-US" smtClean="0"/>
              <a:t>: a measure of desirability of possible worlds to an agent</a:t>
            </a:r>
          </a:p>
          <a:p>
            <a:pPr lvl="1" eaLnBrk="1" hangingPunct="1"/>
            <a:r>
              <a:rPr lang="en-US" smtClean="0"/>
              <a:t>Let </a:t>
            </a:r>
            <a:r>
              <a:rPr lang="en-US" i="1" smtClean="0"/>
              <a:t>U</a:t>
            </a:r>
            <a:r>
              <a:rPr lang="en-US" smtClean="0"/>
              <a:t> be a real-valued function such that </a:t>
            </a:r>
            <a:r>
              <a:rPr lang="en-US" i="1" smtClean="0"/>
              <a:t>U </a:t>
            </a:r>
            <a:r>
              <a:rPr lang="en-US" smtClean="0"/>
              <a:t>(</a:t>
            </a:r>
            <a:r>
              <a:rPr lang="en-US" i="1" smtClean="0">
                <a:latin typeface="cmmi10" pitchFamily="34" charset="0"/>
              </a:rPr>
              <a:t>w</a:t>
            </a:r>
            <a:r>
              <a:rPr lang="en-US" smtClean="0"/>
              <a:t>) represents an agent's degree of preference for world </a:t>
            </a:r>
            <a:r>
              <a:rPr lang="en-US" i="1" smtClean="0">
                <a:latin typeface="cmmi10" pitchFamily="34" charset="0"/>
              </a:rPr>
              <a:t>w</a:t>
            </a:r>
            <a:r>
              <a:rPr lang="en-US" smtClean="0">
                <a:latin typeface="cmmi10" pitchFamily="34" charset="0"/>
              </a:rPr>
              <a:t> </a:t>
            </a:r>
            <a:r>
              <a:rPr lang="en-US" smtClean="0"/>
              <a:t>.</a:t>
            </a:r>
          </a:p>
        </p:txBody>
      </p:sp>
      <p:sp>
        <p:nvSpPr>
          <p:cNvPr id="77839" name="Rectangle 15"/>
          <p:cNvSpPr>
            <a:spLocks noChangeArrowheads="1"/>
          </p:cNvSpPr>
          <p:nvPr/>
        </p:nvSpPr>
        <p:spPr bwMode="auto">
          <a:xfrm>
            <a:off x="250825" y="2667000"/>
            <a:ext cx="8893175" cy="1368425"/>
          </a:xfrm>
          <a:prstGeom prst="rect">
            <a:avLst/>
          </a:prstGeom>
          <a:noFill/>
          <a:ln w="9525">
            <a:noFill/>
            <a:miter lim="800000"/>
            <a:headEnd/>
            <a:tailEnd/>
          </a:ln>
        </p:spPr>
        <p:txBody>
          <a:bodyPr/>
          <a:lstStyle/>
          <a:p>
            <a:pPr marL="342900" indent="-342900">
              <a:spcBef>
                <a:spcPct val="20000"/>
              </a:spcBef>
            </a:pPr>
            <a:r>
              <a:rPr lang="en-US" sz="2400" dirty="0" smtClean="0">
                <a:solidFill>
                  <a:schemeClr val="accent2"/>
                </a:solidFill>
                <a:latin typeface="Arial Unicode MS" pitchFamily="34" charset="-128"/>
              </a:rPr>
              <a:t>Would this be </a:t>
            </a:r>
            <a:r>
              <a:rPr lang="en-US" sz="2400" dirty="0">
                <a:solidFill>
                  <a:schemeClr val="accent2"/>
                </a:solidFill>
                <a:latin typeface="Arial Unicode MS" pitchFamily="34" charset="-128"/>
              </a:rPr>
              <a:t>a reasonable utility function for our </a:t>
            </a:r>
            <a:r>
              <a:rPr lang="en-US" sz="2400" dirty="0" smtClean="0">
                <a:solidFill>
                  <a:schemeClr val="accent2"/>
                </a:solidFill>
                <a:latin typeface="Arial Unicode MS" pitchFamily="34" charset="-128"/>
              </a:rPr>
              <a:t>Robot?</a:t>
            </a:r>
            <a:endParaRPr lang="en-US" sz="2400" dirty="0">
              <a:latin typeface="Arial Unicode MS" pitchFamily="34" charset="-128"/>
            </a:endParaRPr>
          </a:p>
        </p:txBody>
      </p:sp>
      <p:graphicFrame>
        <p:nvGraphicFramePr>
          <p:cNvPr id="19" name="Group 4"/>
          <p:cNvGraphicFramePr>
            <a:graphicFrameLocks noGrp="1"/>
          </p:cNvGraphicFramePr>
          <p:nvPr/>
        </p:nvGraphicFramePr>
        <p:xfrm>
          <a:off x="609600" y="3429000"/>
          <a:ext cx="8305799" cy="2657856"/>
        </p:xfrm>
        <a:graphic>
          <a:graphicData uri="http://schemas.openxmlformats.org/drawingml/2006/table">
            <a:tbl>
              <a:tblPr/>
              <a:tblGrid>
                <a:gridCol w="3352799"/>
                <a:gridCol w="762000"/>
                <a:gridCol w="4191000"/>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World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short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long                 true                 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35</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75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100</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 w0,  moderate damage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w1, reaches room, quick, extra weight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 w2,  moderate damage, low energy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 w3,  reaches room, slow, extra weight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 w4, severe damage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 w5, reaches room, quick</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w6,  severe damage, low energy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 w7,  reaches room, slow</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78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6" name="Rectangle 2"/>
          <p:cNvSpPr>
            <a:spLocks noGrp="1" noChangeArrowheads="1"/>
          </p:cNvSpPr>
          <p:nvPr>
            <p:ph type="title"/>
          </p:nvPr>
        </p:nvSpPr>
        <p:spPr>
          <a:xfrm>
            <a:off x="250825" y="260350"/>
            <a:ext cx="8588375" cy="720725"/>
          </a:xfrm>
        </p:spPr>
        <p:txBody>
          <a:bodyPr/>
          <a:lstStyle/>
          <a:p>
            <a:pPr eaLnBrk="1" hangingPunct="1"/>
            <a:r>
              <a:rPr lang="en-US" sz="3200" b="0" smtClean="0"/>
              <a:t>Utility: Simple Goals</a:t>
            </a:r>
            <a:br>
              <a:rPr lang="en-US" sz="3200" b="0" smtClean="0"/>
            </a:br>
            <a:endParaRPr lang="en-US" sz="3200" b="0" smtClean="0"/>
          </a:p>
        </p:txBody>
      </p:sp>
      <p:sp>
        <p:nvSpPr>
          <p:cNvPr id="8207" name="Rectangle 3"/>
          <p:cNvSpPr>
            <a:spLocks noGrp="1" noChangeArrowheads="1"/>
          </p:cNvSpPr>
          <p:nvPr>
            <p:ph type="body" idx="1"/>
          </p:nvPr>
        </p:nvSpPr>
        <p:spPr>
          <a:xfrm>
            <a:off x="323850" y="908050"/>
            <a:ext cx="8820150" cy="4949825"/>
          </a:xfrm>
        </p:spPr>
        <p:txBody>
          <a:bodyPr/>
          <a:lstStyle/>
          <a:p>
            <a:pPr lvl="1" eaLnBrk="1" hangingPunct="1"/>
            <a:r>
              <a:rPr lang="en-US" sz="2800" smtClean="0">
                <a:solidFill>
                  <a:schemeClr val="accent2"/>
                </a:solidFill>
              </a:rPr>
              <a:t>Can simple (boolean) goals</a:t>
            </a:r>
            <a:r>
              <a:rPr lang="en-US" sz="2800" smtClean="0"/>
              <a:t> still be specified? </a:t>
            </a:r>
          </a:p>
          <a:p>
            <a:pPr eaLnBrk="1" hangingPunct="1">
              <a:buFontTx/>
              <a:buChar char="•"/>
            </a:pPr>
            <a:endParaRPr lang="en-US" sz="3200" smtClean="0"/>
          </a:p>
          <a:p>
            <a:pPr eaLnBrk="1" hangingPunct="1">
              <a:buFontTx/>
              <a:buChar char="•"/>
            </a:pPr>
            <a:endParaRPr lang="en-US" sz="2400" smtClean="0"/>
          </a:p>
        </p:txBody>
      </p:sp>
      <p:graphicFrame>
        <p:nvGraphicFramePr>
          <p:cNvPr id="79876" name="Group 4"/>
          <p:cNvGraphicFramePr>
            <a:graphicFrameLocks noGrp="1"/>
          </p:cNvGraphicFramePr>
          <p:nvPr/>
        </p:nvGraphicFramePr>
        <p:xfrm>
          <a:off x="2484438" y="2205038"/>
          <a:ext cx="4152900" cy="2571750"/>
        </p:xfrm>
        <a:graphic>
          <a:graphicData uri="http://schemas.openxmlformats.org/drawingml/2006/table">
            <a:tbl>
              <a:tblPr/>
              <a:tblGrid>
                <a:gridCol w="3244850"/>
                <a:gridCol w="908050"/>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true                 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false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true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                false              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Rectangle 2"/>
          <p:cNvSpPr>
            <a:spLocks noGrp="1" noChangeArrowheads="1"/>
          </p:cNvSpPr>
          <p:nvPr>
            <p:ph type="title"/>
          </p:nvPr>
        </p:nvSpPr>
        <p:spPr>
          <a:xfrm>
            <a:off x="0" y="0"/>
            <a:ext cx="9217025" cy="900113"/>
          </a:xfrm>
        </p:spPr>
        <p:txBody>
          <a:bodyPr/>
          <a:lstStyle/>
          <a:p>
            <a:pPr eaLnBrk="1" hangingPunct="1"/>
            <a:r>
              <a:rPr lang="en-US" sz="3200" b="0" smtClean="0"/>
              <a:t>Optimal decisions: How to combine Utility with Probability</a:t>
            </a:r>
          </a:p>
        </p:txBody>
      </p:sp>
      <p:sp>
        <p:nvSpPr>
          <p:cNvPr id="9234" name="Rectangle 3"/>
          <p:cNvSpPr>
            <a:spLocks noGrp="1" noChangeArrowheads="1"/>
          </p:cNvSpPr>
          <p:nvPr>
            <p:ph type="body" idx="1"/>
          </p:nvPr>
        </p:nvSpPr>
        <p:spPr>
          <a:xfrm>
            <a:off x="0" y="981075"/>
            <a:ext cx="8458200" cy="863600"/>
          </a:xfrm>
        </p:spPr>
        <p:txBody>
          <a:bodyPr/>
          <a:lstStyle/>
          <a:p>
            <a:pPr eaLnBrk="1" hangingPunct="1"/>
            <a:r>
              <a:rPr lang="en-US" sz="2400" smtClean="0"/>
              <a:t>What is the utility of achieving a certain probability distribution over possible worlds?</a:t>
            </a:r>
          </a:p>
        </p:txBody>
      </p:sp>
      <p:sp>
        <p:nvSpPr>
          <p:cNvPr id="81924" name="Rectangle 4"/>
          <p:cNvSpPr>
            <a:spLocks noChangeArrowheads="1"/>
          </p:cNvSpPr>
          <p:nvPr/>
        </p:nvSpPr>
        <p:spPr bwMode="auto">
          <a:xfrm>
            <a:off x="381000" y="3657600"/>
            <a:ext cx="8458200" cy="4949825"/>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It is its expected utility/value i.e., its average utility, weighting possible worlds by their probability.</a:t>
            </a:r>
          </a:p>
          <a:p>
            <a:pPr marL="742950" lvl="1" indent="-285750">
              <a:spcBef>
                <a:spcPct val="20000"/>
              </a:spcBef>
              <a:buClr>
                <a:schemeClr val="tx1"/>
              </a:buClr>
              <a:buSzPct val="120000"/>
            </a:pPr>
            <a:endParaRPr lang="en-US" sz="2000">
              <a:latin typeface="Arial Unicode MS" pitchFamily="34" charset="-128"/>
            </a:endParaRPr>
          </a:p>
          <a:p>
            <a:pPr marL="342900" indent="-342900">
              <a:spcBef>
                <a:spcPct val="20000"/>
              </a:spcBef>
            </a:pPr>
            <a:endParaRPr lang="en-US" sz="2400">
              <a:latin typeface="Arial Unicode MS" pitchFamily="34" charset="-128"/>
            </a:endParaRPr>
          </a:p>
        </p:txBody>
      </p:sp>
      <p:pic>
        <p:nvPicPr>
          <p:cNvPr id="9236" name="Picture 5"/>
          <p:cNvPicPr>
            <a:picLocks noChangeAspect="1" noChangeArrowheads="1"/>
          </p:cNvPicPr>
          <p:nvPr/>
        </p:nvPicPr>
        <p:blipFill>
          <a:blip r:embed="rId4" cstate="print"/>
          <a:srcRect r="6346" b="44205"/>
          <a:stretch>
            <a:fillRect/>
          </a:stretch>
        </p:blipFill>
        <p:spPr bwMode="auto">
          <a:xfrm>
            <a:off x="755650" y="1916113"/>
            <a:ext cx="6911975" cy="1727200"/>
          </a:xfrm>
          <a:prstGeom prst="rect">
            <a:avLst/>
          </a:prstGeom>
          <a:noFill/>
          <a:ln w="9525" algn="ctr">
            <a:noFill/>
            <a:miter lim="800000"/>
            <a:headEnd/>
            <a:tailEnd/>
          </a:ln>
        </p:spPr>
      </p:pic>
      <p:sp>
        <p:nvSpPr>
          <p:cNvPr id="9237" name="Text Box 6"/>
          <p:cNvSpPr txBox="1">
            <a:spLocks noChangeArrowheads="1"/>
          </p:cNvSpPr>
          <p:nvPr/>
        </p:nvSpPr>
        <p:spPr bwMode="auto">
          <a:xfrm>
            <a:off x="7596188" y="1824038"/>
            <a:ext cx="466725" cy="396875"/>
          </a:xfrm>
          <a:prstGeom prst="rect">
            <a:avLst/>
          </a:prstGeom>
          <a:noFill/>
          <a:ln w="9525" algn="ctr">
            <a:noFill/>
            <a:miter lim="800000"/>
            <a:headEnd/>
            <a:tailEnd/>
          </a:ln>
        </p:spPr>
        <p:txBody>
          <a:bodyPr wrap="none">
            <a:spAutoFit/>
          </a:bodyPr>
          <a:lstStyle/>
          <a:p>
            <a:r>
              <a:rPr lang="en-US" sz="2000" b="1">
                <a:solidFill>
                  <a:schemeClr val="accent2"/>
                </a:solidFill>
                <a:latin typeface="Arial Unicode MS" pitchFamily="34" charset="-128"/>
                <a:ea typeface="Arial Unicode MS" pitchFamily="34" charset="-128"/>
                <a:cs typeface="Arial Unicode MS" pitchFamily="34" charset="-128"/>
              </a:rPr>
              <a:t>35</a:t>
            </a:r>
          </a:p>
        </p:txBody>
      </p:sp>
      <p:sp>
        <p:nvSpPr>
          <p:cNvPr id="9238" name="Text Box 7"/>
          <p:cNvSpPr txBox="1">
            <a:spLocks noChangeArrowheads="1"/>
          </p:cNvSpPr>
          <p:nvPr/>
        </p:nvSpPr>
        <p:spPr bwMode="auto">
          <a:xfrm>
            <a:off x="7596188" y="2327275"/>
            <a:ext cx="466725" cy="396875"/>
          </a:xfrm>
          <a:prstGeom prst="rect">
            <a:avLst/>
          </a:prstGeom>
          <a:noFill/>
          <a:ln w="9525" algn="ctr">
            <a:noFill/>
            <a:miter lim="800000"/>
            <a:headEnd/>
            <a:tailEnd/>
          </a:ln>
        </p:spPr>
        <p:txBody>
          <a:bodyPr wrap="none">
            <a:spAutoFit/>
          </a:bodyPr>
          <a:lstStyle/>
          <a:p>
            <a:r>
              <a:rPr lang="en-US" sz="2000" b="1">
                <a:solidFill>
                  <a:schemeClr val="accent2"/>
                </a:solidFill>
                <a:latin typeface="Arial Unicode MS" pitchFamily="34" charset="-128"/>
                <a:ea typeface="Arial Unicode MS" pitchFamily="34" charset="-128"/>
                <a:cs typeface="Arial Unicode MS" pitchFamily="34" charset="-128"/>
              </a:rPr>
              <a:t>95</a:t>
            </a:r>
          </a:p>
        </p:txBody>
      </p:sp>
      <p:sp>
        <p:nvSpPr>
          <p:cNvPr id="9239" name="Text Box 8"/>
          <p:cNvSpPr txBox="1">
            <a:spLocks noChangeArrowheads="1"/>
          </p:cNvSpPr>
          <p:nvPr/>
        </p:nvSpPr>
        <p:spPr bwMode="auto">
          <a:xfrm>
            <a:off x="4572000" y="1751013"/>
            <a:ext cx="536575" cy="396875"/>
          </a:xfrm>
          <a:prstGeom prst="rect">
            <a:avLst/>
          </a:prstGeom>
          <a:noFill/>
          <a:ln w="9525" algn="ctr">
            <a:noFill/>
            <a:miter lim="800000"/>
            <a:headEnd/>
            <a:tailEnd/>
          </a:ln>
        </p:spPr>
        <p:txBody>
          <a:bodyPr wrap="none">
            <a:spAutoFit/>
          </a:bodyPr>
          <a:lstStyle/>
          <a:p>
            <a:r>
              <a:rPr lang="en-US" sz="2000" b="1">
                <a:solidFill>
                  <a:schemeClr val="accent2"/>
                </a:solidFill>
                <a:latin typeface="Arial Unicode MS" pitchFamily="34" charset="-128"/>
                <a:ea typeface="Arial Unicode MS" pitchFamily="34" charset="-128"/>
                <a:cs typeface="Arial Unicode MS" pitchFamily="34" charset="-128"/>
              </a:rPr>
              <a:t>0.2</a:t>
            </a:r>
          </a:p>
        </p:txBody>
      </p:sp>
      <p:sp>
        <p:nvSpPr>
          <p:cNvPr id="9240" name="Text Box 9"/>
          <p:cNvSpPr txBox="1">
            <a:spLocks noChangeArrowheads="1"/>
          </p:cNvSpPr>
          <p:nvPr/>
        </p:nvSpPr>
        <p:spPr bwMode="auto">
          <a:xfrm>
            <a:off x="3995738" y="2636838"/>
            <a:ext cx="3960812" cy="701675"/>
          </a:xfrm>
          <a:prstGeom prst="rect">
            <a:avLst/>
          </a:prstGeom>
          <a:solidFill>
            <a:schemeClr val="bg1"/>
          </a:solidFill>
          <a:ln w="9525" algn="ctr">
            <a:noFill/>
            <a:miter lim="800000"/>
            <a:headEnd/>
            <a:tailEnd/>
          </a:ln>
        </p:spPr>
        <p:txBody>
          <a:bodyPr>
            <a:spAutoFit/>
          </a:bodyPr>
          <a:lstStyle/>
          <a:p>
            <a:r>
              <a:rPr lang="en-US" sz="2000" b="1">
                <a:solidFill>
                  <a:schemeClr val="accent2"/>
                </a:solidFill>
                <a:latin typeface="Arial Unicode MS" pitchFamily="34" charset="-128"/>
                <a:ea typeface="Arial Unicode MS" pitchFamily="34" charset="-128"/>
                <a:cs typeface="Arial Unicode MS" pitchFamily="34" charset="-128"/>
              </a:rPr>
              <a:t>0.8</a:t>
            </a:r>
          </a:p>
          <a:p>
            <a:endParaRPr lang="en-US" sz="2000" b="1">
              <a:solidFill>
                <a:schemeClr val="accent2"/>
              </a:solidFill>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 name="Rectangle 2"/>
          <p:cNvSpPr>
            <a:spLocks noGrp="1" noChangeArrowheads="1"/>
          </p:cNvSpPr>
          <p:nvPr>
            <p:ph type="title"/>
          </p:nvPr>
        </p:nvSpPr>
        <p:spPr>
          <a:xfrm>
            <a:off x="0" y="0"/>
            <a:ext cx="9144000" cy="828675"/>
          </a:xfrm>
        </p:spPr>
        <p:txBody>
          <a:bodyPr/>
          <a:lstStyle/>
          <a:p>
            <a:pPr eaLnBrk="1" hangingPunct="1"/>
            <a:r>
              <a:rPr lang="en-US" sz="3200" b="0" smtClean="0"/>
              <a:t> Optimal decision in one-off decisions</a:t>
            </a:r>
          </a:p>
        </p:txBody>
      </p:sp>
      <p:sp>
        <p:nvSpPr>
          <p:cNvPr id="10251" name="Rectangle 3"/>
          <p:cNvSpPr>
            <a:spLocks noGrp="1" noChangeArrowheads="1"/>
          </p:cNvSpPr>
          <p:nvPr>
            <p:ph type="body" idx="1"/>
          </p:nvPr>
        </p:nvSpPr>
        <p:spPr>
          <a:xfrm>
            <a:off x="395288" y="908050"/>
            <a:ext cx="8458200" cy="2376488"/>
          </a:xfrm>
        </p:spPr>
        <p:txBody>
          <a:bodyPr/>
          <a:lstStyle/>
          <a:p>
            <a:pPr eaLnBrk="1" hangingPunct="1">
              <a:buFontTx/>
              <a:buChar char="•"/>
            </a:pPr>
            <a:r>
              <a:rPr lang="en-US" sz="2400" smtClean="0"/>
              <a:t>Given a set of </a:t>
            </a:r>
            <a:r>
              <a:rPr lang="en-US" sz="2400" i="1" smtClean="0"/>
              <a:t>n</a:t>
            </a:r>
            <a:r>
              <a:rPr lang="en-US" sz="2400" smtClean="0"/>
              <a:t> decision variables </a:t>
            </a:r>
            <a:r>
              <a:rPr lang="en-US" sz="2400" i="1" smtClean="0"/>
              <a:t>var</a:t>
            </a:r>
            <a:r>
              <a:rPr lang="en-US" sz="2400" i="1" baseline="-25000" smtClean="0"/>
              <a:t>i </a:t>
            </a:r>
            <a:r>
              <a:rPr lang="en-US" sz="2400" smtClean="0"/>
              <a:t>(e.g., Wear Pads, Which Way), the agent can choose:</a:t>
            </a:r>
          </a:p>
          <a:p>
            <a:pPr eaLnBrk="1" hangingPunct="1"/>
            <a:r>
              <a:rPr lang="en-US" sz="2400" i="1" smtClean="0"/>
              <a:t>    D</a:t>
            </a:r>
            <a:r>
              <a:rPr lang="en-US" sz="2400" smtClean="0"/>
              <a:t> = </a:t>
            </a:r>
            <a:r>
              <a:rPr lang="en-US" sz="2400" i="1" smtClean="0"/>
              <a:t>d</a:t>
            </a:r>
            <a:r>
              <a:rPr lang="en-US" sz="2400" i="1" baseline="-25000" smtClean="0"/>
              <a:t>i</a:t>
            </a:r>
            <a:r>
              <a:rPr lang="en-US" sz="2400" smtClean="0"/>
              <a:t> for any </a:t>
            </a:r>
            <a:r>
              <a:rPr lang="en-US" sz="2400" i="1" smtClean="0"/>
              <a:t>d</a:t>
            </a:r>
            <a:r>
              <a:rPr lang="en-US" sz="2400" i="1" baseline="-25000" smtClean="0"/>
              <a:t>i</a:t>
            </a:r>
            <a:r>
              <a:rPr lang="en-US" sz="2400" smtClean="0"/>
              <a:t> </a:t>
            </a:r>
            <a:r>
              <a:rPr lang="en-US" sz="2400" smtClean="0">
                <a:latin typeface="cmsy10" pitchFamily="34" charset="0"/>
                <a:sym typeface="Mathematica1" pitchFamily="2" charset="2"/>
              </a:rPr>
              <a:t></a:t>
            </a:r>
            <a:r>
              <a:rPr lang="en-US" sz="2400" smtClean="0"/>
              <a:t> dom(</a:t>
            </a:r>
            <a:r>
              <a:rPr lang="en-US" sz="2400" i="1" smtClean="0"/>
              <a:t>var</a:t>
            </a:r>
            <a:r>
              <a:rPr lang="en-US" sz="2400" i="1" baseline="-25000" smtClean="0"/>
              <a:t>1</a:t>
            </a:r>
            <a:r>
              <a:rPr lang="en-US" sz="2400" smtClean="0"/>
              <a:t>) x .. x dom(</a:t>
            </a:r>
            <a:r>
              <a:rPr lang="en-US" sz="2400" i="1" smtClean="0"/>
              <a:t>var</a:t>
            </a:r>
            <a:r>
              <a:rPr lang="en-US" sz="2400" i="1" baseline="-25000" smtClean="0"/>
              <a:t>n</a:t>
            </a:r>
            <a:r>
              <a:rPr lang="en-US" sz="2400" smtClean="0"/>
              <a:t>) .</a:t>
            </a:r>
          </a:p>
          <a:p>
            <a:pPr eaLnBrk="1" hangingPunct="1">
              <a:buFontTx/>
              <a:buChar char="•"/>
            </a:pPr>
            <a:endParaRPr lang="en-US" sz="2400" smtClean="0"/>
          </a:p>
          <a:p>
            <a:pPr eaLnBrk="1" hangingPunct="1"/>
            <a:endParaRPr lang="en-US" smtClean="0"/>
          </a:p>
        </p:txBody>
      </p:sp>
      <p:grpSp>
        <p:nvGrpSpPr>
          <p:cNvPr id="10252" name="Group 6"/>
          <p:cNvGrpSpPr>
            <a:grpSpLocks/>
          </p:cNvGrpSpPr>
          <p:nvPr/>
        </p:nvGrpSpPr>
        <p:grpSpPr bwMode="auto">
          <a:xfrm>
            <a:off x="838200" y="3124200"/>
            <a:ext cx="7380288" cy="3429000"/>
            <a:chOff x="684213" y="2971800"/>
            <a:chExt cx="7380287" cy="3429000"/>
          </a:xfrm>
        </p:grpSpPr>
        <p:pic>
          <p:nvPicPr>
            <p:cNvPr id="10261" name="Picture 3"/>
            <p:cNvPicPr>
              <a:picLocks noChangeAspect="1" noChangeArrowheads="1"/>
            </p:cNvPicPr>
            <p:nvPr/>
          </p:nvPicPr>
          <p:blipFill>
            <a:blip r:embed="rId4" cstate="print"/>
            <a:srcRect/>
            <a:stretch>
              <a:fillRect/>
            </a:stretch>
          </p:blipFill>
          <p:spPr bwMode="auto">
            <a:xfrm>
              <a:off x="684213" y="3141663"/>
              <a:ext cx="7380287" cy="3095625"/>
            </a:xfrm>
            <a:prstGeom prst="rect">
              <a:avLst/>
            </a:prstGeom>
            <a:noFill/>
            <a:ln w="9525" algn="ctr">
              <a:noFill/>
              <a:miter lim="800000"/>
              <a:headEnd/>
              <a:tailEnd/>
            </a:ln>
          </p:spPr>
        </p:pic>
        <p:sp>
          <p:nvSpPr>
            <p:cNvPr id="9" name="Rectangle 8"/>
            <p:cNvSpPr/>
            <p:nvPr/>
          </p:nvSpPr>
          <p:spPr>
            <a:xfrm>
              <a:off x="5715000" y="2971800"/>
              <a:ext cx="18288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10" name="Group 4"/>
          <p:cNvGraphicFramePr>
            <a:graphicFrameLocks noGrp="1"/>
          </p:cNvGraphicFramePr>
          <p:nvPr/>
        </p:nvGraphicFramePr>
        <p:xfrm>
          <a:off x="6172200" y="2286000"/>
          <a:ext cx="2743200" cy="1648178"/>
        </p:xfrm>
        <a:graphic>
          <a:graphicData uri="http://schemas.openxmlformats.org/drawingml/2006/table">
            <a:tbl>
              <a:tblPr/>
              <a:tblGrid>
                <a:gridCol w="2743200"/>
              </a:tblGrid>
              <a:tr h="18062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Wear Pads        Which 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3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short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long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0" name="Rectangle 2"/>
          <p:cNvSpPr>
            <a:spLocks noGrp="1" noChangeArrowheads="1"/>
          </p:cNvSpPr>
          <p:nvPr>
            <p:ph type="title"/>
          </p:nvPr>
        </p:nvSpPr>
        <p:spPr>
          <a:xfrm>
            <a:off x="0" y="0"/>
            <a:ext cx="9144000" cy="828675"/>
          </a:xfrm>
        </p:spPr>
        <p:txBody>
          <a:bodyPr/>
          <a:lstStyle/>
          <a:p>
            <a:pPr eaLnBrk="1" hangingPunct="1"/>
            <a:r>
              <a:rPr lang="en-US" sz="3200" b="0" smtClean="0"/>
              <a:t> Optimal decision: Maximize Expected Utility</a:t>
            </a:r>
          </a:p>
        </p:txBody>
      </p:sp>
      <p:sp>
        <p:nvSpPr>
          <p:cNvPr id="11281" name="Rectangle 3"/>
          <p:cNvSpPr>
            <a:spLocks noGrp="1" noChangeArrowheads="1"/>
          </p:cNvSpPr>
          <p:nvPr>
            <p:ph type="body" idx="1"/>
          </p:nvPr>
        </p:nvSpPr>
        <p:spPr>
          <a:xfrm>
            <a:off x="685800" y="685800"/>
            <a:ext cx="8001000" cy="1752600"/>
          </a:xfrm>
        </p:spPr>
        <p:txBody>
          <a:bodyPr/>
          <a:lstStyle/>
          <a:p>
            <a:pPr eaLnBrk="1" hangingPunct="1">
              <a:buFontTx/>
              <a:buChar char="•"/>
            </a:pPr>
            <a:r>
              <a:rPr lang="en-US" sz="2400" smtClean="0"/>
              <a:t>The </a:t>
            </a:r>
            <a:r>
              <a:rPr lang="en-US" sz="2400" smtClean="0">
                <a:solidFill>
                  <a:schemeClr val="accent2"/>
                </a:solidFill>
              </a:rPr>
              <a:t>expected utility</a:t>
            </a:r>
            <a:r>
              <a:rPr lang="en-US" sz="2400" smtClean="0"/>
              <a:t> of decision </a:t>
            </a:r>
            <a:r>
              <a:rPr lang="en-US" sz="2400" i="1" smtClean="0"/>
              <a:t>D</a:t>
            </a:r>
            <a:r>
              <a:rPr lang="en-US" sz="2400" smtClean="0"/>
              <a:t> = </a:t>
            </a:r>
            <a:r>
              <a:rPr lang="en-US" sz="2400" i="1" smtClean="0"/>
              <a:t>d</a:t>
            </a:r>
            <a:r>
              <a:rPr lang="en-US" sz="2400" i="1" baseline="-25000" smtClean="0"/>
              <a:t>i</a:t>
            </a:r>
            <a:r>
              <a:rPr lang="en-US" sz="2400" smtClean="0"/>
              <a:t> is </a:t>
            </a:r>
            <a:endParaRPr lang="en-US" smtClean="0"/>
          </a:p>
          <a:p>
            <a:pPr eaLnBrk="1" hangingPunct="1">
              <a:lnSpc>
                <a:spcPct val="115000"/>
              </a:lnSpc>
            </a:pPr>
            <a:r>
              <a:rPr lang="en-US" smtClean="0">
                <a:latin typeface="Castellar" pitchFamily="18" charset="0"/>
                <a:ea typeface="Arial Unicode MS" pitchFamily="34" charset="-128"/>
                <a:cs typeface="Arial Unicode MS" pitchFamily="34" charset="-128"/>
              </a:rPr>
              <a:t>E</a:t>
            </a:r>
            <a:r>
              <a:rPr lang="en-US" smtClean="0">
                <a:ea typeface="Arial Unicode MS" pitchFamily="34" charset="-128"/>
                <a:cs typeface="Arial Unicode MS" pitchFamily="34" charset="-128"/>
              </a:rPr>
              <a:t>(</a:t>
            </a:r>
            <a:r>
              <a:rPr lang="en-US" i="1" smtClean="0">
                <a:ea typeface="Arial Unicode MS" pitchFamily="34" charset="-128"/>
                <a:cs typeface="Arial Unicode MS" pitchFamily="34" charset="-128"/>
              </a:rPr>
              <a:t>U</a:t>
            </a:r>
            <a:r>
              <a:rPr lang="en-US" smtClean="0">
                <a:ea typeface="Arial Unicode MS" pitchFamily="34" charset="-128"/>
                <a:cs typeface="Arial Unicode MS" pitchFamily="34" charset="-128"/>
              </a:rPr>
              <a:t> | </a:t>
            </a:r>
            <a:r>
              <a:rPr lang="en-US" i="1" smtClean="0">
                <a:ea typeface="Arial Unicode MS" pitchFamily="34" charset="-128"/>
                <a:cs typeface="Arial Unicode MS" pitchFamily="34" charset="-128"/>
              </a:rPr>
              <a:t>D</a:t>
            </a:r>
            <a:r>
              <a:rPr lang="en-US" smtClean="0">
                <a:ea typeface="Arial Unicode MS" pitchFamily="34" charset="-128"/>
                <a:cs typeface="Arial Unicode MS" pitchFamily="34" charset="-128"/>
              </a:rPr>
              <a:t> = </a:t>
            </a:r>
            <a:r>
              <a:rPr lang="en-US" i="1" smtClean="0"/>
              <a:t>d</a:t>
            </a:r>
            <a:r>
              <a:rPr lang="en-US" i="1" baseline="-25000" smtClean="0"/>
              <a:t>i</a:t>
            </a:r>
            <a:r>
              <a:rPr lang="en-US" i="1" smtClean="0"/>
              <a:t> </a:t>
            </a:r>
            <a:r>
              <a:rPr lang="en-US" smtClean="0"/>
              <a:t>) =</a:t>
            </a:r>
            <a:r>
              <a:rPr lang="nn-NO" smtClean="0"/>
              <a:t> </a:t>
            </a:r>
            <a:r>
              <a:rPr lang="nn-NO" smtClean="0">
                <a:latin typeface="Symbol" pitchFamily="18" charset="2"/>
                <a:sym typeface="Symbol" pitchFamily="18" charset="2"/>
              </a:rPr>
              <a:t></a:t>
            </a:r>
            <a:r>
              <a:rPr lang="nn-NO" smtClean="0"/>
              <a:t> </a:t>
            </a:r>
            <a:r>
              <a:rPr lang="nn-NO" baseline="-25000" smtClean="0">
                <a:latin typeface="cmmi10" pitchFamily="34" charset="0"/>
              </a:rPr>
              <a:t>w</a:t>
            </a:r>
            <a:r>
              <a:rPr lang="nn-NO" baseline="-25000" smtClean="0">
                <a:latin typeface="msam10" pitchFamily="34" charset="0"/>
              </a:rPr>
              <a:t>╞ </a:t>
            </a:r>
            <a:r>
              <a:rPr lang="en-US" i="1" baseline="-25000" smtClean="0">
                <a:ea typeface="Arial Unicode MS" pitchFamily="34" charset="-128"/>
                <a:cs typeface="Arial Unicode MS" pitchFamily="34" charset="-128"/>
              </a:rPr>
              <a:t>D</a:t>
            </a:r>
            <a:r>
              <a:rPr lang="en-US" baseline="-25000" smtClean="0">
                <a:ea typeface="Arial Unicode MS" pitchFamily="34" charset="-128"/>
                <a:cs typeface="Arial Unicode MS" pitchFamily="34" charset="-128"/>
              </a:rPr>
              <a:t> = </a:t>
            </a:r>
            <a:r>
              <a:rPr lang="en-US" i="1" baseline="-25000" smtClean="0"/>
              <a:t>d</a:t>
            </a:r>
            <a:r>
              <a:rPr lang="en-US" i="1" baseline="-40000" smtClean="0"/>
              <a:t>i</a:t>
            </a:r>
            <a:r>
              <a:rPr lang="nn-NO" baseline="-40000" smtClean="0">
                <a:latin typeface="msam10" pitchFamily="34" charset="0"/>
              </a:rPr>
              <a:t> </a:t>
            </a:r>
            <a:r>
              <a:rPr lang="nn-NO" i="1" smtClean="0"/>
              <a:t>P</a:t>
            </a:r>
            <a:r>
              <a:rPr lang="nn-NO" smtClean="0"/>
              <a:t>(</a:t>
            </a:r>
            <a:r>
              <a:rPr lang="nn-NO" i="1" smtClean="0">
                <a:latin typeface="Times New Roman" pitchFamily="18" charset="0"/>
              </a:rPr>
              <a:t>w</a:t>
            </a:r>
            <a:r>
              <a:rPr lang="nn-NO" smtClean="0"/>
              <a:t> | </a:t>
            </a:r>
            <a:r>
              <a:rPr lang="en-US" i="1" smtClean="0">
                <a:ea typeface="Arial Unicode MS" pitchFamily="34" charset="-128"/>
                <a:cs typeface="Arial Unicode MS" pitchFamily="34" charset="-128"/>
              </a:rPr>
              <a:t>D</a:t>
            </a:r>
            <a:r>
              <a:rPr lang="en-US" smtClean="0">
                <a:ea typeface="Arial Unicode MS" pitchFamily="34" charset="-128"/>
                <a:cs typeface="Arial Unicode MS" pitchFamily="34" charset="-128"/>
              </a:rPr>
              <a:t> = </a:t>
            </a:r>
            <a:r>
              <a:rPr lang="en-US" i="1" smtClean="0"/>
              <a:t>d</a:t>
            </a:r>
            <a:r>
              <a:rPr lang="en-US" i="1" baseline="-25000" smtClean="0"/>
              <a:t>i</a:t>
            </a:r>
            <a:r>
              <a:rPr lang="nn-NO" smtClean="0"/>
              <a:t> ) </a:t>
            </a:r>
            <a:r>
              <a:rPr lang="nn-NO" i="1" smtClean="0"/>
              <a:t>U</a:t>
            </a:r>
            <a:r>
              <a:rPr lang="nn-NO" smtClean="0"/>
              <a:t>(</a:t>
            </a:r>
            <a:r>
              <a:rPr lang="nn-NO" i="1" smtClean="0">
                <a:latin typeface="Times New Roman" pitchFamily="18" charset="0"/>
              </a:rPr>
              <a:t>w</a:t>
            </a:r>
            <a:r>
              <a:rPr lang="nn-NO" smtClean="0"/>
              <a:t>)</a:t>
            </a:r>
          </a:p>
          <a:p>
            <a:pPr eaLnBrk="1" hangingPunct="1">
              <a:lnSpc>
                <a:spcPct val="115000"/>
              </a:lnSpc>
            </a:pPr>
            <a:r>
              <a:rPr lang="en-US" sz="2000" smtClean="0"/>
              <a:t>e.g.,</a:t>
            </a:r>
            <a:r>
              <a:rPr lang="en-US" sz="2000" smtClean="0">
                <a:solidFill>
                  <a:schemeClr val="accent2"/>
                </a:solidFill>
              </a:rPr>
              <a:t> </a:t>
            </a:r>
            <a:r>
              <a:rPr lang="en-US" sz="2400" smtClean="0">
                <a:latin typeface="Castellar" pitchFamily="18" charset="0"/>
                <a:ea typeface="Arial Unicode MS" pitchFamily="34" charset="-128"/>
                <a:cs typeface="Arial Unicode MS" pitchFamily="34" charset="-128"/>
              </a:rPr>
              <a:t>E</a:t>
            </a:r>
            <a:r>
              <a:rPr lang="en-US" sz="2400" smtClean="0">
                <a:ea typeface="Arial Unicode MS" pitchFamily="34" charset="-128"/>
                <a:cs typeface="Arial Unicode MS" pitchFamily="34" charset="-128"/>
              </a:rPr>
              <a:t>(</a:t>
            </a:r>
            <a:r>
              <a:rPr lang="en-US" sz="2400" i="1" smtClean="0">
                <a:ea typeface="Arial Unicode MS" pitchFamily="34" charset="-128"/>
                <a:cs typeface="Arial Unicode MS" pitchFamily="34" charset="-128"/>
              </a:rPr>
              <a:t>U</a:t>
            </a:r>
            <a:r>
              <a:rPr lang="en-US" sz="2400" smtClean="0">
                <a:ea typeface="Arial Unicode MS" pitchFamily="34" charset="-128"/>
                <a:cs typeface="Arial Unicode MS" pitchFamily="34" charset="-128"/>
              </a:rPr>
              <a:t> | </a:t>
            </a:r>
            <a:r>
              <a:rPr lang="en-US" sz="2400" i="1" smtClean="0">
                <a:ea typeface="Arial Unicode MS" pitchFamily="34" charset="-128"/>
                <a:cs typeface="Arial Unicode MS" pitchFamily="34" charset="-128"/>
              </a:rPr>
              <a:t>D</a:t>
            </a:r>
            <a:r>
              <a:rPr lang="en-US" sz="2400" smtClean="0">
                <a:ea typeface="Arial Unicode MS" pitchFamily="34" charset="-128"/>
                <a:cs typeface="Arial Unicode MS" pitchFamily="34" charset="-128"/>
              </a:rPr>
              <a:t> = </a:t>
            </a:r>
            <a:r>
              <a:rPr lang="en-US" sz="2400" i="1" smtClean="0"/>
              <a:t>{WP= 		, WW= 		}</a:t>
            </a:r>
            <a:r>
              <a:rPr lang="en-US" sz="2400" smtClean="0"/>
              <a:t>)=</a:t>
            </a:r>
          </a:p>
        </p:txBody>
      </p:sp>
      <p:pic>
        <p:nvPicPr>
          <p:cNvPr id="83972" name="Picture 4"/>
          <p:cNvPicPr>
            <a:picLocks noChangeAspect="1" noChangeArrowheads="1"/>
          </p:cNvPicPr>
          <p:nvPr/>
        </p:nvPicPr>
        <p:blipFill>
          <a:blip r:embed="rId4" cstate="print"/>
          <a:srcRect/>
          <a:stretch>
            <a:fillRect/>
          </a:stretch>
        </p:blipFill>
        <p:spPr bwMode="auto">
          <a:xfrm>
            <a:off x="1981200" y="5867400"/>
            <a:ext cx="4392613" cy="747713"/>
          </a:xfrm>
          <a:prstGeom prst="rect">
            <a:avLst/>
          </a:prstGeom>
          <a:noFill/>
          <a:ln w="9525">
            <a:noFill/>
            <a:miter lim="800000"/>
            <a:headEnd/>
            <a:tailEnd/>
          </a:ln>
        </p:spPr>
      </p:pic>
      <p:sp>
        <p:nvSpPr>
          <p:cNvPr id="6" name="Rectangle 3"/>
          <p:cNvSpPr txBox="1">
            <a:spLocks noChangeArrowheads="1"/>
          </p:cNvSpPr>
          <p:nvPr/>
        </p:nvSpPr>
        <p:spPr bwMode="auto">
          <a:xfrm>
            <a:off x="304800" y="4724400"/>
            <a:ext cx="8458200" cy="1066800"/>
          </a:xfrm>
          <a:prstGeom prst="rect">
            <a:avLst/>
          </a:prstGeom>
          <a:noFill/>
          <a:ln w="9525">
            <a:noFill/>
            <a:miter lim="800000"/>
            <a:headEnd/>
            <a:tailEnd/>
          </a:ln>
          <a:effectLst/>
        </p:spPr>
        <p:txBody>
          <a:bodyPr/>
          <a:lstStyle/>
          <a:p>
            <a:pPr marL="342900" indent="-342900">
              <a:spcBef>
                <a:spcPct val="20000"/>
              </a:spcBef>
              <a:buFont typeface="Arial" pitchFamily="34" charset="0"/>
              <a:buChar char="•"/>
              <a:defRPr/>
            </a:pPr>
            <a:r>
              <a:rPr lang="en-US" sz="2400" kern="0" dirty="0">
                <a:latin typeface="+mn-lt"/>
              </a:rPr>
              <a:t>An </a:t>
            </a:r>
            <a:r>
              <a:rPr lang="en-US" sz="2400" kern="0" dirty="0">
                <a:solidFill>
                  <a:schemeClr val="accent2"/>
                </a:solidFill>
                <a:latin typeface="+mn-lt"/>
              </a:rPr>
              <a:t>optimal decision</a:t>
            </a:r>
            <a:r>
              <a:rPr lang="en-US" sz="2400" kern="0" dirty="0">
                <a:latin typeface="+mn-lt"/>
              </a:rPr>
              <a:t> is the decision </a:t>
            </a:r>
            <a:r>
              <a:rPr lang="en-US" sz="2400" i="1" kern="0" dirty="0">
                <a:latin typeface="+mn-lt"/>
              </a:rPr>
              <a:t>D</a:t>
            </a:r>
            <a:r>
              <a:rPr lang="en-US" sz="2400" kern="0" dirty="0">
                <a:latin typeface="+mn-lt"/>
              </a:rPr>
              <a:t> = </a:t>
            </a:r>
            <a:r>
              <a:rPr lang="en-US" sz="2400" i="1" kern="0" dirty="0" err="1">
                <a:latin typeface="+mn-lt"/>
              </a:rPr>
              <a:t>d</a:t>
            </a:r>
            <a:r>
              <a:rPr lang="en-US" sz="2400" i="1" kern="0" baseline="-25000" dirty="0" err="1">
                <a:latin typeface="+mn-lt"/>
              </a:rPr>
              <a:t>max</a:t>
            </a:r>
            <a:r>
              <a:rPr lang="en-US" sz="2400" kern="0" dirty="0">
                <a:latin typeface="+mn-lt"/>
              </a:rPr>
              <a:t> whose expected utility is maximal:</a:t>
            </a:r>
          </a:p>
        </p:txBody>
      </p:sp>
      <p:grpSp>
        <p:nvGrpSpPr>
          <p:cNvPr id="11284" name="Group 6"/>
          <p:cNvGrpSpPr>
            <a:grpSpLocks/>
          </p:cNvGrpSpPr>
          <p:nvPr/>
        </p:nvGrpSpPr>
        <p:grpSpPr bwMode="auto">
          <a:xfrm>
            <a:off x="0" y="2209800"/>
            <a:ext cx="5410200" cy="2590800"/>
            <a:chOff x="684213" y="2971800"/>
            <a:chExt cx="7380287" cy="3429000"/>
          </a:xfrm>
        </p:grpSpPr>
        <p:pic>
          <p:nvPicPr>
            <p:cNvPr id="11293" name="Picture 3"/>
            <p:cNvPicPr>
              <a:picLocks noChangeAspect="1" noChangeArrowheads="1"/>
            </p:cNvPicPr>
            <p:nvPr/>
          </p:nvPicPr>
          <p:blipFill>
            <a:blip r:embed="rId5" cstate="print"/>
            <a:srcRect/>
            <a:stretch>
              <a:fillRect/>
            </a:stretch>
          </p:blipFill>
          <p:spPr bwMode="auto">
            <a:xfrm>
              <a:off x="684213" y="3141663"/>
              <a:ext cx="7380287" cy="3095625"/>
            </a:xfrm>
            <a:prstGeom prst="rect">
              <a:avLst/>
            </a:prstGeom>
            <a:noFill/>
            <a:ln w="9525" algn="ctr">
              <a:noFill/>
              <a:miter lim="800000"/>
              <a:headEnd/>
              <a:tailEnd/>
            </a:ln>
          </p:spPr>
        </p:pic>
        <p:sp>
          <p:nvSpPr>
            <p:cNvPr id="9" name="Rectangle 8"/>
            <p:cNvSpPr/>
            <p:nvPr/>
          </p:nvSpPr>
          <p:spPr>
            <a:xfrm>
              <a:off x="5714849" y="2971800"/>
              <a:ext cx="1829912"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aphicFrame>
        <p:nvGraphicFramePr>
          <p:cNvPr id="10" name="Group 4"/>
          <p:cNvGraphicFramePr>
            <a:graphicFrameLocks noGrp="1"/>
          </p:cNvGraphicFramePr>
          <p:nvPr/>
        </p:nvGraphicFramePr>
        <p:xfrm>
          <a:off x="6400800" y="5210175"/>
          <a:ext cx="2743200" cy="1648178"/>
        </p:xfrm>
        <a:graphic>
          <a:graphicData uri="http://schemas.openxmlformats.org/drawingml/2006/table">
            <a:tbl>
              <a:tblPr/>
              <a:tblGrid>
                <a:gridCol w="2743200"/>
              </a:tblGrid>
              <a:tr h="18062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Arial Unicode MS" pitchFamily="34" charset="-128"/>
                        </a:rPr>
                        <a:t>Wear Pads        Which 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337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short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long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0" y="152400"/>
            <a:ext cx="8915400" cy="685800"/>
          </a:xfrm>
        </p:spPr>
        <p:txBody>
          <a:bodyPr/>
          <a:lstStyle/>
          <a:p>
            <a:pPr>
              <a:defRPr/>
            </a:pPr>
            <a:r>
              <a:rPr lang="en-US" smtClean="0"/>
              <a:t>Expected utility of a decision</a:t>
            </a:r>
            <a:endParaRPr/>
          </a:p>
        </p:txBody>
      </p:sp>
      <p:pic>
        <p:nvPicPr>
          <p:cNvPr id="40963" name="Picture 4"/>
          <p:cNvPicPr>
            <a:picLocks noChangeAspect="1" noChangeArrowheads="1"/>
          </p:cNvPicPr>
          <p:nvPr/>
        </p:nvPicPr>
        <p:blipFill>
          <a:blip r:embed="rId2" cstate="print"/>
          <a:srcRect/>
          <a:stretch>
            <a:fillRect/>
          </a:stretch>
        </p:blipFill>
        <p:spPr bwMode="auto">
          <a:xfrm>
            <a:off x="242888" y="2959100"/>
            <a:ext cx="8901112" cy="3505200"/>
          </a:xfrm>
          <a:prstGeom prst="rect">
            <a:avLst/>
          </a:prstGeom>
          <a:noFill/>
          <a:ln w="9525">
            <a:noFill/>
            <a:miter lim="800000"/>
            <a:headEnd/>
            <a:tailEnd/>
          </a:ln>
        </p:spPr>
      </p:pic>
      <p:sp>
        <p:nvSpPr>
          <p:cNvPr id="6" name="Rectangle 5"/>
          <p:cNvSpPr/>
          <p:nvPr/>
        </p:nvSpPr>
        <p:spPr>
          <a:xfrm>
            <a:off x="6156325" y="3059113"/>
            <a:ext cx="2301875"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Freeform 9"/>
          <p:cNvSpPr/>
          <p:nvPr/>
        </p:nvSpPr>
        <p:spPr>
          <a:xfrm>
            <a:off x="668338" y="4257675"/>
            <a:ext cx="5983287" cy="2517775"/>
          </a:xfrm>
          <a:custGeom>
            <a:avLst/>
            <a:gdLst>
              <a:gd name="connsiteX0" fmla="*/ 378245 w 5983994"/>
              <a:gd name="connsiteY0" fmla="*/ 145056 h 2517354"/>
              <a:gd name="connsiteX1" fmla="*/ 3672 w 5983994"/>
              <a:gd name="connsiteY1" fmla="*/ 453528 h 2517354"/>
              <a:gd name="connsiteX2" fmla="*/ 356212 w 5983994"/>
              <a:gd name="connsiteY2" fmla="*/ 1367928 h 2517354"/>
              <a:gd name="connsiteX3" fmla="*/ 1413831 w 5983994"/>
              <a:gd name="connsiteY3" fmla="*/ 2150126 h 2517354"/>
              <a:gd name="connsiteX4" fmla="*/ 2295180 w 5983994"/>
              <a:gd name="connsiteY4" fmla="*/ 1973856 h 2517354"/>
              <a:gd name="connsiteX5" fmla="*/ 3584154 w 5983994"/>
              <a:gd name="connsiteY5" fmla="*/ 2260294 h 2517354"/>
              <a:gd name="connsiteX6" fmla="*/ 5071431 w 5983994"/>
              <a:gd name="connsiteY6" fmla="*/ 2513682 h 2517354"/>
              <a:gd name="connsiteX7" fmla="*/ 5864645 w 5983994"/>
              <a:gd name="connsiteY7" fmla="*/ 2282328 h 2517354"/>
              <a:gd name="connsiteX8" fmla="*/ 5787527 w 5983994"/>
              <a:gd name="connsiteY8" fmla="*/ 1533181 h 2517354"/>
              <a:gd name="connsiteX9" fmla="*/ 5269735 w 5983994"/>
              <a:gd name="connsiteY9" fmla="*/ 1411996 h 2517354"/>
              <a:gd name="connsiteX10" fmla="*/ 4928212 w 5983994"/>
              <a:gd name="connsiteY10" fmla="*/ 1522164 h 2517354"/>
              <a:gd name="connsiteX11" fmla="*/ 4641773 w 5983994"/>
              <a:gd name="connsiteY11" fmla="*/ 1389962 h 2517354"/>
              <a:gd name="connsiteX12" fmla="*/ 4024829 w 5983994"/>
              <a:gd name="connsiteY12" fmla="*/ 1345894 h 2517354"/>
              <a:gd name="connsiteX13" fmla="*/ 3297715 w 5983994"/>
              <a:gd name="connsiteY13" fmla="*/ 1268776 h 2517354"/>
              <a:gd name="connsiteX14" fmla="*/ 2757889 w 5983994"/>
              <a:gd name="connsiteY14" fmla="*/ 1301827 h 2517354"/>
              <a:gd name="connsiteX15" fmla="*/ 2317214 w 5983994"/>
              <a:gd name="connsiteY15" fmla="*/ 1114540 h 2517354"/>
              <a:gd name="connsiteX16" fmla="*/ 1678236 w 5983994"/>
              <a:gd name="connsiteY16" fmla="*/ 982338 h 2517354"/>
              <a:gd name="connsiteX17" fmla="*/ 554515 w 5983994"/>
              <a:gd name="connsiteY17" fmla="*/ 134039 h 2517354"/>
              <a:gd name="connsiteX18" fmla="*/ 378245 w 5983994"/>
              <a:gd name="connsiteY18" fmla="*/ 145056 h 251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983994" h="2517354">
                <a:moveTo>
                  <a:pt x="378245" y="145056"/>
                </a:moveTo>
                <a:cubicBezTo>
                  <a:pt x="286438" y="198304"/>
                  <a:pt x="7344" y="249716"/>
                  <a:pt x="3672" y="453528"/>
                </a:cubicBezTo>
                <a:cubicBezTo>
                  <a:pt x="0" y="657340"/>
                  <a:pt x="121186" y="1085162"/>
                  <a:pt x="356212" y="1367928"/>
                </a:cubicBezTo>
                <a:cubicBezTo>
                  <a:pt x="591238" y="1650694"/>
                  <a:pt x="1090670" y="2049138"/>
                  <a:pt x="1413831" y="2150126"/>
                </a:cubicBezTo>
                <a:cubicBezTo>
                  <a:pt x="1736992" y="2251114"/>
                  <a:pt x="1933460" y="1955495"/>
                  <a:pt x="2295180" y="1973856"/>
                </a:cubicBezTo>
                <a:cubicBezTo>
                  <a:pt x="2656901" y="1992217"/>
                  <a:pt x="3121446" y="2170323"/>
                  <a:pt x="3584154" y="2260294"/>
                </a:cubicBezTo>
                <a:cubicBezTo>
                  <a:pt x="4046862" y="2350265"/>
                  <a:pt x="4691349" y="2510010"/>
                  <a:pt x="5071431" y="2513682"/>
                </a:cubicBezTo>
                <a:cubicBezTo>
                  <a:pt x="5451513" y="2517354"/>
                  <a:pt x="5745296" y="2445745"/>
                  <a:pt x="5864645" y="2282328"/>
                </a:cubicBezTo>
                <a:cubicBezTo>
                  <a:pt x="5983994" y="2118911"/>
                  <a:pt x="5886679" y="1678236"/>
                  <a:pt x="5787527" y="1533181"/>
                </a:cubicBezTo>
                <a:cubicBezTo>
                  <a:pt x="5688375" y="1388126"/>
                  <a:pt x="5412954" y="1413832"/>
                  <a:pt x="5269735" y="1411996"/>
                </a:cubicBezTo>
                <a:cubicBezTo>
                  <a:pt x="5126516" y="1410160"/>
                  <a:pt x="5032872" y="1525836"/>
                  <a:pt x="4928212" y="1522164"/>
                </a:cubicBezTo>
                <a:cubicBezTo>
                  <a:pt x="4823552" y="1518492"/>
                  <a:pt x="4792337" y="1419340"/>
                  <a:pt x="4641773" y="1389962"/>
                </a:cubicBezTo>
                <a:cubicBezTo>
                  <a:pt x="4491209" y="1360584"/>
                  <a:pt x="4248839" y="1366092"/>
                  <a:pt x="4024829" y="1345894"/>
                </a:cubicBezTo>
                <a:cubicBezTo>
                  <a:pt x="3800819" y="1325696"/>
                  <a:pt x="3508872" y="1276121"/>
                  <a:pt x="3297715" y="1268776"/>
                </a:cubicBezTo>
                <a:cubicBezTo>
                  <a:pt x="3086558" y="1261432"/>
                  <a:pt x="2921306" y="1327533"/>
                  <a:pt x="2757889" y="1301827"/>
                </a:cubicBezTo>
                <a:cubicBezTo>
                  <a:pt x="2594472" y="1276121"/>
                  <a:pt x="2497156" y="1167788"/>
                  <a:pt x="2317214" y="1114540"/>
                </a:cubicBezTo>
                <a:cubicBezTo>
                  <a:pt x="2137272" y="1061292"/>
                  <a:pt x="1972019" y="1145755"/>
                  <a:pt x="1678236" y="982338"/>
                </a:cubicBezTo>
                <a:cubicBezTo>
                  <a:pt x="1384453" y="818921"/>
                  <a:pt x="771180" y="268078"/>
                  <a:pt x="554515" y="134039"/>
                </a:cubicBezTo>
                <a:cubicBezTo>
                  <a:pt x="337850" y="0"/>
                  <a:pt x="470052" y="91808"/>
                  <a:pt x="378245" y="145056"/>
                </a:cubicBez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a:spLocks noChangeArrowheads="1"/>
          </p:cNvSpPr>
          <p:nvPr/>
        </p:nvSpPr>
        <p:spPr bwMode="auto">
          <a:xfrm>
            <a:off x="6516688" y="3933825"/>
            <a:ext cx="647700"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0.01</a:t>
            </a:r>
          </a:p>
        </p:txBody>
      </p:sp>
      <p:sp>
        <p:nvSpPr>
          <p:cNvPr id="16" name="TextBox 15"/>
          <p:cNvSpPr txBox="1">
            <a:spLocks noChangeArrowheads="1"/>
          </p:cNvSpPr>
          <p:nvPr/>
        </p:nvSpPr>
        <p:spPr bwMode="auto">
          <a:xfrm>
            <a:off x="6516688" y="4313238"/>
            <a:ext cx="647700" cy="276225"/>
          </a:xfrm>
          <a:prstGeom prst="rect">
            <a:avLst/>
          </a:prstGeom>
          <a:noFill/>
          <a:ln w="9525">
            <a:noFill/>
            <a:miter lim="800000"/>
            <a:headEnd/>
            <a:tailEnd/>
          </a:ln>
        </p:spPr>
        <p:txBody>
          <a:bodyPr tIns="0" bIns="0">
            <a:spAutoFit/>
          </a:bodyPr>
          <a:lstStyle/>
          <a:p>
            <a:r>
              <a:rPr lang="en-US" sz="1800" b="1">
                <a:solidFill>
                  <a:schemeClr val="accent2"/>
                </a:solidFill>
              </a:rPr>
              <a:t>0.99</a:t>
            </a:r>
          </a:p>
        </p:txBody>
      </p:sp>
      <p:sp>
        <p:nvSpPr>
          <p:cNvPr id="17" name="TextBox 16"/>
          <p:cNvSpPr txBox="1">
            <a:spLocks noChangeArrowheads="1"/>
          </p:cNvSpPr>
          <p:nvPr/>
        </p:nvSpPr>
        <p:spPr bwMode="auto">
          <a:xfrm>
            <a:off x="6516688" y="3024188"/>
            <a:ext cx="474662"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0.2</a:t>
            </a:r>
          </a:p>
        </p:txBody>
      </p:sp>
      <p:sp>
        <p:nvSpPr>
          <p:cNvPr id="18" name="TextBox 17"/>
          <p:cNvSpPr txBox="1">
            <a:spLocks noChangeArrowheads="1"/>
          </p:cNvSpPr>
          <p:nvPr/>
        </p:nvSpPr>
        <p:spPr bwMode="auto">
          <a:xfrm>
            <a:off x="6516688" y="3455988"/>
            <a:ext cx="473075" cy="276225"/>
          </a:xfrm>
          <a:prstGeom prst="rect">
            <a:avLst/>
          </a:prstGeom>
          <a:noFill/>
          <a:ln w="9525">
            <a:noFill/>
            <a:miter lim="800000"/>
            <a:headEnd/>
            <a:tailEnd/>
          </a:ln>
        </p:spPr>
        <p:txBody>
          <a:bodyPr tIns="0" bIns="0">
            <a:spAutoFit/>
          </a:bodyPr>
          <a:lstStyle/>
          <a:p>
            <a:r>
              <a:rPr lang="en-US" sz="1800" b="1">
                <a:solidFill>
                  <a:schemeClr val="accent2"/>
                </a:solidFill>
              </a:rPr>
              <a:t>0.8</a:t>
            </a:r>
          </a:p>
        </p:txBody>
      </p:sp>
      <p:sp>
        <p:nvSpPr>
          <p:cNvPr id="19" name="TextBox 18"/>
          <p:cNvSpPr txBox="1">
            <a:spLocks noChangeArrowheads="1"/>
          </p:cNvSpPr>
          <p:nvPr/>
        </p:nvSpPr>
        <p:spPr bwMode="auto">
          <a:xfrm>
            <a:off x="6516688" y="5661025"/>
            <a:ext cx="647700" cy="369888"/>
          </a:xfrm>
          <a:prstGeom prst="rect">
            <a:avLst/>
          </a:prstGeom>
          <a:solidFill>
            <a:schemeClr val="bg1"/>
          </a:solidFill>
          <a:ln w="9525">
            <a:noFill/>
            <a:miter lim="800000"/>
            <a:headEnd/>
            <a:tailEnd/>
          </a:ln>
        </p:spPr>
        <p:txBody>
          <a:bodyPr>
            <a:spAutoFit/>
          </a:bodyPr>
          <a:lstStyle/>
          <a:p>
            <a:r>
              <a:rPr lang="en-US" sz="1800" b="1">
                <a:solidFill>
                  <a:schemeClr val="accent2"/>
                </a:solidFill>
              </a:rPr>
              <a:t>0.01</a:t>
            </a:r>
          </a:p>
        </p:txBody>
      </p:sp>
      <p:sp>
        <p:nvSpPr>
          <p:cNvPr id="20" name="TextBox 19"/>
          <p:cNvSpPr txBox="1">
            <a:spLocks noChangeArrowheads="1"/>
          </p:cNvSpPr>
          <p:nvPr/>
        </p:nvSpPr>
        <p:spPr bwMode="auto">
          <a:xfrm>
            <a:off x="6516688" y="6042025"/>
            <a:ext cx="647700" cy="276225"/>
          </a:xfrm>
          <a:prstGeom prst="rect">
            <a:avLst/>
          </a:prstGeom>
          <a:noFill/>
          <a:ln w="9525">
            <a:noFill/>
            <a:miter lim="800000"/>
            <a:headEnd/>
            <a:tailEnd/>
          </a:ln>
        </p:spPr>
        <p:txBody>
          <a:bodyPr tIns="0" bIns="0">
            <a:spAutoFit/>
          </a:bodyPr>
          <a:lstStyle/>
          <a:p>
            <a:r>
              <a:rPr lang="en-US" sz="1800" b="1">
                <a:solidFill>
                  <a:schemeClr val="accent2"/>
                </a:solidFill>
              </a:rPr>
              <a:t>0.99</a:t>
            </a:r>
          </a:p>
        </p:txBody>
      </p:sp>
      <p:sp>
        <p:nvSpPr>
          <p:cNvPr id="21" name="TextBox 20"/>
          <p:cNvSpPr txBox="1">
            <a:spLocks noChangeArrowheads="1"/>
          </p:cNvSpPr>
          <p:nvPr/>
        </p:nvSpPr>
        <p:spPr bwMode="auto">
          <a:xfrm>
            <a:off x="6516688" y="4752975"/>
            <a:ext cx="474662"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0.2</a:t>
            </a:r>
          </a:p>
        </p:txBody>
      </p:sp>
      <p:sp>
        <p:nvSpPr>
          <p:cNvPr id="22" name="TextBox 21"/>
          <p:cNvSpPr txBox="1">
            <a:spLocks noChangeArrowheads="1"/>
          </p:cNvSpPr>
          <p:nvPr/>
        </p:nvSpPr>
        <p:spPr bwMode="auto">
          <a:xfrm>
            <a:off x="6516688" y="5184775"/>
            <a:ext cx="473075" cy="276225"/>
          </a:xfrm>
          <a:prstGeom prst="rect">
            <a:avLst/>
          </a:prstGeom>
          <a:noFill/>
          <a:ln w="9525">
            <a:noFill/>
            <a:miter lim="800000"/>
            <a:headEnd/>
            <a:tailEnd/>
          </a:ln>
        </p:spPr>
        <p:txBody>
          <a:bodyPr tIns="0" bIns="0">
            <a:spAutoFit/>
          </a:bodyPr>
          <a:lstStyle/>
          <a:p>
            <a:r>
              <a:rPr lang="en-US" sz="1800" b="1">
                <a:solidFill>
                  <a:schemeClr val="accent2"/>
                </a:solidFill>
              </a:rPr>
              <a:t>0.8</a:t>
            </a:r>
          </a:p>
        </p:txBody>
      </p:sp>
      <p:sp>
        <p:nvSpPr>
          <p:cNvPr id="40974" name="Slide Number Placeholder 3"/>
          <p:cNvSpPr>
            <a:spLocks noGrp="1"/>
          </p:cNvSpPr>
          <p:nvPr>
            <p:ph type="sldNum" sz="quarter" idx="10"/>
          </p:nvPr>
        </p:nvSpPr>
        <p:spPr>
          <a:noFill/>
          <a:ln>
            <a:miter lim="800000"/>
            <a:headEnd/>
            <a:tailEnd/>
          </a:ln>
        </p:spPr>
        <p:txBody>
          <a:bodyPr/>
          <a:lstStyle/>
          <a:p>
            <a:fld id="{C0242305-7EC6-4DB3-9281-F805968DF7F8}" type="slidenum">
              <a:rPr lang="en-US"/>
              <a:pPr/>
              <a:t>16</a:t>
            </a:fld>
            <a:endParaRPr lang="en-US"/>
          </a:p>
        </p:txBody>
      </p:sp>
      <p:sp>
        <p:nvSpPr>
          <p:cNvPr id="25" name="TextBox 24"/>
          <p:cNvSpPr txBox="1">
            <a:spLocks noChangeArrowheads="1"/>
          </p:cNvSpPr>
          <p:nvPr/>
        </p:nvSpPr>
        <p:spPr bwMode="auto">
          <a:xfrm>
            <a:off x="7451725" y="2636838"/>
            <a:ext cx="814388" cy="400050"/>
          </a:xfrm>
          <a:prstGeom prst="rect">
            <a:avLst/>
          </a:prstGeom>
          <a:noFill/>
          <a:ln w="9525">
            <a:noFill/>
            <a:miter lim="800000"/>
            <a:headEnd/>
            <a:tailEnd/>
          </a:ln>
        </p:spPr>
        <p:txBody>
          <a:bodyPr wrap="none">
            <a:spAutoFit/>
          </a:bodyPr>
          <a:lstStyle/>
          <a:p>
            <a:r>
              <a:rPr lang="en-US" sz="2000">
                <a:solidFill>
                  <a:srgbClr val="C00000"/>
                </a:solidFill>
                <a:latin typeface="Arial" pitchFamily="34" charset="0"/>
              </a:rPr>
              <a:t>Utility</a:t>
            </a:r>
            <a:endParaRPr lang="en-CA" sz="2000">
              <a:solidFill>
                <a:srgbClr val="C00000"/>
              </a:solidFill>
              <a:latin typeface="Arial" pitchFamily="34" charset="0"/>
            </a:endParaRPr>
          </a:p>
        </p:txBody>
      </p:sp>
      <p:sp>
        <p:nvSpPr>
          <p:cNvPr id="26" name="TextBox 25"/>
          <p:cNvSpPr txBox="1">
            <a:spLocks noChangeArrowheads="1"/>
          </p:cNvSpPr>
          <p:nvPr/>
        </p:nvSpPr>
        <p:spPr bwMode="auto">
          <a:xfrm>
            <a:off x="7616825" y="3060700"/>
            <a:ext cx="474663"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35</a:t>
            </a:r>
          </a:p>
        </p:txBody>
      </p:sp>
      <p:sp>
        <p:nvSpPr>
          <p:cNvPr id="27" name="TextBox 26"/>
          <p:cNvSpPr txBox="1">
            <a:spLocks noChangeArrowheads="1"/>
          </p:cNvSpPr>
          <p:nvPr/>
        </p:nvSpPr>
        <p:spPr bwMode="auto">
          <a:xfrm>
            <a:off x="7616825" y="3060700"/>
            <a:ext cx="474663" cy="368300"/>
          </a:xfrm>
          <a:prstGeom prst="rect">
            <a:avLst/>
          </a:prstGeom>
          <a:solidFill>
            <a:schemeClr val="bg1"/>
          </a:solidFill>
          <a:ln w="9525">
            <a:noFill/>
            <a:miter lim="800000"/>
            <a:headEnd/>
            <a:tailEnd/>
          </a:ln>
        </p:spPr>
        <p:txBody>
          <a:bodyPr>
            <a:spAutoFit/>
          </a:bodyPr>
          <a:lstStyle/>
          <a:p>
            <a:r>
              <a:rPr lang="en-US" sz="1800" b="1">
                <a:solidFill>
                  <a:srgbClr val="C00000"/>
                </a:solidFill>
              </a:rPr>
              <a:t>35</a:t>
            </a:r>
          </a:p>
        </p:txBody>
      </p:sp>
      <p:sp>
        <p:nvSpPr>
          <p:cNvPr id="28" name="TextBox 27"/>
          <p:cNvSpPr txBox="1">
            <a:spLocks noChangeArrowheads="1"/>
          </p:cNvSpPr>
          <p:nvPr/>
        </p:nvSpPr>
        <p:spPr bwMode="auto">
          <a:xfrm>
            <a:off x="7616825" y="3421063"/>
            <a:ext cx="474663" cy="368300"/>
          </a:xfrm>
          <a:prstGeom prst="rect">
            <a:avLst/>
          </a:prstGeom>
          <a:solidFill>
            <a:schemeClr val="bg1"/>
          </a:solidFill>
          <a:ln w="9525">
            <a:noFill/>
            <a:miter lim="800000"/>
            <a:headEnd/>
            <a:tailEnd/>
          </a:ln>
        </p:spPr>
        <p:txBody>
          <a:bodyPr>
            <a:spAutoFit/>
          </a:bodyPr>
          <a:lstStyle/>
          <a:p>
            <a:r>
              <a:rPr lang="en-US" sz="1800" b="1">
                <a:solidFill>
                  <a:srgbClr val="C00000"/>
                </a:solidFill>
              </a:rPr>
              <a:t>95</a:t>
            </a:r>
          </a:p>
        </p:txBody>
      </p:sp>
      <p:sp>
        <p:nvSpPr>
          <p:cNvPr id="29" name="TextBox 28"/>
          <p:cNvSpPr txBox="1">
            <a:spLocks noChangeArrowheads="1"/>
          </p:cNvSpPr>
          <p:nvPr/>
        </p:nvSpPr>
        <p:spPr bwMode="auto">
          <a:xfrm>
            <a:off x="5983288" y="2420938"/>
            <a:ext cx="1541462" cy="708025"/>
          </a:xfrm>
          <a:prstGeom prst="rect">
            <a:avLst/>
          </a:prstGeom>
          <a:noFill/>
          <a:ln w="9525">
            <a:noFill/>
            <a:miter lim="800000"/>
            <a:headEnd/>
            <a:tailEnd/>
          </a:ln>
        </p:spPr>
        <p:txBody>
          <a:bodyPr wrap="none">
            <a:spAutoFit/>
          </a:bodyPr>
          <a:lstStyle/>
          <a:p>
            <a:pPr algn="ctr"/>
            <a:r>
              <a:rPr lang="en-US" sz="2000">
                <a:solidFill>
                  <a:schemeClr val="accent2"/>
                </a:solidFill>
                <a:latin typeface="Arial" pitchFamily="34" charset="0"/>
              </a:rPr>
              <a:t>Conditional </a:t>
            </a:r>
            <a:br>
              <a:rPr lang="en-US" sz="2000">
                <a:solidFill>
                  <a:schemeClr val="accent2"/>
                </a:solidFill>
                <a:latin typeface="Arial" pitchFamily="34" charset="0"/>
              </a:rPr>
            </a:br>
            <a:r>
              <a:rPr lang="en-US" sz="2000">
                <a:solidFill>
                  <a:schemeClr val="accent2"/>
                </a:solidFill>
                <a:latin typeface="Arial" pitchFamily="34" charset="0"/>
              </a:rPr>
              <a:t>probability</a:t>
            </a:r>
            <a:endParaRPr lang="en-CA" sz="2000">
              <a:solidFill>
                <a:schemeClr val="accent2"/>
              </a:solidFill>
              <a:latin typeface="Arial" pitchFamily="34" charset="0"/>
            </a:endParaRPr>
          </a:p>
        </p:txBody>
      </p:sp>
      <p:sp>
        <p:nvSpPr>
          <p:cNvPr id="23" name="TextBox 22"/>
          <p:cNvSpPr txBox="1">
            <a:spLocks noChangeArrowheads="1"/>
          </p:cNvSpPr>
          <p:nvPr/>
        </p:nvSpPr>
        <p:spPr bwMode="auto">
          <a:xfrm>
            <a:off x="8243888" y="2636838"/>
            <a:ext cx="936625" cy="400050"/>
          </a:xfrm>
          <a:prstGeom prst="rect">
            <a:avLst/>
          </a:prstGeom>
          <a:noFill/>
          <a:ln w="9525">
            <a:noFill/>
            <a:miter lim="800000"/>
            <a:headEnd/>
            <a:tailEnd/>
          </a:ln>
        </p:spPr>
        <p:txBody>
          <a:bodyPr wrap="none">
            <a:spAutoFit/>
          </a:bodyPr>
          <a:lstStyle/>
          <a:p>
            <a:r>
              <a:rPr lang="en-US" sz="2000">
                <a:solidFill>
                  <a:srgbClr val="00B050"/>
                </a:solidFill>
                <a:latin typeface="Arial" pitchFamily="34" charset="0"/>
              </a:rPr>
              <a:t>E[U|D]</a:t>
            </a:r>
            <a:endParaRPr lang="en-CA" sz="2000">
              <a:solidFill>
                <a:srgbClr val="00B050"/>
              </a:solidFill>
              <a:latin typeface="Arial" pitchFamily="34" charset="0"/>
            </a:endParaRPr>
          </a:p>
        </p:txBody>
      </p:sp>
      <p:sp>
        <p:nvSpPr>
          <p:cNvPr id="30" name="TextBox 29"/>
          <p:cNvSpPr txBox="1">
            <a:spLocks noChangeArrowheads="1"/>
          </p:cNvSpPr>
          <p:nvPr/>
        </p:nvSpPr>
        <p:spPr bwMode="auto">
          <a:xfrm>
            <a:off x="8532813" y="3213100"/>
            <a:ext cx="474662" cy="368300"/>
          </a:xfrm>
          <a:prstGeom prst="rect">
            <a:avLst/>
          </a:prstGeom>
          <a:solidFill>
            <a:schemeClr val="bg1"/>
          </a:solidFill>
          <a:ln w="9525">
            <a:noFill/>
            <a:miter lim="800000"/>
            <a:headEnd/>
            <a:tailEnd/>
          </a:ln>
        </p:spPr>
        <p:txBody>
          <a:bodyPr>
            <a:spAutoFit/>
          </a:bodyPr>
          <a:lstStyle/>
          <a:p>
            <a:r>
              <a:rPr lang="en-US" sz="1800" b="1">
                <a:solidFill>
                  <a:srgbClr val="00B050"/>
                </a:solidFill>
              </a:rPr>
              <a:t>83</a:t>
            </a:r>
          </a:p>
        </p:txBody>
      </p:sp>
      <p:sp>
        <p:nvSpPr>
          <p:cNvPr id="31" name="TextBox 30"/>
          <p:cNvSpPr txBox="1">
            <a:spLocks noChangeArrowheads="1"/>
          </p:cNvSpPr>
          <p:nvPr/>
        </p:nvSpPr>
        <p:spPr bwMode="auto">
          <a:xfrm>
            <a:off x="7596188" y="3924300"/>
            <a:ext cx="474662"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35</a:t>
            </a:r>
          </a:p>
        </p:txBody>
      </p:sp>
      <p:sp>
        <p:nvSpPr>
          <p:cNvPr id="32" name="TextBox 31"/>
          <p:cNvSpPr txBox="1">
            <a:spLocks noChangeArrowheads="1"/>
          </p:cNvSpPr>
          <p:nvPr/>
        </p:nvSpPr>
        <p:spPr bwMode="auto">
          <a:xfrm>
            <a:off x="7596188" y="3924300"/>
            <a:ext cx="474662" cy="368300"/>
          </a:xfrm>
          <a:prstGeom prst="rect">
            <a:avLst/>
          </a:prstGeom>
          <a:solidFill>
            <a:schemeClr val="bg1"/>
          </a:solidFill>
          <a:ln w="9525">
            <a:noFill/>
            <a:miter lim="800000"/>
            <a:headEnd/>
            <a:tailEnd/>
          </a:ln>
        </p:spPr>
        <p:txBody>
          <a:bodyPr>
            <a:spAutoFit/>
          </a:bodyPr>
          <a:lstStyle/>
          <a:p>
            <a:r>
              <a:rPr lang="en-US" sz="1800" b="1">
                <a:solidFill>
                  <a:srgbClr val="C00000"/>
                </a:solidFill>
              </a:rPr>
              <a:t>30</a:t>
            </a:r>
          </a:p>
        </p:txBody>
      </p:sp>
      <p:sp>
        <p:nvSpPr>
          <p:cNvPr id="33" name="TextBox 32"/>
          <p:cNvSpPr txBox="1">
            <a:spLocks noChangeArrowheads="1"/>
          </p:cNvSpPr>
          <p:nvPr/>
        </p:nvSpPr>
        <p:spPr bwMode="auto">
          <a:xfrm>
            <a:off x="7596188" y="4284663"/>
            <a:ext cx="474662" cy="368300"/>
          </a:xfrm>
          <a:prstGeom prst="rect">
            <a:avLst/>
          </a:prstGeom>
          <a:solidFill>
            <a:schemeClr val="bg1"/>
          </a:solidFill>
          <a:ln w="9525">
            <a:noFill/>
            <a:miter lim="800000"/>
            <a:headEnd/>
            <a:tailEnd/>
          </a:ln>
        </p:spPr>
        <p:txBody>
          <a:bodyPr>
            <a:spAutoFit/>
          </a:bodyPr>
          <a:lstStyle/>
          <a:p>
            <a:r>
              <a:rPr lang="en-US" sz="1800" b="1">
                <a:solidFill>
                  <a:srgbClr val="C00000"/>
                </a:solidFill>
              </a:rPr>
              <a:t>75</a:t>
            </a:r>
          </a:p>
        </p:txBody>
      </p:sp>
      <p:sp>
        <p:nvSpPr>
          <p:cNvPr id="34" name="TextBox 33"/>
          <p:cNvSpPr txBox="1">
            <a:spLocks noChangeArrowheads="1"/>
          </p:cNvSpPr>
          <p:nvPr/>
        </p:nvSpPr>
        <p:spPr bwMode="auto">
          <a:xfrm>
            <a:off x="7596188" y="4787900"/>
            <a:ext cx="474662"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35</a:t>
            </a:r>
          </a:p>
        </p:txBody>
      </p:sp>
      <p:sp>
        <p:nvSpPr>
          <p:cNvPr id="35" name="TextBox 34"/>
          <p:cNvSpPr txBox="1">
            <a:spLocks noChangeArrowheads="1"/>
          </p:cNvSpPr>
          <p:nvPr/>
        </p:nvSpPr>
        <p:spPr bwMode="auto">
          <a:xfrm>
            <a:off x="7697788" y="4787900"/>
            <a:ext cx="474662" cy="368300"/>
          </a:xfrm>
          <a:prstGeom prst="rect">
            <a:avLst/>
          </a:prstGeom>
          <a:solidFill>
            <a:schemeClr val="bg1"/>
          </a:solidFill>
          <a:ln w="9525">
            <a:noFill/>
            <a:miter lim="800000"/>
            <a:headEnd/>
            <a:tailEnd/>
          </a:ln>
        </p:spPr>
        <p:txBody>
          <a:bodyPr>
            <a:spAutoFit/>
          </a:bodyPr>
          <a:lstStyle/>
          <a:p>
            <a:r>
              <a:rPr lang="en-US" sz="1800" b="1">
                <a:solidFill>
                  <a:srgbClr val="C00000"/>
                </a:solidFill>
              </a:rPr>
              <a:t>3</a:t>
            </a:r>
          </a:p>
        </p:txBody>
      </p:sp>
      <p:sp>
        <p:nvSpPr>
          <p:cNvPr id="36" name="TextBox 35"/>
          <p:cNvSpPr txBox="1">
            <a:spLocks noChangeArrowheads="1"/>
          </p:cNvSpPr>
          <p:nvPr/>
        </p:nvSpPr>
        <p:spPr bwMode="auto">
          <a:xfrm>
            <a:off x="7553325" y="5148263"/>
            <a:ext cx="619125" cy="368300"/>
          </a:xfrm>
          <a:prstGeom prst="rect">
            <a:avLst/>
          </a:prstGeom>
          <a:solidFill>
            <a:schemeClr val="bg1"/>
          </a:solidFill>
          <a:ln w="9525">
            <a:noFill/>
            <a:miter lim="800000"/>
            <a:headEnd/>
            <a:tailEnd/>
          </a:ln>
        </p:spPr>
        <p:txBody>
          <a:bodyPr>
            <a:spAutoFit/>
          </a:bodyPr>
          <a:lstStyle/>
          <a:p>
            <a:r>
              <a:rPr lang="en-US" sz="1800" b="1">
                <a:solidFill>
                  <a:srgbClr val="C00000"/>
                </a:solidFill>
              </a:rPr>
              <a:t>100</a:t>
            </a:r>
          </a:p>
        </p:txBody>
      </p:sp>
      <p:sp>
        <p:nvSpPr>
          <p:cNvPr id="37" name="TextBox 36"/>
          <p:cNvSpPr txBox="1">
            <a:spLocks noChangeArrowheads="1"/>
          </p:cNvSpPr>
          <p:nvPr/>
        </p:nvSpPr>
        <p:spPr bwMode="auto">
          <a:xfrm>
            <a:off x="7596188" y="5651500"/>
            <a:ext cx="474662" cy="368300"/>
          </a:xfrm>
          <a:prstGeom prst="rect">
            <a:avLst/>
          </a:prstGeom>
          <a:solidFill>
            <a:schemeClr val="bg1"/>
          </a:solidFill>
          <a:ln w="9525">
            <a:noFill/>
            <a:miter lim="800000"/>
            <a:headEnd/>
            <a:tailEnd/>
          </a:ln>
        </p:spPr>
        <p:txBody>
          <a:bodyPr>
            <a:spAutoFit/>
          </a:bodyPr>
          <a:lstStyle/>
          <a:p>
            <a:r>
              <a:rPr lang="en-US" sz="1800" b="1">
                <a:solidFill>
                  <a:schemeClr val="accent2"/>
                </a:solidFill>
              </a:rPr>
              <a:t>35</a:t>
            </a:r>
          </a:p>
        </p:txBody>
      </p:sp>
      <p:sp>
        <p:nvSpPr>
          <p:cNvPr id="38" name="TextBox 37"/>
          <p:cNvSpPr txBox="1">
            <a:spLocks noChangeArrowheads="1"/>
          </p:cNvSpPr>
          <p:nvPr/>
        </p:nvSpPr>
        <p:spPr bwMode="auto">
          <a:xfrm>
            <a:off x="7697788" y="5651500"/>
            <a:ext cx="474662" cy="368300"/>
          </a:xfrm>
          <a:prstGeom prst="rect">
            <a:avLst/>
          </a:prstGeom>
          <a:solidFill>
            <a:schemeClr val="bg1"/>
          </a:solidFill>
          <a:ln w="9525">
            <a:noFill/>
            <a:miter lim="800000"/>
            <a:headEnd/>
            <a:tailEnd/>
          </a:ln>
        </p:spPr>
        <p:txBody>
          <a:bodyPr>
            <a:spAutoFit/>
          </a:bodyPr>
          <a:lstStyle/>
          <a:p>
            <a:r>
              <a:rPr lang="en-US" sz="1800" b="1">
                <a:solidFill>
                  <a:srgbClr val="C00000"/>
                </a:solidFill>
              </a:rPr>
              <a:t>0</a:t>
            </a:r>
          </a:p>
        </p:txBody>
      </p:sp>
      <p:sp>
        <p:nvSpPr>
          <p:cNvPr id="39" name="TextBox 38"/>
          <p:cNvSpPr txBox="1">
            <a:spLocks noChangeArrowheads="1"/>
          </p:cNvSpPr>
          <p:nvPr/>
        </p:nvSpPr>
        <p:spPr bwMode="auto">
          <a:xfrm>
            <a:off x="7626350" y="6011863"/>
            <a:ext cx="617538" cy="369887"/>
          </a:xfrm>
          <a:prstGeom prst="rect">
            <a:avLst/>
          </a:prstGeom>
          <a:solidFill>
            <a:schemeClr val="bg1"/>
          </a:solidFill>
          <a:ln w="9525">
            <a:noFill/>
            <a:miter lim="800000"/>
            <a:headEnd/>
            <a:tailEnd/>
          </a:ln>
        </p:spPr>
        <p:txBody>
          <a:bodyPr>
            <a:spAutoFit/>
          </a:bodyPr>
          <a:lstStyle/>
          <a:p>
            <a:r>
              <a:rPr lang="en-US" sz="1800" b="1">
                <a:solidFill>
                  <a:srgbClr val="C00000"/>
                </a:solidFill>
              </a:rPr>
              <a:t>80</a:t>
            </a:r>
          </a:p>
        </p:txBody>
      </p:sp>
      <p:sp>
        <p:nvSpPr>
          <p:cNvPr id="40" name="TextBox 39"/>
          <p:cNvSpPr txBox="1">
            <a:spLocks noChangeArrowheads="1"/>
          </p:cNvSpPr>
          <p:nvPr/>
        </p:nvSpPr>
        <p:spPr bwMode="auto">
          <a:xfrm>
            <a:off x="8337550" y="4068763"/>
            <a:ext cx="806450" cy="369887"/>
          </a:xfrm>
          <a:prstGeom prst="rect">
            <a:avLst/>
          </a:prstGeom>
          <a:solidFill>
            <a:schemeClr val="bg1"/>
          </a:solidFill>
          <a:ln w="9525">
            <a:noFill/>
            <a:miter lim="800000"/>
            <a:headEnd/>
            <a:tailEnd/>
          </a:ln>
        </p:spPr>
        <p:txBody>
          <a:bodyPr>
            <a:spAutoFit/>
          </a:bodyPr>
          <a:lstStyle/>
          <a:p>
            <a:r>
              <a:rPr lang="en-US" sz="1800" b="1">
                <a:solidFill>
                  <a:srgbClr val="00B050"/>
                </a:solidFill>
              </a:rPr>
              <a:t>74.55</a:t>
            </a:r>
          </a:p>
        </p:txBody>
      </p:sp>
      <p:sp>
        <p:nvSpPr>
          <p:cNvPr id="41" name="TextBox 40"/>
          <p:cNvSpPr txBox="1">
            <a:spLocks noChangeArrowheads="1"/>
          </p:cNvSpPr>
          <p:nvPr/>
        </p:nvSpPr>
        <p:spPr bwMode="auto">
          <a:xfrm>
            <a:off x="8459788" y="4941888"/>
            <a:ext cx="619125" cy="368300"/>
          </a:xfrm>
          <a:prstGeom prst="rect">
            <a:avLst/>
          </a:prstGeom>
          <a:solidFill>
            <a:schemeClr val="bg1"/>
          </a:solidFill>
          <a:ln w="9525">
            <a:noFill/>
            <a:miter lim="800000"/>
            <a:headEnd/>
            <a:tailEnd/>
          </a:ln>
        </p:spPr>
        <p:txBody>
          <a:bodyPr>
            <a:spAutoFit/>
          </a:bodyPr>
          <a:lstStyle/>
          <a:p>
            <a:r>
              <a:rPr lang="en-US" sz="1800" b="1">
                <a:solidFill>
                  <a:srgbClr val="00B050"/>
                </a:solidFill>
              </a:rPr>
              <a:t>80.6</a:t>
            </a:r>
          </a:p>
        </p:txBody>
      </p:sp>
      <p:sp>
        <p:nvSpPr>
          <p:cNvPr id="42" name="TextBox 41"/>
          <p:cNvSpPr txBox="1">
            <a:spLocks noChangeArrowheads="1"/>
          </p:cNvSpPr>
          <p:nvPr/>
        </p:nvSpPr>
        <p:spPr bwMode="auto">
          <a:xfrm>
            <a:off x="8439150" y="5797550"/>
            <a:ext cx="669925" cy="368300"/>
          </a:xfrm>
          <a:prstGeom prst="rect">
            <a:avLst/>
          </a:prstGeom>
          <a:solidFill>
            <a:schemeClr val="bg1"/>
          </a:solidFill>
          <a:ln w="9525">
            <a:noFill/>
            <a:miter lim="800000"/>
            <a:headEnd/>
            <a:tailEnd/>
          </a:ln>
        </p:spPr>
        <p:txBody>
          <a:bodyPr>
            <a:spAutoFit/>
          </a:bodyPr>
          <a:lstStyle/>
          <a:p>
            <a:r>
              <a:rPr lang="en-US" sz="1800" b="1">
                <a:solidFill>
                  <a:srgbClr val="00B050"/>
                </a:solidFill>
              </a:rPr>
              <a:t>79.2</a:t>
            </a:r>
          </a:p>
        </p:txBody>
      </p:sp>
      <p:sp>
        <p:nvSpPr>
          <p:cNvPr id="44" name="Rectangle 3"/>
          <p:cNvSpPr txBox="1">
            <a:spLocks noChangeArrowheads="1"/>
          </p:cNvSpPr>
          <p:nvPr/>
        </p:nvSpPr>
        <p:spPr bwMode="auto">
          <a:xfrm>
            <a:off x="323528" y="836712"/>
            <a:ext cx="80010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Pct val="100000"/>
              <a:buFont typeface="Arial" pitchFamily="34" charset="0"/>
              <a:buChar char="•"/>
              <a:tabLst/>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The </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MS PGothic" pitchFamily="34" charset="-128"/>
                <a:cs typeface="MS PGothic" charset="0"/>
              </a:rPr>
              <a:t>expected utility  </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of decision </a:t>
            </a:r>
            <a:r>
              <a:rPr kumimoji="0" lang="en-US" sz="2400" b="0" i="1"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D</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 = </a:t>
            </a:r>
            <a:r>
              <a:rPr kumimoji="0" lang="en-US" sz="2400" b="0" i="1" u="none" strike="noStrike" kern="0" cap="none" spc="0" normalizeH="0" baseline="0" noProof="0" dirty="0" err="1" smtClean="0">
                <a:ln>
                  <a:noFill/>
                </a:ln>
                <a:solidFill>
                  <a:schemeClr val="tx1"/>
                </a:solidFill>
                <a:effectLst/>
                <a:uLnTx/>
                <a:uFillTx/>
                <a:latin typeface="Times New Roman" pitchFamily="18" charset="0"/>
                <a:ea typeface="MS PGothic" pitchFamily="34" charset="-128"/>
                <a:cs typeface="MS PGothic" charset="0"/>
              </a:rPr>
              <a:t>d</a:t>
            </a:r>
            <a:r>
              <a:rPr kumimoji="0" lang="en-US" sz="2400" b="0" i="1" u="none" strike="noStrike" kern="0" cap="none" spc="0" normalizeH="0" baseline="-25000" noProof="0" dirty="0" err="1" smtClean="0">
                <a:ln>
                  <a:noFill/>
                </a:ln>
                <a:solidFill>
                  <a:schemeClr val="tx1"/>
                </a:solidFill>
                <a:effectLst/>
                <a:uLnTx/>
                <a:uFillTx/>
                <a:latin typeface="Times New Roman" pitchFamily="18" charset="0"/>
                <a:ea typeface="MS PGothic" pitchFamily="34" charset="-128"/>
                <a:cs typeface="MS PGothic" charset="0"/>
              </a:rPr>
              <a:t>i</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 is</a:t>
            </a:r>
          </a:p>
          <a:p>
            <a:pPr marL="342900" marR="0" lvl="0" indent="-342900" algn="l" defTabSz="914400" rtl="0" eaLnBrk="1" fontAlgn="base" latinLnBrk="0" hangingPunct="1">
              <a:lnSpc>
                <a:spcPct val="100000"/>
              </a:lnSpc>
              <a:spcBef>
                <a:spcPct val="20000"/>
              </a:spcBef>
              <a:spcAft>
                <a:spcPct val="0"/>
              </a:spcAft>
              <a:buClrTx/>
              <a:buSzPct val="100000"/>
              <a:tabLst/>
              <a:defRPr/>
            </a:pPr>
            <a:endParaRPr lang="en-US" sz="2400" kern="0" dirty="0" smtClean="0"/>
          </a:p>
          <a:p>
            <a:pPr marL="342900" marR="0" lvl="0" indent="-342900" algn="l" defTabSz="914400" rtl="0" eaLnBrk="1" fontAlgn="base" latinLnBrk="0" hangingPunct="1">
              <a:lnSpc>
                <a:spcPct val="100000"/>
              </a:lnSpc>
              <a:spcBef>
                <a:spcPts val="1200"/>
              </a:spcBef>
              <a:spcAft>
                <a:spcPct val="0"/>
              </a:spcAft>
              <a:buClrTx/>
              <a:buSzPct val="100000"/>
              <a:buFont typeface="Arial" pitchFamily="34" charset="0"/>
              <a:buChar char="•"/>
              <a:tabLst/>
              <a:defRPr/>
            </a:pPr>
            <a:r>
              <a:rPr lang="en-US" sz="2400" dirty="0" smtClean="0"/>
              <a:t>What is the </a:t>
            </a:r>
            <a:r>
              <a:rPr lang="en-US" sz="2400" dirty="0" smtClean="0">
                <a:solidFill>
                  <a:srgbClr val="FF0000"/>
                </a:solidFill>
              </a:rPr>
              <a:t>expected utility </a:t>
            </a:r>
            <a:r>
              <a:rPr lang="en-US" sz="2400" dirty="0" smtClean="0"/>
              <a:t>of </a:t>
            </a:r>
            <a:r>
              <a:rPr lang="en-US" sz="2400" dirty="0" err="1" smtClean="0"/>
              <a:t>Wearpads</a:t>
            </a:r>
            <a:r>
              <a:rPr lang="en-US" sz="2400" dirty="0" smtClean="0"/>
              <a:t>=yes, Way=short ?</a:t>
            </a:r>
          </a:p>
          <a:p>
            <a:pPr lvl="2"/>
            <a:r>
              <a:rPr lang="en-US" sz="2400" dirty="0" smtClean="0"/>
              <a:t>0.2 * 35 + 0.8 * 95 = 83</a:t>
            </a: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S PGothic" pitchFamily="34" charset="-128"/>
                <a:cs typeface="MS PGothic" charset="0"/>
              </a:rPr>
              <a:t> </a:t>
            </a:r>
          </a:p>
        </p:txBody>
      </p:sp>
      <p:sp>
        <p:nvSpPr>
          <p:cNvPr id="45" name="Rectangle 3"/>
          <p:cNvSpPr txBox="1">
            <a:spLocks noChangeArrowheads="1"/>
          </p:cNvSpPr>
          <p:nvPr/>
        </p:nvSpPr>
        <p:spPr bwMode="auto">
          <a:xfrm>
            <a:off x="1600200" y="1295400"/>
            <a:ext cx="5064224" cy="533400"/>
          </a:xfrm>
          <a:prstGeom prst="rect">
            <a:avLst/>
          </a:prstGeom>
          <a:solidFill>
            <a:srgbClr val="F7F9A9"/>
          </a:solid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15000"/>
              </a:lnSpc>
              <a:spcBef>
                <a:spcPct val="20000"/>
              </a:spcBef>
              <a:spcAft>
                <a:spcPct val="0"/>
              </a:spcAft>
              <a:buClrTx/>
              <a:buSzTx/>
              <a:buFont typeface="Wingdings" pitchFamily="2" charset="2"/>
              <a:buNone/>
              <a:tabLst/>
              <a:defRPr/>
            </a:pPr>
            <a:r>
              <a:rPr kumimoji="0" lang="en-US" sz="2400" b="0" i="0" u="none" strike="noStrike" kern="0" cap="none" spc="0" normalizeH="0" baseline="0" noProof="0" dirty="0" smtClean="0">
                <a:ln>
                  <a:noFill/>
                </a:ln>
                <a:solidFill>
                  <a:schemeClr val="tx1"/>
                </a:solidFill>
                <a:effectLst/>
                <a:uLnTx/>
                <a:uFillTx/>
                <a:latin typeface="Castellar" pitchFamily="18" charset="0"/>
                <a:ea typeface="Arial Unicode MS" pitchFamily="34" charset="-128"/>
                <a:cs typeface="Arial Unicode MS" pitchFamily="34" charset="-128"/>
              </a:rPr>
              <a:t>E</a:t>
            </a:r>
            <a:r>
              <a:rPr kumimoji="0" lang="en-US" sz="2400" b="0" i="0" u="none" strike="noStrike" kern="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a:t>
            </a:r>
            <a:r>
              <a:rPr kumimoji="0" lang="en-US" sz="2400" b="0" i="1" u="none" strike="noStrike" kern="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U</a:t>
            </a:r>
            <a:r>
              <a:rPr kumimoji="0" lang="en-US" sz="2400" b="0" i="0" u="none" strike="noStrike" kern="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 </a:t>
            </a:r>
            <a:r>
              <a:rPr kumimoji="0" lang="en-US" sz="2400" b="0" i="1" u="none" strike="noStrike" kern="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D</a:t>
            </a:r>
            <a:r>
              <a:rPr kumimoji="0" lang="en-US" sz="2400" b="0" i="0" u="none" strike="noStrike" kern="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 = </a:t>
            </a:r>
            <a:r>
              <a:rPr kumimoji="0" lang="en-US" sz="2400" b="0" i="1" u="none" strike="noStrike" kern="0" cap="none" spc="0" normalizeH="0" baseline="0" noProof="0" dirty="0" smtClean="0">
                <a:ln>
                  <a:noFill/>
                </a:ln>
                <a:solidFill>
                  <a:schemeClr val="tx1"/>
                </a:solidFill>
                <a:effectLst/>
                <a:uLnTx/>
                <a:uFillTx/>
                <a:latin typeface="+mn-lt"/>
                <a:ea typeface="+mn-ea"/>
                <a:cs typeface="+mn-cs"/>
              </a:rPr>
              <a:t>d</a:t>
            </a:r>
            <a:r>
              <a:rPr kumimoji="0" lang="en-US" sz="2400" b="0" i="1" u="none" strike="noStrike" kern="0" cap="none" spc="0" normalizeH="0" baseline="-25000" noProof="0" dirty="0" smtClean="0">
                <a:ln>
                  <a:noFill/>
                </a:ln>
                <a:solidFill>
                  <a:schemeClr val="tx1"/>
                </a:solidFill>
                <a:effectLst/>
                <a:uLnTx/>
                <a:uFillTx/>
                <a:latin typeface="+mn-lt"/>
                <a:ea typeface="+mn-ea"/>
                <a:cs typeface="+mn-cs"/>
              </a:rPr>
              <a:t>i</a:t>
            </a:r>
            <a:r>
              <a:rPr kumimoji="0" lang="en-US" sz="2400" b="0" i="1" u="none" strike="noStrike" kern="0" cap="none" spc="0" normalizeH="0" baseline="0" noProof="0" dirty="0" smtClean="0">
                <a:ln>
                  <a:noFill/>
                </a:ln>
                <a:solidFill>
                  <a:schemeClr val="tx1"/>
                </a:solidFill>
                <a:effectLst/>
                <a:uLnTx/>
                <a:uFillTx/>
                <a:latin typeface="+mn-lt"/>
                <a:ea typeface="+mn-ea"/>
                <a:cs typeface="+mn-cs"/>
              </a:rPr>
              <a:t> </a:t>
            </a: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nn-NO" sz="2400" b="0" i="0" u="none" strike="noStrike" kern="0" cap="none" spc="0" normalizeH="0" baseline="0" noProof="0" dirty="0" smtClean="0">
                <a:ln>
                  <a:noFill/>
                </a:ln>
                <a:solidFill>
                  <a:schemeClr val="tx1"/>
                </a:solidFill>
                <a:effectLst/>
                <a:uLnTx/>
                <a:uFillTx/>
                <a:latin typeface="+mn-lt"/>
                <a:ea typeface="+mn-ea"/>
                <a:cs typeface="+mn-cs"/>
              </a:rPr>
              <a:t> </a:t>
            </a:r>
            <a:r>
              <a:rPr kumimoji="0" lang="nn-NO" sz="2400" b="0" i="0" u="none" strike="noStrike" kern="0" cap="none" spc="0" normalizeH="0" baseline="0" noProof="0" dirty="0" smtClean="0">
                <a:ln>
                  <a:noFill/>
                </a:ln>
                <a:solidFill>
                  <a:schemeClr val="tx1"/>
                </a:solidFill>
                <a:effectLst/>
                <a:uLnTx/>
                <a:uFillTx/>
                <a:latin typeface="Symbol" pitchFamily="18" charset="2"/>
                <a:ea typeface="+mn-ea"/>
                <a:cs typeface="+mn-cs"/>
                <a:sym typeface="Symbol" pitchFamily="18" charset="2"/>
              </a:rPr>
              <a:t></a:t>
            </a:r>
            <a:r>
              <a:rPr kumimoji="0" lang="nn-NO" sz="2400" b="0" i="0" u="none" strike="noStrike" kern="0" cap="none" spc="0" normalizeH="0" baseline="0" noProof="0" dirty="0" smtClean="0">
                <a:ln>
                  <a:noFill/>
                </a:ln>
                <a:solidFill>
                  <a:schemeClr val="tx1"/>
                </a:solidFill>
                <a:effectLst/>
                <a:uLnTx/>
                <a:uFillTx/>
                <a:latin typeface="+mn-lt"/>
                <a:ea typeface="+mn-ea"/>
                <a:cs typeface="+mn-cs"/>
              </a:rPr>
              <a:t> </a:t>
            </a:r>
            <a:r>
              <a:rPr kumimoji="0" lang="nn-NO" sz="2400" b="0" i="0" u="none" strike="noStrike" kern="0" cap="none" spc="0" normalizeH="0" baseline="-25000" noProof="0" dirty="0" smtClean="0">
                <a:ln>
                  <a:noFill/>
                </a:ln>
                <a:solidFill>
                  <a:schemeClr val="tx1"/>
                </a:solidFill>
                <a:effectLst/>
                <a:uLnTx/>
                <a:uFillTx/>
                <a:latin typeface="cmmi10" pitchFamily="34" charset="0"/>
                <a:ea typeface="+mn-ea"/>
                <a:cs typeface="+mn-cs"/>
              </a:rPr>
              <a:t>w</a:t>
            </a:r>
            <a:r>
              <a:rPr kumimoji="0" lang="nn-NO" sz="2400" b="0" i="0" u="none" strike="noStrike" kern="0" cap="none" spc="0" normalizeH="0" baseline="-25000" noProof="0" dirty="0" smtClean="0">
                <a:ln>
                  <a:noFill/>
                </a:ln>
                <a:solidFill>
                  <a:schemeClr val="tx1"/>
                </a:solidFill>
                <a:effectLst/>
                <a:uLnTx/>
                <a:uFillTx/>
                <a:latin typeface="msam10" pitchFamily="34" charset="0"/>
                <a:ea typeface="+mn-ea"/>
                <a:cs typeface="+mn-cs"/>
              </a:rPr>
              <a:t>╞ (</a:t>
            </a:r>
            <a:r>
              <a:rPr kumimoji="0" lang="en-US" sz="2400" b="0" i="1" u="none" strike="noStrike" kern="0" cap="none" spc="0" normalizeH="0" baseline="-25000" noProof="0" dirty="0" smtClean="0">
                <a:ln>
                  <a:noFill/>
                </a:ln>
                <a:solidFill>
                  <a:schemeClr val="tx1"/>
                </a:solidFill>
                <a:effectLst/>
                <a:uLnTx/>
                <a:uFillTx/>
                <a:latin typeface="+mn-lt"/>
                <a:ea typeface="Arial Unicode MS" pitchFamily="34" charset="-128"/>
                <a:cs typeface="Arial Unicode MS" pitchFamily="34" charset="-128"/>
              </a:rPr>
              <a:t>D</a:t>
            </a:r>
            <a:r>
              <a:rPr kumimoji="0" lang="en-US" sz="2400" b="0" i="0" u="none" strike="noStrike" kern="0" cap="none" spc="0" normalizeH="0" baseline="-25000" noProof="0" dirty="0" smtClean="0">
                <a:ln>
                  <a:noFill/>
                </a:ln>
                <a:solidFill>
                  <a:schemeClr val="tx1"/>
                </a:solidFill>
                <a:effectLst/>
                <a:uLnTx/>
                <a:uFillTx/>
                <a:latin typeface="+mn-lt"/>
                <a:ea typeface="Arial Unicode MS" pitchFamily="34" charset="-128"/>
                <a:cs typeface="Arial Unicode MS" pitchFamily="34" charset="-128"/>
              </a:rPr>
              <a:t> = </a:t>
            </a:r>
            <a:r>
              <a:rPr kumimoji="0" lang="en-US" sz="2400" b="0" i="1" u="none" strike="noStrike" kern="0" cap="none" spc="0" normalizeH="0" baseline="-25000" noProof="0" dirty="0" smtClean="0">
                <a:ln>
                  <a:noFill/>
                </a:ln>
                <a:solidFill>
                  <a:schemeClr val="tx1"/>
                </a:solidFill>
                <a:effectLst/>
                <a:uLnTx/>
                <a:uFillTx/>
                <a:latin typeface="+mn-lt"/>
                <a:ea typeface="+mn-ea"/>
                <a:cs typeface="+mn-cs"/>
              </a:rPr>
              <a:t>d</a:t>
            </a:r>
            <a:r>
              <a:rPr kumimoji="0" lang="en-US" sz="2400" b="0" i="1" u="none" strike="noStrike" kern="0" cap="none" spc="0" normalizeH="0" baseline="-40000" noProof="0" dirty="0" smtClean="0">
                <a:ln>
                  <a:noFill/>
                </a:ln>
                <a:solidFill>
                  <a:schemeClr val="tx1"/>
                </a:solidFill>
                <a:effectLst/>
                <a:uLnTx/>
                <a:uFillTx/>
                <a:latin typeface="+mn-lt"/>
                <a:ea typeface="+mn-ea"/>
                <a:cs typeface="+mn-cs"/>
              </a:rPr>
              <a:t>i</a:t>
            </a:r>
            <a:r>
              <a:rPr kumimoji="0" lang="nn-NO" sz="2400" b="0" i="0" u="none" strike="noStrike" kern="0" cap="none" spc="0" normalizeH="0" baseline="-40000" noProof="0" dirty="0" smtClean="0">
                <a:ln>
                  <a:noFill/>
                </a:ln>
                <a:solidFill>
                  <a:schemeClr val="tx1"/>
                </a:solidFill>
                <a:effectLst/>
                <a:uLnTx/>
                <a:uFillTx/>
                <a:latin typeface="msam10" pitchFamily="34" charset="0"/>
                <a:ea typeface="+mn-ea"/>
                <a:cs typeface="+mn-cs"/>
              </a:rPr>
              <a:t> </a:t>
            </a:r>
            <a:r>
              <a:rPr kumimoji="0" lang="nn-NO" sz="2400" b="0" i="0" u="none" strike="noStrike" kern="0" cap="none" spc="0" normalizeH="0" baseline="-25000" noProof="0" dirty="0" smtClean="0">
                <a:ln>
                  <a:noFill/>
                </a:ln>
                <a:solidFill>
                  <a:schemeClr val="tx1"/>
                </a:solidFill>
                <a:effectLst/>
                <a:uLnTx/>
                <a:uFillTx/>
                <a:latin typeface="msam10" pitchFamily="34" charset="0"/>
                <a:ea typeface="+mn-ea"/>
                <a:cs typeface="+mn-cs"/>
              </a:rPr>
              <a:t>)</a:t>
            </a:r>
            <a:r>
              <a:rPr kumimoji="0" lang="nn-NO" sz="2400" b="0" i="1" u="none" strike="noStrike" kern="0" cap="none" spc="0" normalizeH="0" baseline="0" noProof="0" dirty="0" smtClean="0">
                <a:ln>
                  <a:noFill/>
                </a:ln>
                <a:solidFill>
                  <a:schemeClr val="tx1"/>
                </a:solidFill>
                <a:effectLst/>
                <a:uLnTx/>
                <a:uFillTx/>
                <a:latin typeface="+mn-lt"/>
                <a:ea typeface="+mn-ea"/>
                <a:cs typeface="+mn-cs"/>
              </a:rPr>
              <a:t>P</a:t>
            </a:r>
            <a:r>
              <a:rPr kumimoji="0" lang="nn-NO" sz="2400" b="0" i="0" u="none" strike="noStrike" kern="0" cap="none" spc="0" normalizeH="0" baseline="0" noProof="0" dirty="0" smtClean="0">
                <a:ln>
                  <a:noFill/>
                </a:ln>
                <a:solidFill>
                  <a:schemeClr val="tx1"/>
                </a:solidFill>
                <a:effectLst/>
                <a:uLnTx/>
                <a:uFillTx/>
                <a:latin typeface="+mn-lt"/>
                <a:ea typeface="+mn-ea"/>
                <a:cs typeface="+mn-cs"/>
              </a:rPr>
              <a:t>(</a:t>
            </a:r>
            <a:r>
              <a:rPr kumimoji="0" lang="nn-NO" sz="2400" b="0" i="1" u="none" strike="noStrike" kern="0" cap="none" spc="0" normalizeH="0" baseline="0" noProof="0" dirty="0" smtClean="0">
                <a:ln>
                  <a:noFill/>
                </a:ln>
                <a:solidFill>
                  <a:schemeClr val="tx1"/>
                </a:solidFill>
                <a:effectLst/>
                <a:uLnTx/>
                <a:uFillTx/>
                <a:latin typeface="Times New Roman" pitchFamily="18" charset="0"/>
                <a:ea typeface="+mn-ea"/>
                <a:cs typeface="+mn-cs"/>
              </a:rPr>
              <a:t>w</a:t>
            </a:r>
            <a:r>
              <a:rPr kumimoji="0" lang="nn-NO" sz="2400" b="0" i="0" u="none" strike="noStrike" kern="0" cap="none" spc="0" normalizeH="0" baseline="0" noProof="0" dirty="0" smtClean="0">
                <a:ln>
                  <a:noFill/>
                </a:ln>
                <a:solidFill>
                  <a:schemeClr val="tx1"/>
                </a:solidFill>
                <a:effectLst/>
                <a:uLnTx/>
                <a:uFillTx/>
                <a:latin typeface="+mn-lt"/>
                <a:ea typeface="+mn-ea"/>
                <a:cs typeface="+mn-cs"/>
              </a:rPr>
              <a:t>) </a:t>
            </a:r>
            <a:r>
              <a:rPr kumimoji="0" lang="nn-NO" sz="2400" b="0" i="1" u="none" strike="noStrike" kern="0" cap="none" spc="0" normalizeH="0" baseline="0" noProof="0" dirty="0" smtClean="0">
                <a:ln>
                  <a:noFill/>
                </a:ln>
                <a:solidFill>
                  <a:schemeClr val="tx1"/>
                </a:solidFill>
                <a:effectLst/>
                <a:uLnTx/>
                <a:uFillTx/>
                <a:latin typeface="+mn-lt"/>
                <a:ea typeface="+mn-ea"/>
                <a:cs typeface="+mn-cs"/>
              </a:rPr>
              <a:t>U</a:t>
            </a:r>
            <a:r>
              <a:rPr kumimoji="0" lang="nn-NO" sz="2400" b="0" i="0" u="none" strike="noStrike" kern="0" cap="none" spc="0" normalizeH="0" baseline="0" noProof="0" dirty="0" smtClean="0">
                <a:ln>
                  <a:noFill/>
                </a:ln>
                <a:solidFill>
                  <a:schemeClr val="tx1"/>
                </a:solidFill>
                <a:effectLst/>
                <a:uLnTx/>
                <a:uFillTx/>
                <a:latin typeface="+mn-lt"/>
                <a:ea typeface="+mn-ea"/>
                <a:cs typeface="+mn-cs"/>
              </a:rPr>
              <a:t>(</a:t>
            </a:r>
            <a:r>
              <a:rPr kumimoji="0" lang="nn-NO" sz="2400" b="0" i="1" u="none" strike="noStrike" kern="0" cap="none" spc="0" normalizeH="0" baseline="0" noProof="0" dirty="0" smtClean="0">
                <a:ln>
                  <a:noFill/>
                </a:ln>
                <a:solidFill>
                  <a:schemeClr val="tx1"/>
                </a:solidFill>
                <a:effectLst/>
                <a:uLnTx/>
                <a:uFillTx/>
                <a:latin typeface="Times New Roman" pitchFamily="18" charset="0"/>
                <a:ea typeface="+mn-ea"/>
                <a:cs typeface="+mn-cs"/>
              </a:rPr>
              <a:t>w</a:t>
            </a:r>
            <a:r>
              <a:rPr kumimoji="0" lang="nn-NO" sz="2400" b="0" i="0" u="none" strike="noStrike" kern="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8" grpId="0"/>
      <p:bldP spid="19" grpId="0" animBg="1"/>
      <p:bldP spid="20" grpId="0"/>
      <p:bldP spid="21" grpId="0" animBg="1"/>
      <p:bldP spid="22" grpId="0"/>
      <p:bldP spid="25" grpId="0"/>
      <p:bldP spid="26" grpId="0" animBg="1"/>
      <p:bldP spid="27" grpId="0" animBg="1"/>
      <p:bldP spid="28" grpId="0" animBg="1"/>
      <p:bldP spid="29" grpId="0"/>
      <p:bldP spid="23"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Lecture Overview</a:t>
            </a:r>
          </a:p>
        </p:txBody>
      </p:sp>
      <p:sp>
        <p:nvSpPr>
          <p:cNvPr id="21507" name="Rectangle 3"/>
          <p:cNvSpPr>
            <a:spLocks noGrp="1" noChangeArrowheads="1"/>
          </p:cNvSpPr>
          <p:nvPr>
            <p:ph type="body" idx="1"/>
          </p:nvPr>
        </p:nvSpPr>
        <p:spPr>
          <a:xfrm>
            <a:off x="381000" y="914400"/>
            <a:ext cx="8534400" cy="5334000"/>
          </a:xfrm>
        </p:spPr>
        <p:txBody>
          <a:bodyPr/>
          <a:lstStyle/>
          <a:p>
            <a:pPr eaLnBrk="1" hangingPunct="1">
              <a:buFontTx/>
              <a:buChar char="•"/>
            </a:pPr>
            <a:r>
              <a:rPr lang="en-US" sz="3600" dirty="0" smtClean="0">
                <a:solidFill>
                  <a:schemeClr val="tx2"/>
                </a:solidFill>
              </a:rPr>
              <a:t>One-Off Decision </a:t>
            </a:r>
          </a:p>
          <a:p>
            <a:pPr lvl="1" eaLnBrk="1" hangingPunct="1"/>
            <a:r>
              <a:rPr lang="en-US" sz="3200" dirty="0" smtClean="0">
                <a:solidFill>
                  <a:schemeClr val="tx2"/>
                </a:solidFill>
              </a:rPr>
              <a:t>Example</a:t>
            </a:r>
          </a:p>
          <a:p>
            <a:pPr lvl="1" eaLnBrk="1" hangingPunct="1"/>
            <a:r>
              <a:rPr lang="en-US" sz="3200" dirty="0" smtClean="0">
                <a:solidFill>
                  <a:schemeClr val="tx2"/>
                </a:solidFill>
              </a:rPr>
              <a:t>Optimal Decision: Utilities / Preferences</a:t>
            </a:r>
          </a:p>
          <a:p>
            <a:pPr lvl="1" eaLnBrk="1" hangingPunct="1"/>
            <a:r>
              <a:rPr lang="en-US" sz="3200" b="1" dirty="0" smtClean="0">
                <a:solidFill>
                  <a:schemeClr val="tx2"/>
                </a:solidFill>
              </a:rPr>
              <a:t>Single stage Decision Networks</a:t>
            </a:r>
          </a:p>
          <a:p>
            <a:pPr eaLnBrk="1" hangingPunct="1">
              <a:buFontTx/>
              <a:buChar char="•"/>
            </a:pPr>
            <a:r>
              <a:rPr lang="en-US" sz="3600" dirty="0" smtClean="0">
                <a:solidFill>
                  <a:schemeClr val="tx2"/>
                </a:solidFill>
              </a:rPr>
              <a:t>Sequential Decisions</a:t>
            </a:r>
          </a:p>
          <a:p>
            <a:pPr lvl="1" eaLnBrk="1" hangingPunct="1"/>
            <a:r>
              <a:rPr lang="en-US" sz="3200" dirty="0" smtClean="0">
                <a:solidFill>
                  <a:schemeClr val="tx2"/>
                </a:solidFill>
              </a:rPr>
              <a:t>Representation</a:t>
            </a:r>
          </a:p>
          <a:p>
            <a:pPr lvl="1" eaLnBrk="1" hangingPunct="1"/>
            <a:r>
              <a:rPr lang="en-US" sz="3200" dirty="0" smtClean="0">
                <a:solidFill>
                  <a:schemeClr val="tx2"/>
                </a:solidFill>
              </a:rPr>
              <a:t>Policies</a:t>
            </a:r>
          </a:p>
          <a:p>
            <a:pPr lvl="1" eaLnBrk="1" hangingPunct="1"/>
            <a:r>
              <a:rPr lang="en-US" sz="3200" dirty="0" smtClean="0">
                <a:solidFill>
                  <a:schemeClr val="tx2"/>
                </a:solidFill>
              </a:rPr>
              <a:t>Finding Optimal Policies</a:t>
            </a:r>
          </a:p>
          <a:p>
            <a:pPr eaLnBrk="1" hangingPunct="1"/>
            <a:endParaRPr lang="en-US" sz="3600" dirty="0" smtClean="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2"/>
          <p:cNvSpPr>
            <a:spLocks noGrp="1" noChangeArrowheads="1"/>
          </p:cNvSpPr>
          <p:nvPr>
            <p:ph type="title"/>
          </p:nvPr>
        </p:nvSpPr>
        <p:spPr/>
        <p:txBody>
          <a:bodyPr/>
          <a:lstStyle/>
          <a:p>
            <a:pPr eaLnBrk="1" hangingPunct="1"/>
            <a:r>
              <a:rPr lang="en-US" sz="3200" b="0" smtClean="0"/>
              <a:t>Single-stage decision networks</a:t>
            </a:r>
            <a:br>
              <a:rPr lang="en-US" sz="3200" b="0" smtClean="0"/>
            </a:br>
            <a:endParaRPr lang="en-US" sz="3200" b="0" smtClean="0"/>
          </a:p>
        </p:txBody>
      </p:sp>
      <p:sp>
        <p:nvSpPr>
          <p:cNvPr id="12299" name="Rectangle 3"/>
          <p:cNvSpPr>
            <a:spLocks noGrp="1" noChangeArrowheads="1"/>
          </p:cNvSpPr>
          <p:nvPr>
            <p:ph type="body" idx="1"/>
          </p:nvPr>
        </p:nvSpPr>
        <p:spPr>
          <a:xfrm>
            <a:off x="250825" y="620713"/>
            <a:ext cx="5976938" cy="2808287"/>
          </a:xfrm>
        </p:spPr>
        <p:txBody>
          <a:bodyPr/>
          <a:lstStyle/>
          <a:p>
            <a:pPr eaLnBrk="1" hangingPunct="1"/>
            <a:r>
              <a:rPr lang="en-US" smtClean="0"/>
              <a:t>Extend belief networks with:</a:t>
            </a:r>
          </a:p>
          <a:p>
            <a:pPr eaLnBrk="1" hangingPunct="1">
              <a:buFontTx/>
              <a:buChar char="•"/>
            </a:pPr>
            <a:r>
              <a:rPr lang="en-US" sz="2400" b="1" smtClean="0"/>
              <a:t>Decision nodes</a:t>
            </a:r>
            <a:r>
              <a:rPr lang="en-US" sz="2400" smtClean="0"/>
              <a:t>, that the agent chooses the value for. Drawn as rectangle.</a:t>
            </a:r>
          </a:p>
          <a:p>
            <a:pPr eaLnBrk="1" hangingPunct="1">
              <a:buFontTx/>
              <a:buChar char="•"/>
            </a:pPr>
            <a:r>
              <a:rPr lang="en-US" sz="2400" b="1" smtClean="0"/>
              <a:t>Utility node</a:t>
            </a:r>
            <a:r>
              <a:rPr lang="en-US" sz="2400" smtClean="0"/>
              <a:t>, the parents are the variables on which the utility depends. Drawn as a diamond.</a:t>
            </a:r>
          </a:p>
          <a:p>
            <a:pPr eaLnBrk="1" hangingPunct="1">
              <a:buFontTx/>
              <a:buChar char="•"/>
            </a:pPr>
            <a:r>
              <a:rPr lang="en-US" sz="2400" smtClean="0"/>
              <a:t>Shows explicitly which decision nodes affect random variables</a:t>
            </a:r>
          </a:p>
          <a:p>
            <a:pPr eaLnBrk="1" hangingPunct="1">
              <a:buFontTx/>
              <a:buChar char="•"/>
            </a:pPr>
            <a:endParaRPr lang="en-US" sz="2400" smtClean="0"/>
          </a:p>
          <a:p>
            <a:pPr eaLnBrk="1" hangingPunct="1">
              <a:buFontTx/>
              <a:buChar char="•"/>
            </a:pPr>
            <a:endParaRPr lang="en-US" sz="2400" smtClean="0"/>
          </a:p>
        </p:txBody>
      </p:sp>
      <p:graphicFrame>
        <p:nvGraphicFramePr>
          <p:cNvPr id="88068" name="Group 4"/>
          <p:cNvGraphicFramePr>
            <a:graphicFrameLocks noGrp="1"/>
          </p:cNvGraphicFramePr>
          <p:nvPr/>
        </p:nvGraphicFramePr>
        <p:xfrm>
          <a:off x="6300788" y="981075"/>
          <a:ext cx="2268537" cy="1889760"/>
        </p:xfrm>
        <a:graphic>
          <a:graphicData uri="http://schemas.openxmlformats.org/drawingml/2006/table">
            <a:tbl>
              <a:tblPr/>
              <a:tblGrid>
                <a:gridCol w="755650"/>
                <a:gridCol w="936625"/>
                <a:gridCol w="576262"/>
              </a:tblGrid>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Which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Accident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5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8082" name="Group 18"/>
          <p:cNvGraphicFramePr>
            <a:graphicFrameLocks noGrp="1"/>
          </p:cNvGraphicFramePr>
          <p:nvPr/>
        </p:nvGraphicFramePr>
        <p:xfrm>
          <a:off x="5327650" y="3933825"/>
          <a:ext cx="3816350" cy="2305051"/>
        </p:xfrm>
        <a:graphic>
          <a:graphicData uri="http://schemas.openxmlformats.org/drawingml/2006/table">
            <a:tbl>
              <a:tblPr/>
              <a:tblGrid>
                <a:gridCol w="2981325"/>
                <a:gridCol w="835025"/>
              </a:tblGrid>
              <a:tr h="379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Which way     Accident      Wear Pads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Utility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long                 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long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short                true                </a:t>
                      </a:r>
                      <a:r>
                        <a:rPr kumimoji="0" lang="en-US" sz="1200" b="0" i="0" u="none" strike="noStrike" cap="none" normalizeH="0" baseline="0" dirty="0" err="1" smtClean="0">
                          <a:ln>
                            <a:noFill/>
                          </a:ln>
                          <a:solidFill>
                            <a:schemeClr val="tx1"/>
                          </a:solidFill>
                          <a:effectLst/>
                          <a:latin typeface="Arial Unicode MS" pitchFamily="34" charset="-128"/>
                        </a:rPr>
                        <a:t>true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short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75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Unicode MS" pitchFamily="34" charset="-128"/>
                        </a:rPr>
                        <a:t>100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8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2"/>
          <p:cNvSpPr>
            <a:spLocks noGrp="1" noChangeArrowheads="1"/>
          </p:cNvSpPr>
          <p:nvPr>
            <p:ph type="title"/>
          </p:nvPr>
        </p:nvSpPr>
        <p:spPr>
          <a:xfrm>
            <a:off x="323850" y="404813"/>
            <a:ext cx="8534400" cy="685800"/>
          </a:xfrm>
        </p:spPr>
        <p:txBody>
          <a:bodyPr/>
          <a:lstStyle/>
          <a:p>
            <a:pPr eaLnBrk="1" hangingPunct="1"/>
            <a:r>
              <a:rPr lang="en-US" sz="3200" smtClean="0"/>
              <a:t>Finding the optimal decision: We can use VE</a:t>
            </a:r>
            <a:br>
              <a:rPr lang="en-US" sz="3200" smtClean="0"/>
            </a:br>
            <a:endParaRPr lang="en-US" sz="3200" smtClean="0"/>
          </a:p>
        </p:txBody>
      </p:sp>
      <p:sp>
        <p:nvSpPr>
          <p:cNvPr id="13328" name="Rectangle 3"/>
          <p:cNvSpPr>
            <a:spLocks noGrp="1" noChangeArrowheads="1"/>
          </p:cNvSpPr>
          <p:nvPr>
            <p:ph type="body" idx="1"/>
          </p:nvPr>
        </p:nvSpPr>
        <p:spPr>
          <a:xfrm>
            <a:off x="0" y="981075"/>
            <a:ext cx="8207375" cy="1223963"/>
          </a:xfrm>
        </p:spPr>
        <p:txBody>
          <a:bodyPr/>
          <a:lstStyle/>
          <a:p>
            <a:pPr eaLnBrk="1" hangingPunct="1">
              <a:lnSpc>
                <a:spcPct val="80000"/>
              </a:lnSpc>
            </a:pPr>
            <a:r>
              <a:rPr lang="en-US" sz="2400" smtClean="0"/>
              <a:t>Suppose the </a:t>
            </a:r>
            <a:r>
              <a:rPr lang="en-US" sz="2400" smtClean="0">
                <a:solidFill>
                  <a:schemeClr val="accent2"/>
                </a:solidFill>
              </a:rPr>
              <a:t>random variables</a:t>
            </a:r>
            <a:r>
              <a:rPr lang="en-US" sz="2400" smtClean="0"/>
              <a:t> are </a:t>
            </a:r>
            <a:r>
              <a:rPr lang="en-US" sz="2400" i="1" smtClean="0"/>
              <a:t>X</a:t>
            </a:r>
            <a:r>
              <a:rPr lang="en-US" sz="2400" i="1" baseline="-25000" smtClean="0"/>
              <a:t>1</a:t>
            </a:r>
            <a:r>
              <a:rPr lang="en-US" sz="2400" i="1" smtClean="0"/>
              <a:t>, …, X</a:t>
            </a:r>
            <a:r>
              <a:rPr lang="en-US" sz="2400" i="1" baseline="-25000" smtClean="0"/>
              <a:t>n </a:t>
            </a:r>
            <a:r>
              <a:rPr lang="en-US" sz="2400" smtClean="0"/>
              <a:t>, the </a:t>
            </a:r>
            <a:r>
              <a:rPr lang="en-US" sz="2400" smtClean="0">
                <a:solidFill>
                  <a:schemeClr val="accent2"/>
                </a:solidFill>
              </a:rPr>
              <a:t>decision variables</a:t>
            </a:r>
            <a:r>
              <a:rPr lang="en-US" sz="2400" smtClean="0"/>
              <a:t> are the set </a:t>
            </a:r>
            <a:r>
              <a:rPr lang="en-US" sz="2400" i="1" smtClean="0"/>
              <a:t>D</a:t>
            </a:r>
            <a:r>
              <a:rPr lang="en-US" sz="2400" smtClean="0"/>
              <a:t>, and </a:t>
            </a:r>
            <a:r>
              <a:rPr lang="en-US" sz="2400" smtClean="0">
                <a:solidFill>
                  <a:schemeClr val="accent2"/>
                </a:solidFill>
              </a:rPr>
              <a:t>utility</a:t>
            </a:r>
            <a:r>
              <a:rPr lang="en-US" sz="2400" smtClean="0"/>
              <a:t> depends on </a:t>
            </a:r>
          </a:p>
          <a:p>
            <a:pPr eaLnBrk="1" hangingPunct="1">
              <a:lnSpc>
                <a:spcPct val="80000"/>
              </a:lnSpc>
            </a:pPr>
            <a:r>
              <a:rPr lang="en-US" sz="2400" i="1" smtClean="0"/>
              <a:t>pU</a:t>
            </a:r>
            <a:r>
              <a:rPr lang="en-US" sz="2400" i="1" smtClean="0">
                <a:ea typeface="Arial Unicode MS" pitchFamily="34" charset="-128"/>
                <a:cs typeface="Arial Unicode MS" pitchFamily="34" charset="-128"/>
              </a:rPr>
              <a:t>⊆ {</a:t>
            </a:r>
            <a:r>
              <a:rPr lang="en-US" sz="2400" i="1" smtClean="0"/>
              <a:t>X</a:t>
            </a:r>
            <a:r>
              <a:rPr lang="en-US" sz="2400" i="1" baseline="-25000" smtClean="0"/>
              <a:t>1</a:t>
            </a:r>
            <a:r>
              <a:rPr lang="en-US" sz="2400" i="1" smtClean="0"/>
              <a:t>, …, X</a:t>
            </a:r>
            <a:r>
              <a:rPr lang="en-US" sz="2400" i="1" baseline="-25000" smtClean="0"/>
              <a:t>n </a:t>
            </a:r>
            <a:r>
              <a:rPr lang="en-US" sz="2400" i="1" smtClean="0"/>
              <a:t>} </a:t>
            </a:r>
            <a:r>
              <a:rPr lang="en-US" sz="2400" i="1" smtClean="0">
                <a:ea typeface="Arial Unicode MS" pitchFamily="34" charset="-128"/>
                <a:cs typeface="Arial Unicode MS" pitchFamily="34" charset="-128"/>
              </a:rPr>
              <a:t>∪ D</a:t>
            </a:r>
          </a:p>
          <a:p>
            <a:pPr eaLnBrk="1" hangingPunct="1">
              <a:lnSpc>
                <a:spcPct val="80000"/>
              </a:lnSpc>
            </a:pPr>
            <a:r>
              <a:rPr lang="en-US" sz="2400" smtClean="0"/>
              <a:t>     </a:t>
            </a:r>
          </a:p>
          <a:p>
            <a:pPr eaLnBrk="1" hangingPunct="1">
              <a:lnSpc>
                <a:spcPct val="80000"/>
              </a:lnSpc>
            </a:pPr>
            <a:r>
              <a:rPr lang="en-US" sz="2400" smtClean="0">
                <a:latin typeface="Castellar" pitchFamily="18" charset="0"/>
              </a:rPr>
              <a:t> E</a:t>
            </a:r>
            <a:r>
              <a:rPr lang="en-US" sz="2400" smtClean="0"/>
              <a:t>(</a:t>
            </a:r>
            <a:r>
              <a:rPr lang="en-US" sz="2400" i="1" smtClean="0"/>
              <a:t>U</a:t>
            </a:r>
            <a:r>
              <a:rPr lang="en-US" sz="2400" smtClean="0"/>
              <a:t> |</a:t>
            </a:r>
            <a:r>
              <a:rPr lang="en-US" sz="2400" i="1" smtClean="0"/>
              <a:t>D</a:t>
            </a:r>
            <a:r>
              <a:rPr lang="en-US" sz="2400" smtClean="0"/>
              <a:t> ) = </a:t>
            </a:r>
          </a:p>
          <a:p>
            <a:pPr eaLnBrk="1" hangingPunct="1">
              <a:lnSpc>
                <a:spcPct val="80000"/>
              </a:lnSpc>
            </a:pPr>
            <a:r>
              <a:rPr lang="en-US" sz="2400" smtClean="0"/>
              <a:t>                   </a:t>
            </a:r>
          </a:p>
          <a:p>
            <a:pPr eaLnBrk="1" hangingPunct="1">
              <a:lnSpc>
                <a:spcPct val="80000"/>
              </a:lnSpc>
            </a:pPr>
            <a:r>
              <a:rPr lang="en-US" sz="2400" smtClean="0"/>
              <a:t>               </a:t>
            </a:r>
          </a:p>
          <a:p>
            <a:pPr eaLnBrk="1" hangingPunct="1">
              <a:lnSpc>
                <a:spcPct val="80000"/>
              </a:lnSpc>
            </a:pPr>
            <a:r>
              <a:rPr lang="en-US" sz="2400" smtClean="0"/>
              <a:t>		    =</a:t>
            </a:r>
          </a:p>
        </p:txBody>
      </p:sp>
      <p:sp>
        <p:nvSpPr>
          <p:cNvPr id="13329"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3330"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13331" name="Rectangle 6"/>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graphicFrame>
        <p:nvGraphicFramePr>
          <p:cNvPr id="90119" name="Object 7"/>
          <p:cNvGraphicFramePr>
            <a:graphicFrameLocks noChangeAspect="1"/>
          </p:cNvGraphicFramePr>
          <p:nvPr/>
        </p:nvGraphicFramePr>
        <p:xfrm>
          <a:off x="1600200" y="2286000"/>
          <a:ext cx="3405188" cy="741363"/>
        </p:xfrm>
        <a:graphic>
          <a:graphicData uri="http://schemas.openxmlformats.org/presentationml/2006/ole">
            <p:oleObj spid="_x0000_s13314" name="Equation" r:id="rId4" imgW="1815840" imgH="393480" progId="Equation.3">
              <p:embed/>
            </p:oleObj>
          </a:graphicData>
        </a:graphic>
      </p:graphicFrame>
      <p:sp>
        <p:nvSpPr>
          <p:cNvPr id="13332" name="Rectangle 8"/>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90121" name="Rectangle 9"/>
          <p:cNvSpPr>
            <a:spLocks noChangeArrowheads="1"/>
          </p:cNvSpPr>
          <p:nvPr/>
        </p:nvSpPr>
        <p:spPr bwMode="auto">
          <a:xfrm>
            <a:off x="228600" y="4724400"/>
            <a:ext cx="8532813" cy="2133600"/>
          </a:xfrm>
          <a:prstGeom prst="rect">
            <a:avLst/>
          </a:prstGeom>
          <a:noFill/>
          <a:ln w="9525">
            <a:noFill/>
            <a:miter lim="800000"/>
            <a:headEnd/>
            <a:tailEnd/>
          </a:ln>
        </p:spPr>
        <p:txBody>
          <a:bodyPr/>
          <a:lstStyle/>
          <a:p>
            <a:pPr marL="342900" indent="-342900">
              <a:spcBef>
                <a:spcPct val="20000"/>
              </a:spcBef>
            </a:pPr>
            <a:r>
              <a:rPr lang="en-US" sz="2400" dirty="0">
                <a:latin typeface="Arial Unicode MS" pitchFamily="34" charset="-128"/>
              </a:rPr>
              <a:t>To find the </a:t>
            </a:r>
            <a:r>
              <a:rPr lang="en-US" sz="2400" dirty="0">
                <a:solidFill>
                  <a:schemeClr val="accent2"/>
                </a:solidFill>
                <a:latin typeface="Arial Unicode MS" pitchFamily="34" charset="-128"/>
              </a:rPr>
              <a:t>optimal</a:t>
            </a:r>
            <a:r>
              <a:rPr lang="en-US" sz="2400" dirty="0">
                <a:latin typeface="Arial Unicode MS" pitchFamily="34" charset="-128"/>
              </a:rPr>
              <a:t> decision we can use VE:</a:t>
            </a:r>
          </a:p>
          <a:p>
            <a:pPr marL="914400" lvl="1" indent="-457200">
              <a:spcBef>
                <a:spcPct val="20000"/>
              </a:spcBef>
              <a:buClr>
                <a:schemeClr val="tx1"/>
              </a:buClr>
              <a:buSzPct val="120000"/>
              <a:buFont typeface="Arial Unicode MS" pitchFamily="34" charset="-128"/>
              <a:buAutoNum type="arabicPeriod"/>
            </a:pPr>
            <a:r>
              <a:rPr lang="en-US" sz="2000" dirty="0">
                <a:latin typeface="Arial Unicode MS" pitchFamily="34" charset="-128"/>
              </a:rPr>
              <a:t>Create a factor for each conditional probability </a:t>
            </a:r>
            <a:r>
              <a:rPr lang="en-US" sz="2000" dirty="0">
                <a:solidFill>
                  <a:schemeClr val="accent2"/>
                </a:solidFill>
                <a:latin typeface="Arial Unicode MS" pitchFamily="34" charset="-128"/>
              </a:rPr>
              <a:t>and for the utility</a:t>
            </a:r>
          </a:p>
          <a:p>
            <a:pPr marL="914400" lvl="1" indent="-457200">
              <a:spcBef>
                <a:spcPct val="20000"/>
              </a:spcBef>
              <a:buClr>
                <a:schemeClr val="tx1"/>
              </a:buClr>
              <a:buSzPct val="120000"/>
              <a:buFont typeface="Arial Unicode MS" pitchFamily="34" charset="-128"/>
              <a:buAutoNum type="arabicPeriod"/>
            </a:pPr>
            <a:r>
              <a:rPr lang="en-US" sz="2000" dirty="0">
                <a:latin typeface="Arial Unicode MS" pitchFamily="34" charset="-128"/>
              </a:rPr>
              <a:t>Multiply factors and sum out all of the random variables (This creates a factor on </a:t>
            </a:r>
            <a:r>
              <a:rPr lang="en-US" sz="2000" i="1" dirty="0">
                <a:latin typeface="Arial Unicode MS" pitchFamily="34" charset="-128"/>
              </a:rPr>
              <a:t>	</a:t>
            </a:r>
            <a:r>
              <a:rPr lang="en-US" sz="2000" dirty="0">
                <a:latin typeface="Arial Unicode MS" pitchFamily="34" charset="-128"/>
              </a:rPr>
              <a:t>that gives the expected utility for each </a:t>
            </a:r>
            <a:r>
              <a:rPr lang="en-US" sz="2000" i="1" dirty="0">
                <a:latin typeface="Arial Unicode MS" pitchFamily="34" charset="-128"/>
              </a:rPr>
              <a:t>	)</a:t>
            </a:r>
          </a:p>
          <a:p>
            <a:pPr marL="914400" lvl="1" indent="-457200">
              <a:spcBef>
                <a:spcPct val="20000"/>
              </a:spcBef>
              <a:buClr>
                <a:schemeClr val="tx1"/>
              </a:buClr>
              <a:buSzPct val="120000"/>
              <a:buFont typeface="Arial Unicode MS" pitchFamily="34" charset="-128"/>
              <a:buAutoNum type="arabicPeriod"/>
            </a:pPr>
            <a:r>
              <a:rPr lang="en-US" sz="2000" dirty="0">
                <a:latin typeface="Arial Unicode MS" pitchFamily="34" charset="-128"/>
              </a:rPr>
              <a:t>Choose the </a:t>
            </a:r>
            <a:r>
              <a:rPr lang="en-US" sz="2000" dirty="0" smtClean="0">
                <a:latin typeface="Arial Unicode MS" pitchFamily="34" charset="-128"/>
              </a:rPr>
              <a:t>   with </a:t>
            </a:r>
            <a:r>
              <a:rPr lang="en-US" sz="2000" dirty="0">
                <a:latin typeface="Arial Unicode MS" pitchFamily="34" charset="-128"/>
              </a:rPr>
              <a:t>the maximum value in the factor.</a:t>
            </a:r>
            <a:endParaRPr lang="en-US" sz="600" dirty="0">
              <a:latin typeface="Arial Unicode MS" pitchFamily="34" charset="-128"/>
            </a:endParaRPr>
          </a:p>
          <a:p>
            <a:pPr marL="342900" indent="-342900">
              <a:lnSpc>
                <a:spcPct val="80000"/>
              </a:lnSpc>
              <a:spcBef>
                <a:spcPct val="20000"/>
              </a:spcBef>
            </a:pPr>
            <a:r>
              <a:rPr lang="en-US" sz="800" dirty="0">
                <a:latin typeface="Arial Unicode MS" pitchFamily="34" charset="-128"/>
              </a:rPr>
              <a:t> </a:t>
            </a:r>
          </a:p>
        </p:txBody>
      </p:sp>
      <p:pic>
        <p:nvPicPr>
          <p:cNvPr id="13334" name="Picture 10"/>
          <p:cNvPicPr>
            <a:picLocks noChangeAspect="1" noChangeArrowheads="1"/>
          </p:cNvPicPr>
          <p:nvPr/>
        </p:nvPicPr>
        <p:blipFill>
          <a:blip r:embed="rId5" cstate="print"/>
          <a:srcRect/>
          <a:stretch>
            <a:fillRect/>
          </a:stretch>
        </p:blipFill>
        <p:spPr bwMode="auto">
          <a:xfrm>
            <a:off x="5181600" y="1676400"/>
            <a:ext cx="4321175" cy="1387475"/>
          </a:xfrm>
          <a:prstGeom prst="rect">
            <a:avLst/>
          </a:prstGeom>
          <a:noFill/>
          <a:ln w="9525" algn="ctr">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1"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4751D8A-AF98-48F2-8AB2-37E0A9982BDD}" type="slidenum">
              <a:rPr lang="en-US"/>
              <a:pPr>
                <a:defRPr/>
              </a:pPr>
              <a:t>2</a:t>
            </a:fld>
            <a:endParaRPr lang="en-US"/>
          </a:p>
        </p:txBody>
      </p:sp>
      <p:sp>
        <p:nvSpPr>
          <p:cNvPr id="1066" name="Rectangle 2"/>
          <p:cNvSpPr>
            <a:spLocks noGrp="1" noChangeArrowheads="1"/>
          </p:cNvSpPr>
          <p:nvPr>
            <p:ph type="title"/>
          </p:nvPr>
        </p:nvSpPr>
        <p:spPr>
          <a:xfrm>
            <a:off x="0" y="0"/>
            <a:ext cx="9144000" cy="685800"/>
          </a:xfrm>
        </p:spPr>
        <p:txBody>
          <a:bodyPr/>
          <a:lstStyle/>
          <a:p>
            <a:pPr eaLnBrk="1" hangingPunct="1"/>
            <a:r>
              <a:rPr lang="en-US" smtClean="0"/>
              <a:t>Planning in Stochastic Environments</a:t>
            </a:r>
          </a:p>
        </p:txBody>
      </p:sp>
      <p:sp>
        <p:nvSpPr>
          <p:cNvPr id="106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068"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06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07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07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07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07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07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07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07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07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9"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81"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8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08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08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08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08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089" name="Rectangle 9"/>
          <p:cNvSpPr>
            <a:spLocks noChangeArrowheads="1"/>
          </p:cNvSpPr>
          <p:nvPr/>
        </p:nvSpPr>
        <p:spPr bwMode="auto">
          <a:xfrm>
            <a:off x="5867400" y="4648200"/>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Decision Nets</a:t>
            </a:r>
          </a:p>
        </p:txBody>
      </p:sp>
      <p:sp>
        <p:nvSpPr>
          <p:cNvPr id="1091" name="Rectangle 24"/>
          <p:cNvSpPr>
            <a:spLocks noChangeArrowheads="1"/>
          </p:cNvSpPr>
          <p:nvPr/>
        </p:nvSpPr>
        <p:spPr bwMode="auto">
          <a:xfrm>
            <a:off x="6324600" y="518160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9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09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09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109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098"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a:latin typeface="Arial Unicode MS" pitchFamily="34" charset="-128"/>
              </a:rPr>
              <a:t>Markov Chains and HMMs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8"/>
          <p:cNvPicPr>
            <a:picLocks noChangeAspect="1" noChangeArrowheads="1"/>
          </p:cNvPicPr>
          <p:nvPr/>
        </p:nvPicPr>
        <p:blipFill>
          <a:blip r:embed="rId3" cstate="print"/>
          <a:srcRect/>
          <a:stretch>
            <a:fillRect/>
          </a:stretch>
        </p:blipFill>
        <p:spPr bwMode="auto">
          <a:xfrm>
            <a:off x="250825" y="2276475"/>
            <a:ext cx="5175250" cy="1611313"/>
          </a:xfrm>
          <a:prstGeom prst="rect">
            <a:avLst/>
          </a:prstGeom>
          <a:noFill/>
          <a:ln w="9525">
            <a:noFill/>
            <a:miter lim="800000"/>
            <a:headEnd/>
            <a:tailEnd/>
          </a:ln>
        </p:spPr>
      </p:pic>
      <p:sp>
        <p:nvSpPr>
          <p:cNvPr id="2" name="Title 1"/>
          <p:cNvSpPr>
            <a:spLocks noGrp="1"/>
          </p:cNvSpPr>
          <p:nvPr>
            <p:ph type="title"/>
          </p:nvPr>
        </p:nvSpPr>
        <p:spPr/>
        <p:txBody>
          <a:bodyPr/>
          <a:lstStyle/>
          <a:p>
            <a:pPr>
              <a:defRPr/>
            </a:pPr>
            <a:r>
              <a:rPr lang="en-US" sz="3600" smtClean="0"/>
              <a:t>VE Example: Step 1, create initial factors</a:t>
            </a:r>
            <a:endParaRPr sz="3600"/>
          </a:p>
        </p:txBody>
      </p:sp>
      <p:sp>
        <p:nvSpPr>
          <p:cNvPr id="54275" name="Slide Number Placeholder 3"/>
          <p:cNvSpPr>
            <a:spLocks noGrp="1"/>
          </p:cNvSpPr>
          <p:nvPr>
            <p:ph type="sldNum" sz="quarter" idx="10"/>
          </p:nvPr>
        </p:nvSpPr>
        <p:spPr>
          <a:noFill/>
          <a:ln>
            <a:miter lim="800000"/>
            <a:headEnd/>
            <a:tailEnd/>
          </a:ln>
        </p:spPr>
        <p:txBody>
          <a:bodyPr/>
          <a:lstStyle/>
          <a:p>
            <a:fld id="{3BDB3564-14E3-4EB9-8259-4B5D376749CE}" type="slidenum">
              <a:rPr lang="en-US">
                <a:solidFill>
                  <a:srgbClr val="000000"/>
                </a:solidFill>
              </a:rPr>
              <a:pPr/>
              <a:t>20</a:t>
            </a:fld>
            <a:endParaRPr lang="en-US">
              <a:solidFill>
                <a:srgbClr val="000000"/>
              </a:solidFill>
            </a:endParaRPr>
          </a:p>
        </p:txBody>
      </p:sp>
      <p:graphicFrame>
        <p:nvGraphicFramePr>
          <p:cNvPr id="5" name="Group 3"/>
          <p:cNvGraphicFramePr>
            <a:graphicFrameLocks/>
          </p:cNvGraphicFramePr>
          <p:nvPr/>
        </p:nvGraphicFramePr>
        <p:xfrm>
          <a:off x="4572000" y="3763963"/>
          <a:ext cx="4464050" cy="2554287"/>
        </p:xfrm>
        <a:graphic>
          <a:graphicData uri="http://schemas.openxmlformats.org/drawingml/2006/table">
            <a:tbl>
              <a:tblPr/>
              <a:tblGrid>
                <a:gridCol w="3672041"/>
                <a:gridCol w="792009"/>
              </a:tblGrid>
              <a:tr h="4453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    Accident A      Pads P</a:t>
                      </a:r>
                    </a:p>
                  </a:txBody>
                  <a:tcPr marL="91431" marR="91431" marT="45480" marB="454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Utility</a:t>
                      </a:r>
                    </a:p>
                  </a:txBody>
                  <a:tcPr marL="91431" marR="91431" marT="45480" marB="454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89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marL="91431" marR="91431" marT="45480" marB="4548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75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100</a:t>
                      </a:r>
                    </a:p>
                  </a:txBody>
                  <a:tcPr marL="91431" marR="91431" marT="45480" marB="4548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 name="Group 14"/>
          <p:cNvGraphicFramePr>
            <a:graphicFrameLocks/>
          </p:cNvGraphicFramePr>
          <p:nvPr/>
        </p:nvGraphicFramePr>
        <p:xfrm>
          <a:off x="4572000" y="971550"/>
          <a:ext cx="3238500" cy="1389063"/>
        </p:xfrm>
        <a:graphic>
          <a:graphicData uri="http://schemas.openxmlformats.org/drawingml/2006/table">
            <a:tbl>
              <a:tblPr/>
              <a:tblGrid>
                <a:gridCol w="1366621"/>
                <a:gridCol w="1079930"/>
                <a:gridCol w="791949"/>
              </a:tblGrid>
              <a:tr h="3040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a:t>
                      </a:r>
                    </a:p>
                  </a:txBody>
                  <a:tcPr marL="91424" marR="91424" marT="45317" marB="453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Accident A</a:t>
                      </a:r>
                    </a:p>
                  </a:txBody>
                  <a:tcPr marL="91424" marR="91424" marT="45317" marB="453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P(A|W)</a:t>
                      </a:r>
                    </a:p>
                  </a:txBody>
                  <a:tcPr marL="91424" marR="91424" marT="45317" marB="453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50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a:t>
                      </a:r>
                    </a:p>
                  </a:txBody>
                  <a:tcPr marL="91424" marR="91424" marT="45317" marB="453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txBody>
                  <a:tcPr marL="91424" marR="91424" marT="45317" marB="453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a:t>
                      </a:r>
                    </a:p>
                  </a:txBody>
                  <a:tcPr marL="91424" marR="91424" marT="45317" marB="453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1" name="Straight Connector 10"/>
          <p:cNvCxnSpPr/>
          <p:nvPr/>
        </p:nvCxnSpPr>
        <p:spPr>
          <a:xfrm flipH="1">
            <a:off x="3348038" y="1484313"/>
            <a:ext cx="1008062" cy="792162"/>
          </a:xfrm>
          <a:prstGeom prst="line">
            <a:avLst/>
          </a:prstGeom>
          <a:ln w="15875">
            <a:solidFill>
              <a:srgbClr val="3233D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5292725" y="3284538"/>
            <a:ext cx="1008063" cy="360362"/>
          </a:xfrm>
          <a:prstGeom prst="line">
            <a:avLst/>
          </a:prstGeom>
          <a:ln w="15875">
            <a:solidFill>
              <a:srgbClr val="3233D0"/>
            </a:solidFill>
          </a:ln>
        </p:spPr>
        <p:style>
          <a:lnRef idx="1">
            <a:schemeClr val="accent1"/>
          </a:lnRef>
          <a:fillRef idx="0">
            <a:schemeClr val="accent1"/>
          </a:fillRef>
          <a:effectRef idx="0">
            <a:schemeClr val="accent1"/>
          </a:effectRef>
          <a:fontRef idx="minor">
            <a:schemeClr val="tx1"/>
          </a:fontRef>
        </p:style>
      </p:cxnSp>
      <p:sp>
        <p:nvSpPr>
          <p:cNvPr id="54303" name="TextBox 8"/>
          <p:cNvSpPr txBox="1">
            <a:spLocks noChangeArrowheads="1"/>
          </p:cNvSpPr>
          <p:nvPr/>
        </p:nvSpPr>
        <p:spPr bwMode="auto">
          <a:xfrm>
            <a:off x="7867650" y="836613"/>
            <a:ext cx="1168400" cy="461962"/>
          </a:xfrm>
          <a:prstGeom prst="rect">
            <a:avLst/>
          </a:prstGeom>
          <a:noFill/>
          <a:ln w="9525">
            <a:noFill/>
            <a:miter lim="800000"/>
            <a:headEnd/>
            <a:tailEnd/>
          </a:ln>
        </p:spPr>
        <p:txBody>
          <a:bodyPr wrap="none">
            <a:spAutoFit/>
          </a:bodyPr>
          <a:lstStyle/>
          <a:p>
            <a:r>
              <a:rPr lang="en-US" sz="2400">
                <a:solidFill>
                  <a:srgbClr val="000000"/>
                </a:solidFill>
                <a:latin typeface="Arial" pitchFamily="34" charset="0"/>
                <a:ea typeface="MS PGothic" pitchFamily="34" charset="-128"/>
              </a:rPr>
              <a:t>f</a:t>
            </a:r>
            <a:r>
              <a:rPr lang="en-US" sz="2400" baseline="-25000">
                <a:solidFill>
                  <a:srgbClr val="000000"/>
                </a:solidFill>
                <a:latin typeface="Arial" pitchFamily="34" charset="0"/>
                <a:ea typeface="MS PGothic" pitchFamily="34" charset="-128"/>
              </a:rPr>
              <a:t>1</a:t>
            </a:r>
            <a:r>
              <a:rPr lang="en-US" sz="2400">
                <a:solidFill>
                  <a:srgbClr val="000000"/>
                </a:solidFill>
                <a:latin typeface="Arial" pitchFamily="34" charset="0"/>
                <a:ea typeface="MS PGothic" pitchFamily="34" charset="-128"/>
              </a:rPr>
              <a:t>(A,W)</a:t>
            </a:r>
            <a:endParaRPr lang="en-CA" sz="2400">
              <a:solidFill>
                <a:srgbClr val="000000"/>
              </a:solidFill>
              <a:latin typeface="Arial" pitchFamily="34" charset="0"/>
              <a:ea typeface="MS PGothic" pitchFamily="34" charset="-128"/>
            </a:endParaRPr>
          </a:p>
        </p:txBody>
      </p:sp>
      <p:sp>
        <p:nvSpPr>
          <p:cNvPr id="54304" name="TextBox 13"/>
          <p:cNvSpPr txBox="1">
            <a:spLocks noChangeArrowheads="1"/>
          </p:cNvSpPr>
          <p:nvPr/>
        </p:nvSpPr>
        <p:spPr bwMode="auto">
          <a:xfrm>
            <a:off x="7524750" y="3182938"/>
            <a:ext cx="1441450" cy="461962"/>
          </a:xfrm>
          <a:prstGeom prst="rect">
            <a:avLst/>
          </a:prstGeom>
          <a:noFill/>
          <a:ln w="9525">
            <a:noFill/>
            <a:miter lim="800000"/>
            <a:headEnd/>
            <a:tailEnd/>
          </a:ln>
        </p:spPr>
        <p:txBody>
          <a:bodyPr wrap="none">
            <a:spAutoFit/>
          </a:bodyPr>
          <a:lstStyle/>
          <a:p>
            <a:r>
              <a:rPr lang="en-US" sz="2400">
                <a:solidFill>
                  <a:srgbClr val="000000"/>
                </a:solidFill>
                <a:latin typeface="Arial" pitchFamily="34" charset="0"/>
                <a:ea typeface="MS PGothic" pitchFamily="34" charset="-128"/>
              </a:rPr>
              <a:t>f</a:t>
            </a:r>
            <a:r>
              <a:rPr lang="en-US" sz="2400" baseline="-25000">
                <a:solidFill>
                  <a:srgbClr val="000000"/>
                </a:solidFill>
                <a:latin typeface="Arial" pitchFamily="34" charset="0"/>
                <a:ea typeface="MS PGothic" pitchFamily="34" charset="-128"/>
              </a:rPr>
              <a:t>2</a:t>
            </a:r>
            <a:r>
              <a:rPr lang="en-US" sz="2400">
                <a:solidFill>
                  <a:srgbClr val="000000"/>
                </a:solidFill>
                <a:latin typeface="Arial" pitchFamily="34" charset="0"/>
                <a:ea typeface="MS PGothic" pitchFamily="34" charset="-128"/>
              </a:rPr>
              <a:t>(A,W,P)</a:t>
            </a:r>
            <a:endParaRPr lang="en-CA" sz="2400">
              <a:solidFill>
                <a:srgbClr val="000000"/>
              </a:solidFill>
              <a:latin typeface="Arial" pitchFamily="34" charset="0"/>
              <a:ea typeface="MS PGothic" pitchFamily="34" charset="-128"/>
            </a:endParaRPr>
          </a:p>
        </p:txBody>
      </p:sp>
      <p:graphicFrame>
        <p:nvGraphicFramePr>
          <p:cNvPr id="12" name="Object 11"/>
          <p:cNvGraphicFramePr>
            <a:graphicFrameLocks noChangeAspect="1"/>
          </p:cNvGraphicFramePr>
          <p:nvPr/>
        </p:nvGraphicFramePr>
        <p:xfrm>
          <a:off x="93663" y="4514850"/>
          <a:ext cx="4364037" cy="757238"/>
        </p:xfrm>
        <a:graphic>
          <a:graphicData uri="http://schemas.openxmlformats.org/presentationml/2006/ole">
            <p:oleObj spid="_x0000_s140290" name="Equation" r:id="rId4" imgW="1981200" imgH="342900" progId="Equation.3">
              <p:embed/>
            </p:oleObj>
          </a:graphicData>
        </a:graphic>
      </p:graphicFrame>
      <p:graphicFrame>
        <p:nvGraphicFramePr>
          <p:cNvPr id="15" name="Object 14"/>
          <p:cNvGraphicFramePr>
            <a:graphicFrameLocks noChangeAspect="1"/>
          </p:cNvGraphicFramePr>
          <p:nvPr/>
        </p:nvGraphicFramePr>
        <p:xfrm>
          <a:off x="900113" y="5197475"/>
          <a:ext cx="3573462" cy="752475"/>
        </p:xfrm>
        <a:graphic>
          <a:graphicData uri="http://schemas.openxmlformats.org/presentationml/2006/ole">
            <p:oleObj spid="_x0000_s140291" name="Equation" r:id="rId5" imgW="1625600" imgH="342900" progId="Equation.3">
              <p:embed/>
            </p:oleObj>
          </a:graphicData>
        </a:graphic>
      </p:graphicFrame>
      <p:sp>
        <p:nvSpPr>
          <p:cNvPr id="54307" name="Content Placeholder 2"/>
          <p:cNvSpPr>
            <a:spLocks noGrp="1"/>
          </p:cNvSpPr>
          <p:nvPr>
            <p:ph idx="1"/>
          </p:nvPr>
        </p:nvSpPr>
        <p:spPr>
          <a:xfrm>
            <a:off x="530225" y="836613"/>
            <a:ext cx="1881188" cy="1296987"/>
          </a:xfrm>
          <a:ln>
            <a:solidFill>
              <a:schemeClr val="tx1"/>
            </a:solidFill>
          </a:ln>
        </p:spPr>
        <p:txBody>
          <a:bodyPr/>
          <a:lstStyle/>
          <a:p>
            <a:pPr marL="0" indent="0">
              <a:buSzTx/>
              <a:buFontTx/>
              <a:buNone/>
            </a:pPr>
            <a:r>
              <a:rPr lang="en-US" sz="1800" smtClean="0"/>
              <a:t>Abbreviations:</a:t>
            </a:r>
          </a:p>
          <a:p>
            <a:pPr marL="0" indent="0">
              <a:buSzTx/>
              <a:buFontTx/>
              <a:buNone/>
            </a:pPr>
            <a:r>
              <a:rPr lang="en-US" sz="1800" smtClean="0"/>
              <a:t>W = Which Way</a:t>
            </a:r>
            <a:br>
              <a:rPr lang="en-US" sz="1800" smtClean="0"/>
            </a:br>
            <a:r>
              <a:rPr lang="en-US" sz="1800" smtClean="0"/>
              <a:t>P  = Wear Pads</a:t>
            </a:r>
            <a:br>
              <a:rPr lang="en-US" sz="1800" smtClean="0"/>
            </a:br>
            <a:r>
              <a:rPr lang="en-US" sz="1800" smtClean="0"/>
              <a:t>A  = Accident</a:t>
            </a:r>
            <a:endParaRPr lang="en-CA" sz="1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VE example: </a:t>
            </a:r>
            <a:r>
              <a:rPr lang="en-US"/>
              <a:t>step </a:t>
            </a:r>
            <a:r>
              <a:rPr lang="en-US" smtClean="0"/>
              <a:t>2, sum out A</a:t>
            </a:r>
            <a:endParaRPr/>
          </a:p>
        </p:txBody>
      </p:sp>
      <p:sp>
        <p:nvSpPr>
          <p:cNvPr id="55298" name="Content Placeholder 2"/>
          <p:cNvSpPr>
            <a:spLocks noGrp="1"/>
          </p:cNvSpPr>
          <p:nvPr>
            <p:ph idx="1"/>
          </p:nvPr>
        </p:nvSpPr>
        <p:spPr>
          <a:xfrm>
            <a:off x="4860925" y="990600"/>
            <a:ext cx="3743325" cy="806450"/>
          </a:xfrm>
        </p:spPr>
        <p:txBody>
          <a:bodyPr/>
          <a:lstStyle/>
          <a:p>
            <a:pPr marL="0" indent="0">
              <a:buSzTx/>
              <a:buFontTx/>
              <a:buNone/>
            </a:pPr>
            <a:r>
              <a:rPr lang="en-US" smtClean="0"/>
              <a:t>Step 2a: compute product f</a:t>
            </a:r>
            <a:r>
              <a:rPr lang="en-US" baseline="-25000" smtClean="0"/>
              <a:t>1</a:t>
            </a:r>
            <a:r>
              <a:rPr lang="en-US" smtClean="0"/>
              <a:t>(A,W) </a:t>
            </a:r>
            <a:r>
              <a:rPr lang="en-US" smtClean="0">
                <a:latin typeface="Arial Unicode MS" pitchFamily="34" charset="-128"/>
                <a:ea typeface="Arial Unicode MS" pitchFamily="34" charset="-128"/>
                <a:cs typeface="Arial Unicode MS" pitchFamily="34" charset="-128"/>
              </a:rPr>
              <a:t>× </a:t>
            </a:r>
            <a:r>
              <a:rPr lang="en-US" smtClean="0"/>
              <a:t>f</a:t>
            </a:r>
            <a:r>
              <a:rPr lang="en-US" baseline="-25000" smtClean="0"/>
              <a:t>2</a:t>
            </a:r>
            <a:r>
              <a:rPr lang="en-US" smtClean="0"/>
              <a:t>(A,W,P)</a:t>
            </a:r>
            <a:endParaRPr lang="en-US" sz="2000" smtClean="0"/>
          </a:p>
        </p:txBody>
      </p:sp>
      <p:pic>
        <p:nvPicPr>
          <p:cNvPr id="55299" name="Picture 28"/>
          <p:cNvPicPr>
            <a:picLocks noChangeAspect="1" noChangeArrowheads="1"/>
          </p:cNvPicPr>
          <p:nvPr/>
        </p:nvPicPr>
        <p:blipFill>
          <a:blip r:embed="rId2" cstate="print"/>
          <a:srcRect/>
          <a:stretch>
            <a:fillRect/>
          </a:stretch>
        </p:blipFill>
        <p:spPr bwMode="auto">
          <a:xfrm>
            <a:off x="0" y="1147763"/>
            <a:ext cx="4176713" cy="1300162"/>
          </a:xfrm>
          <a:prstGeom prst="rect">
            <a:avLst/>
          </a:prstGeom>
          <a:noFill/>
          <a:ln w="9525">
            <a:noFill/>
            <a:miter lim="800000"/>
            <a:headEnd/>
            <a:tailEnd/>
          </a:ln>
        </p:spPr>
      </p:pic>
      <p:sp>
        <p:nvSpPr>
          <p:cNvPr id="19" name="Content Placeholder 2"/>
          <p:cNvSpPr txBox="1">
            <a:spLocks/>
          </p:cNvSpPr>
          <p:nvPr/>
        </p:nvSpPr>
        <p:spPr bwMode="auto">
          <a:xfrm>
            <a:off x="539750" y="2982913"/>
            <a:ext cx="8135938" cy="806450"/>
          </a:xfrm>
          <a:prstGeom prst="rect">
            <a:avLst/>
          </a:prstGeom>
          <a:noFill/>
          <a:ln w="9525">
            <a:noFill/>
            <a:miter lim="800000"/>
            <a:headEnd/>
            <a:tailEnd/>
          </a:ln>
        </p:spPr>
        <p:txBody>
          <a:bodyPr/>
          <a:lstStyle/>
          <a:p>
            <a:pPr eaLnBrk="0" hangingPunct="0">
              <a:spcBef>
                <a:spcPct val="20000"/>
              </a:spcBef>
              <a:buSzPct val="100000"/>
              <a:buFont typeface="Arial" pitchFamily="34" charset="0"/>
              <a:buNone/>
            </a:pPr>
            <a:r>
              <a:rPr lang="en-US" sz="2400" dirty="0">
                <a:solidFill>
                  <a:srgbClr val="000000"/>
                </a:solidFill>
                <a:latin typeface="Times New Roman" pitchFamily="18" charset="0"/>
                <a:ea typeface="MS PGothic" pitchFamily="34" charset="-128"/>
                <a:cs typeface="Times New Roman" pitchFamily="18" charset="0"/>
              </a:rPr>
              <a:t>What is the right form for the product f</a:t>
            </a:r>
            <a:r>
              <a:rPr lang="en-US" sz="2400" baseline="-25000" dirty="0">
                <a:solidFill>
                  <a:srgbClr val="000000"/>
                </a:solidFill>
                <a:latin typeface="Times New Roman" pitchFamily="18" charset="0"/>
                <a:ea typeface="MS PGothic" pitchFamily="34" charset="-128"/>
                <a:cs typeface="Times New Roman" pitchFamily="18" charset="0"/>
              </a:rPr>
              <a:t>1</a:t>
            </a:r>
            <a:r>
              <a:rPr lang="en-US" sz="2400" dirty="0">
                <a:solidFill>
                  <a:srgbClr val="000000"/>
                </a:solidFill>
                <a:latin typeface="Times New Roman" pitchFamily="18" charset="0"/>
                <a:ea typeface="MS PGothic" pitchFamily="34" charset="-128"/>
                <a:cs typeface="Times New Roman" pitchFamily="18" charset="0"/>
              </a:rPr>
              <a:t>(A,W) </a:t>
            </a:r>
            <a:r>
              <a:rPr lang="en-US" sz="2400" dirty="0">
                <a:solidFill>
                  <a:srgbClr val="000000"/>
                </a:solidFill>
                <a:latin typeface="Times New Roman" pitchFamily="18" charset="0"/>
                <a:ea typeface="Arial Unicode MS" pitchFamily="34" charset="-128"/>
                <a:cs typeface="Times New Roman" pitchFamily="18" charset="0"/>
              </a:rPr>
              <a:t>× </a:t>
            </a:r>
            <a:r>
              <a:rPr lang="en-US" sz="2400" dirty="0">
                <a:solidFill>
                  <a:srgbClr val="000000"/>
                </a:solidFill>
                <a:latin typeface="Times New Roman" pitchFamily="18" charset="0"/>
                <a:ea typeface="MS PGothic" pitchFamily="34" charset="-128"/>
                <a:cs typeface="Times New Roman" pitchFamily="18" charset="0"/>
              </a:rPr>
              <a:t>f</a:t>
            </a:r>
            <a:r>
              <a:rPr lang="en-US" sz="2400" baseline="-25000" dirty="0">
                <a:solidFill>
                  <a:srgbClr val="000000"/>
                </a:solidFill>
                <a:latin typeface="Times New Roman" pitchFamily="18" charset="0"/>
                <a:ea typeface="MS PGothic" pitchFamily="34" charset="-128"/>
                <a:cs typeface="Times New Roman" pitchFamily="18" charset="0"/>
              </a:rPr>
              <a:t>2</a:t>
            </a:r>
            <a:r>
              <a:rPr lang="en-US" sz="2400" dirty="0">
                <a:solidFill>
                  <a:srgbClr val="000000"/>
                </a:solidFill>
                <a:latin typeface="Times New Roman" pitchFamily="18" charset="0"/>
                <a:ea typeface="MS PGothic" pitchFamily="34" charset="-128"/>
                <a:cs typeface="Times New Roman" pitchFamily="18" charset="0"/>
              </a:rPr>
              <a:t>(A,W,P)?</a:t>
            </a:r>
          </a:p>
          <a:p>
            <a:pPr eaLnBrk="0" hangingPunct="0">
              <a:spcBef>
                <a:spcPct val="20000"/>
              </a:spcBef>
              <a:buSzPct val="100000"/>
              <a:buFont typeface="Arial" pitchFamily="34" charset="0"/>
              <a:buNone/>
            </a:pPr>
            <a:endParaRPr lang="en-CA" sz="2000" dirty="0">
              <a:solidFill>
                <a:srgbClr val="000000"/>
              </a:solidFill>
              <a:latin typeface="Times New Roman" pitchFamily="18" charset="0"/>
              <a:ea typeface="MS PGothic" pitchFamily="34" charset="-128"/>
              <a:cs typeface="Times New Roman" pitchFamily="18" charset="0"/>
            </a:endParaRPr>
          </a:p>
        </p:txBody>
      </p:sp>
      <p:sp>
        <p:nvSpPr>
          <p:cNvPr id="6" name="Rectangle 9"/>
          <p:cNvSpPr>
            <a:spLocks noChangeArrowheads="1"/>
          </p:cNvSpPr>
          <p:nvPr/>
        </p:nvSpPr>
        <p:spPr bwMode="auto">
          <a:xfrm>
            <a:off x="2805113" y="3644900"/>
            <a:ext cx="885825" cy="369888"/>
          </a:xfrm>
          <a:prstGeom prst="rect">
            <a:avLst/>
          </a:prstGeom>
          <a:solidFill>
            <a:srgbClr val="FFFF00"/>
          </a:solidFill>
          <a:ln w="9525">
            <a:noFill/>
            <a:round/>
            <a:headEnd/>
            <a:tailEnd/>
          </a:ln>
        </p:spPr>
        <p:txBody>
          <a:bodyPr>
            <a:spAutoFit/>
          </a:bodyPr>
          <a:lstStyle/>
          <a:p>
            <a:r>
              <a:rPr lang="en-US">
                <a:solidFill>
                  <a:srgbClr val="000000"/>
                </a:solidFill>
                <a:latin typeface="Arial Unicode MS" pitchFamily="34" charset="-128"/>
                <a:ea typeface="MS PGothic" pitchFamily="34" charset="-128"/>
              </a:rPr>
              <a:t>f</a:t>
            </a:r>
            <a:r>
              <a:rPr lang="en-US">
                <a:solidFill>
                  <a:srgbClr val="000000"/>
                </a:solidFill>
                <a:latin typeface="Arial Unicode MS" pitchFamily="34" charset="-128"/>
                <a:ea typeface="MS PGothic" pitchFamily="34" charset="-128"/>
                <a:sym typeface="Symbol" pitchFamily="18" charset="2"/>
              </a:rPr>
              <a:t>(A,P)</a:t>
            </a:r>
            <a:endParaRPr lang="en-US">
              <a:solidFill>
                <a:srgbClr val="000000"/>
              </a:solidFill>
              <a:latin typeface="Times New Roman" pitchFamily="18" charset="0"/>
              <a:ea typeface="MS PGothic" pitchFamily="34" charset="-128"/>
            </a:endParaRPr>
          </a:p>
        </p:txBody>
      </p:sp>
      <p:sp>
        <p:nvSpPr>
          <p:cNvPr id="7" name="Rectangle 17"/>
          <p:cNvSpPr>
            <a:spLocks noChangeArrowheads="1"/>
          </p:cNvSpPr>
          <p:nvPr/>
        </p:nvSpPr>
        <p:spPr bwMode="auto">
          <a:xfrm>
            <a:off x="1601788" y="3644900"/>
            <a:ext cx="987425" cy="369888"/>
          </a:xfrm>
          <a:prstGeom prst="rect">
            <a:avLst/>
          </a:prstGeom>
          <a:solidFill>
            <a:srgbClr val="00B0F0"/>
          </a:solidFill>
          <a:ln w="9525">
            <a:noFill/>
            <a:miter lim="800000"/>
            <a:headEnd/>
            <a:tailEnd/>
          </a:ln>
        </p:spPr>
        <p:txBody>
          <a:bodyPr>
            <a:spAutoFit/>
          </a:bodyPr>
          <a:lstStyle/>
          <a:p>
            <a:r>
              <a:rPr lang="en-US">
                <a:solidFill>
                  <a:srgbClr val="000000"/>
                </a:solidFill>
                <a:latin typeface="Arial Unicode MS" pitchFamily="34" charset="-128"/>
                <a:ea typeface="MS PGothic" pitchFamily="34" charset="-128"/>
              </a:rPr>
              <a:t>f</a:t>
            </a:r>
            <a:r>
              <a:rPr lang="en-US" baseline="-25000">
                <a:solidFill>
                  <a:srgbClr val="000000"/>
                </a:solidFill>
                <a:latin typeface="Times New Roman" pitchFamily="18" charset="0"/>
                <a:ea typeface="MS PGothic" pitchFamily="34" charset="-128"/>
              </a:rPr>
              <a:t> </a:t>
            </a:r>
            <a:r>
              <a:rPr lang="en-US">
                <a:solidFill>
                  <a:srgbClr val="000000"/>
                </a:solidFill>
                <a:latin typeface="Arial Unicode MS" pitchFamily="34" charset="-128"/>
                <a:ea typeface="MS PGothic" pitchFamily="34" charset="-128"/>
                <a:sym typeface="Symbol" pitchFamily="18" charset="2"/>
              </a:rPr>
              <a:t>(A,W)</a:t>
            </a:r>
            <a:endParaRPr lang="en-US">
              <a:solidFill>
                <a:srgbClr val="000000"/>
              </a:solidFill>
              <a:latin typeface="Times New Roman" pitchFamily="18" charset="0"/>
              <a:ea typeface="MS PGothic" pitchFamily="34" charset="-128"/>
            </a:endParaRPr>
          </a:p>
        </p:txBody>
      </p:sp>
      <p:sp>
        <p:nvSpPr>
          <p:cNvPr id="8" name="Rectangle 8"/>
          <p:cNvSpPr>
            <a:spLocks noChangeArrowheads="1"/>
          </p:cNvSpPr>
          <p:nvPr/>
        </p:nvSpPr>
        <p:spPr bwMode="auto">
          <a:xfrm>
            <a:off x="3906838" y="3644900"/>
            <a:ext cx="555625" cy="369888"/>
          </a:xfrm>
          <a:prstGeom prst="rect">
            <a:avLst/>
          </a:prstGeom>
          <a:solidFill>
            <a:srgbClr val="92D050"/>
          </a:solidFill>
          <a:ln w="9525">
            <a:noFill/>
            <a:round/>
            <a:headEnd/>
            <a:tailEnd/>
          </a:ln>
        </p:spPr>
        <p:txBody>
          <a:bodyPr wrap="none">
            <a:spAutoFit/>
          </a:bodyPr>
          <a:lstStyle/>
          <a:p>
            <a:r>
              <a:rPr lang="en-US">
                <a:solidFill>
                  <a:srgbClr val="000000"/>
                </a:solidFill>
                <a:latin typeface="Arial Unicode MS" pitchFamily="34" charset="-128"/>
                <a:ea typeface="MS PGothic" pitchFamily="34" charset="-128"/>
              </a:rPr>
              <a:t>f</a:t>
            </a:r>
            <a:r>
              <a:rPr lang="en-US">
                <a:solidFill>
                  <a:srgbClr val="000000"/>
                </a:solidFill>
                <a:latin typeface="Arial Unicode MS" pitchFamily="34" charset="-128"/>
                <a:ea typeface="MS PGothic" pitchFamily="34" charset="-128"/>
                <a:sym typeface="Symbol" pitchFamily="18" charset="2"/>
              </a:rPr>
              <a:t>(A)</a:t>
            </a:r>
            <a:endParaRPr lang="en-US">
              <a:solidFill>
                <a:srgbClr val="000000"/>
              </a:solidFill>
              <a:latin typeface="Times New Roman" pitchFamily="18" charset="0"/>
              <a:ea typeface="MS PGothic" pitchFamily="34" charset="-128"/>
            </a:endParaRPr>
          </a:p>
        </p:txBody>
      </p:sp>
      <p:sp>
        <p:nvSpPr>
          <p:cNvPr id="9" name="Rectangle 8"/>
          <p:cNvSpPr>
            <a:spLocks noChangeArrowheads="1"/>
          </p:cNvSpPr>
          <p:nvPr/>
        </p:nvSpPr>
        <p:spPr bwMode="auto">
          <a:xfrm>
            <a:off x="4767263" y="3644900"/>
            <a:ext cx="1057275" cy="369888"/>
          </a:xfrm>
          <a:prstGeom prst="rect">
            <a:avLst/>
          </a:prstGeom>
          <a:solidFill>
            <a:srgbClr val="FF66FF"/>
          </a:solidFill>
          <a:ln w="9525">
            <a:noFill/>
            <a:miter lim="800000"/>
            <a:headEnd/>
            <a:tailEnd/>
          </a:ln>
        </p:spPr>
        <p:txBody>
          <a:bodyPr wrap="none">
            <a:spAutoFit/>
          </a:bodyPr>
          <a:lstStyle/>
          <a:p>
            <a:r>
              <a:rPr lang="en-US">
                <a:solidFill>
                  <a:srgbClr val="000000"/>
                </a:solidFill>
                <a:latin typeface="Arial Unicode MS" pitchFamily="34" charset="-128"/>
                <a:ea typeface="MS PGothic" pitchFamily="34" charset="-128"/>
              </a:rPr>
              <a:t>f</a:t>
            </a:r>
            <a:r>
              <a:rPr lang="en-US">
                <a:solidFill>
                  <a:srgbClr val="000000"/>
                </a:solidFill>
                <a:latin typeface="Arial Unicode MS" pitchFamily="34" charset="-128"/>
                <a:ea typeface="MS PGothic" pitchFamily="34" charset="-128"/>
                <a:sym typeface="Symbol" pitchFamily="18" charset="2"/>
              </a:rPr>
              <a:t>(A,P,W)</a:t>
            </a:r>
            <a:endParaRPr lang="en-US">
              <a:solidFill>
                <a:srgbClr val="000000"/>
              </a:solidFill>
              <a:latin typeface="Times New Roman" pitchFamily="18" charset="0"/>
              <a:ea typeface="MS PGothic" pitchFamily="34" charset="-128"/>
            </a:endParaRPr>
          </a:p>
        </p:txBody>
      </p:sp>
      <p:sp>
        <p:nvSpPr>
          <p:cNvPr id="55305" name="Slide Number Placeholder 3"/>
          <p:cNvSpPr>
            <a:spLocks noGrp="1"/>
          </p:cNvSpPr>
          <p:nvPr>
            <p:ph type="sldNum" sz="quarter" idx="10"/>
          </p:nvPr>
        </p:nvSpPr>
        <p:spPr>
          <a:noFill/>
          <a:ln>
            <a:miter lim="800000"/>
            <a:headEnd/>
            <a:tailEnd/>
          </a:ln>
        </p:spPr>
        <p:txBody>
          <a:bodyPr/>
          <a:lstStyle/>
          <a:p>
            <a:fld id="{4CBD925B-E599-43EC-81BF-68009F03E2C5}" type="slidenum">
              <a:rPr lang="en-US">
                <a:solidFill>
                  <a:srgbClr val="000000"/>
                </a:solidFill>
              </a:rPr>
              <a:pPr/>
              <a:t>21</a:t>
            </a:fld>
            <a:endParaRPr 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VE example: </a:t>
            </a:r>
            <a:r>
              <a:rPr lang="en-US"/>
              <a:t>step </a:t>
            </a:r>
            <a:r>
              <a:rPr lang="en-US" smtClean="0"/>
              <a:t>2, sum out A</a:t>
            </a:r>
            <a:endParaRPr/>
          </a:p>
        </p:txBody>
      </p:sp>
      <p:pic>
        <p:nvPicPr>
          <p:cNvPr id="56322" name="Picture 28"/>
          <p:cNvPicPr>
            <a:picLocks noChangeAspect="1" noChangeArrowheads="1"/>
          </p:cNvPicPr>
          <p:nvPr/>
        </p:nvPicPr>
        <p:blipFill>
          <a:blip r:embed="rId2" cstate="print"/>
          <a:srcRect/>
          <a:stretch>
            <a:fillRect/>
          </a:stretch>
        </p:blipFill>
        <p:spPr bwMode="auto">
          <a:xfrm>
            <a:off x="0" y="1147763"/>
            <a:ext cx="4176713" cy="1300162"/>
          </a:xfrm>
          <a:prstGeom prst="rect">
            <a:avLst/>
          </a:prstGeom>
          <a:noFill/>
          <a:ln w="9525">
            <a:noFill/>
            <a:miter lim="800000"/>
            <a:headEnd/>
            <a:tailEnd/>
          </a:ln>
        </p:spPr>
      </p:pic>
      <p:sp>
        <p:nvSpPr>
          <p:cNvPr id="56323" name="Content Placeholder 2"/>
          <p:cNvSpPr txBox="1">
            <a:spLocks/>
          </p:cNvSpPr>
          <p:nvPr/>
        </p:nvSpPr>
        <p:spPr bwMode="auto">
          <a:xfrm>
            <a:off x="539750" y="2982913"/>
            <a:ext cx="8135938" cy="806450"/>
          </a:xfrm>
          <a:prstGeom prst="rect">
            <a:avLst/>
          </a:prstGeom>
          <a:noFill/>
          <a:ln w="9525">
            <a:noFill/>
            <a:miter lim="800000"/>
            <a:headEnd/>
            <a:tailEnd/>
          </a:ln>
        </p:spPr>
        <p:txBody>
          <a:bodyPr/>
          <a:lstStyle/>
          <a:p>
            <a:pPr eaLnBrk="0" hangingPunct="0">
              <a:spcBef>
                <a:spcPct val="20000"/>
              </a:spcBef>
              <a:buSzPct val="100000"/>
              <a:buFont typeface="Arial" pitchFamily="34" charset="0"/>
              <a:buNone/>
            </a:pPr>
            <a:r>
              <a:rPr lang="en-US" sz="2400">
                <a:solidFill>
                  <a:srgbClr val="000000"/>
                </a:solidFill>
                <a:latin typeface="Times New Roman" pitchFamily="18" charset="0"/>
                <a:ea typeface="MS PGothic" pitchFamily="34" charset="-128"/>
                <a:cs typeface="Times New Roman" pitchFamily="18" charset="0"/>
              </a:rPr>
              <a:t>What is the right form for the product f</a:t>
            </a:r>
            <a:r>
              <a:rPr lang="en-US" sz="2400" baseline="-25000">
                <a:solidFill>
                  <a:srgbClr val="000000"/>
                </a:solidFill>
                <a:latin typeface="Times New Roman" pitchFamily="18" charset="0"/>
                <a:ea typeface="MS PGothic" pitchFamily="34" charset="-128"/>
                <a:cs typeface="Times New Roman" pitchFamily="18" charset="0"/>
              </a:rPr>
              <a:t>1</a:t>
            </a:r>
            <a:r>
              <a:rPr lang="en-US" sz="2400">
                <a:solidFill>
                  <a:srgbClr val="000000"/>
                </a:solidFill>
                <a:latin typeface="Times New Roman" pitchFamily="18" charset="0"/>
                <a:ea typeface="MS PGothic" pitchFamily="34" charset="-128"/>
                <a:cs typeface="Times New Roman" pitchFamily="18" charset="0"/>
              </a:rPr>
              <a:t>(A,W) </a:t>
            </a:r>
            <a:r>
              <a:rPr lang="en-US" sz="2400">
                <a:solidFill>
                  <a:srgbClr val="000000"/>
                </a:solidFill>
                <a:latin typeface="Times New Roman" pitchFamily="18" charset="0"/>
                <a:ea typeface="Arial Unicode MS" pitchFamily="34" charset="-128"/>
                <a:cs typeface="Times New Roman" pitchFamily="18" charset="0"/>
              </a:rPr>
              <a:t>× </a:t>
            </a:r>
            <a:r>
              <a:rPr lang="en-US" sz="2400">
                <a:solidFill>
                  <a:srgbClr val="000000"/>
                </a:solidFill>
                <a:latin typeface="Times New Roman" pitchFamily="18" charset="0"/>
                <a:ea typeface="MS PGothic" pitchFamily="34" charset="-128"/>
                <a:cs typeface="Times New Roman" pitchFamily="18" charset="0"/>
              </a:rPr>
              <a:t>f</a:t>
            </a:r>
            <a:r>
              <a:rPr lang="en-US" sz="2400" baseline="-25000">
                <a:solidFill>
                  <a:srgbClr val="000000"/>
                </a:solidFill>
                <a:latin typeface="Times New Roman" pitchFamily="18" charset="0"/>
                <a:ea typeface="MS PGothic" pitchFamily="34" charset="-128"/>
                <a:cs typeface="Times New Roman" pitchFamily="18" charset="0"/>
              </a:rPr>
              <a:t>2</a:t>
            </a:r>
            <a:r>
              <a:rPr lang="en-US" sz="2400">
                <a:solidFill>
                  <a:srgbClr val="000000"/>
                </a:solidFill>
                <a:latin typeface="Times New Roman" pitchFamily="18" charset="0"/>
                <a:ea typeface="MS PGothic" pitchFamily="34" charset="-128"/>
                <a:cs typeface="Times New Roman" pitchFamily="18" charset="0"/>
              </a:rPr>
              <a:t>(A,W,P)?</a:t>
            </a:r>
          </a:p>
          <a:p>
            <a:pPr eaLnBrk="0" hangingPunct="0">
              <a:spcBef>
                <a:spcPct val="20000"/>
              </a:spcBef>
              <a:buSzPct val="100000"/>
              <a:buFont typeface="Arial" pitchFamily="34" charset="0"/>
              <a:buChar char="•"/>
            </a:pPr>
            <a:r>
              <a:rPr lang="en-US" sz="2000">
                <a:solidFill>
                  <a:srgbClr val="000000"/>
                </a:solidFill>
                <a:latin typeface="Times New Roman" pitchFamily="18" charset="0"/>
                <a:ea typeface="MS PGothic" pitchFamily="34" charset="-128"/>
                <a:cs typeface="Times New Roman" pitchFamily="18" charset="0"/>
              </a:rPr>
              <a:t>It is f</a:t>
            </a:r>
            <a:r>
              <a:rPr lang="en-US" sz="2000">
                <a:solidFill>
                  <a:srgbClr val="000000"/>
                </a:solidFill>
                <a:latin typeface="Times New Roman" pitchFamily="18" charset="0"/>
                <a:ea typeface="MS PGothic" pitchFamily="34" charset="-128"/>
                <a:cs typeface="Times New Roman" pitchFamily="18" charset="0"/>
                <a:sym typeface="Symbol" pitchFamily="18" charset="2"/>
              </a:rPr>
              <a:t>(A,P,W): </a:t>
            </a:r>
            <a:br>
              <a:rPr lang="en-US" sz="2000">
                <a:solidFill>
                  <a:srgbClr val="000000"/>
                </a:solidFill>
                <a:latin typeface="Times New Roman" pitchFamily="18" charset="0"/>
                <a:ea typeface="MS PGothic" pitchFamily="34" charset="-128"/>
                <a:cs typeface="Times New Roman" pitchFamily="18" charset="0"/>
                <a:sym typeface="Symbol" pitchFamily="18" charset="2"/>
              </a:rPr>
            </a:br>
            <a:r>
              <a:rPr lang="en-US" sz="2000">
                <a:solidFill>
                  <a:srgbClr val="000000"/>
                </a:solidFill>
                <a:latin typeface="Times New Roman" pitchFamily="18" charset="0"/>
                <a:ea typeface="MS PGothic" pitchFamily="34" charset="-128"/>
                <a:cs typeface="Times New Roman" pitchFamily="18" charset="0"/>
                <a:sym typeface="Symbol" pitchFamily="18" charset="2"/>
              </a:rPr>
              <a:t>the domain of the product is the union of the multiplicands</a:t>
            </a:r>
            <a:r>
              <a:rPr lang="ja-JP" altLang="en-US" sz="2000">
                <a:solidFill>
                  <a:srgbClr val="000000"/>
                </a:solidFill>
                <a:latin typeface="Times New Roman" pitchFamily="18" charset="0"/>
                <a:ea typeface="MS PGothic" pitchFamily="34" charset="-128"/>
                <a:cs typeface="Times New Roman" pitchFamily="18" charset="0"/>
                <a:sym typeface="Symbol" pitchFamily="18" charset="2"/>
              </a:rPr>
              <a:t>’</a:t>
            </a:r>
            <a:r>
              <a:rPr lang="en-US" altLang="ja-JP" sz="2000">
                <a:solidFill>
                  <a:srgbClr val="000000"/>
                </a:solidFill>
                <a:latin typeface="Times New Roman" pitchFamily="18" charset="0"/>
                <a:ea typeface="MS PGothic" pitchFamily="34" charset="-128"/>
                <a:cs typeface="Times New Roman" pitchFamily="18" charset="0"/>
                <a:sym typeface="Symbol" pitchFamily="18" charset="2"/>
              </a:rPr>
              <a:t> domains</a:t>
            </a:r>
          </a:p>
          <a:p>
            <a:pPr eaLnBrk="0" hangingPunct="0">
              <a:spcBef>
                <a:spcPct val="20000"/>
              </a:spcBef>
              <a:buSzPct val="100000"/>
              <a:buFont typeface="Arial" pitchFamily="34" charset="0"/>
              <a:buChar char="•"/>
            </a:pPr>
            <a:r>
              <a:rPr lang="en-US" sz="2000">
                <a:solidFill>
                  <a:srgbClr val="000000"/>
                </a:solidFill>
                <a:latin typeface="Times New Roman" pitchFamily="18" charset="0"/>
                <a:ea typeface="MS PGothic" pitchFamily="34" charset="-128"/>
                <a:cs typeface="Times New Roman" pitchFamily="18" charset="0"/>
              </a:rPr>
              <a:t>f</a:t>
            </a:r>
            <a:r>
              <a:rPr lang="en-US" sz="2000">
                <a:solidFill>
                  <a:srgbClr val="000000"/>
                </a:solidFill>
                <a:latin typeface="Times New Roman" pitchFamily="18" charset="0"/>
                <a:ea typeface="MS PGothic" pitchFamily="34" charset="-128"/>
                <a:cs typeface="Times New Roman" pitchFamily="18" charset="0"/>
                <a:sym typeface="Symbol" pitchFamily="18" charset="2"/>
              </a:rPr>
              <a:t>(A,P,W)  =  </a:t>
            </a:r>
            <a:r>
              <a:rPr lang="en-US" sz="2000">
                <a:solidFill>
                  <a:srgbClr val="000000"/>
                </a:solidFill>
                <a:latin typeface="Times New Roman" pitchFamily="18" charset="0"/>
                <a:ea typeface="MS PGothic" pitchFamily="34" charset="-128"/>
                <a:cs typeface="Times New Roman" pitchFamily="18" charset="0"/>
              </a:rPr>
              <a:t>f</a:t>
            </a:r>
            <a:r>
              <a:rPr lang="en-US" sz="2000" baseline="-25000">
                <a:solidFill>
                  <a:srgbClr val="000000"/>
                </a:solidFill>
                <a:latin typeface="Times New Roman" pitchFamily="18" charset="0"/>
                <a:ea typeface="MS PGothic" pitchFamily="34" charset="-128"/>
                <a:cs typeface="Times New Roman" pitchFamily="18" charset="0"/>
              </a:rPr>
              <a:t>1</a:t>
            </a:r>
            <a:r>
              <a:rPr lang="en-US" sz="2000">
                <a:solidFill>
                  <a:srgbClr val="000000"/>
                </a:solidFill>
                <a:latin typeface="Times New Roman" pitchFamily="18" charset="0"/>
                <a:ea typeface="MS PGothic" pitchFamily="34" charset="-128"/>
                <a:cs typeface="Times New Roman" pitchFamily="18" charset="0"/>
              </a:rPr>
              <a:t>(A,W) </a:t>
            </a:r>
            <a:r>
              <a:rPr lang="en-US" sz="2000">
                <a:solidFill>
                  <a:srgbClr val="000000"/>
                </a:solidFill>
                <a:latin typeface="Times New Roman" pitchFamily="18" charset="0"/>
                <a:ea typeface="Arial Unicode MS" pitchFamily="34" charset="-128"/>
                <a:cs typeface="Times New Roman" pitchFamily="18" charset="0"/>
              </a:rPr>
              <a:t>× </a:t>
            </a:r>
            <a:r>
              <a:rPr lang="en-US" sz="2000">
                <a:solidFill>
                  <a:srgbClr val="000000"/>
                </a:solidFill>
                <a:latin typeface="Times New Roman" pitchFamily="18" charset="0"/>
                <a:ea typeface="MS PGothic" pitchFamily="34" charset="-128"/>
                <a:cs typeface="Times New Roman" pitchFamily="18" charset="0"/>
              </a:rPr>
              <a:t>f</a:t>
            </a:r>
            <a:r>
              <a:rPr lang="en-US" sz="2000" baseline="-25000">
                <a:solidFill>
                  <a:srgbClr val="000000"/>
                </a:solidFill>
                <a:latin typeface="Times New Roman" pitchFamily="18" charset="0"/>
                <a:ea typeface="MS PGothic" pitchFamily="34" charset="-128"/>
                <a:cs typeface="Times New Roman" pitchFamily="18" charset="0"/>
              </a:rPr>
              <a:t>2</a:t>
            </a:r>
            <a:r>
              <a:rPr lang="en-US" sz="2000">
                <a:solidFill>
                  <a:srgbClr val="000000"/>
                </a:solidFill>
                <a:latin typeface="Times New Roman" pitchFamily="18" charset="0"/>
                <a:ea typeface="MS PGothic" pitchFamily="34" charset="-128"/>
                <a:cs typeface="Times New Roman" pitchFamily="18" charset="0"/>
              </a:rPr>
              <a:t>(A,W,P)</a:t>
            </a:r>
          </a:p>
          <a:p>
            <a:pPr marL="742950" lvl="1" indent="-285750" eaLnBrk="0" hangingPunct="0">
              <a:spcBef>
                <a:spcPct val="20000"/>
              </a:spcBef>
              <a:buFontTx/>
              <a:buChar char="–"/>
            </a:pPr>
            <a:r>
              <a:rPr lang="en-US">
                <a:solidFill>
                  <a:srgbClr val="000000"/>
                </a:solidFill>
                <a:latin typeface="Times New Roman" pitchFamily="18" charset="0"/>
                <a:ea typeface="MS PGothic" pitchFamily="34" charset="-128"/>
                <a:cs typeface="Times New Roman" pitchFamily="18" charset="0"/>
              </a:rPr>
              <a:t>I.e., f</a:t>
            </a:r>
            <a:r>
              <a:rPr lang="en-US">
                <a:solidFill>
                  <a:srgbClr val="000000"/>
                </a:solidFill>
                <a:latin typeface="Times New Roman" pitchFamily="18" charset="0"/>
                <a:ea typeface="MS PGothic" pitchFamily="34" charset="-128"/>
                <a:cs typeface="Times New Roman" pitchFamily="18" charset="0"/>
                <a:sym typeface="Symbol" pitchFamily="18" charset="2"/>
              </a:rPr>
              <a:t>(A=a,P=p,W=w)  =  </a:t>
            </a:r>
            <a:r>
              <a:rPr lang="en-US">
                <a:solidFill>
                  <a:srgbClr val="000000"/>
                </a:solidFill>
                <a:latin typeface="Times New Roman" pitchFamily="18" charset="0"/>
                <a:ea typeface="MS PGothic" pitchFamily="34" charset="-128"/>
                <a:cs typeface="Times New Roman" pitchFamily="18" charset="0"/>
              </a:rPr>
              <a:t>f</a:t>
            </a:r>
            <a:r>
              <a:rPr lang="en-US" baseline="-25000">
                <a:solidFill>
                  <a:srgbClr val="000000"/>
                </a:solidFill>
                <a:latin typeface="Times New Roman" pitchFamily="18" charset="0"/>
                <a:ea typeface="MS PGothic" pitchFamily="34" charset="-128"/>
                <a:cs typeface="Times New Roman" pitchFamily="18" charset="0"/>
              </a:rPr>
              <a:t>1</a:t>
            </a:r>
            <a:r>
              <a:rPr lang="en-US">
                <a:solidFill>
                  <a:srgbClr val="000000"/>
                </a:solidFill>
                <a:latin typeface="Times New Roman" pitchFamily="18" charset="0"/>
                <a:ea typeface="MS PGothic" pitchFamily="34" charset="-128"/>
                <a:cs typeface="Times New Roman" pitchFamily="18" charset="0"/>
              </a:rPr>
              <a:t>(A=a,W=w) </a:t>
            </a:r>
            <a:r>
              <a:rPr lang="en-US">
                <a:solidFill>
                  <a:srgbClr val="000000"/>
                </a:solidFill>
                <a:latin typeface="Times New Roman" pitchFamily="18" charset="0"/>
                <a:ea typeface="Arial Unicode MS" pitchFamily="34" charset="-128"/>
                <a:cs typeface="Times New Roman" pitchFamily="18" charset="0"/>
              </a:rPr>
              <a:t>× </a:t>
            </a:r>
            <a:r>
              <a:rPr lang="en-US">
                <a:solidFill>
                  <a:srgbClr val="000000"/>
                </a:solidFill>
                <a:latin typeface="Times New Roman" pitchFamily="18" charset="0"/>
                <a:ea typeface="MS PGothic" pitchFamily="34" charset="-128"/>
                <a:cs typeface="Times New Roman" pitchFamily="18" charset="0"/>
              </a:rPr>
              <a:t>f</a:t>
            </a:r>
            <a:r>
              <a:rPr lang="en-US" baseline="-25000">
                <a:solidFill>
                  <a:srgbClr val="000000"/>
                </a:solidFill>
                <a:latin typeface="Times New Roman" pitchFamily="18" charset="0"/>
                <a:ea typeface="MS PGothic" pitchFamily="34" charset="-128"/>
                <a:cs typeface="Times New Roman" pitchFamily="18" charset="0"/>
              </a:rPr>
              <a:t>2</a:t>
            </a:r>
            <a:r>
              <a:rPr lang="en-US">
                <a:solidFill>
                  <a:srgbClr val="000000"/>
                </a:solidFill>
                <a:latin typeface="Times New Roman" pitchFamily="18" charset="0"/>
                <a:ea typeface="MS PGothic" pitchFamily="34" charset="-128"/>
                <a:cs typeface="Times New Roman" pitchFamily="18" charset="0"/>
              </a:rPr>
              <a:t>(A=a,W=w,P=p)</a:t>
            </a:r>
          </a:p>
          <a:p>
            <a:pPr eaLnBrk="0" hangingPunct="0">
              <a:spcBef>
                <a:spcPct val="20000"/>
              </a:spcBef>
              <a:buSzPct val="100000"/>
              <a:buFont typeface="Arial" pitchFamily="34" charset="0"/>
              <a:buChar char="•"/>
            </a:pPr>
            <a:endParaRPr lang="en-US">
              <a:solidFill>
                <a:srgbClr val="000000"/>
              </a:solidFill>
              <a:latin typeface="Times New Roman" pitchFamily="18" charset="0"/>
              <a:ea typeface="MS PGothic" pitchFamily="34" charset="-128"/>
              <a:cs typeface="Times New Roman" pitchFamily="18" charset="0"/>
            </a:endParaRPr>
          </a:p>
          <a:p>
            <a:pPr eaLnBrk="0" hangingPunct="0">
              <a:spcBef>
                <a:spcPct val="20000"/>
              </a:spcBef>
              <a:buSzPct val="100000"/>
              <a:buFont typeface="Arial" pitchFamily="34" charset="0"/>
              <a:buNone/>
            </a:pPr>
            <a:endParaRPr lang="en-CA" sz="2000">
              <a:solidFill>
                <a:srgbClr val="000000"/>
              </a:solidFill>
              <a:latin typeface="Times New Roman" pitchFamily="18" charset="0"/>
              <a:ea typeface="MS PGothic" pitchFamily="34" charset="-128"/>
              <a:cs typeface="Times New Roman" pitchFamily="18" charset="0"/>
            </a:endParaRPr>
          </a:p>
        </p:txBody>
      </p:sp>
      <p:sp>
        <p:nvSpPr>
          <p:cNvPr id="56324" name="Slide Number Placeholder 3"/>
          <p:cNvSpPr>
            <a:spLocks noGrp="1"/>
          </p:cNvSpPr>
          <p:nvPr>
            <p:ph type="sldNum" sz="quarter" idx="10"/>
          </p:nvPr>
        </p:nvSpPr>
        <p:spPr>
          <a:noFill/>
          <a:ln>
            <a:miter lim="800000"/>
            <a:headEnd/>
            <a:tailEnd/>
          </a:ln>
        </p:spPr>
        <p:txBody>
          <a:bodyPr/>
          <a:lstStyle/>
          <a:p>
            <a:fld id="{B3BCEACD-7989-4BC5-8583-620E4E9BE0B0}" type="slidenum">
              <a:rPr lang="en-US">
                <a:solidFill>
                  <a:srgbClr val="000000"/>
                </a:solidFill>
                <a:cs typeface="Times New Roman" pitchFamily="18" charset="0"/>
              </a:rPr>
              <a:pPr/>
              <a:t>22</a:t>
            </a:fld>
            <a:endParaRPr lang="en-US">
              <a:solidFill>
                <a:srgbClr val="000000"/>
              </a:solidFill>
              <a:cs typeface="Times New Roman" pitchFamily="18" charset="0"/>
            </a:endParaRPr>
          </a:p>
        </p:txBody>
      </p:sp>
      <p:sp>
        <p:nvSpPr>
          <p:cNvPr id="56325" name="Content Placeholder 2"/>
          <p:cNvSpPr txBox="1">
            <a:spLocks/>
          </p:cNvSpPr>
          <p:nvPr/>
        </p:nvSpPr>
        <p:spPr bwMode="auto">
          <a:xfrm>
            <a:off x="4860925" y="990600"/>
            <a:ext cx="4464050" cy="806450"/>
          </a:xfrm>
          <a:prstGeom prst="rect">
            <a:avLst/>
          </a:prstGeom>
          <a:noFill/>
          <a:ln w="9525">
            <a:noFill/>
            <a:miter lim="800000"/>
            <a:headEnd/>
            <a:tailEnd/>
          </a:ln>
        </p:spPr>
        <p:txBody>
          <a:bodyPr/>
          <a:lstStyle/>
          <a:p>
            <a:pPr eaLnBrk="0" hangingPunct="0">
              <a:spcBef>
                <a:spcPct val="20000"/>
              </a:spcBef>
              <a:buSzPct val="100000"/>
              <a:buFont typeface="Arial" pitchFamily="34" charset="0"/>
              <a:buNone/>
            </a:pPr>
            <a:r>
              <a:rPr lang="en-US" sz="2400">
                <a:solidFill>
                  <a:srgbClr val="000000"/>
                </a:solidFill>
                <a:latin typeface="Times New Roman" pitchFamily="18" charset="0"/>
                <a:ea typeface="MS PGothic" pitchFamily="34" charset="-128"/>
                <a:cs typeface="Times New Roman" pitchFamily="18" charset="0"/>
              </a:rPr>
              <a:t>Step 2a: compute product f(A,W,P) = f</a:t>
            </a:r>
            <a:r>
              <a:rPr lang="en-US" sz="2400" baseline="-25000">
                <a:solidFill>
                  <a:srgbClr val="000000"/>
                </a:solidFill>
                <a:latin typeface="Times New Roman" pitchFamily="18" charset="0"/>
                <a:ea typeface="MS PGothic" pitchFamily="34" charset="-128"/>
                <a:cs typeface="Times New Roman" pitchFamily="18" charset="0"/>
              </a:rPr>
              <a:t>1</a:t>
            </a:r>
            <a:r>
              <a:rPr lang="en-US" sz="2400">
                <a:solidFill>
                  <a:srgbClr val="000000"/>
                </a:solidFill>
                <a:latin typeface="Times New Roman" pitchFamily="18" charset="0"/>
                <a:ea typeface="MS PGothic" pitchFamily="34" charset="-128"/>
                <a:cs typeface="Times New Roman" pitchFamily="18" charset="0"/>
              </a:rPr>
              <a:t>(A,W) </a:t>
            </a:r>
            <a:r>
              <a:rPr lang="en-US" sz="2400">
                <a:solidFill>
                  <a:srgbClr val="000000"/>
                </a:solidFill>
                <a:latin typeface="Times New Roman" pitchFamily="18" charset="0"/>
                <a:ea typeface="Arial Unicode MS" pitchFamily="34" charset="-128"/>
                <a:cs typeface="Times New Roman" pitchFamily="18" charset="0"/>
              </a:rPr>
              <a:t>× </a:t>
            </a:r>
            <a:r>
              <a:rPr lang="en-US" sz="2400">
                <a:solidFill>
                  <a:srgbClr val="000000"/>
                </a:solidFill>
                <a:latin typeface="Times New Roman" pitchFamily="18" charset="0"/>
                <a:ea typeface="MS PGothic" pitchFamily="34" charset="-128"/>
                <a:cs typeface="Times New Roman" pitchFamily="18" charset="0"/>
              </a:rPr>
              <a:t>f</a:t>
            </a:r>
            <a:r>
              <a:rPr lang="en-US" sz="2400" baseline="-25000">
                <a:solidFill>
                  <a:srgbClr val="000000"/>
                </a:solidFill>
                <a:latin typeface="Times New Roman" pitchFamily="18" charset="0"/>
                <a:ea typeface="MS PGothic" pitchFamily="34" charset="-128"/>
                <a:cs typeface="Times New Roman" pitchFamily="18" charset="0"/>
              </a:rPr>
              <a:t>2</a:t>
            </a:r>
            <a:r>
              <a:rPr lang="en-US" sz="2400">
                <a:solidFill>
                  <a:srgbClr val="000000"/>
                </a:solidFill>
                <a:latin typeface="Times New Roman" pitchFamily="18" charset="0"/>
                <a:ea typeface="MS PGothic" pitchFamily="34" charset="-128"/>
                <a:cs typeface="Times New Roman" pitchFamily="18" charset="0"/>
              </a:rPr>
              <a:t>(A,W,P)</a:t>
            </a:r>
          </a:p>
          <a:p>
            <a:pPr eaLnBrk="0" hangingPunct="0">
              <a:spcBef>
                <a:spcPct val="20000"/>
              </a:spcBef>
              <a:buSzPct val="100000"/>
              <a:buFont typeface="Arial" pitchFamily="34" charset="0"/>
              <a:buNone/>
            </a:pPr>
            <a:r>
              <a:rPr lang="en-US" sz="2400">
                <a:solidFill>
                  <a:srgbClr val="000000"/>
                </a:solidFill>
                <a:latin typeface="Times New Roman" pitchFamily="18" charset="0"/>
                <a:ea typeface="MS PGothic" pitchFamily="34" charset="-128"/>
                <a:cs typeface="Times New Roman" pitchFamily="18" charset="0"/>
              </a:rPr>
              <a:t>  </a:t>
            </a:r>
            <a:endParaRPr lang="en-CA" sz="2400">
              <a:solidFill>
                <a:srgbClr val="000000"/>
              </a:solidFill>
              <a:latin typeface="Times New Roman" pitchFamily="18" charset="0"/>
              <a:ea typeface="MS PGothic" pitchFamily="34" charset="-128"/>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oup 3"/>
          <p:cNvGraphicFramePr>
            <a:graphicFrameLocks/>
          </p:cNvGraphicFramePr>
          <p:nvPr/>
        </p:nvGraphicFramePr>
        <p:xfrm>
          <a:off x="4714875" y="2898775"/>
          <a:ext cx="4321175" cy="2413046"/>
        </p:xfrm>
        <a:graphic>
          <a:graphicData uri="http://schemas.openxmlformats.org/drawingml/2006/table">
            <a:tbl>
              <a:tblPr/>
              <a:tblGrid>
                <a:gridCol w="3376612"/>
                <a:gridCol w="944563"/>
              </a:tblGrid>
              <a:tr h="304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   Accident A     Pads P</a:t>
                      </a:r>
                    </a:p>
                  </a:txBody>
                  <a:tcPr marT="45460" marB="454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f(A,W,P)</a:t>
                      </a:r>
                      <a:endParaRPr kumimoji="0" lang="en-US" sz="1400" b="0" i="0" u="none" strike="noStrike" cap="none" normalizeH="0" baseline="0" dirty="0" smtClean="0">
                        <a:ln>
                          <a:noFill/>
                        </a:ln>
                        <a:solidFill>
                          <a:schemeClr val="tx1"/>
                        </a:solidFill>
                        <a:effectLst/>
                        <a:latin typeface="Arial Unicode MS" pitchFamily="34" charset="-128"/>
                      </a:endParaRPr>
                    </a:p>
                  </a:txBody>
                  <a:tcPr marT="45460" marB="454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8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marT="45460" marB="454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 * 30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Unicode MS" pitchFamily="34" charset="-128"/>
                        </a:rPr>
                        <a:t>???</a:t>
                      </a:r>
                    </a:p>
                  </a:txBody>
                  <a:tcPr marT="45460" marB="454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p:txBody>
          <a:bodyPr/>
          <a:lstStyle/>
          <a:p>
            <a:pPr>
              <a:defRPr/>
            </a:pPr>
            <a:r>
              <a:rPr lang="en-US" smtClean="0"/>
              <a:t>VE example: </a:t>
            </a:r>
            <a:r>
              <a:rPr lang="en-US"/>
              <a:t>step </a:t>
            </a:r>
            <a:r>
              <a:rPr lang="en-US" smtClean="0"/>
              <a:t>2, sum out A</a:t>
            </a:r>
            <a:endParaRPr/>
          </a:p>
        </p:txBody>
      </p:sp>
      <p:sp>
        <p:nvSpPr>
          <p:cNvPr id="57357" name="Slide Number Placeholder 3"/>
          <p:cNvSpPr>
            <a:spLocks noGrp="1"/>
          </p:cNvSpPr>
          <p:nvPr>
            <p:ph type="sldNum" sz="quarter" idx="10"/>
          </p:nvPr>
        </p:nvSpPr>
        <p:spPr>
          <a:noFill/>
          <a:ln>
            <a:miter lim="800000"/>
            <a:headEnd/>
            <a:tailEnd/>
          </a:ln>
        </p:spPr>
        <p:txBody>
          <a:bodyPr/>
          <a:lstStyle/>
          <a:p>
            <a:fld id="{54F617A3-BD67-4340-9524-BE35F992A95D}" type="slidenum">
              <a:rPr lang="en-US">
                <a:solidFill>
                  <a:srgbClr val="000000"/>
                </a:solidFill>
              </a:rPr>
              <a:pPr/>
              <a:t>23</a:t>
            </a:fld>
            <a:endParaRPr lang="en-US">
              <a:solidFill>
                <a:srgbClr val="000000"/>
              </a:solidFill>
            </a:endParaRPr>
          </a:p>
        </p:txBody>
      </p:sp>
      <p:graphicFrame>
        <p:nvGraphicFramePr>
          <p:cNvPr id="25" name="Group 3"/>
          <p:cNvGraphicFramePr>
            <a:graphicFrameLocks/>
          </p:cNvGraphicFramePr>
          <p:nvPr/>
        </p:nvGraphicFramePr>
        <p:xfrm>
          <a:off x="0" y="4027488"/>
          <a:ext cx="4211638" cy="2714625"/>
        </p:xfrm>
        <a:graphic>
          <a:graphicData uri="http://schemas.openxmlformats.org/drawingml/2006/table">
            <a:tbl>
              <a:tblPr/>
              <a:tblGrid>
                <a:gridCol w="3244602"/>
                <a:gridCol w="967036"/>
              </a:tblGrid>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   Accident A     Pads P</a:t>
                      </a: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t>
                      </a:r>
                      <a:r>
                        <a:rPr lang="en-US" sz="1400" baseline="-25000" dirty="0" smtClean="0"/>
                        <a:t>2</a:t>
                      </a:r>
                      <a:r>
                        <a:rPr lang="en-US" sz="1400" dirty="0" smtClean="0"/>
                        <a:t>(A,W,P)</a:t>
                      </a:r>
                      <a:endParaRPr kumimoji="0" lang="en-US" sz="1400" b="0" i="0" u="none" strike="noStrike" cap="none" normalizeH="0" baseline="0" dirty="0" smtClean="0">
                        <a:ln>
                          <a:noFill/>
                        </a:ln>
                        <a:solidFill>
                          <a:schemeClr val="tx1"/>
                        </a:solidFill>
                        <a:effectLst/>
                        <a:latin typeface="Arial Unicode MS" pitchFamily="34" charset="-128"/>
                      </a:endParaRP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75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100</a:t>
                      </a: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 name="Group 14"/>
          <p:cNvGraphicFramePr>
            <a:graphicFrameLocks/>
          </p:cNvGraphicFramePr>
          <p:nvPr/>
        </p:nvGraphicFramePr>
        <p:xfrm>
          <a:off x="0" y="2514600"/>
          <a:ext cx="3132138" cy="1419225"/>
        </p:xfrm>
        <a:graphic>
          <a:graphicData uri="http://schemas.openxmlformats.org/drawingml/2006/table">
            <a:tbl>
              <a:tblPr/>
              <a:tblGrid>
                <a:gridCol w="1259632"/>
                <a:gridCol w="1080120"/>
                <a:gridCol w="792386"/>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Accident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t>
                      </a:r>
                      <a:r>
                        <a:rPr lang="en-US" sz="1400" baseline="-25000" dirty="0" smtClean="0"/>
                        <a:t>1</a:t>
                      </a:r>
                      <a:r>
                        <a:rPr lang="en-US" sz="1400" dirty="0" smtClean="0"/>
                        <a:t>(A,W) </a:t>
                      </a: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4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7383" name="Picture 28"/>
          <p:cNvPicPr>
            <a:picLocks noChangeAspect="1" noChangeArrowheads="1"/>
          </p:cNvPicPr>
          <p:nvPr/>
        </p:nvPicPr>
        <p:blipFill>
          <a:blip r:embed="rId2" cstate="print"/>
          <a:srcRect/>
          <a:stretch>
            <a:fillRect/>
          </a:stretch>
        </p:blipFill>
        <p:spPr bwMode="auto">
          <a:xfrm>
            <a:off x="0" y="1147763"/>
            <a:ext cx="4176713" cy="1300162"/>
          </a:xfrm>
          <a:prstGeom prst="rect">
            <a:avLst/>
          </a:prstGeom>
          <a:noFill/>
          <a:ln w="9525">
            <a:noFill/>
            <a:miter lim="800000"/>
            <a:headEnd/>
            <a:tailEnd/>
          </a:ln>
        </p:spPr>
      </p:pic>
      <p:sp>
        <p:nvSpPr>
          <p:cNvPr id="57384" name="Content Placeholder 2"/>
          <p:cNvSpPr txBox="1">
            <a:spLocks/>
          </p:cNvSpPr>
          <p:nvPr/>
        </p:nvSpPr>
        <p:spPr bwMode="auto">
          <a:xfrm>
            <a:off x="3348038" y="2089150"/>
            <a:ext cx="5688012" cy="403225"/>
          </a:xfrm>
          <a:prstGeom prst="rect">
            <a:avLst/>
          </a:prstGeom>
          <a:noFill/>
          <a:ln w="9525">
            <a:solidFill>
              <a:schemeClr val="tx1"/>
            </a:solidFill>
            <a:miter lim="800000"/>
            <a:headEnd/>
            <a:tailEnd/>
          </a:ln>
        </p:spPr>
        <p:txBody>
          <a:bodyPr/>
          <a:lstStyle/>
          <a:p>
            <a:pPr eaLnBrk="0" hangingPunct="0">
              <a:spcBef>
                <a:spcPct val="20000"/>
              </a:spcBef>
              <a:buSzPct val="100000"/>
              <a:buFont typeface="Arial" pitchFamily="34" charset="0"/>
              <a:buNone/>
            </a:pPr>
            <a:r>
              <a:rPr lang="en-US">
                <a:solidFill>
                  <a:srgbClr val="000000"/>
                </a:solidFill>
                <a:latin typeface="Arial Unicode MS" pitchFamily="34" charset="-128"/>
                <a:ea typeface="MS PGothic" pitchFamily="34" charset="-128"/>
              </a:rPr>
              <a:t>f</a:t>
            </a:r>
            <a:r>
              <a:rPr lang="en-US" baseline="-25000">
                <a:solidFill>
                  <a:srgbClr val="000000"/>
                </a:solidFill>
                <a:latin typeface="cmr10" charset="0"/>
                <a:ea typeface="MS PGothic" pitchFamily="34" charset="-128"/>
              </a:rPr>
              <a:t> </a:t>
            </a:r>
            <a:r>
              <a:rPr lang="en-US">
                <a:solidFill>
                  <a:srgbClr val="000000"/>
                </a:solidFill>
                <a:latin typeface="Arial Unicode MS" pitchFamily="34" charset="-128"/>
                <a:ea typeface="MS PGothic" pitchFamily="34" charset="-128"/>
                <a:sym typeface="Symbol" pitchFamily="18" charset="2"/>
              </a:rPr>
              <a:t>(A=a,P=p,W=w)  =  </a:t>
            </a:r>
            <a:r>
              <a:rPr lang="en-US">
                <a:solidFill>
                  <a:srgbClr val="000000"/>
                </a:solidFill>
                <a:latin typeface="cmr10" charset="0"/>
                <a:ea typeface="MS PGothic" pitchFamily="34" charset="-128"/>
              </a:rPr>
              <a:t>f</a:t>
            </a:r>
            <a:r>
              <a:rPr lang="en-US" baseline="-25000">
                <a:solidFill>
                  <a:srgbClr val="000000"/>
                </a:solidFill>
                <a:latin typeface="cmr10" charset="0"/>
                <a:ea typeface="MS PGothic" pitchFamily="34" charset="-128"/>
              </a:rPr>
              <a:t>1</a:t>
            </a:r>
            <a:r>
              <a:rPr lang="en-US">
                <a:solidFill>
                  <a:srgbClr val="000000"/>
                </a:solidFill>
                <a:latin typeface="cmr10" charset="0"/>
                <a:ea typeface="MS PGothic" pitchFamily="34" charset="-128"/>
              </a:rPr>
              <a:t>(A=a,W=w) </a:t>
            </a:r>
            <a:r>
              <a:rPr lang="en-US">
                <a:solidFill>
                  <a:srgbClr val="000000"/>
                </a:solidFill>
                <a:latin typeface="Arial Unicode MS" pitchFamily="34" charset="-128"/>
                <a:ea typeface="Arial Unicode MS" pitchFamily="34" charset="-128"/>
                <a:cs typeface="Arial Unicode MS" pitchFamily="34" charset="-128"/>
              </a:rPr>
              <a:t>× </a:t>
            </a:r>
            <a:r>
              <a:rPr lang="en-US">
                <a:solidFill>
                  <a:srgbClr val="000000"/>
                </a:solidFill>
                <a:latin typeface="cmr10" charset="0"/>
                <a:ea typeface="MS PGothic" pitchFamily="34" charset="-128"/>
              </a:rPr>
              <a:t>f</a:t>
            </a:r>
            <a:r>
              <a:rPr lang="en-US" baseline="-25000">
                <a:solidFill>
                  <a:srgbClr val="000000"/>
                </a:solidFill>
                <a:latin typeface="cmr10" charset="0"/>
                <a:ea typeface="MS PGothic" pitchFamily="34" charset="-128"/>
              </a:rPr>
              <a:t>2</a:t>
            </a:r>
            <a:r>
              <a:rPr lang="en-US">
                <a:solidFill>
                  <a:srgbClr val="000000"/>
                </a:solidFill>
                <a:latin typeface="cmr10" charset="0"/>
                <a:ea typeface="MS PGothic" pitchFamily="34" charset="-128"/>
              </a:rPr>
              <a:t>(A=a,W=w,P=p)</a:t>
            </a:r>
          </a:p>
        </p:txBody>
      </p:sp>
      <p:sp>
        <p:nvSpPr>
          <p:cNvPr id="23" name="Rectangle 9"/>
          <p:cNvSpPr>
            <a:spLocks noChangeArrowheads="1"/>
          </p:cNvSpPr>
          <p:nvPr/>
        </p:nvSpPr>
        <p:spPr bwMode="auto">
          <a:xfrm>
            <a:off x="6711950" y="5661025"/>
            <a:ext cx="1173163" cy="369888"/>
          </a:xfrm>
          <a:prstGeom prst="rect">
            <a:avLst/>
          </a:prstGeom>
          <a:solidFill>
            <a:srgbClr val="FFFF00"/>
          </a:solidFill>
          <a:ln w="9525">
            <a:noFill/>
            <a:round/>
            <a:headEnd/>
            <a:tailEnd/>
          </a:ln>
        </p:spPr>
        <p:txBody>
          <a:bodyPr>
            <a:spAutoFit/>
          </a:bodyPr>
          <a:lstStyle/>
          <a:p>
            <a:r>
              <a:rPr lang="en-US">
                <a:solidFill>
                  <a:srgbClr val="000000"/>
                </a:solidFill>
                <a:latin typeface="Arial Unicode MS" pitchFamily="34" charset="-128"/>
                <a:ea typeface="MS PGothic" pitchFamily="34" charset="-128"/>
              </a:rPr>
              <a:t>0.01 * 80</a:t>
            </a:r>
            <a:endParaRPr lang="en-US">
              <a:solidFill>
                <a:srgbClr val="000000"/>
              </a:solidFill>
              <a:latin typeface="Times New Roman" pitchFamily="18" charset="0"/>
              <a:ea typeface="MS PGothic" pitchFamily="34" charset="-128"/>
            </a:endParaRPr>
          </a:p>
        </p:txBody>
      </p:sp>
      <p:sp>
        <p:nvSpPr>
          <p:cNvPr id="29" name="Rectangle 17"/>
          <p:cNvSpPr>
            <a:spLocks noChangeArrowheads="1"/>
          </p:cNvSpPr>
          <p:nvPr/>
        </p:nvSpPr>
        <p:spPr bwMode="auto">
          <a:xfrm>
            <a:off x="5219700" y="5661025"/>
            <a:ext cx="1276350" cy="369888"/>
          </a:xfrm>
          <a:prstGeom prst="rect">
            <a:avLst/>
          </a:prstGeom>
          <a:solidFill>
            <a:srgbClr val="00B0F0"/>
          </a:solidFill>
          <a:ln w="9525">
            <a:noFill/>
            <a:miter lim="800000"/>
            <a:headEnd/>
            <a:tailEnd/>
          </a:ln>
        </p:spPr>
        <p:txBody>
          <a:bodyPr>
            <a:spAutoFit/>
          </a:bodyPr>
          <a:lstStyle/>
          <a:p>
            <a:r>
              <a:rPr lang="en-US">
                <a:solidFill>
                  <a:srgbClr val="000000"/>
                </a:solidFill>
                <a:latin typeface="Arial Unicode MS" pitchFamily="34" charset="-128"/>
                <a:ea typeface="MS PGothic" pitchFamily="34" charset="-128"/>
              </a:rPr>
              <a:t>0.99 * 30</a:t>
            </a:r>
            <a:endParaRPr lang="en-US">
              <a:solidFill>
                <a:srgbClr val="000000"/>
              </a:solidFill>
              <a:latin typeface="Times New Roman" pitchFamily="18" charset="0"/>
              <a:ea typeface="MS PGothic" pitchFamily="34" charset="-128"/>
            </a:endParaRPr>
          </a:p>
        </p:txBody>
      </p:sp>
      <p:sp>
        <p:nvSpPr>
          <p:cNvPr id="33" name="Rectangle 8"/>
          <p:cNvSpPr>
            <a:spLocks noChangeArrowheads="1"/>
          </p:cNvSpPr>
          <p:nvPr/>
        </p:nvSpPr>
        <p:spPr bwMode="auto">
          <a:xfrm>
            <a:off x="5292725" y="6227763"/>
            <a:ext cx="1108075" cy="369887"/>
          </a:xfrm>
          <a:prstGeom prst="rect">
            <a:avLst/>
          </a:prstGeom>
          <a:solidFill>
            <a:srgbClr val="92D050"/>
          </a:solidFill>
          <a:ln w="9525">
            <a:noFill/>
            <a:round/>
            <a:headEnd/>
            <a:tailEnd/>
          </a:ln>
        </p:spPr>
        <p:txBody>
          <a:bodyPr wrap="none">
            <a:spAutoFit/>
          </a:bodyPr>
          <a:lstStyle/>
          <a:p>
            <a:r>
              <a:rPr lang="en-US">
                <a:solidFill>
                  <a:srgbClr val="000000"/>
                </a:solidFill>
                <a:latin typeface="Arial Unicode MS" pitchFamily="34" charset="-128"/>
                <a:ea typeface="MS PGothic" pitchFamily="34" charset="-128"/>
              </a:rPr>
              <a:t>0.99 * 80</a:t>
            </a:r>
            <a:endParaRPr lang="en-US">
              <a:solidFill>
                <a:srgbClr val="000000"/>
              </a:solidFill>
              <a:latin typeface="Times New Roman" pitchFamily="18" charset="0"/>
              <a:ea typeface="MS PGothic" pitchFamily="34" charset="-128"/>
            </a:endParaRPr>
          </a:p>
        </p:txBody>
      </p:sp>
      <p:sp>
        <p:nvSpPr>
          <p:cNvPr id="34" name="Rectangle 33"/>
          <p:cNvSpPr>
            <a:spLocks noChangeArrowheads="1"/>
          </p:cNvSpPr>
          <p:nvPr/>
        </p:nvSpPr>
        <p:spPr bwMode="auto">
          <a:xfrm>
            <a:off x="6711950" y="6227763"/>
            <a:ext cx="979488" cy="369887"/>
          </a:xfrm>
          <a:prstGeom prst="rect">
            <a:avLst/>
          </a:prstGeom>
          <a:solidFill>
            <a:srgbClr val="FF66FF"/>
          </a:solidFill>
          <a:ln w="9525">
            <a:noFill/>
            <a:miter lim="800000"/>
            <a:headEnd/>
            <a:tailEnd/>
          </a:ln>
        </p:spPr>
        <p:txBody>
          <a:bodyPr wrap="none">
            <a:spAutoFit/>
          </a:bodyPr>
          <a:lstStyle/>
          <a:p>
            <a:r>
              <a:rPr lang="en-US">
                <a:solidFill>
                  <a:srgbClr val="000000"/>
                </a:solidFill>
                <a:latin typeface="Arial Unicode MS" pitchFamily="34" charset="-128"/>
                <a:ea typeface="MS PGothic" pitchFamily="34" charset="-128"/>
              </a:rPr>
              <a:t>0.8 * 30</a:t>
            </a:r>
            <a:endParaRPr lang="en-US">
              <a:solidFill>
                <a:srgbClr val="000000"/>
              </a:solidFill>
              <a:latin typeface="Times New Roman" pitchFamily="18" charset="0"/>
              <a:ea typeface="MS PGothic" pitchFamily="34" charset="-128"/>
            </a:endParaRPr>
          </a:p>
        </p:txBody>
      </p:sp>
      <p:sp>
        <p:nvSpPr>
          <p:cNvPr id="45" name="Rectangle 44"/>
          <p:cNvSpPr/>
          <p:nvPr/>
        </p:nvSpPr>
        <p:spPr>
          <a:xfrm>
            <a:off x="6350" y="2874963"/>
            <a:ext cx="2765425" cy="215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46" name="Rectangle 45"/>
          <p:cNvSpPr/>
          <p:nvPr/>
        </p:nvSpPr>
        <p:spPr>
          <a:xfrm>
            <a:off x="0" y="4532313"/>
            <a:ext cx="4103688" cy="215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47" name="Rectangle 46"/>
          <p:cNvSpPr/>
          <p:nvPr/>
        </p:nvSpPr>
        <p:spPr>
          <a:xfrm>
            <a:off x="4787900" y="3286125"/>
            <a:ext cx="4119563" cy="215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57392" name="Content Placeholder 2"/>
          <p:cNvSpPr txBox="1">
            <a:spLocks/>
          </p:cNvSpPr>
          <p:nvPr/>
        </p:nvSpPr>
        <p:spPr bwMode="auto">
          <a:xfrm>
            <a:off x="4860925" y="990600"/>
            <a:ext cx="4464050" cy="806450"/>
          </a:xfrm>
          <a:prstGeom prst="rect">
            <a:avLst/>
          </a:prstGeom>
          <a:noFill/>
          <a:ln w="9525">
            <a:noFill/>
            <a:miter lim="800000"/>
            <a:headEnd/>
            <a:tailEnd/>
          </a:ln>
        </p:spPr>
        <p:txBody>
          <a:bodyPr/>
          <a:lstStyle/>
          <a:p>
            <a:pPr eaLnBrk="0" hangingPunct="0">
              <a:spcBef>
                <a:spcPct val="20000"/>
              </a:spcBef>
              <a:buSzPct val="100000"/>
              <a:buFont typeface="Arial" pitchFamily="34" charset="0"/>
              <a:buNone/>
            </a:pPr>
            <a:r>
              <a:rPr lang="en-US" sz="2400" dirty="0">
                <a:solidFill>
                  <a:srgbClr val="000000"/>
                </a:solidFill>
                <a:latin typeface="Times New Roman" pitchFamily="18" charset="0"/>
                <a:ea typeface="MS PGothic" pitchFamily="34" charset="-128"/>
                <a:cs typeface="Times New Roman" pitchFamily="18" charset="0"/>
              </a:rPr>
              <a:t>Step 2a: compute product f(A,W,P) = f</a:t>
            </a:r>
            <a:r>
              <a:rPr lang="en-US" sz="2400" baseline="-25000" dirty="0">
                <a:solidFill>
                  <a:srgbClr val="000000"/>
                </a:solidFill>
                <a:latin typeface="Times New Roman" pitchFamily="18" charset="0"/>
                <a:ea typeface="MS PGothic" pitchFamily="34" charset="-128"/>
                <a:cs typeface="Times New Roman" pitchFamily="18" charset="0"/>
              </a:rPr>
              <a:t>1</a:t>
            </a:r>
            <a:r>
              <a:rPr lang="en-US" sz="2400" dirty="0">
                <a:solidFill>
                  <a:srgbClr val="000000"/>
                </a:solidFill>
                <a:latin typeface="Times New Roman" pitchFamily="18" charset="0"/>
                <a:ea typeface="MS PGothic" pitchFamily="34" charset="-128"/>
                <a:cs typeface="Times New Roman" pitchFamily="18" charset="0"/>
              </a:rPr>
              <a:t>(A,W) </a:t>
            </a:r>
            <a:r>
              <a:rPr lang="en-US" sz="2400" dirty="0">
                <a:solidFill>
                  <a:srgbClr val="000000"/>
                </a:solidFill>
                <a:latin typeface="Times New Roman" pitchFamily="18" charset="0"/>
                <a:ea typeface="Arial Unicode MS" pitchFamily="34" charset="-128"/>
                <a:cs typeface="Times New Roman" pitchFamily="18" charset="0"/>
              </a:rPr>
              <a:t>× </a:t>
            </a:r>
            <a:r>
              <a:rPr lang="en-US" sz="2400" dirty="0">
                <a:solidFill>
                  <a:srgbClr val="000000"/>
                </a:solidFill>
                <a:latin typeface="Times New Roman" pitchFamily="18" charset="0"/>
                <a:ea typeface="MS PGothic" pitchFamily="34" charset="-128"/>
                <a:cs typeface="Times New Roman" pitchFamily="18" charset="0"/>
              </a:rPr>
              <a:t>f</a:t>
            </a:r>
            <a:r>
              <a:rPr lang="en-US" sz="2400" baseline="-25000" dirty="0">
                <a:solidFill>
                  <a:srgbClr val="000000"/>
                </a:solidFill>
                <a:latin typeface="Times New Roman" pitchFamily="18" charset="0"/>
                <a:ea typeface="MS PGothic" pitchFamily="34" charset="-128"/>
                <a:cs typeface="Times New Roman" pitchFamily="18" charset="0"/>
              </a:rPr>
              <a:t>2</a:t>
            </a:r>
            <a:r>
              <a:rPr lang="en-US" sz="2400" dirty="0">
                <a:solidFill>
                  <a:srgbClr val="000000"/>
                </a:solidFill>
                <a:latin typeface="Times New Roman" pitchFamily="18" charset="0"/>
                <a:ea typeface="MS PGothic" pitchFamily="34" charset="-128"/>
                <a:cs typeface="Times New Roman" pitchFamily="18" charset="0"/>
              </a:rPr>
              <a:t>(A,W,P)</a:t>
            </a:r>
          </a:p>
          <a:p>
            <a:pPr eaLnBrk="0" hangingPunct="0">
              <a:spcBef>
                <a:spcPct val="20000"/>
              </a:spcBef>
              <a:buSzPct val="100000"/>
              <a:buFont typeface="Arial" pitchFamily="34" charset="0"/>
              <a:buNone/>
            </a:pPr>
            <a:r>
              <a:rPr lang="en-US" sz="2400" dirty="0">
                <a:solidFill>
                  <a:srgbClr val="000000"/>
                </a:solidFill>
                <a:latin typeface="cmr10" charset="0"/>
                <a:ea typeface="MS PGothic" pitchFamily="34" charset="-128"/>
              </a:rPr>
              <a:t>  </a:t>
            </a:r>
            <a:endParaRPr lang="en-CA" sz="2400" dirty="0">
              <a:solidFill>
                <a:srgbClr val="000000"/>
              </a:solidFill>
              <a:latin typeface="cmr10" charset="0"/>
              <a:ea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84" grpId="0" animBg="1"/>
      <p:bldP spid="23" grpId="0" animBg="1"/>
      <p:bldP spid="29" grpId="0" animBg="1"/>
      <p:bldP spid="33" grpId="0" animBg="1"/>
      <p:bldP spid="34" grpId="0" animBg="1"/>
      <p:bldP spid="45" grpId="0" animBg="1"/>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Group 3"/>
          <p:cNvGraphicFramePr>
            <a:graphicFrameLocks/>
          </p:cNvGraphicFramePr>
          <p:nvPr/>
        </p:nvGraphicFramePr>
        <p:xfrm>
          <a:off x="4714875" y="2898775"/>
          <a:ext cx="4321175" cy="2413046"/>
        </p:xfrm>
        <a:graphic>
          <a:graphicData uri="http://schemas.openxmlformats.org/drawingml/2006/table">
            <a:tbl>
              <a:tblPr/>
              <a:tblGrid>
                <a:gridCol w="3376612"/>
                <a:gridCol w="944563"/>
              </a:tblGrid>
              <a:tr h="304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   Accident A     Pads P</a:t>
                      </a:r>
                    </a:p>
                  </a:txBody>
                  <a:tcPr marT="45460" marB="454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f(A,W,P)</a:t>
                      </a:r>
                      <a:endParaRPr kumimoji="0" lang="en-US" sz="1400" b="0" i="0" u="none" strike="noStrike" cap="none" normalizeH="0" baseline="0" dirty="0" smtClean="0">
                        <a:ln>
                          <a:noFill/>
                        </a:ln>
                        <a:solidFill>
                          <a:schemeClr val="tx1"/>
                        </a:solidFill>
                        <a:effectLst/>
                        <a:latin typeface="Arial Unicode MS" pitchFamily="34" charset="-128"/>
                      </a:endParaRPr>
                    </a:p>
                  </a:txBody>
                  <a:tcPr marT="45460" marB="454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8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marT="45460" marB="454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 * 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0.8*100</a:t>
                      </a:r>
                    </a:p>
                  </a:txBody>
                  <a:tcPr marT="45460" marB="454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Title 1"/>
          <p:cNvSpPr>
            <a:spLocks noGrp="1"/>
          </p:cNvSpPr>
          <p:nvPr>
            <p:ph type="title"/>
          </p:nvPr>
        </p:nvSpPr>
        <p:spPr/>
        <p:txBody>
          <a:bodyPr/>
          <a:lstStyle/>
          <a:p>
            <a:pPr>
              <a:defRPr/>
            </a:pPr>
            <a:r>
              <a:rPr lang="en-US" smtClean="0"/>
              <a:t>VE example: </a:t>
            </a:r>
            <a:r>
              <a:rPr lang="en-US"/>
              <a:t>step </a:t>
            </a:r>
            <a:r>
              <a:rPr lang="en-US" smtClean="0"/>
              <a:t>2, sum out A</a:t>
            </a:r>
            <a:endParaRPr/>
          </a:p>
        </p:txBody>
      </p:sp>
      <p:sp>
        <p:nvSpPr>
          <p:cNvPr id="58381" name="Content Placeholder 2"/>
          <p:cNvSpPr>
            <a:spLocks noGrp="1"/>
          </p:cNvSpPr>
          <p:nvPr>
            <p:ph idx="1"/>
          </p:nvPr>
        </p:nvSpPr>
        <p:spPr>
          <a:xfrm>
            <a:off x="4860925" y="990600"/>
            <a:ext cx="4464050" cy="806450"/>
          </a:xfrm>
        </p:spPr>
        <p:txBody>
          <a:bodyPr/>
          <a:lstStyle/>
          <a:p>
            <a:pPr marL="0" indent="0">
              <a:buSzTx/>
              <a:buFontTx/>
              <a:buNone/>
            </a:pPr>
            <a:r>
              <a:rPr lang="en-US" smtClean="0"/>
              <a:t>Step 2a: compute product f(A,W,P) = f</a:t>
            </a:r>
            <a:r>
              <a:rPr lang="en-US" baseline="-25000" smtClean="0"/>
              <a:t>1</a:t>
            </a:r>
            <a:r>
              <a:rPr lang="en-US" smtClean="0"/>
              <a:t>(A,W) </a:t>
            </a:r>
            <a:r>
              <a:rPr lang="en-US" smtClean="0">
                <a:latin typeface="Arial Unicode MS" pitchFamily="34" charset="-128"/>
                <a:ea typeface="Arial Unicode MS" pitchFamily="34" charset="-128"/>
                <a:cs typeface="Arial Unicode MS" pitchFamily="34" charset="-128"/>
              </a:rPr>
              <a:t>× </a:t>
            </a:r>
            <a:r>
              <a:rPr lang="en-US" smtClean="0"/>
              <a:t>f</a:t>
            </a:r>
            <a:r>
              <a:rPr lang="en-US" baseline="-25000" smtClean="0"/>
              <a:t>2</a:t>
            </a:r>
            <a:r>
              <a:rPr lang="en-US" smtClean="0"/>
              <a:t>(A,W,P)</a:t>
            </a:r>
          </a:p>
          <a:p>
            <a:pPr marL="0" indent="0">
              <a:buSzTx/>
              <a:buFontTx/>
              <a:buNone/>
            </a:pPr>
            <a:r>
              <a:rPr lang="en-US" smtClean="0"/>
              <a:t>  </a:t>
            </a:r>
            <a:endParaRPr lang="en-CA" smtClean="0"/>
          </a:p>
        </p:txBody>
      </p:sp>
      <p:sp>
        <p:nvSpPr>
          <p:cNvPr id="58382" name="Slide Number Placeholder 3"/>
          <p:cNvSpPr>
            <a:spLocks noGrp="1"/>
          </p:cNvSpPr>
          <p:nvPr>
            <p:ph type="sldNum" sz="quarter" idx="10"/>
          </p:nvPr>
        </p:nvSpPr>
        <p:spPr>
          <a:noFill/>
          <a:ln>
            <a:miter lim="800000"/>
            <a:headEnd/>
            <a:tailEnd/>
          </a:ln>
        </p:spPr>
        <p:txBody>
          <a:bodyPr/>
          <a:lstStyle/>
          <a:p>
            <a:fld id="{5B44E467-096C-4C52-BBF0-93AC538B919F}" type="slidenum">
              <a:rPr lang="en-US">
                <a:solidFill>
                  <a:srgbClr val="000000"/>
                </a:solidFill>
              </a:rPr>
              <a:pPr/>
              <a:t>24</a:t>
            </a:fld>
            <a:endParaRPr lang="en-US">
              <a:solidFill>
                <a:srgbClr val="000000"/>
              </a:solidFill>
            </a:endParaRPr>
          </a:p>
        </p:txBody>
      </p:sp>
      <p:graphicFrame>
        <p:nvGraphicFramePr>
          <p:cNvPr id="25" name="Group 3"/>
          <p:cNvGraphicFramePr>
            <a:graphicFrameLocks/>
          </p:cNvGraphicFramePr>
          <p:nvPr/>
        </p:nvGraphicFramePr>
        <p:xfrm>
          <a:off x="0" y="4027488"/>
          <a:ext cx="4211638" cy="2714625"/>
        </p:xfrm>
        <a:graphic>
          <a:graphicData uri="http://schemas.openxmlformats.org/drawingml/2006/table">
            <a:tbl>
              <a:tblPr/>
              <a:tblGrid>
                <a:gridCol w="3244602"/>
                <a:gridCol w="967036"/>
              </a:tblGrid>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   Accident A     Pads P</a:t>
                      </a: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t>
                      </a:r>
                      <a:r>
                        <a:rPr lang="en-US" sz="1400" baseline="-25000" dirty="0" smtClean="0"/>
                        <a:t>2</a:t>
                      </a:r>
                      <a:r>
                        <a:rPr lang="en-US" sz="1400" dirty="0" smtClean="0"/>
                        <a:t>(A,W,P)</a:t>
                      </a:r>
                      <a:endParaRPr kumimoji="0" lang="en-US" sz="1400" b="0" i="0" u="none" strike="noStrike" cap="none" normalizeH="0" baseline="0" dirty="0" smtClean="0">
                        <a:ln>
                          <a:noFill/>
                        </a:ln>
                        <a:solidFill>
                          <a:schemeClr val="tx1"/>
                        </a:solidFill>
                        <a:effectLst/>
                        <a:latin typeface="Arial Unicode MS" pitchFamily="34" charset="-128"/>
                      </a:endParaRP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75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100</a:t>
                      </a: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58394" name="Picture 28"/>
          <p:cNvPicPr>
            <a:picLocks noChangeAspect="1" noChangeArrowheads="1"/>
          </p:cNvPicPr>
          <p:nvPr/>
        </p:nvPicPr>
        <p:blipFill>
          <a:blip r:embed="rId2" cstate="print"/>
          <a:srcRect/>
          <a:stretch>
            <a:fillRect/>
          </a:stretch>
        </p:blipFill>
        <p:spPr bwMode="auto">
          <a:xfrm>
            <a:off x="0" y="1147763"/>
            <a:ext cx="4176713" cy="1300162"/>
          </a:xfrm>
          <a:prstGeom prst="rect">
            <a:avLst/>
          </a:prstGeom>
          <a:noFill/>
          <a:ln w="9525">
            <a:noFill/>
            <a:miter lim="800000"/>
            <a:headEnd/>
            <a:tailEnd/>
          </a:ln>
        </p:spPr>
      </p:pic>
      <p:sp>
        <p:nvSpPr>
          <p:cNvPr id="58395" name="Content Placeholder 2"/>
          <p:cNvSpPr txBox="1">
            <a:spLocks/>
          </p:cNvSpPr>
          <p:nvPr/>
        </p:nvSpPr>
        <p:spPr bwMode="auto">
          <a:xfrm>
            <a:off x="3348038" y="2089150"/>
            <a:ext cx="5688012" cy="403225"/>
          </a:xfrm>
          <a:prstGeom prst="rect">
            <a:avLst/>
          </a:prstGeom>
          <a:noFill/>
          <a:ln w="9525">
            <a:solidFill>
              <a:schemeClr val="tx1"/>
            </a:solidFill>
            <a:miter lim="800000"/>
            <a:headEnd/>
            <a:tailEnd/>
          </a:ln>
        </p:spPr>
        <p:txBody>
          <a:bodyPr/>
          <a:lstStyle/>
          <a:p>
            <a:pPr eaLnBrk="0" hangingPunct="0">
              <a:spcBef>
                <a:spcPct val="20000"/>
              </a:spcBef>
              <a:buSzPct val="100000"/>
              <a:buFont typeface="Arial" pitchFamily="34" charset="0"/>
              <a:buNone/>
            </a:pPr>
            <a:r>
              <a:rPr lang="en-US">
                <a:solidFill>
                  <a:srgbClr val="000000"/>
                </a:solidFill>
                <a:latin typeface="Arial Unicode MS" pitchFamily="34" charset="-128"/>
                <a:ea typeface="MS PGothic" pitchFamily="34" charset="-128"/>
              </a:rPr>
              <a:t>f</a:t>
            </a:r>
            <a:r>
              <a:rPr lang="en-US" baseline="-25000">
                <a:solidFill>
                  <a:srgbClr val="000000"/>
                </a:solidFill>
                <a:latin typeface="cmr10" charset="0"/>
                <a:ea typeface="MS PGothic" pitchFamily="34" charset="-128"/>
              </a:rPr>
              <a:t> </a:t>
            </a:r>
            <a:r>
              <a:rPr lang="en-US">
                <a:solidFill>
                  <a:srgbClr val="000000"/>
                </a:solidFill>
                <a:latin typeface="Arial Unicode MS" pitchFamily="34" charset="-128"/>
                <a:ea typeface="MS PGothic" pitchFamily="34" charset="-128"/>
                <a:sym typeface="Symbol" pitchFamily="18" charset="2"/>
              </a:rPr>
              <a:t>(A=a,P=p,W=w)  =  </a:t>
            </a:r>
            <a:r>
              <a:rPr lang="en-US">
                <a:solidFill>
                  <a:srgbClr val="000000"/>
                </a:solidFill>
                <a:latin typeface="cmr10" charset="0"/>
                <a:ea typeface="MS PGothic" pitchFamily="34" charset="-128"/>
              </a:rPr>
              <a:t>f</a:t>
            </a:r>
            <a:r>
              <a:rPr lang="en-US" baseline="-25000">
                <a:solidFill>
                  <a:srgbClr val="000000"/>
                </a:solidFill>
                <a:latin typeface="cmr10" charset="0"/>
                <a:ea typeface="MS PGothic" pitchFamily="34" charset="-128"/>
              </a:rPr>
              <a:t>1</a:t>
            </a:r>
            <a:r>
              <a:rPr lang="en-US">
                <a:solidFill>
                  <a:srgbClr val="000000"/>
                </a:solidFill>
                <a:latin typeface="cmr10" charset="0"/>
                <a:ea typeface="MS PGothic" pitchFamily="34" charset="-128"/>
              </a:rPr>
              <a:t>(A=a,W=w) </a:t>
            </a:r>
            <a:r>
              <a:rPr lang="en-US">
                <a:solidFill>
                  <a:srgbClr val="000000"/>
                </a:solidFill>
                <a:latin typeface="Arial Unicode MS" pitchFamily="34" charset="-128"/>
                <a:ea typeface="Arial Unicode MS" pitchFamily="34" charset="-128"/>
                <a:cs typeface="Arial Unicode MS" pitchFamily="34" charset="-128"/>
              </a:rPr>
              <a:t>× </a:t>
            </a:r>
            <a:r>
              <a:rPr lang="en-US">
                <a:solidFill>
                  <a:srgbClr val="000000"/>
                </a:solidFill>
                <a:latin typeface="cmr10" charset="0"/>
                <a:ea typeface="MS PGothic" pitchFamily="34" charset="-128"/>
              </a:rPr>
              <a:t>f</a:t>
            </a:r>
            <a:r>
              <a:rPr lang="en-US" baseline="-25000">
                <a:solidFill>
                  <a:srgbClr val="000000"/>
                </a:solidFill>
                <a:latin typeface="cmr10" charset="0"/>
                <a:ea typeface="MS PGothic" pitchFamily="34" charset="-128"/>
              </a:rPr>
              <a:t>2</a:t>
            </a:r>
            <a:r>
              <a:rPr lang="en-US">
                <a:solidFill>
                  <a:srgbClr val="000000"/>
                </a:solidFill>
                <a:latin typeface="cmr10" charset="0"/>
                <a:ea typeface="MS PGothic" pitchFamily="34" charset="-128"/>
              </a:rPr>
              <a:t>(A=a,W=w,P=p)</a:t>
            </a:r>
          </a:p>
        </p:txBody>
      </p:sp>
      <p:sp>
        <p:nvSpPr>
          <p:cNvPr id="45" name="Rectangle 44"/>
          <p:cNvSpPr/>
          <p:nvPr/>
        </p:nvSpPr>
        <p:spPr>
          <a:xfrm>
            <a:off x="6350" y="2874963"/>
            <a:ext cx="2765425" cy="215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46" name="Rectangle 45"/>
          <p:cNvSpPr/>
          <p:nvPr/>
        </p:nvSpPr>
        <p:spPr>
          <a:xfrm>
            <a:off x="0" y="4532313"/>
            <a:ext cx="4103688" cy="215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47" name="Rectangle 46"/>
          <p:cNvSpPr/>
          <p:nvPr/>
        </p:nvSpPr>
        <p:spPr>
          <a:xfrm>
            <a:off x="4787900" y="3284538"/>
            <a:ext cx="4119563" cy="215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18" name="Rectangle 17"/>
          <p:cNvSpPr/>
          <p:nvPr/>
        </p:nvSpPr>
        <p:spPr>
          <a:xfrm>
            <a:off x="6350" y="2874963"/>
            <a:ext cx="2765425" cy="2159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19" name="Rectangle 18"/>
          <p:cNvSpPr/>
          <p:nvPr/>
        </p:nvSpPr>
        <p:spPr>
          <a:xfrm>
            <a:off x="0" y="2803525"/>
            <a:ext cx="3132138" cy="287338"/>
          </a:xfrm>
          <a:prstGeom prst="rect">
            <a:avLst/>
          </a:prstGeom>
          <a:no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20" name="Rectangle 19"/>
          <p:cNvSpPr/>
          <p:nvPr/>
        </p:nvSpPr>
        <p:spPr>
          <a:xfrm>
            <a:off x="6350" y="3141663"/>
            <a:ext cx="2765425" cy="2159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21" name="Rectangle 20"/>
          <p:cNvSpPr/>
          <p:nvPr/>
        </p:nvSpPr>
        <p:spPr>
          <a:xfrm>
            <a:off x="0" y="4797425"/>
            <a:ext cx="4103688" cy="215900"/>
          </a:xfrm>
          <a:prstGeom prst="rect">
            <a:avLst/>
          </a:prstGeom>
          <a:no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22" name="Rectangle 21"/>
          <p:cNvSpPr/>
          <p:nvPr/>
        </p:nvSpPr>
        <p:spPr>
          <a:xfrm>
            <a:off x="0" y="5035550"/>
            <a:ext cx="3779838" cy="2159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31" name="Rectangle 30"/>
          <p:cNvSpPr/>
          <p:nvPr/>
        </p:nvSpPr>
        <p:spPr>
          <a:xfrm>
            <a:off x="4787900" y="3500438"/>
            <a:ext cx="4119563" cy="236537"/>
          </a:xfrm>
          <a:prstGeom prst="rect">
            <a:avLst/>
          </a:prstGeom>
          <a:no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sp>
        <p:nvSpPr>
          <p:cNvPr id="32" name="Rectangle 31"/>
          <p:cNvSpPr/>
          <p:nvPr/>
        </p:nvSpPr>
        <p:spPr>
          <a:xfrm>
            <a:off x="4803775" y="3789363"/>
            <a:ext cx="4103688" cy="19526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800">
              <a:solidFill>
                <a:srgbClr val="FFFFFF"/>
              </a:solidFill>
            </a:endParaRPr>
          </a:p>
        </p:txBody>
      </p:sp>
      <p:graphicFrame>
        <p:nvGraphicFramePr>
          <p:cNvPr id="23" name="Group 14"/>
          <p:cNvGraphicFramePr>
            <a:graphicFrameLocks/>
          </p:cNvGraphicFramePr>
          <p:nvPr/>
        </p:nvGraphicFramePr>
        <p:xfrm>
          <a:off x="0" y="2514600"/>
          <a:ext cx="3132138" cy="1419225"/>
        </p:xfrm>
        <a:graphic>
          <a:graphicData uri="http://schemas.openxmlformats.org/drawingml/2006/table">
            <a:tbl>
              <a:tblPr/>
              <a:tblGrid>
                <a:gridCol w="1259632"/>
                <a:gridCol w="1080120"/>
                <a:gridCol w="792386"/>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Accident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t>
                      </a:r>
                      <a:r>
                        <a:rPr lang="en-US" sz="1400" baseline="-25000" dirty="0" smtClean="0"/>
                        <a:t>1</a:t>
                      </a:r>
                      <a:r>
                        <a:rPr lang="en-US" sz="1400" dirty="0" smtClean="0"/>
                        <a:t>(A,W) </a:t>
                      </a: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4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short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18" grpId="0" animBg="1"/>
      <p:bldP spid="19" grpId="0" animBg="1"/>
      <p:bldP spid="20" grpId="0" animBg="1"/>
      <p:bldP spid="21" grpId="0" animBg="1"/>
      <p:bldP spid="22" grpId="0" animBg="1"/>
      <p:bldP spid="31" grpId="0" animBg="1"/>
      <p:bldP spid="3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VE example: step 2, sum out A</a:t>
            </a:r>
            <a:endParaRPr/>
          </a:p>
        </p:txBody>
      </p:sp>
      <p:sp>
        <p:nvSpPr>
          <p:cNvPr id="59394" name="Slide Number Placeholder 3"/>
          <p:cNvSpPr>
            <a:spLocks noGrp="1"/>
          </p:cNvSpPr>
          <p:nvPr>
            <p:ph type="sldNum" sz="quarter" idx="10"/>
          </p:nvPr>
        </p:nvSpPr>
        <p:spPr>
          <a:noFill/>
          <a:ln>
            <a:miter lim="800000"/>
            <a:headEnd/>
            <a:tailEnd/>
          </a:ln>
        </p:spPr>
        <p:txBody>
          <a:bodyPr/>
          <a:lstStyle/>
          <a:p>
            <a:fld id="{8AC6C649-A48C-494F-9DA0-ACBD8EDFE586}" type="slidenum">
              <a:rPr lang="en-US">
                <a:solidFill>
                  <a:srgbClr val="000000"/>
                </a:solidFill>
                <a:cs typeface="Times New Roman" pitchFamily="18" charset="0"/>
              </a:rPr>
              <a:pPr/>
              <a:t>25</a:t>
            </a:fld>
            <a:endParaRPr lang="en-US">
              <a:solidFill>
                <a:srgbClr val="000000"/>
              </a:solidFill>
              <a:cs typeface="Times New Roman" pitchFamily="18" charset="0"/>
            </a:endParaRPr>
          </a:p>
        </p:txBody>
      </p:sp>
      <p:sp>
        <p:nvSpPr>
          <p:cNvPr id="59395" name="Content Placeholder 2"/>
          <p:cNvSpPr txBox="1">
            <a:spLocks/>
          </p:cNvSpPr>
          <p:nvPr/>
        </p:nvSpPr>
        <p:spPr bwMode="auto">
          <a:xfrm>
            <a:off x="4860925" y="990600"/>
            <a:ext cx="4175125" cy="806450"/>
          </a:xfrm>
          <a:prstGeom prst="rect">
            <a:avLst/>
          </a:prstGeom>
          <a:noFill/>
          <a:ln w="9525">
            <a:noFill/>
            <a:miter lim="800000"/>
            <a:headEnd/>
            <a:tailEnd/>
          </a:ln>
        </p:spPr>
        <p:txBody>
          <a:bodyPr/>
          <a:lstStyle/>
          <a:p>
            <a:pPr eaLnBrk="0" hangingPunct="0">
              <a:spcBef>
                <a:spcPct val="20000"/>
              </a:spcBef>
              <a:buSzPct val="100000"/>
              <a:buFont typeface="Arial" pitchFamily="34" charset="0"/>
              <a:buNone/>
            </a:pPr>
            <a:r>
              <a:rPr lang="en-US" sz="2400">
                <a:solidFill>
                  <a:srgbClr val="000000"/>
                </a:solidFill>
                <a:latin typeface="Times New Roman" pitchFamily="18" charset="0"/>
                <a:ea typeface="MS PGothic" pitchFamily="34" charset="-128"/>
                <a:cs typeface="Times New Roman" pitchFamily="18" charset="0"/>
              </a:rPr>
              <a:t>Step 2b: sum A out of the product f(A,W,P):</a:t>
            </a:r>
          </a:p>
          <a:p>
            <a:pPr eaLnBrk="0" hangingPunct="0">
              <a:spcBef>
                <a:spcPct val="20000"/>
              </a:spcBef>
              <a:buSzPct val="100000"/>
              <a:buFont typeface="Arial" pitchFamily="34" charset="0"/>
              <a:buNone/>
            </a:pPr>
            <a:r>
              <a:rPr lang="en-US" sz="2400">
                <a:solidFill>
                  <a:srgbClr val="000000"/>
                </a:solidFill>
                <a:latin typeface="Times New Roman" pitchFamily="18" charset="0"/>
                <a:ea typeface="MS PGothic" pitchFamily="34" charset="-128"/>
                <a:cs typeface="Times New Roman" pitchFamily="18" charset="0"/>
              </a:rPr>
              <a:t>  </a:t>
            </a:r>
            <a:endParaRPr lang="en-CA" sz="2400">
              <a:solidFill>
                <a:srgbClr val="000000"/>
              </a:solidFill>
              <a:latin typeface="Times New Roman" pitchFamily="18" charset="0"/>
              <a:ea typeface="MS PGothic" pitchFamily="34" charset="-128"/>
              <a:cs typeface="Times New Roman" pitchFamily="18" charset="0"/>
            </a:endParaRPr>
          </a:p>
        </p:txBody>
      </p:sp>
      <p:pic>
        <p:nvPicPr>
          <p:cNvPr id="59396" name="Picture 28"/>
          <p:cNvPicPr>
            <a:picLocks noChangeAspect="1" noChangeArrowheads="1"/>
          </p:cNvPicPr>
          <p:nvPr/>
        </p:nvPicPr>
        <p:blipFill>
          <a:blip r:embed="rId3" cstate="print"/>
          <a:srcRect/>
          <a:stretch>
            <a:fillRect/>
          </a:stretch>
        </p:blipFill>
        <p:spPr bwMode="auto">
          <a:xfrm>
            <a:off x="0" y="1147763"/>
            <a:ext cx="4176713" cy="1300162"/>
          </a:xfrm>
          <a:prstGeom prst="rect">
            <a:avLst/>
          </a:prstGeom>
          <a:noFill/>
          <a:ln w="9525">
            <a:noFill/>
            <a:miter lim="800000"/>
            <a:headEnd/>
            <a:tailEnd/>
          </a:ln>
        </p:spPr>
      </p:pic>
      <p:graphicFrame>
        <p:nvGraphicFramePr>
          <p:cNvPr id="8" name="Group 14"/>
          <p:cNvGraphicFramePr>
            <a:graphicFrameLocks/>
          </p:cNvGraphicFramePr>
          <p:nvPr>
            <p:extLst>
              <p:ext uri="{D42A27DB-BD31-4B8C-83A1-F6EECF244321}">
                <p14:modId xmlns="" xmlns:p14="http://schemas.microsoft.com/office/powerpoint/2010/main" val="3195639498"/>
              </p:ext>
            </p:extLst>
          </p:nvPr>
        </p:nvGraphicFramePr>
        <p:xfrm>
          <a:off x="179388" y="3068638"/>
          <a:ext cx="4283075" cy="1417639"/>
        </p:xfrm>
        <a:graphic>
          <a:graphicData uri="http://schemas.openxmlformats.org/drawingml/2006/table">
            <a:tbl>
              <a:tblPr/>
              <a:tblGrid>
                <a:gridCol w="1295697"/>
                <a:gridCol w="898228"/>
                <a:gridCol w="2089150"/>
              </a:tblGrid>
              <a:tr h="304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Pads P</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t>
                      </a:r>
                      <a:r>
                        <a:rPr lang="en-US" sz="1400" baseline="-25000" dirty="0" smtClean="0"/>
                        <a:t>3</a:t>
                      </a:r>
                      <a:r>
                        <a:rPr lang="en-US" sz="1400" dirty="0" smtClean="0"/>
                        <a:t>(W,P)</a:t>
                      </a:r>
                      <a:endParaRPr kumimoji="0" lang="en-US" sz="1400" b="0" i="0" u="none" strike="noStrike" cap="none" normalizeH="0" baseline="0" dirty="0" smtClean="0">
                        <a:ln>
                          <a:noFill/>
                        </a:ln>
                        <a:solidFill>
                          <a:schemeClr val="tx1"/>
                        </a:solidFill>
                        <a:effectLst/>
                        <a:latin typeface="Arial Unicode MS" pitchFamily="34" charset="-128"/>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2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0.01*30</a:t>
                      </a:r>
                      <a:r>
                        <a:rPr kumimoji="0" lang="en-US" sz="1400" b="0" i="0" u="none" strike="noStrike" cap="none" normalizeH="0" baseline="0" dirty="0" smtClean="0">
                          <a:ln>
                            <a:noFill/>
                          </a:ln>
                          <a:solidFill>
                            <a:schemeClr val="tx1"/>
                          </a:solidFill>
                          <a:effectLst/>
                          <a:latin typeface="Arial Unicode MS" pitchFamily="34" charset="-128"/>
                        </a:rPr>
                        <a:t>+</a:t>
                      </a:r>
                      <a:r>
                        <a:rPr kumimoji="0" lang="en-US" sz="1400" b="0" i="0" u="none" strike="noStrike" cap="none" normalizeH="0" baseline="0" dirty="0" smtClean="0">
                          <a:ln>
                            <a:noFill/>
                          </a:ln>
                          <a:solidFill>
                            <a:srgbClr val="FF0000"/>
                          </a:solidFill>
                          <a:effectLst/>
                          <a:latin typeface="Arial Unicode MS" pitchFamily="34" charset="-128"/>
                        </a:rPr>
                        <a:t>0.99*75</a:t>
                      </a:r>
                      <a:r>
                        <a:rPr kumimoji="0" lang="en-US" sz="1400" b="0" i="0" u="none" strike="noStrike" cap="none" normalizeH="0" baseline="0" dirty="0" smtClean="0">
                          <a:ln>
                            <a:noFill/>
                          </a:ln>
                          <a:solidFill>
                            <a:schemeClr val="tx1"/>
                          </a:solidFill>
                          <a:effectLst/>
                          <a:latin typeface="Arial Unicode MS" pitchFamily="34" charset="-128"/>
                        </a:rPr>
                        <a:t>=74.55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Unicode MS" pitchFamily="34" charset="-128"/>
                        </a:rPr>
                        <a:t>??</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9411" name="Object 8"/>
          <p:cNvGraphicFramePr>
            <a:graphicFrameLocks noChangeAspect="1"/>
          </p:cNvGraphicFramePr>
          <p:nvPr/>
        </p:nvGraphicFramePr>
        <p:xfrm>
          <a:off x="4932363" y="1909763"/>
          <a:ext cx="3198812" cy="727075"/>
        </p:xfrm>
        <a:graphic>
          <a:graphicData uri="http://schemas.openxmlformats.org/presentationml/2006/ole">
            <p:oleObj spid="_x0000_s141314" name="Equation" r:id="rId4" imgW="1511300" imgH="342900" progId="Equation.3">
              <p:embed/>
            </p:oleObj>
          </a:graphicData>
        </a:graphic>
      </p:graphicFrame>
      <p:sp>
        <p:nvSpPr>
          <p:cNvPr id="10" name="Rectangle 9"/>
          <p:cNvSpPr>
            <a:spLocks noChangeArrowheads="1"/>
          </p:cNvSpPr>
          <p:nvPr/>
        </p:nvSpPr>
        <p:spPr bwMode="auto">
          <a:xfrm>
            <a:off x="611188" y="5661025"/>
            <a:ext cx="2016125" cy="369888"/>
          </a:xfrm>
          <a:prstGeom prst="rect">
            <a:avLst/>
          </a:prstGeom>
          <a:solidFill>
            <a:srgbClr val="FFFF00"/>
          </a:solidFill>
          <a:ln w="9525">
            <a:noFill/>
            <a:round/>
            <a:headEnd/>
            <a:tailEnd/>
          </a:ln>
        </p:spPr>
        <p:txBody>
          <a:bodyPr>
            <a:spAutoFit/>
          </a:bodyPr>
          <a:lstStyle/>
          <a:p>
            <a:r>
              <a:rPr lang="en-US">
                <a:solidFill>
                  <a:srgbClr val="000000"/>
                </a:solidFill>
                <a:latin typeface="Times New Roman" pitchFamily="18" charset="0"/>
                <a:ea typeface="MS PGothic" pitchFamily="34" charset="-128"/>
                <a:cs typeface="Times New Roman" pitchFamily="18" charset="0"/>
              </a:rPr>
              <a:t>0.99*80 + 0.8*95</a:t>
            </a:r>
          </a:p>
        </p:txBody>
      </p:sp>
      <p:sp>
        <p:nvSpPr>
          <p:cNvPr id="11" name="Rectangle 17"/>
          <p:cNvSpPr>
            <a:spLocks noChangeArrowheads="1"/>
          </p:cNvSpPr>
          <p:nvPr/>
        </p:nvSpPr>
        <p:spPr bwMode="auto">
          <a:xfrm>
            <a:off x="611188" y="4797425"/>
            <a:ext cx="2016125" cy="368300"/>
          </a:xfrm>
          <a:prstGeom prst="rect">
            <a:avLst/>
          </a:prstGeom>
          <a:solidFill>
            <a:srgbClr val="00B0F0"/>
          </a:solidFill>
          <a:ln w="9525">
            <a:noFill/>
            <a:miter lim="800000"/>
            <a:headEnd/>
            <a:tailEnd/>
          </a:ln>
        </p:spPr>
        <p:txBody>
          <a:bodyPr>
            <a:spAutoFit/>
          </a:bodyPr>
          <a:lstStyle/>
          <a:p>
            <a:r>
              <a:rPr lang="en-US">
                <a:solidFill>
                  <a:srgbClr val="000000"/>
                </a:solidFill>
                <a:latin typeface="Times New Roman" pitchFamily="18" charset="0"/>
                <a:ea typeface="MS PGothic" pitchFamily="34" charset="-128"/>
                <a:cs typeface="Times New Roman" pitchFamily="18" charset="0"/>
              </a:rPr>
              <a:t>0.2*35 + 0.2*0.3</a:t>
            </a:r>
          </a:p>
        </p:txBody>
      </p:sp>
      <p:sp>
        <p:nvSpPr>
          <p:cNvPr id="12" name="Rectangle 8"/>
          <p:cNvSpPr>
            <a:spLocks noChangeArrowheads="1"/>
          </p:cNvSpPr>
          <p:nvPr/>
        </p:nvSpPr>
        <p:spPr bwMode="auto">
          <a:xfrm>
            <a:off x="611188" y="5229225"/>
            <a:ext cx="2016125" cy="369888"/>
          </a:xfrm>
          <a:prstGeom prst="rect">
            <a:avLst/>
          </a:prstGeom>
          <a:solidFill>
            <a:srgbClr val="92D050"/>
          </a:solidFill>
          <a:ln w="9525">
            <a:noFill/>
            <a:round/>
            <a:headEnd/>
            <a:tailEnd/>
          </a:ln>
        </p:spPr>
        <p:txBody>
          <a:bodyPr>
            <a:spAutoFit/>
          </a:bodyPr>
          <a:lstStyle/>
          <a:p>
            <a:r>
              <a:rPr lang="en-US">
                <a:solidFill>
                  <a:srgbClr val="000000"/>
                </a:solidFill>
                <a:latin typeface="Times New Roman" pitchFamily="18" charset="0"/>
                <a:ea typeface="MS PGothic" pitchFamily="34" charset="-128"/>
                <a:cs typeface="Times New Roman" pitchFamily="18" charset="0"/>
              </a:rPr>
              <a:t>0.2*35 + 0.8*95</a:t>
            </a:r>
          </a:p>
        </p:txBody>
      </p:sp>
      <p:sp>
        <p:nvSpPr>
          <p:cNvPr id="13" name="Rectangle 12"/>
          <p:cNvSpPr>
            <a:spLocks noChangeArrowheads="1"/>
          </p:cNvSpPr>
          <p:nvPr/>
        </p:nvSpPr>
        <p:spPr bwMode="auto">
          <a:xfrm>
            <a:off x="612775" y="6156325"/>
            <a:ext cx="1930337" cy="369332"/>
          </a:xfrm>
          <a:prstGeom prst="rect">
            <a:avLst/>
          </a:prstGeom>
          <a:solidFill>
            <a:srgbClr val="FF66FF"/>
          </a:solidFill>
          <a:ln w="9525">
            <a:noFill/>
            <a:miter lim="800000"/>
            <a:headEnd/>
            <a:tailEnd/>
          </a:ln>
        </p:spPr>
        <p:txBody>
          <a:bodyPr wrap="none">
            <a:spAutoFit/>
          </a:bodyPr>
          <a:lstStyle/>
          <a:p>
            <a:r>
              <a:rPr lang="en-US">
                <a:solidFill>
                  <a:srgbClr val="000000"/>
                </a:solidFill>
                <a:latin typeface="Times New Roman" pitchFamily="18" charset="0"/>
                <a:ea typeface="MS PGothic" pitchFamily="34" charset="-128"/>
                <a:cs typeface="Times New Roman" pitchFamily="18" charset="0"/>
              </a:rPr>
              <a:t>0.8 * 95 + 0.8*100</a:t>
            </a:r>
          </a:p>
        </p:txBody>
      </p:sp>
      <p:graphicFrame>
        <p:nvGraphicFramePr>
          <p:cNvPr id="14" name="Group 3"/>
          <p:cNvGraphicFramePr>
            <a:graphicFrameLocks/>
          </p:cNvGraphicFramePr>
          <p:nvPr/>
        </p:nvGraphicFramePr>
        <p:xfrm>
          <a:off x="4714875" y="2898775"/>
          <a:ext cx="4321175" cy="2413046"/>
        </p:xfrm>
        <a:graphic>
          <a:graphicData uri="http://schemas.openxmlformats.org/drawingml/2006/table">
            <a:tbl>
              <a:tblPr/>
              <a:tblGrid>
                <a:gridCol w="3376612"/>
                <a:gridCol w="944563"/>
              </a:tblGrid>
              <a:tr h="304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   Accident A     Pads P</a:t>
                      </a:r>
                    </a:p>
                  </a:txBody>
                  <a:tcPr marT="45460" marB="454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f(A,W,P)</a:t>
                      </a:r>
                      <a:endParaRPr kumimoji="0" lang="en-US" sz="1400" b="0" i="0" u="none" strike="noStrike" cap="none" normalizeH="0" baseline="0" dirty="0" smtClean="0">
                        <a:ln>
                          <a:noFill/>
                        </a:ln>
                        <a:solidFill>
                          <a:schemeClr val="tx1"/>
                        </a:solidFill>
                        <a:effectLst/>
                        <a:latin typeface="Arial Unicode MS" pitchFamily="34" charset="-128"/>
                      </a:endParaRPr>
                    </a:p>
                  </a:txBody>
                  <a:tcPr marT="45460" marB="454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8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long</a:t>
                      </a:r>
                      <a:r>
                        <a:rPr kumimoji="0" lang="en-US" sz="1400" b="0" i="0" u="none" strike="noStrike" cap="none" normalizeH="0" baseline="0" dirty="0" smtClean="0">
                          <a:ln>
                            <a:noFill/>
                          </a:ln>
                          <a:solidFill>
                            <a:schemeClr val="tx1"/>
                          </a:solidFill>
                          <a:effectLst/>
                          <a:latin typeface="Arial Unicode MS" pitchFamily="34" charset="-128"/>
                        </a:rPr>
                        <a:t>                 true                 </a:t>
                      </a:r>
                      <a:r>
                        <a:rPr kumimoji="0" lang="en-US" sz="1400" b="0" i="0" u="none" strike="noStrike" cap="none" normalizeH="0" baseline="0" dirty="0" err="1" smtClean="0">
                          <a:ln>
                            <a:noFill/>
                          </a:ln>
                          <a:solidFill>
                            <a:srgbClr val="FF0000"/>
                          </a:solidFill>
                          <a:effectLst/>
                          <a:latin typeface="Arial Unicode MS" pitchFamily="34" charset="-128"/>
                        </a:rPr>
                        <a:t>true</a:t>
                      </a:r>
                      <a:r>
                        <a:rPr kumimoji="0" lang="en-US" sz="1400" b="0" i="0" u="none" strike="noStrike" cap="none" normalizeH="0" baseline="0" dirty="0" smtClean="0">
                          <a:ln>
                            <a:noFill/>
                          </a:ln>
                          <a:solidFill>
                            <a:srgbClr val="FF0000"/>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long</a:t>
                      </a:r>
                      <a:r>
                        <a:rPr kumimoji="0" lang="en-US" sz="1400" b="0" i="0" u="none" strike="noStrike" cap="none" normalizeH="0" baseline="0" dirty="0" smtClean="0">
                          <a:ln>
                            <a:noFill/>
                          </a:ln>
                          <a:solidFill>
                            <a:schemeClr val="tx1"/>
                          </a:solidFill>
                          <a:effectLst/>
                          <a:latin typeface="Arial Unicode MS" pitchFamily="34" charset="-128"/>
                        </a:rPr>
                        <a:t>                 false               </a:t>
                      </a:r>
                      <a:r>
                        <a:rPr kumimoji="0" lang="en-US" sz="1400" b="0" i="0" u="none" strike="noStrike" cap="none" normalizeH="0" baseline="0" dirty="0" smtClean="0">
                          <a:ln>
                            <a:noFill/>
                          </a:ln>
                          <a:solidFill>
                            <a:srgbClr val="FF0000"/>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marT="45460" marB="454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0.01 * 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0.99*75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0.8*100</a:t>
                      </a:r>
                    </a:p>
                  </a:txBody>
                  <a:tcPr marT="45460" marB="454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t>VE example: step 2, sum out A</a:t>
            </a:r>
            <a:endParaRPr/>
          </a:p>
        </p:txBody>
      </p:sp>
      <p:sp>
        <p:nvSpPr>
          <p:cNvPr id="60418" name="Slide Number Placeholder 3"/>
          <p:cNvSpPr>
            <a:spLocks noGrp="1"/>
          </p:cNvSpPr>
          <p:nvPr>
            <p:ph type="sldNum" sz="quarter" idx="10"/>
          </p:nvPr>
        </p:nvSpPr>
        <p:spPr>
          <a:noFill/>
          <a:ln>
            <a:miter lim="800000"/>
            <a:headEnd/>
            <a:tailEnd/>
          </a:ln>
        </p:spPr>
        <p:txBody>
          <a:bodyPr/>
          <a:lstStyle/>
          <a:p>
            <a:fld id="{E8AEBF9D-DAE7-4B4A-B522-49CEBAF0A2E3}" type="slidenum">
              <a:rPr lang="en-US">
                <a:solidFill>
                  <a:srgbClr val="000000"/>
                </a:solidFill>
              </a:rPr>
              <a:pPr/>
              <a:t>26</a:t>
            </a:fld>
            <a:endParaRPr lang="en-US">
              <a:solidFill>
                <a:srgbClr val="000000"/>
              </a:solidFill>
            </a:endParaRPr>
          </a:p>
        </p:txBody>
      </p:sp>
      <p:pic>
        <p:nvPicPr>
          <p:cNvPr id="60419" name="Picture 28"/>
          <p:cNvPicPr>
            <a:picLocks noChangeAspect="1" noChangeArrowheads="1"/>
          </p:cNvPicPr>
          <p:nvPr/>
        </p:nvPicPr>
        <p:blipFill>
          <a:blip r:embed="rId3" cstate="print"/>
          <a:srcRect/>
          <a:stretch>
            <a:fillRect/>
          </a:stretch>
        </p:blipFill>
        <p:spPr bwMode="auto">
          <a:xfrm>
            <a:off x="0" y="1147763"/>
            <a:ext cx="4176713" cy="1300162"/>
          </a:xfrm>
          <a:prstGeom prst="rect">
            <a:avLst/>
          </a:prstGeom>
          <a:noFill/>
          <a:ln w="9525">
            <a:noFill/>
            <a:miter lim="800000"/>
            <a:headEnd/>
            <a:tailEnd/>
          </a:ln>
        </p:spPr>
      </p:pic>
      <p:graphicFrame>
        <p:nvGraphicFramePr>
          <p:cNvPr id="8" name="Group 14"/>
          <p:cNvGraphicFramePr>
            <a:graphicFrameLocks/>
          </p:cNvGraphicFramePr>
          <p:nvPr/>
        </p:nvGraphicFramePr>
        <p:xfrm>
          <a:off x="179388" y="3068638"/>
          <a:ext cx="4283075" cy="1417639"/>
        </p:xfrm>
        <a:graphic>
          <a:graphicData uri="http://schemas.openxmlformats.org/drawingml/2006/table">
            <a:tbl>
              <a:tblPr/>
              <a:tblGrid>
                <a:gridCol w="1295697"/>
                <a:gridCol w="898228"/>
                <a:gridCol w="2089150"/>
              </a:tblGrid>
              <a:tr h="304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Pads P</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t>
                      </a:r>
                      <a:r>
                        <a:rPr lang="en-US" sz="1400" baseline="-25000" dirty="0" smtClean="0"/>
                        <a:t>3</a:t>
                      </a:r>
                      <a:r>
                        <a:rPr lang="en-US" sz="1400" dirty="0" smtClean="0"/>
                        <a:t>(W,P)</a:t>
                      </a:r>
                      <a:endParaRPr kumimoji="0" lang="en-US" sz="1400" b="0" i="0" u="none" strike="noStrike" cap="none" normalizeH="0" baseline="0" dirty="0" smtClean="0">
                        <a:ln>
                          <a:noFill/>
                        </a:ln>
                        <a:solidFill>
                          <a:schemeClr val="tx1"/>
                        </a:solidFill>
                        <a:effectLst/>
                        <a:latin typeface="Arial Unicode MS" pitchFamily="34" charset="-128"/>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2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0.01*30+0.99*75=74.55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0.2*35+0.8*95=83</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 name="Group 3"/>
          <p:cNvGraphicFramePr>
            <a:graphicFrameLocks/>
          </p:cNvGraphicFramePr>
          <p:nvPr/>
        </p:nvGraphicFramePr>
        <p:xfrm>
          <a:off x="4714875" y="2898775"/>
          <a:ext cx="4321175" cy="2413046"/>
        </p:xfrm>
        <a:graphic>
          <a:graphicData uri="http://schemas.openxmlformats.org/drawingml/2006/table">
            <a:tbl>
              <a:tblPr/>
              <a:tblGrid>
                <a:gridCol w="3376612"/>
                <a:gridCol w="944563"/>
              </a:tblGrid>
              <a:tr h="304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   Accident A     Pads P</a:t>
                      </a:r>
                    </a:p>
                  </a:txBody>
                  <a:tcPr marT="45460" marB="454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f(A,W,P)</a:t>
                      </a:r>
                      <a:endParaRPr kumimoji="0" lang="en-US" sz="1400" b="0" i="0" u="none" strike="noStrike" cap="none" normalizeH="0" baseline="0" dirty="0" smtClean="0">
                        <a:ln>
                          <a:noFill/>
                        </a:ln>
                        <a:solidFill>
                          <a:schemeClr val="tx1"/>
                        </a:solidFill>
                        <a:effectLst/>
                        <a:latin typeface="Arial Unicode MS" pitchFamily="34" charset="-128"/>
                      </a:endParaRPr>
                    </a:p>
                  </a:txBody>
                  <a:tcPr marT="45460" marB="454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8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short</a:t>
                      </a:r>
                      <a:r>
                        <a:rPr kumimoji="0" lang="en-US" sz="1400" b="0" i="0" u="none" strike="noStrike" cap="none" normalizeH="0" baseline="0" dirty="0" smtClean="0">
                          <a:ln>
                            <a:noFill/>
                          </a:ln>
                          <a:solidFill>
                            <a:schemeClr val="tx1"/>
                          </a:solidFill>
                          <a:effectLst/>
                          <a:latin typeface="Arial Unicode MS" pitchFamily="34" charset="-128"/>
                        </a:rPr>
                        <a:t>                true                </a:t>
                      </a:r>
                      <a:r>
                        <a:rPr kumimoji="0" lang="en-US" sz="1400" b="0" i="0" u="none" strike="noStrike" cap="none" normalizeH="0" baseline="0" dirty="0" err="1" smtClean="0">
                          <a:ln>
                            <a:noFill/>
                          </a:ln>
                          <a:solidFill>
                            <a:srgbClr val="FF0000"/>
                          </a:solidFill>
                          <a:effectLst/>
                          <a:latin typeface="Arial Unicode MS" pitchFamily="34" charset="-128"/>
                        </a:rPr>
                        <a:t>true</a:t>
                      </a:r>
                      <a:endParaRPr kumimoji="0" lang="en-US" sz="1400" b="0" i="0" u="none" strike="noStrike" cap="none" normalizeH="0" baseline="0" dirty="0" smtClean="0">
                        <a:ln>
                          <a:noFill/>
                        </a:ln>
                        <a:solidFill>
                          <a:srgbClr val="FF0000"/>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short</a:t>
                      </a:r>
                      <a:r>
                        <a:rPr kumimoji="0" lang="en-US" sz="1400" b="0" i="0" u="none" strike="noStrike" cap="none" normalizeH="0" baseline="0" dirty="0" smtClean="0">
                          <a:ln>
                            <a:noFill/>
                          </a:ln>
                          <a:solidFill>
                            <a:schemeClr val="tx1"/>
                          </a:solidFill>
                          <a:effectLst/>
                          <a:latin typeface="Arial Unicode MS" pitchFamily="34" charset="-128"/>
                        </a:rPr>
                        <a:t>                false              </a:t>
                      </a:r>
                      <a:r>
                        <a:rPr kumimoji="0" lang="en-US" sz="1400" b="0" i="0" u="none" strike="noStrike" cap="none" normalizeH="0" baseline="0" dirty="0" smtClean="0">
                          <a:ln>
                            <a:noFill/>
                          </a:ln>
                          <a:solidFill>
                            <a:srgbClr val="FF0000"/>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marT="45460" marB="454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 * 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0.2*35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0.8*95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0.8*100</a:t>
                      </a:r>
                    </a:p>
                  </a:txBody>
                  <a:tcPr marT="45460" marB="454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0445" name="Content Placeholder 2"/>
          <p:cNvSpPr txBox="1">
            <a:spLocks/>
          </p:cNvSpPr>
          <p:nvPr/>
        </p:nvSpPr>
        <p:spPr bwMode="auto">
          <a:xfrm>
            <a:off x="4860925" y="990600"/>
            <a:ext cx="4175125" cy="806450"/>
          </a:xfrm>
          <a:prstGeom prst="rect">
            <a:avLst/>
          </a:prstGeom>
          <a:noFill/>
          <a:ln w="9525">
            <a:noFill/>
            <a:miter lim="800000"/>
            <a:headEnd/>
            <a:tailEnd/>
          </a:ln>
        </p:spPr>
        <p:txBody>
          <a:bodyPr/>
          <a:lstStyle/>
          <a:p>
            <a:pPr eaLnBrk="0" hangingPunct="0">
              <a:spcBef>
                <a:spcPct val="20000"/>
              </a:spcBef>
              <a:buSzPct val="100000"/>
              <a:buFont typeface="Arial" pitchFamily="34" charset="0"/>
              <a:buNone/>
            </a:pPr>
            <a:r>
              <a:rPr lang="en-US" sz="2400">
                <a:solidFill>
                  <a:srgbClr val="000000"/>
                </a:solidFill>
                <a:latin typeface="cmr10" charset="0"/>
                <a:ea typeface="MS PGothic" pitchFamily="34" charset="-128"/>
              </a:rPr>
              <a:t>Step 2b: sum A out of the product f(A,W,P):</a:t>
            </a:r>
          </a:p>
          <a:p>
            <a:pPr eaLnBrk="0" hangingPunct="0">
              <a:spcBef>
                <a:spcPct val="20000"/>
              </a:spcBef>
              <a:buSzPct val="100000"/>
              <a:buFont typeface="Arial" pitchFamily="34" charset="0"/>
              <a:buNone/>
            </a:pPr>
            <a:r>
              <a:rPr lang="en-US" sz="2400">
                <a:solidFill>
                  <a:srgbClr val="000000"/>
                </a:solidFill>
                <a:latin typeface="cmr10" charset="0"/>
                <a:ea typeface="MS PGothic" pitchFamily="34" charset="-128"/>
              </a:rPr>
              <a:t>  </a:t>
            </a:r>
            <a:endParaRPr lang="en-CA" sz="2400">
              <a:solidFill>
                <a:srgbClr val="000000"/>
              </a:solidFill>
              <a:latin typeface="cmr10" charset="0"/>
              <a:ea typeface="MS PGothic" pitchFamily="34" charset="-128"/>
            </a:endParaRPr>
          </a:p>
        </p:txBody>
      </p:sp>
      <p:graphicFrame>
        <p:nvGraphicFramePr>
          <p:cNvPr id="60446" name="Object 15"/>
          <p:cNvGraphicFramePr>
            <a:graphicFrameLocks noChangeAspect="1"/>
          </p:cNvGraphicFramePr>
          <p:nvPr/>
        </p:nvGraphicFramePr>
        <p:xfrm>
          <a:off x="4932363" y="1909763"/>
          <a:ext cx="3198812" cy="727075"/>
        </p:xfrm>
        <a:graphic>
          <a:graphicData uri="http://schemas.openxmlformats.org/presentationml/2006/ole">
            <p:oleObj spid="_x0000_s142338" name="Equation" r:id="rId4" imgW="1511300" imgH="342900" progId="Equation.3">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p:cNvPicPr>
            <a:picLocks noChangeAspect="1" noChangeArrowheads="1"/>
          </p:cNvPicPr>
          <p:nvPr/>
        </p:nvPicPr>
        <p:blipFill>
          <a:blip r:embed="rId3" cstate="print"/>
          <a:srcRect/>
          <a:stretch>
            <a:fillRect/>
          </a:stretch>
        </p:blipFill>
        <p:spPr bwMode="auto">
          <a:xfrm>
            <a:off x="6084888" y="5387975"/>
            <a:ext cx="2301875" cy="849313"/>
          </a:xfrm>
          <a:prstGeom prst="rect">
            <a:avLst/>
          </a:prstGeom>
          <a:noFill/>
          <a:ln w="9525">
            <a:noFill/>
            <a:miter lim="800000"/>
            <a:headEnd/>
            <a:tailEnd/>
          </a:ln>
        </p:spPr>
      </p:pic>
      <p:sp>
        <p:nvSpPr>
          <p:cNvPr id="10" name="Content Placeholder 2"/>
          <p:cNvSpPr>
            <a:spLocks noGrp="1"/>
          </p:cNvSpPr>
          <p:nvPr>
            <p:ph idx="1"/>
          </p:nvPr>
        </p:nvSpPr>
        <p:spPr>
          <a:xfrm>
            <a:off x="381000" y="5300663"/>
            <a:ext cx="8534400" cy="936625"/>
          </a:xfrm>
        </p:spPr>
        <p:txBody>
          <a:bodyPr/>
          <a:lstStyle/>
          <a:p>
            <a:pPr marL="0" indent="0">
              <a:buFont typeface="Arial" pitchFamily="34" charset="0"/>
              <a:buNone/>
              <a:defRPr/>
            </a:pPr>
            <a:r>
              <a:rPr lang="en-US" dirty="0" smtClean="0">
                <a:cs typeface="+mn-cs"/>
              </a:rPr>
              <a:t>The final factor encodes the </a:t>
            </a:r>
            <a:br>
              <a:rPr lang="en-US" dirty="0" smtClean="0">
                <a:cs typeface="+mn-cs"/>
              </a:rPr>
            </a:br>
            <a:r>
              <a:rPr lang="en-US" dirty="0" smtClean="0">
                <a:cs typeface="+mn-cs"/>
              </a:rPr>
              <a:t>expected utility of each decision</a:t>
            </a:r>
          </a:p>
          <a:p>
            <a:pPr>
              <a:defRPr/>
            </a:pPr>
            <a:r>
              <a:rPr lang="en-US" sz="2000" dirty="0" smtClean="0">
                <a:cs typeface="+mn-cs"/>
              </a:rPr>
              <a:t>Thus, taking the short way but wearing pads is the best choice, with an expected utility of 83</a:t>
            </a:r>
            <a:endParaRPr lang="en-CA" sz="2000" dirty="0">
              <a:cs typeface="+mn-cs"/>
            </a:endParaRPr>
          </a:p>
        </p:txBody>
      </p:sp>
      <p:sp>
        <p:nvSpPr>
          <p:cNvPr id="2" name="Title 1"/>
          <p:cNvSpPr>
            <a:spLocks noGrp="1"/>
          </p:cNvSpPr>
          <p:nvPr>
            <p:ph type="title"/>
          </p:nvPr>
        </p:nvSpPr>
        <p:spPr>
          <a:xfrm>
            <a:off x="0" y="152400"/>
            <a:ext cx="9144000" cy="685800"/>
          </a:xfrm>
        </p:spPr>
        <p:txBody>
          <a:bodyPr/>
          <a:lstStyle/>
          <a:p>
            <a:pPr>
              <a:defRPr/>
            </a:pPr>
            <a:r>
              <a:rPr lang="en-US" sz="3000"/>
              <a:t>VE example: step 3, choose decision with max E(U)</a:t>
            </a:r>
            <a:endParaRPr sz="3000"/>
          </a:p>
        </p:txBody>
      </p:sp>
      <p:sp>
        <p:nvSpPr>
          <p:cNvPr id="61444" name="Slide Number Placeholder 3"/>
          <p:cNvSpPr>
            <a:spLocks noGrp="1"/>
          </p:cNvSpPr>
          <p:nvPr>
            <p:ph type="sldNum" sz="quarter" idx="10"/>
          </p:nvPr>
        </p:nvSpPr>
        <p:spPr>
          <a:noFill/>
          <a:ln>
            <a:miter lim="800000"/>
            <a:headEnd/>
            <a:tailEnd/>
          </a:ln>
        </p:spPr>
        <p:txBody>
          <a:bodyPr/>
          <a:lstStyle/>
          <a:p>
            <a:fld id="{BD550976-165B-44F7-B623-A78A2D27A6E6}" type="slidenum">
              <a:rPr lang="en-US"/>
              <a:pPr/>
              <a:t>27</a:t>
            </a:fld>
            <a:endParaRPr lang="en-US"/>
          </a:p>
        </p:txBody>
      </p:sp>
      <p:pic>
        <p:nvPicPr>
          <p:cNvPr id="61445" name="Picture 28"/>
          <p:cNvPicPr>
            <a:picLocks noChangeAspect="1" noChangeArrowheads="1"/>
          </p:cNvPicPr>
          <p:nvPr/>
        </p:nvPicPr>
        <p:blipFill>
          <a:blip r:embed="rId4" cstate="print"/>
          <a:srcRect/>
          <a:stretch>
            <a:fillRect/>
          </a:stretch>
        </p:blipFill>
        <p:spPr bwMode="auto">
          <a:xfrm>
            <a:off x="0" y="1147763"/>
            <a:ext cx="4176713" cy="1300162"/>
          </a:xfrm>
          <a:prstGeom prst="rect">
            <a:avLst/>
          </a:prstGeom>
          <a:noFill/>
          <a:ln w="9525">
            <a:noFill/>
            <a:miter lim="800000"/>
            <a:headEnd/>
            <a:tailEnd/>
          </a:ln>
        </p:spPr>
      </p:pic>
      <p:graphicFrame>
        <p:nvGraphicFramePr>
          <p:cNvPr id="8" name="Group 14"/>
          <p:cNvGraphicFramePr>
            <a:graphicFrameLocks/>
          </p:cNvGraphicFramePr>
          <p:nvPr/>
        </p:nvGraphicFramePr>
        <p:xfrm>
          <a:off x="179388" y="3068638"/>
          <a:ext cx="4283075" cy="1417639"/>
        </p:xfrm>
        <a:graphic>
          <a:graphicData uri="http://schemas.openxmlformats.org/drawingml/2006/table">
            <a:tbl>
              <a:tblPr/>
              <a:tblGrid>
                <a:gridCol w="1295697"/>
                <a:gridCol w="898228"/>
                <a:gridCol w="2089150"/>
              </a:tblGrid>
              <a:tr h="3047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Pads P</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t>
                      </a:r>
                      <a:r>
                        <a:rPr lang="en-US" sz="1400" baseline="-25000" dirty="0" smtClean="0"/>
                        <a:t>3</a:t>
                      </a:r>
                      <a:r>
                        <a:rPr lang="en-US" sz="1400" dirty="0" smtClean="0"/>
                        <a:t>(W,P)</a:t>
                      </a:r>
                      <a:endParaRPr kumimoji="0" lang="en-US" sz="1400" b="0" i="0" u="none" strike="noStrike" cap="none" normalizeH="0" baseline="0" dirty="0" smtClean="0">
                        <a:ln>
                          <a:noFill/>
                        </a:ln>
                        <a:solidFill>
                          <a:schemeClr val="tx1"/>
                        </a:solidFill>
                        <a:effectLst/>
                        <a:latin typeface="Arial Unicode MS" pitchFamily="34" charset="-128"/>
                      </a:endParaRP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28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0.01*30+0.99*75=74.55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0.01*0+0.99*80=79.2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0.2*35+0.8*95=83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0.2*3+0.8*100=80.6</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 name="Group 3"/>
          <p:cNvGraphicFramePr>
            <a:graphicFrameLocks/>
          </p:cNvGraphicFramePr>
          <p:nvPr/>
        </p:nvGraphicFramePr>
        <p:xfrm>
          <a:off x="4714875" y="2898775"/>
          <a:ext cx="4321175" cy="2413046"/>
        </p:xfrm>
        <a:graphic>
          <a:graphicData uri="http://schemas.openxmlformats.org/drawingml/2006/table">
            <a:tbl>
              <a:tblPr/>
              <a:tblGrid>
                <a:gridCol w="3376612"/>
                <a:gridCol w="944563"/>
              </a:tblGrid>
              <a:tr h="304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Which way W   Accident A     Pads P</a:t>
                      </a:r>
                    </a:p>
                  </a:txBody>
                  <a:tcPr marT="45460" marB="454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400" dirty="0" smtClean="0"/>
                        <a:t>f(A,W,P)</a:t>
                      </a:r>
                      <a:endParaRPr kumimoji="0" lang="en-US" sz="1400" b="0" i="0" u="none" strike="noStrike" cap="none" normalizeH="0" baseline="0" dirty="0" smtClean="0">
                        <a:ln>
                          <a:noFill/>
                        </a:ln>
                        <a:solidFill>
                          <a:schemeClr val="tx1"/>
                        </a:solidFill>
                        <a:effectLst/>
                        <a:latin typeface="Arial Unicode MS" pitchFamily="34" charset="-128"/>
                      </a:endParaRPr>
                    </a:p>
                  </a:txBody>
                  <a:tcPr marT="45460" marB="454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8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long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short</a:t>
                      </a:r>
                      <a:r>
                        <a:rPr kumimoji="0" lang="en-US" sz="1400" b="0" i="0" u="none" strike="noStrike" cap="none" normalizeH="0" baseline="0" dirty="0" smtClean="0">
                          <a:ln>
                            <a:noFill/>
                          </a:ln>
                          <a:solidFill>
                            <a:schemeClr val="tx1"/>
                          </a:solidFill>
                          <a:effectLst/>
                          <a:latin typeface="Arial Unicode MS" pitchFamily="34" charset="-128"/>
                        </a:rPr>
                        <a:t>                true                </a:t>
                      </a:r>
                      <a:r>
                        <a:rPr kumimoji="0" lang="en-US" sz="1400" b="0" i="0" u="none" strike="noStrike" cap="none" normalizeH="0" baseline="0" dirty="0" err="1" smtClean="0">
                          <a:ln>
                            <a:noFill/>
                          </a:ln>
                          <a:solidFill>
                            <a:srgbClr val="FF0000"/>
                          </a:solidFill>
                          <a:effectLst/>
                          <a:latin typeface="Arial Unicode MS" pitchFamily="34" charset="-128"/>
                        </a:rPr>
                        <a:t>true</a:t>
                      </a:r>
                      <a:endParaRPr kumimoji="0" lang="en-US" sz="1400" b="0" i="0" u="none" strike="noStrike" cap="none" normalizeH="0" baseline="0" dirty="0" smtClean="0">
                        <a:ln>
                          <a:noFill/>
                        </a:ln>
                        <a:solidFill>
                          <a:srgbClr val="FF0000"/>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short</a:t>
                      </a:r>
                      <a:r>
                        <a:rPr kumimoji="0" lang="en-US" sz="1400" b="0" i="0" u="none" strike="noStrike" cap="none" normalizeH="0" baseline="0" dirty="0" smtClean="0">
                          <a:ln>
                            <a:noFill/>
                          </a:ln>
                          <a:solidFill>
                            <a:schemeClr val="tx1"/>
                          </a:solidFill>
                          <a:effectLst/>
                          <a:latin typeface="Arial Unicode MS" pitchFamily="34" charset="-128"/>
                        </a:rPr>
                        <a:t>                false              </a:t>
                      </a:r>
                      <a:r>
                        <a:rPr kumimoji="0" lang="en-US" sz="1400" b="0" i="0" u="none" strike="noStrike" cap="none" normalizeH="0" baseline="0" dirty="0" smtClean="0">
                          <a:ln>
                            <a:noFill/>
                          </a:ln>
                          <a:solidFill>
                            <a:srgbClr val="FF0000"/>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short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marT="45460" marB="454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 * 30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0.01*0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0.99*75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0.99*80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0.2*35</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0.2*3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Unicode MS" pitchFamily="34" charset="-128"/>
                        </a:rPr>
                        <a:t>0.8*95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0.8*100</a:t>
                      </a:r>
                    </a:p>
                  </a:txBody>
                  <a:tcPr marT="45460" marB="454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71" name="Content Placeholder 2"/>
          <p:cNvSpPr txBox="1">
            <a:spLocks/>
          </p:cNvSpPr>
          <p:nvPr/>
        </p:nvSpPr>
        <p:spPr bwMode="auto">
          <a:xfrm>
            <a:off x="4860925" y="990600"/>
            <a:ext cx="4175125" cy="806450"/>
          </a:xfrm>
          <a:prstGeom prst="rect">
            <a:avLst/>
          </a:prstGeom>
          <a:noFill/>
          <a:ln w="9525">
            <a:noFill/>
            <a:miter lim="800000"/>
            <a:headEnd/>
            <a:tailEnd/>
          </a:ln>
        </p:spPr>
        <p:txBody>
          <a:bodyPr/>
          <a:lstStyle/>
          <a:p>
            <a:pPr eaLnBrk="0" hangingPunct="0">
              <a:spcBef>
                <a:spcPct val="20000"/>
              </a:spcBef>
              <a:buSzPct val="100000"/>
              <a:buFont typeface="Arial" pitchFamily="34" charset="0"/>
              <a:buNone/>
            </a:pPr>
            <a:r>
              <a:rPr lang="en-US" sz="2400">
                <a:latin typeface="cmr10" charset="0"/>
              </a:rPr>
              <a:t>Step 2b: sum A out of the product f(A,W,P):</a:t>
            </a:r>
          </a:p>
          <a:p>
            <a:pPr eaLnBrk="0" hangingPunct="0">
              <a:spcBef>
                <a:spcPct val="20000"/>
              </a:spcBef>
              <a:buSzPct val="100000"/>
              <a:buFont typeface="Arial" pitchFamily="34" charset="0"/>
              <a:buNone/>
            </a:pPr>
            <a:r>
              <a:rPr lang="en-US" sz="2400">
                <a:latin typeface="cmr10" charset="0"/>
              </a:rPr>
              <a:t>  </a:t>
            </a:r>
            <a:endParaRPr lang="en-CA" sz="2400">
              <a:latin typeface="cmr10" charset="0"/>
            </a:endParaRPr>
          </a:p>
        </p:txBody>
      </p:sp>
      <p:graphicFrame>
        <p:nvGraphicFramePr>
          <p:cNvPr id="61472" name="Object 15"/>
          <p:cNvGraphicFramePr>
            <a:graphicFrameLocks noChangeAspect="1"/>
          </p:cNvGraphicFramePr>
          <p:nvPr/>
        </p:nvGraphicFramePr>
        <p:xfrm>
          <a:off x="4932363" y="1909763"/>
          <a:ext cx="3198812" cy="727075"/>
        </p:xfrm>
        <a:graphic>
          <a:graphicData uri="http://schemas.openxmlformats.org/presentationml/2006/ole">
            <p:oleObj spid="_x0000_s143362" name="Equation" r:id="rId5" imgW="1511300" imgH="3429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4</a:t>
            </a:r>
          </a:p>
        </p:txBody>
      </p:sp>
      <p:sp>
        <p:nvSpPr>
          <p:cNvPr id="16390" name="Slide Number Placeholder 5"/>
          <p:cNvSpPr>
            <a:spLocks noGrp="1"/>
          </p:cNvSpPr>
          <p:nvPr>
            <p:ph type="sldNum" sz="quarter" idx="12"/>
          </p:nvPr>
        </p:nvSpPr>
        <p:spPr/>
        <p:txBody>
          <a:bodyPr/>
          <a:lstStyle/>
          <a:p>
            <a:pPr>
              <a:defRPr/>
            </a:pPr>
            <a:r>
              <a:rPr lang="en-US"/>
              <a:t>Slide </a:t>
            </a:r>
            <a:fld id="{2F468BC0-8B03-4F09-A6A3-3184DDFF39C4}" type="slidenum">
              <a:rPr lang="en-US"/>
              <a:pPr>
                <a:defRPr/>
              </a:pPr>
              <a:t>28</a:t>
            </a:fld>
            <a:endParaRPr lang="en-US"/>
          </a:p>
        </p:txBody>
      </p:sp>
      <p:sp>
        <p:nvSpPr>
          <p:cNvPr id="17417" name="Rectangle 2"/>
          <p:cNvSpPr>
            <a:spLocks noGrp="1" noChangeArrowheads="1"/>
          </p:cNvSpPr>
          <p:nvPr>
            <p:ph type="title"/>
          </p:nvPr>
        </p:nvSpPr>
        <p:spPr>
          <a:xfrm>
            <a:off x="285750" y="0"/>
            <a:ext cx="8534400" cy="685800"/>
          </a:xfrm>
          <a:solidFill>
            <a:srgbClr val="CCFFCC"/>
          </a:solidFill>
        </p:spPr>
        <p:txBody>
          <a:bodyPr/>
          <a:lstStyle/>
          <a:p>
            <a:pPr eaLnBrk="1" hangingPunct="1"/>
            <a:r>
              <a:rPr lang="en-US" dirty="0" smtClean="0"/>
              <a:t>Learning Goals for today’s class – part 1</a:t>
            </a:r>
          </a:p>
        </p:txBody>
      </p:sp>
      <p:sp>
        <p:nvSpPr>
          <p:cNvPr id="17418" name="Rectangle 3"/>
          <p:cNvSpPr>
            <a:spLocks noGrp="1" noChangeArrowheads="1"/>
          </p:cNvSpPr>
          <p:nvPr>
            <p:ph type="body" idx="1"/>
          </p:nvPr>
        </p:nvSpPr>
        <p:spPr>
          <a:xfrm>
            <a:off x="285750" y="714375"/>
            <a:ext cx="9358313" cy="5381625"/>
          </a:xfrm>
        </p:spPr>
        <p:txBody>
          <a:bodyPr/>
          <a:lstStyle/>
          <a:p>
            <a:pPr eaLnBrk="1" hangingPunct="1">
              <a:spcAft>
                <a:spcPts val="600"/>
              </a:spcAft>
            </a:pPr>
            <a:r>
              <a:rPr lang="en-US" sz="3200" b="1" smtClean="0"/>
              <a:t>You can:</a:t>
            </a:r>
            <a:endParaRPr lang="en-US" sz="3200" smtClean="0"/>
          </a:p>
          <a:p>
            <a:pPr eaLnBrk="1" hangingPunct="1">
              <a:spcAft>
                <a:spcPts val="600"/>
              </a:spcAft>
              <a:buFontTx/>
              <a:buChar char="•"/>
            </a:pPr>
            <a:r>
              <a:rPr lang="en-US" sz="3200" smtClean="0"/>
              <a:t>Compare and contrast stochastic </a:t>
            </a:r>
            <a:r>
              <a:rPr lang="en-US" sz="3200" b="1" smtClean="0"/>
              <a:t>single-stage (one-off) </a:t>
            </a:r>
            <a:r>
              <a:rPr lang="en-US" sz="3200" smtClean="0"/>
              <a:t>decisions vs. </a:t>
            </a:r>
            <a:r>
              <a:rPr lang="en-US" sz="3200" b="1" smtClean="0"/>
              <a:t>multistage</a:t>
            </a:r>
            <a:r>
              <a:rPr lang="en-US" sz="3200" smtClean="0"/>
              <a:t> decisions</a:t>
            </a:r>
          </a:p>
          <a:p>
            <a:pPr eaLnBrk="1" hangingPunct="1">
              <a:spcAft>
                <a:spcPts val="600"/>
              </a:spcAft>
              <a:buFontTx/>
              <a:buChar char="•"/>
            </a:pPr>
            <a:r>
              <a:rPr lang="en-US" sz="3200" smtClean="0"/>
              <a:t>Define a </a:t>
            </a:r>
            <a:r>
              <a:rPr lang="en-US" sz="3200" b="1" smtClean="0"/>
              <a:t>Utility Function </a:t>
            </a:r>
            <a:r>
              <a:rPr lang="en-US" sz="3200" smtClean="0"/>
              <a:t>on possible worlds</a:t>
            </a:r>
          </a:p>
          <a:p>
            <a:pPr eaLnBrk="1" hangingPunct="1">
              <a:spcAft>
                <a:spcPts val="600"/>
              </a:spcAft>
              <a:buFontTx/>
              <a:buChar char="•"/>
            </a:pPr>
            <a:r>
              <a:rPr lang="en-US" sz="3200" smtClean="0"/>
              <a:t> Define and compute </a:t>
            </a:r>
            <a:r>
              <a:rPr lang="en-US" sz="3200" b="1" smtClean="0"/>
              <a:t>optimal one-off decision </a:t>
            </a:r>
            <a:r>
              <a:rPr lang="en-US" sz="3200" smtClean="0"/>
              <a:t>(max expected utility) </a:t>
            </a:r>
          </a:p>
          <a:p>
            <a:pPr eaLnBrk="1" hangingPunct="1">
              <a:spcAft>
                <a:spcPts val="600"/>
              </a:spcAft>
              <a:buFontTx/>
              <a:buChar char="•"/>
            </a:pPr>
            <a:r>
              <a:rPr lang="en-US" sz="3200" smtClean="0"/>
              <a:t>Represent one-off decisions as </a:t>
            </a:r>
            <a:r>
              <a:rPr lang="en-US" sz="3200" b="1" smtClean="0"/>
              <a:t>single stage decision networks </a:t>
            </a:r>
            <a:r>
              <a:rPr lang="en-US" sz="3200" smtClean="0"/>
              <a:t>and compute optimal decisions by Variable Elimination</a:t>
            </a:r>
          </a:p>
          <a:p>
            <a:pPr eaLnBrk="1" hangingPunct="1">
              <a:spcAft>
                <a:spcPts val="600"/>
              </a:spcAft>
            </a:pPr>
            <a:endParaRPr lang="en-US" sz="3200" b="1" smtClean="0"/>
          </a:p>
          <a:p>
            <a:pPr eaLnBrk="1" hangingPunct="1">
              <a:spcAft>
                <a:spcPts val="600"/>
              </a:spcAft>
            </a:pPr>
            <a:endParaRPr lang="en-US" sz="3200" b="1" smtClean="0"/>
          </a:p>
        </p:txBody>
      </p:sp>
      <p:sp>
        <p:nvSpPr>
          <p:cNvPr id="7" name="Rectangle 3"/>
          <p:cNvSpPr txBox="1">
            <a:spLocks noChangeArrowheads="1"/>
          </p:cNvSpPr>
          <p:nvPr/>
        </p:nvSpPr>
        <p:spPr bwMode="auto">
          <a:xfrm>
            <a:off x="0" y="4429125"/>
            <a:ext cx="8715375" cy="1928813"/>
          </a:xfrm>
          <a:prstGeom prst="rect">
            <a:avLst/>
          </a:prstGeom>
          <a:noFill/>
          <a:ln w="9525">
            <a:noFill/>
            <a:miter lim="800000"/>
            <a:headEnd/>
            <a:tailEnd/>
          </a:ln>
        </p:spPr>
        <p:txBody>
          <a:bodyPr/>
          <a:lstStyle/>
          <a:p>
            <a:pPr marL="342900" indent="-342900">
              <a:spcBef>
                <a:spcPct val="20000"/>
              </a:spcBef>
              <a:defRPr/>
            </a:pPr>
            <a:endParaRPr lang="en-US" sz="2400" kern="0" dirty="0">
              <a:latin typeface="+mn-lt"/>
            </a:endParaRPr>
          </a:p>
          <a:p>
            <a:pPr marL="342900" indent="-342900">
              <a:spcBef>
                <a:spcPct val="20000"/>
              </a:spcBef>
              <a:defRPr/>
            </a:pPr>
            <a:endParaRPr lang="en-US" sz="2400" kern="0" dirty="0">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Lecture Overview</a:t>
            </a:r>
          </a:p>
        </p:txBody>
      </p:sp>
      <p:sp>
        <p:nvSpPr>
          <p:cNvPr id="21507" name="Rectangle 3"/>
          <p:cNvSpPr>
            <a:spLocks noGrp="1" noChangeArrowheads="1"/>
          </p:cNvSpPr>
          <p:nvPr>
            <p:ph type="body" idx="1"/>
          </p:nvPr>
        </p:nvSpPr>
        <p:spPr>
          <a:xfrm>
            <a:off x="381000" y="914400"/>
            <a:ext cx="8534400" cy="5334000"/>
          </a:xfrm>
        </p:spPr>
        <p:txBody>
          <a:bodyPr/>
          <a:lstStyle/>
          <a:p>
            <a:pPr eaLnBrk="1" hangingPunct="1">
              <a:buFontTx/>
              <a:buChar char="•"/>
            </a:pPr>
            <a:r>
              <a:rPr lang="en-US" sz="3600" dirty="0" smtClean="0">
                <a:solidFill>
                  <a:schemeClr val="tx2"/>
                </a:solidFill>
              </a:rPr>
              <a:t>One-Off Decision </a:t>
            </a:r>
          </a:p>
          <a:p>
            <a:pPr lvl="1" eaLnBrk="1" hangingPunct="1"/>
            <a:r>
              <a:rPr lang="en-US" sz="3200" dirty="0" smtClean="0">
                <a:solidFill>
                  <a:schemeClr val="tx2"/>
                </a:solidFill>
              </a:rPr>
              <a:t>Example</a:t>
            </a:r>
          </a:p>
          <a:p>
            <a:pPr lvl="1" eaLnBrk="1" hangingPunct="1"/>
            <a:r>
              <a:rPr lang="en-US" sz="3200" dirty="0" smtClean="0">
                <a:solidFill>
                  <a:schemeClr val="tx2"/>
                </a:solidFill>
              </a:rPr>
              <a:t>Optimal Decision: Utilities / Preferences</a:t>
            </a:r>
          </a:p>
          <a:p>
            <a:pPr lvl="1" eaLnBrk="1" hangingPunct="1"/>
            <a:r>
              <a:rPr lang="en-US" sz="3200" dirty="0" smtClean="0">
                <a:solidFill>
                  <a:schemeClr val="tx2"/>
                </a:solidFill>
              </a:rPr>
              <a:t>Single stage Decision Networks</a:t>
            </a:r>
          </a:p>
          <a:p>
            <a:pPr eaLnBrk="1" hangingPunct="1">
              <a:buFontTx/>
              <a:buChar char="•"/>
            </a:pPr>
            <a:r>
              <a:rPr lang="en-US" sz="3600" b="1" dirty="0" smtClean="0">
                <a:solidFill>
                  <a:schemeClr val="tx2"/>
                </a:solidFill>
              </a:rPr>
              <a:t>Sequential Decisions</a:t>
            </a:r>
          </a:p>
          <a:p>
            <a:pPr lvl="1" eaLnBrk="1" hangingPunct="1"/>
            <a:r>
              <a:rPr lang="en-US" sz="3200" dirty="0" smtClean="0">
                <a:solidFill>
                  <a:schemeClr val="tx2"/>
                </a:solidFill>
              </a:rPr>
              <a:t>Representation</a:t>
            </a:r>
          </a:p>
          <a:p>
            <a:pPr lvl="1" eaLnBrk="1" hangingPunct="1"/>
            <a:r>
              <a:rPr lang="en-US" sz="3200" dirty="0" smtClean="0">
                <a:solidFill>
                  <a:schemeClr val="tx2"/>
                </a:solidFill>
              </a:rPr>
              <a:t>Policies</a:t>
            </a:r>
          </a:p>
          <a:p>
            <a:pPr lvl="1" eaLnBrk="1" hangingPunct="1"/>
            <a:r>
              <a:rPr lang="en-US" sz="3200" dirty="0" smtClean="0">
                <a:solidFill>
                  <a:schemeClr val="tx2"/>
                </a:solidFill>
              </a:rPr>
              <a:t>Finding Optimal Policies</a:t>
            </a:r>
          </a:p>
          <a:p>
            <a:pPr eaLnBrk="1" hangingPunct="1"/>
            <a:endParaRPr lang="en-US" sz="3600" dirty="0" smtClean="0">
              <a:solidFill>
                <a:schemeClr val="tx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152400"/>
            <a:ext cx="8534400" cy="900113"/>
          </a:xfrm>
        </p:spPr>
        <p:txBody>
          <a:bodyPr/>
          <a:lstStyle/>
          <a:p>
            <a:pPr eaLnBrk="1" hangingPunct="1"/>
            <a:r>
              <a:rPr lang="en-US" sz="3200" b="0" smtClean="0"/>
              <a:t>Planning Under Uncertainty: Intro</a:t>
            </a:r>
            <a:br>
              <a:rPr lang="en-US" sz="3200" b="0" smtClean="0"/>
            </a:br>
            <a:endParaRPr lang="en-US" sz="3200" b="0" smtClean="0"/>
          </a:p>
        </p:txBody>
      </p:sp>
      <p:sp>
        <p:nvSpPr>
          <p:cNvPr id="22531" name="Rectangle 3"/>
          <p:cNvSpPr>
            <a:spLocks noGrp="1" noChangeArrowheads="1"/>
          </p:cNvSpPr>
          <p:nvPr>
            <p:ph type="body" idx="1"/>
          </p:nvPr>
        </p:nvSpPr>
        <p:spPr>
          <a:xfrm>
            <a:off x="304800" y="908050"/>
            <a:ext cx="8458200" cy="2673350"/>
          </a:xfrm>
        </p:spPr>
        <p:txBody>
          <a:bodyPr/>
          <a:lstStyle/>
          <a:p>
            <a:pPr eaLnBrk="1" hangingPunct="1">
              <a:buFontTx/>
              <a:buChar char="•"/>
            </a:pPr>
            <a:r>
              <a:rPr lang="en-US" b="1" smtClean="0"/>
              <a:t>Planning</a:t>
            </a:r>
            <a:r>
              <a:rPr lang="en-US" smtClean="0"/>
              <a:t> how to select and organize a sequence of actions/decisions to achieve a given goal.</a:t>
            </a:r>
            <a:endParaRPr lang="en-US" b="1" smtClean="0"/>
          </a:p>
          <a:p>
            <a:pPr eaLnBrk="1" hangingPunct="1">
              <a:buFontTx/>
              <a:buChar char="•"/>
            </a:pPr>
            <a:r>
              <a:rPr lang="en-US" b="1" smtClean="0"/>
              <a:t>Deterministic Goal</a:t>
            </a:r>
            <a:r>
              <a:rPr lang="en-US" smtClean="0"/>
              <a:t>: A possible world in which some propositions are true</a:t>
            </a:r>
          </a:p>
          <a:p>
            <a:pPr eaLnBrk="1" hangingPunct="1">
              <a:buFontTx/>
              <a:buChar char="•"/>
            </a:pPr>
            <a:endParaRPr lang="en-US" sz="2400" smtClean="0"/>
          </a:p>
        </p:txBody>
      </p:sp>
      <p:sp>
        <p:nvSpPr>
          <p:cNvPr id="6" name="Rectangle 3"/>
          <p:cNvSpPr txBox="1">
            <a:spLocks noChangeArrowheads="1"/>
          </p:cNvSpPr>
          <p:nvPr/>
        </p:nvSpPr>
        <p:spPr bwMode="auto">
          <a:xfrm>
            <a:off x="228600" y="3124200"/>
            <a:ext cx="8915400" cy="3271838"/>
          </a:xfrm>
          <a:prstGeom prst="rect">
            <a:avLst/>
          </a:prstGeom>
          <a:noFill/>
          <a:ln w="9525">
            <a:noFill/>
            <a:miter lim="800000"/>
            <a:headEnd/>
            <a:tailEnd/>
          </a:ln>
          <a:effectLst/>
        </p:spPr>
        <p:txBody>
          <a:bodyPr/>
          <a:lstStyle/>
          <a:p>
            <a:pPr marL="342900" indent="-342900">
              <a:spcBef>
                <a:spcPct val="20000"/>
              </a:spcBef>
              <a:buFontTx/>
              <a:buChar char="•"/>
              <a:defRPr/>
            </a:pPr>
            <a:endParaRPr lang="en-US" sz="2800" kern="0" dirty="0">
              <a:latin typeface="+mn-lt"/>
            </a:endParaRPr>
          </a:p>
          <a:p>
            <a:pPr marL="342900" indent="-342900">
              <a:spcBef>
                <a:spcPct val="20000"/>
              </a:spcBef>
              <a:buFontTx/>
              <a:buChar char="•"/>
              <a:defRPr/>
            </a:pPr>
            <a:r>
              <a:rPr lang="en-US" sz="2800" b="1" kern="0" dirty="0">
                <a:latin typeface="+mn-lt"/>
              </a:rPr>
              <a:t>Planning under Uncertainty</a:t>
            </a:r>
            <a:r>
              <a:rPr lang="en-US" sz="2800" kern="0" dirty="0">
                <a:latin typeface="+mn-lt"/>
              </a:rPr>
              <a:t>: how to select and organize a sequence of actions/decisions to “</a:t>
            </a:r>
            <a:r>
              <a:rPr lang="en-US" sz="2800" i="1" kern="0" dirty="0">
                <a:latin typeface="+mn-lt"/>
              </a:rPr>
              <a:t>maximize the probability”</a:t>
            </a:r>
            <a:r>
              <a:rPr lang="en-US" sz="2800" kern="0" dirty="0">
                <a:latin typeface="+mn-lt"/>
              </a:rPr>
              <a:t> of </a:t>
            </a:r>
            <a:r>
              <a:rPr lang="en-US" sz="2800" i="1" kern="0" dirty="0" smtClean="0">
                <a:latin typeface="+mn-lt"/>
              </a:rPr>
              <a:t>“achieving </a:t>
            </a:r>
            <a:r>
              <a:rPr lang="en-US" sz="2800" i="1" kern="0" dirty="0">
                <a:latin typeface="+mn-lt"/>
              </a:rPr>
              <a:t>a given </a:t>
            </a:r>
            <a:r>
              <a:rPr lang="en-US" sz="2800" i="1" kern="0" dirty="0" smtClean="0">
                <a:latin typeface="+mn-lt"/>
              </a:rPr>
              <a:t>goal”</a:t>
            </a:r>
            <a:endParaRPr lang="en-US" sz="2800" i="1" kern="0" dirty="0">
              <a:latin typeface="+mn-lt"/>
            </a:endParaRPr>
          </a:p>
          <a:p>
            <a:pPr marL="495300" indent="-381000">
              <a:lnSpc>
                <a:spcPct val="90000"/>
              </a:lnSpc>
              <a:spcBef>
                <a:spcPct val="20000"/>
              </a:spcBef>
              <a:buFont typeface="Arial" pitchFamily="34" charset="0"/>
              <a:buChar char="•"/>
              <a:defRPr/>
            </a:pPr>
            <a:r>
              <a:rPr lang="en-US" sz="2800" b="1" kern="0" dirty="0">
                <a:latin typeface="+mn-lt"/>
              </a:rPr>
              <a:t>Goal under Uncertainty</a:t>
            </a:r>
            <a:r>
              <a:rPr lang="en-US" sz="2800" kern="0" dirty="0">
                <a:latin typeface="+mn-lt"/>
              </a:rPr>
              <a:t>:  </a:t>
            </a:r>
            <a:r>
              <a:rPr lang="en-US" sz="2800" kern="0" dirty="0">
                <a:latin typeface="Arial Unicode MS" pitchFamily="34" charset="-128"/>
              </a:rPr>
              <a:t>we'll move from all-or-nothing goals to a richer notion: rating how </a:t>
            </a:r>
            <a:r>
              <a:rPr lang="en-US" sz="2800" i="1" kern="0" dirty="0">
                <a:solidFill>
                  <a:schemeClr val="accent4"/>
                </a:solidFill>
                <a:latin typeface="Arial Unicode MS" pitchFamily="34" charset="-128"/>
              </a:rPr>
              <a:t>happy</a:t>
            </a:r>
            <a:r>
              <a:rPr lang="en-US" sz="2800" kern="0" dirty="0">
                <a:solidFill>
                  <a:schemeClr val="accent4"/>
                </a:solidFill>
                <a:latin typeface="Arial Unicode MS" pitchFamily="34" charset="-128"/>
              </a:rPr>
              <a:t> </a:t>
            </a:r>
            <a:r>
              <a:rPr lang="en-US" sz="2800" kern="0" dirty="0">
                <a:latin typeface="Arial Unicode MS" pitchFamily="34" charset="-128"/>
              </a:rPr>
              <a:t>the agent is in different possible worlds.</a:t>
            </a:r>
          </a:p>
          <a:p>
            <a:pPr marL="342900" indent="-342900">
              <a:spcBef>
                <a:spcPct val="20000"/>
              </a:spcBef>
              <a:buFontTx/>
              <a:buChar char="•"/>
              <a:defRPr/>
            </a:pPr>
            <a:endParaRPr lang="en-US" sz="2800" kern="0" dirty="0">
              <a:latin typeface="+mn-lt"/>
            </a:endParaRPr>
          </a:p>
          <a:p>
            <a:pPr marL="342900" indent="-342900">
              <a:spcBef>
                <a:spcPct val="20000"/>
              </a:spcBef>
              <a:buFontTx/>
              <a:buChar char="•"/>
              <a:defRPr/>
            </a:pPr>
            <a:endParaRPr lang="en-US" sz="2800" kern="0" dirty="0">
              <a:solidFill>
                <a:schemeClr val="accent2"/>
              </a:solidFill>
              <a:latin typeface="+mn-lt"/>
            </a:endParaRPr>
          </a:p>
          <a:p>
            <a:pPr marL="742950" lvl="1" indent="-285750">
              <a:spcBef>
                <a:spcPct val="20000"/>
              </a:spcBef>
              <a:buClr>
                <a:schemeClr val="tx1"/>
              </a:buClr>
              <a:buSzPct val="120000"/>
              <a:defRPr/>
            </a:pPr>
            <a:endParaRPr lang="en-US" sz="2000" kern="0" dirty="0">
              <a:latin typeface="+mn-lt"/>
            </a:endParaRPr>
          </a:p>
          <a:p>
            <a:pPr marL="742950" lvl="1" indent="-285750">
              <a:spcBef>
                <a:spcPct val="20000"/>
              </a:spcBef>
              <a:buClr>
                <a:schemeClr val="tx1"/>
              </a:buClr>
              <a:buSzPct val="120000"/>
              <a:buFontTx/>
              <a:buChar char="•"/>
              <a:defRPr/>
            </a:pPr>
            <a:endParaRPr lang="en-US" sz="2000" kern="0" dirty="0">
              <a:latin typeface="+mn-lt"/>
            </a:endParaRPr>
          </a:p>
          <a:p>
            <a:pPr marL="342900" indent="-342900">
              <a:spcBef>
                <a:spcPct val="20000"/>
              </a:spcBef>
              <a:buFontTx/>
              <a:buChar char="•"/>
              <a:defRPr/>
            </a:pPr>
            <a:endParaRPr lang="en-US" sz="2400" kern="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2056"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“Single” Action vs. Sequence of Actions</a:t>
            </a:r>
            <a:endParaRPr lang="en-US" sz="3200" b="1" i="1" baseline="30000">
              <a:solidFill>
                <a:schemeClr val="accent2"/>
              </a:solidFill>
              <a:latin typeface="Arial Unicode MS" pitchFamily="34" charset="-128"/>
            </a:endParaRPr>
          </a:p>
        </p:txBody>
      </p:sp>
      <p:sp>
        <p:nvSpPr>
          <p:cNvPr id="2057"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a:latin typeface="Arial Unicode MS" pitchFamily="34" charset="-128"/>
            </a:endParaRPr>
          </a:p>
        </p:txBody>
      </p:sp>
      <p:sp>
        <p:nvSpPr>
          <p:cNvPr id="2058" name="Rectangle 16"/>
          <p:cNvSpPr>
            <a:spLocks noChangeArrowheads="1"/>
          </p:cNvSpPr>
          <p:nvPr/>
        </p:nvSpPr>
        <p:spPr bwMode="auto">
          <a:xfrm>
            <a:off x="990600" y="1524000"/>
            <a:ext cx="7239000" cy="2209800"/>
          </a:xfrm>
          <a:prstGeom prst="rect">
            <a:avLst/>
          </a:prstGeom>
          <a:noFill/>
          <a:ln w="9525">
            <a:noFill/>
            <a:miter lim="800000"/>
            <a:headEnd/>
            <a:tailEnd/>
          </a:ln>
        </p:spPr>
        <p:txBody>
          <a:bodyPr/>
          <a:lstStyle/>
          <a:p>
            <a:pPr marL="342900" indent="-342900">
              <a:lnSpc>
                <a:spcPct val="80000"/>
              </a:lnSpc>
              <a:spcBef>
                <a:spcPct val="20000"/>
              </a:spcBef>
            </a:pPr>
            <a:r>
              <a:rPr lang="en-US" sz="2800">
                <a:latin typeface="Arial Unicode MS" pitchFamily="34" charset="-128"/>
              </a:rPr>
              <a:t>Set of primitive decisions that can be treated as </a:t>
            </a:r>
            <a:r>
              <a:rPr lang="en-US" sz="2800">
                <a:solidFill>
                  <a:schemeClr val="accent2"/>
                </a:solidFill>
                <a:latin typeface="Arial Unicode MS" pitchFamily="34" charset="-128"/>
              </a:rPr>
              <a:t>a</a:t>
            </a:r>
            <a:r>
              <a:rPr lang="en-US" sz="2800">
                <a:latin typeface="Arial Unicode MS" pitchFamily="34" charset="-128"/>
              </a:rPr>
              <a:t> </a:t>
            </a:r>
            <a:r>
              <a:rPr lang="en-US" sz="2800">
                <a:solidFill>
                  <a:schemeClr val="accent2"/>
                </a:solidFill>
                <a:latin typeface="Arial Unicode MS" pitchFamily="34" charset="-128"/>
              </a:rPr>
              <a:t>single macro decision </a:t>
            </a:r>
            <a:r>
              <a:rPr lang="en-US" sz="2800">
                <a:latin typeface="Arial Unicode MS" pitchFamily="34" charset="-128"/>
              </a:rPr>
              <a:t>to be made </a:t>
            </a:r>
            <a:r>
              <a:rPr lang="en-US" sz="2800" i="1">
                <a:latin typeface="Arial Unicode MS" pitchFamily="34" charset="-128"/>
              </a:rPr>
              <a:t>before acting</a:t>
            </a:r>
          </a:p>
        </p:txBody>
      </p:sp>
      <p:sp>
        <p:nvSpPr>
          <p:cNvPr id="2059" name="Rectangle 17"/>
          <p:cNvSpPr>
            <a:spLocks noChangeArrowheads="1"/>
          </p:cNvSpPr>
          <p:nvPr/>
        </p:nvSpPr>
        <p:spPr bwMode="auto">
          <a:xfrm>
            <a:off x="1066800" y="3733800"/>
            <a:ext cx="7162800" cy="19431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Arial Unicode MS" pitchFamily="34" charset="-128"/>
              </a:rPr>
              <a:t>Agent makes observations</a:t>
            </a:r>
          </a:p>
          <a:p>
            <a:pPr marL="342900" indent="-342900">
              <a:lnSpc>
                <a:spcPct val="80000"/>
              </a:lnSpc>
              <a:spcBef>
                <a:spcPct val="20000"/>
              </a:spcBef>
              <a:buFontTx/>
              <a:buChar char="•"/>
            </a:pPr>
            <a:r>
              <a:rPr lang="en-US" sz="2800">
                <a:latin typeface="Arial Unicode MS" pitchFamily="34" charset="-128"/>
              </a:rPr>
              <a:t>Decides on an action</a:t>
            </a:r>
          </a:p>
          <a:p>
            <a:pPr marL="342900" indent="-342900">
              <a:lnSpc>
                <a:spcPct val="80000"/>
              </a:lnSpc>
              <a:spcBef>
                <a:spcPct val="20000"/>
              </a:spcBef>
              <a:buFontTx/>
              <a:buChar char="•"/>
            </a:pPr>
            <a:r>
              <a:rPr lang="en-US" sz="2800">
                <a:latin typeface="Arial Unicode MS" pitchFamily="34" charset="-128"/>
              </a:rPr>
              <a:t>Carries out the action</a:t>
            </a:r>
            <a:endParaRPr lang="en-US" sz="2800" i="1">
              <a:latin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2"/>
          <p:cNvSpPr>
            <a:spLocks noGrp="1" noChangeArrowheads="1"/>
          </p:cNvSpPr>
          <p:nvPr>
            <p:ph type="title"/>
          </p:nvPr>
        </p:nvSpPr>
        <p:spPr>
          <a:xfrm>
            <a:off x="250825" y="152400"/>
            <a:ext cx="8588375" cy="900113"/>
          </a:xfrm>
        </p:spPr>
        <p:txBody>
          <a:bodyPr/>
          <a:lstStyle/>
          <a:p>
            <a:pPr eaLnBrk="1" hangingPunct="1"/>
            <a:r>
              <a:rPr lang="en-US" sz="3200" b="0" smtClean="0"/>
              <a:t>Sequential decision problems</a:t>
            </a:r>
            <a:br>
              <a:rPr lang="en-US" sz="3200" b="0" smtClean="0"/>
            </a:br>
            <a:endParaRPr lang="en-US" sz="3200" b="0" smtClean="0"/>
          </a:p>
        </p:txBody>
      </p:sp>
      <p:sp>
        <p:nvSpPr>
          <p:cNvPr id="4104" name="Rectangle 3"/>
          <p:cNvSpPr>
            <a:spLocks noGrp="1" noChangeArrowheads="1"/>
          </p:cNvSpPr>
          <p:nvPr>
            <p:ph type="body" idx="1"/>
          </p:nvPr>
        </p:nvSpPr>
        <p:spPr>
          <a:xfrm>
            <a:off x="228600" y="1066800"/>
            <a:ext cx="8458200" cy="2819400"/>
          </a:xfrm>
        </p:spPr>
        <p:txBody>
          <a:bodyPr/>
          <a:lstStyle/>
          <a:p>
            <a:pPr eaLnBrk="1" hangingPunct="1">
              <a:buFontTx/>
              <a:buChar char="•"/>
            </a:pPr>
            <a:r>
              <a:rPr lang="en-US" smtClean="0"/>
              <a:t>A </a:t>
            </a:r>
            <a:r>
              <a:rPr lang="en-US" smtClean="0">
                <a:solidFill>
                  <a:schemeClr val="accent2"/>
                </a:solidFill>
              </a:rPr>
              <a:t>sequential decision problem</a:t>
            </a:r>
            <a:r>
              <a:rPr lang="en-US" smtClean="0"/>
              <a:t> consists of a sequence of decision variables </a:t>
            </a:r>
            <a:r>
              <a:rPr lang="en-US" i="1" smtClean="0"/>
              <a:t>D</a:t>
            </a:r>
            <a:r>
              <a:rPr lang="en-US" baseline="-25000" smtClean="0"/>
              <a:t>1</a:t>
            </a:r>
            <a:r>
              <a:rPr lang="en-US" sz="3200" baseline="-25000" smtClean="0">
                <a:latin typeface="cmmi10" pitchFamily="34" charset="0"/>
              </a:rPr>
              <a:t> </a:t>
            </a:r>
            <a:r>
              <a:rPr lang="en-US" sz="3200" smtClean="0"/>
              <a:t>,…..,</a:t>
            </a:r>
            <a:r>
              <a:rPr lang="en-US" i="1" smtClean="0"/>
              <a:t>D</a:t>
            </a:r>
            <a:r>
              <a:rPr lang="en-US" i="1" baseline="-25000" smtClean="0"/>
              <a:t>n</a:t>
            </a:r>
            <a:r>
              <a:rPr lang="en-US" smtClean="0"/>
              <a:t>.</a:t>
            </a:r>
          </a:p>
          <a:p>
            <a:pPr eaLnBrk="1" hangingPunct="1">
              <a:buFontTx/>
              <a:buChar char="•"/>
            </a:pPr>
            <a:r>
              <a:rPr lang="en-US" smtClean="0"/>
              <a:t>Each </a:t>
            </a:r>
            <a:r>
              <a:rPr lang="en-US" i="1" smtClean="0"/>
              <a:t>D</a:t>
            </a:r>
            <a:r>
              <a:rPr lang="en-US" i="1" baseline="-25000" smtClean="0"/>
              <a:t>i</a:t>
            </a:r>
            <a:r>
              <a:rPr lang="en-US" smtClean="0"/>
              <a:t> has an </a:t>
            </a:r>
            <a:r>
              <a:rPr lang="en-US" smtClean="0">
                <a:solidFill>
                  <a:schemeClr val="accent2"/>
                </a:solidFill>
              </a:rPr>
              <a:t>information set</a:t>
            </a:r>
            <a:r>
              <a:rPr lang="en-US" smtClean="0"/>
              <a:t> of variables </a:t>
            </a:r>
            <a:r>
              <a:rPr lang="en-US" i="1" smtClean="0"/>
              <a:t>pD</a:t>
            </a:r>
            <a:r>
              <a:rPr lang="en-US" i="1" baseline="-25000" smtClean="0"/>
              <a:t>i</a:t>
            </a:r>
            <a:r>
              <a:rPr lang="en-US" smtClean="0"/>
              <a:t>, whose value will be known at the time decision </a:t>
            </a:r>
            <a:r>
              <a:rPr lang="en-US" i="1" smtClean="0"/>
              <a:t>D</a:t>
            </a:r>
            <a:r>
              <a:rPr lang="en-US" i="1" baseline="-25000" smtClean="0"/>
              <a:t>i</a:t>
            </a:r>
            <a:r>
              <a:rPr lang="en-US" i="1" smtClean="0"/>
              <a:t> </a:t>
            </a:r>
            <a:r>
              <a:rPr lang="en-US" smtClean="0"/>
              <a:t>is made.</a:t>
            </a:r>
          </a:p>
          <a:p>
            <a:pPr eaLnBrk="1" hangingPunct="1">
              <a:buFontTx/>
              <a:buChar char="•"/>
            </a:pPr>
            <a:endParaRPr lang="en-US" smtClean="0"/>
          </a:p>
          <a:p>
            <a:pPr eaLnBrk="1" hangingPunct="1">
              <a:buFontTx/>
              <a:buChar char="•"/>
            </a:pPr>
            <a:endParaRPr lang="en-US" smtClean="0"/>
          </a:p>
          <a:p>
            <a:pPr eaLnBrk="1" hangingPunct="1">
              <a:buFontTx/>
              <a:buChar char="•"/>
            </a:pPr>
            <a:endParaRPr lang="en-US" smtClean="0"/>
          </a:p>
          <a:p>
            <a:pPr lvl="1" eaLnBrk="1" hangingPunct="1">
              <a:buFontTx/>
              <a:buNone/>
            </a:pPr>
            <a:endParaRPr lang="en-US" smtClean="0"/>
          </a:p>
          <a:p>
            <a:pPr lvl="1" eaLnBrk="1" hangingPunct="1"/>
            <a:endParaRPr lang="en-US" smtClean="0"/>
          </a:p>
          <a:p>
            <a:pPr eaLnBrk="1" hangingPunct="1">
              <a:buFontTx/>
              <a:buChar char="•"/>
            </a:pPr>
            <a:endParaRPr lang="en-US" smtClean="0"/>
          </a:p>
          <a:p>
            <a:pPr eaLnBrk="1" hangingPunct="1"/>
            <a:endParaRPr lang="en-US" sz="32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Rectangle 2"/>
          <p:cNvSpPr>
            <a:spLocks noGrp="1" noChangeArrowheads="1"/>
          </p:cNvSpPr>
          <p:nvPr>
            <p:ph type="title"/>
          </p:nvPr>
        </p:nvSpPr>
        <p:spPr>
          <a:xfrm>
            <a:off x="250825" y="152400"/>
            <a:ext cx="8588375" cy="900113"/>
          </a:xfrm>
        </p:spPr>
        <p:txBody>
          <a:bodyPr/>
          <a:lstStyle/>
          <a:p>
            <a:pPr eaLnBrk="1" hangingPunct="1"/>
            <a:r>
              <a:rPr lang="en-US" sz="3200" b="0" smtClean="0"/>
              <a:t>Sequential decisions : Simplest possible</a:t>
            </a:r>
            <a:br>
              <a:rPr lang="en-US" sz="3200" b="0" smtClean="0"/>
            </a:br>
            <a:endParaRPr lang="en-US" sz="3200" b="0" smtClean="0"/>
          </a:p>
        </p:txBody>
      </p:sp>
      <p:sp>
        <p:nvSpPr>
          <p:cNvPr id="5133" name="Rectangle 3"/>
          <p:cNvSpPr>
            <a:spLocks noGrp="1" noChangeArrowheads="1"/>
          </p:cNvSpPr>
          <p:nvPr>
            <p:ph type="body" idx="1"/>
          </p:nvPr>
        </p:nvSpPr>
        <p:spPr>
          <a:xfrm>
            <a:off x="250825" y="908050"/>
            <a:ext cx="8458200" cy="4495800"/>
          </a:xfrm>
        </p:spPr>
        <p:txBody>
          <a:bodyPr/>
          <a:lstStyle/>
          <a:p>
            <a:pPr eaLnBrk="1" hangingPunct="1">
              <a:buFontTx/>
              <a:buChar char="•"/>
            </a:pPr>
            <a:r>
              <a:rPr lang="en-US" sz="2400" dirty="0" smtClean="0"/>
              <a:t>Only one decision! (but different from one-off decisions)</a:t>
            </a:r>
          </a:p>
          <a:p>
            <a:pPr eaLnBrk="1" hangingPunct="1">
              <a:buFontTx/>
              <a:buChar char="•"/>
            </a:pPr>
            <a:r>
              <a:rPr lang="en-US" sz="2400" dirty="0" smtClean="0"/>
              <a:t>Early in the morning. Shall I take my </a:t>
            </a:r>
            <a:r>
              <a:rPr lang="en-US" sz="2400" b="1" dirty="0" smtClean="0"/>
              <a:t>umbrella</a:t>
            </a:r>
            <a:r>
              <a:rPr lang="en-US" sz="2400" dirty="0" smtClean="0"/>
              <a:t> today? (I’ll have to go for a long walk at noon)</a:t>
            </a:r>
          </a:p>
          <a:p>
            <a:pPr eaLnBrk="1" hangingPunct="1">
              <a:buFontTx/>
              <a:buChar char="•"/>
            </a:pPr>
            <a:r>
              <a:rPr lang="en-US" sz="2400" dirty="0" smtClean="0"/>
              <a:t>Relevant Random Variables?</a:t>
            </a:r>
          </a:p>
          <a:p>
            <a:pPr eaLnBrk="1" hangingPunct="1">
              <a:buFontTx/>
              <a:buChar char="•"/>
            </a:pPr>
            <a:endParaRPr lang="en-US" sz="2400" dirty="0" smtClean="0"/>
          </a:p>
          <a:p>
            <a:pPr eaLnBrk="1" hangingPunct="1">
              <a:buFontTx/>
              <a:buChar char="•"/>
            </a:pPr>
            <a:endParaRPr lang="en-US" sz="2400" dirty="0" smtClean="0"/>
          </a:p>
          <a:p>
            <a:pPr eaLnBrk="1" hangingPunct="1">
              <a:buFontTx/>
              <a:buChar char="•"/>
            </a:pPr>
            <a:endParaRPr lang="en-US" sz="2400" dirty="0" smtClean="0"/>
          </a:p>
          <a:p>
            <a:pPr lvl="1" eaLnBrk="1" hangingPunct="1">
              <a:buFontTx/>
              <a:buNone/>
            </a:pPr>
            <a:endParaRPr lang="en-US" sz="2000" dirty="0" smtClean="0"/>
          </a:p>
          <a:p>
            <a:pPr lvl="1" eaLnBrk="1" hangingPunct="1"/>
            <a:endParaRPr lang="en-US" sz="2000" dirty="0" smtClean="0"/>
          </a:p>
          <a:p>
            <a:pPr eaLnBrk="1" hangingPunct="1">
              <a:buFontTx/>
              <a:buChar char="•"/>
            </a:pPr>
            <a:endParaRPr lang="en-US" sz="2400" dirty="0" smtClean="0"/>
          </a:p>
          <a:p>
            <a:pPr eaLnBrk="1" hangingPunct="1"/>
            <a:endParaRPr lang="en-US" dirty="0" smtClean="0"/>
          </a:p>
        </p:txBody>
      </p:sp>
      <p:pic>
        <p:nvPicPr>
          <p:cNvPr id="5134" name="Picture 5"/>
          <p:cNvPicPr>
            <a:picLocks noChangeAspect="1" noChangeArrowheads="1"/>
          </p:cNvPicPr>
          <p:nvPr/>
        </p:nvPicPr>
        <p:blipFill>
          <a:blip r:embed="rId4" cstate="print"/>
          <a:srcRect/>
          <a:stretch>
            <a:fillRect/>
          </a:stretch>
        </p:blipFill>
        <p:spPr bwMode="auto">
          <a:xfrm>
            <a:off x="6934200" y="5715000"/>
            <a:ext cx="1582738" cy="58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1" name="Rectangle 2"/>
          <p:cNvSpPr>
            <a:spLocks noGrp="1" noChangeArrowheads="1"/>
          </p:cNvSpPr>
          <p:nvPr>
            <p:ph type="title"/>
          </p:nvPr>
        </p:nvSpPr>
        <p:spPr>
          <a:xfrm>
            <a:off x="250825" y="260350"/>
            <a:ext cx="8588375" cy="900113"/>
          </a:xfrm>
        </p:spPr>
        <p:txBody>
          <a:bodyPr/>
          <a:lstStyle/>
          <a:p>
            <a:pPr eaLnBrk="1" hangingPunct="1"/>
            <a:r>
              <a:rPr lang="en-US" sz="3200" b="0" smtClean="0"/>
              <a:t>Policies for Sequential Decision Problem: Intro</a:t>
            </a:r>
            <a:br>
              <a:rPr lang="en-US" sz="3200" b="0" smtClean="0"/>
            </a:br>
            <a:endParaRPr lang="en-US" sz="3200" b="0" smtClean="0"/>
          </a:p>
        </p:txBody>
      </p:sp>
      <p:sp>
        <p:nvSpPr>
          <p:cNvPr id="6162" name="Rectangle 3"/>
          <p:cNvSpPr>
            <a:spLocks noGrp="1" noChangeArrowheads="1"/>
          </p:cNvSpPr>
          <p:nvPr>
            <p:ph type="body" idx="1"/>
          </p:nvPr>
        </p:nvSpPr>
        <p:spPr>
          <a:xfrm>
            <a:off x="323850" y="1125538"/>
            <a:ext cx="8458200" cy="1693862"/>
          </a:xfrm>
        </p:spPr>
        <p:txBody>
          <a:bodyPr/>
          <a:lstStyle/>
          <a:p>
            <a:pPr eaLnBrk="1" hangingPunct="1">
              <a:buFontTx/>
              <a:buChar char="•"/>
            </a:pPr>
            <a:r>
              <a:rPr lang="en-US" sz="2400" dirty="0" smtClean="0"/>
              <a:t>A </a:t>
            </a:r>
            <a:r>
              <a:rPr lang="en-US" sz="2400" b="1" dirty="0" smtClean="0"/>
              <a:t>policy</a:t>
            </a:r>
            <a:r>
              <a:rPr lang="en-US" sz="2400" dirty="0" smtClean="0"/>
              <a:t> specifies what an agent should do under each circumstance (for each decision, consider the parents of the decision node)</a:t>
            </a:r>
          </a:p>
          <a:p>
            <a:pPr eaLnBrk="1" hangingPunct="1"/>
            <a:r>
              <a:rPr lang="en-US" sz="2400" dirty="0" smtClean="0"/>
              <a:t>In the </a:t>
            </a:r>
            <a:r>
              <a:rPr lang="en-US" sz="2400" i="1" dirty="0" smtClean="0"/>
              <a:t>Umbrella</a:t>
            </a:r>
            <a:r>
              <a:rPr lang="en-US" sz="2400" dirty="0" smtClean="0"/>
              <a:t> “degenerate” case:</a:t>
            </a:r>
          </a:p>
        </p:txBody>
      </p:sp>
      <p:sp>
        <p:nvSpPr>
          <p:cNvPr id="6163"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6164" name="Rectangle 5"/>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6165" name="Rectangle 6"/>
          <p:cNvSpPr>
            <a:spLocks noChangeArrowheads="1"/>
          </p:cNvSpPr>
          <p:nvPr/>
        </p:nvSpPr>
        <p:spPr bwMode="auto">
          <a:xfrm>
            <a:off x="0" y="4002088"/>
            <a:ext cx="9144000" cy="0"/>
          </a:xfrm>
          <a:prstGeom prst="rect">
            <a:avLst/>
          </a:prstGeom>
          <a:noFill/>
          <a:ln w="9525" algn="ctr">
            <a:noFill/>
            <a:miter lim="800000"/>
            <a:headEnd/>
            <a:tailEnd/>
          </a:ln>
        </p:spPr>
        <p:txBody>
          <a:bodyPr wrap="none" anchor="ctr">
            <a:spAutoFit/>
          </a:bodyPr>
          <a:lstStyle/>
          <a:p>
            <a:endParaRPr lang="en-US"/>
          </a:p>
        </p:txBody>
      </p:sp>
      <p:sp>
        <p:nvSpPr>
          <p:cNvPr id="6166" name="Rectangle 7"/>
          <p:cNvSpPr>
            <a:spLocks noChangeArrowheads="1"/>
          </p:cNvSpPr>
          <p:nvPr/>
        </p:nvSpPr>
        <p:spPr bwMode="auto">
          <a:xfrm>
            <a:off x="0" y="3983038"/>
            <a:ext cx="9144000" cy="0"/>
          </a:xfrm>
          <a:prstGeom prst="rect">
            <a:avLst/>
          </a:prstGeom>
          <a:noFill/>
          <a:ln w="9525" algn="ctr">
            <a:noFill/>
            <a:miter lim="800000"/>
            <a:headEnd/>
            <a:tailEnd/>
          </a:ln>
        </p:spPr>
        <p:txBody>
          <a:bodyPr wrap="none" anchor="ctr">
            <a:spAutoFit/>
          </a:bodyPr>
          <a:lstStyle/>
          <a:p>
            <a:endParaRPr lang="en-US"/>
          </a:p>
        </p:txBody>
      </p:sp>
      <p:sp>
        <p:nvSpPr>
          <p:cNvPr id="11" name="Rectangle 3"/>
          <p:cNvSpPr txBox="1">
            <a:spLocks noChangeArrowheads="1"/>
          </p:cNvSpPr>
          <p:nvPr/>
        </p:nvSpPr>
        <p:spPr bwMode="auto">
          <a:xfrm>
            <a:off x="304800" y="27432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D</a:t>
            </a:r>
            <a:r>
              <a:rPr lang="en-US" sz="3200" i="1" kern="0" baseline="-25000" dirty="0">
                <a:solidFill>
                  <a:schemeClr val="accent6"/>
                </a:solidFill>
                <a:latin typeface="+mn-lt"/>
              </a:rPr>
              <a:t>1</a:t>
            </a:r>
          </a:p>
        </p:txBody>
      </p:sp>
      <p:sp>
        <p:nvSpPr>
          <p:cNvPr id="12" name="Rectangle 3"/>
          <p:cNvSpPr txBox="1">
            <a:spLocks noChangeArrowheads="1"/>
          </p:cNvSpPr>
          <p:nvPr/>
        </p:nvSpPr>
        <p:spPr bwMode="auto">
          <a:xfrm>
            <a:off x="381000" y="40386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pD</a:t>
            </a:r>
            <a:r>
              <a:rPr lang="en-US" sz="3200" i="1" kern="0" baseline="-25000" dirty="0">
                <a:solidFill>
                  <a:schemeClr val="accent6"/>
                </a:solidFill>
                <a:latin typeface="+mn-lt"/>
              </a:rPr>
              <a:t>1</a:t>
            </a:r>
          </a:p>
        </p:txBody>
      </p:sp>
      <p:sp>
        <p:nvSpPr>
          <p:cNvPr id="13" name="Rectangle 3"/>
          <p:cNvSpPr txBox="1">
            <a:spLocks noChangeArrowheads="1"/>
          </p:cNvSpPr>
          <p:nvPr/>
        </p:nvSpPr>
        <p:spPr bwMode="auto">
          <a:xfrm>
            <a:off x="457200" y="5334000"/>
            <a:ext cx="23622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How many policies?</a:t>
            </a:r>
            <a:endParaRPr lang="en-US" sz="3200" i="1" kern="0" baseline="-25000" dirty="0">
              <a:solidFill>
                <a:schemeClr val="accent6"/>
              </a:solidFill>
              <a:latin typeface="+mn-lt"/>
            </a:endParaRPr>
          </a:p>
        </p:txBody>
      </p:sp>
      <p:sp>
        <p:nvSpPr>
          <p:cNvPr id="14" name="Rectangle 3"/>
          <p:cNvSpPr txBox="1">
            <a:spLocks noChangeArrowheads="1"/>
          </p:cNvSpPr>
          <p:nvPr/>
        </p:nvSpPr>
        <p:spPr bwMode="auto">
          <a:xfrm>
            <a:off x="4572000" y="2895600"/>
            <a:ext cx="4572000" cy="533400"/>
          </a:xfrm>
          <a:prstGeom prst="rect">
            <a:avLst/>
          </a:prstGeom>
          <a:noFill/>
          <a:ln w="9525">
            <a:noFill/>
            <a:miter lim="800000"/>
            <a:headEnd/>
            <a:tailEnd/>
          </a:ln>
          <a:effectLst/>
        </p:spPr>
        <p:txBody>
          <a:bodyPr/>
          <a:lstStyle/>
          <a:p>
            <a:pPr marL="342900" indent="-342900">
              <a:spcBef>
                <a:spcPct val="20000"/>
              </a:spcBef>
              <a:defRPr/>
            </a:pPr>
            <a:r>
              <a:rPr lang="en-US" sz="3200" i="1" kern="0" dirty="0">
                <a:solidFill>
                  <a:schemeClr val="accent6"/>
                </a:solidFill>
                <a:latin typeface="+mn-lt"/>
              </a:rPr>
              <a:t>One possible Policy</a:t>
            </a:r>
            <a:endParaRPr lang="en-US" sz="3200" i="1" kern="0" baseline="-25000" dirty="0">
              <a:solidFill>
                <a:schemeClr val="accent6"/>
              </a:solidFill>
              <a:latin typeface="+mn-lt"/>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0" name="Rectangle 2"/>
          <p:cNvSpPr>
            <a:spLocks noGrp="1" noChangeArrowheads="1"/>
          </p:cNvSpPr>
          <p:nvPr>
            <p:ph type="title"/>
          </p:nvPr>
        </p:nvSpPr>
        <p:spPr>
          <a:xfrm>
            <a:off x="-127000" y="88900"/>
            <a:ext cx="9396413" cy="900113"/>
          </a:xfrm>
        </p:spPr>
        <p:txBody>
          <a:bodyPr/>
          <a:lstStyle/>
          <a:p>
            <a:pPr eaLnBrk="1" hangingPunct="1"/>
            <a:r>
              <a:rPr lang="en-US" sz="3200" b="0" smtClean="0"/>
              <a:t>Sequential decision problems: “complete” Example</a:t>
            </a:r>
            <a:br>
              <a:rPr lang="en-US" sz="3200" b="0" smtClean="0"/>
            </a:br>
            <a:endParaRPr lang="en-US" sz="3200" b="0" smtClean="0"/>
          </a:p>
        </p:txBody>
      </p:sp>
      <p:sp>
        <p:nvSpPr>
          <p:cNvPr id="7191" name="Rectangle 3"/>
          <p:cNvSpPr>
            <a:spLocks noGrp="1" noChangeArrowheads="1"/>
          </p:cNvSpPr>
          <p:nvPr>
            <p:ph type="body" idx="1"/>
          </p:nvPr>
        </p:nvSpPr>
        <p:spPr>
          <a:xfrm>
            <a:off x="228600" y="609600"/>
            <a:ext cx="8458200" cy="1800225"/>
          </a:xfrm>
        </p:spPr>
        <p:txBody>
          <a:bodyPr/>
          <a:lstStyle/>
          <a:p>
            <a:pPr eaLnBrk="1" hangingPunct="1">
              <a:buFontTx/>
              <a:buChar char="•"/>
            </a:pPr>
            <a:r>
              <a:rPr lang="en-US" sz="2400" smtClean="0"/>
              <a:t>A </a:t>
            </a:r>
            <a:r>
              <a:rPr lang="en-US" sz="2400" smtClean="0">
                <a:solidFill>
                  <a:schemeClr val="accent2"/>
                </a:solidFill>
              </a:rPr>
              <a:t>sequential decision problem</a:t>
            </a:r>
            <a:r>
              <a:rPr lang="en-US" sz="2400" smtClean="0"/>
              <a:t> consists of a sequence of decision variables </a:t>
            </a:r>
            <a:r>
              <a:rPr lang="en-US" sz="2400" i="1" smtClean="0"/>
              <a:t>D</a:t>
            </a:r>
            <a:r>
              <a:rPr lang="en-US" sz="2400" baseline="-25000" smtClean="0"/>
              <a:t>1</a:t>
            </a:r>
            <a:r>
              <a:rPr lang="en-US" baseline="-25000" smtClean="0">
                <a:latin typeface="cmmi10" pitchFamily="34" charset="0"/>
              </a:rPr>
              <a:t> </a:t>
            </a:r>
            <a:r>
              <a:rPr lang="en-US" smtClean="0"/>
              <a:t>,…..,</a:t>
            </a:r>
            <a:r>
              <a:rPr lang="en-US" sz="2400" i="1" smtClean="0"/>
              <a:t>D</a:t>
            </a:r>
            <a:r>
              <a:rPr lang="en-US" sz="2400" i="1" baseline="-25000" smtClean="0"/>
              <a:t>n</a:t>
            </a:r>
            <a:r>
              <a:rPr lang="en-US" sz="2400" smtClean="0"/>
              <a:t>.</a:t>
            </a:r>
          </a:p>
          <a:p>
            <a:pPr eaLnBrk="1" hangingPunct="1">
              <a:buFontTx/>
              <a:buChar char="•"/>
            </a:pPr>
            <a:r>
              <a:rPr lang="en-US" sz="2400" smtClean="0"/>
              <a:t>Each </a:t>
            </a:r>
            <a:r>
              <a:rPr lang="en-US" sz="2400" i="1" smtClean="0"/>
              <a:t>D</a:t>
            </a:r>
            <a:r>
              <a:rPr lang="en-US" sz="2400" i="1" baseline="-25000" smtClean="0"/>
              <a:t>i</a:t>
            </a:r>
            <a:r>
              <a:rPr lang="en-US" sz="2400" smtClean="0"/>
              <a:t> has an </a:t>
            </a:r>
            <a:r>
              <a:rPr lang="en-US" sz="2400" smtClean="0">
                <a:solidFill>
                  <a:schemeClr val="accent2"/>
                </a:solidFill>
              </a:rPr>
              <a:t>information set</a:t>
            </a:r>
            <a:r>
              <a:rPr lang="en-US" sz="2400" smtClean="0"/>
              <a:t> of variables </a:t>
            </a:r>
            <a:r>
              <a:rPr lang="en-US" sz="2400" i="1" smtClean="0"/>
              <a:t>pD</a:t>
            </a:r>
            <a:r>
              <a:rPr lang="en-US" sz="2400" i="1" baseline="-25000" smtClean="0"/>
              <a:t>i</a:t>
            </a:r>
            <a:r>
              <a:rPr lang="en-US" sz="2400" smtClean="0"/>
              <a:t>, whose value will be known at the time decision </a:t>
            </a:r>
            <a:r>
              <a:rPr lang="en-US" sz="2400" i="1" smtClean="0"/>
              <a:t>D</a:t>
            </a:r>
            <a:r>
              <a:rPr lang="en-US" sz="2400" baseline="-25000" smtClean="0"/>
              <a:t>i</a:t>
            </a:r>
            <a:r>
              <a:rPr lang="en-US" sz="2400" smtClean="0"/>
              <a:t> is made.</a:t>
            </a:r>
            <a:endParaRPr lang="en-US" smtClean="0"/>
          </a:p>
        </p:txBody>
      </p:sp>
      <p:pic>
        <p:nvPicPr>
          <p:cNvPr id="7192" name="Picture 4"/>
          <p:cNvPicPr>
            <a:picLocks noChangeAspect="1" noChangeArrowheads="1"/>
          </p:cNvPicPr>
          <p:nvPr/>
        </p:nvPicPr>
        <p:blipFill>
          <a:blip r:embed="rId4" cstate="print"/>
          <a:srcRect t="7484" b="5118"/>
          <a:stretch>
            <a:fillRect/>
          </a:stretch>
        </p:blipFill>
        <p:spPr bwMode="auto">
          <a:xfrm>
            <a:off x="914400" y="2209800"/>
            <a:ext cx="4897438" cy="2559050"/>
          </a:xfrm>
          <a:prstGeom prst="rect">
            <a:avLst/>
          </a:prstGeom>
          <a:noFill/>
          <a:ln w="9525" algn="ctr">
            <a:noFill/>
            <a:miter lim="800000"/>
            <a:headEnd/>
            <a:tailEnd/>
          </a:ln>
        </p:spPr>
      </p:pic>
      <p:pic>
        <p:nvPicPr>
          <p:cNvPr id="7193" name="Picture 5"/>
          <p:cNvPicPr>
            <a:picLocks noChangeAspect="1" noChangeArrowheads="1"/>
          </p:cNvPicPr>
          <p:nvPr/>
        </p:nvPicPr>
        <p:blipFill>
          <a:blip r:embed="rId5" cstate="print"/>
          <a:srcRect/>
          <a:stretch>
            <a:fillRect/>
          </a:stretch>
        </p:blipFill>
        <p:spPr bwMode="auto">
          <a:xfrm>
            <a:off x="7308850" y="5229225"/>
            <a:ext cx="1582738" cy="584200"/>
          </a:xfrm>
          <a:prstGeom prst="rect">
            <a:avLst/>
          </a:prstGeom>
          <a:noFill/>
          <a:ln w="9525">
            <a:noFill/>
            <a:miter lim="800000"/>
            <a:headEnd/>
            <a:tailEnd/>
          </a:ln>
        </p:spPr>
      </p:pic>
      <p:sp>
        <p:nvSpPr>
          <p:cNvPr id="120838" name="Rectangle 6"/>
          <p:cNvSpPr>
            <a:spLocks noChangeArrowheads="1"/>
          </p:cNvSpPr>
          <p:nvPr/>
        </p:nvSpPr>
        <p:spPr bwMode="auto">
          <a:xfrm>
            <a:off x="0" y="4724400"/>
            <a:ext cx="7162800" cy="1608138"/>
          </a:xfrm>
          <a:prstGeom prst="rect">
            <a:avLst/>
          </a:prstGeom>
          <a:noFill/>
          <a:ln w="9525">
            <a:noFill/>
            <a:miter lim="800000"/>
            <a:headEnd/>
            <a:tailEnd/>
          </a:ln>
        </p:spPr>
        <p:txBody>
          <a:bodyPr/>
          <a:lstStyle/>
          <a:p>
            <a:pPr marL="342900" indent="-342900">
              <a:lnSpc>
                <a:spcPct val="80000"/>
              </a:lnSpc>
              <a:spcBef>
                <a:spcPct val="20000"/>
              </a:spcBef>
              <a:spcAft>
                <a:spcPts val="300"/>
              </a:spcAft>
            </a:pPr>
            <a:r>
              <a:rPr lang="en-US" sz="2400">
                <a:solidFill>
                  <a:schemeClr val="accent2"/>
                </a:solidFill>
                <a:latin typeface="Arial Unicode MS" pitchFamily="34" charset="-128"/>
              </a:rPr>
              <a:t>No-forgetting decision network</a:t>
            </a:r>
            <a:r>
              <a:rPr lang="en-US" sz="2400">
                <a:latin typeface="Arial Unicode MS" pitchFamily="34" charset="-128"/>
              </a:rPr>
              <a:t>: </a:t>
            </a:r>
          </a:p>
          <a:p>
            <a:pPr marL="342900" indent="-342900">
              <a:lnSpc>
                <a:spcPct val="80000"/>
              </a:lnSpc>
              <a:spcBef>
                <a:spcPct val="20000"/>
              </a:spcBef>
              <a:spcAft>
                <a:spcPts val="300"/>
              </a:spcAft>
              <a:buFontTx/>
              <a:buChar char="•"/>
            </a:pPr>
            <a:r>
              <a:rPr lang="en-US" sz="2400">
                <a:latin typeface="Arial Unicode MS" pitchFamily="34" charset="-128"/>
              </a:rPr>
              <a:t>decisions are totally ordered</a:t>
            </a:r>
          </a:p>
          <a:p>
            <a:pPr marL="342900" indent="-342900">
              <a:lnSpc>
                <a:spcPct val="80000"/>
              </a:lnSpc>
              <a:spcBef>
                <a:spcPct val="20000"/>
              </a:spcBef>
              <a:spcAft>
                <a:spcPts val="300"/>
              </a:spcAft>
              <a:buFontTx/>
              <a:buChar char="•"/>
            </a:pPr>
            <a:r>
              <a:rPr lang="en-US" sz="2400">
                <a:latin typeface="Arial Unicode MS" pitchFamily="34" charset="-128"/>
              </a:rPr>
              <a:t>if a decision </a:t>
            </a:r>
            <a:r>
              <a:rPr lang="en-US" sz="2800" i="1">
                <a:latin typeface="Arial Unicode MS" pitchFamily="34" charset="-128"/>
              </a:rPr>
              <a:t>D</a:t>
            </a:r>
            <a:r>
              <a:rPr lang="en-US" sz="2800" i="1" baseline="-25000">
                <a:latin typeface="Arial Unicode MS" pitchFamily="34" charset="-128"/>
              </a:rPr>
              <a:t>b</a:t>
            </a:r>
            <a:r>
              <a:rPr lang="en-US" sz="3200" i="1" baseline="-25000">
                <a:latin typeface="cmmi10" pitchFamily="34" charset="0"/>
              </a:rPr>
              <a:t> </a:t>
            </a:r>
            <a:r>
              <a:rPr lang="en-US" sz="2400">
                <a:latin typeface="Arial Unicode MS" pitchFamily="34" charset="-128"/>
              </a:rPr>
              <a:t>comes before </a:t>
            </a:r>
            <a:r>
              <a:rPr lang="en-US" sz="2800" i="1">
                <a:latin typeface="Arial Unicode MS" pitchFamily="34" charset="-128"/>
              </a:rPr>
              <a:t>D</a:t>
            </a:r>
            <a:r>
              <a:rPr lang="en-US" sz="2800" i="1" baseline="-25000">
                <a:latin typeface="Arial Unicode MS" pitchFamily="34" charset="-128"/>
              </a:rPr>
              <a:t>a </a:t>
            </a:r>
            <a:r>
              <a:rPr lang="en-US" sz="2400">
                <a:latin typeface="Arial Unicode MS" pitchFamily="34" charset="-128"/>
              </a:rPr>
              <a:t>,then </a:t>
            </a:r>
          </a:p>
          <a:p>
            <a:pPr marL="800100" lvl="1" indent="-342900">
              <a:lnSpc>
                <a:spcPct val="80000"/>
              </a:lnSpc>
              <a:spcBef>
                <a:spcPct val="20000"/>
              </a:spcBef>
              <a:spcAft>
                <a:spcPts val="300"/>
              </a:spcAft>
              <a:buFontTx/>
              <a:buChar char="•"/>
            </a:pPr>
            <a:r>
              <a:rPr lang="en-US" sz="2800" i="1">
                <a:latin typeface="Arial Unicode MS" pitchFamily="34" charset="-128"/>
              </a:rPr>
              <a:t>D</a:t>
            </a:r>
            <a:r>
              <a:rPr lang="en-US" sz="2800" i="1" baseline="-25000">
                <a:latin typeface="Arial Unicode MS" pitchFamily="34" charset="-128"/>
              </a:rPr>
              <a:t>b</a:t>
            </a:r>
            <a:r>
              <a:rPr lang="en-US" sz="3200" baseline="-25000">
                <a:latin typeface="cmmi10" pitchFamily="34" charset="0"/>
              </a:rPr>
              <a:t> </a:t>
            </a:r>
            <a:r>
              <a:rPr lang="en-US" sz="2400">
                <a:latin typeface="Arial Unicode MS" pitchFamily="34" charset="-128"/>
              </a:rPr>
              <a:t>is a parent of </a:t>
            </a:r>
            <a:r>
              <a:rPr lang="en-US" sz="2800" i="1">
                <a:latin typeface="Arial Unicode MS" pitchFamily="34" charset="-128"/>
              </a:rPr>
              <a:t>D</a:t>
            </a:r>
            <a:r>
              <a:rPr lang="en-US" sz="2800" i="1" baseline="-25000">
                <a:latin typeface="Arial Unicode MS" pitchFamily="34" charset="-128"/>
              </a:rPr>
              <a:t>a </a:t>
            </a:r>
            <a:r>
              <a:rPr lang="en-US" sz="2800" baseline="-25000">
                <a:latin typeface="Arial Unicode MS" pitchFamily="34" charset="-128"/>
              </a:rPr>
              <a:t> </a:t>
            </a:r>
            <a:endParaRPr lang="en-US" sz="2400">
              <a:latin typeface="Arial Unicode MS" pitchFamily="34" charset="-128"/>
            </a:endParaRPr>
          </a:p>
          <a:p>
            <a:pPr marL="800100" lvl="1" indent="-342900">
              <a:lnSpc>
                <a:spcPct val="80000"/>
              </a:lnSpc>
              <a:spcBef>
                <a:spcPct val="20000"/>
              </a:spcBef>
              <a:spcAft>
                <a:spcPts val="300"/>
              </a:spcAft>
              <a:buFontTx/>
              <a:buChar char="•"/>
            </a:pPr>
            <a:r>
              <a:rPr lang="en-US" sz="2400">
                <a:latin typeface="Arial Unicode MS" pitchFamily="34" charset="-128"/>
              </a:rPr>
              <a:t>any parent of </a:t>
            </a:r>
            <a:r>
              <a:rPr lang="en-US" sz="2800" i="1">
                <a:latin typeface="Arial Unicode MS" pitchFamily="34" charset="-128"/>
              </a:rPr>
              <a:t>D</a:t>
            </a:r>
            <a:r>
              <a:rPr lang="en-US" sz="2800" i="1" baseline="-25000">
                <a:latin typeface="Arial Unicode MS" pitchFamily="34" charset="-128"/>
              </a:rPr>
              <a:t>b</a:t>
            </a:r>
            <a:r>
              <a:rPr lang="en-US" sz="2800" baseline="-25000">
                <a:latin typeface="Arial Unicode MS" pitchFamily="34" charset="-128"/>
              </a:rPr>
              <a:t> </a:t>
            </a:r>
            <a:r>
              <a:rPr lang="en-US" sz="2400">
                <a:latin typeface="Arial Unicode MS" pitchFamily="34" charset="-128"/>
              </a:rPr>
              <a:t>is a parent of </a:t>
            </a:r>
            <a:r>
              <a:rPr lang="en-US" sz="2800" i="1">
                <a:latin typeface="Arial Unicode MS" pitchFamily="34" charset="-128"/>
              </a:rPr>
              <a:t>D</a:t>
            </a:r>
            <a:r>
              <a:rPr lang="en-US" sz="2800" i="1" baseline="-25000">
                <a:latin typeface="Arial Unicode MS" pitchFamily="34" charset="-128"/>
              </a:rPr>
              <a:t>a</a:t>
            </a:r>
            <a:r>
              <a:rPr lang="en-US" sz="2800" baseline="-25000">
                <a:latin typeface="Arial Unicode MS" pitchFamily="34" charset="-128"/>
              </a:rPr>
              <a:t> </a:t>
            </a:r>
            <a:endParaRPr lang="en-US" sz="2800">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Lecture Overview</a:t>
            </a:r>
          </a:p>
        </p:txBody>
      </p:sp>
      <p:sp>
        <p:nvSpPr>
          <p:cNvPr id="21507" name="Rectangle 3"/>
          <p:cNvSpPr>
            <a:spLocks noGrp="1" noChangeArrowheads="1"/>
          </p:cNvSpPr>
          <p:nvPr>
            <p:ph type="body" idx="1"/>
          </p:nvPr>
        </p:nvSpPr>
        <p:spPr>
          <a:xfrm>
            <a:off x="381000" y="914400"/>
            <a:ext cx="8534400" cy="5334000"/>
          </a:xfrm>
        </p:spPr>
        <p:txBody>
          <a:bodyPr/>
          <a:lstStyle/>
          <a:p>
            <a:pPr eaLnBrk="1" hangingPunct="1">
              <a:buFontTx/>
              <a:buChar char="•"/>
            </a:pPr>
            <a:r>
              <a:rPr lang="en-US" sz="3600" dirty="0" smtClean="0">
                <a:solidFill>
                  <a:schemeClr val="tx2"/>
                </a:solidFill>
              </a:rPr>
              <a:t>One-Off Decision </a:t>
            </a:r>
          </a:p>
          <a:p>
            <a:pPr lvl="1" eaLnBrk="1" hangingPunct="1"/>
            <a:r>
              <a:rPr lang="en-US" sz="3200" dirty="0" smtClean="0">
                <a:solidFill>
                  <a:schemeClr val="tx2"/>
                </a:solidFill>
              </a:rPr>
              <a:t>Example</a:t>
            </a:r>
          </a:p>
          <a:p>
            <a:pPr lvl="1" eaLnBrk="1" hangingPunct="1"/>
            <a:r>
              <a:rPr lang="en-US" sz="3200" dirty="0" smtClean="0">
                <a:solidFill>
                  <a:schemeClr val="tx2"/>
                </a:solidFill>
              </a:rPr>
              <a:t>Optimal Decision: Utilities / Preferences</a:t>
            </a:r>
          </a:p>
          <a:p>
            <a:pPr lvl="1" eaLnBrk="1" hangingPunct="1"/>
            <a:r>
              <a:rPr lang="en-US" sz="3200" dirty="0" smtClean="0">
                <a:solidFill>
                  <a:schemeClr val="tx2"/>
                </a:solidFill>
              </a:rPr>
              <a:t>Single stage Decision Networks</a:t>
            </a:r>
          </a:p>
          <a:p>
            <a:pPr eaLnBrk="1" hangingPunct="1">
              <a:buFontTx/>
              <a:buChar char="•"/>
            </a:pPr>
            <a:r>
              <a:rPr lang="en-US" sz="3600" dirty="0" smtClean="0">
                <a:solidFill>
                  <a:schemeClr val="tx2"/>
                </a:solidFill>
              </a:rPr>
              <a:t>Sequential Decisions</a:t>
            </a:r>
          </a:p>
          <a:p>
            <a:pPr lvl="1" eaLnBrk="1" hangingPunct="1"/>
            <a:r>
              <a:rPr lang="en-US" sz="3200" dirty="0" smtClean="0">
                <a:solidFill>
                  <a:schemeClr val="tx2"/>
                </a:solidFill>
              </a:rPr>
              <a:t>Representation</a:t>
            </a:r>
          </a:p>
          <a:p>
            <a:pPr lvl="1" eaLnBrk="1" hangingPunct="1"/>
            <a:r>
              <a:rPr lang="en-US" sz="3200" b="1" dirty="0" smtClean="0">
                <a:solidFill>
                  <a:schemeClr val="tx2"/>
                </a:solidFill>
              </a:rPr>
              <a:t>Policies</a:t>
            </a:r>
          </a:p>
          <a:p>
            <a:pPr lvl="1" eaLnBrk="1" hangingPunct="1"/>
            <a:r>
              <a:rPr lang="en-US" sz="3200" dirty="0" smtClean="0">
                <a:solidFill>
                  <a:schemeClr val="tx2"/>
                </a:solidFill>
              </a:rPr>
              <a:t>Finding Optimal Policies</a:t>
            </a:r>
          </a:p>
          <a:p>
            <a:pPr eaLnBrk="1" hangingPunct="1"/>
            <a:endParaRPr lang="en-US" sz="3600" dirty="0" smtClean="0">
              <a:solidFill>
                <a:schemeClr val="tx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14" name="Rectangle 2"/>
          <p:cNvSpPr>
            <a:spLocks noGrp="1" noChangeArrowheads="1"/>
          </p:cNvSpPr>
          <p:nvPr>
            <p:ph type="title"/>
          </p:nvPr>
        </p:nvSpPr>
        <p:spPr>
          <a:xfrm>
            <a:off x="250825" y="152400"/>
            <a:ext cx="8588375" cy="900113"/>
          </a:xfrm>
        </p:spPr>
        <p:txBody>
          <a:bodyPr/>
          <a:lstStyle/>
          <a:p>
            <a:pPr eaLnBrk="1" hangingPunct="1"/>
            <a:r>
              <a:rPr lang="en-US" sz="3200" b="0" smtClean="0"/>
              <a:t>Policies for Sequential Decision Problems</a:t>
            </a:r>
            <a:br>
              <a:rPr lang="en-US" sz="3200" b="0" smtClean="0"/>
            </a:br>
            <a:endParaRPr lang="en-US" sz="3200" b="0" smtClean="0"/>
          </a:p>
        </p:txBody>
      </p:sp>
      <p:sp>
        <p:nvSpPr>
          <p:cNvPr id="8215" name="Rectangle 3"/>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8216" name="Rectangle 4"/>
          <p:cNvSpPr>
            <a:spLocks noChangeArrowheads="1"/>
          </p:cNvSpPr>
          <p:nvPr/>
        </p:nvSpPr>
        <p:spPr bwMode="auto">
          <a:xfrm>
            <a:off x="0" y="0"/>
            <a:ext cx="9144000" cy="0"/>
          </a:xfrm>
          <a:prstGeom prst="rect">
            <a:avLst/>
          </a:prstGeom>
          <a:noFill/>
          <a:ln w="9525" algn="ctr">
            <a:noFill/>
            <a:miter lim="800000"/>
            <a:headEnd/>
            <a:tailEnd/>
          </a:ln>
        </p:spPr>
        <p:txBody>
          <a:bodyPr wrap="none" anchor="ctr">
            <a:spAutoFit/>
          </a:bodyPr>
          <a:lstStyle/>
          <a:p>
            <a:endParaRPr lang="en-US"/>
          </a:p>
        </p:txBody>
      </p:sp>
      <p:sp>
        <p:nvSpPr>
          <p:cNvPr id="8217" name="Rectangle 5"/>
          <p:cNvSpPr>
            <a:spLocks noChangeArrowheads="1"/>
          </p:cNvSpPr>
          <p:nvPr/>
        </p:nvSpPr>
        <p:spPr bwMode="auto">
          <a:xfrm>
            <a:off x="250825" y="765175"/>
            <a:ext cx="8458200" cy="2087563"/>
          </a:xfrm>
          <a:prstGeom prst="rect">
            <a:avLst/>
          </a:prstGeom>
          <a:noFill/>
          <a:ln w="9525">
            <a:noFill/>
            <a:miter lim="800000"/>
            <a:headEnd/>
            <a:tailEnd/>
          </a:ln>
        </p:spPr>
        <p:txBody>
          <a:bodyPr/>
          <a:lstStyle/>
          <a:p>
            <a:pPr marL="342900" indent="-342900">
              <a:spcBef>
                <a:spcPct val="20000"/>
              </a:spcBef>
              <a:buFontTx/>
              <a:buChar char="•"/>
            </a:pPr>
            <a:r>
              <a:rPr lang="en-US" sz="2400" dirty="0">
                <a:latin typeface="Arial Unicode MS" pitchFamily="34" charset="-128"/>
              </a:rPr>
              <a:t>A </a:t>
            </a:r>
            <a:r>
              <a:rPr lang="en-US" sz="2400" b="1" dirty="0">
                <a:latin typeface="Arial Unicode MS" pitchFamily="34" charset="-128"/>
              </a:rPr>
              <a:t>policy</a:t>
            </a:r>
            <a:r>
              <a:rPr lang="en-US" sz="2400" dirty="0">
                <a:latin typeface="Arial Unicode MS" pitchFamily="34" charset="-128"/>
              </a:rPr>
              <a:t> is a sequence of  </a:t>
            </a:r>
            <a:r>
              <a:rPr lang="el-GR" sz="2400" i="1" dirty="0">
                <a:latin typeface="Helvetica" pitchFamily="34" charset="0"/>
              </a:rPr>
              <a:t>δ</a:t>
            </a:r>
            <a:r>
              <a:rPr lang="en-US" sz="2400" baseline="-25000" dirty="0">
                <a:latin typeface="cmmi10" pitchFamily="34" charset="0"/>
              </a:rPr>
              <a:t>1 </a:t>
            </a:r>
            <a:r>
              <a:rPr lang="en-US" sz="2400" dirty="0">
                <a:latin typeface="Arial Unicode MS" pitchFamily="34" charset="-128"/>
              </a:rPr>
              <a:t>,…..,</a:t>
            </a:r>
            <a:r>
              <a:rPr lang="en-US" sz="2400" baseline="-25000" dirty="0">
                <a:latin typeface="cmmi10" pitchFamily="34" charset="0"/>
              </a:rPr>
              <a:t> </a:t>
            </a:r>
            <a:r>
              <a:rPr lang="el-GR" sz="2400" i="1" dirty="0">
                <a:latin typeface="Helvetica" pitchFamily="34" charset="0"/>
              </a:rPr>
              <a:t>δ</a:t>
            </a:r>
            <a:r>
              <a:rPr lang="en-US" sz="2400" baseline="-25000" dirty="0">
                <a:latin typeface="cmmi10" pitchFamily="34" charset="0"/>
              </a:rPr>
              <a:t>n </a:t>
            </a:r>
            <a:r>
              <a:rPr lang="en-US" sz="2400" b="1" dirty="0">
                <a:latin typeface="Arial Unicode MS" pitchFamily="34" charset="-128"/>
              </a:rPr>
              <a:t>decision functions</a:t>
            </a:r>
          </a:p>
          <a:p>
            <a:pPr marL="342900" indent="-342900">
              <a:spcBef>
                <a:spcPct val="20000"/>
              </a:spcBef>
            </a:pPr>
            <a:r>
              <a:rPr lang="en-US" sz="2400" dirty="0">
                <a:latin typeface="Arial Unicode MS" pitchFamily="34" charset="-128"/>
              </a:rPr>
              <a:t> 				 </a:t>
            </a:r>
            <a:r>
              <a:rPr lang="el-GR" sz="2400" i="1" dirty="0">
                <a:latin typeface="Helvetica" pitchFamily="34" charset="0"/>
              </a:rPr>
              <a:t>δ</a:t>
            </a:r>
            <a:r>
              <a:rPr lang="en-US" sz="2400" baseline="-25000" dirty="0" err="1">
                <a:latin typeface="cmmi10" pitchFamily="34" charset="0"/>
              </a:rPr>
              <a:t>i</a:t>
            </a:r>
            <a:r>
              <a:rPr lang="en-US" sz="2400" dirty="0">
                <a:latin typeface="Arial Unicode MS" pitchFamily="34" charset="-128"/>
              </a:rPr>
              <a:t> : </a:t>
            </a:r>
            <a:r>
              <a:rPr lang="en-US" sz="2400" dirty="0" err="1">
                <a:latin typeface="Arial Unicode MS" pitchFamily="34" charset="-128"/>
              </a:rPr>
              <a:t>dom</a:t>
            </a:r>
            <a:r>
              <a:rPr lang="en-US" sz="2400" dirty="0">
                <a:latin typeface="Arial Unicode MS" pitchFamily="34" charset="-128"/>
              </a:rPr>
              <a:t>(</a:t>
            </a:r>
            <a:r>
              <a:rPr lang="en-US" sz="2400" i="1" dirty="0" err="1">
                <a:latin typeface="Arial Unicode MS" pitchFamily="34" charset="-128"/>
              </a:rPr>
              <a:t>pD</a:t>
            </a:r>
            <a:r>
              <a:rPr lang="en-US" sz="2400" i="1" baseline="-25000" dirty="0" err="1">
                <a:latin typeface="Arial Unicode MS" pitchFamily="34" charset="-128"/>
              </a:rPr>
              <a:t>i</a:t>
            </a:r>
            <a:r>
              <a:rPr lang="en-US" sz="2400" i="1" baseline="-25000" dirty="0">
                <a:latin typeface="Arial Unicode MS" pitchFamily="34" charset="-128"/>
              </a:rPr>
              <a:t> </a:t>
            </a:r>
            <a:r>
              <a:rPr lang="en-US" sz="2400" dirty="0">
                <a:latin typeface="Arial Unicode MS" pitchFamily="34" charset="-128"/>
              </a:rPr>
              <a:t>) </a:t>
            </a:r>
            <a:r>
              <a:rPr lang="en-US" sz="2400" dirty="0">
                <a:latin typeface="Arial Unicode MS" pitchFamily="34" charset="-128"/>
                <a:ea typeface="Arial Unicode MS" pitchFamily="34" charset="-128"/>
                <a:cs typeface="Arial Unicode MS" pitchFamily="34" charset="-128"/>
              </a:rPr>
              <a:t>→ </a:t>
            </a:r>
            <a:r>
              <a:rPr lang="en-US" sz="2400" dirty="0" err="1">
                <a:latin typeface="Arial Unicode MS" pitchFamily="34" charset="-128"/>
              </a:rPr>
              <a:t>dom</a:t>
            </a:r>
            <a:r>
              <a:rPr lang="en-US" sz="2400" dirty="0">
                <a:latin typeface="Arial Unicode MS" pitchFamily="34" charset="-128"/>
              </a:rPr>
              <a:t>(</a:t>
            </a:r>
            <a:r>
              <a:rPr lang="en-US" sz="2400" i="1" dirty="0">
                <a:latin typeface="Arial Unicode MS" pitchFamily="34" charset="-128"/>
              </a:rPr>
              <a:t>D</a:t>
            </a:r>
            <a:r>
              <a:rPr lang="en-US" sz="2400" i="1" baseline="-25000" dirty="0">
                <a:latin typeface="Arial Unicode MS" pitchFamily="34" charset="-128"/>
              </a:rPr>
              <a:t>i </a:t>
            </a:r>
            <a:r>
              <a:rPr lang="en-US" sz="2400" dirty="0">
                <a:latin typeface="Arial Unicode MS" pitchFamily="34" charset="-128"/>
              </a:rPr>
              <a:t>) </a:t>
            </a:r>
            <a:endParaRPr lang="en-US" sz="2400" dirty="0">
              <a:latin typeface="Arial Unicode MS" pitchFamily="34" charset="-128"/>
              <a:ea typeface="Arial Unicode MS" pitchFamily="34" charset="-128"/>
              <a:cs typeface="Arial Unicode MS" pitchFamily="34" charset="-128"/>
            </a:endParaRPr>
          </a:p>
          <a:p>
            <a:pPr marL="342900" indent="-342900">
              <a:spcBef>
                <a:spcPct val="20000"/>
              </a:spcBef>
              <a:buFontTx/>
              <a:buChar char="•"/>
            </a:pPr>
            <a:r>
              <a:rPr lang="en-US" sz="2400" dirty="0">
                <a:latin typeface="Arial Unicode MS" pitchFamily="34" charset="-128"/>
              </a:rPr>
              <a:t>This policy means that when the agent has observed</a:t>
            </a:r>
          </a:p>
          <a:p>
            <a:pPr marL="342900" indent="-342900">
              <a:spcBef>
                <a:spcPct val="20000"/>
              </a:spcBef>
            </a:pPr>
            <a:r>
              <a:rPr lang="en-US" sz="2400" dirty="0">
                <a:latin typeface="Arial Unicode MS" pitchFamily="34" charset="-128"/>
              </a:rPr>
              <a:t>     </a:t>
            </a:r>
            <a:r>
              <a:rPr lang="en-US" sz="2400" i="1" dirty="0">
                <a:latin typeface="Arial Unicode MS" pitchFamily="34" charset="-128"/>
              </a:rPr>
              <a:t>O</a:t>
            </a:r>
            <a:r>
              <a:rPr lang="en-US" sz="2400" dirty="0">
                <a:latin typeface="Arial Unicode MS" pitchFamily="34" charset="-128"/>
              </a:rPr>
              <a:t> </a:t>
            </a:r>
            <a:r>
              <a:rPr lang="en-US" sz="2400" dirty="0">
                <a:latin typeface="cmsy10" pitchFamily="34" charset="0"/>
                <a:sym typeface="Symbol" pitchFamily="18" charset="2"/>
              </a:rPr>
              <a:t></a:t>
            </a:r>
            <a:r>
              <a:rPr lang="en-US" sz="2400" dirty="0">
                <a:latin typeface="cmsy10" pitchFamily="34" charset="0"/>
              </a:rPr>
              <a:t> </a:t>
            </a:r>
            <a:r>
              <a:rPr lang="en-US" sz="2400" dirty="0" err="1">
                <a:latin typeface="Arial Unicode MS" pitchFamily="34" charset="-128"/>
              </a:rPr>
              <a:t>dom</a:t>
            </a:r>
            <a:r>
              <a:rPr lang="en-US" sz="2400" dirty="0">
                <a:latin typeface="Arial Unicode MS" pitchFamily="34" charset="-128"/>
              </a:rPr>
              <a:t>(</a:t>
            </a:r>
            <a:r>
              <a:rPr lang="en-US" sz="2400" i="1" dirty="0" err="1">
                <a:latin typeface="Arial Unicode MS" pitchFamily="34" charset="-128"/>
              </a:rPr>
              <a:t>pD</a:t>
            </a:r>
            <a:r>
              <a:rPr lang="en-US" sz="2400" i="1" baseline="-25000" dirty="0" err="1">
                <a:latin typeface="Arial Unicode MS" pitchFamily="34" charset="-128"/>
              </a:rPr>
              <a:t>i</a:t>
            </a:r>
            <a:r>
              <a:rPr lang="en-US" sz="2400" i="1" baseline="-25000" dirty="0">
                <a:latin typeface="Arial Unicode MS" pitchFamily="34" charset="-128"/>
              </a:rPr>
              <a:t> </a:t>
            </a:r>
            <a:r>
              <a:rPr lang="en-US" sz="2400" dirty="0">
                <a:latin typeface="Arial Unicode MS" pitchFamily="34" charset="-128"/>
              </a:rPr>
              <a:t>) , it will do </a:t>
            </a:r>
            <a:r>
              <a:rPr lang="el-GR" sz="2400" i="1" dirty="0">
                <a:latin typeface="Helvetica" pitchFamily="34" charset="0"/>
              </a:rPr>
              <a:t>δ</a:t>
            </a:r>
            <a:r>
              <a:rPr lang="en-US" sz="2400" baseline="-25000" dirty="0" err="1">
                <a:latin typeface="cmmi10" pitchFamily="34" charset="0"/>
              </a:rPr>
              <a:t>i</a:t>
            </a:r>
            <a:r>
              <a:rPr lang="en-US" sz="2400" dirty="0">
                <a:latin typeface="Arial Unicode MS" pitchFamily="34" charset="-128"/>
              </a:rPr>
              <a:t>(</a:t>
            </a:r>
            <a:r>
              <a:rPr lang="en-US" sz="2400" i="1" dirty="0">
                <a:latin typeface="Arial Unicode MS" pitchFamily="34" charset="-128"/>
              </a:rPr>
              <a:t>O</a:t>
            </a:r>
            <a:r>
              <a:rPr lang="en-US" sz="2400" dirty="0">
                <a:latin typeface="Arial Unicode MS" pitchFamily="34" charset="-128"/>
              </a:rPr>
              <a:t>)</a:t>
            </a:r>
          </a:p>
        </p:txBody>
      </p:sp>
      <p:pic>
        <p:nvPicPr>
          <p:cNvPr id="8218" name="Picture 6"/>
          <p:cNvPicPr>
            <a:picLocks noChangeAspect="1" noChangeArrowheads="1"/>
          </p:cNvPicPr>
          <p:nvPr/>
        </p:nvPicPr>
        <p:blipFill>
          <a:blip r:embed="rId4" cstate="print"/>
          <a:srcRect t="7484" b="5118"/>
          <a:stretch>
            <a:fillRect/>
          </a:stretch>
        </p:blipFill>
        <p:spPr bwMode="auto">
          <a:xfrm>
            <a:off x="0" y="2708275"/>
            <a:ext cx="4464050" cy="2332038"/>
          </a:xfrm>
          <a:prstGeom prst="rect">
            <a:avLst/>
          </a:prstGeom>
          <a:noFill/>
          <a:ln w="9525" algn="ctr">
            <a:noFill/>
            <a:miter lim="800000"/>
            <a:headEnd/>
            <a:tailEnd/>
          </a:ln>
        </p:spPr>
      </p:pic>
      <p:sp>
        <p:nvSpPr>
          <p:cNvPr id="8219" name="Rectangle 7"/>
          <p:cNvSpPr>
            <a:spLocks noChangeArrowheads="1"/>
          </p:cNvSpPr>
          <p:nvPr/>
        </p:nvSpPr>
        <p:spPr bwMode="auto">
          <a:xfrm>
            <a:off x="5003800" y="2205038"/>
            <a:ext cx="2160588" cy="431800"/>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Example:</a:t>
            </a:r>
          </a:p>
        </p:txBody>
      </p:sp>
      <p:graphicFrame>
        <p:nvGraphicFramePr>
          <p:cNvPr id="122888" name="Group 8"/>
          <p:cNvGraphicFramePr>
            <a:graphicFrameLocks noGrp="1"/>
          </p:cNvGraphicFramePr>
          <p:nvPr/>
        </p:nvGraphicFramePr>
        <p:xfrm>
          <a:off x="5651500" y="2708275"/>
          <a:ext cx="3111500" cy="1177925"/>
        </p:xfrm>
        <a:graphic>
          <a:graphicData uri="http://schemas.openxmlformats.org/drawingml/2006/table">
            <a:tbl>
              <a:tblPr/>
              <a:tblGrid>
                <a:gridCol w="1389029"/>
                <a:gridCol w="1722471"/>
              </a:tblGrid>
              <a:tr h="4147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Check 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3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2899" name="Group 19"/>
          <p:cNvGraphicFramePr>
            <a:graphicFrameLocks noGrp="1"/>
          </p:cNvGraphicFramePr>
          <p:nvPr/>
        </p:nvGraphicFramePr>
        <p:xfrm>
          <a:off x="4876800" y="4114800"/>
          <a:ext cx="4267200" cy="2743200"/>
        </p:xfrm>
        <a:graphic>
          <a:graphicData uri="http://schemas.openxmlformats.org/drawingml/2006/table">
            <a:tbl>
              <a:tblPr/>
              <a:tblGrid>
                <a:gridCol w="3333528"/>
                <a:gridCol w="933672"/>
              </a:tblGrid>
              <a:tr h="4506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     </a:t>
                      </a: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err="1" smtClean="0">
                          <a:ln>
                            <a:noFill/>
                          </a:ln>
                          <a:solidFill>
                            <a:schemeClr val="tx1"/>
                          </a:solidFill>
                          <a:effectLst/>
                          <a:latin typeface="Arial Unicode MS" pitchFamily="34" charset="-128"/>
                        </a:rPr>
                        <a:t>SeeSmoke</a:t>
                      </a:r>
                      <a:endParaRPr kumimoji="0" lang="en-US" sz="14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Call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25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r>
                        <a:rPr kumimoji="0" lang="en-US" sz="14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false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r>
                        <a:rPr kumimoji="0" lang="en-US" sz="1400" b="0" i="0" u="none" strike="noStrike" cap="none" normalizeH="0" baseline="0" dirty="0" err="1" smtClean="0">
                          <a:ln>
                            <a:noFill/>
                          </a:ln>
                          <a:solidFill>
                            <a:schemeClr val="tx1"/>
                          </a:solidFill>
                          <a:effectLst/>
                          <a:latin typeface="Arial Unicode MS" pitchFamily="34" charset="-128"/>
                        </a:rPr>
                        <a:t>false</a:t>
                      </a:r>
                      <a:r>
                        <a:rPr kumimoji="0" lang="en-US" sz="14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r>
                        <a:rPr kumimoji="0" lang="en-US" sz="1400" b="0" i="0" u="none" strike="noStrike" cap="none" normalizeH="0" baseline="0" dirty="0" err="1" smtClean="0">
                          <a:ln>
                            <a:noFill/>
                          </a:ln>
                          <a:solidFill>
                            <a:schemeClr val="tx1"/>
                          </a:solidFill>
                          <a:effectLst/>
                          <a:latin typeface="Arial Unicode MS" pitchFamily="34" charset="-128"/>
                        </a:rPr>
                        <a:t>false</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0" i="0" u="none" strike="noStrike" cap="none" normalizeH="0" baseline="0" dirty="0" err="1" smtClean="0">
                          <a:ln>
                            <a:noFill/>
                          </a:ln>
                          <a:solidFill>
                            <a:schemeClr val="tx1"/>
                          </a:solidFill>
                          <a:effectLst/>
                          <a:latin typeface="Arial Unicode MS" pitchFamily="34" charset="-128"/>
                        </a:rPr>
                        <a:t>false</a:t>
                      </a:r>
                      <a:endParaRPr kumimoji="0" lang="en-US" sz="14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 name="Rectangle 3"/>
          <p:cNvSpPr txBox="1">
            <a:spLocks noChangeArrowheads="1"/>
          </p:cNvSpPr>
          <p:nvPr/>
        </p:nvSpPr>
        <p:spPr bwMode="auto">
          <a:xfrm>
            <a:off x="304800" y="5181600"/>
            <a:ext cx="2971800" cy="533400"/>
          </a:xfrm>
          <a:prstGeom prst="rect">
            <a:avLst/>
          </a:prstGeom>
          <a:noFill/>
          <a:ln w="9525">
            <a:noFill/>
            <a:miter lim="800000"/>
            <a:headEnd/>
            <a:tailEnd/>
          </a:ln>
          <a:effectLst/>
        </p:spPr>
        <p:txBody>
          <a:bodyPr/>
          <a:lstStyle/>
          <a:p>
            <a:pPr marL="342900" indent="-342900">
              <a:spcBef>
                <a:spcPct val="20000"/>
              </a:spcBef>
              <a:defRPr/>
            </a:pPr>
            <a:r>
              <a:rPr lang="en-US" sz="2400" i="1" kern="0" dirty="0">
                <a:solidFill>
                  <a:schemeClr val="accent6"/>
                </a:solidFill>
                <a:latin typeface="+mn-lt"/>
              </a:rPr>
              <a:t>How many policies?</a:t>
            </a:r>
            <a:endParaRPr lang="en-US" sz="2400" i="1" kern="0" baseline="-25000" dirty="0">
              <a:solidFill>
                <a:schemeClr val="accent6"/>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8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 name="Rectangle 2"/>
          <p:cNvSpPr>
            <a:spLocks noGrp="1" noChangeArrowheads="1"/>
          </p:cNvSpPr>
          <p:nvPr>
            <p:ph type="title"/>
          </p:nvPr>
        </p:nvSpPr>
        <p:spPr>
          <a:xfrm>
            <a:off x="250825" y="152400"/>
            <a:ext cx="8893175" cy="900113"/>
          </a:xfrm>
        </p:spPr>
        <p:txBody>
          <a:bodyPr/>
          <a:lstStyle/>
          <a:p>
            <a:pPr eaLnBrk="1" hangingPunct="1"/>
            <a:r>
              <a:rPr lang="en-US" sz="3200" b="0" smtClean="0"/>
              <a:t>When does a possible world satisfy a policy?</a:t>
            </a:r>
            <a:br>
              <a:rPr lang="en-US" sz="3200" b="0" smtClean="0"/>
            </a:br>
            <a:endParaRPr lang="en-US" sz="3200" b="0" smtClean="0"/>
          </a:p>
        </p:txBody>
      </p:sp>
      <p:sp>
        <p:nvSpPr>
          <p:cNvPr id="124931" name="Rectangle 3"/>
          <p:cNvSpPr>
            <a:spLocks noGrp="1" noChangeArrowheads="1"/>
          </p:cNvSpPr>
          <p:nvPr>
            <p:ph type="body" idx="1"/>
          </p:nvPr>
        </p:nvSpPr>
        <p:spPr>
          <a:xfrm>
            <a:off x="395288" y="620713"/>
            <a:ext cx="8458200" cy="1944687"/>
          </a:xfrm>
        </p:spPr>
        <p:txBody>
          <a:bodyPr/>
          <a:lstStyle/>
          <a:p>
            <a:pPr eaLnBrk="1" hangingPunct="1">
              <a:buFontTx/>
              <a:buChar char="•"/>
            </a:pPr>
            <a:r>
              <a:rPr lang="en-US" sz="2400" smtClean="0"/>
              <a:t>A </a:t>
            </a:r>
            <a:r>
              <a:rPr lang="en-US" sz="2400" smtClean="0">
                <a:solidFill>
                  <a:schemeClr val="accent2"/>
                </a:solidFill>
              </a:rPr>
              <a:t>possible world</a:t>
            </a:r>
            <a:r>
              <a:rPr lang="en-US" sz="2400" smtClean="0"/>
              <a:t> specifies a value for each random variable and each decision variable.</a:t>
            </a:r>
          </a:p>
          <a:p>
            <a:pPr eaLnBrk="1" hangingPunct="1">
              <a:buFontTx/>
              <a:buChar char="•"/>
            </a:pPr>
            <a:r>
              <a:rPr lang="en-US" sz="2400" b="1" smtClean="0"/>
              <a:t>Possible world </a:t>
            </a:r>
            <a:r>
              <a:rPr lang="en-US" sz="2400" i="1" smtClean="0">
                <a:solidFill>
                  <a:schemeClr val="accent2"/>
                </a:solidFill>
                <a:latin typeface="cmmi10" pitchFamily="34" charset="0"/>
              </a:rPr>
              <a:t>w</a:t>
            </a:r>
            <a:r>
              <a:rPr lang="en-US" sz="2400" smtClean="0"/>
              <a:t> </a:t>
            </a:r>
            <a:r>
              <a:rPr lang="en-US" sz="2400" b="1" smtClean="0"/>
              <a:t>satisfies policy </a:t>
            </a:r>
            <a:r>
              <a:rPr lang="el-GR" sz="2000" i="1" smtClean="0">
                <a:solidFill>
                  <a:schemeClr val="accent2"/>
                </a:solidFill>
                <a:latin typeface="Helvetica" pitchFamily="34" charset="0"/>
              </a:rPr>
              <a:t>δ</a:t>
            </a:r>
            <a:r>
              <a:rPr lang="en-US" sz="2000" i="1" smtClean="0">
                <a:latin typeface="Helvetica" pitchFamily="34" charset="0"/>
              </a:rPr>
              <a:t> </a:t>
            </a:r>
            <a:r>
              <a:rPr lang="en-US" sz="2400" smtClean="0"/>
              <a:t>, written </a:t>
            </a:r>
            <a:r>
              <a:rPr lang="en-US" sz="2400" i="1" smtClean="0">
                <a:solidFill>
                  <a:schemeClr val="accent2"/>
                </a:solidFill>
                <a:latin typeface="cmmi10" pitchFamily="34" charset="0"/>
              </a:rPr>
              <a:t>w</a:t>
            </a:r>
            <a:r>
              <a:rPr lang="en-US" sz="2400" smtClean="0">
                <a:latin typeface="cmmi10" pitchFamily="34" charset="0"/>
              </a:rPr>
              <a:t> </a:t>
            </a:r>
            <a:r>
              <a:rPr lang="en-US" sz="2400" smtClean="0">
                <a:latin typeface="msam10" pitchFamily="34" charset="0"/>
              </a:rPr>
              <a:t>╞ </a:t>
            </a:r>
            <a:r>
              <a:rPr lang="el-GR" sz="2000" i="1" smtClean="0">
                <a:solidFill>
                  <a:schemeClr val="accent2"/>
                </a:solidFill>
                <a:latin typeface="Helvetica" pitchFamily="34" charset="0"/>
              </a:rPr>
              <a:t>δ</a:t>
            </a:r>
            <a:r>
              <a:rPr lang="en-US" sz="2400" smtClean="0"/>
              <a:t> if the value of each decision variable is the value selected by its decision function in the policy (when applied in </a:t>
            </a:r>
            <a:r>
              <a:rPr lang="en-US" sz="2400" i="1" smtClean="0"/>
              <a:t>w</a:t>
            </a:r>
            <a:r>
              <a:rPr lang="en-US" sz="2400" smtClean="0"/>
              <a:t>). </a:t>
            </a:r>
          </a:p>
        </p:txBody>
      </p:sp>
      <p:graphicFrame>
        <p:nvGraphicFramePr>
          <p:cNvPr id="124932" name="Group 4"/>
          <p:cNvGraphicFramePr>
            <a:graphicFrameLocks noGrp="1"/>
          </p:cNvGraphicFramePr>
          <p:nvPr/>
        </p:nvGraphicFramePr>
        <p:xfrm>
          <a:off x="5029200" y="3124200"/>
          <a:ext cx="2592388" cy="865632"/>
        </p:xfrm>
        <a:graphic>
          <a:graphicData uri="http://schemas.openxmlformats.org/drawingml/2006/table">
            <a:tbl>
              <a:tblPr/>
              <a:tblGrid>
                <a:gridCol w="1157288"/>
                <a:gridCol w="1435100"/>
              </a:tblGrid>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Check</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smtClean="0">
                          <a:ln>
                            <a:noFill/>
                          </a:ln>
                          <a:solidFill>
                            <a:schemeClr val="accent6"/>
                          </a:solidFill>
                          <a:effectLst/>
                          <a:latin typeface="Arial Unicode MS" pitchFamily="34" charset="-128"/>
                        </a:rPr>
                        <a:t>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r>
                        <a:rPr kumimoji="0" lang="en-US" sz="1400" b="1" i="0" u="none" strike="noStrike" cap="none" normalizeH="0" baseline="0" smtClean="0">
                          <a:ln>
                            <a:noFill/>
                          </a:ln>
                          <a:solidFill>
                            <a:schemeClr val="tx1"/>
                          </a:solidFill>
                          <a:effectLst/>
                          <a:latin typeface="Arial Unicode MS"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4943" name="Group 15"/>
          <p:cNvGraphicFramePr>
            <a:graphicFrameLocks noGrp="1"/>
          </p:cNvGraphicFramePr>
          <p:nvPr/>
        </p:nvGraphicFramePr>
        <p:xfrm>
          <a:off x="4724400" y="4419600"/>
          <a:ext cx="3816350" cy="2232026"/>
        </p:xfrm>
        <a:graphic>
          <a:graphicData uri="http://schemas.openxmlformats.org/drawingml/2006/table">
            <a:tbl>
              <a:tblPr/>
              <a:tblGrid>
                <a:gridCol w="2981325"/>
                <a:gridCol w="835025"/>
              </a:tblGrid>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Unicode MS" pitchFamily="34" charset="-128"/>
                        </a:rPr>
                        <a:t>Report     </a:t>
                      </a:r>
                      <a:r>
                        <a:rPr kumimoji="0" lang="en-US" sz="1200" b="1" i="0" u="none" strike="noStrike" cap="none" normalizeH="0" baseline="0" dirty="0" err="1" smtClean="0">
                          <a:ln>
                            <a:noFill/>
                          </a:ln>
                          <a:solidFill>
                            <a:schemeClr val="tx1"/>
                          </a:solidFill>
                          <a:effectLst/>
                          <a:latin typeface="Arial Unicode MS" pitchFamily="34" charset="-128"/>
                        </a:rPr>
                        <a:t>CheckSmoke</a:t>
                      </a:r>
                      <a:r>
                        <a:rPr kumimoji="0" lang="en-US" sz="1200" b="1" i="0" u="none" strike="noStrike" cap="none" normalizeH="0" baseline="0" dirty="0" smtClean="0">
                          <a:ln>
                            <a:noFill/>
                          </a:ln>
                          <a:solidFill>
                            <a:schemeClr val="tx1"/>
                          </a:solidFill>
                          <a:effectLst/>
                          <a:latin typeface="Arial Unicode MS" pitchFamily="34" charset="-128"/>
                        </a:rPr>
                        <a:t>     </a:t>
                      </a:r>
                      <a:r>
                        <a:rPr kumimoji="0" lang="en-US" sz="1200" b="1" i="0" u="none" strike="noStrike" cap="none" normalizeH="0" baseline="0" dirty="0" err="1" smtClean="0">
                          <a:ln>
                            <a:noFill/>
                          </a:ln>
                          <a:solidFill>
                            <a:schemeClr val="tx1"/>
                          </a:solidFill>
                          <a:effectLst/>
                          <a:latin typeface="Arial Unicode MS" pitchFamily="34" charset="-128"/>
                        </a:rPr>
                        <a:t>SeeSmoke</a:t>
                      </a:r>
                      <a:endParaRPr kumimoji="0" lang="en-US" sz="12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Call</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a:t>
                      </a:r>
                      <a:r>
                        <a:rPr kumimoji="0" lang="en-US" sz="1200" b="0" i="0" u="none" strike="noStrike" cap="none" normalizeH="0" baseline="0" dirty="0" err="1" smtClean="0">
                          <a:ln>
                            <a:noFill/>
                          </a:ln>
                          <a:solidFill>
                            <a:schemeClr val="tx1"/>
                          </a:solidFill>
                          <a:effectLst/>
                          <a:latin typeface="Arial Unicode MS" pitchFamily="34" charset="-128"/>
                        </a:rPr>
                        <a:t>true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4954" name="Group 26"/>
          <p:cNvGraphicFramePr>
            <a:graphicFrameLocks noGrp="1"/>
          </p:cNvGraphicFramePr>
          <p:nvPr/>
        </p:nvGraphicFramePr>
        <p:xfrm>
          <a:off x="990600" y="3657600"/>
          <a:ext cx="2133600" cy="2663662"/>
        </p:xfrm>
        <a:graphic>
          <a:graphicData uri="http://schemas.openxmlformats.org/drawingml/2006/table">
            <a:tbl>
              <a:tblPr/>
              <a:tblGrid>
                <a:gridCol w="1420441"/>
                <a:gridCol w="713159"/>
              </a:tblGrid>
              <a:tr h="3106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VARs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84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Fire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Tampering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Alarm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Leaving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Report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Smoke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Unicode MS" pitchFamily="34" charset="-128"/>
                        </a:rPr>
                        <a:t>SeeSmoke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Call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bwMode="auto">
          <a:xfrm>
            <a:off x="4114800" y="2667000"/>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sp>
        <p:nvSpPr>
          <p:cNvPr id="9" name="Rectangle 3"/>
          <p:cNvSpPr txBox="1">
            <a:spLocks noChangeArrowheads="1"/>
          </p:cNvSpPr>
          <p:nvPr/>
        </p:nvSpPr>
        <p:spPr bwMode="auto">
          <a:xfrm>
            <a:off x="4953000" y="4038600"/>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9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9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 name="Rectangle 2"/>
          <p:cNvSpPr>
            <a:spLocks noGrp="1" noChangeArrowheads="1"/>
          </p:cNvSpPr>
          <p:nvPr>
            <p:ph type="title"/>
          </p:nvPr>
        </p:nvSpPr>
        <p:spPr>
          <a:xfrm>
            <a:off x="250825" y="152400"/>
            <a:ext cx="8893175" cy="900113"/>
          </a:xfrm>
        </p:spPr>
        <p:txBody>
          <a:bodyPr/>
          <a:lstStyle/>
          <a:p>
            <a:pPr eaLnBrk="1" hangingPunct="1"/>
            <a:r>
              <a:rPr lang="en-US" sz="3200" b="0" smtClean="0"/>
              <a:t>When does a possible world satisfy a policy?</a:t>
            </a:r>
            <a:br>
              <a:rPr lang="en-US" sz="3200" b="0" smtClean="0"/>
            </a:br>
            <a:endParaRPr lang="en-US" sz="3200" b="0" smtClean="0"/>
          </a:p>
        </p:txBody>
      </p:sp>
      <p:sp>
        <p:nvSpPr>
          <p:cNvPr id="10261" name="Rectangle 3"/>
          <p:cNvSpPr>
            <a:spLocks noGrp="1" noChangeArrowheads="1"/>
          </p:cNvSpPr>
          <p:nvPr>
            <p:ph type="body" idx="1"/>
          </p:nvPr>
        </p:nvSpPr>
        <p:spPr>
          <a:xfrm>
            <a:off x="381000" y="762000"/>
            <a:ext cx="8458200" cy="1600200"/>
          </a:xfrm>
        </p:spPr>
        <p:txBody>
          <a:bodyPr/>
          <a:lstStyle/>
          <a:p>
            <a:pPr eaLnBrk="1" hangingPunct="1">
              <a:buFontTx/>
              <a:buChar char="•"/>
            </a:pPr>
            <a:r>
              <a:rPr lang="en-US" sz="2400" smtClean="0"/>
              <a:t>Possible world </a:t>
            </a:r>
            <a:r>
              <a:rPr lang="en-US" sz="2400" i="1" smtClean="0">
                <a:solidFill>
                  <a:schemeClr val="accent2"/>
                </a:solidFill>
                <a:latin typeface="cmmi10" pitchFamily="34" charset="0"/>
              </a:rPr>
              <a:t>w</a:t>
            </a:r>
            <a:r>
              <a:rPr lang="en-US" sz="2400" smtClean="0"/>
              <a:t> satisfies policy </a:t>
            </a:r>
            <a:r>
              <a:rPr lang="el-GR" sz="2000" i="1" smtClean="0">
                <a:solidFill>
                  <a:schemeClr val="accent2"/>
                </a:solidFill>
                <a:latin typeface="Helvetica" pitchFamily="34" charset="0"/>
              </a:rPr>
              <a:t>δ</a:t>
            </a:r>
            <a:r>
              <a:rPr lang="en-US" sz="2000" i="1" smtClean="0">
                <a:latin typeface="Helvetica" pitchFamily="34" charset="0"/>
              </a:rPr>
              <a:t> </a:t>
            </a:r>
            <a:r>
              <a:rPr lang="en-US" sz="2400" smtClean="0"/>
              <a:t>, written </a:t>
            </a:r>
            <a:r>
              <a:rPr lang="en-US" sz="2400" i="1" smtClean="0">
                <a:solidFill>
                  <a:schemeClr val="accent2"/>
                </a:solidFill>
                <a:latin typeface="cmmi10" pitchFamily="34" charset="0"/>
              </a:rPr>
              <a:t>w</a:t>
            </a:r>
            <a:r>
              <a:rPr lang="en-US" sz="2400" smtClean="0">
                <a:latin typeface="cmmi10" pitchFamily="34" charset="0"/>
              </a:rPr>
              <a:t> </a:t>
            </a:r>
            <a:r>
              <a:rPr lang="en-US" sz="2400" smtClean="0">
                <a:latin typeface="msam10" pitchFamily="34" charset="0"/>
              </a:rPr>
              <a:t>╞ </a:t>
            </a:r>
            <a:r>
              <a:rPr lang="el-GR" sz="2000" i="1" smtClean="0">
                <a:solidFill>
                  <a:schemeClr val="accent2"/>
                </a:solidFill>
                <a:latin typeface="Helvetica" pitchFamily="34" charset="0"/>
              </a:rPr>
              <a:t>δ</a:t>
            </a:r>
            <a:r>
              <a:rPr lang="en-US" sz="2400" smtClean="0"/>
              <a:t> if the value of each decision variable is the value selected by its decision function in the policy (when applied in </a:t>
            </a:r>
            <a:r>
              <a:rPr lang="en-US" sz="2400" i="1" smtClean="0"/>
              <a:t>w</a:t>
            </a:r>
            <a:r>
              <a:rPr lang="en-US" sz="2400" smtClean="0"/>
              <a:t>). </a:t>
            </a:r>
          </a:p>
        </p:txBody>
      </p:sp>
      <p:graphicFrame>
        <p:nvGraphicFramePr>
          <p:cNvPr id="124932" name="Group 4"/>
          <p:cNvGraphicFramePr>
            <a:graphicFrameLocks noGrp="1"/>
          </p:cNvGraphicFramePr>
          <p:nvPr/>
        </p:nvGraphicFramePr>
        <p:xfrm>
          <a:off x="5029200" y="3124200"/>
          <a:ext cx="2592388" cy="865632"/>
        </p:xfrm>
        <a:graphic>
          <a:graphicData uri="http://schemas.openxmlformats.org/drawingml/2006/table">
            <a:tbl>
              <a:tblPr/>
              <a:tblGrid>
                <a:gridCol w="1157288"/>
                <a:gridCol w="1435100"/>
              </a:tblGrid>
              <a:tr h="263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Check</a:t>
                      </a:r>
                      <a:r>
                        <a:rPr kumimoji="0" lang="en-US" sz="1400" b="0" i="0" u="none" strike="noStrike" cap="none" normalizeH="0" baseline="0" dirty="0" smtClean="0">
                          <a:ln>
                            <a:noFill/>
                          </a:ln>
                          <a:solidFill>
                            <a:schemeClr val="tx1"/>
                          </a:solidFill>
                          <a:effectLst/>
                          <a:latin typeface="Arial Unicode MS" pitchFamily="34" charset="-128"/>
                        </a:rPr>
                        <a:t> </a:t>
                      </a:r>
                      <a:r>
                        <a:rPr kumimoji="0" lang="en-US" sz="1400" b="1" i="0" u="none" strike="noStrike" cap="none" normalizeH="0" baseline="0" dirty="0" smtClean="0">
                          <a:ln>
                            <a:noFill/>
                          </a:ln>
                          <a:solidFill>
                            <a:schemeClr val="accent6"/>
                          </a:solidFill>
                          <a:effectLst/>
                          <a:latin typeface="Arial Unicode MS" pitchFamily="34" charset="-128"/>
                        </a:rPr>
                        <a:t>Smoke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false</a:t>
                      </a:r>
                      <a:r>
                        <a:rPr kumimoji="0" lang="en-US" sz="1400" b="1" i="0" u="none" strike="noStrike" cap="none" normalizeH="0" baseline="0" smtClean="0">
                          <a:ln>
                            <a:noFill/>
                          </a:ln>
                          <a:solidFill>
                            <a:schemeClr val="tx1"/>
                          </a:solidFill>
                          <a:effectLst/>
                          <a:latin typeface="Arial Unicode MS"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4943" name="Group 15"/>
          <p:cNvGraphicFramePr>
            <a:graphicFrameLocks noGrp="1"/>
          </p:cNvGraphicFramePr>
          <p:nvPr/>
        </p:nvGraphicFramePr>
        <p:xfrm>
          <a:off x="4724400" y="4419600"/>
          <a:ext cx="3816350" cy="2232026"/>
        </p:xfrm>
        <a:graphic>
          <a:graphicData uri="http://schemas.openxmlformats.org/drawingml/2006/table">
            <a:tbl>
              <a:tblPr/>
              <a:tblGrid>
                <a:gridCol w="2981325"/>
                <a:gridCol w="835025"/>
              </a:tblGrid>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Unicode MS" pitchFamily="34" charset="-128"/>
                        </a:rPr>
                        <a:t>Report     </a:t>
                      </a:r>
                      <a:r>
                        <a:rPr kumimoji="0" lang="en-US" sz="1200" b="1" i="0" u="none" strike="noStrike" cap="none" normalizeH="0" baseline="0" dirty="0" err="1" smtClean="0">
                          <a:ln>
                            <a:noFill/>
                          </a:ln>
                          <a:solidFill>
                            <a:schemeClr val="tx1"/>
                          </a:solidFill>
                          <a:effectLst/>
                          <a:latin typeface="Arial Unicode MS" pitchFamily="34" charset="-128"/>
                        </a:rPr>
                        <a:t>CheckSmoke</a:t>
                      </a:r>
                      <a:r>
                        <a:rPr kumimoji="0" lang="en-US" sz="1200" b="1" i="0" u="none" strike="noStrike" cap="none" normalizeH="0" baseline="0" dirty="0" smtClean="0">
                          <a:ln>
                            <a:noFill/>
                          </a:ln>
                          <a:solidFill>
                            <a:schemeClr val="tx1"/>
                          </a:solidFill>
                          <a:effectLst/>
                          <a:latin typeface="Arial Unicode MS" pitchFamily="34" charset="-128"/>
                        </a:rPr>
                        <a:t>     </a:t>
                      </a:r>
                      <a:r>
                        <a:rPr kumimoji="0" lang="en-US" sz="1200" b="1" i="0" u="none" strike="noStrike" cap="none" normalizeH="0" baseline="0" dirty="0" err="1" smtClean="0">
                          <a:ln>
                            <a:noFill/>
                          </a:ln>
                          <a:solidFill>
                            <a:schemeClr val="tx1"/>
                          </a:solidFill>
                          <a:effectLst/>
                          <a:latin typeface="Arial Unicode MS" pitchFamily="34" charset="-128"/>
                        </a:rPr>
                        <a:t>SeeSmoke</a:t>
                      </a:r>
                      <a:endParaRPr kumimoji="0" lang="en-US" sz="12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Call</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5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r>
                        <a:rPr kumimoji="0" lang="en-US" sz="1200" b="0" i="0" u="none" strike="noStrike" cap="none" normalizeH="0" baseline="0" dirty="0" err="1" smtClean="0">
                          <a:ln>
                            <a:noFill/>
                          </a:ln>
                          <a:solidFill>
                            <a:schemeClr val="tx1"/>
                          </a:solidFill>
                          <a:effectLst/>
                          <a:latin typeface="Arial Unicode MS" pitchFamily="34" charset="-128"/>
                        </a:rPr>
                        <a:t>true</a:t>
                      </a:r>
                      <a:r>
                        <a:rPr kumimoji="0" lang="en-US" sz="1200" b="0" i="0" u="none" strike="noStrike" cap="none" normalizeH="0" baseline="0" dirty="0" smtClean="0">
                          <a:ln>
                            <a:noFill/>
                          </a:ln>
                          <a:solidFill>
                            <a:schemeClr val="tx1"/>
                          </a:solidFill>
                          <a:effectLst/>
                          <a:latin typeface="Arial Unicode MS" pitchFamily="34" charset="-128"/>
                        </a:rPr>
                        <a:t>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false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a:t>
                      </a:r>
                      <a:r>
                        <a:rPr kumimoji="0" lang="en-US" sz="1200" b="0" i="0" u="none" strike="noStrike" cap="none" normalizeH="0" baseline="0" dirty="0" err="1" smtClean="0">
                          <a:ln>
                            <a:noFill/>
                          </a:ln>
                          <a:solidFill>
                            <a:schemeClr val="tx1"/>
                          </a:solidFill>
                          <a:effectLst/>
                          <a:latin typeface="Arial Unicode MS" pitchFamily="34" charset="-128"/>
                        </a:rPr>
                        <a:t>true</a:t>
                      </a:r>
                      <a:endParaRPr kumimoji="0" lang="en-US" sz="12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r>
                        <a:rPr kumimoji="0" lang="en-US" sz="1200" b="0" i="0" u="none" strike="noStrike" cap="none" normalizeH="0" baseline="0" dirty="0" err="1" smtClean="0">
                          <a:ln>
                            <a:noFill/>
                          </a:ln>
                          <a:solidFill>
                            <a:schemeClr val="tx1"/>
                          </a:solidFill>
                          <a:effectLst/>
                          <a:latin typeface="Arial Unicode MS" pitchFamily="34" charset="-128"/>
                        </a:rPr>
                        <a:t>false</a:t>
                      </a:r>
                      <a:r>
                        <a:rPr kumimoji="0" lang="en-US" sz="1200" b="0" i="0" u="none" strike="noStrike" cap="none" normalizeH="0" baseline="0" dirty="0" smtClean="0">
                          <a:ln>
                            <a:noFill/>
                          </a:ln>
                          <a:solidFill>
                            <a:schemeClr val="tx1"/>
                          </a:solidFill>
                          <a:effectLst/>
                          <a:latin typeface="Arial Unicode MS" pitchFamily="34" charset="-128"/>
                        </a:rPr>
                        <a:t>              </a:t>
                      </a:r>
                      <a:r>
                        <a:rPr kumimoji="0" lang="en-US" sz="1200" b="0" i="0" u="none" strike="noStrike" cap="none" normalizeH="0" baseline="0" dirty="0" err="1" smtClean="0">
                          <a:ln>
                            <a:noFill/>
                          </a:ln>
                          <a:solidFill>
                            <a:schemeClr val="tx1"/>
                          </a:solidFill>
                          <a:effectLst/>
                          <a:latin typeface="Arial Unicode MS" pitchFamily="34" charset="-128"/>
                        </a:rPr>
                        <a:t>false</a:t>
                      </a:r>
                      <a:endParaRPr kumimoji="0" lang="en-US" sz="12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Unicode MS" pitchFamily="34" charset="-128"/>
                        </a:rPr>
                        <a:t>false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 name="Rectangle 3"/>
          <p:cNvSpPr txBox="1">
            <a:spLocks noChangeArrowheads="1"/>
          </p:cNvSpPr>
          <p:nvPr/>
        </p:nvSpPr>
        <p:spPr bwMode="auto">
          <a:xfrm>
            <a:off x="4114800" y="2667000"/>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sp>
        <p:nvSpPr>
          <p:cNvPr id="9" name="Rectangle 3"/>
          <p:cNvSpPr txBox="1">
            <a:spLocks noChangeArrowheads="1"/>
          </p:cNvSpPr>
          <p:nvPr/>
        </p:nvSpPr>
        <p:spPr bwMode="auto">
          <a:xfrm>
            <a:off x="4953000" y="4038600"/>
            <a:ext cx="45720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 for…</a:t>
            </a:r>
            <a:endParaRPr lang="en-US" sz="2000" i="1" kern="0" baseline="-25000" dirty="0">
              <a:solidFill>
                <a:schemeClr val="accent6"/>
              </a:solidFill>
              <a:latin typeface="+mn-lt"/>
            </a:endParaRPr>
          </a:p>
        </p:txBody>
      </p:sp>
      <p:graphicFrame>
        <p:nvGraphicFramePr>
          <p:cNvPr id="10" name="Group 37"/>
          <p:cNvGraphicFramePr>
            <a:graphicFrameLocks noGrp="1"/>
          </p:cNvGraphicFramePr>
          <p:nvPr/>
        </p:nvGraphicFramePr>
        <p:xfrm>
          <a:off x="762000" y="3352800"/>
          <a:ext cx="2209800" cy="2685288"/>
        </p:xfrm>
        <a:graphic>
          <a:graphicData uri="http://schemas.openxmlformats.org/drawingml/2006/table">
            <a:tbl>
              <a:tblPr/>
              <a:tblGrid>
                <a:gridCol w="1471171"/>
                <a:gridCol w="738629"/>
              </a:tblGrid>
              <a:tr h="3196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Unicode MS" pitchFamily="34" charset="-128"/>
                        </a:rPr>
                        <a:t>VARs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561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Fire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Tampering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Alarm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Leaving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Report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Smoke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rial Unicode MS" pitchFamily="34" charset="-128"/>
                        </a:rPr>
                        <a:t>SeeSmoke</a:t>
                      </a:r>
                      <a:r>
                        <a:rPr kumimoji="0" lang="en-US" sz="1400" b="0"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r>
                        <a:rPr kumimoji="0" lang="en-US" sz="1400" b="1" i="0" u="none" strike="noStrike" cap="none" normalizeH="0" baseline="0" dirty="0" smtClean="0">
                          <a:ln>
                            <a:noFill/>
                          </a:ln>
                          <a:solidFill>
                            <a:schemeClr val="tx1"/>
                          </a:solidFill>
                          <a:effectLst/>
                          <a:latin typeface="Arial Unicode MS" pitchFamily="34"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Unicode MS" pitchFamily="34" charset="-128"/>
                        </a:rPr>
                        <a:t>Call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 </a:t>
                      </a:r>
                      <a:r>
                        <a:rPr kumimoji="0" lang="en-US" sz="1400" b="0" i="0" u="none" strike="noStrike" cap="none" normalizeH="0" baseline="0" dirty="0" err="1" smtClean="0">
                          <a:ln>
                            <a:noFill/>
                          </a:ln>
                          <a:solidFill>
                            <a:schemeClr val="tx1"/>
                          </a:solidFill>
                          <a:effectLst/>
                          <a:latin typeface="Arial Unicode MS" pitchFamily="34" charset="-128"/>
                        </a:rPr>
                        <a:t>true</a:t>
                      </a:r>
                      <a:endParaRPr kumimoji="0" lang="en-US" sz="14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Unicode MS" pitchFamily="34" charset="-128"/>
                        </a:rPr>
                        <a:t>true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4" name="Rectangle 2"/>
          <p:cNvSpPr>
            <a:spLocks noGrp="1" noChangeArrowheads="1"/>
          </p:cNvSpPr>
          <p:nvPr>
            <p:ph type="title"/>
          </p:nvPr>
        </p:nvSpPr>
        <p:spPr>
          <a:xfrm>
            <a:off x="250825" y="152400"/>
            <a:ext cx="8588375" cy="900113"/>
          </a:xfrm>
        </p:spPr>
        <p:txBody>
          <a:bodyPr/>
          <a:lstStyle/>
          <a:p>
            <a:pPr eaLnBrk="1" hangingPunct="1"/>
            <a:r>
              <a:rPr lang="en-US" sz="3200" b="0" smtClean="0"/>
              <a:t>Expected Value of a Policy</a:t>
            </a:r>
            <a:br>
              <a:rPr lang="en-US" sz="3200" b="0" smtClean="0"/>
            </a:br>
            <a:endParaRPr lang="en-US" sz="3200" b="0" smtClean="0"/>
          </a:p>
        </p:txBody>
      </p:sp>
      <p:sp>
        <p:nvSpPr>
          <p:cNvPr id="11275" name="Rectangle 3"/>
          <p:cNvSpPr>
            <a:spLocks noGrp="1" noChangeArrowheads="1"/>
          </p:cNvSpPr>
          <p:nvPr>
            <p:ph type="body" idx="1"/>
          </p:nvPr>
        </p:nvSpPr>
        <p:spPr>
          <a:xfrm>
            <a:off x="228600" y="838200"/>
            <a:ext cx="8458200" cy="1974850"/>
          </a:xfrm>
        </p:spPr>
        <p:txBody>
          <a:bodyPr/>
          <a:lstStyle/>
          <a:p>
            <a:pPr eaLnBrk="1" hangingPunct="1">
              <a:buFontTx/>
              <a:buChar char="•"/>
            </a:pPr>
            <a:r>
              <a:rPr lang="en-US" sz="2400" smtClean="0"/>
              <a:t>Each possible world </a:t>
            </a:r>
            <a:r>
              <a:rPr lang="en-US" sz="2400" i="1" smtClean="0">
                <a:latin typeface="cmmi10" pitchFamily="34" charset="0"/>
              </a:rPr>
              <a:t>w</a:t>
            </a:r>
            <a:r>
              <a:rPr lang="en-US" sz="2400" smtClean="0">
                <a:latin typeface="cmmi10" pitchFamily="34" charset="0"/>
              </a:rPr>
              <a:t> </a:t>
            </a:r>
            <a:r>
              <a:rPr lang="en-US" sz="2400" smtClean="0"/>
              <a:t>has a probability </a:t>
            </a:r>
            <a:r>
              <a:rPr lang="en-US" smtClean="0"/>
              <a:t>P(</a:t>
            </a:r>
            <a:r>
              <a:rPr lang="en-US" i="1" smtClean="0">
                <a:latin typeface="cmmi10" pitchFamily="34" charset="0"/>
              </a:rPr>
              <a:t>w</a:t>
            </a:r>
            <a:r>
              <a:rPr lang="en-US" smtClean="0"/>
              <a:t>) </a:t>
            </a:r>
            <a:r>
              <a:rPr lang="en-US" sz="2400" smtClean="0"/>
              <a:t>and a utility </a:t>
            </a:r>
            <a:r>
              <a:rPr lang="en-US" smtClean="0"/>
              <a:t>U(</a:t>
            </a:r>
            <a:r>
              <a:rPr lang="en-US" i="1" smtClean="0">
                <a:latin typeface="cmmi10" pitchFamily="34" charset="0"/>
              </a:rPr>
              <a:t>w</a:t>
            </a:r>
            <a:r>
              <a:rPr lang="en-US" smtClean="0"/>
              <a:t>) </a:t>
            </a:r>
            <a:endParaRPr lang="en-US" sz="2400" smtClean="0"/>
          </a:p>
        </p:txBody>
      </p:sp>
      <p:sp>
        <p:nvSpPr>
          <p:cNvPr id="11276" name="Rectangle 5"/>
          <p:cNvSpPr>
            <a:spLocks noChangeArrowheads="1"/>
          </p:cNvSpPr>
          <p:nvPr/>
        </p:nvSpPr>
        <p:spPr bwMode="auto">
          <a:xfrm>
            <a:off x="323850" y="1844675"/>
            <a:ext cx="8458200" cy="647700"/>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The </a:t>
            </a:r>
            <a:r>
              <a:rPr lang="en-US" sz="2400">
                <a:solidFill>
                  <a:schemeClr val="accent2"/>
                </a:solidFill>
                <a:latin typeface="Arial Unicode MS" pitchFamily="34" charset="-128"/>
              </a:rPr>
              <a:t>expected utility of policy </a:t>
            </a:r>
            <a:r>
              <a:rPr lang="el-GR" sz="2400" i="1">
                <a:solidFill>
                  <a:schemeClr val="accent2"/>
                </a:solidFill>
                <a:latin typeface="Helvetica" pitchFamily="34" charset="0"/>
              </a:rPr>
              <a:t>δ</a:t>
            </a:r>
            <a:r>
              <a:rPr lang="en-US" sz="2400">
                <a:latin typeface="Arial Unicode MS" pitchFamily="34" charset="-128"/>
              </a:rPr>
              <a:t> is</a:t>
            </a:r>
          </a:p>
        </p:txBody>
      </p:sp>
      <p:sp>
        <p:nvSpPr>
          <p:cNvPr id="11277" name="Rectangle 6"/>
          <p:cNvSpPr>
            <a:spLocks noChangeArrowheads="1"/>
          </p:cNvSpPr>
          <p:nvPr/>
        </p:nvSpPr>
        <p:spPr bwMode="auto">
          <a:xfrm>
            <a:off x="0" y="4648200"/>
            <a:ext cx="8763000" cy="647700"/>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The </a:t>
            </a:r>
            <a:r>
              <a:rPr lang="en-US" sz="2400">
                <a:solidFill>
                  <a:schemeClr val="accent2"/>
                </a:solidFill>
                <a:latin typeface="Arial Unicode MS" pitchFamily="34" charset="-128"/>
              </a:rPr>
              <a:t>optimal policy</a:t>
            </a:r>
            <a:r>
              <a:rPr lang="en-US" sz="2400">
                <a:latin typeface="Arial Unicode MS" pitchFamily="34" charset="-128"/>
              </a:rPr>
              <a:t> is one with the                   expected utility.</a:t>
            </a:r>
          </a:p>
          <a:p>
            <a:pPr marL="342900" indent="-342900">
              <a:spcBef>
                <a:spcPct val="20000"/>
              </a:spcBef>
              <a:buFontTx/>
              <a:buChar char="•"/>
            </a:pPr>
            <a:endParaRPr lang="en-US" sz="2400">
              <a:latin typeface="Arial Unicode MS" pitchFamily="34" charset="-128"/>
            </a:endParaRPr>
          </a:p>
          <a:p>
            <a:pPr marL="342900" indent="-342900">
              <a:spcBef>
                <a:spcPct val="20000"/>
              </a:spcBef>
              <a:buFontTx/>
              <a:buChar char="•"/>
            </a:pPr>
            <a:endParaRPr lang="en-US" sz="2400">
              <a:latin typeface="Arial Unicode MS" pitchFamily="34" charset="-128"/>
            </a:endParaRPr>
          </a:p>
          <a:p>
            <a:pPr marL="342900" indent="-342900">
              <a:spcBef>
                <a:spcPct val="20000"/>
              </a:spcBef>
            </a:pPr>
            <a:endParaRPr lang="en-US" sz="2400">
              <a:latin typeface="cmmi10"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2"/>
          <p:cNvSpPr>
            <a:spLocks noGrp="1" noChangeArrowheads="1"/>
          </p:cNvSpPr>
          <p:nvPr>
            <p:ph type="body" idx="1"/>
          </p:nvPr>
        </p:nvSpPr>
        <p:spPr>
          <a:xfrm>
            <a:off x="611188" y="1241425"/>
            <a:ext cx="8893175" cy="5616575"/>
          </a:xfrm>
        </p:spPr>
        <p:txBody>
          <a:bodyPr/>
          <a:lstStyle/>
          <a:p>
            <a:pPr lvl="1" eaLnBrk="1" hangingPunct="1">
              <a:lnSpc>
                <a:spcPct val="60000"/>
              </a:lnSpc>
              <a:buFontTx/>
              <a:buNone/>
            </a:pPr>
            <a:endParaRPr lang="en-US" sz="2000" smtClean="0"/>
          </a:p>
          <a:p>
            <a:pPr eaLnBrk="1" hangingPunct="1">
              <a:buFontTx/>
              <a:buChar char="•"/>
            </a:pPr>
            <a:endParaRPr lang="en-US" sz="2400" smtClean="0"/>
          </a:p>
          <a:p>
            <a:pPr lvl="1" eaLnBrk="1" hangingPunct="1"/>
            <a:endParaRPr lang="en-US" sz="2000" smtClean="0"/>
          </a:p>
        </p:txBody>
      </p:sp>
      <p:sp>
        <p:nvSpPr>
          <p:cNvPr id="2056" name="Rectangle 3"/>
          <p:cNvSpPr>
            <a:spLocks noChangeArrowheads="1"/>
          </p:cNvSpPr>
          <p:nvPr/>
        </p:nvSpPr>
        <p:spPr bwMode="auto">
          <a:xfrm>
            <a:off x="0" y="0"/>
            <a:ext cx="8534400" cy="685800"/>
          </a:xfrm>
          <a:prstGeom prst="rect">
            <a:avLst/>
          </a:prstGeom>
          <a:noFill/>
          <a:ln w="9525">
            <a:noFill/>
            <a:miter lim="800000"/>
            <a:headEnd/>
            <a:tailEnd/>
          </a:ln>
        </p:spPr>
        <p:txBody>
          <a:bodyPr anchor="ctr"/>
          <a:lstStyle/>
          <a:p>
            <a:pPr algn="ctr"/>
            <a:r>
              <a:rPr lang="en-US" sz="3600" b="1">
                <a:solidFill>
                  <a:schemeClr val="accent2"/>
                </a:solidFill>
                <a:latin typeface="Arial Unicode MS" pitchFamily="34" charset="-128"/>
              </a:rPr>
              <a:t>“Single” Action vs. Sequence of Actions</a:t>
            </a:r>
            <a:endParaRPr lang="en-US" sz="3200" b="1" i="1" baseline="30000">
              <a:solidFill>
                <a:schemeClr val="accent2"/>
              </a:solidFill>
              <a:latin typeface="Arial Unicode MS" pitchFamily="34" charset="-128"/>
            </a:endParaRPr>
          </a:p>
        </p:txBody>
      </p:sp>
      <p:sp>
        <p:nvSpPr>
          <p:cNvPr id="2057" name="Rectangle 4"/>
          <p:cNvSpPr>
            <a:spLocks noChangeArrowheads="1"/>
          </p:cNvSpPr>
          <p:nvPr/>
        </p:nvSpPr>
        <p:spPr bwMode="auto">
          <a:xfrm>
            <a:off x="323850" y="482600"/>
            <a:ext cx="2736850" cy="466725"/>
          </a:xfrm>
          <a:prstGeom prst="rect">
            <a:avLst/>
          </a:prstGeom>
          <a:noFill/>
          <a:ln w="9525">
            <a:noFill/>
            <a:miter lim="800000"/>
            <a:headEnd/>
            <a:tailEnd/>
          </a:ln>
        </p:spPr>
        <p:txBody>
          <a:bodyPr/>
          <a:lstStyle/>
          <a:p>
            <a:pPr marL="533400" indent="-533400">
              <a:spcBef>
                <a:spcPct val="20000"/>
              </a:spcBef>
            </a:pPr>
            <a:endParaRPr lang="en-US" sz="2800">
              <a:latin typeface="Arial Unicode MS" pitchFamily="34" charset="-128"/>
            </a:endParaRPr>
          </a:p>
        </p:txBody>
      </p:sp>
      <p:sp>
        <p:nvSpPr>
          <p:cNvPr id="61456" name="Rectangle 16"/>
          <p:cNvSpPr>
            <a:spLocks noChangeArrowheads="1"/>
          </p:cNvSpPr>
          <p:nvPr/>
        </p:nvSpPr>
        <p:spPr bwMode="auto">
          <a:xfrm>
            <a:off x="990600" y="1524000"/>
            <a:ext cx="7239000" cy="2209800"/>
          </a:xfrm>
          <a:prstGeom prst="rect">
            <a:avLst/>
          </a:prstGeom>
          <a:noFill/>
          <a:ln w="9525">
            <a:noFill/>
            <a:miter lim="800000"/>
            <a:headEnd/>
            <a:tailEnd/>
          </a:ln>
        </p:spPr>
        <p:txBody>
          <a:bodyPr/>
          <a:lstStyle/>
          <a:p>
            <a:pPr marL="342900" indent="-342900">
              <a:lnSpc>
                <a:spcPct val="80000"/>
              </a:lnSpc>
              <a:spcBef>
                <a:spcPct val="20000"/>
              </a:spcBef>
            </a:pPr>
            <a:r>
              <a:rPr lang="en-US" sz="2800">
                <a:latin typeface="Arial Unicode MS" pitchFamily="34" charset="-128"/>
              </a:rPr>
              <a:t>Set of primitive decisions that can be treated as </a:t>
            </a:r>
            <a:r>
              <a:rPr lang="en-US" sz="2800">
                <a:solidFill>
                  <a:schemeClr val="accent2"/>
                </a:solidFill>
                <a:latin typeface="Arial Unicode MS" pitchFamily="34" charset="-128"/>
              </a:rPr>
              <a:t>a</a:t>
            </a:r>
            <a:r>
              <a:rPr lang="en-US" sz="2800">
                <a:latin typeface="Arial Unicode MS" pitchFamily="34" charset="-128"/>
              </a:rPr>
              <a:t> </a:t>
            </a:r>
            <a:r>
              <a:rPr lang="en-US" sz="2800">
                <a:solidFill>
                  <a:schemeClr val="accent2"/>
                </a:solidFill>
                <a:latin typeface="Arial Unicode MS" pitchFamily="34" charset="-128"/>
              </a:rPr>
              <a:t>single macro decision </a:t>
            </a:r>
            <a:r>
              <a:rPr lang="en-US" sz="2800">
                <a:latin typeface="Arial Unicode MS" pitchFamily="34" charset="-128"/>
              </a:rPr>
              <a:t>to be made </a:t>
            </a:r>
            <a:r>
              <a:rPr lang="en-US" sz="2800" i="1">
                <a:latin typeface="Arial Unicode MS" pitchFamily="34" charset="-128"/>
              </a:rPr>
              <a:t>before acting</a:t>
            </a:r>
          </a:p>
        </p:txBody>
      </p:sp>
      <p:sp>
        <p:nvSpPr>
          <p:cNvPr id="61457" name="Rectangle 17"/>
          <p:cNvSpPr>
            <a:spLocks noChangeArrowheads="1"/>
          </p:cNvSpPr>
          <p:nvPr/>
        </p:nvSpPr>
        <p:spPr bwMode="auto">
          <a:xfrm>
            <a:off x="1066800" y="3733800"/>
            <a:ext cx="7162800" cy="1943100"/>
          </a:xfrm>
          <a:prstGeom prst="rect">
            <a:avLst/>
          </a:prstGeom>
          <a:noFill/>
          <a:ln w="9525">
            <a:noFill/>
            <a:miter lim="800000"/>
            <a:headEnd/>
            <a:tailEnd/>
          </a:ln>
        </p:spPr>
        <p:txBody>
          <a:bodyPr/>
          <a:lstStyle/>
          <a:p>
            <a:pPr marL="342900" indent="-342900">
              <a:lnSpc>
                <a:spcPct val="80000"/>
              </a:lnSpc>
              <a:spcBef>
                <a:spcPct val="20000"/>
              </a:spcBef>
              <a:buFontTx/>
              <a:buChar char="•"/>
            </a:pPr>
            <a:r>
              <a:rPr lang="en-US" sz="2800">
                <a:latin typeface="Arial Unicode MS" pitchFamily="34" charset="-128"/>
              </a:rPr>
              <a:t>Agents makes observations</a:t>
            </a:r>
          </a:p>
          <a:p>
            <a:pPr marL="342900" indent="-342900">
              <a:lnSpc>
                <a:spcPct val="80000"/>
              </a:lnSpc>
              <a:spcBef>
                <a:spcPct val="20000"/>
              </a:spcBef>
              <a:buFontTx/>
              <a:buChar char="•"/>
            </a:pPr>
            <a:r>
              <a:rPr lang="en-US" sz="2800">
                <a:latin typeface="Arial Unicode MS" pitchFamily="34" charset="-128"/>
              </a:rPr>
              <a:t>Decides on an action</a:t>
            </a:r>
          </a:p>
          <a:p>
            <a:pPr marL="342900" indent="-342900">
              <a:lnSpc>
                <a:spcPct val="80000"/>
              </a:lnSpc>
              <a:spcBef>
                <a:spcPct val="20000"/>
              </a:spcBef>
              <a:buFontTx/>
              <a:buChar char="•"/>
            </a:pPr>
            <a:r>
              <a:rPr lang="en-US" sz="2800">
                <a:latin typeface="Arial Unicode MS" pitchFamily="34" charset="-128"/>
              </a:rPr>
              <a:t>Carries out the action</a:t>
            </a:r>
            <a:endParaRPr lang="en-US" sz="2800" i="1">
              <a:latin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6" grpId="0"/>
      <p:bldP spid="6145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Lecture Overview</a:t>
            </a:r>
          </a:p>
        </p:txBody>
      </p:sp>
      <p:sp>
        <p:nvSpPr>
          <p:cNvPr id="21507" name="Rectangle 3"/>
          <p:cNvSpPr>
            <a:spLocks noGrp="1" noChangeArrowheads="1"/>
          </p:cNvSpPr>
          <p:nvPr>
            <p:ph type="body" idx="1"/>
          </p:nvPr>
        </p:nvSpPr>
        <p:spPr>
          <a:xfrm>
            <a:off x="381000" y="914400"/>
            <a:ext cx="8534400" cy="5334000"/>
          </a:xfrm>
        </p:spPr>
        <p:txBody>
          <a:bodyPr/>
          <a:lstStyle/>
          <a:p>
            <a:pPr eaLnBrk="1" hangingPunct="1">
              <a:buFontTx/>
              <a:buChar char="•"/>
            </a:pPr>
            <a:r>
              <a:rPr lang="en-US" sz="3600" dirty="0" smtClean="0">
                <a:solidFill>
                  <a:schemeClr val="tx2"/>
                </a:solidFill>
              </a:rPr>
              <a:t>One-Off Decision </a:t>
            </a:r>
          </a:p>
          <a:p>
            <a:pPr lvl="1" eaLnBrk="1" hangingPunct="1"/>
            <a:r>
              <a:rPr lang="en-US" sz="3200" dirty="0" smtClean="0">
                <a:solidFill>
                  <a:schemeClr val="tx2"/>
                </a:solidFill>
              </a:rPr>
              <a:t>Example</a:t>
            </a:r>
          </a:p>
          <a:p>
            <a:pPr lvl="1" eaLnBrk="1" hangingPunct="1"/>
            <a:r>
              <a:rPr lang="en-US" sz="3200" dirty="0" smtClean="0">
                <a:solidFill>
                  <a:schemeClr val="tx2"/>
                </a:solidFill>
              </a:rPr>
              <a:t>Optimal Decision: Utilities / Preferences</a:t>
            </a:r>
          </a:p>
          <a:p>
            <a:pPr lvl="1" eaLnBrk="1" hangingPunct="1"/>
            <a:r>
              <a:rPr lang="en-US" sz="3200" dirty="0" smtClean="0">
                <a:solidFill>
                  <a:schemeClr val="tx2"/>
                </a:solidFill>
              </a:rPr>
              <a:t>Single stage Decision Networks</a:t>
            </a:r>
          </a:p>
          <a:p>
            <a:pPr eaLnBrk="1" hangingPunct="1">
              <a:buFontTx/>
              <a:buChar char="•"/>
            </a:pPr>
            <a:r>
              <a:rPr lang="en-US" sz="3600" dirty="0" smtClean="0">
                <a:solidFill>
                  <a:schemeClr val="tx2"/>
                </a:solidFill>
              </a:rPr>
              <a:t>Sequential Decisions</a:t>
            </a:r>
          </a:p>
          <a:p>
            <a:pPr lvl="1" eaLnBrk="1" hangingPunct="1"/>
            <a:r>
              <a:rPr lang="en-US" sz="3200" dirty="0" smtClean="0">
                <a:solidFill>
                  <a:schemeClr val="tx2"/>
                </a:solidFill>
              </a:rPr>
              <a:t>Representation</a:t>
            </a:r>
          </a:p>
          <a:p>
            <a:pPr lvl="1" eaLnBrk="1" hangingPunct="1"/>
            <a:r>
              <a:rPr lang="en-US" sz="3200" dirty="0" smtClean="0">
                <a:solidFill>
                  <a:schemeClr val="tx2"/>
                </a:solidFill>
              </a:rPr>
              <a:t>Policies</a:t>
            </a:r>
          </a:p>
          <a:p>
            <a:pPr lvl="1" eaLnBrk="1" hangingPunct="1"/>
            <a:r>
              <a:rPr lang="en-US" sz="3200" b="1" dirty="0" smtClean="0">
                <a:solidFill>
                  <a:schemeClr val="tx2"/>
                </a:solidFill>
              </a:rPr>
              <a:t>Finding Optimal Policies</a:t>
            </a:r>
          </a:p>
          <a:p>
            <a:pPr eaLnBrk="1" hangingPunct="1"/>
            <a:endParaRPr lang="en-US" sz="3600" dirty="0" smtClean="0">
              <a:solidFill>
                <a:schemeClr val="tx2"/>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0" name="Rectangle 2"/>
          <p:cNvSpPr>
            <a:spLocks noGrp="1" noChangeArrowheads="1"/>
          </p:cNvSpPr>
          <p:nvPr>
            <p:ph type="title"/>
          </p:nvPr>
        </p:nvSpPr>
        <p:spPr>
          <a:xfrm>
            <a:off x="250825" y="333375"/>
            <a:ext cx="8588375" cy="828675"/>
          </a:xfrm>
        </p:spPr>
        <p:txBody>
          <a:bodyPr/>
          <a:lstStyle/>
          <a:p>
            <a:pPr eaLnBrk="1" hangingPunct="1"/>
            <a:r>
              <a:rPr lang="en-US" sz="3200" b="0" smtClean="0"/>
              <a:t>Complexity of finding the optimal policy: how many policies?</a:t>
            </a:r>
            <a:br>
              <a:rPr lang="en-US" sz="3200" b="0" smtClean="0"/>
            </a:br>
            <a:endParaRPr lang="en-US" sz="3200" b="0" smtClean="0"/>
          </a:p>
        </p:txBody>
      </p:sp>
      <p:sp>
        <p:nvSpPr>
          <p:cNvPr id="131075" name="Rectangle 3"/>
          <p:cNvSpPr>
            <a:spLocks noGrp="1" noChangeArrowheads="1"/>
          </p:cNvSpPr>
          <p:nvPr>
            <p:ph type="body" idx="1"/>
          </p:nvPr>
        </p:nvSpPr>
        <p:spPr>
          <a:xfrm>
            <a:off x="0" y="3200400"/>
            <a:ext cx="8583613" cy="3097213"/>
          </a:xfrm>
        </p:spPr>
        <p:txBody>
          <a:bodyPr/>
          <a:lstStyle/>
          <a:p>
            <a:pPr eaLnBrk="1" hangingPunct="1">
              <a:buFontTx/>
              <a:buChar char="•"/>
            </a:pPr>
            <a:r>
              <a:rPr lang="en-US" sz="2000" dirty="0" smtClean="0"/>
              <a:t>If a decision</a:t>
            </a:r>
            <a:r>
              <a:rPr lang="en-US" sz="2000" i="1" dirty="0" smtClean="0"/>
              <a:t> D</a:t>
            </a:r>
            <a:r>
              <a:rPr lang="en-US" sz="2000" dirty="0" smtClean="0"/>
              <a:t> has </a:t>
            </a:r>
            <a:r>
              <a:rPr lang="en-US" sz="2000" i="1" dirty="0" smtClean="0"/>
              <a:t>k</a:t>
            </a:r>
            <a:r>
              <a:rPr lang="en-US" sz="2000" dirty="0" smtClean="0"/>
              <a:t> binary parents, how many assignments of values to the parents are there? </a:t>
            </a:r>
          </a:p>
          <a:p>
            <a:pPr eaLnBrk="1" hangingPunct="1">
              <a:buFontTx/>
              <a:buChar char="•"/>
            </a:pPr>
            <a:endParaRPr lang="en-US" sz="2000" dirty="0" smtClean="0"/>
          </a:p>
          <a:p>
            <a:pPr eaLnBrk="1" hangingPunct="1">
              <a:buFontTx/>
              <a:buChar char="•"/>
            </a:pPr>
            <a:r>
              <a:rPr lang="en-US" sz="2000" dirty="0" smtClean="0"/>
              <a:t>If there are </a:t>
            </a:r>
            <a:r>
              <a:rPr lang="en-US" sz="2000" i="1" dirty="0" smtClean="0"/>
              <a:t>b</a:t>
            </a:r>
            <a:r>
              <a:rPr lang="en-US" sz="2000" dirty="0" smtClean="0"/>
              <a:t> possible actions (possible values for D), how many different decision functions are there? </a:t>
            </a:r>
          </a:p>
          <a:p>
            <a:pPr eaLnBrk="1" hangingPunct="1">
              <a:buFontTx/>
              <a:buChar char="•"/>
            </a:pPr>
            <a:endParaRPr lang="en-US" sz="2000" dirty="0" smtClean="0"/>
          </a:p>
          <a:p>
            <a:pPr eaLnBrk="1" hangingPunct="1">
              <a:buFontTx/>
              <a:buChar char="•"/>
            </a:pPr>
            <a:r>
              <a:rPr lang="en-US" sz="2000" dirty="0" smtClean="0"/>
              <a:t>If there are </a:t>
            </a:r>
            <a:r>
              <a:rPr lang="en-US" sz="2000" i="1" dirty="0" smtClean="0"/>
              <a:t>d</a:t>
            </a:r>
            <a:r>
              <a:rPr lang="en-US" sz="2000" dirty="0" smtClean="0"/>
              <a:t> decisions, each with </a:t>
            </a:r>
            <a:r>
              <a:rPr lang="en-US" sz="2000" i="1" dirty="0" smtClean="0"/>
              <a:t>k</a:t>
            </a:r>
            <a:r>
              <a:rPr lang="en-US" sz="2000" dirty="0" smtClean="0"/>
              <a:t>  binary parents and </a:t>
            </a:r>
            <a:r>
              <a:rPr lang="en-US" sz="2000" i="1" dirty="0" smtClean="0"/>
              <a:t>b</a:t>
            </a:r>
            <a:r>
              <a:rPr lang="en-US" sz="2000" dirty="0" smtClean="0"/>
              <a:t> possible actions, how many policies are there?</a:t>
            </a:r>
          </a:p>
          <a:p>
            <a:pPr eaLnBrk="1" hangingPunct="1">
              <a:buFontTx/>
              <a:buChar char="•"/>
            </a:pPr>
            <a:endParaRPr lang="en-US" sz="2000" dirty="0" smtClean="0"/>
          </a:p>
          <a:p>
            <a:pPr eaLnBrk="1" hangingPunct="1"/>
            <a:endParaRPr lang="en-US" sz="2000" dirty="0" smtClean="0"/>
          </a:p>
        </p:txBody>
      </p:sp>
      <p:pic>
        <p:nvPicPr>
          <p:cNvPr id="12312" name="Picture 4"/>
          <p:cNvPicPr>
            <a:picLocks noChangeAspect="1" noChangeArrowheads="1"/>
          </p:cNvPicPr>
          <p:nvPr/>
        </p:nvPicPr>
        <p:blipFill>
          <a:blip r:embed="rId4" cstate="print"/>
          <a:srcRect t="7484" b="5118"/>
          <a:stretch>
            <a:fillRect/>
          </a:stretch>
        </p:blipFill>
        <p:spPr bwMode="auto">
          <a:xfrm>
            <a:off x="179388" y="981075"/>
            <a:ext cx="3744912" cy="1955800"/>
          </a:xfrm>
          <a:prstGeom prst="rect">
            <a:avLst/>
          </a:prstGeom>
          <a:noFill/>
          <a:ln w="9525" algn="ctr">
            <a:noFill/>
            <a:miter lim="800000"/>
            <a:headEnd/>
            <a:tailEnd/>
          </a:ln>
        </p:spPr>
      </p:pic>
      <p:sp>
        <p:nvSpPr>
          <p:cNvPr id="131079" name="Rectangle 7"/>
          <p:cNvSpPr>
            <a:spLocks noChangeArrowheads="1"/>
          </p:cNvSpPr>
          <p:nvPr/>
        </p:nvSpPr>
        <p:spPr bwMode="auto">
          <a:xfrm>
            <a:off x="3810000" y="838200"/>
            <a:ext cx="5113338" cy="2016125"/>
          </a:xfrm>
          <a:prstGeom prst="rect">
            <a:avLst/>
          </a:prstGeom>
          <a:noFill/>
          <a:ln w="9525">
            <a:noFill/>
            <a:miter lim="800000"/>
            <a:headEnd/>
            <a:tailEnd/>
          </a:ln>
        </p:spPr>
        <p:txBody>
          <a:bodyPr/>
          <a:lstStyle/>
          <a:p>
            <a:pPr marL="342900" indent="-342900">
              <a:spcBef>
                <a:spcPct val="20000"/>
              </a:spcBef>
              <a:buFontTx/>
              <a:buChar char="•"/>
            </a:pPr>
            <a:r>
              <a:rPr lang="en-US" sz="2000">
                <a:latin typeface="Arial Unicode MS" pitchFamily="34" charset="-128"/>
              </a:rPr>
              <a:t>How many assignments to parents?</a:t>
            </a:r>
          </a:p>
          <a:p>
            <a:pPr marL="342900" indent="-342900">
              <a:spcBef>
                <a:spcPct val="20000"/>
              </a:spcBef>
              <a:buFontTx/>
              <a:buChar char="•"/>
            </a:pPr>
            <a:endParaRPr lang="en-US" sz="2000">
              <a:latin typeface="Arial Unicode MS" pitchFamily="34" charset="-128"/>
            </a:endParaRPr>
          </a:p>
          <a:p>
            <a:pPr marL="342900" indent="-342900">
              <a:spcBef>
                <a:spcPct val="20000"/>
              </a:spcBef>
              <a:buFontTx/>
              <a:buChar char="•"/>
            </a:pPr>
            <a:r>
              <a:rPr lang="en-US" sz="2000">
                <a:latin typeface="Arial Unicode MS" pitchFamily="34" charset="-128"/>
              </a:rPr>
              <a:t>How many decision functions? (binary decisions)</a:t>
            </a:r>
          </a:p>
          <a:p>
            <a:pPr marL="342900" indent="-342900">
              <a:spcBef>
                <a:spcPct val="20000"/>
              </a:spcBef>
              <a:buFontTx/>
              <a:buChar char="•"/>
            </a:pPr>
            <a:endParaRPr lang="en-US" sz="2000">
              <a:latin typeface="Arial Unicode MS" pitchFamily="34" charset="-128"/>
            </a:endParaRPr>
          </a:p>
          <a:p>
            <a:pPr marL="342900" indent="-342900">
              <a:spcBef>
                <a:spcPct val="20000"/>
              </a:spcBef>
              <a:buFontTx/>
              <a:buChar char="•"/>
            </a:pPr>
            <a:r>
              <a:rPr lang="en-US" sz="2000">
                <a:latin typeface="Arial Unicode MS" pitchFamily="34" charset="-128"/>
              </a:rPr>
              <a:t>How many policies?</a:t>
            </a:r>
          </a:p>
        </p:txBody>
      </p:sp>
      <p:sp>
        <p:nvSpPr>
          <p:cNvPr id="6" name="Rectangle 5"/>
          <p:cNvSpPr>
            <a:spLocks noChangeArrowheads="1"/>
          </p:cNvSpPr>
          <p:nvPr/>
        </p:nvSpPr>
        <p:spPr bwMode="auto">
          <a:xfrm>
            <a:off x="4495800" y="3733800"/>
            <a:ext cx="457200" cy="461665"/>
          </a:xfrm>
          <a:prstGeom prst="rect">
            <a:avLst/>
          </a:prstGeom>
          <a:solidFill>
            <a:srgbClr val="FFFF00"/>
          </a:solidFill>
          <a:ln w="9525">
            <a:noFill/>
            <a:round/>
            <a:headEnd/>
            <a:tailEnd/>
          </a:ln>
        </p:spPr>
        <p:txBody>
          <a:bodyPr wrap="square">
            <a:spAutoFit/>
          </a:bodyPr>
          <a:lstStyle/>
          <a:p>
            <a:r>
              <a:rPr lang="en-US" sz="2400" dirty="0" smtClean="0">
                <a:solidFill>
                  <a:srgbClr val="000000"/>
                </a:solidFill>
                <a:latin typeface="Times New Roman" pitchFamily="18" charset="0"/>
                <a:ea typeface="MS PGothic" pitchFamily="34" charset="-128"/>
                <a:cs typeface="Times New Roman" pitchFamily="18" charset="0"/>
              </a:rPr>
              <a:t>k</a:t>
            </a:r>
            <a:r>
              <a:rPr lang="en-US" sz="2400" baseline="30000" dirty="0" smtClean="0">
                <a:solidFill>
                  <a:srgbClr val="000000"/>
                </a:solidFill>
                <a:latin typeface="Times New Roman" pitchFamily="18" charset="0"/>
                <a:ea typeface="MS PGothic" pitchFamily="34" charset="-128"/>
                <a:cs typeface="Times New Roman" pitchFamily="18" charset="0"/>
              </a:rPr>
              <a:t>2</a:t>
            </a:r>
            <a:endParaRPr lang="en-US" sz="2400" baseline="30000" dirty="0">
              <a:solidFill>
                <a:srgbClr val="000000"/>
              </a:solidFill>
              <a:latin typeface="Times New Roman" pitchFamily="18" charset="0"/>
              <a:ea typeface="MS PGothic" pitchFamily="34" charset="-128"/>
              <a:cs typeface="Times New Roman" pitchFamily="18" charset="0"/>
            </a:endParaRPr>
          </a:p>
        </p:txBody>
      </p:sp>
      <p:sp>
        <p:nvSpPr>
          <p:cNvPr id="7" name="Rectangle 17"/>
          <p:cNvSpPr>
            <a:spLocks noChangeArrowheads="1"/>
          </p:cNvSpPr>
          <p:nvPr/>
        </p:nvSpPr>
        <p:spPr bwMode="auto">
          <a:xfrm>
            <a:off x="5791200" y="3733800"/>
            <a:ext cx="457200" cy="461665"/>
          </a:xfrm>
          <a:prstGeom prst="rect">
            <a:avLst/>
          </a:prstGeom>
          <a:solidFill>
            <a:srgbClr val="00B0F0"/>
          </a:solidFill>
          <a:ln w="9525">
            <a:noFill/>
            <a:miter lim="800000"/>
            <a:headEnd/>
            <a:tailEnd/>
          </a:ln>
        </p:spPr>
        <p:txBody>
          <a:bodyPr wrap="square">
            <a:spAutoFit/>
          </a:bodyPr>
          <a:lstStyle/>
          <a:p>
            <a:r>
              <a:rPr lang="en-US" sz="2400" dirty="0" smtClean="0">
                <a:solidFill>
                  <a:srgbClr val="000000"/>
                </a:solidFill>
                <a:latin typeface="Times New Roman" pitchFamily="18" charset="0"/>
                <a:ea typeface="MS PGothic" pitchFamily="34" charset="-128"/>
                <a:cs typeface="Times New Roman" pitchFamily="18" charset="0"/>
              </a:rPr>
              <a:t>k</a:t>
            </a:r>
            <a:endParaRPr lang="en-US" sz="2400" dirty="0">
              <a:solidFill>
                <a:srgbClr val="000000"/>
              </a:solidFill>
              <a:latin typeface="Times New Roman" pitchFamily="18" charset="0"/>
              <a:ea typeface="MS PGothic" pitchFamily="34" charset="-128"/>
              <a:cs typeface="Times New Roman" pitchFamily="18" charset="0"/>
            </a:endParaRPr>
          </a:p>
        </p:txBody>
      </p:sp>
      <p:sp>
        <p:nvSpPr>
          <p:cNvPr id="8" name="Rectangle 8"/>
          <p:cNvSpPr>
            <a:spLocks noChangeArrowheads="1"/>
          </p:cNvSpPr>
          <p:nvPr/>
        </p:nvSpPr>
        <p:spPr bwMode="auto">
          <a:xfrm>
            <a:off x="6400800" y="3733800"/>
            <a:ext cx="640080" cy="461665"/>
          </a:xfrm>
          <a:prstGeom prst="rect">
            <a:avLst/>
          </a:prstGeom>
          <a:solidFill>
            <a:srgbClr val="92D050"/>
          </a:solidFill>
          <a:ln w="9525">
            <a:noFill/>
            <a:round/>
            <a:headEnd/>
            <a:tailEnd/>
          </a:ln>
        </p:spPr>
        <p:txBody>
          <a:bodyPr wrap="square">
            <a:spAutoFit/>
          </a:bodyPr>
          <a:lstStyle/>
          <a:p>
            <a:r>
              <a:rPr lang="en-US" sz="2400" dirty="0" err="1" smtClean="0">
                <a:solidFill>
                  <a:srgbClr val="000000"/>
                </a:solidFill>
                <a:latin typeface="Times New Roman" pitchFamily="18" charset="0"/>
                <a:ea typeface="MS PGothic" pitchFamily="34" charset="-128"/>
                <a:cs typeface="Times New Roman" pitchFamily="18" charset="0"/>
              </a:rPr>
              <a:t>Dk</a:t>
            </a:r>
            <a:endParaRPr lang="en-US" sz="2400" dirty="0">
              <a:solidFill>
                <a:srgbClr val="000000"/>
              </a:solidFill>
              <a:latin typeface="Times New Roman" pitchFamily="18" charset="0"/>
              <a:ea typeface="MS PGothic" pitchFamily="34" charset="-128"/>
              <a:cs typeface="Times New Roman" pitchFamily="18" charset="0"/>
            </a:endParaRPr>
          </a:p>
        </p:txBody>
      </p:sp>
      <p:sp>
        <p:nvSpPr>
          <p:cNvPr id="9" name="Rectangle 8"/>
          <p:cNvSpPr>
            <a:spLocks noChangeArrowheads="1"/>
          </p:cNvSpPr>
          <p:nvPr/>
        </p:nvSpPr>
        <p:spPr bwMode="auto">
          <a:xfrm>
            <a:off x="5181599" y="3733800"/>
            <a:ext cx="477439" cy="461665"/>
          </a:xfrm>
          <a:prstGeom prst="rect">
            <a:avLst/>
          </a:prstGeom>
          <a:solidFill>
            <a:srgbClr val="FF66FF"/>
          </a:solidFill>
          <a:ln w="9525">
            <a:noFill/>
            <a:miter lim="800000"/>
            <a:headEnd/>
            <a:tailEnd/>
          </a:ln>
        </p:spPr>
        <p:txBody>
          <a:bodyPr wrap="square">
            <a:spAutoFit/>
          </a:bodyPr>
          <a:lstStyle/>
          <a:p>
            <a:r>
              <a:rPr lang="en-US" sz="2400" dirty="0" smtClean="0">
                <a:solidFill>
                  <a:srgbClr val="000000"/>
                </a:solidFill>
                <a:latin typeface="Times New Roman" pitchFamily="18" charset="0"/>
                <a:ea typeface="MS PGothic" pitchFamily="34" charset="-128"/>
                <a:cs typeface="Times New Roman" pitchFamily="18" charset="0"/>
              </a:rPr>
              <a:t>2</a:t>
            </a:r>
            <a:r>
              <a:rPr lang="en-US" sz="2400" baseline="30000" dirty="0" smtClean="0">
                <a:solidFill>
                  <a:srgbClr val="000000"/>
                </a:solidFill>
                <a:latin typeface="Times New Roman" pitchFamily="18" charset="0"/>
                <a:ea typeface="MS PGothic" pitchFamily="34" charset="-128"/>
                <a:cs typeface="Times New Roman" pitchFamily="18" charset="0"/>
              </a:rPr>
              <a:t>k</a:t>
            </a:r>
            <a:endParaRPr lang="en-US" sz="2400" baseline="30000" dirty="0">
              <a:solidFill>
                <a:srgbClr val="000000"/>
              </a:solidFill>
              <a:latin typeface="Times New Roman" pitchFamily="18" charset="0"/>
              <a:ea typeface="MS PGothic" pitchFamily="34" charset="-128"/>
              <a:cs typeface="Times New Roman" pitchFamily="18" charset="0"/>
            </a:endParaRPr>
          </a:p>
        </p:txBody>
      </p:sp>
      <p:sp>
        <p:nvSpPr>
          <p:cNvPr id="10" name="Rectangle 9"/>
          <p:cNvSpPr>
            <a:spLocks noChangeArrowheads="1"/>
          </p:cNvSpPr>
          <p:nvPr/>
        </p:nvSpPr>
        <p:spPr bwMode="auto">
          <a:xfrm>
            <a:off x="7848600" y="4800600"/>
            <a:ext cx="914400" cy="461665"/>
          </a:xfrm>
          <a:prstGeom prst="rect">
            <a:avLst/>
          </a:prstGeom>
          <a:solidFill>
            <a:srgbClr val="FFFF00"/>
          </a:solidFill>
          <a:ln w="9525">
            <a:noFill/>
            <a:round/>
            <a:headEnd/>
            <a:tailEnd/>
          </a:ln>
        </p:spPr>
        <p:txBody>
          <a:bodyPr wrap="square">
            <a:spAutoFit/>
          </a:bodyPr>
          <a:lstStyle/>
          <a:p>
            <a:r>
              <a:rPr lang="en-US" sz="2400" dirty="0" smtClean="0">
                <a:solidFill>
                  <a:srgbClr val="000000"/>
                </a:solidFill>
                <a:latin typeface="Times New Roman" pitchFamily="18" charset="0"/>
                <a:ea typeface="MS PGothic" pitchFamily="34" charset="-128"/>
                <a:cs typeface="Times New Roman" pitchFamily="18" charset="0"/>
              </a:rPr>
              <a:t>(b)</a:t>
            </a:r>
            <a:r>
              <a:rPr lang="en-US" sz="2400" baseline="30000" dirty="0" smtClean="0">
                <a:solidFill>
                  <a:srgbClr val="000000"/>
                </a:solidFill>
                <a:latin typeface="Times New Roman" pitchFamily="18" charset="0"/>
                <a:ea typeface="MS PGothic" pitchFamily="34" charset="-128"/>
                <a:cs typeface="Times New Roman" pitchFamily="18" charset="0"/>
              </a:rPr>
              <a:t>2</a:t>
            </a:r>
            <a:r>
              <a:rPr lang="en-US" sz="2400" baseline="68000" dirty="0" smtClean="0">
                <a:solidFill>
                  <a:srgbClr val="000000"/>
                </a:solidFill>
                <a:latin typeface="Times New Roman" pitchFamily="18" charset="0"/>
                <a:ea typeface="MS PGothic" pitchFamily="34" charset="-128"/>
                <a:cs typeface="Times New Roman" pitchFamily="18" charset="0"/>
              </a:rPr>
              <a:t>k</a:t>
            </a:r>
            <a:endParaRPr lang="en-US" sz="2400" baseline="68000" dirty="0">
              <a:solidFill>
                <a:srgbClr val="000000"/>
              </a:solidFill>
              <a:latin typeface="Times New Roman" pitchFamily="18" charset="0"/>
              <a:ea typeface="MS PGothic" pitchFamily="34" charset="-128"/>
              <a:cs typeface="Times New Roman" pitchFamily="18" charset="0"/>
            </a:endParaRPr>
          </a:p>
        </p:txBody>
      </p:sp>
      <p:sp>
        <p:nvSpPr>
          <p:cNvPr id="13" name="Rectangle 12"/>
          <p:cNvSpPr>
            <a:spLocks noChangeArrowheads="1"/>
          </p:cNvSpPr>
          <p:nvPr/>
        </p:nvSpPr>
        <p:spPr bwMode="auto">
          <a:xfrm>
            <a:off x="5638800" y="4800600"/>
            <a:ext cx="914400" cy="461665"/>
          </a:xfrm>
          <a:prstGeom prst="rect">
            <a:avLst/>
          </a:prstGeom>
          <a:solidFill>
            <a:srgbClr val="FF66FF"/>
          </a:solidFill>
          <a:ln w="9525">
            <a:noFill/>
            <a:miter lim="800000"/>
            <a:headEnd/>
            <a:tailEnd/>
          </a:ln>
        </p:spPr>
        <p:txBody>
          <a:bodyPr wrap="square">
            <a:spAutoFit/>
          </a:bodyPr>
          <a:lstStyle/>
          <a:p>
            <a:r>
              <a:rPr lang="en-US" sz="2400" dirty="0" smtClean="0">
                <a:solidFill>
                  <a:srgbClr val="000000"/>
                </a:solidFill>
                <a:latin typeface="Times New Roman" pitchFamily="18" charset="0"/>
                <a:ea typeface="MS PGothic" pitchFamily="34" charset="-128"/>
                <a:cs typeface="Times New Roman" pitchFamily="18" charset="0"/>
              </a:rPr>
              <a:t>2</a:t>
            </a:r>
            <a:r>
              <a:rPr lang="en-US" sz="2400" baseline="30000" dirty="0" smtClean="0">
                <a:solidFill>
                  <a:srgbClr val="000000"/>
                </a:solidFill>
                <a:latin typeface="Times New Roman" pitchFamily="18" charset="0"/>
                <a:ea typeface="MS PGothic" pitchFamily="34" charset="-128"/>
                <a:cs typeface="Times New Roman" pitchFamily="18" charset="0"/>
              </a:rPr>
              <a:t>(k+1</a:t>
            </a:r>
            <a:r>
              <a:rPr lang="en-US" sz="2400" dirty="0" smtClean="0">
                <a:solidFill>
                  <a:srgbClr val="000000"/>
                </a:solidFill>
                <a:latin typeface="Times New Roman" pitchFamily="18" charset="0"/>
                <a:ea typeface="MS PGothic" pitchFamily="34" charset="-128"/>
                <a:cs typeface="Times New Roman" pitchFamily="18" charset="0"/>
              </a:rPr>
              <a:t>)</a:t>
            </a:r>
            <a:endParaRPr lang="en-US" sz="2400" baseline="30000" dirty="0">
              <a:solidFill>
                <a:srgbClr val="000000"/>
              </a:solidFill>
              <a:latin typeface="Times New Roman" pitchFamily="18" charset="0"/>
              <a:ea typeface="MS PGothic" pitchFamily="34" charset="-128"/>
              <a:cs typeface="Times New Roman" pitchFamily="18" charset="0"/>
            </a:endParaRPr>
          </a:p>
        </p:txBody>
      </p:sp>
      <p:sp>
        <p:nvSpPr>
          <p:cNvPr id="17" name="Rectangle 17"/>
          <p:cNvSpPr>
            <a:spLocks noChangeArrowheads="1"/>
          </p:cNvSpPr>
          <p:nvPr/>
        </p:nvSpPr>
        <p:spPr bwMode="auto">
          <a:xfrm>
            <a:off x="6858000" y="4800600"/>
            <a:ext cx="685800" cy="461665"/>
          </a:xfrm>
          <a:prstGeom prst="rect">
            <a:avLst/>
          </a:prstGeom>
          <a:solidFill>
            <a:srgbClr val="00B0F0"/>
          </a:solidFill>
          <a:ln w="9525">
            <a:noFill/>
            <a:miter lim="800000"/>
            <a:headEnd/>
            <a:tailEnd/>
          </a:ln>
        </p:spPr>
        <p:txBody>
          <a:bodyPr wrap="square">
            <a:spAutoFit/>
          </a:bodyPr>
          <a:lstStyle/>
          <a:p>
            <a:r>
              <a:rPr lang="en-US" sz="2400" dirty="0" smtClean="0">
                <a:solidFill>
                  <a:srgbClr val="000000"/>
                </a:solidFill>
                <a:latin typeface="Times New Roman" pitchFamily="18" charset="0"/>
                <a:ea typeface="MS PGothic" pitchFamily="34" charset="-128"/>
                <a:cs typeface="Times New Roman" pitchFamily="18" charset="0"/>
              </a:rPr>
              <a:t>b2</a:t>
            </a:r>
            <a:r>
              <a:rPr lang="en-US" sz="2400" baseline="30000" dirty="0" smtClean="0">
                <a:solidFill>
                  <a:srgbClr val="000000"/>
                </a:solidFill>
                <a:latin typeface="Times New Roman" pitchFamily="18" charset="0"/>
                <a:ea typeface="MS PGothic" pitchFamily="34" charset="-128"/>
                <a:cs typeface="Times New Roman" pitchFamily="18" charset="0"/>
              </a:rPr>
              <a:t>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10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07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0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5">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107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P spid="6" grpId="0" animBg="1"/>
      <p:bldP spid="7" grpId="0" animBg="1"/>
      <p:bldP spid="8" grpId="0" animBg="1"/>
      <p:bldP spid="9" grpId="0" animBg="1"/>
      <p:bldP spid="10" grpId="0" animBg="1"/>
      <p:bldP spid="13" grpId="0"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0"/>
            <a:ext cx="8588375" cy="900113"/>
          </a:xfrm>
        </p:spPr>
        <p:txBody>
          <a:bodyPr/>
          <a:lstStyle/>
          <a:p>
            <a:pPr eaLnBrk="1" hangingPunct="1"/>
            <a:r>
              <a:rPr lang="en-US" sz="3200" b="0" dirty="0" smtClean="0"/>
              <a:t>Finding the optimal policy more efficiently: VE</a:t>
            </a:r>
          </a:p>
        </p:txBody>
      </p:sp>
      <p:sp>
        <p:nvSpPr>
          <p:cNvPr id="133123" name="Rectangle 3"/>
          <p:cNvSpPr>
            <a:spLocks noGrp="1" noChangeArrowheads="1"/>
          </p:cNvSpPr>
          <p:nvPr>
            <p:ph type="body" idx="1"/>
          </p:nvPr>
        </p:nvSpPr>
        <p:spPr>
          <a:xfrm>
            <a:off x="0" y="762000"/>
            <a:ext cx="8915400" cy="5029200"/>
          </a:xfrm>
        </p:spPr>
        <p:txBody>
          <a:bodyPr/>
          <a:lstStyle/>
          <a:p>
            <a:pPr marL="457200" indent="-457200" eaLnBrk="1" hangingPunct="1">
              <a:lnSpc>
                <a:spcPct val="90000"/>
              </a:lnSpc>
              <a:spcAft>
                <a:spcPts val="600"/>
              </a:spcAft>
              <a:buFont typeface="+mj-lt"/>
              <a:buAutoNum type="arabicPeriod"/>
              <a:defRPr/>
            </a:pPr>
            <a:r>
              <a:rPr lang="en-US" sz="2400" dirty="0" smtClean="0"/>
              <a:t>Create a factor for each conditional probability table and a factor for the utility.</a:t>
            </a:r>
          </a:p>
          <a:p>
            <a:pPr marL="457200" indent="-457200" eaLnBrk="1" hangingPunct="1">
              <a:lnSpc>
                <a:spcPct val="90000"/>
              </a:lnSpc>
              <a:spcAft>
                <a:spcPts val="600"/>
              </a:spcAft>
              <a:buFont typeface="+mj-lt"/>
              <a:buAutoNum type="arabicPeriod"/>
              <a:defRPr/>
            </a:pPr>
            <a:r>
              <a:rPr lang="en-US" sz="2400" b="1" dirty="0" smtClean="0"/>
              <a:t>Sum out </a:t>
            </a:r>
            <a:r>
              <a:rPr lang="en-US" sz="2400" dirty="0" smtClean="0">
                <a:solidFill>
                  <a:srgbClr val="00B050"/>
                </a:solidFill>
              </a:rPr>
              <a:t>random variables </a:t>
            </a:r>
            <a:r>
              <a:rPr lang="en-US" sz="2400" dirty="0" smtClean="0"/>
              <a:t>that are not parents of a decision node.</a:t>
            </a:r>
          </a:p>
          <a:p>
            <a:pPr marL="457200" indent="-457200" eaLnBrk="1" hangingPunct="1">
              <a:lnSpc>
                <a:spcPct val="90000"/>
              </a:lnSpc>
              <a:spcAft>
                <a:spcPts val="600"/>
              </a:spcAft>
              <a:buFont typeface="+mj-lt"/>
              <a:buAutoNum type="arabicPeriod"/>
              <a:defRPr/>
            </a:pPr>
            <a:r>
              <a:rPr lang="en-US" sz="2400" b="1" dirty="0" smtClean="0">
                <a:solidFill>
                  <a:schemeClr val="tx2"/>
                </a:solidFill>
              </a:rPr>
              <a:t>Eliminate</a:t>
            </a:r>
            <a:r>
              <a:rPr lang="en-US" sz="2400" dirty="0" smtClean="0">
                <a:solidFill>
                  <a:schemeClr val="tx2"/>
                </a:solidFill>
              </a:rPr>
              <a:t>  (aka sum out) the </a:t>
            </a:r>
            <a:r>
              <a:rPr lang="en-US" sz="2400" dirty="0" smtClean="0">
                <a:solidFill>
                  <a:srgbClr val="FF0000"/>
                </a:solidFill>
              </a:rPr>
              <a:t>decision variables</a:t>
            </a:r>
          </a:p>
          <a:p>
            <a:pPr marL="457200" indent="-457200" eaLnBrk="1" hangingPunct="1">
              <a:lnSpc>
                <a:spcPct val="90000"/>
              </a:lnSpc>
              <a:spcAft>
                <a:spcPts val="600"/>
              </a:spcAft>
              <a:buFont typeface="+mj-lt"/>
              <a:buAutoNum type="arabicPeriod"/>
              <a:defRPr/>
            </a:pPr>
            <a:r>
              <a:rPr lang="en-US" sz="2400" b="1" dirty="0" smtClean="0"/>
              <a:t>Sum out </a:t>
            </a:r>
            <a:r>
              <a:rPr lang="en-US" sz="2400" dirty="0" smtClean="0"/>
              <a:t>the remaining </a:t>
            </a:r>
            <a:r>
              <a:rPr lang="en-US" sz="2400" dirty="0" smtClean="0">
                <a:solidFill>
                  <a:srgbClr val="00B050"/>
                </a:solidFill>
              </a:rPr>
              <a:t>random variables</a:t>
            </a:r>
            <a:r>
              <a:rPr lang="en-US" sz="2400" dirty="0" smtClean="0"/>
              <a:t>. </a:t>
            </a:r>
          </a:p>
          <a:p>
            <a:pPr marL="457200" indent="-457200" eaLnBrk="1" hangingPunct="1">
              <a:lnSpc>
                <a:spcPct val="90000"/>
              </a:lnSpc>
              <a:spcAft>
                <a:spcPts val="600"/>
              </a:spcAft>
              <a:buFont typeface="+mj-lt"/>
              <a:buAutoNum type="arabicPeriod"/>
              <a:defRPr/>
            </a:pPr>
            <a:r>
              <a:rPr lang="en-US" sz="2400" b="1" dirty="0" smtClean="0"/>
              <a:t>Multiply the factors</a:t>
            </a:r>
            <a:r>
              <a:rPr lang="en-US" sz="2400" dirty="0" smtClean="0"/>
              <a:t>: this is the </a:t>
            </a:r>
            <a:r>
              <a:rPr lang="en-US" sz="2400" dirty="0" smtClean="0">
                <a:solidFill>
                  <a:schemeClr val="accent2"/>
                </a:solidFill>
              </a:rPr>
              <a:t>expected utility of the optimal policy</a:t>
            </a:r>
            <a:r>
              <a:rPr lang="en-US" sz="2400" dirty="0" smtClean="0"/>
              <a:t>.</a:t>
            </a:r>
          </a:p>
          <a:p>
            <a:pPr eaLnBrk="1" hangingPunct="1">
              <a:lnSpc>
                <a:spcPct val="90000"/>
              </a:lnSpc>
              <a:defRPr/>
            </a:pPr>
            <a:endParaRPr lang="en-US" dirty="0" smtClean="0"/>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sz="2400" dirty="0" smtClean="0"/>
          </a:p>
          <a:p>
            <a:pPr eaLnBrk="1" hangingPunct="1">
              <a:lnSpc>
                <a:spcPct val="90000"/>
              </a:lnSpc>
              <a:defRPr/>
            </a:pPr>
            <a:endParaRPr lang="en-US" dirty="0" smtClean="0"/>
          </a:p>
        </p:txBody>
      </p:sp>
      <p:pic>
        <p:nvPicPr>
          <p:cNvPr id="20484" name="Picture 4"/>
          <p:cNvPicPr>
            <a:picLocks noChangeAspect="1" noChangeArrowheads="1"/>
          </p:cNvPicPr>
          <p:nvPr/>
        </p:nvPicPr>
        <p:blipFill>
          <a:blip r:embed="rId4" cstate="print"/>
          <a:srcRect/>
          <a:stretch>
            <a:fillRect/>
          </a:stretch>
        </p:blipFill>
        <p:spPr bwMode="auto">
          <a:xfrm>
            <a:off x="7561262" y="6019800"/>
            <a:ext cx="1582738" cy="584200"/>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t="7484" b="5118"/>
          <a:stretch>
            <a:fillRect/>
          </a:stretch>
        </p:blipFill>
        <p:spPr bwMode="auto">
          <a:xfrm>
            <a:off x="1828800" y="3962400"/>
            <a:ext cx="4953000" cy="258673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8600" y="0"/>
            <a:ext cx="8588375" cy="900113"/>
          </a:xfrm>
        </p:spPr>
        <p:txBody>
          <a:bodyPr/>
          <a:lstStyle/>
          <a:p>
            <a:pPr eaLnBrk="1" hangingPunct="1"/>
            <a:r>
              <a:rPr lang="en-US" sz="3200" b="0" dirty="0" smtClean="0"/>
              <a:t>Eliminate the decision Variables: step3 details</a:t>
            </a:r>
          </a:p>
        </p:txBody>
      </p:sp>
      <p:sp>
        <p:nvSpPr>
          <p:cNvPr id="133123" name="Rectangle 3"/>
          <p:cNvSpPr>
            <a:spLocks noGrp="1" noChangeArrowheads="1"/>
          </p:cNvSpPr>
          <p:nvPr>
            <p:ph type="body" idx="1"/>
          </p:nvPr>
        </p:nvSpPr>
        <p:spPr>
          <a:xfrm>
            <a:off x="228600" y="838200"/>
            <a:ext cx="8531225" cy="3582988"/>
          </a:xfrm>
        </p:spPr>
        <p:txBody>
          <a:bodyPr/>
          <a:lstStyle/>
          <a:p>
            <a:pPr eaLnBrk="1" hangingPunct="1">
              <a:lnSpc>
                <a:spcPct val="90000"/>
              </a:lnSpc>
              <a:spcAft>
                <a:spcPts val="600"/>
              </a:spcAft>
              <a:buFontTx/>
              <a:buChar char="•"/>
              <a:defRPr/>
            </a:pPr>
            <a:r>
              <a:rPr lang="en-US" sz="2400" dirty="0" smtClean="0">
                <a:solidFill>
                  <a:schemeClr val="accent4"/>
                </a:solidFill>
              </a:rPr>
              <a:t>Select a variable </a:t>
            </a:r>
            <a:r>
              <a:rPr lang="en-US" sz="2400" i="1" dirty="0" smtClean="0">
                <a:solidFill>
                  <a:schemeClr val="accent4"/>
                </a:solidFill>
              </a:rPr>
              <a:t>D</a:t>
            </a:r>
            <a:r>
              <a:rPr lang="en-US" sz="2400" dirty="0" smtClean="0">
                <a:solidFill>
                  <a:schemeClr val="accent4"/>
                </a:solidFill>
              </a:rPr>
              <a:t>  that corresponds to the latest decision to be made</a:t>
            </a:r>
          </a:p>
          <a:p>
            <a:pPr lvl="1" eaLnBrk="1" hangingPunct="1">
              <a:lnSpc>
                <a:spcPct val="90000"/>
              </a:lnSpc>
              <a:spcAft>
                <a:spcPts val="600"/>
              </a:spcAft>
              <a:defRPr/>
            </a:pPr>
            <a:r>
              <a:rPr lang="en-US" sz="2000" dirty="0" smtClean="0">
                <a:solidFill>
                  <a:schemeClr val="accent4"/>
                </a:solidFill>
              </a:rPr>
              <a:t>this variable will appear in only one factor with its parents</a:t>
            </a:r>
          </a:p>
          <a:p>
            <a:pPr eaLnBrk="1" hangingPunct="1">
              <a:lnSpc>
                <a:spcPct val="90000"/>
              </a:lnSpc>
              <a:spcAft>
                <a:spcPts val="600"/>
              </a:spcAft>
              <a:buFontTx/>
              <a:buChar char="•"/>
              <a:defRPr/>
            </a:pPr>
            <a:r>
              <a:rPr lang="en-US" sz="2400" dirty="0" smtClean="0"/>
              <a:t>Eliminate </a:t>
            </a:r>
            <a:r>
              <a:rPr lang="en-US" sz="2400" i="1" dirty="0" smtClean="0"/>
              <a:t>D</a:t>
            </a:r>
            <a:r>
              <a:rPr lang="en-US" sz="2400" dirty="0" smtClean="0"/>
              <a:t> by </a:t>
            </a:r>
            <a:r>
              <a:rPr lang="en-US" sz="2400" dirty="0" smtClean="0">
                <a:solidFill>
                  <a:schemeClr val="accent2"/>
                </a:solidFill>
              </a:rPr>
              <a:t>maximizing</a:t>
            </a:r>
            <a:r>
              <a:rPr lang="en-US" sz="2400" dirty="0" smtClean="0"/>
              <a:t>. This returns:</a:t>
            </a:r>
          </a:p>
          <a:p>
            <a:pPr lvl="1" eaLnBrk="1" hangingPunct="1">
              <a:lnSpc>
                <a:spcPct val="90000"/>
              </a:lnSpc>
              <a:spcAft>
                <a:spcPts val="600"/>
              </a:spcAft>
              <a:defRPr/>
            </a:pPr>
            <a:r>
              <a:rPr lang="en-US" dirty="0" smtClean="0"/>
              <a:t>The optimal decision function for </a:t>
            </a:r>
            <a:r>
              <a:rPr lang="en-US" i="1" dirty="0" smtClean="0"/>
              <a:t>D</a:t>
            </a:r>
            <a:r>
              <a:rPr lang="en-US" dirty="0" smtClean="0"/>
              <a:t>, </a:t>
            </a:r>
            <a:r>
              <a:rPr lang="en-US" dirty="0" err="1" smtClean="0"/>
              <a:t>arg</a:t>
            </a:r>
            <a:r>
              <a:rPr lang="en-US" dirty="0" smtClean="0"/>
              <a:t> </a:t>
            </a:r>
            <a:r>
              <a:rPr lang="en-US" dirty="0" err="1" smtClean="0"/>
              <a:t>max</a:t>
            </a:r>
            <a:r>
              <a:rPr lang="en-US" i="1" baseline="-25000" dirty="0" err="1" smtClean="0"/>
              <a:t>D</a:t>
            </a:r>
            <a:r>
              <a:rPr lang="en-US" dirty="0" smtClean="0"/>
              <a:t> </a:t>
            </a:r>
            <a:r>
              <a:rPr lang="en-US" i="1" dirty="0" smtClean="0"/>
              <a:t>f</a:t>
            </a:r>
          </a:p>
          <a:p>
            <a:pPr lvl="1" eaLnBrk="1" hangingPunct="1">
              <a:lnSpc>
                <a:spcPct val="90000"/>
              </a:lnSpc>
              <a:spcAft>
                <a:spcPts val="600"/>
              </a:spcAft>
              <a:defRPr/>
            </a:pPr>
            <a:r>
              <a:rPr lang="en-US" dirty="0" smtClean="0"/>
              <a:t>A new factor to use in VE, </a:t>
            </a:r>
            <a:r>
              <a:rPr lang="en-US" dirty="0" err="1" smtClean="0"/>
              <a:t>max</a:t>
            </a:r>
            <a:r>
              <a:rPr lang="en-US" baseline="-25000" dirty="0" err="1" smtClean="0"/>
              <a:t>D</a:t>
            </a:r>
            <a:r>
              <a:rPr lang="en-US" dirty="0" smtClean="0"/>
              <a:t> </a:t>
            </a:r>
            <a:r>
              <a:rPr lang="en-US" i="1" dirty="0" smtClean="0"/>
              <a:t>f </a:t>
            </a:r>
            <a:endParaRPr lang="en-US" dirty="0" smtClean="0"/>
          </a:p>
          <a:p>
            <a:pPr eaLnBrk="1" hangingPunct="1">
              <a:lnSpc>
                <a:spcPct val="90000"/>
              </a:lnSpc>
              <a:spcAft>
                <a:spcPts val="600"/>
              </a:spcAft>
              <a:buFontTx/>
              <a:buChar char="•"/>
              <a:defRPr/>
            </a:pPr>
            <a:r>
              <a:rPr lang="en-US" sz="2400" dirty="0" smtClean="0"/>
              <a:t>Repeat till there are no more decision nodes.</a:t>
            </a:r>
          </a:p>
          <a:p>
            <a:pPr eaLnBrk="1" hangingPunct="1">
              <a:lnSpc>
                <a:spcPct val="90000"/>
              </a:lnSpc>
              <a:spcAft>
                <a:spcPts val="600"/>
              </a:spcAft>
              <a:defRPr/>
            </a:pPr>
            <a:endParaRPr lang="en-US" sz="24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000" dirty="0" smtClean="0"/>
          </a:p>
          <a:p>
            <a:pPr eaLnBrk="1" hangingPunct="1">
              <a:lnSpc>
                <a:spcPct val="90000"/>
              </a:lnSpc>
              <a:spcAft>
                <a:spcPts val="600"/>
              </a:spcAft>
              <a:defRPr/>
            </a:pPr>
            <a:endParaRPr lang="en-US" sz="2400" dirty="0" smtClean="0"/>
          </a:p>
        </p:txBody>
      </p:sp>
      <p:graphicFrame>
        <p:nvGraphicFramePr>
          <p:cNvPr id="8" name="Group 15"/>
          <p:cNvGraphicFramePr>
            <a:graphicFrameLocks noGrp="1"/>
          </p:cNvGraphicFramePr>
          <p:nvPr/>
        </p:nvGraphicFramePr>
        <p:xfrm>
          <a:off x="381000" y="4724400"/>
          <a:ext cx="3816350" cy="1736254"/>
        </p:xfrm>
        <a:graphic>
          <a:graphicData uri="http://schemas.openxmlformats.org/drawingml/2006/table">
            <a:tbl>
              <a:tblPr/>
              <a:tblGrid>
                <a:gridCol w="2981325"/>
                <a:gridCol w="835025"/>
              </a:tblGrid>
              <a:tr h="2754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     </a:t>
                      </a:r>
                      <a:r>
                        <a:rPr kumimoji="0" lang="en-US" sz="1600" b="1" i="0" u="none" strike="noStrike" cap="none" normalizeH="0" baseline="0" dirty="0" err="1" smtClean="0">
                          <a:ln>
                            <a:noFill/>
                          </a:ln>
                          <a:solidFill>
                            <a:schemeClr val="tx1"/>
                          </a:solidFill>
                          <a:effectLst/>
                          <a:latin typeface="Arial Unicode MS" pitchFamily="34" charset="-128"/>
                        </a:rPr>
                        <a:t>CheckSmoke</a:t>
                      </a:r>
                      <a:endParaRPr kumimoji="0" lang="en-US" sz="1600" b="1"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Value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0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a:t>
                      </a:r>
                      <a:r>
                        <a:rPr kumimoji="0" lang="en-US" sz="1600" b="0" i="0" u="none" strike="noStrike" cap="none" normalizeH="0" baseline="0" dirty="0" err="1" smtClean="0">
                          <a:ln>
                            <a:noFill/>
                          </a:ln>
                          <a:solidFill>
                            <a:schemeClr val="tx1"/>
                          </a:solidFill>
                          <a:effectLst/>
                          <a:latin typeface="Arial Unicode MS" pitchFamily="34" charset="-128"/>
                        </a:rPr>
                        <a:t>true</a:t>
                      </a:r>
                      <a:endParaRPr kumimoji="0" lang="en-US" sz="1600" b="0"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false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                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               </a:t>
                      </a:r>
                      <a:r>
                        <a:rPr kumimoji="0" lang="en-US" sz="1600" b="0" i="0" u="none" strike="noStrike" cap="none" normalizeH="0" baseline="0" dirty="0" err="1" smtClean="0">
                          <a:ln>
                            <a:noFill/>
                          </a:ln>
                          <a:solidFill>
                            <a:schemeClr val="tx1"/>
                          </a:solidFill>
                          <a:effectLst/>
                          <a:latin typeface="Arial Unicode MS" pitchFamily="34" charset="-128"/>
                        </a:rPr>
                        <a:t>false</a:t>
                      </a: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-5.0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-5.6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-23.7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-17.5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Rectangle 3"/>
          <p:cNvSpPr txBox="1">
            <a:spLocks noChangeArrowheads="1"/>
          </p:cNvSpPr>
          <p:nvPr/>
        </p:nvSpPr>
        <p:spPr bwMode="auto">
          <a:xfrm>
            <a:off x="228600" y="4114800"/>
            <a:ext cx="5105400" cy="533400"/>
          </a:xfrm>
          <a:prstGeom prst="rect">
            <a:avLst/>
          </a:prstGeom>
          <a:noFill/>
          <a:ln w="9525">
            <a:noFill/>
            <a:miter lim="800000"/>
            <a:headEnd/>
            <a:tailEnd/>
          </a:ln>
          <a:effectLst/>
        </p:spPr>
        <p:txBody>
          <a:bodyPr/>
          <a:lstStyle/>
          <a:p>
            <a:pPr marL="342900" indent="-342900">
              <a:spcBef>
                <a:spcPct val="20000"/>
              </a:spcBef>
              <a:defRPr/>
            </a:pPr>
            <a:r>
              <a:rPr lang="en-US" sz="2400" b="1" i="1" kern="0" dirty="0">
                <a:solidFill>
                  <a:schemeClr val="accent6"/>
                </a:solidFill>
                <a:latin typeface="+mn-lt"/>
              </a:rPr>
              <a:t>Example: Eliminate </a:t>
            </a:r>
            <a:r>
              <a:rPr lang="en-US" sz="2400" b="1" i="1" kern="0" dirty="0" err="1">
                <a:solidFill>
                  <a:schemeClr val="accent6"/>
                </a:solidFill>
                <a:latin typeface="+mn-lt"/>
              </a:rPr>
              <a:t>CheckSmoke</a:t>
            </a:r>
            <a:endParaRPr lang="en-US" sz="2400" b="1" i="1" kern="0" baseline="-25000" dirty="0">
              <a:solidFill>
                <a:schemeClr val="accent6"/>
              </a:solidFill>
              <a:latin typeface="+mn-lt"/>
            </a:endParaRPr>
          </a:p>
        </p:txBody>
      </p:sp>
      <p:graphicFrame>
        <p:nvGraphicFramePr>
          <p:cNvPr id="11" name="Group 15"/>
          <p:cNvGraphicFramePr>
            <a:graphicFrameLocks noGrp="1"/>
          </p:cNvGraphicFramePr>
          <p:nvPr/>
        </p:nvGraphicFramePr>
        <p:xfrm>
          <a:off x="4876800" y="5486400"/>
          <a:ext cx="3816350" cy="1121400"/>
        </p:xfrm>
        <a:graphic>
          <a:graphicData uri="http://schemas.openxmlformats.org/drawingml/2006/table">
            <a:tbl>
              <a:tblPr/>
              <a:tblGrid>
                <a:gridCol w="1828800"/>
                <a:gridCol w="1987550"/>
              </a:tblGrid>
              <a:tr h="1881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Unicode MS" pitchFamily="34" charset="-128"/>
                        </a:rPr>
                        <a:t>CheckSmoke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61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Group 15"/>
          <p:cNvGraphicFramePr>
            <a:graphicFrameLocks noGrp="1"/>
          </p:cNvGraphicFramePr>
          <p:nvPr/>
        </p:nvGraphicFramePr>
        <p:xfrm>
          <a:off x="5105400" y="4038600"/>
          <a:ext cx="1600199" cy="1196075"/>
        </p:xfrm>
        <a:graphic>
          <a:graphicData uri="http://schemas.openxmlformats.org/drawingml/2006/table">
            <a:tbl>
              <a:tblPr/>
              <a:tblGrid>
                <a:gridCol w="821723"/>
                <a:gridCol w="778476"/>
              </a:tblGrid>
              <a:tr h="2060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Unicode MS" pitchFamily="34" charset="-128"/>
                        </a:rPr>
                        <a:t>Report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accent6"/>
                          </a:solidFill>
                          <a:effectLst/>
                          <a:latin typeface="Arial Unicode MS" pitchFamily="34" charset="-128"/>
                        </a:rPr>
                        <a:t>Value</a:t>
                      </a:r>
                      <a:endParaRPr kumimoji="0" lang="en-US" sz="1200" b="1" i="0" u="none" strike="noStrike" cap="none" normalizeH="0" baseline="0" dirty="0" smtClean="0">
                        <a:ln>
                          <a:noFill/>
                        </a:ln>
                        <a:solidFill>
                          <a:schemeClr val="accent6"/>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7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 name="Rectangle 3"/>
          <p:cNvSpPr txBox="1">
            <a:spLocks noChangeArrowheads="1"/>
          </p:cNvSpPr>
          <p:nvPr/>
        </p:nvSpPr>
        <p:spPr bwMode="auto">
          <a:xfrm>
            <a:off x="6781800" y="4038600"/>
            <a:ext cx="14478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New factor</a:t>
            </a:r>
            <a:endParaRPr lang="en-US" sz="2000" i="1" kern="0" baseline="-25000" dirty="0">
              <a:solidFill>
                <a:schemeClr val="accent6"/>
              </a:solidFill>
              <a:latin typeface="+mn-lt"/>
            </a:endParaRPr>
          </a:p>
        </p:txBody>
      </p:sp>
      <p:sp>
        <p:nvSpPr>
          <p:cNvPr id="14" name="Rectangle 3"/>
          <p:cNvSpPr txBox="1">
            <a:spLocks noChangeArrowheads="1"/>
          </p:cNvSpPr>
          <p:nvPr/>
        </p:nvSpPr>
        <p:spPr bwMode="auto">
          <a:xfrm>
            <a:off x="6781800" y="5029200"/>
            <a:ext cx="2362200" cy="533400"/>
          </a:xfrm>
          <a:prstGeom prst="rect">
            <a:avLst/>
          </a:prstGeom>
          <a:noFill/>
          <a:ln w="9525">
            <a:noFill/>
            <a:miter lim="800000"/>
            <a:headEnd/>
            <a:tailEnd/>
          </a:ln>
          <a:effectLst/>
        </p:spPr>
        <p:txBody>
          <a:bodyPr/>
          <a:lstStyle/>
          <a:p>
            <a:pPr marL="342900" indent="-342900">
              <a:spcBef>
                <a:spcPct val="20000"/>
              </a:spcBef>
              <a:defRPr/>
            </a:pPr>
            <a:r>
              <a:rPr lang="en-US" sz="2000" i="1" kern="0" dirty="0">
                <a:solidFill>
                  <a:schemeClr val="accent6"/>
                </a:solidFill>
                <a:latin typeface="+mn-lt"/>
              </a:rPr>
              <a:t>Decision Function</a:t>
            </a:r>
            <a:endParaRPr lang="en-US" sz="2000" i="1" kern="0" baseline="-25000" dirty="0">
              <a:solidFill>
                <a:schemeClr val="accent6"/>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2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2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304800"/>
            <a:ext cx="8893175" cy="828675"/>
          </a:xfrm>
        </p:spPr>
        <p:txBody>
          <a:bodyPr/>
          <a:lstStyle/>
          <a:p>
            <a:pPr eaLnBrk="1" hangingPunct="1"/>
            <a:r>
              <a:rPr lang="en-US" sz="3200" b="0" smtClean="0"/>
              <a:t>VE elimination reduces complexity of finding the optimal policy</a:t>
            </a:r>
            <a:br>
              <a:rPr lang="en-US" sz="3200" b="0" smtClean="0"/>
            </a:br>
            <a:endParaRPr lang="en-US" sz="3200" b="0" smtClean="0"/>
          </a:p>
        </p:txBody>
      </p:sp>
      <p:sp>
        <p:nvSpPr>
          <p:cNvPr id="135171" name="Rectangle 3"/>
          <p:cNvSpPr>
            <a:spLocks noGrp="1" noChangeArrowheads="1"/>
          </p:cNvSpPr>
          <p:nvPr>
            <p:ph type="body" idx="1"/>
          </p:nvPr>
        </p:nvSpPr>
        <p:spPr>
          <a:xfrm>
            <a:off x="0" y="914400"/>
            <a:ext cx="9144000" cy="4824413"/>
          </a:xfrm>
        </p:spPr>
        <p:txBody>
          <a:bodyPr/>
          <a:lstStyle/>
          <a:p>
            <a:pPr eaLnBrk="1" hangingPunct="1">
              <a:buFontTx/>
              <a:buChar char="•"/>
            </a:pPr>
            <a:r>
              <a:rPr lang="en-US" sz="2400" smtClean="0"/>
              <a:t>We have seen that, if a decision</a:t>
            </a:r>
            <a:r>
              <a:rPr lang="en-US" sz="2400" i="1" smtClean="0"/>
              <a:t> D</a:t>
            </a:r>
            <a:r>
              <a:rPr lang="en-US" sz="2400" smtClean="0"/>
              <a:t> has </a:t>
            </a:r>
            <a:r>
              <a:rPr lang="en-US" sz="2400" i="1" smtClean="0"/>
              <a:t>k</a:t>
            </a:r>
            <a:r>
              <a:rPr lang="en-US" sz="2400" smtClean="0"/>
              <a:t> binary parents, there are </a:t>
            </a:r>
            <a:r>
              <a:rPr lang="en-US" sz="2400" i="1" smtClean="0"/>
              <a:t>b</a:t>
            </a:r>
            <a:r>
              <a:rPr lang="en-US" sz="2400" smtClean="0"/>
              <a:t> possible actions, If there are d decisions, </a:t>
            </a:r>
          </a:p>
          <a:p>
            <a:pPr eaLnBrk="1" hangingPunct="1">
              <a:buFontTx/>
              <a:buChar char="•"/>
            </a:pPr>
            <a:r>
              <a:rPr lang="en-US" sz="2400" smtClean="0"/>
              <a:t>Then there are:  </a:t>
            </a:r>
            <a:r>
              <a:rPr lang="en-US" sz="3200" smtClean="0">
                <a:solidFill>
                  <a:schemeClr val="accent2"/>
                </a:solidFill>
              </a:rPr>
              <a:t>(</a:t>
            </a:r>
            <a:r>
              <a:rPr lang="en-US" i="1" smtClean="0">
                <a:solidFill>
                  <a:schemeClr val="accent2"/>
                </a:solidFill>
              </a:rPr>
              <a:t>b </a:t>
            </a:r>
            <a:r>
              <a:rPr lang="en-US" sz="3200" baseline="30000" smtClean="0">
                <a:solidFill>
                  <a:schemeClr val="accent2"/>
                </a:solidFill>
              </a:rPr>
              <a:t>2</a:t>
            </a:r>
            <a:r>
              <a:rPr lang="en-US" sz="3200" i="1" baseline="55000" smtClean="0">
                <a:solidFill>
                  <a:schemeClr val="accent2"/>
                </a:solidFill>
              </a:rPr>
              <a:t>k</a:t>
            </a:r>
            <a:r>
              <a:rPr lang="en-US" sz="3200" smtClean="0">
                <a:solidFill>
                  <a:schemeClr val="accent2"/>
                </a:solidFill>
              </a:rPr>
              <a:t>)</a:t>
            </a:r>
            <a:r>
              <a:rPr lang="en-US" sz="3600" i="1" baseline="30000" smtClean="0">
                <a:solidFill>
                  <a:schemeClr val="accent2"/>
                </a:solidFill>
              </a:rPr>
              <a:t>d</a:t>
            </a:r>
            <a:r>
              <a:rPr lang="en-US" sz="3200" i="1" baseline="30000" smtClean="0">
                <a:solidFill>
                  <a:schemeClr val="accent2"/>
                </a:solidFill>
              </a:rPr>
              <a:t>     </a:t>
            </a:r>
            <a:r>
              <a:rPr lang="en-US" sz="3200" i="1" smtClean="0">
                <a:solidFill>
                  <a:schemeClr val="accent2"/>
                </a:solidFill>
              </a:rPr>
              <a:t>policies</a:t>
            </a:r>
          </a:p>
          <a:p>
            <a:pPr eaLnBrk="1" hangingPunct="1">
              <a:buFontTx/>
              <a:buChar char="•"/>
            </a:pPr>
            <a:r>
              <a:rPr lang="en-US" sz="2400" smtClean="0"/>
              <a:t>Doing variable elimination lets us find the optimal policy after considering only </a:t>
            </a:r>
            <a:r>
              <a:rPr lang="en-US" sz="3200" i="1" smtClean="0">
                <a:solidFill>
                  <a:schemeClr val="accent2"/>
                </a:solidFill>
              </a:rPr>
              <a:t>d</a:t>
            </a:r>
            <a:r>
              <a:rPr lang="en-US" sz="3200" smtClean="0">
                <a:solidFill>
                  <a:schemeClr val="accent2"/>
                </a:solidFill>
              </a:rPr>
              <a:t> </a:t>
            </a:r>
            <a:r>
              <a:rPr lang="en-US" sz="3200" smtClean="0"/>
              <a:t>.</a:t>
            </a:r>
            <a:r>
              <a:rPr lang="en-US" sz="3200" i="1" smtClean="0">
                <a:solidFill>
                  <a:schemeClr val="accent2"/>
                </a:solidFill>
              </a:rPr>
              <a:t>b </a:t>
            </a:r>
            <a:r>
              <a:rPr lang="en-US" sz="3200" baseline="30000" smtClean="0">
                <a:solidFill>
                  <a:schemeClr val="accent2"/>
                </a:solidFill>
              </a:rPr>
              <a:t>2</a:t>
            </a:r>
            <a:r>
              <a:rPr lang="en-US" sz="3200" i="1" baseline="55000" smtClean="0">
                <a:solidFill>
                  <a:schemeClr val="accent2"/>
                </a:solidFill>
              </a:rPr>
              <a:t>k</a:t>
            </a:r>
            <a:r>
              <a:rPr lang="en-US" sz="2400" smtClean="0"/>
              <a:t> policies (we eliminate one decision at a time)</a:t>
            </a:r>
          </a:p>
          <a:p>
            <a:pPr lvl="1" eaLnBrk="1" hangingPunct="1"/>
            <a:r>
              <a:rPr lang="en-US" smtClean="0"/>
              <a:t>VE </a:t>
            </a:r>
            <a:r>
              <a:rPr lang="en-US" b="1" smtClean="0"/>
              <a:t>is much more efficient</a:t>
            </a:r>
            <a:r>
              <a:rPr lang="en-US" smtClean="0"/>
              <a:t> than searching through policy space.</a:t>
            </a:r>
          </a:p>
          <a:p>
            <a:pPr lvl="1" eaLnBrk="1" hangingPunct="1"/>
            <a:r>
              <a:rPr lang="en-US" smtClean="0"/>
              <a:t>However, this complexity is </a:t>
            </a:r>
            <a:r>
              <a:rPr lang="en-US" b="1" smtClean="0"/>
              <a:t>still doubly-exponential</a:t>
            </a:r>
            <a:r>
              <a:rPr lang="en-US" smtClean="0"/>
              <a:t> we'll only be able to handle relatively small problems.</a:t>
            </a:r>
            <a:endParaRPr lang="en-US" sz="1800" baseline="55000" smtClean="0">
              <a:solidFill>
                <a:schemeClr val="accent2"/>
              </a:solidFill>
            </a:endParaRPr>
          </a:p>
          <a:p>
            <a:pPr eaLnBrk="1" hangingPunct="1"/>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51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51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8370" name="Picture 2"/>
          <p:cNvPicPr>
            <a:picLocks noChangeAspect="1" noChangeArrowheads="1"/>
          </p:cNvPicPr>
          <p:nvPr/>
        </p:nvPicPr>
        <p:blipFill>
          <a:blip r:embed="rId3" cstate="print"/>
          <a:srcRect/>
          <a:stretch>
            <a:fillRect/>
          </a:stretch>
        </p:blipFill>
        <p:spPr bwMode="auto">
          <a:xfrm>
            <a:off x="381000" y="1676400"/>
            <a:ext cx="844621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08400" y="2387600"/>
            <a:ext cx="4392613" cy="400050"/>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Markov Decision Processes (MDPs)</a:t>
            </a:r>
          </a:p>
        </p:txBody>
      </p:sp>
      <p:sp>
        <p:nvSpPr>
          <p:cNvPr id="10245" name="Rectangle 2"/>
          <p:cNvSpPr>
            <a:spLocks noGrp="1" noChangeArrowheads="1"/>
          </p:cNvSpPr>
          <p:nvPr>
            <p:ph type="title"/>
          </p:nvPr>
        </p:nvSpPr>
        <p:spPr>
          <a:xfrm>
            <a:off x="0" y="150813"/>
            <a:ext cx="9144000" cy="685800"/>
          </a:xfrm>
        </p:spPr>
        <p:txBody>
          <a:bodyPr/>
          <a:lstStyle/>
          <a:p>
            <a:pPr>
              <a:defRPr/>
            </a:pPr>
            <a:r>
              <a:rPr lang="en-US" sz="3600" smtClean="0"/>
              <a:t>Big Picture: Planning under Uncertainty</a:t>
            </a:r>
          </a:p>
        </p:txBody>
      </p:sp>
      <p:cxnSp>
        <p:nvCxnSpPr>
          <p:cNvPr id="43011" name="Straight Arrow Connector 24"/>
          <p:cNvCxnSpPr>
            <a:cxnSpLocks noChangeShapeType="1"/>
          </p:cNvCxnSpPr>
          <p:nvPr/>
        </p:nvCxnSpPr>
        <p:spPr bwMode="auto">
          <a:xfrm rot="16200000" flipH="1">
            <a:off x="1739900" y="1720851"/>
            <a:ext cx="1228725" cy="914400"/>
          </a:xfrm>
          <a:prstGeom prst="straightConnector1">
            <a:avLst/>
          </a:prstGeom>
          <a:noFill/>
          <a:ln w="9525">
            <a:noFill/>
            <a:round/>
            <a:headEnd/>
            <a:tailEnd type="arrow" w="med" len="med"/>
          </a:ln>
        </p:spPr>
      </p:cxnSp>
      <p:cxnSp>
        <p:nvCxnSpPr>
          <p:cNvPr id="43012" name="Straight Arrow Connector 27"/>
          <p:cNvCxnSpPr>
            <a:cxnSpLocks noChangeShapeType="1"/>
          </p:cNvCxnSpPr>
          <p:nvPr/>
        </p:nvCxnSpPr>
        <p:spPr bwMode="auto">
          <a:xfrm rot="10800000" flipV="1">
            <a:off x="5772150" y="2398713"/>
            <a:ext cx="585788" cy="557212"/>
          </a:xfrm>
          <a:prstGeom prst="straightConnector1">
            <a:avLst/>
          </a:prstGeom>
          <a:noFill/>
          <a:ln w="9525">
            <a:noFill/>
            <a:round/>
            <a:headEnd/>
            <a:tailEnd type="arrow" w="med" len="med"/>
          </a:ln>
        </p:spPr>
      </p:cxnSp>
      <p:cxnSp>
        <p:nvCxnSpPr>
          <p:cNvPr id="43013" name="Straight Arrow Connector 30"/>
          <p:cNvCxnSpPr>
            <a:cxnSpLocks noChangeShapeType="1"/>
            <a:stCxn id="32" idx="2"/>
            <a:endCxn id="31" idx="0"/>
          </p:cNvCxnSpPr>
          <p:nvPr/>
        </p:nvCxnSpPr>
        <p:spPr bwMode="auto">
          <a:xfrm rot="16200000" flipH="1">
            <a:off x="1567656" y="1964531"/>
            <a:ext cx="823913" cy="22225"/>
          </a:xfrm>
          <a:prstGeom prst="straightConnector1">
            <a:avLst/>
          </a:prstGeom>
          <a:noFill/>
          <a:ln w="9525">
            <a:solidFill>
              <a:schemeClr val="tx1"/>
            </a:solidFill>
            <a:round/>
            <a:headEnd/>
            <a:tailEnd type="arrow" w="med" len="med"/>
          </a:ln>
        </p:spPr>
      </p:cxnSp>
      <p:cxnSp>
        <p:nvCxnSpPr>
          <p:cNvPr id="43014" name="Straight Arrow Connector 43"/>
          <p:cNvCxnSpPr>
            <a:cxnSpLocks noChangeShapeType="1"/>
            <a:stCxn id="31" idx="2"/>
            <a:endCxn id="43031" idx="0"/>
          </p:cNvCxnSpPr>
          <p:nvPr/>
        </p:nvCxnSpPr>
        <p:spPr bwMode="auto">
          <a:xfrm rot="5400000">
            <a:off x="1546950" y="3528150"/>
            <a:ext cx="876438" cy="11112"/>
          </a:xfrm>
          <a:prstGeom prst="straightConnector1">
            <a:avLst/>
          </a:prstGeom>
          <a:noFill/>
          <a:ln w="9525">
            <a:solidFill>
              <a:schemeClr val="tx1"/>
            </a:solidFill>
            <a:round/>
            <a:headEnd/>
            <a:tailEnd type="arrow" w="med" len="med"/>
          </a:ln>
        </p:spPr>
      </p:cxnSp>
      <p:cxnSp>
        <p:nvCxnSpPr>
          <p:cNvPr id="43015" name="Straight Arrow Connector 49"/>
          <p:cNvCxnSpPr>
            <a:cxnSpLocks noChangeShapeType="1"/>
            <a:stCxn id="14" idx="2"/>
            <a:endCxn id="52" idx="0"/>
          </p:cNvCxnSpPr>
          <p:nvPr/>
        </p:nvCxnSpPr>
        <p:spPr bwMode="auto">
          <a:xfrm flipH="1">
            <a:off x="4895850" y="2787650"/>
            <a:ext cx="1008063" cy="463550"/>
          </a:xfrm>
          <a:prstGeom prst="straightConnector1">
            <a:avLst/>
          </a:prstGeom>
          <a:noFill/>
          <a:ln w="9525">
            <a:solidFill>
              <a:schemeClr val="tx1"/>
            </a:solidFill>
            <a:round/>
            <a:headEnd/>
            <a:tailEnd type="arrow" w="med" len="med"/>
          </a:ln>
        </p:spPr>
      </p:cxnSp>
      <p:cxnSp>
        <p:nvCxnSpPr>
          <p:cNvPr id="43016" name="Straight Arrow Connector 64"/>
          <p:cNvCxnSpPr>
            <a:cxnSpLocks noChangeShapeType="1"/>
          </p:cNvCxnSpPr>
          <p:nvPr/>
        </p:nvCxnSpPr>
        <p:spPr bwMode="auto">
          <a:xfrm>
            <a:off x="3286125" y="1684338"/>
            <a:ext cx="914400" cy="914400"/>
          </a:xfrm>
          <a:prstGeom prst="straightConnector1">
            <a:avLst/>
          </a:prstGeom>
          <a:noFill/>
          <a:ln w="9525">
            <a:noFill/>
            <a:round/>
            <a:headEnd type="arrow" w="med" len="med"/>
            <a:tailEnd type="arrow" w="med" len="med"/>
          </a:ln>
        </p:spPr>
      </p:cxnSp>
      <p:cxnSp>
        <p:nvCxnSpPr>
          <p:cNvPr id="43017" name="Straight Arrow Connector 49"/>
          <p:cNvCxnSpPr>
            <a:cxnSpLocks noChangeShapeType="1"/>
            <a:stCxn id="33" idx="2"/>
            <a:endCxn id="31" idx="0"/>
          </p:cNvCxnSpPr>
          <p:nvPr/>
        </p:nvCxnSpPr>
        <p:spPr bwMode="auto">
          <a:xfrm rot="5400000">
            <a:off x="3367882" y="186532"/>
            <a:ext cx="823913" cy="3578225"/>
          </a:xfrm>
          <a:prstGeom prst="straightConnector1">
            <a:avLst/>
          </a:prstGeom>
          <a:noFill/>
          <a:ln w="9525">
            <a:solidFill>
              <a:schemeClr val="tx1"/>
            </a:solidFill>
            <a:round/>
            <a:headEnd/>
            <a:tailEnd type="arrow" w="med" len="med"/>
          </a:ln>
        </p:spPr>
      </p:cxnSp>
      <p:cxnSp>
        <p:nvCxnSpPr>
          <p:cNvPr id="43018" name="Straight Arrow Connector 49"/>
          <p:cNvCxnSpPr>
            <a:cxnSpLocks noChangeShapeType="1"/>
            <a:stCxn id="33" idx="2"/>
            <a:endCxn id="14" idx="0"/>
          </p:cNvCxnSpPr>
          <p:nvPr/>
        </p:nvCxnSpPr>
        <p:spPr bwMode="auto">
          <a:xfrm>
            <a:off x="5568950" y="1563688"/>
            <a:ext cx="334963" cy="823912"/>
          </a:xfrm>
          <a:prstGeom prst="straightConnector1">
            <a:avLst/>
          </a:prstGeom>
          <a:noFill/>
          <a:ln w="9525">
            <a:solidFill>
              <a:schemeClr val="tx1"/>
            </a:solidFill>
            <a:round/>
            <a:headEnd/>
            <a:tailEnd type="arrow" w="med" len="med"/>
          </a:ln>
        </p:spPr>
      </p:cxnSp>
      <p:cxnSp>
        <p:nvCxnSpPr>
          <p:cNvPr id="43019" name="Straight Arrow Connector 30"/>
          <p:cNvCxnSpPr>
            <a:cxnSpLocks noChangeShapeType="1"/>
            <a:stCxn id="32" idx="2"/>
            <a:endCxn id="14" idx="0"/>
          </p:cNvCxnSpPr>
          <p:nvPr/>
        </p:nvCxnSpPr>
        <p:spPr bwMode="auto">
          <a:xfrm>
            <a:off x="1968500" y="1563688"/>
            <a:ext cx="3935413" cy="823912"/>
          </a:xfrm>
          <a:prstGeom prst="straightConnector1">
            <a:avLst/>
          </a:prstGeom>
          <a:noFill/>
          <a:ln w="9525">
            <a:solidFill>
              <a:schemeClr val="tx1"/>
            </a:solidFill>
            <a:round/>
            <a:headEnd/>
            <a:tailEnd type="arrow" w="med" len="med"/>
          </a:ln>
        </p:spPr>
      </p:cxnSp>
      <p:sp>
        <p:nvSpPr>
          <p:cNvPr id="52" name="TextBox 51"/>
          <p:cNvSpPr txBox="1"/>
          <p:nvPr/>
        </p:nvSpPr>
        <p:spPr>
          <a:xfrm>
            <a:off x="3708400" y="3251200"/>
            <a:ext cx="2376488" cy="708025"/>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Fully Observable MDPs</a:t>
            </a:r>
          </a:p>
        </p:txBody>
      </p:sp>
      <p:sp>
        <p:nvSpPr>
          <p:cNvPr id="54" name="TextBox 53"/>
          <p:cNvSpPr txBox="1"/>
          <p:nvPr/>
        </p:nvSpPr>
        <p:spPr>
          <a:xfrm>
            <a:off x="6229350" y="3238500"/>
            <a:ext cx="2384425" cy="1014413"/>
          </a:xfrm>
          <a:prstGeom prst="rect">
            <a:avLst/>
          </a:prstGeom>
          <a:solidFill>
            <a:schemeClr val="bg1"/>
          </a:solidFill>
          <a:ln>
            <a:solidFill>
              <a:schemeClr val="tx1"/>
            </a:solidFill>
          </a:ln>
        </p:spPr>
        <p:txBody>
          <a:bodyPr>
            <a:spAutoFit/>
          </a:bodyPr>
          <a:lstStyle/>
          <a:p>
            <a:pPr algn="ctr">
              <a:defRPr/>
            </a:pPr>
            <a:r>
              <a:rPr lang="en-US" sz="2000" dirty="0">
                <a:latin typeface="+mj-lt"/>
                <a:ea typeface="+mn-ea"/>
                <a:cs typeface="Arial" charset="0"/>
              </a:rPr>
              <a:t>Partially  Observable MDPs (POMDPs) </a:t>
            </a:r>
          </a:p>
        </p:txBody>
      </p:sp>
      <p:cxnSp>
        <p:nvCxnSpPr>
          <p:cNvPr id="43022" name="Straight Arrow Connector 49"/>
          <p:cNvCxnSpPr>
            <a:cxnSpLocks noChangeShapeType="1"/>
            <a:stCxn id="14" idx="2"/>
            <a:endCxn id="54" idx="0"/>
          </p:cNvCxnSpPr>
          <p:nvPr/>
        </p:nvCxnSpPr>
        <p:spPr bwMode="auto">
          <a:xfrm>
            <a:off x="5903913" y="2787650"/>
            <a:ext cx="1517650" cy="450850"/>
          </a:xfrm>
          <a:prstGeom prst="straightConnector1">
            <a:avLst/>
          </a:prstGeom>
          <a:noFill/>
          <a:ln w="9525">
            <a:solidFill>
              <a:schemeClr val="tx1"/>
            </a:solidFill>
            <a:round/>
            <a:headEnd/>
            <a:tailEnd type="arrow" w="med" len="med"/>
          </a:ln>
        </p:spPr>
      </p:cxnSp>
      <p:cxnSp>
        <p:nvCxnSpPr>
          <p:cNvPr id="43023" name="Straight Arrow Connector 49"/>
          <p:cNvCxnSpPr>
            <a:cxnSpLocks noChangeShapeType="1"/>
            <a:stCxn id="52" idx="2"/>
            <a:endCxn id="35" idx="0"/>
          </p:cNvCxnSpPr>
          <p:nvPr/>
        </p:nvCxnSpPr>
        <p:spPr bwMode="auto">
          <a:xfrm flipH="1">
            <a:off x="2325688" y="3959225"/>
            <a:ext cx="2570162" cy="1916113"/>
          </a:xfrm>
          <a:prstGeom prst="straightConnector1">
            <a:avLst/>
          </a:prstGeom>
          <a:noFill/>
          <a:ln w="3175">
            <a:solidFill>
              <a:schemeClr val="tx1"/>
            </a:solidFill>
            <a:round/>
            <a:headEnd/>
            <a:tailEnd type="arrow" w="med" len="med"/>
          </a:ln>
        </p:spPr>
      </p:cxnSp>
      <p:cxnSp>
        <p:nvCxnSpPr>
          <p:cNvPr id="43024" name="Straight Arrow Connector 49"/>
          <p:cNvCxnSpPr>
            <a:cxnSpLocks noChangeShapeType="1"/>
            <a:stCxn id="52" idx="2"/>
            <a:endCxn id="36" idx="0"/>
          </p:cNvCxnSpPr>
          <p:nvPr/>
        </p:nvCxnSpPr>
        <p:spPr bwMode="auto">
          <a:xfrm flipH="1">
            <a:off x="4149725" y="3959225"/>
            <a:ext cx="746125" cy="1930400"/>
          </a:xfrm>
          <a:prstGeom prst="straightConnector1">
            <a:avLst/>
          </a:prstGeom>
          <a:noFill/>
          <a:ln w="3175">
            <a:solidFill>
              <a:schemeClr val="tx1"/>
            </a:solidFill>
            <a:round/>
            <a:headEnd/>
            <a:tailEnd type="arrow" w="med" len="med"/>
          </a:ln>
        </p:spPr>
      </p:cxnSp>
      <p:cxnSp>
        <p:nvCxnSpPr>
          <p:cNvPr id="43025" name="Straight Arrow Connector 49"/>
          <p:cNvCxnSpPr>
            <a:cxnSpLocks noChangeShapeType="1"/>
            <a:stCxn id="52" idx="2"/>
            <a:endCxn id="37" idx="0"/>
          </p:cNvCxnSpPr>
          <p:nvPr/>
        </p:nvCxnSpPr>
        <p:spPr bwMode="auto">
          <a:xfrm>
            <a:off x="4895850" y="3959225"/>
            <a:ext cx="1003300" cy="1930400"/>
          </a:xfrm>
          <a:prstGeom prst="straightConnector1">
            <a:avLst/>
          </a:prstGeom>
          <a:noFill/>
          <a:ln w="3175">
            <a:solidFill>
              <a:schemeClr val="tx1"/>
            </a:solidFill>
            <a:round/>
            <a:headEnd/>
            <a:tailEnd type="arrow" w="med" len="med"/>
          </a:ln>
        </p:spPr>
      </p:cxnSp>
      <p:cxnSp>
        <p:nvCxnSpPr>
          <p:cNvPr id="43026" name="Straight Arrow Connector 49"/>
          <p:cNvCxnSpPr>
            <a:cxnSpLocks noChangeShapeType="1"/>
            <a:stCxn id="54" idx="2"/>
            <a:endCxn id="37" idx="0"/>
          </p:cNvCxnSpPr>
          <p:nvPr/>
        </p:nvCxnSpPr>
        <p:spPr bwMode="auto">
          <a:xfrm flipH="1">
            <a:off x="5899150" y="4252913"/>
            <a:ext cx="1522413" cy="1636712"/>
          </a:xfrm>
          <a:prstGeom prst="straightConnector1">
            <a:avLst/>
          </a:prstGeom>
          <a:noFill/>
          <a:ln w="3175">
            <a:solidFill>
              <a:schemeClr val="tx1"/>
            </a:solidFill>
            <a:round/>
            <a:headEnd/>
            <a:tailEnd type="arrow" w="med" len="med"/>
          </a:ln>
        </p:spPr>
      </p:cxnSp>
      <p:pic>
        <p:nvPicPr>
          <p:cNvPr id="10242" name="Ink 8"/>
          <p:cNvPicPr>
            <a:picLocks noRot="1" noChangeAspect="1" noEditPoints="1" noChangeArrowheads="1" noChangeShapeType="1"/>
          </p:cNvPicPr>
          <p:nvPr/>
        </p:nvPicPr>
        <p:blipFill>
          <a:blip r:embed="rId3" cstate="print"/>
          <a:srcRect/>
          <a:stretch>
            <a:fillRect/>
          </a:stretch>
        </p:blipFill>
        <p:spPr bwMode="auto">
          <a:xfrm>
            <a:off x="8747125" y="5788025"/>
            <a:ext cx="6350" cy="11113"/>
          </a:xfrm>
          <a:prstGeom prst="rect">
            <a:avLst/>
          </a:prstGeom>
          <a:noFill/>
          <a:ln w="9525">
            <a:noFill/>
            <a:miter lim="800000"/>
            <a:headEnd/>
            <a:tailEnd/>
          </a:ln>
        </p:spPr>
      </p:pic>
      <p:sp>
        <p:nvSpPr>
          <p:cNvPr id="31" name="TextBox 30"/>
          <p:cNvSpPr txBox="1"/>
          <p:nvPr/>
        </p:nvSpPr>
        <p:spPr>
          <a:xfrm>
            <a:off x="561975" y="2387601"/>
            <a:ext cx="2857500" cy="707886"/>
          </a:xfrm>
          <a:prstGeom prst="rect">
            <a:avLst/>
          </a:prstGeom>
          <a:noFill/>
          <a:ln w="57150">
            <a:solidFill>
              <a:srgbClr val="0070C0"/>
            </a:solidFill>
            <a:prstDash val="dash"/>
          </a:ln>
        </p:spPr>
        <p:txBody>
          <a:bodyPr wrap="square">
            <a:spAutoFit/>
          </a:bodyPr>
          <a:lstStyle/>
          <a:p>
            <a:pPr algn="ctr">
              <a:defRPr/>
            </a:pPr>
            <a:r>
              <a:rPr lang="en-US" sz="2000" dirty="0">
                <a:latin typeface="+mj-lt"/>
                <a:ea typeface="+mn-ea"/>
              </a:rPr>
              <a:t>One-Off Decisions/ Sequential Decisions</a:t>
            </a:r>
          </a:p>
        </p:txBody>
      </p:sp>
      <p:sp>
        <p:nvSpPr>
          <p:cNvPr id="32" name="TextBox 31"/>
          <p:cNvSpPr txBox="1"/>
          <p:nvPr/>
        </p:nvSpPr>
        <p:spPr>
          <a:xfrm>
            <a:off x="539750" y="1163638"/>
            <a:ext cx="2857500" cy="400050"/>
          </a:xfrm>
          <a:prstGeom prst="rect">
            <a:avLst/>
          </a:prstGeom>
          <a:noFill/>
          <a:ln w="57150">
            <a:solidFill>
              <a:srgbClr val="0070C0"/>
            </a:solidFill>
          </a:ln>
        </p:spPr>
        <p:txBody>
          <a:bodyPr>
            <a:spAutoFit/>
          </a:bodyPr>
          <a:lstStyle/>
          <a:p>
            <a:pPr algn="ctr">
              <a:defRPr/>
            </a:pPr>
            <a:r>
              <a:rPr lang="en-US" sz="2000" dirty="0">
                <a:latin typeface="+mj-lt"/>
                <a:ea typeface="+mn-ea"/>
              </a:rPr>
              <a:t>Probability Theory</a:t>
            </a:r>
          </a:p>
        </p:txBody>
      </p:sp>
      <p:sp>
        <p:nvSpPr>
          <p:cNvPr id="33" name="TextBox 32"/>
          <p:cNvSpPr txBox="1"/>
          <p:nvPr/>
        </p:nvSpPr>
        <p:spPr>
          <a:xfrm>
            <a:off x="4140200" y="1163638"/>
            <a:ext cx="2857500" cy="400050"/>
          </a:xfrm>
          <a:prstGeom prst="rect">
            <a:avLst/>
          </a:prstGeom>
          <a:noFill/>
          <a:ln w="57150">
            <a:solidFill>
              <a:srgbClr val="0070C0"/>
            </a:solidFill>
            <a:prstDash val="dash"/>
          </a:ln>
        </p:spPr>
        <p:txBody>
          <a:bodyPr>
            <a:spAutoFit/>
          </a:bodyPr>
          <a:lstStyle/>
          <a:p>
            <a:pPr algn="ctr">
              <a:defRPr/>
            </a:pPr>
            <a:r>
              <a:rPr lang="en-US" sz="2000" dirty="0">
                <a:latin typeface="+mj-lt"/>
                <a:ea typeface="+mn-ea"/>
              </a:rPr>
              <a:t>Decision Theory</a:t>
            </a:r>
          </a:p>
        </p:txBody>
      </p:sp>
      <p:sp>
        <p:nvSpPr>
          <p:cNvPr id="43031" name="TextBox 33"/>
          <p:cNvSpPr txBox="1">
            <a:spLocks noChangeArrowheads="1"/>
          </p:cNvSpPr>
          <p:nvPr/>
        </p:nvSpPr>
        <p:spPr bwMode="auto">
          <a:xfrm>
            <a:off x="395288" y="3971925"/>
            <a:ext cx="3168650" cy="706438"/>
          </a:xfrm>
          <a:prstGeom prst="rect">
            <a:avLst/>
          </a:prstGeom>
          <a:noFill/>
          <a:ln w="57150">
            <a:solidFill>
              <a:srgbClr val="00B050"/>
            </a:solidFill>
            <a:miter lim="800000"/>
            <a:headEnd/>
            <a:tailEnd/>
          </a:ln>
        </p:spPr>
        <p:txBody>
          <a:bodyPr>
            <a:spAutoFit/>
          </a:bodyPr>
          <a:lstStyle/>
          <a:p>
            <a:pPr algn="ctr"/>
            <a:r>
              <a:rPr lang="en-US" sz="2000">
                <a:latin typeface="cmr10" charset="0"/>
              </a:rPr>
              <a:t>Decision Support Systems</a:t>
            </a:r>
            <a:br>
              <a:rPr lang="en-US" sz="2000">
                <a:latin typeface="cmr10" charset="0"/>
              </a:rPr>
            </a:br>
            <a:r>
              <a:rPr lang="en-US" sz="2000">
                <a:latin typeface="cmr10" charset="0"/>
              </a:rPr>
              <a:t>(medicine, business, …)</a:t>
            </a:r>
          </a:p>
        </p:txBody>
      </p:sp>
      <p:sp>
        <p:nvSpPr>
          <p:cNvPr id="35" name="TextBox 34"/>
          <p:cNvSpPr txBox="1"/>
          <p:nvPr/>
        </p:nvSpPr>
        <p:spPr>
          <a:xfrm>
            <a:off x="1519238" y="5875338"/>
            <a:ext cx="1612900" cy="400050"/>
          </a:xfrm>
          <a:prstGeom prst="rect">
            <a:avLst/>
          </a:prstGeom>
          <a:noFill/>
          <a:ln w="57150">
            <a:solidFill>
              <a:srgbClr val="00B050"/>
            </a:solidFill>
          </a:ln>
        </p:spPr>
        <p:txBody>
          <a:bodyPr>
            <a:spAutoFit/>
          </a:bodyPr>
          <a:lstStyle/>
          <a:p>
            <a:pPr algn="ctr">
              <a:defRPr/>
            </a:pPr>
            <a:r>
              <a:rPr lang="en-US" sz="2000" dirty="0">
                <a:latin typeface="+mj-lt"/>
                <a:ea typeface="+mn-ea"/>
              </a:rPr>
              <a:t>Economics</a:t>
            </a:r>
          </a:p>
        </p:txBody>
      </p:sp>
      <p:sp>
        <p:nvSpPr>
          <p:cNvPr id="36" name="TextBox 35"/>
          <p:cNvSpPr txBox="1"/>
          <p:nvPr/>
        </p:nvSpPr>
        <p:spPr>
          <a:xfrm>
            <a:off x="3451225" y="5889625"/>
            <a:ext cx="1395413" cy="708025"/>
          </a:xfrm>
          <a:prstGeom prst="rect">
            <a:avLst/>
          </a:prstGeom>
          <a:noFill/>
          <a:ln w="57150">
            <a:solidFill>
              <a:srgbClr val="00B050"/>
            </a:solidFill>
          </a:ln>
        </p:spPr>
        <p:txBody>
          <a:bodyPr>
            <a:spAutoFit/>
          </a:bodyPr>
          <a:lstStyle/>
          <a:p>
            <a:pPr algn="ctr">
              <a:defRPr/>
            </a:pPr>
            <a:r>
              <a:rPr lang="en-US" sz="2000" dirty="0">
                <a:latin typeface="+mj-lt"/>
                <a:ea typeface="+mn-ea"/>
              </a:rPr>
              <a:t>Control Systems</a:t>
            </a:r>
          </a:p>
        </p:txBody>
      </p:sp>
      <p:sp>
        <p:nvSpPr>
          <p:cNvPr id="37" name="TextBox 36"/>
          <p:cNvSpPr txBox="1"/>
          <p:nvPr/>
        </p:nvSpPr>
        <p:spPr>
          <a:xfrm>
            <a:off x="5092700" y="5889625"/>
            <a:ext cx="1612900" cy="400050"/>
          </a:xfrm>
          <a:prstGeom prst="rect">
            <a:avLst/>
          </a:prstGeom>
          <a:noFill/>
          <a:ln w="57150">
            <a:solidFill>
              <a:srgbClr val="00B050"/>
            </a:solidFill>
          </a:ln>
        </p:spPr>
        <p:txBody>
          <a:bodyPr>
            <a:spAutoFit/>
          </a:bodyPr>
          <a:lstStyle/>
          <a:p>
            <a:pPr algn="ctr">
              <a:defRPr/>
            </a:pPr>
            <a:r>
              <a:rPr lang="en-US" sz="2000">
                <a:latin typeface="+mj-lt"/>
                <a:ea typeface="+mn-ea"/>
              </a:rPr>
              <a:t>Robotics</a:t>
            </a:r>
            <a:endParaRPr lang="en-US" sz="2000" dirty="0">
              <a:latin typeface="+mj-lt"/>
              <a:ea typeface="+mn-ea"/>
            </a:endParaRPr>
          </a:p>
        </p:txBody>
      </p:sp>
      <p:pic>
        <p:nvPicPr>
          <p:cNvPr id="53" name="Ink 2"/>
          <p:cNvPicPr>
            <a:picLocks noRot="1" noChangeAspect="1" noEditPoints="1" noChangeArrowheads="1" noChangeShapeType="1"/>
          </p:cNvPicPr>
          <p:nvPr/>
        </p:nvPicPr>
        <p:blipFill>
          <a:blip r:embed="rId4" cstate="print"/>
          <a:srcRect/>
          <a:stretch>
            <a:fillRect/>
          </a:stretch>
        </p:blipFill>
        <p:spPr bwMode="auto">
          <a:xfrm>
            <a:off x="6923088" y="1660525"/>
            <a:ext cx="522287" cy="330200"/>
          </a:xfrm>
          <a:prstGeom prst="rect">
            <a:avLst/>
          </a:prstGeom>
          <a:noFill/>
          <a:ln w="9525">
            <a:noFill/>
            <a:miter lim="800000"/>
            <a:headEnd/>
            <a:tailEnd/>
          </a:ln>
        </p:spPr>
      </p:pic>
      <p:pic>
        <p:nvPicPr>
          <p:cNvPr id="55" name="Ink 4"/>
          <p:cNvPicPr>
            <a:picLocks noRot="1" noChangeAspect="1" noEditPoints="1" noChangeArrowheads="1" noChangeShapeType="1"/>
          </p:cNvPicPr>
          <p:nvPr/>
        </p:nvPicPr>
        <p:blipFill>
          <a:blip r:embed="rId5" cstate="print"/>
          <a:srcRect/>
          <a:stretch>
            <a:fillRect/>
          </a:stretch>
        </p:blipFill>
        <p:spPr bwMode="auto">
          <a:xfrm>
            <a:off x="7577138" y="1595438"/>
            <a:ext cx="739775" cy="288925"/>
          </a:xfrm>
          <a:prstGeom prst="rect">
            <a:avLst/>
          </a:prstGeom>
          <a:noFill/>
          <a:ln w="9525">
            <a:noFill/>
            <a:miter lim="800000"/>
            <a:headEnd/>
            <a:tailEnd/>
          </a:ln>
        </p:spPr>
      </p:pic>
      <p:pic>
        <p:nvPicPr>
          <p:cNvPr id="56" name="Ink 7"/>
          <p:cNvPicPr>
            <a:picLocks noRot="1" noChangeAspect="1" noEditPoints="1" noChangeArrowheads="1" noChangeShapeType="1"/>
          </p:cNvPicPr>
          <p:nvPr/>
        </p:nvPicPr>
        <p:blipFill>
          <a:blip r:embed="rId6" cstate="print"/>
          <a:srcRect/>
          <a:stretch>
            <a:fillRect/>
          </a:stretch>
        </p:blipFill>
        <p:spPr bwMode="auto">
          <a:xfrm>
            <a:off x="6440488" y="5411788"/>
            <a:ext cx="2065337" cy="385762"/>
          </a:xfrm>
          <a:prstGeom prst="rect">
            <a:avLst/>
          </a:prstGeom>
          <a:noFill/>
          <a:ln w="9525">
            <a:noFill/>
            <a:miter lim="800000"/>
            <a:headEnd/>
            <a:tailEnd/>
          </a:ln>
        </p:spPr>
      </p:pic>
      <p:pic>
        <p:nvPicPr>
          <p:cNvPr id="57" name="Ink 9"/>
          <p:cNvPicPr>
            <a:picLocks noRot="1" noChangeAspect="1" noEditPoints="1" noChangeArrowheads="1" noChangeShapeType="1"/>
          </p:cNvPicPr>
          <p:nvPr/>
        </p:nvPicPr>
        <p:blipFill>
          <a:blip r:embed="rId7" cstate="print"/>
          <a:srcRect/>
          <a:stretch>
            <a:fillRect/>
          </a:stretch>
        </p:blipFill>
        <p:spPr bwMode="auto">
          <a:xfrm>
            <a:off x="8510588" y="5621338"/>
            <a:ext cx="454025" cy="441325"/>
          </a:xfrm>
          <a:prstGeom prst="rect">
            <a:avLst/>
          </a:prstGeom>
          <a:noFill/>
          <a:ln w="9525">
            <a:noFill/>
            <a:miter lim="800000"/>
            <a:headEnd/>
            <a:tailEnd/>
          </a:ln>
        </p:spPr>
      </p:pic>
      <p:pic>
        <p:nvPicPr>
          <p:cNvPr id="58" name="Ink 43"/>
          <p:cNvPicPr>
            <a:picLocks noRot="1" noChangeAspect="1" noEditPoints="1" noChangeArrowheads="1" noChangeShapeType="1"/>
          </p:cNvPicPr>
          <p:nvPr/>
        </p:nvPicPr>
        <p:blipFill>
          <a:blip r:embed="rId8" cstate="print"/>
          <a:srcRect/>
          <a:stretch>
            <a:fillRect/>
          </a:stretch>
        </p:blipFill>
        <p:spPr bwMode="auto">
          <a:xfrm>
            <a:off x="6321425" y="1727200"/>
            <a:ext cx="458788" cy="12700"/>
          </a:xfrm>
          <a:prstGeom prst="rect">
            <a:avLst/>
          </a:prstGeom>
          <a:noFill/>
          <a:ln w="9525">
            <a:noFill/>
            <a:miter lim="800000"/>
            <a:headEnd/>
            <a:tailEnd/>
          </a:ln>
        </p:spPr>
      </p:pic>
      <p:pic>
        <p:nvPicPr>
          <p:cNvPr id="43040" name="Ink 6"/>
          <p:cNvPicPr>
            <a:picLocks noRot="1" noChangeAspect="1" noEditPoints="1" noChangeArrowheads="1" noChangeShapeType="1"/>
          </p:cNvPicPr>
          <p:nvPr/>
        </p:nvPicPr>
        <p:blipFill>
          <a:blip r:embed="rId9" cstate="print"/>
          <a:srcRect/>
          <a:stretch>
            <a:fillRect/>
          </a:stretch>
        </p:blipFill>
        <p:spPr bwMode="auto">
          <a:xfrm>
            <a:off x="8388350" y="1917700"/>
            <a:ext cx="720725" cy="355600"/>
          </a:xfrm>
          <a:prstGeom prst="rect">
            <a:avLst/>
          </a:prstGeom>
          <a:noFill/>
          <a:ln w="9525">
            <a:noFill/>
            <a:miter lim="800000"/>
            <a:headEnd/>
            <a:tailEnd/>
          </a:ln>
        </p:spPr>
      </p:pic>
      <p:pic>
        <p:nvPicPr>
          <p:cNvPr id="43041" name="Ink 44"/>
          <p:cNvPicPr>
            <a:picLocks noRot="1" noChangeAspect="1" noEditPoints="1" noChangeArrowheads="1" noChangeShapeType="1"/>
          </p:cNvPicPr>
          <p:nvPr/>
        </p:nvPicPr>
        <p:blipFill>
          <a:blip r:embed="rId10" cstate="print"/>
          <a:srcRect/>
          <a:stretch>
            <a:fillRect/>
          </a:stretch>
        </p:blipFill>
        <p:spPr bwMode="auto">
          <a:xfrm>
            <a:off x="6205538" y="2063750"/>
            <a:ext cx="149225" cy="138113"/>
          </a:xfrm>
          <a:prstGeom prst="rect">
            <a:avLst/>
          </a:prstGeom>
          <a:noFill/>
          <a:ln w="9525">
            <a:noFill/>
            <a:miter lim="800000"/>
            <a:headEnd/>
            <a:tailEnd/>
          </a:ln>
        </p:spPr>
      </p:pic>
      <p:pic>
        <p:nvPicPr>
          <p:cNvPr id="43042" name="Ink 45"/>
          <p:cNvPicPr>
            <a:picLocks noRot="1" noChangeAspect="1" noEditPoints="1" noChangeArrowheads="1" noChangeShapeType="1"/>
          </p:cNvPicPr>
          <p:nvPr/>
        </p:nvPicPr>
        <p:blipFill>
          <a:blip r:embed="rId11" cstate="print"/>
          <a:srcRect/>
          <a:stretch>
            <a:fillRect/>
          </a:stretch>
        </p:blipFill>
        <p:spPr bwMode="auto">
          <a:xfrm>
            <a:off x="6443663" y="2070100"/>
            <a:ext cx="150812" cy="142875"/>
          </a:xfrm>
          <a:prstGeom prst="rect">
            <a:avLst/>
          </a:prstGeom>
          <a:noFill/>
          <a:ln w="9525">
            <a:noFill/>
            <a:miter lim="800000"/>
            <a:headEnd/>
            <a:tailEnd/>
          </a:ln>
        </p:spPr>
      </p:pic>
      <p:pic>
        <p:nvPicPr>
          <p:cNvPr id="43043" name="Ink 46"/>
          <p:cNvPicPr>
            <a:picLocks noRot="1" noChangeAspect="1" noEditPoints="1" noChangeArrowheads="1" noChangeShapeType="1"/>
          </p:cNvPicPr>
          <p:nvPr/>
        </p:nvPicPr>
        <p:blipFill>
          <a:blip r:embed="rId12" cstate="print"/>
          <a:srcRect/>
          <a:stretch>
            <a:fillRect/>
          </a:stretch>
        </p:blipFill>
        <p:spPr bwMode="auto">
          <a:xfrm>
            <a:off x="6637338" y="2068513"/>
            <a:ext cx="138112" cy="134937"/>
          </a:xfrm>
          <a:prstGeom prst="rect">
            <a:avLst/>
          </a:prstGeom>
          <a:noFill/>
          <a:ln w="9525">
            <a:noFill/>
            <a:miter lim="800000"/>
            <a:headEnd/>
            <a:tailEnd/>
          </a:ln>
        </p:spPr>
      </p:pic>
      <p:pic>
        <p:nvPicPr>
          <p:cNvPr id="43044" name="Ink 2"/>
          <p:cNvPicPr>
            <a:picLocks noRot="1" noChangeAspect="1" noEditPoints="1" noChangeArrowheads="1" noChangeShapeType="1"/>
          </p:cNvPicPr>
          <p:nvPr/>
        </p:nvPicPr>
        <p:blipFill>
          <a:blip r:embed="rId13" cstate="print"/>
          <a:srcRect/>
          <a:stretch>
            <a:fillRect/>
          </a:stretch>
        </p:blipFill>
        <p:spPr bwMode="auto">
          <a:xfrm>
            <a:off x="6962775" y="2081213"/>
            <a:ext cx="538163" cy="339725"/>
          </a:xfrm>
          <a:prstGeom prst="rect">
            <a:avLst/>
          </a:prstGeom>
          <a:noFill/>
          <a:ln w="9525">
            <a:noFill/>
            <a:miter lim="800000"/>
            <a:headEnd/>
            <a:tailEnd/>
          </a:ln>
        </p:spPr>
      </p:pic>
      <p:pic>
        <p:nvPicPr>
          <p:cNvPr id="43045" name="Ink 4"/>
          <p:cNvPicPr>
            <a:picLocks noRot="1" noChangeAspect="1" noEditPoints="1" noChangeArrowheads="1" noChangeShapeType="1"/>
          </p:cNvPicPr>
          <p:nvPr/>
        </p:nvPicPr>
        <p:blipFill>
          <a:blip r:embed="rId14" cstate="print"/>
          <a:srcRect/>
          <a:stretch>
            <a:fillRect/>
          </a:stretch>
        </p:blipFill>
        <p:spPr bwMode="auto">
          <a:xfrm>
            <a:off x="7554913" y="1970088"/>
            <a:ext cx="762000" cy="312737"/>
          </a:xfrm>
          <a:prstGeom prst="rect">
            <a:avLst/>
          </a:prstGeom>
          <a:noFill/>
          <a:ln w="9525">
            <a:noFill/>
            <a:miter lim="800000"/>
            <a:headEnd/>
            <a:tailEnd/>
          </a:ln>
        </p:spPr>
      </p:pic>
      <p:sp>
        <p:nvSpPr>
          <p:cNvPr id="43046" name="Slide Number Placeholder 3"/>
          <p:cNvSpPr>
            <a:spLocks noGrp="1"/>
          </p:cNvSpPr>
          <p:nvPr>
            <p:ph type="sldNum" sz="quarter" idx="10"/>
          </p:nvPr>
        </p:nvSpPr>
        <p:spPr>
          <a:noFill/>
          <a:ln>
            <a:miter lim="800000"/>
            <a:headEnd/>
            <a:tailEnd/>
          </a:ln>
        </p:spPr>
        <p:txBody>
          <a:bodyPr/>
          <a:lstStyle/>
          <a:p>
            <a:fld id="{3F3ED483-5274-4FDD-9A95-55CA7AB29527}" type="slidenum">
              <a:rPr lang="en-US"/>
              <a:pPr/>
              <a:t>46</a:t>
            </a:fld>
            <a:endParaRPr lang="en-US"/>
          </a:p>
        </p:txBody>
      </p:sp>
      <p:sp>
        <p:nvSpPr>
          <p:cNvPr id="44" name="Rectangle 43"/>
          <p:cNvSpPr/>
          <p:nvPr/>
        </p:nvSpPr>
        <p:spPr>
          <a:xfrm>
            <a:off x="552450" y="2381250"/>
            <a:ext cx="2895600" cy="381000"/>
          </a:xfrm>
          <a:prstGeom prst="rect">
            <a:avLst/>
          </a:prstGeom>
          <a:noFill/>
          <a:ln w="6032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Footer Placeholder 4"/>
          <p:cNvSpPr>
            <a:spLocks noGrp="1"/>
          </p:cNvSpPr>
          <p:nvPr>
            <p:ph type="ftr" sz="quarter" idx="11"/>
          </p:nvPr>
        </p:nvSpPr>
        <p:spPr/>
        <p:txBody>
          <a:bodyPr/>
          <a:lstStyle/>
          <a:p>
            <a:pPr>
              <a:defRPr/>
            </a:pPr>
            <a:r>
              <a:rPr lang="en-US"/>
              <a:t>CPSC 322, Lecture 4</a:t>
            </a:r>
          </a:p>
        </p:txBody>
      </p:sp>
      <p:sp>
        <p:nvSpPr>
          <p:cNvPr id="16390" name="Slide Number Placeholder 5"/>
          <p:cNvSpPr>
            <a:spLocks noGrp="1"/>
          </p:cNvSpPr>
          <p:nvPr>
            <p:ph type="sldNum" sz="quarter" idx="12"/>
          </p:nvPr>
        </p:nvSpPr>
        <p:spPr/>
        <p:txBody>
          <a:bodyPr/>
          <a:lstStyle/>
          <a:p>
            <a:pPr>
              <a:defRPr/>
            </a:pPr>
            <a:r>
              <a:rPr lang="en-US"/>
              <a:t>Slide </a:t>
            </a:r>
            <a:fld id="{EB02747B-29D0-4611-B244-898964F1224D}" type="slidenum">
              <a:rPr lang="en-US"/>
              <a:pPr>
                <a:defRPr/>
              </a:pPr>
              <a:t>47</a:t>
            </a:fld>
            <a:endParaRPr lang="en-US"/>
          </a:p>
        </p:txBody>
      </p:sp>
      <p:sp>
        <p:nvSpPr>
          <p:cNvPr id="13318" name="Rectangle 2"/>
          <p:cNvSpPr>
            <a:spLocks noGrp="1" noChangeArrowheads="1"/>
          </p:cNvSpPr>
          <p:nvPr>
            <p:ph type="title"/>
          </p:nvPr>
        </p:nvSpPr>
        <p:spPr>
          <a:xfrm>
            <a:off x="285750" y="0"/>
            <a:ext cx="8534400" cy="685800"/>
          </a:xfrm>
          <a:solidFill>
            <a:srgbClr val="CCFFCC"/>
          </a:solidFill>
        </p:spPr>
        <p:txBody>
          <a:bodyPr/>
          <a:lstStyle/>
          <a:p>
            <a:pPr eaLnBrk="1" hangingPunct="1"/>
            <a:r>
              <a:rPr lang="en-US" dirty="0" smtClean="0"/>
              <a:t>Learning Goals for today’s class – part 2</a:t>
            </a:r>
          </a:p>
        </p:txBody>
      </p:sp>
      <p:sp>
        <p:nvSpPr>
          <p:cNvPr id="13319" name="Rectangle 3"/>
          <p:cNvSpPr>
            <a:spLocks noGrp="1" noChangeArrowheads="1"/>
          </p:cNvSpPr>
          <p:nvPr>
            <p:ph type="body" idx="1"/>
          </p:nvPr>
        </p:nvSpPr>
        <p:spPr>
          <a:xfrm>
            <a:off x="285750" y="714375"/>
            <a:ext cx="8629650" cy="5381625"/>
          </a:xfrm>
        </p:spPr>
        <p:txBody>
          <a:bodyPr/>
          <a:lstStyle/>
          <a:p>
            <a:pPr eaLnBrk="1" hangingPunct="1">
              <a:spcAft>
                <a:spcPts val="600"/>
              </a:spcAft>
            </a:pPr>
            <a:r>
              <a:rPr lang="en-US" sz="3200" b="1" smtClean="0"/>
              <a:t>You can:</a:t>
            </a:r>
            <a:endParaRPr lang="en-US" sz="3200" smtClean="0"/>
          </a:p>
          <a:p>
            <a:pPr eaLnBrk="1" hangingPunct="1">
              <a:spcAft>
                <a:spcPts val="600"/>
              </a:spcAft>
              <a:buFontTx/>
              <a:buChar char="•"/>
            </a:pPr>
            <a:r>
              <a:rPr lang="en-US" smtClean="0"/>
              <a:t>Represent </a:t>
            </a:r>
            <a:r>
              <a:rPr lang="en-US" b="1" smtClean="0"/>
              <a:t>sequential decision problems </a:t>
            </a:r>
            <a:r>
              <a:rPr lang="en-US" smtClean="0"/>
              <a:t>as decision networks. And explain the </a:t>
            </a:r>
            <a:r>
              <a:rPr lang="en-US" b="1" smtClean="0"/>
              <a:t>non forgetting property </a:t>
            </a:r>
          </a:p>
          <a:p>
            <a:pPr eaLnBrk="1" hangingPunct="1">
              <a:spcAft>
                <a:spcPts val="600"/>
              </a:spcAft>
              <a:buFontTx/>
              <a:buChar char="•"/>
            </a:pPr>
            <a:r>
              <a:rPr lang="en-US" smtClean="0"/>
              <a:t>Verify whether a </a:t>
            </a:r>
            <a:r>
              <a:rPr lang="en-US" b="1" smtClean="0"/>
              <a:t>possible world satisfies a policy </a:t>
            </a:r>
            <a:r>
              <a:rPr lang="en-US" smtClean="0"/>
              <a:t>and define the </a:t>
            </a:r>
            <a:r>
              <a:rPr lang="en-US" b="1" smtClean="0"/>
              <a:t>expected value of a policy </a:t>
            </a:r>
          </a:p>
          <a:p>
            <a:pPr eaLnBrk="1" hangingPunct="1">
              <a:spcAft>
                <a:spcPts val="600"/>
              </a:spcAft>
              <a:buFontTx/>
              <a:buChar char="•"/>
            </a:pPr>
            <a:r>
              <a:rPr lang="en-US" smtClean="0"/>
              <a:t>Compute the </a:t>
            </a:r>
            <a:r>
              <a:rPr lang="en-US" b="1" smtClean="0"/>
              <a:t>number of policies </a:t>
            </a:r>
            <a:r>
              <a:rPr lang="en-US" smtClean="0"/>
              <a:t>for  a decision problem</a:t>
            </a:r>
          </a:p>
          <a:p>
            <a:pPr eaLnBrk="1" hangingPunct="1">
              <a:spcAft>
                <a:spcPts val="600"/>
              </a:spcAft>
              <a:buFontTx/>
              <a:buChar char="•"/>
            </a:pPr>
            <a:r>
              <a:rPr lang="en-US" b="1" smtClean="0"/>
              <a:t>Compute the optimal policy </a:t>
            </a:r>
            <a:r>
              <a:rPr lang="en-US" smtClean="0"/>
              <a:t>by Variable Elimination</a:t>
            </a:r>
          </a:p>
          <a:p>
            <a:pPr eaLnBrk="1" hangingPunct="1">
              <a:spcAft>
                <a:spcPts val="600"/>
              </a:spcAft>
            </a:pPr>
            <a:endParaRPr lang="en-US" sz="3200" b="1" smtClean="0"/>
          </a:p>
          <a:p>
            <a:pPr eaLnBrk="1" hangingPunct="1">
              <a:spcAft>
                <a:spcPts val="600"/>
              </a:spcAft>
            </a:pPr>
            <a:endParaRPr lang="en-US" sz="3200" b="1" smtClean="0"/>
          </a:p>
        </p:txBody>
      </p:sp>
      <p:sp>
        <p:nvSpPr>
          <p:cNvPr id="7" name="Rectangle 3"/>
          <p:cNvSpPr txBox="1">
            <a:spLocks noChangeArrowheads="1"/>
          </p:cNvSpPr>
          <p:nvPr/>
        </p:nvSpPr>
        <p:spPr bwMode="auto">
          <a:xfrm>
            <a:off x="0" y="4429125"/>
            <a:ext cx="8715375" cy="1928813"/>
          </a:xfrm>
          <a:prstGeom prst="rect">
            <a:avLst/>
          </a:prstGeom>
          <a:noFill/>
          <a:ln w="9525">
            <a:noFill/>
            <a:miter lim="800000"/>
            <a:headEnd/>
            <a:tailEnd/>
          </a:ln>
        </p:spPr>
        <p:txBody>
          <a:bodyPr/>
          <a:lstStyle/>
          <a:p>
            <a:pPr marL="342900" indent="-342900">
              <a:spcBef>
                <a:spcPct val="20000"/>
              </a:spcBef>
              <a:defRPr/>
            </a:pPr>
            <a:endParaRPr lang="en-US" sz="2400" kern="0" dirty="0">
              <a:latin typeface="+mn-lt"/>
            </a:endParaRPr>
          </a:p>
          <a:p>
            <a:pPr marL="342900" indent="-342900">
              <a:spcBef>
                <a:spcPct val="20000"/>
              </a:spcBef>
              <a:defRPr/>
            </a:pPr>
            <a:endParaRPr lang="en-US" sz="2400" kern="0" dirty="0">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 name="Rectangle 37"/>
          <p:cNvSpPr>
            <a:spLocks noChangeArrowheads="1"/>
          </p:cNvSpPr>
          <p:nvPr/>
        </p:nvSpPr>
        <p:spPr bwMode="auto">
          <a:xfrm>
            <a:off x="2786063" y="3000375"/>
            <a:ext cx="3000375" cy="1428750"/>
          </a:xfrm>
          <a:prstGeom prst="rect">
            <a:avLst/>
          </a:prstGeom>
          <a:solidFill>
            <a:schemeClr val="bg1"/>
          </a:solidFill>
          <a:ln w="9525" algn="ctr">
            <a:noFill/>
            <a:round/>
            <a:headEnd/>
            <a:tailEnd/>
          </a:ln>
        </p:spPr>
        <p:txBody>
          <a:bodyPr wrap="none">
            <a:spAutoFit/>
          </a:bodyPr>
          <a:lstStyle/>
          <a:p>
            <a:endParaRPr lang="en-US"/>
          </a:p>
        </p:txBody>
      </p:sp>
      <p:sp>
        <p:nvSpPr>
          <p:cNvPr id="43" name="Rounded Rectangle 42"/>
          <p:cNvSpPr/>
          <p:nvPr/>
        </p:nvSpPr>
        <p:spPr>
          <a:xfrm>
            <a:off x="0" y="5643563"/>
            <a:ext cx="2500313" cy="121443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a:p>
        </p:txBody>
      </p:sp>
      <p:sp>
        <p:nvSpPr>
          <p:cNvPr id="25" name="Footer Placeholder 4"/>
          <p:cNvSpPr>
            <a:spLocks noGrp="1"/>
          </p:cNvSpPr>
          <p:nvPr>
            <p:ph type="ftr" sz="quarter" idx="11"/>
          </p:nvPr>
        </p:nvSpPr>
        <p:spPr/>
        <p:txBody>
          <a:bodyPr/>
          <a:lstStyle/>
          <a:p>
            <a:pPr>
              <a:defRPr/>
            </a:pPr>
            <a:r>
              <a:rPr lang="en-US"/>
              <a:t>CPSC 322, Lecture 2</a:t>
            </a:r>
          </a:p>
        </p:txBody>
      </p:sp>
      <p:sp>
        <p:nvSpPr>
          <p:cNvPr id="26" name="Slide Number Placeholder 5"/>
          <p:cNvSpPr>
            <a:spLocks noGrp="1"/>
          </p:cNvSpPr>
          <p:nvPr>
            <p:ph type="sldNum" sz="quarter" idx="12"/>
          </p:nvPr>
        </p:nvSpPr>
        <p:spPr/>
        <p:txBody>
          <a:bodyPr/>
          <a:lstStyle/>
          <a:p>
            <a:pPr>
              <a:defRPr/>
            </a:pPr>
            <a:r>
              <a:rPr lang="en-US"/>
              <a:t>Slide </a:t>
            </a:r>
            <a:fld id="{14751D8A-AF98-48F2-8AB2-37E0A9982BDD}" type="slidenum">
              <a:rPr lang="en-US"/>
              <a:pPr>
                <a:defRPr/>
              </a:pPr>
              <a:t>48</a:t>
            </a:fld>
            <a:endParaRPr lang="en-US"/>
          </a:p>
        </p:txBody>
      </p:sp>
      <p:sp>
        <p:nvSpPr>
          <p:cNvPr id="1066" name="Rectangle 2"/>
          <p:cNvSpPr>
            <a:spLocks noGrp="1" noChangeArrowheads="1"/>
          </p:cNvSpPr>
          <p:nvPr>
            <p:ph type="title"/>
          </p:nvPr>
        </p:nvSpPr>
        <p:spPr>
          <a:xfrm>
            <a:off x="0" y="0"/>
            <a:ext cx="9144000" cy="685800"/>
          </a:xfrm>
        </p:spPr>
        <p:txBody>
          <a:bodyPr/>
          <a:lstStyle/>
          <a:p>
            <a:pPr eaLnBrk="1" hangingPunct="1"/>
            <a:r>
              <a:rPr lang="en-US" dirty="0" err="1" smtClean="0"/>
              <a:t>Cpsc</a:t>
            </a:r>
            <a:r>
              <a:rPr lang="en-US" dirty="0" smtClean="0"/>
              <a:t> 322 </a:t>
            </a:r>
            <a:r>
              <a:rPr lang="en-US" smtClean="0"/>
              <a:t>Big Picture</a:t>
            </a:r>
            <a:endParaRPr lang="en-US" dirty="0" smtClean="0"/>
          </a:p>
        </p:txBody>
      </p:sp>
      <p:sp>
        <p:nvSpPr>
          <p:cNvPr id="1067"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a:latin typeface="Arial Unicode MS" pitchFamily="34" charset="-128"/>
            </a:endParaRPr>
          </a:p>
        </p:txBody>
      </p:sp>
      <p:sp>
        <p:nvSpPr>
          <p:cNvPr id="1068" name="Rectangle 7"/>
          <p:cNvSpPr>
            <a:spLocks noGrp="1" noChangeArrowheads="1"/>
          </p:cNvSpPr>
          <p:nvPr>
            <p:ph type="body" idx="1"/>
          </p:nvPr>
        </p:nvSpPr>
        <p:spPr>
          <a:xfrm>
            <a:off x="4857750" y="785813"/>
            <a:ext cx="2428875" cy="503237"/>
          </a:xfrm>
        </p:spPr>
        <p:txBody>
          <a:bodyPr/>
          <a:lstStyle/>
          <a:p>
            <a:pPr eaLnBrk="1" hangingPunct="1"/>
            <a:r>
              <a:rPr lang="en-US" b="1" smtClean="0"/>
              <a:t>Environment</a:t>
            </a:r>
          </a:p>
        </p:txBody>
      </p:sp>
      <p:sp>
        <p:nvSpPr>
          <p:cNvPr id="1069" name="Rectangle 8"/>
          <p:cNvSpPr>
            <a:spLocks noChangeArrowheads="1"/>
          </p:cNvSpPr>
          <p:nvPr/>
        </p:nvSpPr>
        <p:spPr bwMode="auto">
          <a:xfrm>
            <a:off x="0" y="1500188"/>
            <a:ext cx="1701800" cy="503237"/>
          </a:xfrm>
          <a:prstGeom prst="rect">
            <a:avLst/>
          </a:prstGeom>
          <a:noFill/>
          <a:ln w="9525">
            <a:noFill/>
            <a:miter lim="800000"/>
            <a:headEnd/>
            <a:tailEnd/>
          </a:ln>
        </p:spPr>
        <p:txBody>
          <a:bodyPr/>
          <a:lstStyle/>
          <a:p>
            <a:pPr marL="342900" indent="-342900">
              <a:spcBef>
                <a:spcPct val="20000"/>
              </a:spcBef>
            </a:pPr>
            <a:r>
              <a:rPr lang="en-US">
                <a:latin typeface="Arial Unicode MS" pitchFamily="34" charset="-128"/>
              </a:rPr>
              <a:t>Problem</a:t>
            </a:r>
          </a:p>
        </p:txBody>
      </p:sp>
      <p:sp>
        <p:nvSpPr>
          <p:cNvPr id="1070" name="Rectangle 9"/>
          <p:cNvSpPr>
            <a:spLocks noChangeArrowheads="1"/>
          </p:cNvSpPr>
          <p:nvPr/>
        </p:nvSpPr>
        <p:spPr bwMode="auto">
          <a:xfrm>
            <a:off x="1000125" y="3500438"/>
            <a:ext cx="1512888" cy="503237"/>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Query</a:t>
            </a:r>
          </a:p>
        </p:txBody>
      </p:sp>
      <p:sp>
        <p:nvSpPr>
          <p:cNvPr id="1071" name="Rectangle 10"/>
          <p:cNvSpPr>
            <a:spLocks noChangeArrowheads="1"/>
          </p:cNvSpPr>
          <p:nvPr/>
        </p:nvSpPr>
        <p:spPr bwMode="auto">
          <a:xfrm>
            <a:off x="928688" y="5143500"/>
            <a:ext cx="1601787" cy="419100"/>
          </a:xfrm>
          <a:prstGeom prst="rect">
            <a:avLst/>
          </a:prstGeom>
          <a:noFill/>
          <a:ln w="9525">
            <a:noFill/>
            <a:miter lim="800000"/>
            <a:headEnd/>
            <a:tailEnd/>
          </a:ln>
        </p:spPr>
        <p:txBody>
          <a:bodyPr/>
          <a:lstStyle/>
          <a:p>
            <a:pPr marL="342900" indent="-342900">
              <a:lnSpc>
                <a:spcPct val="75000"/>
              </a:lnSpc>
              <a:spcBef>
                <a:spcPct val="20000"/>
              </a:spcBef>
            </a:pPr>
            <a:r>
              <a:rPr lang="en-US" sz="2400">
                <a:latin typeface="Arial Unicode MS" pitchFamily="34" charset="-128"/>
              </a:rPr>
              <a:t>Planning</a:t>
            </a:r>
          </a:p>
        </p:txBody>
      </p:sp>
      <p:sp>
        <p:nvSpPr>
          <p:cNvPr id="1072" name="Rectangle 11"/>
          <p:cNvSpPr>
            <a:spLocks noChangeArrowheads="1"/>
          </p:cNvSpPr>
          <p:nvPr/>
        </p:nvSpPr>
        <p:spPr bwMode="auto">
          <a:xfrm>
            <a:off x="3357563" y="1214438"/>
            <a:ext cx="2159000"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Deterministic</a:t>
            </a:r>
          </a:p>
        </p:txBody>
      </p:sp>
      <p:sp>
        <p:nvSpPr>
          <p:cNvPr id="1073" name="Rectangle 12"/>
          <p:cNvSpPr>
            <a:spLocks noChangeArrowheads="1"/>
          </p:cNvSpPr>
          <p:nvPr/>
        </p:nvSpPr>
        <p:spPr bwMode="auto">
          <a:xfrm>
            <a:off x="6500813" y="1143000"/>
            <a:ext cx="2159000" cy="503238"/>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Stochastic</a:t>
            </a:r>
          </a:p>
        </p:txBody>
      </p:sp>
      <p:sp>
        <p:nvSpPr>
          <p:cNvPr id="1074" name="Rectangle 13"/>
          <p:cNvSpPr>
            <a:spLocks noChangeArrowheads="1"/>
          </p:cNvSpPr>
          <p:nvPr/>
        </p:nvSpPr>
        <p:spPr bwMode="auto">
          <a:xfrm>
            <a:off x="2786063" y="1643063"/>
            <a:ext cx="6143625" cy="4572000"/>
          </a:xfrm>
          <a:prstGeom prst="rect">
            <a:avLst/>
          </a:prstGeom>
          <a:noFill/>
          <a:ln w="9525">
            <a:solidFill>
              <a:schemeClr val="tx1"/>
            </a:solidFill>
            <a:miter lim="800000"/>
            <a:headEnd/>
            <a:tailEnd/>
          </a:ln>
        </p:spPr>
        <p:txBody>
          <a:bodyPr wrap="none" anchor="ctr"/>
          <a:lstStyle/>
          <a:p>
            <a:endParaRPr lang="en-US"/>
          </a:p>
        </p:txBody>
      </p:sp>
      <p:sp>
        <p:nvSpPr>
          <p:cNvPr id="1075" name="Line 14"/>
          <p:cNvSpPr>
            <a:spLocks noChangeShapeType="1"/>
          </p:cNvSpPr>
          <p:nvPr/>
        </p:nvSpPr>
        <p:spPr bwMode="auto">
          <a:xfrm flipH="1">
            <a:off x="5786438" y="1643063"/>
            <a:ext cx="46037" cy="4572000"/>
          </a:xfrm>
          <a:prstGeom prst="line">
            <a:avLst/>
          </a:prstGeom>
          <a:noFill/>
          <a:ln w="9525">
            <a:solidFill>
              <a:schemeClr val="tx1"/>
            </a:solidFill>
            <a:round/>
            <a:headEnd/>
            <a:tailEnd/>
          </a:ln>
        </p:spPr>
        <p:txBody>
          <a:bodyPr/>
          <a:lstStyle/>
          <a:p>
            <a:endParaRPr lang="en-US"/>
          </a:p>
        </p:txBody>
      </p:sp>
      <p:sp>
        <p:nvSpPr>
          <p:cNvPr id="1076" name="Rectangle 16"/>
          <p:cNvSpPr>
            <a:spLocks noChangeArrowheads="1"/>
          </p:cNvSpPr>
          <p:nvPr/>
        </p:nvSpPr>
        <p:spPr bwMode="auto">
          <a:xfrm>
            <a:off x="4286250" y="2000250"/>
            <a:ext cx="1295400"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7" name="Rectangle 17"/>
          <p:cNvSpPr>
            <a:spLocks noChangeArrowheads="1"/>
          </p:cNvSpPr>
          <p:nvPr/>
        </p:nvSpPr>
        <p:spPr bwMode="auto">
          <a:xfrm>
            <a:off x="2786063" y="1643063"/>
            <a:ext cx="2786062" cy="357187"/>
          </a:xfrm>
          <a:prstGeom prst="rect">
            <a:avLst/>
          </a:prstGeom>
          <a:noFill/>
          <a:ln w="9525">
            <a:solidFill>
              <a:schemeClr val="accent2"/>
            </a:solidFill>
            <a:miter lim="800000"/>
            <a:headEnd/>
            <a:tailEnd/>
          </a:ln>
        </p:spPr>
        <p:txBody>
          <a:bodyPr/>
          <a:lstStyle/>
          <a:p>
            <a:pPr marL="342900" indent="-342900" algn="ctr">
              <a:lnSpc>
                <a:spcPct val="75000"/>
              </a:lnSpc>
              <a:spcBef>
                <a:spcPct val="20000"/>
              </a:spcBef>
            </a:pPr>
            <a:r>
              <a:rPr lang="en-US" sz="2400">
                <a:solidFill>
                  <a:schemeClr val="accent2"/>
                </a:solidFill>
                <a:latin typeface="Arial Unicode MS" pitchFamily="34" charset="-128"/>
              </a:rPr>
              <a:t>Arc Consistency</a:t>
            </a:r>
          </a:p>
        </p:txBody>
      </p:sp>
      <p:sp>
        <p:nvSpPr>
          <p:cNvPr id="1078" name="Rectangle 18"/>
          <p:cNvSpPr>
            <a:spLocks noChangeArrowheads="1"/>
          </p:cNvSpPr>
          <p:nvPr/>
        </p:nvSpPr>
        <p:spPr bwMode="auto">
          <a:xfrm>
            <a:off x="3357563" y="3786188"/>
            <a:ext cx="1295400"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79" name="Rectangle 20"/>
          <p:cNvSpPr>
            <a:spLocks noChangeArrowheads="1"/>
          </p:cNvSpPr>
          <p:nvPr/>
        </p:nvSpPr>
        <p:spPr bwMode="auto">
          <a:xfrm>
            <a:off x="3143250" y="5357813"/>
            <a:ext cx="1176338"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Search</a:t>
            </a:r>
          </a:p>
        </p:txBody>
      </p:sp>
      <p:sp>
        <p:nvSpPr>
          <p:cNvPr id="1081" name="Rectangle 24"/>
          <p:cNvSpPr>
            <a:spLocks noChangeArrowheads="1"/>
          </p:cNvSpPr>
          <p:nvPr/>
        </p:nvSpPr>
        <p:spPr bwMode="auto">
          <a:xfrm>
            <a:off x="6357938" y="3500438"/>
            <a:ext cx="2428875" cy="503237"/>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82" name="Rectangle 9"/>
          <p:cNvSpPr>
            <a:spLocks noChangeArrowheads="1"/>
          </p:cNvSpPr>
          <p:nvPr/>
        </p:nvSpPr>
        <p:spPr bwMode="auto">
          <a:xfrm>
            <a:off x="642938" y="2214563"/>
            <a:ext cx="2214562" cy="642937"/>
          </a:xfrm>
          <a:prstGeom prst="rect">
            <a:avLst/>
          </a:prstGeom>
          <a:noFill/>
          <a:ln w="9525">
            <a:noFill/>
            <a:miter lim="800000"/>
            <a:headEnd/>
            <a:tailEnd/>
          </a:ln>
        </p:spPr>
        <p:txBody>
          <a:bodyPr/>
          <a:lstStyle/>
          <a:p>
            <a:pPr marL="342900" indent="-342900" algn="ctr">
              <a:lnSpc>
                <a:spcPct val="75000"/>
              </a:lnSpc>
              <a:spcBef>
                <a:spcPct val="20000"/>
              </a:spcBef>
            </a:pPr>
            <a:r>
              <a:rPr lang="en-US" sz="2400">
                <a:latin typeface="Arial Unicode MS" pitchFamily="34" charset="-128"/>
              </a:rPr>
              <a:t>Constraint Satisfaction</a:t>
            </a:r>
          </a:p>
        </p:txBody>
      </p:sp>
      <p:sp>
        <p:nvSpPr>
          <p:cNvPr id="1083" name="Rectangle 9"/>
          <p:cNvSpPr>
            <a:spLocks noChangeArrowheads="1"/>
          </p:cNvSpPr>
          <p:nvPr/>
        </p:nvSpPr>
        <p:spPr bwMode="auto">
          <a:xfrm>
            <a:off x="2714625" y="342900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Logics</a:t>
            </a:r>
          </a:p>
        </p:txBody>
      </p:sp>
      <p:sp>
        <p:nvSpPr>
          <p:cNvPr id="1084" name="Rectangle 9"/>
          <p:cNvSpPr>
            <a:spLocks noChangeArrowheads="1"/>
          </p:cNvSpPr>
          <p:nvPr/>
        </p:nvSpPr>
        <p:spPr bwMode="auto">
          <a:xfrm>
            <a:off x="2857500" y="4643438"/>
            <a:ext cx="1512888" cy="35718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STRIPS</a:t>
            </a:r>
          </a:p>
        </p:txBody>
      </p:sp>
      <p:cxnSp>
        <p:nvCxnSpPr>
          <p:cNvPr id="31" name="Straight Connector 30"/>
          <p:cNvCxnSpPr/>
          <p:nvPr/>
        </p:nvCxnSpPr>
        <p:spPr>
          <a:xfrm>
            <a:off x="2643188" y="3000375"/>
            <a:ext cx="6286500" cy="1588"/>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643188" y="4429125"/>
            <a:ext cx="6286500" cy="1588"/>
          </a:xfrm>
          <a:prstGeom prst="line">
            <a:avLst/>
          </a:prstGeom>
        </p:spPr>
        <p:style>
          <a:lnRef idx="1">
            <a:schemeClr val="dk1"/>
          </a:lnRef>
          <a:fillRef idx="0">
            <a:schemeClr val="dk1"/>
          </a:fillRef>
          <a:effectRef idx="0">
            <a:schemeClr val="dk1"/>
          </a:effectRef>
          <a:fontRef idx="minor">
            <a:schemeClr val="tx1"/>
          </a:fontRef>
        </p:style>
      </p:cxnSp>
      <p:sp>
        <p:nvSpPr>
          <p:cNvPr id="1087" name="Rectangle 9"/>
          <p:cNvSpPr>
            <a:spLocks noChangeArrowheads="1"/>
          </p:cNvSpPr>
          <p:nvPr/>
        </p:nvSpPr>
        <p:spPr bwMode="auto">
          <a:xfrm>
            <a:off x="5715000"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Belief Nets</a:t>
            </a:r>
          </a:p>
        </p:txBody>
      </p:sp>
      <p:sp>
        <p:nvSpPr>
          <p:cNvPr id="1088" name="Rectangle 9"/>
          <p:cNvSpPr>
            <a:spLocks noChangeArrowheads="1"/>
          </p:cNvSpPr>
          <p:nvPr/>
        </p:nvSpPr>
        <p:spPr bwMode="auto">
          <a:xfrm>
            <a:off x="2714625" y="2286000"/>
            <a:ext cx="1785938" cy="50323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Vars + </a:t>
            </a:r>
          </a:p>
          <a:p>
            <a:pPr marL="342900" indent="-342900">
              <a:lnSpc>
                <a:spcPct val="75000"/>
              </a:lnSpc>
              <a:spcBef>
                <a:spcPct val="20000"/>
              </a:spcBef>
            </a:pPr>
            <a:r>
              <a:rPr lang="en-US" sz="2400" i="1">
                <a:latin typeface="Arial Unicode MS" pitchFamily="34" charset="-128"/>
              </a:rPr>
              <a:t>Constraints</a:t>
            </a:r>
          </a:p>
        </p:txBody>
      </p:sp>
      <p:sp>
        <p:nvSpPr>
          <p:cNvPr id="1089" name="Rectangle 9"/>
          <p:cNvSpPr>
            <a:spLocks noChangeArrowheads="1"/>
          </p:cNvSpPr>
          <p:nvPr/>
        </p:nvSpPr>
        <p:spPr bwMode="auto">
          <a:xfrm>
            <a:off x="5867400" y="4648200"/>
            <a:ext cx="2357438" cy="357187"/>
          </a:xfrm>
          <a:prstGeom prst="rect">
            <a:avLst/>
          </a:prstGeom>
          <a:noFill/>
          <a:ln w="9525">
            <a:noFill/>
            <a:miter lim="800000"/>
            <a:headEnd/>
            <a:tailEnd/>
          </a:ln>
        </p:spPr>
        <p:txBody>
          <a:bodyPr/>
          <a:lstStyle/>
          <a:p>
            <a:pPr marL="342900" indent="-342900">
              <a:lnSpc>
                <a:spcPct val="75000"/>
              </a:lnSpc>
              <a:spcBef>
                <a:spcPct val="20000"/>
              </a:spcBef>
            </a:pPr>
            <a:r>
              <a:rPr lang="en-US" sz="2400" i="1" dirty="0">
                <a:latin typeface="Arial Unicode MS" pitchFamily="34" charset="-128"/>
              </a:rPr>
              <a:t>Decision Nets</a:t>
            </a:r>
          </a:p>
        </p:txBody>
      </p:sp>
      <p:sp>
        <p:nvSpPr>
          <p:cNvPr id="1091" name="Rectangle 24"/>
          <p:cNvSpPr>
            <a:spLocks noChangeArrowheads="1"/>
          </p:cNvSpPr>
          <p:nvPr/>
        </p:nvSpPr>
        <p:spPr bwMode="auto">
          <a:xfrm>
            <a:off x="6324600" y="5181600"/>
            <a:ext cx="2428875" cy="50323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Var. Elimination</a:t>
            </a:r>
          </a:p>
        </p:txBody>
      </p:sp>
      <p:sp>
        <p:nvSpPr>
          <p:cNvPr id="1092" name="Rectangle 8"/>
          <p:cNvSpPr>
            <a:spLocks noChangeArrowheads="1"/>
          </p:cNvSpPr>
          <p:nvPr/>
        </p:nvSpPr>
        <p:spPr bwMode="auto">
          <a:xfrm>
            <a:off x="0" y="2786063"/>
            <a:ext cx="1000125"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Static</a:t>
            </a:r>
          </a:p>
        </p:txBody>
      </p:sp>
      <p:sp>
        <p:nvSpPr>
          <p:cNvPr id="1093" name="Rectangle 8"/>
          <p:cNvSpPr>
            <a:spLocks noChangeArrowheads="1"/>
          </p:cNvSpPr>
          <p:nvPr/>
        </p:nvSpPr>
        <p:spPr bwMode="auto">
          <a:xfrm>
            <a:off x="0" y="4500563"/>
            <a:ext cx="1785938" cy="503237"/>
          </a:xfrm>
          <a:prstGeom prst="rect">
            <a:avLst/>
          </a:prstGeom>
          <a:noFill/>
          <a:ln w="9525">
            <a:noFill/>
            <a:miter lim="800000"/>
            <a:headEnd/>
            <a:tailEnd/>
          </a:ln>
        </p:spPr>
        <p:txBody>
          <a:bodyPr/>
          <a:lstStyle/>
          <a:p>
            <a:pPr marL="342900" indent="-342900">
              <a:spcBef>
                <a:spcPct val="20000"/>
              </a:spcBef>
            </a:pPr>
            <a:r>
              <a:rPr lang="en-US" sz="2400">
                <a:latin typeface="Arial Unicode MS" pitchFamily="34" charset="-128"/>
              </a:rPr>
              <a:t>Sequential</a:t>
            </a:r>
          </a:p>
        </p:txBody>
      </p:sp>
      <p:sp>
        <p:nvSpPr>
          <p:cNvPr id="41" name="Left Brace 40"/>
          <p:cNvSpPr/>
          <p:nvPr/>
        </p:nvSpPr>
        <p:spPr>
          <a:xfrm>
            <a:off x="857250" y="2214563"/>
            <a:ext cx="142875" cy="2000250"/>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95" name="Rectangle 9"/>
          <p:cNvSpPr>
            <a:spLocks noChangeArrowheads="1"/>
          </p:cNvSpPr>
          <p:nvPr/>
        </p:nvSpPr>
        <p:spPr bwMode="auto">
          <a:xfrm>
            <a:off x="0" y="5715000"/>
            <a:ext cx="2428875" cy="357188"/>
          </a:xfrm>
          <a:prstGeom prst="rect">
            <a:avLst/>
          </a:prstGeom>
          <a:noFill/>
          <a:ln w="9525">
            <a:noFill/>
            <a:miter lim="800000"/>
            <a:headEnd/>
            <a:tailEnd/>
          </a:ln>
        </p:spPr>
        <p:txBody>
          <a:bodyPr/>
          <a:lstStyle/>
          <a:p>
            <a:pPr marL="342900" indent="-342900">
              <a:lnSpc>
                <a:spcPct val="75000"/>
              </a:lnSpc>
              <a:spcBef>
                <a:spcPct val="20000"/>
              </a:spcBef>
            </a:pPr>
            <a:r>
              <a:rPr lang="en-US" sz="2400" i="1">
                <a:latin typeface="Arial Unicode MS" pitchFamily="34" charset="-128"/>
              </a:rPr>
              <a:t>Representation</a:t>
            </a:r>
          </a:p>
        </p:txBody>
      </p:sp>
      <p:sp>
        <p:nvSpPr>
          <p:cNvPr id="1096" name="Rectangle 20"/>
          <p:cNvSpPr>
            <a:spLocks noChangeArrowheads="1"/>
          </p:cNvSpPr>
          <p:nvPr/>
        </p:nvSpPr>
        <p:spPr bwMode="auto">
          <a:xfrm>
            <a:off x="127000" y="6037263"/>
            <a:ext cx="2143125" cy="714375"/>
          </a:xfrm>
          <a:prstGeom prst="rect">
            <a:avLst/>
          </a:prstGeom>
          <a:noFill/>
          <a:ln w="9525">
            <a:solidFill>
              <a:schemeClr val="accent2"/>
            </a:solidFill>
            <a:miter lim="800000"/>
            <a:headEnd/>
            <a:tailEnd/>
          </a:ln>
        </p:spPr>
        <p:txBody>
          <a:bodyPr/>
          <a:lstStyle/>
          <a:p>
            <a:pPr marL="342900" indent="-342900" algn="ctr"/>
            <a:r>
              <a:rPr lang="en-US" sz="2400">
                <a:solidFill>
                  <a:schemeClr val="accent2"/>
                </a:solidFill>
                <a:latin typeface="Arial Unicode MS" pitchFamily="34" charset="-128"/>
              </a:rPr>
              <a:t>Reasoning</a:t>
            </a:r>
          </a:p>
          <a:p>
            <a:pPr marL="342900" indent="-342900" algn="ctr"/>
            <a:r>
              <a:rPr lang="en-US" sz="2400">
                <a:solidFill>
                  <a:schemeClr val="accent2"/>
                </a:solidFill>
                <a:latin typeface="Arial Unicode MS" pitchFamily="34" charset="-128"/>
              </a:rPr>
              <a:t>Technique</a:t>
            </a:r>
          </a:p>
        </p:txBody>
      </p:sp>
      <p:sp>
        <p:nvSpPr>
          <p:cNvPr id="1097" name="Rectangle 16"/>
          <p:cNvSpPr>
            <a:spLocks noChangeArrowheads="1"/>
          </p:cNvSpPr>
          <p:nvPr/>
        </p:nvSpPr>
        <p:spPr bwMode="auto">
          <a:xfrm>
            <a:off x="4857750" y="2571750"/>
            <a:ext cx="785813" cy="357188"/>
          </a:xfrm>
          <a:prstGeom prst="rect">
            <a:avLst/>
          </a:prstGeom>
          <a:noFill/>
          <a:ln w="9525">
            <a:solidFill>
              <a:schemeClr val="accent2"/>
            </a:solidFill>
            <a:miter lim="800000"/>
            <a:headEnd/>
            <a:tailEnd/>
          </a:ln>
        </p:spPr>
        <p:txBody>
          <a:bodyPr/>
          <a:lstStyle/>
          <a:p>
            <a:pPr marL="342900" indent="-342900">
              <a:spcBef>
                <a:spcPct val="20000"/>
              </a:spcBef>
            </a:pPr>
            <a:r>
              <a:rPr lang="en-US" sz="2400">
                <a:solidFill>
                  <a:schemeClr val="accent2"/>
                </a:solidFill>
                <a:latin typeface="Arial Unicode MS" pitchFamily="34" charset="-128"/>
              </a:rPr>
              <a:t>SLS</a:t>
            </a:r>
          </a:p>
        </p:txBody>
      </p:sp>
      <p:sp>
        <p:nvSpPr>
          <p:cNvPr id="1098" name="Rectangle 9"/>
          <p:cNvSpPr>
            <a:spLocks noChangeArrowheads="1"/>
          </p:cNvSpPr>
          <p:nvPr/>
        </p:nvSpPr>
        <p:spPr bwMode="auto">
          <a:xfrm>
            <a:off x="5715000" y="4143375"/>
            <a:ext cx="3214688" cy="503238"/>
          </a:xfrm>
          <a:prstGeom prst="rect">
            <a:avLst/>
          </a:prstGeom>
          <a:noFill/>
          <a:ln w="9525">
            <a:noFill/>
            <a:miter lim="800000"/>
            <a:headEnd/>
            <a:tailEnd/>
          </a:ln>
        </p:spPr>
        <p:txBody>
          <a:bodyPr/>
          <a:lstStyle/>
          <a:p>
            <a:pPr marL="342900" indent="-342900">
              <a:lnSpc>
                <a:spcPct val="75000"/>
              </a:lnSpc>
              <a:spcBef>
                <a:spcPct val="20000"/>
              </a:spcBef>
            </a:pPr>
            <a:r>
              <a:rPr lang="en-US" sz="2000" i="1" dirty="0">
                <a:latin typeface="Arial Unicode MS" pitchFamily="34" charset="-128"/>
              </a:rPr>
              <a:t>Markov </a:t>
            </a:r>
            <a:r>
              <a:rPr lang="en-US" sz="2000" i="1" dirty="0" smtClean="0">
                <a:latin typeface="Arial Unicode MS" pitchFamily="34" charset="-128"/>
              </a:rPr>
              <a:t>Chains</a:t>
            </a:r>
            <a:endParaRPr lang="en-US" sz="2000" i="1" dirty="0">
              <a:latin typeface="Arial Unicode MS"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7" name="Rectangle 37"/>
          <p:cNvSpPr>
            <a:spLocks noChangeArrowheads="1"/>
          </p:cNvSpPr>
          <p:nvPr/>
        </p:nvSpPr>
        <p:spPr bwMode="auto">
          <a:xfrm>
            <a:off x="928688" y="2786063"/>
            <a:ext cx="184150" cy="400050"/>
          </a:xfrm>
          <a:prstGeom prst="rect">
            <a:avLst/>
          </a:prstGeom>
          <a:solidFill>
            <a:schemeClr val="bg1"/>
          </a:solidFill>
          <a:ln w="9525" algn="ctr">
            <a:noFill/>
            <a:round/>
            <a:headEnd/>
            <a:tailEnd/>
          </a:ln>
        </p:spPr>
        <p:txBody>
          <a:bodyPr wrap="none">
            <a:spAutoFit/>
          </a:bodyPr>
          <a:lstStyle/>
          <a:p>
            <a:endParaRPr lang="en-US" sz="2000" b="1">
              <a:solidFill>
                <a:srgbClr val="000000"/>
              </a:solidFill>
              <a:ea typeface="+mn-ea"/>
              <a:cs typeface="+mn-cs"/>
            </a:endParaRPr>
          </a:p>
        </p:txBody>
      </p:sp>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a typeface="+mn-ea"/>
              <a:cs typeface="+mn-cs"/>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a:solidFill>
                  <a:srgbClr val="000000"/>
                </a:solidFill>
                <a:latin typeface="Arial Unicode MS" pitchFamily="34" charset="-128"/>
                <a:ea typeface="+mn-ea"/>
                <a:cs typeface="+mn-cs"/>
              </a:rPr>
              <a:t>Query</a:t>
            </a: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1800" b="1">
                <a:solidFill>
                  <a:srgbClr val="000000"/>
                </a:solidFill>
                <a:latin typeface="Arial Unicode MS" pitchFamily="34" charset="-128"/>
                <a:ea typeface="+mn-ea"/>
                <a:cs typeface="+mn-cs"/>
              </a:rPr>
              <a:t>Planning</a:t>
            </a: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1800" b="1">
                <a:solidFill>
                  <a:srgbClr val="000000"/>
                </a:solidFill>
                <a:latin typeface="Arial Unicode MS" pitchFamily="34" charset="-128"/>
                <a:ea typeface="+mn-ea"/>
                <a:cs typeface="+mn-cs"/>
              </a:rPr>
              <a:t>Deterministic</a:t>
            </a: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a:spcBef>
                <a:spcPct val="20000"/>
              </a:spcBef>
            </a:pPr>
            <a:r>
              <a:rPr lang="en-US" sz="1800" b="1">
                <a:solidFill>
                  <a:srgbClr val="000000"/>
                </a:solidFill>
                <a:latin typeface="Arial Unicode MS" pitchFamily="34" charset="-128"/>
                <a:ea typeface="+mn-ea"/>
                <a:cs typeface="+mn-cs"/>
              </a:rPr>
              <a:t>Stochastic</a:t>
            </a:r>
          </a:p>
        </p:txBody>
      </p:sp>
      <p:sp>
        <p:nvSpPr>
          <p:cNvPr id="17443" name="Rectangle 13"/>
          <p:cNvSpPr>
            <a:spLocks noChangeArrowheads="1"/>
          </p:cNvSpPr>
          <p:nvPr/>
        </p:nvSpPr>
        <p:spPr bwMode="auto">
          <a:xfrm>
            <a:off x="928688" y="2000250"/>
            <a:ext cx="5572138" cy="3786204"/>
          </a:xfrm>
          <a:prstGeom prst="rect">
            <a:avLst/>
          </a:prstGeom>
          <a:noFill/>
          <a:ln w="9525">
            <a:solidFill>
              <a:schemeClr val="tx1"/>
            </a:solidFill>
            <a:miter lim="800000"/>
            <a:headEnd/>
            <a:tailEnd/>
          </a:ln>
        </p:spPr>
        <p:txBody>
          <a:bodyPr wrap="none" anchor="ctr"/>
          <a:lstStyle/>
          <a:p>
            <a:endParaRPr lang="en-US" sz="2000" b="1">
              <a:solidFill>
                <a:srgbClr val="000000"/>
              </a:solidFill>
              <a:ea typeface="+mn-ea"/>
              <a:cs typeface="+mn-cs"/>
            </a:endParaRPr>
          </a:p>
        </p:txBody>
      </p:sp>
      <p:sp>
        <p:nvSpPr>
          <p:cNvPr id="17444" name="Line 14"/>
          <p:cNvSpPr>
            <a:spLocks noChangeShapeType="1"/>
          </p:cNvSpPr>
          <p:nvPr/>
        </p:nvSpPr>
        <p:spPr bwMode="auto">
          <a:xfrm flipH="1">
            <a:off x="3428992" y="2143125"/>
            <a:ext cx="46046" cy="3643329"/>
          </a:xfrm>
          <a:prstGeom prst="line">
            <a:avLst/>
          </a:prstGeom>
          <a:noFill/>
          <a:ln w="9525">
            <a:solidFill>
              <a:schemeClr val="tx1"/>
            </a:solidFill>
            <a:round/>
            <a:headEnd/>
            <a:tailEnd/>
          </a:ln>
        </p:spPr>
        <p:txBody>
          <a:bodyPr/>
          <a:lstStyle/>
          <a:p>
            <a:endParaRPr lang="en-US" b="1">
              <a:solidFill>
                <a:srgbClr val="000000"/>
              </a:solidFill>
              <a:ea typeface="+mn-ea"/>
              <a:cs typeface="+mn-cs"/>
            </a:endParaRPr>
          </a:p>
        </p:txBody>
      </p:sp>
      <p:sp>
        <p:nvSpPr>
          <p:cNvPr id="17445" name="Rectangle 23"/>
          <p:cNvSpPr>
            <a:spLocks noChangeArrowheads="1"/>
          </p:cNvSpPr>
          <p:nvPr/>
        </p:nvSpPr>
        <p:spPr bwMode="auto">
          <a:xfrm>
            <a:off x="3857620" y="5072074"/>
            <a:ext cx="2214563" cy="642938"/>
          </a:xfrm>
          <a:prstGeom prst="rect">
            <a:avLst/>
          </a:prstGeom>
          <a:noFill/>
          <a:ln w="9525">
            <a:solidFill>
              <a:schemeClr val="accent2"/>
            </a:solidFill>
            <a:miter lim="800000"/>
            <a:headEnd/>
            <a:tailEnd/>
          </a:ln>
        </p:spPr>
        <p:txBody>
          <a:bodyPr/>
          <a:lstStyle/>
          <a:p>
            <a:pPr marL="342900" indent="-342900">
              <a:spcBef>
                <a:spcPct val="20000"/>
              </a:spcBef>
            </a:pPr>
            <a:r>
              <a:rPr lang="en-US" sz="1800" b="1">
                <a:solidFill>
                  <a:srgbClr val="3333CC"/>
                </a:solidFill>
                <a:latin typeface="Arial Unicode MS" pitchFamily="34" charset="-128"/>
                <a:ea typeface="+mn-ea"/>
                <a:cs typeface="+mn-cs"/>
              </a:rPr>
              <a:t>More sophisticated reasoning</a:t>
            </a:r>
          </a:p>
        </p:txBody>
      </p:sp>
      <p:sp>
        <p:nvSpPr>
          <p:cNvPr id="17446" name="Rectangle 24"/>
          <p:cNvSpPr>
            <a:spLocks noChangeArrowheads="1"/>
          </p:cNvSpPr>
          <p:nvPr/>
        </p:nvSpPr>
        <p:spPr bwMode="auto">
          <a:xfrm>
            <a:off x="3571875" y="3357563"/>
            <a:ext cx="2143125" cy="714375"/>
          </a:xfrm>
          <a:prstGeom prst="rect">
            <a:avLst/>
          </a:prstGeom>
          <a:noFill/>
          <a:ln w="9525">
            <a:solidFill>
              <a:schemeClr val="accent2"/>
            </a:solidFill>
            <a:miter lim="800000"/>
            <a:headEnd/>
            <a:tailEnd/>
          </a:ln>
        </p:spPr>
        <p:txBody>
          <a:bodyPr/>
          <a:lstStyle/>
          <a:p>
            <a:pPr marL="273050" indent="-342900"/>
            <a:r>
              <a:rPr lang="en-US" sz="1800" b="1">
                <a:solidFill>
                  <a:srgbClr val="3333CC"/>
                </a:solidFill>
                <a:latin typeface="Arial Unicode MS" pitchFamily="34" charset="-128"/>
                <a:ea typeface="+mn-ea"/>
                <a:cs typeface="+mn-cs"/>
              </a:rPr>
              <a:t>More sophisticated reasoning</a:t>
            </a:r>
          </a:p>
        </p:txBody>
      </p:sp>
      <p:sp>
        <p:nvSpPr>
          <p:cNvPr id="17447" name="Rectangle 9"/>
          <p:cNvSpPr>
            <a:spLocks noChangeArrowheads="1"/>
          </p:cNvSpPr>
          <p:nvPr/>
        </p:nvSpPr>
        <p:spPr bwMode="auto">
          <a:xfrm>
            <a:off x="-571500" y="2214563"/>
            <a:ext cx="2214563" cy="642937"/>
          </a:xfrm>
          <a:prstGeom prst="rect">
            <a:avLst/>
          </a:prstGeom>
          <a:noFill/>
          <a:ln w="9525">
            <a:noFill/>
            <a:miter lim="800000"/>
            <a:headEnd/>
            <a:tailEnd/>
          </a:ln>
        </p:spPr>
        <p:txBody>
          <a:bodyPr/>
          <a:lstStyle/>
          <a:p>
            <a:pPr marL="342900" indent="-342900" algn="ctr">
              <a:lnSpc>
                <a:spcPct val="75000"/>
              </a:lnSpc>
              <a:spcBef>
                <a:spcPct val="20000"/>
              </a:spcBef>
            </a:pPr>
            <a:r>
              <a:rPr lang="en-US" sz="1800" b="1">
                <a:solidFill>
                  <a:srgbClr val="000000"/>
                </a:solidFill>
                <a:latin typeface="Arial Unicode MS" pitchFamily="34" charset="-128"/>
                <a:ea typeface="+mn-ea"/>
                <a:cs typeface="+mn-cs"/>
              </a:rPr>
              <a:t>CSPs</a:t>
            </a:r>
          </a:p>
        </p:txBody>
      </p:sp>
      <p:sp>
        <p:nvSpPr>
          <p:cNvPr id="17448" name="Rectangle 9"/>
          <p:cNvSpPr>
            <a:spLocks noChangeArrowheads="1"/>
          </p:cNvSpPr>
          <p:nvPr/>
        </p:nvSpPr>
        <p:spPr bwMode="auto">
          <a:xfrm>
            <a:off x="857250" y="3143250"/>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Logics</a:t>
            </a:r>
          </a:p>
        </p:txBody>
      </p:sp>
      <p:sp>
        <p:nvSpPr>
          <p:cNvPr id="17449" name="Rectangle 9"/>
          <p:cNvSpPr>
            <a:spLocks noChangeArrowheads="1"/>
          </p:cNvSpPr>
          <p:nvPr/>
        </p:nvSpPr>
        <p:spPr bwMode="auto">
          <a:xfrm>
            <a:off x="1000125" y="4429125"/>
            <a:ext cx="2714625" cy="500063"/>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Hierarchical  Task Networks</a:t>
            </a:r>
          </a:p>
        </p:txBody>
      </p:sp>
      <p:cxnSp>
        <p:nvCxnSpPr>
          <p:cNvPr id="31" name="Straight Connector 30"/>
          <p:cNvCxnSpPr/>
          <p:nvPr/>
        </p:nvCxnSpPr>
        <p:spPr>
          <a:xfrm flipV="1">
            <a:off x="857250" y="3071813"/>
            <a:ext cx="5500688"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571875" y="3071813"/>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Belief Nets</a:t>
            </a:r>
          </a:p>
        </p:txBody>
      </p:sp>
      <p:sp>
        <p:nvSpPr>
          <p:cNvPr id="17453" name="Rectangle 9"/>
          <p:cNvSpPr>
            <a:spLocks noChangeArrowheads="1"/>
          </p:cNvSpPr>
          <p:nvPr/>
        </p:nvSpPr>
        <p:spPr bwMode="auto">
          <a:xfrm>
            <a:off x="928688" y="2000250"/>
            <a:ext cx="2428875"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Vars + Constraints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ea typeface="+mn-ea"/>
                <a:cs typeface="+mn-cs"/>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ea typeface="+mn-ea"/>
                <a:cs typeface="+mn-cs"/>
              </a:rPr>
              <a:t>Partially </a:t>
            </a:r>
            <a:r>
              <a:rPr lang="en-US" sz="1800" b="1" i="1" dirty="0">
                <a:solidFill>
                  <a:srgbClr val="000000"/>
                </a:solidFill>
                <a:latin typeface="Arial Unicode MS" pitchFamily="34" charset="-128"/>
                <a:ea typeface="+mn-ea"/>
                <a:cs typeface="+mn-cs"/>
              </a:rPr>
              <a:t>Observable MDP</a:t>
            </a:r>
          </a:p>
        </p:txBody>
      </p:sp>
      <p:sp>
        <p:nvSpPr>
          <p:cNvPr id="17455" name="Rectangle 16"/>
          <p:cNvSpPr>
            <a:spLocks noChangeArrowheads="1"/>
          </p:cNvSpPr>
          <p:nvPr/>
        </p:nvSpPr>
        <p:spPr bwMode="auto">
          <a:xfrm>
            <a:off x="1071562" y="2428875"/>
            <a:ext cx="2500305" cy="642938"/>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ea typeface="+mn-ea"/>
                <a:cs typeface="+mn-cs"/>
              </a:rPr>
              <a:t>Techniques to study</a:t>
            </a:r>
          </a:p>
          <a:p>
            <a:pPr marL="342900" indent="-342900">
              <a:spcBef>
                <a:spcPct val="20000"/>
              </a:spcBef>
            </a:pPr>
            <a:r>
              <a:rPr lang="en-US" sz="1800" b="1" dirty="0" smtClean="0">
                <a:solidFill>
                  <a:srgbClr val="3333CC"/>
                </a:solidFill>
                <a:latin typeface="Arial Unicode MS" pitchFamily="34" charset="-128"/>
                <a:ea typeface="+mn-ea"/>
                <a:cs typeface="+mn-cs"/>
              </a:rPr>
              <a:t>SLS Performance</a:t>
            </a:r>
            <a:endParaRPr lang="en-US" sz="1800" b="1" dirty="0">
              <a:solidFill>
                <a:srgbClr val="3333CC"/>
              </a:solidFill>
              <a:latin typeface="Arial Unicode MS" pitchFamily="34" charset="-128"/>
              <a:ea typeface="+mn-ea"/>
              <a:cs typeface="+mn-cs"/>
            </a:endParaRPr>
          </a:p>
        </p:txBody>
      </p:sp>
      <p:sp>
        <p:nvSpPr>
          <p:cNvPr id="17456" name="Rectangle 9"/>
          <p:cNvSpPr>
            <a:spLocks noChangeArrowheads="1"/>
          </p:cNvSpPr>
          <p:nvPr/>
        </p:nvSpPr>
        <p:spPr bwMode="auto">
          <a:xfrm>
            <a:off x="3429000" y="4071938"/>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Markov Chains and HMMs</a:t>
            </a:r>
          </a:p>
        </p:txBody>
      </p:sp>
      <p:sp>
        <p:nvSpPr>
          <p:cNvPr id="17457" name="Rectangle 9"/>
          <p:cNvSpPr>
            <a:spLocks noChangeArrowheads="1"/>
          </p:cNvSpPr>
          <p:nvPr/>
        </p:nvSpPr>
        <p:spPr bwMode="auto">
          <a:xfrm>
            <a:off x="1000125" y="4929188"/>
            <a:ext cx="2714625" cy="500062"/>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Partial Order Planning</a:t>
            </a:r>
          </a:p>
        </p:txBody>
      </p:sp>
      <p:sp>
        <p:nvSpPr>
          <p:cNvPr id="17458" name="Rectangle 9"/>
          <p:cNvSpPr>
            <a:spLocks noChangeArrowheads="1"/>
          </p:cNvSpPr>
          <p:nvPr/>
        </p:nvSpPr>
        <p:spPr bwMode="auto">
          <a:xfrm>
            <a:off x="1357313" y="3429000"/>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First Order Logics</a:t>
            </a:r>
          </a:p>
        </p:txBody>
      </p:sp>
      <p:sp>
        <p:nvSpPr>
          <p:cNvPr id="17459" name="Rectangle 9"/>
          <p:cNvSpPr>
            <a:spLocks noChangeArrowheads="1"/>
          </p:cNvSpPr>
          <p:nvPr/>
        </p:nvSpPr>
        <p:spPr bwMode="auto">
          <a:xfrm>
            <a:off x="1143000" y="3714750"/>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Temporal reasoning</a:t>
            </a:r>
          </a:p>
        </p:txBody>
      </p:sp>
      <p:sp>
        <p:nvSpPr>
          <p:cNvPr id="17460" name="Rectangle 9"/>
          <p:cNvSpPr>
            <a:spLocks noChangeArrowheads="1"/>
          </p:cNvSpPr>
          <p:nvPr/>
        </p:nvSpPr>
        <p:spPr bwMode="auto">
          <a:xfrm>
            <a:off x="1000125" y="4000500"/>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a:solidFill>
                  <a:srgbClr val="000000"/>
                </a:solidFill>
                <a:latin typeface="Arial Unicode MS" pitchFamily="34" charset="-128"/>
                <a:ea typeface="+mn-ea"/>
                <a:cs typeface="+mn-cs"/>
              </a:rPr>
              <a:t>Description Logics</a:t>
            </a:r>
          </a:p>
        </p:txBody>
      </p:sp>
      <p:sp>
        <p:nvSpPr>
          <p:cNvPr id="58" name="Rectangle 2"/>
          <p:cNvSpPr txBox="1">
            <a:spLocks noChangeArrowheads="1"/>
          </p:cNvSpPr>
          <p:nvPr/>
        </p:nvSpPr>
        <p:spPr bwMode="auto">
          <a:xfrm>
            <a:off x="4000500" y="0"/>
            <a:ext cx="4429125" cy="685800"/>
          </a:xfrm>
          <a:prstGeom prst="rect">
            <a:avLst/>
          </a:prstGeom>
          <a:noFill/>
          <a:ln w="9525">
            <a:no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kern="0" dirty="0">
                <a:solidFill>
                  <a:srgbClr val="000000"/>
                </a:solidFill>
                <a:latin typeface="Arial Unicode MS"/>
                <a:ea typeface="+mn-ea"/>
                <a:cs typeface="+mn-cs"/>
              </a:rPr>
              <a:t>After 322 …..</a:t>
            </a:r>
          </a:p>
        </p:txBody>
      </p:sp>
      <p:sp>
        <p:nvSpPr>
          <p:cNvPr id="59" name="Rectangle 2"/>
          <p:cNvSpPr txBox="1">
            <a:spLocks noChangeArrowheads="1"/>
          </p:cNvSpPr>
          <p:nvPr/>
        </p:nvSpPr>
        <p:spPr bwMode="auto">
          <a:xfrm>
            <a:off x="785813" y="500063"/>
            <a:ext cx="3286125" cy="542925"/>
          </a:xfrm>
          <a:prstGeom prst="rect">
            <a:avLst/>
          </a:prstGeom>
          <a:noFill/>
          <a:ln w="9525">
            <a:solidFill>
              <a:schemeClr val="accent2"/>
            </a:solid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a:solidFill>
                  <a:srgbClr val="3333CC"/>
                </a:solidFill>
                <a:latin typeface="Arial Unicode MS"/>
                <a:ea typeface="+mn-ea"/>
                <a:cs typeface="+mn-cs"/>
              </a:rPr>
              <a:t>322 big picture</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ea typeface="+mn-ea"/>
                <a:cs typeface="+mn-cs"/>
              </a:rPr>
              <a:t>Applications of AI</a:t>
            </a:r>
          </a:p>
        </p:txBody>
      </p:sp>
      <p:sp>
        <p:nvSpPr>
          <p:cNvPr id="62" name="Rectangle 23"/>
          <p:cNvSpPr>
            <a:spLocks noChangeArrowheads="1"/>
          </p:cNvSpPr>
          <p:nvPr/>
        </p:nvSpPr>
        <p:spPr bwMode="auto">
          <a:xfrm>
            <a:off x="6715125" y="2857500"/>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Where are the components of our representations coming from?</a:t>
            </a:r>
          </a:p>
        </p:txBody>
      </p:sp>
      <p:sp>
        <p:nvSpPr>
          <p:cNvPr id="63" name="Rectangle 23"/>
          <p:cNvSpPr>
            <a:spLocks noChangeArrowheads="1"/>
          </p:cNvSpPr>
          <p:nvPr/>
        </p:nvSpPr>
        <p:spPr bwMode="auto">
          <a:xfrm>
            <a:off x="6715125" y="4143375"/>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The probabilities?</a:t>
            </a:r>
          </a:p>
          <a:p>
            <a:pPr marL="342900" indent="-342900">
              <a:spcBef>
                <a:spcPct val="20000"/>
              </a:spcBef>
              <a:defRPr/>
            </a:pPr>
            <a:r>
              <a:rPr lang="en-US" sz="1800" b="1" i="1" dirty="0">
                <a:solidFill>
                  <a:srgbClr val="3333CC"/>
                </a:solidFill>
                <a:latin typeface="Arial Unicode MS" pitchFamily="34" charset="-128"/>
                <a:ea typeface="+mn-ea"/>
                <a:cs typeface="+mn-cs"/>
              </a:rPr>
              <a:t>The utilities?</a:t>
            </a:r>
          </a:p>
          <a:p>
            <a:pPr marL="342900" indent="-342900">
              <a:spcBef>
                <a:spcPct val="20000"/>
              </a:spcBef>
              <a:defRPr/>
            </a:pPr>
            <a:r>
              <a:rPr lang="en-US" sz="1800" b="1" i="1" dirty="0">
                <a:solidFill>
                  <a:srgbClr val="3333CC"/>
                </a:solidFill>
                <a:latin typeface="Arial Unicode MS" pitchFamily="34" charset="-128"/>
                <a:ea typeface="+mn-ea"/>
                <a:cs typeface="+mn-cs"/>
              </a:rPr>
              <a:t>The logical formulas?</a:t>
            </a:r>
          </a:p>
        </p:txBody>
      </p:sp>
      <p:sp>
        <p:nvSpPr>
          <p:cNvPr id="64" name="Rectangle 23"/>
          <p:cNvSpPr>
            <a:spLocks noChangeArrowheads="1"/>
          </p:cNvSpPr>
          <p:nvPr/>
        </p:nvSpPr>
        <p:spPr bwMode="auto">
          <a:xfrm>
            <a:off x="6715125" y="5357813"/>
            <a:ext cx="242887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From people and from data!</a:t>
            </a:r>
          </a:p>
        </p:txBody>
      </p:sp>
      <p:sp>
        <p:nvSpPr>
          <p:cNvPr id="65" name="Rectangle 23"/>
          <p:cNvSpPr>
            <a:spLocks noChangeArrowheads="1"/>
          </p:cNvSpPr>
          <p:nvPr/>
        </p:nvSpPr>
        <p:spPr bwMode="auto">
          <a:xfrm>
            <a:off x="5715000" y="642938"/>
            <a:ext cx="385762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2400" b="1" dirty="0">
                <a:solidFill>
                  <a:srgbClr val="3333CC"/>
                </a:solidFill>
                <a:latin typeface="Arial Unicode MS" pitchFamily="34" charset="-128"/>
                <a:ea typeface="+mn-ea"/>
                <a:cs typeface="+mn-cs"/>
              </a:rPr>
              <a:t>Machine Learning</a:t>
            </a:r>
          </a:p>
          <a:p>
            <a:pPr marL="342900" indent="-342900">
              <a:spcBef>
                <a:spcPct val="20000"/>
              </a:spcBef>
              <a:defRPr/>
            </a:pPr>
            <a:r>
              <a:rPr lang="en-US" sz="2400" b="1" dirty="0">
                <a:solidFill>
                  <a:srgbClr val="3333CC"/>
                </a:solidFill>
                <a:latin typeface="Arial Unicode MS" pitchFamily="34" charset="-128"/>
                <a:ea typeface="+mn-ea"/>
                <a:cs typeface="+mn-cs"/>
              </a:rPr>
              <a:t>Knowledge Acquisition</a:t>
            </a:r>
          </a:p>
          <a:p>
            <a:pPr marL="342900" indent="-342900">
              <a:spcBef>
                <a:spcPct val="20000"/>
              </a:spcBef>
              <a:defRPr/>
            </a:pPr>
            <a:r>
              <a:rPr lang="en-US" sz="2400" b="1" dirty="0">
                <a:solidFill>
                  <a:srgbClr val="3333CC"/>
                </a:solidFill>
                <a:latin typeface="Arial Unicode MS" pitchFamily="34" charset="-128"/>
                <a:ea typeface="+mn-ea"/>
                <a:cs typeface="+mn-cs"/>
              </a:rPr>
              <a:t>Preference Elicitation</a:t>
            </a:r>
          </a:p>
          <a:p>
            <a:pPr marL="342900" indent="-342900">
              <a:spcBef>
                <a:spcPct val="20000"/>
              </a:spcBef>
              <a:defRPr/>
            </a:pPr>
            <a:endParaRPr lang="en-US" sz="2000" b="1" i="1" dirty="0">
              <a:solidFill>
                <a:srgbClr val="3333CC"/>
              </a:solidFill>
              <a:latin typeface="Arial Unicode MS" pitchFamily="34" charset="-128"/>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Lecture Overview</a:t>
            </a:r>
          </a:p>
        </p:txBody>
      </p:sp>
      <p:sp>
        <p:nvSpPr>
          <p:cNvPr id="21507" name="Rectangle 3"/>
          <p:cNvSpPr>
            <a:spLocks noGrp="1" noChangeArrowheads="1"/>
          </p:cNvSpPr>
          <p:nvPr>
            <p:ph type="body" idx="1"/>
          </p:nvPr>
        </p:nvSpPr>
        <p:spPr>
          <a:xfrm>
            <a:off x="381000" y="914400"/>
            <a:ext cx="8534400" cy="5334000"/>
          </a:xfrm>
        </p:spPr>
        <p:txBody>
          <a:bodyPr/>
          <a:lstStyle/>
          <a:p>
            <a:pPr eaLnBrk="1" hangingPunct="1">
              <a:buFontTx/>
              <a:buChar char="•"/>
            </a:pPr>
            <a:r>
              <a:rPr lang="en-US" sz="3600" b="1" dirty="0" smtClean="0">
                <a:solidFill>
                  <a:schemeClr val="tx2"/>
                </a:solidFill>
              </a:rPr>
              <a:t>One-Off Decision </a:t>
            </a:r>
          </a:p>
          <a:p>
            <a:pPr lvl="1" eaLnBrk="1" hangingPunct="1"/>
            <a:r>
              <a:rPr lang="en-US" sz="3200" dirty="0" smtClean="0">
                <a:solidFill>
                  <a:schemeClr val="tx2"/>
                </a:solidFill>
              </a:rPr>
              <a:t>Example</a:t>
            </a:r>
          </a:p>
          <a:p>
            <a:pPr lvl="1" eaLnBrk="1" hangingPunct="1"/>
            <a:r>
              <a:rPr lang="en-US" sz="3200" dirty="0" smtClean="0">
                <a:solidFill>
                  <a:schemeClr val="tx2"/>
                </a:solidFill>
              </a:rPr>
              <a:t>Optimal Decision: Utilities / Preferences</a:t>
            </a:r>
          </a:p>
          <a:p>
            <a:pPr lvl="1" eaLnBrk="1" hangingPunct="1"/>
            <a:r>
              <a:rPr lang="en-US" sz="3200" dirty="0" smtClean="0">
                <a:solidFill>
                  <a:schemeClr val="tx2"/>
                </a:solidFill>
              </a:rPr>
              <a:t>Single stage Decision Networks</a:t>
            </a:r>
          </a:p>
          <a:p>
            <a:pPr eaLnBrk="1" hangingPunct="1">
              <a:buFontTx/>
              <a:buChar char="•"/>
            </a:pPr>
            <a:r>
              <a:rPr lang="en-US" sz="3600" dirty="0" smtClean="0">
                <a:solidFill>
                  <a:schemeClr val="tx2"/>
                </a:solidFill>
              </a:rPr>
              <a:t>Sequential Decisions</a:t>
            </a:r>
          </a:p>
          <a:p>
            <a:pPr lvl="1" eaLnBrk="1" hangingPunct="1"/>
            <a:r>
              <a:rPr lang="en-US" sz="3200" dirty="0" smtClean="0">
                <a:solidFill>
                  <a:schemeClr val="tx2"/>
                </a:solidFill>
              </a:rPr>
              <a:t>Representation</a:t>
            </a:r>
          </a:p>
          <a:p>
            <a:pPr lvl="1" eaLnBrk="1" hangingPunct="1"/>
            <a:r>
              <a:rPr lang="en-US" sz="3200" dirty="0" smtClean="0">
                <a:solidFill>
                  <a:schemeClr val="tx2"/>
                </a:solidFill>
              </a:rPr>
              <a:t>Policies</a:t>
            </a:r>
          </a:p>
          <a:p>
            <a:pPr lvl="1" eaLnBrk="1" hangingPunct="1"/>
            <a:r>
              <a:rPr lang="en-US" sz="3200" dirty="0" smtClean="0">
                <a:solidFill>
                  <a:schemeClr val="tx2"/>
                </a:solidFill>
              </a:rPr>
              <a:t>Finding Optimal Policies</a:t>
            </a:r>
          </a:p>
          <a:p>
            <a:pPr eaLnBrk="1" hangingPunct="1"/>
            <a:endParaRPr lang="en-US" sz="3600" dirty="0" smtClean="0">
              <a:solidFill>
                <a:schemeClr val="tx2"/>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a:solidFill>
                  <a:srgbClr val="000000"/>
                </a:solidFill>
              </a:rPr>
              <a:t>CPSC 322, Lecture 37</a:t>
            </a:r>
          </a:p>
        </p:txBody>
      </p:sp>
      <p:sp>
        <p:nvSpPr>
          <p:cNvPr id="7" name="Slide Number Placeholder 5"/>
          <p:cNvSpPr>
            <a:spLocks noGrp="1"/>
          </p:cNvSpPr>
          <p:nvPr>
            <p:ph type="sldNum" sz="quarter" idx="12"/>
          </p:nvPr>
        </p:nvSpPr>
        <p:spPr/>
        <p:txBody>
          <a:bodyPr/>
          <a:lstStyle/>
          <a:p>
            <a:pPr>
              <a:defRPr/>
            </a:pPr>
            <a:r>
              <a:rPr lang="en-US">
                <a:solidFill>
                  <a:srgbClr val="000000"/>
                </a:solidFill>
              </a:rPr>
              <a:t>Slide </a:t>
            </a:r>
            <a:fld id="{179A1CA2-9A61-4448-9775-5A34134408BA}" type="slidenum">
              <a:rPr lang="en-US">
                <a:solidFill>
                  <a:srgbClr val="000000"/>
                </a:solidFill>
              </a:rPr>
              <a:pPr>
                <a:defRPr/>
              </a:pPr>
              <a:t>50</a:t>
            </a:fld>
            <a:endParaRPr lang="en-US">
              <a:solidFill>
                <a:srgbClr val="000000"/>
              </a:solidFill>
            </a:endParaRPr>
          </a:p>
        </p:txBody>
      </p:sp>
      <p:sp>
        <p:nvSpPr>
          <p:cNvPr id="18443" name="Rectangle 2"/>
          <p:cNvSpPr>
            <a:spLocks noGrp="1" noChangeArrowheads="1"/>
          </p:cNvSpPr>
          <p:nvPr>
            <p:ph type="title"/>
          </p:nvPr>
        </p:nvSpPr>
        <p:spPr>
          <a:xfrm>
            <a:off x="0" y="0"/>
            <a:ext cx="8534400" cy="685800"/>
          </a:xfrm>
        </p:spPr>
        <p:txBody>
          <a:bodyPr/>
          <a:lstStyle/>
          <a:p>
            <a:pPr eaLnBrk="1" hangingPunct="1"/>
            <a:r>
              <a:rPr lang="en-US" smtClean="0"/>
              <a:t>Announcements</a:t>
            </a:r>
          </a:p>
        </p:txBody>
      </p:sp>
      <p:sp>
        <p:nvSpPr>
          <p:cNvPr id="18444" name="Rectangle 4"/>
          <p:cNvSpPr>
            <a:spLocks noChangeArrowheads="1"/>
          </p:cNvSpPr>
          <p:nvPr/>
        </p:nvSpPr>
        <p:spPr bwMode="auto">
          <a:xfrm>
            <a:off x="395288" y="1196975"/>
            <a:ext cx="8458200" cy="1871663"/>
          </a:xfrm>
          <a:prstGeom prst="rect">
            <a:avLst/>
          </a:prstGeom>
          <a:noFill/>
          <a:ln w="9525">
            <a:noFill/>
            <a:miter lim="800000"/>
            <a:headEnd/>
            <a:tailEnd/>
          </a:ln>
        </p:spPr>
        <p:txBody>
          <a:bodyPr/>
          <a:lstStyle/>
          <a:p>
            <a:pPr marL="342900" indent="-342900">
              <a:spcBef>
                <a:spcPct val="20000"/>
              </a:spcBef>
              <a:buFontTx/>
              <a:buChar char="•"/>
            </a:pPr>
            <a:endParaRPr lang="en-US" b="1">
              <a:solidFill>
                <a:srgbClr val="000000"/>
              </a:solidFill>
              <a:latin typeface="Arial Unicode MS" pitchFamily="34" charset="-128"/>
              <a:ea typeface="+mn-ea"/>
              <a:cs typeface="+mn-cs"/>
            </a:endParaRPr>
          </a:p>
        </p:txBody>
      </p:sp>
      <p:sp>
        <p:nvSpPr>
          <p:cNvPr id="8" name="Rectangle 6"/>
          <p:cNvSpPr>
            <a:spLocks noChangeArrowheads="1"/>
          </p:cNvSpPr>
          <p:nvPr/>
        </p:nvSpPr>
        <p:spPr bwMode="auto">
          <a:xfrm>
            <a:off x="357188" y="1857375"/>
            <a:ext cx="8215312" cy="1000125"/>
          </a:xfrm>
          <a:prstGeom prst="rect">
            <a:avLst/>
          </a:prstGeom>
          <a:noFill/>
          <a:ln w="9525">
            <a:solidFill>
              <a:schemeClr val="accent2"/>
            </a:solidFill>
            <a:miter lim="800000"/>
            <a:headEnd/>
            <a:tailEnd/>
          </a:ln>
        </p:spPr>
        <p:txBody>
          <a:bodyPr/>
          <a:lstStyle/>
          <a:p>
            <a:pPr marL="342900" indent="-342900">
              <a:spcBef>
                <a:spcPct val="20000"/>
              </a:spcBef>
              <a:buFontTx/>
              <a:buChar char="•"/>
            </a:pPr>
            <a:r>
              <a:rPr lang="en-US" sz="2400" b="1" dirty="0">
                <a:solidFill>
                  <a:srgbClr val="3333CC"/>
                </a:solidFill>
                <a:latin typeface="Arial Unicode MS" pitchFamily="34" charset="-128"/>
                <a:ea typeface="+mn-ea"/>
                <a:cs typeface="+mn-cs"/>
              </a:rPr>
              <a:t>FINAL  EXAM: </a:t>
            </a:r>
            <a:r>
              <a:rPr lang="en-US" sz="2400" dirty="0" err="1" smtClean="0">
                <a:solidFill>
                  <a:srgbClr val="000000"/>
                </a:solidFill>
                <a:latin typeface="Arial Unicode MS" pitchFamily="34" charset="-128"/>
                <a:ea typeface="+mn-ea"/>
                <a:cs typeface="+mn-cs"/>
              </a:rPr>
              <a:t>Thur</a:t>
            </a:r>
            <a:r>
              <a:rPr lang="en-US" sz="2400" dirty="0">
                <a:solidFill>
                  <a:srgbClr val="000000"/>
                </a:solidFill>
                <a:latin typeface="Arial Unicode MS" pitchFamily="34" charset="-128"/>
                <a:ea typeface="+mn-ea"/>
                <a:cs typeface="+mn-cs"/>
              </a:rPr>
              <a:t>  </a:t>
            </a:r>
            <a:r>
              <a:rPr lang="en-US" sz="2400" dirty="0" smtClean="0">
                <a:solidFill>
                  <a:srgbClr val="000000"/>
                </a:solidFill>
                <a:latin typeface="Arial Unicode MS" pitchFamily="34" charset="-128"/>
                <a:ea typeface="+mn-ea"/>
                <a:cs typeface="+mn-cs"/>
              </a:rPr>
              <a:t>June14, </a:t>
            </a:r>
            <a:r>
              <a:rPr lang="en-US" sz="2400" dirty="0" smtClean="0">
                <a:solidFill>
                  <a:srgbClr val="000000"/>
                </a:solidFill>
                <a:latin typeface="Arial Unicode MS" pitchFamily="34" charset="-128"/>
                <a:ea typeface="+mn-ea"/>
                <a:cs typeface="+mn-cs"/>
              </a:rPr>
              <a:t>9:00-11:30 </a:t>
            </a:r>
            <a:r>
              <a:rPr lang="en-US" sz="2400" dirty="0">
                <a:solidFill>
                  <a:srgbClr val="000000"/>
                </a:solidFill>
                <a:latin typeface="Arial Unicode MS" pitchFamily="34" charset="-128"/>
                <a:ea typeface="+mn-ea"/>
                <a:cs typeface="+mn-cs"/>
              </a:rPr>
              <a:t>pm  DMP </a:t>
            </a:r>
            <a:r>
              <a:rPr lang="en-US" sz="2400" dirty="0" smtClean="0">
                <a:solidFill>
                  <a:srgbClr val="000000"/>
                </a:solidFill>
                <a:latin typeface="Arial Unicode MS" pitchFamily="34" charset="-128"/>
                <a:ea typeface="+mn-ea"/>
                <a:cs typeface="+mn-cs"/>
              </a:rPr>
              <a:t>310 (NOT regular </a:t>
            </a:r>
            <a:r>
              <a:rPr lang="en-US" sz="2400" dirty="0">
                <a:solidFill>
                  <a:srgbClr val="000000"/>
                </a:solidFill>
                <a:latin typeface="Arial Unicode MS" pitchFamily="34" charset="-128"/>
                <a:ea typeface="+mn-ea"/>
                <a:cs typeface="+mn-cs"/>
              </a:rPr>
              <a:t>room)</a:t>
            </a:r>
          </a:p>
        </p:txBody>
      </p:sp>
      <p:sp>
        <p:nvSpPr>
          <p:cNvPr id="18446" name="Rectangle 6"/>
          <p:cNvSpPr>
            <a:spLocks noChangeArrowheads="1"/>
          </p:cNvSpPr>
          <p:nvPr/>
        </p:nvSpPr>
        <p:spPr bwMode="auto">
          <a:xfrm>
            <a:off x="609600" y="685801"/>
            <a:ext cx="7500938" cy="609600"/>
          </a:xfrm>
          <a:prstGeom prst="rect">
            <a:avLst/>
          </a:prstGeom>
          <a:noFill/>
          <a:ln w="9525">
            <a:solidFill>
              <a:schemeClr val="accent2"/>
            </a:solidFill>
            <a:miter lim="800000"/>
            <a:headEnd/>
            <a:tailEnd/>
          </a:ln>
        </p:spPr>
        <p:txBody>
          <a:bodyPr/>
          <a:lstStyle/>
          <a:p>
            <a:pPr marL="342900" indent="-342900">
              <a:spcBef>
                <a:spcPct val="20000"/>
              </a:spcBef>
              <a:buFontTx/>
              <a:buChar char="•"/>
            </a:pPr>
            <a:r>
              <a:rPr lang="en-US" sz="2400" b="1" dirty="0">
                <a:solidFill>
                  <a:srgbClr val="000000"/>
                </a:solidFill>
                <a:latin typeface="Arial Unicode MS" pitchFamily="34" charset="-128"/>
                <a:ea typeface="+mn-ea"/>
                <a:cs typeface="+mn-cs"/>
              </a:rPr>
              <a:t>Fill out </a:t>
            </a:r>
            <a:r>
              <a:rPr lang="en-US" sz="2400" b="1" dirty="0">
                <a:solidFill>
                  <a:srgbClr val="3333CC"/>
                </a:solidFill>
                <a:latin typeface="Arial Unicode MS" pitchFamily="34" charset="-128"/>
                <a:ea typeface="+mn-ea"/>
                <a:cs typeface="+mn-cs"/>
              </a:rPr>
              <a:t>Online Teaching Evaluations Survey. </a:t>
            </a:r>
          </a:p>
        </p:txBody>
      </p:sp>
      <p:sp>
        <p:nvSpPr>
          <p:cNvPr id="990214" name="Rectangle 6"/>
          <p:cNvSpPr>
            <a:spLocks noChangeArrowheads="1"/>
          </p:cNvSpPr>
          <p:nvPr/>
        </p:nvSpPr>
        <p:spPr bwMode="auto">
          <a:xfrm>
            <a:off x="142875" y="2857500"/>
            <a:ext cx="9001125" cy="3816350"/>
          </a:xfrm>
          <a:prstGeom prst="rect">
            <a:avLst/>
          </a:prstGeom>
          <a:solidFill>
            <a:schemeClr val="bg1"/>
          </a:solidFill>
          <a:ln w="9525">
            <a:noFill/>
            <a:miter lim="800000"/>
            <a:headEnd/>
            <a:tailEnd/>
          </a:ln>
        </p:spPr>
        <p:txBody>
          <a:bodyPr/>
          <a:lstStyle/>
          <a:p>
            <a:pPr marL="342900" indent="-342900">
              <a:spcBef>
                <a:spcPct val="20000"/>
              </a:spcBef>
              <a:spcAft>
                <a:spcPts val="1200"/>
              </a:spcAft>
            </a:pPr>
            <a:r>
              <a:rPr lang="en-US" sz="2400" b="1" dirty="0">
                <a:solidFill>
                  <a:srgbClr val="000000"/>
                </a:solidFill>
                <a:latin typeface="Arial Unicode MS" pitchFamily="34" charset="-128"/>
                <a:ea typeface="+mn-ea"/>
                <a:cs typeface="+mn-cs"/>
              </a:rPr>
              <a:t>Final will comprise: 10 -15 short questions + 3-4 problems</a:t>
            </a:r>
          </a:p>
          <a:p>
            <a:pPr marL="342900" indent="-342900">
              <a:spcBef>
                <a:spcPct val="20000"/>
              </a:spcBef>
              <a:spcAft>
                <a:spcPts val="1200"/>
              </a:spcAft>
              <a:buFontTx/>
              <a:buChar char="•"/>
            </a:pPr>
            <a:r>
              <a:rPr lang="en-US" sz="2400" dirty="0">
                <a:solidFill>
                  <a:srgbClr val="000000"/>
                </a:solidFill>
                <a:latin typeface="Arial Unicode MS" pitchFamily="34" charset="-128"/>
                <a:ea typeface="+mn-ea"/>
                <a:cs typeface="+mn-cs"/>
              </a:rPr>
              <a:t>Work on all </a:t>
            </a:r>
            <a:r>
              <a:rPr lang="en-US" sz="2400" b="1" dirty="0">
                <a:solidFill>
                  <a:srgbClr val="000000"/>
                </a:solidFill>
                <a:latin typeface="Arial Unicode MS" pitchFamily="34" charset="-128"/>
                <a:ea typeface="+mn-ea"/>
                <a:cs typeface="+mn-cs"/>
              </a:rPr>
              <a:t>practice </a:t>
            </a:r>
            <a:r>
              <a:rPr lang="en-US" sz="2400" b="1" dirty="0" smtClean="0">
                <a:solidFill>
                  <a:srgbClr val="000000"/>
                </a:solidFill>
                <a:latin typeface="Arial Unicode MS" pitchFamily="34" charset="-128"/>
                <a:ea typeface="+mn-ea"/>
                <a:cs typeface="+mn-cs"/>
              </a:rPr>
              <a:t>exercises </a:t>
            </a:r>
            <a:r>
              <a:rPr lang="en-US" sz="2400" dirty="0" smtClean="0">
                <a:solidFill>
                  <a:srgbClr val="000000"/>
                </a:solidFill>
                <a:latin typeface="Arial Unicode MS" pitchFamily="34" charset="-128"/>
                <a:ea typeface="+mn-ea"/>
                <a:cs typeface="+mn-cs"/>
              </a:rPr>
              <a:t>and</a:t>
            </a:r>
            <a:r>
              <a:rPr lang="en-US" sz="2400" b="1" dirty="0" smtClean="0">
                <a:solidFill>
                  <a:srgbClr val="000000"/>
                </a:solidFill>
                <a:latin typeface="Arial Unicode MS" pitchFamily="34" charset="-128"/>
                <a:ea typeface="+mn-ea"/>
                <a:cs typeface="+mn-cs"/>
              </a:rPr>
              <a:t> sample problems</a:t>
            </a:r>
            <a:endParaRPr lang="en-US" sz="2400" b="1" dirty="0">
              <a:solidFill>
                <a:srgbClr val="000000"/>
              </a:solidFill>
              <a:latin typeface="Arial Unicode MS" pitchFamily="34" charset="-128"/>
              <a:ea typeface="+mn-ea"/>
              <a:cs typeface="+mn-cs"/>
            </a:endParaRPr>
          </a:p>
          <a:p>
            <a:pPr marL="342900" indent="-342900">
              <a:spcBef>
                <a:spcPct val="20000"/>
              </a:spcBef>
              <a:spcAft>
                <a:spcPts val="1200"/>
              </a:spcAft>
              <a:buFontTx/>
              <a:buChar char="•"/>
            </a:pPr>
            <a:r>
              <a:rPr lang="en-US" sz="2400" dirty="0">
                <a:solidFill>
                  <a:srgbClr val="000000"/>
                </a:solidFill>
                <a:latin typeface="Arial Unicode MS" pitchFamily="34" charset="-128"/>
                <a:ea typeface="+mn-ea"/>
                <a:cs typeface="+mn-cs"/>
              </a:rPr>
              <a:t>While you revise the </a:t>
            </a:r>
            <a:r>
              <a:rPr lang="en-US" sz="2400" b="1" dirty="0">
                <a:solidFill>
                  <a:srgbClr val="000000"/>
                </a:solidFill>
                <a:latin typeface="Arial Unicode MS" pitchFamily="34" charset="-128"/>
                <a:ea typeface="+mn-ea"/>
                <a:cs typeface="+mn-cs"/>
              </a:rPr>
              <a:t>learning goals, </a:t>
            </a:r>
            <a:r>
              <a:rPr lang="en-US" sz="2400" dirty="0">
                <a:solidFill>
                  <a:srgbClr val="000000"/>
                </a:solidFill>
                <a:latin typeface="Arial Unicode MS" pitchFamily="34" charset="-128"/>
                <a:ea typeface="+mn-ea"/>
                <a:cs typeface="+mn-cs"/>
              </a:rPr>
              <a:t>work on </a:t>
            </a:r>
            <a:r>
              <a:rPr lang="en-US" sz="2400" b="1" dirty="0">
                <a:solidFill>
                  <a:srgbClr val="000000"/>
                </a:solidFill>
                <a:latin typeface="Arial Unicode MS" pitchFamily="34" charset="-128"/>
                <a:ea typeface="+mn-ea"/>
                <a:cs typeface="+mn-cs"/>
              </a:rPr>
              <a:t>review questions - </a:t>
            </a:r>
            <a:r>
              <a:rPr lang="en-US" sz="2400" dirty="0">
                <a:solidFill>
                  <a:srgbClr val="000000"/>
                </a:solidFill>
                <a:latin typeface="Arial Unicode MS" pitchFamily="34" charset="-128"/>
                <a:ea typeface="+mn-ea"/>
                <a:cs typeface="+mn-cs"/>
              </a:rPr>
              <a:t>I may even reuse some verbatim </a:t>
            </a:r>
            <a:r>
              <a:rPr lang="en-US" sz="2400" b="1" dirty="0">
                <a:solidFill>
                  <a:srgbClr val="000000"/>
                </a:solidFill>
                <a:latin typeface="Arial Unicode MS" pitchFamily="34" charset="-128"/>
                <a:ea typeface="+mn-ea"/>
                <a:cs typeface="+mn-cs"/>
                <a:sym typeface="Wingdings" pitchFamily="2" charset="2"/>
              </a:rPr>
              <a:t></a:t>
            </a:r>
          </a:p>
          <a:p>
            <a:pPr marL="342900" indent="-342900">
              <a:spcBef>
                <a:spcPct val="20000"/>
              </a:spcBef>
              <a:spcAft>
                <a:spcPts val="1200"/>
              </a:spcAft>
              <a:buFontTx/>
              <a:buChar char="•"/>
            </a:pPr>
            <a:r>
              <a:rPr lang="en-US" sz="2400" b="1" dirty="0" smtClean="0">
                <a:solidFill>
                  <a:srgbClr val="000000"/>
                </a:solidFill>
                <a:latin typeface="Arial Unicode MS" pitchFamily="34" charset="-128"/>
                <a:ea typeface="+mn-ea"/>
                <a:cs typeface="+mn-cs"/>
              </a:rPr>
              <a:t>Come </a:t>
            </a:r>
            <a:r>
              <a:rPr lang="en-US" sz="2400" b="1" dirty="0">
                <a:solidFill>
                  <a:srgbClr val="000000"/>
                </a:solidFill>
                <a:latin typeface="Arial Unicode MS" pitchFamily="34" charset="-128"/>
                <a:ea typeface="+mn-ea"/>
                <a:cs typeface="+mn-cs"/>
              </a:rPr>
              <a:t>to remaining Office hours! </a:t>
            </a:r>
            <a:r>
              <a:rPr lang="en-US" sz="2400" b="1" dirty="0" smtClean="0">
                <a:solidFill>
                  <a:srgbClr val="000000"/>
                </a:solidFill>
                <a:latin typeface="Arial Unicode MS" pitchFamily="34" charset="-128"/>
                <a:ea typeface="+mn-ea"/>
                <a:cs typeface="+mn-cs"/>
              </a:rPr>
              <a:t> </a:t>
            </a:r>
            <a:r>
              <a:rPr lang="en-US" sz="2400" dirty="0" smtClean="0">
                <a:solidFill>
                  <a:srgbClr val="000000"/>
                </a:solidFill>
                <a:latin typeface="Arial Unicode MS" pitchFamily="34" charset="-128"/>
                <a:ea typeface="+mn-ea"/>
                <a:cs typeface="+mn-cs"/>
              </a:rPr>
              <a:t>Today and Tomorrow (2-4  </a:t>
            </a:r>
            <a:r>
              <a:rPr lang="en-CA" sz="2400" dirty="0" smtClean="0"/>
              <a:t>X150 (Learning Center)</a:t>
            </a:r>
            <a:r>
              <a:rPr lang="en-US" sz="2400" dirty="0" smtClean="0">
                <a:solidFill>
                  <a:srgbClr val="000000"/>
                </a:solidFill>
                <a:latin typeface="Arial Unicode MS" pitchFamily="34" charset="-128"/>
                <a:ea typeface="+mn-ea"/>
                <a:cs typeface="+mn-cs"/>
              </a:rPr>
              <a:t>)</a:t>
            </a:r>
          </a:p>
          <a:p>
            <a:pPr marL="342900" indent="-342900">
              <a:spcBef>
                <a:spcPct val="20000"/>
              </a:spcBef>
              <a:spcAft>
                <a:spcPts val="1200"/>
              </a:spcAft>
            </a:pPr>
            <a:r>
              <a:rPr lang="en-CA" sz="2800" b="1" dirty="0" smtClean="0">
                <a:solidFill>
                  <a:schemeClr val="tx2"/>
                </a:solidFill>
              </a:rPr>
              <a:t>STRIKE? </a:t>
            </a:r>
            <a:r>
              <a:rPr lang="en-CA" sz="2400" dirty="0" smtClean="0">
                <a:solidFill>
                  <a:schemeClr val="tx2"/>
                </a:solidFill>
              </a:rPr>
              <a:t>http://vpstudents.ubc.ca/news/strike-action/</a:t>
            </a:r>
            <a:endParaRPr lang="en-US" sz="2400" dirty="0">
              <a:solidFill>
                <a:schemeClr val="tx2"/>
              </a:solidFill>
              <a:latin typeface="Arial Unicode MS" pitchFamily="34" charset="-128"/>
              <a:ea typeface="+mn-ea"/>
              <a:cs typeface="+mn-cs"/>
            </a:endParaRPr>
          </a:p>
          <a:p>
            <a:pPr marL="342900" indent="-342900">
              <a:spcBef>
                <a:spcPct val="20000"/>
              </a:spcBef>
              <a:spcAft>
                <a:spcPts val="1200"/>
              </a:spcAft>
            </a:pPr>
            <a:endParaRPr lang="en-US" sz="1800" dirty="0">
              <a:solidFill>
                <a:srgbClr val="000000"/>
              </a:solidFill>
              <a:latin typeface="Arial Unicode MS" pitchFamily="34" charset="-128"/>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0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902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1" name="Rectangle 2"/>
          <p:cNvSpPr>
            <a:spLocks noGrp="1" noChangeArrowheads="1"/>
          </p:cNvSpPr>
          <p:nvPr>
            <p:ph type="title"/>
          </p:nvPr>
        </p:nvSpPr>
        <p:spPr>
          <a:xfrm>
            <a:off x="304800" y="152400"/>
            <a:ext cx="8515350" cy="900113"/>
          </a:xfrm>
        </p:spPr>
        <p:txBody>
          <a:bodyPr/>
          <a:lstStyle/>
          <a:p>
            <a:pPr eaLnBrk="1" hangingPunct="1"/>
            <a:r>
              <a:rPr lang="en-US" sz="3200" b="0" dirty="0" smtClean="0"/>
              <a:t>One-off decision example</a:t>
            </a:r>
            <a:br>
              <a:rPr lang="en-US" sz="3200" b="0" dirty="0" smtClean="0"/>
            </a:br>
            <a:endParaRPr lang="en-US" sz="3200" b="0" dirty="0" smtClean="0"/>
          </a:p>
        </p:txBody>
      </p:sp>
      <p:sp>
        <p:nvSpPr>
          <p:cNvPr id="3092" name="Rectangle 3"/>
          <p:cNvSpPr>
            <a:spLocks noChangeArrowheads="1"/>
          </p:cNvSpPr>
          <p:nvPr/>
        </p:nvSpPr>
        <p:spPr bwMode="auto">
          <a:xfrm>
            <a:off x="250825" y="765175"/>
            <a:ext cx="8497888" cy="3311525"/>
          </a:xfrm>
          <a:prstGeom prst="rect">
            <a:avLst/>
          </a:prstGeom>
          <a:noFill/>
          <a:ln w="9525">
            <a:noFill/>
            <a:miter lim="800000"/>
            <a:headEnd/>
            <a:tailEnd/>
          </a:ln>
        </p:spPr>
        <p:txBody>
          <a:bodyPr/>
          <a:lstStyle/>
          <a:p>
            <a:pPr marL="342900" indent="-342900">
              <a:spcBef>
                <a:spcPct val="20000"/>
              </a:spcBef>
            </a:pPr>
            <a:r>
              <a:rPr lang="en-US" sz="2800" b="1" dirty="0">
                <a:latin typeface="Arial Unicode MS" pitchFamily="34" charset="-128"/>
              </a:rPr>
              <a:t>Delivery Robot Example</a:t>
            </a:r>
          </a:p>
          <a:p>
            <a:pPr marL="342900" indent="-342900">
              <a:spcBef>
                <a:spcPct val="20000"/>
              </a:spcBef>
              <a:buFontTx/>
              <a:buChar char="•"/>
            </a:pPr>
            <a:r>
              <a:rPr lang="en-US" sz="2400" dirty="0">
                <a:latin typeface="Arial Unicode MS" pitchFamily="34" charset="-128"/>
              </a:rPr>
              <a:t>Robot needs to reach a certain room</a:t>
            </a:r>
          </a:p>
          <a:p>
            <a:pPr marL="342900" indent="-342900">
              <a:spcBef>
                <a:spcPct val="20000"/>
              </a:spcBef>
              <a:buFontTx/>
              <a:buChar char="•"/>
            </a:pPr>
            <a:r>
              <a:rPr lang="en-US" sz="2400" dirty="0">
                <a:latin typeface="Arial Unicode MS" pitchFamily="34" charset="-128"/>
              </a:rPr>
              <a:t>Going through stairs may cause </a:t>
            </a:r>
            <a:r>
              <a:rPr lang="en-US" sz="2400" dirty="0">
                <a:solidFill>
                  <a:schemeClr val="accent2"/>
                </a:solidFill>
                <a:latin typeface="Arial Unicode MS" pitchFamily="34" charset="-128"/>
              </a:rPr>
              <a:t>an accident</a:t>
            </a:r>
            <a:r>
              <a:rPr lang="en-US" sz="2400" dirty="0">
                <a:latin typeface="Arial Unicode MS" pitchFamily="34" charset="-128"/>
              </a:rPr>
              <a:t>.</a:t>
            </a:r>
            <a:endParaRPr lang="en-US" sz="2400" dirty="0">
              <a:solidFill>
                <a:schemeClr val="accent2"/>
              </a:solidFill>
              <a:latin typeface="Arial Unicode MS" pitchFamily="34" charset="-128"/>
            </a:endParaRPr>
          </a:p>
          <a:p>
            <a:pPr marL="342900" indent="-342900">
              <a:spcBef>
                <a:spcPct val="20000"/>
              </a:spcBef>
              <a:buFontTx/>
              <a:buChar char="•"/>
            </a:pPr>
            <a:r>
              <a:rPr lang="en-US" sz="2400" dirty="0">
                <a:solidFill>
                  <a:schemeClr val="accent2"/>
                </a:solidFill>
                <a:latin typeface="Arial Unicode MS" pitchFamily="34" charset="-128"/>
              </a:rPr>
              <a:t>It can go</a:t>
            </a:r>
            <a:r>
              <a:rPr lang="en-US" sz="2400" dirty="0">
                <a:latin typeface="Arial Unicode MS" pitchFamily="34" charset="-128"/>
              </a:rPr>
              <a:t> the </a:t>
            </a:r>
            <a:r>
              <a:rPr lang="en-US" sz="2400" dirty="0">
                <a:solidFill>
                  <a:schemeClr val="accent2"/>
                </a:solidFill>
                <a:latin typeface="Arial Unicode MS" pitchFamily="34" charset="-128"/>
              </a:rPr>
              <a:t>short way</a:t>
            </a:r>
            <a:r>
              <a:rPr lang="en-US" sz="2400" dirty="0">
                <a:latin typeface="Arial Unicode MS" pitchFamily="34" charset="-128"/>
              </a:rPr>
              <a:t> through long stairs, or the </a:t>
            </a:r>
            <a:r>
              <a:rPr lang="en-US" sz="2400" dirty="0">
                <a:solidFill>
                  <a:schemeClr val="accent2"/>
                </a:solidFill>
                <a:latin typeface="Arial Unicode MS" pitchFamily="34" charset="-128"/>
              </a:rPr>
              <a:t>long way</a:t>
            </a:r>
            <a:r>
              <a:rPr lang="en-US" sz="2400" dirty="0">
                <a:latin typeface="Arial Unicode MS" pitchFamily="34" charset="-128"/>
              </a:rPr>
              <a:t> through short stairs (that reduces the chance of an accident but takes more time)</a:t>
            </a:r>
          </a:p>
          <a:p>
            <a:pPr marL="342900" indent="-342900">
              <a:spcBef>
                <a:spcPct val="20000"/>
              </a:spcBef>
              <a:buFontTx/>
              <a:buChar char="•"/>
            </a:pPr>
            <a:endParaRPr lang="en-US" sz="2400" dirty="0">
              <a:latin typeface="Arial Unicode MS" pitchFamily="34" charset="-128"/>
            </a:endParaRPr>
          </a:p>
          <a:p>
            <a:pPr marL="342900" indent="-342900">
              <a:spcBef>
                <a:spcPct val="20000"/>
              </a:spcBef>
              <a:buFontTx/>
              <a:buChar char="•"/>
            </a:pPr>
            <a:endParaRPr lang="en-US" sz="2400" dirty="0">
              <a:latin typeface="Arial Unicode MS" pitchFamily="34" charset="-128"/>
            </a:endParaRPr>
          </a:p>
          <a:p>
            <a:pPr marL="342900" indent="-342900">
              <a:spcBef>
                <a:spcPct val="20000"/>
              </a:spcBef>
              <a:buFontTx/>
              <a:buChar char="•"/>
            </a:pPr>
            <a:r>
              <a:rPr lang="en-US" sz="2400" dirty="0">
                <a:latin typeface="Arial Unicode MS" pitchFamily="34" charset="-128"/>
              </a:rPr>
              <a:t>The Robot can </a:t>
            </a:r>
            <a:r>
              <a:rPr lang="en-US" sz="2400" dirty="0">
                <a:solidFill>
                  <a:schemeClr val="accent2"/>
                </a:solidFill>
                <a:latin typeface="Arial Unicode MS" pitchFamily="34" charset="-128"/>
              </a:rPr>
              <a:t>choose to wear pads</a:t>
            </a:r>
            <a:r>
              <a:rPr lang="en-US" sz="2400" dirty="0">
                <a:latin typeface="Arial Unicode MS" pitchFamily="34" charset="-128"/>
              </a:rPr>
              <a:t> to protect itself </a:t>
            </a:r>
            <a:r>
              <a:rPr lang="en-US" sz="2400" dirty="0">
                <a:solidFill>
                  <a:schemeClr val="accent2"/>
                </a:solidFill>
                <a:latin typeface="Arial Unicode MS" pitchFamily="34" charset="-128"/>
              </a:rPr>
              <a:t>or not </a:t>
            </a:r>
          </a:p>
          <a:p>
            <a:pPr marL="342900" indent="-342900">
              <a:spcBef>
                <a:spcPct val="20000"/>
              </a:spcBef>
            </a:pPr>
            <a:r>
              <a:rPr lang="en-US" sz="2400" dirty="0">
                <a:latin typeface="Arial Unicode MS" pitchFamily="34" charset="-128"/>
              </a:rPr>
              <a:t>(to protect itself in case of an accident) but pads slow it down</a:t>
            </a:r>
          </a:p>
          <a:p>
            <a:pPr marL="342900" indent="-342900">
              <a:spcBef>
                <a:spcPct val="20000"/>
              </a:spcBef>
              <a:buFontTx/>
              <a:buChar char="•"/>
            </a:pPr>
            <a:endParaRPr lang="en-US" sz="2400" dirty="0">
              <a:latin typeface="Arial Unicode MS" pitchFamily="34" charset="-128"/>
            </a:endParaRPr>
          </a:p>
          <a:p>
            <a:pPr marL="342900" indent="-342900">
              <a:spcBef>
                <a:spcPct val="20000"/>
              </a:spcBef>
              <a:buFontTx/>
              <a:buChar char="•"/>
            </a:pPr>
            <a:endParaRPr lang="en-US" sz="2400" dirty="0">
              <a:latin typeface="Arial Unicode MS" pitchFamily="34" charset="-128"/>
            </a:endParaRPr>
          </a:p>
          <a:p>
            <a:pPr marL="342900" indent="-342900">
              <a:spcBef>
                <a:spcPct val="20000"/>
              </a:spcBef>
              <a:buFontTx/>
              <a:buChar char="•"/>
            </a:pPr>
            <a:r>
              <a:rPr lang="en-US" sz="2400" dirty="0">
                <a:latin typeface="Arial Unicode MS" pitchFamily="34" charset="-128"/>
              </a:rPr>
              <a:t>If there is an accident the Robot does not get to the room</a:t>
            </a:r>
          </a:p>
          <a:p>
            <a:pPr marL="342900" indent="-342900">
              <a:spcBef>
                <a:spcPct val="20000"/>
              </a:spcBef>
              <a:buFontTx/>
              <a:buChar char="•"/>
            </a:pPr>
            <a:endParaRPr lang="en-US" sz="2400" dirty="0">
              <a:latin typeface="Arial Unicode MS" pitchFamily="34" charset="-128"/>
            </a:endParaRPr>
          </a:p>
          <a:p>
            <a:pPr marL="342900" indent="-342900">
              <a:spcBef>
                <a:spcPct val="20000"/>
              </a:spcBef>
            </a:pPr>
            <a:endParaRPr lang="en-US" sz="2400" dirty="0">
              <a:latin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Rectangle 2"/>
          <p:cNvSpPr>
            <a:spLocks noGrp="1" noChangeArrowheads="1"/>
          </p:cNvSpPr>
          <p:nvPr>
            <p:ph type="title"/>
          </p:nvPr>
        </p:nvSpPr>
        <p:spPr>
          <a:xfrm>
            <a:off x="179388" y="152400"/>
            <a:ext cx="8659812" cy="900113"/>
          </a:xfrm>
        </p:spPr>
        <p:txBody>
          <a:bodyPr/>
          <a:lstStyle/>
          <a:p>
            <a:pPr eaLnBrk="1" hangingPunct="1"/>
            <a:r>
              <a:rPr lang="en-US" sz="3200" b="0" smtClean="0"/>
              <a:t>Decision Tree for Delivery Robot</a:t>
            </a:r>
            <a:br>
              <a:rPr lang="en-US" sz="3200" b="0" smtClean="0"/>
            </a:br>
            <a:endParaRPr lang="en-US" sz="3200" b="0" smtClean="0"/>
          </a:p>
        </p:txBody>
      </p:sp>
      <p:sp>
        <p:nvSpPr>
          <p:cNvPr id="4108" name="Rectangle 3"/>
          <p:cNvSpPr>
            <a:spLocks noGrp="1" noChangeArrowheads="1"/>
          </p:cNvSpPr>
          <p:nvPr>
            <p:ph type="body" idx="1"/>
          </p:nvPr>
        </p:nvSpPr>
        <p:spPr>
          <a:xfrm>
            <a:off x="0" y="685800"/>
            <a:ext cx="9144000" cy="936625"/>
          </a:xfrm>
        </p:spPr>
        <p:txBody>
          <a:bodyPr/>
          <a:lstStyle/>
          <a:p>
            <a:pPr eaLnBrk="1" hangingPunct="1">
              <a:buFontTx/>
              <a:buChar char="•"/>
            </a:pPr>
            <a:r>
              <a:rPr lang="en-US" sz="2400" smtClean="0"/>
              <a:t>This scenario can be represented as the following </a:t>
            </a:r>
            <a:r>
              <a:rPr lang="en-US" sz="2400" smtClean="0">
                <a:solidFill>
                  <a:schemeClr val="accent2"/>
                </a:solidFill>
              </a:rPr>
              <a:t>decision tree</a:t>
            </a:r>
            <a:endParaRPr lang="en-US" smtClean="0">
              <a:solidFill>
                <a:schemeClr val="accent2"/>
              </a:solidFill>
            </a:endParaRPr>
          </a:p>
        </p:txBody>
      </p:sp>
      <p:pic>
        <p:nvPicPr>
          <p:cNvPr id="4109" name="Picture 4"/>
          <p:cNvPicPr>
            <a:picLocks noChangeAspect="1" noChangeArrowheads="1"/>
          </p:cNvPicPr>
          <p:nvPr/>
        </p:nvPicPr>
        <p:blipFill>
          <a:blip r:embed="rId4" cstate="print"/>
          <a:srcRect/>
          <a:stretch>
            <a:fillRect/>
          </a:stretch>
        </p:blipFill>
        <p:spPr bwMode="auto">
          <a:xfrm>
            <a:off x="-174625" y="1143000"/>
            <a:ext cx="9318625" cy="3908425"/>
          </a:xfrm>
          <a:prstGeom prst="rect">
            <a:avLst/>
          </a:prstGeom>
          <a:noFill/>
          <a:ln w="9525" algn="ctr">
            <a:noFill/>
            <a:miter lim="800000"/>
            <a:headEnd/>
            <a:tailEnd/>
          </a:ln>
        </p:spPr>
      </p:pic>
      <p:sp>
        <p:nvSpPr>
          <p:cNvPr id="4110" name="Rectangle 5"/>
          <p:cNvSpPr>
            <a:spLocks noChangeArrowheads="1"/>
          </p:cNvSpPr>
          <p:nvPr/>
        </p:nvSpPr>
        <p:spPr bwMode="auto">
          <a:xfrm>
            <a:off x="228600" y="4913313"/>
            <a:ext cx="8610600" cy="1944687"/>
          </a:xfrm>
          <a:prstGeom prst="rect">
            <a:avLst/>
          </a:prstGeom>
          <a:noFill/>
          <a:ln w="9525">
            <a:noFill/>
            <a:miter lim="800000"/>
            <a:headEnd/>
            <a:tailEnd/>
          </a:ln>
        </p:spPr>
        <p:txBody>
          <a:bodyPr/>
          <a:lstStyle/>
          <a:p>
            <a:pPr marL="342900" indent="-342900">
              <a:spcBef>
                <a:spcPct val="20000"/>
              </a:spcBef>
              <a:buFontTx/>
              <a:buChar char="•"/>
            </a:pPr>
            <a:r>
              <a:rPr lang="en-US" sz="2400">
                <a:latin typeface="Arial Unicode MS" pitchFamily="34" charset="-128"/>
              </a:rPr>
              <a:t>The agent has a set of decisions to make (a macro-action it can perform)</a:t>
            </a:r>
          </a:p>
          <a:p>
            <a:pPr marL="342900" indent="-342900">
              <a:spcBef>
                <a:spcPct val="20000"/>
              </a:spcBef>
              <a:buFontTx/>
              <a:buChar char="•"/>
            </a:pPr>
            <a:r>
              <a:rPr lang="en-US" sz="2400">
                <a:latin typeface="Arial Unicode MS" pitchFamily="34" charset="-128"/>
              </a:rPr>
              <a:t>Decisions can influence random variables</a:t>
            </a:r>
          </a:p>
          <a:p>
            <a:pPr marL="342900" indent="-342900">
              <a:spcBef>
                <a:spcPct val="20000"/>
              </a:spcBef>
              <a:buFontTx/>
              <a:buChar char="•"/>
            </a:pPr>
            <a:r>
              <a:rPr lang="en-US" sz="2400">
                <a:latin typeface="Arial Unicode MS" pitchFamily="34" charset="-128"/>
              </a:rPr>
              <a:t>Decisions have probability distributions over outcomes</a:t>
            </a:r>
          </a:p>
          <a:p>
            <a:pPr marL="342900" indent="-342900">
              <a:spcBef>
                <a:spcPct val="20000"/>
              </a:spcBef>
            </a:pPr>
            <a:endParaRPr lang="en-US" sz="2800">
              <a:latin typeface="Arial Unicode MS" pitchFamily="34" charset="-128"/>
            </a:endParaRPr>
          </a:p>
        </p:txBody>
      </p:sp>
      <p:graphicFrame>
        <p:nvGraphicFramePr>
          <p:cNvPr id="69638" name="Group 6"/>
          <p:cNvGraphicFramePr>
            <a:graphicFrameLocks noGrp="1"/>
          </p:cNvGraphicFramePr>
          <p:nvPr/>
        </p:nvGraphicFramePr>
        <p:xfrm>
          <a:off x="6477000" y="1295400"/>
          <a:ext cx="2514600" cy="2514600"/>
        </p:xfrm>
        <a:graphic>
          <a:graphicData uri="http://schemas.openxmlformats.org/drawingml/2006/table">
            <a:tbl>
              <a:tblPr/>
              <a:tblGrid>
                <a:gridCol w="837614"/>
                <a:gridCol w="1038218"/>
                <a:gridCol w="638768"/>
              </a:tblGrid>
              <a:tr h="74626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Which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way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Accident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83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long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long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short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true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false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0.01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0.99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0.2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Unicode MS" pitchFamily="34" charset="-128"/>
                        </a:rPr>
                        <a:t>0.8</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Unicode MS"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 name="Rectangle 21"/>
          <p:cNvSpPr/>
          <p:nvPr/>
        </p:nvSpPr>
        <p:spPr>
          <a:xfrm>
            <a:off x="5638800" y="3810000"/>
            <a:ext cx="28194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5486400" y="1143000"/>
            <a:ext cx="1066800" cy="2743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1" name="Rectangle 2"/>
          <p:cNvSpPr>
            <a:spLocks noGrp="1" noChangeArrowheads="1"/>
          </p:cNvSpPr>
          <p:nvPr>
            <p:ph type="title"/>
          </p:nvPr>
        </p:nvSpPr>
        <p:spPr>
          <a:xfrm>
            <a:off x="0" y="333375"/>
            <a:ext cx="9163050" cy="468313"/>
          </a:xfrm>
        </p:spPr>
        <p:txBody>
          <a:bodyPr/>
          <a:lstStyle/>
          <a:p>
            <a:pPr eaLnBrk="1" hangingPunct="1"/>
            <a:r>
              <a:rPr lang="en-US" sz="3200" b="0" smtClean="0"/>
              <a:t>Decision Variables: Some general Considerations </a:t>
            </a:r>
            <a:br>
              <a:rPr lang="en-US" sz="3200" b="0" smtClean="0"/>
            </a:br>
            <a:endParaRPr lang="en-US" sz="3200" b="0" smtClean="0"/>
          </a:p>
        </p:txBody>
      </p:sp>
      <p:sp>
        <p:nvSpPr>
          <p:cNvPr id="71683" name="Rectangle 3"/>
          <p:cNvSpPr>
            <a:spLocks noGrp="1" noChangeArrowheads="1"/>
          </p:cNvSpPr>
          <p:nvPr>
            <p:ph type="body" idx="1"/>
          </p:nvPr>
        </p:nvSpPr>
        <p:spPr>
          <a:xfrm>
            <a:off x="0" y="762000"/>
            <a:ext cx="8839200" cy="2808288"/>
          </a:xfrm>
        </p:spPr>
        <p:txBody>
          <a:bodyPr/>
          <a:lstStyle/>
          <a:p>
            <a:pPr algn="just" eaLnBrk="1" hangingPunct="1">
              <a:buFontTx/>
              <a:buChar char="•"/>
            </a:pPr>
            <a:r>
              <a:rPr lang="en-US" smtClean="0"/>
              <a:t>A </a:t>
            </a:r>
            <a:r>
              <a:rPr lang="en-US" smtClean="0">
                <a:solidFill>
                  <a:schemeClr val="accent2"/>
                </a:solidFill>
              </a:rPr>
              <a:t>possible world</a:t>
            </a:r>
            <a:r>
              <a:rPr lang="en-US" smtClean="0"/>
              <a:t> specifies a value for each random variable and each decision variable.</a:t>
            </a:r>
          </a:p>
          <a:p>
            <a:pPr algn="just" eaLnBrk="1" hangingPunct="1">
              <a:buFontTx/>
              <a:buChar char="•"/>
            </a:pPr>
            <a:r>
              <a:rPr lang="en-US" smtClean="0"/>
              <a:t>For each assignment of values to all decision variables, the probabilities of the worlds satisfying that assignment sum to 1.</a:t>
            </a:r>
          </a:p>
          <a:p>
            <a:pPr lvl="1" algn="just" eaLnBrk="1" hangingPunct="1"/>
            <a:endParaRPr lang="en-US" smtClean="0"/>
          </a:p>
          <a:p>
            <a:pPr lvl="1" algn="just" eaLnBrk="1" hangingPunct="1"/>
            <a:endParaRPr lang="en-US" sz="2000" smtClean="0"/>
          </a:p>
          <a:p>
            <a:pPr algn="just" eaLnBrk="1" hangingPunct="1">
              <a:buFontTx/>
              <a:buChar char="•"/>
            </a:pPr>
            <a:endParaRPr lang="en-US" sz="2400" smtClean="0"/>
          </a:p>
          <a:p>
            <a:pPr algn="just" eaLnBrk="1" hangingPunct="1"/>
            <a:endParaRPr lang="en-US" smtClean="0"/>
          </a:p>
        </p:txBody>
      </p:sp>
      <p:pic>
        <p:nvPicPr>
          <p:cNvPr id="5133" name="Picture 4"/>
          <p:cNvPicPr>
            <a:picLocks noChangeAspect="1" noChangeArrowheads="1"/>
          </p:cNvPicPr>
          <p:nvPr/>
        </p:nvPicPr>
        <p:blipFill>
          <a:blip r:embed="rId4" cstate="print"/>
          <a:srcRect/>
          <a:stretch>
            <a:fillRect/>
          </a:stretch>
        </p:blipFill>
        <p:spPr bwMode="auto">
          <a:xfrm>
            <a:off x="242888" y="3124200"/>
            <a:ext cx="8901112" cy="3505200"/>
          </a:xfrm>
          <a:prstGeom prst="rect">
            <a:avLst/>
          </a:prstGeom>
          <a:noFill/>
          <a:ln w="9525" algn="ctr">
            <a:noFill/>
            <a:miter lim="800000"/>
            <a:headEnd/>
            <a:tailEnd/>
          </a:ln>
        </p:spPr>
      </p:pic>
      <p:sp>
        <p:nvSpPr>
          <p:cNvPr id="7" name="Rectangle 6"/>
          <p:cNvSpPr/>
          <p:nvPr/>
        </p:nvSpPr>
        <p:spPr>
          <a:xfrm>
            <a:off x="6324600" y="2743200"/>
            <a:ext cx="2133600" cy="388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Lecture Overview</a:t>
            </a:r>
          </a:p>
        </p:txBody>
      </p:sp>
      <p:sp>
        <p:nvSpPr>
          <p:cNvPr id="21507" name="Rectangle 3"/>
          <p:cNvSpPr>
            <a:spLocks noGrp="1" noChangeArrowheads="1"/>
          </p:cNvSpPr>
          <p:nvPr>
            <p:ph type="body" idx="1"/>
          </p:nvPr>
        </p:nvSpPr>
        <p:spPr>
          <a:xfrm>
            <a:off x="381000" y="914400"/>
            <a:ext cx="8534400" cy="5334000"/>
          </a:xfrm>
        </p:spPr>
        <p:txBody>
          <a:bodyPr/>
          <a:lstStyle/>
          <a:p>
            <a:pPr eaLnBrk="1" hangingPunct="1">
              <a:buFontTx/>
              <a:buChar char="•"/>
            </a:pPr>
            <a:r>
              <a:rPr lang="en-US" sz="3600" dirty="0" smtClean="0">
                <a:solidFill>
                  <a:schemeClr val="tx2"/>
                </a:solidFill>
              </a:rPr>
              <a:t>One-Off Decision </a:t>
            </a:r>
          </a:p>
          <a:p>
            <a:pPr lvl="1" eaLnBrk="1" hangingPunct="1"/>
            <a:r>
              <a:rPr lang="en-US" sz="3200" dirty="0" smtClean="0">
                <a:solidFill>
                  <a:schemeClr val="tx2"/>
                </a:solidFill>
              </a:rPr>
              <a:t>Example</a:t>
            </a:r>
          </a:p>
          <a:p>
            <a:pPr lvl="1" eaLnBrk="1" hangingPunct="1"/>
            <a:r>
              <a:rPr lang="en-US" sz="3200" b="1" dirty="0" smtClean="0">
                <a:solidFill>
                  <a:schemeClr val="tx2"/>
                </a:solidFill>
              </a:rPr>
              <a:t>Optimal Decision: Utilities / Preferences</a:t>
            </a:r>
          </a:p>
          <a:p>
            <a:pPr lvl="1" eaLnBrk="1" hangingPunct="1"/>
            <a:r>
              <a:rPr lang="en-US" sz="3200" dirty="0" smtClean="0">
                <a:solidFill>
                  <a:schemeClr val="tx2"/>
                </a:solidFill>
              </a:rPr>
              <a:t>Single stage Decision Networks</a:t>
            </a:r>
          </a:p>
          <a:p>
            <a:pPr eaLnBrk="1" hangingPunct="1">
              <a:buFontTx/>
              <a:buChar char="•"/>
            </a:pPr>
            <a:r>
              <a:rPr lang="en-US" sz="3600" dirty="0" smtClean="0">
                <a:solidFill>
                  <a:schemeClr val="tx2"/>
                </a:solidFill>
              </a:rPr>
              <a:t>Sequential Decisions</a:t>
            </a:r>
          </a:p>
          <a:p>
            <a:pPr lvl="1" eaLnBrk="1" hangingPunct="1"/>
            <a:r>
              <a:rPr lang="en-US" sz="3200" dirty="0" smtClean="0">
                <a:solidFill>
                  <a:schemeClr val="tx2"/>
                </a:solidFill>
              </a:rPr>
              <a:t>Representation</a:t>
            </a:r>
          </a:p>
          <a:p>
            <a:pPr lvl="1" eaLnBrk="1" hangingPunct="1"/>
            <a:r>
              <a:rPr lang="en-US" sz="3200" dirty="0" smtClean="0">
                <a:solidFill>
                  <a:schemeClr val="tx2"/>
                </a:solidFill>
              </a:rPr>
              <a:t>Policies</a:t>
            </a:r>
          </a:p>
          <a:p>
            <a:pPr lvl="1" eaLnBrk="1" hangingPunct="1"/>
            <a:r>
              <a:rPr lang="en-US" sz="3200" dirty="0" smtClean="0">
                <a:solidFill>
                  <a:schemeClr val="tx2"/>
                </a:solidFill>
              </a:rPr>
              <a:t>Finding Optimal Policies</a:t>
            </a:r>
          </a:p>
          <a:p>
            <a:pPr eaLnBrk="1" hangingPunct="1"/>
            <a:endParaRPr lang="en-US" sz="3600" dirty="0" smtClean="0">
              <a:solidFill>
                <a:schemeClr val="tx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psc322">
  <a:themeElements>
    <a:clrScheme name="latex-li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tex-like">
      <a:majorFont>
        <a:latin typeface="cmr10"/>
        <a:ea typeface=""/>
        <a:cs typeface=""/>
      </a:majorFont>
      <a:minorFont>
        <a:latin typeface="cmr1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tex-lik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tex-lik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tex-lik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tex-lik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tex-lik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tex-lik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tex-lik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tex-lik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tex-lik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tex-lik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tex-lik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tex-lik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11170</TotalTime>
  <Words>3812</Words>
  <Application>Microsoft Office PowerPoint</Application>
  <PresentationFormat>On-screen Show (4:3)</PresentationFormat>
  <Paragraphs>1001</Paragraphs>
  <Slides>50</Slides>
  <Notes>40</Notes>
  <HiddenSlides>2</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53" baseType="lpstr">
      <vt:lpstr>1_Default Design</vt:lpstr>
      <vt:lpstr>cpsc322</vt:lpstr>
      <vt:lpstr>Equation</vt:lpstr>
      <vt:lpstr>Slide 1</vt:lpstr>
      <vt:lpstr>Planning in Stochastic Environments</vt:lpstr>
      <vt:lpstr>Planning Under Uncertainty: Intro </vt:lpstr>
      <vt:lpstr>Slide 4</vt:lpstr>
      <vt:lpstr>Lecture Overview</vt:lpstr>
      <vt:lpstr>One-off decision example </vt:lpstr>
      <vt:lpstr>Decision Tree for Delivery Robot </vt:lpstr>
      <vt:lpstr>Decision Variables: Some general Considerations  </vt:lpstr>
      <vt:lpstr>Lecture Overview</vt:lpstr>
      <vt:lpstr>What are the optimal decisions for our Robot? </vt:lpstr>
      <vt:lpstr>Utility / Preferences</vt:lpstr>
      <vt:lpstr>Utility: Simple Goals </vt:lpstr>
      <vt:lpstr>Optimal decisions: How to combine Utility with Probability</vt:lpstr>
      <vt:lpstr> Optimal decision in one-off decisions</vt:lpstr>
      <vt:lpstr> Optimal decision: Maximize Expected Utility</vt:lpstr>
      <vt:lpstr>Expected utility of a decision</vt:lpstr>
      <vt:lpstr>Lecture Overview</vt:lpstr>
      <vt:lpstr>Single-stage decision networks </vt:lpstr>
      <vt:lpstr>Finding the optimal decision: We can use VE </vt:lpstr>
      <vt:lpstr>VE Example: Step 1, create initial factors</vt:lpstr>
      <vt:lpstr>VE example: step 2, sum out A</vt:lpstr>
      <vt:lpstr>VE example: step 2, sum out A</vt:lpstr>
      <vt:lpstr>VE example: step 2, sum out A</vt:lpstr>
      <vt:lpstr>VE example: step 2, sum out A</vt:lpstr>
      <vt:lpstr>VE example: step 2, sum out A</vt:lpstr>
      <vt:lpstr>VE example: step 2, sum out A</vt:lpstr>
      <vt:lpstr>VE example: step 3, choose decision with max E(U)</vt:lpstr>
      <vt:lpstr>Learning Goals for today’s class – part 1</vt:lpstr>
      <vt:lpstr>Lecture Overview</vt:lpstr>
      <vt:lpstr>Slide 30</vt:lpstr>
      <vt:lpstr>Sequential decision problems </vt:lpstr>
      <vt:lpstr>Sequential decisions : Simplest possible </vt:lpstr>
      <vt:lpstr>Policies for Sequential Decision Problem: Intro </vt:lpstr>
      <vt:lpstr>Sequential decision problems: “complete” Example </vt:lpstr>
      <vt:lpstr>Lecture Overview</vt:lpstr>
      <vt:lpstr>Policies for Sequential Decision Problems </vt:lpstr>
      <vt:lpstr>When does a possible world satisfy a policy? </vt:lpstr>
      <vt:lpstr>When does a possible world satisfy a policy? </vt:lpstr>
      <vt:lpstr>Expected Value of a Policy </vt:lpstr>
      <vt:lpstr>Lecture Overview</vt:lpstr>
      <vt:lpstr>Complexity of finding the optimal policy: how many policies? </vt:lpstr>
      <vt:lpstr>Finding the optimal policy more efficiently: VE</vt:lpstr>
      <vt:lpstr>Eliminate the decision Variables: step3 details</vt:lpstr>
      <vt:lpstr>VE elimination reduces complexity of finding the optimal policy </vt:lpstr>
      <vt:lpstr>Slide 45</vt:lpstr>
      <vt:lpstr>Big Picture: Planning under Uncertainty</vt:lpstr>
      <vt:lpstr>Learning Goals for today’s class – part 2</vt:lpstr>
      <vt:lpstr>Cpsc 322 Big Picture</vt:lpstr>
      <vt:lpstr>Slide 49</vt:lpstr>
      <vt:lpstr>Announcements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Carenini</dc:creator>
  <cp:lastModifiedBy>carenini</cp:lastModifiedBy>
  <cp:revision>36</cp:revision>
  <dcterms:created xsi:type="dcterms:W3CDTF">2008-04-07T17:41:19Z</dcterms:created>
  <dcterms:modified xsi:type="dcterms:W3CDTF">2012-06-12T06:13:44Z</dcterms:modified>
</cp:coreProperties>
</file>