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98" r:id="rId2"/>
    <p:sldId id="364" r:id="rId3"/>
    <p:sldId id="525" r:id="rId4"/>
    <p:sldId id="526" r:id="rId5"/>
    <p:sldId id="591" r:id="rId6"/>
    <p:sldId id="592" r:id="rId7"/>
    <p:sldId id="593" r:id="rId8"/>
    <p:sldId id="594" r:id="rId9"/>
    <p:sldId id="527" r:id="rId10"/>
    <p:sldId id="574" r:id="rId11"/>
    <p:sldId id="534" r:id="rId12"/>
    <p:sldId id="535" r:id="rId13"/>
    <p:sldId id="536" r:id="rId14"/>
    <p:sldId id="531" r:id="rId15"/>
    <p:sldId id="575" r:id="rId16"/>
    <p:sldId id="508" r:id="rId17"/>
    <p:sldId id="620" r:id="rId18"/>
    <p:sldId id="509" r:id="rId19"/>
    <p:sldId id="510" r:id="rId20"/>
    <p:sldId id="512" r:id="rId21"/>
    <p:sldId id="514" r:id="rId22"/>
    <p:sldId id="513" r:id="rId23"/>
    <p:sldId id="481" r:id="rId24"/>
    <p:sldId id="576" r:id="rId25"/>
    <p:sldId id="478" r:id="rId26"/>
    <p:sldId id="537" r:id="rId27"/>
    <p:sldId id="542" r:id="rId28"/>
    <p:sldId id="543" r:id="rId29"/>
    <p:sldId id="545" r:id="rId30"/>
    <p:sldId id="546" r:id="rId31"/>
    <p:sldId id="547" r:id="rId32"/>
    <p:sldId id="619" r:id="rId33"/>
    <p:sldId id="548" r:id="rId34"/>
    <p:sldId id="549" r:id="rId35"/>
    <p:sldId id="550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9" r:id="rId53"/>
    <p:sldId id="568" r:id="rId54"/>
    <p:sldId id="577" r:id="rId55"/>
    <p:sldId id="571" r:id="rId56"/>
    <p:sldId id="572" r:id="rId57"/>
    <p:sldId id="618" r:id="rId58"/>
    <p:sldId id="603" r:id="rId59"/>
    <p:sldId id="604" r:id="rId60"/>
    <p:sldId id="606" r:id="rId61"/>
    <p:sldId id="607" r:id="rId62"/>
    <p:sldId id="608" r:id="rId63"/>
    <p:sldId id="609" r:id="rId64"/>
    <p:sldId id="610" r:id="rId65"/>
    <p:sldId id="573" r:id="rId6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54" autoAdjust="0"/>
    <p:restoredTop sz="81402" autoAdjust="0"/>
  </p:normalViewPr>
  <p:slideViewPr>
    <p:cSldViewPr>
      <p:cViewPr>
        <p:scale>
          <a:sx n="66" d="100"/>
          <a:sy n="66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7" y="0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1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7" y="8842691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FDF9F9-84FB-471A-80ED-04B1D49C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defTabSz="93315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70" y="0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algn="r" defTabSz="93315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8" y="4422142"/>
            <a:ext cx="5149424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82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defTabSz="933159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70" y="8844282"/>
            <a:ext cx="3043131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algn="r" defTabSz="933159">
              <a:defRPr sz="1200" smtClean="0"/>
            </a:lvl1pPr>
          </a:lstStyle>
          <a:p>
            <a:pPr>
              <a:defRPr/>
            </a:pPr>
            <a:fld id="{0F33A1A9-00D3-4355-89CF-5AE01E098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888EB-6AC1-40B0-BD18-D970B8E16F76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589B4-D99C-4920-9D50-23B1294249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e.g.,</a:t>
            </a:r>
          </a:p>
          <a:p>
            <a:pPr eaLnBrk="1" hangingPunct="1"/>
            <a:r>
              <a:rPr lang="en-US" smtClean="0"/>
              <a:t>P(A)</a:t>
            </a:r>
          </a:p>
          <a:p>
            <a:pPr eaLnBrk="1" hangingPunct="1"/>
            <a:r>
              <a:rPr lang="en-US" smtClean="0"/>
              <a:t>P(A|Smoke=T)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1A30-995F-4F46-8E34-303C97288C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09BC8-5799-460D-B6A8-C0A085F42A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dirty="0" smtClean="0"/>
              <a:t>The posterior distribution over one or more variables, conditioned on one or more observed variables can be computed as:</a:t>
            </a:r>
            <a:endParaRPr lang="en-US" sz="3200" dirty="0" smtClean="0"/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86C35-8B80-4392-AC37-B011B4F5C6CC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800" dirty="0" smtClean="0"/>
              <a:t>The posterior distribution over one or more variables, conditioned on one or more observed variables can be computed as:</a:t>
            </a:r>
            <a:endParaRPr lang="en-US" sz="3200" dirty="0" smtClean="0"/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442BB-8444-465A-ABF6-7C7D0B63C667}" type="slidenum">
              <a:rPr lang="en-US"/>
              <a:pPr/>
              <a:t>17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some (unspecified) context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E0C14-0498-4526-8C28-4C47A780D40A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C3112-8F9C-411B-BDDA-9322015CB75C}" type="slidenum">
              <a:rPr lang="en-US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dirty="0" smtClean="0"/>
              <a:t>0.9</a:t>
            </a:r>
          </a:p>
          <a:p>
            <a:pPr algn="ctr" eaLnBrk="1" hangingPunct="1"/>
            <a:r>
              <a:rPr lang="en-US" sz="900" dirty="0" smtClean="0"/>
              <a:t>0.8</a:t>
            </a:r>
          </a:p>
          <a:p>
            <a:pPr algn="ctr" eaLnBrk="1" hangingPunct="1"/>
            <a:endParaRPr lang="en-US" sz="900" dirty="0" smtClean="0"/>
          </a:p>
          <a:p>
            <a:pPr algn="ctr" eaLnBrk="1" hangingPunct="1"/>
            <a:r>
              <a:rPr lang="en-US" sz="900" dirty="0" smtClean="0"/>
              <a:t>0.8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0B08E-A564-4271-8BA7-5064A778A55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dirty="0" smtClean="0"/>
              <a:t>0.57</a:t>
            </a:r>
          </a:p>
          <a:p>
            <a:pPr algn="ctr" eaLnBrk="1" hangingPunct="1"/>
            <a:r>
              <a:rPr lang="en-US" sz="900" dirty="0" smtClean="0"/>
              <a:t>0.43</a:t>
            </a:r>
          </a:p>
          <a:p>
            <a:pPr algn="ctr" eaLnBrk="1" hangingPunct="1"/>
            <a:r>
              <a:rPr lang="en-US" sz="900" dirty="0" smtClean="0"/>
              <a:t>0.54</a:t>
            </a:r>
          </a:p>
          <a:p>
            <a:pPr algn="ctr" eaLnBrk="1" hangingPunct="1"/>
            <a:r>
              <a:rPr lang="en-US" sz="900" dirty="0" smtClean="0"/>
              <a:t>0.46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89F1-2536-444A-9DEB-69D944759281}" type="slidenum">
              <a:rPr lang="en-US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en-US" sz="900" dirty="0" smtClean="0"/>
              <a:t>0.03</a:t>
            </a:r>
          </a:p>
          <a:p>
            <a:pPr algn="ctr" eaLnBrk="1" hangingPunct="1"/>
            <a:r>
              <a:rPr lang="en-US" sz="900" dirty="0" smtClean="0"/>
              <a:t>0.07</a:t>
            </a:r>
          </a:p>
          <a:p>
            <a:pPr algn="ctr" eaLnBrk="1" hangingPunct="1"/>
            <a:r>
              <a:rPr lang="en-US" sz="900" dirty="0" smtClean="0"/>
              <a:t>0.54</a:t>
            </a:r>
          </a:p>
          <a:p>
            <a:pPr algn="ctr" eaLnBrk="1" hangingPunct="1"/>
            <a:r>
              <a:rPr lang="en-US" sz="900" dirty="0" smtClean="0"/>
              <a:t>0.36</a:t>
            </a:r>
          </a:p>
          <a:p>
            <a:pPr algn="ctr" eaLnBrk="1" hangingPunct="1"/>
            <a:r>
              <a:rPr lang="en-US" sz="900" dirty="0" smtClean="0"/>
              <a:t>0.06</a:t>
            </a:r>
          </a:p>
          <a:p>
            <a:pPr algn="ctr" eaLnBrk="1" hangingPunct="1"/>
            <a:r>
              <a:rPr lang="en-US" sz="900" dirty="0" smtClean="0"/>
              <a:t>0.14</a:t>
            </a:r>
          </a:p>
          <a:p>
            <a:pPr algn="ctr" eaLnBrk="1" hangingPunct="1"/>
            <a:r>
              <a:rPr lang="en-US" sz="900" dirty="0" smtClean="0"/>
              <a:t>0.48</a:t>
            </a:r>
          </a:p>
          <a:p>
            <a:pPr algn="ctr" eaLnBrk="1" hangingPunct="1"/>
            <a:r>
              <a:rPr lang="en-US" sz="900" dirty="0" smtClean="0"/>
              <a:t>0.32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4418E-729B-4BD0-A9E6-4E9FEC7F2983}" type="slidenum">
              <a:rPr lang="en-US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0EFF3-02B7-4E7A-9FF9-83A7D6A825FC}" type="slidenum">
              <a:rPr lang="en-US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24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3C4C9-658A-4667-AD10-27EC403EA669}" type="slidenum">
              <a:rPr lang="en-US"/>
              <a:pPr/>
              <a:t>25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013EE-213B-4235-ABA8-72865A4BA2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1C061-97E6-459F-8875-70587E023F4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1B55B-171A-441B-862A-819ACCC4955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CE56-E8B8-43B9-B7A2-4DA4EAD18B9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Basic case. Sum out on only one </a:t>
            </a:r>
            <a:r>
              <a:rPr lang="en-US" sz="1400" dirty="0" err="1" smtClean="0"/>
              <a:t>var</a:t>
            </a:r>
            <a:endParaRPr lang="en-US" sz="1400" baseline="-25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567"/>
            <a:fld id="{0F8ED9C8-F496-47FB-8313-C551F2C26A27}" type="slidenum">
              <a:rPr lang="en-US"/>
              <a:pPr defTabSz="931567"/>
              <a:t>3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DA3F1-B130-4215-91DE-1B78EA0B67B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Factors that do not involve Z1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Factors that involve Z1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In the example above….</a:t>
            </a:r>
            <a:endParaRPr lang="en-US" sz="1400" baseline="-25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2D296-E346-42AC-A57D-B5134CA7F88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Write resulting expression…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32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9D50D-28DA-4927-B4ED-A87982A6C2A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600" dirty="0" smtClean="0"/>
              <a:t>Quite popular </a:t>
            </a:r>
            <a:r>
              <a:rPr lang="en-US" sz="1600" dirty="0" err="1" smtClean="0"/>
              <a:t>analugy</a:t>
            </a:r>
            <a:r>
              <a:rPr lang="en-US" sz="1600" dirty="0" smtClean="0"/>
              <a:t>. I do not find it particularly illuminating but hey it is popular so…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factor out the </a:t>
            </a:r>
            <a:r>
              <a:rPr lang="en-US" sz="1600" i="1" dirty="0" smtClean="0"/>
              <a:t>a</a:t>
            </a:r>
            <a:r>
              <a:rPr lang="en-US" sz="1600" dirty="0" smtClean="0"/>
              <a:t>  and then the </a:t>
            </a:r>
            <a:r>
              <a:rPr lang="en-US" sz="1600" i="1" dirty="0" smtClean="0"/>
              <a:t>h </a:t>
            </a:r>
            <a:r>
              <a:rPr lang="en-US" sz="1600" dirty="0" smtClean="0"/>
              <a:t> giving </a:t>
            </a:r>
            <a:r>
              <a:rPr lang="en-US" sz="1600" i="1" dirty="0" smtClean="0"/>
              <a:t>a(</a:t>
            </a:r>
            <a:r>
              <a:rPr lang="en-US" sz="1600" i="1" dirty="0" err="1" smtClean="0"/>
              <a:t>b+c+d+h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e+f+g</a:t>
            </a:r>
            <a:r>
              <a:rPr lang="en-US" sz="1600" i="1" dirty="0" smtClean="0"/>
              <a:t>))</a:t>
            </a:r>
          </a:p>
          <a:p>
            <a:pPr lvl="1" eaLnBrk="1" hangingPunct="1"/>
            <a:r>
              <a:rPr lang="en-US" sz="1600" dirty="0" smtClean="0"/>
              <a:t>this takes only </a:t>
            </a:r>
            <a:r>
              <a:rPr lang="en-US" sz="1600" i="1" dirty="0" smtClean="0"/>
              <a:t>7 </a:t>
            </a:r>
            <a:r>
              <a:rPr lang="en-US" sz="1600" dirty="0" smtClean="0"/>
              <a:t> multiplications or additions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two most common are 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24EA6-E519-4979-857A-2F38E7D25DD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41DA2-487E-4A7E-8640-3A0641F4DA8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4AFE2-506F-465C-B508-AE5FD598B74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36542-A5F6-489A-B9B1-FB3A657EDA5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5474F-21DF-4315-85CF-3E3EF0E12BDC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C5F4D-7D76-4256-A63C-B478072555E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03D1-4B40-4D4A-AAAB-C614BBD97A0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D96DE-3F9D-4CD4-A7AD-010CE815916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10A18-0034-4430-BEAE-F35872BC46F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B6EC2-883F-4856-B074-41B800AFEA1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914B6-C244-4521-B168-0D2224051CF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D9B6C-EB05-4C07-8D53-63ED11948CB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BE273-B5FD-4D98-8365-7F10FF1A67E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19BE4-FA8C-4C7E-856A-29E8B9CD330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38EF-E685-4FBE-B6EB-37E4DC67C76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83795" y="698820"/>
            <a:ext cx="4660292" cy="34909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 lIns="96793" tIns="48397" rIns="96793" bIns="48397"/>
          <a:lstStyle/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EB04-0C39-48E5-89C5-6E970710B04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F0EF-112D-4907-A7FE-4F88B47F69A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567"/>
            <a:fld id="{C124CF75-80BF-45E3-9F35-8D00E3AEAAC0}" type="slidenum">
              <a:rPr lang="en-US"/>
              <a:pPr defTabSz="931567"/>
              <a:t>54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567"/>
            <a:fld id="{4FA27EAE-B44D-4AB3-9001-8FD2D3C7E93A}" type="slidenum">
              <a:rPr lang="en-US" smtClean="0"/>
              <a:pPr defTabSz="931567"/>
              <a:t>55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717" indent="-227717" eaLnBrk="1" hangingPunct="1"/>
            <a:r>
              <a:rPr lang="en-US" dirty="0" smtClean="0"/>
              <a:t>R&amp;R Sys  Representation and reasoning Systems</a:t>
            </a:r>
          </a:p>
          <a:p>
            <a:pPr marL="227717" indent="-227717" eaLnBrk="1" hangingPunct="1"/>
            <a:r>
              <a:rPr lang="en-US" dirty="0" smtClean="0"/>
              <a:t>Each cell is a R&amp;R system</a:t>
            </a:r>
          </a:p>
          <a:p>
            <a:pPr marL="227717" indent="-227717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567"/>
            <a:fld id="{FDC361E7-CE95-4BAB-846E-25D953C9923F}" type="slidenum">
              <a:rPr lang="en-US" smtClean="0"/>
              <a:pPr defTabSz="931567"/>
              <a:t>56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B9A-DDEC-4CC7-AF8C-15015C0ECDA0}" type="slidenum">
              <a:rPr lang="en-US"/>
              <a:pPr/>
              <a:t>57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569CD-F711-4BB3-B5DA-F8C888F4F41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83794" y="698822"/>
            <a:ext cx="4658699" cy="34909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935247" y="4422144"/>
            <a:ext cx="5152610" cy="4188140"/>
          </a:xfrm>
          <a:noFill/>
          <a:ln/>
        </p:spPr>
        <p:txBody>
          <a:bodyPr lIns="93158" tIns="46579" rIns="93158" bIns="46579"/>
          <a:lstStyle/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only studied probabilistically models (</a:t>
            </a:r>
            <a:r>
              <a:rPr lang="en-GB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Bnets</a:t>
            </a: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of static world</a:t>
            </a:r>
          </a:p>
          <a:p>
            <a:pPr marL="742068" lvl="1" indent="-283451" defTabSz="458617">
              <a:spcBef>
                <a:spcPts val="502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068" lvl="1" indent="-283451" defTabSz="458617">
              <a:spcBef>
                <a:spcPts val="502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what changes is my belief over the possible causes.</a:t>
            </a:r>
            <a:endParaRPr lang="en-GB" i="1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3A8DF-0EB9-49D1-8DD1-90BCF09DD40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979969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fld id="{14CCFD8F-30CE-48ED-8C94-B4D4A67900EC}" type="slidenum">
              <a:rPr lang="en-GB" sz="13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8617">
                <a:buClr>
                  <a:srgbClr val="000000"/>
                </a:buClr>
                <a:buSzPct val="100000"/>
                <a:tabLst>
                  <a:tab pos="0" algn="l"/>
                  <a:tab pos="458617" algn="l"/>
                  <a:tab pos="917235" algn="l"/>
                  <a:tab pos="1375852" algn="l"/>
                  <a:tab pos="1834469" algn="l"/>
                  <a:tab pos="2293087" algn="l"/>
                  <a:tab pos="2751704" algn="l"/>
                  <a:tab pos="3208729" algn="l"/>
                  <a:tab pos="3667347" algn="l"/>
                  <a:tab pos="4125964" algn="l"/>
                  <a:tab pos="4584581" algn="l"/>
                  <a:tab pos="5044791" algn="l"/>
                  <a:tab pos="5503408" algn="l"/>
                  <a:tab pos="5962025" algn="l"/>
                  <a:tab pos="6420642" algn="l"/>
                  <a:tab pos="6879260" algn="l"/>
                  <a:tab pos="7337877" algn="l"/>
                  <a:tab pos="7796494" algn="l"/>
                  <a:tab pos="8255112" algn="l"/>
                  <a:tab pos="8713729" algn="l"/>
                  <a:tab pos="9172346" algn="l"/>
                </a:tabLst>
              </a:pPr>
              <a:t>59</a:t>
            </a:fld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979969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191760" y="705187"/>
            <a:ext cx="4639580" cy="3476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3016" name="Text Box 7"/>
          <p:cNvSpPr>
            <a:spLocks noGrp="1" noChangeArrowheads="1"/>
          </p:cNvSpPr>
          <p:nvPr>
            <p:ph type="body"/>
          </p:nvPr>
        </p:nvSpPr>
        <p:spPr>
          <a:xfrm>
            <a:off x="935246" y="4422144"/>
            <a:ext cx="5151016" cy="4188140"/>
          </a:xfrm>
          <a:noFill/>
          <a:ln/>
        </p:spPr>
        <p:txBody>
          <a:bodyPr wrap="none" lIns="91714" tIns="45858" rIns="91714" bIns="45858" anchor="ctr"/>
          <a:lstStyle/>
          <a:p>
            <a:pPr eaLnBrk="1" hangingPunct="1"/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DBN are an extension of Bayesian networks devised for reasoning under uncertainty in dynamic environments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This assumes discrete time; step size depends on problem</a:t>
            </a:r>
          </a:p>
          <a:p>
            <a:pPr lvl="1" eaLnBrk="1" hangingPunct="1"/>
            <a:r>
              <a:rPr lang="en-GB" smtClean="0">
                <a:solidFill>
                  <a:srgbClr val="000000"/>
                </a:solidFill>
              </a:rPr>
              <a:t>Notation: </a:t>
            </a:r>
            <a:r>
              <a:rPr lang="en-GB" i="1" smtClean="0">
                <a:solidFill>
                  <a:srgbClr val="000000"/>
                </a:solidFill>
              </a:rPr>
              <a:t>Xa:b = Xa , Xa+1,…, Xb-1 , Xb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83795" y="698820"/>
            <a:ext cx="4660292" cy="34909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 lIns="96793" tIns="48397" rIns="96793" bIns="48397"/>
          <a:lstStyle/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r>
              <a:rPr lang="en-GB" dirty="0" err="1" smtClean="0">
                <a:latin typeface="Arial Unicode MS" pitchFamily="34" charset="-128"/>
              </a:rPr>
              <a:t>Bnets</a:t>
            </a:r>
            <a:r>
              <a:rPr lang="en-GB" dirty="0" smtClean="0">
                <a:latin typeface="Arial Unicode MS" pitchFamily="34" charset="-128"/>
              </a:rPr>
              <a:t> do not need to be complex to be useful!</a:t>
            </a:r>
          </a:p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 dirty="0" smtClean="0"/>
              <a:t>P </a:t>
            </a:r>
            <a:r>
              <a:rPr lang="en-US" sz="1000" dirty="0" smtClean="0"/>
              <a:t>(</a:t>
            </a:r>
            <a:r>
              <a:rPr lang="en-US" sz="1000" i="1" dirty="0" smtClean="0"/>
              <a:t>S</a:t>
            </a:r>
            <a:r>
              <a:rPr lang="en-US" sz="1000" i="1" baseline="-25000" dirty="0" smtClean="0"/>
              <a:t>t+1</a:t>
            </a:r>
            <a:r>
              <a:rPr lang="en-US" sz="1000" dirty="0" smtClean="0"/>
              <a:t>| </a:t>
            </a:r>
            <a:r>
              <a:rPr lang="en-US" sz="1000" i="1" dirty="0" smtClean="0"/>
              <a:t>S</a:t>
            </a:r>
            <a:r>
              <a:rPr lang="en-US" sz="1000" i="1" baseline="-25000" dirty="0" smtClean="0"/>
              <a:t>0</a:t>
            </a:r>
            <a:r>
              <a:rPr lang="en-US" sz="1000" dirty="0" smtClean="0"/>
              <a:t>,…,</a:t>
            </a:r>
            <a:r>
              <a:rPr lang="en-US" sz="1000" i="1" dirty="0" smtClean="0"/>
              <a:t>S</a:t>
            </a:r>
            <a:r>
              <a:rPr lang="en-US" sz="1000" i="1" baseline="-25000" dirty="0" smtClean="0"/>
              <a:t>t</a:t>
            </a:r>
            <a:r>
              <a:rPr lang="en-US" sz="1000" dirty="0" smtClean="0"/>
              <a:t>) = </a:t>
            </a:r>
            <a:r>
              <a:rPr lang="en-US" sz="1000" i="1" dirty="0" smtClean="0"/>
              <a:t>P </a:t>
            </a:r>
            <a:r>
              <a:rPr lang="en-US" sz="1000" dirty="0" smtClean="0"/>
              <a:t>(</a:t>
            </a:r>
            <a:r>
              <a:rPr lang="en-US" sz="1000" i="1" dirty="0" smtClean="0"/>
              <a:t>S</a:t>
            </a:r>
            <a:r>
              <a:rPr lang="en-US" sz="1000" i="1" baseline="-25000" dirty="0" smtClean="0"/>
              <a:t>t+1</a:t>
            </a:r>
            <a:r>
              <a:rPr lang="en-US" sz="1000" dirty="0" smtClean="0"/>
              <a:t>|</a:t>
            </a:r>
            <a:r>
              <a:rPr lang="en-US" sz="1000" i="1" dirty="0" smtClean="0"/>
              <a:t>S</a:t>
            </a:r>
            <a:r>
              <a:rPr lang="en-US" sz="1000" i="1" baseline="-25000" dirty="0" smtClean="0"/>
              <a:t>0</a:t>
            </a:r>
            <a:r>
              <a:rPr lang="en-US" sz="1000" dirty="0" smtClean="0"/>
              <a:t>)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79969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fld id="{609D2A9B-BB53-4116-BDF0-9D262DFD273E}" type="slidenum">
              <a:rPr lang="en-GB" sz="13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8617">
                <a:buClr>
                  <a:srgbClr val="000000"/>
                </a:buClr>
                <a:buSzPct val="100000"/>
                <a:tabLst>
                  <a:tab pos="0" algn="l"/>
                  <a:tab pos="458617" algn="l"/>
                  <a:tab pos="917235" algn="l"/>
                  <a:tab pos="1375852" algn="l"/>
                  <a:tab pos="1834469" algn="l"/>
                  <a:tab pos="2293087" algn="l"/>
                  <a:tab pos="2751704" algn="l"/>
                  <a:tab pos="3208729" algn="l"/>
                  <a:tab pos="3667347" algn="l"/>
                  <a:tab pos="4125964" algn="l"/>
                  <a:tab pos="4584581" algn="l"/>
                  <a:tab pos="5044791" algn="l"/>
                  <a:tab pos="5503408" algn="l"/>
                  <a:tab pos="5962025" algn="l"/>
                  <a:tab pos="6420642" algn="l"/>
                  <a:tab pos="6879260" algn="l"/>
                  <a:tab pos="7337877" algn="l"/>
                  <a:tab pos="7796494" algn="l"/>
                  <a:tab pos="8255112" algn="l"/>
                  <a:tab pos="8713729" algn="l"/>
                  <a:tab pos="9172346" algn="l"/>
                </a:tabLst>
              </a:pPr>
              <a:t>61</a:t>
            </a:fld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79969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91760" y="705187"/>
            <a:ext cx="4639580" cy="3476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5246" y="4422144"/>
            <a:ext cx="5151016" cy="4188140"/>
          </a:xfrm>
          <a:noFill/>
          <a:ln/>
        </p:spPr>
        <p:txBody>
          <a:bodyPr wrap="none" lIns="91714" tIns="45858" rIns="91714" bIns="45858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79969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fld id="{FB7FDF0F-BB8B-4FF7-A8DB-EB2EE326EF58}" type="slidenum">
              <a:rPr lang="en-GB" sz="13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8617">
                <a:buClr>
                  <a:srgbClr val="000000"/>
                </a:buClr>
                <a:buSzPct val="100000"/>
                <a:tabLst>
                  <a:tab pos="0" algn="l"/>
                  <a:tab pos="458617" algn="l"/>
                  <a:tab pos="917235" algn="l"/>
                  <a:tab pos="1375852" algn="l"/>
                  <a:tab pos="1834469" algn="l"/>
                  <a:tab pos="2293087" algn="l"/>
                  <a:tab pos="2751704" algn="l"/>
                  <a:tab pos="3208729" algn="l"/>
                  <a:tab pos="3667347" algn="l"/>
                  <a:tab pos="4125964" algn="l"/>
                  <a:tab pos="4584581" algn="l"/>
                  <a:tab pos="5044791" algn="l"/>
                  <a:tab pos="5503408" algn="l"/>
                  <a:tab pos="5962025" algn="l"/>
                  <a:tab pos="6420642" algn="l"/>
                  <a:tab pos="6879260" algn="l"/>
                  <a:tab pos="7337877" algn="l"/>
                  <a:tab pos="7796494" algn="l"/>
                  <a:tab pos="8255112" algn="l"/>
                  <a:tab pos="8713729" algn="l"/>
                  <a:tab pos="9172346" algn="l"/>
                </a:tabLst>
              </a:pPr>
              <a:t>62</a:t>
            </a:fld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44284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 anchor="b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79969" y="0"/>
            <a:ext cx="3041538" cy="463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158" tIns="46579" rIns="93158" bIns="46579"/>
          <a:lstStyle/>
          <a:p>
            <a:pPr algn="r" defTabSz="458617">
              <a:buClr>
                <a:srgbClr val="000000"/>
              </a:buClr>
              <a:buSzPct val="100000"/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08729" algn="l"/>
                <a:tab pos="3667347" algn="l"/>
                <a:tab pos="4125964" algn="l"/>
                <a:tab pos="4584581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GB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91760" y="705187"/>
            <a:ext cx="4639580" cy="3476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5246" y="4422144"/>
            <a:ext cx="5151016" cy="4188140"/>
          </a:xfrm>
          <a:noFill/>
          <a:ln/>
        </p:spPr>
        <p:txBody>
          <a:bodyPr wrap="none" lIns="91714" tIns="45858" rIns="91714" bIns="45858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1" y="4422144"/>
            <a:ext cx="5617843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1" y="4422144"/>
            <a:ext cx="5617843" cy="4188140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A8AC-3F96-477E-A4C8-0BD181B0B1F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83795" y="698820"/>
            <a:ext cx="4660292" cy="34909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 lIns="96793" tIns="48397" rIns="96793" bIns="48397"/>
          <a:lstStyle/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98EC-D4E5-4A9E-A090-20F6D300CE8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83795" y="698820"/>
            <a:ext cx="4660292" cy="34909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723" tIns="45862" rIns="91723" bIns="45862" anchor="ctr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35246" y="4422142"/>
            <a:ext cx="5152610" cy="4188140"/>
          </a:xfrm>
          <a:noFill/>
          <a:ln/>
        </p:spPr>
        <p:txBody>
          <a:bodyPr lIns="96793" tIns="48397" rIns="96793" bIns="48397"/>
          <a:lstStyle/>
          <a:p>
            <a:pPr defTabSz="458617" eaLnBrk="1" hangingPunct="1">
              <a:spcBef>
                <a:spcPts val="451"/>
              </a:spcBef>
              <a:tabLst>
                <a:tab pos="0" algn="l"/>
                <a:tab pos="458617" algn="l"/>
                <a:tab pos="917235" algn="l"/>
                <a:tab pos="1375852" algn="l"/>
                <a:tab pos="1834469" algn="l"/>
                <a:tab pos="2293087" algn="l"/>
                <a:tab pos="2751704" algn="l"/>
                <a:tab pos="3210321" algn="l"/>
                <a:tab pos="3668939" algn="l"/>
                <a:tab pos="4127556" algn="l"/>
                <a:tab pos="4586173" algn="l"/>
                <a:tab pos="5044791" algn="l"/>
                <a:tab pos="5503408" algn="l"/>
                <a:tab pos="5962025" algn="l"/>
                <a:tab pos="6420642" algn="l"/>
                <a:tab pos="6879260" algn="l"/>
                <a:tab pos="7337877" algn="l"/>
                <a:tab pos="7796494" algn="l"/>
                <a:tab pos="8255112" algn="l"/>
                <a:tab pos="8713729" algn="l"/>
                <a:tab pos="9172346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B7677-E163-4540-B05F-BC97D08C9638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8617" indent="-458617" eaLnBrk="1" hangingPunct="1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Model of internal medicine: 448 nodes,906 links 133,931,430 values required!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E2ECFB-C1B8-4438-99F6-75DC8CF3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DCE7D4-D32E-4676-A2BB-EA4663FA8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AF23AA-E2C1-445A-B8D8-00E3E964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5670E9-8F8E-45C7-AC75-FEE04FB5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2E717B-3699-436B-A721-EF4A58EE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B79DC4C-6C27-4B32-9BD7-91B181FA9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5369F7-A5F6-41EF-BFD2-FF91F722F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FDA6AC-9A9D-43BA-A8C4-59476903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0CB452C-05FD-43ED-954E-660A08ED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B21384-9174-484D-9155-167A78FB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F206B-B714-4E0E-B6C0-16013EBC0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D502C7-B1EB-4A60-8093-8D27C8139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7BB7D1F-4B72-46DF-9770-B2E9EA15F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509FA1-9F5F-49DB-8823-6ECB43968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29D6A92-0B16-4453-8517-3AC350819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8" r:id="rId14"/>
    <p:sldLayoutId id="214748367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2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10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B5EC6D2A-8E3C-4B24-AA5B-ABA512971C7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268413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</a:t>
            </a:r>
            <a:r>
              <a:rPr lang="en-US" sz="4400" b="1" dirty="0" err="1">
                <a:solidFill>
                  <a:schemeClr val="accent2"/>
                </a:solidFill>
                <a:latin typeface="Arial Unicode MS" pitchFamily="34" charset="-128"/>
              </a:rPr>
              <a:t>Bnet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 Inference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(Variable elimination)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</a:t>
            </a:r>
            <a:r>
              <a:rPr lang="en-US" b="1" dirty="0" smtClean="0">
                <a:latin typeface="Arial Unicode MS" pitchFamily="34" charset="-128"/>
              </a:rPr>
              <a:t>10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6.4)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7, 2010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3F0C276-43E3-4252-BBA6-8C451D447BC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b="1" dirty="0" err="1" smtClean="0"/>
              <a:t>Bnets</a:t>
            </a:r>
            <a:r>
              <a:rPr lang="en-US" sz="4000" b="1" dirty="0" smtClean="0"/>
              <a:t> Inference</a:t>
            </a:r>
          </a:p>
          <a:p>
            <a:pPr lvl="1" eaLnBrk="1" hangingPunct="1"/>
            <a:r>
              <a:rPr lang="en-US" sz="3600" b="1" dirty="0" smtClean="0"/>
              <a:t>Intro</a:t>
            </a:r>
          </a:p>
          <a:p>
            <a:pPr lvl="1" eaLnBrk="1" hangingPunct="1"/>
            <a:r>
              <a:rPr lang="en-US" sz="3600" dirty="0" smtClean="0"/>
              <a:t>Factors</a:t>
            </a:r>
          </a:p>
          <a:p>
            <a:pPr lvl="1" eaLnBrk="1" hangingPunct="1"/>
            <a:r>
              <a:rPr lang="en-US" sz="3600" dirty="0" smtClean="0"/>
              <a:t>Variable elimination Algorithm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235F20-90C3-439C-A703-A9D618223DF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Bnet Inference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58200" cy="21637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Our goal:</a:t>
            </a:r>
            <a:r>
              <a:rPr lang="en-US" smtClean="0"/>
              <a:t> compute probabilities of variables in a belief network</a:t>
            </a:r>
          </a:p>
          <a:p>
            <a:pPr marL="762000" lvl="1" indent="-304800" eaLnBrk="1" hangingPunct="1">
              <a:buFontTx/>
              <a:buNone/>
            </a:pPr>
            <a:r>
              <a:rPr lang="en-US" smtClean="0"/>
              <a:t>What is the posterior distribution over one or more variables, conditioned on one or more observed variables?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0" y="2857500"/>
          <a:ext cx="3097213" cy="3071813"/>
        </p:xfrm>
        <a:graphic>
          <a:graphicData uri="http://schemas.openxmlformats.org/presentationml/2006/ole">
            <p:oleObj spid="_x0000_s63490" name="Acrobat Document" r:id="rId4" imgW="3629532" imgH="3600000" progId="AcroExch.Document.7">
              <p:embed/>
            </p:oleObj>
          </a:graphicData>
        </a:graphic>
      </p:graphicFrame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58578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28875" y="4143375"/>
            <a:ext cx="6572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P(Alarm| Smoke          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j-lt"/>
              </a:rPr>
              <a:t>P(Fire | Smoke            ,Leaving           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1F95C1-C7EB-4436-928B-0587B3C5371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p:oleObj spid="_x0000_s64514" name="Equation" r:id="rId4" imgW="1485720" imgH="241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14313" y="3789363"/>
          <a:ext cx="3092450" cy="3068637"/>
        </p:xfrm>
        <a:graphic>
          <a:graphicData uri="http://schemas.openxmlformats.org/presentationml/2006/ole">
            <p:oleObj spid="_x0000_s64515" name="Acrobat Document" r:id="rId5" imgW="3629532" imgH="3600000" progId="AcroExch.Document.7">
              <p:embed/>
            </p:oleObj>
          </a:graphicData>
        </a:graphic>
      </p:graphicFrame>
      <p:sp>
        <p:nvSpPr>
          <p:cNvPr id="6162" name="Text Box 13"/>
          <p:cNvSpPr txBox="1">
            <a:spLocks noChangeArrowheads="1"/>
          </p:cNvSpPr>
          <p:nvPr/>
        </p:nvSpPr>
        <p:spPr bwMode="auto">
          <a:xfrm>
            <a:off x="3419475" y="3933825"/>
            <a:ext cx="172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43313" y="4500563"/>
            <a:ext cx="3500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F93D85-8091-45A2-8D35-1800274FCF8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we need to compute?</a:t>
            </a:r>
          </a:p>
        </p:txBody>
      </p:sp>
      <p:sp>
        <p:nvSpPr>
          <p:cNvPr id="7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marL="800100" lvl="1" indent="-3429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Remember conditioning and marginalization…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500188"/>
            <a:ext cx="3500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P(L | S = t , R = f)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500063" y="2571750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678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L,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72125" y="2857500"/>
            <a:ext cx="3571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i="1" kern="0" dirty="0">
                <a:solidFill>
                  <a:schemeClr val="accent2"/>
                </a:solidFill>
                <a:latin typeface="+mn-lt"/>
              </a:rPr>
              <a:t>Do they have to sum up to one?</a:t>
            </a:r>
          </a:p>
        </p:txBody>
      </p:sp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3071813" y="4714875"/>
          <a:ext cx="5143536" cy="178612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857256"/>
                <a:gridCol w="2500330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R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L | S=t, R=f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)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451943-9184-4D46-A2F1-F7F76C4513D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 general…..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1643063"/>
          <a:ext cx="9144000" cy="1050925"/>
        </p:xfrm>
        <a:graphic>
          <a:graphicData uri="http://schemas.openxmlformats.org/presentationml/2006/ole">
            <p:oleObj spid="_x0000_s8194" name="Equation" r:id="rId4" imgW="4851360" imgH="558720" progId="Equation.3">
              <p:embed/>
            </p:oleObj>
          </a:graphicData>
        </a:graphic>
      </p:graphicFrame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357188" y="3429000"/>
            <a:ext cx="8424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We only need to </a:t>
            </a:r>
            <a:r>
              <a:rPr lang="en-US" b="1">
                <a:latin typeface="Arial Unicode MS" pitchFamily="34" charset="-128"/>
              </a:rPr>
              <a:t>compute the                          </a:t>
            </a:r>
            <a:r>
              <a:rPr lang="en-US">
                <a:latin typeface="Arial Unicode MS" pitchFamily="34" charset="-128"/>
              </a:rPr>
              <a:t>and then </a:t>
            </a:r>
            <a:r>
              <a:rPr lang="en-US" b="1">
                <a:latin typeface="Arial Unicode MS" pitchFamily="34" charset="-128"/>
              </a:rPr>
              <a:t>normalize </a:t>
            </a:r>
          </a:p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en-US">
                <a:latin typeface="Arial Unicode MS" pitchFamily="34" charset="-128"/>
              </a:rPr>
              <a:t> This can be framed in terms of </a:t>
            </a:r>
            <a:r>
              <a:rPr lang="en-US" b="1">
                <a:latin typeface="Arial Unicode MS" pitchFamily="34" charset="-128"/>
              </a:rPr>
              <a:t>operations between factors</a:t>
            </a:r>
            <a:r>
              <a:rPr lang="en-US">
                <a:latin typeface="Arial Unicode MS" pitchFamily="34" charset="-128"/>
              </a:rPr>
              <a:t> (that satisfy the semantics of probability)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3F0C276-43E3-4252-BBA6-8C451D447BC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b="1" dirty="0" err="1" smtClean="0"/>
              <a:t>Bnets</a:t>
            </a:r>
            <a:r>
              <a:rPr lang="en-US" sz="4000" b="1" dirty="0" smtClean="0"/>
              <a:t> Inference</a:t>
            </a:r>
          </a:p>
          <a:p>
            <a:pPr lvl="1" eaLnBrk="1" hangingPunct="1"/>
            <a:r>
              <a:rPr lang="en-US" sz="3600" dirty="0" smtClean="0"/>
              <a:t>Intro</a:t>
            </a:r>
          </a:p>
          <a:p>
            <a:pPr lvl="1" eaLnBrk="1" hangingPunct="1"/>
            <a:r>
              <a:rPr lang="en-US" sz="3600" b="1" dirty="0" smtClean="0"/>
              <a:t>Factors</a:t>
            </a:r>
          </a:p>
          <a:p>
            <a:pPr lvl="1" eaLnBrk="1" hangingPunct="1"/>
            <a:r>
              <a:rPr lang="en-US" sz="3600" dirty="0" smtClean="0"/>
              <a:t>Variable elimination Algorithm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A factor denotes one or more (possibly partial) distributions over the given </a:t>
            </a:r>
            <a:r>
              <a:rPr lang="en-US" sz="2400" dirty="0" err="1" smtClean="0"/>
              <a:t>tuple</a:t>
            </a:r>
            <a:r>
              <a:rPr lang="en-US" sz="2400" smtClean="0"/>
              <a:t>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/>
        </p:nvGraphicFramePr>
        <p:xfrm>
          <a:off x="4991100" y="3500438"/>
          <a:ext cx="4152900" cy="3098483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000500" y="307181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285750" y="2857500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j-lt"/>
              </a:rPr>
              <a:t>) </a:t>
            </a:r>
            <a:r>
              <a:rPr lang="en-US" sz="2000" i="1" kern="0" baseline="-25000" dirty="0"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57625" y="3786188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643188" y="4500563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643313" y="55721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88224" y="2420888"/>
            <a:ext cx="2388237" cy="976174"/>
            <a:chOff x="6588224" y="2420888"/>
            <a:chExt cx="2388237" cy="976174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7236296" y="2420888"/>
              <a:ext cx="1164101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P(Z|X,Y)</a:t>
              </a:r>
              <a:endParaRPr lang="en-US" sz="2000" dirty="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588224" y="2996952"/>
              <a:ext cx="1134221" cy="40011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P(X,Y,Z)</a:t>
              </a:r>
              <a:endParaRPr lang="en-US" sz="2000" baseline="30000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7812360" y="2996952"/>
              <a:ext cx="1164101" cy="400110"/>
            </a:xfrm>
            <a:prstGeom prst="rect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</a:rPr>
                <a:t>P(Y|Z,X)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F480C8D-A32A-4C72-AFAE-E86EA60FA47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Factors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458200" cy="2665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factor</a:t>
            </a:r>
            <a:r>
              <a:rPr lang="en-US" dirty="0" smtClean="0"/>
              <a:t> is a representation of a function from a </a:t>
            </a:r>
            <a:r>
              <a:rPr lang="en-US" dirty="0" err="1" smtClean="0"/>
              <a:t>tuple</a:t>
            </a:r>
            <a:r>
              <a:rPr lang="en-US" dirty="0" smtClean="0"/>
              <a:t> of random variables into a number.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We will write factor </a:t>
            </a:r>
            <a:r>
              <a:rPr lang="en-US" sz="2400" i="1" dirty="0" smtClean="0"/>
              <a:t>f </a:t>
            </a:r>
            <a:r>
              <a:rPr lang="en-US" sz="2400" dirty="0" smtClean="0"/>
              <a:t> on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 as 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A factor denotes one or more (possibly partial) distributions over the given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variables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666785" name="Group 161"/>
          <p:cNvGraphicFramePr>
            <a:graphicFrameLocks noGrp="1"/>
          </p:cNvGraphicFramePr>
          <p:nvPr/>
        </p:nvGraphicFramePr>
        <p:xfrm>
          <a:off x="4991100" y="3500438"/>
          <a:ext cx="4152900" cy="3098483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000500" y="3071813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i="1" kern="0" dirty="0" err="1">
                <a:solidFill>
                  <a:schemeClr val="accent2"/>
                </a:solidFill>
                <a:latin typeface="+mn-lt"/>
              </a:rPr>
              <a:t>istribution</a:t>
            </a:r>
            <a:endParaRPr lang="en-US" sz="20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-285750" y="2857500"/>
            <a:ext cx="5000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  <a:r>
              <a:rPr lang="en-US" sz="2000" i="1" kern="0" dirty="0">
                <a:latin typeface="+mn-lt"/>
              </a:rPr>
              <a:t>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j-lt"/>
              </a:rPr>
              <a:t>) </a:t>
            </a:r>
            <a:r>
              <a:rPr lang="en-US" sz="2000" i="1" kern="0" baseline="-25000" dirty="0">
                <a:latin typeface="+mj-lt"/>
              </a:rPr>
              <a:t>X3 = v3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kern="0" dirty="0">
                <a:latin typeface="+mn-lt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kern="0" dirty="0">
                <a:latin typeface="+mj-lt"/>
              </a:rPr>
              <a:t>e.g.,  </a:t>
            </a:r>
            <a:r>
              <a:rPr lang="en-US" sz="2000" i="1" kern="0" dirty="0" smtClean="0">
                <a:latin typeface="+mj-lt"/>
              </a:rPr>
              <a:t>P(X </a:t>
            </a:r>
            <a:r>
              <a:rPr lang="en-US" sz="2000" i="1" kern="0" dirty="0">
                <a:latin typeface="+mj-lt"/>
              </a:rPr>
              <a:t>| </a:t>
            </a:r>
            <a:r>
              <a:rPr lang="en-US" sz="2000" i="1" kern="0" dirty="0" smtClean="0">
                <a:latin typeface="+mj-lt"/>
              </a:rPr>
              <a:t>Z,Y</a:t>
            </a:r>
            <a:r>
              <a:rPr lang="en-US" sz="2000" i="1" kern="0" dirty="0">
                <a:latin typeface="+mj-lt"/>
              </a:rPr>
              <a:t>) is a factor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j-lt"/>
              </a:rPr>
              <a:t>             </a:t>
            </a:r>
            <a:r>
              <a:rPr lang="en-US" sz="2000" i="1" kern="0" dirty="0" smtClean="0">
                <a:latin typeface="+mj-lt"/>
              </a:rPr>
              <a:t>f(X,Z,Y</a:t>
            </a:r>
            <a:r>
              <a:rPr lang="en-US" sz="2000" i="1" kern="0" dirty="0">
                <a:latin typeface="+mj-lt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e.g., </a:t>
            </a:r>
            <a:r>
              <a:rPr lang="en-US" sz="2000" i="1" kern="0" dirty="0">
                <a:latin typeface="+mn-lt"/>
              </a:rPr>
              <a:t>P(X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= v</a:t>
            </a:r>
            <a:r>
              <a:rPr lang="en-US" sz="2000" i="1" kern="0" baseline="-25000" dirty="0">
                <a:latin typeface="+mn-lt"/>
              </a:rPr>
              <a:t>3</a:t>
            </a:r>
            <a:r>
              <a:rPr lang="en-US" sz="2000" i="1" kern="0" dirty="0">
                <a:latin typeface="+mn-lt"/>
              </a:rPr>
              <a:t> |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latin typeface="+mn-lt"/>
              </a:rPr>
              <a:t>)</a:t>
            </a:r>
            <a:r>
              <a:rPr lang="en-US" sz="2000" kern="0" dirty="0">
                <a:latin typeface="+mn-lt"/>
              </a:rPr>
              <a:t>  is a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	    f(X</a:t>
            </a:r>
            <a:r>
              <a:rPr lang="en-US" sz="2000" i="1" kern="0" baseline="-25000" dirty="0">
                <a:latin typeface="+mn-lt"/>
              </a:rPr>
              <a:t>1</a:t>
            </a:r>
            <a:r>
              <a:rPr lang="en-US" sz="2000" i="1" kern="0" dirty="0">
                <a:latin typeface="+mn-lt"/>
              </a:rPr>
              <a:t>, X</a:t>
            </a:r>
            <a:r>
              <a:rPr lang="en-US" sz="2000" i="1" kern="0" baseline="-25000" dirty="0">
                <a:latin typeface="+mn-lt"/>
              </a:rPr>
              <a:t>2</a:t>
            </a:r>
            <a:r>
              <a:rPr lang="en-US" sz="2000" i="1" kern="0" dirty="0">
                <a:solidFill>
                  <a:srgbClr val="000000"/>
                </a:solidFill>
                <a:latin typeface="Arial Unicode MS"/>
              </a:rPr>
              <a:t> ) </a:t>
            </a:r>
            <a:r>
              <a:rPr lang="en-US" sz="2000" i="1" kern="0" baseline="-25000" dirty="0">
                <a:solidFill>
                  <a:srgbClr val="000000"/>
                </a:solidFill>
                <a:latin typeface="Arial Unicode MS"/>
              </a:rPr>
              <a:t>X3 = v3</a:t>
            </a: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latin typeface="+mn-lt"/>
              </a:rPr>
              <a:t>	        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i="1" kern="0" dirty="0">
              <a:latin typeface="+mn-lt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3857625" y="3786188"/>
            <a:ext cx="335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Partial distribution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643188" y="4500563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Distributions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3643313" y="5572125"/>
            <a:ext cx="2500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</a:rPr>
              <a:t>Set of  partial Distributions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236296" y="2420888"/>
            <a:ext cx="1164101" cy="4001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P(Z|X,Y)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32E300-924D-4F8D-B1DD-9AB656FAA6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Manipulating Factors: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We can make new factors out of an existing factor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Our first operation:</a:t>
            </a:r>
            <a:r>
              <a:rPr lang="en-US" dirty="0" smtClean="0"/>
              <a:t> we can </a:t>
            </a:r>
            <a:r>
              <a:rPr lang="en-US" i="1" dirty="0" smtClean="0">
                <a:solidFill>
                  <a:schemeClr val="accent6"/>
                </a:solidFill>
              </a:rPr>
              <a:t>assign</a:t>
            </a:r>
            <a:r>
              <a:rPr lang="en-US" dirty="0" smtClean="0"/>
              <a:t> some or all of the variables of a factor.</a:t>
            </a:r>
          </a:p>
        </p:txBody>
      </p:sp>
      <p:graphicFrame>
        <p:nvGraphicFramePr>
          <p:cNvPr id="7" name="Group 150"/>
          <p:cNvGraphicFramePr>
            <a:graphicFrameLocks/>
          </p:cNvGraphicFramePr>
          <p:nvPr/>
        </p:nvGraphicFramePr>
        <p:xfrm>
          <a:off x="785813" y="2643188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29188" y="3143250"/>
            <a:ext cx="4000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What is the result of  assigning   X= t   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0" y="4214813"/>
            <a:ext cx="3000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dirty="0">
                <a:latin typeface="Arial Unicode MS" pitchFamily="34" charset="-128"/>
              </a:rPr>
              <a:t>f(X=</a:t>
            </a:r>
            <a:r>
              <a:rPr lang="en-US" sz="2400" dirty="0" err="1">
                <a:latin typeface="Arial Unicode MS" pitchFamily="34" charset="-128"/>
              </a:rPr>
              <a:t>t,Y,Z</a:t>
            </a:r>
            <a:r>
              <a:rPr lang="en-US" sz="2400" dirty="0">
                <a:latin typeface="Arial Unicode MS" pitchFamily="34" charset="-128"/>
              </a:rPr>
              <a:t>)</a:t>
            </a:r>
            <a:endParaRPr lang="en-US" sz="2400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86500" y="5000625"/>
            <a:ext cx="2357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5000"/>
              </a:spcAft>
              <a:defRPr/>
            </a:pPr>
            <a:r>
              <a:rPr lang="en-US" sz="2400" dirty="0">
                <a:latin typeface="+mj-lt"/>
              </a:rPr>
              <a:t>f(X, Y, </a:t>
            </a:r>
            <a:r>
              <a:rPr lang="en-US" sz="2400" dirty="0" smtClean="0">
                <a:latin typeface="+mj-lt"/>
              </a:rPr>
              <a:t>Z)</a:t>
            </a:r>
            <a:r>
              <a:rPr lang="en-US" sz="2400" baseline="-25000" dirty="0" smtClean="0">
                <a:latin typeface="+mj-lt"/>
              </a:rPr>
              <a:t>X </a:t>
            </a:r>
            <a:r>
              <a:rPr lang="en-US" sz="2400" baseline="-25000" dirty="0">
                <a:latin typeface="+mj-lt"/>
              </a:rPr>
              <a:t>= </a:t>
            </a:r>
            <a:r>
              <a:rPr lang="en-US" sz="2400" baseline="-25000" dirty="0" smtClean="0">
                <a:latin typeface="+mj-lt"/>
              </a:rPr>
              <a:t>t</a:t>
            </a:r>
            <a:endParaRPr lang="en-US" sz="1600" baseline="-5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4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2F026D-964F-4DB4-9F47-2D52B92190B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More examples of assignment</a:t>
            </a:r>
          </a:p>
        </p:txBody>
      </p:sp>
      <p:graphicFrame>
        <p:nvGraphicFramePr>
          <p:cNvPr id="670870" name="Group 150"/>
          <p:cNvGraphicFramePr>
            <a:graphicFrameLocks noGrp="1"/>
          </p:cNvGraphicFramePr>
          <p:nvPr>
            <p:ph sz="quarter" idx="2"/>
          </p:nvPr>
        </p:nvGraphicFramePr>
        <p:xfrm>
          <a:off x="428625" y="1000125"/>
          <a:ext cx="4152900" cy="3291840"/>
        </p:xfrm>
        <a:graphic>
          <a:graphicData uri="http://schemas.openxmlformats.org/drawingml/2006/table">
            <a:tbl>
              <a:tblPr/>
              <a:tblGrid>
                <a:gridCol w="1466850"/>
                <a:gridCol w="671512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r(X,Y,Z):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9" name="Group 149"/>
          <p:cNvGraphicFramePr>
            <a:graphicFrameLocks noGrp="1"/>
          </p:cNvGraphicFramePr>
          <p:nvPr>
            <p:ph sz="quarter" idx="3"/>
          </p:nvPr>
        </p:nvGraphicFramePr>
        <p:xfrm>
          <a:off x="5000625" y="1500188"/>
          <a:ext cx="3481388" cy="182880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3100"/>
                <a:gridCol w="67151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t,Y,Z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68" name="Group 148"/>
          <p:cNvGraphicFramePr>
            <a:graphicFrameLocks noGrp="1"/>
          </p:cNvGraphicFramePr>
          <p:nvPr/>
        </p:nvGraphicFramePr>
        <p:xfrm>
          <a:off x="1258888" y="4797425"/>
          <a:ext cx="2808287" cy="1097280"/>
        </p:xfrm>
        <a:graphic>
          <a:graphicData uri="http://schemas.openxmlformats.org/drawingml/2006/table">
            <a:tbl>
              <a:tblPr/>
              <a:tblGrid>
                <a:gridCol w="1466850"/>
                <a:gridCol w="669925"/>
                <a:gridCol w="67151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0872" name="Group 152"/>
          <p:cNvGraphicFramePr>
            <a:graphicFrameLocks noGrp="1"/>
          </p:cNvGraphicFramePr>
          <p:nvPr/>
        </p:nvGraphicFramePr>
        <p:xfrm>
          <a:off x="5364163" y="5013325"/>
          <a:ext cx="3168650" cy="903288"/>
        </p:xfrm>
        <a:graphic>
          <a:graphicData uri="http://schemas.openxmlformats.org/drawingml/2006/table">
            <a:tbl>
              <a:tblPr/>
              <a:tblGrid>
                <a:gridCol w="2173287"/>
                <a:gridCol w="995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r(X=t,Y=f,Z=f):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3F0C276-43E3-4252-BBA6-8C451D447B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dirty="0" err="1" smtClean="0"/>
              <a:t>Bnets</a:t>
            </a:r>
            <a:r>
              <a:rPr lang="en-US" sz="4000" dirty="0" smtClean="0"/>
              <a:t> Inference</a:t>
            </a:r>
          </a:p>
          <a:p>
            <a:pPr lvl="1" eaLnBrk="1" hangingPunct="1"/>
            <a:r>
              <a:rPr lang="en-US" sz="3600" dirty="0" smtClean="0"/>
              <a:t>Intro</a:t>
            </a:r>
          </a:p>
          <a:p>
            <a:pPr lvl="1" eaLnBrk="1" hangingPunct="1"/>
            <a:r>
              <a:rPr lang="en-US" sz="3600" dirty="0" smtClean="0"/>
              <a:t>Factors</a:t>
            </a:r>
          </a:p>
          <a:p>
            <a:pPr lvl="1" eaLnBrk="1" hangingPunct="1"/>
            <a:r>
              <a:rPr lang="en-US" sz="3600" dirty="0" smtClean="0"/>
              <a:t>Variable elimination Algorithm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F7F010-63EA-49C0-B9ED-C936FED0407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Summing out a variable example</a:t>
            </a:r>
          </a:p>
        </p:txBody>
      </p:sp>
      <p:graphicFrame>
        <p:nvGraphicFramePr>
          <p:cNvPr id="674819" name="Group 3"/>
          <p:cNvGraphicFramePr>
            <a:graphicFrameLocks noGrp="1"/>
          </p:cNvGraphicFramePr>
          <p:nvPr>
            <p:ph sz="quarter" idx="2"/>
          </p:nvPr>
        </p:nvGraphicFramePr>
        <p:xfrm>
          <a:off x="714348" y="2214554"/>
          <a:ext cx="3591409" cy="3291840"/>
        </p:xfrm>
        <a:graphic>
          <a:graphicData uri="http://schemas.openxmlformats.org/drawingml/2006/table">
            <a:tbl>
              <a:tblPr/>
              <a:tblGrid>
                <a:gridCol w="1224594"/>
                <a:gridCol w="561501"/>
                <a:gridCol w="561491"/>
                <a:gridCol w="558765"/>
                <a:gridCol w="68505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97" name="Group 81"/>
          <p:cNvGraphicFramePr>
            <a:graphicFrameLocks noGrp="1"/>
          </p:cNvGraphicFramePr>
          <p:nvPr>
            <p:ph sz="quarter" idx="3"/>
          </p:nvPr>
        </p:nvGraphicFramePr>
        <p:xfrm>
          <a:off x="5000625" y="2714625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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sym typeface="Symbol" pitchFamily="18" charset="2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85813"/>
            <a:ext cx="8659812" cy="15621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Our second operation: we can </a:t>
            </a:r>
            <a:r>
              <a:rPr lang="en-US" b="1" i="1" dirty="0" smtClean="0"/>
              <a:t>sum out</a:t>
            </a:r>
            <a:r>
              <a:rPr lang="en-US" b="1" dirty="0" smtClean="0"/>
              <a:t>  </a:t>
            </a:r>
            <a:r>
              <a:rPr lang="en-US" dirty="0" smtClean="0"/>
              <a:t>a variable, say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 with domain </a:t>
            </a:r>
            <a:r>
              <a:rPr lang="en-US" sz="2400" i="1" dirty="0" smtClean="0"/>
              <a:t>{v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} </a:t>
            </a:r>
            <a:r>
              <a:rPr lang="en-US" dirty="0" smtClean="0"/>
              <a:t>, from factor </a:t>
            </a: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, resulting in a factor on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…,X</a:t>
            </a:r>
            <a:r>
              <a:rPr lang="en-US" i="1" baseline="-25000" dirty="0" smtClean="0"/>
              <a:t>j</a:t>
            </a:r>
            <a:r>
              <a:rPr lang="en-US" dirty="0" smtClean="0"/>
              <a:t>  defined by:</a:t>
            </a:r>
          </a:p>
          <a:p>
            <a:pPr marL="0" indent="0" eaLnBrk="1" hangingPunct="1"/>
            <a:endParaRPr lang="en-US" sz="1600" dirty="0" smtClean="0"/>
          </a:p>
        </p:txBody>
      </p:sp>
      <p:graphicFrame>
        <p:nvGraphicFramePr>
          <p:cNvPr id="674943" name="Object 127"/>
          <p:cNvGraphicFramePr>
            <a:graphicFrameLocks noChangeAspect="1"/>
          </p:cNvGraphicFramePr>
          <p:nvPr/>
        </p:nvGraphicFramePr>
        <p:xfrm>
          <a:off x="0" y="5357813"/>
          <a:ext cx="9144000" cy="979487"/>
        </p:xfrm>
        <a:graphic>
          <a:graphicData uri="http://schemas.openxmlformats.org/presentationml/2006/ole">
            <p:oleObj spid="_x0000_s12290" name="Equation" r:id="rId4" imgW="44193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DA2901-B336-4874-92A2-21FA06425D5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</a:t>
            </a:r>
          </a:p>
        </p:txBody>
      </p:sp>
      <p:graphicFrame>
        <p:nvGraphicFramePr>
          <p:cNvPr id="678915" name="Group 3"/>
          <p:cNvGraphicFramePr>
            <a:graphicFrameLocks noGrp="1"/>
          </p:cNvGraphicFramePr>
          <p:nvPr/>
        </p:nvGraphicFramePr>
        <p:xfrm>
          <a:off x="4427538" y="2133600"/>
          <a:ext cx="4152900" cy="3291840"/>
        </p:xfrm>
        <a:graphic>
          <a:graphicData uri="http://schemas.openxmlformats.org/drawingml/2006/table">
            <a:tbl>
              <a:tblPr/>
              <a:tblGrid>
                <a:gridCol w="1884362"/>
                <a:gridCol w="492125"/>
                <a:gridCol w="492125"/>
                <a:gridCol w="492125"/>
                <a:gridCol w="792163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×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8993" name="Group 81"/>
          <p:cNvGraphicFramePr>
            <a:graphicFrameLocks noGrp="1"/>
          </p:cNvGraphicFramePr>
          <p:nvPr/>
        </p:nvGraphicFramePr>
        <p:xfrm>
          <a:off x="684213" y="1341438"/>
          <a:ext cx="3384550" cy="2171701"/>
        </p:xfrm>
        <a:graphic>
          <a:graphicData uri="http://schemas.openxmlformats.org/drawingml/2006/table">
            <a:tbl>
              <a:tblPr/>
              <a:tblGrid>
                <a:gridCol w="1425575"/>
                <a:gridCol w="650875"/>
                <a:gridCol w="655637"/>
                <a:gridCol w="652463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(A,B):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9033" name="Group 121"/>
          <p:cNvGraphicFramePr>
            <a:graphicFrameLocks noGrp="1"/>
          </p:cNvGraphicFramePr>
          <p:nvPr>
            <p:ph sz="half" idx="2"/>
          </p:nvPr>
        </p:nvGraphicFramePr>
        <p:xfrm>
          <a:off x="611188" y="3860800"/>
          <a:ext cx="3527425" cy="2160590"/>
        </p:xfrm>
        <a:graphic>
          <a:graphicData uri="http://schemas.openxmlformats.org/drawingml/2006/table">
            <a:tbl>
              <a:tblPr/>
              <a:tblGrid>
                <a:gridCol w="1485900"/>
                <a:gridCol w="677862"/>
                <a:gridCol w="684213"/>
                <a:gridCol w="67945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(B,C):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9144000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Our third operation: factors can be </a:t>
            </a:r>
            <a:r>
              <a:rPr lang="en-US" b="1" i="1" smtClean="0"/>
              <a:t>multiplied</a:t>
            </a:r>
            <a:r>
              <a:rPr lang="en-US" smtClean="0"/>
              <a:t> 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970B119-E640-4A40-B491-30BC68064AD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Multiplying factors: Formal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170497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2400" smtClean="0"/>
              <a:t>The  </a:t>
            </a:r>
            <a:r>
              <a:rPr lang="en-US" sz="2400" b="1" smtClean="0"/>
              <a:t>product</a:t>
            </a:r>
            <a:r>
              <a:rPr lang="en-US" sz="2400" smtClean="0"/>
              <a:t> of factor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(A, B) </a:t>
            </a:r>
            <a:r>
              <a:rPr lang="en-US" sz="2400" smtClean="0"/>
              <a:t> and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(B, C)</a:t>
            </a:r>
            <a:r>
              <a:rPr lang="en-US" sz="2400" smtClean="0"/>
              <a:t>, where </a:t>
            </a:r>
            <a:r>
              <a:rPr lang="en-US" sz="2400" i="1" smtClean="0"/>
              <a:t>B </a:t>
            </a:r>
            <a:r>
              <a:rPr lang="en-US" sz="2400" smtClean="0"/>
              <a:t>is the variable in common, is the factor </a:t>
            </a:r>
            <a:r>
              <a:rPr lang="en-US" sz="2400" i="1" smtClean="0"/>
              <a:t>(f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× </a:t>
            </a:r>
            <a:r>
              <a:rPr lang="en-US" sz="2400" i="1" smtClean="0"/>
              <a:t>f</a:t>
            </a:r>
            <a:r>
              <a:rPr lang="en-US" sz="2400" i="1" baseline="-25000" smtClean="0"/>
              <a:t>2</a:t>
            </a:r>
            <a:r>
              <a:rPr lang="en-US" sz="2400" i="1" smtClean="0"/>
              <a:t>)(A, B, C)</a:t>
            </a:r>
            <a:r>
              <a:rPr lang="en-US" sz="2400" smtClean="0"/>
              <a:t> defined by: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28750" y="2790825"/>
          <a:ext cx="6403975" cy="622300"/>
        </p:xfrm>
        <a:graphic>
          <a:graphicData uri="http://schemas.openxmlformats.org/presentationml/2006/ole">
            <p:oleObj spid="_x0000_s14338" name="Equation" r:id="rId4" imgW="2222280" imgH="215640" progId="Equation.3">
              <p:embed/>
            </p:oleObj>
          </a:graphicData>
        </a:graphic>
      </p:graphicFrame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79388" y="3929063"/>
            <a:ext cx="89646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Note1: </a:t>
            </a:r>
            <a:r>
              <a:rPr lang="en-US" sz="2400">
                <a:latin typeface="Arial Unicode MS" pitchFamily="34" charset="-128"/>
              </a:rPr>
              <a:t>it's defined on all 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triples</a:t>
            </a:r>
            <a:r>
              <a:rPr lang="en-US" sz="2400">
                <a:latin typeface="Arial Unicode MS" pitchFamily="34" charset="-128"/>
              </a:rPr>
              <a:t>, obtained by multiplying together the appropriate pair of entries from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1 </a:t>
            </a:r>
            <a:r>
              <a:rPr lang="en-US" sz="2400">
                <a:latin typeface="Arial Unicode MS" pitchFamily="34" charset="-128"/>
              </a:rPr>
              <a:t> and </a:t>
            </a:r>
            <a:r>
              <a:rPr lang="en-US" sz="2400" i="1">
                <a:latin typeface="Arial Unicode MS" pitchFamily="34" charset="-128"/>
              </a:rPr>
              <a:t>f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500063" y="5143500"/>
            <a:ext cx="78930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Note2: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,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 can be sets of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8A9E1C-F75A-4D85-A46F-F89864E9A39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Factors Summary</a:t>
            </a:r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A factor is a representation of a function from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of random variables into a number.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We have defined three operations on factors: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Assigning</a:t>
            </a:r>
            <a:r>
              <a:rPr lang="en-US" dirty="0" smtClean="0"/>
              <a:t> one or more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</a:t>
            </a:r>
            <a:r>
              <a:rPr lang="en-US" sz="2400" dirty="0" smtClean="0"/>
              <a:t> is a factor on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 also written as</a:t>
            </a:r>
            <a:r>
              <a:rPr lang="en-US" sz="2400" i="1" dirty="0" smtClean="0"/>
              <a:t>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baseline="-25000" dirty="0" smtClean="0"/>
              <a:t>=v</a:t>
            </a:r>
            <a:r>
              <a:rPr lang="en-US" sz="2400" i="1" baseline="-50000" dirty="0" smtClean="0"/>
              <a:t>1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baseline="-50000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Summing out</a:t>
            </a:r>
            <a:r>
              <a:rPr lang="en-US" dirty="0" smtClean="0"/>
              <a:t> variables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(</a:t>
            </a:r>
            <a:r>
              <a:rPr lang="en-US" sz="2400" i="1" dirty="0" smtClean="0">
                <a:sym typeface="Symbol" pitchFamily="18" charset="2"/>
              </a:rPr>
              <a:t></a:t>
            </a:r>
            <a:r>
              <a:rPr lang="en-US" sz="2400" i="1" baseline="-25000" dirty="0" smtClean="0"/>
              <a:t>X</a:t>
            </a:r>
            <a:r>
              <a:rPr lang="en-US" sz="2400" i="1" baseline="-50000" dirty="0" smtClean="0"/>
              <a:t>1</a:t>
            </a:r>
            <a:r>
              <a:rPr lang="en-US" sz="2400" i="1" dirty="0" smtClean="0"/>
              <a:t> f)(X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..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=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=v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 + … + f(X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k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endParaRPr lang="en-US" sz="2400" i="1" dirty="0" smtClean="0"/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Multiplying</a:t>
            </a:r>
            <a:r>
              <a:rPr lang="en-US" dirty="0" smtClean="0"/>
              <a:t> factors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(A, B)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(B, C) = (f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2400" i="1" dirty="0" smtClean="0"/>
              <a:t>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)(A, B, 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3F0C276-43E3-4252-BBA6-8C451D447BC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b="1" dirty="0" err="1" smtClean="0"/>
              <a:t>Bnets</a:t>
            </a:r>
            <a:r>
              <a:rPr lang="en-US" sz="4000" b="1" dirty="0" smtClean="0"/>
              <a:t> Inference</a:t>
            </a:r>
          </a:p>
          <a:p>
            <a:pPr lvl="1" eaLnBrk="1" hangingPunct="1"/>
            <a:r>
              <a:rPr lang="en-US" sz="3600" dirty="0" smtClean="0"/>
              <a:t>Intro</a:t>
            </a:r>
          </a:p>
          <a:p>
            <a:pPr lvl="1" eaLnBrk="1" hangingPunct="1"/>
            <a:r>
              <a:rPr lang="en-US" sz="3600" dirty="0" smtClean="0"/>
              <a:t>Factors</a:t>
            </a:r>
          </a:p>
          <a:p>
            <a:pPr lvl="1" eaLnBrk="1" hangingPunct="1"/>
            <a:r>
              <a:rPr lang="en-US" sz="3600" b="1" dirty="0" smtClean="0"/>
              <a:t>Variable elimination Algorithm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131DC-2E95-4999-8301-E1AED95A4B7F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16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4356100" y="3062288"/>
          <a:ext cx="3654425" cy="595312"/>
        </p:xfrm>
        <a:graphic>
          <a:graphicData uri="http://schemas.openxmlformats.org/presentationml/2006/ole">
            <p:oleObj spid="_x0000_s16386" name="Equation" r:id="rId4" imgW="1485720" imgH="241200" progId="Equation.3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50" y="3571875"/>
            <a:ext cx="864396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 We </a:t>
            </a:r>
            <a:r>
              <a:rPr lang="en-US" sz="2400" kern="0" dirty="0" smtClean="0">
                <a:latin typeface="+mn-lt"/>
              </a:rPr>
              <a:t>showed </a:t>
            </a:r>
            <a:r>
              <a:rPr lang="en-US" sz="2400" kern="0" dirty="0">
                <a:latin typeface="+mn-lt"/>
              </a:rPr>
              <a:t>before that what we actually need to compute is </a:t>
            </a:r>
          </a:p>
        </p:txBody>
      </p:sp>
      <p:graphicFrame>
        <p:nvGraphicFramePr>
          <p:cNvPr id="16387" name="Object 22"/>
          <p:cNvGraphicFramePr>
            <a:graphicFrameLocks noChangeAspect="1"/>
          </p:cNvGraphicFramePr>
          <p:nvPr/>
        </p:nvGraphicFramePr>
        <p:xfrm>
          <a:off x="2857500" y="4357688"/>
          <a:ext cx="3571875" cy="588962"/>
        </p:xfrm>
        <a:graphic>
          <a:graphicData uri="http://schemas.openxmlformats.org/presentationml/2006/ole">
            <p:oleObj spid="_x0000_s16387" name="Equation" r:id="rId5" imgW="1460160" imgH="241200" progId="Equation.3">
              <p:embed/>
            </p:oleObj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625" y="5072063"/>
            <a:ext cx="8424863" cy="10080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 This can be computed in terms of </a:t>
            </a:r>
            <a:r>
              <a:rPr lang="en-US" sz="2400" b="1" dirty="0">
                <a:latin typeface="Arial Unicode MS" pitchFamily="34" charset="-128"/>
              </a:rPr>
              <a:t>operations between factors</a:t>
            </a:r>
            <a:r>
              <a:rPr lang="en-US" sz="2400" dirty="0">
                <a:latin typeface="Arial Unicode MS" pitchFamily="34" charset="-128"/>
              </a:rPr>
              <a:t> (that satisfy the semantics of probability)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A9B123-C315-4A65-9D6A-69D7420EF44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14375"/>
            <a:ext cx="8588375" cy="3362325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If we express the joint as a factor,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8000"/>
                </a:solidFill>
              </a:rPr>
              <a:t>Y</a:t>
            </a:r>
            <a:r>
              <a:rPr lang="en-US" i="1" baseline="-25000" smtClean="0">
                <a:solidFill>
                  <a:srgbClr val="008000"/>
                </a:solidFill>
              </a:rPr>
              <a:t>1</a:t>
            </a:r>
            <a:r>
              <a:rPr lang="en-US" i="1" smtClean="0">
                <a:solidFill>
                  <a:srgbClr val="008000"/>
                </a:solidFill>
              </a:rPr>
              <a:t>…,Y</a:t>
            </a:r>
            <a:r>
              <a:rPr lang="en-US" i="1" baseline="-25000" smtClean="0">
                <a:solidFill>
                  <a:srgbClr val="008000"/>
                </a:solidFill>
              </a:rPr>
              <a:t>j</a:t>
            </a:r>
            <a:r>
              <a:rPr lang="en-US" i="1" baseline="-25000" smtClean="0">
                <a:solidFill>
                  <a:schemeClr val="accent1"/>
                </a:solidFill>
              </a:rPr>
              <a:t>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Tx/>
              <a:buChar char="•"/>
            </a:pPr>
            <a:r>
              <a:rPr lang="en-US" smtClean="0"/>
              <a:t> We can compute </a:t>
            </a:r>
            <a:r>
              <a:rPr lang="en-US" i="1" smtClean="0"/>
              <a:t>P(Z,Y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</a:t>
            </a:r>
            <a:r>
              <a:rPr lang="en-US" i="1" smtClean="0"/>
              <a:t>)</a:t>
            </a:r>
            <a:r>
              <a:rPr lang="en-US" smtClean="0"/>
              <a:t>  by  </a:t>
            </a:r>
            <a:r>
              <a:rPr lang="en-US" sz="3200" smtClean="0"/>
              <a:t>??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863" y="4697413"/>
          <a:ext cx="8980487" cy="803275"/>
        </p:xfrm>
        <a:graphic>
          <a:graphicData uri="http://schemas.openxmlformats.org/presentationml/2006/ole">
            <p:oleObj spid="_x0000_s66562" name="Equation" r:id="rId4" imgW="4114800" imgH="368280" progId="Equation.3">
              <p:embed/>
            </p:oleObj>
          </a:graphicData>
        </a:graphic>
      </p:graphicFrame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2700338" y="5734050"/>
            <a:ext cx="3743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54C13-838E-42E9-9CB1-415BE233C06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(1)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000375"/>
            <a:ext cx="8588375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We can express the joint factor as a product of factors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626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</a:t>
            </a:r>
            <a:r>
              <a:rPr lang="en-US" b="0" kern="0" dirty="0">
                <a:latin typeface="+mn-lt"/>
              </a:rPr>
              <a:t>Using the </a:t>
            </a:r>
            <a:r>
              <a:rPr lang="en-US" kern="0" dirty="0">
                <a:latin typeface="+mn-lt"/>
              </a:rPr>
              <a:t>chain rule </a:t>
            </a:r>
            <a:r>
              <a:rPr lang="en-US" b="0" kern="0" dirty="0">
                <a:latin typeface="+mn-lt"/>
              </a:rPr>
              <a:t>and the </a:t>
            </a:r>
            <a:r>
              <a:rPr lang="en-US" kern="0" dirty="0">
                <a:latin typeface="+mn-lt"/>
              </a:rPr>
              <a:t>definition of a </a:t>
            </a:r>
            <a:r>
              <a:rPr lang="en-US" kern="0" dirty="0" err="1">
                <a:latin typeface="+mn-lt"/>
              </a:rPr>
              <a:t>Bnet</a:t>
            </a:r>
            <a:r>
              <a:rPr lang="en-US" b="0" kern="0" dirty="0">
                <a:latin typeface="+mn-lt"/>
              </a:rPr>
              <a:t>, we can write </a:t>
            </a:r>
            <a:r>
              <a:rPr lang="en-US" b="0" i="1" kern="0" dirty="0">
                <a:latin typeface="+mn-lt"/>
              </a:rPr>
              <a:t>P(X</a:t>
            </a:r>
            <a:r>
              <a:rPr lang="en-US" b="0" i="1" kern="0" baseline="-25000" dirty="0">
                <a:latin typeface="+mn-lt"/>
              </a:rPr>
              <a:t>1</a:t>
            </a:r>
            <a:r>
              <a:rPr lang="en-US" b="0" i="1" kern="0" dirty="0">
                <a:latin typeface="+mn-lt"/>
              </a:rPr>
              <a:t>, …, </a:t>
            </a:r>
            <a:r>
              <a:rPr lang="en-US" b="0" i="1" kern="0" dirty="0" err="1">
                <a:latin typeface="+mn-lt"/>
              </a:rPr>
              <a:t>X</a:t>
            </a:r>
            <a:r>
              <a:rPr lang="en-US" b="0" i="1" kern="0" baseline="-25000" dirty="0" err="1">
                <a:latin typeface="+mn-lt"/>
              </a:rPr>
              <a:t>n</a:t>
            </a:r>
            <a:r>
              <a:rPr lang="en-US" b="0" i="1" kern="0" dirty="0">
                <a:latin typeface="+mn-lt"/>
              </a:rPr>
              <a:t>)</a:t>
            </a:r>
            <a:r>
              <a:rPr lang="en-US" b="0" kern="0" dirty="0">
                <a:latin typeface="+mn-lt"/>
              </a:rPr>
              <a:t> as</a:t>
            </a:r>
            <a:endParaRPr lang="en-US" sz="2400" b="0" kern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643438" y="1928813"/>
          <a:ext cx="2233612" cy="1000125"/>
        </p:xfrm>
        <a:graphic>
          <a:graphicData uri="http://schemas.openxmlformats.org/presentationml/2006/ole">
            <p:oleObj spid="_x0000_s96258" name="Equation" r:id="rId4" imgW="965160" imgH="431640" progId="Equation.3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072063" y="3714750"/>
          <a:ext cx="2286000" cy="1050925"/>
        </p:xfrm>
        <a:graphic>
          <a:graphicData uri="http://schemas.openxmlformats.org/presentationml/2006/ole">
            <p:oleObj spid="_x0000_s96259" name="Equation" r:id="rId5" imgW="939600" imgH="431640" progId="Equation.3">
              <p:embed/>
            </p:oleObj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5000625"/>
          <a:ext cx="9144000" cy="1198563"/>
        </p:xfrm>
        <a:graphic>
          <a:graphicData uri="http://schemas.openxmlformats.org/presentationml/2006/ole">
            <p:oleObj spid="_x0000_s96260" name="Equation" r:id="rId6" imgW="3682800" imgH="482400" progId="Equation.3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188" y="3929063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0" i="1" kern="0" dirty="0">
                <a:latin typeface="+mn-lt"/>
              </a:rPr>
              <a:t>f(Z,  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,   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b="0" i="1" kern="0" dirty="0">
                <a:latin typeface="+mn-lt"/>
              </a:rPr>
              <a:t>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3513" y="857250"/>
          <a:ext cx="8980487" cy="803275"/>
        </p:xfrm>
        <a:graphic>
          <a:graphicData uri="http://schemas.openxmlformats.org/presentationml/2006/ole">
            <p:oleObj spid="_x0000_s96261" name="Equation" r:id="rId7" imgW="411480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D50734-16D9-4C77-A552-D99DEF24CDF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(2)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357563"/>
            <a:ext cx="8569325" cy="314325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Construct a factor for each conditional probability. 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In each factor </a:t>
            </a:r>
            <a:r>
              <a:rPr lang="en-US" smtClean="0">
                <a:solidFill>
                  <a:schemeClr val="accent2"/>
                </a:solidFill>
              </a:rPr>
              <a:t>assign</a:t>
            </a:r>
            <a:r>
              <a:rPr lang="en-US" smtClean="0"/>
              <a:t> the observed variables to their observed values.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Multiply the factors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For each of the other variables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b="1" i="1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i="1" smtClean="0"/>
              <a:t> {Z</a:t>
            </a:r>
            <a:r>
              <a:rPr lang="en-US" i="1" baseline="-25000" smtClean="0"/>
              <a:t>1</a:t>
            </a:r>
            <a:r>
              <a:rPr lang="en-US" i="1" smtClean="0"/>
              <a:t>, …, Z</a:t>
            </a:r>
            <a:r>
              <a:rPr lang="en-US" i="1" baseline="-25000" smtClean="0"/>
              <a:t>k </a:t>
            </a:r>
            <a:r>
              <a:rPr lang="en-US" i="1" smtClean="0"/>
              <a:t>}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sum out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endParaRPr lang="en-US" smtClean="0"/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357188" y="928688"/>
            <a:ext cx="85010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 Unicode MS" pitchFamily="34" charset="-128"/>
              </a:rPr>
              <a:t>Inference in belief networks thus reduces to computing </a:t>
            </a:r>
            <a:r>
              <a:rPr lang="en-US" b="0">
                <a:solidFill>
                  <a:schemeClr val="accent2"/>
                </a:solidFill>
                <a:latin typeface="Arial Unicode MS" pitchFamily="34" charset="-128"/>
              </a:rPr>
              <a:t>“the sums of products….”</a:t>
            </a:r>
            <a:endParaRPr lang="en-US" sz="3600" b="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0" y="1928813"/>
          <a:ext cx="9144000" cy="1198562"/>
        </p:xfrm>
        <a:graphic>
          <a:graphicData uri="http://schemas.openxmlformats.org/presentationml/2006/ole">
            <p:oleObj spid="_x0000_s97282" name="Equation" r:id="rId4" imgW="3682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41BF46-2C16-4580-8893-F1A8A3A58F5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 the Computation?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5580063" y="3357563"/>
          <a:ext cx="3563937" cy="1116012"/>
        </p:xfrm>
        <a:graphic>
          <a:graphicData uri="http://schemas.openxmlformats.org/presentationml/2006/ole">
            <p:oleObj spid="_x0000_s98306" name="Equation" r:id="rId4" imgW="1460160" imgH="457200" progId="Equation.3">
              <p:embed/>
            </p:oleObj>
          </a:graphicData>
        </a:graphic>
      </p:graphicFrame>
      <p:sp>
        <p:nvSpPr>
          <p:cNvPr id="6167" name="Rectangle 9"/>
          <p:cNvSpPr>
            <a:spLocks noChangeArrowheads="1"/>
          </p:cNvSpPr>
          <p:nvPr/>
        </p:nvSpPr>
        <p:spPr bwMode="auto">
          <a:xfrm>
            <a:off x="0" y="836613"/>
            <a:ext cx="8388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Assume we have turned the CPTs into factors and performed the assignments</a:t>
            </a:r>
            <a:endParaRPr lang="en-US" sz="2000" b="0">
              <a:latin typeface="Arial Unicode MS" pitchFamily="34" charset="-128"/>
            </a:endParaRPr>
          </a:p>
        </p:txBody>
      </p:sp>
      <p:graphicFrame>
        <p:nvGraphicFramePr>
          <p:cNvPr id="6147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1795463" y="1773238"/>
          <a:ext cx="4024312" cy="593725"/>
        </p:xfrm>
        <a:graphic>
          <a:graphicData uri="http://schemas.openxmlformats.org/presentationml/2006/ole">
            <p:oleObj spid="_x0000_s98307" name="Equation" r:id="rId5" imgW="1549080" imgH="228600" progId="Equation.3">
              <p:embed/>
            </p:oleObj>
          </a:graphicData>
        </a:graphic>
      </p:graphicFrame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2192338" y="2492375"/>
          <a:ext cx="3292475" cy="555625"/>
        </p:xfrm>
        <a:graphic>
          <a:graphicData uri="http://schemas.openxmlformats.org/presentationml/2006/ole">
            <p:oleObj spid="_x0000_s98308" name="Equation" r:id="rId6" imgW="1206360" imgH="203040" progId="Equation.3">
              <p:embed/>
            </p:oleObj>
          </a:graphicData>
        </a:graphic>
      </p:graphicFrame>
      <p:graphicFrame>
        <p:nvGraphicFramePr>
          <p:cNvPr id="593936" name="Object 16"/>
          <p:cNvGraphicFramePr>
            <a:graphicFrameLocks noChangeAspect="1"/>
          </p:cNvGraphicFramePr>
          <p:nvPr/>
        </p:nvGraphicFramePr>
        <p:xfrm>
          <a:off x="14288" y="3284538"/>
          <a:ext cx="5118100" cy="1101725"/>
        </p:xfrm>
        <a:graphic>
          <a:graphicData uri="http://schemas.openxmlformats.org/presentationml/2006/ole">
            <p:oleObj spid="_x0000_s98309" name="Equation" r:id="rId7" imgW="2120760" imgH="457200" progId="Equation.3">
              <p:embed/>
            </p:oleObj>
          </a:graphicData>
        </a:graphic>
      </p:graphicFrame>
      <p:sp>
        <p:nvSpPr>
          <p:cNvPr id="6168" name="Line 18"/>
          <p:cNvSpPr>
            <a:spLocks noChangeShapeType="1"/>
          </p:cNvSpPr>
          <p:nvPr/>
        </p:nvSpPr>
        <p:spPr bwMode="auto">
          <a:xfrm>
            <a:off x="5148263" y="3860800"/>
            <a:ext cx="431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3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500563"/>
            <a:ext cx="8501062" cy="649287"/>
          </a:xfrm>
          <a:noFill/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Let’s focus on the basic case, for instance… </a:t>
            </a:r>
          </a:p>
          <a:p>
            <a:pPr marL="0" indent="0" eaLnBrk="1" hangingPunct="1">
              <a:lnSpc>
                <a:spcPct val="80000"/>
              </a:lnSpc>
            </a:pPr>
            <a:endParaRPr lang="en-US" smtClean="0"/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071563" y="5072063"/>
          <a:ext cx="6237287" cy="842962"/>
        </p:xfrm>
        <a:graphic>
          <a:graphicData uri="http://schemas.openxmlformats.org/presentationml/2006/ole">
            <p:oleObj spid="_x0000_s98310" name="Equation" r:id="rId8" imgW="25398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9BE4AAB-997A-4D7A-82D3-CE09AB3E5A0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last class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In a Belief Net, determine whether one variable is independent of another variable, given a set of observations.</a:t>
            </a:r>
          </a:p>
          <a:p>
            <a:pPr eaLnBrk="1" hangingPunct="1"/>
            <a:r>
              <a:rPr lang="en-US" sz="3200" smtClean="0"/>
              <a:t> 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 and use </a:t>
            </a:r>
            <a:r>
              <a:rPr lang="en-US" sz="3200" b="1" smtClean="0"/>
              <a:t>Noisy-OR</a:t>
            </a:r>
            <a:r>
              <a:rPr lang="en-US" sz="320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Implement and use a </a:t>
            </a:r>
            <a:r>
              <a:rPr lang="en-US" sz="3200" b="1" smtClean="0"/>
              <a:t>naïve Bayesian classifier</a:t>
            </a:r>
            <a:r>
              <a:rPr lang="en-US" sz="3200" smtClean="0"/>
              <a:t>.  Explain assumptions and benefit.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AA5620-1ECD-43A4-85FC-21EB4434B9D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simplify: basic case</a:t>
            </a:r>
          </a:p>
        </p:txBody>
      </p:sp>
      <p:sp>
        <p:nvSpPr>
          <p:cNvPr id="7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364163" cy="6492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Let’s focus on the basic case.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651500" y="836613"/>
          <a:ext cx="2530475" cy="1111250"/>
        </p:xfrm>
        <a:graphic>
          <a:graphicData uri="http://schemas.openxmlformats.org/presentationml/2006/ole">
            <p:oleObj spid="_x0000_s99330" name="Equation" r:id="rId4" imgW="1041120" imgH="457200" progId="Equation.3">
              <p:embed/>
            </p:oleObj>
          </a:graphicData>
        </a:graphic>
      </p:graphicFrame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358775" y="2781300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>
                <a:latin typeface="Arial Unicode MS" pitchFamily="34" charset="-128"/>
              </a:rPr>
              <a:t>How can we compute efficiently?</a:t>
            </a:r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403350" y="1916113"/>
          <a:ext cx="6237288" cy="842962"/>
        </p:xfrm>
        <a:graphic>
          <a:graphicData uri="http://schemas.openxmlformats.org/presentationml/2006/ole">
            <p:oleObj spid="_x0000_s99331" name="Equation" r:id="rId5" imgW="2539800" imgH="342720" progId="Equation.3">
              <p:embed/>
            </p:oleObj>
          </a:graphicData>
        </a:graphic>
      </p:graphicFrame>
      <p:sp>
        <p:nvSpPr>
          <p:cNvPr id="741389" name="Rectangle 13"/>
          <p:cNvSpPr>
            <a:spLocks noChangeArrowheads="1"/>
          </p:cNvSpPr>
          <p:nvPr/>
        </p:nvSpPr>
        <p:spPr bwMode="auto">
          <a:xfrm>
            <a:off x="395288" y="3357563"/>
            <a:ext cx="7507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Factor out those terms that don't involve Z</a:t>
            </a:r>
            <a:r>
              <a:rPr lang="en-US" b="0" baseline="-25000">
                <a:latin typeface="Arial Unicode MS" pitchFamily="34" charset="-128"/>
              </a:rPr>
              <a:t>1 </a:t>
            </a:r>
            <a:r>
              <a:rPr lang="en-US" b="0">
                <a:latin typeface="Arial Unicode MS" pitchFamily="34" charset="-128"/>
              </a:rPr>
              <a:t>!</a:t>
            </a:r>
          </a:p>
        </p:txBody>
      </p:sp>
      <p:graphicFrame>
        <p:nvGraphicFramePr>
          <p:cNvPr id="741390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3668713"/>
          <a:ext cx="6265863" cy="1543050"/>
        </p:xfrm>
        <a:graphic>
          <a:graphicData uri="http://schemas.openxmlformats.org/presentationml/2006/ole">
            <p:oleObj spid="_x0000_s99332" name="Equation" r:id="rId6" imgW="247644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/>
      <p:bldP spid="7413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A357FA-45F1-4ABA-ADDB-8C861D44DD7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755650"/>
          </a:xfrm>
        </p:spPr>
        <p:txBody>
          <a:bodyPr/>
          <a:lstStyle/>
          <a:p>
            <a:pPr eaLnBrk="1" hangingPunct="1"/>
            <a:r>
              <a:rPr lang="en-US" sz="4000" smtClean="0"/>
              <a:t>General case: Summing out variables efficiently</a:t>
            </a:r>
          </a:p>
        </p:txBody>
      </p:sp>
      <p:graphicFrame>
        <p:nvGraphicFramePr>
          <p:cNvPr id="8194" name="Object 22"/>
          <p:cNvGraphicFramePr>
            <a:graphicFrameLocks noChangeAspect="1"/>
          </p:cNvGraphicFramePr>
          <p:nvPr/>
        </p:nvGraphicFramePr>
        <p:xfrm>
          <a:off x="0" y="1196975"/>
          <a:ext cx="8964613" cy="1200150"/>
        </p:xfrm>
        <a:graphic>
          <a:graphicData uri="http://schemas.openxmlformats.org/presentationml/2006/ole">
            <p:oleObj spid="_x0000_s100354" name="Equation" r:id="rId4" imgW="3797280" imgH="507960" progId="Equation.3">
              <p:embed/>
            </p:oleObj>
          </a:graphicData>
        </a:graphic>
      </p:graphicFrame>
      <p:graphicFrame>
        <p:nvGraphicFramePr>
          <p:cNvPr id="8195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0" y="2430463"/>
          <a:ext cx="3743325" cy="995362"/>
        </p:xfrm>
        <a:graphic>
          <a:graphicData uri="http://schemas.openxmlformats.org/presentationml/2006/ole">
            <p:oleObj spid="_x0000_s100355" name="Equation" r:id="rId5" imgW="1384200" imgH="368280" progId="Equation.3">
              <p:embed/>
            </p:oleObj>
          </a:graphicData>
        </a:graphic>
      </p:graphicFrame>
      <p:sp>
        <p:nvSpPr>
          <p:cNvPr id="8211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429000"/>
            <a:ext cx="8893175" cy="1800225"/>
          </a:xfrm>
          <a:noFill/>
        </p:spPr>
        <p:txBody>
          <a:bodyPr/>
          <a:lstStyle/>
          <a:p>
            <a:pPr marL="0" indent="0" eaLnBrk="1" hangingPunct="1"/>
            <a:r>
              <a:rPr lang="en-US" sz="2400" smtClean="0"/>
              <a:t>Now to sum out a variable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2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 from a product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×… ×f</a:t>
            </a:r>
            <a:r>
              <a:rPr lang="en-US" sz="2400" i="1" baseline="-25000" smtClean="0"/>
              <a:t>i</a:t>
            </a:r>
            <a:r>
              <a:rPr lang="en-US" sz="2400" i="1" smtClean="0"/>
              <a:t> × f’ </a:t>
            </a:r>
            <a:r>
              <a:rPr lang="en-US" sz="2400" smtClean="0"/>
              <a:t> of factors, again partition the factors into two sets</a:t>
            </a:r>
          </a:p>
          <a:p>
            <a:pPr lvl="1" eaLnBrk="1" hangingPunct="1"/>
            <a:r>
              <a:rPr lang="en-US" smtClean="0"/>
              <a:t>F: those that</a:t>
            </a:r>
          </a:p>
          <a:p>
            <a:pPr lvl="1" eaLnBrk="1" hangingPunct="1"/>
            <a:r>
              <a:rPr lang="en-US" smtClean="0"/>
              <a:t>F: those that</a:t>
            </a:r>
            <a:endParaRPr lang="en-US" sz="2000" smtClean="0"/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3F0C276-43E3-4252-BBA6-8C451D447BC0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b="1" dirty="0" err="1" smtClean="0"/>
              <a:t>Bnets</a:t>
            </a:r>
            <a:r>
              <a:rPr lang="en-US" sz="4000" b="1" dirty="0" smtClean="0"/>
              <a:t> Inference</a:t>
            </a:r>
          </a:p>
          <a:p>
            <a:pPr lvl="1" eaLnBrk="1" hangingPunct="1"/>
            <a:r>
              <a:rPr lang="en-US" sz="3600" dirty="0" smtClean="0"/>
              <a:t>Intro</a:t>
            </a:r>
          </a:p>
          <a:p>
            <a:pPr lvl="1" eaLnBrk="1" hangingPunct="1"/>
            <a:r>
              <a:rPr lang="en-US" sz="3600" dirty="0" smtClean="0"/>
              <a:t>Factors</a:t>
            </a:r>
          </a:p>
          <a:p>
            <a:pPr lvl="1" eaLnBrk="1" hangingPunct="1"/>
            <a:r>
              <a:rPr lang="en-US" sz="3600" b="1" dirty="0" smtClean="0"/>
              <a:t>Variable elimination Algorithm</a:t>
            </a:r>
          </a:p>
          <a:p>
            <a:pPr eaLnBrk="1" hangingPunct="1">
              <a:buFontTx/>
              <a:buChar char="•"/>
            </a:pPr>
            <a:r>
              <a:rPr lang="en-US" sz="4000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35ED21-8EDC-4A31-A7B3-073751D7CE1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Analogy with “Computing sums of products”</a:t>
            </a:r>
          </a:p>
        </p:txBody>
      </p:sp>
      <p:sp>
        <p:nvSpPr>
          <p:cNvPr id="92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b="1" smtClean="0"/>
              <a:t>This simplification is similar to what you can do in basic algebra with </a:t>
            </a:r>
            <a:r>
              <a:rPr lang="en-US" b="1" i="1" smtClean="0"/>
              <a:t>multiplication </a:t>
            </a:r>
            <a:r>
              <a:rPr lang="en-US" b="1" smtClean="0"/>
              <a:t>and  </a:t>
            </a:r>
            <a:r>
              <a:rPr lang="en-US" b="1" i="1" smtClean="0"/>
              <a:t>addition</a:t>
            </a:r>
            <a:endParaRPr lang="en-US" b="1" i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It takes </a:t>
            </a:r>
            <a:r>
              <a:rPr lang="en-US" i="1" smtClean="0"/>
              <a:t>14</a:t>
            </a:r>
            <a:r>
              <a:rPr lang="en-US" smtClean="0"/>
              <a:t>  multiplications or additions to evaluate the expression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a b + a c + a d + a e h + a f h + a g h</a:t>
            </a:r>
            <a:r>
              <a:rPr lang="en-US" sz="2800" smtClean="0"/>
              <a:t>.</a:t>
            </a:r>
            <a:r>
              <a:rPr lang="en-US" smtClean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 This expression be evaluated more efficiently….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smtClean="0"/>
              <a:t>P(G,D=t) = </a:t>
            </a:r>
            <a:r>
              <a:rPr lang="en-US" sz="3200" i="1" smtClean="0">
                <a:sym typeface="Symbol" pitchFamily="18" charset="2"/>
              </a:rPr>
              <a:t></a:t>
            </a:r>
            <a:r>
              <a:rPr lang="en-US" sz="3200" i="1" baseline="-25000" smtClean="0"/>
              <a:t>A,B,C,</a:t>
            </a:r>
            <a:r>
              <a:rPr lang="en-US" sz="3200" i="1" smtClean="0"/>
              <a:t> </a:t>
            </a:r>
            <a:r>
              <a:rPr lang="en-US" sz="3200" i="1" smtClean="0">
                <a:solidFill>
                  <a:schemeClr val="tx2"/>
                </a:solidFill>
              </a:rPr>
              <a:t>f(A,G) f(B,A) f(C,G) f(B,C)</a:t>
            </a:r>
            <a:endParaRPr lang="en-US" sz="32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) 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14337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smtClean="0"/>
              <a:t>Variable elimination</a:t>
            </a:r>
            <a:r>
              <a:rPr lang="en-US" sz="4000" smtClean="0"/>
              <a:t> </a:t>
            </a:r>
            <a:r>
              <a:rPr lang="en-US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80312" y="4725144"/>
            <a:ext cx="576064" cy="46166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rial" pitchFamily="34" charset="0"/>
              </a:rPr>
              <a:t>Z</a:t>
            </a:r>
            <a:r>
              <a:rPr lang="en-US" b="1" i="1" baseline="-25000" dirty="0" smtClean="0"/>
              <a:t>2</a:t>
            </a:r>
            <a:endParaRPr lang="en-US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60232" y="4725144"/>
            <a:ext cx="503664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n-lt"/>
              </a:rPr>
              <a:t>Y</a:t>
            </a:r>
            <a:r>
              <a:rPr lang="en-US" b="1" i="1" baseline="-25000" dirty="0" smtClean="0">
                <a:latin typeface="+mn-lt"/>
              </a:rPr>
              <a:t>2</a:t>
            </a:r>
            <a:endParaRPr lang="en-US" baseline="30000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44208" y="4221088"/>
            <a:ext cx="939681" cy="46166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n-lt"/>
              </a:rPr>
              <a:t>Y</a:t>
            </a:r>
            <a:r>
              <a:rPr lang="en-US" b="1" i="1" baseline="-25000" dirty="0" smtClean="0">
                <a:latin typeface="+mn-lt"/>
              </a:rPr>
              <a:t>1</a:t>
            </a:r>
            <a:r>
              <a:rPr lang="en-US" b="1" i="1" dirty="0" smtClean="0">
                <a:latin typeface="+mn-lt"/>
              </a:rPr>
              <a:t>=v</a:t>
            </a:r>
            <a:r>
              <a:rPr lang="en-US" b="1" i="1" baseline="-25000" dirty="0" smtClean="0"/>
              <a:t>1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96336" y="4149080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74DFDC1-92EA-4958-BDD0-00201F8CFD1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345362" cy="1057275"/>
          </a:xfrm>
          <a:noFill/>
        </p:spPr>
        <p:txBody>
          <a:bodyPr/>
          <a:lstStyle/>
          <a:p>
            <a:pPr marL="533400" indent="-533400" algn="ctr" eaLnBrk="1" hangingPunct="1"/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buFontTx/>
              <a:buChar char="•"/>
            </a:pP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P(A,B,C,D,E,F,G,H,I)</a:t>
            </a:r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</p:txBody>
      </p:sp>
      <p:pic>
        <p:nvPicPr>
          <p:cNvPr id="12298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76475"/>
            <a:ext cx="1377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0C9A11-4E3F-4A14-864E-FCA84DD61F4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34620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800" i="1" smtClean="0"/>
              <a:t> 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P(A,B,C,D,E,F,G,H,I)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8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CC0099"/>
                </a:solidFill>
              </a:rPr>
              <a:t>Chain Rule + Conditional Independence: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800" i="1" smtClean="0"/>
          </a:p>
        </p:txBody>
      </p:sp>
      <p:pic>
        <p:nvPicPr>
          <p:cNvPr id="13321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3017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D1CBC28-1482-4D92-AE34-911F75284A5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(step1)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7287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600" i="1" smtClean="0"/>
              <a:t> </a:t>
            </a: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Factorized Representation: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 f</a:t>
            </a:r>
            <a:r>
              <a:rPr lang="en-US" sz="1600" i="1" baseline="-25000" smtClean="0">
                <a:solidFill>
                  <a:srgbClr val="CC0099"/>
                </a:solidFill>
              </a:rPr>
              <a:t>2</a:t>
            </a:r>
            <a:r>
              <a:rPr lang="en-US" sz="1600" i="1" smtClean="0">
                <a:solidFill>
                  <a:srgbClr val="CC0099"/>
                </a:solidFill>
              </a:rPr>
              <a:t>(C) f</a:t>
            </a:r>
            <a:r>
              <a:rPr lang="en-US" sz="1600" i="1" baseline="-25000" smtClean="0">
                <a:solidFill>
                  <a:srgbClr val="CC0099"/>
                </a:solidFill>
              </a:rPr>
              <a:t>3</a:t>
            </a:r>
            <a:r>
              <a:rPr lang="en-US" sz="1600" i="1" smtClean="0">
                <a:solidFill>
                  <a:srgbClr val="CC0099"/>
                </a:solidFill>
              </a:rPr>
              <a:t>(D,B,C) f</a:t>
            </a:r>
            <a:r>
              <a:rPr lang="en-US" sz="1600" i="1" baseline="-25000" smtClean="0">
                <a:solidFill>
                  <a:srgbClr val="CC0099"/>
                </a:solidFill>
              </a:rPr>
              <a:t>4</a:t>
            </a:r>
            <a:r>
              <a:rPr lang="en-US" sz="1600" i="1" smtClean="0">
                <a:solidFill>
                  <a:srgbClr val="CC0099"/>
                </a:solidFill>
              </a:rPr>
              <a:t>(E,C) 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6</a:t>
            </a:r>
            <a:r>
              <a:rPr lang="en-US" sz="1600" i="1" smtClean="0">
                <a:solidFill>
                  <a:srgbClr val="CC0099"/>
                </a:solidFill>
              </a:rPr>
              <a:t>(G,F,E)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4345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186113"/>
            <a:ext cx="115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2268538" y="2565400"/>
            <a:ext cx="1801812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(D,B,C)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(E,C)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D)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(G,F,E)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(H,G)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A2982B-870C-4EE6-AE21-E6A9E5DDA7D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2)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65735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pl-PL" sz="1600" smtClean="0">
                <a:solidFill>
                  <a:srgbClr val="CC0099"/>
                </a:solidFill>
              </a:rPr>
              <a:t>Observe</a:t>
            </a: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pl-PL" sz="1600" smtClean="0">
                <a:solidFill>
                  <a:srgbClr val="CC0099"/>
                </a:solidFill>
              </a:rPr>
              <a:t>H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9</a:t>
            </a:r>
            <a:r>
              <a:rPr lang="en-US" sz="1800" i="1" smtClean="0">
                <a:solidFill>
                  <a:srgbClr val="CC0099"/>
                </a:solidFill>
              </a:rPr>
              <a:t>(G)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</p:txBody>
      </p:sp>
      <p:pic>
        <p:nvPicPr>
          <p:cNvPr id="15369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18903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140200" y="2708275"/>
            <a:ext cx="15113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1801813" cy="362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B463AF-6AC4-4CC1-907A-7C9192D459F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22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3 Configuration blocking dependency </a:t>
            </a:r>
            <a:r>
              <a:rPr lang="en-US" sz="2400" smtClean="0"/>
              <a:t>(belief propagation)</a:t>
            </a:r>
            <a:endParaRPr lang="en-US" sz="2800" smtClean="0"/>
          </a:p>
        </p:txBody>
      </p:sp>
      <p:grpSp>
        <p:nvGrpSpPr>
          <p:cNvPr id="3123" name="Group 8"/>
          <p:cNvGrpSpPr>
            <a:grpSpLocks/>
          </p:cNvGrpSpPr>
          <p:nvPr/>
        </p:nvGrpSpPr>
        <p:grpSpPr bwMode="auto">
          <a:xfrm>
            <a:off x="357188" y="1071563"/>
            <a:ext cx="5857875" cy="2571750"/>
            <a:chOff x="514350" y="1844675"/>
            <a:chExt cx="7351911" cy="3962400"/>
          </a:xfrm>
        </p:grpSpPr>
        <p:sp>
          <p:nvSpPr>
            <p:cNvPr id="3124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5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6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7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8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29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0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1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2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3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4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Arial" charset="0"/>
                </a:rPr>
                <a:t>Z</a:t>
              </a:r>
            </a:p>
          </p:txBody>
        </p:sp>
        <p:sp>
          <p:nvSpPr>
            <p:cNvPr id="3135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6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7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8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39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0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41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42" name="AutoShape 22"/>
            <p:cNvCxnSpPr>
              <a:cxnSpLocks noChangeShapeType="1"/>
              <a:stCxn id="3125" idx="6"/>
              <a:endCxn id="3128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3" name="AutoShape 23"/>
            <p:cNvCxnSpPr>
              <a:cxnSpLocks noChangeShapeType="1"/>
              <a:endCxn id="3136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4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5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6" name="AutoShape 26"/>
            <p:cNvCxnSpPr>
              <a:cxnSpLocks noChangeShapeType="1"/>
              <a:endCxn id="3137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7" name="AutoShape 27"/>
            <p:cNvCxnSpPr>
              <a:cxnSpLocks noChangeShapeType="1"/>
              <a:endCxn id="3138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3148" name="AutoShape 28"/>
            <p:cNvCxnSpPr>
              <a:cxnSpLocks noChangeShapeType="1"/>
              <a:stCxn id="3128" idx="6"/>
              <a:endCxn id="3132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49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0" name="AutoShape 30"/>
            <p:cNvCxnSpPr>
              <a:cxnSpLocks noChangeShapeType="1"/>
              <a:endCxn id="3134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1" name="AutoShape 31"/>
            <p:cNvCxnSpPr>
              <a:cxnSpLocks noChangeShapeType="1"/>
              <a:stCxn id="3133" idx="6"/>
              <a:endCxn id="3140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2" name="AutoShape 32"/>
            <p:cNvCxnSpPr>
              <a:cxnSpLocks noChangeShapeType="1"/>
              <a:stCxn id="3133" idx="2"/>
              <a:endCxn id="3129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53" name="AutoShape 33"/>
            <p:cNvCxnSpPr>
              <a:cxnSpLocks noChangeShapeType="1"/>
              <a:stCxn id="3141" idx="2"/>
              <a:endCxn id="3134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4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3155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3156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3157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58" name="AutoShape 39"/>
            <p:cNvCxnSpPr>
              <a:cxnSpLocks noChangeShapeType="1"/>
              <a:stCxn id="3134" idx="3"/>
              <a:endCxn id="3157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59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3160" name="AutoShape 41"/>
            <p:cNvCxnSpPr>
              <a:cxnSpLocks noChangeShapeType="1"/>
              <a:stCxn id="3134" idx="5"/>
              <a:endCxn id="3159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61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3162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3163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40F2C4-2244-4303-B859-6FB42FA2867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(steps 3-4)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1944687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A,B,C,D,E,F,I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/>
              <a:t>f</a:t>
            </a:r>
            <a:r>
              <a:rPr lang="en-US" sz="1800" i="1" baseline="-25000" smtClean="0"/>
              <a:t>9</a:t>
            </a:r>
            <a:r>
              <a:rPr lang="en-US" sz="1800" i="1" smtClean="0"/>
              <a:t>(G)</a:t>
            </a:r>
            <a:r>
              <a:rPr lang="en-US" sz="18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A, C, E, I, B, D, F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</a:t>
            </a:r>
          </a:p>
        </p:txBody>
      </p:sp>
      <p:pic>
        <p:nvPicPr>
          <p:cNvPr id="16396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0213"/>
            <a:ext cx="1219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273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2124075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5A7F89E-C092-4271-A622-2618A517A84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</a:t>
            </a:r>
            <a:r>
              <a:rPr lang="pl-PL" sz="1600" i="1" smtClean="0"/>
              <a:t>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</a:t>
            </a:r>
            <a:r>
              <a:rPr lang="en-US" sz="1600" i="1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A: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</a:p>
        </p:txBody>
      </p:sp>
      <p:pic>
        <p:nvPicPr>
          <p:cNvPr id="17418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322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135276-88C0-42E5-AB5A-651D0CC2D7F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</a:t>
            </a:r>
            <a:r>
              <a:rPr lang="pl-PL" sz="1600" i="1" smtClean="0">
                <a:solidFill>
                  <a:srgbClr val="CC0099"/>
                </a:solidFill>
              </a:rPr>
              <a:t>C</a:t>
            </a:r>
            <a:r>
              <a:rPr lang="pl-PL" sz="1600" i="1" smtClean="0"/>
              <a:t>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C: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12</a:t>
            </a:r>
            <a:r>
              <a:rPr lang="en-US" sz="1600" i="1" smtClean="0">
                <a:solidFill>
                  <a:srgbClr val="CC0099"/>
                </a:solidFill>
              </a:rPr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8441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08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823CC4-D046-438A-A971-C3DB0EB8814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</a:t>
            </a:r>
            <a:r>
              <a:rPr lang="pl-PL" sz="1600" i="1" smtClean="0">
                <a:solidFill>
                  <a:srgbClr val="CC0099"/>
                </a:solidFill>
              </a:rPr>
              <a:t>E,</a:t>
            </a:r>
            <a:r>
              <a:rPr lang="pl-PL" sz="1600" i="1" smtClean="0"/>
              <a:t>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f</a:t>
            </a:r>
            <a:r>
              <a:rPr lang="en-US" sz="1600" i="1" baseline="-25000" smtClean="0"/>
              <a:t>12</a:t>
            </a:r>
            <a:r>
              <a:rPr lang="en-US" sz="1600" i="1" smtClean="0"/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13</a:t>
            </a:r>
            <a:r>
              <a:rPr lang="en-US" sz="1600" i="1" smtClean="0">
                <a:solidFill>
                  <a:srgbClr val="CC0099"/>
                </a:solidFill>
              </a:rPr>
              <a:t>(B,D,F,G)</a:t>
            </a:r>
            <a:r>
              <a:rPr lang="en-US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</a:p>
        </p:txBody>
      </p:sp>
      <p:pic>
        <p:nvPicPr>
          <p:cNvPr id="1946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2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F5C8263-997A-4933-9F93-55DF0D98695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</a:t>
            </a:r>
            <a:r>
              <a:rPr lang="pl-PL" sz="1600" i="1" smtClean="0">
                <a:solidFill>
                  <a:srgbClr val="CC0099"/>
                </a:solidFill>
              </a:rPr>
              <a:t>I</a:t>
            </a:r>
            <a:r>
              <a:rPr lang="pl-PL" sz="1600" i="1" smtClean="0"/>
              <a:t>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  <a:r>
              <a:rPr lang="en-US" i="1" smtClean="0"/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I: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  <a:r>
              <a:rPr lang="en-US" sz="1600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</a:p>
        </p:txBody>
      </p:sp>
      <p:pic>
        <p:nvPicPr>
          <p:cNvPr id="32774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377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f</a:t>
            </a:r>
            <a:r>
              <a:rPr lang="en-US" sz="1400" b="0" i="1" baseline="-25000">
                <a:latin typeface="Arial Unicode MS" pitchFamily="34" charset="-128"/>
              </a:rPr>
              <a:t>13</a:t>
            </a:r>
            <a:r>
              <a:rPr lang="en-US" sz="1400" b="0" i="1"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5BF845-606A-4ACF-8DFB-FF5D0CC8392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</a:t>
            </a:r>
            <a:r>
              <a:rPr lang="pl-PL" sz="1600" i="1" smtClean="0">
                <a:solidFill>
                  <a:srgbClr val="CC0099"/>
                </a:solidFill>
              </a:rPr>
              <a:t>B</a:t>
            </a:r>
            <a:r>
              <a:rPr lang="pl-PL" sz="1600" i="1" smtClean="0"/>
              <a:t>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400" i="1" smtClean="0">
                <a:solidFill>
                  <a:srgbClr val="CC0099"/>
                </a:solidFill>
              </a:rPr>
              <a:t>f</a:t>
            </a:r>
            <a:r>
              <a:rPr lang="en-US" sz="1400" i="1" baseline="-25000" smtClean="0">
                <a:solidFill>
                  <a:srgbClr val="CC0099"/>
                </a:solidFill>
              </a:rPr>
              <a:t>13</a:t>
            </a:r>
            <a:r>
              <a:rPr lang="en-US" sz="1400" i="1" smtClean="0">
                <a:solidFill>
                  <a:srgbClr val="CC0099"/>
                </a:solidFill>
              </a:rPr>
              <a:t>(B,D,F,G)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B: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</p:txBody>
      </p:sp>
      <p:pic>
        <p:nvPicPr>
          <p:cNvPr id="337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4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1EC30C1-3B58-4456-80CE-70F71B0F71D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</a:t>
            </a:r>
            <a:r>
              <a:rPr lang="pl-PL" sz="1600" i="1" smtClean="0">
                <a:solidFill>
                  <a:srgbClr val="CC0099"/>
                </a:solidFill>
              </a:rPr>
              <a:t>D</a:t>
            </a:r>
            <a:r>
              <a:rPr lang="pl-PL" sz="1600" i="1" smtClean="0"/>
              <a:t>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D: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</p:txBody>
      </p:sp>
      <p:pic>
        <p:nvPicPr>
          <p:cNvPr id="34822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513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3CB7AFE-178B-44C6-A682-87F02E6D9E4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</a:t>
            </a:r>
            <a:r>
              <a:rPr lang="pl-PL" sz="1600" i="1" smtClean="0">
                <a:solidFill>
                  <a:srgbClr val="CC0099"/>
                </a:solidFill>
              </a:rPr>
              <a:t>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=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F: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baseline="-25000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</p:txBody>
      </p:sp>
      <p:pic>
        <p:nvPicPr>
          <p:cNvPr id="20487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318000" y="2060575"/>
            <a:ext cx="4826000" cy="415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solidFill>
                <a:srgbClr val="CC0099"/>
              </a:solidFill>
              <a:latin typeface="Arial Unicode MS" pitchFamily="34" charset="-128"/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13DBD29-3D01-4D29-ACA2-8652AE5BBC0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5)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9</a:t>
            </a:r>
            <a:r>
              <a:rPr lang="en-US" sz="1600" i="1" smtClean="0">
                <a:solidFill>
                  <a:srgbClr val="CC0099"/>
                </a:solidFill>
              </a:rPr>
              <a:t>(G) 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 </a:t>
            </a:r>
            <a:r>
              <a:rPr lang="en-US" sz="1600" i="1" baseline="-250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</a:t>
            </a:r>
            <a:r>
              <a:rPr lang="en-US" sz="1400" i="1" smtClean="0">
                <a:solidFill>
                  <a:srgbClr val="CC0099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en-US" sz="1800" smtClean="0">
                <a:solidFill>
                  <a:srgbClr val="CC0099"/>
                </a:solidFill>
              </a:rPr>
              <a:t>Multiply remaining factors: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P(G,H=h</a:t>
            </a:r>
            <a:r>
              <a:rPr lang="en-US" sz="1800" i="1" baseline="-25000" smtClean="0"/>
              <a:t>1</a:t>
            </a:r>
            <a:r>
              <a:rPr lang="en-US" sz="1800" i="1" smtClean="0"/>
              <a:t>) </a:t>
            </a:r>
            <a:r>
              <a:rPr lang="en-US" sz="18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18</a:t>
            </a:r>
            <a:r>
              <a:rPr lang="en-US" sz="1800" i="1" smtClean="0">
                <a:solidFill>
                  <a:srgbClr val="CC0099"/>
                </a:solidFill>
              </a:rPr>
              <a:t>(G</a:t>
            </a:r>
            <a:r>
              <a:rPr lang="en-US" sz="1600" i="1" smtClean="0">
                <a:solidFill>
                  <a:srgbClr val="CC0099"/>
                </a:solidFill>
              </a:rPr>
              <a:t>)</a:t>
            </a:r>
          </a:p>
        </p:txBody>
      </p:sp>
      <p:pic>
        <p:nvPicPr>
          <p:cNvPr id="35846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rgbClr val="CC0099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F5C7E2-3AF6-4226-ADFB-BDB8A0B8FE3F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6)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681912" cy="163353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18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Normalize: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b="1" i="1" smtClean="0">
                <a:solidFill>
                  <a:srgbClr val="CC0099"/>
                </a:solidFill>
              </a:rPr>
              <a:t>	</a:t>
            </a:r>
            <a:r>
              <a:rPr lang="en-US" sz="1800" b="1" i="1" smtClean="0">
                <a:solidFill>
                  <a:srgbClr val="CC0099"/>
                </a:solidFill>
              </a:rPr>
              <a:t>P(G | H=h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</a:t>
            </a:r>
            <a:r>
              <a:rPr lang="en-US" sz="1800" b="1" i="1" smtClean="0">
                <a:solidFill>
                  <a:srgbClr val="CC0099"/>
                </a:solidFill>
              </a:rPr>
              <a:t>)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b="1" i="1" smtClean="0">
                <a:solidFill>
                  <a:srgbClr val="CC0099"/>
                </a:solidFill>
              </a:rPr>
              <a:t> f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/ </a:t>
            </a:r>
            <a:r>
              <a:rPr lang="pl-PL" sz="1800" b="1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pl-PL" sz="1800" b="1" i="1" baseline="-25000" smtClean="0">
                <a:solidFill>
                  <a:srgbClr val="CC0099"/>
                </a:solidFill>
                <a:sym typeface="Symbol" pitchFamily="18" charset="2"/>
              </a:rPr>
              <a:t>g</a:t>
            </a:r>
            <a:r>
              <a:rPr lang="en-US" sz="1800" b="1" i="1" baseline="-2500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∈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dom(G)</a:t>
            </a:r>
            <a:r>
              <a:rPr lang="pl-PL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</a:t>
            </a:r>
            <a:endParaRPr lang="en-US" sz="1600" b="1" i="1" smtClean="0">
              <a:solidFill>
                <a:srgbClr val="CC0099"/>
              </a:solidFill>
            </a:endParaRPr>
          </a:p>
        </p:txBody>
      </p:sp>
      <p:pic>
        <p:nvPicPr>
          <p:cNvPr id="36870" name="Picture 4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5654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A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b="0" dirty="0">
                <a:latin typeface="Arial Unicode MS" pitchFamily="34" charset="-128"/>
              </a:rPr>
              <a:t>very simple and successful </a:t>
            </a:r>
            <a:r>
              <a:rPr lang="en-GB" b="0" dirty="0" err="1">
                <a:latin typeface="Arial Unicode MS" pitchFamily="34" charset="-128"/>
              </a:rPr>
              <a:t>Bnets</a:t>
            </a:r>
            <a:r>
              <a:rPr lang="en-GB" b="0" dirty="0">
                <a:latin typeface="Arial Unicode MS" pitchFamily="34" charset="-128"/>
              </a:rPr>
              <a:t> that allow to classify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entities</a:t>
            </a:r>
            <a:r>
              <a:rPr lang="en-GB" b="0" dirty="0">
                <a:latin typeface="Arial Unicode MS" pitchFamily="34" charset="-128"/>
              </a:rPr>
              <a:t> in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classes  </a:t>
            </a:r>
            <a:r>
              <a:rPr lang="en-GB" b="0" dirty="0">
                <a:latin typeface="Arial Unicode MS" pitchFamily="34" charset="-128"/>
              </a:rPr>
              <a:t>C, given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attributes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1844824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1" dirty="0">
                <a:solidFill>
                  <a:schemeClr val="tx2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Determine whether an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email</a:t>
            </a: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 is spam (only two classes spam=T and spam=F)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  <a:endParaRPr lang="en-GB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3645024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b="1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Example</a:t>
            </a:r>
          </a:p>
          <a:p>
            <a:pPr lvl="1" eaLnBrk="1" hangingPunct="1"/>
            <a:r>
              <a:rPr lang="en-US" sz="3600" smtClean="0"/>
              <a:t>Independence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7A1195-03BE-4EA5-B96C-FC59A83A5484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 elimination and conditional independence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893175" cy="1439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Variable Elimination looks incredibly painful for large graphs?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We used conditional independence…..</a:t>
            </a:r>
            <a:endParaRPr lang="en-US" sz="1600" smtClean="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95288" y="31416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Can we use it to make variable elimination simpler?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395288" y="42211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Yes, 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/>
      <p:bldP spid="78029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EE35F-110D-4AF1-8B07-0382B561C43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56176" y="4077072"/>
            <a:ext cx="864096" cy="46166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Arial" pitchFamily="34" charset="0"/>
              </a:rPr>
              <a:t>E, D </a:t>
            </a:r>
            <a:endParaRPr lang="en-US" b="1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83968" y="4005064"/>
            <a:ext cx="1157689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n-lt"/>
              </a:rPr>
              <a:t>B, D, E</a:t>
            </a:r>
            <a:endParaRPr lang="en-US" baseline="30000" dirty="0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725144"/>
            <a:ext cx="936104" cy="461665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n-lt"/>
              </a:rPr>
              <a:t> D, I</a:t>
            </a:r>
            <a:endParaRPr lang="en-US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24128" y="4653136"/>
            <a:ext cx="1157689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latin typeface="+mn-lt"/>
              </a:rPr>
              <a:t>B, D, A</a:t>
            </a:r>
            <a:endParaRPr lang="en-US" b="1" baseline="30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7784EFC-0081-4B7C-9F11-B22B71C09E6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sz="3200" dirty="0" smtClean="0"/>
              <a:t>Define </a:t>
            </a:r>
            <a:r>
              <a:rPr lang="en-US" sz="3200" b="1" dirty="0" smtClean="0"/>
              <a:t>factors</a:t>
            </a:r>
            <a:r>
              <a:rPr lang="en-US" sz="3200" dirty="0" smtClean="0"/>
              <a:t>. Derive new factors from existing factors. Apply operations to factors, including assigning, summing out and multiplying factors.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Carry out </a:t>
            </a:r>
            <a:r>
              <a:rPr lang="en-US" sz="3200" b="1" dirty="0" smtClean="0"/>
              <a:t>variable elimination </a:t>
            </a:r>
            <a:r>
              <a:rPr lang="en-US" sz="3200" dirty="0" smtClean="0"/>
              <a:t>by using factor representation and using the factor operations.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/>
              <a:t>Use techniques to simplify variable elimination. 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A789C06-A16D-45EC-95DA-62E8B5F67A7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4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2460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4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460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2461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2461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461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461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461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461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9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20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462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2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462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462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2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462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4629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4630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4631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3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2463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3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463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463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CACA13-BF3E-451C-8AA2-74DFA68C458E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56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25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5676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7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8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79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1" name="Straight Arrow Connector 43"/>
          <p:cNvCxnSpPr>
            <a:cxnSpLocks noChangeShapeType="1"/>
          </p:cNvCxnSpPr>
          <p:nvPr/>
        </p:nvCxnSpPr>
        <p:spPr bwMode="auto">
          <a:xfrm rot="5400000">
            <a:off x="857250" y="3929063"/>
            <a:ext cx="2714625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2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3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4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5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5687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1500188" y="4143375"/>
            <a:ext cx="26431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00375" y="3714750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BioInformatics</a:t>
            </a:r>
            <a:endParaRPr lang="en-US" sz="2000" dirty="0">
              <a:latin typeface="+mj-lt"/>
            </a:endParaRPr>
          </a:p>
        </p:txBody>
      </p:sp>
      <p:cxnSp>
        <p:nvCxnSpPr>
          <p:cNvPr id="25689" name="Straight Arrow Connector 36"/>
          <p:cNvCxnSpPr>
            <a:cxnSpLocks noChangeShapeType="1"/>
          </p:cNvCxnSpPr>
          <p:nvPr/>
        </p:nvCxnSpPr>
        <p:spPr bwMode="auto">
          <a:xfrm rot="5400000">
            <a:off x="3943350" y="3343275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322,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13F0C276-43E3-4252-BBA6-8C451D447BC0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dirty="0" smtClean="0"/>
              <a:t>Recap Learning Goals last part of previous lecture</a:t>
            </a:r>
          </a:p>
          <a:p>
            <a:pPr eaLnBrk="1" hangingPunct="1">
              <a:buFontTx/>
              <a:buChar char="•"/>
            </a:pPr>
            <a:r>
              <a:rPr lang="en-US" sz="4000" b="1" dirty="0" err="1" smtClean="0"/>
              <a:t>Bnets</a:t>
            </a:r>
            <a:r>
              <a:rPr lang="en-US" sz="4000" b="1" dirty="0" smtClean="0"/>
              <a:t> Inference</a:t>
            </a:r>
          </a:p>
          <a:p>
            <a:pPr lvl="1" eaLnBrk="1" hangingPunct="1"/>
            <a:r>
              <a:rPr lang="en-US" sz="3600" dirty="0" smtClean="0"/>
              <a:t>Intro</a:t>
            </a:r>
          </a:p>
          <a:p>
            <a:pPr lvl="1" eaLnBrk="1" hangingPunct="1"/>
            <a:r>
              <a:rPr lang="en-US" sz="3600" dirty="0" smtClean="0"/>
              <a:t>Factors</a:t>
            </a:r>
          </a:p>
          <a:p>
            <a:pPr lvl="1" eaLnBrk="1" hangingPunct="1"/>
            <a:r>
              <a:rPr lang="en-US" sz="3600" dirty="0" smtClean="0"/>
              <a:t>Variable elimination Algorithm</a:t>
            </a:r>
          </a:p>
          <a:p>
            <a:pPr eaLnBrk="1" hangingPunct="1">
              <a:buFontTx/>
              <a:buChar char="•"/>
            </a:pPr>
            <a:r>
              <a:rPr lang="en-US" sz="4000" b="1" dirty="0" smtClean="0"/>
              <a:t>Temporal Probabilistic Models</a:t>
            </a:r>
          </a:p>
          <a:p>
            <a:pPr eaLnBrk="1" hangingPunct="1">
              <a:buFontTx/>
              <a:buChar char="•"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Modelling static Environments</a:t>
            </a: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-428625" y="1143000"/>
            <a:ext cx="957262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used </a:t>
            </a:r>
            <a:r>
              <a:rPr lang="en-GB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Bnets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perform inference in </a:t>
            </a:r>
            <a:r>
              <a:rPr lang="en-GB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static environments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instance, </a:t>
            </a:r>
            <a:r>
              <a:rPr lang="en-GB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 keeps collecting evidence to diagnose the cause of a fault in a system (e.g., 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car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environment (values of the evidence, the true cause) does not change as I gather new evidence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change?</a:t>
            </a:r>
            <a:endParaRPr lang="en-GB" b="0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996952"/>
            <a:ext cx="17145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71938" y="5429250"/>
            <a:ext cx="364331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system’s beliefs over possible causes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Modeling Evolving Environments</a:t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58775" y="85725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we need to make inferences about </a:t>
            </a:r>
            <a:r>
              <a:rPr lang="en-GB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evolving environments</a:t>
            </a:r>
            <a:r>
              <a:rPr lang="en-GB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" y="19288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the state of the world at each specific point in time via  a series of snapshots, or </a:t>
            </a:r>
            <a:r>
              <a:rPr lang="en-GB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slices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n-GB" sz="24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5929313"/>
            <a:ext cx="9144000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Tutoring system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tracing student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morale</a:t>
            </a:r>
            <a:endParaRPr lang="en-GB" sz="2400" b="0" i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57250" y="3286125"/>
            <a:ext cx="7715250" cy="2246313"/>
            <a:chOff x="857224" y="3286124"/>
            <a:chExt cx="7715285" cy="2246314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857224" y="4429125"/>
              <a:ext cx="242888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28856" y="5072063"/>
              <a:ext cx="1255719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 </a:t>
              </a:r>
              <a:r>
                <a:rPr lang="en-US" sz="2400" baseline="-25000" dirty="0">
                  <a:latin typeface="+mj-lt"/>
                </a:rPr>
                <a:t>t-1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1" name="AutoShape 7"/>
            <p:cNvCxnSpPr>
              <a:cxnSpLocks noChangeShapeType="1"/>
              <a:stCxn id="7" idx="0"/>
              <a:endCxn id="28" idx="3"/>
            </p:cNvCxnSpPr>
            <p:nvPr/>
          </p:nvCxnSpPr>
          <p:spPr bwMode="auto">
            <a:xfrm rot="5400000" flipH="1" flipV="1">
              <a:off x="2165071" y="3637161"/>
              <a:ext cx="698562" cy="885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2" name="AutoShape 9"/>
            <p:cNvCxnSpPr>
              <a:cxnSpLocks noChangeShapeType="1"/>
              <a:stCxn id="28" idx="4"/>
              <a:endCxn id="14" idx="2"/>
            </p:cNvCxnSpPr>
            <p:nvPr/>
          </p:nvCxnSpPr>
          <p:spPr bwMode="auto">
            <a:xfrm rot="16200000" flipH="1">
              <a:off x="4467225" y="3054350"/>
              <a:ext cx="1495425" cy="30003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6715126" y="5072063"/>
              <a:ext cx="1222381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baseline="-25000" dirty="0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4" name="AutoShape 19"/>
            <p:cNvCxnSpPr>
              <a:cxnSpLocks noChangeShapeType="1"/>
              <a:endCxn id="40" idx="4"/>
            </p:cNvCxnSpPr>
            <p:nvPr/>
          </p:nvCxnSpPr>
          <p:spPr bwMode="auto">
            <a:xfrm rot="5400000" flipH="1" flipV="1">
              <a:off x="6961202" y="3917949"/>
              <a:ext cx="622300" cy="400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43"/>
            <p:cNvCxnSpPr>
              <a:cxnSpLocks noChangeShapeType="1"/>
              <a:stCxn id="7" idx="6"/>
              <a:endCxn id="49" idx="2"/>
            </p:cNvCxnSpPr>
            <p:nvPr/>
          </p:nvCxnSpPr>
          <p:spPr bwMode="auto">
            <a:xfrm>
              <a:off x="3286099" y="4689482"/>
              <a:ext cx="2571785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45"/>
            <p:cNvCxnSpPr>
              <a:cxnSpLocks noChangeShapeType="1"/>
            </p:cNvCxnSpPr>
            <p:nvPr/>
          </p:nvCxnSpPr>
          <p:spPr bwMode="auto">
            <a:xfrm>
              <a:off x="3643313" y="5286375"/>
              <a:ext cx="3030537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2643170" y="3286124"/>
              <a:ext cx="2143135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6572250" y="3286124"/>
              <a:ext cx="179864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2400" baseline="-25000" dirty="0" err="1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5857872" y="4429125"/>
              <a:ext cx="2714637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 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20" name="AutoShape 43"/>
            <p:cNvCxnSpPr>
              <a:cxnSpLocks noChangeShapeType="1"/>
              <a:stCxn id="28" idx="6"/>
              <a:endCxn id="40" idx="2"/>
            </p:cNvCxnSpPr>
            <p:nvPr/>
          </p:nvCxnSpPr>
          <p:spPr bwMode="auto">
            <a:xfrm flipV="1">
              <a:off x="4786313" y="3546474"/>
              <a:ext cx="1785951" cy="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21" name="AutoShape 9"/>
            <p:cNvCxnSpPr>
              <a:cxnSpLocks noChangeShapeType="1"/>
            </p:cNvCxnSpPr>
            <p:nvPr/>
          </p:nvCxnSpPr>
          <p:spPr bwMode="auto">
            <a:xfrm>
              <a:off x="4143375" y="3786188"/>
              <a:ext cx="2286013" cy="71438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words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928688" y="4714875"/>
            <a:ext cx="4214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Number of parameters?</a:t>
            </a:r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2500313"/>
            <a:ext cx="46434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What is the structure?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b="1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95536" y="5589240"/>
            <a:ext cx="7858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latin typeface="Helvetica" pitchFamily="34" charset="0"/>
              </a:rPr>
              <a:t>If you have a large collection of emails for which you know if they are spam or not……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000500" y="5286375"/>
            <a:ext cx="3357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Easy to acquire?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6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 smtClean="0"/>
              <a:t>Simplest Possible DBN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One random variable </a:t>
            </a:r>
            <a:r>
              <a:rPr lang="en-US" sz="2400" b="0">
                <a:latin typeface="Arial Unicode MS" pitchFamily="34" charset="-128"/>
              </a:rPr>
              <a:t>for each time slice</a:t>
            </a:r>
            <a:r>
              <a:rPr lang="en-US" b="0">
                <a:latin typeface="Arial Unicode MS" pitchFamily="34" charset="-128"/>
              </a:rPr>
              <a:t>: </a:t>
            </a:r>
            <a:r>
              <a:rPr lang="en-US" sz="2400" b="0">
                <a:latin typeface="Arial Unicode MS" pitchFamily="34" charset="-128"/>
              </a:rPr>
              <a:t>let’s assume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represents the 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>
                <a:latin typeface="Arial Unicode MS" pitchFamily="34" charset="-128"/>
              </a:rPr>
              <a:t> at time </a:t>
            </a:r>
            <a:r>
              <a:rPr lang="en-US" sz="2400" b="0" i="1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. with domain {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1</a:t>
            </a:r>
            <a:r>
              <a:rPr lang="en-US" sz="2400" b="0">
                <a:latin typeface="Arial Unicode MS" pitchFamily="34" charset="-128"/>
              </a:rPr>
              <a:t> …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n </a:t>
            </a:r>
            <a:r>
              <a:rPr lang="en-US" sz="2400" b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Variations of SMC are at the core of most Natural Language Processing (NLP) applications!</a:t>
            </a: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p:oleObj spid="_x0000_s141349" name="Equation" r:id="rId4" imgW="291960" imgH="177480" progId="Equation.3">
                <p:embed/>
              </p:oleObj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p:oleObj spid="_x0000_s141350" name="Equation" r:id="rId5" imgW="164880" imgH="177480" progId="Equation.3">
                <p:embed/>
              </p:oleObj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 smtClean="0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p:oleObj spid="_x0000_s142338" name="Equation" r:id="rId4" imgW="749160" imgH="203040" progId="Equation.3">
              <p:embed/>
            </p:oleObj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p:oleObj spid="_x0000_s142339" name="Equation" r:id="rId5" imgW="711000" imgH="203040" progId="Equation.3">
              <p:embed/>
            </p:oleObj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AE4FA2-40DB-4614-8F04-B579B7E1DEDD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7858125" cy="71437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Decision Networks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dirty="0" smtClean="0"/>
              <a:t> 9.2-9.3)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3861048"/>
            <a:ext cx="7056784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Assignment </a:t>
            </a:r>
            <a:r>
              <a:rPr lang="en-US" b="0" kern="0" dirty="0">
                <a:solidFill>
                  <a:srgbClr val="000000"/>
                </a:solidFill>
                <a:latin typeface="Arial Unicode MS"/>
              </a:rPr>
              <a:t>4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has been posted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Will post questions to prepare for final</a:t>
            </a:r>
            <a:endParaRPr lang="en-US" b="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299695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820150" cy="719138"/>
          </a:xfrm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tx1"/>
                </a:solidFill>
              </a:rPr>
              <a:t>Most likely class given set of observations</a:t>
            </a: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Is a given Email </a:t>
            </a:r>
            <a:r>
              <a:rPr lang="en-GB" b="0" i="1">
                <a:latin typeface="Arial Unicode MS" pitchFamily="34" charset="-128"/>
              </a:rPr>
              <a:t>E</a:t>
            </a:r>
            <a:r>
              <a:rPr lang="en-GB">
                <a:latin typeface="Arial Unicode MS" pitchFamily="34" charset="-128"/>
              </a:rPr>
              <a:t> spam?</a:t>
            </a: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3060700" y="2995613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60925" y="306863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797550" y="29972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0" y="2428875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</a:rPr>
              <a:t>“free money for you now”</a:t>
            </a: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00563" y="2428875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43625" y="2928938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0" y="507206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kern="0" dirty="0">
                <a:latin typeface="+mj-lt"/>
                <a:ea typeface="+mj-ea"/>
                <a:cs typeface="+mj-cs"/>
              </a:rPr>
              <a:t>Email is a spam if…….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719138"/>
          </a:xfrm>
        </p:spPr>
        <p:txBody>
          <a:bodyPr/>
          <a:lstStyle/>
          <a:p>
            <a:pPr eaLnBrk="1" hangingPunct="1"/>
            <a:r>
              <a:rPr lang="en-US" smtClean="0"/>
              <a:t>For another example of naïve Bayesian Classifier </a:t>
            </a:r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See textbook ex. 6.16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214313" y="2500313"/>
            <a:ext cx="810736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en-US" sz="3200" dirty="0">
                <a:latin typeface="+mj-lt"/>
              </a:rPr>
              <a:t>help system </a:t>
            </a:r>
            <a:r>
              <a:rPr lang="en-US" sz="3200" b="0" dirty="0">
                <a:latin typeface="+mj-lt"/>
              </a:rPr>
              <a:t>to determine what </a:t>
            </a:r>
            <a:r>
              <a:rPr lang="en-US" sz="3200" dirty="0">
                <a:latin typeface="+mj-lt"/>
              </a:rPr>
              <a:t>help page a user is interested in </a:t>
            </a:r>
            <a:r>
              <a:rPr lang="en-US" sz="3200" b="0" dirty="0">
                <a:latin typeface="+mj-lt"/>
              </a:rPr>
              <a:t>based on </a:t>
            </a:r>
            <a:r>
              <a:rPr lang="en-US" sz="3200" dirty="0">
                <a:latin typeface="+mj-lt"/>
              </a:rPr>
              <a:t>the keywords they give in a query </a:t>
            </a:r>
            <a:r>
              <a:rPr lang="en-US" sz="3200" b="0" dirty="0">
                <a:latin typeface="+mj-lt"/>
              </a:rPr>
              <a:t>to a help system</a:t>
            </a:r>
            <a:r>
              <a:rPr lang="en-US" sz="3200" dirty="0">
                <a:latin typeface="+mj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C9E504-0117-4DA8-ACCD-D1FAF405E2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1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Compact Representations</a:t>
            </a:r>
          </a:p>
        </p:txBody>
      </p:sp>
      <p:sp>
        <p:nvSpPr>
          <p:cNvPr id="4120" name="Rectangle 3"/>
          <p:cNvSpPr>
            <a:spLocks noChangeArrowheads="1"/>
          </p:cNvSpPr>
          <p:nvPr/>
        </p:nvSpPr>
        <p:spPr bwMode="auto">
          <a:xfrm>
            <a:off x="0" y="5572125"/>
            <a:ext cx="7215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88" y="1071563"/>
            <a:ext cx="7643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n</a:t>
            </a:r>
            <a:r>
              <a:rPr lang="en-US" dirty="0">
                <a:latin typeface="Arial Unicode MS" pitchFamily="34" charset="-128"/>
              </a:rPr>
              <a:t> Boolean variables,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k </a:t>
            </a:r>
            <a:r>
              <a:rPr lang="en-US" dirty="0">
                <a:latin typeface="Arial Unicode MS" pitchFamily="34" charset="-128"/>
              </a:rPr>
              <a:t>max. number of parents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1500" y="4929188"/>
            <a:ext cx="7215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dirty="0">
                <a:latin typeface="Arial Unicode MS" pitchFamily="34" charset="-128"/>
              </a:rPr>
              <a:t>Only one parent with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dirty="0">
                <a:latin typeface="Arial Unicode MS" pitchFamily="34" charset="-128"/>
              </a:rPr>
              <a:t> possible values</a:t>
            </a:r>
          </a:p>
        </p:txBody>
      </p:sp>
      <p:pic>
        <p:nvPicPr>
          <p:cNvPr id="41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286375"/>
            <a:ext cx="1800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32818</TotalTime>
  <Words>4845</Words>
  <Application>Microsoft Office PowerPoint</Application>
  <PresentationFormat>On-screen Show (4:3)</PresentationFormat>
  <Paragraphs>1507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Default Design</vt:lpstr>
      <vt:lpstr>Acrobat Document</vt:lpstr>
      <vt:lpstr>Equation</vt:lpstr>
      <vt:lpstr>Slide 1</vt:lpstr>
      <vt:lpstr>Lecture Overview</vt:lpstr>
      <vt:lpstr>Learning Goals for last class</vt:lpstr>
      <vt:lpstr>3 Configuration blocking dependency (belief propagation)</vt:lpstr>
      <vt:lpstr>Naïve Bayesian Classifier</vt:lpstr>
      <vt:lpstr>Naïve Bayesian Classifier for  Email Spam</vt:lpstr>
      <vt:lpstr>Most likely class given set of observations</vt:lpstr>
      <vt:lpstr>For another example of naïve Bayesian Classifier </vt:lpstr>
      <vt:lpstr>Bnets: Compact Representations</vt:lpstr>
      <vt:lpstr>Lecture Overview</vt:lpstr>
      <vt:lpstr>Bnet Inference</vt:lpstr>
      <vt:lpstr>Bnet Inference: General</vt:lpstr>
      <vt:lpstr>What do we need to compute?</vt:lpstr>
      <vt:lpstr>In general…..</vt:lpstr>
      <vt:lpstr>Lecture Overview</vt:lpstr>
      <vt:lpstr>Factors</vt:lpstr>
      <vt:lpstr>Factors</vt:lpstr>
      <vt:lpstr>Manipulating Factors:</vt:lpstr>
      <vt:lpstr>More examples of assignment</vt:lpstr>
      <vt:lpstr>Summing out a variable example</vt:lpstr>
      <vt:lpstr>Multiplying factors</vt:lpstr>
      <vt:lpstr>Multiplying factors: Formal</vt:lpstr>
      <vt:lpstr>Factors Summary</vt:lpstr>
      <vt:lpstr>Lecture Overview</vt:lpstr>
      <vt:lpstr>Variable Elimination Intro</vt:lpstr>
      <vt:lpstr>Variable Elimination Intro</vt:lpstr>
      <vt:lpstr>Variable Elimination Intro (1)</vt:lpstr>
      <vt:lpstr>Variable Elimination Intro (2)</vt:lpstr>
      <vt:lpstr>How to simplify the Computation?</vt:lpstr>
      <vt:lpstr>How to simplify: basic case</vt:lpstr>
      <vt:lpstr>General case: Summing out variables efficiently</vt:lpstr>
      <vt:lpstr>Lecture Overview</vt:lpstr>
      <vt:lpstr>Analogy with “Computing sums of products”</vt:lpstr>
      <vt:lpstr>Variable elimination ordering</vt:lpstr>
      <vt:lpstr>Variable elimination algorithm: Summary</vt:lpstr>
      <vt:lpstr>Variable elimination example</vt:lpstr>
      <vt:lpstr>Variable elimination example</vt:lpstr>
      <vt:lpstr>Variable elimination example (step1)</vt:lpstr>
      <vt:lpstr>Variable elimination example (step 2)</vt:lpstr>
      <vt:lpstr>Variable elimination example 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 (step 5)</vt:lpstr>
      <vt:lpstr>Variable elimination example (step 6)</vt:lpstr>
      <vt:lpstr>Lecture Overview</vt:lpstr>
      <vt:lpstr>Variable elimination and conditional independence</vt:lpstr>
      <vt:lpstr>VE and conditional independence: Example</vt:lpstr>
      <vt:lpstr>VE and conditional independence: Example</vt:lpstr>
      <vt:lpstr>Learning Goals for today’s class</vt:lpstr>
      <vt:lpstr>Big Picture: R&amp;R  systems</vt:lpstr>
      <vt:lpstr>Answering Query under Uncertainty</vt:lpstr>
      <vt:lpstr>Lecture Overview</vt:lpstr>
      <vt:lpstr>Modelling static Environments</vt:lpstr>
      <vt:lpstr>Modeling Evolving Environments </vt:lpstr>
      <vt:lpstr>Simplest Possible DBN </vt:lpstr>
      <vt:lpstr>Simplest Possible DBN (cont’)</vt:lpstr>
      <vt:lpstr>Stationary Markov Chain (SMC)</vt:lpstr>
      <vt:lpstr>Stationary Markov-Chain: Example</vt:lpstr>
      <vt:lpstr>Markov-Chain: Inference</vt:lpstr>
      <vt:lpstr>Next Class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657</cp:revision>
  <dcterms:created xsi:type="dcterms:W3CDTF">2000-08-26T02:46:38Z</dcterms:created>
  <dcterms:modified xsi:type="dcterms:W3CDTF">2012-06-07T02:10:38Z</dcterms:modified>
</cp:coreProperties>
</file>