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8" r:id="rId2"/>
    <p:sldId id="458" r:id="rId3"/>
    <p:sldId id="364" r:id="rId4"/>
    <p:sldId id="464" r:id="rId5"/>
    <p:sldId id="463" r:id="rId6"/>
    <p:sldId id="415" r:id="rId7"/>
    <p:sldId id="437" r:id="rId8"/>
    <p:sldId id="416" r:id="rId9"/>
    <p:sldId id="417" r:id="rId10"/>
    <p:sldId id="449" r:id="rId11"/>
    <p:sldId id="419" r:id="rId12"/>
    <p:sldId id="420" r:id="rId13"/>
    <p:sldId id="421" r:id="rId14"/>
    <p:sldId id="450" r:id="rId15"/>
    <p:sldId id="451" r:id="rId16"/>
    <p:sldId id="452" r:id="rId17"/>
    <p:sldId id="453" r:id="rId18"/>
    <p:sldId id="454" r:id="rId19"/>
    <p:sldId id="455" r:id="rId20"/>
    <p:sldId id="459" r:id="rId21"/>
    <p:sldId id="456" r:id="rId22"/>
    <p:sldId id="461" r:id="rId23"/>
    <p:sldId id="462" r:id="rId24"/>
    <p:sldId id="457" r:id="rId25"/>
    <p:sldId id="440" r:id="rId2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7102" autoAdjust="0"/>
  </p:normalViewPr>
  <p:slideViewPr>
    <p:cSldViewPr>
      <p:cViewPr>
        <p:scale>
          <a:sx n="66" d="100"/>
          <a:sy n="66" d="100"/>
        </p:scale>
        <p:origin x="-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7FCABC-B97D-41CB-938C-DE2BC403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1DFF5CB9-9320-40CA-B730-A1C76BD91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lair.si.umich.edu/clair/anthology/query.cgi?type=Paper&amp;id=W01-140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lair.si.umich.edu/clair/anthology/query.cgi?type=Author&amp;id=5893" TargetMode="External"/><Relationship Id="rId5" Type="http://schemas.openxmlformats.org/officeDocument/2006/relationships/hyperlink" Target="http://clair.si.umich.edu/clair/anthology/query.cgi?type=Author&amp;id=8373" TargetMode="External"/><Relationship Id="rId4" Type="http://schemas.openxmlformats.org/officeDocument/2006/relationships/hyperlink" Target="http://clair.si.umich.edu/clair/anthology/query.cgi?type=Author&amp;id=6051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lair.si.umich.edu/clair/anthology/query.cgi?type=Paper&amp;id=W01-140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lair.si.umich.edu/clair/anthology/query.cgi?type=Author&amp;id=5893" TargetMode="External"/><Relationship Id="rId5" Type="http://schemas.openxmlformats.org/officeDocument/2006/relationships/hyperlink" Target="http://clair.si.umich.edu/clair/anthology/query.cgi?type=Author&amp;id=8373" TargetMode="External"/><Relationship Id="rId4" Type="http://schemas.openxmlformats.org/officeDocument/2006/relationships/hyperlink" Target="http://clair.si.umich.edu/clair/anthology/query.cgi?type=Author&amp;id=6051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gorith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Combinatorial_optimization" TargetMode="External"/><Relationship Id="rId5" Type="http://schemas.openxmlformats.org/officeDocument/2006/relationships/hyperlink" Target="http://en.wikipedia.org/wiki/Discrete_optimization" TargetMode="External"/><Relationship Id="rId4" Type="http://schemas.openxmlformats.org/officeDocument/2006/relationships/hyperlink" Target="http://en.wikipedia.org/wiki/Optimization_%28mathematics%29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6E3416-A0E9-47EE-9691-30898C55EA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9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962E7-8DEF-4580-AFD0-B4A755E5C4D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DD5C4-CA24-4607-9A58-987F5B449C2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BED186-7A4B-4D44-A3B9-98F425DF31B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depth is measured in </a:t>
            </a:r>
            <a:r>
              <a:rPr lang="en-US" i="1" smtClean="0"/>
              <a:t>f</a:t>
            </a:r>
            <a:r>
              <a:rPr lang="en-US" smtClean="0"/>
              <a:t>  value</a:t>
            </a:r>
          </a:p>
          <a:p>
            <a:pPr eaLnBrk="1" hangingPunct="1"/>
            <a:r>
              <a:rPr lang="en-US" smtClean="0"/>
              <a:t>At each iteration the cutoff value is the smallest f-cost of any node that exceeded the cutoff at the previous iteration</a:t>
            </a:r>
          </a:p>
          <a:p>
            <a:pPr eaLnBrk="1" hangingPunct="1"/>
            <a:r>
              <a:rPr lang="en-US" smtClean="0"/>
              <a:t>Ok with unit cost, difficulties with real-valued costs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79BEE-A6A8-46CD-B450-B9770010A3A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2FD09-79EC-401F-8C6C-9C031C9C065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Using depth-first methods, with the graph explicitly stored, this can be done in constant time.??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EBEBB-A9BB-4039-A622-CA352408393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BEC78-842C-4B8E-88B5-7F6F37FFBE5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This entails storing all nodes you have found paths to.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 Multiple-path pruning subsumes cycle check.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2CADC-4057-477D-AC5D-30B8F4F5F04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You’ll have to regenerated them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49CE3-530B-48A9-9F76-C33E6CFABBD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Can be computationally costly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F2BB9-6F09-4D8A-99B6-7F065E0ACE2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F7B5C-B13A-4583-97A7-1BBE577DBF1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15F53-657E-4806-965C-40FBCA5B4DA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Dynamic programming is a general algorithm that will be used as a dual</a:t>
            </a:r>
          </a:p>
          <a:p>
            <a:r>
              <a:rPr lang="en-US" smtClean="0"/>
              <a:t>to search algorithms in other parts of the book. The specific algorithm presented</a:t>
            </a:r>
          </a:p>
          <a:p>
            <a:r>
              <a:rPr lang="en-US" smtClean="0"/>
              <a:t>here was invented by Dijkstra [1959]. See Cormen, Leiserson, Rivest,</a:t>
            </a:r>
          </a:p>
          <a:p>
            <a:r>
              <a:rPr lang="en-US" smtClean="0"/>
              <a:t>and Stein [2001] for more details on the general class of dynamic programming</a:t>
            </a:r>
          </a:p>
          <a:p>
            <a:r>
              <a:rPr lang="en-US" smtClean="0"/>
              <a:t>algorithms.</a:t>
            </a:r>
          </a:p>
          <a:p>
            <a:r>
              <a:rPr lang="en-US" smtClean="0"/>
              <a:t>The idea of using dynamic programming as a source of heuristics for A</a:t>
            </a:r>
          </a:p>
          <a:p>
            <a:r>
              <a:rPr lang="en-US" smtClean="0"/>
              <a:t>search was proposed by Culberson and Schaeffer [1998] and further developed</a:t>
            </a:r>
          </a:p>
          <a:p>
            <a:r>
              <a:rPr lang="en-US" smtClean="0"/>
              <a:t>by Felner, Korf, and Hanan [2004].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71CCB-1155-4411-9B1B-570E75C140B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17C26-1EF6-4743-B4F4-238543E2EEE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5B118-C8AC-458D-9B39-F4053E4BE52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DE453-F0D9-46DE-85B4-79DC2516978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title: 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An Efficient A* Search Algorithm For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Statistical Machine Translation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authors: </a:t>
            </a:r>
            <a:r>
              <a:rPr lang="en-US" dirty="0" err="1" smtClean="0">
                <a:solidFill>
                  <a:schemeClr val="tx1"/>
                </a:solidFill>
                <a:hlinkClick r:id="rId4"/>
              </a:rPr>
              <a:t>Och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, Franz Josef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Germany), </a:t>
            </a:r>
            <a:r>
              <a:rPr lang="en-US" dirty="0" err="1" smtClean="0">
                <a:solidFill>
                  <a:schemeClr val="tx1"/>
                </a:solidFill>
                <a:hlinkClick r:id="rId5"/>
              </a:rPr>
              <a:t>Ueffing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, Nicola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Germany), 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Ney, Hermann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venue: Workshop On Data-Driven Methods In Machine Translation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year: 2001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Journal of Artificial Intelligence Research 29 (2007) 153-190 Submitted 10/06; published 06/07 The Generalized A* Architecture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Pedro F.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Felzenszwalb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pff@cs.uchicago.edu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Department of Computer Science University of Chicago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Chicago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IL 60637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David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McAllester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mcallester@tti-c.org Toyota Technological Institute at Chicago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Chicago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IL 60637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vision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Here we consider a new compositional model for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finding salient curves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Dan Klein and Chris Manning. 2003b. Factored A*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search for models over sequences and trees. In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Proceedings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the International Joint Conference on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Artificial Intelligence (IJCAI).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primary challenge when using A* search is to find heuristic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functions that simultaneously are admissible, close to actual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completion costs, and efficient to calculate. In this paper,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we describe a family of tree and sequence models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which path costs are either defined as or bounded by a combination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simpler component models, each of which scores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some projection of the full structure. In such models, we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exploit the decoupled behavior over each projection to give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sharp heuristics for the combined space. While we focus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on models of trees and sequences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within NLP applications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approach can be applied more generally (and already has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been, in the case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biological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sequencemodels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). All the concrete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cases we consider here involve search over spaces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are equivalent to dynamic programming lattices, though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detail, too, is somewhat peripheral to the basic ideas.</a:t>
            </a:r>
          </a:p>
          <a:p>
            <a:pPr eaLnBrk="1" hangingPunct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F5CB9-9320-40CA-B730-A1C76BD91F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DE453-F0D9-46DE-85B4-79DC2516978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title: 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An Efficient A* Search Algorithm For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Statistical Machine Translation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authors: </a:t>
            </a:r>
            <a:r>
              <a:rPr lang="en-US" dirty="0" err="1" smtClean="0">
                <a:solidFill>
                  <a:schemeClr val="tx1"/>
                </a:solidFill>
                <a:hlinkClick r:id="rId4"/>
              </a:rPr>
              <a:t>Och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, Franz Josef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Germany), </a:t>
            </a:r>
            <a:r>
              <a:rPr lang="en-US" dirty="0" err="1" smtClean="0">
                <a:solidFill>
                  <a:schemeClr val="tx1"/>
                </a:solidFill>
                <a:hlinkClick r:id="rId5"/>
              </a:rPr>
              <a:t>Ueffing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, Nicola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Germany), 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Ney, Hermann</a:t>
            </a:r>
            <a:r>
              <a:rPr lang="en-US" dirty="0" smtClean="0">
                <a:solidFill>
                  <a:schemeClr val="tx1"/>
                </a:solidFill>
              </a:rPr>
              <a:t> (RWTH Aachen University, Aachen Germany)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venue: Workshop On Data-Driven Methods In Machine Translation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year: 2001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Journal of Artificial Intelligence Research 29 (2007) 153-190 Submitted 10/06; published 06/07 The Generalized A* Architecture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Pedro F.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Felzenszwalb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pff@cs.uchicago.edu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Department of Computer Science University of Chicago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Chicago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IL 60637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David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McAllester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mcallester@tti-c.org Toyota Technological Institute at Chicago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Chicago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IL 60637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vision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Here we consider a new compositional model for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finding salient curves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Dan Klein and Chris Manning. 2003b. Factored A*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search for models over sequences and trees. In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Proceedings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the International Joint Conference on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Artificial Intelligence (IJCAI).</a:t>
            </a:r>
          </a:p>
          <a:p>
            <a:pPr eaLnBrk="1" hangingPunct="1"/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primary challenge when using A* search is to find heuristic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functions that simultaneously are admissible, close to actual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completion costs, and efficient to calculate. In this paper,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we describe a family of tree and sequence models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which path costs are either defined as or bounded by a combination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simpler component models, each of which scores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some projection of the full structure. In such models, we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exploit the decoupled behavior over each projection to give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sharp heuristics for the combined space. While we focus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on models of trees and sequences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within NLP applications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approach can be applied more generally (and already has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been, in the case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of biological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sequencemodels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). All the concrete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cases we consider here involve search over spaces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are equivalent to dynamic programming lattices, though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detail, too, is somewhat peripheral to the basic ideas.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52A4E-2883-45EC-BB56-83B84F325A1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search strategy often not covered in AI, but widely used in practice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Uses a heuristic function: like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  <a:r>
              <a:rPr lang="en-US" smtClean="0"/>
              <a:t>, can avoid expanding some unnecessary paths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Depth-first: modest memory demands</a:t>
            </a:r>
          </a:p>
          <a:p>
            <a:pPr lvl="1" eaLnBrk="1" hangingPunct="1"/>
            <a:r>
              <a:rPr lang="en-US" smtClean="0"/>
              <a:t>in fact, some people see ``branch and bound'' as a broad family that </a:t>
            </a:r>
            <a:r>
              <a:rPr lang="en-US" b="1" i="1" smtClean="0"/>
              <a:t>includes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</a:p>
          <a:p>
            <a:pPr lvl="1" eaLnBrk="1" hangingPunct="1"/>
            <a:r>
              <a:rPr lang="en-US" smtClean="0"/>
              <a:t>these people would use the term ``depth-first branch and bound'‘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6A060-2639-4EE8-BACB-BE332D73A21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Branch and bound</a:t>
            </a:r>
            <a:r>
              <a:rPr lang="en-US" smtClean="0"/>
              <a:t> (BB) is a general </a:t>
            </a:r>
            <a:r>
              <a:rPr lang="en-US" smtClean="0">
                <a:hlinkClick r:id="rId3" tooltip="Algorithm"/>
              </a:rPr>
              <a:t>algorithm</a:t>
            </a:r>
            <a:r>
              <a:rPr lang="en-US" smtClean="0"/>
              <a:t> for finding optimal solutions of various </a:t>
            </a:r>
            <a:r>
              <a:rPr lang="en-US" smtClean="0">
                <a:hlinkClick r:id="rId4" tooltip="Optimization (mathematics)"/>
              </a:rPr>
              <a:t>optimization</a:t>
            </a:r>
            <a:r>
              <a:rPr lang="en-US" smtClean="0"/>
              <a:t> problems, especially in </a:t>
            </a:r>
            <a:r>
              <a:rPr lang="en-US" smtClean="0">
                <a:hlinkClick r:id="rId5" tooltip="Discrete optimization"/>
              </a:rPr>
              <a:t>discrete</a:t>
            </a:r>
            <a:r>
              <a:rPr lang="en-US" smtClean="0"/>
              <a:t> and </a:t>
            </a:r>
            <a:r>
              <a:rPr lang="en-US" smtClean="0">
                <a:hlinkClick r:id="rId6" tooltip="Combinatorial optimization"/>
              </a:rPr>
              <a:t>combinatorial optimization</a:t>
            </a:r>
            <a:r>
              <a:rPr lang="en-US" smtClean="0"/>
              <a:t>. It consists of a systematic enumeration of all candidate solutions, where large subsets of fruitless candidates are discarded </a:t>
            </a:r>
            <a:r>
              <a:rPr lang="en-US" i="1" smtClean="0"/>
              <a:t>en masse</a:t>
            </a:r>
            <a:r>
              <a:rPr lang="en-US" smtClean="0"/>
              <a:t>, by using upper and lower estimated bounds of the quantity being optimized.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9C831-32EA-4247-ABCA-2C353AEC46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E6208-47E4-4ED4-B478-90398BE4EB6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Particularly applicable when there are many paths to the goal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12FD39-CDAA-44E9-B653-B985A55D8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977BC5-4671-4317-A8BA-D408D1808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F54178-DDDB-4E39-8B1B-74232555B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27DC19-7968-44F9-82CD-4BE1121EB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46BD6D-65F0-40C0-BE4B-1C1AFB0BA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732C28-5C50-4E63-9FD5-5ABE3AC93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F76307-CFA8-47A0-9047-E8B90BC8B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D8D062-51B3-4FDF-976F-C2A9399E3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29ACCC-D8F5-4E17-9A2E-499030FEC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627519-EEF8-42C7-8333-CD048B80C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3974A7-BCF6-4720-BBA5-13E735CA8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B5B4F3-117A-411A-850B-CB576C567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E538823-5A94-4551-9AE8-07B9AA992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FECD17-1F0D-4AE4-8E3F-EAAE310DC8B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Search: Advanced Topics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9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3.6)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January, </a:t>
            </a:r>
            <a:r>
              <a:rPr lang="en-US" sz="2400" b="1" dirty="0" smtClean="0">
                <a:latin typeface="Arial Unicode MS" pitchFamily="34" charset="-128"/>
              </a:rPr>
              <a:t>22, 2010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571564-95DE-477C-9F5B-A3E186AA710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521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Recap A*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Branch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&amp; Bound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</a:t>
            </a:r>
            <a:r>
              <a:rPr lang="en-US" sz="4000" baseline="30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4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tricks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Pruning Cycles and Repeated States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Dynamic Programming</a:t>
            </a:r>
          </a:p>
          <a:p>
            <a:pPr eaLnBrk="1" hangingPunct="1"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1435100"/>
            <a:ext cx="1143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A8B54EC-E5DF-43C1-831F-A128FE19CB6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  <a:r>
              <a:rPr lang="en-US" smtClean="0"/>
              <a:t> Enhancements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main problem with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is that it uses exponential space.  Branch and bound was one way around this problem.  Are there others?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…….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Memory-bounded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665B7CD-D4A6-4516-86BC-04B16434A30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(Heuristic) Iterative Deepening – IDA*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B &amp; B</a:t>
            </a:r>
            <a:r>
              <a:rPr lang="en-US" dirty="0" smtClean="0"/>
              <a:t> can still get stuck in infinite </a:t>
            </a:r>
            <a:r>
              <a:rPr lang="en-US" dirty="0" smtClean="0"/>
              <a:t>(</a:t>
            </a:r>
            <a:r>
              <a:rPr lang="en-US" dirty="0" smtClean="0"/>
              <a:t>e</a:t>
            </a:r>
            <a:r>
              <a:rPr lang="en-US" dirty="0" smtClean="0"/>
              <a:t>xtremely long) paths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Search depth-first, but to a fixed depth</a:t>
            </a:r>
          </a:p>
          <a:p>
            <a:pPr lvl="1" eaLnBrk="1" hangingPunct="1"/>
            <a:r>
              <a:rPr lang="en-US" dirty="0" smtClean="0"/>
              <a:t>if you don't find a solution, increase the depth tolerance and try again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depth </a:t>
            </a:r>
            <a:r>
              <a:rPr lang="en-US" dirty="0" smtClean="0">
                <a:solidFill>
                  <a:schemeClr val="accent2"/>
                </a:solidFill>
              </a:rPr>
              <a:t>is measured </a:t>
            </a:r>
            <a:r>
              <a:rPr lang="en-US" dirty="0" smtClean="0">
                <a:solidFill>
                  <a:schemeClr val="accent2"/>
                </a:solidFill>
              </a:rPr>
              <a:t>in………………</a:t>
            </a:r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 smtClean="0"/>
              <a:t>Counter-intuitively, the asymptotic complexity is not changed, even though we visit paths multiple times (</a:t>
            </a:r>
            <a:r>
              <a:rPr lang="en-US" i="1" u="sng" dirty="0" smtClean="0"/>
              <a:t>go back to slides on uninformed ID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2E90B6-BC03-4925-87E5-45DF6100A3D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Memory-bounded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458200" cy="35052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Iterative </a:t>
            </a:r>
            <a:r>
              <a:rPr lang="en-US" dirty="0" smtClean="0">
                <a:solidFill>
                  <a:schemeClr val="accent2"/>
                </a:solidFill>
              </a:rPr>
              <a:t>deepening A*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B &amp; B </a:t>
            </a:r>
            <a:r>
              <a:rPr lang="en-US" dirty="0" smtClean="0"/>
              <a:t>use a tiny amount of memory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what if we've got more memory to use?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keep as much of the fringe in memory as we can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if we have to delete something:</a:t>
            </a:r>
          </a:p>
          <a:p>
            <a:pPr lvl="1" eaLnBrk="1" hangingPunct="1"/>
            <a:r>
              <a:rPr lang="en-US" dirty="0" smtClean="0"/>
              <a:t>delete the worst paths (with …………………………..)</a:t>
            </a:r>
          </a:p>
          <a:p>
            <a:pPr lvl="1" eaLnBrk="1" hangingPunct="1"/>
            <a:r>
              <a:rPr lang="en-US" dirty="0" smtClean="0"/>
              <a:t>``back them up'' to a common ancestor</a:t>
            </a:r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2700338" y="4292600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2587625" y="5876925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652463" y="5653088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1393825" y="5060950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1692275" y="5229225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1579563" y="4581525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1866900" y="4292600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2443163" y="5229225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355600" y="5157788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858838" y="5332413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0C7F4BF-1233-41B9-AF57-4BDB296B501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521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Recap A*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Branch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&amp; Bound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A</a:t>
            </a:r>
            <a:r>
              <a:rPr lang="en-US" sz="4000" baseline="30000" dirty="0" smtClean="0">
                <a:solidFill>
                  <a:schemeClr val="accent3">
                    <a:lumMod val="65000"/>
                  </a:schemeClr>
                </a:solidFill>
              </a:rPr>
              <a:t>*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tricks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4"/>
                </a:solidFill>
              </a:rPr>
              <a:t>Pruning Cycles and Repeated States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Dynamic Programming</a:t>
            </a:r>
          </a:p>
          <a:p>
            <a:pPr eaLnBrk="1" hangingPunct="1"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1435100"/>
            <a:ext cx="1143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C415AE-9C91-4349-A09C-E6783ECE963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 Checking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3500438"/>
            <a:ext cx="8642350" cy="2141537"/>
          </a:xfrm>
        </p:spPr>
        <p:txBody>
          <a:bodyPr/>
          <a:lstStyle/>
          <a:p>
            <a:pPr marL="0" indent="0" eaLnBrk="1" hangingPunct="1"/>
            <a:r>
              <a:rPr lang="en-US" sz="2400" dirty="0" smtClean="0"/>
              <a:t>You can prune a path that ends in a node already on the path. This pruning cannot remove an optimal solution.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</a:t>
            </a:r>
            <a:r>
              <a:rPr lang="en-US" sz="2400" dirty="0" smtClean="0"/>
              <a:t>time </a:t>
            </a:r>
            <a:r>
              <a:rPr lang="en-US" sz="2400" dirty="0" smtClean="0"/>
              <a:t>is ………………… in path length.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027363" y="908050"/>
          <a:ext cx="2330450" cy="2411413"/>
        </p:xfrm>
        <a:graphic>
          <a:graphicData uri="http://schemas.openxmlformats.org/presentationml/2006/ole">
            <p:oleObj spid="_x0000_s14338" name="Acrobat Document" r:id="rId4" imgW="1390844" imgH="143809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4B3F3E8-D155-49F5-8553-D8983778794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Repeated States / Multiple Paths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Failure to detect repeated states can turn a linear problem into an exponential one!</a:t>
            </a:r>
          </a:p>
        </p:txBody>
      </p:sp>
      <p:pic>
        <p:nvPicPr>
          <p:cNvPr id="15371" name="Picture 4" descr="ribbon-spa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989138"/>
            <a:ext cx="8229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32A12F-DF1F-4FCE-AB31-5E826359769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Multiple-Path Pruning</a:t>
            </a:r>
          </a:p>
        </p:txBody>
      </p:sp>
      <p:sp>
        <p:nvSpPr>
          <p:cNvPr id="164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860800"/>
            <a:ext cx="8569325" cy="2141538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You can prune a path to node </a:t>
            </a:r>
            <a:r>
              <a:rPr lang="en-US" b="1" i="1" smtClean="0"/>
              <a:t>n </a:t>
            </a:r>
            <a:r>
              <a:rPr lang="en-US" smtClean="0"/>
              <a:t>that you have already found a path to</a:t>
            </a:r>
          </a:p>
          <a:p>
            <a:pPr marL="0" indent="0" eaLnBrk="1" hangingPunct="1">
              <a:buFontTx/>
              <a:buChar char="•"/>
            </a:pPr>
            <a:r>
              <a:rPr lang="en-US" smtClean="0"/>
              <a:t> (if the new path is longer – more costly). </a:t>
            </a:r>
          </a:p>
          <a:p>
            <a:pPr marL="0" indent="0" eaLnBrk="1" hangingPunct="1">
              <a:buFontTx/>
              <a:buChar char="•"/>
            </a:pPr>
            <a:endParaRPr lang="en-US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92275" y="1268413"/>
          <a:ext cx="5400675" cy="2057400"/>
        </p:xfrm>
        <a:graphic>
          <a:graphicData uri="http://schemas.openxmlformats.org/presentationml/2006/ole">
            <p:oleObj spid="_x0000_s16386" name="Acrobat Document" r:id="rId4" imgW="2600000" imgH="990738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A39DD6-95D0-45AC-A827-D60F8EF7515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84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remove all paths from the frontier that use the longer path. (as these can’t be optimal)</a:t>
            </a:r>
          </a:p>
        </p:txBody>
      </p:sp>
      <p:sp>
        <p:nvSpPr>
          <p:cNvPr id="17417" name="Oval 4"/>
          <p:cNvSpPr>
            <a:spLocks noChangeArrowheads="1"/>
          </p:cNvSpPr>
          <p:nvPr/>
        </p:nvSpPr>
        <p:spPr bwMode="auto">
          <a:xfrm>
            <a:off x="2195513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Oval 5"/>
          <p:cNvSpPr>
            <a:spLocks noChangeArrowheads="1"/>
          </p:cNvSpPr>
          <p:nvPr/>
        </p:nvSpPr>
        <p:spPr bwMode="auto">
          <a:xfrm>
            <a:off x="320357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Oval 6"/>
          <p:cNvSpPr>
            <a:spLocks noChangeArrowheads="1"/>
          </p:cNvSpPr>
          <p:nvPr/>
        </p:nvSpPr>
        <p:spPr bwMode="auto">
          <a:xfrm>
            <a:off x="442753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Oval 7"/>
          <p:cNvSpPr>
            <a:spLocks noChangeArrowheads="1"/>
          </p:cNvSpPr>
          <p:nvPr/>
        </p:nvSpPr>
        <p:spPr bwMode="auto">
          <a:xfrm>
            <a:off x="550862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1" name="Oval 8"/>
          <p:cNvSpPr>
            <a:spLocks noChangeArrowheads="1"/>
          </p:cNvSpPr>
          <p:nvPr/>
        </p:nvSpPr>
        <p:spPr bwMode="auto">
          <a:xfrm>
            <a:off x="3851275" y="3141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411413" y="33575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140200" y="33575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11413" y="41497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4909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5704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579596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673258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651500" y="42941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5881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F5AEBF-E218-44A3-8115-A7A9440DB20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84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change the initial segment of the paths on the frontier to use the shorter path.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1763713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77177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399573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50768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419475" y="37893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1979613" y="40052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708400" y="40052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1979613" y="47974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0591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1386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36416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30078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219700" y="49418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6156325" y="5300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4BA260A-5AC1-4482-A17D-14893E51831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428604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Course Announcements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43050"/>
            <a:ext cx="8858250" cy="164305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accent6"/>
                </a:solidFill>
              </a:rPr>
              <a:t>Posted on </a:t>
            </a:r>
            <a:r>
              <a:rPr lang="en-US" sz="2400" b="1" dirty="0" err="1" smtClean="0">
                <a:solidFill>
                  <a:schemeClr val="accent6"/>
                </a:solidFill>
              </a:rPr>
              <a:t>WebCT</a:t>
            </a:r>
            <a:endParaRPr lang="en-US" sz="2400" b="1" dirty="0" smtClean="0">
              <a:solidFill>
                <a:schemeClr val="accent6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b="1" dirty="0" smtClean="0"/>
              <a:t>Answers for Second </a:t>
            </a:r>
            <a:r>
              <a:rPr lang="en-US" sz="2400" b="1" dirty="0" smtClean="0"/>
              <a:t>Practice Exercise  (uninformed Search)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b="1" dirty="0" smtClean="0"/>
              <a:t>Third Practice Exercise </a:t>
            </a:r>
            <a:r>
              <a:rPr lang="en-US" sz="2400" b="1" dirty="0" smtClean="0"/>
              <a:t>: Heuristic Search</a:t>
            </a:r>
            <a:endParaRPr lang="en-US" sz="2400" b="1" dirty="0" smtClean="0"/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Title 1"/>
          <p:cNvSpPr>
            <a:spLocks noGrp="1"/>
          </p:cNvSpPr>
          <p:nvPr>
            <p:ph type="title"/>
          </p:nvPr>
        </p:nvSpPr>
        <p:spPr>
          <a:xfrm>
            <a:off x="3000364" y="571480"/>
            <a:ext cx="5767388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Pruning Cycles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B8B04C-0755-49BF-B07C-20AA7881F36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43375" y="3786188"/>
            <a:ext cx="5000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Repeated States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57673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B93A216-5F9F-4C10-B4D1-4D5F6DE04584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521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Recap A*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Branch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&amp; Bound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A</a:t>
            </a:r>
            <a:r>
              <a:rPr lang="en-US" sz="4000" baseline="30000" dirty="0" smtClean="0">
                <a:solidFill>
                  <a:schemeClr val="accent3">
                    <a:lumMod val="65000"/>
                  </a:schemeClr>
                </a:solidFill>
              </a:rPr>
              <a:t>*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tricks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Pruning Cycles and Repeated States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4"/>
                </a:solidFill>
              </a:rPr>
              <a:t>Dynamic Programming</a:t>
            </a:r>
          </a:p>
          <a:p>
            <a:pPr eaLnBrk="1" hangingPunct="1"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1435100"/>
            <a:ext cx="1143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1CC57A4-4DDA-4788-B527-9699FAF36153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14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571480"/>
            <a:ext cx="8515350" cy="4495800"/>
          </a:xfrm>
        </p:spPr>
        <p:txBody>
          <a:bodyPr/>
          <a:lstStyle/>
          <a:p>
            <a:pPr marL="0" indent="0" eaLnBrk="1" hangingPunct="1"/>
            <a:r>
              <a:rPr lang="en-US" sz="2400" dirty="0" smtClean="0">
                <a:solidFill>
                  <a:schemeClr val="accent2"/>
                </a:solidFill>
              </a:rPr>
              <a:t>Idea:</a:t>
            </a:r>
            <a:r>
              <a:rPr lang="en-US" sz="2400" dirty="0" smtClean="0"/>
              <a:t> for statically stored graphs, build a table of </a:t>
            </a:r>
            <a:r>
              <a:rPr lang="en-US" sz="2400" i="1" dirty="0" smtClean="0"/>
              <a:t>dist(n)</a:t>
            </a:r>
            <a:r>
              <a:rPr lang="en-US" sz="2400" dirty="0" smtClean="0"/>
              <a:t> the actual distance of the shortest path from node </a:t>
            </a:r>
            <a:r>
              <a:rPr lang="en-US" sz="2400" i="1" dirty="0" smtClean="0"/>
              <a:t>n</a:t>
            </a:r>
            <a:r>
              <a:rPr lang="en-US" sz="2400" dirty="0" smtClean="0"/>
              <a:t> to a goal.</a:t>
            </a:r>
          </a:p>
          <a:p>
            <a:pPr marL="0" indent="0" eaLnBrk="1" hangingPunct="1"/>
            <a:r>
              <a:rPr lang="en-US" sz="2400" dirty="0" smtClean="0"/>
              <a:t>This is the perfect……..</a:t>
            </a:r>
            <a:endParaRPr lang="en-US" sz="2000" dirty="0" smtClean="0"/>
          </a:p>
          <a:p>
            <a:pPr marL="0" indent="0" eaLnBrk="1" hangingPunct="1"/>
            <a:r>
              <a:rPr lang="en-US" sz="2000" dirty="0" smtClean="0"/>
              <a:t>This can be built </a:t>
            </a:r>
            <a:r>
              <a:rPr lang="en-US" sz="2000" dirty="0" smtClean="0">
                <a:solidFill>
                  <a:schemeClr val="accent2"/>
                </a:solidFill>
              </a:rPr>
              <a:t>backwards</a:t>
            </a:r>
            <a:r>
              <a:rPr lang="en-US" sz="2000" dirty="0" smtClean="0"/>
              <a:t> from the goal:</a:t>
            </a:r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  <a:p>
            <a:pPr marL="0" indent="0" eaLnBrk="1" hangingPunct="1"/>
            <a:endParaRPr lang="en-US" sz="2000" dirty="0" smtClean="0"/>
          </a:p>
        </p:txBody>
      </p:sp>
      <p:sp>
        <p:nvSpPr>
          <p:cNvPr id="5149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Dynamic Programming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0034" y="2285992"/>
          <a:ext cx="8341760" cy="1143008"/>
        </p:xfrm>
        <a:graphic>
          <a:graphicData uri="http://schemas.openxmlformats.org/presentationml/2006/ole">
            <p:oleObj spid="_x0000_s70658" name="Equation" r:id="rId4" imgW="3708360" imgH="507960" progId="Equation.3">
              <p:embed/>
            </p:oleObj>
          </a:graphicData>
        </a:graphic>
      </p:graphicFrame>
      <p:sp>
        <p:nvSpPr>
          <p:cNvPr id="5150" name="Oval 5"/>
          <p:cNvSpPr>
            <a:spLocks noChangeArrowheads="1"/>
          </p:cNvSpPr>
          <p:nvPr/>
        </p:nvSpPr>
        <p:spPr bwMode="auto">
          <a:xfrm>
            <a:off x="0" y="5238750"/>
            <a:ext cx="360363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1" name="Oval 6"/>
          <p:cNvSpPr>
            <a:spLocks noChangeArrowheads="1"/>
          </p:cNvSpPr>
          <p:nvPr/>
        </p:nvSpPr>
        <p:spPr bwMode="auto">
          <a:xfrm>
            <a:off x="2736850" y="5383213"/>
            <a:ext cx="360363" cy="36036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2" name="Oval 7"/>
          <p:cNvSpPr>
            <a:spLocks noChangeArrowheads="1"/>
          </p:cNvSpPr>
          <p:nvPr/>
        </p:nvSpPr>
        <p:spPr bwMode="auto">
          <a:xfrm>
            <a:off x="792163" y="4879975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3" name="Oval 8"/>
          <p:cNvSpPr>
            <a:spLocks noChangeArrowheads="1"/>
          </p:cNvSpPr>
          <p:nvPr/>
        </p:nvSpPr>
        <p:spPr bwMode="auto">
          <a:xfrm>
            <a:off x="863600" y="5815013"/>
            <a:ext cx="360363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4" name="Oval 10"/>
          <p:cNvSpPr>
            <a:spLocks noChangeArrowheads="1"/>
          </p:cNvSpPr>
          <p:nvPr/>
        </p:nvSpPr>
        <p:spPr bwMode="auto">
          <a:xfrm>
            <a:off x="1655763" y="581501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5" name="Line 11"/>
          <p:cNvSpPr>
            <a:spLocks noChangeShapeType="1"/>
          </p:cNvSpPr>
          <p:nvPr/>
        </p:nvSpPr>
        <p:spPr bwMode="auto">
          <a:xfrm flipV="1">
            <a:off x="288925" y="509587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56" name="Line 12"/>
          <p:cNvSpPr>
            <a:spLocks noChangeShapeType="1"/>
          </p:cNvSpPr>
          <p:nvPr/>
        </p:nvSpPr>
        <p:spPr bwMode="auto">
          <a:xfrm>
            <a:off x="288925" y="5527675"/>
            <a:ext cx="5746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7" name="Line 14"/>
          <p:cNvSpPr>
            <a:spLocks noChangeShapeType="1"/>
          </p:cNvSpPr>
          <p:nvPr/>
        </p:nvSpPr>
        <p:spPr bwMode="auto">
          <a:xfrm flipV="1">
            <a:off x="2016125" y="5672138"/>
            <a:ext cx="7207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8" name="Line 15"/>
          <p:cNvSpPr>
            <a:spLocks noChangeShapeType="1"/>
          </p:cNvSpPr>
          <p:nvPr/>
        </p:nvSpPr>
        <p:spPr bwMode="auto">
          <a:xfrm>
            <a:off x="1152525" y="60309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9" name="Oval 16"/>
          <p:cNvSpPr>
            <a:spLocks noChangeArrowheads="1"/>
          </p:cNvSpPr>
          <p:nvPr/>
        </p:nvSpPr>
        <p:spPr bwMode="auto">
          <a:xfrm>
            <a:off x="1439863" y="5238750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60" name="Line 17"/>
          <p:cNvSpPr>
            <a:spLocks noChangeShapeType="1"/>
          </p:cNvSpPr>
          <p:nvPr/>
        </p:nvSpPr>
        <p:spPr bwMode="auto">
          <a:xfrm>
            <a:off x="1079500" y="5167313"/>
            <a:ext cx="3603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61" name="Line 18"/>
          <p:cNvSpPr>
            <a:spLocks noChangeShapeType="1"/>
          </p:cNvSpPr>
          <p:nvPr/>
        </p:nvSpPr>
        <p:spPr bwMode="auto">
          <a:xfrm flipV="1">
            <a:off x="1152525" y="559911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62" name="Line 19"/>
          <p:cNvSpPr>
            <a:spLocks noChangeShapeType="1"/>
          </p:cNvSpPr>
          <p:nvPr/>
        </p:nvSpPr>
        <p:spPr bwMode="auto">
          <a:xfrm>
            <a:off x="1800225" y="5456238"/>
            <a:ext cx="9366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63" name="Text Box 20"/>
          <p:cNvSpPr txBox="1">
            <a:spLocks noChangeArrowheads="1"/>
          </p:cNvSpPr>
          <p:nvPr/>
        </p:nvSpPr>
        <p:spPr bwMode="auto">
          <a:xfrm>
            <a:off x="863600" y="57435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5164" name="Text Box 21"/>
          <p:cNvSpPr txBox="1">
            <a:spLocks noChangeArrowheads="1"/>
          </p:cNvSpPr>
          <p:nvPr/>
        </p:nvSpPr>
        <p:spPr bwMode="auto">
          <a:xfrm>
            <a:off x="1439863" y="5167313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b</a:t>
            </a:r>
          </a:p>
        </p:txBody>
      </p:sp>
      <p:sp>
        <p:nvSpPr>
          <p:cNvPr id="5165" name="Text Box 22"/>
          <p:cNvSpPr txBox="1">
            <a:spLocks noChangeArrowheads="1"/>
          </p:cNvSpPr>
          <p:nvPr/>
        </p:nvSpPr>
        <p:spPr bwMode="auto">
          <a:xfrm>
            <a:off x="1655763" y="57435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c</a:t>
            </a:r>
          </a:p>
        </p:txBody>
      </p:sp>
      <p:sp>
        <p:nvSpPr>
          <p:cNvPr id="5166" name="Text Box 23"/>
          <p:cNvSpPr txBox="1">
            <a:spLocks noChangeArrowheads="1"/>
          </p:cNvSpPr>
          <p:nvPr/>
        </p:nvSpPr>
        <p:spPr bwMode="auto">
          <a:xfrm>
            <a:off x="2735263" y="531177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</p:txBody>
      </p:sp>
      <p:sp>
        <p:nvSpPr>
          <p:cNvPr id="5167" name="Text Box 24"/>
          <p:cNvSpPr txBox="1">
            <a:spLocks noChangeArrowheads="1"/>
          </p:cNvSpPr>
          <p:nvPr/>
        </p:nvSpPr>
        <p:spPr bwMode="auto">
          <a:xfrm>
            <a:off x="2232025" y="514350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5168" name="Text Box 25"/>
          <p:cNvSpPr txBox="1">
            <a:spLocks noChangeArrowheads="1"/>
          </p:cNvSpPr>
          <p:nvPr/>
        </p:nvSpPr>
        <p:spPr bwMode="auto">
          <a:xfrm>
            <a:off x="2303463" y="58150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5169" name="Text Box 26"/>
          <p:cNvSpPr txBox="1">
            <a:spLocks noChangeArrowheads="1"/>
          </p:cNvSpPr>
          <p:nvPr/>
        </p:nvSpPr>
        <p:spPr bwMode="auto">
          <a:xfrm>
            <a:off x="1008063" y="545623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1</a:t>
            </a:r>
          </a:p>
        </p:txBody>
      </p:sp>
      <p:sp>
        <p:nvSpPr>
          <p:cNvPr id="5170" name="Text Box 27"/>
          <p:cNvSpPr txBox="1">
            <a:spLocks noChangeArrowheads="1"/>
          </p:cNvSpPr>
          <p:nvPr/>
        </p:nvSpPr>
        <p:spPr bwMode="auto">
          <a:xfrm>
            <a:off x="1295400" y="60309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5171" name="Text Box 28"/>
          <p:cNvSpPr txBox="1">
            <a:spLocks noChangeArrowheads="1"/>
          </p:cNvSpPr>
          <p:nvPr/>
        </p:nvSpPr>
        <p:spPr bwMode="auto">
          <a:xfrm>
            <a:off x="4429125" y="3714750"/>
            <a:ext cx="503238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b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c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5172" name="Text Box 29"/>
          <p:cNvSpPr txBox="1">
            <a:spLocks noChangeArrowheads="1"/>
          </p:cNvSpPr>
          <p:nvPr/>
        </p:nvSpPr>
        <p:spPr bwMode="auto">
          <a:xfrm>
            <a:off x="1223963" y="487997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5173" name="Text Box 30"/>
          <p:cNvSpPr txBox="1">
            <a:spLocks noChangeArrowheads="1"/>
          </p:cNvSpPr>
          <p:nvPr/>
        </p:nvSpPr>
        <p:spPr bwMode="auto">
          <a:xfrm>
            <a:off x="792163" y="48069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</a:t>
            </a:r>
          </a:p>
        </p:txBody>
      </p:sp>
      <p:sp>
        <p:nvSpPr>
          <p:cNvPr id="5174" name="Text Box 26"/>
          <p:cNvSpPr txBox="1">
            <a:spLocks noChangeArrowheads="1"/>
          </p:cNvSpPr>
          <p:nvPr/>
        </p:nvSpPr>
        <p:spPr bwMode="auto">
          <a:xfrm>
            <a:off x="214313" y="564356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1</a:t>
            </a:r>
          </a:p>
        </p:txBody>
      </p:sp>
      <p:sp>
        <p:nvSpPr>
          <p:cNvPr id="5175" name="Text Box 29"/>
          <p:cNvSpPr txBox="1">
            <a:spLocks noChangeArrowheads="1"/>
          </p:cNvSpPr>
          <p:nvPr/>
        </p:nvSpPr>
        <p:spPr bwMode="auto">
          <a:xfrm>
            <a:off x="285750" y="47863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5E78066-0E35-4C7A-9274-B5BAABDA237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868863"/>
            <a:ext cx="8515350" cy="1800225"/>
          </a:xfrm>
        </p:spPr>
        <p:txBody>
          <a:bodyPr/>
          <a:lstStyle/>
          <a:p>
            <a:pPr marL="0" indent="0" eaLnBrk="1" hangingPunct="1"/>
            <a:r>
              <a:rPr lang="en-US" sz="2400" b="1" dirty="0" smtClean="0"/>
              <a:t>But there are at least two main problems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You need enough space to store the graph.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</a:t>
            </a:r>
            <a:r>
              <a:rPr lang="en-US" sz="2400" i="1" dirty="0" smtClean="0"/>
              <a:t>dist</a:t>
            </a:r>
            <a:r>
              <a:rPr lang="en-US" sz="2400" dirty="0" smtClean="0"/>
              <a:t>  function needs to be recomputed for each goal</a:t>
            </a:r>
          </a:p>
        </p:txBody>
      </p:sp>
      <p:sp>
        <p:nvSpPr>
          <p:cNvPr id="6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Dynamic Programming</a:t>
            </a:r>
          </a:p>
        </p:txBody>
      </p:sp>
      <p:sp>
        <p:nvSpPr>
          <p:cNvPr id="6165" name="Rectangle 7"/>
          <p:cNvSpPr>
            <a:spLocks noChangeArrowheads="1"/>
          </p:cNvSpPr>
          <p:nvPr/>
        </p:nvSpPr>
        <p:spPr bwMode="auto">
          <a:xfrm>
            <a:off x="395288" y="765175"/>
            <a:ext cx="85153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This can be used locally to determine what to do.</a:t>
            </a:r>
          </a:p>
          <a:p>
            <a:pPr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From each node n go to its neighbor which minimizes</a:t>
            </a:r>
          </a:p>
        </p:txBody>
      </p:sp>
      <p:sp>
        <p:nvSpPr>
          <p:cNvPr id="6166" name="Oval 8"/>
          <p:cNvSpPr>
            <a:spLocks noChangeArrowheads="1"/>
          </p:cNvSpPr>
          <p:nvPr/>
        </p:nvSpPr>
        <p:spPr bwMode="auto">
          <a:xfrm>
            <a:off x="885825" y="33448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7" name="Oval 9"/>
          <p:cNvSpPr>
            <a:spLocks noChangeArrowheads="1"/>
          </p:cNvSpPr>
          <p:nvPr/>
        </p:nvSpPr>
        <p:spPr bwMode="auto">
          <a:xfrm>
            <a:off x="5721350" y="3543300"/>
            <a:ext cx="636588" cy="49688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8" name="Oval 10"/>
          <p:cNvSpPr>
            <a:spLocks noChangeArrowheads="1"/>
          </p:cNvSpPr>
          <p:nvPr/>
        </p:nvSpPr>
        <p:spPr bwMode="auto">
          <a:xfrm>
            <a:off x="2286000" y="28495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9" name="Oval 11"/>
          <p:cNvSpPr>
            <a:spLocks noChangeArrowheads="1"/>
          </p:cNvSpPr>
          <p:nvPr/>
        </p:nvSpPr>
        <p:spPr bwMode="auto">
          <a:xfrm>
            <a:off x="2411413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0" name="Oval 13"/>
          <p:cNvSpPr>
            <a:spLocks noChangeArrowheads="1"/>
          </p:cNvSpPr>
          <p:nvPr/>
        </p:nvSpPr>
        <p:spPr bwMode="auto">
          <a:xfrm>
            <a:off x="3811588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1" name="Line 14"/>
          <p:cNvSpPr>
            <a:spLocks noChangeShapeType="1"/>
          </p:cNvSpPr>
          <p:nvPr/>
        </p:nvSpPr>
        <p:spPr bwMode="auto">
          <a:xfrm flipV="1">
            <a:off x="1397000" y="3148013"/>
            <a:ext cx="8890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2" name="Line 15"/>
          <p:cNvSpPr>
            <a:spLocks noChangeShapeType="1"/>
          </p:cNvSpPr>
          <p:nvPr/>
        </p:nvSpPr>
        <p:spPr bwMode="auto">
          <a:xfrm>
            <a:off x="1397000" y="3743325"/>
            <a:ext cx="1014413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3" name="Line 17"/>
          <p:cNvSpPr>
            <a:spLocks noChangeShapeType="1"/>
          </p:cNvSpPr>
          <p:nvPr/>
        </p:nvSpPr>
        <p:spPr bwMode="auto">
          <a:xfrm flipV="1">
            <a:off x="4448175" y="3941763"/>
            <a:ext cx="12731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4" name="Line 18"/>
          <p:cNvSpPr>
            <a:spLocks noChangeShapeType="1"/>
          </p:cNvSpPr>
          <p:nvPr/>
        </p:nvSpPr>
        <p:spPr bwMode="auto">
          <a:xfrm>
            <a:off x="2922588" y="443706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5" name="Oval 19"/>
          <p:cNvSpPr>
            <a:spLocks noChangeArrowheads="1"/>
          </p:cNvSpPr>
          <p:nvPr/>
        </p:nvSpPr>
        <p:spPr bwMode="auto">
          <a:xfrm>
            <a:off x="3429000" y="3344863"/>
            <a:ext cx="638175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6" name="Line 20"/>
          <p:cNvSpPr>
            <a:spLocks noChangeShapeType="1"/>
          </p:cNvSpPr>
          <p:nvPr/>
        </p:nvSpPr>
        <p:spPr bwMode="auto">
          <a:xfrm>
            <a:off x="2792413" y="3246438"/>
            <a:ext cx="636587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7" name="Line 21"/>
          <p:cNvSpPr>
            <a:spLocks noChangeShapeType="1"/>
          </p:cNvSpPr>
          <p:nvPr/>
        </p:nvSpPr>
        <p:spPr bwMode="auto">
          <a:xfrm flipV="1">
            <a:off x="2922588" y="3841750"/>
            <a:ext cx="636587" cy="39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8" name="Line 22"/>
          <p:cNvSpPr>
            <a:spLocks noChangeShapeType="1"/>
          </p:cNvSpPr>
          <p:nvPr/>
        </p:nvSpPr>
        <p:spPr bwMode="auto">
          <a:xfrm>
            <a:off x="4067175" y="3644900"/>
            <a:ext cx="1654175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9" name="Text Box 23"/>
          <p:cNvSpPr txBox="1">
            <a:spLocks noChangeArrowheads="1"/>
          </p:cNvSpPr>
          <p:nvPr/>
        </p:nvSpPr>
        <p:spPr bwMode="auto">
          <a:xfrm>
            <a:off x="2411413" y="404018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6180" name="Text Box 24"/>
          <p:cNvSpPr txBox="1">
            <a:spLocks noChangeArrowheads="1"/>
          </p:cNvSpPr>
          <p:nvPr/>
        </p:nvSpPr>
        <p:spPr bwMode="auto">
          <a:xfrm>
            <a:off x="3429000" y="32464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b</a:t>
            </a:r>
          </a:p>
        </p:txBody>
      </p:sp>
      <p:sp>
        <p:nvSpPr>
          <p:cNvPr id="6181" name="Text Box 25"/>
          <p:cNvSpPr txBox="1">
            <a:spLocks noChangeArrowheads="1"/>
          </p:cNvSpPr>
          <p:nvPr/>
        </p:nvSpPr>
        <p:spPr bwMode="auto">
          <a:xfrm>
            <a:off x="3811588" y="4040188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c</a:t>
            </a:r>
          </a:p>
        </p:txBody>
      </p:sp>
      <p:sp>
        <p:nvSpPr>
          <p:cNvPr id="6182" name="Text Box 26"/>
          <p:cNvSpPr txBox="1">
            <a:spLocks noChangeArrowheads="1"/>
          </p:cNvSpPr>
          <p:nvPr/>
        </p:nvSpPr>
        <p:spPr bwMode="auto">
          <a:xfrm>
            <a:off x="5718175" y="34448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</p:txBody>
      </p:sp>
      <p:sp>
        <p:nvSpPr>
          <p:cNvPr id="6183" name="Text Box 27"/>
          <p:cNvSpPr txBox="1">
            <a:spLocks noChangeArrowheads="1"/>
          </p:cNvSpPr>
          <p:nvPr/>
        </p:nvSpPr>
        <p:spPr bwMode="auto">
          <a:xfrm>
            <a:off x="3981450" y="3252788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6184" name="Text Box 28"/>
          <p:cNvSpPr txBox="1">
            <a:spLocks noChangeArrowheads="1"/>
          </p:cNvSpPr>
          <p:nvPr/>
        </p:nvSpPr>
        <p:spPr bwMode="auto">
          <a:xfrm>
            <a:off x="4270375" y="44767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5" name="Text Box 29"/>
          <p:cNvSpPr txBox="1">
            <a:spLocks noChangeArrowheads="1"/>
          </p:cNvSpPr>
          <p:nvPr/>
        </p:nvSpPr>
        <p:spPr bwMode="auto">
          <a:xfrm>
            <a:off x="2757488" y="26050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Arial Unicode MS" pitchFamily="34" charset="-128"/>
              </a:rPr>
              <a:t>4</a:t>
            </a:r>
          </a:p>
        </p:txBody>
      </p:sp>
      <p:sp>
        <p:nvSpPr>
          <p:cNvPr id="6186" name="Text Box 30"/>
          <p:cNvSpPr txBox="1">
            <a:spLocks noChangeArrowheads="1"/>
          </p:cNvSpPr>
          <p:nvPr/>
        </p:nvSpPr>
        <p:spPr bwMode="auto">
          <a:xfrm>
            <a:off x="2470150" y="38290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7" name="Text Box 33"/>
          <p:cNvSpPr txBox="1">
            <a:spLocks noChangeArrowheads="1"/>
          </p:cNvSpPr>
          <p:nvPr/>
        </p:nvSpPr>
        <p:spPr bwMode="auto">
          <a:xfrm>
            <a:off x="2397125" y="2844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</a:t>
            </a:r>
          </a:p>
        </p:txBody>
      </p:sp>
      <p:sp>
        <p:nvSpPr>
          <p:cNvPr id="6188" name="Text Box 34"/>
          <p:cNvSpPr txBox="1">
            <a:spLocks noChangeArrowheads="1"/>
          </p:cNvSpPr>
          <p:nvPr/>
        </p:nvSpPr>
        <p:spPr bwMode="auto">
          <a:xfrm>
            <a:off x="4918075" y="41894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6189" name="Text Box 35"/>
          <p:cNvSpPr txBox="1">
            <a:spLocks noChangeArrowheads="1"/>
          </p:cNvSpPr>
          <p:nvPr/>
        </p:nvSpPr>
        <p:spPr bwMode="auto">
          <a:xfrm>
            <a:off x="4702175" y="33258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0" name="Text Box 36"/>
          <p:cNvSpPr txBox="1">
            <a:spLocks noChangeArrowheads="1"/>
          </p:cNvSpPr>
          <p:nvPr/>
        </p:nvSpPr>
        <p:spPr bwMode="auto">
          <a:xfrm>
            <a:off x="3046413" y="36845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1" name="Text Box 37"/>
          <p:cNvSpPr txBox="1">
            <a:spLocks noChangeArrowheads="1"/>
          </p:cNvSpPr>
          <p:nvPr/>
        </p:nvSpPr>
        <p:spPr bwMode="auto">
          <a:xfrm>
            <a:off x="3262313" y="44053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graphicFrame>
        <p:nvGraphicFramePr>
          <p:cNvPr id="6146" name="Object 38"/>
          <p:cNvGraphicFramePr>
            <a:graphicFrameLocks noChangeAspect="1"/>
          </p:cNvGraphicFramePr>
          <p:nvPr>
            <p:ph sz="half" idx="2"/>
          </p:nvPr>
        </p:nvGraphicFramePr>
        <p:xfrm>
          <a:off x="2124075" y="1895475"/>
          <a:ext cx="2759075" cy="450850"/>
        </p:xfrm>
        <a:graphic>
          <a:graphicData uri="http://schemas.openxmlformats.org/presentationml/2006/ole">
            <p:oleObj spid="_x0000_s71682" name="Equation" r:id="rId4" imgW="1320480" imgH="215640" progId="Equation.3">
              <p:embed/>
            </p:oleObj>
          </a:graphicData>
        </a:graphic>
      </p:graphicFrame>
      <p:sp>
        <p:nvSpPr>
          <p:cNvPr id="6192" name="Text Box 39"/>
          <p:cNvSpPr txBox="1">
            <a:spLocks noChangeArrowheads="1"/>
          </p:cNvSpPr>
          <p:nvPr/>
        </p:nvSpPr>
        <p:spPr bwMode="auto">
          <a:xfrm>
            <a:off x="1619250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3" name="Text Box 40"/>
          <p:cNvSpPr txBox="1">
            <a:spLocks noChangeArrowheads="1"/>
          </p:cNvSpPr>
          <p:nvPr/>
        </p:nvSpPr>
        <p:spPr bwMode="auto">
          <a:xfrm>
            <a:off x="1476375" y="393382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4" name="Text Box 41"/>
          <p:cNvSpPr txBox="1">
            <a:spLocks noChangeArrowheads="1"/>
          </p:cNvSpPr>
          <p:nvPr/>
        </p:nvSpPr>
        <p:spPr bwMode="auto">
          <a:xfrm>
            <a:off x="2987675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645585-1E4C-4279-A5A6-5191AFC1C90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534400" cy="6858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Learning Goals for today’s class</a:t>
            </a:r>
            <a:endParaRPr lang="en-US" i="1" baseline="30000" dirty="0" smtClean="0"/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571396" name="Rectangle 4"/>
          <p:cNvSpPr>
            <a:spLocks noChangeArrowheads="1"/>
          </p:cNvSpPr>
          <p:nvPr/>
        </p:nvSpPr>
        <p:spPr bwMode="auto">
          <a:xfrm>
            <a:off x="428625" y="1214438"/>
            <a:ext cx="814387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Define/read/write/trace/debug different search algorithms 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With / Without cost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Informed / Uninformed</a:t>
            </a:r>
          </a:p>
          <a:p>
            <a:pPr>
              <a:defRPr/>
            </a:pPr>
            <a:endParaRPr lang="en-US" dirty="0">
              <a:latin typeface="Arial Unicode MS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Arial Unicode MS" pitchFamily="34" charset="-128"/>
              </a:rPr>
              <a:t> Pruning cycles and Repeated States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C6F03A4-5790-4DEB-BA65-8A2627D6B9F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685800" y="1500188"/>
            <a:ext cx="7743825" cy="266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Recap Search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Start Constraint Satisfaction Problems (CSP</a:t>
            </a:r>
            <a:r>
              <a:rPr lang="en-US" dirty="0" smtClean="0">
                <a:latin typeface="Arial Unicode MS" pitchFamily="34" charset="-128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 smtClean="0">
                <a:latin typeface="Arial Unicode MS" pitchFamily="34" charset="-128"/>
              </a:rPr>
              <a:t>Chp</a:t>
            </a:r>
            <a:r>
              <a:rPr lang="en-US" dirty="0" smtClean="0">
                <a:latin typeface="Arial Unicode MS" pitchFamily="34" charset="-128"/>
              </a:rPr>
              <a:t> 4.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03764E-8DD0-487F-B606-043478FB7D7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Recap A</a:t>
            </a:r>
            <a:r>
              <a:rPr lang="en-US" sz="4000" b="1" dirty="0" smtClean="0"/>
              <a:t>* (applications…)</a:t>
            </a: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Branch </a:t>
            </a:r>
            <a:r>
              <a:rPr lang="en-US" sz="4000" dirty="0" smtClean="0">
                <a:solidFill>
                  <a:schemeClr val="bg2"/>
                </a:solidFill>
              </a:rPr>
              <a:t>&amp; Bound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A</a:t>
            </a:r>
            <a:r>
              <a:rPr lang="en-US" sz="4000" baseline="30000" dirty="0" smtClean="0">
                <a:solidFill>
                  <a:schemeClr val="bg2"/>
                </a:solidFill>
              </a:rPr>
              <a:t>* </a:t>
            </a:r>
            <a:r>
              <a:rPr lang="en-US" sz="4000" dirty="0" smtClean="0">
                <a:solidFill>
                  <a:schemeClr val="bg2"/>
                </a:solidFill>
              </a:rPr>
              <a:t>tricks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Other Pruning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Dynamic Programming</a:t>
            </a:r>
          </a:p>
          <a:p>
            <a:pPr eaLnBrk="1" hangingPunct="1"/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r>
              <a:rPr lang="en-US" dirty="0" smtClean="0"/>
              <a:t>Sample A*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14356"/>
            <a:ext cx="8501122" cy="4857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An Efficient A* Search Algorithm For Statistical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Machine Translation</a:t>
            </a:r>
            <a:r>
              <a:rPr lang="en-US" dirty="0" smtClean="0"/>
              <a:t>. 2001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The Generalized A* Architecture</a:t>
            </a:r>
            <a:r>
              <a:rPr lang="en-US" dirty="0" smtClean="0"/>
              <a:t>. Journal of Artificial Intelligence Research (2007)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</a:rPr>
              <a:t>Machine Vision </a:t>
            </a:r>
            <a:r>
              <a:rPr lang="en-US" dirty="0" smtClean="0"/>
              <a:t>… Here we consider a new compositional model for finding salient curves.</a:t>
            </a:r>
            <a:r>
              <a:rPr lang="en-US" b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Factored A*search for models over sequences and trees</a:t>
            </a:r>
            <a:r>
              <a:rPr lang="en-US" dirty="0" smtClean="0"/>
              <a:t> International Conference on AI. 2003…. It starts saying… </a:t>
            </a:r>
            <a:r>
              <a:rPr lang="en-US" sz="2400" i="1" dirty="0" smtClean="0"/>
              <a:t>The primary challenge when using A* search is to find heuristic functions that simultaneously are admissible, close to actual completion costs, and efficient to calculate…  </a:t>
            </a:r>
            <a:r>
              <a:rPr lang="en-US" dirty="0" smtClean="0">
                <a:solidFill>
                  <a:schemeClr val="accent2"/>
                </a:solidFill>
              </a:rPr>
              <a:t>applied to NLP and </a:t>
            </a:r>
            <a:r>
              <a:rPr lang="en-US" dirty="0" err="1" smtClean="0">
                <a:solidFill>
                  <a:schemeClr val="accent2"/>
                </a:solidFill>
              </a:rPr>
              <a:t>BioInformatics</a:t>
            </a:r>
            <a:endParaRPr lang="en-US" dirty="0" smtClean="0">
              <a:solidFill>
                <a:schemeClr val="accent2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46BD6D-65F0-40C0-BE4B-1C1AFB0BAF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03764E-8DD0-487F-B606-043478FB7D7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</a:rPr>
              <a:t>Recap A</a:t>
            </a: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</a:rPr>
              <a:t>* (applications…)</a:t>
            </a:r>
            <a:endParaRPr lang="en-US" sz="4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Branch </a:t>
            </a:r>
            <a:r>
              <a:rPr lang="en-US" sz="4000" b="1" dirty="0" smtClean="0"/>
              <a:t>&amp; Bound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A</a:t>
            </a:r>
            <a:r>
              <a:rPr lang="en-US" sz="4000" baseline="30000" dirty="0" smtClean="0">
                <a:solidFill>
                  <a:schemeClr val="bg2"/>
                </a:solidFill>
              </a:rPr>
              <a:t>* </a:t>
            </a:r>
            <a:r>
              <a:rPr lang="en-US" sz="4000" dirty="0" smtClean="0">
                <a:solidFill>
                  <a:schemeClr val="bg2"/>
                </a:solidFill>
              </a:rPr>
              <a:t>tricks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Other Pruning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Dynamic Programming</a:t>
            </a:r>
          </a:p>
          <a:p>
            <a:pPr eaLnBrk="1" hangingPunct="1"/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AF5158-4B2B-4141-A2BB-32737DD1128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</a:t>
            </a:r>
          </a:p>
        </p:txBody>
      </p:sp>
      <p:sp>
        <p:nvSpPr>
          <p:cNvPr id="7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7181" name="Rectangle 4"/>
          <p:cNvSpPr>
            <a:spLocks noChangeArrowheads="1"/>
          </p:cNvSpPr>
          <p:nvPr/>
        </p:nvSpPr>
        <p:spPr bwMode="auto">
          <a:xfrm>
            <a:off x="395288" y="12684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biggest advantage of A*?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biggest problem with A*?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Possible Solution: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7BBED00-EF88-4327-985F-54A4CC4FAA9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 Algorithm</a:t>
            </a:r>
          </a:p>
        </p:txBody>
      </p:sp>
      <p:sp>
        <p:nvSpPr>
          <p:cNvPr id="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458200" cy="2160588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Follow exactly the same search path as </a:t>
            </a:r>
            <a:r>
              <a:rPr lang="en-US" sz="2400" b="1" smtClean="0">
                <a:solidFill>
                  <a:schemeClr val="accent2"/>
                </a:solidFill>
              </a:rPr>
              <a:t>depth-first 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treat the frontier as a stack: expand the most-recently added path first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order in which neighbors are expanded can be governed by some arbitrary node-ordering heuristic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B43EF7-7AAC-4455-8E95-F0C7EBE4E72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 Algorithm</a:t>
            </a:r>
          </a:p>
        </p:txBody>
      </p:sp>
      <p:sp>
        <p:nvSpPr>
          <p:cNvPr id="9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4582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Keep track of a </a:t>
            </a:r>
            <a:r>
              <a:rPr lang="en-US" sz="2400" smtClean="0">
                <a:solidFill>
                  <a:schemeClr val="accent2"/>
                </a:solidFill>
              </a:rPr>
              <a:t>lower bound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chemeClr val="accent2"/>
                </a:solidFill>
              </a:rPr>
              <a:t>upper bound</a:t>
            </a:r>
            <a:r>
              <a:rPr lang="en-US" sz="2400" smtClean="0"/>
              <a:t> on solution cost at each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lower bound</a:t>
            </a:r>
            <a:r>
              <a:rPr lang="en-US" sz="2000" smtClean="0"/>
              <a:t>: </a:t>
            </a:r>
            <a:r>
              <a:rPr lang="en-US" sz="2000" i="1" smtClean="0"/>
              <a:t>LB(p) =  f(p) = cost(p) + h(p)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upper bound:</a:t>
            </a:r>
            <a:r>
              <a:rPr lang="en-US" sz="2000" smtClean="0"/>
              <a:t> </a:t>
            </a:r>
            <a:r>
              <a:rPr lang="en-US" sz="2000" i="1" smtClean="0"/>
              <a:t>UB = </a:t>
            </a:r>
            <a:r>
              <a:rPr lang="en-US" sz="2000" smtClean="0"/>
              <a:t>cost of  the best solution found so far.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if no solution has been found yet, set the upper bound to </a:t>
            </a:r>
            <a:r>
              <a:rPr lang="en-US" sz="2400" smtClean="0">
                <a:sym typeface="Symbol" pitchFamily="18" charset="2"/>
              </a:rPr>
              <a:t></a:t>
            </a:r>
            <a:r>
              <a:rPr lang="en-US" sz="18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When a path </a:t>
            </a:r>
            <a:r>
              <a:rPr lang="en-US" sz="2400" i="1" smtClean="0"/>
              <a:t>p</a:t>
            </a:r>
            <a:r>
              <a:rPr lang="en-US" sz="2400" smtClean="0"/>
              <a:t> is selected for expansion: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</a:t>
            </a:r>
            <a:r>
              <a:rPr lang="en-US" sz="2000" i="1" smtClean="0"/>
              <a:t>LB(p) </a:t>
            </a:r>
            <a:r>
              <a:rPr lang="en-US" sz="2000" smtClean="0">
                <a:sym typeface="Symbol" pitchFamily="18" charset="2"/>
              </a:rPr>
              <a:t></a:t>
            </a:r>
            <a:r>
              <a:rPr lang="en-US" sz="2000" i="1" smtClean="0"/>
              <a:t>UB</a:t>
            </a:r>
            <a:r>
              <a:rPr lang="en-US" sz="2000" smtClean="0"/>
              <a:t>, remove </a:t>
            </a:r>
            <a:r>
              <a:rPr lang="en-US" sz="2000" i="1" smtClean="0"/>
              <a:t>p</a:t>
            </a:r>
            <a:r>
              <a:rPr lang="en-US" sz="2000" smtClean="0"/>
              <a:t> from frontier without expanding it (pruning)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else expand </a:t>
            </a:r>
            <a:r>
              <a:rPr lang="en-US" sz="2000" i="1" smtClean="0"/>
              <a:t>p</a:t>
            </a:r>
            <a:r>
              <a:rPr lang="en-US" sz="2000" smtClean="0"/>
              <a:t>, adding all of its neighbors to the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7CD57AD-24F8-4DB1-ABA4-EFD7AFEABF1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Analysis</a:t>
            </a:r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49244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Completeness</a:t>
            </a:r>
            <a:r>
              <a:rPr lang="en-US" dirty="0" smtClean="0"/>
              <a:t>: no, for the same reasons that DFS isn't complete</a:t>
            </a:r>
          </a:p>
          <a:p>
            <a:pPr lvl="1" eaLnBrk="1" hangingPunct="1"/>
            <a:r>
              <a:rPr lang="en-US" dirty="0" smtClean="0"/>
              <a:t>however, for many problems of interest there are no infinite paths and no cycles</a:t>
            </a:r>
          </a:p>
          <a:p>
            <a:pPr lvl="1" eaLnBrk="1" hangingPunct="1"/>
            <a:r>
              <a:rPr lang="en-US" dirty="0" smtClean="0"/>
              <a:t>hence, for many problems B&amp;B is complete</a:t>
            </a: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Time complexity</a:t>
            </a:r>
            <a:r>
              <a:rPr lang="en-US" dirty="0" smtClean="0"/>
              <a:t>: </a:t>
            </a:r>
            <a:r>
              <a:rPr lang="en-US" i="1" dirty="0" smtClean="0"/>
              <a:t>O(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m</a:t>
            </a:r>
            <a:r>
              <a:rPr lang="en-US" i="1" dirty="0" smtClean="0"/>
              <a:t>)</a:t>
            </a: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Space complexity</a:t>
            </a:r>
            <a:r>
              <a:rPr lang="en-US" dirty="0" smtClean="0"/>
              <a:t>:…..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Branch &amp; Bound has the same space complexity </a:t>
            </a:r>
            <a:r>
              <a:rPr lang="en-US" dirty="0" smtClean="0"/>
              <a:t>as….</a:t>
            </a:r>
            <a:endParaRPr lang="en-US" dirty="0" smtClean="0"/>
          </a:p>
          <a:p>
            <a:pPr lvl="1" eaLnBrk="1" hangingPunct="1"/>
            <a:r>
              <a:rPr lang="en-US" dirty="0" smtClean="0"/>
              <a:t>this is a big improvement over </a:t>
            </a:r>
            <a:r>
              <a:rPr lang="en-US" i="1" dirty="0" smtClean="0"/>
              <a:t>…………..</a:t>
            </a:r>
            <a:r>
              <a:rPr lang="en-US" dirty="0" smtClean="0"/>
              <a:t>!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Optimality</a:t>
            </a:r>
            <a:r>
              <a:rPr lang="en-US" dirty="0" smtClean="0"/>
              <a:t>: </a:t>
            </a:r>
            <a:r>
              <a:rPr lang="en-US" dirty="0" smtClean="0"/>
              <a:t>……...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24171</TotalTime>
  <Words>1523</Words>
  <Application>Microsoft Office PowerPoint</Application>
  <PresentationFormat>On-screen Show (4:3)</PresentationFormat>
  <Paragraphs>333</Paragraphs>
  <Slides>25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Times New Roman</vt:lpstr>
      <vt:lpstr>Arial</vt:lpstr>
      <vt:lpstr>Arial Unicode MS</vt:lpstr>
      <vt:lpstr>Wingdings</vt:lpstr>
      <vt:lpstr>Symbol</vt:lpstr>
      <vt:lpstr>Default Design</vt:lpstr>
      <vt:lpstr>Adobe Acrobat Document</vt:lpstr>
      <vt:lpstr>Microsoft Equation 3.0</vt:lpstr>
      <vt:lpstr>Slide 1</vt:lpstr>
      <vt:lpstr>Course Announcements</vt:lpstr>
      <vt:lpstr>Lecture Overview</vt:lpstr>
      <vt:lpstr>Sample A* applications</vt:lpstr>
      <vt:lpstr>Lecture Overview</vt:lpstr>
      <vt:lpstr>Branch-and-Bound Search</vt:lpstr>
      <vt:lpstr>Branch-and-Bound Search Algorithm</vt:lpstr>
      <vt:lpstr>Branch-and-Bound Search Algorithm</vt:lpstr>
      <vt:lpstr>Branch-and-Bound Analysis</vt:lpstr>
      <vt:lpstr>Lecture Overview</vt:lpstr>
      <vt:lpstr>Other A* Enhancements</vt:lpstr>
      <vt:lpstr>(Heuristic) Iterative Deepening – IDA*</vt:lpstr>
      <vt:lpstr>Memory-bounded A*</vt:lpstr>
      <vt:lpstr>Lecture Overview</vt:lpstr>
      <vt:lpstr>Cycle Checking</vt:lpstr>
      <vt:lpstr>Repeated States / Multiple Paths</vt:lpstr>
      <vt:lpstr>Multiple-Path Pruning</vt:lpstr>
      <vt:lpstr>Multiple-Path Pruning &amp; Optimal Solutions</vt:lpstr>
      <vt:lpstr>Multiple-Path Pruning &amp; Optimal Solutions</vt:lpstr>
      <vt:lpstr>Pruning Cycles</vt:lpstr>
      <vt:lpstr>Lecture Overview</vt:lpstr>
      <vt:lpstr>Dynamic Programming</vt:lpstr>
      <vt:lpstr>Dynamic Programming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487</cp:revision>
  <dcterms:created xsi:type="dcterms:W3CDTF">2000-08-26T02:46:38Z</dcterms:created>
  <dcterms:modified xsi:type="dcterms:W3CDTF">2010-01-24T01:02:19Z</dcterms:modified>
</cp:coreProperties>
</file>