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98" r:id="rId2"/>
    <p:sldId id="470" r:id="rId3"/>
    <p:sldId id="469" r:id="rId4"/>
    <p:sldId id="385" r:id="rId5"/>
    <p:sldId id="425" r:id="rId6"/>
    <p:sldId id="424" r:id="rId7"/>
    <p:sldId id="426" r:id="rId8"/>
    <p:sldId id="444" r:id="rId9"/>
    <p:sldId id="452" r:id="rId10"/>
    <p:sldId id="451" r:id="rId11"/>
    <p:sldId id="473" r:id="rId12"/>
    <p:sldId id="462" r:id="rId13"/>
    <p:sldId id="474" r:id="rId14"/>
    <p:sldId id="453" r:id="rId15"/>
    <p:sldId id="475" r:id="rId16"/>
    <p:sldId id="476" r:id="rId17"/>
    <p:sldId id="459" r:id="rId18"/>
    <p:sldId id="456" r:id="rId19"/>
    <p:sldId id="467" r:id="rId20"/>
    <p:sldId id="465" r:id="rId21"/>
    <p:sldId id="477" r:id="rId22"/>
    <p:sldId id="466" r:id="rId23"/>
    <p:sldId id="468" r:id="rId24"/>
    <p:sldId id="464" r:id="rId25"/>
    <p:sldId id="472" r:id="rId2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EFFFFF"/>
    <a:srgbClr val="CCEC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81675" autoAdjust="0"/>
  </p:normalViewPr>
  <p:slideViewPr>
    <p:cSldViewPr>
      <p:cViewPr>
        <p:scale>
          <a:sx n="66" d="100"/>
          <a:sy n="66" d="100"/>
        </p:scale>
        <p:origin x="-612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40"/>
    </p:cViewPr>
  </p:sorterViewPr>
  <p:notesViewPr>
    <p:cSldViewPr>
      <p:cViewPr>
        <p:scale>
          <a:sx n="100" d="100"/>
          <a:sy n="100" d="100"/>
        </p:scale>
        <p:origin x="-864" y="282"/>
      </p:cViewPr>
      <p:guideLst>
        <p:guide orient="horz" pos="2924"/>
        <p:guide pos="22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794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18563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794" y="8818563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D28B16-0633-4984-87C0-48123F775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A516E897-6F02-4090-9E1C-7FECB0DBB0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plementation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en.wikipedia.org/wiki/Search_space" TargetMode="External"/><Relationship Id="rId4" Type="http://schemas.openxmlformats.org/officeDocument/2006/relationships/hyperlink" Target="http://en.wikipedia.org/wiki/Abstraction_%28computer_science%29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695891-0D66-426D-9BCA-38B83B389EB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Lecture 7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853D6-B513-4EFA-81BB-1C90EA5F145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Lecture slides DO NOT contain everything that is said in class, but you are still responsible for this content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So, make sure you bring yourself up-to-date if you miss a class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FBB130-6849-4C18-B661-C869BBAF8F1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 distance between two points is the sum of the (absolute) differences of their coordinates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6DD97-FCA8-4F01-A943-ED689055EBC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 distance between two points is the sum of the (absolute) differences of their coordinates  </a:t>
            </a:r>
          </a:p>
          <a:p>
            <a:pPr eaLnBrk="1" hangingPunct="1"/>
            <a:r>
              <a:rPr lang="en-US" smtClean="0">
                <a:latin typeface="Arial Unicode MS" pitchFamily="34" charset="-128"/>
              </a:rPr>
              <a:t>``Manhattan distance'‘(</a:t>
            </a:r>
            <a:r>
              <a:rPr lang="en-US" i="1" smtClean="0">
                <a:latin typeface="Arial Unicode MS" pitchFamily="34" charset="-128"/>
              </a:rPr>
              <a:t>L</a:t>
            </a:r>
            <a:r>
              <a:rPr lang="en-US" i="1" baseline="-25000" smtClean="0">
                <a:latin typeface="Arial Unicode MS" pitchFamily="34" charset="-128"/>
              </a:rPr>
              <a:t>1</a:t>
            </a:r>
            <a:r>
              <a:rPr lang="en-US" smtClean="0">
                <a:latin typeface="Arial Unicode MS" pitchFamily="34" charset="-128"/>
              </a:rPr>
              <a:t> distance), the distance between two points is the sum of the (absolute) differences of their coordinates </a:t>
            </a:r>
            <a:endParaRPr lang="en-US" sz="1100" smtClean="0">
              <a:latin typeface="Arial Unicode MS" pitchFamily="34" charset="-128"/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1FEAC-CAB0-47FD-BB8C-03D2649FF89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 distance between two points is the sum of the (absolute) differences of their coordinates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800580-6130-4177-ACCC-7347045FF76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eaLnBrk="1" hangingPunct="1"/>
            <a:r>
              <a:rPr lang="en-US" sz="2000" smtClean="0">
                <a:latin typeface="Arial Unicode MS" pitchFamily="34" charset="-128"/>
              </a:rPr>
              <a:t>this also makes sense if there are obstacles, or for other reasons not all adjacent nodes share an arc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2684C5-11B7-4681-81F5-BED633A63DD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Which one is better?</a:t>
            </a:r>
          </a:p>
          <a:p>
            <a:pPr eaLnBrk="1" hangingPunct="1"/>
            <a:r>
              <a:rPr lang="en-US" smtClean="0"/>
              <a:t>E.g., for the 8-puzzle:
</a:t>
            </a:r>
          </a:p>
          <a:p>
            <a:pPr eaLnBrk="1" hangingPunct="1"/>
            <a:r>
              <a:rPr lang="en-US" i="1" smtClean="0"/>
              <a:t>h</a:t>
            </a:r>
            <a:r>
              <a:rPr lang="en-US" i="1" baseline="-25000" smtClean="0"/>
              <a:t>1</a:t>
            </a:r>
            <a:r>
              <a:rPr lang="en-US" i="1" smtClean="0"/>
              <a:t>(n) </a:t>
            </a:r>
            <a:r>
              <a:rPr lang="en-US" smtClean="0"/>
              <a:t>= number of misplaced tiles</a:t>
            </a:r>
          </a:p>
          <a:p>
            <a:pPr eaLnBrk="1" hangingPunct="1"/>
            <a:r>
              <a:rPr lang="en-US" i="1" smtClean="0"/>
              <a:t>h</a:t>
            </a:r>
            <a:r>
              <a:rPr lang="en-US" i="1" baseline="-25000" smtClean="0"/>
              <a:t>2</a:t>
            </a:r>
            <a:r>
              <a:rPr lang="en-US" i="1" smtClean="0"/>
              <a:t>(n) </a:t>
            </a:r>
            <a:r>
              <a:rPr lang="en-US" smtClean="0"/>
              <a:t>= total Manhattan distance</a:t>
            </a:r>
          </a:p>
          <a:p>
            <a:pPr eaLnBrk="1" hangingPunct="1"/>
            <a:r>
              <a:rPr lang="en-US" smtClean="0"/>
              <a:t>(i.e., no. of squares from desired location of each tile)</a:t>
            </a:r>
          </a:p>
          <a:p>
            <a:pPr eaLnBrk="1" hangingPunct="1"/>
            <a:r>
              <a:rPr lang="en-US" sz="1600" u="sng" smtClean="0">
                <a:solidFill>
                  <a:srgbClr val="CC0099"/>
                </a:solidFill>
              </a:rPr>
              <a:t>h</a:t>
            </a:r>
            <a:r>
              <a:rPr lang="en-US" sz="1600" u="sng" baseline="-25000" smtClean="0">
                <a:solidFill>
                  <a:srgbClr val="CC0099"/>
                </a:solidFill>
              </a:rPr>
              <a:t>1</a:t>
            </a:r>
            <a:r>
              <a:rPr lang="en-US" sz="1600" u="sng" smtClean="0">
                <a:solidFill>
                  <a:srgbClr val="CC0099"/>
                </a:solidFill>
              </a:rPr>
              <a:t>(S) = ?</a:t>
            </a:r>
            <a:r>
              <a:rPr lang="en-US" sz="1600" smtClean="0"/>
              <a:t> 8</a:t>
            </a:r>
            <a:endParaRPr lang="en-US" sz="1600" u="sng" smtClean="0">
              <a:solidFill>
                <a:srgbClr val="CC0099"/>
              </a:solidFill>
            </a:endParaRPr>
          </a:p>
          <a:p>
            <a:pPr eaLnBrk="1" hangingPunct="1"/>
            <a:r>
              <a:rPr lang="en-US" sz="1600" u="sng" smtClean="0">
                <a:solidFill>
                  <a:srgbClr val="CC0099"/>
                </a:solidFill>
              </a:rPr>
              <a:t>h</a:t>
            </a:r>
            <a:r>
              <a:rPr lang="en-US" sz="1600" u="sng" baseline="-25000" smtClean="0">
                <a:solidFill>
                  <a:srgbClr val="CC0099"/>
                </a:solidFill>
              </a:rPr>
              <a:t>2</a:t>
            </a:r>
            <a:r>
              <a:rPr lang="en-US" sz="1600" u="sng" smtClean="0">
                <a:solidFill>
                  <a:srgbClr val="CC0099"/>
                </a:solidFill>
              </a:rPr>
              <a:t>(S) = ?</a:t>
            </a:r>
            <a:r>
              <a:rPr lang="en-US" sz="1600" smtClean="0"/>
              <a:t> 3+1+2+2+2+3+3+2 = 18</a:t>
            </a:r>
            <a:r>
              <a:rPr lang="en-US" sz="1400" smtClean="0"/>
              <a:t>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63754F-C461-4219-A7F4-0564F5E90C8D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Which one is better?</a:t>
            </a:r>
          </a:p>
          <a:p>
            <a:pPr eaLnBrk="1" hangingPunct="1"/>
            <a:r>
              <a:rPr lang="en-US" smtClean="0"/>
              <a:t>E.g., for the 8-puzzle:
</a:t>
            </a:r>
          </a:p>
          <a:p>
            <a:pPr eaLnBrk="1" hangingPunct="1"/>
            <a:r>
              <a:rPr lang="en-US" i="1" smtClean="0"/>
              <a:t>h</a:t>
            </a:r>
            <a:r>
              <a:rPr lang="en-US" i="1" baseline="-25000" smtClean="0"/>
              <a:t>1</a:t>
            </a:r>
            <a:r>
              <a:rPr lang="en-US" i="1" smtClean="0"/>
              <a:t>(n) </a:t>
            </a:r>
            <a:r>
              <a:rPr lang="en-US" smtClean="0"/>
              <a:t>= number of misplaced tiles</a:t>
            </a:r>
          </a:p>
          <a:p>
            <a:pPr eaLnBrk="1" hangingPunct="1"/>
            <a:r>
              <a:rPr lang="en-US" i="1" smtClean="0"/>
              <a:t>h</a:t>
            </a:r>
            <a:r>
              <a:rPr lang="en-US" i="1" baseline="-25000" smtClean="0"/>
              <a:t>2</a:t>
            </a:r>
            <a:r>
              <a:rPr lang="en-US" i="1" smtClean="0"/>
              <a:t>(n) </a:t>
            </a:r>
            <a:r>
              <a:rPr lang="en-US" smtClean="0"/>
              <a:t>= total Manhattan distance</a:t>
            </a:r>
          </a:p>
          <a:p>
            <a:pPr eaLnBrk="1" hangingPunct="1"/>
            <a:r>
              <a:rPr lang="en-US" smtClean="0"/>
              <a:t>(i.e., no. of squares from desired location of each tile)</a:t>
            </a:r>
          </a:p>
          <a:p>
            <a:pPr eaLnBrk="1" hangingPunct="1"/>
            <a:r>
              <a:rPr lang="en-US" sz="1600" u="sng" smtClean="0">
                <a:solidFill>
                  <a:srgbClr val="CC0099"/>
                </a:solidFill>
              </a:rPr>
              <a:t>h</a:t>
            </a:r>
            <a:r>
              <a:rPr lang="en-US" sz="1600" u="sng" baseline="-25000" smtClean="0">
                <a:solidFill>
                  <a:srgbClr val="CC0099"/>
                </a:solidFill>
              </a:rPr>
              <a:t>1</a:t>
            </a:r>
            <a:r>
              <a:rPr lang="en-US" sz="1600" u="sng" smtClean="0">
                <a:solidFill>
                  <a:srgbClr val="CC0099"/>
                </a:solidFill>
              </a:rPr>
              <a:t>(S) = ?</a:t>
            </a:r>
            <a:r>
              <a:rPr lang="en-US" sz="1600" smtClean="0"/>
              <a:t> 8</a:t>
            </a:r>
            <a:endParaRPr lang="en-US" sz="1600" u="sng" smtClean="0">
              <a:solidFill>
                <a:srgbClr val="CC0099"/>
              </a:solidFill>
            </a:endParaRPr>
          </a:p>
          <a:p>
            <a:pPr eaLnBrk="1" hangingPunct="1"/>
            <a:r>
              <a:rPr lang="en-US" sz="1600" u="sng" smtClean="0">
                <a:solidFill>
                  <a:srgbClr val="CC0099"/>
                </a:solidFill>
              </a:rPr>
              <a:t>h</a:t>
            </a:r>
            <a:r>
              <a:rPr lang="en-US" sz="1600" u="sng" baseline="-25000" smtClean="0">
                <a:solidFill>
                  <a:srgbClr val="CC0099"/>
                </a:solidFill>
              </a:rPr>
              <a:t>2</a:t>
            </a:r>
            <a:r>
              <a:rPr lang="en-US" sz="1600" u="sng" smtClean="0">
                <a:solidFill>
                  <a:srgbClr val="CC0099"/>
                </a:solidFill>
              </a:rPr>
              <a:t>(S) = ?</a:t>
            </a:r>
            <a:r>
              <a:rPr lang="en-US" sz="1600" smtClean="0"/>
              <a:t> 3+1+2+2+2+3+3+2 = 18</a:t>
            </a:r>
            <a:r>
              <a:rPr lang="en-US" sz="1400" smtClean="0"/>
              <a:t>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6C7FB3-3E88-4449-8705-A4B78EC4EAD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800" smtClean="0"/>
              <a:t>Overall, a cost-minimizing search problem is a </a:t>
            </a:r>
            <a:r>
              <a:rPr lang="en-US" sz="800" smtClean="0">
                <a:solidFill>
                  <a:srgbClr val="CC0099"/>
                </a:solidFill>
              </a:rPr>
              <a:t>constrained optimization problem</a:t>
            </a:r>
            <a:endParaRPr lang="en-US" sz="800" smtClean="0"/>
          </a:p>
          <a:p>
            <a:pPr lvl="1" eaLnBrk="1" hangingPunct="1"/>
            <a:r>
              <a:rPr lang="en-US" sz="800" smtClean="0"/>
              <a:t>e.g., find a path from A to B which minimizes distance traveled, subject to the constraint that the robot can't move through walls</a:t>
            </a:r>
          </a:p>
          <a:p>
            <a:pPr lvl="1" eaLnBrk="1" hangingPunct="1"/>
            <a:r>
              <a:rPr lang="en-US" sz="1000" smtClean="0"/>
              <a:t>e.g., find a path from A to B which minimizes distance traveled, </a:t>
            </a:r>
            <a:r>
              <a:rPr lang="en-US" sz="1000" b="1" i="1" smtClean="0"/>
              <a:t>allowing</a:t>
            </a:r>
            <a:r>
              <a:rPr lang="en-US" sz="1000" smtClean="0"/>
              <a:t> the agent to move through walls</a:t>
            </a:r>
          </a:p>
          <a:p>
            <a:pPr eaLnBrk="1" hangingPunct="1"/>
            <a:r>
              <a:rPr lang="en-US" smtClean="0"/>
              <a:t>Later </a:t>
            </a:r>
            <a:r>
              <a:rPr lang="en-US" sz="1000" smtClean="0"/>
              <a:t>Another </a:t>
            </a:r>
            <a:r>
              <a:rPr lang="en-US" sz="1000" smtClean="0">
                <a:solidFill>
                  <a:srgbClr val="CC0099"/>
                </a:solidFill>
              </a:rPr>
              <a:t>trick for constructing heuristics</a:t>
            </a:r>
            <a:r>
              <a:rPr lang="en-US" sz="1000" smtClean="0"/>
              <a:t>: if </a:t>
            </a:r>
            <a:r>
              <a:rPr lang="en-US" sz="1000" i="1" smtClean="0"/>
              <a:t>h</a:t>
            </a:r>
            <a:r>
              <a:rPr lang="en-US" sz="1000" i="1" baseline="-25000" smtClean="0"/>
              <a:t>1</a:t>
            </a:r>
            <a:r>
              <a:rPr lang="en-US" sz="1000" i="1" smtClean="0"/>
              <a:t>(n)</a:t>
            </a:r>
            <a:r>
              <a:rPr lang="en-US" sz="1000" smtClean="0"/>
              <a:t> is an admissible heuristic, and </a:t>
            </a:r>
            <a:r>
              <a:rPr lang="en-US" sz="1000" i="1" smtClean="0"/>
              <a:t>h</a:t>
            </a:r>
            <a:r>
              <a:rPr lang="en-US" sz="1000" i="1" baseline="-25000" smtClean="0"/>
              <a:t>2</a:t>
            </a:r>
            <a:r>
              <a:rPr lang="en-US" sz="1000" i="1" smtClean="0"/>
              <a:t>(n)</a:t>
            </a:r>
            <a:r>
              <a:rPr lang="en-US" sz="1000" smtClean="0"/>
              <a:t> is also an admissible heuristic, then </a:t>
            </a:r>
            <a:r>
              <a:rPr lang="en-US" sz="1000" i="1" smtClean="0"/>
              <a:t>max(h</a:t>
            </a:r>
            <a:r>
              <a:rPr lang="en-US" sz="1000" i="1" baseline="-25000" smtClean="0"/>
              <a:t>1</a:t>
            </a:r>
            <a:r>
              <a:rPr lang="en-US" sz="1000" i="1" smtClean="0"/>
              <a:t>(n),h</a:t>
            </a:r>
            <a:r>
              <a:rPr lang="en-US" sz="1000" i="1" baseline="-25000" smtClean="0"/>
              <a:t>2</a:t>
            </a:r>
            <a:r>
              <a:rPr lang="en-US" sz="1000" i="1" smtClean="0"/>
              <a:t>(n))</a:t>
            </a:r>
            <a:r>
              <a:rPr lang="en-US" sz="1000" smtClean="0"/>
              <a:t> is also admissible.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527004-2FF1-48FD-B538-AF3EAD07BF8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Admissible heuristics can also be derived from the solution cost of a subproblem</a:t>
            </a:r>
          </a:p>
          <a:p>
            <a:pPr eaLnBrk="1" hangingPunct="1"/>
            <a:r>
              <a:rPr lang="en-US" smtClean="0"/>
              <a:t>Put 1 2 3 4 in place (substantially more accurate than manhattan distance)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8A21AE-D315-4725-8696-D3C99DF1940B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818" y="4410076"/>
            <a:ext cx="5587366" cy="417671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Substantially more accurate than Manhattan distance in some cases</a:t>
            </a:r>
          </a:p>
          <a:p>
            <a:pPr eaLnBrk="1" hangingPunct="1"/>
            <a:r>
              <a:rPr lang="en-US" smtClean="0"/>
              <a:t>So the two can be combined as described before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3A98F-DD1F-4A72-B443-EA1FB06EDBF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DADD01-8476-4664-97AE-2C71535D3F24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818" y="4410076"/>
            <a:ext cx="5587366" cy="4176713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d = depth of the solution</a:t>
            </a:r>
          </a:p>
          <a:p>
            <a:pPr eaLnBrk="1" hangingPunct="1"/>
            <a:r>
              <a:rPr lang="en-US" dirty="0" smtClean="0"/>
              <a:t>Data </a:t>
            </a:r>
            <a:r>
              <a:rPr lang="en-US" dirty="0" smtClean="0"/>
              <a:t>are averaged over 100 instances of the 8-puzzle, for various solutions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8FF101-8BB5-4CA3-A4A8-4437A1DC182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818" y="4410076"/>
            <a:ext cx="5587366" cy="417671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Data are averaged over 100 instances of the 8-puzzle, for various solutions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6408C8-224D-460A-8488-3B149EAB5BF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818" y="4410076"/>
            <a:ext cx="5587366" cy="417671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max (h</a:t>
            </a:r>
            <a:r>
              <a:rPr lang="en-US" baseline="-25000" smtClean="0"/>
              <a:t>1</a:t>
            </a:r>
            <a:r>
              <a:rPr lang="en-US" smtClean="0"/>
              <a:t>(n) , h</a:t>
            </a:r>
            <a:r>
              <a:rPr lang="en-US" baseline="-25000" smtClean="0"/>
              <a:t>2</a:t>
            </a:r>
            <a:r>
              <a:rPr lang="en-US" smtClean="0"/>
              <a:t>(n) )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9995A2-DC93-4F1A-91EA-7B879FFA75B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818" y="4410076"/>
            <a:ext cx="5587366" cy="417671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Substantially more accurate than Manhattan distance in some cases</a:t>
            </a:r>
          </a:p>
          <a:p>
            <a:pPr eaLnBrk="1" hangingPunct="1"/>
            <a:r>
              <a:rPr lang="en-US" smtClean="0"/>
              <a:t>So the two can be combined as described before</a:t>
            </a:r>
          </a:p>
          <a:p>
            <a:pPr eaLnBrk="1" hangingPunct="1"/>
            <a:r>
              <a:rPr lang="en-US" smtClean="0"/>
              <a:t>L2 6</a:t>
            </a:r>
          </a:p>
          <a:p>
            <a:pPr eaLnBrk="1" hangingPunct="1"/>
            <a:r>
              <a:rPr lang="en-US" smtClean="0"/>
              <a:t>subp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2D8617-9A4C-436E-83DC-67F924F55DF1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05B079-9E01-444C-B5E2-3FC1F40A1D6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F81EE-32F0-4D3A-B7A1-CAFC952B62E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dirty="0" smtClean="0">
                <a:latin typeface="Arial Unicode MS" pitchFamily="34" charset="-128"/>
              </a:rPr>
              <a:t>In this setting we often don't just want to find just any solution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  <a:defRPr/>
            </a:pPr>
            <a:r>
              <a:rPr lang="en-US" sz="2400" dirty="0" smtClean="0">
                <a:latin typeface="Arial Unicode MS" pitchFamily="34" charset="-128"/>
              </a:rPr>
              <a:t>Instead, we usually want to find the solution that </a:t>
            </a:r>
            <a:r>
              <a:rPr lang="en-US" sz="2400" dirty="0" smtClean="0">
                <a:solidFill>
                  <a:schemeClr val="accent2"/>
                </a:solidFill>
                <a:latin typeface="Arial Unicode MS" pitchFamily="34" charset="-128"/>
              </a:rPr>
              <a:t>minimizes cost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dirty="0" smtClean="0">
                <a:latin typeface="Arial Unicode MS" pitchFamily="34" charset="-128"/>
              </a:rPr>
              <a:t>We call a search algorithm which always finds such a solution </a:t>
            </a:r>
            <a:r>
              <a:rPr lang="en-US" dirty="0" smtClean="0">
                <a:solidFill>
                  <a:schemeClr val="accent2"/>
                </a:solidFill>
                <a:latin typeface="Arial Unicode MS" pitchFamily="34" charset="-128"/>
              </a:rPr>
              <a:t>optimal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E77644-6844-4CFD-9C55-321431D4F6C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Assume b finite</a:t>
            </a:r>
          </a:p>
          <a:p>
            <a:pPr eaLnBrk="1" hangingPunct="1"/>
            <a:r>
              <a:rPr lang="en-US" smtClean="0"/>
              <a:t>And step are all identical</a:t>
            </a:r>
          </a:p>
          <a:p>
            <a:pPr eaLnBrk="1" hangingPunct="1"/>
            <a:r>
              <a:rPr lang="en-US" smtClean="0"/>
              <a:t>R&amp;N in general iterative deepening is the preferred uninformed search strategy when there is a large search space</a:t>
            </a:r>
          </a:p>
          <a:p>
            <a:pPr eaLnBrk="1" hangingPunct="1"/>
            <a:r>
              <a:rPr lang="en-US" smtClean="0"/>
              <a:t>And the depth of the solution is not known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6EEFC0-0E07-4A08-A022-827A86F65ED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An uninformed search algorithm is one that does not take into account the specific nature of the problem. As such, they can be implemented in general, and then the same </a:t>
            </a:r>
            <a:r>
              <a:rPr lang="en-US" smtClean="0">
                <a:hlinkClick r:id="rId3" tooltip="Implementation"/>
              </a:rPr>
              <a:t>implementation</a:t>
            </a:r>
            <a:r>
              <a:rPr lang="en-US" smtClean="0"/>
              <a:t> can be used in a wide range of problems thanks to </a:t>
            </a:r>
            <a:r>
              <a:rPr lang="en-US" smtClean="0">
                <a:hlinkClick r:id="rId4" tooltip="Abstraction (computer science)"/>
              </a:rPr>
              <a:t>abstraction</a:t>
            </a:r>
            <a:r>
              <a:rPr lang="en-US" smtClean="0"/>
              <a:t>. The drawback is that most </a:t>
            </a:r>
            <a:r>
              <a:rPr lang="en-US" smtClean="0">
                <a:hlinkClick r:id="rId5" tooltip="Search space"/>
              </a:rPr>
              <a:t>search spaces</a:t>
            </a:r>
            <a:r>
              <a:rPr lang="en-US" smtClean="0"/>
              <a:t> are extremely large, and an uninformed search (especially of a tree) will take a reasonable amount of time only for small examples. As such, to speed up the process, sometimes only an informed search will do.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07A2F-D6B4-48F9-9FB9-72CE8B04F2E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C4C88F-9A9A-4059-A564-D850ED4D344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73163" y="695325"/>
            <a:ext cx="4641850" cy="348138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172" y="4410075"/>
            <a:ext cx="5124657" cy="4178300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Examples of h(n):</a:t>
            </a:r>
          </a:p>
          <a:p>
            <a:pPr eaLnBrk="1" hangingPunct="1"/>
            <a:r>
              <a:rPr lang="en-US" smtClean="0"/>
              <a:t>actual distance from a location, # of atoms to be resolved, </a:t>
            </a:r>
          </a:p>
          <a:p>
            <a:pPr eaLnBrk="1" hangingPunct="1"/>
            <a:r>
              <a:rPr lang="en-US" smtClean="0"/>
              <a:t>in eight puzzle:</a:t>
            </a:r>
          </a:p>
          <a:p>
            <a:pPr eaLnBrk="1" hangingPunct="1">
              <a:buFontTx/>
              <a:buChar char="-"/>
            </a:pPr>
            <a:r>
              <a:rPr lang="en-US" smtClean="0"/>
              <a:t>number of tiles that are out of place</a:t>
            </a:r>
          </a:p>
          <a:p>
            <a:pPr eaLnBrk="1" hangingPunct="1">
              <a:buFontTx/>
              <a:buChar char="-"/>
            </a:pPr>
            <a:r>
              <a:rPr lang="en-US" smtClean="0"/>
              <a:t>sum of the manhattan distance of each tile from its location (</a:t>
            </a:r>
            <a:r>
              <a:rPr lang="en-US" b="1" smtClean="0"/>
              <a:t>ACC did not metion this)</a:t>
            </a:r>
          </a:p>
          <a:p>
            <a:pPr eaLnBrk="1" hangingPunct="1">
              <a:buFontTx/>
              <a:buChar char="-"/>
            </a:pPr>
            <a:endParaRPr lang="en-US" b="1" smtClean="0"/>
          </a:p>
          <a:p>
            <a:pPr eaLnBrk="1" hangingPunct="1">
              <a:buFontTx/>
              <a:buChar char="-"/>
            </a:pPr>
            <a:r>
              <a:rPr lang="en-US" b="1" smtClean="0"/>
              <a:t>ACC: in the assignment for this module, it came up the question of whether h should be &gt; 0, The book says so, and it makes sense because it is a cost.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05F49E-58D3-4782-B2BB-415FB06DFF8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Lecture slides DO NOT contain everything that is said in class, but you are still responsible for this content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So, make sure you bring yourself up-to-date if you miss a class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826898B-3E82-4641-8BB3-F72C2EA0C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12F767D-1782-4574-BF27-DC5D9E449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EA196BD-D403-474D-ABA9-921194B1C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8BA1699-8383-45E7-97B5-57AF4FE9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2192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5433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E7F7F65-5117-4E4D-BF2D-5D1FA7093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987476-49DD-4922-9E8E-22D780F97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13BF470-9D8A-414A-ABE2-154565342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0032FA9-3F49-4BA4-92E9-6C17CA7B74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AC86AD8-6C2C-48F7-B3D1-6647F4E66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A76C157-7703-407F-A10D-BAF03AE05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6A7EB30-6CE9-404E-9AEF-AE5CFC935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B1691F3-02B6-488F-9EF7-D4CE067CB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47D0FFC-FF34-4EE5-A19E-9E8802449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08995FDB-B3CA-49EA-BA24-DC941D226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79F9304-82B6-4FBA-9D7B-4A7D21F61F7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0" y="1557338"/>
            <a:ext cx="8763000" cy="32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accent2"/>
                </a:solidFill>
                <a:latin typeface="Arial Unicode MS" pitchFamily="34" charset="-128"/>
              </a:rPr>
              <a:t>Heuristic Search </a:t>
            </a:r>
            <a:endParaRPr lang="en-US" sz="4800" b="1" baseline="30000" dirty="0">
              <a:solidFill>
                <a:schemeClr val="accent2"/>
              </a:solidFill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b="1" dirty="0">
                <a:latin typeface="Arial Unicode MS" pitchFamily="34" charset="-128"/>
              </a:rPr>
              <a:t>Computer Science cpsc322, Lecture 7</a:t>
            </a:r>
          </a:p>
          <a:p>
            <a:pPr algn="ctr">
              <a:spcBef>
                <a:spcPct val="50000"/>
              </a:spcBef>
            </a:pPr>
            <a:r>
              <a:rPr lang="en-US" b="1" i="1" dirty="0">
                <a:latin typeface="Arial Unicode MS" pitchFamily="34" charset="-128"/>
              </a:rPr>
              <a:t>(Textbook </a:t>
            </a:r>
            <a:r>
              <a:rPr lang="en-US" b="1" i="1" dirty="0" err="1">
                <a:latin typeface="Arial Unicode MS" pitchFamily="34" charset="-128"/>
              </a:rPr>
              <a:t>Chpt</a:t>
            </a:r>
            <a:r>
              <a:rPr lang="en-US" b="1" i="1" dirty="0">
                <a:latin typeface="Arial Unicode MS" pitchFamily="34" charset="-128"/>
              </a:rPr>
              <a:t> </a:t>
            </a:r>
            <a:r>
              <a:rPr lang="en-US" b="1" i="1" dirty="0" smtClean="0">
                <a:latin typeface="Arial Unicode MS" pitchFamily="34" charset="-128"/>
              </a:rPr>
              <a:t>3.6)</a:t>
            </a:r>
            <a:endParaRPr lang="en-US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endParaRPr lang="en-US" sz="2400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 Unicode MS" pitchFamily="34" charset="-128"/>
              </a:rPr>
              <a:t>January, </a:t>
            </a:r>
            <a:r>
              <a:rPr lang="en-US" sz="2400" b="1" dirty="0" smtClean="0">
                <a:latin typeface="Arial Unicode MS" pitchFamily="34" charset="-128"/>
              </a:rPr>
              <a:t>18, 2010</a:t>
            </a:r>
            <a:endParaRPr 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A3DE064-D44D-4841-A724-F947E5EE6685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formally (cont.)</a:t>
            </a:r>
          </a:p>
        </p:txBody>
      </p:sp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358775" y="981075"/>
            <a:ext cx="8785225" cy="1295400"/>
          </a:xfrm>
          <a:prstGeom prst="rect">
            <a:avLst/>
          </a:prstGeom>
          <a:solidFill>
            <a:srgbClr val="E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Definition (</a:t>
            </a:r>
            <a:r>
              <a:rPr lang="en-US" sz="2400" b="1">
                <a:latin typeface="Arial Unicode MS" pitchFamily="34" charset="-128"/>
              </a:rPr>
              <a:t>admissible heuristic</a:t>
            </a:r>
            <a:r>
              <a:rPr lang="en-US" sz="2400">
                <a:latin typeface="Arial Unicode MS" pitchFamily="34" charset="-128"/>
              </a:rPr>
              <a:t>)</a:t>
            </a:r>
          </a:p>
          <a:p>
            <a:pPr marL="381000" indent="-3810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A search heuristic </a:t>
            </a:r>
            <a:r>
              <a:rPr lang="en-US" sz="2400" i="1">
                <a:latin typeface="Arial Unicode MS" pitchFamily="34" charset="-128"/>
              </a:rPr>
              <a:t>h(n)</a:t>
            </a:r>
            <a:r>
              <a:rPr lang="en-US" sz="2400">
                <a:latin typeface="Arial Unicode MS" pitchFamily="34" charset="-128"/>
              </a:rPr>
              <a:t> is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admissible </a:t>
            </a:r>
            <a:r>
              <a:rPr lang="en-US" sz="2400">
                <a:latin typeface="Arial Unicode MS" pitchFamily="34" charset="-128"/>
              </a:rPr>
              <a:t>if it is never an overestimate of the cost from </a:t>
            </a:r>
            <a:r>
              <a:rPr lang="en-US" sz="2400" i="1">
                <a:latin typeface="Arial Unicode MS" pitchFamily="34" charset="-128"/>
              </a:rPr>
              <a:t>n</a:t>
            </a:r>
            <a:r>
              <a:rPr lang="en-US" sz="2400">
                <a:latin typeface="Arial Unicode MS" pitchFamily="34" charset="-128"/>
              </a:rPr>
              <a:t> to a goal.</a:t>
            </a:r>
            <a:endParaRPr lang="en-US">
              <a:latin typeface="Arial Unicode MS" pitchFamily="34" charset="-128"/>
            </a:endParaRP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34925" y="5300663"/>
            <a:ext cx="91440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buFontTx/>
              <a:buChar char="•"/>
            </a:pPr>
            <a:endParaRPr lang="en-US" sz="2400">
              <a:latin typeface="Arial Unicode MS" pitchFamily="34" charset="-128"/>
            </a:endParaRP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0" y="5300663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n-US" sz="2400">
                <a:latin typeface="Arial Unicode MS" pitchFamily="34" charset="-128"/>
              </a:rPr>
              <a:t> </a:t>
            </a: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0" y="2636838"/>
            <a:ext cx="91440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There is never a path from </a:t>
            </a:r>
            <a:r>
              <a:rPr lang="en-US" sz="2400" i="1">
                <a:latin typeface="Arial Unicode MS" pitchFamily="34" charset="-128"/>
              </a:rPr>
              <a:t>n</a:t>
            </a:r>
            <a:r>
              <a:rPr lang="en-US" sz="2400">
                <a:latin typeface="Arial Unicode MS" pitchFamily="34" charset="-128"/>
              </a:rPr>
              <a:t> to a goal that has path length less than </a:t>
            </a:r>
            <a:r>
              <a:rPr lang="en-US" sz="2400" i="1">
                <a:latin typeface="Arial Unicode MS" pitchFamily="34" charset="-128"/>
              </a:rPr>
              <a:t>h(n)</a:t>
            </a:r>
            <a:r>
              <a:rPr lang="en-US" sz="2400">
                <a:latin typeface="Arial Unicode MS" pitchFamily="34" charset="-128"/>
              </a:rPr>
              <a:t>.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another way of saying this: </a:t>
            </a:r>
            <a:r>
              <a:rPr lang="en-US" sz="2400" i="1">
                <a:latin typeface="Arial Unicode MS" pitchFamily="34" charset="-128"/>
              </a:rPr>
              <a:t>h(n)</a:t>
            </a:r>
            <a:r>
              <a:rPr lang="en-US" sz="2400">
                <a:latin typeface="Arial Unicode MS" pitchFamily="34" charset="-128"/>
              </a:rPr>
              <a:t> is a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lower bound</a:t>
            </a:r>
            <a:r>
              <a:rPr lang="en-US" sz="2400">
                <a:latin typeface="Arial Unicode MS" pitchFamily="34" charset="-128"/>
              </a:rPr>
              <a:t> on the cost of getting from </a:t>
            </a:r>
            <a:r>
              <a:rPr lang="en-US" sz="2400" i="1">
                <a:latin typeface="Arial Unicode MS" pitchFamily="34" charset="-128"/>
              </a:rPr>
              <a:t>n</a:t>
            </a:r>
            <a:r>
              <a:rPr lang="en-US" sz="2400">
                <a:latin typeface="Arial Unicode MS" pitchFamily="34" charset="-128"/>
              </a:rPr>
              <a:t> to the nearest goal.</a:t>
            </a:r>
          </a:p>
        </p:txBody>
      </p:sp>
      <p:pic>
        <p:nvPicPr>
          <p:cNvPr id="8202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5084763"/>
            <a:ext cx="165735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2E139A3-6445-43FD-8EC0-AD9581A58E8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0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Admissible Heuristic Functions</a:t>
            </a:r>
          </a:p>
        </p:txBody>
      </p:sp>
      <p:sp>
        <p:nvSpPr>
          <p:cNvPr id="1027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sp>
        <p:nvSpPr>
          <p:cNvPr id="10278" name="Rectangle 4"/>
          <p:cNvSpPr>
            <a:spLocks noChangeArrowheads="1"/>
          </p:cNvSpPr>
          <p:nvPr/>
        </p:nvSpPr>
        <p:spPr bwMode="auto">
          <a:xfrm>
            <a:off x="214282" y="1000108"/>
            <a:ext cx="8458200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b="1" dirty="0" smtClean="0">
                <a:latin typeface="Arial Unicode MS" pitchFamily="34" charset="-128"/>
              </a:rPr>
              <a:t>Search problem:</a:t>
            </a:r>
            <a:r>
              <a:rPr lang="en-US" dirty="0" smtClean="0">
                <a:latin typeface="Arial Unicode MS" pitchFamily="34" charset="-128"/>
              </a:rPr>
              <a:t> robot has to find a route from start location to goal location on a grid  (discrete space with obstacles)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 smtClean="0">
                <a:latin typeface="Arial Unicode MS" pitchFamily="34" charset="-128"/>
              </a:rPr>
              <a:t>Final cost</a:t>
            </a:r>
            <a:r>
              <a:rPr lang="en-US" dirty="0" smtClean="0">
                <a:latin typeface="Arial Unicode MS" pitchFamily="34" charset="-128"/>
              </a:rPr>
              <a:t> (quality of the solution) is the number of steps</a:t>
            </a:r>
            <a:endParaRPr lang="en-US" dirty="0">
              <a:latin typeface="Arial Unicode MS" pitchFamily="34" charset="-128"/>
            </a:endParaRPr>
          </a:p>
        </p:txBody>
      </p:sp>
      <p:sp>
        <p:nvSpPr>
          <p:cNvPr id="10279" name="Rectangle 6"/>
          <p:cNvSpPr>
            <a:spLocks noChangeArrowheads="1"/>
          </p:cNvSpPr>
          <p:nvPr/>
        </p:nvSpPr>
        <p:spPr bwMode="auto">
          <a:xfrm>
            <a:off x="827088" y="4076700"/>
            <a:ext cx="4249737" cy="2305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484438" y="3500438"/>
            <a:ext cx="3960812" cy="2447925"/>
            <a:chOff x="748" y="2160"/>
            <a:chExt cx="2495" cy="1542"/>
          </a:xfrm>
        </p:grpSpPr>
        <p:sp>
          <p:nvSpPr>
            <p:cNvPr id="10284" name="Rectangle 7"/>
            <p:cNvSpPr>
              <a:spLocks noChangeArrowheads="1"/>
            </p:cNvSpPr>
            <p:nvPr/>
          </p:nvSpPr>
          <p:spPr bwMode="auto">
            <a:xfrm>
              <a:off x="748" y="2160"/>
              <a:ext cx="2495" cy="154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85" name="Line 8"/>
            <p:cNvSpPr>
              <a:spLocks noChangeShapeType="1"/>
            </p:cNvSpPr>
            <p:nvPr/>
          </p:nvSpPr>
          <p:spPr bwMode="auto">
            <a:xfrm>
              <a:off x="1202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6" name="Line 9"/>
            <p:cNvSpPr>
              <a:spLocks noChangeShapeType="1"/>
            </p:cNvSpPr>
            <p:nvPr/>
          </p:nvSpPr>
          <p:spPr bwMode="auto">
            <a:xfrm>
              <a:off x="1973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7" name="Line 10"/>
            <p:cNvSpPr>
              <a:spLocks noChangeShapeType="1"/>
            </p:cNvSpPr>
            <p:nvPr/>
          </p:nvSpPr>
          <p:spPr bwMode="auto">
            <a:xfrm>
              <a:off x="2381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8" name="Line 11"/>
            <p:cNvSpPr>
              <a:spLocks noChangeShapeType="1"/>
            </p:cNvSpPr>
            <p:nvPr/>
          </p:nvSpPr>
          <p:spPr bwMode="auto">
            <a:xfrm>
              <a:off x="2789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9" name="Line 12"/>
            <p:cNvSpPr>
              <a:spLocks noChangeShapeType="1"/>
            </p:cNvSpPr>
            <p:nvPr/>
          </p:nvSpPr>
          <p:spPr bwMode="auto">
            <a:xfrm>
              <a:off x="1610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0" name="Line 13"/>
            <p:cNvSpPr>
              <a:spLocks noChangeShapeType="1"/>
            </p:cNvSpPr>
            <p:nvPr/>
          </p:nvSpPr>
          <p:spPr bwMode="auto">
            <a:xfrm>
              <a:off x="748" y="2614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1" name="Line 16"/>
            <p:cNvSpPr>
              <a:spLocks noChangeShapeType="1"/>
            </p:cNvSpPr>
            <p:nvPr/>
          </p:nvSpPr>
          <p:spPr bwMode="auto">
            <a:xfrm>
              <a:off x="748" y="2976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2" name="Line 17"/>
            <p:cNvSpPr>
              <a:spLocks noChangeShapeType="1"/>
            </p:cNvSpPr>
            <p:nvPr/>
          </p:nvSpPr>
          <p:spPr bwMode="auto">
            <a:xfrm>
              <a:off x="748" y="3339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0281" name="Rectangle 19"/>
          <p:cNvSpPr>
            <a:spLocks noChangeArrowheads="1"/>
          </p:cNvSpPr>
          <p:nvPr/>
        </p:nvSpPr>
        <p:spPr bwMode="auto">
          <a:xfrm>
            <a:off x="3851275" y="4221163"/>
            <a:ext cx="73025" cy="1728787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82" name="Text Box 20"/>
          <p:cNvSpPr txBox="1">
            <a:spLocks noChangeArrowheads="1"/>
          </p:cNvSpPr>
          <p:nvPr/>
        </p:nvSpPr>
        <p:spPr bwMode="auto">
          <a:xfrm>
            <a:off x="5219700" y="4797425"/>
            <a:ext cx="441325" cy="519113"/>
          </a:xfrm>
          <a:prstGeom prst="rect">
            <a:avLst/>
          </a:prstGeom>
          <a:solidFill>
            <a:srgbClr val="FFFF66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10283" name="Rectangle 21"/>
          <p:cNvSpPr>
            <a:spLocks noChangeArrowheads="1"/>
          </p:cNvSpPr>
          <p:nvPr/>
        </p:nvSpPr>
        <p:spPr bwMode="auto">
          <a:xfrm>
            <a:off x="5076825" y="4221163"/>
            <a:ext cx="1366838" cy="71437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B147D95-66BF-4D2F-B334-B3C31C4AC776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9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Admissible Heuristic Functions</a:t>
            </a:r>
          </a:p>
        </p:txBody>
      </p:sp>
      <p:sp>
        <p:nvSpPr>
          <p:cNvPr id="9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9254" name="Rectangle 5"/>
          <p:cNvSpPr>
            <a:spLocks noChangeArrowheads="1"/>
          </p:cNvSpPr>
          <p:nvPr/>
        </p:nvSpPr>
        <p:spPr bwMode="auto">
          <a:xfrm>
            <a:off x="827088" y="4076700"/>
            <a:ext cx="4249737" cy="2305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9255" name="Group 6"/>
          <p:cNvGrpSpPr>
            <a:grpSpLocks/>
          </p:cNvGrpSpPr>
          <p:nvPr/>
        </p:nvGrpSpPr>
        <p:grpSpPr bwMode="auto">
          <a:xfrm>
            <a:off x="4427538" y="3429000"/>
            <a:ext cx="3960812" cy="2447925"/>
            <a:chOff x="748" y="2160"/>
            <a:chExt cx="2495" cy="1542"/>
          </a:xfrm>
        </p:grpSpPr>
        <p:sp>
          <p:nvSpPr>
            <p:cNvPr id="9256" name="Rectangle 7"/>
            <p:cNvSpPr>
              <a:spLocks noChangeArrowheads="1"/>
            </p:cNvSpPr>
            <p:nvPr/>
          </p:nvSpPr>
          <p:spPr bwMode="auto">
            <a:xfrm>
              <a:off x="748" y="2160"/>
              <a:ext cx="2495" cy="154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57" name="Line 8"/>
            <p:cNvSpPr>
              <a:spLocks noChangeShapeType="1"/>
            </p:cNvSpPr>
            <p:nvPr/>
          </p:nvSpPr>
          <p:spPr bwMode="auto">
            <a:xfrm>
              <a:off x="1202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58" name="Line 9"/>
            <p:cNvSpPr>
              <a:spLocks noChangeShapeType="1"/>
            </p:cNvSpPr>
            <p:nvPr/>
          </p:nvSpPr>
          <p:spPr bwMode="auto">
            <a:xfrm>
              <a:off x="1973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59" name="Line 10"/>
            <p:cNvSpPr>
              <a:spLocks noChangeShapeType="1"/>
            </p:cNvSpPr>
            <p:nvPr/>
          </p:nvSpPr>
          <p:spPr bwMode="auto">
            <a:xfrm>
              <a:off x="2381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60" name="Line 11"/>
            <p:cNvSpPr>
              <a:spLocks noChangeShapeType="1"/>
            </p:cNvSpPr>
            <p:nvPr/>
          </p:nvSpPr>
          <p:spPr bwMode="auto">
            <a:xfrm>
              <a:off x="2789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61" name="Line 12"/>
            <p:cNvSpPr>
              <a:spLocks noChangeShapeType="1"/>
            </p:cNvSpPr>
            <p:nvPr/>
          </p:nvSpPr>
          <p:spPr bwMode="auto">
            <a:xfrm>
              <a:off x="1610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62" name="Line 13"/>
            <p:cNvSpPr>
              <a:spLocks noChangeShapeType="1"/>
            </p:cNvSpPr>
            <p:nvPr/>
          </p:nvSpPr>
          <p:spPr bwMode="auto">
            <a:xfrm>
              <a:off x="748" y="2614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63" name="Line 14"/>
            <p:cNvSpPr>
              <a:spLocks noChangeShapeType="1"/>
            </p:cNvSpPr>
            <p:nvPr/>
          </p:nvSpPr>
          <p:spPr bwMode="auto">
            <a:xfrm>
              <a:off x="748" y="2976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64" name="Line 15"/>
            <p:cNvSpPr>
              <a:spLocks noChangeShapeType="1"/>
            </p:cNvSpPr>
            <p:nvPr/>
          </p:nvSpPr>
          <p:spPr bwMode="auto">
            <a:xfrm>
              <a:off x="748" y="3339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571472" y="1643050"/>
            <a:ext cx="835824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>
                <a:latin typeface="Arial Unicode MS" pitchFamily="34" charset="-128"/>
              </a:rPr>
              <a:t>If no obstacles, cost of optimal solution is…</a:t>
            </a:r>
            <a:endParaRPr lang="en-US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EC673D0-EA46-4813-867F-465E7F7B1E8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0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Admissible Heuristic Functions</a:t>
            </a:r>
          </a:p>
        </p:txBody>
      </p:sp>
      <p:sp>
        <p:nvSpPr>
          <p:cNvPr id="1027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sp>
        <p:nvSpPr>
          <p:cNvPr id="10278" name="Rectangle 4"/>
          <p:cNvSpPr>
            <a:spLocks noChangeArrowheads="1"/>
          </p:cNvSpPr>
          <p:nvPr/>
        </p:nvSpPr>
        <p:spPr bwMode="auto">
          <a:xfrm>
            <a:off x="323850" y="1125538"/>
            <a:ext cx="8458200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>
                <a:latin typeface="Arial Unicode MS" pitchFamily="34" charset="-128"/>
              </a:rPr>
              <a:t>If there are obstacle, the optimal solution without obstacles is an admissible heuristic</a:t>
            </a:r>
          </a:p>
        </p:txBody>
      </p:sp>
      <p:sp>
        <p:nvSpPr>
          <p:cNvPr id="10279" name="Rectangle 6"/>
          <p:cNvSpPr>
            <a:spLocks noChangeArrowheads="1"/>
          </p:cNvSpPr>
          <p:nvPr/>
        </p:nvSpPr>
        <p:spPr bwMode="auto">
          <a:xfrm>
            <a:off x="827088" y="4076700"/>
            <a:ext cx="4249737" cy="2305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484438" y="3500438"/>
            <a:ext cx="3960812" cy="2447925"/>
            <a:chOff x="748" y="2160"/>
            <a:chExt cx="2495" cy="1542"/>
          </a:xfrm>
        </p:grpSpPr>
        <p:sp>
          <p:nvSpPr>
            <p:cNvPr id="10284" name="Rectangle 7"/>
            <p:cNvSpPr>
              <a:spLocks noChangeArrowheads="1"/>
            </p:cNvSpPr>
            <p:nvPr/>
          </p:nvSpPr>
          <p:spPr bwMode="auto">
            <a:xfrm>
              <a:off x="748" y="2160"/>
              <a:ext cx="2495" cy="154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85" name="Line 8"/>
            <p:cNvSpPr>
              <a:spLocks noChangeShapeType="1"/>
            </p:cNvSpPr>
            <p:nvPr/>
          </p:nvSpPr>
          <p:spPr bwMode="auto">
            <a:xfrm>
              <a:off x="1202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6" name="Line 9"/>
            <p:cNvSpPr>
              <a:spLocks noChangeShapeType="1"/>
            </p:cNvSpPr>
            <p:nvPr/>
          </p:nvSpPr>
          <p:spPr bwMode="auto">
            <a:xfrm>
              <a:off x="1973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7" name="Line 10"/>
            <p:cNvSpPr>
              <a:spLocks noChangeShapeType="1"/>
            </p:cNvSpPr>
            <p:nvPr/>
          </p:nvSpPr>
          <p:spPr bwMode="auto">
            <a:xfrm>
              <a:off x="2381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8" name="Line 11"/>
            <p:cNvSpPr>
              <a:spLocks noChangeShapeType="1"/>
            </p:cNvSpPr>
            <p:nvPr/>
          </p:nvSpPr>
          <p:spPr bwMode="auto">
            <a:xfrm>
              <a:off x="2789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89" name="Line 12"/>
            <p:cNvSpPr>
              <a:spLocks noChangeShapeType="1"/>
            </p:cNvSpPr>
            <p:nvPr/>
          </p:nvSpPr>
          <p:spPr bwMode="auto">
            <a:xfrm>
              <a:off x="1610" y="2160"/>
              <a:ext cx="0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0" name="Line 13"/>
            <p:cNvSpPr>
              <a:spLocks noChangeShapeType="1"/>
            </p:cNvSpPr>
            <p:nvPr/>
          </p:nvSpPr>
          <p:spPr bwMode="auto">
            <a:xfrm>
              <a:off x="748" y="2614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1" name="Line 16"/>
            <p:cNvSpPr>
              <a:spLocks noChangeShapeType="1"/>
            </p:cNvSpPr>
            <p:nvPr/>
          </p:nvSpPr>
          <p:spPr bwMode="auto">
            <a:xfrm>
              <a:off x="748" y="2976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2" name="Line 17"/>
            <p:cNvSpPr>
              <a:spLocks noChangeShapeType="1"/>
            </p:cNvSpPr>
            <p:nvPr/>
          </p:nvSpPr>
          <p:spPr bwMode="auto">
            <a:xfrm>
              <a:off x="748" y="3339"/>
              <a:ext cx="24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0281" name="Rectangle 19"/>
          <p:cNvSpPr>
            <a:spLocks noChangeArrowheads="1"/>
          </p:cNvSpPr>
          <p:nvPr/>
        </p:nvSpPr>
        <p:spPr bwMode="auto">
          <a:xfrm>
            <a:off x="3851275" y="4221163"/>
            <a:ext cx="73025" cy="1728787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82" name="Text Box 20"/>
          <p:cNvSpPr txBox="1">
            <a:spLocks noChangeArrowheads="1"/>
          </p:cNvSpPr>
          <p:nvPr/>
        </p:nvSpPr>
        <p:spPr bwMode="auto">
          <a:xfrm>
            <a:off x="5219700" y="4797425"/>
            <a:ext cx="441325" cy="519113"/>
          </a:xfrm>
          <a:prstGeom prst="rect">
            <a:avLst/>
          </a:prstGeom>
          <a:solidFill>
            <a:srgbClr val="FFFF66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10283" name="Rectangle 21"/>
          <p:cNvSpPr>
            <a:spLocks noChangeArrowheads="1"/>
          </p:cNvSpPr>
          <p:nvPr/>
        </p:nvSpPr>
        <p:spPr bwMode="auto">
          <a:xfrm>
            <a:off x="5076825" y="4221163"/>
            <a:ext cx="1366838" cy="71437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3A9E56B-485B-4A80-BD10-23F71E482D0C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1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Admissible Heuristic Functions</a:t>
            </a:r>
          </a:p>
        </p:txBody>
      </p:sp>
      <p:sp>
        <p:nvSpPr>
          <p:cNvPr id="11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1292" name="Rectangle 4"/>
          <p:cNvSpPr>
            <a:spLocks noChangeArrowheads="1"/>
          </p:cNvSpPr>
          <p:nvPr/>
        </p:nvSpPr>
        <p:spPr bwMode="auto">
          <a:xfrm>
            <a:off x="323850" y="836613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Similarly, If the nodes are </a:t>
            </a:r>
            <a:r>
              <a:rPr lang="en-US" sz="2400">
                <a:solidFill>
                  <a:srgbClr val="CC0099"/>
                </a:solidFill>
                <a:latin typeface="Arial Unicode MS" pitchFamily="34" charset="-128"/>
              </a:rPr>
              <a:t>points on a Euclidean plane</a:t>
            </a:r>
            <a:r>
              <a:rPr lang="en-US" sz="2400">
                <a:latin typeface="Arial Unicode MS" pitchFamily="34" charset="-128"/>
              </a:rPr>
              <a:t> and the cost is the distance, we can use the straight-line distance from </a:t>
            </a:r>
            <a:r>
              <a:rPr lang="en-US" sz="2400" i="1">
                <a:latin typeface="Arial Unicode MS" pitchFamily="34" charset="-128"/>
              </a:rPr>
              <a:t>n</a:t>
            </a:r>
            <a:r>
              <a:rPr lang="en-US" sz="2400">
                <a:latin typeface="Arial Unicode MS" pitchFamily="34" charset="-128"/>
              </a:rPr>
              <a:t> to the closest goal as the value of </a:t>
            </a:r>
            <a:r>
              <a:rPr lang="en-US" sz="2400" i="1">
                <a:latin typeface="Arial Unicode MS" pitchFamily="34" charset="-128"/>
              </a:rPr>
              <a:t>h(n)</a:t>
            </a:r>
            <a:r>
              <a:rPr lang="en-US" sz="2400">
                <a:latin typeface="Arial Unicode MS" pitchFamily="34" charset="-128"/>
              </a:rPr>
              <a:t>.</a:t>
            </a:r>
          </a:p>
        </p:txBody>
      </p:sp>
      <p:sp>
        <p:nvSpPr>
          <p:cNvPr id="11293" name="Rectangle 15"/>
          <p:cNvSpPr>
            <a:spLocks noChangeArrowheads="1"/>
          </p:cNvSpPr>
          <p:nvPr/>
        </p:nvSpPr>
        <p:spPr bwMode="auto">
          <a:xfrm>
            <a:off x="4067175" y="4437063"/>
            <a:ext cx="73025" cy="1728787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294" name="Oval 18"/>
          <p:cNvSpPr>
            <a:spLocks noChangeArrowheads="1"/>
          </p:cNvSpPr>
          <p:nvPr/>
        </p:nvSpPr>
        <p:spPr bwMode="auto">
          <a:xfrm>
            <a:off x="5795963" y="5229225"/>
            <a:ext cx="71437" cy="71438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1295" name="Picture 19" descr="romania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2428875"/>
            <a:ext cx="8229600" cy="403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6" name="Oval 20"/>
          <p:cNvSpPr>
            <a:spLocks noChangeArrowheads="1"/>
          </p:cNvSpPr>
          <p:nvPr/>
        </p:nvSpPr>
        <p:spPr bwMode="auto">
          <a:xfrm>
            <a:off x="4429125" y="5429250"/>
            <a:ext cx="287338" cy="287338"/>
          </a:xfrm>
          <a:prstGeom prst="ellipse">
            <a:avLst/>
          </a:prstGeom>
          <a:noFill/>
          <a:ln w="57150" algn="ctr">
            <a:solidFill>
              <a:srgbClr val="FFFF66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5BD77B-2043-43A0-8A29-FCC171E36AE4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23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Heuristic Functions</a:t>
            </a:r>
          </a:p>
        </p:txBody>
      </p:sp>
      <p:sp>
        <p:nvSpPr>
          <p:cNvPr id="123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sp>
        <p:nvSpPr>
          <p:cNvPr id="12304" name="Rectangle 5"/>
          <p:cNvSpPr>
            <a:spLocks noChangeArrowheads="1"/>
          </p:cNvSpPr>
          <p:nvPr/>
        </p:nvSpPr>
        <p:spPr bwMode="auto">
          <a:xfrm>
            <a:off x="323850" y="908050"/>
            <a:ext cx="84582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In the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8-puzzle</a:t>
            </a:r>
            <a:r>
              <a:rPr lang="en-US" sz="2400">
                <a:latin typeface="Arial Unicode MS" pitchFamily="34" charset="-128"/>
              </a:rPr>
              <a:t>, we can use the number of misplaced tiles</a:t>
            </a:r>
          </a:p>
        </p:txBody>
      </p:sp>
      <p:graphicFrame>
        <p:nvGraphicFramePr>
          <p:cNvPr id="12290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822825" y="1341438"/>
          <a:ext cx="4321175" cy="2024062"/>
        </p:xfrm>
        <a:graphic>
          <a:graphicData uri="http://schemas.openxmlformats.org/presentationml/2006/ole">
            <p:oleObj spid="_x0000_s71682" name="Acrobat Document" r:id="rId4" imgW="2133898" imgH="1000000" progId="AcroExch.Document.7">
              <p:embed/>
            </p:oleObj>
          </a:graphicData>
        </a:graphic>
      </p:graphicFrame>
      <p:pic>
        <p:nvPicPr>
          <p:cNvPr id="12305" name="Picture 7" descr="8puzzl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1412875"/>
            <a:ext cx="3889375" cy="1974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C282185-C7B3-42EC-BD19-EBEB8818F41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3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Heuristic Functions</a:t>
            </a:r>
          </a:p>
        </p:txBody>
      </p:sp>
      <p:sp>
        <p:nvSpPr>
          <p:cNvPr id="1334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sp>
        <p:nvSpPr>
          <p:cNvPr id="13341" name="Rectangle 4"/>
          <p:cNvSpPr>
            <a:spLocks noChangeArrowheads="1"/>
          </p:cNvSpPr>
          <p:nvPr/>
        </p:nvSpPr>
        <p:spPr bwMode="auto">
          <a:xfrm>
            <a:off x="250825" y="1125538"/>
            <a:ext cx="84582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Another one we can use the number of moves between each tile's current position and its position in the solution</a:t>
            </a:r>
          </a:p>
        </p:txBody>
      </p:sp>
      <p:graphicFrame>
        <p:nvGraphicFramePr>
          <p:cNvPr id="13314" name="Object 13"/>
          <p:cNvGraphicFramePr>
            <a:graphicFrameLocks noChangeAspect="1"/>
          </p:cNvGraphicFramePr>
          <p:nvPr/>
        </p:nvGraphicFramePr>
        <p:xfrm>
          <a:off x="4749800" y="1989138"/>
          <a:ext cx="4321175" cy="2024062"/>
        </p:xfrm>
        <a:graphic>
          <a:graphicData uri="http://schemas.openxmlformats.org/presentationml/2006/ole">
            <p:oleObj spid="_x0000_s72706" name="Acrobat Document" r:id="rId4" imgW="2133898" imgH="1000000" progId="AcroExch.Document.7">
              <p:embed/>
            </p:oleObj>
          </a:graphicData>
        </a:graphic>
      </p:graphicFrame>
      <p:pic>
        <p:nvPicPr>
          <p:cNvPr id="13342" name="Picture 14" descr="8puzzl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2263" y="2060575"/>
            <a:ext cx="3889375" cy="1974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13343" name="Text Box 16"/>
          <p:cNvSpPr txBox="1">
            <a:spLocks noChangeArrowheads="1"/>
          </p:cNvSpPr>
          <p:nvPr/>
        </p:nvSpPr>
        <p:spPr bwMode="auto">
          <a:xfrm>
            <a:off x="252413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1</a:t>
            </a:r>
          </a:p>
        </p:txBody>
      </p:sp>
      <p:sp>
        <p:nvSpPr>
          <p:cNvPr id="13344" name="Text Box 17"/>
          <p:cNvSpPr txBox="1">
            <a:spLocks noChangeArrowheads="1"/>
          </p:cNvSpPr>
          <p:nvPr/>
        </p:nvSpPr>
        <p:spPr bwMode="auto">
          <a:xfrm>
            <a:off x="755650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2</a:t>
            </a:r>
          </a:p>
        </p:txBody>
      </p:sp>
      <p:sp>
        <p:nvSpPr>
          <p:cNvPr id="13345" name="Text Box 18"/>
          <p:cNvSpPr txBox="1">
            <a:spLocks noChangeArrowheads="1"/>
          </p:cNvSpPr>
          <p:nvPr/>
        </p:nvSpPr>
        <p:spPr bwMode="auto">
          <a:xfrm>
            <a:off x="1260475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3</a:t>
            </a:r>
          </a:p>
        </p:txBody>
      </p:sp>
      <p:sp>
        <p:nvSpPr>
          <p:cNvPr id="13346" name="Text Box 19"/>
          <p:cNvSpPr txBox="1">
            <a:spLocks noChangeArrowheads="1"/>
          </p:cNvSpPr>
          <p:nvPr/>
        </p:nvSpPr>
        <p:spPr bwMode="auto">
          <a:xfrm>
            <a:off x="1763713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4</a:t>
            </a:r>
          </a:p>
        </p:txBody>
      </p:sp>
      <p:sp>
        <p:nvSpPr>
          <p:cNvPr id="13347" name="Text Box 20"/>
          <p:cNvSpPr txBox="1">
            <a:spLocks noChangeArrowheads="1"/>
          </p:cNvSpPr>
          <p:nvPr/>
        </p:nvSpPr>
        <p:spPr bwMode="auto">
          <a:xfrm>
            <a:off x="2339975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5</a:t>
            </a:r>
          </a:p>
        </p:txBody>
      </p:sp>
      <p:sp>
        <p:nvSpPr>
          <p:cNvPr id="13348" name="Text Box 21"/>
          <p:cNvSpPr txBox="1">
            <a:spLocks noChangeArrowheads="1"/>
          </p:cNvSpPr>
          <p:nvPr/>
        </p:nvSpPr>
        <p:spPr bwMode="auto">
          <a:xfrm>
            <a:off x="2844800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6</a:t>
            </a:r>
          </a:p>
        </p:txBody>
      </p:sp>
      <p:sp>
        <p:nvSpPr>
          <p:cNvPr id="13349" name="Text Box 22"/>
          <p:cNvSpPr txBox="1">
            <a:spLocks noChangeArrowheads="1"/>
          </p:cNvSpPr>
          <p:nvPr/>
        </p:nvSpPr>
        <p:spPr bwMode="auto">
          <a:xfrm>
            <a:off x="3419475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7</a:t>
            </a:r>
          </a:p>
        </p:txBody>
      </p:sp>
      <p:sp>
        <p:nvSpPr>
          <p:cNvPr id="13350" name="Text Box 23"/>
          <p:cNvSpPr txBox="1">
            <a:spLocks noChangeArrowheads="1"/>
          </p:cNvSpPr>
          <p:nvPr/>
        </p:nvSpPr>
        <p:spPr bwMode="auto">
          <a:xfrm>
            <a:off x="3924300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8</a:t>
            </a:r>
          </a:p>
        </p:txBody>
      </p:sp>
      <p:sp>
        <p:nvSpPr>
          <p:cNvPr id="13351" name="Text Box 24"/>
          <p:cNvSpPr txBox="1">
            <a:spLocks noChangeArrowheads="1"/>
          </p:cNvSpPr>
          <p:nvPr/>
        </p:nvSpPr>
        <p:spPr bwMode="auto">
          <a:xfrm>
            <a:off x="4787900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1</a:t>
            </a:r>
          </a:p>
        </p:txBody>
      </p:sp>
      <p:sp>
        <p:nvSpPr>
          <p:cNvPr id="13352" name="Text Box 25"/>
          <p:cNvSpPr txBox="1">
            <a:spLocks noChangeArrowheads="1"/>
          </p:cNvSpPr>
          <p:nvPr/>
        </p:nvSpPr>
        <p:spPr bwMode="auto">
          <a:xfrm>
            <a:off x="5291138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2</a:t>
            </a:r>
          </a:p>
        </p:txBody>
      </p:sp>
      <p:sp>
        <p:nvSpPr>
          <p:cNvPr id="13353" name="Text Box 26"/>
          <p:cNvSpPr txBox="1">
            <a:spLocks noChangeArrowheads="1"/>
          </p:cNvSpPr>
          <p:nvPr/>
        </p:nvSpPr>
        <p:spPr bwMode="auto">
          <a:xfrm>
            <a:off x="5795963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3</a:t>
            </a:r>
          </a:p>
        </p:txBody>
      </p:sp>
      <p:sp>
        <p:nvSpPr>
          <p:cNvPr id="13354" name="Text Box 27"/>
          <p:cNvSpPr txBox="1">
            <a:spLocks noChangeArrowheads="1"/>
          </p:cNvSpPr>
          <p:nvPr/>
        </p:nvSpPr>
        <p:spPr bwMode="auto">
          <a:xfrm>
            <a:off x="6299200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4</a:t>
            </a:r>
          </a:p>
        </p:txBody>
      </p:sp>
      <p:sp>
        <p:nvSpPr>
          <p:cNvPr id="13355" name="Text Box 28"/>
          <p:cNvSpPr txBox="1">
            <a:spLocks noChangeArrowheads="1"/>
          </p:cNvSpPr>
          <p:nvPr/>
        </p:nvSpPr>
        <p:spPr bwMode="auto">
          <a:xfrm>
            <a:off x="6875463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5</a:t>
            </a:r>
          </a:p>
        </p:txBody>
      </p:sp>
      <p:sp>
        <p:nvSpPr>
          <p:cNvPr id="13356" name="Text Box 29"/>
          <p:cNvSpPr txBox="1">
            <a:spLocks noChangeArrowheads="1"/>
          </p:cNvSpPr>
          <p:nvPr/>
        </p:nvSpPr>
        <p:spPr bwMode="auto">
          <a:xfrm>
            <a:off x="7380288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6</a:t>
            </a:r>
          </a:p>
        </p:txBody>
      </p:sp>
      <p:sp>
        <p:nvSpPr>
          <p:cNvPr id="13357" name="Text Box 30"/>
          <p:cNvSpPr txBox="1">
            <a:spLocks noChangeArrowheads="1"/>
          </p:cNvSpPr>
          <p:nvPr/>
        </p:nvSpPr>
        <p:spPr bwMode="auto">
          <a:xfrm>
            <a:off x="7954963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7</a:t>
            </a:r>
          </a:p>
        </p:txBody>
      </p:sp>
      <p:sp>
        <p:nvSpPr>
          <p:cNvPr id="13358" name="Text Box 31"/>
          <p:cNvSpPr txBox="1">
            <a:spLocks noChangeArrowheads="1"/>
          </p:cNvSpPr>
          <p:nvPr/>
        </p:nvSpPr>
        <p:spPr bwMode="auto">
          <a:xfrm>
            <a:off x="8459788" y="4508500"/>
            <a:ext cx="3587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 Unicode MS" pitchFamily="34" charset="-128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F42CC29-FA4F-4D29-A9C3-86E1EFE4DCA3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4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Construct a Heuristic</a:t>
            </a:r>
          </a:p>
        </p:txBody>
      </p:sp>
      <p:sp>
        <p:nvSpPr>
          <p:cNvPr id="14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4347" name="Rectangle 4"/>
          <p:cNvSpPr>
            <a:spLocks noChangeArrowheads="1"/>
          </p:cNvSpPr>
          <p:nvPr/>
        </p:nvSpPr>
        <p:spPr bwMode="auto">
          <a:xfrm>
            <a:off x="323850" y="908050"/>
            <a:ext cx="8569325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You identify 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relaxed version of the problem</a:t>
            </a:r>
            <a:r>
              <a:rPr lang="en-US" sz="2400">
                <a:latin typeface="Arial Unicode MS" pitchFamily="34" charset="-128"/>
              </a:rPr>
              <a:t>: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where one or more constraints have been dropped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problem with fewer restrictions on the actions</a:t>
            </a:r>
            <a:endParaRPr lang="en-US" sz="160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chemeClr val="tx2"/>
                </a:solidFill>
                <a:latin typeface="Arial Unicode MS" pitchFamily="34" charset="-128"/>
              </a:rPr>
              <a:t>Robot</a:t>
            </a:r>
            <a:r>
              <a:rPr lang="en-US" sz="2400">
                <a:latin typeface="Arial Unicode MS" pitchFamily="34" charset="-128"/>
              </a:rPr>
              <a:t>: the agent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can move through walls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chemeClr val="tx2"/>
                </a:solidFill>
                <a:latin typeface="Arial Unicode MS" pitchFamily="34" charset="-128"/>
              </a:rPr>
              <a:t>Driver</a:t>
            </a:r>
            <a:r>
              <a:rPr lang="en-US" sz="2400">
                <a:latin typeface="Arial Unicode MS" pitchFamily="34" charset="-128"/>
              </a:rPr>
              <a:t>: the agent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can move straight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Arial Unicode MS" pitchFamily="34" charset="-128"/>
              </a:rPr>
              <a:t>8puzzle</a:t>
            </a:r>
            <a:r>
              <a:rPr lang="en-US" sz="2400">
                <a:latin typeface="Arial Unicode MS" pitchFamily="34" charset="-128"/>
              </a:rPr>
              <a:t>: (1) tiles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can move anywhere</a:t>
            </a:r>
            <a:r>
              <a:rPr lang="en-US" sz="2400" b="1">
                <a:latin typeface="Arial Unicode MS" pitchFamily="34" charset="-128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Arial Unicode MS" pitchFamily="34" charset="-128"/>
              </a:rPr>
              <a:t>		    </a:t>
            </a:r>
            <a:r>
              <a:rPr lang="en-US" sz="2400">
                <a:latin typeface="Arial Unicode MS" pitchFamily="34" charset="-128"/>
              </a:rPr>
              <a:t>(2) tiles can move to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any adjacent square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latin typeface="Arial Unicode MS" pitchFamily="34" charset="-128"/>
            </a:endParaRPr>
          </a:p>
        </p:txBody>
      </p:sp>
      <p:sp>
        <p:nvSpPr>
          <p:cNvPr id="561157" name="Rectangle 5"/>
          <p:cNvSpPr>
            <a:spLocks noChangeArrowheads="1"/>
          </p:cNvSpPr>
          <p:nvPr/>
        </p:nvSpPr>
        <p:spPr bwMode="auto">
          <a:xfrm>
            <a:off x="179388" y="4229100"/>
            <a:ext cx="8569325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rial Unicode MS" pitchFamily="34" charset="-128"/>
              </a:rPr>
              <a:t>Result:</a:t>
            </a:r>
            <a:r>
              <a:rPr lang="en-US" sz="2400">
                <a:latin typeface="Arial Unicode MS" pitchFamily="34" charset="-128"/>
              </a:rPr>
              <a:t> </a:t>
            </a:r>
            <a:r>
              <a:rPr lang="en-US">
                <a:latin typeface="Arial Unicode MS" pitchFamily="34" charset="-128"/>
              </a:rPr>
              <a:t>The cost of an optimal solution to the relaxed problem is an admissible heuristic for the original problem</a:t>
            </a:r>
            <a:r>
              <a:rPr lang="en-US" sz="2400">
                <a:latin typeface="Arial Unicode MS" pitchFamily="34" charset="-128"/>
              </a:rPr>
              <a:t> (because it is always weakly less costly to solve a less constrained problem!)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3A55261-7670-4252-9936-932A3251101F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Construct a Heuristic (cont.)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26630" name="Rectangle 4"/>
          <p:cNvSpPr>
            <a:spLocks noChangeArrowheads="1"/>
          </p:cNvSpPr>
          <p:nvPr/>
        </p:nvSpPr>
        <p:spPr bwMode="auto">
          <a:xfrm>
            <a:off x="323850" y="908050"/>
            <a:ext cx="8569325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latin typeface="Arial Unicode MS" pitchFamily="34" charset="-128"/>
            </a:endParaRPr>
          </a:p>
        </p:txBody>
      </p:sp>
      <p:sp>
        <p:nvSpPr>
          <p:cNvPr id="26631" name="Rectangle 5"/>
          <p:cNvSpPr>
            <a:spLocks noChangeArrowheads="1"/>
          </p:cNvSpPr>
          <p:nvPr/>
        </p:nvSpPr>
        <p:spPr bwMode="auto">
          <a:xfrm>
            <a:off x="250825" y="836613"/>
            <a:ext cx="8569325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>
                <a:latin typeface="Arial Unicode MS" pitchFamily="34" charset="-128"/>
              </a:rPr>
              <a:t>You should identify constraints which, when dropped, make the problem extremely easy to solve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>
                <a:latin typeface="Arial Unicode MS" pitchFamily="34" charset="-128"/>
              </a:rPr>
              <a:t>this is important because heuristics are not useful if they're as hard to solve as the original problem!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endParaRPr lang="en-US" sz="2400">
              <a:latin typeface="Arial Unicode MS" pitchFamily="34" charset="-128"/>
            </a:endParaRPr>
          </a:p>
        </p:txBody>
      </p:sp>
      <p:sp>
        <p:nvSpPr>
          <p:cNvPr id="555014" name="Rectangle 6"/>
          <p:cNvSpPr>
            <a:spLocks noChangeArrowheads="1"/>
          </p:cNvSpPr>
          <p:nvPr/>
        </p:nvSpPr>
        <p:spPr bwMode="auto">
          <a:xfrm>
            <a:off x="285720" y="2857496"/>
            <a:ext cx="8569325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latin typeface="Arial Unicode MS" pitchFamily="34" charset="-128"/>
              </a:rPr>
              <a:t>This was the case in our examples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Robot: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b="1" i="1" dirty="0">
                <a:latin typeface="Arial Unicode MS" pitchFamily="34" charset="-128"/>
              </a:rPr>
              <a:t>allowing</a:t>
            </a:r>
            <a:r>
              <a:rPr lang="en-US" sz="2400" dirty="0">
                <a:latin typeface="Arial Unicode MS" pitchFamily="34" charset="-128"/>
              </a:rPr>
              <a:t> the agent to move through walls. Optimal solution to this relaxed problem is Manhattan distance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Driver: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b="1" i="1" dirty="0">
                <a:latin typeface="Arial Unicode MS" pitchFamily="34" charset="-128"/>
              </a:rPr>
              <a:t>allowing</a:t>
            </a:r>
            <a:r>
              <a:rPr lang="en-US" sz="2400" dirty="0">
                <a:latin typeface="Arial Unicode MS" pitchFamily="34" charset="-128"/>
              </a:rPr>
              <a:t> the agent to move straight. Optimal solution to this relaxed problem is straight-line distance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8puzzle:</a:t>
            </a:r>
            <a:r>
              <a:rPr lang="en-US" sz="2400" dirty="0">
                <a:latin typeface="Arial Unicode MS" pitchFamily="34" charset="-128"/>
              </a:rPr>
              <a:t> (1) tiles </a:t>
            </a:r>
            <a:r>
              <a:rPr lang="en-US" sz="2400" b="1" dirty="0">
                <a:latin typeface="Arial Unicode MS" pitchFamily="34" charset="-128"/>
              </a:rPr>
              <a:t>can move anywhere </a:t>
            </a:r>
            <a:r>
              <a:rPr lang="en-US" sz="2400" dirty="0">
                <a:latin typeface="Arial Unicode MS" pitchFamily="34" charset="-128"/>
              </a:rPr>
              <a:t>Optimal solution to this relaxed problem is number of misplaced tiles</a:t>
            </a:r>
            <a:endParaRPr lang="en-US" sz="2400" b="1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dirty="0">
                <a:latin typeface="Arial Unicode MS" pitchFamily="34" charset="-128"/>
              </a:rPr>
              <a:t>(2) tiles can move to </a:t>
            </a:r>
            <a:r>
              <a:rPr lang="en-US" sz="2400" b="1" dirty="0">
                <a:latin typeface="Arial Unicode MS" pitchFamily="34" charset="-128"/>
              </a:rPr>
              <a:t>any adjacent square….</a:t>
            </a:r>
            <a:endParaRPr lang="en-US" sz="24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endParaRPr lang="en-US" sz="2400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8</a:t>
            </a:r>
          </a:p>
        </p:txBody>
      </p:sp>
      <p:sp>
        <p:nvSpPr>
          <p:cNvPr id="8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658CA45-4797-43E9-87AA-70F0404781C1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5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approach to construct heuristics</a:t>
            </a:r>
          </a:p>
        </p:txBody>
      </p:sp>
      <p:sp>
        <p:nvSpPr>
          <p:cNvPr id="153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92275" y="836613"/>
            <a:ext cx="5472113" cy="5048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US" b="1" smtClean="0"/>
              <a:t>Solution cost for a subproblem</a:t>
            </a:r>
          </a:p>
          <a:p>
            <a:pPr marL="0" indent="0" eaLnBrk="1" hangingPunct="1">
              <a:lnSpc>
                <a:spcPct val="90000"/>
              </a:lnSpc>
            </a:pPr>
            <a:endParaRPr lang="en-US" sz="2000" b="1" smtClean="0"/>
          </a:p>
          <a:p>
            <a:pPr marL="0" indent="0" eaLnBrk="1" hangingPunct="1">
              <a:lnSpc>
                <a:spcPct val="90000"/>
              </a:lnSpc>
            </a:pPr>
            <a:endParaRPr lang="en-US" sz="1800" smtClean="0"/>
          </a:p>
        </p:txBody>
      </p:sp>
      <p:graphicFrame>
        <p:nvGraphicFramePr>
          <p:cNvPr id="567300" name="Group 4"/>
          <p:cNvGraphicFramePr>
            <a:graphicFrameLocks noGrp="1"/>
          </p:cNvGraphicFramePr>
          <p:nvPr>
            <p:ph sz="half" idx="2"/>
          </p:nvPr>
        </p:nvGraphicFramePr>
        <p:xfrm>
          <a:off x="1258888" y="2060575"/>
          <a:ext cx="1690687" cy="1565276"/>
        </p:xfrm>
        <a:graphic>
          <a:graphicData uri="http://schemas.openxmlformats.org/drawingml/2006/table">
            <a:tbl>
              <a:tblPr/>
              <a:tblGrid>
                <a:gridCol w="566737"/>
                <a:gridCol w="557213"/>
                <a:gridCol w="566737"/>
              </a:tblGrid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7339" name="Group 43"/>
          <p:cNvGraphicFramePr>
            <a:graphicFrameLocks noGrp="1"/>
          </p:cNvGraphicFramePr>
          <p:nvPr/>
        </p:nvGraphicFramePr>
        <p:xfrm>
          <a:off x="1187450" y="4581525"/>
          <a:ext cx="1690688" cy="1565276"/>
        </p:xfrm>
        <a:graphic>
          <a:graphicData uri="http://schemas.openxmlformats.org/drawingml/2006/table">
            <a:tbl>
              <a:tblPr/>
              <a:tblGrid>
                <a:gridCol w="566738"/>
                <a:gridCol w="557212"/>
                <a:gridCol w="566738"/>
              </a:tblGrid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7357" name="Group 61"/>
          <p:cNvGraphicFramePr>
            <a:graphicFrameLocks noGrp="1"/>
          </p:cNvGraphicFramePr>
          <p:nvPr/>
        </p:nvGraphicFramePr>
        <p:xfrm>
          <a:off x="5724525" y="2060575"/>
          <a:ext cx="1690688" cy="1565276"/>
        </p:xfrm>
        <a:graphic>
          <a:graphicData uri="http://schemas.openxmlformats.org/drawingml/2006/table">
            <a:tbl>
              <a:tblPr/>
              <a:tblGrid>
                <a:gridCol w="566738"/>
                <a:gridCol w="557212"/>
                <a:gridCol w="566738"/>
              </a:tblGrid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7375" name="Group 79"/>
          <p:cNvGraphicFramePr>
            <a:graphicFrameLocks noGrp="1"/>
          </p:cNvGraphicFramePr>
          <p:nvPr/>
        </p:nvGraphicFramePr>
        <p:xfrm>
          <a:off x="5795963" y="4508500"/>
          <a:ext cx="1690687" cy="1565276"/>
        </p:xfrm>
        <a:graphic>
          <a:graphicData uri="http://schemas.openxmlformats.org/drawingml/2006/table">
            <a:tbl>
              <a:tblPr/>
              <a:tblGrid>
                <a:gridCol w="566737"/>
                <a:gridCol w="557213"/>
                <a:gridCol w="566737"/>
              </a:tblGrid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@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43" name="Text Box 98"/>
          <p:cNvSpPr txBox="1">
            <a:spLocks noChangeArrowheads="1"/>
          </p:cNvSpPr>
          <p:nvPr/>
        </p:nvSpPr>
        <p:spPr bwMode="auto">
          <a:xfrm>
            <a:off x="303213" y="3643313"/>
            <a:ext cx="15160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Current node</a:t>
            </a:r>
          </a:p>
        </p:txBody>
      </p:sp>
      <p:sp>
        <p:nvSpPr>
          <p:cNvPr id="15444" name="Text Box 99"/>
          <p:cNvSpPr txBox="1">
            <a:spLocks noChangeArrowheads="1"/>
          </p:cNvSpPr>
          <p:nvPr/>
        </p:nvSpPr>
        <p:spPr bwMode="auto">
          <a:xfrm>
            <a:off x="611188" y="6237288"/>
            <a:ext cx="1235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Goal node</a:t>
            </a:r>
          </a:p>
        </p:txBody>
      </p:sp>
      <p:sp>
        <p:nvSpPr>
          <p:cNvPr id="15445" name="Rectangle 100"/>
          <p:cNvSpPr>
            <a:spLocks noChangeArrowheads="1"/>
          </p:cNvSpPr>
          <p:nvPr/>
        </p:nvSpPr>
        <p:spPr bwMode="auto">
          <a:xfrm>
            <a:off x="468313" y="1557338"/>
            <a:ext cx="3024187" cy="5048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rial Unicode MS" pitchFamily="34" charset="-128"/>
              </a:rPr>
              <a:t>Original Problem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2000" b="1">
              <a:latin typeface="Arial Unicode MS" pitchFamily="34" charset="-128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1800">
              <a:latin typeface="Arial Unicode MS" pitchFamily="34" charset="-128"/>
            </a:endParaRPr>
          </a:p>
        </p:txBody>
      </p:sp>
      <p:sp>
        <p:nvSpPr>
          <p:cNvPr id="15446" name="Rectangle 101"/>
          <p:cNvSpPr>
            <a:spLocks noChangeArrowheads="1"/>
          </p:cNvSpPr>
          <p:nvPr/>
        </p:nvSpPr>
        <p:spPr bwMode="auto">
          <a:xfrm>
            <a:off x="5508625" y="1484313"/>
            <a:ext cx="2376488" cy="5048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rial Unicode MS" pitchFamily="34" charset="-128"/>
              </a:rPr>
              <a:t>SubProblem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2000" b="1">
              <a:latin typeface="Arial Unicode MS" pitchFamily="34" charset="-128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180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044DAEA7-2156-4216-A2A6-69722CEF127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Course Announcements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071546"/>
            <a:ext cx="8572500" cy="100013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>
                <a:solidFill>
                  <a:schemeClr val="accent6"/>
                </a:solidFill>
              </a:rPr>
              <a:t>Posted on </a:t>
            </a:r>
            <a:r>
              <a:rPr lang="en-US" sz="2400" b="1" dirty="0" err="1" smtClean="0">
                <a:solidFill>
                  <a:schemeClr val="accent6"/>
                </a:solidFill>
              </a:rPr>
              <a:t>WebCT</a:t>
            </a:r>
            <a:endParaRPr lang="en-US" sz="2400" b="1" dirty="0" smtClean="0">
              <a:solidFill>
                <a:schemeClr val="accent6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b="1" dirty="0" smtClean="0"/>
              <a:t>Marks for </a:t>
            </a:r>
            <a:r>
              <a:rPr lang="en-US" sz="2400" b="1" dirty="0" smtClean="0"/>
              <a:t>assignment0</a:t>
            </a:r>
            <a:endParaRPr lang="en-US" sz="2400" b="1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14282" y="3571876"/>
            <a:ext cx="8572500" cy="14287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b="1" kern="0" dirty="0">
                <a:latin typeface="+mn-lt"/>
              </a:rPr>
              <a:t>If you are confused on basic search algorithm, different search strategies….. Check learning goals at the end of lectures. </a:t>
            </a:r>
            <a:r>
              <a:rPr lang="en-US" sz="2400" b="1" kern="0" dirty="0">
                <a:solidFill>
                  <a:schemeClr val="accent6"/>
                </a:solidFill>
                <a:latin typeface="+mn-lt"/>
              </a:rPr>
              <a:t>Please come to office hours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000" kern="0" dirty="0">
              <a:latin typeface="+mn-lt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643063" y="5286377"/>
            <a:ext cx="5357812" cy="6429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b="1" kern="0" dirty="0">
                <a:solidFill>
                  <a:schemeClr val="accent6"/>
                </a:solidFill>
                <a:latin typeface="+mn-lt"/>
              </a:rPr>
              <a:t>Assignment1 will be posted on Wed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000" kern="0" dirty="0">
              <a:latin typeface="+mn-lt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14282" y="2428868"/>
            <a:ext cx="8572500" cy="1000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 be Posted on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WebCT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tonight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Practice Exercise  (uninformed Search)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8" y="6143644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CPSC 322, Lecture 8</a:t>
            </a:r>
          </a:p>
        </p:txBody>
      </p:sp>
      <p:sp>
        <p:nvSpPr>
          <p:cNvPr id="164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Heuristics: Dominance</a:t>
            </a:r>
          </a:p>
        </p:txBody>
      </p:sp>
      <p:sp>
        <p:nvSpPr>
          <p:cNvPr id="164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9178959" cy="1657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If </a:t>
            </a:r>
            <a:r>
              <a:rPr lang="en-US" sz="3200" i="1" dirty="0" smtClean="0"/>
              <a:t>h</a:t>
            </a:r>
            <a:r>
              <a:rPr lang="en-US" sz="3200" i="1" baseline="-25000" dirty="0" smtClean="0"/>
              <a:t>2</a:t>
            </a:r>
            <a:r>
              <a:rPr lang="en-US" sz="3200" i="1" dirty="0" smtClean="0"/>
              <a:t>(n) </a:t>
            </a:r>
            <a:r>
              <a:rPr lang="en-US" sz="3200" i="1" dirty="0" smtClean="0">
                <a:cs typeface="Arial" pitchFamily="34" charset="0"/>
              </a:rPr>
              <a:t>≥</a:t>
            </a:r>
            <a:r>
              <a:rPr lang="en-US" sz="3200" i="1" dirty="0" smtClean="0"/>
              <a:t> h</a:t>
            </a:r>
            <a:r>
              <a:rPr lang="en-US" sz="3200" i="1" baseline="-25000" dirty="0" smtClean="0"/>
              <a:t>1</a:t>
            </a:r>
            <a:r>
              <a:rPr lang="en-US" sz="3200" i="1" dirty="0" smtClean="0"/>
              <a:t>(n)</a:t>
            </a:r>
            <a:r>
              <a:rPr lang="en-US" sz="3200" dirty="0" smtClean="0"/>
              <a:t> for </a:t>
            </a:r>
            <a:r>
              <a:rPr lang="en-US" sz="3200" dirty="0" smtClean="0"/>
              <a:t>every state </a:t>
            </a:r>
            <a:r>
              <a:rPr lang="en-US" sz="3200" i="1" dirty="0" smtClean="0"/>
              <a:t>n</a:t>
            </a:r>
            <a:r>
              <a:rPr lang="en-US" sz="3200" dirty="0" smtClean="0"/>
              <a:t> </a:t>
            </a:r>
            <a:r>
              <a:rPr lang="en-US" sz="3200" dirty="0" smtClean="0"/>
              <a:t>(both admissible)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then </a:t>
            </a:r>
            <a:r>
              <a:rPr lang="en-US" sz="3200" i="1" dirty="0" smtClean="0"/>
              <a:t>h</a:t>
            </a:r>
            <a:r>
              <a:rPr lang="en-US" sz="3200" i="1" baseline="-25000" dirty="0" smtClean="0"/>
              <a:t>2</a:t>
            </a:r>
            <a:r>
              <a:rPr lang="en-US" sz="3200" i="1" dirty="0" smtClean="0"/>
              <a:t> </a:t>
            </a:r>
            <a:r>
              <a:rPr lang="en-US" sz="3200" dirty="0" smtClean="0">
                <a:solidFill>
                  <a:schemeClr val="accent2"/>
                </a:solidFill>
              </a:rPr>
              <a:t>dominates</a:t>
            </a:r>
            <a:r>
              <a:rPr lang="en-US" sz="3200" dirty="0" smtClean="0"/>
              <a:t> </a:t>
            </a:r>
            <a:r>
              <a:rPr lang="en-US" sz="3200" i="1" dirty="0" smtClean="0"/>
              <a:t>h</a:t>
            </a:r>
            <a:r>
              <a:rPr lang="en-US" sz="3200" i="1" baseline="-25000" dirty="0" smtClean="0"/>
              <a:t>1</a:t>
            </a:r>
            <a:r>
              <a:rPr lang="en-US" sz="3200" i="1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i="1" dirty="0" smtClean="0"/>
              <a:t>Which  one </a:t>
            </a:r>
            <a:r>
              <a:rPr lang="en-US" sz="3200" b="1" i="1" dirty="0" smtClean="0"/>
              <a:t> </a:t>
            </a:r>
            <a:r>
              <a:rPr lang="en-US" sz="3200" b="1" dirty="0" smtClean="0"/>
              <a:t>is </a:t>
            </a:r>
            <a:r>
              <a:rPr lang="en-US" sz="3200" b="1" dirty="0" smtClean="0"/>
              <a:t>better for search</a:t>
            </a:r>
            <a:r>
              <a:rPr lang="en-US" sz="3200" dirty="0" smtClean="0"/>
              <a:t> (why?)</a:t>
            </a:r>
            <a:endParaRPr lang="en-US" sz="2400" b="1" dirty="0" smtClean="0"/>
          </a:p>
        </p:txBody>
      </p:sp>
      <p:sp>
        <p:nvSpPr>
          <p:cNvPr id="559108" name="Rectangle 4"/>
          <p:cNvSpPr>
            <a:spLocks noChangeArrowheads="1"/>
          </p:cNvSpPr>
          <p:nvPr/>
        </p:nvSpPr>
        <p:spPr bwMode="auto">
          <a:xfrm>
            <a:off x="250825" y="2465388"/>
            <a:ext cx="8893175" cy="161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latin typeface="Arial Unicode MS" pitchFamily="34" charset="-128"/>
              </a:rPr>
              <a:t>8puzzle</a:t>
            </a:r>
            <a:r>
              <a:rPr lang="en-US" sz="2400">
                <a:latin typeface="Arial Unicode MS" pitchFamily="34" charset="-128"/>
              </a:rPr>
              <a:t>: (1) tiles can move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 anywhere</a:t>
            </a:r>
            <a:r>
              <a:rPr lang="en-US" sz="2400" b="1">
                <a:latin typeface="Arial Unicode MS" pitchFamily="34" charset="-128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latin typeface="Arial Unicode MS" pitchFamily="34" charset="-128"/>
              </a:rPr>
              <a:t>		    </a:t>
            </a:r>
            <a:r>
              <a:rPr lang="en-US" sz="2400">
                <a:latin typeface="Arial Unicode MS" pitchFamily="34" charset="-128"/>
              </a:rPr>
              <a:t>(2) tiles can move to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any adjacent square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(Original problem: tiles can move to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an adjacent square if it is empty)</a:t>
            </a:r>
            <a:endParaRPr lang="en-US" sz="2400">
              <a:latin typeface="Arial Unicode MS" pitchFamily="34" charset="-128"/>
            </a:endParaRPr>
          </a:p>
        </p:txBody>
      </p:sp>
      <p:sp>
        <p:nvSpPr>
          <p:cNvPr id="559109" name="Rectangle 5"/>
          <p:cNvSpPr>
            <a:spLocks noChangeArrowheads="1"/>
          </p:cNvSpPr>
          <p:nvPr/>
        </p:nvSpPr>
        <p:spPr bwMode="auto">
          <a:xfrm>
            <a:off x="323850" y="4076700"/>
            <a:ext cx="838835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latin typeface="Arial Unicode MS" pitchFamily="34" charset="-128"/>
              </a:rPr>
              <a:t>search costs for the 8-puzzle (average number of paths expanded</a:t>
            </a:r>
            <a:r>
              <a:rPr lang="en-US" sz="2400" dirty="0" smtClean="0">
                <a:latin typeface="Arial Unicode MS" pitchFamily="34" charset="-128"/>
              </a:rPr>
              <a:t>):    (d = depth of the solution)</a:t>
            </a:r>
            <a:endParaRPr lang="en-US" sz="2400" i="1" dirty="0">
              <a:latin typeface="Arial Unicode MS" pitchFamily="34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i="1" dirty="0">
                <a:latin typeface="Arial Unicode MS" pitchFamily="34" charset="-128"/>
              </a:rPr>
              <a:t>d=12	</a:t>
            </a:r>
            <a:r>
              <a:rPr lang="en-US" sz="2000" dirty="0">
                <a:latin typeface="Arial Unicode MS" pitchFamily="34" charset="-128"/>
              </a:rPr>
              <a:t>IDS = 3,644,035 paths</a:t>
            </a:r>
            <a:br>
              <a:rPr lang="en-US" sz="2000" dirty="0">
                <a:latin typeface="Arial Unicode MS" pitchFamily="34" charset="-128"/>
              </a:rPr>
            </a:br>
            <a:r>
              <a:rPr lang="en-US" sz="2000" dirty="0">
                <a:latin typeface="Arial Unicode MS" pitchFamily="34" charset="-128"/>
              </a:rPr>
              <a:t>	A</a:t>
            </a:r>
            <a:r>
              <a:rPr lang="en-US" sz="2000" baseline="30000" dirty="0">
                <a:latin typeface="Arial Unicode MS" pitchFamily="34" charset="-128"/>
              </a:rPr>
              <a:t>*</a:t>
            </a:r>
            <a:r>
              <a:rPr lang="en-US" sz="2000" dirty="0">
                <a:latin typeface="Arial Unicode MS" pitchFamily="34" charset="-128"/>
              </a:rPr>
              <a:t>(h</a:t>
            </a:r>
            <a:r>
              <a:rPr lang="en-US" sz="2000" baseline="-25000" dirty="0">
                <a:latin typeface="Arial Unicode MS" pitchFamily="34" charset="-128"/>
              </a:rPr>
              <a:t>1</a:t>
            </a:r>
            <a:r>
              <a:rPr lang="en-US" sz="2000" dirty="0">
                <a:latin typeface="Arial Unicode MS" pitchFamily="34" charset="-128"/>
              </a:rPr>
              <a:t>) = 227 paths </a:t>
            </a:r>
            <a:br>
              <a:rPr lang="en-US" sz="2000" dirty="0">
                <a:latin typeface="Arial Unicode MS" pitchFamily="34" charset="-128"/>
              </a:rPr>
            </a:br>
            <a:r>
              <a:rPr lang="en-US" sz="2000" dirty="0">
                <a:latin typeface="Arial Unicode MS" pitchFamily="34" charset="-128"/>
              </a:rPr>
              <a:t>	A</a:t>
            </a:r>
            <a:r>
              <a:rPr lang="en-US" sz="2000" baseline="30000" dirty="0">
                <a:latin typeface="Arial Unicode MS" pitchFamily="34" charset="-128"/>
              </a:rPr>
              <a:t>*</a:t>
            </a:r>
            <a:r>
              <a:rPr lang="en-US" sz="2000" dirty="0">
                <a:latin typeface="Arial Unicode MS" pitchFamily="34" charset="-128"/>
              </a:rPr>
              <a:t>(h</a:t>
            </a:r>
            <a:r>
              <a:rPr lang="en-US" sz="2000" baseline="-25000" dirty="0">
                <a:latin typeface="Arial Unicode MS" pitchFamily="34" charset="-128"/>
              </a:rPr>
              <a:t>2</a:t>
            </a:r>
            <a:r>
              <a:rPr lang="en-US" sz="2000" dirty="0">
                <a:latin typeface="Arial Unicode MS" pitchFamily="34" charset="-128"/>
              </a:rPr>
              <a:t>) = 73 paths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i="1" dirty="0">
                <a:latin typeface="Arial Unicode MS" pitchFamily="34" charset="-128"/>
              </a:rPr>
              <a:t>d=24 	</a:t>
            </a:r>
            <a:r>
              <a:rPr lang="en-US" sz="2000" dirty="0">
                <a:latin typeface="Arial Unicode MS" pitchFamily="34" charset="-128"/>
              </a:rPr>
              <a:t>IDS = too many paths </a:t>
            </a:r>
            <a:br>
              <a:rPr lang="en-US" sz="2000" dirty="0">
                <a:latin typeface="Arial Unicode MS" pitchFamily="34" charset="-128"/>
              </a:rPr>
            </a:br>
            <a:r>
              <a:rPr lang="en-US" sz="2000" dirty="0">
                <a:latin typeface="Arial Unicode MS" pitchFamily="34" charset="-128"/>
              </a:rPr>
              <a:t>	A</a:t>
            </a:r>
            <a:r>
              <a:rPr lang="en-US" sz="2000" baseline="30000" dirty="0">
                <a:latin typeface="Arial Unicode MS" pitchFamily="34" charset="-128"/>
              </a:rPr>
              <a:t>*</a:t>
            </a:r>
            <a:r>
              <a:rPr lang="en-US" sz="2000" dirty="0">
                <a:latin typeface="Arial Unicode MS" pitchFamily="34" charset="-128"/>
              </a:rPr>
              <a:t>(h</a:t>
            </a:r>
            <a:r>
              <a:rPr lang="en-US" sz="2000" baseline="-25000" dirty="0">
                <a:latin typeface="Arial Unicode MS" pitchFamily="34" charset="-128"/>
              </a:rPr>
              <a:t>1</a:t>
            </a:r>
            <a:r>
              <a:rPr lang="en-US" sz="2000" dirty="0">
                <a:latin typeface="Arial Unicode MS" pitchFamily="34" charset="-128"/>
              </a:rPr>
              <a:t>) = 39,135 paths </a:t>
            </a:r>
            <a:br>
              <a:rPr lang="en-US" sz="2000" dirty="0">
                <a:latin typeface="Arial Unicode MS" pitchFamily="34" charset="-128"/>
              </a:rPr>
            </a:br>
            <a:r>
              <a:rPr lang="en-US" sz="2000" dirty="0">
                <a:latin typeface="Arial Unicode MS" pitchFamily="34" charset="-128"/>
              </a:rPr>
              <a:t>	A</a:t>
            </a:r>
            <a:r>
              <a:rPr lang="en-US" sz="2000" baseline="30000" dirty="0">
                <a:latin typeface="Arial Unicode MS" pitchFamily="34" charset="-128"/>
              </a:rPr>
              <a:t>*</a:t>
            </a:r>
            <a:r>
              <a:rPr lang="en-US" sz="2000" dirty="0">
                <a:latin typeface="Arial Unicode MS" pitchFamily="34" charset="-128"/>
              </a:rPr>
              <a:t>(h</a:t>
            </a:r>
            <a:r>
              <a:rPr lang="en-US" sz="2000" baseline="-25000" dirty="0">
                <a:latin typeface="Arial Unicode MS" pitchFamily="34" charset="-128"/>
              </a:rPr>
              <a:t>2</a:t>
            </a:r>
            <a:r>
              <a:rPr lang="en-US" sz="2000" dirty="0">
                <a:latin typeface="Arial Unicode MS" pitchFamily="34" charset="-128"/>
              </a:rPr>
              <a:t>) = 1,641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8" grpId="0"/>
      <p:bldP spid="55910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61ED6AB-C1E8-4867-AE77-D0F096C48B2C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64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Heuristics: Dominance</a:t>
            </a:r>
          </a:p>
        </p:txBody>
      </p:sp>
      <p:sp>
        <p:nvSpPr>
          <p:cNvPr id="164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893175" cy="1657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If </a:t>
            </a:r>
            <a:r>
              <a:rPr lang="en-US" sz="3200" i="1" smtClean="0"/>
              <a:t>h</a:t>
            </a:r>
            <a:r>
              <a:rPr lang="en-US" sz="3200" i="1" baseline="-25000" smtClean="0"/>
              <a:t>2</a:t>
            </a:r>
            <a:r>
              <a:rPr lang="en-US" sz="3200" i="1" smtClean="0"/>
              <a:t>(n) </a:t>
            </a:r>
            <a:r>
              <a:rPr lang="en-US" sz="3200" i="1" smtClean="0">
                <a:cs typeface="Arial" pitchFamily="34" charset="0"/>
              </a:rPr>
              <a:t>≥</a:t>
            </a:r>
            <a:r>
              <a:rPr lang="en-US" sz="3200" i="1" smtClean="0"/>
              <a:t> h</a:t>
            </a:r>
            <a:r>
              <a:rPr lang="en-US" sz="3200" i="1" baseline="-25000" smtClean="0"/>
              <a:t>1</a:t>
            </a:r>
            <a:r>
              <a:rPr lang="en-US" sz="3200" i="1" smtClean="0"/>
              <a:t>(n)</a:t>
            </a:r>
            <a:r>
              <a:rPr lang="en-US" sz="3200" smtClean="0"/>
              <a:t> for all </a:t>
            </a:r>
            <a:r>
              <a:rPr lang="en-US" sz="3200" i="1" smtClean="0"/>
              <a:t>n</a:t>
            </a:r>
            <a:r>
              <a:rPr lang="en-US" sz="3200" smtClean="0"/>
              <a:t> (both admissible)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then </a:t>
            </a:r>
            <a:r>
              <a:rPr lang="en-US" sz="3200" i="1" smtClean="0"/>
              <a:t>h</a:t>
            </a:r>
            <a:r>
              <a:rPr lang="en-US" sz="3200" i="1" baseline="-25000" smtClean="0"/>
              <a:t>2</a:t>
            </a:r>
            <a:r>
              <a:rPr lang="en-US" sz="3200" i="1" smtClean="0"/>
              <a:t> </a:t>
            </a:r>
            <a:r>
              <a:rPr lang="en-US" sz="3200" smtClean="0">
                <a:solidFill>
                  <a:schemeClr val="accent2"/>
                </a:solidFill>
              </a:rPr>
              <a:t>dominates</a:t>
            </a:r>
            <a:r>
              <a:rPr lang="en-US" sz="3200" smtClean="0"/>
              <a:t> </a:t>
            </a:r>
            <a:r>
              <a:rPr lang="en-US" sz="3200" i="1" smtClean="0"/>
              <a:t>h</a:t>
            </a:r>
            <a:r>
              <a:rPr lang="en-US" sz="3200" i="1" baseline="-25000" smtClean="0"/>
              <a:t>1</a:t>
            </a:r>
            <a:r>
              <a:rPr lang="en-US" sz="3200" i="1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i="1" smtClean="0"/>
              <a:t>h</a:t>
            </a:r>
            <a:r>
              <a:rPr lang="en-US" sz="3200" b="1" i="1" baseline="-25000" smtClean="0"/>
              <a:t>2</a:t>
            </a:r>
            <a:r>
              <a:rPr lang="en-US" sz="3200" b="1" i="1" smtClean="0"/>
              <a:t> </a:t>
            </a:r>
            <a:r>
              <a:rPr lang="en-US" sz="3200" b="1" smtClean="0"/>
              <a:t>is better for search</a:t>
            </a:r>
            <a:r>
              <a:rPr lang="en-US" sz="3200" smtClean="0"/>
              <a:t> (why?)</a:t>
            </a:r>
            <a:endParaRPr lang="en-US" sz="2400" b="1" smtClean="0"/>
          </a:p>
        </p:txBody>
      </p:sp>
      <p:sp>
        <p:nvSpPr>
          <p:cNvPr id="559108" name="Rectangle 4"/>
          <p:cNvSpPr>
            <a:spLocks noChangeArrowheads="1"/>
          </p:cNvSpPr>
          <p:nvPr/>
        </p:nvSpPr>
        <p:spPr bwMode="auto">
          <a:xfrm>
            <a:off x="250825" y="2465388"/>
            <a:ext cx="8893175" cy="161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latin typeface="Arial Unicode MS" pitchFamily="34" charset="-128"/>
              </a:rPr>
              <a:t>8puzzle</a:t>
            </a:r>
            <a:r>
              <a:rPr lang="en-US" sz="2400">
                <a:latin typeface="Arial Unicode MS" pitchFamily="34" charset="-128"/>
              </a:rPr>
              <a:t>: (1) tiles can move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 anywhere</a:t>
            </a:r>
            <a:r>
              <a:rPr lang="en-US" sz="2400" b="1">
                <a:latin typeface="Arial Unicode MS" pitchFamily="34" charset="-128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latin typeface="Arial Unicode MS" pitchFamily="34" charset="-128"/>
              </a:rPr>
              <a:t>		    </a:t>
            </a:r>
            <a:r>
              <a:rPr lang="en-US" sz="2400">
                <a:latin typeface="Arial Unicode MS" pitchFamily="34" charset="-128"/>
              </a:rPr>
              <a:t>(2) tiles can move to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any adjacent square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(Original problem: tiles can move to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an adjacent square if it is empty)</a:t>
            </a:r>
            <a:endParaRPr lang="en-US" sz="2400">
              <a:latin typeface="Arial Unicode MS" pitchFamily="34" charset="-128"/>
            </a:endParaRPr>
          </a:p>
        </p:txBody>
      </p:sp>
      <p:sp>
        <p:nvSpPr>
          <p:cNvPr id="559109" name="Rectangle 5"/>
          <p:cNvSpPr>
            <a:spLocks noChangeArrowheads="1"/>
          </p:cNvSpPr>
          <p:nvPr/>
        </p:nvSpPr>
        <p:spPr bwMode="auto">
          <a:xfrm>
            <a:off x="323850" y="4076700"/>
            <a:ext cx="838835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search costs for the 8-puzzle (average number of paths expanded):</a:t>
            </a:r>
            <a:endParaRPr lang="en-US" sz="2400" i="1">
              <a:latin typeface="Arial Unicode MS" pitchFamily="34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i="1">
                <a:latin typeface="Arial Unicode MS" pitchFamily="34" charset="-128"/>
              </a:rPr>
              <a:t>d=12	</a:t>
            </a:r>
            <a:r>
              <a:rPr lang="en-US" sz="2000">
                <a:latin typeface="Arial Unicode MS" pitchFamily="34" charset="-128"/>
              </a:rPr>
              <a:t>IDS = 3,644,035 paths</a:t>
            </a:r>
            <a:br>
              <a:rPr lang="en-US" sz="2000">
                <a:latin typeface="Arial Unicode MS" pitchFamily="34" charset="-128"/>
              </a:rPr>
            </a:br>
            <a:r>
              <a:rPr lang="en-US" sz="2000">
                <a:latin typeface="Arial Unicode MS" pitchFamily="34" charset="-128"/>
              </a:rPr>
              <a:t>	A</a:t>
            </a:r>
            <a:r>
              <a:rPr lang="en-US" sz="2000" baseline="30000">
                <a:latin typeface="Arial Unicode MS" pitchFamily="34" charset="-128"/>
              </a:rPr>
              <a:t>*</a:t>
            </a:r>
            <a:r>
              <a:rPr lang="en-US" sz="2000">
                <a:latin typeface="Arial Unicode MS" pitchFamily="34" charset="-128"/>
              </a:rPr>
              <a:t>(h</a:t>
            </a:r>
            <a:r>
              <a:rPr lang="en-US" sz="2000" baseline="-25000">
                <a:latin typeface="Arial Unicode MS" pitchFamily="34" charset="-128"/>
              </a:rPr>
              <a:t>1</a:t>
            </a:r>
            <a:r>
              <a:rPr lang="en-US" sz="2000">
                <a:latin typeface="Arial Unicode MS" pitchFamily="34" charset="-128"/>
              </a:rPr>
              <a:t>) = 227 paths </a:t>
            </a:r>
            <a:br>
              <a:rPr lang="en-US" sz="2000">
                <a:latin typeface="Arial Unicode MS" pitchFamily="34" charset="-128"/>
              </a:rPr>
            </a:br>
            <a:r>
              <a:rPr lang="en-US" sz="2000">
                <a:latin typeface="Arial Unicode MS" pitchFamily="34" charset="-128"/>
              </a:rPr>
              <a:t>	A</a:t>
            </a:r>
            <a:r>
              <a:rPr lang="en-US" sz="2000" baseline="30000">
                <a:latin typeface="Arial Unicode MS" pitchFamily="34" charset="-128"/>
              </a:rPr>
              <a:t>*</a:t>
            </a:r>
            <a:r>
              <a:rPr lang="en-US" sz="2000">
                <a:latin typeface="Arial Unicode MS" pitchFamily="34" charset="-128"/>
              </a:rPr>
              <a:t>(h</a:t>
            </a:r>
            <a:r>
              <a:rPr lang="en-US" sz="2000" baseline="-25000">
                <a:latin typeface="Arial Unicode MS" pitchFamily="34" charset="-128"/>
              </a:rPr>
              <a:t>2</a:t>
            </a:r>
            <a:r>
              <a:rPr lang="en-US" sz="2000">
                <a:latin typeface="Arial Unicode MS" pitchFamily="34" charset="-128"/>
              </a:rPr>
              <a:t>) = 73 paths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i="1">
                <a:latin typeface="Arial Unicode MS" pitchFamily="34" charset="-128"/>
              </a:rPr>
              <a:t>d=24 	</a:t>
            </a:r>
            <a:r>
              <a:rPr lang="en-US" sz="2000">
                <a:latin typeface="Arial Unicode MS" pitchFamily="34" charset="-128"/>
              </a:rPr>
              <a:t>IDS = too many paths </a:t>
            </a:r>
            <a:br>
              <a:rPr lang="en-US" sz="2000">
                <a:latin typeface="Arial Unicode MS" pitchFamily="34" charset="-128"/>
              </a:rPr>
            </a:br>
            <a:r>
              <a:rPr lang="en-US" sz="2000">
                <a:latin typeface="Arial Unicode MS" pitchFamily="34" charset="-128"/>
              </a:rPr>
              <a:t>	A</a:t>
            </a:r>
            <a:r>
              <a:rPr lang="en-US" sz="2000" baseline="30000">
                <a:latin typeface="Arial Unicode MS" pitchFamily="34" charset="-128"/>
              </a:rPr>
              <a:t>*</a:t>
            </a:r>
            <a:r>
              <a:rPr lang="en-US" sz="2000">
                <a:latin typeface="Arial Unicode MS" pitchFamily="34" charset="-128"/>
              </a:rPr>
              <a:t>(h</a:t>
            </a:r>
            <a:r>
              <a:rPr lang="en-US" sz="2000" baseline="-25000">
                <a:latin typeface="Arial Unicode MS" pitchFamily="34" charset="-128"/>
              </a:rPr>
              <a:t>1</a:t>
            </a:r>
            <a:r>
              <a:rPr lang="en-US" sz="2000">
                <a:latin typeface="Arial Unicode MS" pitchFamily="34" charset="-128"/>
              </a:rPr>
              <a:t>) = 39,135 paths </a:t>
            </a:r>
            <a:br>
              <a:rPr lang="en-US" sz="2000">
                <a:latin typeface="Arial Unicode MS" pitchFamily="34" charset="-128"/>
              </a:rPr>
            </a:br>
            <a:r>
              <a:rPr lang="en-US" sz="2000">
                <a:latin typeface="Arial Unicode MS" pitchFamily="34" charset="-128"/>
              </a:rPr>
              <a:t>	A</a:t>
            </a:r>
            <a:r>
              <a:rPr lang="en-US" sz="2000" baseline="30000">
                <a:latin typeface="Arial Unicode MS" pitchFamily="34" charset="-128"/>
              </a:rPr>
              <a:t>*</a:t>
            </a:r>
            <a:r>
              <a:rPr lang="en-US" sz="2000">
                <a:latin typeface="Arial Unicode MS" pitchFamily="34" charset="-128"/>
              </a:rPr>
              <a:t>(h</a:t>
            </a:r>
            <a:r>
              <a:rPr lang="en-US" sz="2000" baseline="-25000">
                <a:latin typeface="Arial Unicode MS" pitchFamily="34" charset="-128"/>
              </a:rPr>
              <a:t>2</a:t>
            </a:r>
            <a:r>
              <a:rPr lang="en-US" sz="2000">
                <a:latin typeface="Arial Unicode MS" pitchFamily="34" charset="-128"/>
              </a:rPr>
              <a:t>) = 1,641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8" grpId="0"/>
      <p:bldP spid="55910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097565CB-7BCB-4C38-90F5-4A4BAEF9E1C5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174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Combining Heuristics</a:t>
            </a:r>
          </a:p>
        </p:txBody>
      </p:sp>
      <p:sp>
        <p:nvSpPr>
          <p:cNvPr id="174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458200" cy="4968875"/>
          </a:xfrm>
        </p:spPr>
        <p:txBody>
          <a:bodyPr/>
          <a:lstStyle/>
          <a:p>
            <a:pPr eaLnBrk="1" hangingPunct="1"/>
            <a:r>
              <a:rPr lang="en-US" b="1" smtClean="0"/>
              <a:t>How to combine heuristics when there is no dominance?</a:t>
            </a:r>
          </a:p>
          <a:p>
            <a:pPr eaLnBrk="1" hangingPunct="1"/>
            <a:r>
              <a:rPr lang="en-US" smtClean="0"/>
              <a:t>If h</a:t>
            </a:r>
            <a:r>
              <a:rPr lang="en-US" baseline="-25000" smtClean="0"/>
              <a:t>1</a:t>
            </a:r>
            <a:r>
              <a:rPr lang="en-US" smtClean="0"/>
              <a:t>(n) is admissible and h</a:t>
            </a:r>
            <a:r>
              <a:rPr lang="en-US" baseline="-25000" smtClean="0"/>
              <a:t>2</a:t>
            </a:r>
            <a:r>
              <a:rPr lang="en-US" smtClean="0"/>
              <a:t>(n) is also admissible then</a:t>
            </a:r>
          </a:p>
          <a:p>
            <a:pPr eaLnBrk="1" hangingPunct="1"/>
            <a:r>
              <a:rPr lang="en-US" smtClean="0"/>
              <a:t>h(n)= …………………  is also admissible</a:t>
            </a:r>
          </a:p>
          <a:p>
            <a:pPr eaLnBrk="1" hangingPunct="1"/>
            <a:r>
              <a:rPr lang="en-US" smtClean="0"/>
              <a:t>… and dominates all its 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8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7470D3E-E35F-4577-ACBE-B8AA9FBFC1D4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84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Combining Heuristics: Example</a:t>
            </a:r>
          </a:p>
        </p:txBody>
      </p:sp>
      <p:sp>
        <p:nvSpPr>
          <p:cNvPr id="184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071546"/>
            <a:ext cx="8424863" cy="25193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US" b="1" dirty="0" smtClean="0"/>
              <a:t>In 8-puzzle, solution cost for the 1,2,3,4 </a:t>
            </a:r>
            <a:r>
              <a:rPr lang="en-US" b="1" dirty="0" err="1" smtClean="0"/>
              <a:t>subproblem</a:t>
            </a:r>
            <a:r>
              <a:rPr lang="en-US" b="1" dirty="0" smtClean="0"/>
              <a:t> </a:t>
            </a:r>
            <a:r>
              <a:rPr lang="en-US" dirty="0" smtClean="0"/>
              <a:t>is substantially more accurate than </a:t>
            </a:r>
            <a:r>
              <a:rPr lang="en-US" dirty="0" smtClean="0"/>
              <a:t>simpler heuristic (sum of distance of each tile position from correct position)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b="1" dirty="0" smtClean="0"/>
              <a:t>But not in all </a:t>
            </a:r>
            <a:r>
              <a:rPr lang="en-US" b="1" dirty="0" smtClean="0"/>
              <a:t>cases</a:t>
            </a:r>
          </a:p>
          <a:p>
            <a:pPr marL="0" indent="0" eaLnBrk="1" hangingPunct="1">
              <a:lnSpc>
                <a:spcPct val="90000"/>
              </a:lnSpc>
            </a:pPr>
            <a:endParaRPr lang="en-US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en-US" dirty="0" smtClean="0"/>
              <a:t>So…..</a:t>
            </a:r>
          </a:p>
          <a:p>
            <a:pPr marL="0" indent="0" eaLnBrk="1" hangingPunct="1">
              <a:lnSpc>
                <a:spcPct val="90000"/>
              </a:lnSpc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4404511-27D0-4F05-81B3-D9F7622405E1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8534400" cy="6858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Learning Goals for today’s class</a:t>
            </a:r>
            <a:endParaRPr lang="en-US" i="1" baseline="30000" dirty="0" smtClean="0"/>
          </a:p>
        </p:txBody>
      </p:sp>
      <p:sp>
        <p:nvSpPr>
          <p:cNvPr id="204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571396" name="Rectangle 4"/>
          <p:cNvSpPr>
            <a:spLocks noChangeArrowheads="1"/>
          </p:cNvSpPr>
          <p:nvPr/>
        </p:nvSpPr>
        <p:spPr bwMode="auto">
          <a:xfrm>
            <a:off x="428625" y="1571624"/>
            <a:ext cx="8429655" cy="2143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dirty="0">
                <a:latin typeface="Arial Unicode MS" pitchFamily="34" charset="-128"/>
              </a:rPr>
              <a:t>Construct admissible heuristics </a:t>
            </a:r>
            <a:r>
              <a:rPr lang="en-US" dirty="0">
                <a:latin typeface="Arial Unicode MS" pitchFamily="34" charset="-128"/>
              </a:rPr>
              <a:t>for appropriate problems. </a:t>
            </a:r>
            <a:endParaRPr lang="en-US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dirty="0" smtClean="0">
                <a:latin typeface="Arial Unicode MS" pitchFamily="34" charset="-128"/>
              </a:rPr>
              <a:t>Verify </a:t>
            </a:r>
            <a:r>
              <a:rPr lang="en-US" b="1" dirty="0">
                <a:latin typeface="Arial Unicode MS" pitchFamily="34" charset="-128"/>
              </a:rPr>
              <a:t>Heuristic Dominance</a:t>
            </a:r>
            <a:r>
              <a:rPr lang="en-US" dirty="0">
                <a:latin typeface="Arial Unicode MS" pitchFamily="34" charset="-128"/>
              </a:rPr>
              <a:t>. </a:t>
            </a:r>
            <a:endParaRPr lang="en-US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dirty="0" smtClean="0">
                <a:latin typeface="Arial Unicode MS" pitchFamily="34" charset="-128"/>
              </a:rPr>
              <a:t>Combine </a:t>
            </a:r>
            <a:r>
              <a:rPr lang="en-US" b="1" dirty="0">
                <a:latin typeface="Arial Unicode MS" pitchFamily="34" charset="-128"/>
              </a:rPr>
              <a:t>admissible heuristics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dirty="0">
              <a:latin typeface="Arial Unicode MS" pitchFamily="34" charset="-128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From previous classes Define/read/write/trace/debug </a:t>
            </a:r>
            <a:r>
              <a:rPr lang="en-US" dirty="0">
                <a:latin typeface="+mj-lt"/>
              </a:rPr>
              <a:t>different search algorithms 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>
                <a:latin typeface="+mj-lt"/>
              </a:rPr>
              <a:t>With / Without cost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>
                <a:latin typeface="+mj-lt"/>
              </a:rPr>
              <a:t>Informed / Uninformed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Unicode MS" pitchFamily="34" charset="-128"/>
              </a:rPr>
              <a:t>Combining LCFS and BFS: A*   (finish 3.6)</a:t>
            </a:r>
          </a:p>
          <a:p>
            <a:pPr>
              <a:buFontTx/>
              <a:buChar char="•"/>
            </a:pPr>
            <a:r>
              <a:rPr lang="en-US" dirty="0" smtClean="0">
                <a:latin typeface="Arial Unicode MS" pitchFamily="34" charset="-128"/>
              </a:rPr>
              <a:t>A*  Optimality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CPSC 322, Lecture 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987476-49DD-4922-9E8E-22D780F973B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9734A57-554A-4B36-9A2C-B9AAE04A3A9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58200" cy="3732212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3600" b="1" smtClean="0"/>
              <a:t>Recap </a:t>
            </a:r>
          </a:p>
          <a:p>
            <a:pPr lvl="1" eaLnBrk="1" hangingPunct="1"/>
            <a:r>
              <a:rPr lang="en-US" sz="3200" b="1" smtClean="0"/>
              <a:t>Search with Costs</a:t>
            </a:r>
          </a:p>
          <a:p>
            <a:pPr lvl="1" eaLnBrk="1" hangingPunct="1"/>
            <a:r>
              <a:rPr lang="en-US" sz="3200" b="1" smtClean="0"/>
              <a:t>Summary Uninformed Search</a:t>
            </a:r>
            <a:endParaRPr lang="en-US" sz="32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3600" smtClean="0">
                <a:solidFill>
                  <a:schemeClr val="bg2"/>
                </a:solidFill>
              </a:rPr>
              <a:t>Heuristic Search</a:t>
            </a:r>
          </a:p>
          <a:p>
            <a:pPr eaLnBrk="1" hangingPunct="1">
              <a:buFontTx/>
              <a:buChar char="•"/>
            </a:pPr>
            <a:endParaRPr lang="en-US" sz="36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51B2B94-8830-422E-B521-F9ACDC02E91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Recap: Search with Costs</a:t>
            </a:r>
          </a:p>
        </p:txBody>
      </p:sp>
      <p:sp>
        <p:nvSpPr>
          <p:cNvPr id="3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3103" name="Rectangle 4"/>
          <p:cNvSpPr>
            <a:spLocks noChangeArrowheads="1"/>
          </p:cNvSpPr>
          <p:nvPr/>
        </p:nvSpPr>
        <p:spPr bwMode="auto">
          <a:xfrm>
            <a:off x="357188" y="1071563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Sometimes there are </a:t>
            </a:r>
            <a:r>
              <a:rPr lang="en-US">
                <a:solidFill>
                  <a:schemeClr val="accent2"/>
                </a:solidFill>
                <a:latin typeface="Arial Unicode MS" pitchFamily="34" charset="-128"/>
              </a:rPr>
              <a:t>costs</a:t>
            </a:r>
            <a:r>
              <a:rPr lang="en-US">
                <a:latin typeface="Arial Unicode MS" pitchFamily="34" charset="-128"/>
              </a:rPr>
              <a:t> associated with arcs.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The cost of a path is the sum of the costs of its arcs.</a:t>
            </a:r>
          </a:p>
        </p:txBody>
      </p:sp>
      <p:sp>
        <p:nvSpPr>
          <p:cNvPr id="3104" name="Rectangle 4"/>
          <p:cNvSpPr>
            <a:spLocks noChangeArrowheads="1"/>
          </p:cNvSpPr>
          <p:nvPr/>
        </p:nvSpPr>
        <p:spPr bwMode="auto">
          <a:xfrm>
            <a:off x="285720" y="4357694"/>
            <a:ext cx="84582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accent2"/>
                </a:solidFill>
                <a:latin typeface="Arial Unicode MS" pitchFamily="34" charset="-128"/>
              </a:rPr>
              <a:t>Optimal solution: </a:t>
            </a:r>
            <a:r>
              <a:rPr lang="en-US" dirty="0">
                <a:solidFill>
                  <a:schemeClr val="tx2"/>
                </a:solidFill>
                <a:latin typeface="Arial Unicode MS" pitchFamily="34" charset="-128"/>
              </a:rPr>
              <a:t>not the one that minimizes the </a:t>
            </a:r>
            <a:r>
              <a:rPr lang="en-US" i="1" dirty="0">
                <a:solidFill>
                  <a:schemeClr val="tx2"/>
                </a:solidFill>
                <a:latin typeface="Arial Unicode MS" pitchFamily="34" charset="-128"/>
              </a:rPr>
              <a:t>number of links</a:t>
            </a:r>
            <a:r>
              <a:rPr lang="en-US" dirty="0">
                <a:solidFill>
                  <a:schemeClr val="tx2"/>
                </a:solidFill>
                <a:latin typeface="Arial Unicode MS" pitchFamily="34" charset="-128"/>
              </a:rPr>
              <a:t>, but the one that minimizes </a:t>
            </a:r>
            <a:r>
              <a:rPr lang="en-US" i="1" dirty="0">
                <a:solidFill>
                  <a:schemeClr val="tx2"/>
                </a:solidFill>
                <a:latin typeface="Arial Unicode MS" pitchFamily="34" charset="-128"/>
              </a:rPr>
              <a:t>cost</a:t>
            </a:r>
            <a:endParaRPr lang="en-US" i="1" dirty="0">
              <a:solidFill>
                <a:schemeClr val="accent2"/>
              </a:solidFill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chemeClr val="accent2"/>
                </a:solidFill>
                <a:latin typeface="Arial Unicode MS" pitchFamily="34" charset="-128"/>
              </a:rPr>
              <a:t>Lowest-Cost-First Search</a:t>
            </a:r>
            <a:r>
              <a:rPr lang="en-US" dirty="0">
                <a:latin typeface="Arial Unicode MS" pitchFamily="34" charset="-128"/>
              </a:rPr>
              <a:t>: expand paths from the frontier in order of their costs.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334E43D-786C-4E12-87CA-F4540D0B4145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1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 Uninformed Search</a:t>
            </a:r>
          </a:p>
        </p:txBody>
      </p:sp>
      <p:sp>
        <p:nvSpPr>
          <p:cNvPr id="411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graphicFrame>
        <p:nvGraphicFramePr>
          <p:cNvPr id="485380" name="Group 4"/>
          <p:cNvGraphicFramePr>
            <a:graphicFrameLocks noGrp="1"/>
          </p:cNvGraphicFramePr>
          <p:nvPr>
            <p:ph sz="half" idx="2"/>
          </p:nvPr>
        </p:nvGraphicFramePr>
        <p:xfrm>
          <a:off x="323850" y="1125538"/>
          <a:ext cx="8712200" cy="4849813"/>
        </p:xfrm>
        <a:graphic>
          <a:graphicData uri="http://schemas.openxmlformats.org/drawingml/2006/table">
            <a:tbl>
              <a:tblPr/>
              <a:tblGrid>
                <a:gridCol w="1684338"/>
                <a:gridCol w="1854200"/>
                <a:gridCol w="1717675"/>
                <a:gridCol w="1484312"/>
                <a:gridCol w="1971675"/>
              </a:tblGrid>
              <a:tr h="949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Complete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Optimal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Space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DFS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O(b</a:t>
                      </a:r>
                      <a:r>
                        <a:rPr kumimoji="0" lang="en-US" sz="2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O(mb)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BFS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O(b</a:t>
                      </a:r>
                      <a:r>
                        <a:rPr kumimoji="0" lang="en-US" sz="2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O(b</a:t>
                      </a:r>
                      <a:r>
                        <a:rPr kumimoji="0" lang="en-US" sz="2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IDS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O(b</a:t>
                      </a:r>
                      <a:r>
                        <a:rPr kumimoji="0" lang="en-US" sz="2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O(mb)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LCFS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Y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Costs &gt;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Y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Costs &gt;=0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O(b</a:t>
                      </a:r>
                      <a:r>
                        <a:rPr kumimoji="0" lang="en-US" sz="2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O(b</a:t>
                      </a:r>
                      <a:r>
                        <a:rPr kumimoji="0" lang="en-US" sz="24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9691910-8A54-4572-A89B-6805D1DA1EE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 Uninformed Search</a:t>
            </a:r>
          </a:p>
        </p:txBody>
      </p:sp>
      <p:sp>
        <p:nvSpPr>
          <p:cNvPr id="512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sp>
        <p:nvSpPr>
          <p:cNvPr id="5130" name="Rectangle 57"/>
          <p:cNvSpPr>
            <a:spLocks noChangeArrowheads="1"/>
          </p:cNvSpPr>
          <p:nvPr/>
        </p:nvSpPr>
        <p:spPr bwMode="auto">
          <a:xfrm>
            <a:off x="0" y="1071546"/>
            <a:ext cx="9391686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Arial Unicode MS" pitchFamily="34" charset="-128"/>
              </a:rPr>
              <a:t>Why are all these strategies called uninformed?</a:t>
            </a:r>
          </a:p>
        </p:txBody>
      </p:sp>
      <p:sp>
        <p:nvSpPr>
          <p:cNvPr id="5131" name="Rectangle 58"/>
          <p:cNvSpPr>
            <a:spLocks noChangeArrowheads="1"/>
          </p:cNvSpPr>
          <p:nvPr/>
        </p:nvSpPr>
        <p:spPr bwMode="auto">
          <a:xfrm>
            <a:off x="395288" y="2133600"/>
            <a:ext cx="8462962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latin typeface="Arial Unicode MS" pitchFamily="34" charset="-128"/>
              </a:rPr>
              <a:t>Because they </a:t>
            </a:r>
            <a:r>
              <a:rPr lang="en-US" b="1" dirty="0">
                <a:latin typeface="Arial Unicode MS" pitchFamily="34" charset="-128"/>
              </a:rPr>
              <a:t>do not consider any information about the states (end nodes)</a:t>
            </a:r>
            <a:r>
              <a:rPr lang="en-US" dirty="0">
                <a:latin typeface="Arial Unicode MS" pitchFamily="34" charset="-128"/>
              </a:rPr>
              <a:t> to decide which path to expand first on the frontier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 err="1">
                <a:latin typeface="Arial Unicode MS" pitchFamily="34" charset="-128"/>
              </a:rPr>
              <a:t>eg</a:t>
            </a: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dirty="0">
                <a:latin typeface="Arial Unicode MS" pitchFamily="34" charset="-128"/>
                <a:sym typeface="Symbol" pitchFamily="18" charset="2"/>
              </a:rPr>
              <a:t>(</a:t>
            </a:r>
            <a:r>
              <a:rPr lang="en-US" sz="2400" dirty="0">
                <a:latin typeface="Arial Unicode MS" pitchFamily="34" charset="-128"/>
              </a:rPr>
              <a:t>n0, n2</a:t>
            </a:r>
            <a:r>
              <a:rPr lang="en-US" sz="2400" dirty="0">
                <a:latin typeface="Arial Unicode MS" pitchFamily="34" charset="-128"/>
                <a:sym typeface="Symbol" pitchFamily="18" charset="2"/>
              </a:rPr>
              <a:t>, </a:t>
            </a:r>
            <a:r>
              <a:rPr lang="en-US" sz="2400" b="1" dirty="0">
                <a:solidFill>
                  <a:schemeClr val="accent2"/>
                </a:solidFill>
                <a:latin typeface="Arial Unicode MS" pitchFamily="34" charset="-128"/>
              </a:rPr>
              <a:t>n3</a:t>
            </a:r>
            <a:r>
              <a:rPr lang="en-US" sz="2400" dirty="0">
                <a:latin typeface="Arial Unicode MS" pitchFamily="34" charset="-128"/>
                <a:sym typeface="Symbol" pitchFamily="18" charset="2"/>
              </a:rPr>
              <a:t></a:t>
            </a:r>
            <a:r>
              <a:rPr lang="en-US" sz="2400" dirty="0">
                <a:latin typeface="Arial Unicode MS" pitchFamily="34" charset="-128"/>
              </a:rPr>
              <a:t> 12)</a:t>
            </a:r>
            <a:r>
              <a:rPr lang="en-US" sz="2400" dirty="0">
                <a:latin typeface="Arial Unicode MS" pitchFamily="34" charset="-128"/>
                <a:sym typeface="Symbol" pitchFamily="18" charset="2"/>
              </a:rPr>
              <a:t>, (</a:t>
            </a:r>
            <a:r>
              <a:rPr lang="en-US" sz="2400" dirty="0">
                <a:latin typeface="Arial Unicode MS" pitchFamily="34" charset="-128"/>
              </a:rPr>
              <a:t>n0, </a:t>
            </a:r>
            <a:r>
              <a:rPr lang="en-US" sz="2400" b="1" dirty="0">
                <a:solidFill>
                  <a:schemeClr val="accent2"/>
                </a:solidFill>
                <a:latin typeface="Arial Unicode MS" pitchFamily="34" charset="-128"/>
              </a:rPr>
              <a:t>n3</a:t>
            </a:r>
            <a:r>
              <a:rPr lang="en-US" sz="2400" b="1" dirty="0">
                <a:latin typeface="Arial Unicode MS" pitchFamily="34" charset="-128"/>
              </a:rPr>
              <a:t> </a:t>
            </a:r>
            <a:r>
              <a:rPr lang="en-US" sz="2400" dirty="0">
                <a:latin typeface="Arial Unicode MS" pitchFamily="34" charset="-128"/>
                <a:sym typeface="Symbol" pitchFamily="18" charset="2"/>
              </a:rPr>
              <a:t> 8)</a:t>
            </a:r>
            <a:r>
              <a:rPr lang="en-US" sz="2400" dirty="0">
                <a:latin typeface="Arial Unicode MS" pitchFamily="34" charset="-128"/>
              </a:rPr>
              <a:t> , (</a:t>
            </a:r>
            <a:r>
              <a:rPr lang="en-US" sz="2400" dirty="0">
                <a:latin typeface="Arial Unicode MS" pitchFamily="34" charset="-128"/>
                <a:sym typeface="Symbol" pitchFamily="18" charset="2"/>
              </a:rPr>
              <a:t></a:t>
            </a:r>
            <a:r>
              <a:rPr lang="en-US" sz="2400" dirty="0">
                <a:latin typeface="Arial Unicode MS" pitchFamily="34" charset="-128"/>
              </a:rPr>
              <a:t>n0, n1</a:t>
            </a:r>
            <a:r>
              <a:rPr lang="en-US" sz="2400" dirty="0" smtClean="0">
                <a:latin typeface="Arial Unicode MS" pitchFamily="34" charset="-128"/>
                <a:sym typeface="Symbol" pitchFamily="18" charset="2"/>
              </a:rPr>
              <a:t>, </a:t>
            </a:r>
            <a:r>
              <a:rPr lang="en-US" sz="2400" b="1" dirty="0" smtClean="0">
                <a:solidFill>
                  <a:schemeClr val="accent2"/>
                </a:solidFill>
                <a:latin typeface="Arial Unicode MS" pitchFamily="34" charset="-128"/>
                <a:sym typeface="Symbol" pitchFamily="18" charset="2"/>
              </a:rPr>
              <a:t>n4</a:t>
            </a:r>
            <a:r>
              <a:rPr lang="en-US" sz="2400" dirty="0" smtClean="0">
                <a:latin typeface="Arial Unicode MS" pitchFamily="34" charset="-128"/>
                <a:sym typeface="Symbol" pitchFamily="18" charset="2"/>
              </a:rPr>
              <a:t> </a:t>
            </a:r>
            <a:r>
              <a:rPr lang="en-US" sz="2400" dirty="0">
                <a:latin typeface="Arial Unicode MS" pitchFamily="34" charset="-128"/>
                <a:sym typeface="Symbol" pitchFamily="18" charset="2"/>
              </a:rPr>
              <a:t> 13)</a:t>
            </a:r>
            <a:r>
              <a:rPr lang="en-US" sz="2400" dirty="0">
                <a:latin typeface="Arial Unicode MS" pitchFamily="34" charset="-128"/>
              </a:rPr>
              <a:t> </a:t>
            </a:r>
            <a:endParaRPr lang="en-US" sz="32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latin typeface="Arial Unicode MS" pitchFamily="34" charset="-128"/>
              </a:rPr>
              <a:t>In other words, they are general they do not take into account the </a:t>
            </a:r>
            <a:r>
              <a:rPr lang="en-US" b="1" dirty="0">
                <a:latin typeface="Arial Unicode MS" pitchFamily="34" charset="-128"/>
              </a:rPr>
              <a:t>specific nature of the problem</a:t>
            </a:r>
            <a:r>
              <a:rPr lang="en-US" dirty="0">
                <a:latin typeface="Arial Unicode MS" pitchFamily="34" charset="-128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D57BB98-4AE6-49C1-BAFF-3E9288E8481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58200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3600" b="1" dirty="0" smtClean="0">
                <a:solidFill>
                  <a:schemeClr val="folHlink"/>
                </a:solidFill>
              </a:rPr>
              <a:t>Recap </a:t>
            </a:r>
          </a:p>
          <a:p>
            <a:pPr lvl="1" eaLnBrk="1" hangingPunct="1"/>
            <a:r>
              <a:rPr lang="en-US" sz="3200" b="1" dirty="0" smtClean="0">
                <a:solidFill>
                  <a:schemeClr val="folHlink"/>
                </a:solidFill>
              </a:rPr>
              <a:t>Search with Costs</a:t>
            </a:r>
          </a:p>
          <a:p>
            <a:pPr lvl="1" eaLnBrk="1" hangingPunct="1"/>
            <a:r>
              <a:rPr lang="en-US" sz="3200" b="1" dirty="0" smtClean="0">
                <a:solidFill>
                  <a:schemeClr val="folHlink"/>
                </a:solidFill>
              </a:rPr>
              <a:t>Summary Uninformed Search</a:t>
            </a:r>
            <a:endParaRPr lang="en-US" sz="3200" dirty="0" smtClean="0">
              <a:solidFill>
                <a:schemeClr val="folHlink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3600" dirty="0" smtClean="0"/>
              <a:t>Heuristic Search</a:t>
            </a:r>
          </a:p>
          <a:p>
            <a:pPr eaLnBrk="1" hangingPunct="1">
              <a:buFontTx/>
              <a:buChar char="•"/>
            </a:pPr>
            <a:endParaRPr lang="en-US" sz="36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BF23BAC-DF7E-4A9A-A019-02868CFE3471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533400" y="990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rgbClr val="000000"/>
              </a:solidFill>
              <a:latin typeface="Times-Roman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rgbClr val="000000"/>
              </a:solidFill>
              <a:latin typeface="Times-Roman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rgbClr val="000000"/>
              </a:solidFill>
              <a:latin typeface="EBZZZZ+MTSYN"/>
            </a:endParaRPr>
          </a:p>
        </p:txBody>
      </p:sp>
      <p:sp>
        <p:nvSpPr>
          <p:cNvPr id="25605" name="Rectangle 3"/>
          <p:cNvSpPr>
            <a:spLocks noChangeArrowheads="1"/>
          </p:cNvSpPr>
          <p:nvPr/>
        </p:nvSpPr>
        <p:spPr bwMode="auto">
          <a:xfrm>
            <a:off x="539750" y="112553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Uninformed/Blind search algorithms do not take into account the goal until they are at a goal node.</a:t>
            </a:r>
          </a:p>
          <a:p>
            <a:pPr marL="342900" indent="-342900">
              <a:lnSpc>
                <a:spcPct val="50000"/>
              </a:lnSpc>
              <a:spcBef>
                <a:spcPct val="20000"/>
              </a:spcBef>
            </a:pPr>
            <a:endParaRPr lang="en-US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Often there is extra knowledge that can be used to guide the search: </a:t>
            </a:r>
            <a:r>
              <a:rPr lang="en-US" b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an </a:t>
            </a:r>
            <a:r>
              <a:rPr lang="en-US" b="1" i="1" dirty="0">
                <a:solidFill>
                  <a:schemeClr val="accent2"/>
                </a:solidFill>
                <a:latin typeface="Arial Unicode MS" pitchFamily="34" charset="-128"/>
                <a:cs typeface="Times New Roman" pitchFamily="18" charset="0"/>
              </a:rPr>
              <a:t>estimate</a:t>
            </a:r>
            <a:r>
              <a:rPr lang="en-US" b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of </a:t>
            </a:r>
            <a:r>
              <a:rPr lang="en-US" b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the distance from node </a:t>
            </a:r>
            <a:r>
              <a:rPr lang="en-US" b="1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to a goal node. 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b="1" i="1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36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This is called a </a:t>
            </a:r>
            <a:r>
              <a:rPr lang="en-US" sz="3600" b="1" i="1" dirty="0">
                <a:solidFill>
                  <a:schemeClr val="accent2"/>
                </a:solidFill>
                <a:latin typeface="Arial Unicode MS" pitchFamily="34" charset="-128"/>
                <a:cs typeface="Times New Roman" pitchFamily="18" charset="0"/>
              </a:rPr>
              <a:t>heuristic</a:t>
            </a:r>
            <a:endParaRPr lang="en-US" b="1" i="1" dirty="0">
              <a:solidFill>
                <a:schemeClr val="accent2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256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Heuristic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7</a:t>
            </a:r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52D8282-0250-4E04-B3FC-739EE990F4F4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1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formally</a:t>
            </a:r>
          </a:p>
        </p:txBody>
      </p:sp>
      <p:sp>
        <p:nvSpPr>
          <p:cNvPr id="7191" name="Rectangle 4"/>
          <p:cNvSpPr>
            <a:spLocks noChangeArrowheads="1"/>
          </p:cNvSpPr>
          <p:nvPr/>
        </p:nvSpPr>
        <p:spPr bwMode="auto">
          <a:xfrm>
            <a:off x="179388" y="981075"/>
            <a:ext cx="8785225" cy="1296988"/>
          </a:xfrm>
          <a:prstGeom prst="rect">
            <a:avLst/>
          </a:prstGeom>
          <a:solidFill>
            <a:srgbClr val="E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Definition (search heuristic)</a:t>
            </a:r>
          </a:p>
          <a:p>
            <a:pPr marL="381000" indent="-3810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A 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search heuristic </a:t>
            </a:r>
            <a:r>
              <a:rPr lang="en-US" sz="2400" i="1">
                <a:solidFill>
                  <a:schemeClr val="accent2"/>
                </a:solidFill>
                <a:latin typeface="Arial Unicode MS" pitchFamily="34" charset="-128"/>
              </a:rPr>
              <a:t>h(n)</a:t>
            </a:r>
            <a:r>
              <a:rPr lang="en-US" sz="2400">
                <a:latin typeface="Arial Unicode MS" pitchFamily="34" charset="-128"/>
              </a:rPr>
              <a:t> is an estimate of the cost of the shortest path from node </a:t>
            </a:r>
            <a:r>
              <a:rPr lang="en-US" sz="2400" i="1">
                <a:latin typeface="Arial Unicode MS" pitchFamily="34" charset="-128"/>
              </a:rPr>
              <a:t>n</a:t>
            </a:r>
            <a:r>
              <a:rPr lang="en-US" sz="2400">
                <a:latin typeface="Arial Unicode MS" pitchFamily="34" charset="-128"/>
              </a:rPr>
              <a:t> to a goal node.</a:t>
            </a:r>
          </a:p>
        </p:txBody>
      </p:sp>
      <p:sp>
        <p:nvSpPr>
          <p:cNvPr id="7192" name="Rectangle 5"/>
          <p:cNvSpPr>
            <a:spLocks noChangeArrowheads="1"/>
          </p:cNvSpPr>
          <p:nvPr/>
        </p:nvSpPr>
        <p:spPr bwMode="auto">
          <a:xfrm>
            <a:off x="0" y="2571744"/>
            <a:ext cx="91440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en-US" sz="2400" i="1" dirty="0">
                <a:latin typeface="Arial Unicode MS" pitchFamily="34" charset="-128"/>
              </a:rPr>
              <a:t>h</a:t>
            </a:r>
            <a:r>
              <a:rPr lang="en-US" sz="2400" dirty="0">
                <a:latin typeface="Arial Unicode MS" pitchFamily="34" charset="-128"/>
              </a:rPr>
              <a:t> can be extended to paths:  </a:t>
            </a:r>
            <a:r>
              <a:rPr lang="en-US" sz="2400" i="1" dirty="0">
                <a:latin typeface="Arial Unicode MS" pitchFamily="34" charset="-128"/>
              </a:rPr>
              <a:t>h(</a:t>
            </a:r>
            <a:r>
              <a:rPr lang="en-US" sz="2400" b="1" i="1" dirty="0">
                <a:latin typeface="Arial Unicode MS" pitchFamily="34" charset="-128"/>
                <a:sym typeface="Symbol" pitchFamily="18" charset="2"/>
              </a:rPr>
              <a:t></a:t>
            </a:r>
            <a:r>
              <a:rPr lang="en-US" sz="2400" i="1" dirty="0">
                <a:latin typeface="Arial Unicode MS" pitchFamily="34" charset="-128"/>
              </a:rPr>
              <a:t>n</a:t>
            </a:r>
            <a:r>
              <a:rPr lang="en-US" sz="2400" i="1" baseline="-25000" dirty="0">
                <a:latin typeface="Arial Unicode MS" pitchFamily="34" charset="-128"/>
              </a:rPr>
              <a:t>0</a:t>
            </a:r>
            <a:r>
              <a:rPr lang="en-US" sz="2400" i="1" dirty="0">
                <a:latin typeface="Arial Unicode MS" pitchFamily="34" charset="-128"/>
              </a:rPr>
              <a:t>,…,</a:t>
            </a:r>
            <a:r>
              <a:rPr lang="en-US" sz="2400" i="1" dirty="0" err="1">
                <a:latin typeface="Arial Unicode MS" pitchFamily="34" charset="-128"/>
              </a:rPr>
              <a:t>n</a:t>
            </a:r>
            <a:r>
              <a:rPr lang="en-US" sz="2400" i="1" baseline="-25000" dirty="0" err="1">
                <a:latin typeface="Arial Unicode MS" pitchFamily="34" charset="-128"/>
              </a:rPr>
              <a:t>k</a:t>
            </a:r>
            <a:r>
              <a:rPr lang="en-US" sz="2400" b="1" i="1" dirty="0">
                <a:latin typeface="Arial Unicode MS" pitchFamily="34" charset="-128"/>
                <a:sym typeface="Symbol" pitchFamily="18" charset="2"/>
              </a:rPr>
              <a:t></a:t>
            </a:r>
            <a:r>
              <a:rPr lang="en-US" sz="2400" i="1" dirty="0">
                <a:latin typeface="Arial Unicode MS" pitchFamily="34" charset="-128"/>
              </a:rPr>
              <a:t>)=h(</a:t>
            </a:r>
            <a:r>
              <a:rPr lang="en-US" sz="2400" i="1" dirty="0" err="1">
                <a:latin typeface="Arial Unicode MS" pitchFamily="34" charset="-128"/>
              </a:rPr>
              <a:t>n</a:t>
            </a:r>
            <a:r>
              <a:rPr lang="en-US" sz="2400" i="1" baseline="-25000" dirty="0" err="1">
                <a:latin typeface="Arial Unicode MS" pitchFamily="34" charset="-128"/>
              </a:rPr>
              <a:t>k</a:t>
            </a:r>
            <a:r>
              <a:rPr lang="en-US" sz="2400" i="1" dirty="0">
                <a:latin typeface="Arial Unicode MS" pitchFamily="34" charset="-128"/>
              </a:rPr>
              <a:t>)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Arial Unicode MS" pitchFamily="34" charset="-128"/>
              </a:rPr>
              <a:t>For now think of </a:t>
            </a:r>
            <a:r>
              <a:rPr lang="en-US" sz="2400" i="1" dirty="0" smtClean="0">
                <a:latin typeface="Arial Unicode MS" pitchFamily="34" charset="-128"/>
              </a:rPr>
              <a:t>h(n</a:t>
            </a:r>
            <a:r>
              <a:rPr lang="en-US" sz="2400" i="1" dirty="0">
                <a:latin typeface="Arial Unicode MS" pitchFamily="34" charset="-128"/>
              </a:rPr>
              <a:t>)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smtClean="0">
                <a:latin typeface="Arial Unicode MS" pitchFamily="34" charset="-128"/>
              </a:rPr>
              <a:t>as only using readily </a:t>
            </a:r>
            <a:r>
              <a:rPr lang="en-US" sz="2400" dirty="0">
                <a:latin typeface="Arial Unicode MS" pitchFamily="34" charset="-128"/>
              </a:rPr>
              <a:t>obtainable information (that is easy to compute) about a node.</a:t>
            </a:r>
          </a:p>
        </p:txBody>
      </p:sp>
      <p:sp>
        <p:nvSpPr>
          <p:cNvPr id="7193" name="Rectangle 6"/>
          <p:cNvSpPr>
            <a:spLocks noChangeArrowheads="1"/>
          </p:cNvSpPr>
          <p:nvPr/>
        </p:nvSpPr>
        <p:spPr bwMode="auto">
          <a:xfrm>
            <a:off x="34925" y="5300663"/>
            <a:ext cx="91440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buFontTx/>
              <a:buChar char="•"/>
            </a:pPr>
            <a:endParaRPr lang="en-US" sz="2400">
              <a:latin typeface="Arial Unicode MS" pitchFamily="34" charset="-128"/>
            </a:endParaRPr>
          </a:p>
        </p:txBody>
      </p:sp>
      <p:sp>
        <p:nvSpPr>
          <p:cNvPr id="7194" name="Text Box 7"/>
          <p:cNvSpPr txBox="1">
            <a:spLocks noChangeArrowheads="1"/>
          </p:cNvSpPr>
          <p:nvPr/>
        </p:nvSpPr>
        <p:spPr bwMode="auto">
          <a:xfrm>
            <a:off x="0" y="5300663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n-US" sz="2400">
                <a:latin typeface="Arial Unicode MS" pitchFamily="34" charset="-128"/>
              </a:rPr>
              <a:t> </a:t>
            </a:r>
          </a:p>
        </p:txBody>
      </p:sp>
      <p:grpSp>
        <p:nvGrpSpPr>
          <p:cNvPr id="7195" name="Group 24"/>
          <p:cNvGrpSpPr>
            <a:grpSpLocks/>
          </p:cNvGrpSpPr>
          <p:nvPr/>
        </p:nvGrpSpPr>
        <p:grpSpPr bwMode="auto">
          <a:xfrm>
            <a:off x="1142976" y="3929066"/>
            <a:ext cx="6696075" cy="2246313"/>
            <a:chOff x="1754" y="2713"/>
            <a:chExt cx="2404" cy="1134"/>
          </a:xfrm>
        </p:grpSpPr>
        <p:sp>
          <p:nvSpPr>
            <p:cNvPr id="7196" name="Oval 9"/>
            <p:cNvSpPr>
              <a:spLocks noChangeArrowheads="1"/>
            </p:cNvSpPr>
            <p:nvPr/>
          </p:nvSpPr>
          <p:spPr bwMode="auto">
            <a:xfrm>
              <a:off x="1754" y="3303"/>
              <a:ext cx="227" cy="227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197" name="Oval 10"/>
            <p:cNvSpPr>
              <a:spLocks noChangeArrowheads="1"/>
            </p:cNvSpPr>
            <p:nvPr/>
          </p:nvSpPr>
          <p:spPr bwMode="auto">
            <a:xfrm>
              <a:off x="2751" y="3212"/>
              <a:ext cx="227" cy="227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198" name="Oval 11"/>
            <p:cNvSpPr>
              <a:spLocks noChangeArrowheads="1"/>
            </p:cNvSpPr>
            <p:nvPr/>
          </p:nvSpPr>
          <p:spPr bwMode="auto">
            <a:xfrm>
              <a:off x="2207" y="2985"/>
              <a:ext cx="227" cy="227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199" name="Oval 12"/>
            <p:cNvSpPr>
              <a:spLocks noChangeArrowheads="1"/>
            </p:cNvSpPr>
            <p:nvPr/>
          </p:nvSpPr>
          <p:spPr bwMode="auto">
            <a:xfrm>
              <a:off x="2116" y="3484"/>
              <a:ext cx="227" cy="227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200" name="Oval 13"/>
            <p:cNvSpPr>
              <a:spLocks noChangeArrowheads="1"/>
            </p:cNvSpPr>
            <p:nvPr/>
          </p:nvSpPr>
          <p:spPr bwMode="auto">
            <a:xfrm>
              <a:off x="2524" y="3620"/>
              <a:ext cx="227" cy="227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201" name="Oval 14"/>
            <p:cNvSpPr>
              <a:spLocks noChangeArrowheads="1"/>
            </p:cNvSpPr>
            <p:nvPr/>
          </p:nvSpPr>
          <p:spPr bwMode="auto">
            <a:xfrm>
              <a:off x="2660" y="2713"/>
              <a:ext cx="227" cy="227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202" name="Line 15"/>
            <p:cNvSpPr>
              <a:spLocks noChangeShapeType="1"/>
            </p:cNvSpPr>
            <p:nvPr/>
          </p:nvSpPr>
          <p:spPr bwMode="auto">
            <a:xfrm flipV="1">
              <a:off x="1935" y="3166"/>
              <a:ext cx="272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203" name="Line 16"/>
            <p:cNvSpPr>
              <a:spLocks noChangeShapeType="1"/>
            </p:cNvSpPr>
            <p:nvPr/>
          </p:nvSpPr>
          <p:spPr bwMode="auto">
            <a:xfrm>
              <a:off x="1935" y="3438"/>
              <a:ext cx="227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04" name="Line 17"/>
            <p:cNvSpPr>
              <a:spLocks noChangeShapeType="1"/>
            </p:cNvSpPr>
            <p:nvPr/>
          </p:nvSpPr>
          <p:spPr bwMode="auto">
            <a:xfrm flipV="1">
              <a:off x="2434" y="2894"/>
              <a:ext cx="272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205" name="Line 18"/>
            <p:cNvSpPr>
              <a:spLocks noChangeShapeType="1"/>
            </p:cNvSpPr>
            <p:nvPr/>
          </p:nvSpPr>
          <p:spPr bwMode="auto">
            <a:xfrm>
              <a:off x="2434" y="3121"/>
              <a:ext cx="317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06" name="Line 19"/>
            <p:cNvSpPr>
              <a:spLocks noChangeShapeType="1"/>
            </p:cNvSpPr>
            <p:nvPr/>
          </p:nvSpPr>
          <p:spPr bwMode="auto">
            <a:xfrm>
              <a:off x="2343" y="3620"/>
              <a:ext cx="227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07" name="Oval 20"/>
            <p:cNvSpPr>
              <a:spLocks noChangeArrowheads="1"/>
            </p:cNvSpPr>
            <p:nvPr/>
          </p:nvSpPr>
          <p:spPr bwMode="auto">
            <a:xfrm>
              <a:off x="3931" y="3166"/>
              <a:ext cx="227" cy="227"/>
            </a:xfrm>
            <a:prstGeom prst="ellipse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208" name="Freeform 21"/>
            <p:cNvSpPr>
              <a:spLocks/>
            </p:cNvSpPr>
            <p:nvPr/>
          </p:nvSpPr>
          <p:spPr bwMode="auto">
            <a:xfrm>
              <a:off x="2880" y="2750"/>
              <a:ext cx="1108" cy="439"/>
            </a:xfrm>
            <a:custGeom>
              <a:avLst/>
              <a:gdLst>
                <a:gd name="T0" fmla="*/ 2 w 1108"/>
                <a:gd name="T1" fmla="*/ 74 h 439"/>
                <a:gd name="T2" fmla="*/ 75 w 1108"/>
                <a:gd name="T3" fmla="*/ 46 h 439"/>
                <a:gd name="T4" fmla="*/ 212 w 1108"/>
                <a:gd name="T5" fmla="*/ 0 h 439"/>
                <a:gd name="T6" fmla="*/ 367 w 1108"/>
                <a:gd name="T7" fmla="*/ 10 h 439"/>
                <a:gd name="T8" fmla="*/ 523 w 1108"/>
                <a:gd name="T9" fmla="*/ 138 h 439"/>
                <a:gd name="T10" fmla="*/ 660 w 1108"/>
                <a:gd name="T11" fmla="*/ 165 h 439"/>
                <a:gd name="T12" fmla="*/ 733 w 1108"/>
                <a:gd name="T13" fmla="*/ 128 h 439"/>
                <a:gd name="T14" fmla="*/ 797 w 1108"/>
                <a:gd name="T15" fmla="*/ 138 h 439"/>
                <a:gd name="T16" fmla="*/ 824 w 1108"/>
                <a:gd name="T17" fmla="*/ 174 h 439"/>
                <a:gd name="T18" fmla="*/ 898 w 1108"/>
                <a:gd name="T19" fmla="*/ 256 h 439"/>
                <a:gd name="T20" fmla="*/ 1016 w 1108"/>
                <a:gd name="T21" fmla="*/ 293 h 439"/>
                <a:gd name="T22" fmla="*/ 1108 w 1108"/>
                <a:gd name="T23" fmla="*/ 439 h 4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108"/>
                <a:gd name="T37" fmla="*/ 0 h 439"/>
                <a:gd name="T38" fmla="*/ 1108 w 1108"/>
                <a:gd name="T39" fmla="*/ 439 h 43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108" h="439">
                  <a:moveTo>
                    <a:pt x="2" y="74"/>
                  </a:moveTo>
                  <a:cubicBezTo>
                    <a:pt x="38" y="36"/>
                    <a:pt x="0" y="68"/>
                    <a:pt x="75" y="46"/>
                  </a:cubicBezTo>
                  <a:cubicBezTo>
                    <a:pt x="122" y="32"/>
                    <a:pt x="164" y="11"/>
                    <a:pt x="212" y="0"/>
                  </a:cubicBezTo>
                  <a:cubicBezTo>
                    <a:pt x="264" y="3"/>
                    <a:pt x="316" y="5"/>
                    <a:pt x="367" y="10"/>
                  </a:cubicBezTo>
                  <a:cubicBezTo>
                    <a:pt x="435" y="17"/>
                    <a:pt x="472" y="104"/>
                    <a:pt x="523" y="138"/>
                  </a:cubicBezTo>
                  <a:cubicBezTo>
                    <a:pt x="559" y="191"/>
                    <a:pt x="597" y="172"/>
                    <a:pt x="660" y="165"/>
                  </a:cubicBezTo>
                  <a:cubicBezTo>
                    <a:pt x="689" y="155"/>
                    <a:pt x="704" y="139"/>
                    <a:pt x="733" y="128"/>
                  </a:cubicBezTo>
                  <a:cubicBezTo>
                    <a:pt x="754" y="131"/>
                    <a:pt x="778" y="128"/>
                    <a:pt x="797" y="138"/>
                  </a:cubicBezTo>
                  <a:cubicBezTo>
                    <a:pt x="810" y="145"/>
                    <a:pt x="814" y="163"/>
                    <a:pt x="824" y="174"/>
                  </a:cubicBezTo>
                  <a:cubicBezTo>
                    <a:pt x="846" y="200"/>
                    <a:pt x="871" y="235"/>
                    <a:pt x="898" y="256"/>
                  </a:cubicBezTo>
                  <a:cubicBezTo>
                    <a:pt x="936" y="286"/>
                    <a:pt x="967" y="286"/>
                    <a:pt x="1016" y="293"/>
                  </a:cubicBezTo>
                  <a:cubicBezTo>
                    <a:pt x="1079" y="334"/>
                    <a:pt x="1061" y="392"/>
                    <a:pt x="1108" y="43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209" name="Freeform 22"/>
            <p:cNvSpPr>
              <a:spLocks/>
            </p:cNvSpPr>
            <p:nvPr/>
          </p:nvSpPr>
          <p:spPr bwMode="auto">
            <a:xfrm>
              <a:off x="2982" y="3336"/>
              <a:ext cx="951" cy="164"/>
            </a:xfrm>
            <a:custGeom>
              <a:avLst/>
              <a:gdLst>
                <a:gd name="T0" fmla="*/ 0 w 951"/>
                <a:gd name="T1" fmla="*/ 0 h 164"/>
                <a:gd name="T2" fmla="*/ 18 w 951"/>
                <a:gd name="T3" fmla="*/ 73 h 164"/>
                <a:gd name="T4" fmla="*/ 73 w 951"/>
                <a:gd name="T5" fmla="*/ 109 h 164"/>
                <a:gd name="T6" fmla="*/ 247 w 951"/>
                <a:gd name="T7" fmla="*/ 45 h 164"/>
                <a:gd name="T8" fmla="*/ 320 w 951"/>
                <a:gd name="T9" fmla="*/ 54 h 164"/>
                <a:gd name="T10" fmla="*/ 366 w 951"/>
                <a:gd name="T11" fmla="*/ 100 h 164"/>
                <a:gd name="T12" fmla="*/ 448 w 951"/>
                <a:gd name="T13" fmla="*/ 164 h 164"/>
                <a:gd name="T14" fmla="*/ 558 w 951"/>
                <a:gd name="T15" fmla="*/ 91 h 164"/>
                <a:gd name="T16" fmla="*/ 732 w 951"/>
                <a:gd name="T17" fmla="*/ 128 h 164"/>
                <a:gd name="T18" fmla="*/ 905 w 951"/>
                <a:gd name="T19" fmla="*/ 82 h 164"/>
                <a:gd name="T20" fmla="*/ 942 w 951"/>
                <a:gd name="T21" fmla="*/ 36 h 164"/>
                <a:gd name="T22" fmla="*/ 951 w 951"/>
                <a:gd name="T23" fmla="*/ 9 h 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51"/>
                <a:gd name="T37" fmla="*/ 0 h 164"/>
                <a:gd name="T38" fmla="*/ 951 w 951"/>
                <a:gd name="T39" fmla="*/ 164 h 1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51" h="164">
                  <a:moveTo>
                    <a:pt x="0" y="0"/>
                  </a:moveTo>
                  <a:cubicBezTo>
                    <a:pt x="5" y="25"/>
                    <a:pt x="0" y="55"/>
                    <a:pt x="18" y="73"/>
                  </a:cubicBezTo>
                  <a:cubicBezTo>
                    <a:pt x="33" y="88"/>
                    <a:pt x="73" y="109"/>
                    <a:pt x="73" y="109"/>
                  </a:cubicBezTo>
                  <a:cubicBezTo>
                    <a:pt x="128" y="74"/>
                    <a:pt x="182" y="56"/>
                    <a:pt x="247" y="45"/>
                  </a:cubicBezTo>
                  <a:cubicBezTo>
                    <a:pt x="271" y="48"/>
                    <a:pt x="298" y="44"/>
                    <a:pt x="320" y="54"/>
                  </a:cubicBezTo>
                  <a:cubicBezTo>
                    <a:pt x="340" y="63"/>
                    <a:pt x="349" y="87"/>
                    <a:pt x="366" y="100"/>
                  </a:cubicBezTo>
                  <a:cubicBezTo>
                    <a:pt x="394" y="122"/>
                    <a:pt x="419" y="145"/>
                    <a:pt x="448" y="164"/>
                  </a:cubicBezTo>
                  <a:cubicBezTo>
                    <a:pt x="477" y="121"/>
                    <a:pt x="510" y="103"/>
                    <a:pt x="558" y="91"/>
                  </a:cubicBezTo>
                  <a:cubicBezTo>
                    <a:pt x="621" y="98"/>
                    <a:pt x="672" y="112"/>
                    <a:pt x="732" y="128"/>
                  </a:cubicBezTo>
                  <a:cubicBezTo>
                    <a:pt x="818" y="121"/>
                    <a:pt x="847" y="137"/>
                    <a:pt x="905" y="82"/>
                  </a:cubicBezTo>
                  <a:cubicBezTo>
                    <a:pt x="924" y="64"/>
                    <a:pt x="929" y="62"/>
                    <a:pt x="942" y="36"/>
                  </a:cubicBezTo>
                  <a:cubicBezTo>
                    <a:pt x="946" y="27"/>
                    <a:pt x="951" y="9"/>
                    <a:pt x="951" y="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210" name="Freeform 23"/>
            <p:cNvSpPr>
              <a:spLocks/>
            </p:cNvSpPr>
            <p:nvPr/>
          </p:nvSpPr>
          <p:spPr bwMode="auto">
            <a:xfrm>
              <a:off x="2735" y="3381"/>
              <a:ext cx="1401" cy="461"/>
            </a:xfrm>
            <a:custGeom>
              <a:avLst/>
              <a:gdLst>
                <a:gd name="T0" fmla="*/ 0 w 1401"/>
                <a:gd name="T1" fmla="*/ 384 h 461"/>
                <a:gd name="T2" fmla="*/ 348 w 1401"/>
                <a:gd name="T3" fmla="*/ 403 h 461"/>
                <a:gd name="T4" fmla="*/ 457 w 1401"/>
                <a:gd name="T5" fmla="*/ 375 h 461"/>
                <a:gd name="T6" fmla="*/ 595 w 1401"/>
                <a:gd name="T7" fmla="*/ 384 h 461"/>
                <a:gd name="T8" fmla="*/ 640 w 1401"/>
                <a:gd name="T9" fmla="*/ 421 h 461"/>
                <a:gd name="T10" fmla="*/ 704 w 1401"/>
                <a:gd name="T11" fmla="*/ 448 h 461"/>
                <a:gd name="T12" fmla="*/ 841 w 1401"/>
                <a:gd name="T13" fmla="*/ 439 h 461"/>
                <a:gd name="T14" fmla="*/ 1015 w 1401"/>
                <a:gd name="T15" fmla="*/ 393 h 461"/>
                <a:gd name="T16" fmla="*/ 1262 w 1401"/>
                <a:gd name="T17" fmla="*/ 384 h 461"/>
                <a:gd name="T18" fmla="*/ 1381 w 1401"/>
                <a:gd name="T19" fmla="*/ 320 h 461"/>
                <a:gd name="T20" fmla="*/ 1353 w 1401"/>
                <a:gd name="T21" fmla="*/ 147 h 461"/>
                <a:gd name="T22" fmla="*/ 1335 w 1401"/>
                <a:gd name="T23" fmla="*/ 92 h 461"/>
                <a:gd name="T24" fmla="*/ 1353 w 1401"/>
                <a:gd name="T25" fmla="*/ 0 h 4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401"/>
                <a:gd name="T40" fmla="*/ 0 h 461"/>
                <a:gd name="T41" fmla="*/ 1401 w 1401"/>
                <a:gd name="T42" fmla="*/ 461 h 4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401" h="461">
                  <a:moveTo>
                    <a:pt x="0" y="384"/>
                  </a:moveTo>
                  <a:cubicBezTo>
                    <a:pt x="77" y="461"/>
                    <a:pt x="315" y="404"/>
                    <a:pt x="348" y="403"/>
                  </a:cubicBezTo>
                  <a:cubicBezTo>
                    <a:pt x="384" y="390"/>
                    <a:pt x="420" y="384"/>
                    <a:pt x="457" y="375"/>
                  </a:cubicBezTo>
                  <a:cubicBezTo>
                    <a:pt x="503" y="378"/>
                    <a:pt x="549" y="379"/>
                    <a:pt x="595" y="384"/>
                  </a:cubicBezTo>
                  <a:cubicBezTo>
                    <a:pt x="641" y="389"/>
                    <a:pt x="608" y="394"/>
                    <a:pt x="640" y="421"/>
                  </a:cubicBezTo>
                  <a:cubicBezTo>
                    <a:pt x="654" y="433"/>
                    <a:pt x="686" y="442"/>
                    <a:pt x="704" y="448"/>
                  </a:cubicBezTo>
                  <a:cubicBezTo>
                    <a:pt x="750" y="445"/>
                    <a:pt x="796" y="445"/>
                    <a:pt x="841" y="439"/>
                  </a:cubicBezTo>
                  <a:cubicBezTo>
                    <a:pt x="899" y="431"/>
                    <a:pt x="956" y="397"/>
                    <a:pt x="1015" y="393"/>
                  </a:cubicBezTo>
                  <a:cubicBezTo>
                    <a:pt x="1097" y="387"/>
                    <a:pt x="1180" y="387"/>
                    <a:pt x="1262" y="384"/>
                  </a:cubicBezTo>
                  <a:cubicBezTo>
                    <a:pt x="1328" y="373"/>
                    <a:pt x="1338" y="366"/>
                    <a:pt x="1381" y="320"/>
                  </a:cubicBezTo>
                  <a:cubicBezTo>
                    <a:pt x="1401" y="259"/>
                    <a:pt x="1389" y="198"/>
                    <a:pt x="1353" y="147"/>
                  </a:cubicBezTo>
                  <a:cubicBezTo>
                    <a:pt x="1347" y="129"/>
                    <a:pt x="1341" y="110"/>
                    <a:pt x="1335" y="92"/>
                  </a:cubicBezTo>
                  <a:cubicBezTo>
                    <a:pt x="1328" y="71"/>
                    <a:pt x="1353" y="24"/>
                    <a:pt x="1353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64500</TotalTime>
  <Words>1972</Words>
  <Application>Microsoft Office PowerPoint</Application>
  <PresentationFormat>On-screen Show (4:3)</PresentationFormat>
  <Paragraphs>350</Paragraphs>
  <Slides>25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Times New Roman</vt:lpstr>
      <vt:lpstr>Arial</vt:lpstr>
      <vt:lpstr>Arial Unicode MS</vt:lpstr>
      <vt:lpstr>Wingdings</vt:lpstr>
      <vt:lpstr>Symbol</vt:lpstr>
      <vt:lpstr>Times-Roman</vt:lpstr>
      <vt:lpstr>EBZZZZ+MTSYN</vt:lpstr>
      <vt:lpstr>Default Design</vt:lpstr>
      <vt:lpstr>Adobe Acrobat Document</vt:lpstr>
      <vt:lpstr>Slide 1</vt:lpstr>
      <vt:lpstr>Course Announcements</vt:lpstr>
      <vt:lpstr>Lecture Overview</vt:lpstr>
      <vt:lpstr>Recap: Search with Costs</vt:lpstr>
      <vt:lpstr>Recap Uninformed Search</vt:lpstr>
      <vt:lpstr>Recap Uninformed Search</vt:lpstr>
      <vt:lpstr>Lecture Overview</vt:lpstr>
      <vt:lpstr>Heuristic Search</vt:lpstr>
      <vt:lpstr>More formally</vt:lpstr>
      <vt:lpstr>More formally (cont.)</vt:lpstr>
      <vt:lpstr>Example Admissible Heuristic Functions</vt:lpstr>
      <vt:lpstr>Example Admissible Heuristic Functions</vt:lpstr>
      <vt:lpstr>Example Admissible Heuristic Functions</vt:lpstr>
      <vt:lpstr>Example Admissible Heuristic Functions</vt:lpstr>
      <vt:lpstr>Example Heuristic Functions</vt:lpstr>
      <vt:lpstr>Example Heuristic Functions</vt:lpstr>
      <vt:lpstr>How to Construct a Heuristic</vt:lpstr>
      <vt:lpstr>How to Construct a Heuristic (cont.)</vt:lpstr>
      <vt:lpstr>Another approach to construct heuristics</vt:lpstr>
      <vt:lpstr>Heuristics: Dominance</vt:lpstr>
      <vt:lpstr>Heuristics: Dominance</vt:lpstr>
      <vt:lpstr>Combining Heuristics</vt:lpstr>
      <vt:lpstr>Combining Heuristics: Example</vt:lpstr>
      <vt:lpstr>Learning Goals for today’s class</vt:lpstr>
      <vt:lpstr>Next Class</vt:lpstr>
    </vt:vector>
  </TitlesOfParts>
  <Company>UBC Computer Sciences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Carenini</cp:lastModifiedBy>
  <cp:revision>447</cp:revision>
  <dcterms:created xsi:type="dcterms:W3CDTF">2000-08-26T02:46:38Z</dcterms:created>
  <dcterms:modified xsi:type="dcterms:W3CDTF">2010-02-19T07:07:34Z</dcterms:modified>
</cp:coreProperties>
</file>