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8" r:id="rId2"/>
    <p:sldId id="402" r:id="rId3"/>
    <p:sldId id="368" r:id="rId4"/>
    <p:sldId id="385" r:id="rId5"/>
    <p:sldId id="421" r:id="rId6"/>
    <p:sldId id="418" r:id="rId7"/>
    <p:sldId id="409" r:id="rId8"/>
    <p:sldId id="410" r:id="rId9"/>
    <p:sldId id="419" r:id="rId10"/>
    <p:sldId id="411" r:id="rId11"/>
    <p:sldId id="420" r:id="rId12"/>
    <p:sldId id="395" r:id="rId13"/>
    <p:sldId id="379" r:id="rId14"/>
    <p:sldId id="393" r:id="rId15"/>
    <p:sldId id="394" r:id="rId16"/>
    <p:sldId id="415" r:id="rId17"/>
    <p:sldId id="422" r:id="rId18"/>
    <p:sldId id="423" r:id="rId19"/>
    <p:sldId id="414" r:id="rId20"/>
    <p:sldId id="424" r:id="rId2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0570" autoAdjust="0"/>
  </p:normalViewPr>
  <p:slideViewPr>
    <p:cSldViewPr>
      <p:cViewPr>
        <p:scale>
          <a:sx n="66" d="100"/>
          <a:sy n="66" d="100"/>
        </p:scale>
        <p:origin x="-61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FAB691-AC18-4EBC-9050-C36FAC0BC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ACC2D27D-A813-4524-8F7E-A76FBED88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C937B4-87B1-4A7D-8E3E-90BD9FF644D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6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2C3C0-1013-46D6-A4D0-AA88D063D99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b="1" i="1" dirty="0" smtClean="0"/>
              <a:t>How many times you create the nodes at that level</a:t>
            </a:r>
          </a:p>
          <a:p>
            <a:pPr eaLnBrk="1" hangingPunct="1"/>
            <a:endParaRPr lang="en-US" b="1" i="1" dirty="0" smtClean="0"/>
          </a:p>
          <a:p>
            <a:pPr eaLnBrk="1" hangingPunct="1"/>
            <a:r>
              <a:rPr lang="en-US" dirty="0" smtClean="0"/>
              <a:t>For b= 10 and d = 5. BSF 111,111 and ID = 123,456 (only 11% more nodes)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Iterative deepening is good when there is a large search space and the depth of the solution is not known.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2C216-0500-4A19-9469-B22CAAC7724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5F9D2-260F-4159-BBC9-E176507D4A1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4125A-4894-42EA-82E9-540A3BD9CBB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Cost can be negative!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48A78-C048-4463-9D09-81FBCD2A636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Example with vancouver neighborhoods (simplified)</a:t>
            </a:r>
          </a:p>
          <a:p>
            <a:pPr eaLnBrk="1" hangingPunct="1"/>
            <a:r>
              <a:rPr lang="en-US" smtClean="0"/>
              <a:t>Show that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6AC55-4CA8-49D7-A522-F54DEE914EC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E9A9B-D4DC-4851-862D-E0379B7AAF6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 goal can be at the end of the longest path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AD47D-8797-49F1-B305-E17D0551DDE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Not looking inside state</a:t>
            </a:r>
            <a:r>
              <a:rPr lang="en-US" baseline="0" dirty="0" smtClean="0"/>
              <a:t> at the end of the path</a:t>
            </a:r>
          </a:p>
          <a:p>
            <a:pPr eaLnBrk="1" hangingPunct="1"/>
            <a:r>
              <a:rPr lang="en-US" baseline="0" dirty="0" smtClean="0"/>
              <a:t>Asking: How close is this to the goal?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B6426-1C37-4A42-A1B4-44ABEED5EBD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2BB55E-4461-44C9-A67C-87FD669733A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50BD5-8576-4073-B0FC-B2A21B45FF8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1A30C-8D60-444D-A986-6110A9680C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Assume b finite</a:t>
            </a:r>
          </a:p>
          <a:p>
            <a:pPr eaLnBrk="1" hangingPunct="1"/>
            <a:r>
              <a:rPr lang="en-US" dirty="0" smtClean="0"/>
              <a:t>And </a:t>
            </a:r>
            <a:r>
              <a:rPr lang="en-US" baseline="0" dirty="0" smtClean="0"/>
              <a:t> </a:t>
            </a:r>
            <a:r>
              <a:rPr lang="en-US" dirty="0" smtClean="0"/>
              <a:t>step </a:t>
            </a:r>
            <a:r>
              <a:rPr lang="en-US" dirty="0" smtClean="0"/>
              <a:t>are all </a:t>
            </a:r>
            <a:r>
              <a:rPr lang="en-US" dirty="0" smtClean="0"/>
              <a:t>identical</a:t>
            </a:r>
          </a:p>
          <a:p>
            <a:pPr eaLnBrk="1" hangingPunct="1"/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big O notation usually only provides an upper bound on the growth rate of the function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D49AA-2CD2-4AAF-BADE-16D835D5D40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3AD52-958A-443E-A3D4-987581AE083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Why not 0 2 4? </a:t>
            </a:r>
          </a:p>
          <a:p>
            <a:pPr eaLnBrk="1" hangingPunct="1"/>
            <a:endParaRPr lang="en-US" sz="1000" smtClean="0"/>
          </a:p>
          <a:p>
            <a:pPr eaLnBrk="1" hangingPunct="1"/>
            <a:r>
              <a:rPr lang="en-US" sz="1000" smtClean="0"/>
              <a:t>So far all search strategies that are guaranteed to halt use exponential space.</a:t>
            </a:r>
          </a:p>
          <a:p>
            <a:pPr eaLnBrk="1" hangingPunct="1"/>
            <a:r>
              <a:rPr lang="en-US" sz="1000" smtClean="0"/>
              <a:t>Increase the depth-bound when the search fails unnaturally (depth-bound was reached).</a:t>
            </a:r>
          </a:p>
          <a:p>
            <a:pPr eaLnBrk="1" hangingPunct="1"/>
            <a:endParaRPr lang="en-CA" sz="10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52EA7-2E26-4C74-8617-C26C69F83B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Why not 0 2 4? </a:t>
            </a:r>
          </a:p>
          <a:p>
            <a:pPr eaLnBrk="1" hangingPunct="1"/>
            <a:endParaRPr lang="en-US" sz="1000" smtClean="0"/>
          </a:p>
          <a:p>
            <a:pPr eaLnBrk="1" hangingPunct="1"/>
            <a:r>
              <a:rPr lang="en-US" sz="1000" smtClean="0"/>
              <a:t>So far all search strategies that are guaranteed to halt use exponential space.</a:t>
            </a:r>
          </a:p>
          <a:p>
            <a:pPr eaLnBrk="1" hangingPunct="1"/>
            <a:r>
              <a:rPr lang="en-US" sz="1000" smtClean="0"/>
              <a:t>Increase the depth-bound when the search fails unnaturally (depth-bound was reached).</a:t>
            </a:r>
          </a:p>
          <a:p>
            <a:pPr eaLnBrk="1" hangingPunct="1"/>
            <a:endParaRPr lang="en-CA" sz="10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21D89-161B-4EAE-8B10-842D4092762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63" y="4330700"/>
            <a:ext cx="5130800" cy="4179888"/>
          </a:xfrm>
          <a:noFill/>
          <a:ln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b="1" smtClean="0"/>
              <a:t>For b= 10, k = 5. BSF 111,111 and ID = 123,456 (only 11% more nodes)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The larges b the better, but even with b = 2 the search ID will take only ~4 times as much as BFS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Problem. When the branching factor is 1 at depth K, iterative deepening will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Have searched k + (k-1) + (k-2) +….1 =k(k+1)/2</a:t>
            </a:r>
          </a:p>
          <a:p>
            <a:pPr eaLnBrk="1" hangingPunct="1">
              <a:spcBef>
                <a:spcPct val="50000"/>
              </a:spcBef>
            </a:pPr>
            <a:endParaRPr lang="en-US" smtClean="0"/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Iterative deepening is good when there is a large search space and the depth of the solution is not known.</a:t>
            </a:r>
          </a:p>
          <a:p>
            <a:pPr eaLnBrk="1" hangingPunct="1"/>
            <a:endParaRPr lang="en-US" i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EA7B1-6D18-4C88-959B-487F72EFFA0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dirty="0" smtClean="0">
                <a:solidFill>
                  <a:schemeClr val="accent4"/>
                </a:solidFill>
              </a:rPr>
              <a:t>If IDS returns a solution of length k why there cannot be a solution of length k-2?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4BD2A8-EA54-498C-81EB-5C425BE3E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CB9E72-2F7E-490D-836C-77C576DB4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1C6B28-7587-4AD2-9850-AF2DE55C4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330FA8-1364-4050-8C7E-B33F3B735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5BD157-22F6-4D11-A5E8-AA2569D1B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63CF1-EE13-4CB2-98A5-1913BB556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745E79-985F-4F99-AEA2-3A4BD521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A56C11-EE13-4624-BD70-F3CA035E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D86809-18AE-43D6-BA87-16646DAAA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C71ECC-BA39-44FE-9DF2-F3E6493BD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FC6420-125A-4646-97E9-DADC7C80D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318534-53D8-4F5D-B390-3CBF184C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A660C8A-5739-4040-A7B1-F061ADAA6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573934-A2A7-43FF-AE41-07254A18F43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Uniformed Search (cont.)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6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finish </a:t>
            </a:r>
            <a:r>
              <a:rPr lang="en-US" b="1" i="1" dirty="0" smtClean="0">
                <a:latin typeface="Arial Unicode MS" pitchFamily="34" charset="-128"/>
              </a:rPr>
              <a:t>3.5)</a:t>
            </a: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January, </a:t>
            </a:r>
            <a:r>
              <a:rPr lang="en-US" sz="2400" b="1" dirty="0" smtClean="0">
                <a:latin typeface="Arial Unicode MS" pitchFamily="34" charset="-128"/>
              </a:rPr>
              <a:t>15, 2010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06B501-43E0-461A-9F0D-19FBA835EAB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(Time) Complexity of Iterative Deepening</a:t>
            </a:r>
          </a:p>
        </p:txBody>
      </p:sp>
      <p:sp>
        <p:nvSpPr>
          <p:cNvPr id="9231" name="Rectangle 3"/>
          <p:cNvSpPr>
            <a:spLocks noChangeArrowheads="1"/>
          </p:cNvSpPr>
          <p:nvPr/>
        </p:nvSpPr>
        <p:spPr bwMode="auto">
          <a:xfrm>
            <a:off x="0" y="765175"/>
            <a:ext cx="92884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Complexity of solution at depth m with branching factor </a:t>
            </a:r>
            <a:r>
              <a:rPr lang="en-US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</a:p>
          <a:p>
            <a:pPr marL="342900" indent="-342900">
              <a:spcBef>
                <a:spcPct val="20000"/>
              </a:spcBef>
            </a:pPr>
            <a:endParaRPr lang="en-US" b="1" i="1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428625" y="1500188"/>
            <a:ext cx="87153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Total # of paths generated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+ 2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m-1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+ 3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m-2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..+ mb =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(1+ 2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-1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+ 3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-2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..+m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1-m</a:t>
            </a:r>
            <a:r>
              <a:rPr lang="en-US" sz="32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)≤</a:t>
            </a:r>
          </a:p>
        </p:txBody>
      </p:sp>
      <p:graphicFrame>
        <p:nvGraphicFramePr>
          <p:cNvPr id="450569" name="Object 9"/>
          <p:cNvGraphicFramePr>
            <a:graphicFrameLocks noChangeAspect="1"/>
          </p:cNvGraphicFramePr>
          <p:nvPr/>
        </p:nvGraphicFramePr>
        <p:xfrm>
          <a:off x="500063" y="3571875"/>
          <a:ext cx="5383212" cy="1214438"/>
        </p:xfrm>
        <a:graphic>
          <a:graphicData uri="http://schemas.openxmlformats.org/presentationml/2006/ole">
            <p:oleObj spid="_x0000_s9218" name="Equation" r:id="rId4" imgW="20826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50E86E7-E542-48DD-8CD5-0560567D237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36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Recap DFS vs BFS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Uninformed Iterative Deepening (IDS)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/>
              <a:t>Search with Costs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56381F9-A0A7-44EF-ABD8-E1696BEE49A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Romania</a:t>
            </a:r>
          </a:p>
        </p:txBody>
      </p:sp>
      <p:pic>
        <p:nvPicPr>
          <p:cNvPr id="21509" name="Picture 3" descr="romania-distances"/>
          <p:cNvPicPr>
            <a:picLocks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3850" y="981075"/>
            <a:ext cx="8382000" cy="50371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EB6B376-D83A-4C89-94BF-F38026F6C72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with Costs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9144000" cy="409575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sz="2400" dirty="0" smtClean="0"/>
              <a:t>Sometimes there are </a:t>
            </a:r>
            <a:r>
              <a:rPr lang="en-US" sz="2400" dirty="0" smtClean="0">
                <a:solidFill>
                  <a:schemeClr val="accent2"/>
                </a:solidFill>
              </a:rPr>
              <a:t>costs</a:t>
            </a:r>
            <a:r>
              <a:rPr lang="en-US" sz="2400" dirty="0" smtClean="0"/>
              <a:t> associated with arcs.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79388" y="1484313"/>
            <a:ext cx="8785225" cy="1728787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Definition (cost of a path)</a:t>
            </a: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The cost of a path is the sum of the costs of its arcs:</a:t>
            </a: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4925" y="3573463"/>
            <a:ext cx="9144000" cy="2447925"/>
            <a:chOff x="22" y="2251"/>
            <a:chExt cx="5760" cy="1542"/>
          </a:xfrm>
        </p:grpSpPr>
        <p:sp>
          <p:nvSpPr>
            <p:cNvPr id="10249" name="Rectangle 4"/>
            <p:cNvSpPr>
              <a:spLocks noChangeArrowheads="1"/>
            </p:cNvSpPr>
            <p:nvPr/>
          </p:nvSpPr>
          <p:spPr bwMode="auto">
            <a:xfrm>
              <a:off x="113" y="2977"/>
              <a:ext cx="5534" cy="816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81000" indent="-381000">
                <a:spcBef>
                  <a:spcPct val="20000"/>
                </a:spcBef>
              </a:pPr>
              <a:r>
                <a:rPr lang="en-US" sz="2400" b="1">
                  <a:latin typeface="Arial Unicode MS" pitchFamily="34" charset="-128"/>
                </a:rPr>
                <a:t>Definition (optimal algorithm)</a:t>
              </a:r>
            </a:p>
            <a:p>
              <a:pPr marL="381000" indent="-381000">
                <a:spcBef>
                  <a:spcPct val="20000"/>
                </a:spcBef>
              </a:pPr>
              <a:r>
                <a:rPr lang="en-US" sz="2400">
                  <a:latin typeface="Arial Unicode MS" pitchFamily="34" charset="-128"/>
                </a:rPr>
                <a:t>A search algorithm is </a:t>
              </a:r>
              <a:r>
                <a:rPr lang="en-US" sz="2400">
                  <a:solidFill>
                    <a:schemeClr val="accent2"/>
                  </a:solidFill>
                  <a:latin typeface="Arial Unicode MS" pitchFamily="34" charset="-128"/>
                </a:rPr>
                <a:t>optimal</a:t>
              </a:r>
              <a:r>
                <a:rPr lang="en-US" sz="2400">
                  <a:latin typeface="Arial Unicode MS" pitchFamily="34" charset="-128"/>
                </a:rPr>
                <a:t> if it is complete, and only returns cost-minimizing solutions.</a:t>
              </a:r>
            </a:p>
          </p:txBody>
        </p:sp>
        <p:sp>
          <p:nvSpPr>
            <p:cNvPr id="10250" name="Rectangle 8"/>
            <p:cNvSpPr>
              <a:spLocks noChangeArrowheads="1"/>
            </p:cNvSpPr>
            <p:nvPr/>
          </p:nvSpPr>
          <p:spPr bwMode="auto">
            <a:xfrm>
              <a:off x="22" y="2251"/>
              <a:ext cx="5760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81000" indent="-3810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>
                  <a:latin typeface="Arial Unicode MS" pitchFamily="34" charset="-128"/>
                </a:rPr>
                <a:t>In this setting we often don't just want to find just any solution</a:t>
              </a:r>
            </a:p>
            <a:p>
              <a:pPr marL="381000" indent="-381000">
                <a:lnSpc>
                  <a:spcPct val="90000"/>
                </a:lnSpc>
                <a:spcBef>
                  <a:spcPct val="20000"/>
                </a:spcBef>
                <a:buFontTx/>
                <a:buChar char="•"/>
              </a:pPr>
              <a:r>
                <a:rPr lang="en-US" sz="2400" b="1" dirty="0">
                  <a:latin typeface="Arial Unicode MS" pitchFamily="34" charset="-128"/>
                </a:rPr>
                <a:t>we usually want to find the solution that </a:t>
              </a:r>
              <a:r>
                <a:rPr lang="en-US" sz="2400" b="1" dirty="0">
                  <a:solidFill>
                    <a:schemeClr val="accent2"/>
                  </a:solidFill>
                  <a:latin typeface="Arial Unicode MS" pitchFamily="34" charset="-128"/>
                </a:rPr>
                <a:t>minimizes cost</a:t>
              </a:r>
            </a:p>
          </p:txBody>
        </p:sp>
      </p:grpSp>
      <p:graphicFrame>
        <p:nvGraphicFramePr>
          <p:cNvPr id="10242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2268538" y="2339975"/>
          <a:ext cx="4152900" cy="820738"/>
        </p:xfrm>
        <a:graphic>
          <a:graphicData uri="http://schemas.openxmlformats.org/presentationml/2006/ole">
            <p:oleObj spid="_x0000_s10242" name="Equation" r:id="rId4" imgW="21841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6EB306C-7BCD-4CE7-8C47-02BE1DA099F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Lowest-Cost-First Search</a:t>
            </a:r>
          </a:p>
        </p:txBody>
      </p:sp>
      <p:sp>
        <p:nvSpPr>
          <p:cNvPr id="11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323850" y="714356"/>
            <a:ext cx="8820150" cy="502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At each stage, lowest-cost-first search selects a path on the frontier with </a:t>
            </a:r>
            <a:r>
              <a:rPr lang="en-US" sz="2400" dirty="0">
                <a:solidFill>
                  <a:srgbClr val="CC0099"/>
                </a:solidFill>
                <a:latin typeface="Arial Unicode MS" pitchFamily="34" charset="-128"/>
              </a:rPr>
              <a:t>lowest cost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The frontier is a priority queue ordered by path cost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We say ``a path'' because there may be ties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When all arc costs are equal, LCFS is equivalent to ?      </a:t>
            </a:r>
            <a:r>
              <a:rPr lang="en-US" sz="2400" dirty="0" smtClean="0">
                <a:latin typeface="Arial Unicode MS" pitchFamily="34" charset="-128"/>
              </a:rPr>
              <a:t>     </a:t>
            </a:r>
            <a:r>
              <a:rPr lang="en-US" sz="2400" dirty="0">
                <a:latin typeface="Arial Unicode MS" pitchFamily="34" charset="-128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 smtClean="0">
                <a:solidFill>
                  <a:srgbClr val="CC0099"/>
                </a:solidFill>
                <a:latin typeface="Arial Unicode MS" pitchFamily="34" charset="-128"/>
              </a:rPr>
              <a:t>Example of  one step for LCFS</a:t>
            </a:r>
            <a:r>
              <a:rPr lang="en-US" sz="2400" dirty="0" smtClean="0">
                <a:latin typeface="Arial Unicode MS" pitchFamily="34" charset="-128"/>
              </a:rPr>
              <a:t>: </a:t>
            </a:r>
            <a:endParaRPr lang="en-US" sz="2400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the frontier is </a:t>
            </a:r>
            <a:r>
              <a:rPr lang="en-US" sz="2000" i="1" dirty="0">
                <a:latin typeface="Arial Unicode MS" pitchFamily="34" charset="-128"/>
              </a:rPr>
              <a:t>[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i="1" dirty="0">
                <a:latin typeface="Arial Unicode MS" pitchFamily="34" charset="-128"/>
              </a:rPr>
              <a:t>, 5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3</a:t>
            </a:r>
            <a:r>
              <a:rPr lang="en-US" sz="2000" i="1" dirty="0">
                <a:latin typeface="Arial Unicode MS" pitchFamily="34" charset="-128"/>
              </a:rPr>
              <a:t>, 7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 , 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, 11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]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is the lowest-cost node in the frontier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“neighbors” of 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are </a:t>
            </a:r>
            <a:r>
              <a:rPr lang="en-US" sz="2000" i="1" dirty="0">
                <a:latin typeface="Arial Unicode MS" pitchFamily="34" charset="-128"/>
              </a:rPr>
              <a:t>{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9</a:t>
            </a:r>
            <a:r>
              <a:rPr lang="en-US" sz="2000" i="1" dirty="0">
                <a:latin typeface="Arial Unicode MS" pitchFamily="34" charset="-128"/>
              </a:rPr>
              <a:t>, 10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10</a:t>
            </a:r>
            <a:r>
              <a:rPr lang="en-US" sz="2000" i="1" dirty="0">
                <a:latin typeface="Arial Unicode MS" pitchFamily="34" charset="-128"/>
              </a:rPr>
              <a:t>, 15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}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What happens?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is selected, and tested for being a goal.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Neighbors of 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are inserted into the frontier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Thus, the frontier is now </a:t>
            </a:r>
            <a:r>
              <a:rPr lang="en-US" sz="2000" i="1" dirty="0">
                <a:latin typeface="Arial Unicode MS" pitchFamily="34" charset="-128"/>
              </a:rPr>
              <a:t>[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3</a:t>
            </a:r>
            <a:r>
              <a:rPr lang="en-US" sz="2000" i="1" dirty="0">
                <a:latin typeface="Arial Unicode MS" pitchFamily="34" charset="-128"/>
              </a:rPr>
              <a:t>, 7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 , 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9</a:t>
            </a:r>
            <a:r>
              <a:rPr lang="en-US" sz="2000" i="1" dirty="0">
                <a:latin typeface="Arial Unicode MS" pitchFamily="34" charset="-128"/>
              </a:rPr>
              <a:t>, 10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, 11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 p</a:t>
            </a:r>
            <a:r>
              <a:rPr lang="en-US" sz="2000" i="1" baseline="-25000" dirty="0">
                <a:latin typeface="Arial Unicode MS" pitchFamily="34" charset="-128"/>
              </a:rPr>
              <a:t>10</a:t>
            </a:r>
            <a:r>
              <a:rPr lang="en-US" sz="2000" i="1" dirty="0">
                <a:latin typeface="Arial Unicode MS" pitchFamily="34" charset="-128"/>
              </a:rPr>
              <a:t>, 15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]</a:t>
            </a:r>
            <a:r>
              <a:rPr lang="en-US" sz="2000" dirty="0">
                <a:latin typeface="Arial Unicode MS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?         ? is selected next.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Etc. etc.</a:t>
            </a:r>
          </a:p>
        </p:txBody>
      </p:sp>
      <p:pic>
        <p:nvPicPr>
          <p:cNvPr id="1127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6286520"/>
            <a:ext cx="1008063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65C61F8-32CB-4D40-92BC-CF143B5E41E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Lowest-Cost Search (1)</a:t>
            </a:r>
          </a:p>
        </p:txBody>
      </p:sp>
      <p:sp>
        <p:nvSpPr>
          <p:cNvPr id="12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2300" name="Rectangle 4"/>
          <p:cNvSpPr>
            <a:spLocks noChangeArrowheads="1"/>
          </p:cNvSpPr>
          <p:nvPr/>
        </p:nvSpPr>
        <p:spPr bwMode="auto">
          <a:xfrm>
            <a:off x="323850" y="11255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Is LCFS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complete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not in general: a cycle with zero or negative arc costs could be followed forever.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yes, as long as arc costs are strictly positive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Is LCFS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optimal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Not in general.  Why not?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Arc costs could be negative: a path that initially looks high-cost could end up getting a ``refund''.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However, LCFS </a:t>
            </a:r>
            <a:r>
              <a:rPr lang="en-US" sz="2400" b="1" i="1">
                <a:latin typeface="Arial Unicode MS" pitchFamily="34" charset="-128"/>
              </a:rPr>
              <a:t>is</a:t>
            </a:r>
            <a:r>
              <a:rPr lang="en-US" sz="2400">
                <a:latin typeface="Arial Unicode MS" pitchFamily="34" charset="-128"/>
              </a:rPr>
              <a:t> optimal if arc costs are guaranteed to be non-negative.</a:t>
            </a:r>
          </a:p>
        </p:txBody>
      </p:sp>
      <p:pic>
        <p:nvPicPr>
          <p:cNvPr id="123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989138"/>
            <a:ext cx="1008063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FDAD05E-C911-4F85-A531-966D00DED2B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Lowest-Cost Search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3320" name="Rectangle 4"/>
          <p:cNvSpPr>
            <a:spLocks noChangeArrowheads="1"/>
          </p:cNvSpPr>
          <p:nvPr/>
        </p:nvSpPr>
        <p:spPr bwMode="auto">
          <a:xfrm>
            <a:off x="323850" y="11255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What is the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time complexity</a:t>
            </a:r>
            <a:r>
              <a:rPr lang="en-US" sz="2400">
                <a:latin typeface="Arial Unicode MS" pitchFamily="34" charset="-128"/>
              </a:rPr>
              <a:t>, if the maximum path length is </a:t>
            </a:r>
            <a:r>
              <a:rPr lang="en-US" sz="2400" i="1">
                <a:latin typeface="Arial Unicode MS" pitchFamily="34" charset="-128"/>
              </a:rPr>
              <a:t>m</a:t>
            </a:r>
            <a:r>
              <a:rPr lang="en-US" sz="2400">
                <a:latin typeface="Arial Unicode MS" pitchFamily="34" charset="-128"/>
              </a:rPr>
              <a:t> and the maximum branching factor is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 time complexity is </a:t>
            </a:r>
            <a:r>
              <a:rPr lang="en-US" sz="2400" i="1">
                <a:latin typeface="Arial Unicode MS" pitchFamily="34" charset="-128"/>
              </a:rPr>
              <a:t>O(b</a:t>
            </a:r>
            <a:r>
              <a:rPr lang="en-US" sz="2400" i="1" baseline="30000">
                <a:latin typeface="Arial Unicode MS" pitchFamily="34" charset="-128"/>
              </a:rPr>
              <a:t>m</a:t>
            </a:r>
            <a:r>
              <a:rPr lang="en-US" sz="2400" i="1">
                <a:latin typeface="Arial Unicode MS" pitchFamily="34" charset="-128"/>
              </a:rPr>
              <a:t>)</a:t>
            </a:r>
            <a:r>
              <a:rPr lang="en-US" sz="2400">
                <a:latin typeface="Arial Unicode MS" pitchFamily="34" charset="-128"/>
              </a:rPr>
              <a:t>: must examine every node in the tree.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Knowing costs doesn't help here.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What is the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space complexity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Space complexity is </a:t>
            </a:r>
            <a:r>
              <a:rPr lang="en-US" sz="2400" i="1">
                <a:latin typeface="Arial Unicode MS" pitchFamily="34" charset="-128"/>
              </a:rPr>
              <a:t>O(b</a:t>
            </a:r>
            <a:r>
              <a:rPr lang="en-US" sz="2400" i="1" baseline="30000">
                <a:latin typeface="Arial Unicode MS" pitchFamily="34" charset="-128"/>
              </a:rPr>
              <a:t>m</a:t>
            </a:r>
            <a:r>
              <a:rPr lang="en-US" sz="2400" i="1">
                <a:latin typeface="Arial Unicode MS" pitchFamily="34" charset="-128"/>
              </a:rPr>
              <a:t>)</a:t>
            </a:r>
            <a:r>
              <a:rPr lang="en-US" sz="2400">
                <a:latin typeface="Arial Unicode MS" pitchFamily="34" charset="-128"/>
              </a:rPr>
              <a:t>: we must store the whole frontier in 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61" name="Content Placeholder 2"/>
          <p:cNvSpPr>
            <a:spLocks noGrp="1"/>
          </p:cNvSpPr>
          <p:nvPr>
            <p:ph idx="1"/>
          </p:nvPr>
        </p:nvSpPr>
        <p:spPr>
          <a:xfrm>
            <a:off x="285750" y="928688"/>
            <a:ext cx="8572500" cy="450056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Apply basic properties of search algorithms: completeness, optimality, time and space complexity of search algorithms. 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038FEA-A479-47B8-80C6-7A0EB605C71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4313" y="214313"/>
            <a:ext cx="8929687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Learning Goals for Search  (up to today)</a:t>
            </a:r>
          </a:p>
        </p:txBody>
      </p:sp>
      <p:graphicFrame>
        <p:nvGraphicFramePr>
          <p:cNvPr id="7" name="Group 38"/>
          <p:cNvGraphicFramePr>
            <a:graphicFrameLocks/>
          </p:cNvGraphicFramePr>
          <p:nvPr/>
        </p:nvGraphicFramePr>
        <p:xfrm>
          <a:off x="357188" y="2286000"/>
          <a:ext cx="8786841" cy="3786214"/>
        </p:xfrm>
        <a:graphic>
          <a:graphicData uri="http://schemas.openxmlformats.org/drawingml/2006/table">
            <a:tbl>
              <a:tblPr/>
              <a:tblGrid>
                <a:gridCol w="1756706"/>
                <a:gridCol w="1933867"/>
                <a:gridCol w="1582857"/>
                <a:gridCol w="1756705"/>
                <a:gridCol w="1756706"/>
              </a:tblGrid>
              <a:tr h="87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50056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Select the most appropriate search algorithms for specific problems.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BFS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DFS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IDS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ea typeface="+mn-ea"/>
                <a:cs typeface="+mn-cs"/>
              </a:rPr>
              <a:t>BidirS</a:t>
            </a:r>
            <a:r>
              <a:rPr lang="en-US" sz="2800" dirty="0" smtClean="0">
                <a:ea typeface="+mn-ea"/>
                <a:cs typeface="+mn-cs"/>
              </a:rPr>
              <a:t>-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LCFS vs. BFS –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A* vs. B&amp;B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IDA*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MBA*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3200" dirty="0" smtClean="0"/>
              <a:t>Define/read/write/trace/debug </a:t>
            </a:r>
            <a:r>
              <a:rPr lang="en-US" sz="3200" dirty="0"/>
              <a:t>different search algorithms  </a:t>
            </a:r>
            <a:endParaRPr lang="en-US" sz="32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With / Without cost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Informed / Uninformed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7A56F2-0A61-4E3E-BCDE-E10208F59E2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4313" y="142875"/>
            <a:ext cx="8929687" cy="10715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Learning Goals for Search (cont’) </a:t>
            </a:r>
          </a:p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(up to today)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ADD871F-1EE4-4244-9BDC-6E172F8A342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40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Beyond uninformed search…. </a:t>
            </a:r>
            <a:endParaRPr lang="en-US" dirty="0" smtClean="0"/>
          </a:p>
        </p:txBody>
      </p:sp>
      <p:sp>
        <p:nvSpPr>
          <p:cNvPr id="16405" name="Rectangle 4"/>
          <p:cNvSpPr>
            <a:spLocks noChangeArrowheads="1"/>
          </p:cNvSpPr>
          <p:nvPr/>
        </p:nvSpPr>
        <p:spPr bwMode="auto">
          <a:xfrm>
            <a:off x="500063" y="1571625"/>
            <a:ext cx="8458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 Unicode MS" pitchFamily="34" charset="-128"/>
              </a:rPr>
              <a:t>So far the selection of the next path to examine (and possibly expand) is based on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3AD500B-C344-4A0A-94F2-571625571CD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36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b="1" smtClean="0"/>
              <a:t>Recap DFS vs BFS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Uninformed Iterative Deepening (IDS)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 with Costs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06D8E3-F18C-4BEE-BF04-3B983A59659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500063" y="2071688"/>
            <a:ext cx="84582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Arial Unicode MS" pitchFamily="34" charset="-128"/>
              </a:rPr>
              <a:t>Start </a:t>
            </a:r>
            <a:r>
              <a:rPr lang="en-US" sz="3200" b="1" dirty="0">
                <a:latin typeface="Arial Unicode MS" pitchFamily="34" charset="-128"/>
              </a:rPr>
              <a:t>Heuristic Search</a:t>
            </a:r>
            <a:r>
              <a:rPr lang="en-US" sz="3200" dirty="0">
                <a:latin typeface="Arial Unicode MS" pitchFamily="34" charset="-128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latin typeface="Arial Unicode MS" pitchFamily="34" charset="-128"/>
              </a:rPr>
              <a:t>(textbook.: start </a:t>
            </a:r>
            <a:r>
              <a:rPr lang="en-US" sz="3200" dirty="0" smtClean="0">
                <a:latin typeface="Arial Unicode MS" pitchFamily="34" charset="-128"/>
              </a:rPr>
              <a:t>3.6)</a:t>
            </a:r>
            <a:endParaRPr lang="en-US" sz="32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DDBF219-1412-4F34-97F2-4059EC3BF64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Recap: Graph Search Algorithm </a:t>
            </a:r>
          </a:p>
        </p:txBody>
      </p:sp>
      <p:sp>
        <p:nvSpPr>
          <p:cNvPr id="3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3085" name="Rectangle 5"/>
          <p:cNvSpPr>
            <a:spLocks noChangeArrowheads="1"/>
          </p:cNvSpPr>
          <p:nvPr/>
        </p:nvSpPr>
        <p:spPr bwMode="auto">
          <a:xfrm>
            <a:off x="214313" y="5500688"/>
            <a:ext cx="8715375" cy="9286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 what aspects DFS and BFS differ when we look at the generic graph search algorithm? </a:t>
            </a: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3086" name="Rectangle 3"/>
          <p:cNvSpPr>
            <a:spLocks noChangeArrowheads="1"/>
          </p:cNvSpPr>
          <p:nvPr/>
        </p:nvSpPr>
        <p:spPr bwMode="auto">
          <a:xfrm>
            <a:off x="0" y="1000108"/>
            <a:ext cx="8429625" cy="42862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Input: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a graph, a start node, Boolean procedure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goal(n)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that tests if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is a goal node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frontier:= </a:t>
            </a:r>
            <a:r>
              <a:rPr lang="en-US" sz="2000" dirty="0">
                <a:latin typeface="Arial Unicode MS" pitchFamily="34" charset="-128"/>
              </a:rPr>
              <a:t>[&lt;</a:t>
            </a:r>
            <a:r>
              <a:rPr lang="en-US" sz="2000" i="1" dirty="0">
                <a:latin typeface="Arial Unicode MS" pitchFamily="34" charset="-128"/>
              </a:rPr>
              <a:t>s</a:t>
            </a:r>
            <a:r>
              <a:rPr lang="en-US" sz="2000" dirty="0">
                <a:latin typeface="Arial Unicode MS" pitchFamily="34" charset="-128"/>
              </a:rPr>
              <a:t>&gt;: </a:t>
            </a:r>
            <a:r>
              <a:rPr lang="en-US" sz="2000" i="1" dirty="0">
                <a:latin typeface="Arial Unicode MS" pitchFamily="34" charset="-128"/>
              </a:rPr>
              <a:t>s</a:t>
            </a:r>
            <a:r>
              <a:rPr lang="en-US" sz="2000" dirty="0">
                <a:latin typeface="Arial Unicode MS" pitchFamily="34" charset="-128"/>
              </a:rPr>
              <a:t> is a start node];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While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 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is not empty:</a:t>
            </a:r>
            <a:endParaRPr lang="en-US" sz="20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     select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and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remove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path  &lt;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,….,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&gt; from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frontier; </a:t>
            </a:r>
            <a:endParaRPr lang="en-US" sz="20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     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goal(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             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&lt;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,….,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&gt;; 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For every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neighbor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of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endParaRPr lang="en-US" sz="20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       add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&lt;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,….,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,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n&gt;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to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6DFB6B3-5EBC-409F-A5E1-FCAC3B892E3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Recap: Comparison of DFS and BFS</a:t>
            </a:r>
          </a:p>
        </p:txBody>
      </p:sp>
      <p:sp>
        <p:nvSpPr>
          <p:cNvPr id="411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394278" name="Group 38"/>
          <p:cNvGraphicFramePr>
            <a:graphicFrameLocks noGrp="1"/>
          </p:cNvGraphicFramePr>
          <p:nvPr>
            <p:ph sz="half" idx="2"/>
          </p:nvPr>
        </p:nvGraphicFramePr>
        <p:xfrm>
          <a:off x="323850" y="1773238"/>
          <a:ext cx="8424863" cy="2951163"/>
        </p:xfrm>
        <a:graphic>
          <a:graphicData uri="http://schemas.openxmlformats.org/drawingml/2006/table">
            <a:tbl>
              <a:tblPr/>
              <a:tblGrid>
                <a:gridCol w="1684338"/>
                <a:gridCol w="1854200"/>
                <a:gridCol w="1517650"/>
                <a:gridCol w="1684337"/>
                <a:gridCol w="1684338"/>
              </a:tblGrid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B236A1C-E045-49A6-8354-C7F1EC6937E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3600" b="1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b="1" smtClean="0">
                <a:solidFill>
                  <a:schemeClr val="bg2"/>
                </a:solidFill>
              </a:rPr>
              <a:t>Recap DFS vs BFS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/>
              <a:t>Uninformed Iterative Deepening (IDS)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 with Costs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FC4F8B-13BF-4230-A52A-88F856B0BC8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Iterative Deepening </a:t>
            </a:r>
            <a:r>
              <a:rPr lang="en-US" sz="2800" smtClean="0"/>
              <a:t>(sec 3.6.3)</a:t>
            </a:r>
            <a:endParaRPr lang="en-US" smtClean="0"/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250825" y="1052513"/>
            <a:ext cx="82089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How can we achieve an acceptable (linear) space complexity maintaining completeness and optimality?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7812088" y="549275"/>
          <a:ext cx="677862" cy="1458913"/>
        </p:xfrm>
        <a:graphic>
          <a:graphicData uri="http://schemas.openxmlformats.org/presentationml/2006/ole">
            <p:oleObj spid="_x0000_s5122" name="Clip" r:id="rId4" imgW="1857600" imgH="3995640" progId="MS_ClipArt_Gallery.2">
              <p:embed/>
            </p:oleObj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5750" y="4929188"/>
            <a:ext cx="82089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Key Idea:</a:t>
            </a:r>
            <a:r>
              <a:rPr lang="en-US" sz="2400">
                <a:latin typeface="Arial Unicode MS" pitchFamily="34" charset="-128"/>
              </a:rPr>
              <a:t> let’s re-compute elements of the frontier rather than saving them.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graphicFrame>
        <p:nvGraphicFramePr>
          <p:cNvPr id="9" name="Group 38"/>
          <p:cNvGraphicFramePr>
            <a:graphicFrameLocks/>
          </p:cNvGraphicFramePr>
          <p:nvPr/>
        </p:nvGraphicFramePr>
        <p:xfrm>
          <a:off x="285750" y="2000250"/>
          <a:ext cx="8429684" cy="2928958"/>
        </p:xfrm>
        <a:graphic>
          <a:graphicData uri="http://schemas.openxmlformats.org/drawingml/2006/table">
            <a:tbl>
              <a:tblPr/>
              <a:tblGrid>
                <a:gridCol w="1685302"/>
                <a:gridCol w="1855261"/>
                <a:gridCol w="1518518"/>
                <a:gridCol w="1685301"/>
                <a:gridCol w="1685302"/>
              </a:tblGrid>
              <a:tr h="7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E8F819-9F11-488F-A70B-64413B2A956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Iterative Deepening in Essence</a:t>
            </a:r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357158" y="1214422"/>
            <a:ext cx="8208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 dirty="0">
                <a:latin typeface="Arial Unicode MS" pitchFamily="34" charset="-128"/>
              </a:rPr>
              <a:t>Look with DFS </a:t>
            </a:r>
            <a:r>
              <a:rPr lang="en-US" sz="2400" dirty="0">
                <a:latin typeface="Arial Unicode MS" pitchFamily="34" charset="-128"/>
              </a:rPr>
              <a:t>for solutions at depth </a:t>
            </a:r>
            <a:r>
              <a:rPr lang="en-US" sz="2400" dirty="0" smtClean="0">
                <a:latin typeface="Arial Unicode MS" pitchFamily="34" charset="-128"/>
              </a:rPr>
              <a:t>1</a:t>
            </a:r>
            <a:r>
              <a:rPr lang="en-US" sz="2400" dirty="0">
                <a:latin typeface="Arial Unicode MS" pitchFamily="34" charset="-128"/>
              </a:rPr>
              <a:t>, then 2, then 3, etc.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latin typeface="Arial Unicode MS" pitchFamily="34" charset="-128"/>
              </a:rPr>
              <a:t>If a solution cannot be found at depth </a:t>
            </a:r>
            <a:r>
              <a:rPr lang="en-US" sz="2400" i="1" dirty="0">
                <a:latin typeface="Arial Unicode MS" pitchFamily="34" charset="-128"/>
              </a:rPr>
              <a:t>D</a:t>
            </a:r>
            <a:r>
              <a:rPr lang="en-US" sz="2400" dirty="0">
                <a:latin typeface="Arial Unicode MS" pitchFamily="34" charset="-128"/>
              </a:rPr>
              <a:t>, look for a solution at depth </a:t>
            </a:r>
            <a:r>
              <a:rPr lang="en-US" sz="2400" i="1" dirty="0">
                <a:latin typeface="Arial Unicode MS" pitchFamily="34" charset="-128"/>
              </a:rPr>
              <a:t>D </a:t>
            </a:r>
            <a:r>
              <a:rPr lang="en-US" sz="2400" dirty="0">
                <a:latin typeface="Arial Unicode MS" pitchFamily="34" charset="-128"/>
              </a:rPr>
              <a:t>+ 1.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latin typeface="Arial Unicode MS" pitchFamily="34" charset="-128"/>
              </a:rPr>
              <a:t>You need a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depth-bounded depth-first searcher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latin typeface="Arial Unicode MS" pitchFamily="34" charset="-128"/>
              </a:rPr>
              <a:t>Given a bound B you simply assume that paths of length B cannot be expanded….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EB4615-D208-4D9F-A509-C850DE630A67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67000" y="1871663"/>
            <a:ext cx="457200" cy="609600"/>
            <a:chOff x="1728" y="624"/>
            <a:chExt cx="288" cy="384"/>
          </a:xfrm>
        </p:grpSpPr>
        <p:sp>
          <p:nvSpPr>
            <p:cNvPr id="7290" name="Line 3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Line 4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Oval 5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3" name="Oval 6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29200" y="2481263"/>
            <a:ext cx="457200" cy="609600"/>
            <a:chOff x="1728" y="624"/>
            <a:chExt cx="288" cy="384"/>
          </a:xfrm>
        </p:grpSpPr>
        <p:sp>
          <p:nvSpPr>
            <p:cNvPr id="7286" name="Line 8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Line 9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Oval 10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" name="Oval 11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357188" y="714375"/>
            <a:ext cx="1154112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/>
          </a:p>
          <a:p>
            <a:pPr eaLnBrk="0" hangingPunct="0">
              <a:lnSpc>
                <a:spcPct val="40000"/>
              </a:lnSpc>
            </a:pPr>
            <a:r>
              <a:rPr lang="en-US" sz="2000"/>
              <a:t>depth = 1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depth = 2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depth = 3</a:t>
            </a:r>
          </a:p>
        </p:txBody>
      </p:sp>
      <p:sp>
        <p:nvSpPr>
          <p:cNvPr id="448526" name="Oval 14"/>
          <p:cNvSpPr>
            <a:spLocks noChangeArrowheads="1"/>
          </p:cNvSpPr>
          <p:nvPr/>
        </p:nvSpPr>
        <p:spPr bwMode="auto">
          <a:xfrm>
            <a:off x="1905000" y="9445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438400" y="957263"/>
            <a:ext cx="457200" cy="685800"/>
            <a:chOff x="1536" y="603"/>
            <a:chExt cx="288" cy="432"/>
          </a:xfrm>
        </p:grpSpPr>
        <p:grpSp>
          <p:nvGrpSpPr>
            <p:cNvPr id="7280" name="Group 16"/>
            <p:cNvGrpSpPr>
              <a:grpSpLocks/>
            </p:cNvGrpSpPr>
            <p:nvPr/>
          </p:nvGrpSpPr>
          <p:grpSpPr bwMode="auto">
            <a:xfrm>
              <a:off x="1536" y="651"/>
              <a:ext cx="288" cy="384"/>
              <a:chOff x="1728" y="624"/>
              <a:chExt cx="288" cy="384"/>
            </a:xfrm>
          </p:grpSpPr>
          <p:sp>
            <p:nvSpPr>
              <p:cNvPr id="7282" name="Line 17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" name="Line 18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" name="Oval 19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5" name="Oval 20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81" name="Oval 21"/>
            <p:cNvSpPr>
              <a:spLocks noChangeArrowheads="1"/>
            </p:cNvSpPr>
            <p:nvPr/>
          </p:nvSpPr>
          <p:spPr bwMode="auto">
            <a:xfrm>
              <a:off x="1632" y="603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8534" name="Oval 22"/>
          <p:cNvSpPr>
            <a:spLocks noChangeArrowheads="1"/>
          </p:cNvSpPr>
          <p:nvPr/>
        </p:nvSpPr>
        <p:spPr bwMode="auto">
          <a:xfrm>
            <a:off x="1905000" y="179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733800" y="1795463"/>
            <a:ext cx="457200" cy="685800"/>
            <a:chOff x="1728" y="576"/>
            <a:chExt cx="288" cy="432"/>
          </a:xfrm>
        </p:grpSpPr>
        <p:sp>
          <p:nvSpPr>
            <p:cNvPr id="7275" name="Line 24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Line 25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Oval 26"/>
            <p:cNvSpPr>
              <a:spLocks noChangeArrowheads="1"/>
            </p:cNvSpPr>
            <p:nvPr/>
          </p:nvSpPr>
          <p:spPr bwMode="auto">
            <a:xfrm>
              <a:off x="1824" y="5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" name="Oval 27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" name="Oval 28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3581400" y="2481263"/>
            <a:ext cx="457200" cy="609600"/>
            <a:chOff x="1728" y="624"/>
            <a:chExt cx="288" cy="384"/>
          </a:xfrm>
        </p:grpSpPr>
        <p:sp>
          <p:nvSpPr>
            <p:cNvPr id="7271" name="Line 30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Line 31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" name="Oval 32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" name="Oval 33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876800" y="1871663"/>
            <a:ext cx="457200" cy="685800"/>
            <a:chOff x="1728" y="576"/>
            <a:chExt cx="288" cy="432"/>
          </a:xfrm>
        </p:grpSpPr>
        <p:sp>
          <p:nvSpPr>
            <p:cNvPr id="7266" name="Line 35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Line 36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Oval 37"/>
            <p:cNvSpPr>
              <a:spLocks noChangeArrowheads="1"/>
            </p:cNvSpPr>
            <p:nvPr/>
          </p:nvSpPr>
          <p:spPr bwMode="auto">
            <a:xfrm>
              <a:off x="1824" y="5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9" name="Oval 38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" name="Oval 39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2" name="Line 40"/>
          <p:cNvSpPr>
            <a:spLocks noChangeShapeType="1"/>
          </p:cNvSpPr>
          <p:nvPr/>
        </p:nvSpPr>
        <p:spPr bwMode="auto">
          <a:xfrm>
            <a:off x="76200" y="80486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41"/>
          <p:cNvSpPr>
            <a:spLocks noChangeShapeType="1"/>
          </p:cNvSpPr>
          <p:nvPr/>
        </p:nvSpPr>
        <p:spPr bwMode="auto">
          <a:xfrm>
            <a:off x="0" y="170021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42"/>
          <p:cNvSpPr>
            <a:spLocks noChangeShapeType="1"/>
          </p:cNvSpPr>
          <p:nvPr/>
        </p:nvSpPr>
        <p:spPr bwMode="auto">
          <a:xfrm>
            <a:off x="76200" y="316706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8555" name="Oval 43"/>
          <p:cNvSpPr>
            <a:spLocks noChangeArrowheads="1"/>
          </p:cNvSpPr>
          <p:nvPr/>
        </p:nvSpPr>
        <p:spPr bwMode="auto">
          <a:xfrm>
            <a:off x="2819400" y="179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1905000" y="3243263"/>
            <a:ext cx="6934200" cy="1981200"/>
            <a:chOff x="1200" y="1920"/>
            <a:chExt cx="4368" cy="1248"/>
          </a:xfrm>
        </p:grpSpPr>
        <p:grpSp>
          <p:nvGrpSpPr>
            <p:cNvPr id="7188" name="Group 45"/>
            <p:cNvGrpSpPr>
              <a:grpSpLocks/>
            </p:cNvGrpSpPr>
            <p:nvPr/>
          </p:nvGrpSpPr>
          <p:grpSpPr bwMode="auto">
            <a:xfrm>
              <a:off x="2880" y="2352"/>
              <a:ext cx="288" cy="384"/>
              <a:chOff x="1728" y="624"/>
              <a:chExt cx="288" cy="384"/>
            </a:xfrm>
          </p:grpSpPr>
          <p:sp>
            <p:nvSpPr>
              <p:cNvPr id="7262" name="Line 46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Line 47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Oval 48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5" name="Oval 49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89" name="Oval 50"/>
            <p:cNvSpPr>
              <a:spLocks noChangeArrowheads="1"/>
            </p:cNvSpPr>
            <p:nvPr/>
          </p:nvSpPr>
          <p:spPr bwMode="auto">
            <a:xfrm>
              <a:off x="1200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90" name="Group 51"/>
            <p:cNvGrpSpPr>
              <a:grpSpLocks/>
            </p:cNvGrpSpPr>
            <p:nvPr/>
          </p:nvGrpSpPr>
          <p:grpSpPr bwMode="auto">
            <a:xfrm>
              <a:off x="2064" y="1920"/>
              <a:ext cx="288" cy="432"/>
              <a:chOff x="1728" y="576"/>
              <a:chExt cx="288" cy="432"/>
            </a:xfrm>
          </p:grpSpPr>
          <p:sp>
            <p:nvSpPr>
              <p:cNvPr id="7257" name="Line 52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Line 53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Oval 54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0" name="Oval 55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1" name="Oval 56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1" name="Group 57"/>
            <p:cNvGrpSpPr>
              <a:grpSpLocks/>
            </p:cNvGrpSpPr>
            <p:nvPr/>
          </p:nvGrpSpPr>
          <p:grpSpPr bwMode="auto">
            <a:xfrm>
              <a:off x="1968" y="2352"/>
              <a:ext cx="288" cy="384"/>
              <a:chOff x="1728" y="624"/>
              <a:chExt cx="288" cy="384"/>
            </a:xfrm>
          </p:grpSpPr>
          <p:sp>
            <p:nvSpPr>
              <p:cNvPr id="7253" name="Line 58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Line 59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Oval 60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6" name="Oval 61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2" name="Group 62"/>
            <p:cNvGrpSpPr>
              <a:grpSpLocks/>
            </p:cNvGrpSpPr>
            <p:nvPr/>
          </p:nvGrpSpPr>
          <p:grpSpPr bwMode="auto">
            <a:xfrm>
              <a:off x="2784" y="1968"/>
              <a:ext cx="288" cy="432"/>
              <a:chOff x="1728" y="576"/>
              <a:chExt cx="288" cy="432"/>
            </a:xfrm>
          </p:grpSpPr>
          <p:sp>
            <p:nvSpPr>
              <p:cNvPr id="7248" name="Line 63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Line 64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Oval 65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1" name="Oval 66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2" name="Oval 67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3" name="Group 68"/>
            <p:cNvGrpSpPr>
              <a:grpSpLocks/>
            </p:cNvGrpSpPr>
            <p:nvPr/>
          </p:nvGrpSpPr>
          <p:grpSpPr bwMode="auto">
            <a:xfrm>
              <a:off x="3504" y="1920"/>
              <a:ext cx="288" cy="432"/>
              <a:chOff x="1728" y="576"/>
              <a:chExt cx="288" cy="432"/>
            </a:xfrm>
          </p:grpSpPr>
          <p:sp>
            <p:nvSpPr>
              <p:cNvPr id="7243" name="Line 69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Line 70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Oval 71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6" name="Oval 72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7" name="Oval 73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4" name="Group 74"/>
            <p:cNvGrpSpPr>
              <a:grpSpLocks/>
            </p:cNvGrpSpPr>
            <p:nvPr/>
          </p:nvGrpSpPr>
          <p:grpSpPr bwMode="auto">
            <a:xfrm>
              <a:off x="3408" y="2352"/>
              <a:ext cx="288" cy="384"/>
              <a:chOff x="1728" y="624"/>
              <a:chExt cx="288" cy="384"/>
            </a:xfrm>
          </p:grpSpPr>
          <p:sp>
            <p:nvSpPr>
              <p:cNvPr id="7239" name="Line 75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Line 76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Oval 77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2" name="Oval 78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5" name="Group 79"/>
            <p:cNvGrpSpPr>
              <a:grpSpLocks/>
            </p:cNvGrpSpPr>
            <p:nvPr/>
          </p:nvGrpSpPr>
          <p:grpSpPr bwMode="auto">
            <a:xfrm>
              <a:off x="3312" y="2736"/>
              <a:ext cx="288" cy="384"/>
              <a:chOff x="1728" y="624"/>
              <a:chExt cx="288" cy="384"/>
            </a:xfrm>
          </p:grpSpPr>
          <p:sp>
            <p:nvSpPr>
              <p:cNvPr id="7235" name="Line 80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Line 81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Oval 82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8" name="Oval 83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6" name="Group 84"/>
            <p:cNvGrpSpPr>
              <a:grpSpLocks/>
            </p:cNvGrpSpPr>
            <p:nvPr/>
          </p:nvGrpSpPr>
          <p:grpSpPr bwMode="auto">
            <a:xfrm>
              <a:off x="4128" y="1920"/>
              <a:ext cx="288" cy="432"/>
              <a:chOff x="1728" y="576"/>
              <a:chExt cx="288" cy="432"/>
            </a:xfrm>
          </p:grpSpPr>
          <p:sp>
            <p:nvSpPr>
              <p:cNvPr id="7230" name="Line 85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Line 86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Oval 87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3" name="Oval 88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4" name="Oval 89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7" name="Group 90"/>
            <p:cNvGrpSpPr>
              <a:grpSpLocks/>
            </p:cNvGrpSpPr>
            <p:nvPr/>
          </p:nvGrpSpPr>
          <p:grpSpPr bwMode="auto">
            <a:xfrm>
              <a:off x="4032" y="2352"/>
              <a:ext cx="288" cy="384"/>
              <a:chOff x="1728" y="624"/>
              <a:chExt cx="288" cy="384"/>
            </a:xfrm>
          </p:grpSpPr>
          <p:sp>
            <p:nvSpPr>
              <p:cNvPr id="7226" name="Line 91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7" name="Line 92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Oval 93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9" name="Oval 94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8" name="Group 95"/>
            <p:cNvGrpSpPr>
              <a:grpSpLocks/>
            </p:cNvGrpSpPr>
            <p:nvPr/>
          </p:nvGrpSpPr>
          <p:grpSpPr bwMode="auto">
            <a:xfrm>
              <a:off x="4128" y="2736"/>
              <a:ext cx="288" cy="384"/>
              <a:chOff x="1728" y="624"/>
              <a:chExt cx="288" cy="384"/>
            </a:xfrm>
          </p:grpSpPr>
          <p:sp>
            <p:nvSpPr>
              <p:cNvPr id="7222" name="Line 96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3" name="Line 97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4" name="Oval 98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5" name="Oval 99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9" name="Group 100"/>
            <p:cNvGrpSpPr>
              <a:grpSpLocks/>
            </p:cNvGrpSpPr>
            <p:nvPr/>
          </p:nvGrpSpPr>
          <p:grpSpPr bwMode="auto">
            <a:xfrm>
              <a:off x="5088" y="1968"/>
              <a:ext cx="288" cy="432"/>
              <a:chOff x="1728" y="576"/>
              <a:chExt cx="288" cy="432"/>
            </a:xfrm>
          </p:grpSpPr>
          <p:sp>
            <p:nvSpPr>
              <p:cNvPr id="7217" name="Line 101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Line 102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Oval 103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0" name="Oval 104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1" name="Oval 105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00" name="Group 106"/>
            <p:cNvGrpSpPr>
              <a:grpSpLocks/>
            </p:cNvGrpSpPr>
            <p:nvPr/>
          </p:nvGrpSpPr>
          <p:grpSpPr bwMode="auto">
            <a:xfrm>
              <a:off x="5184" y="2400"/>
              <a:ext cx="288" cy="384"/>
              <a:chOff x="1728" y="624"/>
              <a:chExt cx="288" cy="384"/>
            </a:xfrm>
          </p:grpSpPr>
          <p:sp>
            <p:nvSpPr>
              <p:cNvPr id="7213" name="Line 107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Line 108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Oval 109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6" name="Oval 110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01" name="Group 111"/>
            <p:cNvGrpSpPr>
              <a:grpSpLocks/>
            </p:cNvGrpSpPr>
            <p:nvPr/>
          </p:nvGrpSpPr>
          <p:grpSpPr bwMode="auto">
            <a:xfrm>
              <a:off x="5280" y="2784"/>
              <a:ext cx="288" cy="384"/>
              <a:chOff x="1728" y="624"/>
              <a:chExt cx="288" cy="384"/>
            </a:xfrm>
          </p:grpSpPr>
          <p:sp>
            <p:nvSpPr>
              <p:cNvPr id="7209" name="Line 112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113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Oval 114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2" name="Oval 115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2" name="Text Box 116"/>
            <p:cNvSpPr txBox="1">
              <a:spLocks noChangeArrowheads="1"/>
            </p:cNvSpPr>
            <p:nvPr/>
          </p:nvSpPr>
          <p:spPr bwMode="auto">
            <a:xfrm>
              <a:off x="4368" y="1920"/>
              <a:ext cx="65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5400"/>
                <a:t>. . .</a:t>
              </a:r>
            </a:p>
          </p:txBody>
        </p:sp>
        <p:grpSp>
          <p:nvGrpSpPr>
            <p:cNvPr id="7203" name="Group 117"/>
            <p:cNvGrpSpPr>
              <a:grpSpLocks/>
            </p:cNvGrpSpPr>
            <p:nvPr/>
          </p:nvGrpSpPr>
          <p:grpSpPr bwMode="auto">
            <a:xfrm>
              <a:off x="1488" y="2004"/>
              <a:ext cx="288" cy="336"/>
              <a:chOff x="1728" y="624"/>
              <a:chExt cx="288" cy="384"/>
            </a:xfrm>
          </p:grpSpPr>
          <p:sp>
            <p:nvSpPr>
              <p:cNvPr id="7205" name="Line 118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Line 119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Oval 120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8" name="Oval 121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4" name="Oval 122"/>
            <p:cNvSpPr>
              <a:spLocks noChangeArrowheads="1"/>
            </p:cNvSpPr>
            <p:nvPr/>
          </p:nvSpPr>
          <p:spPr bwMode="auto">
            <a:xfrm>
              <a:off x="1584" y="1920"/>
              <a:ext cx="96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7" name="Line 123"/>
          <p:cNvSpPr>
            <a:spLocks noChangeShapeType="1"/>
          </p:cNvSpPr>
          <p:nvPr/>
        </p:nvSpPr>
        <p:spPr bwMode="auto">
          <a:xfrm>
            <a:off x="0" y="530066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26" grpId="0" animBg="1"/>
      <p:bldP spid="448534" grpId="0" animBg="1"/>
      <p:bldP spid="4485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(Time) Complexity of Iterative Deepening</a:t>
            </a:r>
          </a:p>
        </p:txBody>
      </p:sp>
      <p:sp>
        <p:nvSpPr>
          <p:cNvPr id="8230" name="Rectangle 3"/>
          <p:cNvSpPr>
            <a:spLocks noChangeArrowheads="1"/>
          </p:cNvSpPr>
          <p:nvPr/>
        </p:nvSpPr>
        <p:spPr bwMode="auto">
          <a:xfrm>
            <a:off x="0" y="765175"/>
            <a:ext cx="92884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Complexity of solution at depth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m</a:t>
            </a: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with branching factor </a:t>
            </a:r>
            <a:r>
              <a:rPr lang="en-US" i="1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</a:p>
          <a:p>
            <a:pPr marL="342900" indent="-342900">
              <a:spcBef>
                <a:spcPct val="20000"/>
              </a:spcBef>
            </a:pPr>
            <a:endParaRPr lang="en-US" b="1" i="1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214563" y="1500188"/>
            <a:ext cx="21431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Total # of paths at that level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143375" y="1500188"/>
            <a:ext cx="23574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#times created by BFS (or DFS)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6429375" y="1571625"/>
            <a:ext cx="18573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#times created by 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24398</TotalTime>
  <Words>1369</Words>
  <Application>Microsoft Office PowerPoint</Application>
  <PresentationFormat>On-screen Show (4:3)</PresentationFormat>
  <Paragraphs>252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Times New Roman</vt:lpstr>
      <vt:lpstr>Arial</vt:lpstr>
      <vt:lpstr>Arial Unicode MS</vt:lpstr>
      <vt:lpstr>Wingdings</vt:lpstr>
      <vt:lpstr>Symbol</vt:lpstr>
      <vt:lpstr>Default Design</vt:lpstr>
      <vt:lpstr>Microsoft Clip Gallery</vt:lpstr>
      <vt:lpstr>Microsoft Equation 3.0</vt:lpstr>
      <vt:lpstr>Slide 1</vt:lpstr>
      <vt:lpstr>Lecture Overview</vt:lpstr>
      <vt:lpstr>Recap: Graph Search Algorithm </vt:lpstr>
      <vt:lpstr>Recap: Comparison of DFS and BFS</vt:lpstr>
      <vt:lpstr>Lecture Overview</vt:lpstr>
      <vt:lpstr>Iterative Deepening (sec 3.6.3)</vt:lpstr>
      <vt:lpstr>Iterative Deepening in Essence</vt:lpstr>
      <vt:lpstr>Slide 8</vt:lpstr>
      <vt:lpstr>(Time) Complexity of Iterative Deepening</vt:lpstr>
      <vt:lpstr>(Time) Complexity of Iterative Deepening</vt:lpstr>
      <vt:lpstr>Lecture Overview</vt:lpstr>
      <vt:lpstr>Example: Romania</vt:lpstr>
      <vt:lpstr>Search with Costs</vt:lpstr>
      <vt:lpstr>Lowest-Cost-First Search</vt:lpstr>
      <vt:lpstr>Analysis of Lowest-Cost Search (1)</vt:lpstr>
      <vt:lpstr>Analysis of Lowest-Cost Search</vt:lpstr>
      <vt:lpstr>Slide 17</vt:lpstr>
      <vt:lpstr>Slide 18</vt:lpstr>
      <vt:lpstr>Beyond uninformed search…. 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428</cp:revision>
  <dcterms:created xsi:type="dcterms:W3CDTF">2000-08-26T02:46:38Z</dcterms:created>
  <dcterms:modified xsi:type="dcterms:W3CDTF">2010-01-16T00:17:28Z</dcterms:modified>
</cp:coreProperties>
</file>