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98" r:id="rId2"/>
    <p:sldId id="415" r:id="rId3"/>
    <p:sldId id="410" r:id="rId4"/>
    <p:sldId id="368" r:id="rId5"/>
    <p:sldId id="412" r:id="rId6"/>
    <p:sldId id="380" r:id="rId7"/>
    <p:sldId id="406" r:id="rId8"/>
    <p:sldId id="413" r:id="rId9"/>
    <p:sldId id="382" r:id="rId10"/>
    <p:sldId id="383" r:id="rId11"/>
    <p:sldId id="384" r:id="rId12"/>
    <p:sldId id="395" r:id="rId13"/>
    <p:sldId id="397" r:id="rId14"/>
    <p:sldId id="398" r:id="rId15"/>
    <p:sldId id="402" r:id="rId16"/>
    <p:sldId id="403" r:id="rId17"/>
    <p:sldId id="404" r:id="rId18"/>
    <p:sldId id="405" r:id="rId19"/>
    <p:sldId id="407" r:id="rId20"/>
    <p:sldId id="411" r:id="rId21"/>
    <p:sldId id="409" r:id="rId22"/>
    <p:sldId id="414" r:id="rId23"/>
  </p:sldIdLst>
  <p:sldSz cx="9144000" cy="6858000" type="screen4x3"/>
  <p:notesSz cx="6997700" cy="92837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81457" autoAdjust="0"/>
  </p:normalViewPr>
  <p:slideViewPr>
    <p:cSldViewPr>
      <p:cViewPr>
        <p:scale>
          <a:sx n="66" d="100"/>
          <a:sy n="66" d="100"/>
        </p:scale>
        <p:origin x="-642" y="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32"/>
    </p:cViewPr>
  </p:sorterViewPr>
  <p:notesViewPr>
    <p:cSldViewPr>
      <p:cViewPr>
        <p:scale>
          <a:sx n="100" d="100"/>
          <a:sy n="100" d="100"/>
        </p:scale>
        <p:origin x="-864" y="282"/>
      </p:cViewPr>
      <p:guideLst>
        <p:guide orient="horz" pos="2924"/>
        <p:guide pos="220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4498"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34499"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34500" name="Rectangle 4"/>
          <p:cNvSpPr>
            <a:spLocks noGrp="1" noChangeArrowheads="1"/>
          </p:cNvSpPr>
          <p:nvPr>
            <p:ph type="ftr" sz="quarter" idx="2"/>
          </p:nvPr>
        </p:nvSpPr>
        <p:spPr bwMode="auto">
          <a:xfrm>
            <a:off x="0" y="88185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34501" name="Rectangle 5"/>
          <p:cNvSpPr>
            <a:spLocks noGrp="1" noChangeArrowheads="1"/>
          </p:cNvSpPr>
          <p:nvPr>
            <p:ph type="sldNum" sz="quarter" idx="3"/>
          </p:nvPr>
        </p:nvSpPr>
        <p:spPr bwMode="auto">
          <a:xfrm>
            <a:off x="3963988" y="88185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E54AFED-7DA7-445A-BF10-FCD9E9DE450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a:lvl1pPr>
          </a:lstStyle>
          <a:p>
            <a:pPr>
              <a:defRPr/>
            </a:pPr>
            <a:endParaRPr lang="en-US"/>
          </a:p>
        </p:txBody>
      </p:sp>
      <p:sp>
        <p:nvSpPr>
          <p:cNvPr id="3075" name="Rectangle 3"/>
          <p:cNvSpPr>
            <a:spLocks noGrp="1" noChangeArrowheads="1"/>
          </p:cNvSpPr>
          <p:nvPr>
            <p:ph type="dt" idx="1"/>
          </p:nvPr>
        </p:nvSpPr>
        <p:spPr bwMode="auto">
          <a:xfrm>
            <a:off x="3965575"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3450" y="4410075"/>
            <a:ext cx="5130800"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a:lvl1pPr>
          </a:lstStyle>
          <a:p>
            <a:pPr>
              <a:defRPr/>
            </a:pPr>
            <a:endParaRPr lang="en-US"/>
          </a:p>
        </p:txBody>
      </p:sp>
      <p:sp>
        <p:nvSpPr>
          <p:cNvPr id="3079" name="Rectangle 7"/>
          <p:cNvSpPr>
            <a:spLocks noGrp="1" noChangeArrowheads="1"/>
          </p:cNvSpPr>
          <p:nvPr>
            <p:ph type="sldNum" sz="quarter" idx="5"/>
          </p:nvPr>
        </p:nvSpPr>
        <p:spPr bwMode="auto">
          <a:xfrm>
            <a:off x="3965575"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a:lvl1pPr>
          </a:lstStyle>
          <a:p>
            <a:pPr>
              <a:defRPr/>
            </a:pPr>
            <a:fld id="{09B5F69A-D04C-4027-ADA1-93B093B2C5F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hammada@cs.ubc.ca"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mailto:sstatla@cs.ubc.ca" TargetMode="External"/><Relationship Id="rId5" Type="http://schemas.openxmlformats.org/officeDocument/2006/relationships/hyperlink" Target="mailto:shelmer@cs.ubc.ca" TargetMode="External"/><Relationship Id="rId4" Type="http://schemas.openxmlformats.org/officeDocument/2006/relationships/hyperlink" Target="mailto:kalton@cs.ubc.ca"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15D1B82-1798-43D2-ACA0-430DA5F2AA40}" type="slidenum">
              <a:rPr lang="en-US" smtClean="0"/>
              <a:pPr/>
              <a:t>1</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b="1" smtClean="0"/>
              <a:t>Lecture 5</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1E357328-A9B2-4D88-879D-14B9BDD54F58}" type="slidenum">
              <a:rPr lang="en-US" smtClean="0"/>
              <a:pPr/>
              <a:t>10</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smtClean="0"/>
              <a:t>The longest path is expanded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8AF0AB83-B9E7-42BF-BCFC-F51BC1BBE17F}" type="slidenum">
              <a:rPr lang="en-US" smtClean="0"/>
              <a:pPr/>
              <a:t>11</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n-US" smtClean="0"/>
              <a:t>Show AI space: </a:t>
            </a:r>
            <a:r>
              <a:rPr lang="en-US" sz="1000" smtClean="0"/>
              <a:t>Depth-first search isn't guaranteed to halt on graphs with cycles.</a:t>
            </a:r>
          </a:p>
          <a:p>
            <a:pPr eaLnBrk="1" hangingPunct="1"/>
            <a:r>
              <a:rPr lang="en-US" sz="1000" smtClean="0"/>
              <a:t>Space complexity is linear</a:t>
            </a:r>
          </a:p>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B8A110D-8941-42DC-859C-58EE8BC43A14}" type="slidenum">
              <a:rPr lang="en-US" smtClean="0"/>
              <a:pPr/>
              <a:t>12</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smtClean="0"/>
              <a:t>Show AI space: </a:t>
            </a:r>
            <a:r>
              <a:rPr lang="en-US" sz="1000" smtClean="0"/>
              <a:t>Depth-first search isn't guaranteed to halt on graphs with cycles.</a:t>
            </a:r>
          </a:p>
          <a:p>
            <a:pPr eaLnBrk="1" hangingPunct="1"/>
            <a:r>
              <a:rPr lang="en-US" sz="1000" smtClean="0"/>
              <a:t>Space complexity is linear</a:t>
            </a:r>
          </a:p>
          <a:p>
            <a:pPr marL="0" lvl="1" eaLnBrk="1" hangingPunct="1"/>
            <a:r>
              <a:rPr lang="en-US" sz="2000" smtClean="0">
                <a:latin typeface="Arial Unicode MS" pitchFamily="34" charset="-128"/>
              </a:rPr>
              <a:t>Ordering heuristic is weak</a:t>
            </a:r>
          </a:p>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1828F868-B407-4689-857F-47AB2F51602A}" type="slidenum">
              <a:rPr lang="en-US" smtClean="0"/>
              <a:pPr/>
              <a:t>13</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smtClean="0"/>
              <a:t>Show AI space: </a:t>
            </a:r>
            <a:r>
              <a:rPr lang="en-US" sz="1000" smtClean="0"/>
              <a:t>Depth-first search isn't guaranteed to halt on graphs with cycles.</a:t>
            </a:r>
          </a:p>
          <a:p>
            <a:pPr eaLnBrk="1" hangingPunct="1"/>
            <a:r>
              <a:rPr lang="en-US" sz="1000" smtClean="0"/>
              <a:t>Space complexity is linear</a:t>
            </a:r>
          </a:p>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AF8FF46E-24E6-4926-AA9E-EB845EE10FED}" type="slidenum">
              <a:rPr lang="en-US" smtClean="0"/>
              <a:pPr/>
              <a:t>14</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99321FC3-2F21-436B-9382-237B913E9852}" type="slidenum">
              <a:rPr lang="en-US" smtClean="0"/>
              <a:pPr/>
              <a:t>15</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8BF6965B-8DBA-4984-8C94-0321E1E1B2EF}" type="slidenum">
              <a:rPr lang="en-US" smtClean="0"/>
              <a:pPr/>
              <a:t>16</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50354CDD-CB50-472E-8E9B-1885135357EC}" type="slidenum">
              <a:rPr lang="en-US" smtClean="0"/>
              <a:pPr/>
              <a:t>17</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lvl="1" eaLnBrk="1" hangingPunct="1"/>
            <a:endParaRPr lang="en-US" sz="1000" dirty="0" smtClean="0"/>
          </a:p>
          <a:p>
            <a:pPr marL="457200" marR="0" lvl="1" indent="0" algn="l" defTabSz="914400" rtl="0" eaLnBrk="1" fontAlgn="base" latinLnBrk="0" hangingPunct="1">
              <a:lnSpc>
                <a:spcPct val="100000"/>
              </a:lnSpc>
              <a:spcBef>
                <a:spcPct val="30000"/>
              </a:spcBef>
              <a:spcAft>
                <a:spcPct val="0"/>
              </a:spcAft>
              <a:buClrTx/>
              <a:buSzTx/>
              <a:buFontTx/>
              <a:buNone/>
              <a:tabLst/>
              <a:defRPr/>
            </a:pPr>
            <a:r>
              <a:rPr lang="en-US" sz="1000" dirty="0" smtClean="0">
                <a:latin typeface="Arial Unicode MS" pitchFamily="34" charset="-128"/>
              </a:rPr>
              <a:t>Is BFS </a:t>
            </a:r>
            <a:r>
              <a:rPr lang="en-US" sz="1000" dirty="0" smtClean="0">
                <a:solidFill>
                  <a:schemeClr val="accent2"/>
                </a:solidFill>
                <a:latin typeface="Arial Unicode MS" pitchFamily="34" charset="-128"/>
              </a:rPr>
              <a:t>complete</a:t>
            </a:r>
            <a:r>
              <a:rPr lang="en-US" sz="1000" dirty="0" smtClean="0">
                <a:latin typeface="Arial Unicode MS" pitchFamily="34" charset="-128"/>
              </a:rPr>
              <a:t>?</a:t>
            </a:r>
          </a:p>
          <a:p>
            <a:pPr lvl="1" eaLnBrk="1" hangingPunct="1"/>
            <a:r>
              <a:rPr lang="en-US" sz="1000" dirty="0" smtClean="0">
                <a:latin typeface="Arial Unicode MS" pitchFamily="34" charset="-128"/>
              </a:rPr>
              <a:t>(we are assuming finite branching factor)</a:t>
            </a:r>
            <a:endParaRPr lang="en-US" sz="1000" dirty="0" smtClean="0"/>
          </a:p>
          <a:p>
            <a:pPr lvl="1" eaLnBrk="1" hangingPunct="1"/>
            <a:endParaRPr lang="en-US" sz="1000" dirty="0" smtClean="0"/>
          </a:p>
          <a:p>
            <a:pPr lvl="1" eaLnBrk="1" hangingPunct="1"/>
            <a:r>
              <a:rPr lang="en-US" sz="1000" dirty="0" smtClean="0"/>
              <a:t>we must store the whole frontier in memory</a:t>
            </a:r>
            <a:endParaRPr lang="en-US" sz="900" dirty="0" smtClean="0"/>
          </a:p>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542A2CDD-66BA-4185-BB09-95BA3B3655BA}" type="slidenum">
              <a:rPr lang="en-US" smtClean="0"/>
              <a:pPr/>
              <a:t>18</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marL="0" marR="0" lvl="1" indent="0" algn="l" defTabSz="914400" rtl="0" eaLnBrk="1" fontAlgn="base" latinLnBrk="0" hangingPunct="1">
              <a:lnSpc>
                <a:spcPct val="100000"/>
              </a:lnSpc>
              <a:spcBef>
                <a:spcPct val="30000"/>
              </a:spcBef>
              <a:spcAft>
                <a:spcPct val="0"/>
              </a:spcAft>
              <a:buClrTx/>
              <a:buSzTx/>
              <a:buFontTx/>
              <a:buNone/>
              <a:tabLst/>
              <a:defRPr/>
            </a:pPr>
            <a:r>
              <a:rPr lang="en-US" sz="2400" dirty="0" smtClean="0">
                <a:latin typeface="Arial Unicode MS" pitchFamily="34" charset="-128"/>
              </a:rPr>
              <a:t>there may be infinite paths</a:t>
            </a:r>
          </a:p>
          <a:p>
            <a:pPr eaLnBrk="1" hangingPunct="1"/>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090D5CBF-AB83-4B10-8AE1-DE424410A74F}" type="slidenum">
              <a:rPr lang="en-US" smtClean="0"/>
              <a:pPr/>
              <a:t>19</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86EF4356-DF5D-4A5E-AB90-6D4D653A8D95}" type="slidenum">
              <a:rPr lang="en-US" smtClean="0"/>
              <a:pPr/>
              <a:t>2</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r>
              <a:rPr lang="en-US" i="1" smtClean="0"/>
              <a:t>Hammad Ali  </a:t>
            </a:r>
            <a:r>
              <a:rPr lang="en-US" smtClean="0">
                <a:hlinkClick r:id="rId3"/>
              </a:rPr>
              <a:t>hammada@cs.ubc.ca</a:t>
            </a:r>
            <a:r>
              <a:rPr lang="en-US" smtClean="0"/>
              <a:t> , TBA X150 (Learning Center)</a:t>
            </a:r>
          </a:p>
          <a:p>
            <a:r>
              <a:rPr lang="en-US" i="1" smtClean="0"/>
              <a:t>Kenneth Alton (will be starting Jan 18) </a:t>
            </a:r>
            <a:r>
              <a:rPr lang="en-US" smtClean="0">
                <a:hlinkClick r:id="rId4"/>
              </a:rPr>
              <a:t>kalton@cs.ubc.ca</a:t>
            </a:r>
            <a:r>
              <a:rPr lang="en-US" smtClean="0"/>
              <a:t> , TBA X150 (Learning Center)</a:t>
            </a:r>
          </a:p>
          <a:p>
            <a:r>
              <a:rPr lang="en-US" smtClean="0"/>
              <a:t>My research focuses on creating and evaluating computer algorithms for efficient path planning and control. Recently, I have been developing fast dynamic programming methods for solving static Hamilton-Jacobi partial differential equations with application to optimal control. Click on the images or links below for project descriptions and videos.</a:t>
            </a:r>
          </a:p>
          <a:p>
            <a:r>
              <a:rPr lang="en-US" i="1" smtClean="0"/>
              <a:t>Scott Helmer </a:t>
            </a:r>
            <a:r>
              <a:rPr lang="en-US" smtClean="0">
                <a:hlinkClick r:id="rId5"/>
              </a:rPr>
              <a:t>shelmer@cs.ubc.ca</a:t>
            </a:r>
            <a:r>
              <a:rPr lang="en-US" i="1" smtClean="0"/>
              <a:t> , </a:t>
            </a:r>
            <a:r>
              <a:rPr lang="en-US" smtClean="0"/>
              <a:t>TBA X150 (Learning Center)</a:t>
            </a:r>
          </a:p>
          <a:p>
            <a:r>
              <a:rPr lang="en-US" smtClean="0"/>
              <a:t>My current interests are machine learning and some of its applications in vision and planning. Some of these include the use of unsupervised learning to an achieve internal representation of the external world, collaborative filtering, aspects of active learning, and object classification using local features.</a:t>
            </a:r>
          </a:p>
          <a:p>
            <a:r>
              <a:rPr lang="en-US" i="1" smtClean="0"/>
              <a:t>Sunjeet Singh </a:t>
            </a:r>
            <a:r>
              <a:rPr lang="en-US" smtClean="0">
                <a:hlinkClick r:id="rId6"/>
              </a:rPr>
              <a:t>sstatla@cs.ubc.ca</a:t>
            </a:r>
            <a:r>
              <a:rPr lang="en-US" i="1" smtClean="0"/>
              <a:t> </a:t>
            </a:r>
            <a:r>
              <a:rPr lang="en-US" smtClean="0"/>
              <a:t>, TBA X150 (Learning Center)</a:t>
            </a:r>
          </a:p>
          <a:p>
            <a:r>
              <a:rPr lang="en-US" smtClean="0"/>
              <a:t>My research is focused on Network Security, specifically Enterprise Security. I'm hoping to apply my knowledge of networks and some machine learning concepts.</a:t>
            </a:r>
          </a:p>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DC3A9792-7A5B-40A7-8A85-F34BBA209296}" type="slidenum">
              <a:rPr lang="en-US" smtClean="0"/>
              <a:pPr/>
              <a:t>21</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8A464456-F689-442B-9D69-EEC72363904A}" type="slidenum">
              <a:rPr lang="en-US" smtClean="0"/>
              <a:pPr/>
              <a:t>22</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sz="1000" smtClean="0"/>
              <a:t>The ordering of the neighbors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3C9B8D40-E16D-470A-8CC6-9FEF9AB8D827}" type="slidenum">
              <a:rPr lang="en-US" smtClean="0"/>
              <a:pPr/>
              <a:t>3</a:t>
            </a:fld>
            <a:endParaRPr lang="en-US" smtClean="0"/>
          </a:p>
        </p:txBody>
      </p:sp>
      <p:sp>
        <p:nvSpPr>
          <p:cNvPr id="25603" name="Rectangle 2"/>
          <p:cNvSpPr>
            <a:spLocks noGrp="1" noRot="1" noChangeAspect="1" noChangeArrowheads="1" noTextEdit="1"/>
          </p:cNvSpPr>
          <p:nvPr>
            <p:ph type="sldImg"/>
          </p:nvPr>
        </p:nvSpPr>
        <p:spPr>
          <a:xfrm>
            <a:off x="1179513" y="695325"/>
            <a:ext cx="4641850" cy="3481388"/>
          </a:xfrm>
          <a:ln/>
        </p:spPr>
      </p:sp>
      <p:sp>
        <p:nvSpPr>
          <p:cNvPr id="25604" name="Rectangle 3"/>
          <p:cNvSpPr>
            <a:spLocks noGrp="1" noChangeArrowheads="1"/>
          </p:cNvSpPr>
          <p:nvPr>
            <p:ph type="body" idx="1"/>
          </p:nvPr>
        </p:nvSpPr>
        <p:spPr>
          <a:xfrm>
            <a:off x="931863" y="4410075"/>
            <a:ext cx="5133975" cy="4178300"/>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64994FE7-D50E-4E14-B640-59426ED2F5CB}" type="slidenum">
              <a:rPr lang="en-US" smtClean="0"/>
              <a:pPr/>
              <a:t>4</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smtClean="0"/>
              <a:t>Discuss In groups - Give a few mins</a:t>
            </a:r>
          </a:p>
          <a:p>
            <a:pPr eaLnBrk="1" hangingPunct="1"/>
            <a:endParaRPr lang="en-US" smtClean="0"/>
          </a:p>
          <a:p>
            <a:pPr eaLnBrk="1" hangingPunct="1"/>
            <a:r>
              <a:rPr lang="en-US" smtClean="0">
                <a:latin typeface="Arial Unicode MS" pitchFamily="34" charset="-128"/>
              </a:rPr>
              <a:t>After the algorithm returns, </a:t>
            </a:r>
            <a:r>
              <a:rPr lang="en-US" smtClean="0">
                <a:solidFill>
                  <a:schemeClr val="accent2"/>
                </a:solidFill>
                <a:latin typeface="Arial Unicode MS" pitchFamily="34" charset="-128"/>
              </a:rPr>
              <a:t>it can be asked for more answers and the procedure continues.</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800C4926-CF24-4ADD-9CFF-9EC65E1A7D34}" type="slidenum">
              <a:rPr lang="en-US" smtClean="0"/>
              <a:pPr/>
              <a:t>5</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0B93FD8-9883-4AA5-A757-67358ABEB1C4}" type="slidenum">
              <a:rPr lang="en-US" smtClean="0"/>
              <a:pPr/>
              <a:t>6</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buFontTx/>
              <a:buChar char="•"/>
            </a:pPr>
            <a:r>
              <a:rPr lang="en-US" smtClean="0"/>
              <a:t>Lecture slides DO NOT contain everything that is said in class, but you are still responsible for this content</a:t>
            </a:r>
          </a:p>
          <a:p>
            <a:pPr eaLnBrk="1" hangingPunct="1">
              <a:buFontTx/>
              <a:buChar char="•"/>
            </a:pPr>
            <a:r>
              <a:rPr lang="en-US" smtClean="0"/>
              <a:t>So, make sure you bring yourself up-to-date if you miss a class</a:t>
            </a:r>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9471756-860B-436F-B86C-6AD7E4778E3D}" type="slidenum">
              <a:rPr lang="en-US" smtClean="0"/>
              <a:pPr/>
              <a:t>7</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buFontTx/>
              <a:buChar char="•"/>
            </a:pPr>
            <a:r>
              <a:rPr lang="en-US" smtClean="0"/>
              <a:t>m maximum depth of the search tree</a:t>
            </a:r>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F20CBDDE-503D-49E2-A607-D7F5F748B50C}" type="slidenum">
              <a:rPr lang="en-US" smtClean="0"/>
              <a:pPr/>
              <a:t>8</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691CD323-FCAD-4597-A6A6-9ED8C3535283}" type="slidenum">
              <a:rPr lang="en-US" smtClean="0"/>
              <a:pPr/>
              <a:t>9</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US" smtClean="0"/>
              <a:t>LIFO queue</a:t>
            </a:r>
          </a:p>
          <a:p>
            <a:pPr eaLnBrk="1" hangingPunct="1"/>
            <a:r>
              <a:rPr lang="en-US" smtClean="0"/>
              <a:t>The deepest in the current frontier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5</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7529E0B-6023-4077-B558-D148A0C9B11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5</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E58BA9F-5539-4C66-B0E5-47507B92C91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62484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5</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0E7DCCD-2BCE-4E69-B36F-EC467149EED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5</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734655-FEA2-4C11-862F-005A267B7AF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5</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B3882-C53E-4A7E-AE3F-F4A0E862968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5</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3A758A-E8D8-4951-86D3-B8B89309C19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5</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0EB0CD9-9C02-4074-83CA-2B5474C90C5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CPSC 322, Lecture 5</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7720738-44B4-490F-A724-8CEBD279C7B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CPSC 322, Lecture 5</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00510EC-A186-4AA9-9951-603615CFF7B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CPSC 322, Lecture 5</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B2BB8457-A022-4C93-8FE9-053F1827544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5</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F32D4A1-65D8-4BC5-8FF6-F3178214CF7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5</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D39DABE-A91A-4F0B-B18E-998986F9113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304800" y="152400"/>
            <a:ext cx="8534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7411" name="Rectangle 3"/>
          <p:cNvSpPr>
            <a:spLocks noGrp="1" noChangeArrowheads="1"/>
          </p:cNvSpPr>
          <p:nvPr>
            <p:ph type="body" idx="1"/>
          </p:nvPr>
        </p:nvSpPr>
        <p:spPr bwMode="auto">
          <a:xfrm>
            <a:off x="304800" y="1219200"/>
            <a:ext cx="8458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r>
              <a:rPr lang="en-US"/>
              <a:t>CPSC 322, Lecture 5</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r>
              <a:rPr lang="en-US"/>
              <a:t>Slide </a:t>
            </a:r>
            <a:fld id="{2B422ED4-187C-46A2-9593-339F516141A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Arial Unicode MS" pitchFamily="34" charset="-128"/>
        </a:defRPr>
      </a:lvl2pPr>
      <a:lvl3pPr algn="ctr" rtl="0" eaLnBrk="0" fontAlgn="base" hangingPunct="0">
        <a:spcBef>
          <a:spcPct val="0"/>
        </a:spcBef>
        <a:spcAft>
          <a:spcPct val="0"/>
        </a:spcAft>
        <a:defRPr sz="3600" b="1">
          <a:solidFill>
            <a:schemeClr val="accent2"/>
          </a:solidFill>
          <a:latin typeface="Arial Unicode MS" pitchFamily="34" charset="-128"/>
        </a:defRPr>
      </a:lvl3pPr>
      <a:lvl4pPr algn="ctr" rtl="0" eaLnBrk="0" fontAlgn="base" hangingPunct="0">
        <a:spcBef>
          <a:spcPct val="0"/>
        </a:spcBef>
        <a:spcAft>
          <a:spcPct val="0"/>
        </a:spcAft>
        <a:defRPr sz="3600" b="1">
          <a:solidFill>
            <a:schemeClr val="accent2"/>
          </a:solidFill>
          <a:latin typeface="Arial Unicode MS" pitchFamily="34" charset="-128"/>
        </a:defRPr>
      </a:lvl4pPr>
      <a:lvl5pPr algn="ctr" rtl="0" eaLnBrk="0" fontAlgn="base" hangingPunct="0">
        <a:spcBef>
          <a:spcPct val="0"/>
        </a:spcBef>
        <a:spcAft>
          <a:spcPct val="0"/>
        </a:spcAft>
        <a:defRPr sz="3600" b="1">
          <a:solidFill>
            <a:schemeClr val="accent2"/>
          </a:solidFill>
          <a:latin typeface="Arial Unicode MS" pitchFamily="34" charset="-128"/>
        </a:defRPr>
      </a:lvl5pPr>
      <a:lvl6pPr marL="457200" algn="ctr" rtl="0" fontAlgn="base">
        <a:spcBef>
          <a:spcPct val="0"/>
        </a:spcBef>
        <a:spcAft>
          <a:spcPct val="0"/>
        </a:spcAft>
        <a:defRPr sz="3600" b="1">
          <a:solidFill>
            <a:schemeClr val="accent2"/>
          </a:solidFill>
          <a:latin typeface="Arial Unicode MS" pitchFamily="34" charset="-128"/>
        </a:defRPr>
      </a:lvl6pPr>
      <a:lvl7pPr marL="914400" algn="ctr" rtl="0" fontAlgn="base">
        <a:spcBef>
          <a:spcPct val="0"/>
        </a:spcBef>
        <a:spcAft>
          <a:spcPct val="0"/>
        </a:spcAft>
        <a:defRPr sz="3600" b="1">
          <a:solidFill>
            <a:schemeClr val="accent2"/>
          </a:solidFill>
          <a:latin typeface="Arial Unicode MS" pitchFamily="34" charset="-128"/>
        </a:defRPr>
      </a:lvl7pPr>
      <a:lvl8pPr marL="1371600" algn="ctr" rtl="0" fontAlgn="base">
        <a:spcBef>
          <a:spcPct val="0"/>
        </a:spcBef>
        <a:spcAft>
          <a:spcPct val="0"/>
        </a:spcAft>
        <a:defRPr sz="3600" b="1">
          <a:solidFill>
            <a:schemeClr val="accent2"/>
          </a:solidFill>
          <a:latin typeface="Arial Unicode MS" pitchFamily="34" charset="-128"/>
        </a:defRPr>
      </a:lvl8pPr>
      <a:lvl9pPr marL="1828800" algn="ctr" rtl="0" fontAlgn="base">
        <a:spcBef>
          <a:spcPct val="0"/>
        </a:spcBef>
        <a:spcAft>
          <a:spcPct val="0"/>
        </a:spcAft>
        <a:defRPr sz="3600" b="1">
          <a:solidFill>
            <a:schemeClr val="accent2"/>
          </a:solidFill>
          <a:latin typeface="Arial Unicode MS" pitchFamily="34" charset="-128"/>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20000"/>
        <a:buChar char="•"/>
        <a:defRPr sz="24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ü"/>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vmlDrawing" Target="../drawings/vmlDrawing12.vml"/><Relationship Id="rId4" Type="http://schemas.openxmlformats.org/officeDocument/2006/relationships/oleObject" Target="../embeddings/oleObject2.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9.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vmlDrawing" Target="../drawings/vmlDrawing16.v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CPSC 322, Lecture 5</a:t>
            </a:r>
          </a:p>
        </p:txBody>
      </p:sp>
      <p:sp>
        <p:nvSpPr>
          <p:cNvPr id="5" name="Slide Number Placeholder 3"/>
          <p:cNvSpPr>
            <a:spLocks noGrp="1"/>
          </p:cNvSpPr>
          <p:nvPr>
            <p:ph type="sldNum" sz="quarter" idx="12"/>
          </p:nvPr>
        </p:nvSpPr>
        <p:spPr/>
        <p:txBody>
          <a:bodyPr/>
          <a:lstStyle/>
          <a:p>
            <a:pPr>
              <a:defRPr/>
            </a:pPr>
            <a:r>
              <a:rPr lang="en-US"/>
              <a:t>Slide </a:t>
            </a:r>
            <a:fld id="{42C8917C-603C-4B85-AFC6-D775E0CE1C80}" type="slidenum">
              <a:rPr lang="en-US"/>
              <a:pPr>
                <a:defRPr/>
              </a:pPr>
              <a:t>1</a:t>
            </a:fld>
            <a:endParaRPr lang="en-US"/>
          </a:p>
        </p:txBody>
      </p:sp>
      <p:sp>
        <p:nvSpPr>
          <p:cNvPr id="1029" name="Rectangle 2"/>
          <p:cNvSpPr>
            <a:spLocks noChangeArrowheads="1"/>
          </p:cNvSpPr>
          <p:nvPr/>
        </p:nvSpPr>
        <p:spPr bwMode="auto">
          <a:xfrm>
            <a:off x="0" y="1557338"/>
            <a:ext cx="8763000" cy="3201987"/>
          </a:xfrm>
          <a:prstGeom prst="rect">
            <a:avLst/>
          </a:prstGeom>
          <a:noFill/>
          <a:ln w="9525">
            <a:noFill/>
            <a:miter lim="800000"/>
            <a:headEnd/>
            <a:tailEnd/>
          </a:ln>
        </p:spPr>
        <p:txBody>
          <a:bodyPr>
            <a:spAutoFit/>
          </a:bodyPr>
          <a:lstStyle/>
          <a:p>
            <a:pPr algn="ctr">
              <a:spcBef>
                <a:spcPct val="50000"/>
              </a:spcBef>
            </a:pPr>
            <a:r>
              <a:rPr lang="en-US" sz="4800" b="1" dirty="0">
                <a:solidFill>
                  <a:schemeClr val="accent2"/>
                </a:solidFill>
                <a:latin typeface="Arial Unicode MS" pitchFamily="34" charset="-128"/>
              </a:rPr>
              <a:t>Uninformed Search</a:t>
            </a:r>
            <a:endParaRPr lang="en-US" sz="4800" b="1" dirty="0">
              <a:latin typeface="Arial Unicode MS" pitchFamily="34" charset="-128"/>
            </a:endParaRPr>
          </a:p>
          <a:p>
            <a:pPr algn="ctr">
              <a:spcBef>
                <a:spcPct val="50000"/>
              </a:spcBef>
            </a:pPr>
            <a:r>
              <a:rPr lang="en-US" b="1" dirty="0">
                <a:latin typeface="Arial Unicode MS" pitchFamily="34" charset="-128"/>
              </a:rPr>
              <a:t>Computer Science cpsc322, Lecture 5</a:t>
            </a:r>
          </a:p>
          <a:p>
            <a:pPr algn="ctr">
              <a:spcBef>
                <a:spcPct val="50000"/>
              </a:spcBef>
            </a:pPr>
            <a:r>
              <a:rPr lang="en-US" b="1" i="1" dirty="0">
                <a:latin typeface="Arial Unicode MS" pitchFamily="34" charset="-128"/>
              </a:rPr>
              <a:t>(Textbook </a:t>
            </a:r>
            <a:r>
              <a:rPr lang="en-US" b="1" i="1" dirty="0" err="1">
                <a:latin typeface="Arial Unicode MS" pitchFamily="34" charset="-128"/>
              </a:rPr>
              <a:t>Chpt</a:t>
            </a:r>
            <a:r>
              <a:rPr lang="en-US" b="1" i="1" dirty="0">
                <a:latin typeface="Arial Unicode MS" pitchFamily="34" charset="-128"/>
              </a:rPr>
              <a:t> </a:t>
            </a:r>
            <a:r>
              <a:rPr lang="en-US" b="1" i="1" dirty="0" smtClean="0">
                <a:latin typeface="Arial Unicode MS" pitchFamily="34" charset="-128"/>
              </a:rPr>
              <a:t>3.5)</a:t>
            </a:r>
            <a:endParaRPr lang="en-US" b="1" i="1" dirty="0">
              <a:latin typeface="Arial Unicode MS" pitchFamily="34" charset="-128"/>
            </a:endParaRPr>
          </a:p>
          <a:p>
            <a:pPr algn="ctr">
              <a:spcBef>
                <a:spcPct val="50000"/>
              </a:spcBef>
            </a:pPr>
            <a:endParaRPr lang="en-US" sz="2400" b="1" i="1" dirty="0">
              <a:latin typeface="Arial Unicode MS" pitchFamily="34" charset="-128"/>
            </a:endParaRPr>
          </a:p>
          <a:p>
            <a:pPr algn="ctr">
              <a:spcBef>
                <a:spcPct val="50000"/>
              </a:spcBef>
            </a:pPr>
            <a:r>
              <a:rPr lang="en-US" sz="2400" b="1" dirty="0">
                <a:latin typeface="Arial Unicode MS" pitchFamily="34" charset="-128"/>
              </a:rPr>
              <a:t>January, </a:t>
            </a:r>
            <a:r>
              <a:rPr lang="en-US" sz="2400" b="1" dirty="0" smtClean="0">
                <a:latin typeface="Arial Unicode MS" pitchFamily="34" charset="-128"/>
              </a:rPr>
              <a:t>13, 2010</a:t>
            </a:r>
            <a:endParaRPr lang="en-US" sz="2400" b="1" dirty="0">
              <a:latin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5</a:t>
            </a:r>
          </a:p>
        </p:txBody>
      </p:sp>
      <p:sp>
        <p:nvSpPr>
          <p:cNvPr id="6" name="Slide Number Placeholder 5"/>
          <p:cNvSpPr>
            <a:spLocks noGrp="1"/>
          </p:cNvSpPr>
          <p:nvPr>
            <p:ph type="sldNum" sz="quarter" idx="12"/>
          </p:nvPr>
        </p:nvSpPr>
        <p:spPr/>
        <p:txBody>
          <a:bodyPr/>
          <a:lstStyle/>
          <a:p>
            <a:pPr>
              <a:defRPr/>
            </a:pPr>
            <a:r>
              <a:rPr lang="en-US"/>
              <a:t>Slide </a:t>
            </a:r>
            <a:fld id="{1668BB6A-7889-48F3-9692-BAB22889A382}" type="slidenum">
              <a:rPr lang="en-US"/>
              <a:pPr>
                <a:defRPr/>
              </a:pPr>
              <a:t>10</a:t>
            </a:fld>
            <a:endParaRPr lang="en-US"/>
          </a:p>
        </p:txBody>
      </p:sp>
      <p:sp>
        <p:nvSpPr>
          <p:cNvPr id="6152" name="Rectangle 2"/>
          <p:cNvSpPr>
            <a:spLocks noGrp="1" noChangeArrowheads="1"/>
          </p:cNvSpPr>
          <p:nvPr>
            <p:ph type="title"/>
          </p:nvPr>
        </p:nvSpPr>
        <p:spPr/>
        <p:txBody>
          <a:bodyPr/>
          <a:lstStyle/>
          <a:p>
            <a:pPr eaLnBrk="1" hangingPunct="1"/>
            <a:r>
              <a:rPr lang="en-US" sz="2000" smtClean="0"/>
              <a:t>Depth-first search: Illustrative Graph --- Depth-first Search Frontier</a:t>
            </a:r>
          </a:p>
        </p:txBody>
      </p:sp>
      <p:graphicFrame>
        <p:nvGraphicFramePr>
          <p:cNvPr id="6146" name="Object 5"/>
          <p:cNvGraphicFramePr>
            <a:graphicFrameLocks noChangeAspect="1"/>
          </p:cNvGraphicFramePr>
          <p:nvPr>
            <p:ph idx="1"/>
          </p:nvPr>
        </p:nvGraphicFramePr>
        <p:xfrm>
          <a:off x="827088" y="1052513"/>
          <a:ext cx="7632700" cy="4778375"/>
        </p:xfrm>
        <a:graphic>
          <a:graphicData uri="http://schemas.openxmlformats.org/presentationml/2006/ole">
            <p:oleObj spid="_x0000_s6146" name="Acrobat Document" r:id="rId4" imgW="3666667" imgH="2295238" progId="AcroExch.Document.7">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a:t>CPSC 322, Lecture 5</a:t>
            </a:r>
          </a:p>
        </p:txBody>
      </p:sp>
      <p:sp>
        <p:nvSpPr>
          <p:cNvPr id="9" name="Slide Number Placeholder 5"/>
          <p:cNvSpPr>
            <a:spLocks noGrp="1"/>
          </p:cNvSpPr>
          <p:nvPr>
            <p:ph type="sldNum" sz="quarter" idx="12"/>
          </p:nvPr>
        </p:nvSpPr>
        <p:spPr/>
        <p:txBody>
          <a:bodyPr/>
          <a:lstStyle/>
          <a:p>
            <a:pPr>
              <a:defRPr/>
            </a:pPr>
            <a:r>
              <a:rPr lang="en-US"/>
              <a:t>Slide </a:t>
            </a:r>
            <a:fld id="{8C782A9D-38B8-4459-AB5F-590C1772D6FE}" type="slidenum">
              <a:rPr lang="en-US"/>
              <a:pPr>
                <a:defRPr/>
              </a:pPr>
              <a:t>11</a:t>
            </a:fld>
            <a:endParaRPr lang="en-US"/>
          </a:p>
        </p:txBody>
      </p:sp>
      <p:sp>
        <p:nvSpPr>
          <p:cNvPr id="7177" name="Rectangle 2"/>
          <p:cNvSpPr>
            <a:spLocks noGrp="1" noChangeArrowheads="1"/>
          </p:cNvSpPr>
          <p:nvPr>
            <p:ph type="title"/>
          </p:nvPr>
        </p:nvSpPr>
        <p:spPr/>
        <p:txBody>
          <a:bodyPr/>
          <a:lstStyle/>
          <a:p>
            <a:pPr eaLnBrk="1" hangingPunct="1"/>
            <a:r>
              <a:rPr lang="en-US" sz="2800" smtClean="0"/>
              <a:t>Depth-first Search: Analysis of DFS</a:t>
            </a:r>
          </a:p>
        </p:txBody>
      </p:sp>
      <p:sp>
        <p:nvSpPr>
          <p:cNvPr id="7178"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14342" name="Rectangle 4"/>
          <p:cNvSpPr>
            <a:spLocks noChangeArrowheads="1"/>
          </p:cNvSpPr>
          <p:nvPr/>
        </p:nvSpPr>
        <p:spPr bwMode="auto">
          <a:xfrm>
            <a:off x="323850" y="908050"/>
            <a:ext cx="8820150" cy="4495800"/>
          </a:xfrm>
          <a:prstGeom prst="rect">
            <a:avLst/>
          </a:prstGeom>
          <a:noFill/>
          <a:ln w="9525">
            <a:noFill/>
            <a:miter lim="800000"/>
            <a:headEnd/>
            <a:tailEnd/>
          </a:ln>
        </p:spPr>
        <p:txBody>
          <a:bodyPr/>
          <a:lstStyle/>
          <a:p>
            <a:pPr marL="342900" indent="-342900">
              <a:spcBef>
                <a:spcPct val="20000"/>
              </a:spcBef>
              <a:buFontTx/>
              <a:buChar char="•"/>
            </a:pPr>
            <a:r>
              <a:rPr lang="en-US" sz="2400" dirty="0">
                <a:latin typeface="Arial Unicode MS" pitchFamily="34" charset="-128"/>
              </a:rPr>
              <a:t>Is DFS </a:t>
            </a:r>
            <a:r>
              <a:rPr lang="en-US" sz="2400" dirty="0">
                <a:solidFill>
                  <a:schemeClr val="accent2"/>
                </a:solidFill>
                <a:latin typeface="Arial Unicode MS" pitchFamily="34" charset="-128"/>
              </a:rPr>
              <a:t>complete</a:t>
            </a:r>
            <a:r>
              <a:rPr lang="en-US" sz="2400" dirty="0">
                <a:latin typeface="Arial Unicode MS" pitchFamily="34" charset="-128"/>
              </a:rPr>
              <a:t>?</a:t>
            </a:r>
          </a:p>
          <a:p>
            <a:pPr marL="742950" lvl="1" indent="-285750">
              <a:spcBef>
                <a:spcPct val="20000"/>
              </a:spcBef>
              <a:buClr>
                <a:schemeClr val="tx1"/>
              </a:buClr>
              <a:buSzPct val="120000"/>
              <a:buFontTx/>
              <a:buChar char="•"/>
            </a:pPr>
            <a:r>
              <a:rPr lang="en-US" sz="2000" dirty="0">
                <a:latin typeface="Arial Unicode MS" pitchFamily="34" charset="-128"/>
              </a:rPr>
              <a:t>Depth-first search isn't guaranteed to halt on </a:t>
            </a:r>
            <a:r>
              <a:rPr lang="en-US" sz="2000" dirty="0" smtClean="0">
                <a:latin typeface="Arial Unicode MS" pitchFamily="34" charset="-128"/>
              </a:rPr>
              <a:t>graphs </a:t>
            </a:r>
            <a:r>
              <a:rPr lang="en-US" sz="2000" dirty="0">
                <a:latin typeface="Arial Unicode MS" pitchFamily="34" charset="-128"/>
              </a:rPr>
              <a:t>with cycles.</a:t>
            </a:r>
          </a:p>
          <a:p>
            <a:pPr marL="742950" lvl="1" indent="-285750">
              <a:spcBef>
                <a:spcPct val="20000"/>
              </a:spcBef>
              <a:buClr>
                <a:schemeClr val="tx1"/>
              </a:buClr>
              <a:buSzPct val="120000"/>
              <a:buFontTx/>
              <a:buChar char="•"/>
            </a:pPr>
            <a:r>
              <a:rPr lang="en-US" sz="2000" dirty="0">
                <a:latin typeface="Arial Unicode MS" pitchFamily="34" charset="-128"/>
              </a:rPr>
              <a:t>However, DFS </a:t>
            </a:r>
            <a:r>
              <a:rPr lang="en-US" sz="2000" b="1" i="1" dirty="0">
                <a:latin typeface="Arial Unicode MS" pitchFamily="34" charset="-128"/>
              </a:rPr>
              <a:t>is</a:t>
            </a:r>
            <a:r>
              <a:rPr lang="en-US" sz="2000" dirty="0">
                <a:latin typeface="Arial Unicode MS" pitchFamily="34" charset="-128"/>
              </a:rPr>
              <a:t> complete for finite </a:t>
            </a:r>
            <a:r>
              <a:rPr lang="en-US" sz="2000" dirty="0" smtClean="0">
                <a:latin typeface="Arial Unicode MS" pitchFamily="34" charset="-128"/>
              </a:rPr>
              <a:t>acyclic graphs. </a:t>
            </a:r>
            <a:endParaRPr lang="en-US" sz="2000" dirty="0">
              <a:latin typeface="Arial Unicode MS" pitchFamily="34" charset="-128"/>
            </a:endParaRPr>
          </a:p>
          <a:p>
            <a:pPr marL="342900" indent="-342900">
              <a:spcBef>
                <a:spcPct val="20000"/>
              </a:spcBef>
              <a:buFontTx/>
              <a:buChar char="•"/>
            </a:pPr>
            <a:r>
              <a:rPr lang="en-US" sz="2400" dirty="0">
                <a:latin typeface="Arial Unicode MS" pitchFamily="34" charset="-128"/>
              </a:rPr>
              <a:t>Is DFS </a:t>
            </a:r>
            <a:r>
              <a:rPr lang="en-US" sz="2400" dirty="0">
                <a:solidFill>
                  <a:schemeClr val="accent2"/>
                </a:solidFill>
                <a:latin typeface="Arial Unicode MS" pitchFamily="34" charset="-128"/>
              </a:rPr>
              <a:t>optimal</a:t>
            </a:r>
            <a:r>
              <a:rPr lang="en-US" sz="2400" dirty="0">
                <a:latin typeface="Arial Unicode MS" pitchFamily="34" charset="-128"/>
              </a:rPr>
              <a:t>? </a:t>
            </a:r>
          </a:p>
          <a:p>
            <a:pPr marL="342900" indent="-342900">
              <a:spcBef>
                <a:spcPct val="20000"/>
              </a:spcBef>
              <a:buFontTx/>
              <a:buChar char="•"/>
            </a:pPr>
            <a:r>
              <a:rPr lang="en-US" sz="2400" dirty="0">
                <a:latin typeface="Arial Unicode MS" pitchFamily="34" charset="-128"/>
              </a:rPr>
              <a:t>What is the </a:t>
            </a:r>
            <a:r>
              <a:rPr lang="en-US" sz="2400" dirty="0">
                <a:solidFill>
                  <a:schemeClr val="accent2"/>
                </a:solidFill>
                <a:latin typeface="Arial Unicode MS" pitchFamily="34" charset="-128"/>
              </a:rPr>
              <a:t>time complexity</a:t>
            </a:r>
            <a:r>
              <a:rPr lang="en-US" sz="2400" dirty="0">
                <a:latin typeface="Arial Unicode MS" pitchFamily="34" charset="-128"/>
              </a:rPr>
              <a:t>, if the maximum path length is </a:t>
            </a:r>
            <a:r>
              <a:rPr lang="en-US" sz="2400" i="1" dirty="0">
                <a:latin typeface="Arial Unicode MS" pitchFamily="34" charset="-128"/>
              </a:rPr>
              <a:t>m</a:t>
            </a:r>
            <a:r>
              <a:rPr lang="en-US" sz="2400" dirty="0">
                <a:latin typeface="Arial Unicode MS" pitchFamily="34" charset="-128"/>
              </a:rPr>
              <a:t> and the maximum branching factor is </a:t>
            </a:r>
            <a:r>
              <a:rPr lang="en-US" sz="2400" i="1" dirty="0">
                <a:latin typeface="Arial Unicode MS" pitchFamily="34" charset="-128"/>
              </a:rPr>
              <a:t>b </a:t>
            </a:r>
            <a:r>
              <a:rPr lang="en-US" sz="2400" dirty="0">
                <a:latin typeface="Arial Unicode MS" pitchFamily="34" charset="-128"/>
              </a:rPr>
              <a:t>?</a:t>
            </a:r>
          </a:p>
          <a:p>
            <a:pPr marL="742950" lvl="1" indent="-285750">
              <a:spcBef>
                <a:spcPct val="20000"/>
              </a:spcBef>
              <a:buClr>
                <a:schemeClr val="tx1"/>
              </a:buClr>
              <a:buSzPct val="120000"/>
              <a:buFontTx/>
              <a:buChar char="•"/>
            </a:pPr>
            <a:r>
              <a:rPr lang="en-US" sz="2000" dirty="0">
                <a:latin typeface="Arial Unicode MS" pitchFamily="34" charset="-128"/>
              </a:rPr>
              <a:t>The time complexity is </a:t>
            </a:r>
            <a:r>
              <a:rPr lang="en-US" sz="2000" i="1" dirty="0">
                <a:latin typeface="Arial Unicode MS" pitchFamily="34" charset="-128"/>
              </a:rPr>
              <a:t>?            ?</a:t>
            </a:r>
            <a:r>
              <a:rPr lang="en-US" sz="2000" dirty="0">
                <a:latin typeface="Arial Unicode MS" pitchFamily="34" charset="-128"/>
              </a:rPr>
              <a:t>: must examine every node in the tree.</a:t>
            </a:r>
          </a:p>
          <a:p>
            <a:pPr marL="742950" lvl="1" indent="-285750">
              <a:spcBef>
                <a:spcPct val="20000"/>
              </a:spcBef>
              <a:buClr>
                <a:schemeClr val="tx1"/>
              </a:buClr>
              <a:buSzPct val="120000"/>
              <a:buFontTx/>
              <a:buChar char="•"/>
            </a:pPr>
            <a:r>
              <a:rPr lang="en-US" sz="2000" dirty="0">
                <a:latin typeface="Arial Unicode MS" pitchFamily="34" charset="-128"/>
              </a:rPr>
              <a:t>Search is unconstrained by the goal until it happens to stumble on the goal.</a:t>
            </a:r>
          </a:p>
          <a:p>
            <a:pPr marL="342900" indent="-342900">
              <a:spcBef>
                <a:spcPct val="20000"/>
              </a:spcBef>
              <a:buFontTx/>
              <a:buChar char="•"/>
            </a:pPr>
            <a:r>
              <a:rPr lang="en-US" sz="2400" dirty="0">
                <a:latin typeface="Arial Unicode MS" pitchFamily="34" charset="-128"/>
              </a:rPr>
              <a:t>What is the </a:t>
            </a:r>
            <a:r>
              <a:rPr lang="en-US" sz="2400" i="1" dirty="0">
                <a:latin typeface="Arial Unicode MS" pitchFamily="34" charset="-128"/>
              </a:rPr>
              <a:t>space complexity</a:t>
            </a:r>
            <a:r>
              <a:rPr lang="en-US" sz="2400" dirty="0">
                <a:latin typeface="Arial Unicode MS" pitchFamily="34" charset="-128"/>
              </a:rPr>
              <a:t>?</a:t>
            </a:r>
          </a:p>
          <a:p>
            <a:pPr marL="742950" lvl="1" indent="-285750">
              <a:spcBef>
                <a:spcPct val="20000"/>
              </a:spcBef>
              <a:buClr>
                <a:schemeClr val="tx1"/>
              </a:buClr>
              <a:buSzPct val="120000"/>
              <a:buFontTx/>
              <a:buChar char="•"/>
            </a:pPr>
            <a:r>
              <a:rPr lang="en-US" sz="2000" dirty="0">
                <a:latin typeface="Arial Unicode MS" pitchFamily="34" charset="-128"/>
              </a:rPr>
              <a:t>Space complexity is </a:t>
            </a:r>
            <a:r>
              <a:rPr lang="en-US" sz="2000" i="1" dirty="0">
                <a:latin typeface="Arial Unicode MS" pitchFamily="34" charset="-128"/>
              </a:rPr>
              <a:t>?           ?</a:t>
            </a:r>
            <a:r>
              <a:rPr lang="en-US" sz="2000" dirty="0">
                <a:latin typeface="Arial Unicode MS" pitchFamily="34" charset="-128"/>
              </a:rPr>
              <a:t> the longest possible path is </a:t>
            </a:r>
            <a:r>
              <a:rPr lang="en-US" sz="2000" i="1" dirty="0">
                <a:latin typeface="Arial Unicode MS" pitchFamily="34" charset="-128"/>
              </a:rPr>
              <a:t>m</a:t>
            </a:r>
            <a:r>
              <a:rPr lang="en-US" sz="2000" dirty="0">
                <a:latin typeface="Arial Unicode MS" pitchFamily="34" charset="-128"/>
              </a:rPr>
              <a:t>, and for every node in that path must maintain a fringe of size </a:t>
            </a:r>
            <a:r>
              <a:rPr lang="en-US" sz="2000" i="1" dirty="0">
                <a:latin typeface="Arial Unicode MS" pitchFamily="34" charset="-128"/>
              </a:rPr>
              <a:t>b</a:t>
            </a:r>
            <a:r>
              <a:rPr lang="en-US" sz="2000" dirty="0">
                <a:latin typeface="Arial Unicode MS" pitchFamily="34" charset="-128"/>
              </a:rPr>
              <a:t>.</a:t>
            </a:r>
          </a:p>
        </p:txBody>
      </p:sp>
      <p:pic>
        <p:nvPicPr>
          <p:cNvPr id="7180" name="Picture 5"/>
          <p:cNvPicPr>
            <a:picLocks noChangeAspect="1" noChangeArrowheads="1"/>
          </p:cNvPicPr>
          <p:nvPr/>
        </p:nvPicPr>
        <p:blipFill>
          <a:blip r:embed="rId4" cstate="print"/>
          <a:srcRect/>
          <a:stretch>
            <a:fillRect/>
          </a:stretch>
        </p:blipFill>
        <p:spPr bwMode="auto">
          <a:xfrm>
            <a:off x="4071934" y="2071678"/>
            <a:ext cx="1296988" cy="479425"/>
          </a:xfrm>
          <a:prstGeom prst="rect">
            <a:avLst/>
          </a:prstGeom>
          <a:noFill/>
          <a:ln w="9525">
            <a:noFill/>
            <a:miter lim="800000"/>
            <a:headEnd/>
            <a:tailEnd/>
          </a:ln>
        </p:spPr>
      </p:pic>
      <p:pic>
        <p:nvPicPr>
          <p:cNvPr id="7181" name="Picture 6"/>
          <p:cNvPicPr>
            <a:picLocks noChangeAspect="1" noChangeArrowheads="1"/>
          </p:cNvPicPr>
          <p:nvPr/>
        </p:nvPicPr>
        <p:blipFill>
          <a:blip r:embed="rId4" cstate="print"/>
          <a:srcRect/>
          <a:stretch>
            <a:fillRect/>
          </a:stretch>
        </p:blipFill>
        <p:spPr bwMode="auto">
          <a:xfrm>
            <a:off x="7847012" y="1000108"/>
            <a:ext cx="1296988" cy="4794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42">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42">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42">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42">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34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a:t>CPSC 322, Lecture 5</a:t>
            </a:r>
          </a:p>
        </p:txBody>
      </p:sp>
      <p:sp>
        <p:nvSpPr>
          <p:cNvPr id="9" name="Slide Number Placeholder 5"/>
          <p:cNvSpPr>
            <a:spLocks noGrp="1"/>
          </p:cNvSpPr>
          <p:nvPr>
            <p:ph type="sldNum" sz="quarter" idx="12"/>
          </p:nvPr>
        </p:nvSpPr>
        <p:spPr/>
        <p:txBody>
          <a:bodyPr/>
          <a:lstStyle/>
          <a:p>
            <a:pPr>
              <a:defRPr/>
            </a:pPr>
            <a:r>
              <a:rPr lang="en-US"/>
              <a:t>Slide </a:t>
            </a:r>
            <a:fld id="{EC6213EA-8970-4208-9334-DB1328A6D714}" type="slidenum">
              <a:rPr lang="en-US"/>
              <a:pPr>
                <a:defRPr/>
              </a:pPr>
              <a:t>12</a:t>
            </a:fld>
            <a:endParaRPr lang="en-US"/>
          </a:p>
        </p:txBody>
      </p:sp>
      <p:sp>
        <p:nvSpPr>
          <p:cNvPr id="8201" name="Rectangle 6"/>
          <p:cNvSpPr>
            <a:spLocks noChangeArrowheads="1"/>
          </p:cNvSpPr>
          <p:nvPr/>
        </p:nvSpPr>
        <p:spPr bwMode="auto">
          <a:xfrm>
            <a:off x="500063" y="928688"/>
            <a:ext cx="8458200" cy="2928937"/>
          </a:xfrm>
          <a:prstGeom prst="rect">
            <a:avLst/>
          </a:prstGeom>
          <a:noFill/>
          <a:ln w="9525">
            <a:noFill/>
            <a:miter lim="800000"/>
            <a:headEnd/>
            <a:tailEnd/>
          </a:ln>
        </p:spPr>
        <p:txBody>
          <a:bodyPr/>
          <a:lstStyle/>
          <a:p>
            <a:pPr marL="342900" indent="-342900">
              <a:spcBef>
                <a:spcPct val="20000"/>
              </a:spcBef>
            </a:pPr>
            <a:r>
              <a:rPr lang="en-US" sz="2400" b="1">
                <a:latin typeface="Arial Unicode MS" pitchFamily="34" charset="-128"/>
              </a:rPr>
              <a:t>Appropriate</a:t>
            </a:r>
          </a:p>
          <a:p>
            <a:pPr marL="342900" indent="-342900">
              <a:spcBef>
                <a:spcPct val="20000"/>
              </a:spcBef>
              <a:buFontTx/>
              <a:buChar char="•"/>
            </a:pPr>
            <a:r>
              <a:rPr lang="en-US" sz="2400">
                <a:latin typeface="Arial Unicode MS" pitchFamily="34" charset="-128"/>
              </a:rPr>
              <a:t>Space is restricted (complex state representation e.g., robotics)</a:t>
            </a:r>
          </a:p>
          <a:p>
            <a:pPr marL="342900" indent="-342900">
              <a:spcBef>
                <a:spcPct val="20000"/>
              </a:spcBef>
              <a:buFontTx/>
              <a:buChar char="•"/>
            </a:pPr>
            <a:r>
              <a:rPr lang="en-US" sz="2400">
                <a:latin typeface="Arial Unicode MS" pitchFamily="34" charset="-128"/>
              </a:rPr>
              <a:t>There are many solutions, perhaps with long path lengths, particularly for the case in which all paths lead to a solution</a:t>
            </a:r>
          </a:p>
        </p:txBody>
      </p:sp>
      <p:sp>
        <p:nvSpPr>
          <p:cNvPr id="8202" name="Rectangle 2"/>
          <p:cNvSpPr>
            <a:spLocks noGrp="1" noChangeArrowheads="1"/>
          </p:cNvSpPr>
          <p:nvPr>
            <p:ph type="title"/>
          </p:nvPr>
        </p:nvSpPr>
        <p:spPr/>
        <p:txBody>
          <a:bodyPr/>
          <a:lstStyle/>
          <a:p>
            <a:pPr eaLnBrk="1" hangingPunct="1"/>
            <a:r>
              <a:rPr lang="en-US" sz="3200" smtClean="0"/>
              <a:t>Depth-first Search: When it is appropriate?</a:t>
            </a:r>
          </a:p>
        </p:txBody>
      </p:sp>
      <p:sp>
        <p:nvSpPr>
          <p:cNvPr id="416772" name="Rectangle 4"/>
          <p:cNvSpPr>
            <a:spLocks noChangeArrowheads="1"/>
          </p:cNvSpPr>
          <p:nvPr/>
        </p:nvSpPr>
        <p:spPr bwMode="auto">
          <a:xfrm>
            <a:off x="428625" y="3929063"/>
            <a:ext cx="8458200" cy="1657350"/>
          </a:xfrm>
          <a:prstGeom prst="rect">
            <a:avLst/>
          </a:prstGeom>
          <a:noFill/>
          <a:ln w="9525">
            <a:noFill/>
            <a:miter lim="800000"/>
            <a:headEnd/>
            <a:tailEnd/>
          </a:ln>
        </p:spPr>
        <p:txBody>
          <a:bodyPr/>
          <a:lstStyle/>
          <a:p>
            <a:pPr marL="342900" indent="-342900">
              <a:spcBef>
                <a:spcPct val="20000"/>
              </a:spcBef>
            </a:pPr>
            <a:r>
              <a:rPr lang="en-US" sz="2400" b="1" dirty="0">
                <a:latin typeface="Arial Unicode MS" pitchFamily="34" charset="-128"/>
              </a:rPr>
              <a:t>Inappropriate</a:t>
            </a:r>
          </a:p>
          <a:p>
            <a:pPr marL="742950" lvl="1" indent="-285750">
              <a:spcBef>
                <a:spcPct val="20000"/>
              </a:spcBef>
              <a:buClr>
                <a:schemeClr val="tx1"/>
              </a:buClr>
              <a:buSzPct val="120000"/>
              <a:buFontTx/>
              <a:buChar char="•"/>
            </a:pPr>
            <a:r>
              <a:rPr lang="en-US" sz="2400" dirty="0" smtClean="0">
                <a:latin typeface="Arial Unicode MS" pitchFamily="34" charset="-128"/>
              </a:rPr>
              <a:t>Cycles</a:t>
            </a:r>
            <a:endParaRPr lang="en-US" sz="2400" dirty="0">
              <a:latin typeface="Arial Unicode MS" pitchFamily="34" charset="-128"/>
            </a:endParaRPr>
          </a:p>
          <a:p>
            <a:pPr marL="742950" lvl="1" indent="-285750">
              <a:spcBef>
                <a:spcPct val="20000"/>
              </a:spcBef>
              <a:buClr>
                <a:schemeClr val="tx1"/>
              </a:buClr>
              <a:buSzPct val="120000"/>
              <a:buFontTx/>
              <a:buChar char="•"/>
            </a:pPr>
            <a:r>
              <a:rPr lang="en-US" sz="2400" dirty="0">
                <a:latin typeface="Arial Unicode MS" pitchFamily="34" charset="-128"/>
              </a:rPr>
              <a:t>There are shallow solutions</a:t>
            </a:r>
          </a:p>
        </p:txBody>
      </p:sp>
      <p:pic>
        <p:nvPicPr>
          <p:cNvPr id="8204" name="Picture 5"/>
          <p:cNvPicPr>
            <a:picLocks noChangeAspect="1" noChangeArrowheads="1"/>
          </p:cNvPicPr>
          <p:nvPr/>
        </p:nvPicPr>
        <p:blipFill>
          <a:blip r:embed="rId4" cstate="print"/>
          <a:srcRect/>
          <a:stretch>
            <a:fillRect/>
          </a:stretch>
        </p:blipFill>
        <p:spPr bwMode="auto">
          <a:xfrm>
            <a:off x="2195513" y="3068638"/>
            <a:ext cx="1296987" cy="4794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67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677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5</a:t>
            </a:r>
          </a:p>
        </p:txBody>
      </p:sp>
      <p:sp>
        <p:nvSpPr>
          <p:cNvPr id="7" name="Slide Number Placeholder 5"/>
          <p:cNvSpPr>
            <a:spLocks noGrp="1"/>
          </p:cNvSpPr>
          <p:nvPr>
            <p:ph type="sldNum" sz="quarter" idx="12"/>
          </p:nvPr>
        </p:nvSpPr>
        <p:spPr/>
        <p:txBody>
          <a:bodyPr/>
          <a:lstStyle/>
          <a:p>
            <a:pPr>
              <a:defRPr/>
            </a:pPr>
            <a:r>
              <a:rPr lang="en-US"/>
              <a:t>Slide </a:t>
            </a:r>
            <a:fld id="{1273BCE5-9067-4D79-81A7-C942C2D6CAC7}" type="slidenum">
              <a:rPr lang="en-US"/>
              <a:pPr>
                <a:defRPr/>
              </a:pPr>
              <a:t>13</a:t>
            </a:fld>
            <a:endParaRPr lang="en-US"/>
          </a:p>
        </p:txBody>
      </p:sp>
      <p:sp>
        <p:nvSpPr>
          <p:cNvPr id="9221" name="Rectangle 2"/>
          <p:cNvSpPr>
            <a:spLocks noGrp="1" noChangeArrowheads="1"/>
          </p:cNvSpPr>
          <p:nvPr>
            <p:ph type="title"/>
          </p:nvPr>
        </p:nvSpPr>
        <p:spPr>
          <a:xfrm>
            <a:off x="304800" y="152400"/>
            <a:ext cx="8839200" cy="755650"/>
          </a:xfrm>
        </p:spPr>
        <p:txBody>
          <a:bodyPr/>
          <a:lstStyle/>
          <a:p>
            <a:pPr eaLnBrk="1" hangingPunct="1"/>
            <a:r>
              <a:rPr lang="en-US" sz="3200" smtClean="0"/>
              <a:t>Why  DFS need to be studied and understood?</a:t>
            </a:r>
          </a:p>
        </p:txBody>
      </p:sp>
      <p:sp>
        <p:nvSpPr>
          <p:cNvPr id="9222"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9223" name="Rectangle 4"/>
          <p:cNvSpPr>
            <a:spLocks noChangeArrowheads="1"/>
          </p:cNvSpPr>
          <p:nvPr/>
        </p:nvSpPr>
        <p:spPr bwMode="auto">
          <a:xfrm>
            <a:off x="323850" y="1052513"/>
            <a:ext cx="8458200" cy="2019300"/>
          </a:xfrm>
          <a:prstGeom prst="rect">
            <a:avLst/>
          </a:prstGeom>
          <a:noFill/>
          <a:ln w="9525">
            <a:noFill/>
            <a:miter lim="800000"/>
            <a:headEnd/>
            <a:tailEnd/>
          </a:ln>
        </p:spPr>
        <p:txBody>
          <a:bodyPr/>
          <a:lstStyle/>
          <a:p>
            <a:pPr marL="342900" indent="-342900">
              <a:spcBef>
                <a:spcPct val="20000"/>
              </a:spcBef>
              <a:buFontTx/>
              <a:buChar char="•"/>
            </a:pPr>
            <a:r>
              <a:rPr lang="en-US">
                <a:latin typeface="Arial Unicode MS" pitchFamily="34" charset="-128"/>
              </a:rPr>
              <a:t>It is simple enough to allow you to learn the basic aspects of searching (When compared with breadth first)</a:t>
            </a:r>
          </a:p>
          <a:p>
            <a:pPr marL="342900" indent="-342900">
              <a:spcBef>
                <a:spcPct val="20000"/>
              </a:spcBef>
              <a:buFontTx/>
              <a:buChar char="•"/>
            </a:pPr>
            <a:endParaRPr lang="en-US">
              <a:latin typeface="Arial Unicode MS" pitchFamily="34" charset="-128"/>
            </a:endParaRPr>
          </a:p>
          <a:p>
            <a:pPr marL="342900" indent="-342900">
              <a:spcBef>
                <a:spcPct val="20000"/>
              </a:spcBef>
              <a:buFontTx/>
              <a:buChar char="•"/>
            </a:pPr>
            <a:endParaRPr lang="en-US">
              <a:latin typeface="Arial Unicode MS" pitchFamily="34" charset="-128"/>
            </a:endParaRPr>
          </a:p>
        </p:txBody>
      </p:sp>
      <p:sp>
        <p:nvSpPr>
          <p:cNvPr id="8" name="Rectangle 4"/>
          <p:cNvSpPr>
            <a:spLocks noChangeArrowheads="1"/>
          </p:cNvSpPr>
          <p:nvPr/>
        </p:nvSpPr>
        <p:spPr bwMode="auto">
          <a:xfrm>
            <a:off x="357188" y="3857625"/>
            <a:ext cx="8458200" cy="1000125"/>
          </a:xfrm>
          <a:prstGeom prst="rect">
            <a:avLst/>
          </a:prstGeom>
          <a:solidFill>
            <a:schemeClr val="accent6">
              <a:lumMod val="20000"/>
              <a:lumOff val="80000"/>
            </a:schemeClr>
          </a:solidFill>
          <a:ln w="9525">
            <a:solidFill>
              <a:schemeClr val="accent6"/>
            </a:solidFill>
            <a:miter lim="800000"/>
            <a:headEnd/>
            <a:tailEnd/>
          </a:ln>
          <a:effectLst/>
        </p:spPr>
        <p:txBody>
          <a:bodyPr/>
          <a:lstStyle/>
          <a:p>
            <a:pPr marL="342900" indent="-342900">
              <a:spcBef>
                <a:spcPct val="20000"/>
              </a:spcBef>
              <a:buFont typeface="Arial" pitchFamily="34" charset="0"/>
              <a:buChar char="•"/>
              <a:defRPr/>
            </a:pPr>
            <a:r>
              <a:rPr lang="en-US" dirty="0">
                <a:latin typeface="Arial Unicode MS" pitchFamily="34" charset="-128"/>
              </a:rPr>
              <a:t>It is the basis for a number of more sophisticated / useful search algorithms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5</a:t>
            </a:r>
          </a:p>
        </p:txBody>
      </p:sp>
      <p:sp>
        <p:nvSpPr>
          <p:cNvPr id="6" name="Slide Number Placeholder 5"/>
          <p:cNvSpPr>
            <a:spLocks noGrp="1"/>
          </p:cNvSpPr>
          <p:nvPr>
            <p:ph type="sldNum" sz="quarter" idx="12"/>
          </p:nvPr>
        </p:nvSpPr>
        <p:spPr/>
        <p:txBody>
          <a:bodyPr/>
          <a:lstStyle/>
          <a:p>
            <a:pPr>
              <a:defRPr/>
            </a:pPr>
            <a:r>
              <a:rPr lang="en-US"/>
              <a:t>Slide </a:t>
            </a:r>
            <a:fld id="{CA4567B0-F7E0-489E-A5D1-A3B4091B4B2D}" type="slidenum">
              <a:rPr lang="en-US"/>
              <a:pPr>
                <a:defRPr/>
              </a:pPr>
              <a:t>14</a:t>
            </a:fld>
            <a:endParaRPr lang="en-US"/>
          </a:p>
        </p:txBody>
      </p:sp>
      <p:sp>
        <p:nvSpPr>
          <p:cNvPr id="21508" name="Rectangle 2"/>
          <p:cNvSpPr>
            <a:spLocks noGrp="1" noChangeArrowheads="1"/>
          </p:cNvSpPr>
          <p:nvPr>
            <p:ph type="title"/>
          </p:nvPr>
        </p:nvSpPr>
        <p:spPr/>
        <p:txBody>
          <a:bodyPr/>
          <a:lstStyle/>
          <a:p>
            <a:pPr eaLnBrk="1" hangingPunct="1"/>
            <a:r>
              <a:rPr lang="en-US" smtClean="0"/>
              <a:t>Lecture Overview</a:t>
            </a:r>
          </a:p>
        </p:txBody>
      </p:sp>
      <p:sp>
        <p:nvSpPr>
          <p:cNvPr id="21509" name="Rectangle 3"/>
          <p:cNvSpPr>
            <a:spLocks noGrp="1" noChangeArrowheads="1"/>
          </p:cNvSpPr>
          <p:nvPr>
            <p:ph type="body" idx="1"/>
          </p:nvPr>
        </p:nvSpPr>
        <p:spPr>
          <a:xfrm>
            <a:off x="179388" y="908050"/>
            <a:ext cx="8964612" cy="4495800"/>
          </a:xfrm>
        </p:spPr>
        <p:txBody>
          <a:bodyPr/>
          <a:lstStyle/>
          <a:p>
            <a:pPr eaLnBrk="1" hangingPunct="1">
              <a:buFontTx/>
              <a:buChar char="•"/>
            </a:pPr>
            <a:r>
              <a:rPr lang="en-US" sz="4000" b="1" smtClean="0">
                <a:solidFill>
                  <a:schemeClr val="folHlink"/>
                </a:solidFill>
              </a:rPr>
              <a:t>Recap</a:t>
            </a:r>
          </a:p>
          <a:p>
            <a:pPr eaLnBrk="1" hangingPunct="1">
              <a:buFontTx/>
              <a:buChar char="•"/>
            </a:pPr>
            <a:endParaRPr lang="en-US" sz="4000" smtClean="0">
              <a:solidFill>
                <a:schemeClr val="folHlink"/>
              </a:solidFill>
            </a:endParaRPr>
          </a:p>
          <a:p>
            <a:pPr eaLnBrk="1" hangingPunct="1">
              <a:buFontTx/>
              <a:buChar char="•"/>
            </a:pPr>
            <a:r>
              <a:rPr lang="en-US" sz="4000" smtClean="0"/>
              <a:t>Simple (Uninformed) Search Strategies</a:t>
            </a:r>
          </a:p>
          <a:p>
            <a:pPr lvl="1" eaLnBrk="1" hangingPunct="1"/>
            <a:r>
              <a:rPr lang="en-US" sz="3600" smtClean="0">
                <a:solidFill>
                  <a:schemeClr val="folHlink"/>
                </a:solidFill>
              </a:rPr>
              <a:t>Depth First</a:t>
            </a:r>
          </a:p>
          <a:p>
            <a:pPr lvl="1" eaLnBrk="1" hangingPunct="1"/>
            <a:r>
              <a:rPr lang="en-US" sz="3600" smtClean="0"/>
              <a:t>Breadth First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5</a:t>
            </a:r>
          </a:p>
        </p:txBody>
      </p:sp>
      <p:sp>
        <p:nvSpPr>
          <p:cNvPr id="8" name="Slide Number Placeholder 5"/>
          <p:cNvSpPr>
            <a:spLocks noGrp="1"/>
          </p:cNvSpPr>
          <p:nvPr>
            <p:ph type="sldNum" sz="quarter" idx="12"/>
          </p:nvPr>
        </p:nvSpPr>
        <p:spPr/>
        <p:txBody>
          <a:bodyPr/>
          <a:lstStyle/>
          <a:p>
            <a:pPr>
              <a:defRPr/>
            </a:pPr>
            <a:r>
              <a:rPr lang="en-US"/>
              <a:t>Slide </a:t>
            </a:r>
            <a:fld id="{B9D59443-D03F-40F3-9520-1E74E2F50634}" type="slidenum">
              <a:rPr lang="en-US"/>
              <a:pPr>
                <a:defRPr/>
              </a:pPr>
              <a:t>15</a:t>
            </a:fld>
            <a:endParaRPr lang="en-US"/>
          </a:p>
        </p:txBody>
      </p:sp>
      <p:sp>
        <p:nvSpPr>
          <p:cNvPr id="10247" name="Rectangle 2"/>
          <p:cNvSpPr>
            <a:spLocks noGrp="1" noChangeArrowheads="1"/>
          </p:cNvSpPr>
          <p:nvPr>
            <p:ph type="title"/>
          </p:nvPr>
        </p:nvSpPr>
        <p:spPr/>
        <p:txBody>
          <a:bodyPr/>
          <a:lstStyle/>
          <a:p>
            <a:pPr eaLnBrk="1" hangingPunct="1"/>
            <a:r>
              <a:rPr lang="en-US" smtClean="0"/>
              <a:t>Breadth-first Search: BFS</a:t>
            </a:r>
          </a:p>
        </p:txBody>
      </p:sp>
      <p:sp>
        <p:nvSpPr>
          <p:cNvPr id="10248"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10249" name="Rectangle 4"/>
          <p:cNvSpPr>
            <a:spLocks noChangeArrowheads="1"/>
          </p:cNvSpPr>
          <p:nvPr/>
        </p:nvSpPr>
        <p:spPr bwMode="auto">
          <a:xfrm>
            <a:off x="357188" y="928688"/>
            <a:ext cx="8458200" cy="4495800"/>
          </a:xfrm>
          <a:prstGeom prst="rect">
            <a:avLst/>
          </a:prstGeom>
          <a:noFill/>
          <a:ln w="9525">
            <a:noFill/>
            <a:miter lim="800000"/>
            <a:headEnd/>
            <a:tailEnd/>
          </a:ln>
        </p:spPr>
        <p:txBody>
          <a:bodyPr/>
          <a:lstStyle/>
          <a:p>
            <a:pPr marL="342900" indent="-342900">
              <a:spcBef>
                <a:spcPct val="20000"/>
              </a:spcBef>
              <a:buFontTx/>
              <a:buChar char="•"/>
            </a:pPr>
            <a:r>
              <a:rPr lang="en-US">
                <a:latin typeface="Arial Unicode MS" pitchFamily="34" charset="-128"/>
              </a:rPr>
              <a:t>Breadth-first search </a:t>
            </a:r>
            <a:r>
              <a:rPr lang="en-US" sz="2400">
                <a:latin typeface="Arial Unicode MS" pitchFamily="34" charset="-128"/>
              </a:rPr>
              <a:t>treats the frontier as a </a:t>
            </a:r>
            <a:r>
              <a:rPr lang="en-US" sz="2400" b="1">
                <a:solidFill>
                  <a:schemeClr val="accent2"/>
                </a:solidFill>
                <a:latin typeface="Arial Unicode MS" pitchFamily="34" charset="-128"/>
              </a:rPr>
              <a:t>queue</a:t>
            </a:r>
          </a:p>
          <a:p>
            <a:pPr marL="742950" lvl="1" indent="-285750">
              <a:spcBef>
                <a:spcPct val="20000"/>
              </a:spcBef>
              <a:buClr>
                <a:schemeClr val="tx1"/>
              </a:buClr>
              <a:buSzPct val="120000"/>
              <a:buFontTx/>
              <a:buChar char="•"/>
            </a:pPr>
            <a:r>
              <a:rPr lang="en-US" sz="2000">
                <a:latin typeface="Arial Unicode MS" pitchFamily="34" charset="-128"/>
              </a:rPr>
              <a:t>it always selects one of the earliest elements added to the frontier.</a:t>
            </a:r>
          </a:p>
          <a:p>
            <a:pPr marL="742950" lvl="1" indent="-285750">
              <a:spcBef>
                <a:spcPct val="20000"/>
              </a:spcBef>
              <a:buClr>
                <a:schemeClr val="tx1"/>
              </a:buClr>
              <a:buSzPct val="120000"/>
            </a:pPr>
            <a:endParaRPr lang="en-US" sz="2000">
              <a:latin typeface="Arial Unicode MS" pitchFamily="34" charset="-128"/>
            </a:endParaRPr>
          </a:p>
          <a:p>
            <a:pPr marL="342900" indent="-342900">
              <a:spcBef>
                <a:spcPct val="20000"/>
              </a:spcBef>
            </a:pPr>
            <a:r>
              <a:rPr lang="en-US">
                <a:solidFill>
                  <a:schemeClr val="accent2"/>
                </a:solidFill>
                <a:latin typeface="Arial Unicode MS" pitchFamily="34" charset="-128"/>
              </a:rPr>
              <a:t>Example</a:t>
            </a:r>
            <a:r>
              <a:rPr lang="en-US">
                <a:latin typeface="Arial Unicode MS" pitchFamily="34" charset="-128"/>
              </a:rPr>
              <a:t>:</a:t>
            </a:r>
          </a:p>
          <a:p>
            <a:pPr marL="742950" lvl="1" indent="-285750">
              <a:spcBef>
                <a:spcPct val="20000"/>
              </a:spcBef>
              <a:buClr>
                <a:schemeClr val="tx1"/>
              </a:buClr>
              <a:buSzPct val="120000"/>
              <a:buFontTx/>
              <a:buChar char="•"/>
            </a:pPr>
            <a:r>
              <a:rPr lang="en-US" sz="2400">
                <a:latin typeface="Arial Unicode MS" pitchFamily="34" charset="-128"/>
              </a:rPr>
              <a:t>the frontier is </a:t>
            </a:r>
            <a:r>
              <a:rPr lang="en-US" sz="2400" i="1">
                <a:latin typeface="Arial Unicode MS" pitchFamily="34" charset="-128"/>
              </a:rPr>
              <a:t>[p</a:t>
            </a:r>
            <a:r>
              <a:rPr lang="en-US" sz="2400" i="1" baseline="-25000">
                <a:latin typeface="Arial Unicode MS" pitchFamily="34" charset="-128"/>
              </a:rPr>
              <a:t>1</a:t>
            </a:r>
            <a:r>
              <a:rPr lang="en-US" sz="2400" i="1">
                <a:latin typeface="Arial Unicode MS" pitchFamily="34" charset="-128"/>
              </a:rPr>
              <a:t>,p</a:t>
            </a:r>
            <a:r>
              <a:rPr lang="en-US" sz="2400" i="1" baseline="-25000">
                <a:latin typeface="Arial Unicode MS" pitchFamily="34" charset="-128"/>
              </a:rPr>
              <a:t>2</a:t>
            </a:r>
            <a:r>
              <a:rPr lang="en-US" sz="2400" i="1">
                <a:latin typeface="Arial Unicode MS" pitchFamily="34" charset="-128"/>
              </a:rPr>
              <a:t>, …, p</a:t>
            </a:r>
            <a:r>
              <a:rPr lang="en-US" sz="2400" i="1" baseline="-25000">
                <a:latin typeface="Arial Unicode MS" pitchFamily="34" charset="-128"/>
              </a:rPr>
              <a:t>r</a:t>
            </a:r>
            <a:r>
              <a:rPr lang="en-US" sz="2400" i="1">
                <a:latin typeface="Arial Unicode MS" pitchFamily="34" charset="-128"/>
              </a:rPr>
              <a:t>]</a:t>
            </a:r>
          </a:p>
          <a:p>
            <a:pPr marL="742950" lvl="1" indent="-285750">
              <a:spcBef>
                <a:spcPct val="20000"/>
              </a:spcBef>
              <a:buClr>
                <a:schemeClr val="tx1"/>
              </a:buClr>
              <a:buSzPct val="120000"/>
              <a:buFontTx/>
              <a:buChar char="•"/>
            </a:pPr>
            <a:r>
              <a:rPr lang="en-US" sz="2400">
                <a:latin typeface="Arial Unicode MS" pitchFamily="34" charset="-128"/>
              </a:rPr>
              <a:t>neighbors of  the last node of </a:t>
            </a:r>
            <a:r>
              <a:rPr lang="en-US" sz="2400" i="1">
                <a:latin typeface="Arial Unicode MS" pitchFamily="34" charset="-128"/>
              </a:rPr>
              <a:t>p</a:t>
            </a:r>
            <a:r>
              <a:rPr lang="en-US" sz="2400" i="1" baseline="-25000">
                <a:latin typeface="Arial Unicode MS" pitchFamily="34" charset="-128"/>
              </a:rPr>
              <a:t>1</a:t>
            </a:r>
            <a:r>
              <a:rPr lang="en-US" sz="2400">
                <a:latin typeface="Arial Unicode MS" pitchFamily="34" charset="-128"/>
              </a:rPr>
              <a:t> are </a:t>
            </a:r>
            <a:r>
              <a:rPr lang="en-US" sz="2400" i="1">
                <a:latin typeface="Arial Unicode MS" pitchFamily="34" charset="-128"/>
              </a:rPr>
              <a:t>{n</a:t>
            </a:r>
            <a:r>
              <a:rPr lang="en-US" sz="2400" i="1" baseline="-25000">
                <a:latin typeface="Arial Unicode MS" pitchFamily="34" charset="-128"/>
              </a:rPr>
              <a:t>1</a:t>
            </a:r>
            <a:r>
              <a:rPr lang="en-US" sz="2400" i="1">
                <a:latin typeface="Arial Unicode MS" pitchFamily="34" charset="-128"/>
              </a:rPr>
              <a:t>, …, n</a:t>
            </a:r>
            <a:r>
              <a:rPr lang="en-US" sz="2400" i="1" baseline="-25000">
                <a:latin typeface="Arial Unicode MS" pitchFamily="34" charset="-128"/>
              </a:rPr>
              <a:t>k</a:t>
            </a:r>
            <a:r>
              <a:rPr lang="en-US" sz="2400" i="1">
                <a:latin typeface="Arial Unicode MS" pitchFamily="34" charset="-128"/>
              </a:rPr>
              <a:t>} </a:t>
            </a:r>
          </a:p>
          <a:p>
            <a:pPr marL="342900" indent="-342900">
              <a:spcBef>
                <a:spcPct val="20000"/>
              </a:spcBef>
              <a:buFontTx/>
              <a:buChar char="•"/>
            </a:pPr>
            <a:r>
              <a:rPr lang="en-US" sz="2400">
                <a:latin typeface="Arial Unicode MS" pitchFamily="34" charset="-128"/>
              </a:rPr>
              <a:t>What happens?</a:t>
            </a:r>
          </a:p>
          <a:p>
            <a:pPr marL="742950" lvl="1" indent="-285750">
              <a:spcBef>
                <a:spcPct val="20000"/>
              </a:spcBef>
              <a:buClr>
                <a:schemeClr val="tx1"/>
              </a:buClr>
              <a:buSzPct val="120000"/>
              <a:buFontTx/>
              <a:buChar char="•"/>
            </a:pPr>
            <a:r>
              <a:rPr lang="en-US" sz="2000" i="1">
                <a:latin typeface="Arial Unicode MS" pitchFamily="34" charset="-128"/>
              </a:rPr>
              <a:t>p</a:t>
            </a:r>
            <a:r>
              <a:rPr lang="en-US" sz="2000" i="1" baseline="-25000">
                <a:latin typeface="Arial Unicode MS" pitchFamily="34" charset="-128"/>
              </a:rPr>
              <a:t>1</a:t>
            </a:r>
            <a:r>
              <a:rPr lang="en-US" sz="2000">
                <a:latin typeface="Arial Unicode MS" pitchFamily="34" charset="-128"/>
              </a:rPr>
              <a:t> is selected, and its end tested for being a path to the goal. </a:t>
            </a:r>
          </a:p>
          <a:p>
            <a:pPr marL="742950" lvl="1" indent="-285750">
              <a:spcBef>
                <a:spcPct val="20000"/>
              </a:spcBef>
              <a:buClr>
                <a:schemeClr val="tx1"/>
              </a:buClr>
              <a:buSzPct val="120000"/>
              <a:buFontTx/>
              <a:buChar char="•"/>
            </a:pPr>
            <a:r>
              <a:rPr lang="en-US" sz="2000">
                <a:latin typeface="Arial Unicode MS" pitchFamily="34" charset="-128"/>
              </a:rPr>
              <a:t>New paths are created attaching </a:t>
            </a:r>
            <a:r>
              <a:rPr lang="en-US" sz="2000" i="1">
                <a:latin typeface="Arial Unicode MS" pitchFamily="34" charset="-128"/>
              </a:rPr>
              <a:t>{n</a:t>
            </a:r>
            <a:r>
              <a:rPr lang="en-US" sz="2000" i="1" baseline="-25000">
                <a:latin typeface="Arial Unicode MS" pitchFamily="34" charset="-128"/>
              </a:rPr>
              <a:t>1</a:t>
            </a:r>
            <a:r>
              <a:rPr lang="en-US" sz="2000" i="1">
                <a:latin typeface="Arial Unicode MS" pitchFamily="34" charset="-128"/>
              </a:rPr>
              <a:t>, …, n</a:t>
            </a:r>
            <a:r>
              <a:rPr lang="en-US" sz="2000" i="1" baseline="-25000">
                <a:latin typeface="Arial Unicode MS" pitchFamily="34" charset="-128"/>
              </a:rPr>
              <a:t>k</a:t>
            </a:r>
            <a:r>
              <a:rPr lang="en-US" sz="2000" i="1">
                <a:latin typeface="Arial Unicode MS" pitchFamily="34" charset="-128"/>
              </a:rPr>
              <a:t>} to p</a:t>
            </a:r>
            <a:r>
              <a:rPr lang="en-US" sz="2000" i="1" baseline="-25000">
                <a:latin typeface="Arial Unicode MS" pitchFamily="34" charset="-128"/>
              </a:rPr>
              <a:t>1</a:t>
            </a:r>
            <a:endParaRPr lang="en-US" sz="2000">
              <a:latin typeface="Arial Unicode MS" pitchFamily="34" charset="-128"/>
            </a:endParaRPr>
          </a:p>
          <a:p>
            <a:pPr marL="742950" lvl="1" indent="-285750">
              <a:spcBef>
                <a:spcPct val="20000"/>
              </a:spcBef>
              <a:buClr>
                <a:schemeClr val="tx1"/>
              </a:buClr>
              <a:buSzPct val="120000"/>
              <a:buFontTx/>
              <a:buChar char="•"/>
            </a:pPr>
            <a:r>
              <a:rPr lang="en-US" sz="2000">
                <a:latin typeface="Arial Unicode MS" pitchFamily="34" charset="-128"/>
              </a:rPr>
              <a:t>These follow </a:t>
            </a:r>
            <a:r>
              <a:rPr lang="en-US" sz="2000" i="1">
                <a:latin typeface="Arial Unicode MS" pitchFamily="34" charset="-128"/>
              </a:rPr>
              <a:t>p</a:t>
            </a:r>
            <a:r>
              <a:rPr lang="en-US" sz="2000" i="1" baseline="-25000">
                <a:latin typeface="Arial Unicode MS" pitchFamily="34" charset="-128"/>
              </a:rPr>
              <a:t>r</a:t>
            </a:r>
            <a:r>
              <a:rPr lang="en-US" sz="2000">
                <a:latin typeface="Arial Unicode MS" pitchFamily="34" charset="-128"/>
              </a:rPr>
              <a:t> at the end of the frontier.</a:t>
            </a:r>
          </a:p>
          <a:p>
            <a:pPr marL="742950" lvl="1" indent="-285750">
              <a:spcBef>
                <a:spcPct val="20000"/>
              </a:spcBef>
              <a:buClr>
                <a:schemeClr val="tx1"/>
              </a:buClr>
              <a:buSzPct val="120000"/>
              <a:buFontTx/>
              <a:buChar char="•"/>
            </a:pPr>
            <a:r>
              <a:rPr lang="en-US" sz="2000">
                <a:latin typeface="Arial Unicode MS" pitchFamily="34" charset="-128"/>
              </a:rPr>
              <a:t>Thus, the frontier is now </a:t>
            </a:r>
            <a:r>
              <a:rPr lang="en-US" sz="2000" i="1">
                <a:latin typeface="Arial Unicode MS" pitchFamily="34" charset="-128"/>
              </a:rPr>
              <a:t>[p</a:t>
            </a:r>
            <a:r>
              <a:rPr lang="en-US" sz="2000" i="1" baseline="-25000">
                <a:latin typeface="Arial Unicode MS" pitchFamily="34" charset="-128"/>
              </a:rPr>
              <a:t>2</a:t>
            </a:r>
            <a:r>
              <a:rPr lang="en-US" sz="2000" i="1">
                <a:latin typeface="Arial Unicode MS" pitchFamily="34" charset="-128"/>
              </a:rPr>
              <a:t>, …, p</a:t>
            </a:r>
            <a:r>
              <a:rPr lang="en-US" sz="2000" i="1" baseline="-25000">
                <a:latin typeface="Arial Unicode MS" pitchFamily="34" charset="-128"/>
              </a:rPr>
              <a:t>r</a:t>
            </a:r>
            <a:r>
              <a:rPr lang="en-US" sz="2000" i="1">
                <a:latin typeface="Arial Unicode MS" pitchFamily="34" charset="-128"/>
              </a:rPr>
              <a:t>, (p</a:t>
            </a:r>
            <a:r>
              <a:rPr lang="en-US" sz="2000" i="1" baseline="-25000">
                <a:latin typeface="Arial Unicode MS" pitchFamily="34" charset="-128"/>
              </a:rPr>
              <a:t>1</a:t>
            </a:r>
            <a:r>
              <a:rPr lang="en-US" sz="2000" i="1">
                <a:latin typeface="Arial Unicode MS" pitchFamily="34" charset="-128"/>
              </a:rPr>
              <a:t>, n</a:t>
            </a:r>
            <a:r>
              <a:rPr lang="en-US" sz="2000" i="1" baseline="-25000">
                <a:latin typeface="Arial Unicode MS" pitchFamily="34" charset="-128"/>
              </a:rPr>
              <a:t>1</a:t>
            </a:r>
            <a:r>
              <a:rPr lang="en-US" sz="2000" i="1">
                <a:latin typeface="Arial Unicode MS" pitchFamily="34" charset="-128"/>
              </a:rPr>
              <a:t>), …, (p</a:t>
            </a:r>
            <a:r>
              <a:rPr lang="en-US" sz="2000" i="1" baseline="-25000">
                <a:latin typeface="Arial Unicode MS" pitchFamily="34" charset="-128"/>
              </a:rPr>
              <a:t>1</a:t>
            </a:r>
            <a:r>
              <a:rPr lang="en-US" sz="2000" i="1">
                <a:latin typeface="Arial Unicode MS" pitchFamily="34" charset="-128"/>
              </a:rPr>
              <a:t>, n</a:t>
            </a:r>
            <a:r>
              <a:rPr lang="en-US" sz="2000" i="1" baseline="-25000">
                <a:latin typeface="Arial Unicode MS" pitchFamily="34" charset="-128"/>
              </a:rPr>
              <a:t>k</a:t>
            </a:r>
            <a:r>
              <a:rPr lang="en-US" sz="2000" i="1">
                <a:latin typeface="Arial Unicode MS" pitchFamily="34" charset="-128"/>
              </a:rPr>
              <a:t>)]</a:t>
            </a:r>
            <a:r>
              <a:rPr lang="en-US" sz="2000">
                <a:latin typeface="Arial Unicode MS" pitchFamily="34" charset="-128"/>
              </a:rPr>
              <a:t>.</a:t>
            </a:r>
          </a:p>
          <a:p>
            <a:pPr marL="742950" lvl="1" indent="-285750">
              <a:spcBef>
                <a:spcPct val="20000"/>
              </a:spcBef>
              <a:buClr>
                <a:schemeClr val="tx1"/>
              </a:buClr>
              <a:buSzPct val="120000"/>
              <a:buFontTx/>
              <a:buChar char="•"/>
            </a:pPr>
            <a:r>
              <a:rPr lang="en-US" sz="2000" i="1">
                <a:latin typeface="Arial Unicode MS" pitchFamily="34" charset="-128"/>
              </a:rPr>
              <a:t>p</a:t>
            </a:r>
            <a:r>
              <a:rPr lang="en-US" sz="2000" i="1" baseline="-25000">
                <a:latin typeface="Arial Unicode MS" pitchFamily="34" charset="-128"/>
              </a:rPr>
              <a:t>2</a:t>
            </a:r>
            <a:r>
              <a:rPr lang="en-US" sz="2000">
                <a:latin typeface="Arial Unicode MS" pitchFamily="34" charset="-128"/>
              </a:rPr>
              <a:t> is selected next.</a:t>
            </a:r>
          </a:p>
        </p:txBody>
      </p:sp>
      <p:pic>
        <p:nvPicPr>
          <p:cNvPr id="10250" name="Picture 5"/>
          <p:cNvPicPr>
            <a:picLocks noChangeAspect="1" noChangeArrowheads="1"/>
          </p:cNvPicPr>
          <p:nvPr/>
        </p:nvPicPr>
        <p:blipFill>
          <a:blip r:embed="rId4" cstate="print"/>
          <a:srcRect/>
          <a:stretch>
            <a:fillRect/>
          </a:stretch>
        </p:blipFill>
        <p:spPr bwMode="auto">
          <a:xfrm>
            <a:off x="3492500" y="5589588"/>
            <a:ext cx="1296988" cy="479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a:defRPr/>
            </a:pPr>
            <a:r>
              <a:rPr lang="en-US"/>
              <a:t>CPSC 322, Lecture 5</a:t>
            </a:r>
          </a:p>
        </p:txBody>
      </p:sp>
      <p:sp>
        <p:nvSpPr>
          <p:cNvPr id="7" name="Slide Number Placeholder 6"/>
          <p:cNvSpPr>
            <a:spLocks noGrp="1"/>
          </p:cNvSpPr>
          <p:nvPr>
            <p:ph type="sldNum" sz="quarter" idx="12"/>
          </p:nvPr>
        </p:nvSpPr>
        <p:spPr/>
        <p:txBody>
          <a:bodyPr/>
          <a:lstStyle/>
          <a:p>
            <a:pPr>
              <a:defRPr/>
            </a:pPr>
            <a:r>
              <a:rPr lang="en-US"/>
              <a:t>Slide </a:t>
            </a:r>
            <a:fld id="{EADAFBD9-E5D1-4C34-8F6E-7E19421E27E9}" type="slidenum">
              <a:rPr lang="en-US"/>
              <a:pPr>
                <a:defRPr/>
              </a:pPr>
              <a:t>16</a:t>
            </a:fld>
            <a:endParaRPr lang="en-US"/>
          </a:p>
        </p:txBody>
      </p:sp>
      <p:sp>
        <p:nvSpPr>
          <p:cNvPr id="11269" name="Rectangle 2"/>
          <p:cNvSpPr>
            <a:spLocks noGrp="1" noChangeArrowheads="1"/>
          </p:cNvSpPr>
          <p:nvPr>
            <p:ph type="title"/>
          </p:nvPr>
        </p:nvSpPr>
        <p:spPr/>
        <p:txBody>
          <a:bodyPr/>
          <a:lstStyle/>
          <a:p>
            <a:pPr eaLnBrk="1" hangingPunct="1"/>
            <a:r>
              <a:rPr lang="en-US" smtClean="0"/>
              <a:t>Illustrative Graph - Breadth-first Search</a:t>
            </a:r>
          </a:p>
        </p:txBody>
      </p:sp>
      <p:sp>
        <p:nvSpPr>
          <p:cNvPr id="11270" name="Rectangle 3"/>
          <p:cNvSpPr>
            <a:spLocks noGrp="1" noChangeArrowheads="1"/>
          </p:cNvSpPr>
          <p:nvPr>
            <p:ph type="body" sz="half" idx="1"/>
          </p:nvPr>
        </p:nvSpPr>
        <p:spPr/>
        <p:txBody>
          <a:bodyPr/>
          <a:lstStyle/>
          <a:p>
            <a:pPr lvl="1" eaLnBrk="1" hangingPunct="1">
              <a:lnSpc>
                <a:spcPct val="60000"/>
              </a:lnSpc>
              <a:buFontTx/>
              <a:buNone/>
            </a:pPr>
            <a:endParaRPr lang="en-US" sz="1800" smtClean="0"/>
          </a:p>
          <a:p>
            <a:pPr marL="0" indent="0" eaLnBrk="1" hangingPunct="1">
              <a:buFontTx/>
              <a:buChar char="•"/>
            </a:pPr>
            <a:endParaRPr lang="en-US" sz="2000" smtClean="0"/>
          </a:p>
          <a:p>
            <a:pPr lvl="1" eaLnBrk="1" hangingPunct="1"/>
            <a:endParaRPr lang="en-US" sz="1800" smtClean="0"/>
          </a:p>
        </p:txBody>
      </p:sp>
      <p:graphicFrame>
        <p:nvGraphicFramePr>
          <p:cNvPr id="11266" name="Object 4"/>
          <p:cNvGraphicFramePr>
            <a:graphicFrameLocks noChangeAspect="1"/>
          </p:cNvGraphicFramePr>
          <p:nvPr>
            <p:ph sz="half" idx="2"/>
          </p:nvPr>
        </p:nvGraphicFramePr>
        <p:xfrm>
          <a:off x="684213" y="1052513"/>
          <a:ext cx="7764462" cy="4860925"/>
        </p:xfrm>
        <a:graphic>
          <a:graphicData uri="http://schemas.openxmlformats.org/presentationml/2006/ole">
            <p:oleObj spid="_x0000_s11266" name="Acrobat Document" r:id="rId4" imgW="3666667" imgH="2295238" progId="AcroExch.Document.7">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a:t>CPSC 322, Lecture 5</a:t>
            </a:r>
          </a:p>
        </p:txBody>
      </p:sp>
      <p:sp>
        <p:nvSpPr>
          <p:cNvPr id="9" name="Slide Number Placeholder 5"/>
          <p:cNvSpPr>
            <a:spLocks noGrp="1"/>
          </p:cNvSpPr>
          <p:nvPr>
            <p:ph type="sldNum" sz="quarter" idx="12"/>
          </p:nvPr>
        </p:nvSpPr>
        <p:spPr/>
        <p:txBody>
          <a:bodyPr/>
          <a:lstStyle/>
          <a:p>
            <a:pPr>
              <a:defRPr/>
            </a:pPr>
            <a:r>
              <a:rPr lang="en-US"/>
              <a:t>Slide </a:t>
            </a:r>
            <a:fld id="{125ABB3C-A192-435D-A82D-C308F4D93D72}" type="slidenum">
              <a:rPr lang="en-US"/>
              <a:pPr>
                <a:defRPr/>
              </a:pPr>
              <a:t>17</a:t>
            </a:fld>
            <a:endParaRPr lang="en-US"/>
          </a:p>
        </p:txBody>
      </p:sp>
      <p:sp>
        <p:nvSpPr>
          <p:cNvPr id="12295" name="Rectangle 2"/>
          <p:cNvSpPr>
            <a:spLocks noGrp="1" noChangeArrowheads="1"/>
          </p:cNvSpPr>
          <p:nvPr>
            <p:ph type="title"/>
          </p:nvPr>
        </p:nvSpPr>
        <p:spPr/>
        <p:txBody>
          <a:bodyPr/>
          <a:lstStyle/>
          <a:p>
            <a:pPr eaLnBrk="1" hangingPunct="1"/>
            <a:r>
              <a:rPr lang="en-US" smtClean="0"/>
              <a:t>Analysis of Breadth-First Search</a:t>
            </a:r>
          </a:p>
        </p:txBody>
      </p:sp>
      <p:sp>
        <p:nvSpPr>
          <p:cNvPr id="12296"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19462" name="Rectangle 4"/>
          <p:cNvSpPr>
            <a:spLocks noChangeArrowheads="1"/>
          </p:cNvSpPr>
          <p:nvPr/>
        </p:nvSpPr>
        <p:spPr bwMode="auto">
          <a:xfrm>
            <a:off x="395288" y="908050"/>
            <a:ext cx="8458200" cy="4495800"/>
          </a:xfrm>
          <a:prstGeom prst="rect">
            <a:avLst/>
          </a:prstGeom>
          <a:noFill/>
          <a:ln w="9525">
            <a:noFill/>
            <a:miter lim="800000"/>
            <a:headEnd/>
            <a:tailEnd/>
          </a:ln>
        </p:spPr>
        <p:txBody>
          <a:bodyPr/>
          <a:lstStyle/>
          <a:p>
            <a:pPr marL="342900" indent="-342900">
              <a:spcBef>
                <a:spcPct val="20000"/>
              </a:spcBef>
              <a:buFontTx/>
              <a:buChar char="•"/>
            </a:pPr>
            <a:r>
              <a:rPr lang="en-US" sz="2400" dirty="0">
                <a:latin typeface="Arial Unicode MS" pitchFamily="34" charset="-128"/>
              </a:rPr>
              <a:t>Is BFS </a:t>
            </a:r>
            <a:r>
              <a:rPr lang="en-US" sz="2400" dirty="0">
                <a:solidFill>
                  <a:schemeClr val="accent2"/>
                </a:solidFill>
                <a:latin typeface="Arial Unicode MS" pitchFamily="34" charset="-128"/>
              </a:rPr>
              <a:t>complete</a:t>
            </a:r>
            <a:r>
              <a:rPr lang="en-US" sz="2400" dirty="0">
                <a:latin typeface="Arial Unicode MS" pitchFamily="34" charset="-128"/>
              </a:rPr>
              <a:t>?</a:t>
            </a:r>
          </a:p>
          <a:p>
            <a:pPr marL="742950" lvl="1" indent="-285750">
              <a:spcBef>
                <a:spcPct val="20000"/>
              </a:spcBef>
              <a:buClr>
                <a:schemeClr val="tx1"/>
              </a:buClr>
              <a:buSzPct val="120000"/>
              <a:buFontTx/>
              <a:buChar char="•"/>
            </a:pPr>
            <a:r>
              <a:rPr lang="en-US" sz="2000" dirty="0" smtClean="0">
                <a:latin typeface="Arial Unicode MS" pitchFamily="34" charset="-128"/>
              </a:rPr>
              <a:t>Yes</a:t>
            </a:r>
            <a:endParaRPr lang="en-US" sz="2000" dirty="0">
              <a:latin typeface="Arial Unicode MS" pitchFamily="34" charset="-128"/>
            </a:endParaRPr>
          </a:p>
          <a:p>
            <a:pPr marL="742950" lvl="1" indent="-285750">
              <a:spcBef>
                <a:spcPct val="20000"/>
              </a:spcBef>
              <a:buClr>
                <a:schemeClr val="tx1"/>
              </a:buClr>
              <a:buSzPct val="120000"/>
              <a:buFontTx/>
              <a:buChar char="•"/>
            </a:pPr>
            <a:endParaRPr lang="en-US" sz="2000" dirty="0">
              <a:latin typeface="Arial Unicode MS" pitchFamily="34" charset="-128"/>
            </a:endParaRPr>
          </a:p>
          <a:p>
            <a:pPr marL="742950" lvl="1" indent="-285750">
              <a:spcBef>
                <a:spcPct val="20000"/>
              </a:spcBef>
              <a:buClr>
                <a:schemeClr val="tx1"/>
              </a:buClr>
              <a:buSzPct val="120000"/>
              <a:buFontTx/>
              <a:buChar char="•"/>
            </a:pPr>
            <a:r>
              <a:rPr lang="en-US" sz="2000" dirty="0">
                <a:latin typeface="Arial Unicode MS" pitchFamily="34" charset="-128"/>
              </a:rPr>
              <a:t>In fact, BFS is guaranteed to find the path that involves the fewest arcs (why?)</a:t>
            </a:r>
          </a:p>
          <a:p>
            <a:pPr marL="342900" indent="-342900">
              <a:spcBef>
                <a:spcPct val="20000"/>
              </a:spcBef>
              <a:buFontTx/>
              <a:buChar char="•"/>
            </a:pPr>
            <a:r>
              <a:rPr lang="en-US" sz="2400" dirty="0">
                <a:latin typeface="Arial Unicode MS" pitchFamily="34" charset="-128"/>
              </a:rPr>
              <a:t>What is the </a:t>
            </a:r>
            <a:r>
              <a:rPr lang="en-US" sz="2400" dirty="0">
                <a:solidFill>
                  <a:schemeClr val="accent2"/>
                </a:solidFill>
                <a:latin typeface="Arial Unicode MS" pitchFamily="34" charset="-128"/>
              </a:rPr>
              <a:t>time complexity</a:t>
            </a:r>
            <a:r>
              <a:rPr lang="en-US" sz="2400" dirty="0">
                <a:latin typeface="Arial Unicode MS" pitchFamily="34" charset="-128"/>
              </a:rPr>
              <a:t>, if the maximum path length is </a:t>
            </a:r>
            <a:r>
              <a:rPr lang="en-US" sz="2400" i="1" dirty="0">
                <a:latin typeface="Arial Unicode MS" pitchFamily="34" charset="-128"/>
              </a:rPr>
              <a:t>m</a:t>
            </a:r>
            <a:r>
              <a:rPr lang="en-US" sz="2400" dirty="0">
                <a:latin typeface="Arial Unicode MS" pitchFamily="34" charset="-128"/>
              </a:rPr>
              <a:t> and the maximum branching factor is </a:t>
            </a:r>
            <a:r>
              <a:rPr lang="en-US" sz="2400" i="1" dirty="0">
                <a:latin typeface="Arial Unicode MS" pitchFamily="34" charset="-128"/>
              </a:rPr>
              <a:t>b</a:t>
            </a:r>
            <a:r>
              <a:rPr lang="en-US" sz="2400" dirty="0">
                <a:latin typeface="Arial Unicode MS" pitchFamily="34" charset="-128"/>
              </a:rPr>
              <a:t>?</a:t>
            </a:r>
          </a:p>
          <a:p>
            <a:pPr marL="742950" lvl="1" indent="-285750">
              <a:spcBef>
                <a:spcPct val="20000"/>
              </a:spcBef>
              <a:buClr>
                <a:schemeClr val="tx1"/>
              </a:buClr>
              <a:buSzPct val="120000"/>
              <a:buFontTx/>
              <a:buChar char="•"/>
            </a:pPr>
            <a:r>
              <a:rPr lang="en-US" sz="2000" dirty="0">
                <a:latin typeface="Arial Unicode MS" pitchFamily="34" charset="-128"/>
              </a:rPr>
              <a:t>The time complexity is </a:t>
            </a:r>
            <a:r>
              <a:rPr lang="en-US" sz="2000" i="1" dirty="0">
                <a:latin typeface="Arial Unicode MS" pitchFamily="34" charset="-128"/>
              </a:rPr>
              <a:t>?           ?</a:t>
            </a:r>
            <a:r>
              <a:rPr lang="en-US" sz="2000" dirty="0">
                <a:latin typeface="Arial Unicode MS" pitchFamily="34" charset="-128"/>
              </a:rPr>
              <a:t> must examine every node in the tree.</a:t>
            </a:r>
          </a:p>
          <a:p>
            <a:pPr marL="742950" lvl="1" indent="-285750">
              <a:spcBef>
                <a:spcPct val="20000"/>
              </a:spcBef>
              <a:buClr>
                <a:schemeClr val="tx1"/>
              </a:buClr>
              <a:buSzPct val="120000"/>
              <a:buFontTx/>
              <a:buChar char="•"/>
            </a:pPr>
            <a:r>
              <a:rPr lang="en-US" sz="2000" dirty="0">
                <a:latin typeface="Arial Unicode MS" pitchFamily="34" charset="-128"/>
              </a:rPr>
              <a:t>The order in which we examine nodes (BFS or DFS) makes no difference to the worst case: search is unconstrained by the goal.</a:t>
            </a:r>
          </a:p>
          <a:p>
            <a:pPr marL="342900" indent="-342900">
              <a:spcBef>
                <a:spcPct val="20000"/>
              </a:spcBef>
              <a:buFontTx/>
              <a:buChar char="•"/>
            </a:pPr>
            <a:r>
              <a:rPr lang="en-US" sz="2400" dirty="0">
                <a:latin typeface="Arial Unicode MS" pitchFamily="34" charset="-128"/>
              </a:rPr>
              <a:t>What is the </a:t>
            </a:r>
            <a:r>
              <a:rPr lang="en-US" sz="2400" dirty="0">
                <a:solidFill>
                  <a:schemeClr val="accent2"/>
                </a:solidFill>
                <a:latin typeface="Arial Unicode MS" pitchFamily="34" charset="-128"/>
              </a:rPr>
              <a:t>space complexity</a:t>
            </a:r>
            <a:r>
              <a:rPr lang="en-US" sz="2400" dirty="0">
                <a:latin typeface="Arial Unicode MS" pitchFamily="34" charset="-128"/>
              </a:rPr>
              <a:t>?</a:t>
            </a:r>
          </a:p>
          <a:p>
            <a:pPr marL="742950" lvl="1" indent="-285750">
              <a:spcBef>
                <a:spcPct val="20000"/>
              </a:spcBef>
              <a:buClr>
                <a:schemeClr val="tx1"/>
              </a:buClr>
              <a:buSzPct val="120000"/>
              <a:buFontTx/>
              <a:buChar char="•"/>
            </a:pPr>
            <a:r>
              <a:rPr lang="en-US" sz="2000" dirty="0">
                <a:latin typeface="Arial Unicode MS" pitchFamily="34" charset="-128"/>
              </a:rPr>
              <a:t>Space complexity is </a:t>
            </a:r>
            <a:r>
              <a:rPr lang="en-US" sz="2000" i="1" dirty="0">
                <a:latin typeface="Arial Unicode MS" pitchFamily="34" charset="-128"/>
              </a:rPr>
              <a:t>?                ?</a:t>
            </a:r>
            <a:endParaRPr lang="en-US" sz="1800" dirty="0">
              <a:latin typeface="Arial Unicode MS" pitchFamily="34" charset="-128"/>
            </a:endParaRPr>
          </a:p>
        </p:txBody>
      </p:sp>
      <p:pic>
        <p:nvPicPr>
          <p:cNvPr id="12298" name="Picture 5"/>
          <p:cNvPicPr>
            <a:picLocks noChangeAspect="1" noChangeArrowheads="1"/>
          </p:cNvPicPr>
          <p:nvPr/>
        </p:nvPicPr>
        <p:blipFill>
          <a:blip r:embed="rId4" cstate="print"/>
          <a:srcRect/>
          <a:stretch>
            <a:fillRect/>
          </a:stretch>
        </p:blipFill>
        <p:spPr bwMode="auto">
          <a:xfrm>
            <a:off x="2714625" y="2428875"/>
            <a:ext cx="1008063" cy="373063"/>
          </a:xfrm>
          <a:prstGeom prst="rect">
            <a:avLst/>
          </a:prstGeom>
          <a:noFill/>
          <a:ln w="9525">
            <a:noFill/>
            <a:miter lim="800000"/>
            <a:headEnd/>
            <a:tailEnd/>
          </a:ln>
        </p:spPr>
      </p:pic>
      <p:pic>
        <p:nvPicPr>
          <p:cNvPr id="12299" name="Picture 6"/>
          <p:cNvPicPr>
            <a:picLocks noChangeAspect="1" noChangeArrowheads="1"/>
          </p:cNvPicPr>
          <p:nvPr/>
        </p:nvPicPr>
        <p:blipFill>
          <a:blip r:embed="rId5" cstate="print"/>
          <a:srcRect/>
          <a:stretch>
            <a:fillRect/>
          </a:stretch>
        </p:blipFill>
        <p:spPr bwMode="auto">
          <a:xfrm>
            <a:off x="6516688" y="1484313"/>
            <a:ext cx="1150937" cy="4254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6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62">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62">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46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46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5</a:t>
            </a:r>
          </a:p>
        </p:txBody>
      </p:sp>
      <p:sp>
        <p:nvSpPr>
          <p:cNvPr id="8" name="Slide Number Placeholder 5"/>
          <p:cNvSpPr>
            <a:spLocks noGrp="1"/>
          </p:cNvSpPr>
          <p:nvPr>
            <p:ph type="sldNum" sz="quarter" idx="12"/>
          </p:nvPr>
        </p:nvSpPr>
        <p:spPr/>
        <p:txBody>
          <a:bodyPr/>
          <a:lstStyle/>
          <a:p>
            <a:pPr>
              <a:defRPr/>
            </a:pPr>
            <a:r>
              <a:rPr lang="en-US"/>
              <a:t>Slide </a:t>
            </a:r>
            <a:fld id="{FF043795-194F-420D-818C-28982A34A6E0}" type="slidenum">
              <a:rPr lang="en-US"/>
              <a:pPr>
                <a:defRPr/>
              </a:pPr>
              <a:t>18</a:t>
            </a:fld>
            <a:endParaRPr lang="en-US"/>
          </a:p>
        </p:txBody>
      </p:sp>
      <p:sp>
        <p:nvSpPr>
          <p:cNvPr id="13323" name="Rectangle 2"/>
          <p:cNvSpPr>
            <a:spLocks noGrp="1" noChangeArrowheads="1"/>
          </p:cNvSpPr>
          <p:nvPr>
            <p:ph type="title"/>
          </p:nvPr>
        </p:nvSpPr>
        <p:spPr/>
        <p:txBody>
          <a:bodyPr/>
          <a:lstStyle/>
          <a:p>
            <a:pPr eaLnBrk="1" hangingPunct="1"/>
            <a:r>
              <a:rPr lang="en-US" smtClean="0"/>
              <a:t>Using Breadth-first Search</a:t>
            </a:r>
          </a:p>
        </p:txBody>
      </p:sp>
      <p:sp>
        <p:nvSpPr>
          <p:cNvPr id="13324"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13325" name="Rectangle 4"/>
          <p:cNvSpPr>
            <a:spLocks noChangeArrowheads="1"/>
          </p:cNvSpPr>
          <p:nvPr/>
        </p:nvSpPr>
        <p:spPr bwMode="auto">
          <a:xfrm>
            <a:off x="395288" y="908050"/>
            <a:ext cx="8458200" cy="2808288"/>
          </a:xfrm>
          <a:prstGeom prst="rect">
            <a:avLst/>
          </a:prstGeom>
          <a:noFill/>
          <a:ln w="9525">
            <a:noFill/>
            <a:miter lim="800000"/>
            <a:headEnd/>
            <a:tailEnd/>
          </a:ln>
        </p:spPr>
        <p:txBody>
          <a:bodyPr/>
          <a:lstStyle/>
          <a:p>
            <a:pPr marL="342900" indent="-342900">
              <a:spcBef>
                <a:spcPct val="20000"/>
              </a:spcBef>
              <a:buFontTx/>
              <a:buChar char="•"/>
            </a:pPr>
            <a:r>
              <a:rPr lang="en-US" dirty="0">
                <a:latin typeface="Arial Unicode MS" pitchFamily="34" charset="-128"/>
              </a:rPr>
              <a:t>When is BFS </a:t>
            </a:r>
            <a:r>
              <a:rPr lang="en-US" dirty="0">
                <a:solidFill>
                  <a:schemeClr val="accent2"/>
                </a:solidFill>
                <a:latin typeface="Arial Unicode MS" pitchFamily="34" charset="-128"/>
              </a:rPr>
              <a:t>appropriate</a:t>
            </a:r>
            <a:r>
              <a:rPr lang="en-US" dirty="0">
                <a:latin typeface="Arial Unicode MS" pitchFamily="34" charset="-128"/>
              </a:rPr>
              <a:t>?</a:t>
            </a:r>
          </a:p>
          <a:p>
            <a:pPr marL="742950" lvl="1" indent="-285750">
              <a:spcBef>
                <a:spcPct val="20000"/>
              </a:spcBef>
              <a:buClr>
                <a:schemeClr val="tx1"/>
              </a:buClr>
              <a:buSzPct val="120000"/>
              <a:buFontTx/>
              <a:buChar char="•"/>
            </a:pPr>
            <a:r>
              <a:rPr lang="en-US" sz="2400" dirty="0">
                <a:latin typeface="Arial Unicode MS" pitchFamily="34" charset="-128"/>
              </a:rPr>
              <a:t>space is not a problem</a:t>
            </a:r>
          </a:p>
          <a:p>
            <a:pPr marL="742950" lvl="1" indent="-285750">
              <a:spcBef>
                <a:spcPct val="20000"/>
              </a:spcBef>
              <a:buClr>
                <a:schemeClr val="tx1"/>
              </a:buClr>
              <a:buSzPct val="120000"/>
              <a:buFontTx/>
              <a:buChar char="•"/>
            </a:pPr>
            <a:r>
              <a:rPr lang="en-US" sz="2400" dirty="0">
                <a:latin typeface="Arial Unicode MS" pitchFamily="34" charset="-128"/>
              </a:rPr>
              <a:t>it's necessary to find the solution with the fewest arcs</a:t>
            </a:r>
          </a:p>
          <a:p>
            <a:pPr marL="742950" lvl="1" indent="-285750">
              <a:spcBef>
                <a:spcPct val="20000"/>
              </a:spcBef>
              <a:buClr>
                <a:schemeClr val="tx1"/>
              </a:buClr>
              <a:buSzPct val="120000"/>
              <a:buFontTx/>
              <a:buChar char="•"/>
            </a:pPr>
            <a:r>
              <a:rPr lang="en-US" sz="2400" dirty="0">
                <a:latin typeface="Arial Unicode MS" pitchFamily="34" charset="-128"/>
              </a:rPr>
              <a:t>although all solutions may not be shallow, at least some </a:t>
            </a:r>
            <a:r>
              <a:rPr lang="en-US" sz="2400" dirty="0" smtClean="0">
                <a:latin typeface="Arial Unicode MS" pitchFamily="34" charset="-128"/>
              </a:rPr>
              <a:t>are</a:t>
            </a:r>
            <a:endParaRPr lang="en-US" sz="2400" dirty="0">
              <a:latin typeface="Arial Unicode MS" pitchFamily="34" charset="-128"/>
            </a:endParaRPr>
          </a:p>
        </p:txBody>
      </p:sp>
      <p:sp>
        <p:nvSpPr>
          <p:cNvPr id="440325" name="Rectangle 5"/>
          <p:cNvSpPr>
            <a:spLocks noChangeArrowheads="1"/>
          </p:cNvSpPr>
          <p:nvPr/>
        </p:nvSpPr>
        <p:spPr bwMode="auto">
          <a:xfrm>
            <a:off x="395288" y="3860800"/>
            <a:ext cx="8458200" cy="2447925"/>
          </a:xfrm>
          <a:prstGeom prst="rect">
            <a:avLst/>
          </a:prstGeom>
          <a:noFill/>
          <a:ln w="9525">
            <a:noFill/>
            <a:miter lim="800000"/>
            <a:headEnd/>
            <a:tailEnd/>
          </a:ln>
        </p:spPr>
        <p:txBody>
          <a:bodyPr/>
          <a:lstStyle/>
          <a:p>
            <a:pPr marL="342900" indent="-342900">
              <a:spcBef>
                <a:spcPct val="20000"/>
              </a:spcBef>
              <a:buFontTx/>
              <a:buChar char="•"/>
            </a:pPr>
            <a:r>
              <a:rPr lang="en-US">
                <a:latin typeface="Arial Unicode MS" pitchFamily="34" charset="-128"/>
              </a:rPr>
              <a:t>When is BFS </a:t>
            </a:r>
            <a:r>
              <a:rPr lang="en-US">
                <a:solidFill>
                  <a:schemeClr val="accent2"/>
                </a:solidFill>
                <a:latin typeface="Arial Unicode MS" pitchFamily="34" charset="-128"/>
              </a:rPr>
              <a:t>inappropriate</a:t>
            </a:r>
            <a:r>
              <a:rPr lang="en-US">
                <a:latin typeface="Arial Unicode MS" pitchFamily="34" charset="-128"/>
              </a:rPr>
              <a:t>?</a:t>
            </a:r>
          </a:p>
          <a:p>
            <a:pPr marL="742950" lvl="1" indent="-285750">
              <a:spcBef>
                <a:spcPct val="20000"/>
              </a:spcBef>
              <a:buClr>
                <a:schemeClr val="tx1"/>
              </a:buClr>
              <a:buSzPct val="120000"/>
              <a:buFontTx/>
              <a:buChar char="•"/>
            </a:pPr>
            <a:r>
              <a:rPr lang="en-US" sz="2400">
                <a:latin typeface="Arial Unicode MS" pitchFamily="34" charset="-128"/>
              </a:rPr>
              <a:t>space is limited</a:t>
            </a:r>
          </a:p>
          <a:p>
            <a:pPr marL="742950" lvl="1" indent="-285750">
              <a:spcBef>
                <a:spcPct val="20000"/>
              </a:spcBef>
              <a:buClr>
                <a:schemeClr val="tx1"/>
              </a:buClr>
              <a:buSzPct val="120000"/>
              <a:buFontTx/>
              <a:buChar char="•"/>
            </a:pPr>
            <a:r>
              <a:rPr lang="en-US" sz="2400">
                <a:latin typeface="Arial Unicode MS" pitchFamily="34" charset="-128"/>
              </a:rPr>
              <a:t>all solutions tend to be located deep in the tree</a:t>
            </a:r>
          </a:p>
          <a:p>
            <a:pPr marL="742950" lvl="1" indent="-285750">
              <a:spcBef>
                <a:spcPct val="20000"/>
              </a:spcBef>
              <a:buClr>
                <a:schemeClr val="tx1"/>
              </a:buClr>
              <a:buSzPct val="120000"/>
              <a:buFontTx/>
              <a:buChar char="•"/>
            </a:pPr>
            <a:r>
              <a:rPr lang="en-US" sz="2400">
                <a:latin typeface="Arial Unicode MS" pitchFamily="34" charset="-128"/>
              </a:rPr>
              <a:t>the branching factor is very large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2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a:t>CPSC 322, Lecture 5</a:t>
            </a:r>
          </a:p>
        </p:txBody>
      </p:sp>
      <p:sp>
        <p:nvSpPr>
          <p:cNvPr id="9" name="Slide Number Placeholder 5"/>
          <p:cNvSpPr>
            <a:spLocks noGrp="1"/>
          </p:cNvSpPr>
          <p:nvPr>
            <p:ph type="sldNum" sz="quarter" idx="12"/>
          </p:nvPr>
        </p:nvSpPr>
        <p:spPr/>
        <p:txBody>
          <a:bodyPr/>
          <a:lstStyle/>
          <a:p>
            <a:pPr>
              <a:defRPr/>
            </a:pPr>
            <a:r>
              <a:rPr lang="en-US"/>
              <a:t>Slide </a:t>
            </a:r>
            <a:fld id="{619243E4-CA9A-482E-8FBB-54F092AD0209}" type="slidenum">
              <a:rPr lang="en-US"/>
              <a:pPr>
                <a:defRPr/>
              </a:pPr>
              <a:t>19</a:t>
            </a:fld>
            <a:endParaRPr lang="en-US"/>
          </a:p>
        </p:txBody>
      </p:sp>
      <p:sp>
        <p:nvSpPr>
          <p:cNvPr id="22532" name="Rectangle 2"/>
          <p:cNvSpPr>
            <a:spLocks noGrp="1" noChangeArrowheads="1"/>
          </p:cNvSpPr>
          <p:nvPr>
            <p:ph type="title"/>
          </p:nvPr>
        </p:nvSpPr>
        <p:spPr/>
        <p:txBody>
          <a:bodyPr/>
          <a:lstStyle/>
          <a:p>
            <a:pPr eaLnBrk="1" hangingPunct="1"/>
            <a:r>
              <a:rPr lang="en-US" smtClean="0"/>
              <a:t>What have we done so far?</a:t>
            </a:r>
          </a:p>
        </p:txBody>
      </p:sp>
      <p:sp>
        <p:nvSpPr>
          <p:cNvPr id="22533"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22534" name="Rectangle 5"/>
          <p:cNvSpPr>
            <a:spLocks noChangeArrowheads="1"/>
          </p:cNvSpPr>
          <p:nvPr/>
        </p:nvSpPr>
        <p:spPr bwMode="auto">
          <a:xfrm>
            <a:off x="250825" y="1916113"/>
            <a:ext cx="8458200" cy="2089150"/>
          </a:xfrm>
          <a:prstGeom prst="rect">
            <a:avLst/>
          </a:prstGeom>
          <a:noFill/>
          <a:ln w="9525">
            <a:noFill/>
            <a:miter lim="800000"/>
            <a:headEnd/>
            <a:tailEnd/>
          </a:ln>
        </p:spPr>
        <p:txBody>
          <a:bodyPr/>
          <a:lstStyle/>
          <a:p>
            <a:pPr marL="342900" indent="-342900">
              <a:spcBef>
                <a:spcPct val="20000"/>
              </a:spcBef>
            </a:pPr>
            <a:r>
              <a:rPr lang="en-US">
                <a:latin typeface="Arial Unicode MS" pitchFamily="34" charset="-128"/>
              </a:rPr>
              <a:t>AI agents can be very complex and sophisticated</a:t>
            </a:r>
          </a:p>
          <a:p>
            <a:pPr marL="342900" indent="-342900">
              <a:spcBef>
                <a:spcPct val="20000"/>
              </a:spcBef>
            </a:pPr>
            <a:r>
              <a:rPr lang="en-US">
                <a:latin typeface="Arial Unicode MS" pitchFamily="34" charset="-128"/>
              </a:rPr>
              <a:t>Let’s start from a very simple one, </a:t>
            </a:r>
            <a:r>
              <a:rPr lang="en-US" b="1">
                <a:latin typeface="Arial Unicode MS" pitchFamily="34" charset="-128"/>
              </a:rPr>
              <a:t>the deterministic, goal-driven agent</a:t>
            </a:r>
            <a:r>
              <a:rPr lang="en-US">
                <a:latin typeface="Arial Unicode MS" pitchFamily="34" charset="-128"/>
              </a:rPr>
              <a:t> for which: he sequence of actions and their appropriate ordering is the solution</a:t>
            </a:r>
          </a:p>
        </p:txBody>
      </p:sp>
      <p:sp>
        <p:nvSpPr>
          <p:cNvPr id="22535" name="Rectangle 8"/>
          <p:cNvSpPr>
            <a:spLocks noChangeArrowheads="1"/>
          </p:cNvSpPr>
          <p:nvPr/>
        </p:nvSpPr>
        <p:spPr bwMode="auto">
          <a:xfrm>
            <a:off x="250825" y="836613"/>
            <a:ext cx="8458200" cy="2089150"/>
          </a:xfrm>
          <a:prstGeom prst="rect">
            <a:avLst/>
          </a:prstGeom>
          <a:noFill/>
          <a:ln w="9525">
            <a:noFill/>
            <a:miter lim="800000"/>
            <a:headEnd/>
            <a:tailEnd/>
          </a:ln>
        </p:spPr>
        <p:txBody>
          <a:bodyPr/>
          <a:lstStyle/>
          <a:p>
            <a:pPr marL="342900" indent="-342900">
              <a:spcBef>
                <a:spcPct val="20000"/>
              </a:spcBef>
            </a:pPr>
            <a:r>
              <a:rPr lang="en-US" b="1">
                <a:latin typeface="Arial Unicode MS" pitchFamily="34" charset="-128"/>
              </a:rPr>
              <a:t>GOAL:</a:t>
            </a:r>
            <a:r>
              <a:rPr lang="en-US">
                <a:latin typeface="Arial Unicode MS" pitchFamily="34" charset="-128"/>
              </a:rPr>
              <a:t> </a:t>
            </a:r>
            <a:r>
              <a:rPr lang="en-US" b="1">
                <a:solidFill>
                  <a:schemeClr val="accent2"/>
                </a:solidFill>
                <a:latin typeface="Arial Unicode MS" pitchFamily="34" charset="-128"/>
              </a:rPr>
              <a:t>study search</a:t>
            </a:r>
            <a:r>
              <a:rPr lang="en-US" b="1">
                <a:latin typeface="Arial Unicode MS" pitchFamily="34" charset="-128"/>
              </a:rPr>
              <a:t>, a set of basic methods underlying many intelligent agents</a:t>
            </a:r>
          </a:p>
        </p:txBody>
      </p:sp>
      <p:sp>
        <p:nvSpPr>
          <p:cNvPr id="445449" name="Rectangle 9"/>
          <p:cNvSpPr>
            <a:spLocks noChangeArrowheads="1"/>
          </p:cNvSpPr>
          <p:nvPr/>
        </p:nvSpPr>
        <p:spPr bwMode="auto">
          <a:xfrm>
            <a:off x="0" y="4292600"/>
            <a:ext cx="9144000" cy="2089150"/>
          </a:xfrm>
          <a:prstGeom prst="rect">
            <a:avLst/>
          </a:prstGeom>
          <a:noFill/>
          <a:ln w="9525">
            <a:noFill/>
            <a:miter lim="800000"/>
            <a:headEnd/>
            <a:tailEnd/>
          </a:ln>
        </p:spPr>
        <p:txBody>
          <a:bodyPr/>
          <a:lstStyle/>
          <a:p>
            <a:pPr marL="342900" indent="-342900">
              <a:spcBef>
                <a:spcPct val="20000"/>
              </a:spcBef>
            </a:pPr>
            <a:r>
              <a:rPr lang="en-US" b="1">
                <a:latin typeface="Arial Unicode MS" pitchFamily="34" charset="-128"/>
              </a:rPr>
              <a:t>We have looked at two search strategies DFS and BFS:</a:t>
            </a:r>
          </a:p>
          <a:p>
            <a:pPr marL="342900" indent="-342900">
              <a:spcBef>
                <a:spcPct val="20000"/>
              </a:spcBef>
              <a:buFontTx/>
              <a:buChar char="•"/>
            </a:pPr>
            <a:r>
              <a:rPr lang="en-US">
                <a:latin typeface="Arial Unicode MS" pitchFamily="34" charset="-128"/>
              </a:rPr>
              <a:t>To understand key properties of a search strategy</a:t>
            </a:r>
          </a:p>
          <a:p>
            <a:pPr marL="342900" indent="-342900">
              <a:spcBef>
                <a:spcPct val="20000"/>
              </a:spcBef>
              <a:buFontTx/>
              <a:buChar char="•"/>
            </a:pPr>
            <a:r>
              <a:rPr lang="en-US">
                <a:latin typeface="Arial Unicode MS" pitchFamily="34" charset="-128"/>
              </a:rPr>
              <a:t>They represent the basis for more sophisticated (heuristic / intelligent) search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54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54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1</a:t>
            </a:r>
          </a:p>
        </p:txBody>
      </p:sp>
      <p:sp>
        <p:nvSpPr>
          <p:cNvPr id="8" name="Slide Number Placeholder 5"/>
          <p:cNvSpPr>
            <a:spLocks noGrp="1"/>
          </p:cNvSpPr>
          <p:nvPr>
            <p:ph type="sldNum" sz="quarter" idx="12"/>
          </p:nvPr>
        </p:nvSpPr>
        <p:spPr/>
        <p:txBody>
          <a:bodyPr/>
          <a:lstStyle/>
          <a:p>
            <a:pPr>
              <a:defRPr/>
            </a:pPr>
            <a:r>
              <a:rPr lang="en-US"/>
              <a:t>Slide </a:t>
            </a:r>
            <a:fld id="{A9F39332-D845-45A9-847D-DFF79065260D}" type="slidenum">
              <a:rPr lang="en-US"/>
              <a:pPr>
                <a:defRPr/>
              </a:pPr>
              <a:t>2</a:t>
            </a:fld>
            <a:endParaRPr lang="en-US"/>
          </a:p>
        </p:txBody>
      </p:sp>
      <p:sp>
        <p:nvSpPr>
          <p:cNvPr id="1049" name="Rectangle 2"/>
          <p:cNvSpPr>
            <a:spLocks noGrp="1" noChangeArrowheads="1"/>
          </p:cNvSpPr>
          <p:nvPr>
            <p:ph type="title"/>
          </p:nvPr>
        </p:nvSpPr>
        <p:spPr>
          <a:xfrm>
            <a:off x="285750" y="0"/>
            <a:ext cx="8534400" cy="685800"/>
          </a:xfrm>
        </p:spPr>
        <p:txBody>
          <a:bodyPr/>
          <a:lstStyle/>
          <a:p>
            <a:pPr eaLnBrk="1" hangingPunct="1"/>
            <a:r>
              <a:rPr lang="en-US" smtClean="0"/>
              <a:t>Office Hours</a:t>
            </a:r>
          </a:p>
        </p:txBody>
      </p:sp>
      <p:sp>
        <p:nvSpPr>
          <p:cNvPr id="1050" name="Rectangle 3"/>
          <p:cNvSpPr>
            <a:spLocks noGrp="1" noChangeArrowheads="1"/>
          </p:cNvSpPr>
          <p:nvPr>
            <p:ph type="body" idx="1"/>
          </p:nvPr>
        </p:nvSpPr>
        <p:spPr>
          <a:xfrm>
            <a:off x="0" y="714375"/>
            <a:ext cx="9144000" cy="5500688"/>
          </a:xfrm>
        </p:spPr>
        <p:txBody>
          <a:bodyPr/>
          <a:lstStyle/>
          <a:p>
            <a:pPr eaLnBrk="1" hangingPunct="1">
              <a:buFontTx/>
              <a:buChar char="•"/>
            </a:pPr>
            <a:r>
              <a:rPr lang="en-US" sz="2400" b="1" smtClean="0"/>
              <a:t>Giuseppe Carenini </a:t>
            </a:r>
            <a:r>
              <a:rPr lang="en-US" sz="2400" smtClean="0"/>
              <a:t>( carenini@cs.ubc.ca;  office CICSR 129)</a:t>
            </a:r>
            <a:r>
              <a:rPr lang="en-US" smtClean="0"/>
              <a:t> </a:t>
            </a:r>
          </a:p>
          <a:p>
            <a:pPr eaLnBrk="1" hangingPunct="1">
              <a:lnSpc>
                <a:spcPct val="60000"/>
              </a:lnSpc>
            </a:pPr>
            <a:endParaRPr lang="en-US" b="1" smtClean="0"/>
          </a:p>
        </p:txBody>
      </p:sp>
      <p:pic>
        <p:nvPicPr>
          <p:cNvPr id="1051" name="Picture 9" descr="scott.com.jpg"/>
          <p:cNvPicPr>
            <a:picLocks noChangeAspect="1"/>
          </p:cNvPicPr>
          <p:nvPr/>
        </p:nvPicPr>
        <p:blipFill>
          <a:blip r:embed="rId4" cstate="print"/>
          <a:srcRect/>
          <a:stretch>
            <a:fillRect/>
          </a:stretch>
        </p:blipFill>
        <p:spPr bwMode="auto">
          <a:xfrm>
            <a:off x="6000750" y="4286250"/>
            <a:ext cx="1357313" cy="1533525"/>
          </a:xfrm>
          <a:prstGeom prst="rect">
            <a:avLst/>
          </a:prstGeom>
          <a:noFill/>
          <a:ln w="9525">
            <a:noFill/>
            <a:miter lim="800000"/>
            <a:headEnd/>
            <a:tailEnd/>
          </a:ln>
        </p:spPr>
      </p:pic>
      <p:sp>
        <p:nvSpPr>
          <p:cNvPr id="11" name="Rectangle 3"/>
          <p:cNvSpPr txBox="1">
            <a:spLocks noChangeArrowheads="1"/>
          </p:cNvSpPr>
          <p:nvPr/>
        </p:nvSpPr>
        <p:spPr bwMode="auto">
          <a:xfrm>
            <a:off x="0" y="1928813"/>
            <a:ext cx="9144000" cy="4714875"/>
          </a:xfrm>
          <a:prstGeom prst="rect">
            <a:avLst/>
          </a:prstGeom>
          <a:noFill/>
          <a:ln w="9525">
            <a:noFill/>
            <a:miter lim="800000"/>
            <a:headEnd/>
            <a:tailEnd/>
          </a:ln>
        </p:spPr>
        <p:txBody>
          <a:bodyPr/>
          <a:lstStyle/>
          <a:p>
            <a:pPr marL="342900" indent="-342900">
              <a:spcBef>
                <a:spcPct val="20000"/>
              </a:spcBef>
              <a:defRPr/>
            </a:pPr>
            <a:r>
              <a:rPr lang="en-US" b="1" kern="0" dirty="0">
                <a:latin typeface="+mn-lt"/>
              </a:rPr>
              <a:t>Teaching Assistants</a:t>
            </a:r>
            <a:endParaRPr lang="en-US" kern="0" dirty="0">
              <a:latin typeface="+mn-lt"/>
            </a:endParaRPr>
          </a:p>
          <a:p>
            <a:pPr marL="342900" indent="-342900">
              <a:lnSpc>
                <a:spcPct val="250000"/>
              </a:lnSpc>
              <a:spcBef>
                <a:spcPct val="20000"/>
              </a:spcBef>
              <a:buFontTx/>
              <a:buChar char="•"/>
              <a:defRPr/>
            </a:pPr>
            <a:r>
              <a:rPr lang="en-US" sz="2400" b="1" kern="0" dirty="0" err="1">
                <a:latin typeface="+mn-lt"/>
              </a:rPr>
              <a:t>Hammad</a:t>
            </a:r>
            <a:r>
              <a:rPr lang="en-US" sz="2400" b="1" kern="0" dirty="0">
                <a:latin typeface="+mn-lt"/>
              </a:rPr>
              <a:t> Ali</a:t>
            </a:r>
            <a:r>
              <a:rPr lang="en-US" sz="2400" kern="0" dirty="0">
                <a:latin typeface="+mn-lt"/>
              </a:rPr>
              <a:t>  	hammada@cs.ubc.ca </a:t>
            </a:r>
          </a:p>
          <a:p>
            <a:pPr marL="342900" indent="-342900">
              <a:lnSpc>
                <a:spcPct val="250000"/>
              </a:lnSpc>
              <a:spcBef>
                <a:spcPct val="20000"/>
              </a:spcBef>
              <a:buFontTx/>
              <a:buChar char="•"/>
              <a:defRPr/>
            </a:pPr>
            <a:r>
              <a:rPr lang="en-US" sz="2400" b="1" kern="0" dirty="0">
                <a:latin typeface="+mn-lt"/>
              </a:rPr>
              <a:t>Kenneth Alton 	</a:t>
            </a:r>
            <a:r>
              <a:rPr lang="en-US" sz="2400" kern="0" dirty="0">
                <a:latin typeface="+mn-lt"/>
              </a:rPr>
              <a:t>kalton@cs.ubc.ca  </a:t>
            </a:r>
            <a:r>
              <a:rPr lang="en-US" sz="2400" i="1" kern="0" dirty="0">
                <a:latin typeface="+mn-lt"/>
              </a:rPr>
              <a:t>(will be starting Jan 18) </a:t>
            </a:r>
            <a:r>
              <a:rPr lang="en-US" sz="2400" kern="0" dirty="0">
                <a:latin typeface="+mn-lt"/>
              </a:rPr>
              <a:t>  </a:t>
            </a:r>
          </a:p>
          <a:p>
            <a:pPr marL="342900" indent="-342900">
              <a:lnSpc>
                <a:spcPct val="250000"/>
              </a:lnSpc>
              <a:spcBef>
                <a:spcPct val="20000"/>
              </a:spcBef>
              <a:buFontTx/>
              <a:buChar char="•"/>
              <a:defRPr/>
            </a:pPr>
            <a:r>
              <a:rPr lang="en-US" sz="2400" b="1" kern="0" dirty="0">
                <a:latin typeface="+mn-lt"/>
              </a:rPr>
              <a:t>Scott </a:t>
            </a:r>
            <a:r>
              <a:rPr lang="en-US" sz="2400" b="1" kern="0" dirty="0" err="1">
                <a:latin typeface="+mn-lt"/>
              </a:rPr>
              <a:t>Helmer</a:t>
            </a:r>
            <a:r>
              <a:rPr lang="en-US" sz="2400" b="1" kern="0" dirty="0">
                <a:latin typeface="+mn-lt"/>
              </a:rPr>
              <a:t> </a:t>
            </a:r>
            <a:r>
              <a:rPr lang="en-US" sz="2400" i="1" kern="0" dirty="0">
                <a:latin typeface="+mn-lt"/>
              </a:rPr>
              <a:t> 	</a:t>
            </a:r>
            <a:r>
              <a:rPr lang="en-US" sz="2400" kern="0" dirty="0">
                <a:latin typeface="+mn-lt"/>
              </a:rPr>
              <a:t>shelmer@cs.ubc.ca</a:t>
            </a:r>
            <a:r>
              <a:rPr lang="en-US" sz="2400" i="1" kern="0" dirty="0">
                <a:latin typeface="+mn-lt"/>
              </a:rPr>
              <a:t> </a:t>
            </a:r>
            <a:endParaRPr lang="en-US" sz="2400" kern="0" dirty="0">
              <a:latin typeface="+mn-lt"/>
            </a:endParaRPr>
          </a:p>
          <a:p>
            <a:pPr marL="342900" indent="-342900">
              <a:lnSpc>
                <a:spcPct val="250000"/>
              </a:lnSpc>
              <a:spcBef>
                <a:spcPct val="20000"/>
              </a:spcBef>
              <a:buFontTx/>
              <a:buChar char="•"/>
              <a:defRPr/>
            </a:pPr>
            <a:r>
              <a:rPr lang="en-US" sz="2400" b="1" kern="0" dirty="0" err="1">
                <a:latin typeface="+mn-lt"/>
              </a:rPr>
              <a:t>Sunjeet</a:t>
            </a:r>
            <a:r>
              <a:rPr lang="en-US" sz="2400" b="1" kern="0" dirty="0">
                <a:latin typeface="+mn-lt"/>
              </a:rPr>
              <a:t> Singh</a:t>
            </a:r>
            <a:r>
              <a:rPr lang="en-US" sz="2400" kern="0" dirty="0">
                <a:latin typeface="+mn-lt"/>
              </a:rPr>
              <a:t> 	sstatla@cs.ubc.ca </a:t>
            </a:r>
          </a:p>
        </p:txBody>
      </p:sp>
      <p:pic>
        <p:nvPicPr>
          <p:cNvPr id="1053" name="Picture 10"/>
          <p:cNvPicPr>
            <a:picLocks noChangeAspect="1" noChangeArrowheads="1"/>
          </p:cNvPicPr>
          <p:nvPr/>
        </p:nvPicPr>
        <p:blipFill>
          <a:blip r:embed="rId5" cstate="print"/>
          <a:srcRect/>
          <a:stretch>
            <a:fillRect/>
          </a:stretch>
        </p:blipFill>
        <p:spPr bwMode="auto">
          <a:xfrm>
            <a:off x="7786688" y="2571750"/>
            <a:ext cx="971550" cy="1285875"/>
          </a:xfrm>
          <a:prstGeom prst="rect">
            <a:avLst/>
          </a:prstGeom>
          <a:noFill/>
          <a:ln w="9525">
            <a:noFill/>
            <a:miter lim="800000"/>
            <a:headEnd/>
            <a:tailEnd/>
          </a:ln>
        </p:spPr>
      </p:pic>
      <p:pic>
        <p:nvPicPr>
          <p:cNvPr id="1054" name="Picture 11"/>
          <p:cNvPicPr>
            <a:picLocks noChangeAspect="1" noChangeArrowheads="1"/>
          </p:cNvPicPr>
          <p:nvPr/>
        </p:nvPicPr>
        <p:blipFill>
          <a:blip r:embed="rId6" cstate="print"/>
          <a:srcRect/>
          <a:stretch>
            <a:fillRect/>
          </a:stretch>
        </p:blipFill>
        <p:spPr bwMode="auto">
          <a:xfrm>
            <a:off x="5643563" y="5716588"/>
            <a:ext cx="1714500" cy="1141412"/>
          </a:xfrm>
          <a:prstGeom prst="rect">
            <a:avLst/>
          </a:prstGeom>
          <a:noFill/>
          <a:ln w="9525">
            <a:noFill/>
            <a:miter lim="800000"/>
            <a:headEnd/>
            <a:tailEnd/>
          </a:ln>
        </p:spPr>
      </p:pic>
      <p:pic>
        <p:nvPicPr>
          <p:cNvPr id="1055" name="Picture 10"/>
          <p:cNvPicPr>
            <a:picLocks noChangeAspect="1" noChangeArrowheads="1"/>
          </p:cNvPicPr>
          <p:nvPr/>
        </p:nvPicPr>
        <p:blipFill>
          <a:blip r:embed="rId7" cstate="print"/>
          <a:srcRect/>
          <a:stretch>
            <a:fillRect/>
          </a:stretch>
        </p:blipFill>
        <p:spPr bwMode="auto">
          <a:xfrm>
            <a:off x="5929313" y="1785938"/>
            <a:ext cx="1135062" cy="1438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5"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a:xfrm>
            <a:off x="285750" y="928688"/>
            <a:ext cx="8572500" cy="4500562"/>
          </a:xfrm>
        </p:spPr>
        <p:txBody>
          <a:bodyPr/>
          <a:lstStyle/>
          <a:p>
            <a:pPr eaLnBrk="1" hangingPunct="1">
              <a:buFont typeface="Arial" pitchFamily="34" charset="0"/>
              <a:buChar char="•"/>
              <a:defRPr/>
            </a:pPr>
            <a:r>
              <a:rPr lang="en-US" dirty="0" smtClean="0"/>
              <a:t>Apply basic properties of search algorithms: completeness, optimality, time and space complexity of search algorithms. </a:t>
            </a:r>
          </a:p>
          <a:p>
            <a:pPr eaLnBrk="1" hangingPunct="1">
              <a:buFont typeface="Arial" pitchFamily="34" charset="0"/>
              <a:buChar char="•"/>
              <a:defRPr/>
            </a:pPr>
            <a:endParaRPr lang="en-US" dirty="0" smtClean="0"/>
          </a:p>
          <a:p>
            <a:pPr eaLnBrk="1" hangingPunct="1">
              <a:defRPr/>
            </a:pPr>
            <a:endParaRPr lang="en-US" dirty="0" smtClean="0"/>
          </a:p>
          <a:p>
            <a:pPr eaLnBrk="1" hangingPunct="1">
              <a:buFont typeface="Arial" pitchFamily="34" charset="0"/>
              <a:buChar char="•"/>
              <a:defRPr/>
            </a:pPr>
            <a:endParaRPr lang="en-US" dirty="0" smtClean="0"/>
          </a:p>
          <a:p>
            <a:pPr eaLnBrk="1" hangingPunct="1">
              <a:buFont typeface="Arial" pitchFamily="34" charset="0"/>
              <a:buChar char="•"/>
              <a:defRPr/>
            </a:pPr>
            <a:r>
              <a:rPr lang="en-US" dirty="0" smtClean="0"/>
              <a:t>Select the most appropriate search algorithms for specific problems. </a:t>
            </a:r>
          </a:p>
          <a:p>
            <a:pPr lvl="1" eaLnBrk="1" hangingPunct="1">
              <a:buFont typeface="Arial" pitchFamily="34" charset="0"/>
              <a:buChar char="•"/>
              <a:defRPr/>
            </a:pPr>
            <a:r>
              <a:rPr lang="en-US" sz="2800" dirty="0" smtClean="0">
                <a:ea typeface="+mn-ea"/>
                <a:cs typeface="+mn-cs"/>
              </a:rPr>
              <a:t>BFS </a:t>
            </a:r>
            <a:r>
              <a:rPr lang="en-US" sz="2800" dirty="0" err="1" smtClean="0">
                <a:ea typeface="+mn-ea"/>
                <a:cs typeface="+mn-cs"/>
              </a:rPr>
              <a:t>vs</a:t>
            </a:r>
            <a:r>
              <a:rPr lang="en-US" sz="2800" dirty="0" smtClean="0">
                <a:ea typeface="+mn-ea"/>
                <a:cs typeface="+mn-cs"/>
              </a:rPr>
              <a:t> DFS </a:t>
            </a:r>
            <a:r>
              <a:rPr lang="en-US" sz="2800" dirty="0" err="1" smtClean="0">
                <a:ea typeface="+mn-ea"/>
                <a:cs typeface="+mn-cs"/>
              </a:rPr>
              <a:t>vs</a:t>
            </a:r>
            <a:r>
              <a:rPr lang="en-US" sz="2800" dirty="0" smtClean="0">
                <a:ea typeface="+mn-ea"/>
                <a:cs typeface="+mn-cs"/>
              </a:rPr>
              <a:t> IDS </a:t>
            </a:r>
            <a:r>
              <a:rPr lang="en-US" sz="2800" dirty="0" err="1" smtClean="0">
                <a:ea typeface="+mn-ea"/>
                <a:cs typeface="+mn-cs"/>
              </a:rPr>
              <a:t>vs</a:t>
            </a:r>
            <a:r>
              <a:rPr lang="en-US" sz="2800" dirty="0" smtClean="0">
                <a:ea typeface="+mn-ea"/>
                <a:cs typeface="+mn-cs"/>
              </a:rPr>
              <a:t> </a:t>
            </a:r>
            <a:r>
              <a:rPr lang="en-US" sz="2800" dirty="0" err="1" smtClean="0">
                <a:ea typeface="+mn-ea"/>
                <a:cs typeface="+mn-cs"/>
              </a:rPr>
              <a:t>BidirS</a:t>
            </a:r>
            <a:r>
              <a:rPr lang="en-US" sz="2800" dirty="0" smtClean="0">
                <a:ea typeface="+mn-ea"/>
                <a:cs typeface="+mn-cs"/>
              </a:rPr>
              <a:t>- </a:t>
            </a:r>
          </a:p>
          <a:p>
            <a:pPr lvl="1" eaLnBrk="1" hangingPunct="1">
              <a:buFont typeface="Arial" pitchFamily="34" charset="0"/>
              <a:buChar char="•"/>
              <a:defRPr/>
            </a:pPr>
            <a:r>
              <a:rPr lang="en-US" sz="2800" dirty="0" smtClean="0">
                <a:ea typeface="+mn-ea"/>
                <a:cs typeface="+mn-cs"/>
              </a:rPr>
              <a:t>LCFS vs. BFS – </a:t>
            </a:r>
          </a:p>
          <a:p>
            <a:pPr lvl="1" eaLnBrk="1" hangingPunct="1">
              <a:buFont typeface="Arial" pitchFamily="34" charset="0"/>
              <a:buChar char="•"/>
              <a:defRPr/>
            </a:pPr>
            <a:r>
              <a:rPr lang="en-US" sz="2800" dirty="0" smtClean="0">
                <a:ea typeface="+mn-ea"/>
                <a:cs typeface="+mn-cs"/>
              </a:rPr>
              <a:t>A* vs. B&amp;B </a:t>
            </a:r>
            <a:r>
              <a:rPr lang="en-US" sz="2800" dirty="0" err="1" smtClean="0">
                <a:ea typeface="+mn-ea"/>
                <a:cs typeface="+mn-cs"/>
              </a:rPr>
              <a:t>vs</a:t>
            </a:r>
            <a:r>
              <a:rPr lang="en-US" sz="2800" dirty="0" smtClean="0">
                <a:ea typeface="+mn-ea"/>
                <a:cs typeface="+mn-cs"/>
              </a:rPr>
              <a:t> IDA* </a:t>
            </a:r>
            <a:r>
              <a:rPr lang="en-US" sz="2800" dirty="0" err="1" smtClean="0">
                <a:ea typeface="+mn-ea"/>
                <a:cs typeface="+mn-cs"/>
              </a:rPr>
              <a:t>vs</a:t>
            </a:r>
            <a:r>
              <a:rPr lang="en-US" sz="2800" dirty="0" smtClean="0">
                <a:ea typeface="+mn-ea"/>
                <a:cs typeface="+mn-cs"/>
              </a:rPr>
              <a:t> MBA*</a:t>
            </a:r>
            <a:endParaRPr lang="en-US" sz="2800" dirty="0" smtClean="0"/>
          </a:p>
        </p:txBody>
      </p:sp>
      <p:sp>
        <p:nvSpPr>
          <p:cNvPr id="4" name="Footer Placeholder 3"/>
          <p:cNvSpPr>
            <a:spLocks noGrp="1"/>
          </p:cNvSpPr>
          <p:nvPr>
            <p:ph type="ftr" sz="quarter" idx="11"/>
          </p:nvPr>
        </p:nvSpPr>
        <p:spPr/>
        <p:txBody>
          <a:bodyPr/>
          <a:lstStyle/>
          <a:p>
            <a:pPr>
              <a:defRPr/>
            </a:pPr>
            <a:r>
              <a:rPr lang="en-US"/>
              <a:t>CPSC 322, Lecture 5</a:t>
            </a:r>
          </a:p>
        </p:txBody>
      </p:sp>
      <p:sp>
        <p:nvSpPr>
          <p:cNvPr id="5" name="Slide Number Placeholder 4"/>
          <p:cNvSpPr>
            <a:spLocks noGrp="1"/>
          </p:cNvSpPr>
          <p:nvPr>
            <p:ph type="sldNum" sz="quarter" idx="12"/>
          </p:nvPr>
        </p:nvSpPr>
        <p:spPr/>
        <p:txBody>
          <a:bodyPr/>
          <a:lstStyle/>
          <a:p>
            <a:pPr>
              <a:defRPr/>
            </a:pPr>
            <a:r>
              <a:rPr lang="en-US"/>
              <a:t>Slide </a:t>
            </a:r>
            <a:fld id="{70EB5337-B544-4547-B7F9-B49A386696C9}" type="slidenum">
              <a:rPr lang="en-US"/>
              <a:pPr>
                <a:defRPr/>
              </a:pPr>
              <a:t>20</a:t>
            </a:fld>
            <a:endParaRPr lang="en-US"/>
          </a:p>
        </p:txBody>
      </p:sp>
      <p:sp>
        <p:nvSpPr>
          <p:cNvPr id="6" name="Rectangle 2"/>
          <p:cNvSpPr txBox="1">
            <a:spLocks noChangeArrowheads="1"/>
          </p:cNvSpPr>
          <p:nvPr/>
        </p:nvSpPr>
        <p:spPr bwMode="auto">
          <a:xfrm>
            <a:off x="457200" y="304800"/>
            <a:ext cx="8534400" cy="685800"/>
          </a:xfrm>
          <a:prstGeom prst="rect">
            <a:avLst/>
          </a:prstGeom>
          <a:solidFill>
            <a:srgbClr val="CCFFCC"/>
          </a:solidFill>
          <a:ln w="9525">
            <a:noFill/>
            <a:miter lim="800000"/>
            <a:headEnd/>
            <a:tailEnd/>
          </a:ln>
          <a:effectLst/>
        </p:spPr>
        <p:txBody>
          <a:bodyPr anchor="ctr"/>
          <a:lstStyle/>
          <a:p>
            <a:pPr algn="ctr">
              <a:defRPr/>
            </a:pPr>
            <a:r>
              <a:rPr lang="en-US" sz="3600" b="1" kern="0">
                <a:solidFill>
                  <a:schemeClr val="accent2"/>
                </a:solidFill>
                <a:latin typeface="+mj-lt"/>
                <a:ea typeface="+mj-ea"/>
                <a:cs typeface="+mj-cs"/>
              </a:rPr>
              <a:t>Learning Goals for today’s class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5</a:t>
            </a:r>
          </a:p>
        </p:txBody>
      </p:sp>
      <p:sp>
        <p:nvSpPr>
          <p:cNvPr id="7" name="Slide Number Placeholder 5"/>
          <p:cNvSpPr>
            <a:spLocks noGrp="1"/>
          </p:cNvSpPr>
          <p:nvPr>
            <p:ph type="sldNum" sz="quarter" idx="12"/>
          </p:nvPr>
        </p:nvSpPr>
        <p:spPr/>
        <p:txBody>
          <a:bodyPr/>
          <a:lstStyle/>
          <a:p>
            <a:pPr>
              <a:defRPr/>
            </a:pPr>
            <a:r>
              <a:rPr lang="en-US"/>
              <a:t>Slide </a:t>
            </a:r>
            <a:fld id="{5C6BE51F-DD12-4341-AB81-B0572C4BF084}" type="slidenum">
              <a:rPr lang="en-US"/>
              <a:pPr>
                <a:defRPr/>
              </a:pPr>
              <a:t>21</a:t>
            </a:fld>
            <a:endParaRPr lang="en-US"/>
          </a:p>
        </p:txBody>
      </p:sp>
      <p:sp>
        <p:nvSpPr>
          <p:cNvPr id="15365" name="Rectangle 2"/>
          <p:cNvSpPr>
            <a:spLocks noGrp="1" noChangeArrowheads="1"/>
          </p:cNvSpPr>
          <p:nvPr>
            <p:ph type="title"/>
          </p:nvPr>
        </p:nvSpPr>
        <p:spPr/>
        <p:txBody>
          <a:bodyPr/>
          <a:lstStyle/>
          <a:p>
            <a:pPr eaLnBrk="1" hangingPunct="1"/>
            <a:r>
              <a:rPr lang="en-US" smtClean="0"/>
              <a:t>Next Class</a:t>
            </a:r>
          </a:p>
        </p:txBody>
      </p:sp>
      <p:sp>
        <p:nvSpPr>
          <p:cNvPr id="15366"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15367" name="Rectangle 4"/>
          <p:cNvSpPr>
            <a:spLocks noChangeArrowheads="1"/>
          </p:cNvSpPr>
          <p:nvPr/>
        </p:nvSpPr>
        <p:spPr bwMode="auto">
          <a:xfrm>
            <a:off x="395288" y="908050"/>
            <a:ext cx="8458200" cy="4495800"/>
          </a:xfrm>
          <a:prstGeom prst="rect">
            <a:avLst/>
          </a:prstGeom>
          <a:noFill/>
          <a:ln w="9525">
            <a:noFill/>
            <a:miter lim="800000"/>
            <a:headEnd/>
            <a:tailEnd/>
          </a:ln>
        </p:spPr>
        <p:txBody>
          <a:bodyPr/>
          <a:lstStyle/>
          <a:p>
            <a:pPr marL="342900" indent="-342900">
              <a:spcBef>
                <a:spcPct val="20000"/>
              </a:spcBef>
              <a:buFontTx/>
              <a:buChar char="•"/>
            </a:pPr>
            <a:r>
              <a:rPr lang="en-US" dirty="0">
                <a:latin typeface="Arial Unicode MS" pitchFamily="34" charset="-128"/>
              </a:rPr>
              <a:t>Search with cost </a:t>
            </a:r>
          </a:p>
          <a:p>
            <a:pPr marL="342900" indent="-342900">
              <a:spcBef>
                <a:spcPct val="20000"/>
              </a:spcBef>
              <a:buFontTx/>
              <a:buChar char="•"/>
            </a:pPr>
            <a:r>
              <a:rPr lang="en-US" dirty="0">
                <a:latin typeface="Arial Unicode MS" pitchFamily="34" charset="-128"/>
              </a:rPr>
              <a:t>Start Heuristic Search </a:t>
            </a:r>
          </a:p>
          <a:p>
            <a:pPr marL="342900" indent="-342900">
              <a:spcBef>
                <a:spcPct val="20000"/>
              </a:spcBef>
            </a:pPr>
            <a:r>
              <a:rPr lang="en-US" dirty="0">
                <a:latin typeface="Arial Unicode MS" pitchFamily="34" charset="-128"/>
              </a:rPr>
              <a:t>(textbook.: </a:t>
            </a:r>
            <a:r>
              <a:rPr lang="en-US" smtClean="0">
                <a:latin typeface="Arial Unicode MS" pitchFamily="34" charset="-128"/>
              </a:rPr>
              <a:t>start 3.6)</a:t>
            </a:r>
            <a:endParaRPr lang="en-US" dirty="0">
              <a:latin typeface="Arial Unicode MS"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Footer Placeholder 5"/>
          <p:cNvSpPr>
            <a:spLocks noGrp="1"/>
          </p:cNvSpPr>
          <p:nvPr>
            <p:ph type="ftr" sz="quarter" idx="11"/>
          </p:nvPr>
        </p:nvSpPr>
        <p:spPr/>
        <p:txBody>
          <a:bodyPr/>
          <a:lstStyle/>
          <a:p>
            <a:pPr>
              <a:defRPr/>
            </a:pPr>
            <a:r>
              <a:rPr lang="en-US"/>
              <a:t>CPSC 322, Lecture 5</a:t>
            </a:r>
          </a:p>
        </p:txBody>
      </p:sp>
      <p:sp>
        <p:nvSpPr>
          <p:cNvPr id="75" name="Slide Number Placeholder 6"/>
          <p:cNvSpPr>
            <a:spLocks noGrp="1"/>
          </p:cNvSpPr>
          <p:nvPr>
            <p:ph type="sldNum" sz="quarter" idx="12"/>
          </p:nvPr>
        </p:nvSpPr>
        <p:spPr/>
        <p:txBody>
          <a:bodyPr/>
          <a:lstStyle/>
          <a:p>
            <a:pPr>
              <a:defRPr/>
            </a:pPr>
            <a:r>
              <a:rPr lang="en-US"/>
              <a:t>Slide </a:t>
            </a:r>
            <a:fld id="{44B3C395-7A7C-4DEA-88F5-8CC36829A7F4}" type="slidenum">
              <a:rPr lang="en-US"/>
              <a:pPr>
                <a:defRPr/>
              </a:pPr>
              <a:t>22</a:t>
            </a:fld>
            <a:endParaRPr lang="en-US"/>
          </a:p>
        </p:txBody>
      </p:sp>
      <p:sp>
        <p:nvSpPr>
          <p:cNvPr id="16396" name="Rectangle 2"/>
          <p:cNvSpPr>
            <a:spLocks noGrp="1" noChangeArrowheads="1"/>
          </p:cNvSpPr>
          <p:nvPr>
            <p:ph type="title"/>
          </p:nvPr>
        </p:nvSpPr>
        <p:spPr/>
        <p:txBody>
          <a:bodyPr/>
          <a:lstStyle/>
          <a:p>
            <a:pPr eaLnBrk="1" hangingPunct="1"/>
            <a:r>
              <a:rPr lang="en-US" sz="3200" smtClean="0"/>
              <a:t>Heuristics Depth-first Search</a:t>
            </a:r>
          </a:p>
        </p:txBody>
      </p:sp>
      <p:sp>
        <p:nvSpPr>
          <p:cNvPr id="16397" name="Rectangle 3"/>
          <p:cNvSpPr>
            <a:spLocks noGrp="1" noChangeArrowheads="1"/>
          </p:cNvSpPr>
          <p:nvPr>
            <p:ph type="body" sz="half" idx="1"/>
          </p:nvPr>
        </p:nvSpPr>
        <p:spPr/>
        <p:txBody>
          <a:bodyPr/>
          <a:lstStyle/>
          <a:p>
            <a:pPr lvl="1" eaLnBrk="1" hangingPunct="1">
              <a:lnSpc>
                <a:spcPct val="60000"/>
              </a:lnSpc>
              <a:buFontTx/>
              <a:buNone/>
            </a:pPr>
            <a:endParaRPr lang="en-US" sz="1800" smtClean="0"/>
          </a:p>
          <a:p>
            <a:pPr marL="0" indent="0" eaLnBrk="1" hangingPunct="1">
              <a:buFontTx/>
              <a:buChar char="•"/>
            </a:pPr>
            <a:endParaRPr lang="en-US" sz="2000" smtClean="0"/>
          </a:p>
          <a:p>
            <a:pPr lvl="1" eaLnBrk="1" hangingPunct="1"/>
            <a:endParaRPr lang="en-US" sz="1800" smtClean="0"/>
          </a:p>
        </p:txBody>
      </p:sp>
      <p:sp>
        <p:nvSpPr>
          <p:cNvPr id="16398" name="Rectangle 4"/>
          <p:cNvSpPr>
            <a:spLocks noChangeArrowheads="1"/>
          </p:cNvSpPr>
          <p:nvPr/>
        </p:nvSpPr>
        <p:spPr bwMode="auto">
          <a:xfrm>
            <a:off x="323850" y="908050"/>
            <a:ext cx="8458200" cy="4495800"/>
          </a:xfrm>
          <a:prstGeom prst="rect">
            <a:avLst/>
          </a:prstGeom>
          <a:noFill/>
          <a:ln w="9525">
            <a:noFill/>
            <a:miter lim="800000"/>
            <a:headEnd/>
            <a:tailEnd/>
          </a:ln>
        </p:spPr>
        <p:txBody>
          <a:bodyPr/>
          <a:lstStyle/>
          <a:p>
            <a:pPr marL="342900" indent="-342900">
              <a:spcBef>
                <a:spcPct val="20000"/>
              </a:spcBef>
              <a:buFontTx/>
              <a:buChar char="•"/>
            </a:pPr>
            <a:r>
              <a:rPr lang="en-US" sz="2400">
                <a:latin typeface="Arial Unicode MS" pitchFamily="34" charset="-128"/>
              </a:rPr>
              <a:t>What is still left unspecified by DFS?</a:t>
            </a:r>
          </a:p>
          <a:p>
            <a:pPr marL="342900" indent="-342900">
              <a:spcBef>
                <a:spcPct val="20000"/>
              </a:spcBef>
              <a:buFontTx/>
              <a:buChar char="•"/>
            </a:pPr>
            <a:endParaRPr lang="en-US" sz="2400">
              <a:latin typeface="Arial Unicode MS" pitchFamily="34" charset="-128"/>
            </a:endParaRPr>
          </a:p>
        </p:txBody>
      </p:sp>
      <p:graphicFrame>
        <p:nvGraphicFramePr>
          <p:cNvPr id="418911" name="Group 95"/>
          <p:cNvGraphicFramePr>
            <a:graphicFrameLocks noGrp="1"/>
          </p:cNvGraphicFramePr>
          <p:nvPr>
            <p:ph sz="half" idx="2"/>
          </p:nvPr>
        </p:nvGraphicFramePr>
        <p:xfrm>
          <a:off x="2771775" y="1989138"/>
          <a:ext cx="1008063" cy="1371600"/>
        </p:xfrm>
        <a:graphic>
          <a:graphicData uri="http://schemas.openxmlformats.org/drawingml/2006/table">
            <a:tbl>
              <a:tblPr/>
              <a:tblGrid>
                <a:gridCol w="338138"/>
                <a:gridCol w="331787"/>
                <a:gridCol w="338138"/>
              </a:tblGrid>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17" name="Line 85"/>
          <p:cNvSpPr>
            <a:spLocks noChangeShapeType="1"/>
          </p:cNvSpPr>
          <p:nvPr/>
        </p:nvSpPr>
        <p:spPr bwMode="auto">
          <a:xfrm flipV="1">
            <a:off x="3851275" y="2133600"/>
            <a:ext cx="1296988" cy="503238"/>
          </a:xfrm>
          <a:prstGeom prst="line">
            <a:avLst/>
          </a:prstGeom>
          <a:noFill/>
          <a:ln w="28575">
            <a:solidFill>
              <a:schemeClr val="tx1"/>
            </a:solidFill>
            <a:round/>
            <a:headEnd type="triangle" w="med" len="med"/>
            <a:tailEnd/>
          </a:ln>
        </p:spPr>
        <p:txBody>
          <a:bodyPr wrap="none">
            <a:spAutoFit/>
          </a:bodyPr>
          <a:lstStyle/>
          <a:p>
            <a:endParaRPr lang="en-US"/>
          </a:p>
        </p:txBody>
      </p:sp>
      <p:sp>
        <p:nvSpPr>
          <p:cNvPr id="16418" name="Rectangle 86"/>
          <p:cNvSpPr>
            <a:spLocks noChangeArrowheads="1"/>
          </p:cNvSpPr>
          <p:nvPr/>
        </p:nvSpPr>
        <p:spPr bwMode="auto">
          <a:xfrm>
            <a:off x="5148263" y="1916113"/>
            <a:ext cx="360362" cy="360362"/>
          </a:xfrm>
          <a:prstGeom prst="rect">
            <a:avLst/>
          </a:prstGeom>
          <a:noFill/>
          <a:ln w="9525" algn="ctr">
            <a:solidFill>
              <a:schemeClr val="tx1"/>
            </a:solidFill>
            <a:miter lim="800000"/>
            <a:headEnd/>
            <a:tailEnd/>
          </a:ln>
        </p:spPr>
        <p:txBody>
          <a:bodyPr wrap="none" anchor="ctr">
            <a:spAutoFit/>
          </a:bodyPr>
          <a:lstStyle/>
          <a:p>
            <a:endParaRPr lang="en-US"/>
          </a:p>
        </p:txBody>
      </p:sp>
      <p:sp>
        <p:nvSpPr>
          <p:cNvPr id="16419" name="Rectangle 87"/>
          <p:cNvSpPr>
            <a:spLocks noChangeArrowheads="1"/>
          </p:cNvSpPr>
          <p:nvPr/>
        </p:nvSpPr>
        <p:spPr bwMode="auto">
          <a:xfrm>
            <a:off x="6732588" y="1125538"/>
            <a:ext cx="360362" cy="360362"/>
          </a:xfrm>
          <a:prstGeom prst="rect">
            <a:avLst/>
          </a:prstGeom>
          <a:noFill/>
          <a:ln w="9525" algn="ctr">
            <a:solidFill>
              <a:schemeClr val="tx1"/>
            </a:solidFill>
            <a:miter lim="800000"/>
            <a:headEnd/>
            <a:tailEnd/>
          </a:ln>
        </p:spPr>
        <p:txBody>
          <a:bodyPr wrap="none" anchor="ctr">
            <a:spAutoFit/>
          </a:bodyPr>
          <a:lstStyle/>
          <a:p>
            <a:endParaRPr lang="en-US"/>
          </a:p>
        </p:txBody>
      </p:sp>
      <p:sp>
        <p:nvSpPr>
          <p:cNvPr id="16420" name="Rectangle 88"/>
          <p:cNvSpPr>
            <a:spLocks noChangeArrowheads="1"/>
          </p:cNvSpPr>
          <p:nvPr/>
        </p:nvSpPr>
        <p:spPr bwMode="auto">
          <a:xfrm>
            <a:off x="7308850" y="765175"/>
            <a:ext cx="360363" cy="360363"/>
          </a:xfrm>
          <a:prstGeom prst="rect">
            <a:avLst/>
          </a:prstGeom>
          <a:noFill/>
          <a:ln w="9525" algn="ctr">
            <a:solidFill>
              <a:schemeClr val="tx1"/>
            </a:solidFill>
            <a:miter lim="800000"/>
            <a:headEnd/>
            <a:tailEnd/>
          </a:ln>
        </p:spPr>
        <p:txBody>
          <a:bodyPr wrap="none" anchor="ctr">
            <a:spAutoFit/>
          </a:bodyPr>
          <a:lstStyle/>
          <a:p>
            <a:endParaRPr lang="en-US"/>
          </a:p>
        </p:txBody>
      </p:sp>
      <p:sp>
        <p:nvSpPr>
          <p:cNvPr id="16421" name="Rectangle 89"/>
          <p:cNvSpPr>
            <a:spLocks noChangeArrowheads="1"/>
          </p:cNvSpPr>
          <p:nvPr/>
        </p:nvSpPr>
        <p:spPr bwMode="auto">
          <a:xfrm>
            <a:off x="5867400" y="2205038"/>
            <a:ext cx="360363" cy="360362"/>
          </a:xfrm>
          <a:prstGeom prst="rect">
            <a:avLst/>
          </a:prstGeom>
          <a:noFill/>
          <a:ln w="9525" algn="ctr">
            <a:solidFill>
              <a:schemeClr val="tx1"/>
            </a:solidFill>
            <a:miter lim="800000"/>
            <a:headEnd/>
            <a:tailEnd/>
          </a:ln>
        </p:spPr>
        <p:txBody>
          <a:bodyPr wrap="none" anchor="ctr">
            <a:spAutoFit/>
          </a:bodyPr>
          <a:lstStyle/>
          <a:p>
            <a:endParaRPr lang="en-US"/>
          </a:p>
        </p:txBody>
      </p:sp>
      <p:sp>
        <p:nvSpPr>
          <p:cNvPr id="16422" name="Rectangle 90"/>
          <p:cNvSpPr>
            <a:spLocks noChangeArrowheads="1"/>
          </p:cNvSpPr>
          <p:nvPr/>
        </p:nvSpPr>
        <p:spPr bwMode="auto">
          <a:xfrm>
            <a:off x="6948488" y="1557338"/>
            <a:ext cx="360362" cy="360362"/>
          </a:xfrm>
          <a:prstGeom prst="rect">
            <a:avLst/>
          </a:prstGeom>
          <a:noFill/>
          <a:ln w="9525" algn="ctr">
            <a:solidFill>
              <a:schemeClr val="tx1"/>
            </a:solidFill>
            <a:miter lim="800000"/>
            <a:headEnd/>
            <a:tailEnd/>
          </a:ln>
        </p:spPr>
        <p:txBody>
          <a:bodyPr wrap="none" anchor="ctr">
            <a:spAutoFit/>
          </a:bodyPr>
          <a:lstStyle/>
          <a:p>
            <a:endParaRPr lang="en-US"/>
          </a:p>
        </p:txBody>
      </p:sp>
      <p:sp>
        <p:nvSpPr>
          <p:cNvPr id="16423" name="Rectangle 91"/>
          <p:cNvSpPr>
            <a:spLocks noChangeArrowheads="1"/>
          </p:cNvSpPr>
          <p:nvPr/>
        </p:nvSpPr>
        <p:spPr bwMode="auto">
          <a:xfrm>
            <a:off x="5724525" y="1700213"/>
            <a:ext cx="360363" cy="360362"/>
          </a:xfrm>
          <a:prstGeom prst="rect">
            <a:avLst/>
          </a:prstGeom>
          <a:noFill/>
          <a:ln w="9525" algn="ctr">
            <a:solidFill>
              <a:schemeClr val="tx1"/>
            </a:solidFill>
            <a:miter lim="800000"/>
            <a:headEnd/>
            <a:tailEnd/>
          </a:ln>
        </p:spPr>
        <p:txBody>
          <a:bodyPr wrap="none" anchor="ctr">
            <a:spAutoFit/>
          </a:bodyPr>
          <a:lstStyle/>
          <a:p>
            <a:endParaRPr lang="en-US"/>
          </a:p>
        </p:txBody>
      </p:sp>
      <p:graphicFrame>
        <p:nvGraphicFramePr>
          <p:cNvPr id="419037" name="Group 221"/>
          <p:cNvGraphicFramePr>
            <a:graphicFrameLocks noGrp="1"/>
          </p:cNvGraphicFramePr>
          <p:nvPr/>
        </p:nvGraphicFramePr>
        <p:xfrm>
          <a:off x="1331913" y="4076700"/>
          <a:ext cx="1008062" cy="1371600"/>
        </p:xfrm>
        <a:graphic>
          <a:graphicData uri="http://schemas.openxmlformats.org/drawingml/2006/table">
            <a:tbl>
              <a:tblPr/>
              <a:tblGrid>
                <a:gridCol w="338137"/>
                <a:gridCol w="331788"/>
                <a:gridCol w="338137"/>
              </a:tblGrid>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9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19004" name="Group 188"/>
          <p:cNvGraphicFramePr>
            <a:graphicFrameLocks noGrp="1"/>
          </p:cNvGraphicFramePr>
          <p:nvPr/>
        </p:nvGraphicFramePr>
        <p:xfrm>
          <a:off x="3348038" y="4005263"/>
          <a:ext cx="1008062" cy="1371600"/>
        </p:xfrm>
        <a:graphic>
          <a:graphicData uri="http://schemas.openxmlformats.org/drawingml/2006/table">
            <a:tbl>
              <a:tblPr/>
              <a:tblGrid>
                <a:gridCol w="338137"/>
                <a:gridCol w="331788"/>
                <a:gridCol w="338137"/>
              </a:tblGrid>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60" name="Line 206"/>
          <p:cNvSpPr>
            <a:spLocks noChangeShapeType="1"/>
          </p:cNvSpPr>
          <p:nvPr/>
        </p:nvSpPr>
        <p:spPr bwMode="auto">
          <a:xfrm flipV="1">
            <a:off x="1908175" y="3284538"/>
            <a:ext cx="865188" cy="792162"/>
          </a:xfrm>
          <a:prstGeom prst="line">
            <a:avLst/>
          </a:prstGeom>
          <a:noFill/>
          <a:ln w="28575">
            <a:solidFill>
              <a:schemeClr val="tx1"/>
            </a:solidFill>
            <a:round/>
            <a:headEnd type="triangle" w="med" len="med"/>
            <a:tailEnd/>
          </a:ln>
        </p:spPr>
        <p:txBody>
          <a:bodyPr>
            <a:spAutoFit/>
          </a:bodyPr>
          <a:lstStyle/>
          <a:p>
            <a:endParaRPr lang="en-US"/>
          </a:p>
        </p:txBody>
      </p:sp>
      <p:sp>
        <p:nvSpPr>
          <p:cNvPr id="16461" name="Line 207"/>
          <p:cNvSpPr>
            <a:spLocks noChangeShapeType="1"/>
          </p:cNvSpPr>
          <p:nvPr/>
        </p:nvSpPr>
        <p:spPr bwMode="auto">
          <a:xfrm flipH="1" flipV="1">
            <a:off x="3708400" y="3357563"/>
            <a:ext cx="215900" cy="647700"/>
          </a:xfrm>
          <a:prstGeom prst="line">
            <a:avLst/>
          </a:prstGeom>
          <a:noFill/>
          <a:ln w="28575">
            <a:solidFill>
              <a:schemeClr val="tx1"/>
            </a:solidFill>
            <a:round/>
            <a:headEnd type="triangle" w="med" len="med"/>
            <a:tailEnd/>
          </a:ln>
        </p:spPr>
        <p:txBody>
          <a:bodyPr>
            <a:spAutoFit/>
          </a:bodyPr>
          <a:lstStyle/>
          <a:p>
            <a:endParaRPr lang="en-US"/>
          </a:p>
        </p:txBody>
      </p:sp>
      <p:sp>
        <p:nvSpPr>
          <p:cNvPr id="16462" name="Line 208"/>
          <p:cNvSpPr>
            <a:spLocks noChangeShapeType="1"/>
          </p:cNvSpPr>
          <p:nvPr/>
        </p:nvSpPr>
        <p:spPr bwMode="auto">
          <a:xfrm flipV="1">
            <a:off x="5435600" y="1916113"/>
            <a:ext cx="360363" cy="144462"/>
          </a:xfrm>
          <a:prstGeom prst="line">
            <a:avLst/>
          </a:prstGeom>
          <a:noFill/>
          <a:ln w="28575">
            <a:solidFill>
              <a:schemeClr val="tx1"/>
            </a:solidFill>
            <a:round/>
            <a:headEnd type="triangle" w="med" len="med"/>
            <a:tailEnd/>
          </a:ln>
        </p:spPr>
        <p:txBody>
          <a:bodyPr>
            <a:spAutoFit/>
          </a:bodyPr>
          <a:lstStyle/>
          <a:p>
            <a:endParaRPr lang="en-US"/>
          </a:p>
        </p:txBody>
      </p:sp>
      <p:sp>
        <p:nvSpPr>
          <p:cNvPr id="16463" name="Line 209"/>
          <p:cNvSpPr>
            <a:spLocks noChangeShapeType="1"/>
          </p:cNvSpPr>
          <p:nvPr/>
        </p:nvSpPr>
        <p:spPr bwMode="auto">
          <a:xfrm flipH="1" flipV="1">
            <a:off x="5940425" y="1989138"/>
            <a:ext cx="144463" cy="287337"/>
          </a:xfrm>
          <a:prstGeom prst="line">
            <a:avLst/>
          </a:prstGeom>
          <a:noFill/>
          <a:ln w="28575">
            <a:solidFill>
              <a:schemeClr val="tx1"/>
            </a:solidFill>
            <a:round/>
            <a:headEnd type="triangle" w="med" len="med"/>
            <a:tailEnd/>
          </a:ln>
        </p:spPr>
        <p:txBody>
          <a:bodyPr>
            <a:spAutoFit/>
          </a:bodyPr>
          <a:lstStyle/>
          <a:p>
            <a:endParaRPr lang="en-US"/>
          </a:p>
        </p:txBody>
      </p:sp>
      <p:sp>
        <p:nvSpPr>
          <p:cNvPr id="16464" name="Line 210"/>
          <p:cNvSpPr>
            <a:spLocks noChangeShapeType="1"/>
          </p:cNvSpPr>
          <p:nvPr/>
        </p:nvSpPr>
        <p:spPr bwMode="auto">
          <a:xfrm flipH="1" flipV="1">
            <a:off x="6948488" y="1341438"/>
            <a:ext cx="144462" cy="287337"/>
          </a:xfrm>
          <a:prstGeom prst="line">
            <a:avLst/>
          </a:prstGeom>
          <a:noFill/>
          <a:ln w="28575">
            <a:solidFill>
              <a:schemeClr val="tx1"/>
            </a:solidFill>
            <a:round/>
            <a:headEnd type="triangle" w="med" len="med"/>
            <a:tailEnd/>
          </a:ln>
        </p:spPr>
        <p:txBody>
          <a:bodyPr>
            <a:spAutoFit/>
          </a:bodyPr>
          <a:lstStyle/>
          <a:p>
            <a:endParaRPr lang="en-US"/>
          </a:p>
        </p:txBody>
      </p:sp>
      <p:sp>
        <p:nvSpPr>
          <p:cNvPr id="16465" name="Line 211"/>
          <p:cNvSpPr>
            <a:spLocks noChangeShapeType="1"/>
          </p:cNvSpPr>
          <p:nvPr/>
        </p:nvSpPr>
        <p:spPr bwMode="auto">
          <a:xfrm flipV="1">
            <a:off x="6084888" y="1341438"/>
            <a:ext cx="647700" cy="360362"/>
          </a:xfrm>
          <a:prstGeom prst="line">
            <a:avLst/>
          </a:prstGeom>
          <a:noFill/>
          <a:ln w="28575">
            <a:solidFill>
              <a:schemeClr val="tx1"/>
            </a:solidFill>
            <a:prstDash val="sysDot"/>
            <a:round/>
            <a:headEnd type="triangle" w="med" len="med"/>
            <a:tailEnd/>
          </a:ln>
        </p:spPr>
        <p:txBody>
          <a:bodyPr>
            <a:spAutoFit/>
          </a:bodyPr>
          <a:lstStyle/>
          <a:p>
            <a:endParaRPr lang="en-US"/>
          </a:p>
        </p:txBody>
      </p:sp>
      <p:sp>
        <p:nvSpPr>
          <p:cNvPr id="16466" name="Line 212"/>
          <p:cNvSpPr>
            <a:spLocks noChangeShapeType="1"/>
          </p:cNvSpPr>
          <p:nvPr/>
        </p:nvSpPr>
        <p:spPr bwMode="auto">
          <a:xfrm flipV="1">
            <a:off x="7094538" y="1127125"/>
            <a:ext cx="360362" cy="144463"/>
          </a:xfrm>
          <a:prstGeom prst="line">
            <a:avLst/>
          </a:prstGeom>
          <a:noFill/>
          <a:ln w="28575">
            <a:solidFill>
              <a:schemeClr val="tx1"/>
            </a:solidFill>
            <a:round/>
            <a:headEnd type="triangle" w="med" len="med"/>
            <a:tailEnd/>
          </a:ln>
        </p:spPr>
        <p:txBody>
          <a:bodyPr>
            <a:spAutoFit/>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1"/>
          </p:nvPr>
        </p:nvSpPr>
        <p:spPr/>
        <p:txBody>
          <a:bodyPr/>
          <a:lstStyle/>
          <a:p>
            <a:pPr>
              <a:defRPr/>
            </a:pPr>
            <a:r>
              <a:rPr lang="en-US"/>
              <a:t>CPSC 322, Lecture 4</a:t>
            </a:r>
          </a:p>
        </p:txBody>
      </p:sp>
      <p:sp>
        <p:nvSpPr>
          <p:cNvPr id="7" name="Slide Number Placeholder 4"/>
          <p:cNvSpPr>
            <a:spLocks noGrp="1"/>
          </p:cNvSpPr>
          <p:nvPr>
            <p:ph type="sldNum" sz="quarter" idx="12"/>
          </p:nvPr>
        </p:nvSpPr>
        <p:spPr/>
        <p:txBody>
          <a:bodyPr/>
          <a:lstStyle/>
          <a:p>
            <a:pPr>
              <a:defRPr/>
            </a:pPr>
            <a:r>
              <a:rPr lang="en-US"/>
              <a:t>Slide </a:t>
            </a:r>
            <a:fld id="{F5A7D96E-D191-4457-827A-5B4AEA944E46}" type="slidenum">
              <a:rPr lang="en-US"/>
              <a:pPr>
                <a:defRPr/>
              </a:pPr>
              <a:t>3</a:t>
            </a:fld>
            <a:endParaRPr lang="en-US"/>
          </a:p>
        </p:txBody>
      </p:sp>
      <p:sp>
        <p:nvSpPr>
          <p:cNvPr id="2054" name="Rectangle 2"/>
          <p:cNvSpPr>
            <a:spLocks noChangeArrowheads="1"/>
          </p:cNvSpPr>
          <p:nvPr/>
        </p:nvSpPr>
        <p:spPr bwMode="auto">
          <a:xfrm>
            <a:off x="533400" y="990600"/>
            <a:ext cx="7772400" cy="4114800"/>
          </a:xfrm>
          <a:prstGeom prst="rect">
            <a:avLst/>
          </a:prstGeom>
          <a:noFill/>
          <a:ln w="9525">
            <a:noFill/>
            <a:miter lim="800000"/>
            <a:headEnd/>
            <a:tailEnd/>
          </a:ln>
        </p:spPr>
        <p:txBody>
          <a:bodyPr/>
          <a:lstStyle/>
          <a:p>
            <a:pPr marL="342900" indent="-342900">
              <a:spcBef>
                <a:spcPct val="20000"/>
              </a:spcBef>
            </a:pPr>
            <a:endParaRPr lang="en-US">
              <a:solidFill>
                <a:srgbClr val="000000"/>
              </a:solidFill>
              <a:latin typeface="Times-Roman"/>
              <a:cs typeface="Times New Roman" pitchFamily="18" charset="0"/>
            </a:endParaRPr>
          </a:p>
          <a:p>
            <a:pPr marL="342900" indent="-342900">
              <a:spcBef>
                <a:spcPct val="20000"/>
              </a:spcBef>
            </a:pPr>
            <a:endParaRPr lang="en-US">
              <a:solidFill>
                <a:srgbClr val="000000"/>
              </a:solidFill>
              <a:latin typeface="EBZZZZ+MTSYN"/>
            </a:endParaRPr>
          </a:p>
        </p:txBody>
      </p:sp>
      <p:sp>
        <p:nvSpPr>
          <p:cNvPr id="2055" name="Rectangle 3"/>
          <p:cNvSpPr>
            <a:spLocks noChangeArrowheads="1"/>
          </p:cNvSpPr>
          <p:nvPr/>
        </p:nvSpPr>
        <p:spPr bwMode="auto">
          <a:xfrm>
            <a:off x="395288" y="1125538"/>
            <a:ext cx="8497887" cy="4946650"/>
          </a:xfrm>
          <a:prstGeom prst="rect">
            <a:avLst/>
          </a:prstGeom>
          <a:noFill/>
          <a:ln w="9525">
            <a:noFill/>
            <a:miter lim="800000"/>
            <a:headEnd/>
            <a:tailEnd/>
          </a:ln>
        </p:spPr>
        <p:txBody>
          <a:bodyPr/>
          <a:lstStyle/>
          <a:p>
            <a:pPr marL="342900" indent="-342900">
              <a:spcBef>
                <a:spcPct val="20000"/>
              </a:spcBef>
              <a:buFontTx/>
              <a:buChar char="•"/>
            </a:pPr>
            <a:r>
              <a:rPr lang="en-US">
                <a:solidFill>
                  <a:srgbClr val="000000"/>
                </a:solidFill>
                <a:latin typeface="Arial Unicode MS" pitchFamily="34" charset="-128"/>
                <a:cs typeface="Times New Roman" pitchFamily="18" charset="0"/>
              </a:rPr>
              <a:t>Search is a key computational mechanism in many AI agents </a:t>
            </a:r>
          </a:p>
          <a:p>
            <a:pPr marL="342900" indent="-342900">
              <a:spcBef>
                <a:spcPct val="20000"/>
              </a:spcBef>
              <a:buFontTx/>
              <a:buChar char="•"/>
            </a:pPr>
            <a:r>
              <a:rPr lang="en-US">
                <a:solidFill>
                  <a:srgbClr val="000000"/>
                </a:solidFill>
                <a:latin typeface="Arial Unicode MS" pitchFamily="34" charset="-128"/>
                <a:cs typeface="Times New Roman" pitchFamily="18" charset="0"/>
              </a:rPr>
              <a:t>We will study the basic principles of search on the simple </a:t>
            </a:r>
            <a:r>
              <a:rPr lang="en-US" b="1">
                <a:solidFill>
                  <a:srgbClr val="000000"/>
                </a:solidFill>
                <a:latin typeface="Arial Unicode MS" pitchFamily="34" charset="-128"/>
                <a:cs typeface="Times New Roman" pitchFamily="18" charset="0"/>
              </a:rPr>
              <a:t>deterministic planning agent model</a:t>
            </a:r>
          </a:p>
          <a:p>
            <a:pPr marL="342900" indent="-342900">
              <a:spcBef>
                <a:spcPct val="20000"/>
              </a:spcBef>
              <a:buFontTx/>
              <a:buChar char="•"/>
            </a:pPr>
            <a:endParaRPr lang="en-US" b="1">
              <a:solidFill>
                <a:srgbClr val="000000"/>
              </a:solidFill>
              <a:latin typeface="Arial Unicode MS" pitchFamily="34" charset="-128"/>
              <a:cs typeface="Times New Roman" pitchFamily="18" charset="0"/>
            </a:endParaRPr>
          </a:p>
          <a:p>
            <a:pPr marL="342900" indent="-342900">
              <a:spcBef>
                <a:spcPct val="20000"/>
              </a:spcBef>
            </a:pPr>
            <a:r>
              <a:rPr lang="en-US" b="1">
                <a:solidFill>
                  <a:srgbClr val="000000"/>
                </a:solidFill>
                <a:latin typeface="Arial Unicode MS" pitchFamily="34" charset="-128"/>
                <a:cs typeface="Times New Roman" pitchFamily="18" charset="0"/>
              </a:rPr>
              <a:t>Generic search approach</a:t>
            </a:r>
            <a:r>
              <a:rPr lang="en-US">
                <a:solidFill>
                  <a:srgbClr val="000000"/>
                </a:solidFill>
                <a:latin typeface="Arial Unicode MS" pitchFamily="34" charset="-128"/>
                <a:cs typeface="Times New Roman" pitchFamily="18" charset="0"/>
              </a:rPr>
              <a:t>: </a:t>
            </a:r>
          </a:p>
          <a:p>
            <a:pPr marL="742950" lvl="1" indent="-285750">
              <a:spcBef>
                <a:spcPct val="20000"/>
              </a:spcBef>
              <a:buClr>
                <a:schemeClr val="tx1"/>
              </a:buClr>
              <a:buSzPct val="120000"/>
              <a:buFontTx/>
              <a:buChar char="•"/>
            </a:pPr>
            <a:r>
              <a:rPr lang="en-US" sz="2400">
                <a:solidFill>
                  <a:srgbClr val="000000"/>
                </a:solidFill>
                <a:latin typeface="Arial Unicode MS" pitchFamily="34" charset="-128"/>
                <a:cs typeface="Times New Roman" pitchFamily="18" charset="0"/>
              </a:rPr>
              <a:t>define a search space graph, </a:t>
            </a:r>
          </a:p>
          <a:p>
            <a:pPr marL="742950" lvl="1" indent="-285750">
              <a:spcBef>
                <a:spcPct val="20000"/>
              </a:spcBef>
              <a:buClr>
                <a:schemeClr val="tx1"/>
              </a:buClr>
              <a:buSzPct val="120000"/>
              <a:buFontTx/>
              <a:buChar char="•"/>
            </a:pPr>
            <a:r>
              <a:rPr lang="en-US" sz="2400">
                <a:solidFill>
                  <a:srgbClr val="000000"/>
                </a:solidFill>
                <a:latin typeface="Arial Unicode MS" pitchFamily="34" charset="-128"/>
                <a:cs typeface="Times New Roman" pitchFamily="18" charset="0"/>
              </a:rPr>
              <a:t>start from current state, </a:t>
            </a:r>
          </a:p>
          <a:p>
            <a:pPr marL="742950" lvl="1" indent="-285750">
              <a:spcBef>
                <a:spcPct val="20000"/>
              </a:spcBef>
              <a:buClr>
                <a:schemeClr val="tx1"/>
              </a:buClr>
              <a:buSzPct val="120000"/>
              <a:buFontTx/>
              <a:buChar char="•"/>
            </a:pPr>
            <a:r>
              <a:rPr lang="en-US" sz="2400">
                <a:solidFill>
                  <a:srgbClr val="000000"/>
                </a:solidFill>
                <a:latin typeface="Arial Unicode MS" pitchFamily="34" charset="-128"/>
                <a:cs typeface="Times New Roman" pitchFamily="18" charset="0"/>
              </a:rPr>
              <a:t>incrementally explore paths from current state until goal state is reached.</a:t>
            </a:r>
          </a:p>
          <a:p>
            <a:pPr marL="342900" indent="-342900">
              <a:lnSpc>
                <a:spcPct val="40000"/>
              </a:lnSpc>
              <a:spcBef>
                <a:spcPct val="20000"/>
              </a:spcBef>
            </a:pPr>
            <a:endParaRPr lang="en-US">
              <a:solidFill>
                <a:srgbClr val="000000"/>
              </a:solidFill>
              <a:latin typeface="Arial Unicode MS" pitchFamily="34" charset="-128"/>
              <a:cs typeface="Times New Roman" pitchFamily="18" charset="0"/>
            </a:endParaRPr>
          </a:p>
          <a:p>
            <a:pPr marL="342900" indent="-342900">
              <a:spcBef>
                <a:spcPct val="20000"/>
              </a:spcBef>
              <a:buFontTx/>
              <a:buChar char="•"/>
            </a:pPr>
            <a:endParaRPr lang="en-US">
              <a:solidFill>
                <a:srgbClr val="000000"/>
              </a:solidFill>
              <a:latin typeface="Arial Unicode MS" pitchFamily="34" charset="-128"/>
              <a:cs typeface="Times New Roman" pitchFamily="18" charset="0"/>
            </a:endParaRPr>
          </a:p>
          <a:p>
            <a:pPr marL="342900" indent="-342900">
              <a:spcBef>
                <a:spcPct val="20000"/>
              </a:spcBef>
              <a:buFontTx/>
              <a:buChar char="•"/>
            </a:pPr>
            <a:endParaRPr lang="en-US">
              <a:solidFill>
                <a:srgbClr val="000000"/>
              </a:solidFill>
              <a:latin typeface="Arial Unicode MS" pitchFamily="34" charset="-128"/>
            </a:endParaRPr>
          </a:p>
        </p:txBody>
      </p:sp>
      <p:sp>
        <p:nvSpPr>
          <p:cNvPr id="2056" name="Rectangle 5"/>
          <p:cNvSpPr>
            <a:spLocks noGrp="1" noChangeArrowheads="1"/>
          </p:cNvSpPr>
          <p:nvPr>
            <p:ph type="title"/>
          </p:nvPr>
        </p:nvSpPr>
        <p:spPr/>
        <p:txBody>
          <a:bodyPr/>
          <a:lstStyle/>
          <a:p>
            <a:pPr eaLnBrk="1" hangingPunct="1"/>
            <a:r>
              <a:rPr lang="en-US" smtClean="0"/>
              <a:t>Recap</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5</a:t>
            </a:r>
          </a:p>
        </p:txBody>
      </p:sp>
      <p:sp>
        <p:nvSpPr>
          <p:cNvPr id="8" name="Slide Number Placeholder 5"/>
          <p:cNvSpPr>
            <a:spLocks noGrp="1"/>
          </p:cNvSpPr>
          <p:nvPr>
            <p:ph type="sldNum" sz="quarter" idx="12"/>
          </p:nvPr>
        </p:nvSpPr>
        <p:spPr/>
        <p:txBody>
          <a:bodyPr/>
          <a:lstStyle/>
          <a:p>
            <a:pPr>
              <a:defRPr/>
            </a:pPr>
            <a:r>
              <a:rPr lang="en-US"/>
              <a:t>Slide </a:t>
            </a:r>
            <a:fld id="{AF0D6BBF-3CA9-4633-A54F-4C9435052655}" type="slidenum">
              <a:rPr lang="en-US"/>
              <a:pPr>
                <a:defRPr/>
              </a:pPr>
              <a:t>4</a:t>
            </a:fld>
            <a:endParaRPr lang="en-US"/>
          </a:p>
        </p:txBody>
      </p:sp>
      <p:sp>
        <p:nvSpPr>
          <p:cNvPr id="3093" name="Rectangle 2"/>
          <p:cNvSpPr>
            <a:spLocks noGrp="1" noChangeArrowheads="1"/>
          </p:cNvSpPr>
          <p:nvPr>
            <p:ph type="title"/>
          </p:nvPr>
        </p:nvSpPr>
        <p:spPr>
          <a:xfrm>
            <a:off x="0" y="0"/>
            <a:ext cx="8748713" cy="685800"/>
          </a:xfrm>
        </p:spPr>
        <p:txBody>
          <a:bodyPr/>
          <a:lstStyle/>
          <a:p>
            <a:pPr eaLnBrk="1" hangingPunct="1"/>
            <a:r>
              <a:rPr lang="en-US" sz="2800" smtClean="0"/>
              <a:t>Searching: Graph Search Algorithm with three bugs </a:t>
            </a:r>
            <a:r>
              <a:rPr lang="en-US" sz="2800" smtClean="0">
                <a:sym typeface="Wingdings" pitchFamily="2" charset="2"/>
              </a:rPr>
              <a:t></a:t>
            </a:r>
            <a:endParaRPr lang="en-US" sz="2800" smtClean="0"/>
          </a:p>
        </p:txBody>
      </p:sp>
      <p:sp>
        <p:nvSpPr>
          <p:cNvPr id="3094"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dirty="0" smtClean="0"/>
          </a:p>
          <a:p>
            <a:pPr eaLnBrk="1" hangingPunct="1">
              <a:buFontTx/>
              <a:buChar char="•"/>
            </a:pPr>
            <a:endParaRPr lang="en-US" sz="2400" dirty="0" smtClean="0"/>
          </a:p>
          <a:p>
            <a:pPr lvl="1" eaLnBrk="1" hangingPunct="1"/>
            <a:endParaRPr lang="en-US" sz="2000" dirty="0" smtClean="0"/>
          </a:p>
        </p:txBody>
      </p:sp>
      <p:sp>
        <p:nvSpPr>
          <p:cNvPr id="3095" name="Rectangle 4"/>
          <p:cNvSpPr>
            <a:spLocks noChangeArrowheads="1"/>
          </p:cNvSpPr>
          <p:nvPr/>
        </p:nvSpPr>
        <p:spPr bwMode="auto">
          <a:xfrm>
            <a:off x="500063" y="642938"/>
            <a:ext cx="7643812" cy="3527425"/>
          </a:xfrm>
          <a:prstGeom prst="rect">
            <a:avLst/>
          </a:prstGeom>
          <a:noFill/>
          <a:ln w="9525">
            <a:noFill/>
            <a:miter lim="800000"/>
            <a:headEnd/>
            <a:tailEnd/>
          </a:ln>
        </p:spPr>
        <p:txBody>
          <a:bodyPr/>
          <a:lstStyle/>
          <a:p>
            <a:pPr marL="342900" indent="-342900">
              <a:spcBef>
                <a:spcPct val="20000"/>
              </a:spcBef>
            </a:pPr>
            <a:r>
              <a:rPr lang="en-US" sz="2000" dirty="0">
                <a:latin typeface="Arial Unicode MS" pitchFamily="34" charset="-128"/>
              </a:rPr>
              <a:t> </a:t>
            </a:r>
            <a:r>
              <a:rPr lang="en-US" sz="2000" b="1" dirty="0">
                <a:latin typeface="Arial Unicode MS" pitchFamily="34" charset="-128"/>
              </a:rPr>
              <a:t>Input:</a:t>
            </a:r>
            <a:r>
              <a:rPr lang="en-US" sz="2000" dirty="0">
                <a:latin typeface="Arial Unicode MS" pitchFamily="34" charset="-128"/>
              </a:rPr>
              <a:t> 	a graph, </a:t>
            </a:r>
          </a:p>
          <a:p>
            <a:pPr marL="342900" indent="-342900">
              <a:spcBef>
                <a:spcPct val="20000"/>
              </a:spcBef>
            </a:pPr>
            <a:r>
              <a:rPr lang="en-US" sz="2000" dirty="0">
                <a:latin typeface="Arial Unicode MS" pitchFamily="34" charset="-128"/>
              </a:rPr>
              <a:t>		a start node,</a:t>
            </a:r>
          </a:p>
          <a:p>
            <a:pPr marL="342900" indent="-342900">
              <a:spcBef>
                <a:spcPct val="20000"/>
              </a:spcBef>
            </a:pPr>
            <a:r>
              <a:rPr lang="en-US" sz="2000" dirty="0">
                <a:latin typeface="Arial Unicode MS" pitchFamily="34" charset="-128"/>
              </a:rPr>
              <a:t>		Boolean procedure </a:t>
            </a:r>
            <a:r>
              <a:rPr lang="en-US" sz="2000" i="1" dirty="0">
                <a:latin typeface="Arial Unicode MS" pitchFamily="34" charset="-128"/>
              </a:rPr>
              <a:t>goal(n)</a:t>
            </a:r>
            <a:r>
              <a:rPr lang="en-US" sz="2000" dirty="0">
                <a:latin typeface="Arial Unicode MS" pitchFamily="34" charset="-128"/>
              </a:rPr>
              <a:t> that tests if </a:t>
            </a:r>
            <a:r>
              <a:rPr lang="en-US" sz="2000" i="1" dirty="0">
                <a:latin typeface="Arial Unicode MS" pitchFamily="34" charset="-128"/>
              </a:rPr>
              <a:t>n</a:t>
            </a:r>
            <a:r>
              <a:rPr lang="en-US" sz="2000" dirty="0">
                <a:latin typeface="Arial Unicode MS" pitchFamily="34" charset="-128"/>
              </a:rPr>
              <a:t> is a goal node.</a:t>
            </a:r>
          </a:p>
          <a:p>
            <a:pPr marL="342900" indent="-342900">
              <a:spcBef>
                <a:spcPct val="20000"/>
              </a:spcBef>
            </a:pPr>
            <a:r>
              <a:rPr lang="en-US" sz="2000" i="1" dirty="0">
                <a:latin typeface="Arial Unicode MS" pitchFamily="34" charset="-128"/>
              </a:rPr>
              <a:t>frontier := { </a:t>
            </a:r>
            <a:r>
              <a:rPr lang="en-US" sz="2000" b="1" i="1" dirty="0">
                <a:latin typeface="Arial Unicode MS" pitchFamily="34" charset="-128"/>
                <a:sym typeface="Symbol" pitchFamily="18" charset="2"/>
              </a:rPr>
              <a:t></a:t>
            </a:r>
            <a:r>
              <a:rPr lang="en-US" sz="2000" i="1" dirty="0">
                <a:latin typeface="Arial Unicode MS" pitchFamily="34" charset="-128"/>
              </a:rPr>
              <a:t>g</a:t>
            </a:r>
            <a:r>
              <a:rPr lang="en-US" sz="2000" b="1" i="1" dirty="0">
                <a:latin typeface="Arial Unicode MS" pitchFamily="34" charset="-128"/>
                <a:sym typeface="Symbol" pitchFamily="18" charset="2"/>
              </a:rPr>
              <a:t></a:t>
            </a:r>
            <a:r>
              <a:rPr lang="en-US" sz="2000" i="1" dirty="0">
                <a:latin typeface="Arial Unicode MS" pitchFamily="34" charset="-128"/>
              </a:rPr>
              <a:t>: g  </a:t>
            </a:r>
            <a:r>
              <a:rPr lang="en-US" sz="2000" dirty="0">
                <a:latin typeface="Arial Unicode MS" pitchFamily="34" charset="-128"/>
              </a:rPr>
              <a:t>is a goal node </a:t>
            </a:r>
            <a:r>
              <a:rPr lang="en-US" sz="2000" i="1" dirty="0">
                <a:latin typeface="Arial Unicode MS" pitchFamily="34" charset="-128"/>
              </a:rPr>
              <a:t>}</a:t>
            </a:r>
            <a:r>
              <a:rPr lang="en-US" sz="2000" dirty="0">
                <a:latin typeface="Arial Unicode MS" pitchFamily="34" charset="-128"/>
              </a:rPr>
              <a:t>;</a:t>
            </a:r>
          </a:p>
          <a:p>
            <a:pPr marL="342900" indent="-342900">
              <a:spcBef>
                <a:spcPct val="20000"/>
              </a:spcBef>
            </a:pPr>
            <a:r>
              <a:rPr lang="en-US" sz="2000" b="1" dirty="0">
                <a:latin typeface="Arial Unicode MS" pitchFamily="34" charset="-128"/>
              </a:rPr>
              <a:t>while</a:t>
            </a:r>
            <a:r>
              <a:rPr lang="en-US" sz="2000" dirty="0">
                <a:latin typeface="Arial Unicode MS" pitchFamily="34" charset="-128"/>
              </a:rPr>
              <a:t> </a:t>
            </a:r>
            <a:r>
              <a:rPr lang="en-US" sz="2000" i="1" dirty="0">
                <a:latin typeface="Arial Unicode MS" pitchFamily="34" charset="-128"/>
              </a:rPr>
              <a:t>frontier</a:t>
            </a:r>
            <a:r>
              <a:rPr lang="en-US" sz="2000" dirty="0">
                <a:latin typeface="Arial Unicode MS" pitchFamily="34" charset="-128"/>
              </a:rPr>
              <a:t>   is not empty:</a:t>
            </a:r>
          </a:p>
          <a:p>
            <a:pPr marL="342900" indent="-342900">
              <a:spcBef>
                <a:spcPct val="20000"/>
              </a:spcBef>
            </a:pPr>
            <a:r>
              <a:rPr lang="en-US" sz="2000" dirty="0">
                <a:latin typeface="Arial Unicode MS" pitchFamily="34" charset="-128"/>
              </a:rPr>
              <a:t>	</a:t>
            </a:r>
            <a:r>
              <a:rPr lang="en-US" sz="2000" b="1" dirty="0">
                <a:latin typeface="Arial Unicode MS" pitchFamily="34" charset="-128"/>
              </a:rPr>
              <a:t>select</a:t>
            </a:r>
            <a:r>
              <a:rPr lang="en-US" sz="2000" dirty="0">
                <a:latin typeface="Arial Unicode MS" pitchFamily="34" charset="-128"/>
              </a:rPr>
              <a:t>  and </a:t>
            </a:r>
            <a:r>
              <a:rPr lang="en-US" sz="2000" b="1" dirty="0">
                <a:latin typeface="Arial Unicode MS" pitchFamily="34" charset="-128"/>
              </a:rPr>
              <a:t>remove</a:t>
            </a:r>
            <a:r>
              <a:rPr lang="en-US" sz="2000" dirty="0">
                <a:latin typeface="Arial Unicode MS" pitchFamily="34" charset="-128"/>
              </a:rPr>
              <a:t> path </a:t>
            </a:r>
            <a:r>
              <a:rPr lang="en-US" sz="2000" b="1" i="1" dirty="0">
                <a:latin typeface="Arial Unicode MS" pitchFamily="34" charset="-128"/>
                <a:sym typeface="Symbol" pitchFamily="18" charset="2"/>
              </a:rPr>
              <a:t></a:t>
            </a:r>
            <a:r>
              <a:rPr lang="en-US" sz="2000" i="1" dirty="0">
                <a:latin typeface="Arial Unicode MS" pitchFamily="34" charset="-128"/>
              </a:rPr>
              <a:t>n</a:t>
            </a:r>
            <a:r>
              <a:rPr lang="en-US" sz="2000" i="1" baseline="-25000" dirty="0">
                <a:latin typeface="Arial Unicode MS" pitchFamily="34" charset="-128"/>
              </a:rPr>
              <a:t>0</a:t>
            </a:r>
            <a:r>
              <a:rPr lang="en-US" sz="2000" i="1" dirty="0">
                <a:latin typeface="Arial Unicode MS" pitchFamily="34" charset="-128"/>
              </a:rPr>
              <a:t>, n</a:t>
            </a:r>
            <a:r>
              <a:rPr lang="en-US" sz="2000" i="1" baseline="-25000" dirty="0">
                <a:latin typeface="Arial Unicode MS" pitchFamily="34" charset="-128"/>
              </a:rPr>
              <a:t>1</a:t>
            </a:r>
            <a:r>
              <a:rPr lang="en-US" sz="2000" b="1" i="1" dirty="0">
                <a:latin typeface="Arial Unicode MS" pitchFamily="34" charset="-128"/>
                <a:sym typeface="Symbol" pitchFamily="18" charset="2"/>
              </a:rPr>
              <a:t>, …, </a:t>
            </a:r>
            <a:r>
              <a:rPr lang="en-US" sz="2000" i="1" dirty="0" err="1">
                <a:latin typeface="Arial Unicode MS" pitchFamily="34" charset="-128"/>
              </a:rPr>
              <a:t>n</a:t>
            </a:r>
            <a:r>
              <a:rPr lang="en-US" sz="2000" i="1" baseline="-25000" dirty="0" err="1">
                <a:latin typeface="Arial Unicode MS" pitchFamily="34" charset="-128"/>
              </a:rPr>
              <a:t>k</a:t>
            </a:r>
            <a:r>
              <a:rPr lang="en-US" sz="2000" b="1" i="1" dirty="0">
                <a:latin typeface="Arial Unicode MS" pitchFamily="34" charset="-128"/>
                <a:sym typeface="Symbol" pitchFamily="18" charset="2"/>
              </a:rPr>
              <a:t></a:t>
            </a:r>
            <a:r>
              <a:rPr lang="en-US" sz="2000" dirty="0">
                <a:latin typeface="Arial Unicode MS" pitchFamily="34" charset="-128"/>
              </a:rPr>
              <a:t> from </a:t>
            </a:r>
            <a:r>
              <a:rPr lang="en-US" sz="2000" i="1" dirty="0">
                <a:latin typeface="Arial Unicode MS" pitchFamily="34" charset="-128"/>
              </a:rPr>
              <a:t>frontier</a:t>
            </a:r>
            <a:r>
              <a:rPr lang="en-US" sz="2000" dirty="0">
                <a:latin typeface="Arial Unicode MS" pitchFamily="34" charset="-128"/>
              </a:rPr>
              <a:t>;</a:t>
            </a:r>
          </a:p>
          <a:p>
            <a:pPr marL="342900" indent="-342900">
              <a:spcBef>
                <a:spcPct val="20000"/>
              </a:spcBef>
            </a:pPr>
            <a:r>
              <a:rPr lang="en-US" sz="2000" dirty="0">
                <a:latin typeface="Arial Unicode MS" pitchFamily="34" charset="-128"/>
              </a:rPr>
              <a:t>	</a:t>
            </a:r>
            <a:r>
              <a:rPr lang="en-US" sz="2000" b="1" dirty="0">
                <a:latin typeface="Arial Unicode MS" pitchFamily="34" charset="-128"/>
              </a:rPr>
              <a:t>if</a:t>
            </a:r>
            <a:r>
              <a:rPr lang="en-US" sz="2000" dirty="0">
                <a:latin typeface="Arial Unicode MS" pitchFamily="34" charset="-128"/>
              </a:rPr>
              <a:t> </a:t>
            </a:r>
            <a:r>
              <a:rPr lang="en-US" sz="2000" i="1" dirty="0">
                <a:latin typeface="Arial Unicode MS" pitchFamily="34" charset="-128"/>
              </a:rPr>
              <a:t>goal(</a:t>
            </a:r>
            <a:r>
              <a:rPr lang="en-US" sz="2000" i="1" dirty="0" err="1">
                <a:latin typeface="Arial Unicode MS" pitchFamily="34" charset="-128"/>
              </a:rPr>
              <a:t>n</a:t>
            </a:r>
            <a:r>
              <a:rPr lang="en-US" sz="2000" i="1" baseline="-25000" dirty="0" err="1">
                <a:latin typeface="Arial Unicode MS" pitchFamily="34" charset="-128"/>
              </a:rPr>
              <a:t>k</a:t>
            </a:r>
            <a:r>
              <a:rPr lang="en-US" sz="2000" i="1" dirty="0">
                <a:latin typeface="Arial Unicode MS" pitchFamily="34" charset="-128"/>
              </a:rPr>
              <a:t>)</a:t>
            </a:r>
            <a:endParaRPr lang="en-US" sz="2000" dirty="0">
              <a:latin typeface="Arial Unicode MS" pitchFamily="34" charset="-128"/>
            </a:endParaRPr>
          </a:p>
          <a:p>
            <a:pPr marL="342900" indent="-342900">
              <a:spcBef>
                <a:spcPct val="20000"/>
              </a:spcBef>
            </a:pPr>
            <a:r>
              <a:rPr lang="en-US" sz="2000" dirty="0">
                <a:latin typeface="Arial Unicode MS" pitchFamily="34" charset="-128"/>
              </a:rPr>
              <a:t>		</a:t>
            </a:r>
            <a:r>
              <a:rPr lang="en-US" sz="2000" b="1" dirty="0">
                <a:latin typeface="Arial Unicode MS" pitchFamily="34" charset="-128"/>
              </a:rPr>
              <a:t>return</a:t>
            </a:r>
            <a:r>
              <a:rPr lang="en-US" sz="2000" dirty="0">
                <a:latin typeface="Arial Unicode MS" pitchFamily="34" charset="-128"/>
              </a:rPr>
              <a:t> </a:t>
            </a:r>
            <a:r>
              <a:rPr lang="en-US" sz="2000" b="1" i="1" dirty="0">
                <a:latin typeface="Arial Unicode MS" pitchFamily="34" charset="-128"/>
                <a:sym typeface="Symbol" pitchFamily="18" charset="2"/>
              </a:rPr>
              <a:t></a:t>
            </a:r>
            <a:r>
              <a:rPr lang="en-US" sz="2000" i="1" dirty="0" err="1">
                <a:latin typeface="Arial Unicode MS" pitchFamily="34" charset="-128"/>
              </a:rPr>
              <a:t>n</a:t>
            </a:r>
            <a:r>
              <a:rPr lang="en-US" sz="2000" i="1" baseline="-25000" dirty="0" err="1">
                <a:latin typeface="Arial Unicode MS" pitchFamily="34" charset="-128"/>
              </a:rPr>
              <a:t>k</a:t>
            </a:r>
            <a:r>
              <a:rPr lang="en-US" sz="2000" b="1" i="1" dirty="0">
                <a:latin typeface="Arial Unicode MS" pitchFamily="34" charset="-128"/>
                <a:sym typeface="Symbol" pitchFamily="18" charset="2"/>
              </a:rPr>
              <a:t></a:t>
            </a:r>
            <a:r>
              <a:rPr lang="en-US" sz="2000" dirty="0">
                <a:latin typeface="Arial Unicode MS" pitchFamily="34" charset="-128"/>
              </a:rPr>
              <a:t> ;</a:t>
            </a:r>
          </a:p>
          <a:p>
            <a:pPr marL="342900" indent="-342900">
              <a:spcBef>
                <a:spcPct val="20000"/>
              </a:spcBef>
            </a:pPr>
            <a:r>
              <a:rPr lang="en-US" sz="2000" dirty="0">
                <a:latin typeface="Arial Unicode MS" pitchFamily="34" charset="-128"/>
              </a:rPr>
              <a:t>	</a:t>
            </a:r>
            <a:r>
              <a:rPr lang="en-US" sz="2000" b="1" dirty="0">
                <a:latin typeface="Arial Unicode MS" pitchFamily="34" charset="-128"/>
              </a:rPr>
              <a:t>for every</a:t>
            </a:r>
            <a:r>
              <a:rPr lang="en-US" sz="2000" dirty="0">
                <a:latin typeface="Arial Unicode MS" pitchFamily="34" charset="-128"/>
              </a:rPr>
              <a:t> neighbor </a:t>
            </a:r>
            <a:r>
              <a:rPr lang="en-US" sz="2000" i="1" dirty="0">
                <a:latin typeface="Arial Unicode MS" pitchFamily="34" charset="-128"/>
              </a:rPr>
              <a:t>n</a:t>
            </a:r>
            <a:r>
              <a:rPr lang="en-US" sz="2000" dirty="0">
                <a:latin typeface="Arial Unicode MS" pitchFamily="34" charset="-128"/>
              </a:rPr>
              <a:t> </a:t>
            </a:r>
            <a:r>
              <a:rPr lang="en-US" sz="2000" dirty="0" smtClean="0">
                <a:latin typeface="Arial Unicode MS" pitchFamily="34" charset="-128"/>
              </a:rPr>
              <a:t> of </a:t>
            </a:r>
            <a:r>
              <a:rPr lang="en-US" sz="2000" i="1" dirty="0" err="1">
                <a:latin typeface="Arial Unicode MS" pitchFamily="34" charset="-128"/>
              </a:rPr>
              <a:t>n</a:t>
            </a:r>
            <a:r>
              <a:rPr lang="en-US" sz="2000" i="1" baseline="-25000" dirty="0" err="1">
                <a:latin typeface="Arial Unicode MS" pitchFamily="34" charset="-128"/>
              </a:rPr>
              <a:t>k</a:t>
            </a:r>
            <a:endParaRPr lang="en-US" sz="2000" dirty="0">
              <a:latin typeface="Arial Unicode MS" pitchFamily="34" charset="-128"/>
            </a:endParaRPr>
          </a:p>
          <a:p>
            <a:pPr marL="342900" indent="-342900">
              <a:spcBef>
                <a:spcPct val="20000"/>
              </a:spcBef>
            </a:pPr>
            <a:r>
              <a:rPr lang="en-US" sz="2000" dirty="0">
                <a:latin typeface="Arial Unicode MS" pitchFamily="34" charset="-128"/>
              </a:rPr>
              <a:t>		</a:t>
            </a:r>
            <a:r>
              <a:rPr lang="en-US" sz="2000" b="1" dirty="0">
                <a:latin typeface="Arial Unicode MS" pitchFamily="34" charset="-128"/>
              </a:rPr>
              <a:t>add</a:t>
            </a:r>
            <a:r>
              <a:rPr lang="en-US" sz="2000" dirty="0">
                <a:latin typeface="Arial Unicode MS" pitchFamily="34" charset="-128"/>
              </a:rPr>
              <a:t> </a:t>
            </a:r>
            <a:r>
              <a:rPr lang="en-US" sz="2000" b="1" i="1" dirty="0">
                <a:latin typeface="Arial Unicode MS" pitchFamily="34" charset="-128"/>
                <a:sym typeface="Symbol" pitchFamily="18" charset="2"/>
              </a:rPr>
              <a:t>    </a:t>
            </a:r>
            <a:r>
              <a:rPr lang="en-US" sz="2000" i="1" dirty="0">
                <a:latin typeface="Arial Unicode MS" pitchFamily="34" charset="-128"/>
              </a:rPr>
              <a:t>n</a:t>
            </a:r>
            <a:r>
              <a:rPr lang="en-US" sz="2000" i="1" baseline="-25000" dirty="0">
                <a:latin typeface="Arial Unicode MS" pitchFamily="34" charset="-128"/>
              </a:rPr>
              <a:t>0</a:t>
            </a:r>
            <a:r>
              <a:rPr lang="en-US" sz="2000" i="1" dirty="0">
                <a:latin typeface="Arial Unicode MS" pitchFamily="34" charset="-128"/>
              </a:rPr>
              <a:t>,  n</a:t>
            </a:r>
            <a:r>
              <a:rPr lang="en-US" sz="2000" i="1" baseline="-25000" dirty="0">
                <a:latin typeface="Arial Unicode MS" pitchFamily="34" charset="-128"/>
              </a:rPr>
              <a:t>1</a:t>
            </a:r>
            <a:r>
              <a:rPr lang="en-US" sz="2000" b="1" i="1" dirty="0">
                <a:latin typeface="Arial Unicode MS" pitchFamily="34" charset="-128"/>
                <a:sym typeface="Symbol" pitchFamily="18" charset="2"/>
              </a:rPr>
              <a:t>,  …,  </a:t>
            </a:r>
            <a:r>
              <a:rPr lang="en-US" sz="2000" i="1" dirty="0" err="1">
                <a:latin typeface="Arial Unicode MS" pitchFamily="34" charset="-128"/>
              </a:rPr>
              <a:t>n</a:t>
            </a:r>
            <a:r>
              <a:rPr lang="en-US" sz="2000" i="1" baseline="-25000" dirty="0" err="1">
                <a:latin typeface="Arial Unicode MS" pitchFamily="34" charset="-128"/>
              </a:rPr>
              <a:t>k</a:t>
            </a:r>
            <a:r>
              <a:rPr lang="en-US" sz="2000" b="1" i="1" dirty="0">
                <a:latin typeface="Arial Unicode MS" pitchFamily="34" charset="-128"/>
                <a:sym typeface="Symbol" pitchFamily="18" charset="2"/>
              </a:rPr>
              <a:t>     </a:t>
            </a:r>
            <a:r>
              <a:rPr lang="en-US" sz="2000" dirty="0">
                <a:latin typeface="Arial Unicode MS" pitchFamily="34" charset="-128"/>
              </a:rPr>
              <a:t> to </a:t>
            </a:r>
            <a:r>
              <a:rPr lang="en-US" sz="2000" i="1" dirty="0">
                <a:latin typeface="Arial Unicode MS" pitchFamily="34" charset="-128"/>
              </a:rPr>
              <a:t>frontier</a:t>
            </a:r>
            <a:r>
              <a:rPr lang="en-US" sz="2000" dirty="0">
                <a:latin typeface="Arial Unicode MS" pitchFamily="34" charset="-128"/>
              </a:rPr>
              <a:t>;</a:t>
            </a:r>
          </a:p>
          <a:p>
            <a:pPr marL="342900" indent="-342900">
              <a:spcBef>
                <a:spcPct val="20000"/>
              </a:spcBef>
            </a:pPr>
            <a:r>
              <a:rPr lang="en-US" sz="2000" b="1" dirty="0">
                <a:latin typeface="Arial Unicode MS" pitchFamily="34" charset="-128"/>
              </a:rPr>
              <a:t>end while</a:t>
            </a:r>
          </a:p>
          <a:p>
            <a:pPr marL="342900" indent="-342900">
              <a:spcBef>
                <a:spcPct val="20000"/>
              </a:spcBef>
            </a:pPr>
            <a:endParaRPr lang="en-US" sz="1800" dirty="0">
              <a:latin typeface="Arial Unicode MS" pitchFamily="34" charset="-128"/>
            </a:endParaRPr>
          </a:p>
        </p:txBody>
      </p:sp>
      <p:sp>
        <p:nvSpPr>
          <p:cNvPr id="356357" name="Rectangle 5"/>
          <p:cNvSpPr>
            <a:spLocks noChangeArrowheads="1"/>
          </p:cNvSpPr>
          <p:nvPr/>
        </p:nvSpPr>
        <p:spPr bwMode="auto">
          <a:xfrm>
            <a:off x="357188" y="4786313"/>
            <a:ext cx="8458200" cy="1727200"/>
          </a:xfrm>
          <a:prstGeom prst="rect">
            <a:avLst/>
          </a:prstGeom>
          <a:noFill/>
          <a:ln w="9525">
            <a:noFill/>
            <a:miter lim="800000"/>
            <a:headEnd/>
            <a:tailEnd/>
          </a:ln>
          <a:effectLst/>
        </p:spPr>
        <p:txBody>
          <a:bodyPr/>
          <a:lstStyle/>
          <a:p>
            <a:pPr marL="342900" indent="-342900">
              <a:spcBef>
                <a:spcPct val="20000"/>
              </a:spcBef>
              <a:buFontTx/>
              <a:buChar char="•"/>
              <a:defRPr/>
            </a:pPr>
            <a:r>
              <a:rPr lang="en-US" sz="2400" dirty="0">
                <a:latin typeface="Arial Unicode MS" pitchFamily="34" charset="-128"/>
              </a:rPr>
              <a:t>The </a:t>
            </a:r>
            <a:r>
              <a:rPr lang="en-US" sz="2400" i="1" dirty="0">
                <a:solidFill>
                  <a:schemeClr val="accent6"/>
                </a:solidFill>
                <a:latin typeface="Arial Unicode MS" pitchFamily="34" charset="-128"/>
              </a:rPr>
              <a:t>goal</a:t>
            </a:r>
            <a:r>
              <a:rPr lang="en-US" sz="2400" dirty="0">
                <a:solidFill>
                  <a:schemeClr val="accent6"/>
                </a:solidFill>
                <a:latin typeface="Arial Unicode MS" pitchFamily="34" charset="-128"/>
              </a:rPr>
              <a:t> </a:t>
            </a:r>
            <a:r>
              <a:rPr lang="en-US" sz="2400" dirty="0">
                <a:latin typeface="Arial Unicode MS" pitchFamily="34" charset="-128"/>
              </a:rPr>
              <a:t>  function defines what is a solution.</a:t>
            </a:r>
          </a:p>
          <a:p>
            <a:pPr marL="342900" indent="-342900">
              <a:spcBef>
                <a:spcPct val="20000"/>
              </a:spcBef>
              <a:buFontTx/>
              <a:buChar char="•"/>
              <a:defRPr/>
            </a:pPr>
            <a:r>
              <a:rPr lang="en-US" sz="2400" dirty="0">
                <a:latin typeface="Arial Unicode MS" pitchFamily="34" charset="-128"/>
              </a:rPr>
              <a:t>The </a:t>
            </a:r>
            <a:r>
              <a:rPr lang="en-US" sz="2400" i="1" dirty="0">
                <a:solidFill>
                  <a:schemeClr val="accent6"/>
                </a:solidFill>
                <a:latin typeface="Arial Unicode MS" pitchFamily="34" charset="-128"/>
              </a:rPr>
              <a:t>neighbor </a:t>
            </a:r>
            <a:r>
              <a:rPr lang="en-US" sz="2400" i="1" dirty="0">
                <a:latin typeface="Arial Unicode MS" pitchFamily="34" charset="-128"/>
              </a:rPr>
              <a:t> </a:t>
            </a:r>
            <a:r>
              <a:rPr lang="en-US" sz="2400" dirty="0">
                <a:latin typeface="Arial Unicode MS" pitchFamily="34" charset="-128"/>
              </a:rPr>
              <a:t> relationship defines the graph.</a:t>
            </a:r>
          </a:p>
          <a:p>
            <a:pPr marL="342900" indent="-342900">
              <a:spcBef>
                <a:spcPct val="20000"/>
              </a:spcBef>
              <a:buFontTx/>
              <a:buChar char="•"/>
              <a:defRPr/>
            </a:pPr>
            <a:r>
              <a:rPr lang="en-US" sz="2400" dirty="0">
                <a:solidFill>
                  <a:schemeClr val="accent2"/>
                </a:solidFill>
                <a:latin typeface="Arial Unicode MS" pitchFamily="34" charset="-128"/>
              </a:rPr>
              <a:t>Which path  is selected from the frontier defines the search strategy</a:t>
            </a:r>
            <a:r>
              <a:rPr lang="en-US" sz="2400" dirty="0">
                <a:latin typeface="Arial Unicode MS" pitchFamily="34" charset="-128"/>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63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5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5</a:t>
            </a:r>
          </a:p>
        </p:txBody>
      </p:sp>
      <p:sp>
        <p:nvSpPr>
          <p:cNvPr id="6" name="Slide Number Placeholder 5"/>
          <p:cNvSpPr>
            <a:spLocks noGrp="1"/>
          </p:cNvSpPr>
          <p:nvPr>
            <p:ph type="sldNum" sz="quarter" idx="12"/>
          </p:nvPr>
        </p:nvSpPr>
        <p:spPr/>
        <p:txBody>
          <a:bodyPr/>
          <a:lstStyle/>
          <a:p>
            <a:pPr>
              <a:defRPr/>
            </a:pPr>
            <a:r>
              <a:rPr lang="en-US"/>
              <a:t>Slide </a:t>
            </a:r>
            <a:fld id="{76614125-53EA-4A02-88BE-DDFCC11147E1}" type="slidenum">
              <a:rPr lang="en-US"/>
              <a:pPr>
                <a:defRPr/>
              </a:pPr>
              <a:t>5</a:t>
            </a:fld>
            <a:endParaRPr lang="en-US"/>
          </a:p>
        </p:txBody>
      </p:sp>
      <p:sp>
        <p:nvSpPr>
          <p:cNvPr id="4105" name="Rectangle 2"/>
          <p:cNvSpPr>
            <a:spLocks noGrp="1" noChangeArrowheads="1"/>
          </p:cNvSpPr>
          <p:nvPr>
            <p:ph type="title"/>
          </p:nvPr>
        </p:nvSpPr>
        <p:spPr/>
        <p:txBody>
          <a:bodyPr/>
          <a:lstStyle/>
          <a:p>
            <a:pPr eaLnBrk="1" hangingPunct="1"/>
            <a:r>
              <a:rPr lang="en-US" smtClean="0"/>
              <a:t>Lecture Overview</a:t>
            </a:r>
          </a:p>
        </p:txBody>
      </p:sp>
      <p:sp>
        <p:nvSpPr>
          <p:cNvPr id="447491" name="Rectangle 3"/>
          <p:cNvSpPr>
            <a:spLocks noGrp="1" noChangeArrowheads="1"/>
          </p:cNvSpPr>
          <p:nvPr>
            <p:ph type="body" idx="1"/>
          </p:nvPr>
        </p:nvSpPr>
        <p:spPr>
          <a:xfrm>
            <a:off x="0" y="1143000"/>
            <a:ext cx="9250363" cy="4495800"/>
          </a:xfrm>
        </p:spPr>
        <p:txBody>
          <a:bodyPr/>
          <a:lstStyle/>
          <a:p>
            <a:pPr eaLnBrk="1" hangingPunct="1">
              <a:buFontTx/>
              <a:buChar char="•"/>
              <a:defRPr/>
            </a:pPr>
            <a:r>
              <a:rPr lang="en-US" sz="4000" b="1" dirty="0" smtClean="0">
                <a:solidFill>
                  <a:schemeClr val="bg2"/>
                </a:solidFill>
              </a:rPr>
              <a:t>Recap</a:t>
            </a:r>
            <a:endParaRPr lang="en-US" sz="4000" dirty="0" smtClean="0">
              <a:solidFill>
                <a:schemeClr val="bg2"/>
              </a:solidFill>
            </a:endParaRPr>
          </a:p>
          <a:p>
            <a:pPr eaLnBrk="1" hangingPunct="1">
              <a:buFontTx/>
              <a:buChar char="•"/>
              <a:defRPr/>
            </a:pPr>
            <a:r>
              <a:rPr lang="en-US" sz="4000" dirty="0" smtClean="0">
                <a:solidFill>
                  <a:schemeClr val="accent4"/>
                </a:solidFill>
              </a:rPr>
              <a:t>Criteria to compare Search Strategies</a:t>
            </a:r>
          </a:p>
          <a:p>
            <a:pPr eaLnBrk="1" hangingPunct="1">
              <a:buFontTx/>
              <a:buChar char="•"/>
              <a:defRPr/>
            </a:pPr>
            <a:r>
              <a:rPr lang="en-US" sz="4000" dirty="0" smtClean="0">
                <a:solidFill>
                  <a:schemeClr val="hlink"/>
                </a:solidFill>
              </a:rPr>
              <a:t>Simple (Uninformed) Search Strategies</a:t>
            </a:r>
          </a:p>
          <a:p>
            <a:pPr lvl="1" eaLnBrk="1" hangingPunct="1">
              <a:defRPr/>
            </a:pPr>
            <a:r>
              <a:rPr lang="en-US" sz="3600" dirty="0" smtClean="0">
                <a:solidFill>
                  <a:schemeClr val="hlink"/>
                </a:solidFill>
              </a:rPr>
              <a:t>Depth First</a:t>
            </a:r>
          </a:p>
          <a:p>
            <a:pPr lvl="1" eaLnBrk="1" hangingPunct="1">
              <a:defRPr/>
            </a:pPr>
            <a:r>
              <a:rPr lang="en-US" sz="3600" dirty="0" smtClean="0">
                <a:solidFill>
                  <a:schemeClr val="folHlink"/>
                </a:solidFill>
              </a:rPr>
              <a:t>Breadth First</a:t>
            </a:r>
          </a:p>
        </p:txBody>
      </p:sp>
      <p:pic>
        <p:nvPicPr>
          <p:cNvPr id="4107" name="Picture 5"/>
          <p:cNvPicPr>
            <a:picLocks noChangeAspect="1" noChangeArrowheads="1"/>
          </p:cNvPicPr>
          <p:nvPr/>
        </p:nvPicPr>
        <p:blipFill>
          <a:blip r:embed="rId4" cstate="print"/>
          <a:srcRect/>
          <a:stretch>
            <a:fillRect/>
          </a:stretch>
        </p:blipFill>
        <p:spPr bwMode="auto">
          <a:xfrm>
            <a:off x="4929188" y="3500438"/>
            <a:ext cx="3478212" cy="1285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5</a:t>
            </a:r>
          </a:p>
        </p:txBody>
      </p:sp>
      <p:sp>
        <p:nvSpPr>
          <p:cNvPr id="8" name="Slide Number Placeholder 5"/>
          <p:cNvSpPr>
            <a:spLocks noGrp="1"/>
          </p:cNvSpPr>
          <p:nvPr>
            <p:ph type="sldNum" sz="quarter" idx="12"/>
          </p:nvPr>
        </p:nvSpPr>
        <p:spPr/>
        <p:txBody>
          <a:bodyPr/>
          <a:lstStyle/>
          <a:p>
            <a:pPr>
              <a:defRPr/>
            </a:pPr>
            <a:r>
              <a:rPr lang="en-US"/>
              <a:t>Slide </a:t>
            </a:r>
            <a:fld id="{4478F4AF-7B45-4E4F-8E33-D312D4EB1B5A}" type="slidenum">
              <a:rPr lang="en-US"/>
              <a:pPr>
                <a:defRPr/>
              </a:pPr>
              <a:t>6</a:t>
            </a:fld>
            <a:endParaRPr lang="en-US"/>
          </a:p>
        </p:txBody>
      </p:sp>
      <p:sp>
        <p:nvSpPr>
          <p:cNvPr id="18436" name="Rectangle 2"/>
          <p:cNvSpPr>
            <a:spLocks noGrp="1" noChangeArrowheads="1"/>
          </p:cNvSpPr>
          <p:nvPr>
            <p:ph type="title"/>
          </p:nvPr>
        </p:nvSpPr>
        <p:spPr>
          <a:xfrm>
            <a:off x="0" y="188913"/>
            <a:ext cx="8534400" cy="685800"/>
          </a:xfrm>
        </p:spPr>
        <p:txBody>
          <a:bodyPr/>
          <a:lstStyle/>
          <a:p>
            <a:pPr eaLnBrk="1" hangingPunct="1"/>
            <a:r>
              <a:rPr lang="en-US" sz="3200" smtClean="0"/>
              <a:t>Comparing Searching Algorithms: will it find a solution? the best one?</a:t>
            </a:r>
          </a:p>
        </p:txBody>
      </p:sp>
      <p:sp>
        <p:nvSpPr>
          <p:cNvPr id="18437" name="Rectangle 3"/>
          <p:cNvSpPr>
            <a:spLocks noGrp="1" noChangeArrowheads="1"/>
          </p:cNvSpPr>
          <p:nvPr>
            <p:ph type="body" idx="1"/>
          </p:nvPr>
        </p:nvSpPr>
        <p:spPr>
          <a:xfrm>
            <a:off x="107950" y="3933825"/>
            <a:ext cx="9144000" cy="4608513"/>
          </a:xfrm>
        </p:spPr>
        <p:txBody>
          <a:bodyPr/>
          <a:lstStyle/>
          <a:p>
            <a:pPr marL="381000" indent="-381000" eaLnBrk="1" hangingPunct="1"/>
            <a:endParaRPr lang="en-US" smtClean="0"/>
          </a:p>
          <a:p>
            <a:pPr marL="381000" indent="-381000" eaLnBrk="1" hangingPunct="1"/>
            <a:endParaRPr lang="en-US" smtClean="0"/>
          </a:p>
        </p:txBody>
      </p:sp>
      <p:sp>
        <p:nvSpPr>
          <p:cNvPr id="18438" name="Rectangle 4"/>
          <p:cNvSpPr>
            <a:spLocks noChangeArrowheads="1"/>
          </p:cNvSpPr>
          <p:nvPr/>
        </p:nvSpPr>
        <p:spPr bwMode="auto">
          <a:xfrm>
            <a:off x="179388" y="1268413"/>
            <a:ext cx="8785225" cy="2089150"/>
          </a:xfrm>
          <a:prstGeom prst="rect">
            <a:avLst/>
          </a:prstGeom>
          <a:solidFill>
            <a:srgbClr val="CCECFF"/>
          </a:solidFill>
          <a:ln w="12700">
            <a:solidFill>
              <a:schemeClr val="tx1"/>
            </a:solidFill>
            <a:miter lim="800000"/>
            <a:headEnd/>
            <a:tailEnd/>
          </a:ln>
        </p:spPr>
        <p:txBody>
          <a:bodyPr/>
          <a:lstStyle/>
          <a:p>
            <a:pPr marL="381000" indent="-381000">
              <a:spcBef>
                <a:spcPct val="20000"/>
              </a:spcBef>
            </a:pPr>
            <a:r>
              <a:rPr lang="en-US" b="1">
                <a:latin typeface="Arial Unicode MS" pitchFamily="34" charset="-128"/>
              </a:rPr>
              <a:t>Def. (complete): </a:t>
            </a:r>
            <a:r>
              <a:rPr lang="en-US">
                <a:latin typeface="Arial Unicode MS" pitchFamily="34" charset="-128"/>
              </a:rPr>
              <a:t>A search algorithm is </a:t>
            </a:r>
            <a:r>
              <a:rPr lang="en-US" b="1">
                <a:solidFill>
                  <a:schemeClr val="accent2"/>
                </a:solidFill>
                <a:latin typeface="Arial Unicode MS" pitchFamily="34" charset="-128"/>
              </a:rPr>
              <a:t>complete</a:t>
            </a:r>
            <a:r>
              <a:rPr lang="en-US">
                <a:latin typeface="Arial Unicode MS" pitchFamily="34" charset="-128"/>
              </a:rPr>
              <a:t> if, whenever at least one solution exists, the algorithm </a:t>
            </a:r>
            <a:r>
              <a:rPr lang="en-US" b="1">
                <a:latin typeface="Arial Unicode MS" pitchFamily="34" charset="-128"/>
              </a:rPr>
              <a:t>is guaranteed to find a solution</a:t>
            </a:r>
            <a:r>
              <a:rPr lang="en-US">
                <a:latin typeface="Arial Unicode MS" pitchFamily="34" charset="-128"/>
              </a:rPr>
              <a:t> within a finite amount of time.</a:t>
            </a:r>
          </a:p>
          <a:p>
            <a:pPr marL="381000" indent="-381000">
              <a:spcBef>
                <a:spcPct val="20000"/>
              </a:spcBef>
            </a:pPr>
            <a:endParaRPr lang="en-US" sz="2000">
              <a:latin typeface="Arial Unicode MS" pitchFamily="34" charset="-128"/>
            </a:endParaRPr>
          </a:p>
        </p:txBody>
      </p:sp>
      <p:sp>
        <p:nvSpPr>
          <p:cNvPr id="384007" name="Rectangle 7"/>
          <p:cNvSpPr>
            <a:spLocks noChangeArrowheads="1"/>
          </p:cNvSpPr>
          <p:nvPr/>
        </p:nvSpPr>
        <p:spPr bwMode="auto">
          <a:xfrm>
            <a:off x="323850" y="4149725"/>
            <a:ext cx="8640763" cy="1079500"/>
          </a:xfrm>
          <a:prstGeom prst="rect">
            <a:avLst/>
          </a:prstGeom>
          <a:solidFill>
            <a:srgbClr val="CCECFF"/>
          </a:solidFill>
          <a:ln w="12700">
            <a:solidFill>
              <a:schemeClr val="tx1"/>
            </a:solidFill>
            <a:miter lim="800000"/>
            <a:headEnd/>
            <a:tailEnd/>
          </a:ln>
        </p:spPr>
        <p:txBody>
          <a:bodyPr/>
          <a:lstStyle/>
          <a:p>
            <a:pPr marL="381000" indent="-381000">
              <a:spcBef>
                <a:spcPct val="20000"/>
              </a:spcBef>
            </a:pPr>
            <a:r>
              <a:rPr lang="en-US" b="1">
                <a:latin typeface="Arial Unicode MS" pitchFamily="34" charset="-128"/>
              </a:rPr>
              <a:t>Def. (optimal): </a:t>
            </a:r>
            <a:r>
              <a:rPr lang="en-US">
                <a:latin typeface="Arial Unicode MS" pitchFamily="34" charset="-128"/>
              </a:rPr>
              <a:t>A search algorithm is </a:t>
            </a:r>
            <a:r>
              <a:rPr lang="en-US" b="1">
                <a:solidFill>
                  <a:schemeClr val="accent2"/>
                </a:solidFill>
                <a:latin typeface="Arial Unicode MS" pitchFamily="34" charset="-128"/>
              </a:rPr>
              <a:t>optimal</a:t>
            </a:r>
            <a:r>
              <a:rPr lang="en-US">
                <a:latin typeface="Arial Unicode MS" pitchFamily="34" charset="-128"/>
              </a:rPr>
              <a:t> if, when it finds a solution , it is the best solution</a:t>
            </a:r>
            <a:endParaRPr lang="en-US" sz="2000">
              <a:latin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40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400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5</a:t>
            </a:r>
          </a:p>
        </p:txBody>
      </p:sp>
      <p:sp>
        <p:nvSpPr>
          <p:cNvPr id="8" name="Slide Number Placeholder 5"/>
          <p:cNvSpPr>
            <a:spLocks noGrp="1"/>
          </p:cNvSpPr>
          <p:nvPr>
            <p:ph type="sldNum" sz="quarter" idx="12"/>
          </p:nvPr>
        </p:nvSpPr>
        <p:spPr/>
        <p:txBody>
          <a:bodyPr/>
          <a:lstStyle/>
          <a:p>
            <a:pPr>
              <a:defRPr/>
            </a:pPr>
            <a:r>
              <a:rPr lang="en-US"/>
              <a:t>Slide </a:t>
            </a:r>
            <a:fld id="{5AA5AA18-3C47-45A5-9A2A-180DFDBAA386}" type="slidenum">
              <a:rPr lang="en-US"/>
              <a:pPr>
                <a:defRPr/>
              </a:pPr>
              <a:t>7</a:t>
            </a:fld>
            <a:endParaRPr lang="en-US"/>
          </a:p>
        </p:txBody>
      </p:sp>
      <p:sp>
        <p:nvSpPr>
          <p:cNvPr id="19460" name="Rectangle 2"/>
          <p:cNvSpPr>
            <a:spLocks noGrp="1" noChangeArrowheads="1"/>
          </p:cNvSpPr>
          <p:nvPr>
            <p:ph type="title"/>
          </p:nvPr>
        </p:nvSpPr>
        <p:spPr>
          <a:xfrm>
            <a:off x="250825" y="260350"/>
            <a:ext cx="8534400" cy="685800"/>
          </a:xfrm>
        </p:spPr>
        <p:txBody>
          <a:bodyPr/>
          <a:lstStyle/>
          <a:p>
            <a:pPr eaLnBrk="1" hangingPunct="1"/>
            <a:r>
              <a:rPr lang="en-US" sz="3200" smtClean="0"/>
              <a:t>Comparing Searching Algorithms: Complexity</a:t>
            </a:r>
          </a:p>
        </p:txBody>
      </p:sp>
      <p:sp>
        <p:nvSpPr>
          <p:cNvPr id="19461" name="Rectangle 3"/>
          <p:cNvSpPr>
            <a:spLocks noGrp="1" noChangeArrowheads="1"/>
          </p:cNvSpPr>
          <p:nvPr>
            <p:ph type="body" idx="1"/>
          </p:nvPr>
        </p:nvSpPr>
        <p:spPr>
          <a:xfrm>
            <a:off x="107950" y="3933825"/>
            <a:ext cx="9144000" cy="4608513"/>
          </a:xfrm>
        </p:spPr>
        <p:txBody>
          <a:bodyPr/>
          <a:lstStyle/>
          <a:p>
            <a:pPr marL="381000" indent="-381000" eaLnBrk="1" hangingPunct="1"/>
            <a:endParaRPr lang="en-US" smtClean="0"/>
          </a:p>
          <a:p>
            <a:pPr marL="381000" indent="-381000" eaLnBrk="1" hangingPunct="1"/>
            <a:endParaRPr lang="en-US" smtClean="0"/>
          </a:p>
        </p:txBody>
      </p:sp>
      <p:sp>
        <p:nvSpPr>
          <p:cNvPr id="19462" name="Rectangle 5"/>
          <p:cNvSpPr>
            <a:spLocks noChangeArrowheads="1"/>
          </p:cNvSpPr>
          <p:nvPr/>
        </p:nvSpPr>
        <p:spPr bwMode="auto">
          <a:xfrm>
            <a:off x="179388" y="1196975"/>
            <a:ext cx="8785225" cy="2016125"/>
          </a:xfrm>
          <a:prstGeom prst="rect">
            <a:avLst/>
          </a:prstGeom>
          <a:solidFill>
            <a:srgbClr val="CCECFF"/>
          </a:solidFill>
          <a:ln w="12700">
            <a:solidFill>
              <a:schemeClr val="tx1"/>
            </a:solidFill>
            <a:miter lim="800000"/>
            <a:headEnd/>
            <a:tailEnd/>
          </a:ln>
        </p:spPr>
        <p:txBody>
          <a:bodyPr/>
          <a:lstStyle/>
          <a:p>
            <a:pPr marL="381000" indent="-381000">
              <a:spcBef>
                <a:spcPct val="20000"/>
              </a:spcBef>
            </a:pPr>
            <a:r>
              <a:rPr lang="en-US" sz="2400" b="1" dirty="0">
                <a:latin typeface="Arial Unicode MS" pitchFamily="34" charset="-128"/>
              </a:rPr>
              <a:t>Def. (time complexity)</a:t>
            </a:r>
          </a:p>
          <a:p>
            <a:pPr marL="381000" indent="-381000">
              <a:spcBef>
                <a:spcPct val="20000"/>
              </a:spcBef>
            </a:pPr>
            <a:r>
              <a:rPr lang="en-US" sz="2400" dirty="0">
                <a:latin typeface="Arial Unicode MS" pitchFamily="34" charset="-128"/>
              </a:rPr>
              <a:t>The </a:t>
            </a:r>
            <a:r>
              <a:rPr lang="en-US" sz="2400" b="1" dirty="0">
                <a:solidFill>
                  <a:schemeClr val="accent2"/>
                </a:solidFill>
                <a:latin typeface="Arial Unicode MS" pitchFamily="34" charset="-128"/>
              </a:rPr>
              <a:t>time complexity</a:t>
            </a:r>
            <a:r>
              <a:rPr lang="en-US" sz="2400" dirty="0">
                <a:latin typeface="Arial Unicode MS" pitchFamily="34" charset="-128"/>
              </a:rPr>
              <a:t> of a search algorithm is an expression for the </a:t>
            </a:r>
            <a:r>
              <a:rPr lang="en-US" sz="2400" b="1" dirty="0">
                <a:latin typeface="Arial Unicode MS" pitchFamily="34" charset="-128"/>
              </a:rPr>
              <a:t>worst-case</a:t>
            </a:r>
            <a:r>
              <a:rPr lang="en-US" sz="2400" dirty="0">
                <a:latin typeface="Arial Unicode MS" pitchFamily="34" charset="-128"/>
              </a:rPr>
              <a:t> amount of time it will take to run, </a:t>
            </a:r>
          </a:p>
          <a:p>
            <a:pPr marL="381000" indent="-381000">
              <a:spcBef>
                <a:spcPct val="20000"/>
              </a:spcBef>
              <a:buFontTx/>
              <a:buChar char="•"/>
            </a:pPr>
            <a:r>
              <a:rPr lang="en-US" sz="2400" dirty="0">
                <a:latin typeface="Arial Unicode MS" pitchFamily="34" charset="-128"/>
              </a:rPr>
              <a:t>expressed in terms of the </a:t>
            </a:r>
            <a:r>
              <a:rPr lang="en-US" sz="2400" b="1" dirty="0">
                <a:latin typeface="Arial Unicode MS" pitchFamily="34" charset="-128"/>
              </a:rPr>
              <a:t>maximum path length </a:t>
            </a:r>
            <a:r>
              <a:rPr lang="en-US" sz="2400" b="1" i="1" dirty="0">
                <a:latin typeface="Arial Unicode MS" pitchFamily="34" charset="-128"/>
              </a:rPr>
              <a:t>m</a:t>
            </a:r>
            <a:r>
              <a:rPr lang="en-US" sz="2400" b="1" dirty="0">
                <a:latin typeface="Arial Unicode MS" pitchFamily="34" charset="-128"/>
              </a:rPr>
              <a:t> </a:t>
            </a:r>
            <a:r>
              <a:rPr lang="en-US" sz="2400" dirty="0">
                <a:latin typeface="Arial Unicode MS" pitchFamily="34" charset="-128"/>
              </a:rPr>
              <a:t>and the </a:t>
            </a:r>
            <a:r>
              <a:rPr lang="en-US" sz="2400" b="1" dirty="0">
                <a:latin typeface="Arial Unicode MS" pitchFamily="34" charset="-128"/>
              </a:rPr>
              <a:t>maximum branching factor </a:t>
            </a:r>
            <a:r>
              <a:rPr lang="en-US" sz="2400" b="1" i="1" dirty="0">
                <a:latin typeface="Arial Unicode MS" pitchFamily="34" charset="-128"/>
              </a:rPr>
              <a:t>b</a:t>
            </a:r>
            <a:r>
              <a:rPr lang="en-US" sz="2400" dirty="0">
                <a:latin typeface="Arial Unicode MS" pitchFamily="34" charset="-128"/>
              </a:rPr>
              <a:t>.</a:t>
            </a:r>
          </a:p>
        </p:txBody>
      </p:sp>
      <p:sp>
        <p:nvSpPr>
          <p:cNvPr id="442374" name="Rectangle 6"/>
          <p:cNvSpPr>
            <a:spLocks noChangeArrowheads="1"/>
          </p:cNvSpPr>
          <p:nvPr/>
        </p:nvSpPr>
        <p:spPr bwMode="auto">
          <a:xfrm>
            <a:off x="179388" y="4149725"/>
            <a:ext cx="8713787" cy="1800225"/>
          </a:xfrm>
          <a:prstGeom prst="rect">
            <a:avLst/>
          </a:prstGeom>
          <a:solidFill>
            <a:srgbClr val="CCECFF"/>
          </a:solidFill>
          <a:ln w="12700">
            <a:solidFill>
              <a:schemeClr val="tx1"/>
            </a:solidFill>
            <a:miter lim="800000"/>
            <a:headEnd/>
            <a:tailEnd/>
          </a:ln>
        </p:spPr>
        <p:txBody>
          <a:bodyPr/>
          <a:lstStyle/>
          <a:p>
            <a:pPr marL="381000" indent="-381000">
              <a:spcBef>
                <a:spcPct val="20000"/>
              </a:spcBef>
            </a:pPr>
            <a:r>
              <a:rPr lang="en-US" sz="2400" b="1" dirty="0">
                <a:latin typeface="Arial Unicode MS" pitchFamily="34" charset="-128"/>
              </a:rPr>
              <a:t>Def. (space complexity) : </a:t>
            </a:r>
            <a:r>
              <a:rPr lang="en-US" sz="2400" dirty="0">
                <a:latin typeface="Arial Unicode MS" pitchFamily="34" charset="-128"/>
              </a:rPr>
              <a:t>The </a:t>
            </a:r>
            <a:r>
              <a:rPr lang="en-US" sz="2400" b="1" dirty="0">
                <a:solidFill>
                  <a:schemeClr val="accent2"/>
                </a:solidFill>
                <a:latin typeface="Arial Unicode MS" pitchFamily="34" charset="-128"/>
              </a:rPr>
              <a:t>space complexity</a:t>
            </a:r>
            <a:r>
              <a:rPr lang="en-US" sz="2400" dirty="0">
                <a:latin typeface="Arial Unicode MS" pitchFamily="34" charset="-128"/>
              </a:rPr>
              <a:t> of a search algorithm is an expression for the </a:t>
            </a:r>
            <a:r>
              <a:rPr lang="en-US" sz="2400" b="1" dirty="0">
                <a:latin typeface="Arial Unicode MS" pitchFamily="34" charset="-128"/>
              </a:rPr>
              <a:t>worst-case</a:t>
            </a:r>
            <a:r>
              <a:rPr lang="en-US" sz="2400" dirty="0">
                <a:latin typeface="Arial Unicode MS" pitchFamily="34" charset="-128"/>
              </a:rPr>
              <a:t> amount of memory that the algorithm will use (</a:t>
            </a:r>
            <a:r>
              <a:rPr lang="en-US" sz="2400" i="1" dirty="0">
                <a:latin typeface="Arial Unicode MS" pitchFamily="34" charset="-128"/>
              </a:rPr>
              <a:t>number of nodes</a:t>
            </a:r>
            <a:r>
              <a:rPr lang="en-US" sz="2400" dirty="0">
                <a:latin typeface="Arial Unicode MS" pitchFamily="34" charset="-128"/>
              </a:rPr>
              <a:t>), </a:t>
            </a:r>
          </a:p>
          <a:p>
            <a:pPr marL="381000" indent="-381000">
              <a:spcBef>
                <a:spcPct val="20000"/>
              </a:spcBef>
              <a:buFontTx/>
              <a:buChar char="•"/>
            </a:pPr>
            <a:r>
              <a:rPr lang="en-US" sz="2400" dirty="0">
                <a:latin typeface="Arial Unicode MS" pitchFamily="34" charset="-128"/>
              </a:rPr>
              <a:t>Also expressed in terms of </a:t>
            </a:r>
            <a:r>
              <a:rPr lang="en-US" sz="2400" b="1" i="1" dirty="0">
                <a:latin typeface="Arial Unicode MS" pitchFamily="34" charset="-128"/>
              </a:rPr>
              <a:t>m</a:t>
            </a:r>
            <a:r>
              <a:rPr lang="en-US" sz="2400" b="1" dirty="0">
                <a:latin typeface="Arial Unicode MS" pitchFamily="34" charset="-128"/>
              </a:rPr>
              <a:t> and </a:t>
            </a:r>
            <a:r>
              <a:rPr lang="en-US" sz="2400" b="1" i="1" dirty="0">
                <a:latin typeface="Arial Unicode MS" pitchFamily="34" charset="-128"/>
              </a:rPr>
              <a:t>b</a:t>
            </a:r>
            <a:r>
              <a:rPr lang="en-US" sz="2400" dirty="0">
                <a:latin typeface="Arial Unicode MS" pitchFamily="34" charset="-128"/>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23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237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5</a:t>
            </a:r>
          </a:p>
        </p:txBody>
      </p:sp>
      <p:sp>
        <p:nvSpPr>
          <p:cNvPr id="6" name="Slide Number Placeholder 5"/>
          <p:cNvSpPr>
            <a:spLocks noGrp="1"/>
          </p:cNvSpPr>
          <p:nvPr>
            <p:ph type="sldNum" sz="quarter" idx="12"/>
          </p:nvPr>
        </p:nvSpPr>
        <p:spPr/>
        <p:txBody>
          <a:bodyPr/>
          <a:lstStyle/>
          <a:p>
            <a:pPr>
              <a:defRPr/>
            </a:pPr>
            <a:r>
              <a:rPr lang="en-US"/>
              <a:t>Slide </a:t>
            </a:r>
            <a:fld id="{B76271E5-E336-4F28-BFBD-E6AFCEA5E6C9}" type="slidenum">
              <a:rPr lang="en-US"/>
              <a:pPr>
                <a:defRPr/>
              </a:pPr>
              <a:t>8</a:t>
            </a:fld>
            <a:endParaRPr lang="en-US"/>
          </a:p>
        </p:txBody>
      </p:sp>
      <p:sp>
        <p:nvSpPr>
          <p:cNvPr id="20484" name="Rectangle 2"/>
          <p:cNvSpPr>
            <a:spLocks noGrp="1" noChangeArrowheads="1"/>
          </p:cNvSpPr>
          <p:nvPr>
            <p:ph type="title"/>
          </p:nvPr>
        </p:nvSpPr>
        <p:spPr/>
        <p:txBody>
          <a:bodyPr/>
          <a:lstStyle/>
          <a:p>
            <a:pPr eaLnBrk="1" hangingPunct="1"/>
            <a:r>
              <a:rPr lang="en-US" smtClean="0"/>
              <a:t>Lecture Overview</a:t>
            </a:r>
          </a:p>
        </p:txBody>
      </p:sp>
      <p:sp>
        <p:nvSpPr>
          <p:cNvPr id="447491" name="Rectangle 3"/>
          <p:cNvSpPr>
            <a:spLocks noGrp="1" noChangeArrowheads="1"/>
          </p:cNvSpPr>
          <p:nvPr>
            <p:ph type="body" idx="1"/>
          </p:nvPr>
        </p:nvSpPr>
        <p:spPr>
          <a:xfrm>
            <a:off x="0" y="1143000"/>
            <a:ext cx="9250363" cy="4495800"/>
          </a:xfrm>
        </p:spPr>
        <p:txBody>
          <a:bodyPr/>
          <a:lstStyle/>
          <a:p>
            <a:pPr eaLnBrk="1" hangingPunct="1">
              <a:buFontTx/>
              <a:buChar char="•"/>
              <a:defRPr/>
            </a:pPr>
            <a:r>
              <a:rPr lang="en-US" sz="4000" b="1" dirty="0" smtClean="0">
                <a:solidFill>
                  <a:schemeClr val="bg2"/>
                </a:solidFill>
              </a:rPr>
              <a:t>Recap</a:t>
            </a:r>
            <a:endParaRPr lang="en-US" sz="4000" dirty="0" smtClean="0">
              <a:solidFill>
                <a:schemeClr val="bg2"/>
              </a:solidFill>
            </a:endParaRPr>
          </a:p>
          <a:p>
            <a:pPr eaLnBrk="1" hangingPunct="1">
              <a:buFontTx/>
              <a:buChar char="•"/>
              <a:defRPr/>
            </a:pPr>
            <a:r>
              <a:rPr lang="en-US" sz="4000" dirty="0" smtClean="0">
                <a:solidFill>
                  <a:schemeClr val="bg2"/>
                </a:solidFill>
              </a:rPr>
              <a:t>Criteria to compare Search Strategies</a:t>
            </a:r>
          </a:p>
          <a:p>
            <a:pPr eaLnBrk="1" hangingPunct="1">
              <a:buFontTx/>
              <a:buChar char="•"/>
              <a:defRPr/>
            </a:pPr>
            <a:r>
              <a:rPr lang="en-US" sz="4000" dirty="0" smtClean="0">
                <a:solidFill>
                  <a:schemeClr val="hlink"/>
                </a:solidFill>
              </a:rPr>
              <a:t>Simple (Uninformed) Search Strategies</a:t>
            </a:r>
          </a:p>
          <a:p>
            <a:pPr lvl="1" eaLnBrk="1" hangingPunct="1">
              <a:defRPr/>
            </a:pPr>
            <a:r>
              <a:rPr lang="en-US" sz="3600" dirty="0" smtClean="0">
                <a:solidFill>
                  <a:schemeClr val="accent4"/>
                </a:solidFill>
              </a:rPr>
              <a:t>Depth First</a:t>
            </a:r>
          </a:p>
          <a:p>
            <a:pPr lvl="1" eaLnBrk="1" hangingPunct="1">
              <a:defRPr/>
            </a:pPr>
            <a:r>
              <a:rPr lang="en-US" sz="3600" dirty="0" smtClean="0">
                <a:solidFill>
                  <a:schemeClr val="folHlink"/>
                </a:solidFill>
              </a:rPr>
              <a:t>Breadth First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a:t>CPSC 322, Lecture 5</a:t>
            </a:r>
          </a:p>
        </p:txBody>
      </p:sp>
      <p:sp>
        <p:nvSpPr>
          <p:cNvPr id="9" name="Slide Number Placeholder 5"/>
          <p:cNvSpPr>
            <a:spLocks noGrp="1"/>
          </p:cNvSpPr>
          <p:nvPr>
            <p:ph type="sldNum" sz="quarter" idx="12"/>
          </p:nvPr>
        </p:nvSpPr>
        <p:spPr/>
        <p:txBody>
          <a:bodyPr/>
          <a:lstStyle/>
          <a:p>
            <a:pPr>
              <a:defRPr/>
            </a:pPr>
            <a:r>
              <a:rPr lang="en-US"/>
              <a:t>Slide </a:t>
            </a:r>
            <a:fld id="{D1682B8E-1058-4788-BF09-ADC74CBB8DA1}" type="slidenum">
              <a:rPr lang="en-US"/>
              <a:pPr>
                <a:defRPr/>
              </a:pPr>
              <a:t>9</a:t>
            </a:fld>
            <a:endParaRPr lang="en-US"/>
          </a:p>
        </p:txBody>
      </p:sp>
      <p:sp>
        <p:nvSpPr>
          <p:cNvPr id="5141" name="Rectangle 2"/>
          <p:cNvSpPr>
            <a:spLocks noGrp="1" noChangeArrowheads="1"/>
          </p:cNvSpPr>
          <p:nvPr>
            <p:ph type="title"/>
          </p:nvPr>
        </p:nvSpPr>
        <p:spPr>
          <a:xfrm>
            <a:off x="285750" y="0"/>
            <a:ext cx="8534400" cy="685800"/>
          </a:xfrm>
        </p:spPr>
        <p:txBody>
          <a:bodyPr/>
          <a:lstStyle/>
          <a:p>
            <a:pPr eaLnBrk="1" hangingPunct="1"/>
            <a:r>
              <a:rPr lang="en-US" smtClean="0"/>
              <a:t>Depth-first Search: DFS</a:t>
            </a:r>
          </a:p>
        </p:txBody>
      </p:sp>
      <p:sp>
        <p:nvSpPr>
          <p:cNvPr id="5142"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5143" name="Rectangle 4"/>
          <p:cNvSpPr>
            <a:spLocks noChangeArrowheads="1"/>
          </p:cNvSpPr>
          <p:nvPr/>
        </p:nvSpPr>
        <p:spPr bwMode="auto">
          <a:xfrm>
            <a:off x="357188" y="785813"/>
            <a:ext cx="8458200" cy="4495800"/>
          </a:xfrm>
          <a:prstGeom prst="rect">
            <a:avLst/>
          </a:prstGeom>
          <a:noFill/>
          <a:ln w="9525">
            <a:noFill/>
            <a:miter lim="800000"/>
            <a:headEnd/>
            <a:tailEnd/>
          </a:ln>
        </p:spPr>
        <p:txBody>
          <a:bodyPr/>
          <a:lstStyle/>
          <a:p>
            <a:pPr marL="342900" indent="-342900">
              <a:spcBef>
                <a:spcPct val="20000"/>
              </a:spcBef>
              <a:buFontTx/>
              <a:buChar char="•"/>
            </a:pPr>
            <a:r>
              <a:rPr lang="en-US" b="1" dirty="0">
                <a:solidFill>
                  <a:schemeClr val="accent2"/>
                </a:solidFill>
                <a:latin typeface="Arial Unicode MS" pitchFamily="34" charset="-128"/>
              </a:rPr>
              <a:t>Depth-first search</a:t>
            </a:r>
            <a:r>
              <a:rPr lang="en-US" dirty="0">
                <a:latin typeface="Arial Unicode MS" pitchFamily="34" charset="-128"/>
              </a:rPr>
              <a:t> treats the frontier as a </a:t>
            </a:r>
            <a:r>
              <a:rPr lang="en-US" b="1" dirty="0">
                <a:latin typeface="Arial Unicode MS" pitchFamily="34" charset="-128"/>
              </a:rPr>
              <a:t>stack</a:t>
            </a:r>
          </a:p>
          <a:p>
            <a:pPr marL="342900" indent="-342900">
              <a:spcBef>
                <a:spcPct val="20000"/>
              </a:spcBef>
              <a:buFontTx/>
              <a:buChar char="•"/>
            </a:pPr>
            <a:r>
              <a:rPr lang="en-US" dirty="0">
                <a:latin typeface="Arial Unicode MS" pitchFamily="34" charset="-128"/>
              </a:rPr>
              <a:t>It always selects one of the last elements added to the frontier.</a:t>
            </a:r>
          </a:p>
          <a:p>
            <a:pPr marL="342900" indent="-342900">
              <a:spcBef>
                <a:spcPct val="20000"/>
              </a:spcBef>
            </a:pPr>
            <a:r>
              <a:rPr lang="en-US" dirty="0">
                <a:solidFill>
                  <a:schemeClr val="accent2"/>
                </a:solidFill>
                <a:latin typeface="Arial Unicode MS" pitchFamily="34" charset="-128"/>
              </a:rPr>
              <a:t>Example:</a:t>
            </a:r>
          </a:p>
          <a:p>
            <a:pPr marL="742950" lvl="1" indent="-285750">
              <a:spcBef>
                <a:spcPct val="20000"/>
              </a:spcBef>
              <a:buClr>
                <a:schemeClr val="tx1"/>
              </a:buClr>
              <a:buSzPct val="120000"/>
              <a:buFontTx/>
              <a:buChar char="•"/>
            </a:pPr>
            <a:r>
              <a:rPr lang="en-US" sz="2400" dirty="0">
                <a:latin typeface="Arial Unicode MS" pitchFamily="34" charset="-128"/>
              </a:rPr>
              <a:t>the frontier is </a:t>
            </a:r>
            <a:r>
              <a:rPr lang="en-US" sz="2400" i="1" dirty="0">
                <a:latin typeface="Arial Unicode MS" pitchFamily="34" charset="-128"/>
              </a:rPr>
              <a:t>[p</a:t>
            </a:r>
            <a:r>
              <a:rPr lang="en-US" sz="2400" i="1" baseline="-25000" dirty="0">
                <a:latin typeface="Arial Unicode MS" pitchFamily="34" charset="-128"/>
              </a:rPr>
              <a:t>1</a:t>
            </a:r>
            <a:r>
              <a:rPr lang="en-US" sz="2400" i="1" dirty="0">
                <a:latin typeface="Arial Unicode MS" pitchFamily="34" charset="-128"/>
              </a:rPr>
              <a:t>, p</a:t>
            </a:r>
            <a:r>
              <a:rPr lang="en-US" sz="2400" i="1" baseline="-25000" dirty="0">
                <a:latin typeface="Arial Unicode MS" pitchFamily="34" charset="-128"/>
              </a:rPr>
              <a:t>2</a:t>
            </a:r>
            <a:r>
              <a:rPr lang="en-US" sz="2400" i="1" dirty="0">
                <a:latin typeface="Arial Unicode MS" pitchFamily="34" charset="-128"/>
              </a:rPr>
              <a:t>, …, p</a:t>
            </a:r>
            <a:r>
              <a:rPr lang="en-US" sz="2400" i="1" baseline="-25000" dirty="0">
                <a:latin typeface="Arial Unicode MS" pitchFamily="34" charset="-128"/>
              </a:rPr>
              <a:t>r</a:t>
            </a:r>
            <a:r>
              <a:rPr lang="en-US" sz="2400" i="1" dirty="0">
                <a:latin typeface="Arial Unicode MS" pitchFamily="34" charset="-128"/>
              </a:rPr>
              <a:t>]</a:t>
            </a:r>
          </a:p>
          <a:p>
            <a:pPr marL="742950" lvl="1" indent="-285750">
              <a:spcBef>
                <a:spcPct val="20000"/>
              </a:spcBef>
              <a:buClr>
                <a:schemeClr val="tx1"/>
              </a:buClr>
              <a:buSzPct val="120000"/>
              <a:buFontTx/>
              <a:buChar char="•"/>
            </a:pPr>
            <a:r>
              <a:rPr lang="en-US" sz="2400" dirty="0">
                <a:latin typeface="Arial Unicode MS" pitchFamily="34" charset="-128"/>
              </a:rPr>
              <a:t>neighbors of last node of </a:t>
            </a:r>
            <a:r>
              <a:rPr lang="en-US" sz="2400" i="1" dirty="0">
                <a:latin typeface="Arial Unicode MS" pitchFamily="34" charset="-128"/>
              </a:rPr>
              <a:t>p</a:t>
            </a:r>
            <a:r>
              <a:rPr lang="en-US" sz="2400" i="1" baseline="-25000" dirty="0">
                <a:latin typeface="Arial Unicode MS" pitchFamily="34" charset="-128"/>
              </a:rPr>
              <a:t>1</a:t>
            </a:r>
            <a:r>
              <a:rPr lang="en-US" sz="2400" dirty="0">
                <a:latin typeface="Arial Unicode MS" pitchFamily="34" charset="-128"/>
              </a:rPr>
              <a:t> (its end) are </a:t>
            </a:r>
            <a:r>
              <a:rPr lang="en-US" sz="2400" i="1" dirty="0">
                <a:latin typeface="Arial Unicode MS" pitchFamily="34" charset="-128"/>
              </a:rPr>
              <a:t>{n</a:t>
            </a:r>
            <a:r>
              <a:rPr lang="en-US" sz="2400" i="1" baseline="-25000" dirty="0">
                <a:latin typeface="Arial Unicode MS" pitchFamily="34" charset="-128"/>
              </a:rPr>
              <a:t>1</a:t>
            </a:r>
            <a:r>
              <a:rPr lang="en-US" sz="2400" i="1" dirty="0">
                <a:latin typeface="Arial Unicode MS" pitchFamily="34" charset="-128"/>
              </a:rPr>
              <a:t>, …, </a:t>
            </a:r>
            <a:r>
              <a:rPr lang="en-US" sz="2400" i="1" dirty="0" err="1">
                <a:latin typeface="Arial Unicode MS" pitchFamily="34" charset="-128"/>
              </a:rPr>
              <a:t>n</a:t>
            </a:r>
            <a:r>
              <a:rPr lang="en-US" sz="2400" i="1" baseline="-25000" dirty="0" err="1">
                <a:latin typeface="Arial Unicode MS" pitchFamily="34" charset="-128"/>
              </a:rPr>
              <a:t>k</a:t>
            </a:r>
            <a:r>
              <a:rPr lang="en-US" sz="2400" i="1" dirty="0">
                <a:latin typeface="Arial Unicode MS" pitchFamily="34" charset="-128"/>
              </a:rPr>
              <a:t>}</a:t>
            </a:r>
          </a:p>
          <a:p>
            <a:pPr marL="342900" indent="-342900">
              <a:spcBef>
                <a:spcPct val="20000"/>
              </a:spcBef>
              <a:buFontTx/>
              <a:buChar char="•"/>
            </a:pPr>
            <a:r>
              <a:rPr lang="en-US" dirty="0">
                <a:latin typeface="Arial Unicode MS" pitchFamily="34" charset="-128"/>
              </a:rPr>
              <a:t>What happens?</a:t>
            </a:r>
          </a:p>
          <a:p>
            <a:pPr marL="742950" lvl="1" indent="-285750">
              <a:spcBef>
                <a:spcPct val="20000"/>
              </a:spcBef>
              <a:buClr>
                <a:schemeClr val="tx1"/>
              </a:buClr>
              <a:buSzPct val="120000"/>
              <a:buFontTx/>
              <a:buChar char="•"/>
            </a:pPr>
            <a:r>
              <a:rPr lang="en-US" sz="2000" i="1" dirty="0">
                <a:latin typeface="Arial Unicode MS" pitchFamily="34" charset="-128"/>
              </a:rPr>
              <a:t>p</a:t>
            </a:r>
            <a:r>
              <a:rPr lang="en-US" sz="2000" i="1" baseline="-25000" dirty="0">
                <a:latin typeface="Arial Unicode MS" pitchFamily="34" charset="-128"/>
              </a:rPr>
              <a:t>1</a:t>
            </a:r>
            <a:r>
              <a:rPr lang="en-US" sz="2000" dirty="0">
                <a:latin typeface="Arial Unicode MS" pitchFamily="34" charset="-128"/>
              </a:rPr>
              <a:t> is selected, and its end is tested for being a goal.</a:t>
            </a:r>
          </a:p>
          <a:p>
            <a:pPr marL="742950" lvl="1" indent="-285750">
              <a:spcBef>
                <a:spcPct val="20000"/>
              </a:spcBef>
              <a:buClr>
                <a:schemeClr val="tx1"/>
              </a:buClr>
              <a:buSzPct val="120000"/>
              <a:buFontTx/>
              <a:buChar char="•"/>
            </a:pPr>
            <a:r>
              <a:rPr lang="en-US" sz="2000" dirty="0">
                <a:latin typeface="Arial Unicode MS" pitchFamily="34" charset="-128"/>
              </a:rPr>
              <a:t>New paths are created attaching </a:t>
            </a:r>
            <a:r>
              <a:rPr lang="en-US" sz="2000" i="1" dirty="0">
                <a:latin typeface="Arial Unicode MS" pitchFamily="34" charset="-128"/>
              </a:rPr>
              <a:t>{n</a:t>
            </a:r>
            <a:r>
              <a:rPr lang="en-US" sz="2000" i="1" baseline="-25000" dirty="0">
                <a:latin typeface="Arial Unicode MS" pitchFamily="34" charset="-128"/>
              </a:rPr>
              <a:t>1</a:t>
            </a:r>
            <a:r>
              <a:rPr lang="en-US" sz="2000" i="1" dirty="0">
                <a:latin typeface="Arial Unicode MS" pitchFamily="34" charset="-128"/>
              </a:rPr>
              <a:t>, …, </a:t>
            </a:r>
            <a:r>
              <a:rPr lang="en-US" sz="2000" i="1" dirty="0" err="1">
                <a:latin typeface="Arial Unicode MS" pitchFamily="34" charset="-128"/>
              </a:rPr>
              <a:t>n</a:t>
            </a:r>
            <a:r>
              <a:rPr lang="en-US" sz="2000" i="1" baseline="-25000" dirty="0" err="1">
                <a:latin typeface="Arial Unicode MS" pitchFamily="34" charset="-128"/>
              </a:rPr>
              <a:t>k</a:t>
            </a:r>
            <a:r>
              <a:rPr lang="en-US" sz="2000" i="1" dirty="0">
                <a:latin typeface="Arial Unicode MS" pitchFamily="34" charset="-128"/>
              </a:rPr>
              <a:t>} to p</a:t>
            </a:r>
            <a:r>
              <a:rPr lang="en-US" sz="2000" i="1" baseline="-25000" dirty="0">
                <a:latin typeface="Arial Unicode MS" pitchFamily="34" charset="-128"/>
              </a:rPr>
              <a:t>1</a:t>
            </a:r>
            <a:endParaRPr lang="en-US" sz="2000" dirty="0">
              <a:latin typeface="Arial Unicode MS" pitchFamily="34" charset="-128"/>
            </a:endParaRPr>
          </a:p>
          <a:p>
            <a:pPr marL="742950" lvl="1" indent="-285750">
              <a:spcBef>
                <a:spcPct val="20000"/>
              </a:spcBef>
              <a:buClr>
                <a:schemeClr val="tx1"/>
              </a:buClr>
              <a:buSzPct val="120000"/>
              <a:buFontTx/>
              <a:buChar char="•"/>
            </a:pPr>
            <a:r>
              <a:rPr lang="en-US" sz="2000" dirty="0">
                <a:latin typeface="Arial Unicode MS" pitchFamily="34" charset="-128"/>
              </a:rPr>
              <a:t>These “</a:t>
            </a:r>
            <a:r>
              <a:rPr lang="en-US" sz="2000" dirty="0">
                <a:solidFill>
                  <a:schemeClr val="accent2"/>
                </a:solidFill>
                <a:latin typeface="Arial Unicode MS" pitchFamily="34" charset="-128"/>
              </a:rPr>
              <a:t>replace”</a:t>
            </a:r>
            <a:r>
              <a:rPr lang="en-US" sz="2000" dirty="0">
                <a:latin typeface="Arial Unicode MS" pitchFamily="34" charset="-128"/>
              </a:rPr>
              <a:t> </a:t>
            </a:r>
            <a:r>
              <a:rPr lang="en-US" sz="2000" i="1" dirty="0">
                <a:latin typeface="Arial Unicode MS" pitchFamily="34" charset="-128"/>
              </a:rPr>
              <a:t>p</a:t>
            </a:r>
            <a:r>
              <a:rPr lang="en-US" sz="2000" i="1" baseline="-25000" dirty="0">
                <a:latin typeface="Arial Unicode MS" pitchFamily="34" charset="-128"/>
              </a:rPr>
              <a:t>1 </a:t>
            </a:r>
            <a:r>
              <a:rPr lang="en-US" sz="2000" dirty="0">
                <a:latin typeface="Arial Unicode MS" pitchFamily="34" charset="-128"/>
              </a:rPr>
              <a:t>at the beginning of the frontier.</a:t>
            </a:r>
          </a:p>
          <a:p>
            <a:pPr marL="742950" lvl="1" indent="-285750">
              <a:spcBef>
                <a:spcPct val="20000"/>
              </a:spcBef>
              <a:buClr>
                <a:schemeClr val="tx1"/>
              </a:buClr>
              <a:buSzPct val="120000"/>
              <a:buFontTx/>
              <a:buChar char="•"/>
            </a:pPr>
            <a:r>
              <a:rPr lang="en-US" sz="2000" dirty="0">
                <a:latin typeface="Arial Unicode MS" pitchFamily="34" charset="-128"/>
              </a:rPr>
              <a:t>Thus, the frontier is now </a:t>
            </a:r>
            <a:r>
              <a:rPr lang="en-US" sz="2000" i="1" dirty="0">
                <a:latin typeface="Arial Unicode MS" pitchFamily="34" charset="-128"/>
              </a:rPr>
              <a:t>[(p</a:t>
            </a:r>
            <a:r>
              <a:rPr lang="en-US" sz="2000" i="1" baseline="-25000" dirty="0">
                <a:latin typeface="Arial Unicode MS" pitchFamily="34" charset="-128"/>
              </a:rPr>
              <a:t>1, </a:t>
            </a:r>
            <a:r>
              <a:rPr lang="en-US" sz="2000" i="1" dirty="0">
                <a:latin typeface="Arial Unicode MS" pitchFamily="34" charset="-128"/>
              </a:rPr>
              <a:t>n</a:t>
            </a:r>
            <a:r>
              <a:rPr lang="en-US" sz="2000" i="1" baseline="-25000" dirty="0">
                <a:latin typeface="Arial Unicode MS" pitchFamily="34" charset="-128"/>
              </a:rPr>
              <a:t>1</a:t>
            </a:r>
            <a:r>
              <a:rPr lang="en-US" sz="2000" i="1" dirty="0">
                <a:latin typeface="Arial Unicode MS" pitchFamily="34" charset="-128"/>
              </a:rPr>
              <a:t>), …, (p</a:t>
            </a:r>
            <a:r>
              <a:rPr lang="en-US" sz="2000" i="1" baseline="-25000" dirty="0">
                <a:latin typeface="Arial Unicode MS" pitchFamily="34" charset="-128"/>
              </a:rPr>
              <a:t>1, </a:t>
            </a:r>
            <a:r>
              <a:rPr lang="en-US" sz="2000" i="1" dirty="0" err="1">
                <a:latin typeface="Arial Unicode MS" pitchFamily="34" charset="-128"/>
              </a:rPr>
              <a:t>n</a:t>
            </a:r>
            <a:r>
              <a:rPr lang="en-US" sz="2000" i="1" baseline="-25000" dirty="0" err="1">
                <a:latin typeface="Arial Unicode MS" pitchFamily="34" charset="-128"/>
              </a:rPr>
              <a:t>k</a:t>
            </a:r>
            <a:r>
              <a:rPr lang="en-US" sz="2000" i="1" dirty="0">
                <a:latin typeface="Arial Unicode MS" pitchFamily="34" charset="-128"/>
              </a:rPr>
              <a:t>), p</a:t>
            </a:r>
            <a:r>
              <a:rPr lang="en-US" sz="2000" i="1" baseline="-25000" dirty="0">
                <a:latin typeface="Arial Unicode MS" pitchFamily="34" charset="-128"/>
              </a:rPr>
              <a:t>2</a:t>
            </a:r>
            <a:r>
              <a:rPr lang="en-US" sz="2000" i="1" dirty="0">
                <a:latin typeface="Arial Unicode MS" pitchFamily="34" charset="-128"/>
              </a:rPr>
              <a:t>, …, p</a:t>
            </a:r>
            <a:r>
              <a:rPr lang="en-US" sz="2000" i="1" baseline="-25000" dirty="0">
                <a:latin typeface="Arial Unicode MS" pitchFamily="34" charset="-128"/>
              </a:rPr>
              <a:t>r</a:t>
            </a:r>
            <a:r>
              <a:rPr lang="en-US" sz="2000" i="1" dirty="0">
                <a:latin typeface="Arial Unicode MS" pitchFamily="34" charset="-128"/>
              </a:rPr>
              <a:t>]</a:t>
            </a:r>
            <a:r>
              <a:rPr lang="en-US" sz="2000" dirty="0">
                <a:latin typeface="Arial Unicode MS" pitchFamily="34" charset="-128"/>
              </a:rPr>
              <a:t> .</a:t>
            </a:r>
          </a:p>
          <a:p>
            <a:pPr marL="742950" lvl="1" indent="-285750">
              <a:spcBef>
                <a:spcPct val="20000"/>
              </a:spcBef>
              <a:buClr>
                <a:schemeClr val="tx1"/>
              </a:buClr>
              <a:buSzPct val="120000"/>
              <a:buFontTx/>
              <a:buChar char="•"/>
            </a:pPr>
            <a:r>
              <a:rPr lang="en-US" sz="2000" i="1" dirty="0" smtClean="0">
                <a:latin typeface="Arial Unicode MS" pitchFamily="34" charset="-128"/>
              </a:rPr>
              <a:t>NOTE: p</a:t>
            </a:r>
            <a:r>
              <a:rPr lang="en-US" sz="2000" i="1" baseline="-25000" dirty="0" smtClean="0">
                <a:latin typeface="Arial Unicode MS" pitchFamily="34" charset="-128"/>
              </a:rPr>
              <a:t>2</a:t>
            </a:r>
            <a:r>
              <a:rPr lang="en-US" sz="2000" dirty="0" smtClean="0">
                <a:latin typeface="Arial Unicode MS" pitchFamily="34" charset="-128"/>
              </a:rPr>
              <a:t> </a:t>
            </a:r>
            <a:r>
              <a:rPr lang="en-US" sz="2000" dirty="0">
                <a:latin typeface="Arial Unicode MS" pitchFamily="34" charset="-128"/>
              </a:rPr>
              <a:t>is only selected when all paths extending </a:t>
            </a:r>
            <a:r>
              <a:rPr lang="en-US" sz="2000" i="1" dirty="0">
                <a:latin typeface="Arial Unicode MS" pitchFamily="34" charset="-128"/>
              </a:rPr>
              <a:t>p</a:t>
            </a:r>
            <a:r>
              <a:rPr lang="en-US" sz="2000" i="1" baseline="-25000" dirty="0">
                <a:latin typeface="Arial Unicode MS" pitchFamily="34" charset="-128"/>
              </a:rPr>
              <a:t>1</a:t>
            </a:r>
            <a:r>
              <a:rPr lang="en-US" sz="2000" dirty="0">
                <a:latin typeface="Arial Unicode MS" pitchFamily="34" charset="-128"/>
              </a:rPr>
              <a:t> have been explored.</a:t>
            </a:r>
          </a:p>
        </p:txBody>
      </p:sp>
      <p:sp>
        <p:nvSpPr>
          <p:cNvPr id="5144" name="Text Box 5"/>
          <p:cNvSpPr txBox="1">
            <a:spLocks noChangeArrowheads="1"/>
          </p:cNvSpPr>
          <p:nvPr/>
        </p:nvSpPr>
        <p:spPr bwMode="auto">
          <a:xfrm>
            <a:off x="1835150" y="5734050"/>
            <a:ext cx="184150" cy="519113"/>
          </a:xfrm>
          <a:prstGeom prst="rect">
            <a:avLst/>
          </a:prstGeom>
          <a:noFill/>
          <a:ln w="9525" algn="ctr">
            <a:noFill/>
            <a:miter lim="800000"/>
            <a:headEnd/>
            <a:tailEnd/>
          </a:ln>
        </p:spPr>
        <p:txBody>
          <a:bodyPr wrap="none">
            <a:spAutoFit/>
          </a:bodyPr>
          <a:lstStyle/>
          <a:p>
            <a:endParaRPr lang="en-US"/>
          </a:p>
        </p:txBody>
      </p:sp>
      <p:pic>
        <p:nvPicPr>
          <p:cNvPr id="5145" name="Picture 7"/>
          <p:cNvPicPr>
            <a:picLocks noChangeAspect="1" noChangeArrowheads="1"/>
          </p:cNvPicPr>
          <p:nvPr/>
        </p:nvPicPr>
        <p:blipFill>
          <a:blip r:embed="rId4" cstate="print"/>
          <a:srcRect/>
          <a:stretch>
            <a:fillRect/>
          </a:stretch>
        </p:blipFill>
        <p:spPr bwMode="auto">
          <a:xfrm>
            <a:off x="5929313" y="6378575"/>
            <a:ext cx="1296987" cy="479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154879</TotalTime>
  <Words>1514</Words>
  <Application>Microsoft Office PowerPoint</Application>
  <PresentationFormat>On-screen Show (4:3)</PresentationFormat>
  <Paragraphs>282</Paragraphs>
  <Slides>22</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Default Design</vt:lpstr>
      <vt:lpstr>Acrobat Document</vt:lpstr>
      <vt:lpstr>Slide 1</vt:lpstr>
      <vt:lpstr>Office Hours</vt:lpstr>
      <vt:lpstr>Recap</vt:lpstr>
      <vt:lpstr>Searching: Graph Search Algorithm with three bugs </vt:lpstr>
      <vt:lpstr>Lecture Overview</vt:lpstr>
      <vt:lpstr>Comparing Searching Algorithms: will it find a solution? the best one?</vt:lpstr>
      <vt:lpstr>Comparing Searching Algorithms: Complexity</vt:lpstr>
      <vt:lpstr>Lecture Overview</vt:lpstr>
      <vt:lpstr>Depth-first Search: DFS</vt:lpstr>
      <vt:lpstr>Depth-first search: Illustrative Graph --- Depth-first Search Frontier</vt:lpstr>
      <vt:lpstr>Depth-first Search: Analysis of DFS</vt:lpstr>
      <vt:lpstr>Depth-first Search: When it is appropriate?</vt:lpstr>
      <vt:lpstr>Why  DFS need to be studied and understood?</vt:lpstr>
      <vt:lpstr>Lecture Overview</vt:lpstr>
      <vt:lpstr>Breadth-first Search: BFS</vt:lpstr>
      <vt:lpstr>Illustrative Graph - Breadth-first Search</vt:lpstr>
      <vt:lpstr>Analysis of Breadth-First Search</vt:lpstr>
      <vt:lpstr>Using Breadth-first Search</vt:lpstr>
      <vt:lpstr>What have we done so far?</vt:lpstr>
      <vt:lpstr>Slide 20</vt:lpstr>
      <vt:lpstr>Next Class</vt:lpstr>
      <vt:lpstr>Heuristics Depth-first Search</vt:lpstr>
    </vt:vector>
  </TitlesOfParts>
  <Company>UBC Computer Sciences Department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conati</dc:creator>
  <cp:lastModifiedBy>Carenini</cp:lastModifiedBy>
  <cp:revision>421</cp:revision>
  <dcterms:created xsi:type="dcterms:W3CDTF">2000-08-26T02:46:38Z</dcterms:created>
  <dcterms:modified xsi:type="dcterms:W3CDTF">2010-01-14T17:16:48Z</dcterms:modified>
</cp:coreProperties>
</file>