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7" r:id="rId2"/>
  </p:sldMasterIdLst>
  <p:notesMasterIdLst>
    <p:notesMasterId r:id="rId17"/>
  </p:notesMasterIdLst>
  <p:handoutMasterIdLst>
    <p:handoutMasterId r:id="rId18"/>
  </p:handoutMasterIdLst>
  <p:sldIdLst>
    <p:sldId id="298" r:id="rId3"/>
    <p:sldId id="577" r:id="rId4"/>
    <p:sldId id="556" r:id="rId5"/>
    <p:sldId id="558" r:id="rId6"/>
    <p:sldId id="559" r:id="rId7"/>
    <p:sldId id="578" r:id="rId8"/>
    <p:sldId id="557" r:id="rId9"/>
    <p:sldId id="566" r:id="rId10"/>
    <p:sldId id="567" r:id="rId11"/>
    <p:sldId id="573" r:id="rId12"/>
    <p:sldId id="582" r:id="rId13"/>
    <p:sldId id="579" r:id="rId14"/>
    <p:sldId id="581" r:id="rId15"/>
    <p:sldId id="580" r:id="rId16"/>
  </p:sldIdLst>
  <p:sldSz cx="9144000" cy="6858000" type="screen4x3"/>
  <p:notesSz cx="6997700" cy="9283700"/>
  <p:embeddedFontLst>
    <p:embeddedFont>
      <p:font typeface="Arial Unicode MS" pitchFamily="34" charset="-128"/>
      <p:regular r:id="rId19"/>
    </p:embeddedFont>
  </p:embeddedFontLst>
  <p:custDataLst>
    <p:tags r:id="rId20"/>
  </p:custDataLst>
  <p:defaultTextStyle>
    <a:defPPr>
      <a:defRPr lang="en-US"/>
    </a:defPPr>
    <a:lvl1pPr algn="l" rtl="0" fontAlgn="base">
      <a:spcBef>
        <a:spcPct val="0"/>
      </a:spcBef>
      <a:spcAft>
        <a:spcPct val="0"/>
      </a:spcAft>
      <a:defRPr sz="2800" kern="1200">
        <a:solidFill>
          <a:schemeClr val="tx1"/>
        </a:solidFill>
        <a:latin typeface="Times New Roman" pitchFamily="18" charset="0"/>
        <a:ea typeface="Arial Unicode MS" pitchFamily="34" charset="-128"/>
        <a:cs typeface="Arial Unicode MS" pitchFamily="34" charset="-128"/>
      </a:defRPr>
    </a:lvl1pPr>
    <a:lvl2pPr marL="457200" algn="l" rtl="0" fontAlgn="base">
      <a:spcBef>
        <a:spcPct val="0"/>
      </a:spcBef>
      <a:spcAft>
        <a:spcPct val="0"/>
      </a:spcAft>
      <a:defRPr sz="2800" kern="1200">
        <a:solidFill>
          <a:schemeClr val="tx1"/>
        </a:solidFill>
        <a:latin typeface="Times New Roman" pitchFamily="18" charset="0"/>
        <a:ea typeface="Arial Unicode MS" pitchFamily="34" charset="-128"/>
        <a:cs typeface="Arial Unicode MS" pitchFamily="34" charset="-128"/>
      </a:defRPr>
    </a:lvl2pPr>
    <a:lvl3pPr marL="914400" algn="l" rtl="0" fontAlgn="base">
      <a:spcBef>
        <a:spcPct val="0"/>
      </a:spcBef>
      <a:spcAft>
        <a:spcPct val="0"/>
      </a:spcAft>
      <a:defRPr sz="2800" kern="1200">
        <a:solidFill>
          <a:schemeClr val="tx1"/>
        </a:solidFill>
        <a:latin typeface="Times New Roman" pitchFamily="18" charset="0"/>
        <a:ea typeface="Arial Unicode MS" pitchFamily="34" charset="-128"/>
        <a:cs typeface="Arial Unicode MS" pitchFamily="34" charset="-128"/>
      </a:defRPr>
    </a:lvl3pPr>
    <a:lvl4pPr marL="1371600" algn="l" rtl="0" fontAlgn="base">
      <a:spcBef>
        <a:spcPct val="0"/>
      </a:spcBef>
      <a:spcAft>
        <a:spcPct val="0"/>
      </a:spcAft>
      <a:defRPr sz="2800" kern="1200">
        <a:solidFill>
          <a:schemeClr val="tx1"/>
        </a:solidFill>
        <a:latin typeface="Times New Roman" pitchFamily="18" charset="0"/>
        <a:ea typeface="Arial Unicode MS" pitchFamily="34" charset="-128"/>
        <a:cs typeface="Arial Unicode MS" pitchFamily="34" charset="-128"/>
      </a:defRPr>
    </a:lvl4pPr>
    <a:lvl5pPr marL="1828800" algn="l" rtl="0" fontAlgn="base">
      <a:spcBef>
        <a:spcPct val="0"/>
      </a:spcBef>
      <a:spcAft>
        <a:spcPct val="0"/>
      </a:spcAft>
      <a:defRPr sz="2800" kern="1200">
        <a:solidFill>
          <a:schemeClr val="tx1"/>
        </a:solidFill>
        <a:latin typeface="Times New Roman" pitchFamily="18" charset="0"/>
        <a:ea typeface="Arial Unicode MS" pitchFamily="34" charset="-128"/>
        <a:cs typeface="Arial Unicode MS" pitchFamily="34" charset="-128"/>
      </a:defRPr>
    </a:lvl5pPr>
    <a:lvl6pPr marL="2286000" algn="l" defTabSz="914400" rtl="0" eaLnBrk="1" latinLnBrk="0" hangingPunct="1">
      <a:defRPr sz="2800" kern="1200">
        <a:solidFill>
          <a:schemeClr val="tx1"/>
        </a:solidFill>
        <a:latin typeface="Times New Roman" pitchFamily="18" charset="0"/>
        <a:ea typeface="Arial Unicode MS" pitchFamily="34" charset="-128"/>
        <a:cs typeface="Arial Unicode MS" pitchFamily="34" charset="-128"/>
      </a:defRPr>
    </a:lvl6pPr>
    <a:lvl7pPr marL="2743200" algn="l" defTabSz="914400" rtl="0" eaLnBrk="1" latinLnBrk="0" hangingPunct="1">
      <a:defRPr sz="2800" kern="1200">
        <a:solidFill>
          <a:schemeClr val="tx1"/>
        </a:solidFill>
        <a:latin typeface="Times New Roman" pitchFamily="18" charset="0"/>
        <a:ea typeface="Arial Unicode MS" pitchFamily="34" charset="-128"/>
        <a:cs typeface="Arial Unicode MS" pitchFamily="34" charset="-128"/>
      </a:defRPr>
    </a:lvl7pPr>
    <a:lvl8pPr marL="3200400" algn="l" defTabSz="914400" rtl="0" eaLnBrk="1" latinLnBrk="0" hangingPunct="1">
      <a:defRPr sz="2800" kern="1200">
        <a:solidFill>
          <a:schemeClr val="tx1"/>
        </a:solidFill>
        <a:latin typeface="Times New Roman" pitchFamily="18" charset="0"/>
        <a:ea typeface="Arial Unicode MS" pitchFamily="34" charset="-128"/>
        <a:cs typeface="Arial Unicode MS" pitchFamily="34" charset="-128"/>
      </a:defRPr>
    </a:lvl8pPr>
    <a:lvl9pPr marL="3657600" algn="l" defTabSz="914400" rtl="0" eaLnBrk="1" latinLnBrk="0" hangingPunct="1">
      <a:defRPr sz="2800" kern="1200">
        <a:solidFill>
          <a:schemeClr val="tx1"/>
        </a:solidFill>
        <a:latin typeface="Times New Roman" pitchFamily="18" charset="0"/>
        <a:ea typeface="Arial Unicode MS" pitchFamily="34" charset="-128"/>
        <a:cs typeface="Arial Unicode MS"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8" autoAdjust="0"/>
    <p:restoredTop sz="81402" autoAdjust="0"/>
  </p:normalViewPr>
  <p:slideViewPr>
    <p:cSldViewPr>
      <p:cViewPr>
        <p:scale>
          <a:sx n="66" d="100"/>
          <a:sy n="66" d="100"/>
        </p:scale>
        <p:origin x="-57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864" y="282"/>
      </p:cViewPr>
      <p:guideLst>
        <p:guide orient="horz" pos="2924"/>
        <p:guide pos="2204"/>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34499" name="Rectangle 3"/>
          <p:cNvSpPr>
            <a:spLocks noGrp="1" noChangeArrowheads="1"/>
          </p:cNvSpPr>
          <p:nvPr>
            <p:ph type="dt" sz="quarter" idx="1"/>
          </p:nvPr>
        </p:nvSpPr>
        <p:spPr bwMode="auto">
          <a:xfrm>
            <a:off x="3963988"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34500" name="Rectangle 4"/>
          <p:cNvSpPr>
            <a:spLocks noGrp="1" noChangeArrowheads="1"/>
          </p:cNvSpPr>
          <p:nvPr>
            <p:ph type="ftr" sz="quarter" idx="2"/>
          </p:nvPr>
        </p:nvSpPr>
        <p:spPr bwMode="auto">
          <a:xfrm>
            <a:off x="0"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34501" name="Rectangle 5"/>
          <p:cNvSpPr>
            <a:spLocks noGrp="1" noChangeArrowheads="1"/>
          </p:cNvSpPr>
          <p:nvPr>
            <p:ph type="sldNum" sz="quarter" idx="3"/>
          </p:nvPr>
        </p:nvSpPr>
        <p:spPr bwMode="auto">
          <a:xfrm>
            <a:off x="3963988"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03CA246-8068-46A4-B086-CF4F2B17934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a:defRPr sz="1200"/>
            </a:lvl1pPr>
          </a:lstStyle>
          <a:p>
            <a:pPr>
              <a:defRPr/>
            </a:pPr>
            <a:endParaRPr lang="en-US"/>
          </a:p>
        </p:txBody>
      </p:sp>
      <p:sp>
        <p:nvSpPr>
          <p:cNvPr id="3075" name="Rectangle 3"/>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lvl1pPr>
          </a:lstStyle>
          <a:p>
            <a:pPr>
              <a:defRPr/>
            </a:pPr>
            <a:endParaRPr lang="en-US"/>
          </a:p>
        </p:txBody>
      </p:sp>
      <p:sp>
        <p:nvSpPr>
          <p:cNvPr id="20484"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3450" y="4410075"/>
            <a:ext cx="5130800" cy="417671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a:defRPr sz="1200"/>
            </a:lvl1pPr>
          </a:lstStyle>
          <a:p>
            <a:pPr>
              <a:defRPr/>
            </a:pPr>
            <a:endParaRPr lang="en-US"/>
          </a:p>
        </p:txBody>
      </p:sp>
      <p:sp>
        <p:nvSpPr>
          <p:cNvPr id="3079" name="Rectangle 7"/>
          <p:cNvSpPr>
            <a:spLocks noGrp="1" noChangeArrowheads="1"/>
          </p:cNvSpPr>
          <p:nvPr>
            <p:ph type="sldNum" sz="quarter" idx="5"/>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lvl1pPr>
          </a:lstStyle>
          <a:p>
            <a:pPr>
              <a:defRPr/>
            </a:pPr>
            <a:fld id="{A821E1E3-0E64-4162-9E0E-9DB88707D9C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hammada@cs.ubc.ca"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mailto:sstatla@cs.ubc.ca" TargetMode="External"/><Relationship Id="rId5" Type="http://schemas.openxmlformats.org/officeDocument/2006/relationships/hyperlink" Target="mailto:shelmer@cs.ubc.ca" TargetMode="External"/><Relationship Id="rId4" Type="http://schemas.openxmlformats.org/officeDocument/2006/relationships/hyperlink" Target="mailto:kalton@cs.ubc.c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AB04A57A-AEDE-4DAA-8065-90738B2E45EC}" type="slidenum">
              <a:rPr lang="en-US" smtClean="0"/>
              <a:pPr/>
              <a:t>1</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b="1"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DAB41F0-B203-48B2-BDFA-8DAAF09429CA}" type="slidenum">
              <a:rPr lang="en-US">
                <a:solidFill>
                  <a:prstClr val="black"/>
                </a:solidFill>
              </a:rPr>
              <a:pPr/>
              <a:t>14</a:t>
            </a:fld>
            <a:endParaRPr lang="en-US">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C88BEBE9-DD34-47E0-A01D-33CC2232C9D2}" type="slidenum">
              <a:rPr lang="en-US" smtClean="0"/>
              <a:pPr/>
              <a:t>2</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630B622-939C-4281-B727-FB3197CB8B96}" type="slidenum">
              <a:rPr lang="en-US" smtClean="0"/>
              <a:pPr/>
              <a:t>6</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eaLnBrk="1" hangingPunct="1">
              <a:buFontTx/>
              <a:buChar char="•"/>
            </a:pPr>
            <a:r>
              <a:rPr lang="en-US" smtClean="0"/>
              <a:t>You need to be explicit about what information is available</a:t>
            </a:r>
            <a:r>
              <a:rPr lang="pl-PL" smtClean="0"/>
              <a:t> </a:t>
            </a:r>
            <a:r>
              <a:rPr lang="en-US" smtClean="0"/>
              <a:t>when you control X.</a:t>
            </a:r>
          </a:p>
          <a:p>
            <a:pPr eaLnBrk="1" hangingPunct="1">
              <a:buFontTx/>
              <a:buChar char="•"/>
            </a:pPr>
            <a:r>
              <a:rPr lang="en-US" smtClean="0"/>
              <a:t>If you control X without observing, controlling X can be</a:t>
            </a:r>
            <a:r>
              <a:rPr lang="pl-PL" smtClean="0"/>
              <a:t> </a:t>
            </a:r>
            <a:r>
              <a:rPr lang="en-US" smtClean="0"/>
              <a:t>worse than observing X.</a:t>
            </a:r>
          </a:p>
          <a:p>
            <a:pPr eaLnBrk="1" hangingPunct="1">
              <a:buFontTx/>
              <a:buChar char="•"/>
            </a:pPr>
            <a:r>
              <a:rPr lang="en-US" smtClean="0"/>
              <a:t>If you keep the parents the same, the value of control is always</a:t>
            </a:r>
            <a:r>
              <a:rPr lang="pl-PL" smtClean="0"/>
              <a:t> </a:t>
            </a:r>
            <a:r>
              <a:rPr lang="en-US" smtClean="0"/>
              <a:t>non-negative.</a:t>
            </a:r>
          </a:p>
          <a:p>
            <a:pPr eaLnBrk="1" hangingPunct="1"/>
            <a:endParaRPr lang="en-US" smtClean="0"/>
          </a:p>
        </p:txBody>
      </p:sp>
      <p:sp>
        <p:nvSpPr>
          <p:cNvPr id="30724" name="Slide Number Placeholder 3"/>
          <p:cNvSpPr>
            <a:spLocks noGrp="1"/>
          </p:cNvSpPr>
          <p:nvPr>
            <p:ph type="sldNum" sz="quarter" idx="5"/>
          </p:nvPr>
        </p:nvSpPr>
        <p:spPr>
          <a:noFill/>
        </p:spPr>
        <p:txBody>
          <a:bodyPr/>
          <a:lstStyle/>
          <a:p>
            <a:fld id="{F6E085FD-8A99-49E0-9924-14429C7B3364}" type="slidenum">
              <a:rPr lang="en-US" smtClean="0"/>
              <a:pPr/>
              <a:t>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estimate how much it is worth to add security guards to prevent tampering.</a:t>
            </a:r>
            <a:endParaRPr lang="en-US" dirty="0"/>
          </a:p>
        </p:txBody>
      </p:sp>
      <p:sp>
        <p:nvSpPr>
          <p:cNvPr id="4" name="Slide Number Placeholder 3"/>
          <p:cNvSpPr>
            <a:spLocks noGrp="1"/>
          </p:cNvSpPr>
          <p:nvPr>
            <p:ph type="sldNum" sz="quarter" idx="10"/>
          </p:nvPr>
        </p:nvSpPr>
        <p:spPr/>
        <p:txBody>
          <a:bodyPr/>
          <a:lstStyle/>
          <a:p>
            <a:pPr>
              <a:defRPr/>
            </a:pPr>
            <a:fld id="{A821E1E3-0E64-4162-9E0E-9DB88707D9CF}" type="slidenum">
              <a:rPr lang="en-US" smtClean="0"/>
              <a:pPr>
                <a:defRPr/>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defTabSz="927100"/>
            <a:fld id="{EA1E5609-A946-4D28-9E18-D9ECD6DF2388}" type="slidenum">
              <a:rPr lang="en-US" smtClean="0"/>
              <a:pPr defTabSz="927100"/>
              <a:t>10</a:t>
            </a:fld>
            <a:endParaRPr 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defTabSz="927080"/>
            <a:fld id="{13F37196-3242-4B77-9D34-98567B39A0BC}" type="slidenum">
              <a:rPr lang="en-US" smtClean="0"/>
              <a:pPr defTabSz="927080"/>
              <a:t>11</a:t>
            </a:fld>
            <a:endParaRPr lang="en-US" dirty="0"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marL="226117" indent="-226117" eaLnBrk="1" hangingPunct="1"/>
            <a:r>
              <a:rPr lang="en-US" dirty="0" smtClean="0"/>
              <a:t>R&amp;R Sys  Representation and reasoning Systems</a:t>
            </a:r>
          </a:p>
          <a:p>
            <a:pPr marL="226117" indent="-226117" eaLnBrk="1" hangingPunct="1"/>
            <a:r>
              <a:rPr lang="en-US" dirty="0" smtClean="0"/>
              <a:t>Each cell is a R&amp;R system</a:t>
            </a:r>
          </a:p>
          <a:p>
            <a:pPr marL="226117" indent="-226117" eaLnBrk="1" hangingPunct="1"/>
            <a:r>
              <a:rPr lang="en-US" dirty="0" smtClean="0"/>
              <a:t>STRIPS  actions preconditions and effects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defTabSz="925513"/>
            <a:fld id="{C8A58DF1-F0B9-4CDF-A014-980B1A97EBBF}" type="slidenum">
              <a:rPr lang="en-US">
                <a:solidFill>
                  <a:prstClr val="black"/>
                </a:solidFill>
              </a:rPr>
              <a:pPr defTabSz="925513"/>
              <a:t>12</a:t>
            </a:fld>
            <a:endParaRPr lang="en-US">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marL="225425" indent="-225425" eaLnBrk="1" hangingPunct="1"/>
            <a:r>
              <a:rPr lang="en-US" dirty="0" smtClean="0"/>
              <a:t>R&amp;R Sys  Representation and reasoning Systems</a:t>
            </a:r>
          </a:p>
          <a:p>
            <a:pPr marL="225425" indent="-225425" eaLnBrk="1" hangingPunct="1"/>
            <a:r>
              <a:rPr lang="en-US" dirty="0" smtClean="0"/>
              <a:t>Each cell is a R&amp;R </a:t>
            </a:r>
            <a:r>
              <a:rPr lang="en-US" dirty="0" smtClean="0"/>
              <a:t>system</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15CA4F1-B502-4558-8268-32B24BDA504C}" type="slidenum">
              <a:rPr lang="en-US" smtClean="0"/>
              <a:pPr/>
              <a:t>13</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r>
              <a:rPr lang="en-US" i="1" smtClean="0"/>
              <a:t>Hammad Ali  </a:t>
            </a:r>
            <a:r>
              <a:rPr lang="en-US" smtClean="0">
                <a:hlinkClick r:id="rId3"/>
              </a:rPr>
              <a:t>hammada@cs.ubc.ca</a:t>
            </a:r>
            <a:r>
              <a:rPr lang="en-US" smtClean="0"/>
              <a:t> , TBA X150 (Learning Center)</a:t>
            </a:r>
          </a:p>
          <a:p>
            <a:r>
              <a:rPr lang="en-US" i="1" smtClean="0"/>
              <a:t>Kenneth Alton (will be starting Jan 18) </a:t>
            </a:r>
            <a:r>
              <a:rPr lang="en-US" smtClean="0">
                <a:hlinkClick r:id="rId4"/>
              </a:rPr>
              <a:t>kalton@cs.ubc.ca</a:t>
            </a:r>
            <a:r>
              <a:rPr lang="en-US" smtClean="0"/>
              <a:t> , TBA X150 (Learning Center)</a:t>
            </a:r>
          </a:p>
          <a:p>
            <a:r>
              <a:rPr lang="en-US" smtClean="0"/>
              <a:t>My research focuses on creating and evaluating computer algorithms for efficient path planning and control. Recently, I have been developing fast dynamic programming methods for solving static Hamilton-Jacobi partial differential equations with application to optimal control. Click on the images or links below for project descriptions and videos.</a:t>
            </a:r>
          </a:p>
          <a:p>
            <a:r>
              <a:rPr lang="en-US" i="1" smtClean="0"/>
              <a:t>Scott Helmer </a:t>
            </a:r>
            <a:r>
              <a:rPr lang="en-US" smtClean="0">
                <a:hlinkClick r:id="rId5"/>
              </a:rPr>
              <a:t>shelmer@cs.ubc.ca</a:t>
            </a:r>
            <a:r>
              <a:rPr lang="en-US" i="1" smtClean="0"/>
              <a:t> , </a:t>
            </a:r>
            <a:r>
              <a:rPr lang="en-US" smtClean="0"/>
              <a:t>TBA X150 (Learning Center)</a:t>
            </a:r>
          </a:p>
          <a:p>
            <a:r>
              <a:rPr lang="en-US" smtClean="0"/>
              <a:t>My current interests are machine learning and some of its applications in vision and planning. Some of these include the use of unsupervised learning to an achieve internal representation of the external world, collaborative filtering, aspects of active learning, and object classification using local features.</a:t>
            </a:r>
          </a:p>
          <a:p>
            <a:r>
              <a:rPr lang="en-US" i="1" smtClean="0"/>
              <a:t>Sunjeet Singh </a:t>
            </a:r>
            <a:r>
              <a:rPr lang="en-US" smtClean="0">
                <a:hlinkClick r:id="rId6"/>
              </a:rPr>
              <a:t>sstatla@cs.ubc.ca</a:t>
            </a:r>
            <a:r>
              <a:rPr lang="en-US" i="1" smtClean="0"/>
              <a:t> </a:t>
            </a:r>
            <a:r>
              <a:rPr lang="en-US" smtClean="0"/>
              <a:t>, TBA X150 (Learning Center)</a:t>
            </a:r>
          </a:p>
          <a:p>
            <a:r>
              <a:rPr lang="en-US" smtClean="0"/>
              <a:t>My research is focused on Network Security, specifically Enterprise Security. I'm hoping to apply my knowledge of networks and some machine learning concepts.</a:t>
            </a:r>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322, Lecture 33</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E1D9CFC9-E391-4EBD-8316-7D997E0DB0F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322, Lecture 33</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5E73CE70-DB5A-4DAC-8DE4-5C436F757D2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2484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322, Lecture 33</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B72689A2-70EB-4E05-A0BF-4FFDD25D093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52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322, Lecture 33</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 </a:t>
            </a:r>
            <a:fld id="{BF715A47-4A8C-48B4-BD1A-C743E765D5A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322, Lecture 37</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32D83E70-15CD-461A-AAA4-A358E758101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322, Lecture 37</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20028086-DC39-43C8-8A65-2DE234E6772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322, Lecture 37</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806BF87A-F979-42AC-BB68-03CCB262A5A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322, Lecture 37</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4706E0FE-BF91-4469-86DD-3050830905D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322, Lecture 37</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D1BD9760-377B-4872-8D0F-A8DBC38DBEE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322, Lecture 37</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2381FF30-C437-4426-A50D-A1D3500F9BF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322, Lecture 37</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C35FBC7E-E59C-4531-8F7D-773F02964DF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322, Lecture 33</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2E8C7F5D-5CC1-4014-8B77-67123137653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322, Lecture 37</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6E91934D-C545-4F7D-B6D9-87CC1537BBE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322, Lecture 37</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BCE6060C-29ED-44BB-BA14-6DEC353344C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322, Lecture 37</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22B85B1C-A343-4AAC-8F03-D0792F1DCD3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2484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322, Lecture 37</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6BBF0557-69B1-4196-AFC1-3E5B4970A1B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322, Lecture 33</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 </a:t>
            </a:r>
            <a:fld id="{4E27FB5B-E58F-4EC1-A7F8-5199F44F1AC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322, Lecture 33</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 </a:t>
            </a:r>
            <a:fld id="{339C1FD0-9D23-4219-929A-D8C7FDA0BB2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CPSC 322, Lecture 33</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t>Slide </a:t>
            </a:r>
            <a:fld id="{A56F730A-2106-40C9-862F-152783817DD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CPSC 322, Lecture 33</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 </a:t>
            </a:r>
            <a:fld id="{9DC96166-401D-45B3-8F6C-FAC15F08546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CPSC 322, Lecture 35</a:t>
            </a:r>
          </a:p>
        </p:txBody>
      </p:sp>
      <p:sp>
        <p:nvSpPr>
          <p:cNvPr id="4" name="Slide Number Placeholder 3"/>
          <p:cNvSpPr>
            <a:spLocks noGrp="1"/>
          </p:cNvSpPr>
          <p:nvPr>
            <p:ph type="sldNum" sz="quarter" idx="12"/>
          </p:nvPr>
        </p:nvSpPr>
        <p:spPr/>
        <p:txBody>
          <a:bodyPr/>
          <a:lstStyle>
            <a:lvl1pPr>
              <a:defRPr/>
            </a:lvl1pPr>
          </a:lstStyle>
          <a:p>
            <a:pPr>
              <a:defRPr/>
            </a:pPr>
            <a:r>
              <a:rPr lang="en-US"/>
              <a:t>Slide </a:t>
            </a:r>
            <a:fld id="{98C04DC3-ED8F-4AA0-9DDB-5A2A76E358D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322, Lecture 33</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 </a:t>
            </a:r>
            <a:fld id="{1BD89719-39D1-4153-927D-60059BDAA70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322, Lecture 33</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 </a:t>
            </a:r>
            <a:fld id="{77293340-04C8-4C92-9A72-269C68580DC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04800" y="152400"/>
            <a:ext cx="8534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304800" y="1219200"/>
            <a:ext cx="8458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r>
              <a:rPr lang="en-US"/>
              <a:t>CPSC 322, Lecture 33</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r>
              <a:rPr lang="en-US"/>
              <a:t>Slide </a:t>
            </a:r>
            <a:fld id="{B89D5EFE-BA17-4A8D-8F2A-CD41FBC0C7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6" r:id="rId7"/>
    <p:sldLayoutId id="2147483681" r:id="rId8"/>
    <p:sldLayoutId id="2147483682" r:id="rId9"/>
    <p:sldLayoutId id="2147483683" r:id="rId10"/>
    <p:sldLayoutId id="2147483684" r:id="rId11"/>
    <p:sldLayoutId id="2147483685" r:id="rId12"/>
  </p:sldLayoutIdLst>
  <p:hf hdr="0" dt="0"/>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Unicode MS" pitchFamily="34" charset="-128"/>
        </a:defRPr>
      </a:lvl2pPr>
      <a:lvl3pPr algn="ctr" rtl="0" eaLnBrk="0" fontAlgn="base" hangingPunct="0">
        <a:spcBef>
          <a:spcPct val="0"/>
        </a:spcBef>
        <a:spcAft>
          <a:spcPct val="0"/>
        </a:spcAft>
        <a:defRPr sz="3600" b="1">
          <a:solidFill>
            <a:schemeClr val="accent2"/>
          </a:solidFill>
          <a:latin typeface="Arial Unicode MS" pitchFamily="34" charset="-128"/>
        </a:defRPr>
      </a:lvl3pPr>
      <a:lvl4pPr algn="ctr" rtl="0" eaLnBrk="0" fontAlgn="base" hangingPunct="0">
        <a:spcBef>
          <a:spcPct val="0"/>
        </a:spcBef>
        <a:spcAft>
          <a:spcPct val="0"/>
        </a:spcAft>
        <a:defRPr sz="3600" b="1">
          <a:solidFill>
            <a:schemeClr val="accent2"/>
          </a:solidFill>
          <a:latin typeface="Arial Unicode MS" pitchFamily="34" charset="-128"/>
        </a:defRPr>
      </a:lvl4pPr>
      <a:lvl5pPr algn="ctr" rtl="0" eaLnBrk="0" fontAlgn="base" hangingPunct="0">
        <a:spcBef>
          <a:spcPct val="0"/>
        </a:spcBef>
        <a:spcAft>
          <a:spcPct val="0"/>
        </a:spcAft>
        <a:defRPr sz="3600" b="1">
          <a:solidFill>
            <a:schemeClr val="accent2"/>
          </a:solidFill>
          <a:latin typeface="Arial Unicode MS" pitchFamily="34" charset="-128"/>
        </a:defRPr>
      </a:lvl5pPr>
      <a:lvl6pPr marL="457200" algn="ctr" rtl="0" fontAlgn="base">
        <a:spcBef>
          <a:spcPct val="0"/>
        </a:spcBef>
        <a:spcAft>
          <a:spcPct val="0"/>
        </a:spcAft>
        <a:defRPr sz="3600" b="1">
          <a:solidFill>
            <a:schemeClr val="accent2"/>
          </a:solidFill>
          <a:latin typeface="Arial Unicode MS" pitchFamily="34" charset="-128"/>
        </a:defRPr>
      </a:lvl6pPr>
      <a:lvl7pPr marL="914400" algn="ctr" rtl="0" fontAlgn="base">
        <a:spcBef>
          <a:spcPct val="0"/>
        </a:spcBef>
        <a:spcAft>
          <a:spcPct val="0"/>
        </a:spcAft>
        <a:defRPr sz="3600" b="1">
          <a:solidFill>
            <a:schemeClr val="accent2"/>
          </a:solidFill>
          <a:latin typeface="Arial Unicode MS" pitchFamily="34" charset="-128"/>
        </a:defRPr>
      </a:lvl7pPr>
      <a:lvl8pPr marL="1371600" algn="ctr" rtl="0" fontAlgn="base">
        <a:spcBef>
          <a:spcPct val="0"/>
        </a:spcBef>
        <a:spcAft>
          <a:spcPct val="0"/>
        </a:spcAft>
        <a:defRPr sz="3600" b="1">
          <a:solidFill>
            <a:schemeClr val="accent2"/>
          </a:solidFill>
          <a:latin typeface="Arial Unicode MS" pitchFamily="34" charset="-128"/>
        </a:defRPr>
      </a:lvl8pPr>
      <a:lvl9pPr marL="1828800" algn="ctr" rtl="0" fontAlgn="base">
        <a:spcBef>
          <a:spcPct val="0"/>
        </a:spcBef>
        <a:spcAft>
          <a:spcPct val="0"/>
        </a:spcAft>
        <a:defRPr sz="3600" b="1">
          <a:solidFill>
            <a:schemeClr val="accent2"/>
          </a:solidFill>
          <a:latin typeface="Arial Unicode MS" pitchFamily="34" charset="-128"/>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20000"/>
        <a:buChar char="•"/>
        <a:defRPr sz="24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ü"/>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304800" y="152400"/>
            <a:ext cx="8534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304800" y="1219200"/>
            <a:ext cx="8458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solidFill>
                <a:srgbClr val="000000"/>
              </a:solidFill>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r>
              <a:rPr lang="en-US">
                <a:solidFill>
                  <a:srgbClr val="000000"/>
                </a:solidFill>
                <a:ea typeface="+mn-ea"/>
                <a:cs typeface="+mn-cs"/>
              </a:rPr>
              <a:t>CPSC 322, Lecture 37</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r>
              <a:rPr lang="en-US">
                <a:solidFill>
                  <a:srgbClr val="000000"/>
                </a:solidFill>
                <a:ea typeface="+mn-ea"/>
                <a:cs typeface="+mn-cs"/>
              </a:rPr>
              <a:t>Slide </a:t>
            </a:r>
            <a:fld id="{6373647E-3F34-4C51-8B11-C7213EFD147C}" type="slidenum">
              <a:rPr lang="en-US">
                <a:solidFill>
                  <a:srgbClr val="000000"/>
                </a:solidFill>
                <a:ea typeface="+mn-ea"/>
                <a:cs typeface="+mn-cs"/>
              </a:rPr>
              <a:pPr>
                <a:defRPr/>
              </a:pPr>
              <a:t>‹#›</a:t>
            </a:fld>
            <a:endParaRPr lang="en-US">
              <a:solidFill>
                <a:srgbClr val="000000"/>
              </a:solidFill>
              <a:ea typeface="+mn-ea"/>
              <a:cs typeface="+mn-cs"/>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dt="0"/>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Unicode MS" pitchFamily="34" charset="-128"/>
        </a:defRPr>
      </a:lvl2pPr>
      <a:lvl3pPr algn="ctr" rtl="0" eaLnBrk="0" fontAlgn="base" hangingPunct="0">
        <a:spcBef>
          <a:spcPct val="0"/>
        </a:spcBef>
        <a:spcAft>
          <a:spcPct val="0"/>
        </a:spcAft>
        <a:defRPr sz="3600" b="1">
          <a:solidFill>
            <a:schemeClr val="accent2"/>
          </a:solidFill>
          <a:latin typeface="Arial Unicode MS" pitchFamily="34" charset="-128"/>
        </a:defRPr>
      </a:lvl3pPr>
      <a:lvl4pPr algn="ctr" rtl="0" eaLnBrk="0" fontAlgn="base" hangingPunct="0">
        <a:spcBef>
          <a:spcPct val="0"/>
        </a:spcBef>
        <a:spcAft>
          <a:spcPct val="0"/>
        </a:spcAft>
        <a:defRPr sz="3600" b="1">
          <a:solidFill>
            <a:schemeClr val="accent2"/>
          </a:solidFill>
          <a:latin typeface="Arial Unicode MS" pitchFamily="34" charset="-128"/>
        </a:defRPr>
      </a:lvl4pPr>
      <a:lvl5pPr algn="ctr" rtl="0" eaLnBrk="0" fontAlgn="base" hangingPunct="0">
        <a:spcBef>
          <a:spcPct val="0"/>
        </a:spcBef>
        <a:spcAft>
          <a:spcPct val="0"/>
        </a:spcAft>
        <a:defRPr sz="3600" b="1">
          <a:solidFill>
            <a:schemeClr val="accent2"/>
          </a:solidFill>
          <a:latin typeface="Arial Unicode MS" pitchFamily="34" charset="-128"/>
        </a:defRPr>
      </a:lvl5pPr>
      <a:lvl6pPr marL="457200" algn="ctr" rtl="0" fontAlgn="base">
        <a:spcBef>
          <a:spcPct val="0"/>
        </a:spcBef>
        <a:spcAft>
          <a:spcPct val="0"/>
        </a:spcAft>
        <a:defRPr sz="3600" b="1">
          <a:solidFill>
            <a:schemeClr val="accent2"/>
          </a:solidFill>
          <a:latin typeface="Arial Unicode MS" pitchFamily="34" charset="-128"/>
        </a:defRPr>
      </a:lvl6pPr>
      <a:lvl7pPr marL="914400" algn="ctr" rtl="0" fontAlgn="base">
        <a:spcBef>
          <a:spcPct val="0"/>
        </a:spcBef>
        <a:spcAft>
          <a:spcPct val="0"/>
        </a:spcAft>
        <a:defRPr sz="3600" b="1">
          <a:solidFill>
            <a:schemeClr val="accent2"/>
          </a:solidFill>
          <a:latin typeface="Arial Unicode MS" pitchFamily="34" charset="-128"/>
        </a:defRPr>
      </a:lvl7pPr>
      <a:lvl8pPr marL="1371600" algn="ctr" rtl="0" fontAlgn="base">
        <a:spcBef>
          <a:spcPct val="0"/>
        </a:spcBef>
        <a:spcAft>
          <a:spcPct val="0"/>
        </a:spcAft>
        <a:defRPr sz="3600" b="1">
          <a:solidFill>
            <a:schemeClr val="accent2"/>
          </a:solidFill>
          <a:latin typeface="Arial Unicode MS" pitchFamily="34" charset="-128"/>
        </a:defRPr>
      </a:lvl8pPr>
      <a:lvl9pPr marL="1828800" algn="ctr" rtl="0" fontAlgn="base">
        <a:spcBef>
          <a:spcPct val="0"/>
        </a:spcBef>
        <a:spcAft>
          <a:spcPct val="0"/>
        </a:spcAft>
        <a:defRPr sz="3600" b="1">
          <a:solidFill>
            <a:schemeClr val="accent2"/>
          </a:solidFill>
          <a:latin typeface="Arial Unicode MS" pitchFamily="34" charset="-128"/>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20000"/>
        <a:buChar char="•"/>
        <a:defRPr sz="24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ü"/>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vmlDrawing" Target="../drawings/vmlDrawing10.v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4.xml"/><Relationship Id="rId1" Type="http://schemas.openxmlformats.org/officeDocument/2006/relationships/vmlDrawing" Target="../drawings/vmlDrawing1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vmlDrawing" Target="../drawings/vmlDrawing12.v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png"/><Relationship Id="rId4"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pPr>
              <a:defRPr/>
            </a:pPr>
            <a:r>
              <a:rPr lang="en-US"/>
              <a:t>CPSC 322, Lecture 35</a:t>
            </a:r>
          </a:p>
        </p:txBody>
      </p:sp>
      <p:sp>
        <p:nvSpPr>
          <p:cNvPr id="5" name="Slide Number Placeholder 3"/>
          <p:cNvSpPr>
            <a:spLocks noGrp="1"/>
          </p:cNvSpPr>
          <p:nvPr>
            <p:ph type="sldNum" sz="quarter" idx="12"/>
          </p:nvPr>
        </p:nvSpPr>
        <p:spPr/>
        <p:txBody>
          <a:bodyPr/>
          <a:lstStyle/>
          <a:p>
            <a:pPr>
              <a:defRPr/>
            </a:pPr>
            <a:r>
              <a:rPr lang="en-US"/>
              <a:t>Slide </a:t>
            </a:r>
            <a:fld id="{65C6EFD9-DB1A-406A-BF61-91C94065F01F}" type="slidenum">
              <a:rPr lang="en-US"/>
              <a:pPr>
                <a:defRPr/>
              </a:pPr>
              <a:t>1</a:t>
            </a:fld>
            <a:endParaRPr lang="en-US"/>
          </a:p>
        </p:txBody>
      </p:sp>
      <p:sp>
        <p:nvSpPr>
          <p:cNvPr id="16388" name="Rectangle 2"/>
          <p:cNvSpPr>
            <a:spLocks noChangeArrowheads="1"/>
          </p:cNvSpPr>
          <p:nvPr/>
        </p:nvSpPr>
        <p:spPr bwMode="auto">
          <a:xfrm>
            <a:off x="214313" y="1071563"/>
            <a:ext cx="8763000" cy="3170099"/>
          </a:xfrm>
          <a:prstGeom prst="rect">
            <a:avLst/>
          </a:prstGeom>
          <a:noFill/>
          <a:ln w="9525">
            <a:noFill/>
            <a:miter lim="800000"/>
            <a:headEnd/>
            <a:tailEnd/>
          </a:ln>
        </p:spPr>
        <p:txBody>
          <a:bodyPr wrap="square">
            <a:spAutoFit/>
          </a:bodyPr>
          <a:lstStyle/>
          <a:p>
            <a:pPr algn="ctr">
              <a:spcBef>
                <a:spcPct val="50000"/>
              </a:spcBef>
            </a:pPr>
            <a:r>
              <a:rPr lang="en-US" sz="4400" b="1" dirty="0" smtClean="0">
                <a:solidFill>
                  <a:schemeClr val="accent2"/>
                </a:solidFill>
                <a:latin typeface="Arial Unicode MS" pitchFamily="34" charset="-128"/>
              </a:rPr>
              <a:t>Value </a:t>
            </a:r>
            <a:r>
              <a:rPr lang="en-US" sz="4400" b="1" dirty="0">
                <a:solidFill>
                  <a:schemeClr val="accent2"/>
                </a:solidFill>
                <a:latin typeface="Arial Unicode MS" pitchFamily="34" charset="-128"/>
              </a:rPr>
              <a:t>of Information and Control</a:t>
            </a:r>
          </a:p>
          <a:p>
            <a:pPr algn="ctr">
              <a:spcBef>
                <a:spcPct val="50000"/>
              </a:spcBef>
            </a:pPr>
            <a:r>
              <a:rPr lang="en-US" b="1" dirty="0">
                <a:latin typeface="Arial Unicode MS" pitchFamily="34" charset="-128"/>
              </a:rPr>
              <a:t>Computer Science cpsc322, Lecture 35</a:t>
            </a:r>
          </a:p>
          <a:p>
            <a:pPr algn="ctr">
              <a:spcBef>
                <a:spcPct val="50000"/>
              </a:spcBef>
            </a:pPr>
            <a:r>
              <a:rPr lang="en-US" b="1" i="1" dirty="0">
                <a:latin typeface="Arial Unicode MS" pitchFamily="34" charset="-128"/>
              </a:rPr>
              <a:t>(Textbook </a:t>
            </a:r>
            <a:r>
              <a:rPr lang="en-US" b="1" i="1" dirty="0" err="1">
                <a:latin typeface="Arial Unicode MS" pitchFamily="34" charset="-128"/>
              </a:rPr>
              <a:t>Chpt</a:t>
            </a:r>
            <a:r>
              <a:rPr lang="en-US" b="1" i="1" dirty="0">
                <a:latin typeface="Arial Unicode MS" pitchFamily="34" charset="-128"/>
              </a:rPr>
              <a:t> 9.4)</a:t>
            </a:r>
          </a:p>
          <a:p>
            <a:pPr algn="ctr">
              <a:spcBef>
                <a:spcPct val="50000"/>
              </a:spcBef>
            </a:pPr>
            <a:endParaRPr lang="en-US" sz="2400" b="1" i="1" dirty="0">
              <a:latin typeface="Arial Unicode MS" pitchFamily="34" charset="-128"/>
            </a:endParaRPr>
          </a:p>
          <a:p>
            <a:pPr algn="ctr">
              <a:spcBef>
                <a:spcPct val="50000"/>
              </a:spcBef>
            </a:pPr>
            <a:r>
              <a:rPr lang="en-US" sz="2400" b="1" dirty="0">
                <a:latin typeface="Arial Unicode MS" pitchFamily="34" charset="-128"/>
              </a:rPr>
              <a:t>April, </a:t>
            </a:r>
            <a:r>
              <a:rPr lang="en-US" sz="2400" b="1" dirty="0" smtClean="0">
                <a:latin typeface="Arial Unicode MS" pitchFamily="34" charset="-128"/>
              </a:rPr>
              <a:t>14, 2010</a:t>
            </a:r>
            <a:endParaRPr lang="en-US" sz="2400" b="1" dirty="0">
              <a:latin typeface="Arial Unicode MS"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Footer Placeholder 4"/>
          <p:cNvSpPr>
            <a:spLocks noGrp="1"/>
          </p:cNvSpPr>
          <p:nvPr>
            <p:ph type="ftr" sz="quarter" idx="11"/>
          </p:nvPr>
        </p:nvSpPr>
        <p:spPr/>
        <p:txBody>
          <a:bodyPr/>
          <a:lstStyle/>
          <a:p>
            <a:pPr>
              <a:defRPr/>
            </a:pPr>
            <a:r>
              <a:rPr lang="en-US"/>
              <a:t>CPSC 322, Lecture 4</a:t>
            </a:r>
          </a:p>
        </p:txBody>
      </p:sp>
      <p:sp>
        <p:nvSpPr>
          <p:cNvPr id="16390" name="Slide Number Placeholder 5"/>
          <p:cNvSpPr>
            <a:spLocks noGrp="1"/>
          </p:cNvSpPr>
          <p:nvPr>
            <p:ph type="sldNum" sz="quarter" idx="12"/>
          </p:nvPr>
        </p:nvSpPr>
        <p:spPr/>
        <p:txBody>
          <a:bodyPr/>
          <a:lstStyle/>
          <a:p>
            <a:pPr>
              <a:defRPr/>
            </a:pPr>
            <a:r>
              <a:rPr lang="en-US"/>
              <a:t>Slide </a:t>
            </a:r>
            <a:fld id="{883A8BFA-10AE-414D-8544-7DB0BCD08F1A}" type="slidenum">
              <a:rPr lang="en-US"/>
              <a:pPr>
                <a:defRPr/>
              </a:pPr>
              <a:t>10</a:t>
            </a:fld>
            <a:endParaRPr lang="en-US"/>
          </a:p>
        </p:txBody>
      </p:sp>
      <p:sp>
        <p:nvSpPr>
          <p:cNvPr id="12296" name="Rectangle 2"/>
          <p:cNvSpPr>
            <a:spLocks noGrp="1" noChangeArrowheads="1"/>
          </p:cNvSpPr>
          <p:nvPr>
            <p:ph type="title"/>
          </p:nvPr>
        </p:nvSpPr>
        <p:spPr>
          <a:xfrm>
            <a:off x="285750" y="214313"/>
            <a:ext cx="8572500" cy="900112"/>
          </a:xfrm>
          <a:solidFill>
            <a:srgbClr val="CCFFCC"/>
          </a:solidFill>
        </p:spPr>
        <p:txBody>
          <a:bodyPr/>
          <a:lstStyle/>
          <a:p>
            <a:pPr eaLnBrk="1" hangingPunct="1"/>
            <a:r>
              <a:rPr lang="en-US" dirty="0" smtClean="0"/>
              <a:t>Learning Goals for today’s  (and Mon) classes</a:t>
            </a:r>
          </a:p>
        </p:txBody>
      </p:sp>
      <p:sp>
        <p:nvSpPr>
          <p:cNvPr id="12297" name="Rectangle 3"/>
          <p:cNvSpPr>
            <a:spLocks noGrp="1" noChangeArrowheads="1"/>
          </p:cNvSpPr>
          <p:nvPr>
            <p:ph type="body" idx="1"/>
          </p:nvPr>
        </p:nvSpPr>
        <p:spPr>
          <a:xfrm>
            <a:off x="285750" y="928688"/>
            <a:ext cx="8629650" cy="5381625"/>
          </a:xfrm>
        </p:spPr>
        <p:txBody>
          <a:bodyPr/>
          <a:lstStyle/>
          <a:p>
            <a:pPr eaLnBrk="1" hangingPunct="1">
              <a:spcAft>
                <a:spcPts val="600"/>
              </a:spcAft>
            </a:pPr>
            <a:r>
              <a:rPr lang="en-US" sz="3200" b="1" dirty="0" smtClean="0"/>
              <a:t>You can:</a:t>
            </a:r>
            <a:endParaRPr lang="en-US" sz="3200" dirty="0" smtClean="0"/>
          </a:p>
          <a:p>
            <a:pPr eaLnBrk="1" hangingPunct="1">
              <a:spcAft>
                <a:spcPts val="600"/>
              </a:spcAft>
              <a:buFontTx/>
              <a:buChar char="•"/>
            </a:pPr>
            <a:r>
              <a:rPr lang="en-US" dirty="0" smtClean="0"/>
              <a:t>Represent </a:t>
            </a:r>
            <a:r>
              <a:rPr lang="en-US" b="1" dirty="0" smtClean="0"/>
              <a:t>sequential decision problems </a:t>
            </a:r>
            <a:r>
              <a:rPr lang="en-US" dirty="0" smtClean="0"/>
              <a:t>as decision networks. And explain the </a:t>
            </a:r>
            <a:r>
              <a:rPr lang="en-US" b="1" dirty="0" smtClean="0"/>
              <a:t>non forgetting property </a:t>
            </a:r>
          </a:p>
          <a:p>
            <a:pPr eaLnBrk="1" hangingPunct="1">
              <a:spcAft>
                <a:spcPts val="600"/>
              </a:spcAft>
              <a:buFontTx/>
              <a:buChar char="•"/>
            </a:pPr>
            <a:r>
              <a:rPr lang="en-US" dirty="0" smtClean="0"/>
              <a:t>Verify whether a </a:t>
            </a:r>
            <a:r>
              <a:rPr lang="en-US" b="1" dirty="0" smtClean="0"/>
              <a:t>possible world satisfies a policy </a:t>
            </a:r>
            <a:r>
              <a:rPr lang="en-US" dirty="0" smtClean="0"/>
              <a:t>and define the </a:t>
            </a:r>
            <a:r>
              <a:rPr lang="en-US" b="1" dirty="0" smtClean="0"/>
              <a:t>expected value of a policy </a:t>
            </a:r>
          </a:p>
          <a:p>
            <a:pPr eaLnBrk="1" hangingPunct="1">
              <a:spcAft>
                <a:spcPts val="600"/>
              </a:spcAft>
              <a:buFontTx/>
              <a:buChar char="•"/>
            </a:pPr>
            <a:r>
              <a:rPr lang="en-US" dirty="0" smtClean="0"/>
              <a:t>Compute the </a:t>
            </a:r>
            <a:r>
              <a:rPr lang="en-US" b="1" dirty="0" smtClean="0"/>
              <a:t>number of policies </a:t>
            </a:r>
            <a:r>
              <a:rPr lang="en-US" dirty="0" smtClean="0"/>
              <a:t>for  a decision problem</a:t>
            </a:r>
          </a:p>
          <a:p>
            <a:pPr eaLnBrk="1" hangingPunct="1">
              <a:spcAft>
                <a:spcPts val="600"/>
              </a:spcAft>
              <a:buFontTx/>
              <a:buChar char="•"/>
            </a:pPr>
            <a:r>
              <a:rPr lang="en-US" b="1" dirty="0" smtClean="0"/>
              <a:t>Compute the optimal policy </a:t>
            </a:r>
            <a:r>
              <a:rPr lang="en-US" dirty="0" smtClean="0"/>
              <a:t>by Variable Elimination</a:t>
            </a:r>
          </a:p>
          <a:p>
            <a:pPr eaLnBrk="1" hangingPunct="1">
              <a:spcAft>
                <a:spcPts val="600"/>
              </a:spcAft>
              <a:buFontTx/>
              <a:buChar char="•"/>
            </a:pPr>
            <a:r>
              <a:rPr lang="en-US" dirty="0" smtClean="0"/>
              <a:t>Compute value of </a:t>
            </a:r>
            <a:r>
              <a:rPr lang="en-US" b="1" dirty="0" smtClean="0"/>
              <a:t>information</a:t>
            </a:r>
            <a:r>
              <a:rPr lang="en-US" dirty="0" smtClean="0"/>
              <a:t> and </a:t>
            </a:r>
            <a:r>
              <a:rPr lang="en-US" b="1" dirty="0" smtClean="0"/>
              <a:t>control</a:t>
            </a:r>
          </a:p>
          <a:p>
            <a:pPr eaLnBrk="1" hangingPunct="1">
              <a:spcAft>
                <a:spcPts val="600"/>
              </a:spcAft>
            </a:pPr>
            <a:endParaRPr lang="en-US" sz="3200" b="1" dirty="0" smtClean="0"/>
          </a:p>
          <a:p>
            <a:pPr eaLnBrk="1" hangingPunct="1">
              <a:spcAft>
                <a:spcPts val="600"/>
              </a:spcAft>
            </a:pPr>
            <a:endParaRPr lang="en-US" sz="3200" b="1" dirty="0" smtClean="0"/>
          </a:p>
        </p:txBody>
      </p:sp>
      <p:sp>
        <p:nvSpPr>
          <p:cNvPr id="7" name="Rectangle 3"/>
          <p:cNvSpPr txBox="1">
            <a:spLocks noChangeArrowheads="1"/>
          </p:cNvSpPr>
          <p:nvPr/>
        </p:nvSpPr>
        <p:spPr bwMode="auto">
          <a:xfrm>
            <a:off x="0" y="4429125"/>
            <a:ext cx="8715375" cy="1928813"/>
          </a:xfrm>
          <a:prstGeom prst="rect">
            <a:avLst/>
          </a:prstGeom>
          <a:noFill/>
          <a:ln w="9525">
            <a:noFill/>
            <a:miter lim="800000"/>
            <a:headEnd/>
            <a:tailEnd/>
          </a:ln>
        </p:spPr>
        <p:txBody>
          <a:bodyPr/>
          <a:lstStyle/>
          <a:p>
            <a:pPr marL="342900" indent="-342900">
              <a:spcBef>
                <a:spcPct val="20000"/>
              </a:spcBef>
              <a:defRPr/>
            </a:pPr>
            <a:endParaRPr lang="en-US" sz="2400" kern="0" dirty="0">
              <a:latin typeface="+mn-lt"/>
            </a:endParaRPr>
          </a:p>
          <a:p>
            <a:pPr marL="342900" indent="-342900">
              <a:spcBef>
                <a:spcPct val="20000"/>
              </a:spcBef>
              <a:defRPr/>
            </a:pPr>
            <a:endParaRPr lang="en-US" sz="2400" kern="0" dirty="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Rectangle 37"/>
          <p:cNvSpPr>
            <a:spLocks noChangeArrowheads="1"/>
          </p:cNvSpPr>
          <p:nvPr/>
        </p:nvSpPr>
        <p:spPr bwMode="auto">
          <a:xfrm>
            <a:off x="2786063" y="3000375"/>
            <a:ext cx="3000375" cy="1428750"/>
          </a:xfrm>
          <a:prstGeom prst="rect">
            <a:avLst/>
          </a:prstGeom>
          <a:solidFill>
            <a:schemeClr val="bg1"/>
          </a:solidFill>
          <a:ln w="9525" algn="ctr">
            <a:noFill/>
            <a:round/>
            <a:headEnd/>
            <a:tailEnd/>
          </a:ln>
        </p:spPr>
        <p:txBody>
          <a:bodyPr wrap="none">
            <a:spAutoFit/>
          </a:bodyPr>
          <a:lstStyle/>
          <a:p>
            <a:endParaRPr lang="en-US"/>
          </a:p>
        </p:txBody>
      </p:sp>
      <p:sp>
        <p:nvSpPr>
          <p:cNvPr id="43" name="Rounded Rectangle 42"/>
          <p:cNvSpPr/>
          <p:nvPr/>
        </p:nvSpPr>
        <p:spPr>
          <a:xfrm>
            <a:off x="0" y="5643563"/>
            <a:ext cx="2500313" cy="1214437"/>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25" name="Footer Placeholder 4"/>
          <p:cNvSpPr>
            <a:spLocks noGrp="1"/>
          </p:cNvSpPr>
          <p:nvPr>
            <p:ph type="ftr" sz="quarter" idx="11"/>
          </p:nvPr>
        </p:nvSpPr>
        <p:spPr/>
        <p:txBody>
          <a:bodyPr/>
          <a:lstStyle/>
          <a:p>
            <a:pPr>
              <a:defRPr/>
            </a:pPr>
            <a:r>
              <a:rPr lang="en-US"/>
              <a:t>CPSC 322, Lecture 2</a:t>
            </a:r>
          </a:p>
        </p:txBody>
      </p:sp>
      <p:sp>
        <p:nvSpPr>
          <p:cNvPr id="26" name="Slide Number Placeholder 5"/>
          <p:cNvSpPr>
            <a:spLocks noGrp="1"/>
          </p:cNvSpPr>
          <p:nvPr>
            <p:ph type="sldNum" sz="quarter" idx="12"/>
          </p:nvPr>
        </p:nvSpPr>
        <p:spPr/>
        <p:txBody>
          <a:bodyPr/>
          <a:lstStyle/>
          <a:p>
            <a:pPr>
              <a:defRPr/>
            </a:pPr>
            <a:r>
              <a:rPr lang="en-US"/>
              <a:t>Slide </a:t>
            </a:r>
            <a:fld id="{14751D8A-AF98-48F2-8AB2-37E0A9982BDD}" type="slidenum">
              <a:rPr lang="en-US"/>
              <a:pPr>
                <a:defRPr/>
              </a:pPr>
              <a:t>11</a:t>
            </a:fld>
            <a:endParaRPr lang="en-US"/>
          </a:p>
        </p:txBody>
      </p:sp>
      <p:sp>
        <p:nvSpPr>
          <p:cNvPr id="1066" name="Rectangle 2"/>
          <p:cNvSpPr>
            <a:spLocks noGrp="1" noChangeArrowheads="1"/>
          </p:cNvSpPr>
          <p:nvPr>
            <p:ph type="title"/>
          </p:nvPr>
        </p:nvSpPr>
        <p:spPr>
          <a:xfrm>
            <a:off x="0" y="0"/>
            <a:ext cx="9144000" cy="685800"/>
          </a:xfrm>
        </p:spPr>
        <p:txBody>
          <a:bodyPr/>
          <a:lstStyle/>
          <a:p>
            <a:pPr eaLnBrk="1" hangingPunct="1"/>
            <a:r>
              <a:rPr lang="en-US" dirty="0" err="1" smtClean="0"/>
              <a:t>Cpsc</a:t>
            </a:r>
            <a:r>
              <a:rPr lang="en-US" dirty="0" smtClean="0"/>
              <a:t> 322 </a:t>
            </a:r>
            <a:r>
              <a:rPr lang="en-US" smtClean="0"/>
              <a:t>Big Picture</a:t>
            </a:r>
            <a:endParaRPr lang="en-US" dirty="0" smtClean="0"/>
          </a:p>
        </p:txBody>
      </p:sp>
      <p:sp>
        <p:nvSpPr>
          <p:cNvPr id="1067" name="Rectangle 6"/>
          <p:cNvSpPr>
            <a:spLocks noChangeArrowheads="1"/>
          </p:cNvSpPr>
          <p:nvPr/>
        </p:nvSpPr>
        <p:spPr bwMode="auto">
          <a:xfrm>
            <a:off x="323850" y="765175"/>
            <a:ext cx="2736850" cy="431800"/>
          </a:xfrm>
          <a:prstGeom prst="rect">
            <a:avLst/>
          </a:prstGeom>
          <a:noFill/>
          <a:ln w="9525">
            <a:noFill/>
            <a:miter lim="800000"/>
            <a:headEnd/>
            <a:tailEnd/>
          </a:ln>
        </p:spPr>
        <p:txBody>
          <a:bodyPr/>
          <a:lstStyle/>
          <a:p>
            <a:pPr marL="533400" indent="-533400">
              <a:spcBef>
                <a:spcPct val="20000"/>
              </a:spcBef>
            </a:pPr>
            <a:endParaRPr lang="en-US">
              <a:latin typeface="Arial Unicode MS" pitchFamily="34" charset="-128"/>
            </a:endParaRPr>
          </a:p>
        </p:txBody>
      </p:sp>
      <p:sp>
        <p:nvSpPr>
          <p:cNvPr id="1068" name="Rectangle 7"/>
          <p:cNvSpPr>
            <a:spLocks noGrp="1" noChangeArrowheads="1"/>
          </p:cNvSpPr>
          <p:nvPr>
            <p:ph type="body" idx="1"/>
          </p:nvPr>
        </p:nvSpPr>
        <p:spPr>
          <a:xfrm>
            <a:off x="4857750" y="785813"/>
            <a:ext cx="2428875" cy="503237"/>
          </a:xfrm>
        </p:spPr>
        <p:txBody>
          <a:bodyPr/>
          <a:lstStyle/>
          <a:p>
            <a:pPr eaLnBrk="1" hangingPunct="1"/>
            <a:r>
              <a:rPr lang="en-US" b="1" smtClean="0"/>
              <a:t>Environment</a:t>
            </a:r>
          </a:p>
        </p:txBody>
      </p:sp>
      <p:sp>
        <p:nvSpPr>
          <p:cNvPr id="1069" name="Rectangle 8"/>
          <p:cNvSpPr>
            <a:spLocks noChangeArrowheads="1"/>
          </p:cNvSpPr>
          <p:nvPr/>
        </p:nvSpPr>
        <p:spPr bwMode="auto">
          <a:xfrm>
            <a:off x="0" y="1500188"/>
            <a:ext cx="1701800" cy="503237"/>
          </a:xfrm>
          <a:prstGeom prst="rect">
            <a:avLst/>
          </a:prstGeom>
          <a:noFill/>
          <a:ln w="9525">
            <a:noFill/>
            <a:miter lim="800000"/>
            <a:headEnd/>
            <a:tailEnd/>
          </a:ln>
        </p:spPr>
        <p:txBody>
          <a:bodyPr/>
          <a:lstStyle/>
          <a:p>
            <a:pPr marL="342900" indent="-342900">
              <a:spcBef>
                <a:spcPct val="20000"/>
              </a:spcBef>
            </a:pPr>
            <a:r>
              <a:rPr lang="en-US">
                <a:latin typeface="Arial Unicode MS" pitchFamily="34" charset="-128"/>
              </a:rPr>
              <a:t>Problem</a:t>
            </a:r>
          </a:p>
        </p:txBody>
      </p:sp>
      <p:sp>
        <p:nvSpPr>
          <p:cNvPr id="1070" name="Rectangle 9"/>
          <p:cNvSpPr>
            <a:spLocks noChangeArrowheads="1"/>
          </p:cNvSpPr>
          <p:nvPr/>
        </p:nvSpPr>
        <p:spPr bwMode="auto">
          <a:xfrm>
            <a:off x="1000125" y="3500438"/>
            <a:ext cx="1512888" cy="503237"/>
          </a:xfrm>
          <a:prstGeom prst="rect">
            <a:avLst/>
          </a:prstGeom>
          <a:noFill/>
          <a:ln w="9525">
            <a:noFill/>
            <a:miter lim="800000"/>
            <a:headEnd/>
            <a:tailEnd/>
          </a:ln>
        </p:spPr>
        <p:txBody>
          <a:bodyPr/>
          <a:lstStyle/>
          <a:p>
            <a:pPr marL="342900" indent="-342900">
              <a:lnSpc>
                <a:spcPct val="75000"/>
              </a:lnSpc>
              <a:spcBef>
                <a:spcPct val="20000"/>
              </a:spcBef>
            </a:pPr>
            <a:r>
              <a:rPr lang="en-US" sz="2400">
                <a:latin typeface="Arial Unicode MS" pitchFamily="34" charset="-128"/>
              </a:rPr>
              <a:t>Query</a:t>
            </a:r>
          </a:p>
        </p:txBody>
      </p:sp>
      <p:sp>
        <p:nvSpPr>
          <p:cNvPr id="1071" name="Rectangle 10"/>
          <p:cNvSpPr>
            <a:spLocks noChangeArrowheads="1"/>
          </p:cNvSpPr>
          <p:nvPr/>
        </p:nvSpPr>
        <p:spPr bwMode="auto">
          <a:xfrm>
            <a:off x="928688" y="5143500"/>
            <a:ext cx="1601787" cy="419100"/>
          </a:xfrm>
          <a:prstGeom prst="rect">
            <a:avLst/>
          </a:prstGeom>
          <a:noFill/>
          <a:ln w="9525">
            <a:noFill/>
            <a:miter lim="800000"/>
            <a:headEnd/>
            <a:tailEnd/>
          </a:ln>
        </p:spPr>
        <p:txBody>
          <a:bodyPr/>
          <a:lstStyle/>
          <a:p>
            <a:pPr marL="342900" indent="-342900">
              <a:lnSpc>
                <a:spcPct val="75000"/>
              </a:lnSpc>
              <a:spcBef>
                <a:spcPct val="20000"/>
              </a:spcBef>
            </a:pPr>
            <a:r>
              <a:rPr lang="en-US" sz="2400">
                <a:latin typeface="Arial Unicode MS" pitchFamily="34" charset="-128"/>
              </a:rPr>
              <a:t>Planning</a:t>
            </a:r>
          </a:p>
        </p:txBody>
      </p:sp>
      <p:sp>
        <p:nvSpPr>
          <p:cNvPr id="1072" name="Rectangle 11"/>
          <p:cNvSpPr>
            <a:spLocks noChangeArrowheads="1"/>
          </p:cNvSpPr>
          <p:nvPr/>
        </p:nvSpPr>
        <p:spPr bwMode="auto">
          <a:xfrm>
            <a:off x="3357563" y="1214438"/>
            <a:ext cx="2159000" cy="503237"/>
          </a:xfrm>
          <a:prstGeom prst="rect">
            <a:avLst/>
          </a:prstGeom>
          <a:noFill/>
          <a:ln w="9525">
            <a:noFill/>
            <a:miter lim="800000"/>
            <a:headEnd/>
            <a:tailEnd/>
          </a:ln>
        </p:spPr>
        <p:txBody>
          <a:bodyPr/>
          <a:lstStyle/>
          <a:p>
            <a:pPr marL="342900" indent="-342900">
              <a:spcBef>
                <a:spcPct val="20000"/>
              </a:spcBef>
            </a:pPr>
            <a:r>
              <a:rPr lang="en-US" sz="2400">
                <a:latin typeface="Arial Unicode MS" pitchFamily="34" charset="-128"/>
              </a:rPr>
              <a:t>Deterministic</a:t>
            </a:r>
          </a:p>
        </p:txBody>
      </p:sp>
      <p:sp>
        <p:nvSpPr>
          <p:cNvPr id="1073" name="Rectangle 12"/>
          <p:cNvSpPr>
            <a:spLocks noChangeArrowheads="1"/>
          </p:cNvSpPr>
          <p:nvPr/>
        </p:nvSpPr>
        <p:spPr bwMode="auto">
          <a:xfrm>
            <a:off x="6500813" y="1143000"/>
            <a:ext cx="2159000" cy="503238"/>
          </a:xfrm>
          <a:prstGeom prst="rect">
            <a:avLst/>
          </a:prstGeom>
          <a:noFill/>
          <a:ln w="9525">
            <a:noFill/>
            <a:miter lim="800000"/>
            <a:headEnd/>
            <a:tailEnd/>
          </a:ln>
        </p:spPr>
        <p:txBody>
          <a:bodyPr/>
          <a:lstStyle/>
          <a:p>
            <a:pPr marL="342900" indent="-342900">
              <a:spcBef>
                <a:spcPct val="20000"/>
              </a:spcBef>
            </a:pPr>
            <a:r>
              <a:rPr lang="en-US" sz="2400">
                <a:latin typeface="Arial Unicode MS" pitchFamily="34" charset="-128"/>
              </a:rPr>
              <a:t>Stochastic</a:t>
            </a:r>
          </a:p>
        </p:txBody>
      </p:sp>
      <p:sp>
        <p:nvSpPr>
          <p:cNvPr id="1074" name="Rectangle 13"/>
          <p:cNvSpPr>
            <a:spLocks noChangeArrowheads="1"/>
          </p:cNvSpPr>
          <p:nvPr/>
        </p:nvSpPr>
        <p:spPr bwMode="auto">
          <a:xfrm>
            <a:off x="2786063" y="1643063"/>
            <a:ext cx="6143625" cy="4572000"/>
          </a:xfrm>
          <a:prstGeom prst="rect">
            <a:avLst/>
          </a:prstGeom>
          <a:noFill/>
          <a:ln w="9525">
            <a:solidFill>
              <a:schemeClr val="tx1"/>
            </a:solidFill>
            <a:miter lim="800000"/>
            <a:headEnd/>
            <a:tailEnd/>
          </a:ln>
        </p:spPr>
        <p:txBody>
          <a:bodyPr wrap="none" anchor="ctr"/>
          <a:lstStyle/>
          <a:p>
            <a:endParaRPr lang="en-US"/>
          </a:p>
        </p:txBody>
      </p:sp>
      <p:sp>
        <p:nvSpPr>
          <p:cNvPr id="1075" name="Line 14"/>
          <p:cNvSpPr>
            <a:spLocks noChangeShapeType="1"/>
          </p:cNvSpPr>
          <p:nvPr/>
        </p:nvSpPr>
        <p:spPr bwMode="auto">
          <a:xfrm flipH="1">
            <a:off x="5786438" y="1643063"/>
            <a:ext cx="46037" cy="4572000"/>
          </a:xfrm>
          <a:prstGeom prst="line">
            <a:avLst/>
          </a:prstGeom>
          <a:noFill/>
          <a:ln w="9525">
            <a:solidFill>
              <a:schemeClr val="tx1"/>
            </a:solidFill>
            <a:round/>
            <a:headEnd/>
            <a:tailEnd/>
          </a:ln>
        </p:spPr>
        <p:txBody>
          <a:bodyPr/>
          <a:lstStyle/>
          <a:p>
            <a:endParaRPr lang="en-US"/>
          </a:p>
        </p:txBody>
      </p:sp>
      <p:sp>
        <p:nvSpPr>
          <p:cNvPr id="1076" name="Rectangle 16"/>
          <p:cNvSpPr>
            <a:spLocks noChangeArrowheads="1"/>
          </p:cNvSpPr>
          <p:nvPr/>
        </p:nvSpPr>
        <p:spPr bwMode="auto">
          <a:xfrm>
            <a:off x="4286250" y="2000250"/>
            <a:ext cx="1295400" cy="503238"/>
          </a:xfrm>
          <a:prstGeom prst="rect">
            <a:avLst/>
          </a:prstGeom>
          <a:noFill/>
          <a:ln w="9525">
            <a:solidFill>
              <a:schemeClr val="accent2"/>
            </a:solidFill>
            <a:miter lim="800000"/>
            <a:headEnd/>
            <a:tailEnd/>
          </a:ln>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1077" name="Rectangle 17"/>
          <p:cNvSpPr>
            <a:spLocks noChangeArrowheads="1"/>
          </p:cNvSpPr>
          <p:nvPr/>
        </p:nvSpPr>
        <p:spPr bwMode="auto">
          <a:xfrm>
            <a:off x="2786063" y="1643063"/>
            <a:ext cx="2786062" cy="357187"/>
          </a:xfrm>
          <a:prstGeom prst="rect">
            <a:avLst/>
          </a:prstGeom>
          <a:noFill/>
          <a:ln w="9525">
            <a:solidFill>
              <a:schemeClr val="accent2"/>
            </a:solidFill>
            <a:miter lim="800000"/>
            <a:headEnd/>
            <a:tailEnd/>
          </a:ln>
        </p:spPr>
        <p:txBody>
          <a:bodyPr/>
          <a:lstStyle/>
          <a:p>
            <a:pPr marL="342900" indent="-342900" algn="ctr">
              <a:lnSpc>
                <a:spcPct val="75000"/>
              </a:lnSpc>
              <a:spcBef>
                <a:spcPct val="20000"/>
              </a:spcBef>
            </a:pPr>
            <a:r>
              <a:rPr lang="en-US" sz="2400">
                <a:solidFill>
                  <a:schemeClr val="accent2"/>
                </a:solidFill>
                <a:latin typeface="Arial Unicode MS" pitchFamily="34" charset="-128"/>
              </a:rPr>
              <a:t>Arc Consistency</a:t>
            </a:r>
          </a:p>
        </p:txBody>
      </p:sp>
      <p:sp>
        <p:nvSpPr>
          <p:cNvPr id="1078" name="Rectangle 18"/>
          <p:cNvSpPr>
            <a:spLocks noChangeArrowheads="1"/>
          </p:cNvSpPr>
          <p:nvPr/>
        </p:nvSpPr>
        <p:spPr bwMode="auto">
          <a:xfrm>
            <a:off x="3357563" y="3786188"/>
            <a:ext cx="1295400" cy="503237"/>
          </a:xfrm>
          <a:prstGeom prst="rect">
            <a:avLst/>
          </a:prstGeom>
          <a:noFill/>
          <a:ln w="9525">
            <a:solidFill>
              <a:schemeClr val="accent2"/>
            </a:solidFill>
            <a:miter lim="800000"/>
            <a:headEnd/>
            <a:tailEnd/>
          </a:ln>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1079" name="Rectangle 20"/>
          <p:cNvSpPr>
            <a:spLocks noChangeArrowheads="1"/>
          </p:cNvSpPr>
          <p:nvPr/>
        </p:nvSpPr>
        <p:spPr bwMode="auto">
          <a:xfrm>
            <a:off x="3143250" y="5357813"/>
            <a:ext cx="1176338" cy="503237"/>
          </a:xfrm>
          <a:prstGeom prst="rect">
            <a:avLst/>
          </a:prstGeom>
          <a:noFill/>
          <a:ln w="9525">
            <a:solidFill>
              <a:schemeClr val="accent2"/>
            </a:solidFill>
            <a:miter lim="800000"/>
            <a:headEnd/>
            <a:tailEnd/>
          </a:ln>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1081" name="Rectangle 24"/>
          <p:cNvSpPr>
            <a:spLocks noChangeArrowheads="1"/>
          </p:cNvSpPr>
          <p:nvPr/>
        </p:nvSpPr>
        <p:spPr bwMode="auto">
          <a:xfrm>
            <a:off x="6357938" y="3500438"/>
            <a:ext cx="2428875" cy="503237"/>
          </a:xfrm>
          <a:prstGeom prst="rect">
            <a:avLst/>
          </a:prstGeom>
          <a:noFill/>
          <a:ln w="9525">
            <a:solidFill>
              <a:schemeClr val="accent2"/>
            </a:solidFill>
            <a:miter lim="800000"/>
            <a:headEnd/>
            <a:tailEnd/>
          </a:ln>
        </p:spPr>
        <p:txBody>
          <a:bodyPr/>
          <a:lstStyle/>
          <a:p>
            <a:pPr marL="342900" indent="-342900">
              <a:spcBef>
                <a:spcPct val="20000"/>
              </a:spcBef>
            </a:pPr>
            <a:r>
              <a:rPr lang="en-US" sz="2400">
                <a:solidFill>
                  <a:schemeClr val="accent2"/>
                </a:solidFill>
                <a:latin typeface="Arial Unicode MS" pitchFamily="34" charset="-128"/>
              </a:rPr>
              <a:t>Var. Elimination</a:t>
            </a:r>
          </a:p>
        </p:txBody>
      </p:sp>
      <p:sp>
        <p:nvSpPr>
          <p:cNvPr id="1082" name="Rectangle 9"/>
          <p:cNvSpPr>
            <a:spLocks noChangeArrowheads="1"/>
          </p:cNvSpPr>
          <p:nvPr/>
        </p:nvSpPr>
        <p:spPr bwMode="auto">
          <a:xfrm>
            <a:off x="642938" y="2214563"/>
            <a:ext cx="2214562" cy="642937"/>
          </a:xfrm>
          <a:prstGeom prst="rect">
            <a:avLst/>
          </a:prstGeom>
          <a:noFill/>
          <a:ln w="9525">
            <a:noFill/>
            <a:miter lim="800000"/>
            <a:headEnd/>
            <a:tailEnd/>
          </a:ln>
        </p:spPr>
        <p:txBody>
          <a:bodyPr/>
          <a:lstStyle/>
          <a:p>
            <a:pPr marL="342900" indent="-342900" algn="ctr">
              <a:lnSpc>
                <a:spcPct val="75000"/>
              </a:lnSpc>
              <a:spcBef>
                <a:spcPct val="20000"/>
              </a:spcBef>
            </a:pPr>
            <a:r>
              <a:rPr lang="en-US" sz="2400">
                <a:latin typeface="Arial Unicode MS" pitchFamily="34" charset="-128"/>
              </a:rPr>
              <a:t>Constraint Satisfaction</a:t>
            </a:r>
          </a:p>
        </p:txBody>
      </p:sp>
      <p:sp>
        <p:nvSpPr>
          <p:cNvPr id="1083" name="Rectangle 9"/>
          <p:cNvSpPr>
            <a:spLocks noChangeArrowheads="1"/>
          </p:cNvSpPr>
          <p:nvPr/>
        </p:nvSpPr>
        <p:spPr bwMode="auto">
          <a:xfrm>
            <a:off x="2714625" y="3429000"/>
            <a:ext cx="1512888" cy="503238"/>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Logics</a:t>
            </a:r>
          </a:p>
        </p:txBody>
      </p:sp>
      <p:sp>
        <p:nvSpPr>
          <p:cNvPr id="1084" name="Rectangle 9"/>
          <p:cNvSpPr>
            <a:spLocks noChangeArrowheads="1"/>
          </p:cNvSpPr>
          <p:nvPr/>
        </p:nvSpPr>
        <p:spPr bwMode="auto">
          <a:xfrm>
            <a:off x="2857500" y="4643438"/>
            <a:ext cx="1512888" cy="357187"/>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STRIPS</a:t>
            </a:r>
          </a:p>
        </p:txBody>
      </p:sp>
      <p:cxnSp>
        <p:nvCxnSpPr>
          <p:cNvPr id="31" name="Straight Connector 30"/>
          <p:cNvCxnSpPr/>
          <p:nvPr/>
        </p:nvCxnSpPr>
        <p:spPr>
          <a:xfrm>
            <a:off x="2643188" y="3000375"/>
            <a:ext cx="6286500"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88" y="4429125"/>
            <a:ext cx="6286500" cy="1588"/>
          </a:xfrm>
          <a:prstGeom prst="line">
            <a:avLst/>
          </a:prstGeom>
        </p:spPr>
        <p:style>
          <a:lnRef idx="1">
            <a:schemeClr val="dk1"/>
          </a:lnRef>
          <a:fillRef idx="0">
            <a:schemeClr val="dk1"/>
          </a:fillRef>
          <a:effectRef idx="0">
            <a:schemeClr val="dk1"/>
          </a:effectRef>
          <a:fontRef idx="minor">
            <a:schemeClr val="tx1"/>
          </a:fontRef>
        </p:style>
      </p:cxnSp>
      <p:sp>
        <p:nvSpPr>
          <p:cNvPr id="1087" name="Rectangle 9"/>
          <p:cNvSpPr>
            <a:spLocks noChangeArrowheads="1"/>
          </p:cNvSpPr>
          <p:nvPr/>
        </p:nvSpPr>
        <p:spPr bwMode="auto">
          <a:xfrm>
            <a:off x="5715000" y="3071813"/>
            <a:ext cx="2000250" cy="503237"/>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Belief Nets</a:t>
            </a:r>
          </a:p>
        </p:txBody>
      </p:sp>
      <p:sp>
        <p:nvSpPr>
          <p:cNvPr id="1088" name="Rectangle 9"/>
          <p:cNvSpPr>
            <a:spLocks noChangeArrowheads="1"/>
          </p:cNvSpPr>
          <p:nvPr/>
        </p:nvSpPr>
        <p:spPr bwMode="auto">
          <a:xfrm>
            <a:off x="2714625" y="2286000"/>
            <a:ext cx="1785938" cy="503238"/>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Vars + </a:t>
            </a:r>
          </a:p>
          <a:p>
            <a:pPr marL="342900" indent="-342900">
              <a:lnSpc>
                <a:spcPct val="75000"/>
              </a:lnSpc>
              <a:spcBef>
                <a:spcPct val="20000"/>
              </a:spcBef>
            </a:pPr>
            <a:r>
              <a:rPr lang="en-US" sz="2400" i="1">
                <a:latin typeface="Arial Unicode MS" pitchFamily="34" charset="-128"/>
              </a:rPr>
              <a:t>Constraints</a:t>
            </a:r>
          </a:p>
        </p:txBody>
      </p:sp>
      <p:sp>
        <p:nvSpPr>
          <p:cNvPr id="1089" name="Rectangle 9"/>
          <p:cNvSpPr>
            <a:spLocks noChangeArrowheads="1"/>
          </p:cNvSpPr>
          <p:nvPr/>
        </p:nvSpPr>
        <p:spPr bwMode="auto">
          <a:xfrm>
            <a:off x="5867400" y="4648200"/>
            <a:ext cx="2357438" cy="357187"/>
          </a:xfrm>
          <a:prstGeom prst="rect">
            <a:avLst/>
          </a:prstGeom>
          <a:noFill/>
          <a:ln w="9525">
            <a:noFill/>
            <a:miter lim="800000"/>
            <a:headEnd/>
            <a:tailEnd/>
          </a:ln>
        </p:spPr>
        <p:txBody>
          <a:bodyPr/>
          <a:lstStyle/>
          <a:p>
            <a:pPr marL="342900" indent="-342900">
              <a:lnSpc>
                <a:spcPct val="75000"/>
              </a:lnSpc>
              <a:spcBef>
                <a:spcPct val="20000"/>
              </a:spcBef>
            </a:pPr>
            <a:r>
              <a:rPr lang="en-US" sz="2400" i="1" dirty="0">
                <a:latin typeface="Arial Unicode MS" pitchFamily="34" charset="-128"/>
              </a:rPr>
              <a:t>Decision Nets</a:t>
            </a:r>
          </a:p>
        </p:txBody>
      </p:sp>
      <p:sp>
        <p:nvSpPr>
          <p:cNvPr id="1091" name="Rectangle 24"/>
          <p:cNvSpPr>
            <a:spLocks noChangeArrowheads="1"/>
          </p:cNvSpPr>
          <p:nvPr/>
        </p:nvSpPr>
        <p:spPr bwMode="auto">
          <a:xfrm>
            <a:off x="6324600" y="5181600"/>
            <a:ext cx="2428875" cy="503238"/>
          </a:xfrm>
          <a:prstGeom prst="rect">
            <a:avLst/>
          </a:prstGeom>
          <a:noFill/>
          <a:ln w="9525">
            <a:solidFill>
              <a:schemeClr val="accent2"/>
            </a:solidFill>
            <a:miter lim="800000"/>
            <a:headEnd/>
            <a:tailEnd/>
          </a:ln>
        </p:spPr>
        <p:txBody>
          <a:bodyPr/>
          <a:lstStyle/>
          <a:p>
            <a:pPr marL="342900" indent="-342900">
              <a:spcBef>
                <a:spcPct val="20000"/>
              </a:spcBef>
            </a:pPr>
            <a:r>
              <a:rPr lang="en-US" sz="2400">
                <a:solidFill>
                  <a:schemeClr val="accent2"/>
                </a:solidFill>
                <a:latin typeface="Arial Unicode MS" pitchFamily="34" charset="-128"/>
              </a:rPr>
              <a:t>Var. Elimination</a:t>
            </a:r>
          </a:p>
        </p:txBody>
      </p:sp>
      <p:sp>
        <p:nvSpPr>
          <p:cNvPr id="1092" name="Rectangle 8"/>
          <p:cNvSpPr>
            <a:spLocks noChangeArrowheads="1"/>
          </p:cNvSpPr>
          <p:nvPr/>
        </p:nvSpPr>
        <p:spPr bwMode="auto">
          <a:xfrm>
            <a:off x="0" y="2786063"/>
            <a:ext cx="1000125" cy="503237"/>
          </a:xfrm>
          <a:prstGeom prst="rect">
            <a:avLst/>
          </a:prstGeom>
          <a:noFill/>
          <a:ln w="9525">
            <a:noFill/>
            <a:miter lim="800000"/>
            <a:headEnd/>
            <a:tailEnd/>
          </a:ln>
        </p:spPr>
        <p:txBody>
          <a:bodyPr/>
          <a:lstStyle/>
          <a:p>
            <a:pPr marL="342900" indent="-342900">
              <a:spcBef>
                <a:spcPct val="20000"/>
              </a:spcBef>
            </a:pPr>
            <a:r>
              <a:rPr lang="en-US" sz="2400">
                <a:latin typeface="Arial Unicode MS" pitchFamily="34" charset="-128"/>
              </a:rPr>
              <a:t>Static</a:t>
            </a:r>
          </a:p>
        </p:txBody>
      </p:sp>
      <p:sp>
        <p:nvSpPr>
          <p:cNvPr id="1093" name="Rectangle 8"/>
          <p:cNvSpPr>
            <a:spLocks noChangeArrowheads="1"/>
          </p:cNvSpPr>
          <p:nvPr/>
        </p:nvSpPr>
        <p:spPr bwMode="auto">
          <a:xfrm>
            <a:off x="0" y="4500563"/>
            <a:ext cx="1785938" cy="503237"/>
          </a:xfrm>
          <a:prstGeom prst="rect">
            <a:avLst/>
          </a:prstGeom>
          <a:noFill/>
          <a:ln w="9525">
            <a:noFill/>
            <a:miter lim="800000"/>
            <a:headEnd/>
            <a:tailEnd/>
          </a:ln>
        </p:spPr>
        <p:txBody>
          <a:bodyPr/>
          <a:lstStyle/>
          <a:p>
            <a:pPr marL="342900" indent="-342900">
              <a:spcBef>
                <a:spcPct val="20000"/>
              </a:spcBef>
            </a:pPr>
            <a:r>
              <a:rPr lang="en-US" sz="2400">
                <a:latin typeface="Arial Unicode MS" pitchFamily="34" charset="-128"/>
              </a:rPr>
              <a:t>Sequential</a:t>
            </a:r>
          </a:p>
        </p:txBody>
      </p:sp>
      <p:sp>
        <p:nvSpPr>
          <p:cNvPr id="41" name="Left Brace 40"/>
          <p:cNvSpPr/>
          <p:nvPr/>
        </p:nvSpPr>
        <p:spPr>
          <a:xfrm>
            <a:off x="857250" y="2214563"/>
            <a:ext cx="142875" cy="200025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95" name="Rectangle 9"/>
          <p:cNvSpPr>
            <a:spLocks noChangeArrowheads="1"/>
          </p:cNvSpPr>
          <p:nvPr/>
        </p:nvSpPr>
        <p:spPr bwMode="auto">
          <a:xfrm>
            <a:off x="0" y="5715000"/>
            <a:ext cx="2428875" cy="357188"/>
          </a:xfrm>
          <a:prstGeom prst="rect">
            <a:avLst/>
          </a:prstGeom>
          <a:noFill/>
          <a:ln w="9525">
            <a:noFill/>
            <a:miter lim="800000"/>
            <a:headEnd/>
            <a:tailEnd/>
          </a:ln>
        </p:spPr>
        <p:txBody>
          <a:bodyPr/>
          <a:lstStyle/>
          <a:p>
            <a:pPr marL="342900" indent="-342900">
              <a:lnSpc>
                <a:spcPct val="75000"/>
              </a:lnSpc>
              <a:spcBef>
                <a:spcPct val="20000"/>
              </a:spcBef>
            </a:pPr>
            <a:r>
              <a:rPr lang="en-US" sz="2400" i="1">
                <a:latin typeface="Arial Unicode MS" pitchFamily="34" charset="-128"/>
              </a:rPr>
              <a:t>Representation</a:t>
            </a:r>
          </a:p>
        </p:txBody>
      </p:sp>
      <p:sp>
        <p:nvSpPr>
          <p:cNvPr id="1096" name="Rectangle 20"/>
          <p:cNvSpPr>
            <a:spLocks noChangeArrowheads="1"/>
          </p:cNvSpPr>
          <p:nvPr/>
        </p:nvSpPr>
        <p:spPr bwMode="auto">
          <a:xfrm>
            <a:off x="127000" y="6037263"/>
            <a:ext cx="2143125" cy="714375"/>
          </a:xfrm>
          <a:prstGeom prst="rect">
            <a:avLst/>
          </a:prstGeom>
          <a:noFill/>
          <a:ln w="9525">
            <a:solidFill>
              <a:schemeClr val="accent2"/>
            </a:solidFill>
            <a:miter lim="800000"/>
            <a:headEnd/>
            <a:tailEnd/>
          </a:ln>
        </p:spPr>
        <p:txBody>
          <a:bodyPr/>
          <a:lstStyle/>
          <a:p>
            <a:pPr marL="342900" indent="-342900" algn="ctr"/>
            <a:r>
              <a:rPr lang="en-US" sz="2400">
                <a:solidFill>
                  <a:schemeClr val="accent2"/>
                </a:solidFill>
                <a:latin typeface="Arial Unicode MS" pitchFamily="34" charset="-128"/>
              </a:rPr>
              <a:t>Reasoning</a:t>
            </a:r>
          </a:p>
          <a:p>
            <a:pPr marL="342900" indent="-342900" algn="ctr"/>
            <a:r>
              <a:rPr lang="en-US" sz="2400">
                <a:solidFill>
                  <a:schemeClr val="accent2"/>
                </a:solidFill>
                <a:latin typeface="Arial Unicode MS" pitchFamily="34" charset="-128"/>
              </a:rPr>
              <a:t>Technique</a:t>
            </a:r>
          </a:p>
        </p:txBody>
      </p:sp>
      <p:sp>
        <p:nvSpPr>
          <p:cNvPr id="1097" name="Rectangle 16"/>
          <p:cNvSpPr>
            <a:spLocks noChangeArrowheads="1"/>
          </p:cNvSpPr>
          <p:nvPr/>
        </p:nvSpPr>
        <p:spPr bwMode="auto">
          <a:xfrm>
            <a:off x="4857750" y="2571750"/>
            <a:ext cx="785813" cy="357188"/>
          </a:xfrm>
          <a:prstGeom prst="rect">
            <a:avLst/>
          </a:prstGeom>
          <a:noFill/>
          <a:ln w="9525">
            <a:solidFill>
              <a:schemeClr val="accent2"/>
            </a:solidFill>
            <a:miter lim="800000"/>
            <a:headEnd/>
            <a:tailEnd/>
          </a:ln>
        </p:spPr>
        <p:txBody>
          <a:bodyPr/>
          <a:lstStyle/>
          <a:p>
            <a:pPr marL="342900" indent="-342900">
              <a:spcBef>
                <a:spcPct val="20000"/>
              </a:spcBef>
            </a:pPr>
            <a:r>
              <a:rPr lang="en-US" sz="2400">
                <a:solidFill>
                  <a:schemeClr val="accent2"/>
                </a:solidFill>
                <a:latin typeface="Arial Unicode MS" pitchFamily="34" charset="-128"/>
              </a:rPr>
              <a:t>SLS</a:t>
            </a:r>
          </a:p>
        </p:txBody>
      </p:sp>
      <p:sp>
        <p:nvSpPr>
          <p:cNvPr id="1098" name="Rectangle 9"/>
          <p:cNvSpPr>
            <a:spLocks noChangeArrowheads="1"/>
          </p:cNvSpPr>
          <p:nvPr/>
        </p:nvSpPr>
        <p:spPr bwMode="auto">
          <a:xfrm>
            <a:off x="5715000" y="4143375"/>
            <a:ext cx="3214688" cy="503238"/>
          </a:xfrm>
          <a:prstGeom prst="rect">
            <a:avLst/>
          </a:prstGeom>
          <a:noFill/>
          <a:ln w="9525">
            <a:noFill/>
            <a:miter lim="800000"/>
            <a:headEnd/>
            <a:tailEnd/>
          </a:ln>
        </p:spPr>
        <p:txBody>
          <a:bodyPr/>
          <a:lstStyle/>
          <a:p>
            <a:pPr marL="342900" indent="-342900">
              <a:lnSpc>
                <a:spcPct val="75000"/>
              </a:lnSpc>
              <a:spcBef>
                <a:spcPct val="20000"/>
              </a:spcBef>
            </a:pPr>
            <a:r>
              <a:rPr lang="en-US" sz="2000" i="1">
                <a:latin typeface="Arial Unicode MS" pitchFamily="34" charset="-128"/>
              </a:rPr>
              <a:t>Markov Chains and HMMs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7" name="Rectangle 37"/>
          <p:cNvSpPr>
            <a:spLocks noChangeArrowheads="1"/>
          </p:cNvSpPr>
          <p:nvPr/>
        </p:nvSpPr>
        <p:spPr bwMode="auto">
          <a:xfrm>
            <a:off x="928688" y="2786063"/>
            <a:ext cx="184150" cy="400050"/>
          </a:xfrm>
          <a:prstGeom prst="rect">
            <a:avLst/>
          </a:prstGeom>
          <a:solidFill>
            <a:schemeClr val="bg1"/>
          </a:solidFill>
          <a:ln w="9525" algn="ctr">
            <a:noFill/>
            <a:round/>
            <a:headEnd/>
            <a:tailEnd/>
          </a:ln>
        </p:spPr>
        <p:txBody>
          <a:bodyPr wrap="none">
            <a:spAutoFit/>
          </a:bodyPr>
          <a:lstStyle/>
          <a:p>
            <a:endParaRPr lang="en-US" sz="2000" b="1">
              <a:solidFill>
                <a:srgbClr val="000000"/>
              </a:solidFill>
              <a:ea typeface="+mn-ea"/>
              <a:cs typeface="+mn-cs"/>
            </a:endParaRPr>
          </a:p>
        </p:txBody>
      </p:sp>
      <p:sp>
        <p:nvSpPr>
          <p:cNvPr id="17438" name="Rectangle 6"/>
          <p:cNvSpPr>
            <a:spLocks noChangeArrowheads="1"/>
          </p:cNvSpPr>
          <p:nvPr/>
        </p:nvSpPr>
        <p:spPr bwMode="auto">
          <a:xfrm>
            <a:off x="323850" y="765175"/>
            <a:ext cx="2736850" cy="431800"/>
          </a:xfrm>
          <a:prstGeom prst="rect">
            <a:avLst/>
          </a:prstGeom>
          <a:noFill/>
          <a:ln w="9525">
            <a:noFill/>
            <a:miter lim="800000"/>
            <a:headEnd/>
            <a:tailEnd/>
          </a:ln>
        </p:spPr>
        <p:txBody>
          <a:bodyPr/>
          <a:lstStyle/>
          <a:p>
            <a:pPr marL="533400" indent="-533400">
              <a:spcBef>
                <a:spcPct val="20000"/>
              </a:spcBef>
            </a:pPr>
            <a:endParaRPr lang="en-US" b="1">
              <a:solidFill>
                <a:srgbClr val="000000"/>
              </a:solidFill>
              <a:latin typeface="Arial Unicode MS" pitchFamily="34" charset="-128"/>
              <a:ea typeface="+mn-ea"/>
              <a:cs typeface="+mn-cs"/>
            </a:endParaRPr>
          </a:p>
        </p:txBody>
      </p:sp>
      <p:sp>
        <p:nvSpPr>
          <p:cNvPr id="17439" name="Rectangle 9"/>
          <p:cNvSpPr>
            <a:spLocks noChangeArrowheads="1"/>
          </p:cNvSpPr>
          <p:nvPr/>
        </p:nvSpPr>
        <p:spPr bwMode="auto">
          <a:xfrm>
            <a:off x="0" y="3286125"/>
            <a:ext cx="1512888" cy="503238"/>
          </a:xfrm>
          <a:prstGeom prst="rect">
            <a:avLst/>
          </a:prstGeom>
          <a:noFill/>
          <a:ln w="9525">
            <a:noFill/>
            <a:miter lim="800000"/>
            <a:headEnd/>
            <a:tailEnd/>
          </a:ln>
        </p:spPr>
        <p:txBody>
          <a:bodyPr/>
          <a:lstStyle/>
          <a:p>
            <a:pPr marL="342900" indent="-342900">
              <a:lnSpc>
                <a:spcPct val="75000"/>
              </a:lnSpc>
              <a:spcBef>
                <a:spcPct val="20000"/>
              </a:spcBef>
            </a:pPr>
            <a:r>
              <a:rPr lang="en-US" sz="1800" b="1">
                <a:solidFill>
                  <a:srgbClr val="000000"/>
                </a:solidFill>
                <a:latin typeface="Arial Unicode MS" pitchFamily="34" charset="-128"/>
                <a:ea typeface="+mn-ea"/>
                <a:cs typeface="+mn-cs"/>
              </a:rPr>
              <a:t>Query</a:t>
            </a:r>
          </a:p>
        </p:txBody>
      </p:sp>
      <p:sp>
        <p:nvSpPr>
          <p:cNvPr id="17440" name="Rectangle 10"/>
          <p:cNvSpPr>
            <a:spLocks noChangeArrowheads="1"/>
          </p:cNvSpPr>
          <p:nvPr/>
        </p:nvSpPr>
        <p:spPr bwMode="auto">
          <a:xfrm>
            <a:off x="0" y="4786313"/>
            <a:ext cx="1601788" cy="419100"/>
          </a:xfrm>
          <a:prstGeom prst="rect">
            <a:avLst/>
          </a:prstGeom>
          <a:noFill/>
          <a:ln w="9525">
            <a:noFill/>
            <a:miter lim="800000"/>
            <a:headEnd/>
            <a:tailEnd/>
          </a:ln>
        </p:spPr>
        <p:txBody>
          <a:bodyPr/>
          <a:lstStyle/>
          <a:p>
            <a:pPr marL="342900" indent="-342900">
              <a:lnSpc>
                <a:spcPct val="75000"/>
              </a:lnSpc>
              <a:spcBef>
                <a:spcPct val="20000"/>
              </a:spcBef>
            </a:pPr>
            <a:r>
              <a:rPr lang="en-US" sz="1800" b="1">
                <a:solidFill>
                  <a:srgbClr val="000000"/>
                </a:solidFill>
                <a:latin typeface="Arial Unicode MS" pitchFamily="34" charset="-128"/>
                <a:ea typeface="+mn-ea"/>
                <a:cs typeface="+mn-cs"/>
              </a:rPr>
              <a:t>Planning</a:t>
            </a:r>
          </a:p>
        </p:txBody>
      </p:sp>
      <p:sp>
        <p:nvSpPr>
          <p:cNvPr id="17441" name="Rectangle 11"/>
          <p:cNvSpPr>
            <a:spLocks noChangeArrowheads="1"/>
          </p:cNvSpPr>
          <p:nvPr/>
        </p:nvSpPr>
        <p:spPr bwMode="auto">
          <a:xfrm>
            <a:off x="1143000" y="1571625"/>
            <a:ext cx="2159000" cy="503238"/>
          </a:xfrm>
          <a:prstGeom prst="rect">
            <a:avLst/>
          </a:prstGeom>
          <a:noFill/>
          <a:ln w="9525">
            <a:noFill/>
            <a:miter lim="800000"/>
            <a:headEnd/>
            <a:tailEnd/>
          </a:ln>
        </p:spPr>
        <p:txBody>
          <a:bodyPr/>
          <a:lstStyle/>
          <a:p>
            <a:pPr marL="342900" indent="-342900">
              <a:spcBef>
                <a:spcPct val="20000"/>
              </a:spcBef>
            </a:pPr>
            <a:r>
              <a:rPr lang="en-US" sz="1800" b="1">
                <a:solidFill>
                  <a:srgbClr val="000000"/>
                </a:solidFill>
                <a:latin typeface="Arial Unicode MS" pitchFamily="34" charset="-128"/>
                <a:ea typeface="+mn-ea"/>
                <a:cs typeface="+mn-cs"/>
              </a:rPr>
              <a:t>Deterministic</a:t>
            </a:r>
          </a:p>
        </p:txBody>
      </p:sp>
      <p:sp>
        <p:nvSpPr>
          <p:cNvPr id="17442" name="Rectangle 12"/>
          <p:cNvSpPr>
            <a:spLocks noChangeArrowheads="1"/>
          </p:cNvSpPr>
          <p:nvPr/>
        </p:nvSpPr>
        <p:spPr bwMode="auto">
          <a:xfrm>
            <a:off x="4000500" y="1571625"/>
            <a:ext cx="2159000" cy="503238"/>
          </a:xfrm>
          <a:prstGeom prst="rect">
            <a:avLst/>
          </a:prstGeom>
          <a:noFill/>
          <a:ln w="9525">
            <a:noFill/>
            <a:miter lim="800000"/>
            <a:headEnd/>
            <a:tailEnd/>
          </a:ln>
        </p:spPr>
        <p:txBody>
          <a:bodyPr/>
          <a:lstStyle/>
          <a:p>
            <a:pPr marL="342900" indent="-342900">
              <a:spcBef>
                <a:spcPct val="20000"/>
              </a:spcBef>
            </a:pPr>
            <a:r>
              <a:rPr lang="en-US" sz="1800" b="1">
                <a:solidFill>
                  <a:srgbClr val="000000"/>
                </a:solidFill>
                <a:latin typeface="Arial Unicode MS" pitchFamily="34" charset="-128"/>
                <a:ea typeface="+mn-ea"/>
                <a:cs typeface="+mn-cs"/>
              </a:rPr>
              <a:t>Stochastic</a:t>
            </a:r>
          </a:p>
        </p:txBody>
      </p:sp>
      <p:sp>
        <p:nvSpPr>
          <p:cNvPr id="17443" name="Rectangle 13"/>
          <p:cNvSpPr>
            <a:spLocks noChangeArrowheads="1"/>
          </p:cNvSpPr>
          <p:nvPr/>
        </p:nvSpPr>
        <p:spPr bwMode="auto">
          <a:xfrm>
            <a:off x="928688" y="2000250"/>
            <a:ext cx="5572138" cy="3786204"/>
          </a:xfrm>
          <a:prstGeom prst="rect">
            <a:avLst/>
          </a:prstGeom>
          <a:noFill/>
          <a:ln w="9525">
            <a:solidFill>
              <a:schemeClr val="tx1"/>
            </a:solidFill>
            <a:miter lim="800000"/>
            <a:headEnd/>
            <a:tailEnd/>
          </a:ln>
        </p:spPr>
        <p:txBody>
          <a:bodyPr wrap="none" anchor="ctr"/>
          <a:lstStyle/>
          <a:p>
            <a:endParaRPr lang="en-US" sz="2000" b="1">
              <a:solidFill>
                <a:srgbClr val="000000"/>
              </a:solidFill>
              <a:ea typeface="+mn-ea"/>
              <a:cs typeface="+mn-cs"/>
            </a:endParaRPr>
          </a:p>
        </p:txBody>
      </p:sp>
      <p:sp>
        <p:nvSpPr>
          <p:cNvPr id="17444" name="Line 14"/>
          <p:cNvSpPr>
            <a:spLocks noChangeShapeType="1"/>
          </p:cNvSpPr>
          <p:nvPr/>
        </p:nvSpPr>
        <p:spPr bwMode="auto">
          <a:xfrm flipH="1">
            <a:off x="3428992" y="2143125"/>
            <a:ext cx="46046" cy="3643329"/>
          </a:xfrm>
          <a:prstGeom prst="line">
            <a:avLst/>
          </a:prstGeom>
          <a:noFill/>
          <a:ln w="9525">
            <a:solidFill>
              <a:schemeClr val="tx1"/>
            </a:solidFill>
            <a:round/>
            <a:headEnd/>
            <a:tailEnd/>
          </a:ln>
        </p:spPr>
        <p:txBody>
          <a:bodyPr/>
          <a:lstStyle/>
          <a:p>
            <a:endParaRPr lang="en-US" b="1">
              <a:solidFill>
                <a:srgbClr val="000000"/>
              </a:solidFill>
              <a:ea typeface="+mn-ea"/>
              <a:cs typeface="+mn-cs"/>
            </a:endParaRPr>
          </a:p>
        </p:txBody>
      </p:sp>
      <p:sp>
        <p:nvSpPr>
          <p:cNvPr id="17445" name="Rectangle 23"/>
          <p:cNvSpPr>
            <a:spLocks noChangeArrowheads="1"/>
          </p:cNvSpPr>
          <p:nvPr/>
        </p:nvSpPr>
        <p:spPr bwMode="auto">
          <a:xfrm>
            <a:off x="3857620" y="5072074"/>
            <a:ext cx="2214563" cy="642938"/>
          </a:xfrm>
          <a:prstGeom prst="rect">
            <a:avLst/>
          </a:prstGeom>
          <a:noFill/>
          <a:ln w="9525">
            <a:solidFill>
              <a:schemeClr val="accent2"/>
            </a:solidFill>
            <a:miter lim="800000"/>
            <a:headEnd/>
            <a:tailEnd/>
          </a:ln>
        </p:spPr>
        <p:txBody>
          <a:bodyPr/>
          <a:lstStyle/>
          <a:p>
            <a:pPr marL="342900" indent="-342900">
              <a:spcBef>
                <a:spcPct val="20000"/>
              </a:spcBef>
            </a:pPr>
            <a:r>
              <a:rPr lang="en-US" sz="1800" b="1">
                <a:solidFill>
                  <a:srgbClr val="3333CC"/>
                </a:solidFill>
                <a:latin typeface="Arial Unicode MS" pitchFamily="34" charset="-128"/>
                <a:ea typeface="+mn-ea"/>
                <a:cs typeface="+mn-cs"/>
              </a:rPr>
              <a:t>More sophisticated reasoning</a:t>
            </a:r>
          </a:p>
        </p:txBody>
      </p:sp>
      <p:sp>
        <p:nvSpPr>
          <p:cNvPr id="17446" name="Rectangle 24"/>
          <p:cNvSpPr>
            <a:spLocks noChangeArrowheads="1"/>
          </p:cNvSpPr>
          <p:nvPr/>
        </p:nvSpPr>
        <p:spPr bwMode="auto">
          <a:xfrm>
            <a:off x="3571875" y="3357563"/>
            <a:ext cx="2143125" cy="714375"/>
          </a:xfrm>
          <a:prstGeom prst="rect">
            <a:avLst/>
          </a:prstGeom>
          <a:noFill/>
          <a:ln w="9525">
            <a:solidFill>
              <a:schemeClr val="accent2"/>
            </a:solidFill>
            <a:miter lim="800000"/>
            <a:headEnd/>
            <a:tailEnd/>
          </a:ln>
        </p:spPr>
        <p:txBody>
          <a:bodyPr/>
          <a:lstStyle/>
          <a:p>
            <a:pPr marL="273050" indent="-342900"/>
            <a:r>
              <a:rPr lang="en-US" sz="1800" b="1">
                <a:solidFill>
                  <a:srgbClr val="3333CC"/>
                </a:solidFill>
                <a:latin typeface="Arial Unicode MS" pitchFamily="34" charset="-128"/>
                <a:ea typeface="+mn-ea"/>
                <a:cs typeface="+mn-cs"/>
              </a:rPr>
              <a:t>More sophisticated reasoning</a:t>
            </a:r>
          </a:p>
        </p:txBody>
      </p:sp>
      <p:sp>
        <p:nvSpPr>
          <p:cNvPr id="17447" name="Rectangle 9"/>
          <p:cNvSpPr>
            <a:spLocks noChangeArrowheads="1"/>
          </p:cNvSpPr>
          <p:nvPr/>
        </p:nvSpPr>
        <p:spPr bwMode="auto">
          <a:xfrm>
            <a:off x="-571500" y="2214563"/>
            <a:ext cx="2214563" cy="642937"/>
          </a:xfrm>
          <a:prstGeom prst="rect">
            <a:avLst/>
          </a:prstGeom>
          <a:noFill/>
          <a:ln w="9525">
            <a:noFill/>
            <a:miter lim="800000"/>
            <a:headEnd/>
            <a:tailEnd/>
          </a:ln>
        </p:spPr>
        <p:txBody>
          <a:bodyPr/>
          <a:lstStyle/>
          <a:p>
            <a:pPr marL="342900" indent="-342900" algn="ctr">
              <a:lnSpc>
                <a:spcPct val="75000"/>
              </a:lnSpc>
              <a:spcBef>
                <a:spcPct val="20000"/>
              </a:spcBef>
            </a:pPr>
            <a:r>
              <a:rPr lang="en-US" sz="1800" b="1">
                <a:solidFill>
                  <a:srgbClr val="000000"/>
                </a:solidFill>
                <a:latin typeface="Arial Unicode MS" pitchFamily="34" charset="-128"/>
                <a:ea typeface="+mn-ea"/>
                <a:cs typeface="+mn-cs"/>
              </a:rPr>
              <a:t>CSPs</a:t>
            </a:r>
          </a:p>
        </p:txBody>
      </p:sp>
      <p:sp>
        <p:nvSpPr>
          <p:cNvPr id="17448" name="Rectangle 9"/>
          <p:cNvSpPr>
            <a:spLocks noChangeArrowheads="1"/>
          </p:cNvSpPr>
          <p:nvPr/>
        </p:nvSpPr>
        <p:spPr bwMode="auto">
          <a:xfrm>
            <a:off x="857250" y="3143250"/>
            <a:ext cx="1512888" cy="503238"/>
          </a:xfrm>
          <a:prstGeom prst="rect">
            <a:avLst/>
          </a:prstGeom>
          <a:noFill/>
          <a:ln w="9525">
            <a:noFill/>
            <a:miter lim="800000"/>
            <a:headEnd/>
            <a:tailEnd/>
          </a:ln>
        </p:spPr>
        <p:txBody>
          <a:bodyPr/>
          <a:lstStyle/>
          <a:p>
            <a:pPr marL="342900" indent="-342900">
              <a:lnSpc>
                <a:spcPct val="75000"/>
              </a:lnSpc>
              <a:spcBef>
                <a:spcPct val="20000"/>
              </a:spcBef>
            </a:pPr>
            <a:r>
              <a:rPr lang="en-US" sz="1800" b="1" i="1">
                <a:solidFill>
                  <a:srgbClr val="000000"/>
                </a:solidFill>
                <a:latin typeface="Arial Unicode MS" pitchFamily="34" charset="-128"/>
                <a:ea typeface="+mn-ea"/>
                <a:cs typeface="+mn-cs"/>
              </a:rPr>
              <a:t>Logics</a:t>
            </a:r>
          </a:p>
        </p:txBody>
      </p:sp>
      <p:sp>
        <p:nvSpPr>
          <p:cNvPr id="17449" name="Rectangle 9"/>
          <p:cNvSpPr>
            <a:spLocks noChangeArrowheads="1"/>
          </p:cNvSpPr>
          <p:nvPr/>
        </p:nvSpPr>
        <p:spPr bwMode="auto">
          <a:xfrm>
            <a:off x="1000125" y="4429125"/>
            <a:ext cx="2714625" cy="500063"/>
          </a:xfrm>
          <a:prstGeom prst="rect">
            <a:avLst/>
          </a:prstGeom>
          <a:noFill/>
          <a:ln w="9525">
            <a:noFill/>
            <a:miter lim="800000"/>
            <a:headEnd/>
            <a:tailEnd/>
          </a:ln>
        </p:spPr>
        <p:txBody>
          <a:bodyPr/>
          <a:lstStyle/>
          <a:p>
            <a:pPr marL="342900" indent="-342900">
              <a:lnSpc>
                <a:spcPct val="75000"/>
              </a:lnSpc>
              <a:spcBef>
                <a:spcPct val="20000"/>
              </a:spcBef>
            </a:pPr>
            <a:r>
              <a:rPr lang="en-US" sz="1800" b="1" i="1">
                <a:solidFill>
                  <a:srgbClr val="000000"/>
                </a:solidFill>
                <a:latin typeface="Arial Unicode MS" pitchFamily="34" charset="-128"/>
                <a:ea typeface="+mn-ea"/>
                <a:cs typeface="+mn-cs"/>
              </a:rPr>
              <a:t>Hierarchical  Task Networks</a:t>
            </a:r>
          </a:p>
        </p:txBody>
      </p:sp>
      <p:cxnSp>
        <p:nvCxnSpPr>
          <p:cNvPr id="31" name="Straight Connector 30"/>
          <p:cNvCxnSpPr/>
          <p:nvPr/>
        </p:nvCxnSpPr>
        <p:spPr>
          <a:xfrm flipV="1">
            <a:off x="857250" y="3071813"/>
            <a:ext cx="5500688" cy="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857250" y="4357688"/>
            <a:ext cx="5500688" cy="1587"/>
          </a:xfrm>
          <a:prstGeom prst="line">
            <a:avLst/>
          </a:prstGeom>
        </p:spPr>
        <p:style>
          <a:lnRef idx="1">
            <a:schemeClr val="dk1"/>
          </a:lnRef>
          <a:fillRef idx="0">
            <a:schemeClr val="dk1"/>
          </a:fillRef>
          <a:effectRef idx="0">
            <a:schemeClr val="dk1"/>
          </a:effectRef>
          <a:fontRef idx="minor">
            <a:schemeClr val="tx1"/>
          </a:fontRef>
        </p:style>
      </p:cxnSp>
      <p:sp>
        <p:nvSpPr>
          <p:cNvPr id="17452" name="Rectangle 9"/>
          <p:cNvSpPr>
            <a:spLocks noChangeArrowheads="1"/>
          </p:cNvSpPr>
          <p:nvPr/>
        </p:nvSpPr>
        <p:spPr bwMode="auto">
          <a:xfrm>
            <a:off x="3571875" y="3071813"/>
            <a:ext cx="2000250" cy="503237"/>
          </a:xfrm>
          <a:prstGeom prst="rect">
            <a:avLst/>
          </a:prstGeom>
          <a:noFill/>
          <a:ln w="9525">
            <a:noFill/>
            <a:miter lim="800000"/>
            <a:headEnd/>
            <a:tailEnd/>
          </a:ln>
        </p:spPr>
        <p:txBody>
          <a:bodyPr/>
          <a:lstStyle/>
          <a:p>
            <a:pPr marL="342900" indent="-342900">
              <a:lnSpc>
                <a:spcPct val="75000"/>
              </a:lnSpc>
              <a:spcBef>
                <a:spcPct val="20000"/>
              </a:spcBef>
            </a:pPr>
            <a:r>
              <a:rPr lang="en-US" sz="1800" b="1" i="1">
                <a:solidFill>
                  <a:srgbClr val="000000"/>
                </a:solidFill>
                <a:latin typeface="Arial Unicode MS" pitchFamily="34" charset="-128"/>
                <a:ea typeface="+mn-ea"/>
                <a:cs typeface="+mn-cs"/>
              </a:rPr>
              <a:t>Belief Nets</a:t>
            </a:r>
          </a:p>
        </p:txBody>
      </p:sp>
      <p:sp>
        <p:nvSpPr>
          <p:cNvPr id="17453" name="Rectangle 9"/>
          <p:cNvSpPr>
            <a:spLocks noChangeArrowheads="1"/>
          </p:cNvSpPr>
          <p:nvPr/>
        </p:nvSpPr>
        <p:spPr bwMode="auto">
          <a:xfrm>
            <a:off x="928688" y="2000250"/>
            <a:ext cx="2428875" cy="503238"/>
          </a:xfrm>
          <a:prstGeom prst="rect">
            <a:avLst/>
          </a:prstGeom>
          <a:noFill/>
          <a:ln w="9525">
            <a:noFill/>
            <a:miter lim="800000"/>
            <a:headEnd/>
            <a:tailEnd/>
          </a:ln>
        </p:spPr>
        <p:txBody>
          <a:bodyPr/>
          <a:lstStyle/>
          <a:p>
            <a:pPr marL="342900" indent="-342900">
              <a:lnSpc>
                <a:spcPct val="75000"/>
              </a:lnSpc>
              <a:spcBef>
                <a:spcPct val="20000"/>
              </a:spcBef>
            </a:pPr>
            <a:r>
              <a:rPr lang="en-US" sz="1800" b="1" i="1">
                <a:solidFill>
                  <a:srgbClr val="000000"/>
                </a:solidFill>
                <a:latin typeface="Arial Unicode MS" pitchFamily="34" charset="-128"/>
                <a:ea typeface="+mn-ea"/>
                <a:cs typeface="+mn-cs"/>
              </a:rPr>
              <a:t>Vars + Constraints</a:t>
            </a:r>
          </a:p>
        </p:txBody>
      </p:sp>
      <p:sp>
        <p:nvSpPr>
          <p:cNvPr id="17454" name="Rectangle 9"/>
          <p:cNvSpPr>
            <a:spLocks noChangeArrowheads="1"/>
          </p:cNvSpPr>
          <p:nvPr/>
        </p:nvSpPr>
        <p:spPr bwMode="auto">
          <a:xfrm>
            <a:off x="3500430" y="4429132"/>
            <a:ext cx="3429024" cy="714380"/>
          </a:xfrm>
          <a:prstGeom prst="rect">
            <a:avLst/>
          </a:prstGeom>
          <a:noFill/>
          <a:ln w="9525">
            <a:noFill/>
            <a:miter lim="800000"/>
            <a:headEnd/>
            <a:tailEnd/>
          </a:ln>
        </p:spPr>
        <p:txBody>
          <a:bodyPr/>
          <a:lstStyle/>
          <a:p>
            <a:pPr marL="342900" indent="-342900">
              <a:lnSpc>
                <a:spcPct val="75000"/>
              </a:lnSpc>
              <a:spcBef>
                <a:spcPct val="20000"/>
              </a:spcBef>
            </a:pPr>
            <a:r>
              <a:rPr lang="en-US" sz="1800" b="1" i="1" dirty="0" smtClean="0">
                <a:solidFill>
                  <a:srgbClr val="000000"/>
                </a:solidFill>
                <a:latin typeface="Arial Unicode MS" pitchFamily="34" charset="-128"/>
                <a:ea typeface="+mn-ea"/>
                <a:cs typeface="+mn-cs"/>
              </a:rPr>
              <a:t>Markov Decision Processes  and  </a:t>
            </a:r>
          </a:p>
          <a:p>
            <a:pPr marL="342900" indent="-342900">
              <a:lnSpc>
                <a:spcPct val="75000"/>
              </a:lnSpc>
              <a:spcBef>
                <a:spcPct val="20000"/>
              </a:spcBef>
            </a:pPr>
            <a:r>
              <a:rPr lang="en-US" sz="1800" b="1" i="1" dirty="0" smtClean="0">
                <a:solidFill>
                  <a:srgbClr val="000000"/>
                </a:solidFill>
                <a:latin typeface="Arial Unicode MS" pitchFamily="34" charset="-128"/>
                <a:ea typeface="+mn-ea"/>
                <a:cs typeface="+mn-cs"/>
              </a:rPr>
              <a:t>Partially </a:t>
            </a:r>
            <a:r>
              <a:rPr lang="en-US" sz="1800" b="1" i="1" dirty="0">
                <a:solidFill>
                  <a:srgbClr val="000000"/>
                </a:solidFill>
                <a:latin typeface="Arial Unicode MS" pitchFamily="34" charset="-128"/>
                <a:ea typeface="+mn-ea"/>
                <a:cs typeface="+mn-cs"/>
              </a:rPr>
              <a:t>Observable MDP</a:t>
            </a:r>
          </a:p>
        </p:txBody>
      </p:sp>
      <p:sp>
        <p:nvSpPr>
          <p:cNvPr id="17455" name="Rectangle 16"/>
          <p:cNvSpPr>
            <a:spLocks noChangeArrowheads="1"/>
          </p:cNvSpPr>
          <p:nvPr/>
        </p:nvSpPr>
        <p:spPr bwMode="auto">
          <a:xfrm>
            <a:off x="1071562" y="2428875"/>
            <a:ext cx="2500305" cy="642938"/>
          </a:xfrm>
          <a:prstGeom prst="rect">
            <a:avLst/>
          </a:prstGeom>
          <a:noFill/>
          <a:ln w="9525">
            <a:solidFill>
              <a:schemeClr val="accent2"/>
            </a:solidFill>
            <a:miter lim="800000"/>
            <a:headEnd/>
            <a:tailEnd/>
          </a:ln>
        </p:spPr>
        <p:txBody>
          <a:bodyPr/>
          <a:lstStyle/>
          <a:p>
            <a:pPr marL="342900" indent="-342900">
              <a:spcBef>
                <a:spcPct val="20000"/>
              </a:spcBef>
            </a:pPr>
            <a:r>
              <a:rPr lang="en-US" sz="1800" b="1" dirty="0" smtClean="0">
                <a:solidFill>
                  <a:srgbClr val="3333CC"/>
                </a:solidFill>
                <a:latin typeface="Arial Unicode MS" pitchFamily="34" charset="-128"/>
                <a:ea typeface="+mn-ea"/>
                <a:cs typeface="+mn-cs"/>
              </a:rPr>
              <a:t>Techniques to study</a:t>
            </a:r>
          </a:p>
          <a:p>
            <a:pPr marL="342900" indent="-342900">
              <a:spcBef>
                <a:spcPct val="20000"/>
              </a:spcBef>
            </a:pPr>
            <a:r>
              <a:rPr lang="en-US" sz="1800" b="1" dirty="0" smtClean="0">
                <a:solidFill>
                  <a:srgbClr val="3333CC"/>
                </a:solidFill>
                <a:latin typeface="Arial Unicode MS" pitchFamily="34" charset="-128"/>
                <a:ea typeface="+mn-ea"/>
                <a:cs typeface="+mn-cs"/>
              </a:rPr>
              <a:t>SLS Performance</a:t>
            </a:r>
            <a:endParaRPr lang="en-US" sz="1800" b="1" dirty="0">
              <a:solidFill>
                <a:srgbClr val="3333CC"/>
              </a:solidFill>
              <a:latin typeface="Arial Unicode MS" pitchFamily="34" charset="-128"/>
              <a:ea typeface="+mn-ea"/>
              <a:cs typeface="+mn-cs"/>
            </a:endParaRPr>
          </a:p>
        </p:txBody>
      </p:sp>
      <p:sp>
        <p:nvSpPr>
          <p:cNvPr id="17456" name="Rectangle 9"/>
          <p:cNvSpPr>
            <a:spLocks noChangeArrowheads="1"/>
          </p:cNvSpPr>
          <p:nvPr/>
        </p:nvSpPr>
        <p:spPr bwMode="auto">
          <a:xfrm>
            <a:off x="3429000" y="4071938"/>
            <a:ext cx="3214688" cy="503237"/>
          </a:xfrm>
          <a:prstGeom prst="rect">
            <a:avLst/>
          </a:prstGeom>
          <a:noFill/>
          <a:ln w="9525">
            <a:noFill/>
            <a:miter lim="800000"/>
            <a:headEnd/>
            <a:tailEnd/>
          </a:ln>
        </p:spPr>
        <p:txBody>
          <a:bodyPr/>
          <a:lstStyle/>
          <a:p>
            <a:pPr marL="342900" indent="-342900">
              <a:lnSpc>
                <a:spcPct val="75000"/>
              </a:lnSpc>
              <a:spcBef>
                <a:spcPct val="20000"/>
              </a:spcBef>
            </a:pPr>
            <a:r>
              <a:rPr lang="en-US" sz="1800" b="1" i="1">
                <a:solidFill>
                  <a:srgbClr val="000000"/>
                </a:solidFill>
                <a:latin typeface="Arial Unicode MS" pitchFamily="34" charset="-128"/>
                <a:ea typeface="+mn-ea"/>
                <a:cs typeface="+mn-cs"/>
              </a:rPr>
              <a:t>Markov Chains and HMMs</a:t>
            </a:r>
          </a:p>
        </p:txBody>
      </p:sp>
      <p:sp>
        <p:nvSpPr>
          <p:cNvPr id="17457" name="Rectangle 9"/>
          <p:cNvSpPr>
            <a:spLocks noChangeArrowheads="1"/>
          </p:cNvSpPr>
          <p:nvPr/>
        </p:nvSpPr>
        <p:spPr bwMode="auto">
          <a:xfrm>
            <a:off x="1000125" y="4929188"/>
            <a:ext cx="2714625" cy="500062"/>
          </a:xfrm>
          <a:prstGeom prst="rect">
            <a:avLst/>
          </a:prstGeom>
          <a:noFill/>
          <a:ln w="9525">
            <a:noFill/>
            <a:miter lim="800000"/>
            <a:headEnd/>
            <a:tailEnd/>
          </a:ln>
        </p:spPr>
        <p:txBody>
          <a:bodyPr/>
          <a:lstStyle/>
          <a:p>
            <a:pPr marL="342900" indent="-342900">
              <a:lnSpc>
                <a:spcPct val="75000"/>
              </a:lnSpc>
              <a:spcBef>
                <a:spcPct val="20000"/>
              </a:spcBef>
            </a:pPr>
            <a:r>
              <a:rPr lang="en-US" sz="1800" b="1" i="1">
                <a:solidFill>
                  <a:srgbClr val="000000"/>
                </a:solidFill>
                <a:latin typeface="Arial Unicode MS" pitchFamily="34" charset="-128"/>
                <a:ea typeface="+mn-ea"/>
                <a:cs typeface="+mn-cs"/>
              </a:rPr>
              <a:t>Partial Order Planning</a:t>
            </a:r>
          </a:p>
        </p:txBody>
      </p:sp>
      <p:sp>
        <p:nvSpPr>
          <p:cNvPr id="17458" name="Rectangle 9"/>
          <p:cNvSpPr>
            <a:spLocks noChangeArrowheads="1"/>
          </p:cNvSpPr>
          <p:nvPr/>
        </p:nvSpPr>
        <p:spPr bwMode="auto">
          <a:xfrm>
            <a:off x="1357313" y="3429000"/>
            <a:ext cx="2143125" cy="285750"/>
          </a:xfrm>
          <a:prstGeom prst="rect">
            <a:avLst/>
          </a:prstGeom>
          <a:noFill/>
          <a:ln w="9525">
            <a:noFill/>
            <a:miter lim="800000"/>
            <a:headEnd/>
            <a:tailEnd/>
          </a:ln>
        </p:spPr>
        <p:txBody>
          <a:bodyPr/>
          <a:lstStyle/>
          <a:p>
            <a:pPr marL="342900" indent="-342900">
              <a:lnSpc>
                <a:spcPct val="75000"/>
              </a:lnSpc>
              <a:spcBef>
                <a:spcPct val="20000"/>
              </a:spcBef>
            </a:pPr>
            <a:r>
              <a:rPr lang="en-US" sz="1800" b="1" i="1">
                <a:solidFill>
                  <a:srgbClr val="000000"/>
                </a:solidFill>
                <a:latin typeface="Arial Unicode MS" pitchFamily="34" charset="-128"/>
                <a:ea typeface="+mn-ea"/>
                <a:cs typeface="+mn-cs"/>
              </a:rPr>
              <a:t>First Order Logics</a:t>
            </a:r>
          </a:p>
        </p:txBody>
      </p:sp>
      <p:sp>
        <p:nvSpPr>
          <p:cNvPr id="17459" name="Rectangle 9"/>
          <p:cNvSpPr>
            <a:spLocks noChangeArrowheads="1"/>
          </p:cNvSpPr>
          <p:nvPr/>
        </p:nvSpPr>
        <p:spPr bwMode="auto">
          <a:xfrm>
            <a:off x="1143000" y="3714750"/>
            <a:ext cx="2643188" cy="285750"/>
          </a:xfrm>
          <a:prstGeom prst="rect">
            <a:avLst/>
          </a:prstGeom>
          <a:noFill/>
          <a:ln w="9525">
            <a:noFill/>
            <a:miter lim="800000"/>
            <a:headEnd/>
            <a:tailEnd/>
          </a:ln>
        </p:spPr>
        <p:txBody>
          <a:bodyPr/>
          <a:lstStyle/>
          <a:p>
            <a:pPr marL="342900" indent="-342900">
              <a:lnSpc>
                <a:spcPct val="75000"/>
              </a:lnSpc>
              <a:spcBef>
                <a:spcPct val="20000"/>
              </a:spcBef>
            </a:pPr>
            <a:r>
              <a:rPr lang="en-US" sz="1800" b="1" i="1">
                <a:solidFill>
                  <a:srgbClr val="000000"/>
                </a:solidFill>
                <a:latin typeface="Arial Unicode MS" pitchFamily="34" charset="-128"/>
                <a:ea typeface="+mn-ea"/>
                <a:cs typeface="+mn-cs"/>
              </a:rPr>
              <a:t>Temporal reasoning</a:t>
            </a:r>
          </a:p>
        </p:txBody>
      </p:sp>
      <p:sp>
        <p:nvSpPr>
          <p:cNvPr id="17460" name="Rectangle 9"/>
          <p:cNvSpPr>
            <a:spLocks noChangeArrowheads="1"/>
          </p:cNvSpPr>
          <p:nvPr/>
        </p:nvSpPr>
        <p:spPr bwMode="auto">
          <a:xfrm>
            <a:off x="1000125" y="4000500"/>
            <a:ext cx="2643188" cy="285750"/>
          </a:xfrm>
          <a:prstGeom prst="rect">
            <a:avLst/>
          </a:prstGeom>
          <a:noFill/>
          <a:ln w="9525">
            <a:noFill/>
            <a:miter lim="800000"/>
            <a:headEnd/>
            <a:tailEnd/>
          </a:ln>
        </p:spPr>
        <p:txBody>
          <a:bodyPr/>
          <a:lstStyle/>
          <a:p>
            <a:pPr marL="342900" indent="-342900">
              <a:lnSpc>
                <a:spcPct val="75000"/>
              </a:lnSpc>
              <a:spcBef>
                <a:spcPct val="20000"/>
              </a:spcBef>
            </a:pPr>
            <a:r>
              <a:rPr lang="en-US" sz="1800" b="1" i="1">
                <a:solidFill>
                  <a:srgbClr val="000000"/>
                </a:solidFill>
                <a:latin typeface="Arial Unicode MS" pitchFamily="34" charset="-128"/>
                <a:ea typeface="+mn-ea"/>
                <a:cs typeface="+mn-cs"/>
              </a:rPr>
              <a:t>Description Logics</a:t>
            </a:r>
          </a:p>
        </p:txBody>
      </p:sp>
      <p:sp>
        <p:nvSpPr>
          <p:cNvPr id="58" name="Rectangle 2"/>
          <p:cNvSpPr txBox="1">
            <a:spLocks noChangeArrowheads="1"/>
          </p:cNvSpPr>
          <p:nvPr/>
        </p:nvSpPr>
        <p:spPr bwMode="auto">
          <a:xfrm>
            <a:off x="4000500" y="0"/>
            <a:ext cx="4429125" cy="685800"/>
          </a:xfrm>
          <a:prstGeom prst="rect">
            <a:avLst/>
          </a:prstGeom>
          <a:noFill/>
          <a:ln w="9525">
            <a:noFill/>
            <a:miter lim="800000"/>
            <a:headEnd/>
            <a:tailEnd/>
          </a:ln>
          <a:effectLst/>
        </p:spPr>
        <p:txBody>
          <a:bodyPr lIns="90000" tIns="46800" rIns="90000" bIns="46800" anchor="ctr"/>
          <a:lstStyle/>
          <a:p>
            <a:pPr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600" b="1" kern="0" dirty="0">
                <a:solidFill>
                  <a:srgbClr val="000000"/>
                </a:solidFill>
                <a:latin typeface="Arial Unicode MS"/>
                <a:ea typeface="+mn-ea"/>
                <a:cs typeface="+mn-cs"/>
              </a:rPr>
              <a:t>After 322 …..</a:t>
            </a:r>
          </a:p>
        </p:txBody>
      </p:sp>
      <p:sp>
        <p:nvSpPr>
          <p:cNvPr id="59" name="Rectangle 2"/>
          <p:cNvSpPr txBox="1">
            <a:spLocks noChangeArrowheads="1"/>
          </p:cNvSpPr>
          <p:nvPr/>
        </p:nvSpPr>
        <p:spPr bwMode="auto">
          <a:xfrm>
            <a:off x="785813" y="500063"/>
            <a:ext cx="3286125" cy="542925"/>
          </a:xfrm>
          <a:prstGeom prst="rect">
            <a:avLst/>
          </a:prstGeom>
          <a:noFill/>
          <a:ln w="9525">
            <a:solidFill>
              <a:schemeClr val="accent2"/>
            </a:solidFill>
            <a:miter lim="800000"/>
            <a:headEnd/>
            <a:tailEnd/>
          </a:ln>
          <a:effectLst/>
        </p:spPr>
        <p:txBody>
          <a:bodyPr lIns="90000" tIns="46800" rIns="90000" bIns="46800" anchor="ctr"/>
          <a:lstStyle/>
          <a:p>
            <a:pPr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200" b="1" kern="0" dirty="0">
                <a:solidFill>
                  <a:srgbClr val="3333CC"/>
                </a:solidFill>
                <a:latin typeface="Arial Unicode MS"/>
                <a:ea typeface="+mn-ea"/>
                <a:cs typeface="+mn-cs"/>
              </a:rPr>
              <a:t>322 big picture</a:t>
            </a:r>
          </a:p>
        </p:txBody>
      </p:sp>
      <p:sp>
        <p:nvSpPr>
          <p:cNvPr id="61" name="Rectangle 2"/>
          <p:cNvSpPr txBox="1">
            <a:spLocks noChangeArrowheads="1"/>
          </p:cNvSpPr>
          <p:nvPr/>
        </p:nvSpPr>
        <p:spPr bwMode="auto">
          <a:xfrm>
            <a:off x="857224" y="6000768"/>
            <a:ext cx="4714875" cy="685800"/>
          </a:xfrm>
          <a:prstGeom prst="rect">
            <a:avLst/>
          </a:prstGeom>
          <a:noFill/>
          <a:ln w="9525">
            <a:solidFill>
              <a:schemeClr val="accent2"/>
            </a:solidFill>
            <a:miter lim="800000"/>
            <a:headEnd/>
            <a:tailEnd/>
          </a:ln>
          <a:effectLst/>
        </p:spPr>
        <p:txBody>
          <a:bodyPr lIns="90000" tIns="46800" rIns="90000" bIns="46800" anchor="ctr"/>
          <a:lstStyle/>
          <a:p>
            <a:pPr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600" b="1" i="1" kern="0" dirty="0">
                <a:solidFill>
                  <a:srgbClr val="3333CC"/>
                </a:solidFill>
                <a:latin typeface="Arial Unicode MS"/>
                <a:ea typeface="+mn-ea"/>
                <a:cs typeface="+mn-cs"/>
              </a:rPr>
              <a:t>Applications of AI</a:t>
            </a:r>
          </a:p>
        </p:txBody>
      </p:sp>
      <p:sp>
        <p:nvSpPr>
          <p:cNvPr id="62" name="Rectangle 23"/>
          <p:cNvSpPr>
            <a:spLocks noChangeArrowheads="1"/>
          </p:cNvSpPr>
          <p:nvPr/>
        </p:nvSpPr>
        <p:spPr bwMode="auto">
          <a:xfrm>
            <a:off x="6715125" y="2857500"/>
            <a:ext cx="2428875" cy="1285875"/>
          </a:xfrm>
          <a:prstGeom prst="rect">
            <a:avLst/>
          </a:prstGeom>
          <a:noFill/>
          <a:ln w="9525">
            <a:solidFill>
              <a:schemeClr val="accent3"/>
            </a:solidFill>
            <a:miter lim="800000"/>
            <a:headEnd/>
            <a:tailEnd/>
          </a:ln>
        </p:spPr>
        <p:txBody>
          <a:bodyPr/>
          <a:lstStyle/>
          <a:p>
            <a:pPr marL="342900" indent="-342900">
              <a:spcBef>
                <a:spcPct val="20000"/>
              </a:spcBef>
              <a:defRPr/>
            </a:pPr>
            <a:r>
              <a:rPr lang="en-US" sz="1800" b="1" i="1" dirty="0">
                <a:solidFill>
                  <a:srgbClr val="3333CC"/>
                </a:solidFill>
                <a:latin typeface="Arial Unicode MS" pitchFamily="34" charset="-128"/>
                <a:ea typeface="+mn-ea"/>
                <a:cs typeface="+mn-cs"/>
              </a:rPr>
              <a:t>Where are the components of our representations coming from?</a:t>
            </a:r>
          </a:p>
        </p:txBody>
      </p:sp>
      <p:sp>
        <p:nvSpPr>
          <p:cNvPr id="63" name="Rectangle 23"/>
          <p:cNvSpPr>
            <a:spLocks noChangeArrowheads="1"/>
          </p:cNvSpPr>
          <p:nvPr/>
        </p:nvSpPr>
        <p:spPr bwMode="auto">
          <a:xfrm>
            <a:off x="6715125" y="4143375"/>
            <a:ext cx="2428875" cy="1285875"/>
          </a:xfrm>
          <a:prstGeom prst="rect">
            <a:avLst/>
          </a:prstGeom>
          <a:noFill/>
          <a:ln w="9525">
            <a:solidFill>
              <a:schemeClr val="accent3"/>
            </a:solidFill>
            <a:miter lim="800000"/>
            <a:headEnd/>
            <a:tailEnd/>
          </a:ln>
        </p:spPr>
        <p:txBody>
          <a:bodyPr/>
          <a:lstStyle/>
          <a:p>
            <a:pPr marL="342900" indent="-342900">
              <a:spcBef>
                <a:spcPct val="20000"/>
              </a:spcBef>
              <a:defRPr/>
            </a:pPr>
            <a:r>
              <a:rPr lang="en-US" sz="1800" b="1" i="1" dirty="0">
                <a:solidFill>
                  <a:srgbClr val="3333CC"/>
                </a:solidFill>
                <a:latin typeface="Arial Unicode MS" pitchFamily="34" charset="-128"/>
                <a:ea typeface="+mn-ea"/>
                <a:cs typeface="+mn-cs"/>
              </a:rPr>
              <a:t>The probabilities?</a:t>
            </a:r>
          </a:p>
          <a:p>
            <a:pPr marL="342900" indent="-342900">
              <a:spcBef>
                <a:spcPct val="20000"/>
              </a:spcBef>
              <a:defRPr/>
            </a:pPr>
            <a:r>
              <a:rPr lang="en-US" sz="1800" b="1" i="1" dirty="0">
                <a:solidFill>
                  <a:srgbClr val="3333CC"/>
                </a:solidFill>
                <a:latin typeface="Arial Unicode MS" pitchFamily="34" charset="-128"/>
                <a:ea typeface="+mn-ea"/>
                <a:cs typeface="+mn-cs"/>
              </a:rPr>
              <a:t>The utilities?</a:t>
            </a:r>
          </a:p>
          <a:p>
            <a:pPr marL="342900" indent="-342900">
              <a:spcBef>
                <a:spcPct val="20000"/>
              </a:spcBef>
              <a:defRPr/>
            </a:pPr>
            <a:r>
              <a:rPr lang="en-US" sz="1800" b="1" i="1" dirty="0">
                <a:solidFill>
                  <a:srgbClr val="3333CC"/>
                </a:solidFill>
                <a:latin typeface="Arial Unicode MS" pitchFamily="34" charset="-128"/>
                <a:ea typeface="+mn-ea"/>
                <a:cs typeface="+mn-cs"/>
              </a:rPr>
              <a:t>The logical formulas?</a:t>
            </a:r>
          </a:p>
        </p:txBody>
      </p:sp>
      <p:sp>
        <p:nvSpPr>
          <p:cNvPr id="64" name="Rectangle 23"/>
          <p:cNvSpPr>
            <a:spLocks noChangeArrowheads="1"/>
          </p:cNvSpPr>
          <p:nvPr/>
        </p:nvSpPr>
        <p:spPr bwMode="auto">
          <a:xfrm>
            <a:off x="6715125" y="5357813"/>
            <a:ext cx="2428875" cy="785812"/>
          </a:xfrm>
          <a:prstGeom prst="rect">
            <a:avLst/>
          </a:prstGeom>
          <a:noFill/>
          <a:ln w="9525">
            <a:solidFill>
              <a:schemeClr val="accent3"/>
            </a:solidFill>
            <a:miter lim="800000"/>
            <a:headEnd/>
            <a:tailEnd/>
          </a:ln>
        </p:spPr>
        <p:txBody>
          <a:bodyPr/>
          <a:lstStyle/>
          <a:p>
            <a:pPr marL="342900" indent="-342900">
              <a:spcBef>
                <a:spcPct val="20000"/>
              </a:spcBef>
              <a:defRPr/>
            </a:pPr>
            <a:r>
              <a:rPr lang="en-US" sz="1800" b="1" i="1" dirty="0">
                <a:solidFill>
                  <a:srgbClr val="3333CC"/>
                </a:solidFill>
                <a:latin typeface="Arial Unicode MS" pitchFamily="34" charset="-128"/>
                <a:ea typeface="+mn-ea"/>
                <a:cs typeface="+mn-cs"/>
              </a:rPr>
              <a:t>From people and from data!</a:t>
            </a:r>
          </a:p>
        </p:txBody>
      </p:sp>
      <p:sp>
        <p:nvSpPr>
          <p:cNvPr id="65" name="Rectangle 23"/>
          <p:cNvSpPr>
            <a:spLocks noChangeArrowheads="1"/>
          </p:cNvSpPr>
          <p:nvPr/>
        </p:nvSpPr>
        <p:spPr bwMode="auto">
          <a:xfrm>
            <a:off x="5715000" y="642938"/>
            <a:ext cx="3857625" cy="785812"/>
          </a:xfrm>
          <a:prstGeom prst="rect">
            <a:avLst/>
          </a:prstGeom>
          <a:noFill/>
          <a:ln w="9525">
            <a:solidFill>
              <a:schemeClr val="accent3"/>
            </a:solidFill>
            <a:miter lim="800000"/>
            <a:headEnd/>
            <a:tailEnd/>
          </a:ln>
        </p:spPr>
        <p:txBody>
          <a:bodyPr/>
          <a:lstStyle/>
          <a:p>
            <a:pPr marL="342900" indent="-342900">
              <a:spcBef>
                <a:spcPct val="20000"/>
              </a:spcBef>
              <a:defRPr/>
            </a:pPr>
            <a:r>
              <a:rPr lang="en-US" sz="2400" b="1" dirty="0">
                <a:solidFill>
                  <a:srgbClr val="3333CC"/>
                </a:solidFill>
                <a:latin typeface="Arial Unicode MS" pitchFamily="34" charset="-128"/>
                <a:ea typeface="+mn-ea"/>
                <a:cs typeface="+mn-cs"/>
              </a:rPr>
              <a:t>Machine Learning</a:t>
            </a:r>
          </a:p>
          <a:p>
            <a:pPr marL="342900" indent="-342900">
              <a:spcBef>
                <a:spcPct val="20000"/>
              </a:spcBef>
              <a:defRPr/>
            </a:pPr>
            <a:r>
              <a:rPr lang="en-US" sz="2400" b="1" dirty="0">
                <a:solidFill>
                  <a:srgbClr val="3333CC"/>
                </a:solidFill>
                <a:latin typeface="Arial Unicode MS" pitchFamily="34" charset="-128"/>
                <a:ea typeface="+mn-ea"/>
                <a:cs typeface="+mn-cs"/>
              </a:rPr>
              <a:t>Knowledge Acquisition</a:t>
            </a:r>
          </a:p>
          <a:p>
            <a:pPr marL="342900" indent="-342900">
              <a:spcBef>
                <a:spcPct val="20000"/>
              </a:spcBef>
              <a:defRPr/>
            </a:pPr>
            <a:r>
              <a:rPr lang="en-US" sz="2400" b="1" dirty="0">
                <a:solidFill>
                  <a:srgbClr val="3333CC"/>
                </a:solidFill>
                <a:latin typeface="Arial Unicode MS" pitchFamily="34" charset="-128"/>
                <a:ea typeface="+mn-ea"/>
                <a:cs typeface="+mn-cs"/>
              </a:rPr>
              <a:t>Preference Elicitation</a:t>
            </a:r>
          </a:p>
          <a:p>
            <a:pPr marL="342900" indent="-342900">
              <a:spcBef>
                <a:spcPct val="20000"/>
              </a:spcBef>
              <a:defRPr/>
            </a:pPr>
            <a:endParaRPr lang="en-US" sz="2000" b="1" i="1" dirty="0">
              <a:solidFill>
                <a:srgbClr val="3333CC"/>
              </a:solidFill>
              <a:latin typeface="Arial Unicode MS" pitchFamily="34" charset="-128"/>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a:t>CPSC 322, Lecture 1</a:t>
            </a:r>
          </a:p>
        </p:txBody>
      </p:sp>
      <p:sp>
        <p:nvSpPr>
          <p:cNvPr id="8" name="Slide Number Placeholder 5"/>
          <p:cNvSpPr>
            <a:spLocks noGrp="1"/>
          </p:cNvSpPr>
          <p:nvPr>
            <p:ph type="sldNum" sz="quarter" idx="12"/>
          </p:nvPr>
        </p:nvSpPr>
        <p:spPr/>
        <p:txBody>
          <a:bodyPr/>
          <a:lstStyle/>
          <a:p>
            <a:pPr>
              <a:defRPr/>
            </a:pPr>
            <a:r>
              <a:rPr lang="en-US"/>
              <a:t>Slide </a:t>
            </a:r>
            <a:fld id="{45D19B58-3DB4-44CA-88B0-868B392FF5DB}" type="slidenum">
              <a:rPr lang="en-US"/>
              <a:pPr>
                <a:defRPr/>
              </a:pPr>
              <a:t>13</a:t>
            </a:fld>
            <a:endParaRPr lang="en-US"/>
          </a:p>
        </p:txBody>
      </p:sp>
      <p:sp>
        <p:nvSpPr>
          <p:cNvPr id="2056" name="Rectangle 2"/>
          <p:cNvSpPr>
            <a:spLocks noGrp="1" noChangeArrowheads="1"/>
          </p:cNvSpPr>
          <p:nvPr>
            <p:ph type="title"/>
          </p:nvPr>
        </p:nvSpPr>
        <p:spPr>
          <a:xfrm>
            <a:off x="285750" y="214313"/>
            <a:ext cx="8534400" cy="685800"/>
          </a:xfrm>
        </p:spPr>
        <p:txBody>
          <a:bodyPr/>
          <a:lstStyle/>
          <a:p>
            <a:pPr eaLnBrk="1" hangingPunct="1"/>
            <a:r>
              <a:rPr lang="en-US" dirty="0" smtClean="0"/>
              <a:t>TA Evaluation Forms</a:t>
            </a:r>
            <a:endParaRPr lang="en-US" dirty="0" smtClean="0"/>
          </a:p>
        </p:txBody>
      </p:sp>
      <p:sp>
        <p:nvSpPr>
          <p:cNvPr id="2057" name="Rectangle 3"/>
          <p:cNvSpPr>
            <a:spLocks noGrp="1" noChangeArrowheads="1"/>
          </p:cNvSpPr>
          <p:nvPr>
            <p:ph type="body" idx="1"/>
          </p:nvPr>
        </p:nvSpPr>
        <p:spPr>
          <a:xfrm>
            <a:off x="0" y="714375"/>
            <a:ext cx="9144000" cy="5500688"/>
          </a:xfrm>
        </p:spPr>
        <p:txBody>
          <a:bodyPr/>
          <a:lstStyle/>
          <a:p>
            <a:pPr eaLnBrk="1" hangingPunct="1">
              <a:lnSpc>
                <a:spcPct val="60000"/>
              </a:lnSpc>
            </a:pPr>
            <a:endParaRPr lang="en-US" b="1" dirty="0" smtClean="0"/>
          </a:p>
          <a:p>
            <a:pPr eaLnBrk="1" hangingPunct="1"/>
            <a:r>
              <a:rPr lang="en-US" b="1" dirty="0" smtClean="0">
                <a:solidFill>
                  <a:schemeClr val="accent2"/>
                </a:solidFill>
              </a:rPr>
              <a:t>Please, evaluate only TAs you have interacted with for this course</a:t>
            </a:r>
            <a:endParaRPr lang="en-US" b="1" dirty="0" smtClean="0">
              <a:solidFill>
                <a:schemeClr val="accent2"/>
              </a:solidFill>
            </a:endParaRPr>
          </a:p>
        </p:txBody>
      </p:sp>
      <p:pic>
        <p:nvPicPr>
          <p:cNvPr id="2058" name="Picture 9" descr="scott.com.jpg"/>
          <p:cNvPicPr>
            <a:picLocks noChangeAspect="1"/>
          </p:cNvPicPr>
          <p:nvPr/>
        </p:nvPicPr>
        <p:blipFill>
          <a:blip r:embed="rId4" cstate="print"/>
          <a:srcRect/>
          <a:stretch>
            <a:fillRect/>
          </a:stretch>
        </p:blipFill>
        <p:spPr bwMode="auto">
          <a:xfrm>
            <a:off x="6000750" y="4286250"/>
            <a:ext cx="1357313" cy="1533525"/>
          </a:xfrm>
          <a:prstGeom prst="rect">
            <a:avLst/>
          </a:prstGeom>
          <a:noFill/>
          <a:ln w="9525">
            <a:noFill/>
            <a:miter lim="800000"/>
            <a:headEnd/>
            <a:tailEnd/>
          </a:ln>
        </p:spPr>
      </p:pic>
      <p:sp>
        <p:nvSpPr>
          <p:cNvPr id="11" name="Rectangle 3"/>
          <p:cNvSpPr txBox="1">
            <a:spLocks noChangeArrowheads="1"/>
          </p:cNvSpPr>
          <p:nvPr/>
        </p:nvSpPr>
        <p:spPr bwMode="auto">
          <a:xfrm>
            <a:off x="0" y="1928813"/>
            <a:ext cx="9144000" cy="4714875"/>
          </a:xfrm>
          <a:prstGeom prst="rect">
            <a:avLst/>
          </a:prstGeom>
          <a:noFill/>
          <a:ln w="9525">
            <a:noFill/>
            <a:miter lim="800000"/>
            <a:headEnd/>
            <a:tailEnd/>
          </a:ln>
        </p:spPr>
        <p:txBody>
          <a:bodyPr/>
          <a:lstStyle/>
          <a:p>
            <a:pPr marL="342900" indent="-342900">
              <a:spcBef>
                <a:spcPct val="20000"/>
              </a:spcBef>
              <a:defRPr/>
            </a:pPr>
            <a:r>
              <a:rPr lang="en-US" b="1" kern="0" dirty="0">
                <a:latin typeface="+mn-lt"/>
              </a:rPr>
              <a:t>Teaching Assistants</a:t>
            </a:r>
            <a:endParaRPr lang="en-US" kern="0" dirty="0">
              <a:latin typeface="+mn-lt"/>
            </a:endParaRPr>
          </a:p>
          <a:p>
            <a:pPr marL="342900" indent="-342900">
              <a:lnSpc>
                <a:spcPct val="250000"/>
              </a:lnSpc>
              <a:spcBef>
                <a:spcPct val="20000"/>
              </a:spcBef>
              <a:buFontTx/>
              <a:buChar char="•"/>
              <a:defRPr/>
            </a:pPr>
            <a:r>
              <a:rPr lang="en-US" sz="2400" b="1" kern="0" dirty="0" err="1">
                <a:latin typeface="+mn-lt"/>
              </a:rPr>
              <a:t>Hammad</a:t>
            </a:r>
            <a:r>
              <a:rPr lang="en-US" sz="2400" b="1" kern="0" dirty="0">
                <a:latin typeface="+mn-lt"/>
              </a:rPr>
              <a:t> Ali</a:t>
            </a:r>
            <a:r>
              <a:rPr lang="en-US" sz="2400" kern="0" dirty="0">
                <a:latin typeface="+mn-lt"/>
              </a:rPr>
              <a:t>  	hammada@cs.ubc.ca </a:t>
            </a:r>
          </a:p>
          <a:p>
            <a:pPr marL="342900" indent="-342900">
              <a:lnSpc>
                <a:spcPct val="250000"/>
              </a:lnSpc>
              <a:spcBef>
                <a:spcPct val="20000"/>
              </a:spcBef>
              <a:buFontTx/>
              <a:buChar char="•"/>
              <a:defRPr/>
            </a:pPr>
            <a:r>
              <a:rPr lang="en-US" sz="2400" b="1" kern="0" dirty="0">
                <a:latin typeface="+mn-lt"/>
              </a:rPr>
              <a:t>Kenneth Alton 	</a:t>
            </a:r>
            <a:r>
              <a:rPr lang="en-US" sz="2400" kern="0" dirty="0">
                <a:latin typeface="+mn-lt"/>
              </a:rPr>
              <a:t>kalton@cs.ubc.ca  </a:t>
            </a:r>
            <a:r>
              <a:rPr lang="en-US" sz="2400" i="1" kern="0" dirty="0">
                <a:latin typeface="+mn-lt"/>
              </a:rPr>
              <a:t>(will be starting Jan 18) </a:t>
            </a:r>
            <a:r>
              <a:rPr lang="en-US" sz="2400" kern="0" dirty="0">
                <a:latin typeface="+mn-lt"/>
              </a:rPr>
              <a:t>  </a:t>
            </a:r>
          </a:p>
          <a:p>
            <a:pPr marL="342900" indent="-342900">
              <a:lnSpc>
                <a:spcPct val="250000"/>
              </a:lnSpc>
              <a:spcBef>
                <a:spcPct val="20000"/>
              </a:spcBef>
              <a:buFontTx/>
              <a:buChar char="•"/>
              <a:defRPr/>
            </a:pPr>
            <a:r>
              <a:rPr lang="en-US" sz="2400" b="1" kern="0" dirty="0">
                <a:latin typeface="+mn-lt"/>
              </a:rPr>
              <a:t>Scott </a:t>
            </a:r>
            <a:r>
              <a:rPr lang="en-US" sz="2400" b="1" kern="0" dirty="0" err="1">
                <a:latin typeface="+mn-lt"/>
              </a:rPr>
              <a:t>Helmer</a:t>
            </a:r>
            <a:r>
              <a:rPr lang="en-US" sz="2400" b="1" kern="0" dirty="0">
                <a:latin typeface="+mn-lt"/>
              </a:rPr>
              <a:t> </a:t>
            </a:r>
            <a:r>
              <a:rPr lang="en-US" sz="2400" i="1" kern="0" dirty="0">
                <a:latin typeface="+mn-lt"/>
              </a:rPr>
              <a:t> 	</a:t>
            </a:r>
            <a:r>
              <a:rPr lang="en-US" sz="2400" kern="0" dirty="0">
                <a:latin typeface="+mn-lt"/>
              </a:rPr>
              <a:t>shelmer@cs.ubc.ca</a:t>
            </a:r>
            <a:r>
              <a:rPr lang="en-US" sz="2400" i="1" kern="0" dirty="0">
                <a:latin typeface="+mn-lt"/>
              </a:rPr>
              <a:t> </a:t>
            </a:r>
            <a:endParaRPr lang="en-US" sz="2400" kern="0" dirty="0">
              <a:latin typeface="+mn-lt"/>
            </a:endParaRPr>
          </a:p>
          <a:p>
            <a:pPr marL="342900" indent="-342900">
              <a:lnSpc>
                <a:spcPct val="250000"/>
              </a:lnSpc>
              <a:spcBef>
                <a:spcPct val="20000"/>
              </a:spcBef>
              <a:buFontTx/>
              <a:buChar char="•"/>
              <a:defRPr/>
            </a:pPr>
            <a:r>
              <a:rPr lang="en-US" sz="2400" b="1" kern="0" dirty="0" err="1">
                <a:latin typeface="+mn-lt"/>
              </a:rPr>
              <a:t>Sunjeet</a:t>
            </a:r>
            <a:r>
              <a:rPr lang="en-US" sz="2400" b="1" kern="0" dirty="0">
                <a:latin typeface="+mn-lt"/>
              </a:rPr>
              <a:t> Singh</a:t>
            </a:r>
            <a:r>
              <a:rPr lang="en-US" sz="2400" kern="0" dirty="0">
                <a:latin typeface="+mn-lt"/>
              </a:rPr>
              <a:t> 	sstatla@cs.ubc.ca </a:t>
            </a:r>
          </a:p>
        </p:txBody>
      </p:sp>
      <p:pic>
        <p:nvPicPr>
          <p:cNvPr id="2060" name="Picture 10"/>
          <p:cNvPicPr>
            <a:picLocks noChangeAspect="1" noChangeArrowheads="1"/>
          </p:cNvPicPr>
          <p:nvPr/>
        </p:nvPicPr>
        <p:blipFill>
          <a:blip r:embed="rId5" cstate="print"/>
          <a:srcRect/>
          <a:stretch>
            <a:fillRect/>
          </a:stretch>
        </p:blipFill>
        <p:spPr bwMode="auto">
          <a:xfrm>
            <a:off x="7786688" y="2571750"/>
            <a:ext cx="971550" cy="1285875"/>
          </a:xfrm>
          <a:prstGeom prst="rect">
            <a:avLst/>
          </a:prstGeom>
          <a:noFill/>
          <a:ln w="9525">
            <a:noFill/>
            <a:miter lim="800000"/>
            <a:headEnd/>
            <a:tailEnd/>
          </a:ln>
        </p:spPr>
      </p:pic>
      <p:pic>
        <p:nvPicPr>
          <p:cNvPr id="2061" name="Picture 11"/>
          <p:cNvPicPr>
            <a:picLocks noChangeAspect="1" noChangeArrowheads="1"/>
          </p:cNvPicPr>
          <p:nvPr/>
        </p:nvPicPr>
        <p:blipFill>
          <a:blip r:embed="rId6" cstate="print"/>
          <a:srcRect/>
          <a:stretch>
            <a:fillRect/>
          </a:stretch>
        </p:blipFill>
        <p:spPr bwMode="auto">
          <a:xfrm>
            <a:off x="5643563" y="5716588"/>
            <a:ext cx="1714500" cy="1141412"/>
          </a:xfrm>
          <a:prstGeom prst="rect">
            <a:avLst/>
          </a:prstGeom>
          <a:noFill/>
          <a:ln w="9525">
            <a:noFill/>
            <a:miter lim="800000"/>
            <a:headEnd/>
            <a:tailEnd/>
          </a:ln>
        </p:spPr>
      </p:pic>
      <p:pic>
        <p:nvPicPr>
          <p:cNvPr id="2062" name="Picture 10"/>
          <p:cNvPicPr>
            <a:picLocks noChangeAspect="1" noChangeArrowheads="1"/>
          </p:cNvPicPr>
          <p:nvPr/>
        </p:nvPicPr>
        <p:blipFill>
          <a:blip r:embed="rId7" cstate="print"/>
          <a:srcRect/>
          <a:stretch>
            <a:fillRect/>
          </a:stretch>
        </p:blipFill>
        <p:spPr bwMode="auto">
          <a:xfrm>
            <a:off x="5929313" y="1785938"/>
            <a:ext cx="1135062" cy="143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a:solidFill>
                  <a:srgbClr val="000000"/>
                </a:solidFill>
              </a:rPr>
              <a:t>CPSC 322, Lecture 37</a:t>
            </a:r>
          </a:p>
        </p:txBody>
      </p:sp>
      <p:sp>
        <p:nvSpPr>
          <p:cNvPr id="7" name="Slide Number Placeholder 5"/>
          <p:cNvSpPr>
            <a:spLocks noGrp="1"/>
          </p:cNvSpPr>
          <p:nvPr>
            <p:ph type="sldNum" sz="quarter" idx="12"/>
          </p:nvPr>
        </p:nvSpPr>
        <p:spPr/>
        <p:txBody>
          <a:bodyPr/>
          <a:lstStyle/>
          <a:p>
            <a:pPr>
              <a:defRPr/>
            </a:pPr>
            <a:r>
              <a:rPr lang="en-US">
                <a:solidFill>
                  <a:srgbClr val="000000"/>
                </a:solidFill>
              </a:rPr>
              <a:t>Slide </a:t>
            </a:r>
            <a:fld id="{179A1CA2-9A61-4448-9775-5A34134408BA}" type="slidenum">
              <a:rPr lang="en-US">
                <a:solidFill>
                  <a:srgbClr val="000000"/>
                </a:solidFill>
              </a:rPr>
              <a:pPr>
                <a:defRPr/>
              </a:pPr>
              <a:t>14</a:t>
            </a:fld>
            <a:endParaRPr lang="en-US">
              <a:solidFill>
                <a:srgbClr val="000000"/>
              </a:solidFill>
            </a:endParaRPr>
          </a:p>
        </p:txBody>
      </p:sp>
      <p:sp>
        <p:nvSpPr>
          <p:cNvPr id="18443" name="Rectangle 2"/>
          <p:cNvSpPr>
            <a:spLocks noGrp="1" noChangeArrowheads="1"/>
          </p:cNvSpPr>
          <p:nvPr>
            <p:ph type="title"/>
          </p:nvPr>
        </p:nvSpPr>
        <p:spPr>
          <a:xfrm>
            <a:off x="0" y="0"/>
            <a:ext cx="8534400" cy="685800"/>
          </a:xfrm>
        </p:spPr>
        <p:txBody>
          <a:bodyPr/>
          <a:lstStyle/>
          <a:p>
            <a:pPr eaLnBrk="1" hangingPunct="1"/>
            <a:r>
              <a:rPr lang="en-US" smtClean="0"/>
              <a:t>Announcements</a:t>
            </a:r>
          </a:p>
        </p:txBody>
      </p:sp>
      <p:sp>
        <p:nvSpPr>
          <p:cNvPr id="18444" name="Rectangle 4"/>
          <p:cNvSpPr>
            <a:spLocks noChangeArrowheads="1"/>
          </p:cNvSpPr>
          <p:nvPr/>
        </p:nvSpPr>
        <p:spPr bwMode="auto">
          <a:xfrm>
            <a:off x="395288" y="1196975"/>
            <a:ext cx="8458200" cy="1871663"/>
          </a:xfrm>
          <a:prstGeom prst="rect">
            <a:avLst/>
          </a:prstGeom>
          <a:noFill/>
          <a:ln w="9525">
            <a:noFill/>
            <a:miter lim="800000"/>
            <a:headEnd/>
            <a:tailEnd/>
          </a:ln>
        </p:spPr>
        <p:txBody>
          <a:bodyPr/>
          <a:lstStyle/>
          <a:p>
            <a:pPr marL="342900" indent="-342900">
              <a:spcBef>
                <a:spcPct val="20000"/>
              </a:spcBef>
              <a:buFontTx/>
              <a:buChar char="•"/>
            </a:pPr>
            <a:endParaRPr lang="en-US" b="1">
              <a:solidFill>
                <a:srgbClr val="000000"/>
              </a:solidFill>
              <a:latin typeface="Arial Unicode MS" pitchFamily="34" charset="-128"/>
              <a:ea typeface="+mn-ea"/>
              <a:cs typeface="+mn-cs"/>
            </a:endParaRPr>
          </a:p>
        </p:txBody>
      </p:sp>
      <p:sp>
        <p:nvSpPr>
          <p:cNvPr id="8" name="Rectangle 6"/>
          <p:cNvSpPr>
            <a:spLocks noChangeArrowheads="1"/>
          </p:cNvSpPr>
          <p:nvPr/>
        </p:nvSpPr>
        <p:spPr bwMode="auto">
          <a:xfrm>
            <a:off x="357188" y="1857375"/>
            <a:ext cx="8215312" cy="1000125"/>
          </a:xfrm>
          <a:prstGeom prst="rect">
            <a:avLst/>
          </a:prstGeom>
          <a:noFill/>
          <a:ln w="9525">
            <a:solidFill>
              <a:schemeClr val="accent2"/>
            </a:solidFill>
            <a:miter lim="800000"/>
            <a:headEnd/>
            <a:tailEnd/>
          </a:ln>
        </p:spPr>
        <p:txBody>
          <a:bodyPr/>
          <a:lstStyle/>
          <a:p>
            <a:pPr marL="342900" indent="-342900">
              <a:spcBef>
                <a:spcPct val="20000"/>
              </a:spcBef>
              <a:buFontTx/>
              <a:buChar char="•"/>
            </a:pPr>
            <a:r>
              <a:rPr lang="en-US" sz="2400" b="1" dirty="0">
                <a:solidFill>
                  <a:srgbClr val="3333CC"/>
                </a:solidFill>
                <a:latin typeface="Arial Unicode MS" pitchFamily="34" charset="-128"/>
                <a:ea typeface="+mn-ea"/>
                <a:cs typeface="+mn-cs"/>
              </a:rPr>
              <a:t>FINAL  EXAM: </a:t>
            </a:r>
            <a:r>
              <a:rPr lang="en-US" sz="2400" dirty="0" smtClean="0">
                <a:solidFill>
                  <a:srgbClr val="000000"/>
                </a:solidFill>
                <a:latin typeface="Arial Unicode MS" pitchFamily="34" charset="-128"/>
                <a:ea typeface="+mn-ea"/>
                <a:cs typeface="+mn-cs"/>
              </a:rPr>
              <a:t>Mon</a:t>
            </a:r>
            <a:r>
              <a:rPr lang="en-US" sz="2400" dirty="0">
                <a:solidFill>
                  <a:srgbClr val="000000"/>
                </a:solidFill>
                <a:latin typeface="Arial Unicode MS" pitchFamily="34" charset="-128"/>
                <a:ea typeface="+mn-ea"/>
                <a:cs typeface="+mn-cs"/>
              </a:rPr>
              <a:t>  Apr </a:t>
            </a:r>
            <a:r>
              <a:rPr lang="en-US" sz="2400" dirty="0" smtClean="0">
                <a:solidFill>
                  <a:srgbClr val="000000"/>
                </a:solidFill>
                <a:latin typeface="Arial Unicode MS" pitchFamily="34" charset="-128"/>
                <a:ea typeface="+mn-ea"/>
                <a:cs typeface="+mn-cs"/>
              </a:rPr>
              <a:t>19, 12:00-3:00 </a:t>
            </a:r>
            <a:r>
              <a:rPr lang="en-US" sz="2400" dirty="0">
                <a:solidFill>
                  <a:srgbClr val="000000"/>
                </a:solidFill>
                <a:latin typeface="Arial Unicode MS" pitchFamily="34" charset="-128"/>
                <a:ea typeface="+mn-ea"/>
                <a:cs typeface="+mn-cs"/>
              </a:rPr>
              <a:t>pm  DMP </a:t>
            </a:r>
            <a:r>
              <a:rPr lang="en-US" sz="2400" dirty="0" smtClean="0">
                <a:solidFill>
                  <a:srgbClr val="000000"/>
                </a:solidFill>
                <a:latin typeface="Arial Unicode MS" pitchFamily="34" charset="-128"/>
                <a:ea typeface="+mn-ea"/>
                <a:cs typeface="+mn-cs"/>
              </a:rPr>
              <a:t>310 (NOT regular </a:t>
            </a:r>
            <a:r>
              <a:rPr lang="en-US" sz="2400" dirty="0">
                <a:solidFill>
                  <a:srgbClr val="000000"/>
                </a:solidFill>
                <a:latin typeface="Arial Unicode MS" pitchFamily="34" charset="-128"/>
                <a:ea typeface="+mn-ea"/>
                <a:cs typeface="+mn-cs"/>
              </a:rPr>
              <a:t>room)</a:t>
            </a:r>
          </a:p>
        </p:txBody>
      </p:sp>
      <p:sp>
        <p:nvSpPr>
          <p:cNvPr id="18446" name="Rectangle 6"/>
          <p:cNvSpPr>
            <a:spLocks noChangeArrowheads="1"/>
          </p:cNvSpPr>
          <p:nvPr/>
        </p:nvSpPr>
        <p:spPr bwMode="auto">
          <a:xfrm>
            <a:off x="428625" y="642938"/>
            <a:ext cx="7500938" cy="1000125"/>
          </a:xfrm>
          <a:prstGeom prst="rect">
            <a:avLst/>
          </a:prstGeom>
          <a:noFill/>
          <a:ln w="9525">
            <a:solidFill>
              <a:schemeClr val="accent2"/>
            </a:solidFill>
            <a:miter lim="800000"/>
            <a:headEnd/>
            <a:tailEnd/>
          </a:ln>
        </p:spPr>
        <p:txBody>
          <a:bodyPr/>
          <a:lstStyle/>
          <a:p>
            <a:pPr marL="342900" indent="-342900">
              <a:spcBef>
                <a:spcPct val="20000"/>
              </a:spcBef>
              <a:buFontTx/>
              <a:buChar char="•"/>
            </a:pPr>
            <a:r>
              <a:rPr lang="en-US" sz="2400" b="1" dirty="0">
                <a:solidFill>
                  <a:srgbClr val="000000"/>
                </a:solidFill>
                <a:latin typeface="Arial Unicode MS" pitchFamily="34" charset="-128"/>
                <a:ea typeface="+mn-ea"/>
                <a:cs typeface="+mn-cs"/>
              </a:rPr>
              <a:t>Fill out </a:t>
            </a:r>
            <a:r>
              <a:rPr lang="en-US" sz="2400" b="1" dirty="0">
                <a:solidFill>
                  <a:srgbClr val="3333CC"/>
                </a:solidFill>
                <a:latin typeface="Arial Unicode MS" pitchFamily="34" charset="-128"/>
                <a:ea typeface="+mn-ea"/>
                <a:cs typeface="+mn-cs"/>
              </a:rPr>
              <a:t>Online Teaching Evaluations Survey. </a:t>
            </a:r>
          </a:p>
          <a:p>
            <a:pPr marL="342900" indent="-342900">
              <a:spcBef>
                <a:spcPct val="20000"/>
              </a:spcBef>
              <a:buFontTx/>
              <a:buChar char="•"/>
            </a:pPr>
            <a:r>
              <a:rPr lang="en-US" sz="2400" b="1" dirty="0">
                <a:solidFill>
                  <a:srgbClr val="000000"/>
                </a:solidFill>
                <a:latin typeface="Arial Unicode MS" pitchFamily="34" charset="-128"/>
                <a:ea typeface="+mn-ea"/>
                <a:cs typeface="+mn-cs"/>
              </a:rPr>
              <a:t>It closes on Apr </a:t>
            </a:r>
            <a:r>
              <a:rPr lang="en-US" sz="2400" b="1" dirty="0" smtClean="0">
                <a:solidFill>
                  <a:srgbClr val="000000"/>
                </a:solidFill>
                <a:latin typeface="Arial Unicode MS" pitchFamily="34" charset="-128"/>
                <a:ea typeface="+mn-ea"/>
                <a:cs typeface="+mn-cs"/>
              </a:rPr>
              <a:t>17th</a:t>
            </a:r>
            <a:endParaRPr lang="en-US" sz="2400" dirty="0">
              <a:solidFill>
                <a:srgbClr val="000000"/>
              </a:solidFill>
              <a:latin typeface="Arial Unicode MS" pitchFamily="34" charset="-128"/>
              <a:ea typeface="+mn-ea"/>
              <a:cs typeface="+mn-cs"/>
            </a:endParaRPr>
          </a:p>
        </p:txBody>
      </p:sp>
      <p:sp>
        <p:nvSpPr>
          <p:cNvPr id="990214" name="Rectangle 6"/>
          <p:cNvSpPr>
            <a:spLocks noChangeArrowheads="1"/>
          </p:cNvSpPr>
          <p:nvPr/>
        </p:nvSpPr>
        <p:spPr bwMode="auto">
          <a:xfrm>
            <a:off x="142875" y="2857500"/>
            <a:ext cx="9001125" cy="3816350"/>
          </a:xfrm>
          <a:prstGeom prst="rect">
            <a:avLst/>
          </a:prstGeom>
          <a:solidFill>
            <a:schemeClr val="bg1"/>
          </a:solidFill>
          <a:ln w="9525">
            <a:noFill/>
            <a:miter lim="800000"/>
            <a:headEnd/>
            <a:tailEnd/>
          </a:ln>
        </p:spPr>
        <p:txBody>
          <a:bodyPr/>
          <a:lstStyle/>
          <a:p>
            <a:pPr marL="342900" indent="-342900">
              <a:spcBef>
                <a:spcPct val="20000"/>
              </a:spcBef>
              <a:spcAft>
                <a:spcPts val="1200"/>
              </a:spcAft>
            </a:pPr>
            <a:r>
              <a:rPr lang="en-US" sz="2400" b="1" dirty="0">
                <a:solidFill>
                  <a:srgbClr val="000000"/>
                </a:solidFill>
                <a:latin typeface="Arial Unicode MS" pitchFamily="34" charset="-128"/>
                <a:ea typeface="+mn-ea"/>
                <a:cs typeface="+mn-cs"/>
              </a:rPr>
              <a:t>Final will comprise: 10 -15 short questions + 3-4 problems</a:t>
            </a:r>
          </a:p>
          <a:p>
            <a:pPr marL="342900" indent="-342900">
              <a:spcBef>
                <a:spcPct val="20000"/>
              </a:spcBef>
              <a:spcAft>
                <a:spcPts val="1200"/>
              </a:spcAft>
              <a:buFontTx/>
              <a:buChar char="•"/>
            </a:pPr>
            <a:r>
              <a:rPr lang="en-US" sz="2400" dirty="0">
                <a:solidFill>
                  <a:srgbClr val="000000"/>
                </a:solidFill>
                <a:latin typeface="Arial Unicode MS" pitchFamily="34" charset="-128"/>
                <a:ea typeface="+mn-ea"/>
                <a:cs typeface="+mn-cs"/>
              </a:rPr>
              <a:t>Work on all </a:t>
            </a:r>
            <a:r>
              <a:rPr lang="en-US" sz="2400" b="1" dirty="0">
                <a:solidFill>
                  <a:srgbClr val="000000"/>
                </a:solidFill>
                <a:latin typeface="Arial Unicode MS" pitchFamily="34" charset="-128"/>
                <a:ea typeface="+mn-ea"/>
                <a:cs typeface="+mn-cs"/>
              </a:rPr>
              <a:t>practice </a:t>
            </a:r>
            <a:r>
              <a:rPr lang="en-US" sz="2400" b="1" dirty="0" smtClean="0">
                <a:solidFill>
                  <a:srgbClr val="000000"/>
                </a:solidFill>
                <a:latin typeface="Arial Unicode MS" pitchFamily="34" charset="-128"/>
                <a:ea typeface="+mn-ea"/>
                <a:cs typeface="+mn-cs"/>
              </a:rPr>
              <a:t>exercises</a:t>
            </a:r>
            <a:endParaRPr lang="en-US" sz="2400" b="1" dirty="0">
              <a:solidFill>
                <a:srgbClr val="000000"/>
              </a:solidFill>
              <a:latin typeface="Arial Unicode MS" pitchFamily="34" charset="-128"/>
              <a:ea typeface="+mn-ea"/>
              <a:cs typeface="+mn-cs"/>
            </a:endParaRPr>
          </a:p>
          <a:p>
            <a:pPr marL="342900" indent="-342900">
              <a:spcBef>
                <a:spcPct val="20000"/>
              </a:spcBef>
              <a:spcAft>
                <a:spcPts val="1200"/>
              </a:spcAft>
              <a:buFontTx/>
              <a:buChar char="•"/>
            </a:pPr>
            <a:r>
              <a:rPr lang="en-US" sz="2400" dirty="0">
                <a:solidFill>
                  <a:srgbClr val="000000"/>
                </a:solidFill>
                <a:latin typeface="Arial Unicode MS" pitchFamily="34" charset="-128"/>
                <a:ea typeface="+mn-ea"/>
                <a:cs typeface="+mn-cs"/>
              </a:rPr>
              <a:t>While you revise the </a:t>
            </a:r>
            <a:r>
              <a:rPr lang="en-US" sz="2400" b="1" dirty="0">
                <a:solidFill>
                  <a:srgbClr val="000000"/>
                </a:solidFill>
                <a:latin typeface="Arial Unicode MS" pitchFamily="34" charset="-128"/>
                <a:ea typeface="+mn-ea"/>
                <a:cs typeface="+mn-cs"/>
              </a:rPr>
              <a:t>learning goals, </a:t>
            </a:r>
            <a:r>
              <a:rPr lang="en-US" sz="2400" dirty="0">
                <a:solidFill>
                  <a:srgbClr val="000000"/>
                </a:solidFill>
                <a:latin typeface="Arial Unicode MS" pitchFamily="34" charset="-128"/>
                <a:ea typeface="+mn-ea"/>
                <a:cs typeface="+mn-cs"/>
              </a:rPr>
              <a:t>work on </a:t>
            </a:r>
            <a:r>
              <a:rPr lang="en-US" sz="2400" b="1" dirty="0">
                <a:solidFill>
                  <a:srgbClr val="000000"/>
                </a:solidFill>
                <a:latin typeface="Arial Unicode MS" pitchFamily="34" charset="-128"/>
                <a:ea typeface="+mn-ea"/>
                <a:cs typeface="+mn-cs"/>
              </a:rPr>
              <a:t>review questions - </a:t>
            </a:r>
            <a:r>
              <a:rPr lang="en-US" sz="2400" dirty="0">
                <a:solidFill>
                  <a:srgbClr val="000000"/>
                </a:solidFill>
                <a:latin typeface="Arial Unicode MS" pitchFamily="34" charset="-128"/>
                <a:ea typeface="+mn-ea"/>
                <a:cs typeface="+mn-cs"/>
              </a:rPr>
              <a:t>I may even reuse some verbatim </a:t>
            </a:r>
            <a:r>
              <a:rPr lang="en-US" sz="2400" b="1" dirty="0">
                <a:solidFill>
                  <a:srgbClr val="000000"/>
                </a:solidFill>
                <a:latin typeface="Arial Unicode MS" pitchFamily="34" charset="-128"/>
                <a:ea typeface="+mn-ea"/>
                <a:cs typeface="+mn-cs"/>
                <a:sym typeface="Wingdings" pitchFamily="2" charset="2"/>
              </a:rPr>
              <a:t></a:t>
            </a:r>
          </a:p>
          <a:p>
            <a:pPr marL="342900" indent="-342900">
              <a:spcBef>
                <a:spcPct val="20000"/>
              </a:spcBef>
              <a:spcAft>
                <a:spcPts val="1200"/>
              </a:spcAft>
              <a:buFontTx/>
              <a:buChar char="•"/>
            </a:pPr>
            <a:r>
              <a:rPr lang="en-US" sz="2400" b="1" dirty="0" smtClean="0">
                <a:solidFill>
                  <a:srgbClr val="000000"/>
                </a:solidFill>
                <a:latin typeface="Arial Unicode MS" pitchFamily="34" charset="-128"/>
                <a:ea typeface="+mn-ea"/>
                <a:cs typeface="+mn-cs"/>
              </a:rPr>
              <a:t>Come </a:t>
            </a:r>
            <a:r>
              <a:rPr lang="en-US" sz="2400" b="1" dirty="0">
                <a:solidFill>
                  <a:srgbClr val="000000"/>
                </a:solidFill>
                <a:latin typeface="Arial Unicode MS" pitchFamily="34" charset="-128"/>
                <a:ea typeface="+mn-ea"/>
                <a:cs typeface="+mn-cs"/>
              </a:rPr>
              <a:t>to remaining Office hours! </a:t>
            </a:r>
            <a:r>
              <a:rPr lang="en-US" sz="2400" b="1" dirty="0" smtClean="0">
                <a:solidFill>
                  <a:srgbClr val="000000"/>
                </a:solidFill>
                <a:latin typeface="Arial Unicode MS" pitchFamily="34" charset="-128"/>
                <a:ea typeface="+mn-ea"/>
                <a:cs typeface="+mn-cs"/>
              </a:rPr>
              <a:t> </a:t>
            </a:r>
            <a:r>
              <a:rPr lang="en-US" sz="2400" dirty="0" smtClean="0">
                <a:solidFill>
                  <a:srgbClr val="000000"/>
                </a:solidFill>
                <a:latin typeface="Arial Unicode MS" pitchFamily="34" charset="-128"/>
                <a:ea typeface="+mn-ea"/>
                <a:cs typeface="+mn-cs"/>
              </a:rPr>
              <a:t>I am offering two hours on Fri (10-12)</a:t>
            </a:r>
            <a:endParaRPr lang="en-US" sz="2400" dirty="0">
              <a:solidFill>
                <a:srgbClr val="000000"/>
              </a:solidFill>
              <a:latin typeface="Arial Unicode MS" pitchFamily="34" charset="-128"/>
              <a:ea typeface="+mn-ea"/>
              <a:cs typeface="+mn-cs"/>
            </a:endParaRPr>
          </a:p>
          <a:p>
            <a:pPr marL="342900" indent="-342900">
              <a:spcBef>
                <a:spcPct val="20000"/>
              </a:spcBef>
              <a:spcAft>
                <a:spcPts val="1200"/>
              </a:spcAft>
            </a:pPr>
            <a:endParaRPr lang="en-US" sz="1800" dirty="0">
              <a:solidFill>
                <a:srgbClr val="000000"/>
              </a:solidFill>
              <a:latin typeface="Arial Unicode MS" pitchFamily="34" charset="-128"/>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0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902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CPSC 322, Lecture 35</a:t>
            </a:r>
          </a:p>
        </p:txBody>
      </p:sp>
      <p:sp>
        <p:nvSpPr>
          <p:cNvPr id="6" name="Slide Number Placeholder 5"/>
          <p:cNvSpPr>
            <a:spLocks noGrp="1"/>
          </p:cNvSpPr>
          <p:nvPr>
            <p:ph type="sldNum" sz="quarter" idx="12"/>
          </p:nvPr>
        </p:nvSpPr>
        <p:spPr/>
        <p:txBody>
          <a:bodyPr/>
          <a:lstStyle/>
          <a:p>
            <a:pPr>
              <a:defRPr/>
            </a:pPr>
            <a:r>
              <a:rPr lang="en-US"/>
              <a:t>Slide </a:t>
            </a:r>
            <a:fld id="{A949437A-14E0-4632-BF7B-E47FF42613B5}" type="slidenum">
              <a:rPr lang="en-US"/>
              <a:pPr>
                <a:defRPr/>
              </a:pPr>
              <a:t>2</a:t>
            </a:fld>
            <a:endParaRPr lang="en-US"/>
          </a:p>
        </p:txBody>
      </p:sp>
      <p:sp>
        <p:nvSpPr>
          <p:cNvPr id="18436" name="Rectangle 2"/>
          <p:cNvSpPr>
            <a:spLocks noGrp="1" noChangeArrowheads="1"/>
          </p:cNvSpPr>
          <p:nvPr>
            <p:ph type="title"/>
          </p:nvPr>
        </p:nvSpPr>
        <p:spPr/>
        <p:txBody>
          <a:bodyPr/>
          <a:lstStyle/>
          <a:p>
            <a:pPr eaLnBrk="1" hangingPunct="1"/>
            <a:r>
              <a:rPr lang="en-US" smtClean="0"/>
              <a:t>Lecture Overview</a:t>
            </a:r>
          </a:p>
        </p:txBody>
      </p:sp>
      <p:sp>
        <p:nvSpPr>
          <p:cNvPr id="18437" name="Rectangle 3"/>
          <p:cNvSpPr>
            <a:spLocks noGrp="1" noChangeArrowheads="1"/>
          </p:cNvSpPr>
          <p:nvPr>
            <p:ph type="body" idx="1"/>
          </p:nvPr>
        </p:nvSpPr>
        <p:spPr>
          <a:xfrm>
            <a:off x="395288" y="1268413"/>
            <a:ext cx="8458200" cy="4495800"/>
          </a:xfrm>
        </p:spPr>
        <p:txBody>
          <a:bodyPr/>
          <a:lstStyle/>
          <a:p>
            <a:pPr eaLnBrk="1" hangingPunct="1">
              <a:buFontTx/>
              <a:buChar char="•"/>
            </a:pPr>
            <a:r>
              <a:rPr lang="en-US" sz="4000" dirty="0" smtClean="0"/>
              <a:t>Value of Information</a:t>
            </a:r>
          </a:p>
          <a:p>
            <a:pPr eaLnBrk="1" hangingPunct="1">
              <a:buFontTx/>
              <a:buChar char="•"/>
            </a:pPr>
            <a:r>
              <a:rPr lang="en-US" sz="4000" dirty="0" smtClean="0">
                <a:solidFill>
                  <a:schemeClr val="bg2"/>
                </a:solidFill>
              </a:rPr>
              <a:t>Value of Control</a:t>
            </a:r>
          </a:p>
          <a:p>
            <a:pPr eaLnBrk="1" hangingPunct="1">
              <a:buFontTx/>
              <a:buChar char="•"/>
            </a:pPr>
            <a:r>
              <a:rPr lang="en-US" sz="4000" dirty="0" smtClean="0">
                <a:solidFill>
                  <a:schemeClr val="bg2"/>
                </a:solidFill>
              </a:rPr>
              <a:t>Course Summary</a:t>
            </a:r>
          </a:p>
          <a:p>
            <a:pPr eaLnBrk="1" hangingPunct="1">
              <a:buFontTx/>
              <a:buChar char="•"/>
            </a:pPr>
            <a:endParaRPr lang="en-US" sz="4000" dirty="0" smtClean="0">
              <a:solidFill>
                <a:schemeClr val="bg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CPSC 322, Lecture 33</a:t>
            </a:r>
          </a:p>
        </p:txBody>
      </p:sp>
      <p:sp>
        <p:nvSpPr>
          <p:cNvPr id="6" name="Slide Number Placeholder 5"/>
          <p:cNvSpPr>
            <a:spLocks noGrp="1"/>
          </p:cNvSpPr>
          <p:nvPr>
            <p:ph type="sldNum" sz="quarter" idx="12"/>
          </p:nvPr>
        </p:nvSpPr>
        <p:spPr/>
        <p:txBody>
          <a:bodyPr/>
          <a:lstStyle/>
          <a:p>
            <a:pPr>
              <a:defRPr/>
            </a:pPr>
            <a:r>
              <a:rPr lang="en-US"/>
              <a:t>Slide </a:t>
            </a:r>
            <a:fld id="{16D97C50-92FF-435E-8AAC-13473738743F}" type="slidenum">
              <a:rPr lang="en-US"/>
              <a:pPr>
                <a:defRPr/>
              </a:pPr>
              <a:t>3</a:t>
            </a:fld>
            <a:endParaRPr lang="en-US"/>
          </a:p>
        </p:txBody>
      </p:sp>
      <p:sp>
        <p:nvSpPr>
          <p:cNvPr id="6155" name="Rectangle 2"/>
          <p:cNvSpPr>
            <a:spLocks noGrp="1" noChangeArrowheads="1"/>
          </p:cNvSpPr>
          <p:nvPr>
            <p:ph type="title"/>
          </p:nvPr>
        </p:nvSpPr>
        <p:spPr>
          <a:xfrm>
            <a:off x="0" y="214313"/>
            <a:ext cx="4857750" cy="685800"/>
          </a:xfrm>
        </p:spPr>
        <p:txBody>
          <a:bodyPr/>
          <a:lstStyle/>
          <a:p>
            <a:pPr eaLnBrk="1" hangingPunct="1"/>
            <a:r>
              <a:rPr lang="en-US" smtClean="0"/>
              <a:t>Value of </a:t>
            </a:r>
            <a:br>
              <a:rPr lang="en-US" smtClean="0"/>
            </a:br>
            <a:r>
              <a:rPr lang="en-US" smtClean="0"/>
              <a:t>Information</a:t>
            </a:r>
          </a:p>
        </p:txBody>
      </p:sp>
      <p:sp>
        <p:nvSpPr>
          <p:cNvPr id="6156" name="Rectangle 3"/>
          <p:cNvSpPr>
            <a:spLocks noGrp="1" noChangeArrowheads="1"/>
          </p:cNvSpPr>
          <p:nvPr>
            <p:ph type="body" idx="1"/>
          </p:nvPr>
        </p:nvSpPr>
        <p:spPr>
          <a:xfrm>
            <a:off x="304800" y="1643063"/>
            <a:ext cx="8839200" cy="1285875"/>
          </a:xfrm>
        </p:spPr>
        <p:txBody>
          <a:bodyPr/>
          <a:lstStyle/>
          <a:p>
            <a:pPr eaLnBrk="1" hangingPunct="1">
              <a:buFontTx/>
              <a:buChar char="•"/>
            </a:pPr>
            <a:r>
              <a:rPr lang="en-US" smtClean="0"/>
              <a:t>What would help the agent make a better </a:t>
            </a:r>
            <a:r>
              <a:rPr lang="en-US" i="1" smtClean="0"/>
              <a:t>Umbrella</a:t>
            </a:r>
            <a:r>
              <a:rPr lang="en-US" smtClean="0"/>
              <a:t> decision?</a:t>
            </a:r>
          </a:p>
        </p:txBody>
      </p:sp>
      <p:pic>
        <p:nvPicPr>
          <p:cNvPr id="6157" name="Picture 7" descr="Umbrella"/>
          <p:cNvPicPr>
            <a:picLocks noChangeAspect="1" noChangeArrowheads="1"/>
          </p:cNvPicPr>
          <p:nvPr/>
        </p:nvPicPr>
        <p:blipFill>
          <a:blip r:embed="rId3" cstate="print"/>
          <a:srcRect/>
          <a:stretch>
            <a:fillRect/>
          </a:stretch>
        </p:blipFill>
        <p:spPr bwMode="auto">
          <a:xfrm>
            <a:off x="4429125" y="0"/>
            <a:ext cx="4714875" cy="1517650"/>
          </a:xfrm>
          <a:prstGeom prst="rect">
            <a:avLst/>
          </a:prstGeom>
          <a:noFill/>
          <a:ln w="9525">
            <a:noFill/>
            <a:miter lim="800000"/>
            <a:headEnd/>
            <a:tailEnd/>
          </a:ln>
        </p:spPr>
      </p:pic>
      <p:sp>
        <p:nvSpPr>
          <p:cNvPr id="8" name="Rectangle 3"/>
          <p:cNvSpPr txBox="1">
            <a:spLocks noChangeArrowheads="1"/>
          </p:cNvSpPr>
          <p:nvPr/>
        </p:nvSpPr>
        <p:spPr bwMode="auto">
          <a:xfrm>
            <a:off x="304800" y="2857500"/>
            <a:ext cx="8839200" cy="2000250"/>
          </a:xfrm>
          <a:prstGeom prst="rect">
            <a:avLst/>
          </a:prstGeom>
          <a:noFill/>
          <a:ln w="9525">
            <a:noFill/>
            <a:miter lim="800000"/>
            <a:headEnd/>
            <a:tailEnd/>
          </a:ln>
          <a:effectLst/>
        </p:spPr>
        <p:txBody>
          <a:bodyPr/>
          <a:lstStyle/>
          <a:p>
            <a:pPr marL="342900" indent="-342900">
              <a:spcBef>
                <a:spcPct val="20000"/>
              </a:spcBef>
              <a:buFontTx/>
              <a:buChar char="•"/>
              <a:defRPr/>
            </a:pPr>
            <a:r>
              <a:rPr lang="en-US" kern="0" dirty="0">
                <a:latin typeface="+mn-lt"/>
                <a:ea typeface="+mn-ea"/>
                <a:cs typeface="+mn-cs"/>
              </a:rPr>
              <a:t>The </a:t>
            </a:r>
            <a:r>
              <a:rPr lang="en-US" kern="0" dirty="0">
                <a:solidFill>
                  <a:schemeClr val="accent6"/>
                </a:solidFill>
                <a:latin typeface="+mn-lt"/>
                <a:ea typeface="+mn-ea"/>
                <a:cs typeface="+mn-cs"/>
              </a:rPr>
              <a:t>value of information </a:t>
            </a:r>
            <a:r>
              <a:rPr lang="en-US" kern="0" dirty="0">
                <a:solidFill>
                  <a:schemeClr val="tx2"/>
                </a:solidFill>
                <a:latin typeface="+mn-lt"/>
                <a:ea typeface="+mn-ea"/>
                <a:cs typeface="+mn-cs"/>
              </a:rPr>
              <a:t>of a random variable </a:t>
            </a:r>
            <a:r>
              <a:rPr lang="en-US" i="1" kern="0" dirty="0">
                <a:solidFill>
                  <a:schemeClr val="tx2"/>
                </a:solidFill>
                <a:latin typeface="+mn-lt"/>
                <a:ea typeface="+mn-ea"/>
                <a:cs typeface="+mn-cs"/>
              </a:rPr>
              <a:t>X</a:t>
            </a:r>
            <a:r>
              <a:rPr lang="en-US" kern="0" dirty="0">
                <a:solidFill>
                  <a:schemeClr val="tx2"/>
                </a:solidFill>
                <a:latin typeface="+mn-lt"/>
                <a:ea typeface="+mn-ea"/>
                <a:cs typeface="+mn-cs"/>
              </a:rPr>
              <a:t> </a:t>
            </a:r>
            <a:r>
              <a:rPr lang="pl-PL" kern="0" dirty="0">
                <a:solidFill>
                  <a:schemeClr val="tx2"/>
                </a:solidFill>
                <a:latin typeface="+mn-lt"/>
                <a:ea typeface="+mn-ea"/>
                <a:cs typeface="+mn-cs"/>
              </a:rPr>
              <a:t> </a:t>
            </a:r>
            <a:r>
              <a:rPr lang="en-US" kern="0" dirty="0">
                <a:latin typeface="+mn-lt"/>
                <a:ea typeface="+mn-ea"/>
                <a:cs typeface="+mn-cs"/>
              </a:rPr>
              <a:t>for decision </a:t>
            </a:r>
            <a:r>
              <a:rPr lang="en-US" i="1" kern="0" dirty="0">
                <a:latin typeface="+mn-lt"/>
                <a:ea typeface="+mn-ea"/>
                <a:cs typeface="+mn-cs"/>
              </a:rPr>
              <a:t>D</a:t>
            </a:r>
            <a:r>
              <a:rPr lang="pl-PL" i="1" kern="0" dirty="0">
                <a:latin typeface="+mn-lt"/>
                <a:ea typeface="+mn-ea"/>
                <a:cs typeface="+mn-cs"/>
              </a:rPr>
              <a:t> </a:t>
            </a:r>
            <a:r>
              <a:rPr lang="en-US" kern="0" dirty="0">
                <a:latin typeface="+mn-lt"/>
                <a:ea typeface="+mn-ea"/>
                <a:cs typeface="+mn-cs"/>
              </a:rPr>
              <a:t> is:</a:t>
            </a:r>
          </a:p>
          <a:p>
            <a:pPr marL="342900" indent="-342900">
              <a:spcBef>
                <a:spcPct val="20000"/>
              </a:spcBef>
              <a:defRPr/>
            </a:pPr>
            <a:r>
              <a:rPr lang="en-US" kern="0" dirty="0">
                <a:latin typeface="+mn-lt"/>
                <a:ea typeface="+mn-ea"/>
                <a:cs typeface="+mn-cs"/>
              </a:rPr>
              <a:t>the utility of the network with an arc from </a:t>
            </a:r>
            <a:r>
              <a:rPr lang="en-US" i="1" kern="0" dirty="0">
                <a:latin typeface="+mn-lt"/>
                <a:ea typeface="+mn-ea"/>
                <a:cs typeface="+mn-cs"/>
              </a:rPr>
              <a:t>X</a:t>
            </a:r>
            <a:r>
              <a:rPr lang="en-US" kern="0" dirty="0">
                <a:latin typeface="+mn-lt"/>
                <a:ea typeface="+mn-ea"/>
                <a:cs typeface="+mn-cs"/>
              </a:rPr>
              <a:t> </a:t>
            </a:r>
            <a:r>
              <a:rPr lang="pl-PL" kern="0" dirty="0">
                <a:latin typeface="+mn-lt"/>
                <a:ea typeface="+mn-ea"/>
                <a:cs typeface="+mn-cs"/>
              </a:rPr>
              <a:t> </a:t>
            </a:r>
            <a:r>
              <a:rPr lang="en-US" kern="0" dirty="0">
                <a:latin typeface="+mn-lt"/>
                <a:ea typeface="+mn-ea"/>
                <a:cs typeface="+mn-cs"/>
              </a:rPr>
              <a:t>to </a:t>
            </a:r>
            <a:r>
              <a:rPr lang="en-US" i="1" kern="0" dirty="0">
                <a:latin typeface="+mn-lt"/>
                <a:ea typeface="+mn-ea"/>
                <a:cs typeface="+mn-cs"/>
              </a:rPr>
              <a:t>D</a:t>
            </a:r>
            <a:r>
              <a:rPr lang="en-US" kern="0" dirty="0">
                <a:latin typeface="+mn-lt"/>
                <a:ea typeface="+mn-ea"/>
                <a:cs typeface="+mn-cs"/>
              </a:rPr>
              <a:t> </a:t>
            </a:r>
            <a:r>
              <a:rPr lang="en-US" b="1" kern="0" dirty="0">
                <a:latin typeface="+mn-lt"/>
                <a:ea typeface="+mn-ea"/>
                <a:cs typeface="+mn-cs"/>
              </a:rPr>
              <a:t>minus</a:t>
            </a:r>
            <a:r>
              <a:rPr lang="en-US" kern="0" dirty="0">
                <a:latin typeface="+mn-lt"/>
                <a:ea typeface="+mn-ea"/>
                <a:cs typeface="+mn-cs"/>
              </a:rPr>
              <a:t> the utility of the network without the arc.</a:t>
            </a:r>
          </a:p>
          <a:p>
            <a:pPr marL="742950" lvl="1" indent="-285750">
              <a:spcBef>
                <a:spcPct val="20000"/>
              </a:spcBef>
              <a:buClr>
                <a:schemeClr val="tx1"/>
              </a:buClr>
              <a:buSzPct val="120000"/>
              <a:defRPr/>
            </a:pPr>
            <a:endParaRPr lang="en-US" sz="2400" kern="0" dirty="0">
              <a:latin typeface="+mn-lt"/>
            </a:endParaRPr>
          </a:p>
        </p:txBody>
      </p:sp>
      <p:sp>
        <p:nvSpPr>
          <p:cNvPr id="9" name="Rectangle 3"/>
          <p:cNvSpPr txBox="1">
            <a:spLocks noChangeArrowheads="1"/>
          </p:cNvSpPr>
          <p:nvPr/>
        </p:nvSpPr>
        <p:spPr bwMode="auto">
          <a:xfrm>
            <a:off x="304800" y="4857750"/>
            <a:ext cx="8839200" cy="1500188"/>
          </a:xfrm>
          <a:prstGeom prst="rect">
            <a:avLst/>
          </a:prstGeom>
          <a:noFill/>
          <a:ln w="9525">
            <a:noFill/>
            <a:miter lim="800000"/>
            <a:headEnd/>
            <a:tailEnd/>
          </a:ln>
          <a:effectLst/>
        </p:spPr>
        <p:txBody>
          <a:bodyPr/>
          <a:lstStyle/>
          <a:p>
            <a:pPr marL="342900" indent="-342900">
              <a:spcBef>
                <a:spcPct val="20000"/>
              </a:spcBef>
              <a:buFontTx/>
              <a:buChar char="•"/>
              <a:defRPr/>
            </a:pPr>
            <a:r>
              <a:rPr lang="en-US" kern="0" dirty="0">
                <a:latin typeface="+mn-lt"/>
                <a:ea typeface="+mn-ea"/>
                <a:cs typeface="+mn-cs"/>
              </a:rPr>
              <a:t>Intuitively:</a:t>
            </a:r>
          </a:p>
          <a:p>
            <a:pPr marL="742950" lvl="1" indent="-285750">
              <a:spcBef>
                <a:spcPct val="20000"/>
              </a:spcBef>
              <a:buClr>
                <a:schemeClr val="tx1"/>
              </a:buClr>
              <a:buSzPct val="120000"/>
              <a:buFontTx/>
              <a:buChar char="•"/>
              <a:defRPr/>
            </a:pPr>
            <a:r>
              <a:rPr lang="en-US" sz="2400" kern="0" dirty="0">
                <a:latin typeface="+mn-lt"/>
              </a:rPr>
              <a:t>The value of information is always </a:t>
            </a:r>
          </a:p>
          <a:p>
            <a:pPr marL="742950" lvl="1" indent="-285750">
              <a:spcBef>
                <a:spcPct val="20000"/>
              </a:spcBef>
              <a:buClr>
                <a:schemeClr val="tx1"/>
              </a:buClr>
              <a:buSzPct val="120000"/>
              <a:buFontTx/>
              <a:buChar char="•"/>
              <a:defRPr/>
            </a:pPr>
            <a:r>
              <a:rPr lang="en-US" sz="2400" kern="0" dirty="0">
                <a:latin typeface="+mn-lt"/>
              </a:rPr>
              <a:t>It is positive only if the agent changes</a:t>
            </a:r>
          </a:p>
          <a:p>
            <a:pPr marL="742950" lvl="1" indent="-285750">
              <a:spcBef>
                <a:spcPct val="20000"/>
              </a:spcBef>
              <a:buClr>
                <a:schemeClr val="tx1"/>
              </a:buClr>
              <a:buSzPct val="120000"/>
              <a:defRPr/>
            </a:pPr>
            <a:endParaRPr lang="en-US" sz="2400" kern="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5"/>
          <p:cNvSpPr>
            <a:spLocks noGrp="1"/>
          </p:cNvSpPr>
          <p:nvPr>
            <p:ph type="ftr" sz="quarter" idx="11"/>
          </p:nvPr>
        </p:nvSpPr>
        <p:spPr/>
        <p:txBody>
          <a:bodyPr/>
          <a:lstStyle/>
          <a:p>
            <a:pPr>
              <a:defRPr/>
            </a:pPr>
            <a:r>
              <a:rPr lang="en-US"/>
              <a:t>CPSC 322, Lecture 33</a:t>
            </a:r>
          </a:p>
        </p:txBody>
      </p:sp>
      <p:sp>
        <p:nvSpPr>
          <p:cNvPr id="9" name="Slide Number Placeholder 6"/>
          <p:cNvSpPr>
            <a:spLocks noGrp="1"/>
          </p:cNvSpPr>
          <p:nvPr>
            <p:ph type="sldNum" sz="quarter" idx="12"/>
          </p:nvPr>
        </p:nvSpPr>
        <p:spPr/>
        <p:txBody>
          <a:bodyPr/>
          <a:lstStyle/>
          <a:p>
            <a:pPr>
              <a:defRPr/>
            </a:pPr>
            <a:r>
              <a:rPr lang="en-US"/>
              <a:t>Slide </a:t>
            </a:r>
            <a:fld id="{69DC5C09-C401-42D1-9A16-D5045A6AE51D}" type="slidenum">
              <a:rPr lang="en-US"/>
              <a:pPr>
                <a:defRPr/>
              </a:pPr>
              <a:t>4</a:t>
            </a:fld>
            <a:endParaRPr lang="en-US"/>
          </a:p>
        </p:txBody>
      </p:sp>
      <p:sp>
        <p:nvSpPr>
          <p:cNvPr id="7176" name="Rectangle 2"/>
          <p:cNvSpPr>
            <a:spLocks noGrp="1" noChangeArrowheads="1"/>
          </p:cNvSpPr>
          <p:nvPr>
            <p:ph type="title"/>
          </p:nvPr>
        </p:nvSpPr>
        <p:spPr/>
        <p:txBody>
          <a:bodyPr/>
          <a:lstStyle/>
          <a:p>
            <a:pPr eaLnBrk="1" hangingPunct="1"/>
            <a:r>
              <a:rPr lang="en-US" smtClean="0"/>
              <a:t>Value of Information (cont.)</a:t>
            </a:r>
          </a:p>
        </p:txBody>
      </p:sp>
      <p:sp>
        <p:nvSpPr>
          <p:cNvPr id="7177" name="Rectangle 3"/>
          <p:cNvSpPr>
            <a:spLocks noGrp="1" noChangeArrowheads="1"/>
          </p:cNvSpPr>
          <p:nvPr>
            <p:ph type="body" sz="half" idx="1"/>
          </p:nvPr>
        </p:nvSpPr>
        <p:spPr>
          <a:xfrm>
            <a:off x="285750" y="928688"/>
            <a:ext cx="8588375" cy="1130300"/>
          </a:xfrm>
        </p:spPr>
        <p:txBody>
          <a:bodyPr/>
          <a:lstStyle/>
          <a:p>
            <a:pPr marL="0" indent="0" eaLnBrk="1" hangingPunct="1">
              <a:buFontTx/>
              <a:buChar char="•"/>
            </a:pPr>
            <a:r>
              <a:rPr lang="en-US" sz="2400" smtClean="0"/>
              <a:t>  The value of information provides a bound on how much you should be prepared to pay for a sensor. How much is a </a:t>
            </a:r>
            <a:r>
              <a:rPr lang="en-US" sz="2400" b="1" smtClean="0">
                <a:solidFill>
                  <a:schemeClr val="tx2"/>
                </a:solidFill>
              </a:rPr>
              <a:t>perfect</a:t>
            </a:r>
            <a:r>
              <a:rPr lang="en-US" sz="2400" smtClean="0"/>
              <a:t> weather forecast worth?</a:t>
            </a:r>
          </a:p>
        </p:txBody>
      </p:sp>
      <p:pic>
        <p:nvPicPr>
          <p:cNvPr id="7178" name="Picture 7" descr="Umbrella"/>
          <p:cNvPicPr>
            <a:picLocks noGrp="1" noChangeAspect="1" noChangeArrowheads="1"/>
          </p:cNvPicPr>
          <p:nvPr>
            <p:ph sz="half" idx="2"/>
          </p:nvPr>
        </p:nvPicPr>
        <p:blipFill>
          <a:blip r:embed="rId3" cstate="print"/>
          <a:srcRect/>
          <a:stretch>
            <a:fillRect/>
          </a:stretch>
        </p:blipFill>
        <p:spPr>
          <a:xfrm>
            <a:off x="900113" y="2205038"/>
            <a:ext cx="7175500" cy="2309812"/>
          </a:xfrm>
          <a:noFill/>
        </p:spPr>
      </p:pic>
      <p:pic>
        <p:nvPicPr>
          <p:cNvPr id="7179" name="Picture 8"/>
          <p:cNvPicPr>
            <a:picLocks noChangeAspect="1" noChangeArrowheads="1"/>
          </p:cNvPicPr>
          <p:nvPr/>
        </p:nvPicPr>
        <p:blipFill>
          <a:blip r:embed="rId4" cstate="print"/>
          <a:srcRect/>
          <a:stretch>
            <a:fillRect/>
          </a:stretch>
        </p:blipFill>
        <p:spPr bwMode="auto">
          <a:xfrm>
            <a:off x="6948488" y="5300663"/>
            <a:ext cx="1582737" cy="584200"/>
          </a:xfrm>
          <a:prstGeom prst="rect">
            <a:avLst/>
          </a:prstGeom>
          <a:noFill/>
          <a:ln w="9525">
            <a:noFill/>
            <a:miter lim="800000"/>
            <a:headEnd/>
            <a:tailEnd/>
          </a:ln>
        </p:spPr>
      </p:pic>
      <p:sp>
        <p:nvSpPr>
          <p:cNvPr id="732169" name="Rectangle 9"/>
          <p:cNvSpPr>
            <a:spLocks noChangeArrowheads="1"/>
          </p:cNvSpPr>
          <p:nvPr/>
        </p:nvSpPr>
        <p:spPr bwMode="auto">
          <a:xfrm>
            <a:off x="323850" y="4941888"/>
            <a:ext cx="6553200" cy="1130300"/>
          </a:xfrm>
          <a:prstGeom prst="rect">
            <a:avLst/>
          </a:prstGeom>
          <a:noFill/>
          <a:ln w="9525">
            <a:noFill/>
            <a:miter lim="800000"/>
            <a:headEnd/>
            <a:tailEnd/>
          </a:ln>
        </p:spPr>
        <p:txBody>
          <a:bodyPr/>
          <a:lstStyle/>
          <a:p>
            <a:pPr>
              <a:spcBef>
                <a:spcPct val="20000"/>
              </a:spcBef>
              <a:buFontTx/>
              <a:buChar char="•"/>
            </a:pPr>
            <a:r>
              <a:rPr lang="pl-PL" sz="2000">
                <a:latin typeface="Arial Unicode MS" pitchFamily="34" charset="-128"/>
              </a:rPr>
              <a:t> Original maximum expected utility:</a:t>
            </a:r>
          </a:p>
          <a:p>
            <a:pPr>
              <a:spcBef>
                <a:spcPct val="20000"/>
              </a:spcBef>
              <a:buFontTx/>
              <a:buChar char="•"/>
            </a:pPr>
            <a:r>
              <a:rPr lang="pl-PL" sz="2000">
                <a:latin typeface="Arial Unicode MS" pitchFamily="34" charset="-128"/>
              </a:rPr>
              <a:t> Maximum expected utility when we know </a:t>
            </a:r>
            <a:r>
              <a:rPr lang="en-US" sz="2000">
                <a:latin typeface="Arial Unicode MS" pitchFamily="34" charset="-128"/>
              </a:rPr>
              <a:t>W</a:t>
            </a:r>
            <a:r>
              <a:rPr lang="pl-PL" sz="2000">
                <a:latin typeface="Arial Unicode MS" pitchFamily="34" charset="-128"/>
              </a:rPr>
              <a:t>eather:</a:t>
            </a:r>
          </a:p>
          <a:p>
            <a:pPr>
              <a:spcBef>
                <a:spcPct val="20000"/>
              </a:spcBef>
              <a:buFontTx/>
              <a:buChar char="•"/>
            </a:pPr>
            <a:r>
              <a:rPr lang="pl-PL" sz="2000">
                <a:latin typeface="Arial Unicode MS" pitchFamily="34" charset="-128"/>
              </a:rPr>
              <a:t> Better forecast is worth at most:</a:t>
            </a:r>
            <a:endParaRPr lang="en-US" sz="2000">
              <a:latin typeface="Arial Unicode MS" pitchFamily="34" charset="-128"/>
            </a:endParaRPr>
          </a:p>
        </p:txBody>
      </p:sp>
      <p:grpSp>
        <p:nvGrpSpPr>
          <p:cNvPr id="2" name="Group 11"/>
          <p:cNvGrpSpPr>
            <a:grpSpLocks/>
          </p:cNvGrpSpPr>
          <p:nvPr/>
        </p:nvGrpSpPr>
        <p:grpSpPr bwMode="auto">
          <a:xfrm>
            <a:off x="5072063" y="4857750"/>
            <a:ext cx="1862137" cy="962025"/>
            <a:chOff x="5072066" y="4857760"/>
            <a:chExt cx="1862166" cy="962028"/>
          </a:xfrm>
        </p:grpSpPr>
        <p:sp>
          <p:nvSpPr>
            <p:cNvPr id="10" name="Rectangle 3"/>
            <p:cNvSpPr txBox="1">
              <a:spLocks noChangeArrowheads="1"/>
            </p:cNvSpPr>
            <p:nvPr/>
          </p:nvSpPr>
          <p:spPr bwMode="auto">
            <a:xfrm>
              <a:off x="5072066" y="4857760"/>
              <a:ext cx="576271" cy="533402"/>
            </a:xfrm>
            <a:prstGeom prst="rect">
              <a:avLst/>
            </a:prstGeom>
            <a:noFill/>
            <a:ln w="9525">
              <a:noFill/>
              <a:miter lim="800000"/>
              <a:headEnd/>
              <a:tailEnd/>
            </a:ln>
            <a:effectLst/>
          </p:spPr>
          <p:txBody>
            <a:bodyPr/>
            <a:lstStyle/>
            <a:p>
              <a:pPr marL="342900" indent="-342900">
                <a:spcBef>
                  <a:spcPct val="20000"/>
                </a:spcBef>
                <a:defRPr/>
              </a:pPr>
              <a:r>
                <a:rPr lang="en-US" sz="2000" i="1" kern="0" dirty="0">
                  <a:solidFill>
                    <a:schemeClr val="accent6"/>
                  </a:solidFill>
                  <a:latin typeface="+mn-lt"/>
                  <a:ea typeface="+mn-ea"/>
                  <a:cs typeface="+mn-cs"/>
                </a:rPr>
                <a:t>77</a:t>
              </a:r>
              <a:endParaRPr lang="en-US" sz="2000" i="1" kern="0" baseline="-25000" dirty="0">
                <a:solidFill>
                  <a:schemeClr val="accent6"/>
                </a:solidFill>
                <a:latin typeface="+mn-lt"/>
                <a:ea typeface="+mn-ea"/>
                <a:cs typeface="+mn-cs"/>
              </a:endParaRPr>
            </a:p>
          </p:txBody>
        </p:sp>
        <p:sp>
          <p:nvSpPr>
            <p:cNvPr id="11" name="Rectangle 3"/>
            <p:cNvSpPr txBox="1">
              <a:spLocks noChangeArrowheads="1"/>
            </p:cNvSpPr>
            <p:nvPr/>
          </p:nvSpPr>
          <p:spPr bwMode="auto">
            <a:xfrm>
              <a:off x="6357961" y="5286386"/>
              <a:ext cx="576271" cy="533402"/>
            </a:xfrm>
            <a:prstGeom prst="rect">
              <a:avLst/>
            </a:prstGeom>
            <a:noFill/>
            <a:ln w="9525">
              <a:noFill/>
              <a:miter lim="800000"/>
              <a:headEnd/>
              <a:tailEnd/>
            </a:ln>
            <a:effectLst/>
          </p:spPr>
          <p:txBody>
            <a:bodyPr/>
            <a:lstStyle/>
            <a:p>
              <a:pPr marL="342900" indent="-342900">
                <a:spcBef>
                  <a:spcPct val="20000"/>
                </a:spcBef>
                <a:defRPr/>
              </a:pPr>
              <a:r>
                <a:rPr lang="en-US" sz="2000" i="1" kern="0" dirty="0">
                  <a:solidFill>
                    <a:schemeClr val="accent6"/>
                  </a:solidFill>
                  <a:latin typeface="+mn-lt"/>
                  <a:ea typeface="+mn-ea"/>
                  <a:cs typeface="+mn-cs"/>
                </a:rPr>
                <a:t>91</a:t>
              </a:r>
              <a:endParaRPr lang="en-US" sz="2000" i="1" kern="0" baseline="-25000" dirty="0">
                <a:solidFill>
                  <a:schemeClr val="accent6"/>
                </a:solidFill>
                <a:latin typeface="+mn-lt"/>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216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216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216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CPSC 322, Lecture 33</a:t>
            </a:r>
          </a:p>
        </p:txBody>
      </p:sp>
      <p:sp>
        <p:nvSpPr>
          <p:cNvPr id="9" name="Slide Number Placeholder 5"/>
          <p:cNvSpPr>
            <a:spLocks noGrp="1"/>
          </p:cNvSpPr>
          <p:nvPr>
            <p:ph type="sldNum" sz="quarter" idx="12"/>
          </p:nvPr>
        </p:nvSpPr>
        <p:spPr/>
        <p:txBody>
          <a:bodyPr/>
          <a:lstStyle/>
          <a:p>
            <a:pPr>
              <a:defRPr/>
            </a:pPr>
            <a:r>
              <a:rPr lang="en-US"/>
              <a:t>Slide </a:t>
            </a:r>
            <a:fld id="{6E4CC80E-F6D9-447C-851E-49EEAEB488F7}" type="slidenum">
              <a:rPr lang="en-US"/>
              <a:pPr>
                <a:defRPr/>
              </a:pPr>
              <a:t>5</a:t>
            </a:fld>
            <a:endParaRPr lang="en-US"/>
          </a:p>
        </p:txBody>
      </p:sp>
      <p:sp>
        <p:nvSpPr>
          <p:cNvPr id="8198" name="Rectangle 2"/>
          <p:cNvSpPr>
            <a:spLocks noGrp="1" noChangeArrowheads="1"/>
          </p:cNvSpPr>
          <p:nvPr>
            <p:ph type="title"/>
          </p:nvPr>
        </p:nvSpPr>
        <p:spPr/>
        <p:txBody>
          <a:bodyPr/>
          <a:lstStyle/>
          <a:p>
            <a:pPr eaLnBrk="1" hangingPunct="1"/>
            <a:r>
              <a:rPr lang="en-US" smtClean="0"/>
              <a:t>Value of Information</a:t>
            </a:r>
          </a:p>
        </p:txBody>
      </p:sp>
      <p:pic>
        <p:nvPicPr>
          <p:cNvPr id="8199" name="Picture 4"/>
          <p:cNvPicPr>
            <a:picLocks noGrp="1" noChangeAspect="1" noChangeArrowheads="1"/>
          </p:cNvPicPr>
          <p:nvPr>
            <p:ph type="body" idx="1"/>
          </p:nvPr>
        </p:nvPicPr>
        <p:blipFill>
          <a:blip r:embed="rId3" cstate="print"/>
          <a:srcRect t="7484" b="5118"/>
          <a:stretch>
            <a:fillRect/>
          </a:stretch>
        </p:blipFill>
        <p:spPr>
          <a:xfrm>
            <a:off x="1692275" y="1709738"/>
            <a:ext cx="5329238" cy="3243262"/>
          </a:xfrm>
          <a:noFill/>
        </p:spPr>
      </p:pic>
      <p:sp>
        <p:nvSpPr>
          <p:cNvPr id="8200" name="Rectangle 6"/>
          <p:cNvSpPr>
            <a:spLocks noChangeArrowheads="1"/>
          </p:cNvSpPr>
          <p:nvPr/>
        </p:nvSpPr>
        <p:spPr bwMode="auto">
          <a:xfrm>
            <a:off x="214313" y="928688"/>
            <a:ext cx="8588375" cy="696912"/>
          </a:xfrm>
          <a:prstGeom prst="rect">
            <a:avLst/>
          </a:prstGeom>
          <a:noFill/>
          <a:ln w="9525">
            <a:noFill/>
            <a:miter lim="800000"/>
            <a:headEnd/>
            <a:tailEnd/>
          </a:ln>
        </p:spPr>
        <p:txBody>
          <a:bodyPr/>
          <a:lstStyle/>
          <a:p>
            <a:pPr>
              <a:spcBef>
                <a:spcPct val="20000"/>
              </a:spcBef>
              <a:buFontTx/>
              <a:buChar char="•"/>
            </a:pPr>
            <a:r>
              <a:rPr lang="en-US" sz="2000">
                <a:latin typeface="Arial Unicode MS" pitchFamily="34" charset="-128"/>
              </a:rPr>
              <a:t>  The value of information provides a bound on how much you should be prepared to pay for a sensor. How much is a </a:t>
            </a:r>
            <a:r>
              <a:rPr lang="en-US" sz="2000" b="1">
                <a:solidFill>
                  <a:schemeClr val="tx2"/>
                </a:solidFill>
                <a:latin typeface="Arial Unicode MS" pitchFamily="34" charset="-128"/>
              </a:rPr>
              <a:t>perfect</a:t>
            </a:r>
            <a:r>
              <a:rPr lang="en-US" sz="2000">
                <a:latin typeface="Arial Unicode MS" pitchFamily="34" charset="-128"/>
              </a:rPr>
              <a:t>  fire </a:t>
            </a:r>
            <a:r>
              <a:rPr lang="pl-PL" sz="2000">
                <a:latin typeface="Arial Unicode MS" pitchFamily="34" charset="-128"/>
              </a:rPr>
              <a:t>sensor worth</a:t>
            </a:r>
            <a:r>
              <a:rPr lang="en-US" sz="2000">
                <a:latin typeface="Arial Unicode MS" pitchFamily="34" charset="-128"/>
              </a:rPr>
              <a:t>?</a:t>
            </a:r>
          </a:p>
        </p:txBody>
      </p:sp>
      <p:pic>
        <p:nvPicPr>
          <p:cNvPr id="8201" name="Picture 7"/>
          <p:cNvPicPr>
            <a:picLocks noChangeAspect="1" noChangeArrowheads="1"/>
          </p:cNvPicPr>
          <p:nvPr/>
        </p:nvPicPr>
        <p:blipFill>
          <a:blip r:embed="rId4" cstate="print"/>
          <a:srcRect/>
          <a:stretch>
            <a:fillRect/>
          </a:stretch>
        </p:blipFill>
        <p:spPr bwMode="auto">
          <a:xfrm>
            <a:off x="6948488" y="5300663"/>
            <a:ext cx="1582737" cy="584200"/>
          </a:xfrm>
          <a:prstGeom prst="rect">
            <a:avLst/>
          </a:prstGeom>
          <a:noFill/>
          <a:ln w="9525">
            <a:noFill/>
            <a:miter lim="800000"/>
            <a:headEnd/>
            <a:tailEnd/>
          </a:ln>
        </p:spPr>
      </p:pic>
      <p:sp>
        <p:nvSpPr>
          <p:cNvPr id="734216" name="Rectangle 8"/>
          <p:cNvSpPr>
            <a:spLocks noChangeArrowheads="1"/>
          </p:cNvSpPr>
          <p:nvPr/>
        </p:nvSpPr>
        <p:spPr bwMode="auto">
          <a:xfrm>
            <a:off x="323850" y="4941888"/>
            <a:ext cx="6696075" cy="1130300"/>
          </a:xfrm>
          <a:prstGeom prst="rect">
            <a:avLst/>
          </a:prstGeom>
          <a:noFill/>
          <a:ln w="9525">
            <a:noFill/>
            <a:miter lim="800000"/>
            <a:headEnd/>
            <a:tailEnd/>
          </a:ln>
        </p:spPr>
        <p:txBody>
          <a:bodyPr/>
          <a:lstStyle/>
          <a:p>
            <a:pPr>
              <a:spcBef>
                <a:spcPct val="20000"/>
              </a:spcBef>
              <a:buFontTx/>
              <a:buChar char="•"/>
            </a:pPr>
            <a:r>
              <a:rPr lang="pl-PL" sz="1800">
                <a:latin typeface="Arial Unicode MS" pitchFamily="34" charset="-128"/>
              </a:rPr>
              <a:t> Original maximum expected utility:</a:t>
            </a:r>
          </a:p>
          <a:p>
            <a:pPr>
              <a:spcBef>
                <a:spcPct val="20000"/>
              </a:spcBef>
              <a:buFontTx/>
              <a:buChar char="•"/>
            </a:pPr>
            <a:r>
              <a:rPr lang="pl-PL" sz="1800">
                <a:latin typeface="Arial Unicode MS" pitchFamily="34" charset="-128"/>
              </a:rPr>
              <a:t> Maximum expected utility when we know </a:t>
            </a:r>
            <a:r>
              <a:rPr lang="en-US" sz="1800">
                <a:latin typeface="Arial Unicode MS" pitchFamily="34" charset="-128"/>
              </a:rPr>
              <a:t> F</a:t>
            </a:r>
            <a:r>
              <a:rPr lang="pl-PL" sz="1800">
                <a:latin typeface="Arial Unicode MS" pitchFamily="34" charset="-128"/>
              </a:rPr>
              <a:t>ire:</a:t>
            </a:r>
          </a:p>
          <a:p>
            <a:pPr>
              <a:spcBef>
                <a:spcPct val="20000"/>
              </a:spcBef>
              <a:buFontTx/>
              <a:buChar char="•"/>
            </a:pPr>
            <a:r>
              <a:rPr lang="pl-PL" sz="1800">
                <a:latin typeface="Arial Unicode MS" pitchFamily="34" charset="-128"/>
              </a:rPr>
              <a:t> </a:t>
            </a:r>
            <a:r>
              <a:rPr lang="en-US" sz="1800">
                <a:latin typeface="Arial Unicode MS" pitchFamily="34" charset="-128"/>
              </a:rPr>
              <a:t>Perfect fire </a:t>
            </a:r>
            <a:r>
              <a:rPr lang="pl-PL" sz="1800">
                <a:latin typeface="Arial Unicode MS" pitchFamily="34" charset="-128"/>
              </a:rPr>
              <a:t>sensor is worth:</a:t>
            </a:r>
            <a:endParaRPr lang="en-US" sz="1800">
              <a:latin typeface="Arial Unicode MS" pitchFamily="34" charset="-128"/>
            </a:endParaRPr>
          </a:p>
        </p:txBody>
      </p:sp>
      <p:grpSp>
        <p:nvGrpSpPr>
          <p:cNvPr id="2" name="Group 9"/>
          <p:cNvGrpSpPr>
            <a:grpSpLocks/>
          </p:cNvGrpSpPr>
          <p:nvPr/>
        </p:nvGrpSpPr>
        <p:grpSpPr bwMode="auto">
          <a:xfrm>
            <a:off x="4000500" y="4857750"/>
            <a:ext cx="2786063" cy="962025"/>
            <a:chOff x="5072066" y="4857760"/>
            <a:chExt cx="1862166" cy="962028"/>
          </a:xfrm>
        </p:grpSpPr>
        <p:sp>
          <p:nvSpPr>
            <p:cNvPr id="11" name="Rectangle 3"/>
            <p:cNvSpPr txBox="1">
              <a:spLocks noChangeArrowheads="1"/>
            </p:cNvSpPr>
            <p:nvPr/>
          </p:nvSpPr>
          <p:spPr bwMode="auto">
            <a:xfrm>
              <a:off x="5072066" y="4857760"/>
              <a:ext cx="576158" cy="533402"/>
            </a:xfrm>
            <a:prstGeom prst="rect">
              <a:avLst/>
            </a:prstGeom>
            <a:noFill/>
            <a:ln w="9525">
              <a:noFill/>
              <a:miter lim="800000"/>
              <a:headEnd/>
              <a:tailEnd/>
            </a:ln>
            <a:effectLst/>
          </p:spPr>
          <p:txBody>
            <a:bodyPr/>
            <a:lstStyle/>
            <a:p>
              <a:pPr marL="342900" indent="-342900">
                <a:spcBef>
                  <a:spcPct val="20000"/>
                </a:spcBef>
                <a:defRPr/>
              </a:pPr>
              <a:r>
                <a:rPr lang="en-US" sz="2000" i="1" kern="0" dirty="0">
                  <a:solidFill>
                    <a:schemeClr val="accent6"/>
                  </a:solidFill>
                  <a:latin typeface="+mn-lt"/>
                  <a:ea typeface="+mn-ea"/>
                  <a:cs typeface="+mn-cs"/>
                </a:rPr>
                <a:t>-22.6</a:t>
              </a:r>
              <a:endParaRPr lang="en-US" sz="2000" i="1" kern="0" baseline="-25000" dirty="0">
                <a:solidFill>
                  <a:schemeClr val="accent6"/>
                </a:solidFill>
                <a:latin typeface="+mn-lt"/>
                <a:ea typeface="+mn-ea"/>
                <a:cs typeface="+mn-cs"/>
              </a:endParaRPr>
            </a:p>
          </p:txBody>
        </p:sp>
        <p:sp>
          <p:nvSpPr>
            <p:cNvPr id="12" name="Rectangle 3"/>
            <p:cNvSpPr txBox="1">
              <a:spLocks noChangeArrowheads="1"/>
            </p:cNvSpPr>
            <p:nvPr/>
          </p:nvSpPr>
          <p:spPr bwMode="auto">
            <a:xfrm>
              <a:off x="6358074" y="5286386"/>
              <a:ext cx="576158" cy="533402"/>
            </a:xfrm>
            <a:prstGeom prst="rect">
              <a:avLst/>
            </a:prstGeom>
            <a:noFill/>
            <a:ln w="9525">
              <a:noFill/>
              <a:miter lim="800000"/>
              <a:headEnd/>
              <a:tailEnd/>
            </a:ln>
            <a:effectLst/>
          </p:spPr>
          <p:txBody>
            <a:bodyPr/>
            <a:lstStyle/>
            <a:p>
              <a:pPr marL="342900" indent="-342900">
                <a:spcBef>
                  <a:spcPct val="20000"/>
                </a:spcBef>
                <a:defRPr/>
              </a:pPr>
              <a:r>
                <a:rPr lang="en-US" sz="2000" i="1" kern="0" dirty="0">
                  <a:solidFill>
                    <a:schemeClr val="accent6"/>
                  </a:solidFill>
                  <a:latin typeface="+mn-lt"/>
                  <a:ea typeface="+mn-ea"/>
                  <a:cs typeface="+mn-cs"/>
                </a:rPr>
                <a:t>-2</a:t>
              </a:r>
              <a:endParaRPr lang="en-US" sz="2000" i="1" kern="0" baseline="-25000" dirty="0">
                <a:solidFill>
                  <a:schemeClr val="accent6"/>
                </a:solidFill>
                <a:latin typeface="+mn-lt"/>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42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42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42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CPSC 322, Lecture 35</a:t>
            </a:r>
          </a:p>
        </p:txBody>
      </p:sp>
      <p:sp>
        <p:nvSpPr>
          <p:cNvPr id="6" name="Slide Number Placeholder 5"/>
          <p:cNvSpPr>
            <a:spLocks noGrp="1"/>
          </p:cNvSpPr>
          <p:nvPr>
            <p:ph type="sldNum" sz="quarter" idx="12"/>
          </p:nvPr>
        </p:nvSpPr>
        <p:spPr/>
        <p:txBody>
          <a:bodyPr/>
          <a:lstStyle/>
          <a:p>
            <a:pPr>
              <a:defRPr/>
            </a:pPr>
            <a:r>
              <a:rPr lang="en-US"/>
              <a:t>Slide </a:t>
            </a:r>
            <a:fld id="{AAD4153D-2AF8-4532-9BCF-8888A69953FC}" type="slidenum">
              <a:rPr lang="en-US"/>
              <a:pPr>
                <a:defRPr/>
              </a:pPr>
              <a:t>6</a:t>
            </a:fld>
            <a:endParaRPr lang="en-US"/>
          </a:p>
        </p:txBody>
      </p:sp>
      <p:sp>
        <p:nvSpPr>
          <p:cNvPr id="19460" name="Rectangle 2"/>
          <p:cNvSpPr>
            <a:spLocks noGrp="1" noChangeArrowheads="1"/>
          </p:cNvSpPr>
          <p:nvPr>
            <p:ph type="title"/>
          </p:nvPr>
        </p:nvSpPr>
        <p:spPr/>
        <p:txBody>
          <a:bodyPr/>
          <a:lstStyle/>
          <a:p>
            <a:pPr eaLnBrk="1" hangingPunct="1"/>
            <a:r>
              <a:rPr lang="en-US" smtClean="0"/>
              <a:t>Lecture Overview</a:t>
            </a:r>
          </a:p>
        </p:txBody>
      </p:sp>
      <p:sp>
        <p:nvSpPr>
          <p:cNvPr id="19461" name="Rectangle 3"/>
          <p:cNvSpPr>
            <a:spLocks noGrp="1" noChangeArrowheads="1"/>
          </p:cNvSpPr>
          <p:nvPr>
            <p:ph type="body" idx="1"/>
          </p:nvPr>
        </p:nvSpPr>
        <p:spPr>
          <a:xfrm>
            <a:off x="395288" y="1268413"/>
            <a:ext cx="8458200" cy="4495800"/>
          </a:xfrm>
        </p:spPr>
        <p:txBody>
          <a:bodyPr/>
          <a:lstStyle/>
          <a:p>
            <a:pPr eaLnBrk="1" hangingPunct="1">
              <a:buFontTx/>
              <a:buChar char="•"/>
            </a:pPr>
            <a:r>
              <a:rPr lang="en-US" sz="4000" b="1" smtClean="0">
                <a:solidFill>
                  <a:schemeClr val="bg2"/>
                </a:solidFill>
              </a:rPr>
              <a:t>Sequential Decisions</a:t>
            </a:r>
          </a:p>
          <a:p>
            <a:pPr lvl="1" eaLnBrk="1" hangingPunct="1"/>
            <a:r>
              <a:rPr lang="en-US" sz="3200" b="1" smtClean="0">
                <a:solidFill>
                  <a:schemeClr val="bg2"/>
                </a:solidFill>
              </a:rPr>
              <a:t>Optimal Policy</a:t>
            </a:r>
          </a:p>
          <a:p>
            <a:pPr lvl="1" eaLnBrk="1" hangingPunct="1"/>
            <a:r>
              <a:rPr lang="en-US" sz="3200" b="1" smtClean="0">
                <a:solidFill>
                  <a:schemeClr val="bg2"/>
                </a:solidFill>
              </a:rPr>
              <a:t>Variable Elimination</a:t>
            </a:r>
          </a:p>
          <a:p>
            <a:pPr eaLnBrk="1" hangingPunct="1">
              <a:buFontTx/>
              <a:buChar char="•"/>
            </a:pPr>
            <a:r>
              <a:rPr lang="en-US" sz="4000" smtClean="0">
                <a:solidFill>
                  <a:schemeClr val="bg2"/>
                </a:solidFill>
              </a:rPr>
              <a:t>Value of Information</a:t>
            </a:r>
          </a:p>
          <a:p>
            <a:pPr eaLnBrk="1" hangingPunct="1">
              <a:buFontTx/>
              <a:buChar char="•"/>
            </a:pPr>
            <a:r>
              <a:rPr lang="en-US" sz="4000" b="1" smtClean="0"/>
              <a:t>Value of Control</a:t>
            </a:r>
          </a:p>
          <a:p>
            <a:pPr eaLnBrk="1" hangingPunct="1">
              <a:buFontTx/>
              <a:buChar char="•"/>
            </a:pPr>
            <a:endParaRPr lang="en-US" sz="4000" smtClean="0">
              <a:solidFill>
                <a:schemeClr val="bg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CPSC 322, Lecture 33</a:t>
            </a:r>
          </a:p>
        </p:txBody>
      </p:sp>
      <p:sp>
        <p:nvSpPr>
          <p:cNvPr id="6" name="Slide Number Placeholder 5"/>
          <p:cNvSpPr>
            <a:spLocks noGrp="1"/>
          </p:cNvSpPr>
          <p:nvPr>
            <p:ph type="sldNum" sz="quarter" idx="12"/>
          </p:nvPr>
        </p:nvSpPr>
        <p:spPr/>
        <p:txBody>
          <a:bodyPr/>
          <a:lstStyle/>
          <a:p>
            <a:pPr>
              <a:defRPr/>
            </a:pPr>
            <a:r>
              <a:rPr lang="en-US"/>
              <a:t>Slide </a:t>
            </a:r>
            <a:fld id="{34FAD72B-BBEB-401D-B096-F6D554F8A747}" type="slidenum">
              <a:rPr lang="en-US"/>
              <a:pPr>
                <a:defRPr/>
              </a:pPr>
              <a:t>7</a:t>
            </a:fld>
            <a:endParaRPr lang="en-US"/>
          </a:p>
        </p:txBody>
      </p:sp>
      <p:sp>
        <p:nvSpPr>
          <p:cNvPr id="9223" name="Rectangle 2"/>
          <p:cNvSpPr>
            <a:spLocks noGrp="1" noChangeArrowheads="1"/>
          </p:cNvSpPr>
          <p:nvPr>
            <p:ph type="title"/>
          </p:nvPr>
        </p:nvSpPr>
        <p:spPr>
          <a:xfrm>
            <a:off x="304800" y="152400"/>
            <a:ext cx="3552825" cy="1347788"/>
          </a:xfrm>
        </p:spPr>
        <p:txBody>
          <a:bodyPr/>
          <a:lstStyle/>
          <a:p>
            <a:pPr eaLnBrk="1" hangingPunct="1"/>
            <a:r>
              <a:rPr lang="pl-PL" smtClean="0"/>
              <a:t>Value of </a:t>
            </a:r>
            <a:r>
              <a:rPr lang="en-US" smtClean="0"/>
              <a:t>C</a:t>
            </a:r>
            <a:r>
              <a:rPr lang="pl-PL" smtClean="0"/>
              <a:t>ontrol</a:t>
            </a:r>
            <a:endParaRPr lang="en-US" smtClean="0"/>
          </a:p>
        </p:txBody>
      </p:sp>
      <p:sp>
        <p:nvSpPr>
          <p:cNvPr id="731139" name="Rectangle 3"/>
          <p:cNvSpPr>
            <a:spLocks noGrp="1" noChangeArrowheads="1"/>
          </p:cNvSpPr>
          <p:nvPr>
            <p:ph type="body" idx="1"/>
          </p:nvPr>
        </p:nvSpPr>
        <p:spPr>
          <a:xfrm>
            <a:off x="285750" y="4286250"/>
            <a:ext cx="8458200" cy="1857375"/>
          </a:xfrm>
        </p:spPr>
        <p:txBody>
          <a:bodyPr/>
          <a:lstStyle/>
          <a:p>
            <a:pPr eaLnBrk="1" hangingPunct="1">
              <a:buFontTx/>
              <a:buChar char="•"/>
            </a:pPr>
            <a:r>
              <a:rPr lang="en-US" smtClean="0"/>
              <a:t>The </a:t>
            </a:r>
            <a:r>
              <a:rPr lang="en-US" smtClean="0">
                <a:solidFill>
                  <a:schemeClr val="accent2"/>
                </a:solidFill>
              </a:rPr>
              <a:t>value of control</a:t>
            </a:r>
            <a:r>
              <a:rPr lang="en-US" smtClean="0">
                <a:solidFill>
                  <a:srgbClr val="CC0099"/>
                </a:solidFill>
              </a:rPr>
              <a:t> </a:t>
            </a:r>
            <a:r>
              <a:rPr lang="en-US" smtClean="0">
                <a:solidFill>
                  <a:schemeClr val="tx2"/>
                </a:solidFill>
              </a:rPr>
              <a:t>of a variable </a:t>
            </a:r>
            <a:r>
              <a:rPr lang="en-US" i="1" smtClean="0">
                <a:solidFill>
                  <a:schemeClr val="tx2"/>
                </a:solidFill>
              </a:rPr>
              <a:t>X</a:t>
            </a:r>
            <a:r>
              <a:rPr lang="pl-PL" i="1" smtClean="0">
                <a:solidFill>
                  <a:schemeClr val="tx2"/>
                </a:solidFill>
              </a:rPr>
              <a:t> </a:t>
            </a:r>
            <a:r>
              <a:rPr lang="en-US" smtClean="0">
                <a:solidFill>
                  <a:schemeClr val="tx2"/>
                </a:solidFill>
              </a:rPr>
              <a:t> </a:t>
            </a:r>
            <a:r>
              <a:rPr lang="en-US" smtClean="0"/>
              <a:t>is :</a:t>
            </a:r>
          </a:p>
          <a:p>
            <a:pPr eaLnBrk="1" hangingPunct="1"/>
            <a:r>
              <a:rPr lang="en-US" smtClean="0"/>
              <a:t>the </a:t>
            </a:r>
            <a:r>
              <a:rPr lang="pl-PL" smtClean="0"/>
              <a:t>utility</a:t>
            </a:r>
            <a:r>
              <a:rPr lang="en-US" smtClean="0"/>
              <a:t> of the</a:t>
            </a:r>
            <a:r>
              <a:rPr lang="pl-PL" smtClean="0"/>
              <a:t> </a:t>
            </a:r>
            <a:r>
              <a:rPr lang="en-US" smtClean="0"/>
              <a:t>network when you make X a decision variable </a:t>
            </a:r>
            <a:r>
              <a:rPr lang="en-US" b="1" smtClean="0"/>
              <a:t>minus</a:t>
            </a:r>
            <a:r>
              <a:rPr lang="en-US" smtClean="0"/>
              <a:t> the </a:t>
            </a:r>
            <a:r>
              <a:rPr lang="pl-PL" smtClean="0"/>
              <a:t>utility </a:t>
            </a:r>
            <a:r>
              <a:rPr lang="en-US" smtClean="0"/>
              <a:t>of the network when X is a random variable.</a:t>
            </a:r>
          </a:p>
        </p:txBody>
      </p:sp>
      <p:sp>
        <p:nvSpPr>
          <p:cNvPr id="7" name="Rectangle 3"/>
          <p:cNvSpPr txBox="1">
            <a:spLocks noChangeArrowheads="1"/>
          </p:cNvSpPr>
          <p:nvPr/>
        </p:nvSpPr>
        <p:spPr bwMode="auto">
          <a:xfrm>
            <a:off x="304800" y="1643063"/>
            <a:ext cx="8839200" cy="1285875"/>
          </a:xfrm>
          <a:prstGeom prst="rect">
            <a:avLst/>
          </a:prstGeom>
          <a:noFill/>
          <a:ln w="9525">
            <a:noFill/>
            <a:miter lim="800000"/>
            <a:headEnd/>
            <a:tailEnd/>
          </a:ln>
          <a:effectLst/>
        </p:spPr>
        <p:txBody>
          <a:bodyPr/>
          <a:lstStyle/>
          <a:p>
            <a:pPr marL="342900" indent="-342900">
              <a:spcBef>
                <a:spcPct val="20000"/>
              </a:spcBef>
              <a:buFontTx/>
              <a:buChar char="•"/>
              <a:defRPr/>
            </a:pPr>
            <a:r>
              <a:rPr lang="en-US" kern="0" dirty="0">
                <a:latin typeface="+mn-lt"/>
                <a:ea typeface="+mn-ea"/>
                <a:cs typeface="+mn-cs"/>
              </a:rPr>
              <a:t>What would help the agent to make an even better </a:t>
            </a:r>
            <a:r>
              <a:rPr lang="en-US" i="1" kern="0" dirty="0">
                <a:latin typeface="+mn-lt"/>
                <a:ea typeface="+mn-ea"/>
                <a:cs typeface="+mn-cs"/>
              </a:rPr>
              <a:t>U</a:t>
            </a:r>
            <a:r>
              <a:rPr lang="en-US" i="1" kern="0" dirty="0" err="1">
                <a:latin typeface="+mn-lt"/>
                <a:ea typeface="+mn-ea"/>
                <a:cs typeface="+mn-cs"/>
              </a:rPr>
              <a:t>mbrella</a:t>
            </a:r>
            <a:r>
              <a:rPr lang="en-US" kern="0" dirty="0">
                <a:latin typeface="+mn-lt"/>
                <a:ea typeface="+mn-ea"/>
                <a:cs typeface="+mn-cs"/>
              </a:rPr>
              <a:t> decision? To maximize its utility.</a:t>
            </a:r>
          </a:p>
        </p:txBody>
      </p:sp>
      <p:pic>
        <p:nvPicPr>
          <p:cNvPr id="9226" name="Picture 7" descr="Umbrella"/>
          <p:cNvPicPr>
            <a:picLocks noChangeAspect="1" noChangeArrowheads="1"/>
          </p:cNvPicPr>
          <p:nvPr/>
        </p:nvPicPr>
        <p:blipFill>
          <a:blip r:embed="rId4" cstate="print"/>
          <a:srcRect/>
          <a:stretch>
            <a:fillRect/>
          </a:stretch>
        </p:blipFill>
        <p:spPr bwMode="auto">
          <a:xfrm>
            <a:off x="4429125" y="214313"/>
            <a:ext cx="4714875" cy="1517650"/>
          </a:xfrm>
          <a:prstGeom prst="rect">
            <a:avLst/>
          </a:prstGeom>
          <a:noFill/>
          <a:ln w="9525">
            <a:noFill/>
            <a:miter lim="800000"/>
            <a:headEnd/>
            <a:tailEnd/>
          </a:ln>
        </p:spPr>
      </p:pic>
      <p:graphicFrame>
        <p:nvGraphicFramePr>
          <p:cNvPr id="9" name="Group 15"/>
          <p:cNvGraphicFramePr>
            <a:graphicFrameLocks noGrp="1"/>
          </p:cNvGraphicFramePr>
          <p:nvPr/>
        </p:nvGraphicFramePr>
        <p:xfrm>
          <a:off x="2571750" y="2643188"/>
          <a:ext cx="3714776" cy="1603425"/>
        </p:xfrm>
        <a:graphic>
          <a:graphicData uri="http://schemas.openxmlformats.org/drawingml/2006/table">
            <a:tbl>
              <a:tblPr/>
              <a:tblGrid>
                <a:gridCol w="2901976"/>
                <a:gridCol w="812800"/>
              </a:tblGrid>
              <a:tr h="3034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Unicode MS" pitchFamily="34" charset="-128"/>
                        </a:rPr>
                        <a:t>Weather    Umbrella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accent6"/>
                          </a:solidFill>
                          <a:effectLst/>
                          <a:latin typeface="Arial Unicode MS" pitchFamily="34" charset="-128"/>
                        </a:rPr>
                        <a:t>Value</a:t>
                      </a:r>
                      <a:endParaRPr kumimoji="0" lang="en-US" sz="1200" b="1" i="0" u="none" strike="noStrike" cap="none" normalizeH="0" baseline="0" dirty="0" smtClean="0">
                        <a:ln>
                          <a:noFill/>
                        </a:ln>
                        <a:solidFill>
                          <a:schemeClr val="accent6"/>
                        </a:solidFill>
                        <a:effectLst/>
                        <a:latin typeface="Arial Unicode MS"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81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Unicode MS" pitchFamily="34" charset="-128"/>
                        </a:rPr>
                        <a:t>Rain               true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Unicode MS" pitchFamily="34" charset="-128"/>
                        </a:rPr>
                        <a:t>Rain               false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Unicode MS" pitchFamily="34" charset="-128"/>
                        </a:rPr>
                        <a:t>noRain</a:t>
                      </a:r>
                      <a:r>
                        <a:rPr kumimoji="0" lang="en-US" sz="1600" b="0" i="0" u="none" strike="noStrike" cap="none" normalizeH="0" baseline="0" dirty="0" smtClean="0">
                          <a:ln>
                            <a:noFill/>
                          </a:ln>
                          <a:solidFill>
                            <a:schemeClr val="tx1"/>
                          </a:solidFill>
                          <a:effectLst/>
                          <a:latin typeface="Arial Unicode MS" pitchFamily="34" charset="-128"/>
                        </a:rPr>
                        <a:t>           true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Unicode MS" pitchFamily="34" charset="-128"/>
                        </a:rPr>
                        <a:t>noRain</a:t>
                      </a:r>
                      <a:r>
                        <a:rPr kumimoji="0" lang="en-US" sz="1600" b="0" i="0" u="none" strike="noStrike" cap="none" normalizeH="0" baseline="0" dirty="0" smtClean="0">
                          <a:ln>
                            <a:noFill/>
                          </a:ln>
                          <a:solidFill>
                            <a:schemeClr val="tx1"/>
                          </a:solidFill>
                          <a:effectLst/>
                          <a:latin typeface="Arial Unicode MS" pitchFamily="34" charset="-128"/>
                        </a:rPr>
                        <a:t>          false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Unicode MS" pitchFamily="34" charset="-128"/>
                        </a:rPr>
                        <a:t>70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Unicode MS" pitchFamily="34" charset="-128"/>
                        </a:rPr>
                        <a:t>0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Unicode MS" pitchFamily="34" charset="-128"/>
                        </a:rPr>
                        <a:t>20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Unicode MS" pitchFamily="34" charset="-128"/>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11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11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3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5"/>
          <p:cNvSpPr>
            <a:spLocks noGrp="1"/>
          </p:cNvSpPr>
          <p:nvPr>
            <p:ph type="ftr" sz="quarter" idx="11"/>
          </p:nvPr>
        </p:nvSpPr>
        <p:spPr/>
        <p:txBody>
          <a:bodyPr/>
          <a:lstStyle/>
          <a:p>
            <a:pPr>
              <a:defRPr/>
            </a:pPr>
            <a:r>
              <a:rPr lang="en-US" dirty="0"/>
              <a:t>CPSC 322, Lecture 35</a:t>
            </a:r>
          </a:p>
        </p:txBody>
      </p:sp>
      <p:sp>
        <p:nvSpPr>
          <p:cNvPr id="9" name="Slide Number Placeholder 6"/>
          <p:cNvSpPr>
            <a:spLocks noGrp="1"/>
          </p:cNvSpPr>
          <p:nvPr>
            <p:ph type="sldNum" sz="quarter" idx="12"/>
          </p:nvPr>
        </p:nvSpPr>
        <p:spPr/>
        <p:txBody>
          <a:bodyPr/>
          <a:lstStyle/>
          <a:p>
            <a:pPr>
              <a:defRPr/>
            </a:pPr>
            <a:r>
              <a:rPr lang="en-US"/>
              <a:t>Slide </a:t>
            </a:r>
            <a:fld id="{9FD922C0-E78F-4225-90EF-222063FB7A7D}" type="slidenum">
              <a:rPr lang="en-US"/>
              <a:pPr>
                <a:defRPr/>
              </a:pPr>
              <a:t>8</a:t>
            </a:fld>
            <a:endParaRPr lang="en-US"/>
          </a:p>
        </p:txBody>
      </p:sp>
      <p:sp>
        <p:nvSpPr>
          <p:cNvPr id="10247" name="Rectangle 2"/>
          <p:cNvSpPr>
            <a:spLocks noGrp="1" noChangeArrowheads="1"/>
          </p:cNvSpPr>
          <p:nvPr>
            <p:ph type="title"/>
          </p:nvPr>
        </p:nvSpPr>
        <p:spPr/>
        <p:txBody>
          <a:bodyPr/>
          <a:lstStyle/>
          <a:p>
            <a:pPr eaLnBrk="1" hangingPunct="1"/>
            <a:r>
              <a:rPr lang="en-US" smtClean="0"/>
              <a:t>Value of Control</a:t>
            </a:r>
          </a:p>
        </p:txBody>
      </p:sp>
      <p:sp>
        <p:nvSpPr>
          <p:cNvPr id="10248" name="Rectangle 3"/>
          <p:cNvSpPr>
            <a:spLocks noGrp="1" noChangeArrowheads="1"/>
          </p:cNvSpPr>
          <p:nvPr>
            <p:ph type="body" sz="half" idx="1"/>
          </p:nvPr>
        </p:nvSpPr>
        <p:spPr>
          <a:xfrm>
            <a:off x="304800" y="1219200"/>
            <a:ext cx="8588375" cy="625475"/>
          </a:xfrm>
        </p:spPr>
        <p:txBody>
          <a:bodyPr/>
          <a:lstStyle/>
          <a:p>
            <a:pPr marL="0" indent="0" eaLnBrk="1" hangingPunct="1">
              <a:buFontTx/>
              <a:buChar char="•"/>
            </a:pPr>
            <a:r>
              <a:rPr lang="en-US" sz="2400" smtClean="0"/>
              <a:t>  What if we could control the weather?</a:t>
            </a:r>
          </a:p>
        </p:txBody>
      </p:sp>
      <p:pic>
        <p:nvPicPr>
          <p:cNvPr id="10249" name="Picture 4" descr="Umbrella"/>
          <p:cNvPicPr>
            <a:picLocks noGrp="1" noChangeAspect="1" noChangeArrowheads="1"/>
          </p:cNvPicPr>
          <p:nvPr>
            <p:ph sz="half" idx="2"/>
          </p:nvPr>
        </p:nvPicPr>
        <p:blipFill>
          <a:blip r:embed="rId3" cstate="print"/>
          <a:srcRect/>
          <a:stretch>
            <a:fillRect/>
          </a:stretch>
        </p:blipFill>
        <p:spPr>
          <a:xfrm>
            <a:off x="900113" y="1989138"/>
            <a:ext cx="7175500" cy="2309812"/>
          </a:xfrm>
          <a:noFill/>
        </p:spPr>
      </p:pic>
      <p:pic>
        <p:nvPicPr>
          <p:cNvPr id="10250" name="Picture 5"/>
          <p:cNvPicPr>
            <a:picLocks noChangeAspect="1" noChangeArrowheads="1"/>
          </p:cNvPicPr>
          <p:nvPr/>
        </p:nvPicPr>
        <p:blipFill>
          <a:blip r:embed="rId4" cstate="print"/>
          <a:srcRect/>
          <a:stretch>
            <a:fillRect/>
          </a:stretch>
        </p:blipFill>
        <p:spPr bwMode="auto">
          <a:xfrm>
            <a:off x="7561263" y="5643563"/>
            <a:ext cx="1582737" cy="584200"/>
          </a:xfrm>
          <a:prstGeom prst="rect">
            <a:avLst/>
          </a:prstGeom>
          <a:noFill/>
          <a:ln w="9525">
            <a:noFill/>
            <a:miter lim="800000"/>
            <a:headEnd/>
            <a:tailEnd/>
          </a:ln>
        </p:spPr>
      </p:pic>
      <p:sp>
        <p:nvSpPr>
          <p:cNvPr id="746502" name="Rectangle 6"/>
          <p:cNvSpPr>
            <a:spLocks noChangeArrowheads="1"/>
          </p:cNvSpPr>
          <p:nvPr/>
        </p:nvSpPr>
        <p:spPr bwMode="auto">
          <a:xfrm>
            <a:off x="323850" y="4581525"/>
            <a:ext cx="6985000" cy="1490663"/>
          </a:xfrm>
          <a:prstGeom prst="rect">
            <a:avLst/>
          </a:prstGeom>
          <a:noFill/>
          <a:ln w="9525">
            <a:noFill/>
            <a:miter lim="800000"/>
            <a:headEnd/>
            <a:tailEnd/>
          </a:ln>
        </p:spPr>
        <p:txBody>
          <a:bodyPr/>
          <a:lstStyle/>
          <a:p>
            <a:pPr>
              <a:spcBef>
                <a:spcPct val="20000"/>
              </a:spcBef>
              <a:buFontTx/>
              <a:buChar char="•"/>
            </a:pPr>
            <a:r>
              <a:rPr lang="pl-PL" sz="2000">
                <a:latin typeface="Arial Unicode MS" pitchFamily="34" charset="-128"/>
              </a:rPr>
              <a:t> Original maximum expected utility:</a:t>
            </a:r>
          </a:p>
          <a:p>
            <a:pPr>
              <a:spcBef>
                <a:spcPct val="20000"/>
              </a:spcBef>
              <a:buFontTx/>
              <a:buChar char="•"/>
            </a:pPr>
            <a:r>
              <a:rPr lang="pl-PL" sz="2000">
                <a:latin typeface="Arial Unicode MS" pitchFamily="34" charset="-128"/>
              </a:rPr>
              <a:t> Maximum expected utility when we </a:t>
            </a:r>
            <a:r>
              <a:rPr lang="en-US" sz="2000">
                <a:latin typeface="Arial Unicode MS" pitchFamily="34" charset="-128"/>
              </a:rPr>
              <a:t>control the </a:t>
            </a:r>
            <a:r>
              <a:rPr lang="pl-PL" sz="2000">
                <a:latin typeface="Arial Unicode MS" pitchFamily="34" charset="-128"/>
              </a:rPr>
              <a:t>weather:</a:t>
            </a:r>
          </a:p>
          <a:p>
            <a:pPr>
              <a:spcBef>
                <a:spcPct val="20000"/>
              </a:spcBef>
              <a:buFontTx/>
              <a:buChar char="•"/>
            </a:pPr>
            <a:r>
              <a:rPr lang="pl-PL" sz="2000">
                <a:latin typeface="Arial Unicode MS" pitchFamily="34" charset="-128"/>
              </a:rPr>
              <a:t> </a:t>
            </a:r>
            <a:r>
              <a:rPr lang="en-US" sz="2000">
                <a:latin typeface="Arial Unicode MS" pitchFamily="34" charset="-128"/>
              </a:rPr>
              <a:t>Value of control of</a:t>
            </a:r>
            <a:r>
              <a:rPr lang="pl-PL" sz="2000">
                <a:latin typeface="Arial Unicode MS" pitchFamily="34" charset="-128"/>
              </a:rPr>
              <a:t> </a:t>
            </a:r>
            <a:r>
              <a:rPr lang="en-US" sz="2000">
                <a:latin typeface="Arial Unicode MS" pitchFamily="34" charset="-128"/>
              </a:rPr>
              <a:t>the weather</a:t>
            </a:r>
            <a:r>
              <a:rPr lang="pl-PL" sz="2000">
                <a:latin typeface="Arial Unicode MS" pitchFamily="34" charset="-128"/>
              </a:rPr>
              <a:t>:</a:t>
            </a:r>
            <a:endParaRPr lang="en-US" sz="2000">
              <a:latin typeface="Arial Unicode MS" pitchFamily="34" charset="-128"/>
            </a:endParaRPr>
          </a:p>
        </p:txBody>
      </p:sp>
      <p:grpSp>
        <p:nvGrpSpPr>
          <p:cNvPr id="2" name="Group 9"/>
          <p:cNvGrpSpPr>
            <a:grpSpLocks/>
          </p:cNvGrpSpPr>
          <p:nvPr/>
        </p:nvGrpSpPr>
        <p:grpSpPr bwMode="auto">
          <a:xfrm>
            <a:off x="4857750" y="4572000"/>
            <a:ext cx="2786063" cy="962025"/>
            <a:chOff x="5072066" y="4857760"/>
            <a:chExt cx="1862166" cy="962028"/>
          </a:xfrm>
        </p:grpSpPr>
        <p:sp>
          <p:nvSpPr>
            <p:cNvPr id="11" name="Rectangle 3"/>
            <p:cNvSpPr txBox="1">
              <a:spLocks noChangeArrowheads="1"/>
            </p:cNvSpPr>
            <p:nvPr/>
          </p:nvSpPr>
          <p:spPr bwMode="auto">
            <a:xfrm>
              <a:off x="5072066" y="4857760"/>
              <a:ext cx="576158" cy="533402"/>
            </a:xfrm>
            <a:prstGeom prst="rect">
              <a:avLst/>
            </a:prstGeom>
            <a:noFill/>
            <a:ln w="9525">
              <a:noFill/>
              <a:miter lim="800000"/>
              <a:headEnd/>
              <a:tailEnd/>
            </a:ln>
            <a:effectLst/>
          </p:spPr>
          <p:txBody>
            <a:bodyPr/>
            <a:lstStyle/>
            <a:p>
              <a:pPr marL="342900" indent="-342900">
                <a:spcBef>
                  <a:spcPct val="20000"/>
                </a:spcBef>
                <a:defRPr/>
              </a:pPr>
              <a:r>
                <a:rPr lang="en-US" sz="2000" i="1" kern="0" dirty="0">
                  <a:solidFill>
                    <a:schemeClr val="accent6"/>
                  </a:solidFill>
                  <a:latin typeface="+mn-lt"/>
                  <a:ea typeface="+mn-ea"/>
                  <a:cs typeface="+mn-cs"/>
                </a:rPr>
                <a:t>77</a:t>
              </a:r>
              <a:endParaRPr lang="en-US" sz="2000" i="1" kern="0" baseline="-25000" dirty="0">
                <a:solidFill>
                  <a:schemeClr val="accent6"/>
                </a:solidFill>
                <a:latin typeface="+mn-lt"/>
                <a:ea typeface="+mn-ea"/>
                <a:cs typeface="+mn-cs"/>
              </a:endParaRPr>
            </a:p>
          </p:txBody>
        </p:sp>
        <p:sp>
          <p:nvSpPr>
            <p:cNvPr id="12" name="Rectangle 3"/>
            <p:cNvSpPr txBox="1">
              <a:spLocks noChangeArrowheads="1"/>
            </p:cNvSpPr>
            <p:nvPr/>
          </p:nvSpPr>
          <p:spPr bwMode="auto">
            <a:xfrm>
              <a:off x="6358074" y="5286386"/>
              <a:ext cx="576158" cy="533402"/>
            </a:xfrm>
            <a:prstGeom prst="rect">
              <a:avLst/>
            </a:prstGeom>
            <a:noFill/>
            <a:ln w="9525">
              <a:noFill/>
              <a:miter lim="800000"/>
              <a:headEnd/>
              <a:tailEnd/>
            </a:ln>
            <a:effectLst/>
          </p:spPr>
          <p:txBody>
            <a:bodyPr/>
            <a:lstStyle/>
            <a:p>
              <a:pPr marL="342900" indent="-342900">
                <a:spcBef>
                  <a:spcPct val="20000"/>
                </a:spcBef>
                <a:defRPr/>
              </a:pPr>
              <a:r>
                <a:rPr lang="en-US" sz="2000" i="1" kern="0" dirty="0">
                  <a:solidFill>
                    <a:schemeClr val="accent6"/>
                  </a:solidFill>
                  <a:latin typeface="+mn-lt"/>
                  <a:ea typeface="+mn-ea"/>
                  <a:cs typeface="+mn-cs"/>
                </a:rPr>
                <a:t>100</a:t>
              </a:r>
              <a:endParaRPr lang="en-US" sz="2000" i="1" kern="0" baseline="-25000" dirty="0">
                <a:solidFill>
                  <a:schemeClr val="accent6"/>
                </a:solidFill>
                <a:latin typeface="+mn-lt"/>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650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650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65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pPr>
              <a:defRPr/>
            </a:pPr>
            <a:r>
              <a:rPr lang="en-US"/>
              <a:t>CPSC 322, Lecture 33</a:t>
            </a:r>
          </a:p>
        </p:txBody>
      </p:sp>
      <p:sp>
        <p:nvSpPr>
          <p:cNvPr id="9" name="Slide Number Placeholder 5"/>
          <p:cNvSpPr>
            <a:spLocks noGrp="1"/>
          </p:cNvSpPr>
          <p:nvPr>
            <p:ph type="sldNum" sz="quarter" idx="12"/>
          </p:nvPr>
        </p:nvSpPr>
        <p:spPr/>
        <p:txBody>
          <a:bodyPr/>
          <a:lstStyle/>
          <a:p>
            <a:pPr>
              <a:defRPr/>
            </a:pPr>
            <a:r>
              <a:rPr lang="en-US"/>
              <a:t>Slide </a:t>
            </a:r>
            <a:fld id="{26F844FF-B080-4028-B76D-6E17C61EFA62}" type="slidenum">
              <a:rPr lang="en-US"/>
              <a:pPr>
                <a:defRPr/>
              </a:pPr>
              <a:t>9</a:t>
            </a:fld>
            <a:endParaRPr lang="en-US"/>
          </a:p>
        </p:txBody>
      </p:sp>
      <p:sp>
        <p:nvSpPr>
          <p:cNvPr id="11272" name="Rectangle 2"/>
          <p:cNvSpPr>
            <a:spLocks noGrp="1" noChangeArrowheads="1"/>
          </p:cNvSpPr>
          <p:nvPr>
            <p:ph type="title"/>
          </p:nvPr>
        </p:nvSpPr>
        <p:spPr/>
        <p:txBody>
          <a:bodyPr/>
          <a:lstStyle/>
          <a:p>
            <a:pPr eaLnBrk="1" hangingPunct="1"/>
            <a:r>
              <a:rPr lang="en-US" smtClean="0"/>
              <a:t>Value of Control</a:t>
            </a:r>
          </a:p>
        </p:txBody>
      </p:sp>
      <p:pic>
        <p:nvPicPr>
          <p:cNvPr id="11273" name="Picture 3"/>
          <p:cNvPicPr>
            <a:picLocks noGrp="1" noChangeAspect="1" noChangeArrowheads="1"/>
          </p:cNvPicPr>
          <p:nvPr>
            <p:ph type="body" idx="1"/>
          </p:nvPr>
        </p:nvPicPr>
        <p:blipFill>
          <a:blip r:embed="rId4" cstate="print"/>
          <a:srcRect t="7484" b="5118"/>
          <a:stretch>
            <a:fillRect/>
          </a:stretch>
        </p:blipFill>
        <p:spPr>
          <a:xfrm>
            <a:off x="1835150" y="1268413"/>
            <a:ext cx="5329238" cy="3243262"/>
          </a:xfrm>
          <a:noFill/>
        </p:spPr>
      </p:pic>
      <p:sp>
        <p:nvSpPr>
          <p:cNvPr id="11274" name="Rectangle 4"/>
          <p:cNvSpPr>
            <a:spLocks noChangeArrowheads="1"/>
          </p:cNvSpPr>
          <p:nvPr/>
        </p:nvSpPr>
        <p:spPr bwMode="auto">
          <a:xfrm>
            <a:off x="285750" y="857250"/>
            <a:ext cx="8588375" cy="358775"/>
          </a:xfrm>
          <a:prstGeom prst="rect">
            <a:avLst/>
          </a:prstGeom>
          <a:noFill/>
          <a:ln w="9525">
            <a:noFill/>
            <a:miter lim="800000"/>
            <a:headEnd/>
            <a:tailEnd/>
          </a:ln>
        </p:spPr>
        <p:txBody>
          <a:bodyPr/>
          <a:lstStyle/>
          <a:p>
            <a:pPr>
              <a:spcBef>
                <a:spcPct val="20000"/>
              </a:spcBef>
              <a:buFontTx/>
              <a:buChar char="•"/>
            </a:pPr>
            <a:r>
              <a:rPr lang="en-US" sz="1800">
                <a:latin typeface="Arial Unicode MS" pitchFamily="34" charset="-128"/>
              </a:rPr>
              <a:t>  </a:t>
            </a:r>
            <a:r>
              <a:rPr lang="en-US" sz="2000">
                <a:latin typeface="Arial Unicode MS" pitchFamily="34" charset="-128"/>
              </a:rPr>
              <a:t>What if we control Tampering?</a:t>
            </a:r>
            <a:endParaRPr lang="en-US" sz="1800">
              <a:latin typeface="Arial Unicode MS" pitchFamily="34" charset="-128"/>
            </a:endParaRPr>
          </a:p>
        </p:txBody>
      </p:sp>
      <p:pic>
        <p:nvPicPr>
          <p:cNvPr id="11275" name="Picture 5"/>
          <p:cNvPicPr>
            <a:picLocks noChangeAspect="1" noChangeArrowheads="1"/>
          </p:cNvPicPr>
          <p:nvPr/>
        </p:nvPicPr>
        <p:blipFill>
          <a:blip r:embed="rId5" cstate="print"/>
          <a:srcRect/>
          <a:stretch>
            <a:fillRect/>
          </a:stretch>
        </p:blipFill>
        <p:spPr bwMode="auto">
          <a:xfrm>
            <a:off x="7561263" y="5857875"/>
            <a:ext cx="1582737" cy="584200"/>
          </a:xfrm>
          <a:prstGeom prst="rect">
            <a:avLst/>
          </a:prstGeom>
          <a:noFill/>
          <a:ln w="9525">
            <a:noFill/>
            <a:miter lim="800000"/>
            <a:headEnd/>
            <a:tailEnd/>
          </a:ln>
        </p:spPr>
      </p:pic>
      <p:sp>
        <p:nvSpPr>
          <p:cNvPr id="747526" name="Rectangle 6"/>
          <p:cNvSpPr>
            <a:spLocks noChangeArrowheads="1"/>
          </p:cNvSpPr>
          <p:nvPr/>
        </p:nvSpPr>
        <p:spPr bwMode="auto">
          <a:xfrm>
            <a:off x="323850" y="4581525"/>
            <a:ext cx="6553200" cy="1512888"/>
          </a:xfrm>
          <a:prstGeom prst="rect">
            <a:avLst/>
          </a:prstGeom>
          <a:noFill/>
          <a:ln w="9525">
            <a:noFill/>
            <a:miter lim="800000"/>
            <a:headEnd/>
            <a:tailEnd/>
          </a:ln>
          <a:effectLst/>
        </p:spPr>
        <p:txBody>
          <a:bodyPr/>
          <a:lstStyle/>
          <a:p>
            <a:pPr>
              <a:spcBef>
                <a:spcPct val="20000"/>
              </a:spcBef>
              <a:buFontTx/>
              <a:buChar char="•"/>
              <a:defRPr/>
            </a:pPr>
            <a:r>
              <a:rPr lang="pl-PL" sz="1800" dirty="0">
                <a:latin typeface="Arial Unicode MS" pitchFamily="34" charset="-128"/>
              </a:rPr>
              <a:t> Original maximum expected utility:</a:t>
            </a:r>
          </a:p>
          <a:p>
            <a:pPr>
              <a:spcBef>
                <a:spcPct val="20000"/>
              </a:spcBef>
              <a:buFontTx/>
              <a:buChar char="•"/>
              <a:defRPr/>
            </a:pPr>
            <a:r>
              <a:rPr lang="pl-PL" sz="1800" dirty="0">
                <a:latin typeface="Arial Unicode MS" pitchFamily="34" charset="-128"/>
              </a:rPr>
              <a:t> Maximum expected utility when we </a:t>
            </a:r>
            <a:r>
              <a:rPr lang="en-US" sz="1800" dirty="0">
                <a:latin typeface="Arial Unicode MS" pitchFamily="34" charset="-128"/>
              </a:rPr>
              <a:t>control</a:t>
            </a:r>
            <a:r>
              <a:rPr lang="pl-PL" sz="1800" dirty="0">
                <a:latin typeface="Arial Unicode MS" pitchFamily="34" charset="-128"/>
              </a:rPr>
              <a:t> </a:t>
            </a:r>
            <a:r>
              <a:rPr lang="en-US" sz="1800" dirty="0">
                <a:latin typeface="Arial Unicode MS" pitchFamily="34" charset="-128"/>
              </a:rPr>
              <a:t>the Tampering</a:t>
            </a:r>
            <a:r>
              <a:rPr lang="pl-PL" sz="1800" dirty="0">
                <a:latin typeface="Arial Unicode MS" pitchFamily="34" charset="-128"/>
              </a:rPr>
              <a:t>:</a:t>
            </a:r>
          </a:p>
          <a:p>
            <a:pPr>
              <a:spcBef>
                <a:spcPct val="20000"/>
              </a:spcBef>
              <a:buFontTx/>
              <a:buChar char="•"/>
              <a:defRPr/>
            </a:pPr>
            <a:r>
              <a:rPr lang="pl-PL" sz="1800" dirty="0">
                <a:latin typeface="Arial Unicode MS" pitchFamily="34" charset="-128"/>
              </a:rPr>
              <a:t> </a:t>
            </a:r>
            <a:r>
              <a:rPr lang="en-US" sz="1800" dirty="0">
                <a:latin typeface="Arial Unicode MS" pitchFamily="34" charset="-128"/>
              </a:rPr>
              <a:t>Value of control of Tampering</a:t>
            </a:r>
            <a:r>
              <a:rPr lang="pl-PL" sz="1800" dirty="0">
                <a:latin typeface="Arial Unicode MS" pitchFamily="34" charset="-128"/>
              </a:rPr>
              <a:t>:</a:t>
            </a:r>
            <a:endParaRPr lang="en-US" sz="1800" dirty="0">
              <a:latin typeface="Arial Unicode MS" pitchFamily="34" charset="-128"/>
            </a:endParaRPr>
          </a:p>
          <a:p>
            <a:pPr>
              <a:spcBef>
                <a:spcPct val="20000"/>
              </a:spcBef>
              <a:buFontTx/>
              <a:buChar char="•"/>
              <a:defRPr/>
            </a:pPr>
            <a:r>
              <a:rPr lang="en-US" sz="1800" dirty="0">
                <a:latin typeface="Arial Unicode MS" pitchFamily="34" charset="-128"/>
              </a:rPr>
              <a:t> </a:t>
            </a:r>
            <a:r>
              <a:rPr lang="en-US" sz="1800" dirty="0" smtClean="0">
                <a:latin typeface="Arial Unicode MS" pitchFamily="34" charset="-128"/>
              </a:rPr>
              <a:t>Useful to estimate how much it is worth to add…..</a:t>
            </a:r>
            <a:endParaRPr lang="en-US" sz="1800" dirty="0">
              <a:solidFill>
                <a:schemeClr val="accent6"/>
              </a:solidFill>
              <a:latin typeface="Arial Unicode MS" pitchFamily="34" charset="-128"/>
            </a:endParaRPr>
          </a:p>
          <a:p>
            <a:pPr>
              <a:spcBef>
                <a:spcPct val="20000"/>
              </a:spcBef>
              <a:defRPr/>
            </a:pPr>
            <a:endParaRPr lang="en-US" sz="1800" dirty="0">
              <a:solidFill>
                <a:srgbClr val="CC0099"/>
              </a:solidFill>
              <a:latin typeface="Arial Unicode MS" pitchFamily="34" charset="-128"/>
            </a:endParaRPr>
          </a:p>
        </p:txBody>
      </p:sp>
      <p:grpSp>
        <p:nvGrpSpPr>
          <p:cNvPr id="2" name="Group 9"/>
          <p:cNvGrpSpPr>
            <a:grpSpLocks/>
          </p:cNvGrpSpPr>
          <p:nvPr/>
        </p:nvGrpSpPr>
        <p:grpSpPr bwMode="auto">
          <a:xfrm>
            <a:off x="4429125" y="4500563"/>
            <a:ext cx="3071813" cy="962025"/>
            <a:chOff x="5072066" y="4857760"/>
            <a:chExt cx="1862166" cy="962028"/>
          </a:xfrm>
        </p:grpSpPr>
        <p:sp>
          <p:nvSpPr>
            <p:cNvPr id="11" name="Rectangle 3"/>
            <p:cNvSpPr txBox="1">
              <a:spLocks noChangeArrowheads="1"/>
            </p:cNvSpPr>
            <p:nvPr/>
          </p:nvSpPr>
          <p:spPr bwMode="auto">
            <a:xfrm>
              <a:off x="5072066" y="4857760"/>
              <a:ext cx="576454" cy="533402"/>
            </a:xfrm>
            <a:prstGeom prst="rect">
              <a:avLst/>
            </a:prstGeom>
            <a:noFill/>
            <a:ln w="9525">
              <a:noFill/>
              <a:miter lim="800000"/>
              <a:headEnd/>
              <a:tailEnd/>
            </a:ln>
            <a:effectLst/>
          </p:spPr>
          <p:txBody>
            <a:bodyPr/>
            <a:lstStyle/>
            <a:p>
              <a:pPr marL="342900" indent="-342900">
                <a:spcBef>
                  <a:spcPct val="20000"/>
                </a:spcBef>
                <a:defRPr/>
              </a:pPr>
              <a:r>
                <a:rPr lang="en-US" sz="2000" i="1" kern="0" dirty="0">
                  <a:solidFill>
                    <a:schemeClr val="accent6"/>
                  </a:solidFill>
                  <a:latin typeface="+mn-lt"/>
                  <a:ea typeface="+mn-ea"/>
                  <a:cs typeface="+mn-cs"/>
                </a:rPr>
                <a:t>-22.6</a:t>
              </a:r>
              <a:endParaRPr lang="en-US" sz="2000" i="1" kern="0" baseline="-25000" dirty="0">
                <a:solidFill>
                  <a:schemeClr val="accent6"/>
                </a:solidFill>
                <a:latin typeface="+mn-lt"/>
                <a:ea typeface="+mn-ea"/>
                <a:cs typeface="+mn-cs"/>
              </a:endParaRPr>
            </a:p>
          </p:txBody>
        </p:sp>
        <p:sp>
          <p:nvSpPr>
            <p:cNvPr id="12" name="Rectangle 3"/>
            <p:cNvSpPr txBox="1">
              <a:spLocks noChangeArrowheads="1"/>
            </p:cNvSpPr>
            <p:nvPr/>
          </p:nvSpPr>
          <p:spPr bwMode="auto">
            <a:xfrm>
              <a:off x="6357778" y="5286386"/>
              <a:ext cx="576454" cy="533402"/>
            </a:xfrm>
            <a:prstGeom prst="rect">
              <a:avLst/>
            </a:prstGeom>
            <a:noFill/>
            <a:ln w="9525">
              <a:noFill/>
              <a:miter lim="800000"/>
              <a:headEnd/>
              <a:tailEnd/>
            </a:ln>
            <a:effectLst/>
          </p:spPr>
          <p:txBody>
            <a:bodyPr/>
            <a:lstStyle/>
            <a:p>
              <a:pPr marL="342900" indent="-342900">
                <a:spcBef>
                  <a:spcPct val="20000"/>
                </a:spcBef>
                <a:defRPr/>
              </a:pPr>
              <a:r>
                <a:rPr lang="en-US" sz="2000" i="1" kern="0" dirty="0">
                  <a:solidFill>
                    <a:schemeClr val="accent6"/>
                  </a:solidFill>
                  <a:latin typeface="+mn-lt"/>
                  <a:ea typeface="+mn-ea"/>
                  <a:cs typeface="+mn-cs"/>
                </a:rPr>
                <a:t>-20.7</a:t>
              </a:r>
              <a:endParaRPr lang="en-US" sz="2000" i="1" kern="0" baseline="-25000" dirty="0">
                <a:solidFill>
                  <a:schemeClr val="accent6"/>
                </a:solidFill>
                <a:latin typeface="+mn-lt"/>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5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752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752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RSTTOSHIBA@AIF8QJPXBVWXY5L9" val="2890"/>
  <p:tag name="ACCESSLIST" val=""/>
</p:tagLst>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ea typeface="Arial Unicode MS" pitchFamily="34" charset="-128"/>
            <a:cs typeface="Arial Unicode MS"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29559</TotalTime>
  <Words>866</Words>
  <Application>Microsoft Office PowerPoint</Application>
  <PresentationFormat>On-screen Show (4:3)</PresentationFormat>
  <Paragraphs>198</Paragraphs>
  <Slides>14</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Arial Unicode MS</vt:lpstr>
      <vt:lpstr>Times New Roman</vt:lpstr>
      <vt:lpstr>Wingdings</vt:lpstr>
      <vt:lpstr>Default Design</vt:lpstr>
      <vt:lpstr>1_Default Design</vt:lpstr>
      <vt:lpstr>Slide 1</vt:lpstr>
      <vt:lpstr>Lecture Overview</vt:lpstr>
      <vt:lpstr>Value of  Information</vt:lpstr>
      <vt:lpstr>Value of Information (cont.)</vt:lpstr>
      <vt:lpstr>Value of Information</vt:lpstr>
      <vt:lpstr>Lecture Overview</vt:lpstr>
      <vt:lpstr>Value of Control</vt:lpstr>
      <vt:lpstr>Value of Control</vt:lpstr>
      <vt:lpstr>Value of Control</vt:lpstr>
      <vt:lpstr>Learning Goals for today’s  (and Mon) classes</vt:lpstr>
      <vt:lpstr>Cpsc 322 Big Picture</vt:lpstr>
      <vt:lpstr>Slide 12</vt:lpstr>
      <vt:lpstr>TA Evaluation Forms</vt:lpstr>
      <vt:lpstr>Announcements</vt:lpstr>
    </vt:vector>
  </TitlesOfParts>
  <Company>UBC Computer Sciences Department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conati</dc:creator>
  <cp:lastModifiedBy>Carenini</cp:lastModifiedBy>
  <cp:revision>652</cp:revision>
  <dcterms:created xsi:type="dcterms:W3CDTF">2000-08-26T02:46:38Z</dcterms:created>
  <dcterms:modified xsi:type="dcterms:W3CDTF">2010-04-15T04:34:30Z</dcterms:modified>
</cp:coreProperties>
</file>