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2"/>
  </p:notesMasterIdLst>
  <p:handoutMasterIdLst>
    <p:handoutMasterId r:id="rId23"/>
  </p:handoutMasterIdLst>
  <p:sldIdLst>
    <p:sldId id="256" r:id="rId2"/>
    <p:sldId id="275" r:id="rId3"/>
    <p:sldId id="262" r:id="rId4"/>
    <p:sldId id="264" r:id="rId5"/>
    <p:sldId id="277" r:id="rId6"/>
    <p:sldId id="265" r:id="rId7"/>
    <p:sldId id="266" r:id="rId8"/>
    <p:sldId id="267" r:id="rId9"/>
    <p:sldId id="282" r:id="rId10"/>
    <p:sldId id="278" r:id="rId11"/>
    <p:sldId id="279" r:id="rId12"/>
    <p:sldId id="269" r:id="rId13"/>
    <p:sldId id="270" r:id="rId14"/>
    <p:sldId id="271" r:id="rId15"/>
    <p:sldId id="280" r:id="rId16"/>
    <p:sldId id="272" r:id="rId17"/>
    <p:sldId id="273" r:id="rId18"/>
    <p:sldId id="283" r:id="rId19"/>
    <p:sldId id="281" r:id="rId20"/>
    <p:sldId id="274" r:id="rId21"/>
  </p:sldIdLst>
  <p:sldSz cx="9144000" cy="6858000" type="screen4x3"/>
  <p:notesSz cx="69850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042" autoAdjust="0"/>
  </p:normalViewPr>
  <p:slideViewPr>
    <p:cSldViewPr>
      <p:cViewPr varScale="1">
        <p:scale>
          <a:sx n="58" d="100"/>
          <a:sy n="58" d="100"/>
        </p:scale>
        <p:origin x="-852"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0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smtClean="0"/>
            </a:lvl1pPr>
          </a:lstStyle>
          <a:p>
            <a:pPr>
              <a:defRPr/>
            </a:pPr>
            <a:endParaRPr lang="en-US"/>
          </a:p>
        </p:txBody>
      </p:sp>
      <p:sp>
        <p:nvSpPr>
          <p:cNvPr id="3" name="Date Placeholder 2"/>
          <p:cNvSpPr>
            <a:spLocks noGrp="1"/>
          </p:cNvSpPr>
          <p:nvPr>
            <p:ph type="dt" sz="quarter" idx="1"/>
          </p:nvPr>
        </p:nvSpPr>
        <p:spPr>
          <a:xfrm>
            <a:off x="3956550" y="0"/>
            <a:ext cx="3026833" cy="464185"/>
          </a:xfrm>
          <a:prstGeom prst="rect">
            <a:avLst/>
          </a:prstGeom>
        </p:spPr>
        <p:txBody>
          <a:bodyPr vert="horz" lIns="92958" tIns="46479" rIns="92958" bIns="46479" rtlCol="0"/>
          <a:lstStyle>
            <a:lvl1pPr algn="r">
              <a:defRPr sz="1200" smtClean="0"/>
            </a:lvl1pPr>
          </a:lstStyle>
          <a:p>
            <a:pPr>
              <a:defRPr/>
            </a:pPr>
            <a:fld id="{CBF9627D-3782-466D-B9E5-7B3C145C8460}" type="datetimeFigureOut">
              <a:rPr lang="en-US"/>
              <a:pPr>
                <a:defRPr/>
              </a:pPr>
              <a:t>4/11/2010</a:t>
            </a:fld>
            <a:endParaRPr lang="en-US"/>
          </a:p>
        </p:txBody>
      </p:sp>
      <p:sp>
        <p:nvSpPr>
          <p:cNvPr id="4" name="Footer Placeholder 3"/>
          <p:cNvSpPr>
            <a:spLocks noGrp="1"/>
          </p:cNvSpPr>
          <p:nvPr>
            <p:ph type="ftr" sz="quarter" idx="2"/>
          </p:nvPr>
        </p:nvSpPr>
        <p:spPr>
          <a:xfrm>
            <a:off x="0" y="8817904"/>
            <a:ext cx="3026833" cy="464185"/>
          </a:xfrm>
          <a:prstGeom prst="rect">
            <a:avLst/>
          </a:prstGeom>
        </p:spPr>
        <p:txBody>
          <a:bodyPr vert="horz" lIns="92958" tIns="46479" rIns="92958" bIns="46479" rtlCol="0" anchor="b"/>
          <a:lstStyle>
            <a:lvl1pPr algn="l">
              <a:defRPr sz="1200" smtClean="0"/>
            </a:lvl1pPr>
          </a:lstStyle>
          <a:p>
            <a:pPr>
              <a:defRPr/>
            </a:pPr>
            <a:endParaRPr lang="en-US"/>
          </a:p>
        </p:txBody>
      </p:sp>
      <p:sp>
        <p:nvSpPr>
          <p:cNvPr id="5" name="Slide Number Placeholder 4"/>
          <p:cNvSpPr>
            <a:spLocks noGrp="1"/>
          </p:cNvSpPr>
          <p:nvPr>
            <p:ph type="sldNum" sz="quarter" idx="3"/>
          </p:nvPr>
        </p:nvSpPr>
        <p:spPr>
          <a:xfrm>
            <a:off x="3956550" y="8817904"/>
            <a:ext cx="3026833" cy="464185"/>
          </a:xfrm>
          <a:prstGeom prst="rect">
            <a:avLst/>
          </a:prstGeom>
        </p:spPr>
        <p:txBody>
          <a:bodyPr vert="horz" lIns="92958" tIns="46479" rIns="92958" bIns="46479" rtlCol="0" anchor="b"/>
          <a:lstStyle>
            <a:lvl1pPr algn="r">
              <a:defRPr sz="1200" smtClean="0"/>
            </a:lvl1pPr>
          </a:lstStyle>
          <a:p>
            <a:pPr>
              <a:defRPr/>
            </a:pPr>
            <a:fld id="{D250128B-ABFC-4721-B0D9-044BB7BE851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26833" cy="46418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idx="1"/>
          </p:nvPr>
        </p:nvSpPr>
        <p:spPr bwMode="auto">
          <a:xfrm>
            <a:off x="3956550" y="0"/>
            <a:ext cx="3026833" cy="46418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a:defRPr sz="1200" smtClean="0"/>
            </a:lvl1pPr>
          </a:lstStyle>
          <a:p>
            <a:pPr>
              <a:defRPr/>
            </a:pPr>
            <a:endParaRPr lang="en-US"/>
          </a:p>
        </p:txBody>
      </p:sp>
      <p:sp>
        <p:nvSpPr>
          <p:cNvPr id="23556" name="Rectangle 4"/>
          <p:cNvSpPr>
            <a:spLocks noRo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98500" y="4409758"/>
            <a:ext cx="5588000" cy="417766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17904"/>
            <a:ext cx="3026833" cy="464185"/>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defRPr sz="1200" smtClean="0"/>
            </a:lvl1pPr>
          </a:lstStyle>
          <a:p>
            <a:pPr>
              <a:defRPr/>
            </a:pPr>
            <a:endParaRPr lang="en-US"/>
          </a:p>
        </p:txBody>
      </p:sp>
      <p:sp>
        <p:nvSpPr>
          <p:cNvPr id="3079" name="Rectangle 7"/>
          <p:cNvSpPr>
            <a:spLocks noGrp="1" noChangeArrowheads="1"/>
          </p:cNvSpPr>
          <p:nvPr>
            <p:ph type="sldNum" sz="quarter" idx="5"/>
          </p:nvPr>
        </p:nvSpPr>
        <p:spPr bwMode="auto">
          <a:xfrm>
            <a:off x="3956550" y="8817904"/>
            <a:ext cx="3026833" cy="464185"/>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a:defRPr sz="1200" smtClean="0"/>
            </a:lvl1pPr>
          </a:lstStyle>
          <a:p>
            <a:pPr>
              <a:defRPr/>
            </a:pPr>
            <a:fld id="{27EC76FF-E419-446E-880F-77D879F2E31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8E23D669-68C2-44A4-B286-383728F5BDFA}" type="slidenum">
              <a:rPr lang="en-US"/>
              <a:pPr/>
              <a:t>1</a:t>
            </a:fld>
            <a:endParaRPr lang="en-US"/>
          </a:p>
        </p:txBody>
      </p:sp>
      <p:sp>
        <p:nvSpPr>
          <p:cNvPr id="24579" name="Rectangle 2"/>
          <p:cNvSpPr>
            <a:spLocks noRot="1" noChangeArrowheads="1" noTextEdit="1"/>
          </p:cNvSpPr>
          <p:nvPr>
            <p:ph type="sldImg"/>
          </p:nvPr>
        </p:nvSpPr>
        <p:spPr>
          <a:ln/>
        </p:spPr>
      </p:sp>
      <p:sp>
        <p:nvSpPr>
          <p:cNvPr id="24580" name="Rectangle 3"/>
          <p:cNvSpPr>
            <a:spLocks noGrp="1" noChangeArrowheads="1"/>
          </p:cNvSpPr>
          <p:nvPr>
            <p:ph type="body" idx="1"/>
          </p:nvPr>
        </p:nvSpPr>
        <p:spPr>
          <a:xfrm>
            <a:off x="931334" y="4409758"/>
            <a:ext cx="5122333" cy="4177665"/>
          </a:xfrm>
          <a:noFill/>
          <a:ln/>
        </p:spPr>
        <p:txBody>
          <a:bodyPr/>
          <a:lstStyle/>
          <a:p>
            <a:pPr eaLnBrk="1" hangingPunct="1"/>
            <a:r>
              <a:rPr lang="en-US" b="1" dirty="0" smtClean="0"/>
              <a:t>Lecture </a:t>
            </a:r>
            <a:r>
              <a:rPr lang="en-US" b="1" dirty="0" smtClean="0"/>
              <a:t>34</a:t>
            </a:r>
            <a:endParaRPr lang="en-US" b="1"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B16F5BF4-02C7-4AEE-9427-E25BBF5BBBFC}" type="slidenum">
              <a:rPr lang="en-US"/>
              <a:pPr/>
              <a:t>10</a:t>
            </a:fld>
            <a:endParaRPr lang="en-US"/>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xfrm>
            <a:off x="931334" y="4409758"/>
            <a:ext cx="5122333" cy="4177665"/>
          </a:xfrm>
          <a:noFill/>
          <a:ln/>
        </p:spPr>
        <p:txBody>
          <a:bodyPr/>
          <a:lstStyle/>
          <a:p>
            <a:pPr eaLnBrk="1" hangingPunct="1"/>
            <a:r>
              <a:rPr lang="en-US" smtClean="0"/>
              <a:t>Let’s parse this together!</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6411617C-5F5A-4CA8-8122-75072A98A042}" type="slidenum">
              <a:rPr lang="en-US"/>
              <a:pPr/>
              <a:t>11</a:t>
            </a:fld>
            <a:endParaRPr lang="en-US"/>
          </a:p>
        </p:txBody>
      </p:sp>
      <p:sp>
        <p:nvSpPr>
          <p:cNvPr id="36867" name="Rectangle 2"/>
          <p:cNvSpPr>
            <a:spLocks noRot="1" noChangeArrowheads="1" noTextEdit="1"/>
          </p:cNvSpPr>
          <p:nvPr>
            <p:ph type="sldImg"/>
          </p:nvPr>
        </p:nvSpPr>
        <p:spPr>
          <a:ln/>
        </p:spPr>
      </p:sp>
      <p:sp>
        <p:nvSpPr>
          <p:cNvPr id="36868" name="Rectangle 3"/>
          <p:cNvSpPr>
            <a:spLocks noGrp="1" noChangeArrowheads="1"/>
          </p:cNvSpPr>
          <p:nvPr>
            <p:ph type="body" idx="1"/>
          </p:nvPr>
        </p:nvSpPr>
        <p:spPr>
          <a:xfrm>
            <a:off x="931334" y="4409758"/>
            <a:ext cx="5122333" cy="4177665"/>
          </a:xfrm>
          <a:noFill/>
          <a:ln/>
        </p:spPr>
        <p:txBody>
          <a:bodyPr/>
          <a:lstStyle/>
          <a:p>
            <a:pPr eaLnBrk="1" hangingPunct="1"/>
            <a:r>
              <a:rPr lang="en-US" smtClean="0"/>
              <a:t>Let’s parse this together!</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71C50311-B302-48FB-9F31-08756D9A323E}" type="slidenum">
              <a:rPr lang="en-US"/>
              <a:pPr/>
              <a:t>12</a:t>
            </a:fld>
            <a:endParaRPr lang="en-US"/>
          </a:p>
        </p:txBody>
      </p:sp>
      <p:sp>
        <p:nvSpPr>
          <p:cNvPr id="37891" name="Rectangle 2"/>
          <p:cNvSpPr>
            <a:spLocks noRot="1" noChangeArrowheads="1" noTextEdit="1"/>
          </p:cNvSpPr>
          <p:nvPr>
            <p:ph type="sldImg"/>
          </p:nvPr>
        </p:nvSpPr>
        <p:spPr>
          <a:ln/>
        </p:spPr>
      </p:sp>
      <p:sp>
        <p:nvSpPr>
          <p:cNvPr id="37892" name="Rectangle 3"/>
          <p:cNvSpPr>
            <a:spLocks noGrp="1" noChangeArrowheads="1"/>
          </p:cNvSpPr>
          <p:nvPr>
            <p:ph type="body" idx="1"/>
          </p:nvPr>
        </p:nvSpPr>
        <p:spPr>
          <a:xfrm>
            <a:off x="931334" y="4409758"/>
            <a:ext cx="5122333" cy="4177665"/>
          </a:xfrm>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83CF7353-6881-4A05-9DB9-758EAC8D7F53}" type="slidenum">
              <a:rPr lang="en-US"/>
              <a:pPr/>
              <a:t>13</a:t>
            </a:fld>
            <a:endParaRPr lang="en-US"/>
          </a:p>
        </p:txBody>
      </p:sp>
      <p:sp>
        <p:nvSpPr>
          <p:cNvPr id="38915" name="Rectangle 2"/>
          <p:cNvSpPr>
            <a:spLocks noRot="1" noChangeArrowheads="1" noTextEdit="1"/>
          </p:cNvSpPr>
          <p:nvPr>
            <p:ph type="sldImg"/>
          </p:nvPr>
        </p:nvSpPr>
        <p:spPr>
          <a:ln/>
        </p:spPr>
      </p:sp>
      <p:sp>
        <p:nvSpPr>
          <p:cNvPr id="38916" name="Rectangle 3"/>
          <p:cNvSpPr>
            <a:spLocks noGrp="1" noChangeArrowheads="1"/>
          </p:cNvSpPr>
          <p:nvPr>
            <p:ph type="body" idx="1"/>
          </p:nvPr>
        </p:nvSpPr>
        <p:spPr>
          <a:xfrm>
            <a:off x="931334" y="4409758"/>
            <a:ext cx="5122333" cy="4177665"/>
          </a:xfrm>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BEC61C33-AFF8-4DED-AF99-43EED3AA8E20}" type="slidenum">
              <a:rPr lang="en-US"/>
              <a:pPr/>
              <a:t>14</a:t>
            </a:fld>
            <a:endParaRPr lang="en-US"/>
          </a:p>
        </p:txBody>
      </p:sp>
      <p:sp>
        <p:nvSpPr>
          <p:cNvPr id="39939" name="Rectangle 2"/>
          <p:cNvSpPr>
            <a:spLocks noRot="1" noChangeArrowheads="1" noTextEdit="1"/>
          </p:cNvSpPr>
          <p:nvPr>
            <p:ph type="sldImg"/>
          </p:nvPr>
        </p:nvSpPr>
        <p:spPr>
          <a:ln/>
        </p:spPr>
      </p:sp>
      <p:sp>
        <p:nvSpPr>
          <p:cNvPr id="39940" name="Rectangle 3"/>
          <p:cNvSpPr>
            <a:spLocks noGrp="1" noChangeArrowheads="1"/>
          </p:cNvSpPr>
          <p:nvPr>
            <p:ph type="body" idx="1"/>
          </p:nvPr>
        </p:nvSpPr>
        <p:spPr>
          <a:xfrm>
            <a:off x="931334" y="4409758"/>
            <a:ext cx="5122333" cy="4177665"/>
          </a:xfrm>
          <a:noFill/>
          <a:ln/>
        </p:spPr>
        <p:txBody>
          <a:bodyPr/>
          <a:lstStyle/>
          <a:p>
            <a:pPr eaLnBrk="1" hangingPunct="1"/>
            <a:r>
              <a:rPr lang="en-US" smtClean="0">
                <a:solidFill>
                  <a:schemeClr val="accent2"/>
                </a:solidFill>
              </a:rPr>
              <a:t> 2</a:t>
            </a:r>
            <a:r>
              <a:rPr lang="en-US" i="1" baseline="30000" smtClean="0">
                <a:solidFill>
                  <a:schemeClr val="accent2"/>
                </a:solidFill>
              </a:rPr>
              <a:t>k</a:t>
            </a:r>
          </a:p>
          <a:p>
            <a:pPr eaLnBrk="1" hangingPunct="1"/>
            <a:r>
              <a:rPr lang="en-US" i="1" smtClean="0">
                <a:solidFill>
                  <a:schemeClr val="accent2"/>
                </a:solidFill>
              </a:rPr>
              <a:t>b</a:t>
            </a:r>
            <a:r>
              <a:rPr lang="en-US" baseline="30000" smtClean="0">
                <a:solidFill>
                  <a:schemeClr val="accent2"/>
                </a:solidFill>
              </a:rPr>
              <a:t>2</a:t>
            </a:r>
            <a:r>
              <a:rPr lang="en-US" i="1" baseline="55000" smtClean="0">
                <a:solidFill>
                  <a:schemeClr val="accent2"/>
                </a:solidFill>
              </a:rPr>
              <a:t>k</a:t>
            </a:r>
          </a:p>
          <a:p>
            <a:pPr eaLnBrk="1" hangingPunct="1"/>
            <a:r>
              <a:rPr lang="en-US" smtClean="0">
                <a:solidFill>
                  <a:schemeClr val="accent2"/>
                </a:solidFill>
              </a:rPr>
              <a:t>(</a:t>
            </a:r>
            <a:r>
              <a:rPr lang="en-US" i="1" smtClean="0">
                <a:solidFill>
                  <a:schemeClr val="accent2"/>
                </a:solidFill>
              </a:rPr>
              <a:t>b</a:t>
            </a:r>
            <a:r>
              <a:rPr lang="en-US" baseline="30000" smtClean="0">
                <a:solidFill>
                  <a:schemeClr val="accent2"/>
                </a:solidFill>
              </a:rPr>
              <a:t>2</a:t>
            </a:r>
            <a:r>
              <a:rPr lang="en-US" i="1" baseline="55000" smtClean="0">
                <a:solidFill>
                  <a:schemeClr val="accent2"/>
                </a:solidFill>
              </a:rPr>
              <a:t>k</a:t>
            </a:r>
            <a:r>
              <a:rPr lang="en-US" smtClean="0">
                <a:solidFill>
                  <a:schemeClr val="accent2"/>
                </a:solidFill>
              </a:rPr>
              <a:t>)</a:t>
            </a:r>
            <a:r>
              <a:rPr lang="en-US" i="1" baseline="30000" smtClean="0">
                <a:solidFill>
                  <a:schemeClr val="accent2"/>
                </a:solidFill>
              </a:rPr>
              <a:t>d</a:t>
            </a:r>
          </a:p>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A345DCA8-B37F-4376-BC2A-109C0ACBDA8E}" type="slidenum">
              <a:rPr lang="en-US"/>
              <a:pPr/>
              <a:t>15</a:t>
            </a:fld>
            <a:endParaRPr lang="en-US"/>
          </a:p>
        </p:txBody>
      </p:sp>
      <p:sp>
        <p:nvSpPr>
          <p:cNvPr id="40963" name="Rectangle 2"/>
          <p:cNvSpPr>
            <a:spLocks noRot="1" noChangeArrowheads="1" noTextEdit="1"/>
          </p:cNvSpPr>
          <p:nvPr>
            <p:ph type="sldImg"/>
          </p:nvPr>
        </p:nvSpPr>
        <p:spPr>
          <a:ln/>
        </p:spPr>
      </p:sp>
      <p:sp>
        <p:nvSpPr>
          <p:cNvPr id="40964" name="Rectangle 3"/>
          <p:cNvSpPr>
            <a:spLocks noGrp="1" noChangeArrowheads="1"/>
          </p:cNvSpPr>
          <p:nvPr>
            <p:ph type="body" idx="1"/>
          </p:nvPr>
        </p:nvSpPr>
        <p:spPr>
          <a:xfrm>
            <a:off x="931334" y="4409758"/>
            <a:ext cx="5122333" cy="4177665"/>
          </a:xfrm>
          <a:noFill/>
          <a:ln/>
        </p:spPr>
        <p:txBody>
          <a:bodyPr/>
          <a:lstStyle/>
          <a:p>
            <a:pPr defTabSz="929579" eaLnBrk="1" hangingPunct="1"/>
            <a:r>
              <a:rPr lang="en-US" dirty="0" smtClean="0"/>
              <a:t>Finally, there are a few restrictions in place for decision networks. First, there may only be one utility node. Also, the utility of that node and the probabilities of any nodes which have decision nodes as parents are undefined until the decision functions for their parents are defined. A final restriction is that a decision may not be optimized if one of its parents has an observed value. A decision function defines the agent's actions for any context. Thus, if some decisions are observed or have observed parents, you will not be able to optimize them. It cannot find a decision function for any context because it is limited by its parent's observed value.</a:t>
            </a:r>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B095504E-54C2-43E8-A307-BB4528C67A20}" type="slidenum">
              <a:rPr lang="en-US"/>
              <a:pPr/>
              <a:t>16</a:t>
            </a:fld>
            <a:endParaRPr lang="en-US"/>
          </a:p>
        </p:txBody>
      </p:sp>
      <p:sp>
        <p:nvSpPr>
          <p:cNvPr id="41987" name="Rectangle 2"/>
          <p:cNvSpPr>
            <a:spLocks noRot="1" noChangeArrowheads="1" noTextEdit="1"/>
          </p:cNvSpPr>
          <p:nvPr>
            <p:ph type="sldImg"/>
          </p:nvPr>
        </p:nvSpPr>
        <p:spPr>
          <a:ln/>
        </p:spPr>
      </p:sp>
      <p:sp>
        <p:nvSpPr>
          <p:cNvPr id="41988" name="Rectangle 3"/>
          <p:cNvSpPr>
            <a:spLocks noGrp="1" noChangeArrowheads="1"/>
          </p:cNvSpPr>
          <p:nvPr>
            <p:ph type="body" idx="1"/>
          </p:nvPr>
        </p:nvSpPr>
        <p:spPr>
          <a:xfrm>
            <a:off x="931334" y="4409758"/>
            <a:ext cx="5122333" cy="4177665"/>
          </a:xfrm>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85001CFD-2E5D-4662-8070-5BC0D75F0DF2}" type="slidenum">
              <a:rPr lang="en-US"/>
              <a:pPr/>
              <a:t>17</a:t>
            </a:fld>
            <a:endParaRPr lang="en-US"/>
          </a:p>
        </p:txBody>
      </p:sp>
      <p:sp>
        <p:nvSpPr>
          <p:cNvPr id="43011" name="Rectangle 2"/>
          <p:cNvSpPr>
            <a:spLocks noRot="1" noChangeArrowheads="1" noTextEdit="1"/>
          </p:cNvSpPr>
          <p:nvPr>
            <p:ph type="sldImg"/>
          </p:nvPr>
        </p:nvSpPr>
        <p:spPr>
          <a:ln/>
        </p:spPr>
      </p:sp>
      <p:sp>
        <p:nvSpPr>
          <p:cNvPr id="43012" name="Rectangle 3"/>
          <p:cNvSpPr>
            <a:spLocks noGrp="1" noChangeArrowheads="1"/>
          </p:cNvSpPr>
          <p:nvPr>
            <p:ph type="body" idx="1"/>
          </p:nvPr>
        </p:nvSpPr>
        <p:spPr>
          <a:xfrm>
            <a:off x="931334" y="4409758"/>
            <a:ext cx="5122333" cy="4177665"/>
          </a:xfrm>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pPr defTabSz="926351"/>
            <a:fld id="{3D0B53DC-3B15-4AAD-81C6-1AAFF0444ACC}" type="slidenum">
              <a:rPr lang="en-US"/>
              <a:pPr defTabSz="926351"/>
              <a:t>19</a:t>
            </a:fld>
            <a:endParaRPr lang="en-US" dirty="0"/>
          </a:p>
        </p:txBody>
      </p:sp>
      <p:sp>
        <p:nvSpPr>
          <p:cNvPr id="44035" name="Rectangle 2"/>
          <p:cNvSpPr>
            <a:spLocks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EDFB20DC-14AD-49AB-80CD-3AD068F5422B}" type="slidenum">
              <a:rPr lang="en-US"/>
              <a:pPr/>
              <a:t>20</a:t>
            </a:fld>
            <a:endParaRPr lang="en-US"/>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xfrm>
            <a:off x="931334" y="4409758"/>
            <a:ext cx="5122333" cy="4177665"/>
          </a:xfrm>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538BACE-402E-43C7-92B4-EC50ED87E159}" type="slidenum">
              <a:rPr lang="en-US"/>
              <a:pPr/>
              <a:t>2</a:t>
            </a:fld>
            <a:endParaRPr lang="en-US"/>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xfrm>
            <a:off x="931334" y="4409758"/>
            <a:ext cx="5122333" cy="4177665"/>
          </a:xfrm>
          <a:noFill/>
          <a:ln/>
        </p:spPr>
        <p:txBody>
          <a:bodyPr/>
          <a:lstStyle/>
          <a:p>
            <a:pPr eaLnBrk="1" hangingPunct="1"/>
            <a:r>
              <a:rPr lang="en-US" smtClean="0"/>
              <a:t>One-off decisions</a:t>
            </a:r>
          </a:p>
          <a:p>
            <a:pPr eaLnBrk="1" hangingPunct="1"/>
            <a:endParaRPr lang="en-US" smtClean="0"/>
          </a:p>
          <a:p>
            <a:pPr eaLnBrk="1" hangingPunct="1"/>
            <a:r>
              <a:rPr lang="en-US" smtClean="0"/>
              <a:t>Sequential Decisions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5CFB5DDA-D660-4CBC-90FE-2E1F835F8F08}" type="slidenum">
              <a:rPr lang="en-US"/>
              <a:pPr/>
              <a:t>3</a:t>
            </a:fld>
            <a:endParaRPr lang="en-US"/>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xfrm>
            <a:off x="931334" y="4409758"/>
            <a:ext cx="5122333" cy="4177665"/>
          </a:xfrm>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FB8B8FC3-D2FB-48D9-87BF-49161838E943}" type="slidenum">
              <a:rPr lang="en-US"/>
              <a:pPr/>
              <a:t>4</a:t>
            </a:fld>
            <a:endParaRPr lang="en-US"/>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xfrm>
            <a:off x="931334" y="4409758"/>
            <a:ext cx="5122333" cy="4177665"/>
          </a:xfrm>
          <a:noFill/>
          <a:ln/>
        </p:spPr>
        <p:txBody>
          <a:bodyPr/>
          <a:lstStyle/>
          <a:p>
            <a:pPr eaLnBrk="1" hangingPunct="1"/>
            <a:r>
              <a:rPr lang="en-US" smtClean="0"/>
              <a:t>Example syntactic</a:t>
            </a:r>
          </a:p>
          <a:p>
            <a:pPr eaLnBrk="1" hangingPunct="1"/>
            <a:r>
              <a:rPr lang="en-US" smtClean="0"/>
              <a:t>Simplest &lt;-&gt; degenerate case</a:t>
            </a:r>
          </a:p>
          <a:p>
            <a:pPr eaLnBrk="1" hangingPunct="1"/>
            <a:r>
              <a:rPr lang="en-US" smtClean="0"/>
              <a:t>Weather Forecast Umbrella</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8DEC864B-302C-4489-A784-0B77CF30B2EC}" type="slidenum">
              <a:rPr lang="en-US"/>
              <a:pPr/>
              <a:t>5</a:t>
            </a:fld>
            <a:endParaRPr lang="en-US"/>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xfrm>
            <a:off x="931334" y="4409758"/>
            <a:ext cx="5122333" cy="4177665"/>
          </a:xfrm>
          <a:noFill/>
          <a:ln/>
        </p:spPr>
        <p:txBody>
          <a:bodyPr/>
          <a:lstStyle/>
          <a:p>
            <a:pPr eaLnBrk="1" hangingPunct="1"/>
            <a:r>
              <a:rPr lang="en-US" smtClean="0"/>
              <a:t>Example syntactic</a:t>
            </a:r>
          </a:p>
          <a:p>
            <a:pPr eaLnBrk="1" hangingPunct="1"/>
            <a:r>
              <a:rPr lang="en-US" smtClean="0"/>
              <a:t>Simplest &lt;-&gt; degenerate case</a:t>
            </a:r>
          </a:p>
          <a:p>
            <a:pPr eaLnBrk="1" hangingPunct="1"/>
            <a:r>
              <a:rPr lang="en-US" smtClean="0"/>
              <a:t>Weather Forecast Umbrella</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F0285D2C-31C8-45DB-909E-098B1BCB906B}" type="slidenum">
              <a:rPr lang="en-US"/>
              <a:pPr/>
              <a:t>6</a:t>
            </a:fld>
            <a:endParaRPr lang="en-US"/>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xfrm>
            <a:off x="931334" y="4409758"/>
            <a:ext cx="5122333" cy="4177665"/>
          </a:xfrm>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1352976-B3A9-4283-B58C-683728029801}" type="slidenum">
              <a:rPr lang="en-US"/>
              <a:pPr/>
              <a:t>7</a:t>
            </a:fld>
            <a:endParaRPr lang="en-US"/>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xfrm>
            <a:off x="931334" y="4409758"/>
            <a:ext cx="5122333" cy="4177665"/>
          </a:xfrm>
          <a:noFill/>
          <a:ln/>
        </p:spPr>
        <p:txBody>
          <a:bodyPr/>
          <a:lstStyle/>
          <a:p>
            <a:pPr eaLnBrk="1" hangingPunct="1">
              <a:buFontTx/>
              <a:buChar char="•"/>
            </a:pPr>
            <a:r>
              <a:rPr lang="en-US" smtClean="0"/>
              <a:t>What should an agent do?</a:t>
            </a:r>
          </a:p>
          <a:p>
            <a:pPr lvl="1" eaLnBrk="1" hangingPunct="1"/>
            <a:r>
              <a:rPr lang="en-US" smtClean="0"/>
              <a:t>What an agent should do at any time depends on what it will do in the future.</a:t>
            </a:r>
          </a:p>
          <a:p>
            <a:pPr lvl="1" eaLnBrk="1" hangingPunct="1"/>
            <a:r>
              <a:rPr lang="en-US" smtClean="0"/>
              <a:t>What an agent does in the future depends on what it did before.</a:t>
            </a:r>
          </a:p>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07620894-462E-4367-A7E8-A96DFFAF8EEB}" type="slidenum">
              <a:rPr lang="en-US"/>
              <a:pPr/>
              <a:t>8</a:t>
            </a:fld>
            <a:endParaRPr lang="en-US"/>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xfrm>
            <a:off x="931334" y="4409758"/>
            <a:ext cx="5122333" cy="4177665"/>
          </a:xfrm>
          <a:noFill/>
          <a:ln/>
        </p:spPr>
        <p:txBody>
          <a:bodyPr/>
          <a:lstStyle/>
          <a:p>
            <a:pPr eaLnBrk="1" hangingPunct="1"/>
            <a:r>
              <a:rPr lang="en-US" smtClean="0"/>
              <a:t>Check smoke false and See smoke true is impossible so that entry will never occur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2D7B7FE1-F78E-41A6-B757-E46629A63418}" type="slidenum">
              <a:rPr lang="en-US"/>
              <a:pPr/>
              <a:t>9</a:t>
            </a:fld>
            <a:endParaRPr lang="en-US"/>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xfrm>
            <a:off x="931334" y="4409758"/>
            <a:ext cx="5122333" cy="4177665"/>
          </a:xfrm>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325E1ED6-7361-4BCC-9115-4F14274048E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F0ED340C-CCC7-4928-B4E1-7586D04A42C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152400"/>
            <a:ext cx="2133600"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152400"/>
            <a:ext cx="624840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AAA7FCCC-EA99-4175-B956-190C55D230D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D18EAAEA-1DFE-49FE-BA0D-26F8DBE44FF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DD3006B2-A216-460B-9B59-1AA205A237E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219200"/>
            <a:ext cx="41529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19200"/>
            <a:ext cx="41529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38373413-6547-4E0A-AF68-3427723FAF7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3300B13F-7705-472A-941D-36FE7288D18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CDB27B86-F0A4-498B-9764-8308D358E0B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A48F7D0D-543E-425B-B7F1-A3FCE4E4DAD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840AD5C1-3311-4FAD-A8D7-D8CFB1BB37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544CFC4E-436C-40B3-A135-9DFA1AF00B7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304800" y="152400"/>
            <a:ext cx="85344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Rectangle 3"/>
          <p:cNvSpPr>
            <a:spLocks noGrp="1" noChangeArrowheads="1"/>
          </p:cNvSpPr>
          <p:nvPr>
            <p:ph type="body" idx="1"/>
          </p:nvPr>
        </p:nvSpPr>
        <p:spPr bwMode="auto">
          <a:xfrm>
            <a:off x="304800" y="1219200"/>
            <a:ext cx="84582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22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Times New Roman" pitchFamily="18" charset="0"/>
              </a:defRPr>
            </a:lvl1pPr>
          </a:lstStyle>
          <a:p>
            <a:pPr>
              <a:defRPr/>
            </a:pPr>
            <a:endParaRPr lang="en-US"/>
          </a:p>
        </p:txBody>
      </p:sp>
      <p:sp>
        <p:nvSpPr>
          <p:cNvPr id="522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p>
        </p:txBody>
      </p:sp>
      <p:sp>
        <p:nvSpPr>
          <p:cNvPr id="522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r>
              <a:rPr lang="en-US"/>
              <a:t>Slide </a:t>
            </a:r>
            <a:fld id="{22D5E461-EF88-4517-A5BA-24AB4003F2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3600" b="1">
          <a:solidFill>
            <a:schemeClr val="accent2"/>
          </a:solidFill>
          <a:latin typeface="+mj-lt"/>
          <a:ea typeface="+mj-ea"/>
          <a:cs typeface="+mj-cs"/>
        </a:defRPr>
      </a:lvl1pPr>
      <a:lvl2pPr algn="ctr" rtl="0" eaLnBrk="0" fontAlgn="base" hangingPunct="0">
        <a:spcBef>
          <a:spcPct val="0"/>
        </a:spcBef>
        <a:spcAft>
          <a:spcPct val="0"/>
        </a:spcAft>
        <a:defRPr sz="3600" b="1">
          <a:solidFill>
            <a:schemeClr val="accent2"/>
          </a:solidFill>
          <a:latin typeface="Arial Unicode MS" pitchFamily="34" charset="-128"/>
        </a:defRPr>
      </a:lvl2pPr>
      <a:lvl3pPr algn="ctr" rtl="0" eaLnBrk="0" fontAlgn="base" hangingPunct="0">
        <a:spcBef>
          <a:spcPct val="0"/>
        </a:spcBef>
        <a:spcAft>
          <a:spcPct val="0"/>
        </a:spcAft>
        <a:defRPr sz="3600" b="1">
          <a:solidFill>
            <a:schemeClr val="accent2"/>
          </a:solidFill>
          <a:latin typeface="Arial Unicode MS" pitchFamily="34" charset="-128"/>
        </a:defRPr>
      </a:lvl3pPr>
      <a:lvl4pPr algn="ctr" rtl="0" eaLnBrk="0" fontAlgn="base" hangingPunct="0">
        <a:spcBef>
          <a:spcPct val="0"/>
        </a:spcBef>
        <a:spcAft>
          <a:spcPct val="0"/>
        </a:spcAft>
        <a:defRPr sz="3600" b="1">
          <a:solidFill>
            <a:schemeClr val="accent2"/>
          </a:solidFill>
          <a:latin typeface="Arial Unicode MS" pitchFamily="34" charset="-128"/>
        </a:defRPr>
      </a:lvl4pPr>
      <a:lvl5pPr algn="ctr" rtl="0" eaLnBrk="0" fontAlgn="base" hangingPunct="0">
        <a:spcBef>
          <a:spcPct val="0"/>
        </a:spcBef>
        <a:spcAft>
          <a:spcPct val="0"/>
        </a:spcAft>
        <a:defRPr sz="3600" b="1">
          <a:solidFill>
            <a:schemeClr val="accent2"/>
          </a:solidFill>
          <a:latin typeface="Arial Unicode MS" pitchFamily="34" charset="-128"/>
        </a:defRPr>
      </a:lvl5pPr>
      <a:lvl6pPr marL="457200" algn="ctr" rtl="0" fontAlgn="base">
        <a:spcBef>
          <a:spcPct val="0"/>
        </a:spcBef>
        <a:spcAft>
          <a:spcPct val="0"/>
        </a:spcAft>
        <a:defRPr sz="3600" b="1">
          <a:solidFill>
            <a:schemeClr val="accent2"/>
          </a:solidFill>
          <a:latin typeface="Arial Unicode MS" pitchFamily="34" charset="-128"/>
        </a:defRPr>
      </a:lvl6pPr>
      <a:lvl7pPr marL="914400" algn="ctr" rtl="0" fontAlgn="base">
        <a:spcBef>
          <a:spcPct val="0"/>
        </a:spcBef>
        <a:spcAft>
          <a:spcPct val="0"/>
        </a:spcAft>
        <a:defRPr sz="3600" b="1">
          <a:solidFill>
            <a:schemeClr val="accent2"/>
          </a:solidFill>
          <a:latin typeface="Arial Unicode MS" pitchFamily="34" charset="-128"/>
        </a:defRPr>
      </a:lvl7pPr>
      <a:lvl8pPr marL="1371600" algn="ctr" rtl="0" fontAlgn="base">
        <a:spcBef>
          <a:spcPct val="0"/>
        </a:spcBef>
        <a:spcAft>
          <a:spcPct val="0"/>
        </a:spcAft>
        <a:defRPr sz="3600" b="1">
          <a:solidFill>
            <a:schemeClr val="accent2"/>
          </a:solidFill>
          <a:latin typeface="Arial Unicode MS" pitchFamily="34" charset="-128"/>
        </a:defRPr>
      </a:lvl8pPr>
      <a:lvl9pPr marL="1828800" algn="ctr" rtl="0" fontAlgn="base">
        <a:spcBef>
          <a:spcPct val="0"/>
        </a:spcBef>
        <a:spcAft>
          <a:spcPct val="0"/>
        </a:spcAft>
        <a:defRPr sz="3600" b="1">
          <a:solidFill>
            <a:schemeClr val="accent2"/>
          </a:solidFill>
          <a:latin typeface="Arial Unicode MS" pitchFamily="34" charset="-128"/>
        </a:defRPr>
      </a:lvl9pPr>
    </p:titleStyle>
    <p:bodyStyle>
      <a:lvl1pPr marL="342900" indent="-342900" algn="l" rtl="0" eaLnBrk="0" fontAlgn="base" hangingPunct="0">
        <a:spcBef>
          <a:spcPct val="20000"/>
        </a:spcBef>
        <a:spcAft>
          <a:spcPct val="0"/>
        </a:spcAft>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120000"/>
        <a:buChar char="•"/>
        <a:defRPr sz="2400">
          <a:solidFill>
            <a:schemeClr val="tx1"/>
          </a:solidFill>
          <a:latin typeface="+mn-lt"/>
        </a:defRPr>
      </a:lvl2pPr>
      <a:lvl3pPr marL="1143000" indent="-228600" algn="l" rtl="0" eaLnBrk="0" fontAlgn="base" hangingPunct="0">
        <a:spcBef>
          <a:spcPct val="20000"/>
        </a:spcBef>
        <a:spcAft>
          <a:spcPct val="0"/>
        </a:spcAft>
        <a:buFont typeface="Wingdings" pitchFamily="2" charset="2"/>
        <a:buChar char="ü"/>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0.v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w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2.wmf"/><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14.v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17.v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18.v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png"/><Relationship Id="rId4" Type="http://schemas.openxmlformats.org/officeDocument/2006/relationships/image" Target="../media/image2.w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ChangeArrowheads="1"/>
          </p:cNvSpPr>
          <p:nvPr/>
        </p:nvSpPr>
        <p:spPr bwMode="auto">
          <a:xfrm>
            <a:off x="0" y="1557338"/>
            <a:ext cx="8763000" cy="3810000"/>
          </a:xfrm>
          <a:prstGeom prst="rect">
            <a:avLst/>
          </a:prstGeom>
          <a:noFill/>
          <a:ln w="9525">
            <a:noFill/>
            <a:miter lim="800000"/>
            <a:headEnd/>
            <a:tailEnd/>
          </a:ln>
        </p:spPr>
        <p:txBody>
          <a:bodyPr>
            <a:spAutoFit/>
          </a:bodyPr>
          <a:lstStyle/>
          <a:p>
            <a:pPr algn="ctr">
              <a:spcBef>
                <a:spcPct val="50000"/>
              </a:spcBef>
            </a:pPr>
            <a:r>
              <a:rPr lang="en-US" sz="4400" b="1" dirty="0">
                <a:solidFill>
                  <a:schemeClr val="accent2"/>
                </a:solidFill>
                <a:latin typeface="Arial Unicode MS" pitchFamily="34" charset="-128"/>
              </a:rPr>
              <a:t>Decision Theory: Sequential Decisions</a:t>
            </a:r>
          </a:p>
          <a:p>
            <a:pPr algn="ctr">
              <a:spcBef>
                <a:spcPct val="50000"/>
              </a:spcBef>
            </a:pPr>
            <a:r>
              <a:rPr lang="en-US" sz="2800" b="1" dirty="0">
                <a:latin typeface="Arial Unicode MS" pitchFamily="34" charset="-128"/>
              </a:rPr>
              <a:t>Computer Science cpsc322, Lecture 34</a:t>
            </a:r>
          </a:p>
          <a:p>
            <a:pPr algn="ctr">
              <a:spcBef>
                <a:spcPct val="50000"/>
              </a:spcBef>
            </a:pPr>
            <a:r>
              <a:rPr lang="en-US" sz="2800" b="1" i="1" dirty="0">
                <a:latin typeface="Arial Unicode MS" pitchFamily="34" charset="-128"/>
              </a:rPr>
              <a:t>(Textbook </a:t>
            </a:r>
            <a:r>
              <a:rPr lang="en-US" sz="2800" b="1" i="1" dirty="0" err="1">
                <a:latin typeface="Arial Unicode MS" pitchFamily="34" charset="-128"/>
              </a:rPr>
              <a:t>Chpt</a:t>
            </a:r>
            <a:r>
              <a:rPr lang="en-US" sz="2800" b="1" i="1" dirty="0">
                <a:latin typeface="Arial Unicode MS" pitchFamily="34" charset="-128"/>
              </a:rPr>
              <a:t> 9.3)</a:t>
            </a:r>
          </a:p>
          <a:p>
            <a:pPr algn="ctr">
              <a:spcBef>
                <a:spcPct val="50000"/>
              </a:spcBef>
            </a:pPr>
            <a:endParaRPr lang="en-US" sz="2400" b="1" i="1" dirty="0">
              <a:latin typeface="Arial Unicode MS" pitchFamily="34" charset="-128"/>
            </a:endParaRPr>
          </a:p>
          <a:p>
            <a:pPr algn="ctr">
              <a:spcBef>
                <a:spcPct val="50000"/>
              </a:spcBef>
            </a:pPr>
            <a:r>
              <a:rPr lang="en-US" sz="2400" b="1" dirty="0">
                <a:latin typeface="Arial Unicode MS" pitchFamily="34" charset="-128"/>
              </a:rPr>
              <a:t>April, </a:t>
            </a:r>
            <a:r>
              <a:rPr lang="en-US" sz="2400" b="1" dirty="0" smtClean="0">
                <a:latin typeface="Arial Unicode MS" pitchFamily="34" charset="-128"/>
              </a:rPr>
              <a:t>12, 2010</a:t>
            </a:r>
            <a:endParaRPr lang="en-US" sz="2400" b="1" dirty="0">
              <a:latin typeface="Arial Unicode MS"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6" name="Rectangle 2"/>
          <p:cNvSpPr>
            <a:spLocks noGrp="1" noChangeArrowheads="1"/>
          </p:cNvSpPr>
          <p:nvPr>
            <p:ph type="title"/>
          </p:nvPr>
        </p:nvSpPr>
        <p:spPr>
          <a:xfrm>
            <a:off x="250825" y="152400"/>
            <a:ext cx="8893175" cy="900113"/>
          </a:xfrm>
        </p:spPr>
        <p:txBody>
          <a:bodyPr/>
          <a:lstStyle/>
          <a:p>
            <a:pPr eaLnBrk="1" hangingPunct="1"/>
            <a:r>
              <a:rPr lang="en-US" sz="3200" b="0" smtClean="0"/>
              <a:t>When does a possible world satisfy a policy?</a:t>
            </a:r>
            <a:br>
              <a:rPr lang="en-US" sz="3200" b="0" smtClean="0"/>
            </a:br>
            <a:endParaRPr lang="en-US" sz="3200" b="0" smtClean="0"/>
          </a:p>
        </p:txBody>
      </p:sp>
      <p:sp>
        <p:nvSpPr>
          <p:cNvPr id="124931" name="Rectangle 3"/>
          <p:cNvSpPr>
            <a:spLocks noGrp="1" noChangeArrowheads="1"/>
          </p:cNvSpPr>
          <p:nvPr>
            <p:ph type="body" idx="1"/>
          </p:nvPr>
        </p:nvSpPr>
        <p:spPr>
          <a:xfrm>
            <a:off x="395288" y="620713"/>
            <a:ext cx="8458200" cy="1944687"/>
          </a:xfrm>
        </p:spPr>
        <p:txBody>
          <a:bodyPr/>
          <a:lstStyle/>
          <a:p>
            <a:pPr eaLnBrk="1" hangingPunct="1">
              <a:buFontTx/>
              <a:buChar char="•"/>
            </a:pPr>
            <a:r>
              <a:rPr lang="en-US" sz="2400" smtClean="0"/>
              <a:t>A </a:t>
            </a:r>
            <a:r>
              <a:rPr lang="en-US" sz="2400" smtClean="0">
                <a:solidFill>
                  <a:schemeClr val="accent2"/>
                </a:solidFill>
              </a:rPr>
              <a:t>possible world</a:t>
            </a:r>
            <a:r>
              <a:rPr lang="en-US" sz="2400" smtClean="0"/>
              <a:t> specifies a value for each random variable and each decision variable.</a:t>
            </a:r>
          </a:p>
          <a:p>
            <a:pPr eaLnBrk="1" hangingPunct="1">
              <a:buFontTx/>
              <a:buChar char="•"/>
            </a:pPr>
            <a:r>
              <a:rPr lang="en-US" sz="2400" b="1" smtClean="0"/>
              <a:t>Possible world </a:t>
            </a:r>
            <a:r>
              <a:rPr lang="en-US" sz="2400" i="1" smtClean="0">
                <a:solidFill>
                  <a:schemeClr val="accent2"/>
                </a:solidFill>
                <a:latin typeface="cmmi10" pitchFamily="34" charset="0"/>
              </a:rPr>
              <a:t>w</a:t>
            </a:r>
            <a:r>
              <a:rPr lang="en-US" sz="2400" smtClean="0"/>
              <a:t> </a:t>
            </a:r>
            <a:r>
              <a:rPr lang="en-US" sz="2400" b="1" smtClean="0"/>
              <a:t>satisfies policy </a:t>
            </a:r>
            <a:r>
              <a:rPr lang="el-GR" sz="2000" i="1" smtClean="0">
                <a:solidFill>
                  <a:schemeClr val="accent2"/>
                </a:solidFill>
                <a:latin typeface="Helvetica" pitchFamily="34" charset="0"/>
              </a:rPr>
              <a:t>δ</a:t>
            </a:r>
            <a:r>
              <a:rPr lang="en-US" sz="2000" i="1" smtClean="0">
                <a:latin typeface="Helvetica" pitchFamily="34" charset="0"/>
              </a:rPr>
              <a:t> </a:t>
            </a:r>
            <a:r>
              <a:rPr lang="en-US" sz="2400" smtClean="0"/>
              <a:t>, written </a:t>
            </a:r>
            <a:r>
              <a:rPr lang="en-US" sz="2400" i="1" smtClean="0">
                <a:solidFill>
                  <a:schemeClr val="accent2"/>
                </a:solidFill>
                <a:latin typeface="cmmi10" pitchFamily="34" charset="0"/>
              </a:rPr>
              <a:t>w</a:t>
            </a:r>
            <a:r>
              <a:rPr lang="en-US" sz="2400" smtClean="0">
                <a:latin typeface="cmmi10" pitchFamily="34" charset="0"/>
              </a:rPr>
              <a:t> </a:t>
            </a:r>
            <a:r>
              <a:rPr lang="en-US" sz="2400" smtClean="0">
                <a:latin typeface="msam10" pitchFamily="34" charset="0"/>
              </a:rPr>
              <a:t>╞ </a:t>
            </a:r>
            <a:r>
              <a:rPr lang="el-GR" sz="2000" i="1" smtClean="0">
                <a:solidFill>
                  <a:schemeClr val="accent2"/>
                </a:solidFill>
                <a:latin typeface="Helvetica" pitchFamily="34" charset="0"/>
              </a:rPr>
              <a:t>δ</a:t>
            </a:r>
            <a:r>
              <a:rPr lang="en-US" sz="2400" smtClean="0"/>
              <a:t> if the value of each decision variable is the value selected by its decision function in the policy (when applied in </a:t>
            </a:r>
            <a:r>
              <a:rPr lang="en-US" sz="2400" i="1" smtClean="0"/>
              <a:t>w</a:t>
            </a:r>
            <a:r>
              <a:rPr lang="en-US" sz="2400" smtClean="0"/>
              <a:t>). </a:t>
            </a:r>
          </a:p>
        </p:txBody>
      </p:sp>
      <p:graphicFrame>
        <p:nvGraphicFramePr>
          <p:cNvPr id="124932" name="Group 4"/>
          <p:cNvGraphicFramePr>
            <a:graphicFrameLocks noGrp="1"/>
          </p:cNvGraphicFramePr>
          <p:nvPr/>
        </p:nvGraphicFramePr>
        <p:xfrm>
          <a:off x="5029200" y="3124200"/>
          <a:ext cx="2592388" cy="865632"/>
        </p:xfrm>
        <a:graphic>
          <a:graphicData uri="http://schemas.openxmlformats.org/drawingml/2006/table">
            <a:tbl>
              <a:tblPr/>
              <a:tblGrid>
                <a:gridCol w="1157288"/>
                <a:gridCol w="1435100"/>
              </a:tblGrid>
              <a:tr h="263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Unicode MS" pitchFamily="34" charset="-128"/>
                        </a:rPr>
                        <a:t>Report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accent6"/>
                          </a:solidFill>
                          <a:effectLst/>
                          <a:latin typeface="Arial Unicode MS" pitchFamily="34" charset="-128"/>
                        </a:rPr>
                        <a:t>Check</a:t>
                      </a:r>
                      <a:r>
                        <a:rPr kumimoji="0" lang="en-US" sz="1400" b="0" i="0" u="none" strike="noStrike" cap="none" normalizeH="0" baseline="0" dirty="0" smtClean="0">
                          <a:ln>
                            <a:noFill/>
                          </a:ln>
                          <a:solidFill>
                            <a:schemeClr val="tx1"/>
                          </a:solidFill>
                          <a:effectLst/>
                          <a:latin typeface="Arial Unicode MS" pitchFamily="34" charset="-128"/>
                        </a:rPr>
                        <a:t> </a:t>
                      </a:r>
                      <a:r>
                        <a:rPr kumimoji="0" lang="en-US" sz="1400" b="1" i="0" u="none" strike="noStrike" cap="none" normalizeH="0" baseline="0" dirty="0" smtClean="0">
                          <a:ln>
                            <a:noFill/>
                          </a:ln>
                          <a:solidFill>
                            <a:schemeClr val="accent6"/>
                          </a:solidFill>
                          <a:effectLst/>
                          <a:latin typeface="Arial Unicode MS" pitchFamily="34" charset="-128"/>
                        </a:rPr>
                        <a:t>Smoke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9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Unicode MS" pitchFamily="34" charset="-128"/>
                        </a:rPr>
                        <a:t>false</a:t>
                      </a:r>
                      <a:r>
                        <a:rPr kumimoji="0" lang="en-US" sz="1400" b="1" i="0" u="none" strike="noStrike" cap="none" normalizeH="0" baseline="0" smtClean="0">
                          <a:ln>
                            <a:noFill/>
                          </a:ln>
                          <a:solidFill>
                            <a:schemeClr val="tx1"/>
                          </a:solidFill>
                          <a:effectLst/>
                          <a:latin typeface="Arial Unicode MS" pitchFamily="34" charset="-128"/>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24943" name="Group 15"/>
          <p:cNvGraphicFramePr>
            <a:graphicFrameLocks noGrp="1"/>
          </p:cNvGraphicFramePr>
          <p:nvPr/>
        </p:nvGraphicFramePr>
        <p:xfrm>
          <a:off x="4724400" y="4419600"/>
          <a:ext cx="3816350" cy="2232026"/>
        </p:xfrm>
        <a:graphic>
          <a:graphicData uri="http://schemas.openxmlformats.org/drawingml/2006/table">
            <a:tbl>
              <a:tblPr/>
              <a:tblGrid>
                <a:gridCol w="2981325"/>
                <a:gridCol w="835025"/>
              </a:tblGrid>
              <a:tr h="3667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Unicode MS" pitchFamily="34" charset="-128"/>
                        </a:rPr>
                        <a:t>Report     </a:t>
                      </a:r>
                      <a:r>
                        <a:rPr kumimoji="0" lang="en-US" sz="1200" b="1" i="0" u="none" strike="noStrike" cap="none" normalizeH="0" baseline="0" dirty="0" err="1" smtClean="0">
                          <a:ln>
                            <a:noFill/>
                          </a:ln>
                          <a:solidFill>
                            <a:schemeClr val="tx1"/>
                          </a:solidFill>
                          <a:effectLst/>
                          <a:latin typeface="Arial Unicode MS" pitchFamily="34" charset="-128"/>
                        </a:rPr>
                        <a:t>CheckSmoke</a:t>
                      </a:r>
                      <a:r>
                        <a:rPr kumimoji="0" lang="en-US" sz="1200" b="1" i="0" u="none" strike="noStrike" cap="none" normalizeH="0" baseline="0" dirty="0" smtClean="0">
                          <a:ln>
                            <a:noFill/>
                          </a:ln>
                          <a:solidFill>
                            <a:schemeClr val="tx1"/>
                          </a:solidFill>
                          <a:effectLst/>
                          <a:latin typeface="Arial Unicode MS" pitchFamily="34" charset="-128"/>
                        </a:rPr>
                        <a:t>     </a:t>
                      </a:r>
                      <a:r>
                        <a:rPr kumimoji="0" lang="en-US" sz="1200" b="1" i="0" u="none" strike="noStrike" cap="none" normalizeH="0" baseline="0" dirty="0" err="1" smtClean="0">
                          <a:ln>
                            <a:noFill/>
                          </a:ln>
                          <a:solidFill>
                            <a:schemeClr val="tx1"/>
                          </a:solidFill>
                          <a:effectLst/>
                          <a:latin typeface="Arial Unicode MS" pitchFamily="34" charset="-128"/>
                        </a:rPr>
                        <a:t>SeeSmoke</a:t>
                      </a:r>
                      <a:endParaRPr kumimoji="0" lang="en-US" sz="1200" b="1"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accent6"/>
                          </a:solidFill>
                          <a:effectLst/>
                          <a:latin typeface="Arial Unicode MS" pitchFamily="34" charset="-128"/>
                        </a:rPr>
                        <a:t>Call</a:t>
                      </a:r>
                      <a:endParaRPr kumimoji="0" lang="en-US" sz="1200" b="1" i="0" u="none" strike="noStrike" cap="none" normalizeH="0" baseline="0" dirty="0" smtClean="0">
                        <a:ln>
                          <a:noFill/>
                        </a:ln>
                        <a:solidFill>
                          <a:schemeClr val="accent6"/>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65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a:t>
                      </a:r>
                      <a:r>
                        <a:rPr kumimoji="0" lang="en-US" sz="1200" b="0" i="0" u="none" strike="noStrike" cap="none" normalizeH="0" baseline="0" dirty="0" err="1" smtClean="0">
                          <a:ln>
                            <a:noFill/>
                          </a:ln>
                          <a:solidFill>
                            <a:schemeClr val="tx1"/>
                          </a:solidFill>
                          <a:effectLst/>
                          <a:latin typeface="Arial Unicode MS" pitchFamily="34" charset="-128"/>
                        </a:rPr>
                        <a:t>true</a:t>
                      </a:r>
                      <a:r>
                        <a:rPr kumimoji="0" lang="en-US" sz="1200" b="0" i="0" u="none" strike="noStrike" cap="none" normalizeH="0" baseline="0" dirty="0" smtClean="0">
                          <a:ln>
                            <a:noFill/>
                          </a:ln>
                          <a:solidFill>
                            <a:schemeClr val="tx1"/>
                          </a:solidFill>
                          <a:effectLst/>
                          <a:latin typeface="Arial Unicode MS" pitchFamily="34" charset="-128"/>
                        </a:rPr>
                        <a:t>                 </a:t>
                      </a:r>
                      <a:r>
                        <a:rPr kumimoji="0" lang="en-US" sz="1200" b="0" i="0" u="none" strike="noStrike" cap="none" normalizeH="0" baseline="0" dirty="0" err="1" smtClean="0">
                          <a:ln>
                            <a:noFill/>
                          </a:ln>
                          <a:solidFill>
                            <a:schemeClr val="tx1"/>
                          </a:solidFill>
                          <a:effectLst/>
                          <a:latin typeface="Arial Unicode MS" pitchFamily="34" charset="-128"/>
                        </a:rPr>
                        <a:t>true</a:t>
                      </a:r>
                      <a:r>
                        <a:rPr kumimoji="0" lang="en-US" sz="1200" b="0"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a:t>
                      </a:r>
                      <a:r>
                        <a:rPr kumimoji="0" lang="en-US" sz="1200" b="0" i="0" u="none" strike="noStrike" cap="none" normalizeH="0" baseline="0" dirty="0" err="1" smtClean="0">
                          <a:ln>
                            <a:noFill/>
                          </a:ln>
                          <a:solidFill>
                            <a:schemeClr val="tx1"/>
                          </a:solidFill>
                          <a:effectLst/>
                          <a:latin typeface="Arial Unicode MS" pitchFamily="34" charset="-128"/>
                        </a:rPr>
                        <a:t>true</a:t>
                      </a:r>
                      <a:r>
                        <a:rPr kumimoji="0" lang="en-US" sz="1200" b="0" i="0" u="none" strike="noStrike" cap="none" normalizeH="0" baseline="0" dirty="0" smtClean="0">
                          <a:ln>
                            <a:noFill/>
                          </a:ln>
                          <a:solidFill>
                            <a:schemeClr val="tx1"/>
                          </a:solidFill>
                          <a:effectLst/>
                          <a:latin typeface="Arial Unicode MS" pitchFamily="34" charset="-128"/>
                        </a:rPr>
                        <a:t>                 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false               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false               </a:t>
                      </a:r>
                      <a:r>
                        <a:rPr kumimoji="0" lang="en-US" sz="1200" b="0" i="0" u="none" strike="noStrike" cap="none" normalizeH="0" baseline="0" dirty="0" err="1" smtClean="0">
                          <a:ln>
                            <a:noFill/>
                          </a:ln>
                          <a:solidFill>
                            <a:schemeClr val="tx1"/>
                          </a:solidFill>
                          <a:effectLst/>
                          <a:latin typeface="Arial Unicode MS" pitchFamily="34" charset="-128"/>
                        </a:rPr>
                        <a:t>false</a:t>
                      </a:r>
                      <a:endParaRPr kumimoji="0" lang="en-US" sz="12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true                </a:t>
                      </a:r>
                      <a:r>
                        <a:rPr kumimoji="0" lang="en-US" sz="1200" b="0" i="0" u="none" strike="noStrike" cap="none" normalizeH="0" baseline="0" dirty="0" err="1" smtClean="0">
                          <a:ln>
                            <a:noFill/>
                          </a:ln>
                          <a:solidFill>
                            <a:schemeClr val="tx1"/>
                          </a:solidFill>
                          <a:effectLst/>
                          <a:latin typeface="Arial Unicode MS" pitchFamily="34" charset="-128"/>
                        </a:rPr>
                        <a:t>true</a:t>
                      </a:r>
                      <a:endParaRPr kumimoji="0" lang="en-US" sz="12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true                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a:t>
                      </a:r>
                      <a:r>
                        <a:rPr kumimoji="0" lang="en-US" sz="1200" b="0" i="0" u="none" strike="noStrike" cap="none" normalizeH="0" baseline="0" dirty="0" err="1" smtClean="0">
                          <a:ln>
                            <a:noFill/>
                          </a:ln>
                          <a:solidFill>
                            <a:schemeClr val="tx1"/>
                          </a:solidFill>
                          <a:effectLst/>
                          <a:latin typeface="Arial Unicode MS" pitchFamily="34" charset="-128"/>
                        </a:rPr>
                        <a:t>false</a:t>
                      </a:r>
                      <a:r>
                        <a:rPr kumimoji="0" lang="en-US" sz="1200" b="0" i="0" u="none" strike="noStrike" cap="none" normalizeH="0" baseline="0" dirty="0" smtClean="0">
                          <a:ln>
                            <a:noFill/>
                          </a:ln>
                          <a:solidFill>
                            <a:schemeClr val="tx1"/>
                          </a:solidFill>
                          <a:effectLst/>
                          <a:latin typeface="Arial Unicode MS" pitchFamily="34" charset="-128"/>
                        </a:rPr>
                        <a:t>              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a:t>
                      </a:r>
                      <a:r>
                        <a:rPr kumimoji="0" lang="en-US" sz="1200" b="0" i="0" u="none" strike="noStrike" cap="none" normalizeH="0" baseline="0" dirty="0" err="1" smtClean="0">
                          <a:ln>
                            <a:noFill/>
                          </a:ln>
                          <a:solidFill>
                            <a:schemeClr val="tx1"/>
                          </a:solidFill>
                          <a:effectLst/>
                          <a:latin typeface="Arial Unicode MS" pitchFamily="34" charset="-128"/>
                        </a:rPr>
                        <a:t>false</a:t>
                      </a:r>
                      <a:r>
                        <a:rPr kumimoji="0" lang="en-US" sz="1200" b="0" i="0" u="none" strike="noStrike" cap="none" normalizeH="0" baseline="0" dirty="0" smtClean="0">
                          <a:ln>
                            <a:noFill/>
                          </a:ln>
                          <a:solidFill>
                            <a:schemeClr val="tx1"/>
                          </a:solidFill>
                          <a:effectLst/>
                          <a:latin typeface="Arial Unicode MS" pitchFamily="34" charset="-128"/>
                        </a:rPr>
                        <a:t>              </a:t>
                      </a:r>
                      <a:r>
                        <a:rPr kumimoji="0" lang="en-US" sz="1200" b="0" i="0" u="none" strike="noStrike" cap="none" normalizeH="0" baseline="0" dirty="0" err="1" smtClean="0">
                          <a:ln>
                            <a:noFill/>
                          </a:ln>
                          <a:solidFill>
                            <a:schemeClr val="tx1"/>
                          </a:solidFill>
                          <a:effectLst/>
                          <a:latin typeface="Arial Unicode MS" pitchFamily="34" charset="-128"/>
                        </a:rPr>
                        <a:t>false</a:t>
                      </a:r>
                      <a:endParaRPr kumimoji="0" lang="en-US" sz="1200" b="0"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24954" name="Group 26"/>
          <p:cNvGraphicFramePr>
            <a:graphicFrameLocks noGrp="1"/>
          </p:cNvGraphicFramePr>
          <p:nvPr/>
        </p:nvGraphicFramePr>
        <p:xfrm>
          <a:off x="990600" y="3657600"/>
          <a:ext cx="2133600" cy="2663662"/>
        </p:xfrm>
        <a:graphic>
          <a:graphicData uri="http://schemas.openxmlformats.org/drawingml/2006/table">
            <a:tbl>
              <a:tblPr/>
              <a:tblGrid>
                <a:gridCol w="1420441"/>
                <a:gridCol w="713159"/>
              </a:tblGrid>
              <a:tr h="3106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VARs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984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Fire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Tampering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Alarm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Leaving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Report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Smoke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err="1" smtClean="0">
                          <a:ln>
                            <a:noFill/>
                          </a:ln>
                          <a:solidFill>
                            <a:schemeClr val="tx1"/>
                          </a:solidFill>
                          <a:effectLst/>
                          <a:latin typeface="Arial Unicode MS" pitchFamily="34" charset="-128"/>
                        </a:rPr>
                        <a:t>SeeSmoke</a:t>
                      </a:r>
                      <a:r>
                        <a:rPr kumimoji="0" lang="en-US" sz="1400" b="0"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err="1" smtClean="0">
                          <a:ln>
                            <a:noFill/>
                          </a:ln>
                          <a:solidFill>
                            <a:schemeClr val="tx1"/>
                          </a:solidFill>
                          <a:effectLst/>
                          <a:latin typeface="Arial Unicode MS" pitchFamily="34" charset="-128"/>
                        </a:rPr>
                        <a:t>CheckSmoke</a:t>
                      </a:r>
                      <a:r>
                        <a:rPr kumimoji="0" lang="en-US" sz="1400" b="1"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Unicode MS" pitchFamily="34" charset="-128"/>
                        </a:rPr>
                        <a:t>Call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a:t>
                      </a:r>
                      <a:r>
                        <a:rPr kumimoji="0" lang="en-US" sz="1400" b="0" i="0" u="none" strike="noStrike" cap="none" normalizeH="0" baseline="0" dirty="0" err="1" smtClean="0">
                          <a:ln>
                            <a:noFill/>
                          </a:ln>
                          <a:solidFill>
                            <a:schemeClr val="tx1"/>
                          </a:solidFill>
                          <a:effectLst/>
                          <a:latin typeface="Arial Unicode MS" pitchFamily="34" charset="-128"/>
                        </a:rPr>
                        <a:t>true</a:t>
                      </a:r>
                      <a:endParaRPr kumimoji="0" lang="en-US" sz="14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Rectangle 3"/>
          <p:cNvSpPr txBox="1">
            <a:spLocks noChangeArrowheads="1"/>
          </p:cNvSpPr>
          <p:nvPr/>
        </p:nvSpPr>
        <p:spPr bwMode="auto">
          <a:xfrm>
            <a:off x="4114800" y="2667000"/>
            <a:ext cx="4572000" cy="533400"/>
          </a:xfrm>
          <a:prstGeom prst="rect">
            <a:avLst/>
          </a:prstGeom>
          <a:noFill/>
          <a:ln w="9525">
            <a:noFill/>
            <a:miter lim="800000"/>
            <a:headEnd/>
            <a:tailEnd/>
          </a:ln>
          <a:effectLst/>
        </p:spPr>
        <p:txBody>
          <a:bodyPr/>
          <a:lstStyle/>
          <a:p>
            <a:pPr marL="342900" indent="-342900">
              <a:spcBef>
                <a:spcPct val="20000"/>
              </a:spcBef>
              <a:defRPr/>
            </a:pPr>
            <a:r>
              <a:rPr lang="en-US" sz="2000" i="1" kern="0" dirty="0">
                <a:solidFill>
                  <a:schemeClr val="accent6"/>
                </a:solidFill>
                <a:latin typeface="+mn-lt"/>
              </a:rPr>
              <a:t>Decision function for…</a:t>
            </a:r>
            <a:endParaRPr lang="en-US" sz="2000" i="1" kern="0" baseline="-25000" dirty="0">
              <a:solidFill>
                <a:schemeClr val="accent6"/>
              </a:solidFill>
              <a:latin typeface="+mn-lt"/>
            </a:endParaRPr>
          </a:p>
        </p:txBody>
      </p:sp>
      <p:sp>
        <p:nvSpPr>
          <p:cNvPr id="9" name="Rectangle 3"/>
          <p:cNvSpPr txBox="1">
            <a:spLocks noChangeArrowheads="1"/>
          </p:cNvSpPr>
          <p:nvPr/>
        </p:nvSpPr>
        <p:spPr bwMode="auto">
          <a:xfrm>
            <a:off x="4953000" y="4038600"/>
            <a:ext cx="4572000" cy="533400"/>
          </a:xfrm>
          <a:prstGeom prst="rect">
            <a:avLst/>
          </a:prstGeom>
          <a:noFill/>
          <a:ln w="9525">
            <a:noFill/>
            <a:miter lim="800000"/>
            <a:headEnd/>
            <a:tailEnd/>
          </a:ln>
          <a:effectLst/>
        </p:spPr>
        <p:txBody>
          <a:bodyPr/>
          <a:lstStyle/>
          <a:p>
            <a:pPr marL="342900" indent="-342900">
              <a:spcBef>
                <a:spcPct val="20000"/>
              </a:spcBef>
              <a:defRPr/>
            </a:pPr>
            <a:r>
              <a:rPr lang="en-US" sz="2000" i="1" kern="0" dirty="0">
                <a:solidFill>
                  <a:schemeClr val="accent6"/>
                </a:solidFill>
                <a:latin typeface="+mn-lt"/>
              </a:rPr>
              <a:t>Decision function for…</a:t>
            </a:r>
            <a:endParaRPr lang="en-US" sz="2000" i="1" kern="0" baseline="-25000" dirty="0">
              <a:solidFill>
                <a:schemeClr val="accent6"/>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49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49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493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49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0" name="Rectangle 2"/>
          <p:cNvSpPr>
            <a:spLocks noGrp="1" noChangeArrowheads="1"/>
          </p:cNvSpPr>
          <p:nvPr>
            <p:ph type="title"/>
          </p:nvPr>
        </p:nvSpPr>
        <p:spPr>
          <a:xfrm>
            <a:off x="250825" y="152400"/>
            <a:ext cx="8893175" cy="900113"/>
          </a:xfrm>
        </p:spPr>
        <p:txBody>
          <a:bodyPr/>
          <a:lstStyle/>
          <a:p>
            <a:pPr eaLnBrk="1" hangingPunct="1"/>
            <a:r>
              <a:rPr lang="en-US" sz="3200" b="0" smtClean="0"/>
              <a:t>When does a possible world satisfy a policy?</a:t>
            </a:r>
            <a:br>
              <a:rPr lang="en-US" sz="3200" b="0" smtClean="0"/>
            </a:br>
            <a:endParaRPr lang="en-US" sz="3200" b="0" smtClean="0"/>
          </a:p>
        </p:txBody>
      </p:sp>
      <p:sp>
        <p:nvSpPr>
          <p:cNvPr id="10261" name="Rectangle 3"/>
          <p:cNvSpPr>
            <a:spLocks noGrp="1" noChangeArrowheads="1"/>
          </p:cNvSpPr>
          <p:nvPr>
            <p:ph type="body" idx="1"/>
          </p:nvPr>
        </p:nvSpPr>
        <p:spPr>
          <a:xfrm>
            <a:off x="381000" y="762000"/>
            <a:ext cx="8458200" cy="1600200"/>
          </a:xfrm>
        </p:spPr>
        <p:txBody>
          <a:bodyPr/>
          <a:lstStyle/>
          <a:p>
            <a:pPr eaLnBrk="1" hangingPunct="1">
              <a:buFontTx/>
              <a:buChar char="•"/>
            </a:pPr>
            <a:r>
              <a:rPr lang="en-US" sz="2400" smtClean="0"/>
              <a:t>Possible world </a:t>
            </a:r>
            <a:r>
              <a:rPr lang="en-US" sz="2400" i="1" smtClean="0">
                <a:solidFill>
                  <a:schemeClr val="accent2"/>
                </a:solidFill>
                <a:latin typeface="cmmi10" pitchFamily="34" charset="0"/>
              </a:rPr>
              <a:t>w</a:t>
            </a:r>
            <a:r>
              <a:rPr lang="en-US" sz="2400" smtClean="0"/>
              <a:t> satisfies policy </a:t>
            </a:r>
            <a:r>
              <a:rPr lang="el-GR" sz="2000" i="1" smtClean="0">
                <a:solidFill>
                  <a:schemeClr val="accent2"/>
                </a:solidFill>
                <a:latin typeface="Helvetica" pitchFamily="34" charset="0"/>
              </a:rPr>
              <a:t>δ</a:t>
            </a:r>
            <a:r>
              <a:rPr lang="en-US" sz="2000" i="1" smtClean="0">
                <a:latin typeface="Helvetica" pitchFamily="34" charset="0"/>
              </a:rPr>
              <a:t> </a:t>
            </a:r>
            <a:r>
              <a:rPr lang="en-US" sz="2400" smtClean="0"/>
              <a:t>, written </a:t>
            </a:r>
            <a:r>
              <a:rPr lang="en-US" sz="2400" i="1" smtClean="0">
                <a:solidFill>
                  <a:schemeClr val="accent2"/>
                </a:solidFill>
                <a:latin typeface="cmmi10" pitchFamily="34" charset="0"/>
              </a:rPr>
              <a:t>w</a:t>
            </a:r>
            <a:r>
              <a:rPr lang="en-US" sz="2400" smtClean="0">
                <a:latin typeface="cmmi10" pitchFamily="34" charset="0"/>
              </a:rPr>
              <a:t> </a:t>
            </a:r>
            <a:r>
              <a:rPr lang="en-US" sz="2400" smtClean="0">
                <a:latin typeface="msam10" pitchFamily="34" charset="0"/>
              </a:rPr>
              <a:t>╞ </a:t>
            </a:r>
            <a:r>
              <a:rPr lang="el-GR" sz="2000" i="1" smtClean="0">
                <a:solidFill>
                  <a:schemeClr val="accent2"/>
                </a:solidFill>
                <a:latin typeface="Helvetica" pitchFamily="34" charset="0"/>
              </a:rPr>
              <a:t>δ</a:t>
            </a:r>
            <a:r>
              <a:rPr lang="en-US" sz="2400" smtClean="0"/>
              <a:t> if the value of each decision variable is the value selected by its decision function in the policy (when applied in </a:t>
            </a:r>
            <a:r>
              <a:rPr lang="en-US" sz="2400" i="1" smtClean="0"/>
              <a:t>w</a:t>
            </a:r>
            <a:r>
              <a:rPr lang="en-US" sz="2400" smtClean="0"/>
              <a:t>). </a:t>
            </a:r>
          </a:p>
        </p:txBody>
      </p:sp>
      <p:graphicFrame>
        <p:nvGraphicFramePr>
          <p:cNvPr id="124932" name="Group 4"/>
          <p:cNvGraphicFramePr>
            <a:graphicFrameLocks noGrp="1"/>
          </p:cNvGraphicFramePr>
          <p:nvPr/>
        </p:nvGraphicFramePr>
        <p:xfrm>
          <a:off x="5029200" y="3124200"/>
          <a:ext cx="2592388" cy="865632"/>
        </p:xfrm>
        <a:graphic>
          <a:graphicData uri="http://schemas.openxmlformats.org/drawingml/2006/table">
            <a:tbl>
              <a:tblPr/>
              <a:tblGrid>
                <a:gridCol w="1157288"/>
                <a:gridCol w="1435100"/>
              </a:tblGrid>
              <a:tr h="263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Unicode MS" pitchFamily="34" charset="-128"/>
                        </a:rPr>
                        <a:t>Report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accent6"/>
                          </a:solidFill>
                          <a:effectLst/>
                          <a:latin typeface="Arial Unicode MS" pitchFamily="34" charset="-128"/>
                        </a:rPr>
                        <a:t>Check</a:t>
                      </a:r>
                      <a:r>
                        <a:rPr kumimoji="0" lang="en-US" sz="1400" b="0" i="0" u="none" strike="noStrike" cap="none" normalizeH="0" baseline="0" dirty="0" smtClean="0">
                          <a:ln>
                            <a:noFill/>
                          </a:ln>
                          <a:solidFill>
                            <a:schemeClr val="tx1"/>
                          </a:solidFill>
                          <a:effectLst/>
                          <a:latin typeface="Arial Unicode MS" pitchFamily="34" charset="-128"/>
                        </a:rPr>
                        <a:t> </a:t>
                      </a:r>
                      <a:r>
                        <a:rPr kumimoji="0" lang="en-US" sz="1400" b="1" i="0" u="none" strike="noStrike" cap="none" normalizeH="0" baseline="0" dirty="0" smtClean="0">
                          <a:ln>
                            <a:noFill/>
                          </a:ln>
                          <a:solidFill>
                            <a:schemeClr val="accent6"/>
                          </a:solidFill>
                          <a:effectLst/>
                          <a:latin typeface="Arial Unicode MS" pitchFamily="34" charset="-128"/>
                        </a:rPr>
                        <a:t>Smoke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92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Unicode MS" pitchFamily="34" charset="-128"/>
                        </a:rPr>
                        <a:t>false</a:t>
                      </a:r>
                      <a:r>
                        <a:rPr kumimoji="0" lang="en-US" sz="1400" b="1" i="0" u="none" strike="noStrike" cap="none" normalizeH="0" baseline="0" smtClean="0">
                          <a:ln>
                            <a:noFill/>
                          </a:ln>
                          <a:solidFill>
                            <a:schemeClr val="tx1"/>
                          </a:solidFill>
                          <a:effectLst/>
                          <a:latin typeface="Arial Unicode MS" pitchFamily="34" charset="-128"/>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24943" name="Group 15"/>
          <p:cNvGraphicFramePr>
            <a:graphicFrameLocks noGrp="1"/>
          </p:cNvGraphicFramePr>
          <p:nvPr/>
        </p:nvGraphicFramePr>
        <p:xfrm>
          <a:off x="4724400" y="4419600"/>
          <a:ext cx="3816350" cy="2232026"/>
        </p:xfrm>
        <a:graphic>
          <a:graphicData uri="http://schemas.openxmlformats.org/drawingml/2006/table">
            <a:tbl>
              <a:tblPr/>
              <a:tblGrid>
                <a:gridCol w="2981325"/>
                <a:gridCol w="835025"/>
              </a:tblGrid>
              <a:tr h="3667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Unicode MS" pitchFamily="34" charset="-128"/>
                        </a:rPr>
                        <a:t>Report     </a:t>
                      </a:r>
                      <a:r>
                        <a:rPr kumimoji="0" lang="en-US" sz="1200" b="1" i="0" u="none" strike="noStrike" cap="none" normalizeH="0" baseline="0" dirty="0" err="1" smtClean="0">
                          <a:ln>
                            <a:noFill/>
                          </a:ln>
                          <a:solidFill>
                            <a:schemeClr val="tx1"/>
                          </a:solidFill>
                          <a:effectLst/>
                          <a:latin typeface="Arial Unicode MS" pitchFamily="34" charset="-128"/>
                        </a:rPr>
                        <a:t>CheckSmoke</a:t>
                      </a:r>
                      <a:r>
                        <a:rPr kumimoji="0" lang="en-US" sz="1200" b="1" i="0" u="none" strike="noStrike" cap="none" normalizeH="0" baseline="0" dirty="0" smtClean="0">
                          <a:ln>
                            <a:noFill/>
                          </a:ln>
                          <a:solidFill>
                            <a:schemeClr val="tx1"/>
                          </a:solidFill>
                          <a:effectLst/>
                          <a:latin typeface="Arial Unicode MS" pitchFamily="34" charset="-128"/>
                        </a:rPr>
                        <a:t>     </a:t>
                      </a:r>
                      <a:r>
                        <a:rPr kumimoji="0" lang="en-US" sz="1200" b="1" i="0" u="none" strike="noStrike" cap="none" normalizeH="0" baseline="0" dirty="0" err="1" smtClean="0">
                          <a:ln>
                            <a:noFill/>
                          </a:ln>
                          <a:solidFill>
                            <a:schemeClr val="tx1"/>
                          </a:solidFill>
                          <a:effectLst/>
                          <a:latin typeface="Arial Unicode MS" pitchFamily="34" charset="-128"/>
                        </a:rPr>
                        <a:t>SeeSmoke</a:t>
                      </a:r>
                      <a:endParaRPr kumimoji="0" lang="en-US" sz="1200" b="1"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accent6"/>
                          </a:solidFill>
                          <a:effectLst/>
                          <a:latin typeface="Arial Unicode MS" pitchFamily="34" charset="-128"/>
                        </a:rPr>
                        <a:t>Call</a:t>
                      </a:r>
                      <a:endParaRPr kumimoji="0" lang="en-US" sz="1200" b="1" i="0" u="none" strike="noStrike" cap="none" normalizeH="0" baseline="0" dirty="0" smtClean="0">
                        <a:ln>
                          <a:noFill/>
                        </a:ln>
                        <a:solidFill>
                          <a:schemeClr val="accent6"/>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65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a:t>
                      </a:r>
                      <a:r>
                        <a:rPr kumimoji="0" lang="en-US" sz="1200" b="0" i="0" u="none" strike="noStrike" cap="none" normalizeH="0" baseline="0" dirty="0" err="1" smtClean="0">
                          <a:ln>
                            <a:noFill/>
                          </a:ln>
                          <a:solidFill>
                            <a:schemeClr val="tx1"/>
                          </a:solidFill>
                          <a:effectLst/>
                          <a:latin typeface="Arial Unicode MS" pitchFamily="34" charset="-128"/>
                        </a:rPr>
                        <a:t>true</a:t>
                      </a:r>
                      <a:r>
                        <a:rPr kumimoji="0" lang="en-US" sz="1200" b="0" i="0" u="none" strike="noStrike" cap="none" normalizeH="0" baseline="0" dirty="0" smtClean="0">
                          <a:ln>
                            <a:noFill/>
                          </a:ln>
                          <a:solidFill>
                            <a:schemeClr val="tx1"/>
                          </a:solidFill>
                          <a:effectLst/>
                          <a:latin typeface="Arial Unicode MS" pitchFamily="34" charset="-128"/>
                        </a:rPr>
                        <a:t>                 </a:t>
                      </a:r>
                      <a:r>
                        <a:rPr kumimoji="0" lang="en-US" sz="1200" b="0" i="0" u="none" strike="noStrike" cap="none" normalizeH="0" baseline="0" dirty="0" err="1" smtClean="0">
                          <a:ln>
                            <a:noFill/>
                          </a:ln>
                          <a:solidFill>
                            <a:schemeClr val="tx1"/>
                          </a:solidFill>
                          <a:effectLst/>
                          <a:latin typeface="Arial Unicode MS" pitchFamily="34" charset="-128"/>
                        </a:rPr>
                        <a:t>true</a:t>
                      </a:r>
                      <a:r>
                        <a:rPr kumimoji="0" lang="en-US" sz="1200" b="0"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a:t>
                      </a:r>
                      <a:r>
                        <a:rPr kumimoji="0" lang="en-US" sz="1200" b="0" i="0" u="none" strike="noStrike" cap="none" normalizeH="0" baseline="0" dirty="0" err="1" smtClean="0">
                          <a:ln>
                            <a:noFill/>
                          </a:ln>
                          <a:solidFill>
                            <a:schemeClr val="tx1"/>
                          </a:solidFill>
                          <a:effectLst/>
                          <a:latin typeface="Arial Unicode MS" pitchFamily="34" charset="-128"/>
                        </a:rPr>
                        <a:t>true</a:t>
                      </a:r>
                      <a:r>
                        <a:rPr kumimoji="0" lang="en-US" sz="1200" b="0" i="0" u="none" strike="noStrike" cap="none" normalizeH="0" baseline="0" dirty="0" smtClean="0">
                          <a:ln>
                            <a:noFill/>
                          </a:ln>
                          <a:solidFill>
                            <a:schemeClr val="tx1"/>
                          </a:solidFill>
                          <a:effectLst/>
                          <a:latin typeface="Arial Unicode MS" pitchFamily="34" charset="-128"/>
                        </a:rPr>
                        <a:t>                 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false               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false               </a:t>
                      </a:r>
                      <a:r>
                        <a:rPr kumimoji="0" lang="en-US" sz="1200" b="0" i="0" u="none" strike="noStrike" cap="none" normalizeH="0" baseline="0" dirty="0" err="1" smtClean="0">
                          <a:ln>
                            <a:noFill/>
                          </a:ln>
                          <a:solidFill>
                            <a:schemeClr val="tx1"/>
                          </a:solidFill>
                          <a:effectLst/>
                          <a:latin typeface="Arial Unicode MS" pitchFamily="34" charset="-128"/>
                        </a:rPr>
                        <a:t>false</a:t>
                      </a:r>
                      <a:endParaRPr kumimoji="0" lang="en-US" sz="12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true                </a:t>
                      </a:r>
                      <a:r>
                        <a:rPr kumimoji="0" lang="en-US" sz="1200" b="0" i="0" u="none" strike="noStrike" cap="none" normalizeH="0" baseline="0" dirty="0" err="1" smtClean="0">
                          <a:ln>
                            <a:noFill/>
                          </a:ln>
                          <a:solidFill>
                            <a:schemeClr val="tx1"/>
                          </a:solidFill>
                          <a:effectLst/>
                          <a:latin typeface="Arial Unicode MS" pitchFamily="34" charset="-128"/>
                        </a:rPr>
                        <a:t>true</a:t>
                      </a:r>
                      <a:endParaRPr kumimoji="0" lang="en-US" sz="12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true                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a:t>
                      </a:r>
                      <a:r>
                        <a:rPr kumimoji="0" lang="en-US" sz="1200" b="0" i="0" u="none" strike="noStrike" cap="none" normalizeH="0" baseline="0" dirty="0" err="1" smtClean="0">
                          <a:ln>
                            <a:noFill/>
                          </a:ln>
                          <a:solidFill>
                            <a:schemeClr val="tx1"/>
                          </a:solidFill>
                          <a:effectLst/>
                          <a:latin typeface="Arial Unicode MS" pitchFamily="34" charset="-128"/>
                        </a:rPr>
                        <a:t>false</a:t>
                      </a:r>
                      <a:r>
                        <a:rPr kumimoji="0" lang="en-US" sz="1200" b="0" i="0" u="none" strike="noStrike" cap="none" normalizeH="0" baseline="0" dirty="0" smtClean="0">
                          <a:ln>
                            <a:noFill/>
                          </a:ln>
                          <a:solidFill>
                            <a:schemeClr val="tx1"/>
                          </a:solidFill>
                          <a:effectLst/>
                          <a:latin typeface="Arial Unicode MS" pitchFamily="34" charset="-128"/>
                        </a:rPr>
                        <a:t>              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a:t>
                      </a:r>
                      <a:r>
                        <a:rPr kumimoji="0" lang="en-US" sz="1200" b="0" i="0" u="none" strike="noStrike" cap="none" normalizeH="0" baseline="0" dirty="0" err="1" smtClean="0">
                          <a:ln>
                            <a:noFill/>
                          </a:ln>
                          <a:solidFill>
                            <a:schemeClr val="tx1"/>
                          </a:solidFill>
                          <a:effectLst/>
                          <a:latin typeface="Arial Unicode MS" pitchFamily="34" charset="-128"/>
                        </a:rPr>
                        <a:t>false</a:t>
                      </a:r>
                      <a:r>
                        <a:rPr kumimoji="0" lang="en-US" sz="1200" b="0" i="0" u="none" strike="noStrike" cap="none" normalizeH="0" baseline="0" dirty="0" smtClean="0">
                          <a:ln>
                            <a:noFill/>
                          </a:ln>
                          <a:solidFill>
                            <a:schemeClr val="tx1"/>
                          </a:solidFill>
                          <a:effectLst/>
                          <a:latin typeface="Arial Unicode MS" pitchFamily="34" charset="-128"/>
                        </a:rPr>
                        <a:t>              </a:t>
                      </a:r>
                      <a:r>
                        <a:rPr kumimoji="0" lang="en-US" sz="1200" b="0" i="0" u="none" strike="noStrike" cap="none" normalizeH="0" baseline="0" dirty="0" err="1" smtClean="0">
                          <a:ln>
                            <a:noFill/>
                          </a:ln>
                          <a:solidFill>
                            <a:schemeClr val="tx1"/>
                          </a:solidFill>
                          <a:effectLst/>
                          <a:latin typeface="Arial Unicode MS" pitchFamily="34" charset="-128"/>
                        </a:rPr>
                        <a:t>false</a:t>
                      </a:r>
                      <a:endParaRPr kumimoji="0" lang="en-US" sz="1200" b="0"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Unicode MS" pitchFamily="34" charset="-128"/>
                        </a:rPr>
                        <a:t>false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Rectangle 3"/>
          <p:cNvSpPr txBox="1">
            <a:spLocks noChangeArrowheads="1"/>
          </p:cNvSpPr>
          <p:nvPr/>
        </p:nvSpPr>
        <p:spPr bwMode="auto">
          <a:xfrm>
            <a:off x="4114800" y="2667000"/>
            <a:ext cx="4572000" cy="533400"/>
          </a:xfrm>
          <a:prstGeom prst="rect">
            <a:avLst/>
          </a:prstGeom>
          <a:noFill/>
          <a:ln w="9525">
            <a:noFill/>
            <a:miter lim="800000"/>
            <a:headEnd/>
            <a:tailEnd/>
          </a:ln>
          <a:effectLst/>
        </p:spPr>
        <p:txBody>
          <a:bodyPr/>
          <a:lstStyle/>
          <a:p>
            <a:pPr marL="342900" indent="-342900">
              <a:spcBef>
                <a:spcPct val="20000"/>
              </a:spcBef>
              <a:defRPr/>
            </a:pPr>
            <a:r>
              <a:rPr lang="en-US" sz="2000" i="1" kern="0" dirty="0">
                <a:solidFill>
                  <a:schemeClr val="accent6"/>
                </a:solidFill>
                <a:latin typeface="+mn-lt"/>
              </a:rPr>
              <a:t>Decision function for…</a:t>
            </a:r>
            <a:endParaRPr lang="en-US" sz="2000" i="1" kern="0" baseline="-25000" dirty="0">
              <a:solidFill>
                <a:schemeClr val="accent6"/>
              </a:solidFill>
              <a:latin typeface="+mn-lt"/>
            </a:endParaRPr>
          </a:p>
        </p:txBody>
      </p:sp>
      <p:sp>
        <p:nvSpPr>
          <p:cNvPr id="9" name="Rectangle 3"/>
          <p:cNvSpPr txBox="1">
            <a:spLocks noChangeArrowheads="1"/>
          </p:cNvSpPr>
          <p:nvPr/>
        </p:nvSpPr>
        <p:spPr bwMode="auto">
          <a:xfrm>
            <a:off x="4953000" y="4038600"/>
            <a:ext cx="4572000" cy="533400"/>
          </a:xfrm>
          <a:prstGeom prst="rect">
            <a:avLst/>
          </a:prstGeom>
          <a:noFill/>
          <a:ln w="9525">
            <a:noFill/>
            <a:miter lim="800000"/>
            <a:headEnd/>
            <a:tailEnd/>
          </a:ln>
          <a:effectLst/>
        </p:spPr>
        <p:txBody>
          <a:bodyPr/>
          <a:lstStyle/>
          <a:p>
            <a:pPr marL="342900" indent="-342900">
              <a:spcBef>
                <a:spcPct val="20000"/>
              </a:spcBef>
              <a:defRPr/>
            </a:pPr>
            <a:r>
              <a:rPr lang="en-US" sz="2000" i="1" kern="0" dirty="0">
                <a:solidFill>
                  <a:schemeClr val="accent6"/>
                </a:solidFill>
                <a:latin typeface="+mn-lt"/>
              </a:rPr>
              <a:t>Decision function for…</a:t>
            </a:r>
            <a:endParaRPr lang="en-US" sz="2000" i="1" kern="0" baseline="-25000" dirty="0">
              <a:solidFill>
                <a:schemeClr val="accent6"/>
              </a:solidFill>
              <a:latin typeface="+mn-lt"/>
            </a:endParaRPr>
          </a:p>
        </p:txBody>
      </p:sp>
      <p:graphicFrame>
        <p:nvGraphicFramePr>
          <p:cNvPr id="10" name="Group 37"/>
          <p:cNvGraphicFramePr>
            <a:graphicFrameLocks noGrp="1"/>
          </p:cNvGraphicFramePr>
          <p:nvPr/>
        </p:nvGraphicFramePr>
        <p:xfrm>
          <a:off x="762000" y="3352800"/>
          <a:ext cx="2209800" cy="2685288"/>
        </p:xfrm>
        <a:graphic>
          <a:graphicData uri="http://schemas.openxmlformats.org/drawingml/2006/table">
            <a:tbl>
              <a:tblPr/>
              <a:tblGrid>
                <a:gridCol w="1471171"/>
                <a:gridCol w="738629"/>
              </a:tblGrid>
              <a:tr h="31967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Unicode MS" pitchFamily="34" charset="-128"/>
                        </a:rPr>
                        <a:t>VARs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6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Fire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Tampering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Alarm</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Leaving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Report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Smoke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err="1" smtClean="0">
                          <a:ln>
                            <a:noFill/>
                          </a:ln>
                          <a:solidFill>
                            <a:schemeClr val="tx1"/>
                          </a:solidFill>
                          <a:effectLst/>
                          <a:latin typeface="Arial Unicode MS" pitchFamily="34" charset="-128"/>
                        </a:rPr>
                        <a:t>SeeSmoke</a:t>
                      </a:r>
                      <a:r>
                        <a:rPr kumimoji="0" lang="en-US" sz="1400" b="0"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err="1" smtClean="0">
                          <a:ln>
                            <a:noFill/>
                          </a:ln>
                          <a:solidFill>
                            <a:schemeClr val="tx1"/>
                          </a:solidFill>
                          <a:effectLst/>
                          <a:latin typeface="Arial Unicode MS" pitchFamily="34" charset="-128"/>
                        </a:rPr>
                        <a:t>CheckSmoke</a:t>
                      </a:r>
                      <a:r>
                        <a:rPr kumimoji="0" lang="en-US" sz="1400" b="1"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Unicode MS" pitchFamily="34" charset="-128"/>
                        </a:rPr>
                        <a:t>Call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a:t>
                      </a:r>
                      <a:r>
                        <a:rPr kumimoji="0" lang="en-US" sz="1400" b="0" i="0" u="none" strike="noStrike" cap="none" normalizeH="0" baseline="0" dirty="0" err="1" smtClean="0">
                          <a:ln>
                            <a:noFill/>
                          </a:ln>
                          <a:solidFill>
                            <a:schemeClr val="tx1"/>
                          </a:solidFill>
                          <a:effectLst/>
                          <a:latin typeface="Arial Unicode MS" pitchFamily="34" charset="-128"/>
                        </a:rPr>
                        <a:t>true</a:t>
                      </a:r>
                      <a:endParaRPr kumimoji="0" lang="en-US" sz="14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4" name="Rectangle 2"/>
          <p:cNvSpPr>
            <a:spLocks noGrp="1" noChangeArrowheads="1"/>
          </p:cNvSpPr>
          <p:nvPr>
            <p:ph type="title"/>
          </p:nvPr>
        </p:nvSpPr>
        <p:spPr>
          <a:xfrm>
            <a:off x="250825" y="152400"/>
            <a:ext cx="8588375" cy="900113"/>
          </a:xfrm>
        </p:spPr>
        <p:txBody>
          <a:bodyPr/>
          <a:lstStyle/>
          <a:p>
            <a:pPr eaLnBrk="1" hangingPunct="1"/>
            <a:r>
              <a:rPr lang="en-US" sz="3200" b="0" smtClean="0"/>
              <a:t>Expected Value of a Policy</a:t>
            </a:r>
            <a:br>
              <a:rPr lang="en-US" sz="3200" b="0" smtClean="0"/>
            </a:br>
            <a:endParaRPr lang="en-US" sz="3200" b="0" smtClean="0"/>
          </a:p>
        </p:txBody>
      </p:sp>
      <p:sp>
        <p:nvSpPr>
          <p:cNvPr id="11275" name="Rectangle 3"/>
          <p:cNvSpPr>
            <a:spLocks noGrp="1" noChangeArrowheads="1"/>
          </p:cNvSpPr>
          <p:nvPr>
            <p:ph type="body" idx="1"/>
          </p:nvPr>
        </p:nvSpPr>
        <p:spPr>
          <a:xfrm>
            <a:off x="228600" y="838200"/>
            <a:ext cx="8458200" cy="1974850"/>
          </a:xfrm>
        </p:spPr>
        <p:txBody>
          <a:bodyPr/>
          <a:lstStyle/>
          <a:p>
            <a:pPr eaLnBrk="1" hangingPunct="1">
              <a:buFontTx/>
              <a:buChar char="•"/>
            </a:pPr>
            <a:r>
              <a:rPr lang="en-US" sz="2400" smtClean="0"/>
              <a:t>Each possible world </a:t>
            </a:r>
            <a:r>
              <a:rPr lang="en-US" sz="2400" i="1" smtClean="0">
                <a:latin typeface="cmmi10" pitchFamily="34" charset="0"/>
              </a:rPr>
              <a:t>w</a:t>
            </a:r>
            <a:r>
              <a:rPr lang="en-US" sz="2400" smtClean="0">
                <a:latin typeface="cmmi10" pitchFamily="34" charset="0"/>
              </a:rPr>
              <a:t> </a:t>
            </a:r>
            <a:r>
              <a:rPr lang="en-US" sz="2400" smtClean="0"/>
              <a:t>has a probability </a:t>
            </a:r>
            <a:r>
              <a:rPr lang="en-US" smtClean="0"/>
              <a:t>P(</a:t>
            </a:r>
            <a:r>
              <a:rPr lang="en-US" i="1" smtClean="0">
                <a:latin typeface="cmmi10" pitchFamily="34" charset="0"/>
              </a:rPr>
              <a:t>w</a:t>
            </a:r>
            <a:r>
              <a:rPr lang="en-US" smtClean="0"/>
              <a:t>) </a:t>
            </a:r>
            <a:r>
              <a:rPr lang="en-US" sz="2400" smtClean="0"/>
              <a:t>and a utility </a:t>
            </a:r>
            <a:r>
              <a:rPr lang="en-US" smtClean="0"/>
              <a:t>U(</a:t>
            </a:r>
            <a:r>
              <a:rPr lang="en-US" i="1" smtClean="0">
                <a:latin typeface="cmmi10" pitchFamily="34" charset="0"/>
              </a:rPr>
              <a:t>w</a:t>
            </a:r>
            <a:r>
              <a:rPr lang="en-US" smtClean="0"/>
              <a:t>) </a:t>
            </a:r>
            <a:endParaRPr lang="en-US" sz="2400" smtClean="0"/>
          </a:p>
        </p:txBody>
      </p:sp>
      <p:sp>
        <p:nvSpPr>
          <p:cNvPr id="11276" name="Rectangle 5"/>
          <p:cNvSpPr>
            <a:spLocks noChangeArrowheads="1"/>
          </p:cNvSpPr>
          <p:nvPr/>
        </p:nvSpPr>
        <p:spPr bwMode="auto">
          <a:xfrm>
            <a:off x="323850" y="1844675"/>
            <a:ext cx="8458200" cy="647700"/>
          </a:xfrm>
          <a:prstGeom prst="rect">
            <a:avLst/>
          </a:prstGeom>
          <a:noFill/>
          <a:ln w="9525">
            <a:noFill/>
            <a:miter lim="800000"/>
            <a:headEnd/>
            <a:tailEnd/>
          </a:ln>
        </p:spPr>
        <p:txBody>
          <a:bodyPr/>
          <a:lstStyle/>
          <a:p>
            <a:pPr marL="342900" indent="-342900">
              <a:spcBef>
                <a:spcPct val="20000"/>
              </a:spcBef>
              <a:buFontTx/>
              <a:buChar char="•"/>
            </a:pPr>
            <a:r>
              <a:rPr lang="en-US" sz="2400">
                <a:latin typeface="Arial Unicode MS" pitchFamily="34" charset="-128"/>
              </a:rPr>
              <a:t>The </a:t>
            </a:r>
            <a:r>
              <a:rPr lang="en-US" sz="2400">
                <a:solidFill>
                  <a:schemeClr val="accent2"/>
                </a:solidFill>
                <a:latin typeface="Arial Unicode MS" pitchFamily="34" charset="-128"/>
              </a:rPr>
              <a:t>expected utility of policy </a:t>
            </a:r>
            <a:r>
              <a:rPr lang="el-GR" sz="2400" i="1">
                <a:solidFill>
                  <a:schemeClr val="accent2"/>
                </a:solidFill>
                <a:latin typeface="Helvetica" pitchFamily="34" charset="0"/>
              </a:rPr>
              <a:t>δ</a:t>
            </a:r>
            <a:r>
              <a:rPr lang="en-US" sz="2400">
                <a:latin typeface="Arial Unicode MS" pitchFamily="34" charset="-128"/>
              </a:rPr>
              <a:t> is</a:t>
            </a:r>
          </a:p>
        </p:txBody>
      </p:sp>
      <p:sp>
        <p:nvSpPr>
          <p:cNvPr id="11277" name="Rectangle 6"/>
          <p:cNvSpPr>
            <a:spLocks noChangeArrowheads="1"/>
          </p:cNvSpPr>
          <p:nvPr/>
        </p:nvSpPr>
        <p:spPr bwMode="auto">
          <a:xfrm>
            <a:off x="0" y="4648200"/>
            <a:ext cx="8763000" cy="647700"/>
          </a:xfrm>
          <a:prstGeom prst="rect">
            <a:avLst/>
          </a:prstGeom>
          <a:noFill/>
          <a:ln w="9525">
            <a:noFill/>
            <a:miter lim="800000"/>
            <a:headEnd/>
            <a:tailEnd/>
          </a:ln>
        </p:spPr>
        <p:txBody>
          <a:bodyPr/>
          <a:lstStyle/>
          <a:p>
            <a:pPr marL="342900" indent="-342900">
              <a:spcBef>
                <a:spcPct val="20000"/>
              </a:spcBef>
              <a:buFontTx/>
              <a:buChar char="•"/>
            </a:pPr>
            <a:r>
              <a:rPr lang="en-US" sz="2400">
                <a:latin typeface="Arial Unicode MS" pitchFamily="34" charset="-128"/>
              </a:rPr>
              <a:t>The </a:t>
            </a:r>
            <a:r>
              <a:rPr lang="en-US" sz="2400">
                <a:solidFill>
                  <a:schemeClr val="accent2"/>
                </a:solidFill>
                <a:latin typeface="Arial Unicode MS" pitchFamily="34" charset="-128"/>
              </a:rPr>
              <a:t>optimal policy</a:t>
            </a:r>
            <a:r>
              <a:rPr lang="en-US" sz="2400">
                <a:latin typeface="Arial Unicode MS" pitchFamily="34" charset="-128"/>
              </a:rPr>
              <a:t> is one with the                   expected utility.</a:t>
            </a:r>
          </a:p>
          <a:p>
            <a:pPr marL="342900" indent="-342900">
              <a:spcBef>
                <a:spcPct val="20000"/>
              </a:spcBef>
              <a:buFontTx/>
              <a:buChar char="•"/>
            </a:pPr>
            <a:endParaRPr lang="en-US" sz="2400">
              <a:latin typeface="Arial Unicode MS" pitchFamily="34" charset="-128"/>
            </a:endParaRPr>
          </a:p>
          <a:p>
            <a:pPr marL="342900" indent="-342900">
              <a:spcBef>
                <a:spcPct val="20000"/>
              </a:spcBef>
              <a:buFontTx/>
              <a:buChar char="•"/>
            </a:pPr>
            <a:endParaRPr lang="en-US" sz="2400">
              <a:latin typeface="Arial Unicode MS" pitchFamily="34" charset="-128"/>
            </a:endParaRPr>
          </a:p>
          <a:p>
            <a:pPr marL="342900" indent="-342900">
              <a:spcBef>
                <a:spcPct val="20000"/>
              </a:spcBef>
            </a:pPr>
            <a:endParaRPr lang="en-US" sz="2400">
              <a:latin typeface="cmmi10"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Lecture Overview</a:t>
            </a:r>
          </a:p>
        </p:txBody>
      </p:sp>
      <p:sp>
        <p:nvSpPr>
          <p:cNvPr id="19459" name="Rectangle 3"/>
          <p:cNvSpPr>
            <a:spLocks noGrp="1" noChangeArrowheads="1"/>
          </p:cNvSpPr>
          <p:nvPr>
            <p:ph type="body" idx="1"/>
          </p:nvPr>
        </p:nvSpPr>
        <p:spPr>
          <a:xfrm>
            <a:off x="395288" y="1268413"/>
            <a:ext cx="8458200" cy="4495800"/>
          </a:xfrm>
        </p:spPr>
        <p:txBody>
          <a:bodyPr/>
          <a:lstStyle/>
          <a:p>
            <a:pPr eaLnBrk="1" hangingPunct="1">
              <a:spcBef>
                <a:spcPct val="0"/>
              </a:spcBef>
              <a:buFontTx/>
              <a:buChar char="•"/>
            </a:pPr>
            <a:r>
              <a:rPr lang="en-US" sz="4000" smtClean="0">
                <a:solidFill>
                  <a:schemeClr val="bg2"/>
                </a:solidFill>
              </a:rPr>
              <a:t>Recap </a:t>
            </a:r>
          </a:p>
          <a:p>
            <a:pPr eaLnBrk="1" hangingPunct="1">
              <a:spcBef>
                <a:spcPct val="0"/>
              </a:spcBef>
              <a:buFontTx/>
              <a:buChar char="•"/>
            </a:pPr>
            <a:r>
              <a:rPr lang="en-US" sz="4000" smtClean="0">
                <a:solidFill>
                  <a:schemeClr val="hlink"/>
                </a:solidFill>
              </a:rPr>
              <a:t>Sequential Decisions</a:t>
            </a:r>
          </a:p>
          <a:p>
            <a:pPr eaLnBrk="1" hangingPunct="1">
              <a:buFontTx/>
              <a:buChar char="•"/>
            </a:pPr>
            <a:r>
              <a:rPr lang="en-US" sz="4000" smtClean="0"/>
              <a:t>Finding Optimal Policies (Efficiently)</a:t>
            </a:r>
          </a:p>
          <a:p>
            <a:pPr eaLnBrk="1" hangingPunct="1"/>
            <a:endParaRPr lang="en-US" sz="4000" smtClean="0">
              <a:solidFill>
                <a:schemeClr val="bg2"/>
              </a:solidFill>
            </a:endParaRPr>
          </a:p>
          <a:p>
            <a:pPr eaLnBrk="1" hangingPunct="1">
              <a:buFontTx/>
              <a:buChar char="•"/>
            </a:pPr>
            <a:endParaRPr lang="en-US" sz="4000" smtClean="0">
              <a:solidFill>
                <a:schemeClr val="bg2"/>
              </a:solidFill>
            </a:endParaRPr>
          </a:p>
          <a:p>
            <a:pPr eaLnBrk="1" hangingPunct="1"/>
            <a:endParaRPr lang="en-US" sz="4000" smtClean="0">
              <a:solidFill>
                <a:schemeClr val="bg2"/>
              </a:solidFill>
            </a:endParaRPr>
          </a:p>
          <a:p>
            <a:pPr eaLnBrk="1" hangingPunct="1"/>
            <a:endParaRPr lang="en-US" sz="4000" smtClean="0">
              <a:solidFill>
                <a:schemeClr val="bg2"/>
              </a:solidFill>
            </a:endParaRPr>
          </a:p>
          <a:p>
            <a:pPr eaLnBrk="1" hangingPunct="1">
              <a:buFontTx/>
              <a:buChar char="•"/>
            </a:pPr>
            <a:endParaRPr lang="en-US" sz="4000" smtClean="0">
              <a:solidFill>
                <a:schemeClr val="bg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10" name="Rectangle 2"/>
          <p:cNvSpPr>
            <a:spLocks noGrp="1" noChangeArrowheads="1"/>
          </p:cNvSpPr>
          <p:nvPr>
            <p:ph type="title"/>
          </p:nvPr>
        </p:nvSpPr>
        <p:spPr>
          <a:xfrm>
            <a:off x="250825" y="333375"/>
            <a:ext cx="8588375" cy="828675"/>
          </a:xfrm>
        </p:spPr>
        <p:txBody>
          <a:bodyPr/>
          <a:lstStyle/>
          <a:p>
            <a:pPr eaLnBrk="1" hangingPunct="1"/>
            <a:r>
              <a:rPr lang="en-US" sz="3200" b="0" smtClean="0"/>
              <a:t>Complexity of finding the optimal policy: how many policies?</a:t>
            </a:r>
            <a:br>
              <a:rPr lang="en-US" sz="3200" b="0" smtClean="0"/>
            </a:br>
            <a:endParaRPr lang="en-US" sz="3200" b="0" smtClean="0"/>
          </a:p>
        </p:txBody>
      </p:sp>
      <p:sp>
        <p:nvSpPr>
          <p:cNvPr id="131075" name="Rectangle 3"/>
          <p:cNvSpPr>
            <a:spLocks noGrp="1" noChangeArrowheads="1"/>
          </p:cNvSpPr>
          <p:nvPr>
            <p:ph type="body" idx="1"/>
          </p:nvPr>
        </p:nvSpPr>
        <p:spPr>
          <a:xfrm>
            <a:off x="0" y="3200400"/>
            <a:ext cx="8583613" cy="3097213"/>
          </a:xfrm>
        </p:spPr>
        <p:txBody>
          <a:bodyPr/>
          <a:lstStyle/>
          <a:p>
            <a:pPr eaLnBrk="1" hangingPunct="1">
              <a:buFontTx/>
              <a:buChar char="•"/>
            </a:pPr>
            <a:r>
              <a:rPr lang="en-US" sz="2000" dirty="0" smtClean="0"/>
              <a:t>If a decision</a:t>
            </a:r>
            <a:r>
              <a:rPr lang="en-US" sz="2000" i="1" dirty="0" smtClean="0"/>
              <a:t> D</a:t>
            </a:r>
            <a:r>
              <a:rPr lang="en-US" sz="2000" dirty="0" smtClean="0"/>
              <a:t> has </a:t>
            </a:r>
            <a:r>
              <a:rPr lang="en-US" sz="2000" i="1" dirty="0" smtClean="0"/>
              <a:t>k</a:t>
            </a:r>
            <a:r>
              <a:rPr lang="en-US" sz="2000" dirty="0" smtClean="0"/>
              <a:t> binary parents, how many assignments of values to the parents are there? </a:t>
            </a:r>
          </a:p>
          <a:p>
            <a:pPr eaLnBrk="1" hangingPunct="1">
              <a:buFontTx/>
              <a:buChar char="•"/>
            </a:pPr>
            <a:endParaRPr lang="en-US" sz="2000" dirty="0" smtClean="0"/>
          </a:p>
          <a:p>
            <a:pPr eaLnBrk="1" hangingPunct="1">
              <a:buFontTx/>
              <a:buChar char="•"/>
            </a:pPr>
            <a:r>
              <a:rPr lang="en-US" sz="2000" dirty="0" smtClean="0"/>
              <a:t>If there are </a:t>
            </a:r>
            <a:r>
              <a:rPr lang="en-US" sz="2000" i="1" dirty="0" smtClean="0"/>
              <a:t>b</a:t>
            </a:r>
            <a:r>
              <a:rPr lang="en-US" sz="2000" dirty="0" smtClean="0"/>
              <a:t> possible </a:t>
            </a:r>
            <a:r>
              <a:rPr lang="en-US" sz="2000" dirty="0" smtClean="0"/>
              <a:t>actions (possible values for D), </a:t>
            </a:r>
            <a:r>
              <a:rPr lang="en-US" sz="2000" dirty="0" smtClean="0"/>
              <a:t>how many different decision functions are there? </a:t>
            </a:r>
          </a:p>
          <a:p>
            <a:pPr eaLnBrk="1" hangingPunct="1">
              <a:buFontTx/>
              <a:buChar char="•"/>
            </a:pPr>
            <a:endParaRPr lang="en-US" sz="2000" dirty="0" smtClean="0"/>
          </a:p>
          <a:p>
            <a:pPr eaLnBrk="1" hangingPunct="1">
              <a:buFontTx/>
              <a:buChar char="•"/>
            </a:pPr>
            <a:r>
              <a:rPr lang="en-US" sz="2000" dirty="0" smtClean="0"/>
              <a:t>If there are </a:t>
            </a:r>
            <a:r>
              <a:rPr lang="en-US" sz="2000" i="1" dirty="0" smtClean="0"/>
              <a:t>d</a:t>
            </a:r>
            <a:r>
              <a:rPr lang="en-US" sz="2000" dirty="0" smtClean="0"/>
              <a:t> decisions, each with </a:t>
            </a:r>
            <a:r>
              <a:rPr lang="en-US" sz="2000" i="1" dirty="0" smtClean="0"/>
              <a:t>k</a:t>
            </a:r>
            <a:r>
              <a:rPr lang="en-US" sz="2000" dirty="0" smtClean="0"/>
              <a:t> </a:t>
            </a:r>
            <a:r>
              <a:rPr lang="en-US" sz="2000" dirty="0" smtClean="0"/>
              <a:t> binary </a:t>
            </a:r>
            <a:r>
              <a:rPr lang="en-US" sz="2000" dirty="0" smtClean="0"/>
              <a:t>parents and </a:t>
            </a:r>
            <a:r>
              <a:rPr lang="en-US" sz="2000" i="1" dirty="0" smtClean="0"/>
              <a:t>b</a:t>
            </a:r>
            <a:r>
              <a:rPr lang="en-US" sz="2000" dirty="0" smtClean="0"/>
              <a:t> possible actions, how many policies are there?</a:t>
            </a:r>
          </a:p>
          <a:p>
            <a:pPr eaLnBrk="1" hangingPunct="1">
              <a:buFontTx/>
              <a:buChar char="•"/>
            </a:pPr>
            <a:endParaRPr lang="en-US" sz="2000" dirty="0" smtClean="0"/>
          </a:p>
          <a:p>
            <a:pPr eaLnBrk="1" hangingPunct="1"/>
            <a:endParaRPr lang="en-US" sz="2000" dirty="0" smtClean="0"/>
          </a:p>
        </p:txBody>
      </p:sp>
      <p:pic>
        <p:nvPicPr>
          <p:cNvPr id="12312" name="Picture 4"/>
          <p:cNvPicPr>
            <a:picLocks noChangeAspect="1" noChangeArrowheads="1"/>
          </p:cNvPicPr>
          <p:nvPr/>
        </p:nvPicPr>
        <p:blipFill>
          <a:blip r:embed="rId4" cstate="print"/>
          <a:srcRect t="7484" b="5118"/>
          <a:stretch>
            <a:fillRect/>
          </a:stretch>
        </p:blipFill>
        <p:spPr bwMode="auto">
          <a:xfrm>
            <a:off x="179388" y="981075"/>
            <a:ext cx="3744912" cy="1955800"/>
          </a:xfrm>
          <a:prstGeom prst="rect">
            <a:avLst/>
          </a:prstGeom>
          <a:noFill/>
          <a:ln w="9525" algn="ctr">
            <a:noFill/>
            <a:miter lim="800000"/>
            <a:headEnd/>
            <a:tailEnd/>
          </a:ln>
        </p:spPr>
      </p:pic>
      <p:sp>
        <p:nvSpPr>
          <p:cNvPr id="131079" name="Rectangle 7"/>
          <p:cNvSpPr>
            <a:spLocks noChangeArrowheads="1"/>
          </p:cNvSpPr>
          <p:nvPr/>
        </p:nvSpPr>
        <p:spPr bwMode="auto">
          <a:xfrm>
            <a:off x="3810000" y="838200"/>
            <a:ext cx="5113338" cy="2016125"/>
          </a:xfrm>
          <a:prstGeom prst="rect">
            <a:avLst/>
          </a:prstGeom>
          <a:noFill/>
          <a:ln w="9525">
            <a:noFill/>
            <a:miter lim="800000"/>
            <a:headEnd/>
            <a:tailEnd/>
          </a:ln>
        </p:spPr>
        <p:txBody>
          <a:bodyPr/>
          <a:lstStyle/>
          <a:p>
            <a:pPr marL="342900" indent="-342900">
              <a:spcBef>
                <a:spcPct val="20000"/>
              </a:spcBef>
              <a:buFontTx/>
              <a:buChar char="•"/>
            </a:pPr>
            <a:r>
              <a:rPr lang="en-US" sz="2000">
                <a:latin typeface="Arial Unicode MS" pitchFamily="34" charset="-128"/>
              </a:rPr>
              <a:t>How many assignments to parents?</a:t>
            </a:r>
          </a:p>
          <a:p>
            <a:pPr marL="342900" indent="-342900">
              <a:spcBef>
                <a:spcPct val="20000"/>
              </a:spcBef>
              <a:buFontTx/>
              <a:buChar char="•"/>
            </a:pPr>
            <a:endParaRPr lang="en-US" sz="2000">
              <a:latin typeface="Arial Unicode MS" pitchFamily="34" charset="-128"/>
            </a:endParaRPr>
          </a:p>
          <a:p>
            <a:pPr marL="342900" indent="-342900">
              <a:spcBef>
                <a:spcPct val="20000"/>
              </a:spcBef>
              <a:buFontTx/>
              <a:buChar char="•"/>
            </a:pPr>
            <a:r>
              <a:rPr lang="en-US" sz="2000">
                <a:latin typeface="Arial Unicode MS" pitchFamily="34" charset="-128"/>
              </a:rPr>
              <a:t>How many decision functions? (binary decisions)</a:t>
            </a:r>
          </a:p>
          <a:p>
            <a:pPr marL="342900" indent="-342900">
              <a:spcBef>
                <a:spcPct val="20000"/>
              </a:spcBef>
              <a:buFontTx/>
              <a:buChar char="•"/>
            </a:pPr>
            <a:endParaRPr lang="en-US" sz="2000">
              <a:latin typeface="Arial Unicode MS" pitchFamily="34" charset="-128"/>
            </a:endParaRPr>
          </a:p>
          <a:p>
            <a:pPr marL="342900" indent="-342900">
              <a:spcBef>
                <a:spcPct val="20000"/>
              </a:spcBef>
              <a:buFontTx/>
              <a:buChar char="•"/>
            </a:pPr>
            <a:r>
              <a:rPr lang="en-US" sz="2000">
                <a:latin typeface="Arial Unicode MS" pitchFamily="34" charset="-128"/>
              </a:rPr>
              <a:t>How many policies?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107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1079">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107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1075">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1075">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10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28600" y="0"/>
            <a:ext cx="8588375" cy="900113"/>
          </a:xfrm>
        </p:spPr>
        <p:txBody>
          <a:bodyPr/>
          <a:lstStyle/>
          <a:p>
            <a:pPr eaLnBrk="1" hangingPunct="1"/>
            <a:r>
              <a:rPr lang="en-US" sz="3200" b="0" dirty="0" smtClean="0"/>
              <a:t>Finding the optimal policy more efficiently: VE</a:t>
            </a:r>
          </a:p>
        </p:txBody>
      </p:sp>
      <p:sp>
        <p:nvSpPr>
          <p:cNvPr id="133123" name="Rectangle 3"/>
          <p:cNvSpPr>
            <a:spLocks noGrp="1" noChangeArrowheads="1"/>
          </p:cNvSpPr>
          <p:nvPr>
            <p:ph type="body" idx="1"/>
          </p:nvPr>
        </p:nvSpPr>
        <p:spPr>
          <a:xfrm>
            <a:off x="0" y="762000"/>
            <a:ext cx="8915400" cy="5029200"/>
          </a:xfrm>
        </p:spPr>
        <p:txBody>
          <a:bodyPr/>
          <a:lstStyle/>
          <a:p>
            <a:pPr marL="457200" indent="-457200" eaLnBrk="1" hangingPunct="1">
              <a:lnSpc>
                <a:spcPct val="90000"/>
              </a:lnSpc>
              <a:spcAft>
                <a:spcPts val="600"/>
              </a:spcAft>
              <a:buFont typeface="+mj-lt"/>
              <a:buAutoNum type="arabicPeriod"/>
              <a:defRPr/>
            </a:pPr>
            <a:r>
              <a:rPr lang="en-US" sz="2400" dirty="0" smtClean="0"/>
              <a:t>Create </a:t>
            </a:r>
            <a:r>
              <a:rPr lang="en-US" sz="2400" dirty="0" smtClean="0"/>
              <a:t>a factor for each conditional probability table and a factor for the utility.</a:t>
            </a:r>
            <a:endParaRPr lang="en-US" sz="2400" dirty="0" smtClean="0"/>
          </a:p>
          <a:p>
            <a:pPr marL="457200" indent="-457200" eaLnBrk="1" hangingPunct="1">
              <a:lnSpc>
                <a:spcPct val="90000"/>
              </a:lnSpc>
              <a:spcAft>
                <a:spcPts val="600"/>
              </a:spcAft>
              <a:buFont typeface="+mj-lt"/>
              <a:buAutoNum type="arabicPeriod"/>
              <a:defRPr/>
            </a:pPr>
            <a:r>
              <a:rPr lang="en-US" sz="2400" b="1" dirty="0" smtClean="0"/>
              <a:t>Sum out </a:t>
            </a:r>
            <a:r>
              <a:rPr lang="en-US" sz="2400" dirty="0" smtClean="0">
                <a:solidFill>
                  <a:srgbClr val="00B050"/>
                </a:solidFill>
              </a:rPr>
              <a:t>random variables </a:t>
            </a:r>
            <a:r>
              <a:rPr lang="en-US" sz="2400" dirty="0" smtClean="0"/>
              <a:t>that are not parents of a decision node.</a:t>
            </a:r>
          </a:p>
          <a:p>
            <a:pPr marL="457200" indent="-457200" eaLnBrk="1" hangingPunct="1">
              <a:lnSpc>
                <a:spcPct val="90000"/>
              </a:lnSpc>
              <a:spcAft>
                <a:spcPts val="600"/>
              </a:spcAft>
              <a:buFont typeface="+mj-lt"/>
              <a:buAutoNum type="arabicPeriod"/>
              <a:defRPr/>
            </a:pPr>
            <a:r>
              <a:rPr lang="en-US" sz="2400" b="1" dirty="0" smtClean="0">
                <a:solidFill>
                  <a:schemeClr val="tx2"/>
                </a:solidFill>
              </a:rPr>
              <a:t>Eliminate</a:t>
            </a:r>
            <a:r>
              <a:rPr lang="en-US" sz="2400" dirty="0" smtClean="0">
                <a:solidFill>
                  <a:schemeClr val="tx2"/>
                </a:solidFill>
              </a:rPr>
              <a:t>  (aka sum out) the </a:t>
            </a:r>
            <a:r>
              <a:rPr lang="en-US" sz="2400" dirty="0" smtClean="0">
                <a:solidFill>
                  <a:srgbClr val="FF0000"/>
                </a:solidFill>
              </a:rPr>
              <a:t>decision variables</a:t>
            </a:r>
          </a:p>
          <a:p>
            <a:pPr marL="457200" indent="-457200" eaLnBrk="1" hangingPunct="1">
              <a:lnSpc>
                <a:spcPct val="90000"/>
              </a:lnSpc>
              <a:spcAft>
                <a:spcPts val="600"/>
              </a:spcAft>
              <a:buFont typeface="+mj-lt"/>
              <a:buAutoNum type="arabicPeriod"/>
              <a:defRPr/>
            </a:pPr>
            <a:r>
              <a:rPr lang="en-US" sz="2400" b="1" dirty="0" smtClean="0"/>
              <a:t>Sum out </a:t>
            </a:r>
            <a:r>
              <a:rPr lang="en-US" sz="2400" dirty="0" smtClean="0"/>
              <a:t>the remaining </a:t>
            </a:r>
            <a:r>
              <a:rPr lang="en-US" sz="2400" dirty="0" smtClean="0">
                <a:solidFill>
                  <a:srgbClr val="00B050"/>
                </a:solidFill>
              </a:rPr>
              <a:t>random variables</a:t>
            </a:r>
            <a:r>
              <a:rPr lang="en-US" sz="2400" dirty="0" smtClean="0"/>
              <a:t>. </a:t>
            </a:r>
          </a:p>
          <a:p>
            <a:pPr marL="457200" indent="-457200" eaLnBrk="1" hangingPunct="1">
              <a:lnSpc>
                <a:spcPct val="90000"/>
              </a:lnSpc>
              <a:spcAft>
                <a:spcPts val="600"/>
              </a:spcAft>
              <a:buFont typeface="+mj-lt"/>
              <a:buAutoNum type="arabicPeriod"/>
              <a:defRPr/>
            </a:pPr>
            <a:r>
              <a:rPr lang="en-US" sz="2400" b="1" dirty="0" smtClean="0"/>
              <a:t>Multiply the factors</a:t>
            </a:r>
            <a:r>
              <a:rPr lang="en-US" sz="2400" dirty="0" smtClean="0"/>
              <a:t>: this is the </a:t>
            </a:r>
            <a:r>
              <a:rPr lang="en-US" sz="2400" dirty="0" smtClean="0">
                <a:solidFill>
                  <a:schemeClr val="accent2"/>
                </a:solidFill>
              </a:rPr>
              <a:t>expected utility of the optimal policy</a:t>
            </a:r>
            <a:r>
              <a:rPr lang="en-US" sz="2400" dirty="0" smtClean="0"/>
              <a:t>.</a:t>
            </a:r>
          </a:p>
          <a:p>
            <a:pPr eaLnBrk="1" hangingPunct="1">
              <a:lnSpc>
                <a:spcPct val="90000"/>
              </a:lnSpc>
              <a:defRPr/>
            </a:pPr>
            <a:endParaRPr lang="en-US" dirty="0" smtClean="0"/>
          </a:p>
          <a:p>
            <a:pPr eaLnBrk="1" hangingPunct="1">
              <a:lnSpc>
                <a:spcPct val="90000"/>
              </a:lnSpc>
              <a:defRPr/>
            </a:pPr>
            <a:endParaRPr lang="en-US" sz="2400" dirty="0" smtClean="0"/>
          </a:p>
          <a:p>
            <a:pPr eaLnBrk="1" hangingPunct="1">
              <a:lnSpc>
                <a:spcPct val="90000"/>
              </a:lnSpc>
              <a:defRPr/>
            </a:pPr>
            <a:endParaRPr lang="en-US" sz="2400" dirty="0" smtClean="0"/>
          </a:p>
          <a:p>
            <a:pPr eaLnBrk="1" hangingPunct="1">
              <a:lnSpc>
                <a:spcPct val="90000"/>
              </a:lnSpc>
              <a:defRPr/>
            </a:pPr>
            <a:endParaRPr lang="en-US" sz="2400" dirty="0" smtClean="0"/>
          </a:p>
          <a:p>
            <a:pPr eaLnBrk="1" hangingPunct="1">
              <a:lnSpc>
                <a:spcPct val="90000"/>
              </a:lnSpc>
              <a:defRPr/>
            </a:pPr>
            <a:endParaRPr lang="en-US" dirty="0" smtClean="0"/>
          </a:p>
        </p:txBody>
      </p:sp>
      <p:pic>
        <p:nvPicPr>
          <p:cNvPr id="20484" name="Picture 4"/>
          <p:cNvPicPr>
            <a:picLocks noChangeAspect="1" noChangeArrowheads="1"/>
          </p:cNvPicPr>
          <p:nvPr/>
        </p:nvPicPr>
        <p:blipFill>
          <a:blip r:embed="rId4" cstate="print"/>
          <a:srcRect/>
          <a:stretch>
            <a:fillRect/>
          </a:stretch>
        </p:blipFill>
        <p:spPr bwMode="auto">
          <a:xfrm>
            <a:off x="7561262" y="6019800"/>
            <a:ext cx="1582738" cy="584200"/>
          </a:xfrm>
          <a:prstGeom prst="rect">
            <a:avLst/>
          </a:prstGeom>
          <a:noFill/>
          <a:ln w="9525">
            <a:noFill/>
            <a:miter lim="800000"/>
            <a:headEnd/>
            <a:tailEnd/>
          </a:ln>
        </p:spPr>
      </p:pic>
      <p:pic>
        <p:nvPicPr>
          <p:cNvPr id="6" name="Picture 4"/>
          <p:cNvPicPr>
            <a:picLocks noChangeAspect="1" noChangeArrowheads="1"/>
          </p:cNvPicPr>
          <p:nvPr/>
        </p:nvPicPr>
        <p:blipFill>
          <a:blip r:embed="rId5" cstate="print"/>
          <a:srcRect t="7484" b="5118"/>
          <a:stretch>
            <a:fillRect/>
          </a:stretch>
        </p:blipFill>
        <p:spPr bwMode="auto">
          <a:xfrm>
            <a:off x="1828800" y="3962400"/>
            <a:ext cx="4953000" cy="258673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28600" y="0"/>
            <a:ext cx="8588375" cy="900113"/>
          </a:xfrm>
        </p:spPr>
        <p:txBody>
          <a:bodyPr/>
          <a:lstStyle/>
          <a:p>
            <a:pPr eaLnBrk="1" hangingPunct="1"/>
            <a:r>
              <a:rPr lang="en-US" sz="3200" b="0" dirty="0" smtClean="0"/>
              <a:t>Eliminate the decision Variables: </a:t>
            </a:r>
            <a:r>
              <a:rPr lang="en-US" sz="3200" b="0" dirty="0" smtClean="0"/>
              <a:t>step3 details</a:t>
            </a:r>
            <a:endParaRPr lang="en-US" sz="3200" b="0" dirty="0" smtClean="0"/>
          </a:p>
        </p:txBody>
      </p:sp>
      <p:sp>
        <p:nvSpPr>
          <p:cNvPr id="133123" name="Rectangle 3"/>
          <p:cNvSpPr>
            <a:spLocks noGrp="1" noChangeArrowheads="1"/>
          </p:cNvSpPr>
          <p:nvPr>
            <p:ph type="body" idx="1"/>
          </p:nvPr>
        </p:nvSpPr>
        <p:spPr>
          <a:xfrm>
            <a:off x="228600" y="838200"/>
            <a:ext cx="8531225" cy="3582988"/>
          </a:xfrm>
        </p:spPr>
        <p:txBody>
          <a:bodyPr/>
          <a:lstStyle/>
          <a:p>
            <a:pPr eaLnBrk="1" hangingPunct="1">
              <a:lnSpc>
                <a:spcPct val="90000"/>
              </a:lnSpc>
              <a:spcAft>
                <a:spcPts val="600"/>
              </a:spcAft>
              <a:buFontTx/>
              <a:buChar char="•"/>
              <a:defRPr/>
            </a:pPr>
            <a:r>
              <a:rPr lang="en-US" sz="2400" dirty="0" smtClean="0">
                <a:solidFill>
                  <a:schemeClr val="accent4"/>
                </a:solidFill>
              </a:rPr>
              <a:t>Select a variable </a:t>
            </a:r>
            <a:r>
              <a:rPr lang="en-US" sz="2400" i="1" dirty="0" smtClean="0">
                <a:solidFill>
                  <a:schemeClr val="accent4"/>
                </a:solidFill>
              </a:rPr>
              <a:t>D</a:t>
            </a:r>
            <a:r>
              <a:rPr lang="en-US" sz="2400" dirty="0" smtClean="0">
                <a:solidFill>
                  <a:schemeClr val="accent4"/>
                </a:solidFill>
              </a:rPr>
              <a:t>  that corresponds to the latest decision to be made</a:t>
            </a:r>
          </a:p>
          <a:p>
            <a:pPr lvl="1" eaLnBrk="1" hangingPunct="1">
              <a:lnSpc>
                <a:spcPct val="90000"/>
              </a:lnSpc>
              <a:spcAft>
                <a:spcPts val="600"/>
              </a:spcAft>
              <a:defRPr/>
            </a:pPr>
            <a:r>
              <a:rPr lang="en-US" sz="2000" dirty="0" smtClean="0">
                <a:solidFill>
                  <a:schemeClr val="accent4"/>
                </a:solidFill>
              </a:rPr>
              <a:t>this variable will appear in only one factor with its parents</a:t>
            </a:r>
          </a:p>
          <a:p>
            <a:pPr eaLnBrk="1" hangingPunct="1">
              <a:lnSpc>
                <a:spcPct val="90000"/>
              </a:lnSpc>
              <a:spcAft>
                <a:spcPts val="600"/>
              </a:spcAft>
              <a:buFontTx/>
              <a:buChar char="•"/>
              <a:defRPr/>
            </a:pPr>
            <a:r>
              <a:rPr lang="en-US" sz="2400" dirty="0" smtClean="0"/>
              <a:t>Eliminate </a:t>
            </a:r>
            <a:r>
              <a:rPr lang="en-US" sz="2400" i="1" dirty="0" smtClean="0"/>
              <a:t>D</a:t>
            </a:r>
            <a:r>
              <a:rPr lang="en-US" sz="2400" dirty="0" smtClean="0"/>
              <a:t> by </a:t>
            </a:r>
            <a:r>
              <a:rPr lang="en-US" sz="2400" dirty="0" smtClean="0">
                <a:solidFill>
                  <a:schemeClr val="accent2"/>
                </a:solidFill>
              </a:rPr>
              <a:t>maximizing</a:t>
            </a:r>
            <a:r>
              <a:rPr lang="en-US" sz="2400" dirty="0" smtClean="0"/>
              <a:t>. This returns:</a:t>
            </a:r>
          </a:p>
          <a:p>
            <a:pPr lvl="1" eaLnBrk="1" hangingPunct="1">
              <a:lnSpc>
                <a:spcPct val="90000"/>
              </a:lnSpc>
              <a:spcAft>
                <a:spcPts val="600"/>
              </a:spcAft>
              <a:defRPr/>
            </a:pPr>
            <a:r>
              <a:rPr lang="en-US" dirty="0" smtClean="0"/>
              <a:t>The optimal decision function for </a:t>
            </a:r>
            <a:r>
              <a:rPr lang="en-US" i="1" dirty="0" smtClean="0"/>
              <a:t>D</a:t>
            </a:r>
            <a:r>
              <a:rPr lang="en-US" dirty="0" smtClean="0"/>
              <a:t>, </a:t>
            </a:r>
            <a:r>
              <a:rPr lang="en-US" dirty="0" err="1" smtClean="0"/>
              <a:t>arg</a:t>
            </a:r>
            <a:r>
              <a:rPr lang="en-US" dirty="0" smtClean="0"/>
              <a:t> </a:t>
            </a:r>
            <a:r>
              <a:rPr lang="en-US" dirty="0" err="1" smtClean="0"/>
              <a:t>max</a:t>
            </a:r>
            <a:r>
              <a:rPr lang="en-US" i="1" baseline="-25000" dirty="0" err="1" smtClean="0"/>
              <a:t>D</a:t>
            </a:r>
            <a:r>
              <a:rPr lang="en-US" dirty="0" smtClean="0"/>
              <a:t> </a:t>
            </a:r>
            <a:r>
              <a:rPr lang="en-US" i="1" dirty="0" smtClean="0"/>
              <a:t>f</a:t>
            </a:r>
          </a:p>
          <a:p>
            <a:pPr lvl="1" eaLnBrk="1" hangingPunct="1">
              <a:lnSpc>
                <a:spcPct val="90000"/>
              </a:lnSpc>
              <a:spcAft>
                <a:spcPts val="600"/>
              </a:spcAft>
              <a:defRPr/>
            </a:pPr>
            <a:r>
              <a:rPr lang="en-US" dirty="0" smtClean="0"/>
              <a:t>A new factor to use in VE, </a:t>
            </a:r>
            <a:r>
              <a:rPr lang="en-US" dirty="0" err="1" smtClean="0"/>
              <a:t>max</a:t>
            </a:r>
            <a:r>
              <a:rPr lang="en-US" baseline="-25000" dirty="0" err="1" smtClean="0"/>
              <a:t>D</a:t>
            </a:r>
            <a:r>
              <a:rPr lang="en-US" dirty="0" smtClean="0"/>
              <a:t> </a:t>
            </a:r>
            <a:r>
              <a:rPr lang="en-US" i="1" dirty="0" smtClean="0"/>
              <a:t>f </a:t>
            </a:r>
            <a:endParaRPr lang="en-US" dirty="0" smtClean="0"/>
          </a:p>
          <a:p>
            <a:pPr eaLnBrk="1" hangingPunct="1">
              <a:lnSpc>
                <a:spcPct val="90000"/>
              </a:lnSpc>
              <a:spcAft>
                <a:spcPts val="600"/>
              </a:spcAft>
              <a:buFontTx/>
              <a:buChar char="•"/>
              <a:defRPr/>
            </a:pPr>
            <a:r>
              <a:rPr lang="en-US" sz="2400" dirty="0" smtClean="0"/>
              <a:t>Repeat till there are no more decision nodes.</a:t>
            </a:r>
          </a:p>
          <a:p>
            <a:pPr eaLnBrk="1" hangingPunct="1">
              <a:lnSpc>
                <a:spcPct val="90000"/>
              </a:lnSpc>
              <a:spcAft>
                <a:spcPts val="600"/>
              </a:spcAft>
              <a:defRPr/>
            </a:pPr>
            <a:endParaRPr lang="en-US" sz="2400" dirty="0" smtClean="0"/>
          </a:p>
          <a:p>
            <a:pPr eaLnBrk="1" hangingPunct="1">
              <a:lnSpc>
                <a:spcPct val="90000"/>
              </a:lnSpc>
              <a:spcAft>
                <a:spcPts val="600"/>
              </a:spcAft>
              <a:defRPr/>
            </a:pPr>
            <a:endParaRPr lang="en-US" sz="2000" dirty="0" smtClean="0"/>
          </a:p>
          <a:p>
            <a:pPr eaLnBrk="1" hangingPunct="1">
              <a:lnSpc>
                <a:spcPct val="90000"/>
              </a:lnSpc>
              <a:spcAft>
                <a:spcPts val="600"/>
              </a:spcAft>
              <a:defRPr/>
            </a:pPr>
            <a:endParaRPr lang="en-US" sz="2000" dirty="0" smtClean="0"/>
          </a:p>
          <a:p>
            <a:pPr eaLnBrk="1" hangingPunct="1">
              <a:lnSpc>
                <a:spcPct val="90000"/>
              </a:lnSpc>
              <a:spcAft>
                <a:spcPts val="600"/>
              </a:spcAft>
              <a:defRPr/>
            </a:pPr>
            <a:endParaRPr lang="en-US" sz="2000" dirty="0" smtClean="0"/>
          </a:p>
          <a:p>
            <a:pPr eaLnBrk="1" hangingPunct="1">
              <a:lnSpc>
                <a:spcPct val="90000"/>
              </a:lnSpc>
              <a:spcAft>
                <a:spcPts val="600"/>
              </a:spcAft>
              <a:defRPr/>
            </a:pPr>
            <a:endParaRPr lang="en-US" sz="2400" dirty="0" smtClean="0"/>
          </a:p>
        </p:txBody>
      </p:sp>
      <p:graphicFrame>
        <p:nvGraphicFramePr>
          <p:cNvPr id="8" name="Group 15"/>
          <p:cNvGraphicFramePr>
            <a:graphicFrameLocks noGrp="1"/>
          </p:cNvGraphicFramePr>
          <p:nvPr/>
        </p:nvGraphicFramePr>
        <p:xfrm>
          <a:off x="381000" y="4724400"/>
          <a:ext cx="3816350" cy="1736254"/>
        </p:xfrm>
        <a:graphic>
          <a:graphicData uri="http://schemas.openxmlformats.org/drawingml/2006/table">
            <a:tbl>
              <a:tblPr/>
              <a:tblGrid>
                <a:gridCol w="2981325"/>
                <a:gridCol w="835025"/>
              </a:tblGrid>
              <a:tr h="27542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Unicode MS" pitchFamily="34" charset="-128"/>
                        </a:rPr>
                        <a:t>Report     </a:t>
                      </a:r>
                      <a:r>
                        <a:rPr kumimoji="0" lang="en-US" sz="1600" b="1" i="0" u="none" strike="noStrike" cap="none" normalizeH="0" baseline="0" dirty="0" err="1" smtClean="0">
                          <a:ln>
                            <a:noFill/>
                          </a:ln>
                          <a:solidFill>
                            <a:schemeClr val="tx1"/>
                          </a:solidFill>
                          <a:effectLst/>
                          <a:latin typeface="Arial Unicode MS" pitchFamily="34" charset="-128"/>
                        </a:rPr>
                        <a:t>CheckSmoke</a:t>
                      </a:r>
                      <a:endParaRPr kumimoji="0" lang="en-US" sz="1600" b="1"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accent6"/>
                          </a:solidFill>
                          <a:effectLst/>
                          <a:latin typeface="Arial Unicode MS" pitchFamily="34" charset="-128"/>
                        </a:rPr>
                        <a:t>Value</a:t>
                      </a:r>
                      <a:endParaRPr kumimoji="0" lang="en-US" sz="1200" b="1" i="0" u="none" strike="noStrike" cap="none" normalizeH="0" baseline="0" dirty="0" smtClean="0">
                        <a:ln>
                          <a:noFill/>
                        </a:ln>
                        <a:solidFill>
                          <a:schemeClr val="accent6"/>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0097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true                 </a:t>
                      </a:r>
                      <a:r>
                        <a:rPr kumimoji="0" lang="en-US" sz="1600" b="0" i="0" u="none" strike="noStrike" cap="none" normalizeH="0" baseline="0" dirty="0" err="1" smtClean="0">
                          <a:ln>
                            <a:noFill/>
                          </a:ln>
                          <a:solidFill>
                            <a:schemeClr val="tx1"/>
                          </a:solidFill>
                          <a:effectLst/>
                          <a:latin typeface="Arial Unicode MS" pitchFamily="34" charset="-128"/>
                        </a:rPr>
                        <a:t>true</a:t>
                      </a:r>
                      <a:endParaRPr kumimoji="0" lang="en-US" sz="16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true                 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false                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false               </a:t>
                      </a:r>
                      <a:r>
                        <a:rPr kumimoji="0" lang="en-US" sz="1600" b="0" i="0" u="none" strike="noStrike" cap="none" normalizeH="0" baseline="0" dirty="0" err="1" smtClean="0">
                          <a:ln>
                            <a:noFill/>
                          </a:ln>
                          <a:solidFill>
                            <a:schemeClr val="tx1"/>
                          </a:solidFill>
                          <a:effectLst/>
                          <a:latin typeface="Arial Unicode MS" pitchFamily="34" charset="-128"/>
                        </a:rPr>
                        <a:t>false</a:t>
                      </a:r>
                      <a:endParaRPr kumimoji="0" lang="en-US" sz="1600" b="0"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-5.0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-5.6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-23.7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-17.5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 name="Rectangle 3"/>
          <p:cNvSpPr txBox="1">
            <a:spLocks noChangeArrowheads="1"/>
          </p:cNvSpPr>
          <p:nvPr/>
        </p:nvSpPr>
        <p:spPr bwMode="auto">
          <a:xfrm>
            <a:off x="228600" y="4114800"/>
            <a:ext cx="5105400" cy="533400"/>
          </a:xfrm>
          <a:prstGeom prst="rect">
            <a:avLst/>
          </a:prstGeom>
          <a:noFill/>
          <a:ln w="9525">
            <a:noFill/>
            <a:miter lim="800000"/>
            <a:headEnd/>
            <a:tailEnd/>
          </a:ln>
          <a:effectLst/>
        </p:spPr>
        <p:txBody>
          <a:bodyPr/>
          <a:lstStyle/>
          <a:p>
            <a:pPr marL="342900" indent="-342900">
              <a:spcBef>
                <a:spcPct val="20000"/>
              </a:spcBef>
              <a:defRPr/>
            </a:pPr>
            <a:r>
              <a:rPr lang="en-US" sz="2400" b="1" i="1" kern="0" dirty="0">
                <a:solidFill>
                  <a:schemeClr val="accent6"/>
                </a:solidFill>
                <a:latin typeface="+mn-lt"/>
              </a:rPr>
              <a:t>Example: Eliminate </a:t>
            </a:r>
            <a:r>
              <a:rPr lang="en-US" sz="2400" b="1" i="1" kern="0" dirty="0" err="1">
                <a:solidFill>
                  <a:schemeClr val="accent6"/>
                </a:solidFill>
                <a:latin typeface="+mn-lt"/>
              </a:rPr>
              <a:t>CheckSmoke</a:t>
            </a:r>
            <a:endParaRPr lang="en-US" sz="2400" b="1" i="1" kern="0" baseline="-25000" dirty="0">
              <a:solidFill>
                <a:schemeClr val="accent6"/>
              </a:solidFill>
              <a:latin typeface="+mn-lt"/>
            </a:endParaRPr>
          </a:p>
        </p:txBody>
      </p:sp>
      <p:graphicFrame>
        <p:nvGraphicFramePr>
          <p:cNvPr id="11" name="Group 15"/>
          <p:cNvGraphicFramePr>
            <a:graphicFrameLocks noGrp="1"/>
          </p:cNvGraphicFramePr>
          <p:nvPr/>
        </p:nvGraphicFramePr>
        <p:xfrm>
          <a:off x="4876800" y="5486400"/>
          <a:ext cx="3816350" cy="1121400"/>
        </p:xfrm>
        <a:graphic>
          <a:graphicData uri="http://schemas.openxmlformats.org/drawingml/2006/table">
            <a:tbl>
              <a:tblPr/>
              <a:tblGrid>
                <a:gridCol w="1828800"/>
                <a:gridCol w="1987550"/>
              </a:tblGrid>
              <a:tr h="18813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Unicode MS" pitchFamily="34" charset="-128"/>
                        </a:rPr>
                        <a:t>Report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err="1" smtClean="0">
                          <a:ln>
                            <a:noFill/>
                          </a:ln>
                          <a:solidFill>
                            <a:schemeClr val="tx1"/>
                          </a:solidFill>
                          <a:effectLst/>
                          <a:latin typeface="Arial Unicode MS" pitchFamily="34" charset="-128"/>
                        </a:rPr>
                        <a:t>CheckSmoke</a:t>
                      </a:r>
                      <a:endParaRPr kumimoji="0" lang="en-US" sz="1200" b="1" i="0" u="none" strike="noStrike" cap="none" normalizeH="0" baseline="0" dirty="0" smtClean="0">
                        <a:ln>
                          <a:noFill/>
                        </a:ln>
                        <a:solidFill>
                          <a:schemeClr val="accent6"/>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86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true                 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2" name="Group 15"/>
          <p:cNvGraphicFramePr>
            <a:graphicFrameLocks noGrp="1"/>
          </p:cNvGraphicFramePr>
          <p:nvPr/>
        </p:nvGraphicFramePr>
        <p:xfrm>
          <a:off x="5105400" y="4038600"/>
          <a:ext cx="1600199" cy="1196075"/>
        </p:xfrm>
        <a:graphic>
          <a:graphicData uri="http://schemas.openxmlformats.org/drawingml/2006/table">
            <a:tbl>
              <a:tblPr/>
              <a:tblGrid>
                <a:gridCol w="821723"/>
                <a:gridCol w="778476"/>
              </a:tblGrid>
              <a:tr h="20600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Unicode MS" pitchFamily="34" charset="-128"/>
                        </a:rPr>
                        <a:t>Report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accent6"/>
                          </a:solidFill>
                          <a:effectLst/>
                          <a:latin typeface="Arial Unicode MS" pitchFamily="34" charset="-128"/>
                        </a:rPr>
                        <a:t>Value</a:t>
                      </a:r>
                      <a:endParaRPr kumimoji="0" lang="en-US" sz="1200" b="1" i="0" u="none" strike="noStrike" cap="none" normalizeH="0" baseline="0" dirty="0" smtClean="0">
                        <a:ln>
                          <a:noFill/>
                        </a:ln>
                        <a:solidFill>
                          <a:schemeClr val="accent6"/>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079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false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3" name="Rectangle 3"/>
          <p:cNvSpPr txBox="1">
            <a:spLocks noChangeArrowheads="1"/>
          </p:cNvSpPr>
          <p:nvPr/>
        </p:nvSpPr>
        <p:spPr bwMode="auto">
          <a:xfrm>
            <a:off x="6781800" y="4038600"/>
            <a:ext cx="1447800" cy="533400"/>
          </a:xfrm>
          <a:prstGeom prst="rect">
            <a:avLst/>
          </a:prstGeom>
          <a:noFill/>
          <a:ln w="9525">
            <a:noFill/>
            <a:miter lim="800000"/>
            <a:headEnd/>
            <a:tailEnd/>
          </a:ln>
          <a:effectLst/>
        </p:spPr>
        <p:txBody>
          <a:bodyPr/>
          <a:lstStyle/>
          <a:p>
            <a:pPr marL="342900" indent="-342900">
              <a:spcBef>
                <a:spcPct val="20000"/>
              </a:spcBef>
              <a:defRPr/>
            </a:pPr>
            <a:r>
              <a:rPr lang="en-US" sz="2000" i="1" kern="0" dirty="0">
                <a:solidFill>
                  <a:schemeClr val="accent6"/>
                </a:solidFill>
                <a:latin typeface="+mn-lt"/>
              </a:rPr>
              <a:t>New factor</a:t>
            </a:r>
            <a:endParaRPr lang="en-US" sz="2000" i="1" kern="0" baseline="-25000" dirty="0">
              <a:solidFill>
                <a:schemeClr val="accent6"/>
              </a:solidFill>
              <a:latin typeface="+mn-lt"/>
            </a:endParaRPr>
          </a:p>
        </p:txBody>
      </p:sp>
      <p:sp>
        <p:nvSpPr>
          <p:cNvPr id="14" name="Rectangle 3"/>
          <p:cNvSpPr txBox="1">
            <a:spLocks noChangeArrowheads="1"/>
          </p:cNvSpPr>
          <p:nvPr/>
        </p:nvSpPr>
        <p:spPr bwMode="auto">
          <a:xfrm>
            <a:off x="6781800" y="5029200"/>
            <a:ext cx="2362200" cy="533400"/>
          </a:xfrm>
          <a:prstGeom prst="rect">
            <a:avLst/>
          </a:prstGeom>
          <a:noFill/>
          <a:ln w="9525">
            <a:noFill/>
            <a:miter lim="800000"/>
            <a:headEnd/>
            <a:tailEnd/>
          </a:ln>
          <a:effectLst/>
        </p:spPr>
        <p:txBody>
          <a:bodyPr/>
          <a:lstStyle/>
          <a:p>
            <a:pPr marL="342900" indent="-342900">
              <a:spcBef>
                <a:spcPct val="20000"/>
              </a:spcBef>
              <a:defRPr/>
            </a:pPr>
            <a:r>
              <a:rPr lang="en-US" sz="2000" i="1" kern="0" dirty="0">
                <a:solidFill>
                  <a:schemeClr val="accent6"/>
                </a:solidFill>
                <a:latin typeface="+mn-lt"/>
              </a:rPr>
              <a:t>Decision Function</a:t>
            </a:r>
            <a:endParaRPr lang="en-US" sz="2000" i="1" kern="0" baseline="-25000" dirty="0">
              <a:solidFill>
                <a:schemeClr val="accent6"/>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2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2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2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1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304800"/>
            <a:ext cx="8893175" cy="828675"/>
          </a:xfrm>
        </p:spPr>
        <p:txBody>
          <a:bodyPr/>
          <a:lstStyle/>
          <a:p>
            <a:pPr eaLnBrk="1" hangingPunct="1"/>
            <a:r>
              <a:rPr lang="en-US" sz="3200" b="0" smtClean="0"/>
              <a:t>VE elimination reduces complexity of finding the optimal policy</a:t>
            </a:r>
            <a:br>
              <a:rPr lang="en-US" sz="3200" b="0" smtClean="0"/>
            </a:br>
            <a:endParaRPr lang="en-US" sz="3200" b="0" smtClean="0"/>
          </a:p>
        </p:txBody>
      </p:sp>
      <p:sp>
        <p:nvSpPr>
          <p:cNvPr id="135171" name="Rectangle 3"/>
          <p:cNvSpPr>
            <a:spLocks noGrp="1" noChangeArrowheads="1"/>
          </p:cNvSpPr>
          <p:nvPr>
            <p:ph type="body" idx="1"/>
          </p:nvPr>
        </p:nvSpPr>
        <p:spPr>
          <a:xfrm>
            <a:off x="0" y="914400"/>
            <a:ext cx="9144000" cy="4824413"/>
          </a:xfrm>
        </p:spPr>
        <p:txBody>
          <a:bodyPr/>
          <a:lstStyle/>
          <a:p>
            <a:pPr eaLnBrk="1" hangingPunct="1">
              <a:buFontTx/>
              <a:buChar char="•"/>
            </a:pPr>
            <a:r>
              <a:rPr lang="en-US" sz="2400" smtClean="0"/>
              <a:t>We have seen that, if a decision</a:t>
            </a:r>
            <a:r>
              <a:rPr lang="en-US" sz="2400" i="1" smtClean="0"/>
              <a:t> D</a:t>
            </a:r>
            <a:r>
              <a:rPr lang="en-US" sz="2400" smtClean="0"/>
              <a:t> has </a:t>
            </a:r>
            <a:r>
              <a:rPr lang="en-US" sz="2400" i="1" smtClean="0"/>
              <a:t>k</a:t>
            </a:r>
            <a:r>
              <a:rPr lang="en-US" sz="2400" smtClean="0"/>
              <a:t> binary parents, there are </a:t>
            </a:r>
            <a:r>
              <a:rPr lang="en-US" sz="2400" i="1" smtClean="0"/>
              <a:t>b</a:t>
            </a:r>
            <a:r>
              <a:rPr lang="en-US" sz="2400" smtClean="0"/>
              <a:t> possible actions, If there are d decisions, </a:t>
            </a:r>
          </a:p>
          <a:p>
            <a:pPr eaLnBrk="1" hangingPunct="1">
              <a:buFontTx/>
              <a:buChar char="•"/>
            </a:pPr>
            <a:r>
              <a:rPr lang="en-US" sz="2400" smtClean="0"/>
              <a:t>Then there are:  </a:t>
            </a:r>
            <a:r>
              <a:rPr lang="en-US" sz="3200" smtClean="0">
                <a:solidFill>
                  <a:schemeClr val="accent2"/>
                </a:solidFill>
              </a:rPr>
              <a:t>(</a:t>
            </a:r>
            <a:r>
              <a:rPr lang="en-US" i="1" smtClean="0">
                <a:solidFill>
                  <a:schemeClr val="accent2"/>
                </a:solidFill>
              </a:rPr>
              <a:t>b </a:t>
            </a:r>
            <a:r>
              <a:rPr lang="en-US" sz="3200" baseline="30000" smtClean="0">
                <a:solidFill>
                  <a:schemeClr val="accent2"/>
                </a:solidFill>
              </a:rPr>
              <a:t>2</a:t>
            </a:r>
            <a:r>
              <a:rPr lang="en-US" sz="3200" i="1" baseline="55000" smtClean="0">
                <a:solidFill>
                  <a:schemeClr val="accent2"/>
                </a:solidFill>
              </a:rPr>
              <a:t>k</a:t>
            </a:r>
            <a:r>
              <a:rPr lang="en-US" sz="3200" smtClean="0">
                <a:solidFill>
                  <a:schemeClr val="accent2"/>
                </a:solidFill>
              </a:rPr>
              <a:t>)</a:t>
            </a:r>
            <a:r>
              <a:rPr lang="en-US" sz="3600" i="1" baseline="30000" smtClean="0">
                <a:solidFill>
                  <a:schemeClr val="accent2"/>
                </a:solidFill>
              </a:rPr>
              <a:t>d</a:t>
            </a:r>
            <a:r>
              <a:rPr lang="en-US" sz="3200" i="1" baseline="30000" smtClean="0">
                <a:solidFill>
                  <a:schemeClr val="accent2"/>
                </a:solidFill>
              </a:rPr>
              <a:t>     </a:t>
            </a:r>
            <a:r>
              <a:rPr lang="en-US" sz="3200" i="1" smtClean="0">
                <a:solidFill>
                  <a:schemeClr val="accent2"/>
                </a:solidFill>
              </a:rPr>
              <a:t>policies</a:t>
            </a:r>
          </a:p>
          <a:p>
            <a:pPr eaLnBrk="1" hangingPunct="1">
              <a:buFontTx/>
              <a:buChar char="•"/>
            </a:pPr>
            <a:r>
              <a:rPr lang="en-US" sz="2400" smtClean="0"/>
              <a:t>Doing variable elimination lets us find the optimal policy after considering only </a:t>
            </a:r>
            <a:r>
              <a:rPr lang="en-US" sz="3200" i="1" smtClean="0">
                <a:solidFill>
                  <a:schemeClr val="accent2"/>
                </a:solidFill>
              </a:rPr>
              <a:t>d</a:t>
            </a:r>
            <a:r>
              <a:rPr lang="en-US" sz="3200" smtClean="0">
                <a:solidFill>
                  <a:schemeClr val="accent2"/>
                </a:solidFill>
              </a:rPr>
              <a:t> </a:t>
            </a:r>
            <a:r>
              <a:rPr lang="en-US" sz="3200" smtClean="0"/>
              <a:t>.</a:t>
            </a:r>
            <a:r>
              <a:rPr lang="en-US" sz="3200" i="1" smtClean="0">
                <a:solidFill>
                  <a:schemeClr val="accent2"/>
                </a:solidFill>
              </a:rPr>
              <a:t>b </a:t>
            </a:r>
            <a:r>
              <a:rPr lang="en-US" sz="3200" baseline="30000" smtClean="0">
                <a:solidFill>
                  <a:schemeClr val="accent2"/>
                </a:solidFill>
              </a:rPr>
              <a:t>2</a:t>
            </a:r>
            <a:r>
              <a:rPr lang="en-US" sz="3200" i="1" baseline="55000" smtClean="0">
                <a:solidFill>
                  <a:schemeClr val="accent2"/>
                </a:solidFill>
              </a:rPr>
              <a:t>k</a:t>
            </a:r>
            <a:r>
              <a:rPr lang="en-US" sz="2400" smtClean="0"/>
              <a:t> policies (we eliminate one decision at a time)</a:t>
            </a:r>
          </a:p>
          <a:p>
            <a:pPr lvl="1" eaLnBrk="1" hangingPunct="1"/>
            <a:r>
              <a:rPr lang="en-US" smtClean="0"/>
              <a:t>VE </a:t>
            </a:r>
            <a:r>
              <a:rPr lang="en-US" b="1" smtClean="0"/>
              <a:t>is much more efficient</a:t>
            </a:r>
            <a:r>
              <a:rPr lang="en-US" smtClean="0"/>
              <a:t> than searching through policy space.</a:t>
            </a:r>
          </a:p>
          <a:p>
            <a:pPr lvl="1" eaLnBrk="1" hangingPunct="1"/>
            <a:r>
              <a:rPr lang="en-US" smtClean="0"/>
              <a:t>However, this complexity is </a:t>
            </a:r>
            <a:r>
              <a:rPr lang="en-US" b="1" smtClean="0"/>
              <a:t>still doubly-exponential</a:t>
            </a:r>
            <a:r>
              <a:rPr lang="en-US" smtClean="0"/>
              <a:t> we'll only be able to handle relatively small problems.</a:t>
            </a:r>
            <a:endParaRPr lang="en-US" sz="1800" baseline="55000" smtClean="0">
              <a:solidFill>
                <a:schemeClr val="accent2"/>
              </a:solidFill>
            </a:endParaRPr>
          </a:p>
          <a:p>
            <a:pPr eaLnBrk="1" hangingPunct="1"/>
            <a:endParaRPr lang="en-US" sz="2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517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5171">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51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58370" name="Picture 2"/>
          <p:cNvPicPr>
            <a:picLocks noChangeAspect="1" noChangeArrowheads="1"/>
          </p:cNvPicPr>
          <p:nvPr/>
        </p:nvPicPr>
        <p:blipFill>
          <a:blip r:embed="rId3" cstate="print"/>
          <a:srcRect/>
          <a:stretch>
            <a:fillRect/>
          </a:stretch>
        </p:blipFill>
        <p:spPr bwMode="auto">
          <a:xfrm>
            <a:off x="381000" y="1676400"/>
            <a:ext cx="8446210" cy="4038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Footer Placeholder 4"/>
          <p:cNvSpPr>
            <a:spLocks noGrp="1"/>
          </p:cNvSpPr>
          <p:nvPr>
            <p:ph type="ftr" sz="quarter" idx="11"/>
          </p:nvPr>
        </p:nvSpPr>
        <p:spPr/>
        <p:txBody>
          <a:bodyPr/>
          <a:lstStyle/>
          <a:p>
            <a:pPr>
              <a:defRPr/>
            </a:pPr>
            <a:r>
              <a:rPr lang="en-US"/>
              <a:t>CPSC 322, Lecture 4</a:t>
            </a:r>
          </a:p>
        </p:txBody>
      </p:sp>
      <p:sp>
        <p:nvSpPr>
          <p:cNvPr id="16390" name="Slide Number Placeholder 5"/>
          <p:cNvSpPr>
            <a:spLocks noGrp="1"/>
          </p:cNvSpPr>
          <p:nvPr>
            <p:ph type="sldNum" sz="quarter" idx="12"/>
          </p:nvPr>
        </p:nvSpPr>
        <p:spPr/>
        <p:txBody>
          <a:bodyPr/>
          <a:lstStyle/>
          <a:p>
            <a:pPr>
              <a:defRPr/>
            </a:pPr>
            <a:r>
              <a:rPr lang="en-US"/>
              <a:t>Slide </a:t>
            </a:r>
            <a:fld id="{EB02747B-29D0-4611-B244-898964F1224D}" type="slidenum">
              <a:rPr lang="en-US"/>
              <a:pPr>
                <a:defRPr/>
              </a:pPr>
              <a:t>19</a:t>
            </a:fld>
            <a:endParaRPr lang="en-US"/>
          </a:p>
        </p:txBody>
      </p:sp>
      <p:sp>
        <p:nvSpPr>
          <p:cNvPr id="13318" name="Rectangle 2"/>
          <p:cNvSpPr>
            <a:spLocks noGrp="1" noChangeArrowheads="1"/>
          </p:cNvSpPr>
          <p:nvPr>
            <p:ph type="title"/>
          </p:nvPr>
        </p:nvSpPr>
        <p:spPr>
          <a:xfrm>
            <a:off x="285750" y="0"/>
            <a:ext cx="8534400" cy="685800"/>
          </a:xfrm>
          <a:solidFill>
            <a:srgbClr val="CCFFCC"/>
          </a:solidFill>
        </p:spPr>
        <p:txBody>
          <a:bodyPr/>
          <a:lstStyle/>
          <a:p>
            <a:pPr eaLnBrk="1" hangingPunct="1"/>
            <a:r>
              <a:rPr lang="en-US" smtClean="0"/>
              <a:t>Learning Goals for today’s class</a:t>
            </a:r>
          </a:p>
        </p:txBody>
      </p:sp>
      <p:sp>
        <p:nvSpPr>
          <p:cNvPr id="13319" name="Rectangle 3"/>
          <p:cNvSpPr>
            <a:spLocks noGrp="1" noChangeArrowheads="1"/>
          </p:cNvSpPr>
          <p:nvPr>
            <p:ph type="body" idx="1"/>
          </p:nvPr>
        </p:nvSpPr>
        <p:spPr>
          <a:xfrm>
            <a:off x="285750" y="714375"/>
            <a:ext cx="8629650" cy="5381625"/>
          </a:xfrm>
        </p:spPr>
        <p:txBody>
          <a:bodyPr/>
          <a:lstStyle/>
          <a:p>
            <a:pPr eaLnBrk="1" hangingPunct="1">
              <a:spcAft>
                <a:spcPts val="600"/>
              </a:spcAft>
            </a:pPr>
            <a:r>
              <a:rPr lang="en-US" sz="3200" b="1" smtClean="0"/>
              <a:t>You can:</a:t>
            </a:r>
            <a:endParaRPr lang="en-US" sz="3200" smtClean="0"/>
          </a:p>
          <a:p>
            <a:pPr eaLnBrk="1" hangingPunct="1">
              <a:spcAft>
                <a:spcPts val="600"/>
              </a:spcAft>
              <a:buFontTx/>
              <a:buChar char="•"/>
            </a:pPr>
            <a:r>
              <a:rPr lang="en-US" smtClean="0"/>
              <a:t>Represent </a:t>
            </a:r>
            <a:r>
              <a:rPr lang="en-US" b="1" smtClean="0"/>
              <a:t>sequential decision problems </a:t>
            </a:r>
            <a:r>
              <a:rPr lang="en-US" smtClean="0"/>
              <a:t>as decision networks. And explain the </a:t>
            </a:r>
            <a:r>
              <a:rPr lang="en-US" b="1" smtClean="0"/>
              <a:t>non forgetting property </a:t>
            </a:r>
          </a:p>
          <a:p>
            <a:pPr eaLnBrk="1" hangingPunct="1">
              <a:spcAft>
                <a:spcPts val="600"/>
              </a:spcAft>
              <a:buFontTx/>
              <a:buChar char="•"/>
            </a:pPr>
            <a:r>
              <a:rPr lang="en-US" smtClean="0"/>
              <a:t>Verify whether a </a:t>
            </a:r>
            <a:r>
              <a:rPr lang="en-US" b="1" smtClean="0"/>
              <a:t>possible world satisfies a policy </a:t>
            </a:r>
            <a:r>
              <a:rPr lang="en-US" smtClean="0"/>
              <a:t>and define the </a:t>
            </a:r>
            <a:r>
              <a:rPr lang="en-US" b="1" smtClean="0"/>
              <a:t>expected value of a policy </a:t>
            </a:r>
          </a:p>
          <a:p>
            <a:pPr eaLnBrk="1" hangingPunct="1">
              <a:spcAft>
                <a:spcPts val="600"/>
              </a:spcAft>
              <a:buFontTx/>
              <a:buChar char="•"/>
            </a:pPr>
            <a:r>
              <a:rPr lang="en-US" smtClean="0"/>
              <a:t>Compute the </a:t>
            </a:r>
            <a:r>
              <a:rPr lang="en-US" b="1" smtClean="0"/>
              <a:t>number of policies </a:t>
            </a:r>
            <a:r>
              <a:rPr lang="en-US" smtClean="0"/>
              <a:t>for  a decision problem</a:t>
            </a:r>
          </a:p>
          <a:p>
            <a:pPr eaLnBrk="1" hangingPunct="1">
              <a:spcAft>
                <a:spcPts val="600"/>
              </a:spcAft>
              <a:buFontTx/>
              <a:buChar char="•"/>
            </a:pPr>
            <a:r>
              <a:rPr lang="en-US" b="1" smtClean="0"/>
              <a:t>Compute the optimal policy </a:t>
            </a:r>
            <a:r>
              <a:rPr lang="en-US" smtClean="0"/>
              <a:t>by Variable Elimination</a:t>
            </a:r>
          </a:p>
          <a:p>
            <a:pPr eaLnBrk="1" hangingPunct="1">
              <a:spcAft>
                <a:spcPts val="600"/>
              </a:spcAft>
            </a:pPr>
            <a:endParaRPr lang="en-US" sz="3200" b="1" smtClean="0"/>
          </a:p>
          <a:p>
            <a:pPr eaLnBrk="1" hangingPunct="1">
              <a:spcAft>
                <a:spcPts val="600"/>
              </a:spcAft>
            </a:pPr>
            <a:endParaRPr lang="en-US" sz="3200" b="1" smtClean="0"/>
          </a:p>
        </p:txBody>
      </p:sp>
      <p:sp>
        <p:nvSpPr>
          <p:cNvPr id="7" name="Rectangle 3"/>
          <p:cNvSpPr txBox="1">
            <a:spLocks noChangeArrowheads="1"/>
          </p:cNvSpPr>
          <p:nvPr/>
        </p:nvSpPr>
        <p:spPr bwMode="auto">
          <a:xfrm>
            <a:off x="0" y="4429125"/>
            <a:ext cx="8715375" cy="1928813"/>
          </a:xfrm>
          <a:prstGeom prst="rect">
            <a:avLst/>
          </a:prstGeom>
          <a:noFill/>
          <a:ln w="9525">
            <a:noFill/>
            <a:miter lim="800000"/>
            <a:headEnd/>
            <a:tailEnd/>
          </a:ln>
        </p:spPr>
        <p:txBody>
          <a:bodyPr/>
          <a:lstStyle/>
          <a:p>
            <a:pPr marL="342900" indent="-342900">
              <a:spcBef>
                <a:spcPct val="20000"/>
              </a:spcBef>
              <a:defRPr/>
            </a:pPr>
            <a:endParaRPr lang="en-US" sz="2400" kern="0" dirty="0">
              <a:latin typeface="+mn-lt"/>
            </a:endParaRPr>
          </a:p>
          <a:p>
            <a:pPr marL="342900" indent="-342900">
              <a:spcBef>
                <a:spcPct val="20000"/>
              </a:spcBef>
              <a:defRPr/>
            </a:pPr>
            <a:endParaRPr lang="en-US" sz="2400" kern="0" dirty="0">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Rectangle 2"/>
          <p:cNvSpPr>
            <a:spLocks noGrp="1" noChangeArrowheads="1"/>
          </p:cNvSpPr>
          <p:nvPr>
            <p:ph type="body" idx="1"/>
          </p:nvPr>
        </p:nvSpPr>
        <p:spPr>
          <a:xfrm>
            <a:off x="611188" y="1241425"/>
            <a:ext cx="8893175" cy="5616575"/>
          </a:xfrm>
        </p:spPr>
        <p:txBody>
          <a:bodyPr/>
          <a:lstStyle/>
          <a:p>
            <a:pPr lvl="1" eaLnBrk="1" hangingPunct="1">
              <a:lnSpc>
                <a:spcPct val="60000"/>
              </a:lnSpc>
              <a:buFontTx/>
              <a:buNone/>
            </a:pPr>
            <a:endParaRPr lang="en-US" sz="2000" smtClean="0"/>
          </a:p>
          <a:p>
            <a:pPr eaLnBrk="1" hangingPunct="1">
              <a:buFontTx/>
              <a:buChar char="•"/>
            </a:pPr>
            <a:endParaRPr lang="en-US" sz="2400" smtClean="0"/>
          </a:p>
          <a:p>
            <a:pPr lvl="1" eaLnBrk="1" hangingPunct="1"/>
            <a:endParaRPr lang="en-US" sz="2000" smtClean="0"/>
          </a:p>
        </p:txBody>
      </p:sp>
      <p:sp>
        <p:nvSpPr>
          <p:cNvPr id="2056" name="Rectangle 3"/>
          <p:cNvSpPr>
            <a:spLocks noChangeArrowheads="1"/>
          </p:cNvSpPr>
          <p:nvPr/>
        </p:nvSpPr>
        <p:spPr bwMode="auto">
          <a:xfrm>
            <a:off x="0" y="0"/>
            <a:ext cx="8534400" cy="685800"/>
          </a:xfrm>
          <a:prstGeom prst="rect">
            <a:avLst/>
          </a:prstGeom>
          <a:noFill/>
          <a:ln w="9525">
            <a:noFill/>
            <a:miter lim="800000"/>
            <a:headEnd/>
            <a:tailEnd/>
          </a:ln>
        </p:spPr>
        <p:txBody>
          <a:bodyPr anchor="ctr"/>
          <a:lstStyle/>
          <a:p>
            <a:pPr algn="ctr"/>
            <a:r>
              <a:rPr lang="en-US" sz="3600" b="1">
                <a:solidFill>
                  <a:schemeClr val="accent2"/>
                </a:solidFill>
                <a:latin typeface="Arial Unicode MS" pitchFamily="34" charset="-128"/>
              </a:rPr>
              <a:t>“Single” Action vs. Sequence of Actions</a:t>
            </a:r>
            <a:endParaRPr lang="en-US" sz="3200" b="1" i="1" baseline="30000">
              <a:solidFill>
                <a:schemeClr val="accent2"/>
              </a:solidFill>
              <a:latin typeface="Arial Unicode MS" pitchFamily="34" charset="-128"/>
            </a:endParaRPr>
          </a:p>
        </p:txBody>
      </p:sp>
      <p:sp>
        <p:nvSpPr>
          <p:cNvPr id="2057" name="Rectangle 4"/>
          <p:cNvSpPr>
            <a:spLocks noChangeArrowheads="1"/>
          </p:cNvSpPr>
          <p:nvPr/>
        </p:nvSpPr>
        <p:spPr bwMode="auto">
          <a:xfrm>
            <a:off x="323850" y="482600"/>
            <a:ext cx="2736850" cy="466725"/>
          </a:xfrm>
          <a:prstGeom prst="rect">
            <a:avLst/>
          </a:prstGeom>
          <a:noFill/>
          <a:ln w="9525">
            <a:noFill/>
            <a:miter lim="800000"/>
            <a:headEnd/>
            <a:tailEnd/>
          </a:ln>
        </p:spPr>
        <p:txBody>
          <a:bodyPr/>
          <a:lstStyle/>
          <a:p>
            <a:pPr marL="533400" indent="-533400">
              <a:spcBef>
                <a:spcPct val="20000"/>
              </a:spcBef>
            </a:pPr>
            <a:endParaRPr lang="en-US" sz="2800">
              <a:latin typeface="Arial Unicode MS" pitchFamily="34" charset="-128"/>
            </a:endParaRPr>
          </a:p>
        </p:txBody>
      </p:sp>
      <p:sp>
        <p:nvSpPr>
          <p:cNvPr id="2058" name="Rectangle 16"/>
          <p:cNvSpPr>
            <a:spLocks noChangeArrowheads="1"/>
          </p:cNvSpPr>
          <p:nvPr/>
        </p:nvSpPr>
        <p:spPr bwMode="auto">
          <a:xfrm>
            <a:off x="990600" y="1524000"/>
            <a:ext cx="7239000" cy="2209800"/>
          </a:xfrm>
          <a:prstGeom prst="rect">
            <a:avLst/>
          </a:prstGeom>
          <a:noFill/>
          <a:ln w="9525">
            <a:noFill/>
            <a:miter lim="800000"/>
            <a:headEnd/>
            <a:tailEnd/>
          </a:ln>
        </p:spPr>
        <p:txBody>
          <a:bodyPr/>
          <a:lstStyle/>
          <a:p>
            <a:pPr marL="342900" indent="-342900">
              <a:lnSpc>
                <a:spcPct val="80000"/>
              </a:lnSpc>
              <a:spcBef>
                <a:spcPct val="20000"/>
              </a:spcBef>
            </a:pPr>
            <a:r>
              <a:rPr lang="en-US" sz="2800">
                <a:latin typeface="Arial Unicode MS" pitchFamily="34" charset="-128"/>
              </a:rPr>
              <a:t>Set of primitive decisions that can be treated as </a:t>
            </a:r>
            <a:r>
              <a:rPr lang="en-US" sz="2800">
                <a:solidFill>
                  <a:schemeClr val="accent2"/>
                </a:solidFill>
                <a:latin typeface="Arial Unicode MS" pitchFamily="34" charset="-128"/>
              </a:rPr>
              <a:t>a</a:t>
            </a:r>
            <a:r>
              <a:rPr lang="en-US" sz="2800">
                <a:latin typeface="Arial Unicode MS" pitchFamily="34" charset="-128"/>
              </a:rPr>
              <a:t> </a:t>
            </a:r>
            <a:r>
              <a:rPr lang="en-US" sz="2800">
                <a:solidFill>
                  <a:schemeClr val="accent2"/>
                </a:solidFill>
                <a:latin typeface="Arial Unicode MS" pitchFamily="34" charset="-128"/>
              </a:rPr>
              <a:t>single macro decision </a:t>
            </a:r>
            <a:r>
              <a:rPr lang="en-US" sz="2800">
                <a:latin typeface="Arial Unicode MS" pitchFamily="34" charset="-128"/>
              </a:rPr>
              <a:t>to be made </a:t>
            </a:r>
            <a:r>
              <a:rPr lang="en-US" sz="2800" i="1">
                <a:latin typeface="Arial Unicode MS" pitchFamily="34" charset="-128"/>
              </a:rPr>
              <a:t>before acting</a:t>
            </a:r>
          </a:p>
        </p:txBody>
      </p:sp>
      <p:sp>
        <p:nvSpPr>
          <p:cNvPr id="2059" name="Rectangle 17"/>
          <p:cNvSpPr>
            <a:spLocks noChangeArrowheads="1"/>
          </p:cNvSpPr>
          <p:nvPr/>
        </p:nvSpPr>
        <p:spPr bwMode="auto">
          <a:xfrm>
            <a:off x="1066800" y="3733800"/>
            <a:ext cx="7162800" cy="1943100"/>
          </a:xfrm>
          <a:prstGeom prst="rect">
            <a:avLst/>
          </a:prstGeom>
          <a:noFill/>
          <a:ln w="9525">
            <a:noFill/>
            <a:miter lim="800000"/>
            <a:headEnd/>
            <a:tailEnd/>
          </a:ln>
        </p:spPr>
        <p:txBody>
          <a:bodyPr/>
          <a:lstStyle/>
          <a:p>
            <a:pPr marL="342900" indent="-342900">
              <a:lnSpc>
                <a:spcPct val="80000"/>
              </a:lnSpc>
              <a:spcBef>
                <a:spcPct val="20000"/>
              </a:spcBef>
              <a:buFontTx/>
              <a:buChar char="•"/>
            </a:pPr>
            <a:r>
              <a:rPr lang="en-US" sz="2800">
                <a:latin typeface="Arial Unicode MS" pitchFamily="34" charset="-128"/>
              </a:rPr>
              <a:t>Agent makes observations</a:t>
            </a:r>
          </a:p>
          <a:p>
            <a:pPr marL="342900" indent="-342900">
              <a:lnSpc>
                <a:spcPct val="80000"/>
              </a:lnSpc>
              <a:spcBef>
                <a:spcPct val="20000"/>
              </a:spcBef>
              <a:buFontTx/>
              <a:buChar char="•"/>
            </a:pPr>
            <a:r>
              <a:rPr lang="en-US" sz="2800">
                <a:latin typeface="Arial Unicode MS" pitchFamily="34" charset="-128"/>
              </a:rPr>
              <a:t>Decides on an action</a:t>
            </a:r>
          </a:p>
          <a:p>
            <a:pPr marL="342900" indent="-342900">
              <a:lnSpc>
                <a:spcPct val="80000"/>
              </a:lnSpc>
              <a:spcBef>
                <a:spcPct val="20000"/>
              </a:spcBef>
              <a:buFontTx/>
              <a:buChar char="•"/>
            </a:pPr>
            <a:r>
              <a:rPr lang="en-US" sz="2800">
                <a:latin typeface="Arial Unicode MS" pitchFamily="34" charset="-128"/>
              </a:rPr>
              <a:t>Carries out the action</a:t>
            </a:r>
            <a:endParaRPr lang="en-US" sz="2800" i="1">
              <a:latin typeface="Arial Unicode MS" pitchFamily="34"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0" y="533400"/>
            <a:ext cx="8515350" cy="755650"/>
          </a:xfrm>
        </p:spPr>
        <p:txBody>
          <a:bodyPr/>
          <a:lstStyle/>
          <a:p>
            <a:pPr eaLnBrk="1" hangingPunct="1"/>
            <a:r>
              <a:rPr lang="en-US" sz="3200" dirty="0" smtClean="0"/>
              <a:t>Last </a:t>
            </a:r>
            <a:r>
              <a:rPr lang="en-US" sz="3200" dirty="0" smtClean="0"/>
              <a:t>class</a:t>
            </a:r>
            <a:r>
              <a:rPr lang="en-US" sz="3200" b="0" dirty="0" smtClean="0"/>
              <a:t/>
            </a:r>
            <a:br>
              <a:rPr lang="en-US" sz="3200" b="0" dirty="0" smtClean="0"/>
            </a:br>
            <a:endParaRPr lang="en-US" sz="3200" b="0" dirty="0" smtClean="0"/>
          </a:p>
        </p:txBody>
      </p:sp>
      <p:sp>
        <p:nvSpPr>
          <p:cNvPr id="14340" name="Rectangle 3"/>
          <p:cNvSpPr>
            <a:spLocks noGrp="1" noChangeArrowheads="1"/>
          </p:cNvSpPr>
          <p:nvPr>
            <p:ph type="body" idx="1"/>
          </p:nvPr>
        </p:nvSpPr>
        <p:spPr>
          <a:xfrm>
            <a:off x="304800" y="1066800"/>
            <a:ext cx="8839200" cy="1219200"/>
          </a:xfrm>
        </p:spPr>
        <p:txBody>
          <a:bodyPr/>
          <a:lstStyle/>
          <a:p>
            <a:pPr eaLnBrk="1" hangingPunct="1">
              <a:buFontTx/>
              <a:buChar char="•"/>
            </a:pPr>
            <a:r>
              <a:rPr lang="en-US" b="1" dirty="0" smtClean="0"/>
              <a:t>Value of Information and control – textbook sect 9.4</a:t>
            </a:r>
          </a:p>
          <a:p>
            <a:pPr eaLnBrk="1" hangingPunct="1">
              <a:buFontTx/>
              <a:buChar char="•"/>
            </a:pPr>
            <a:r>
              <a:rPr lang="en-US" b="1" dirty="0" smtClean="0"/>
              <a:t>Course summary</a:t>
            </a:r>
            <a:endParaRPr lang="en-US" dirty="0" smtClean="0"/>
          </a:p>
          <a:p>
            <a:pPr eaLnBrk="1" hangingPunct="1">
              <a:buFontTx/>
              <a:buChar char="•"/>
            </a:pPr>
            <a:endParaRPr lang="en-US" dirty="0" smtClean="0"/>
          </a:p>
          <a:p>
            <a:pPr eaLnBrk="1" hangingPunct="1">
              <a:buFontTx/>
              <a:buChar char="•"/>
            </a:pPr>
            <a:endParaRPr lang="en-US" dirty="0" smtClean="0"/>
          </a:p>
          <a:p>
            <a:pPr eaLnBrk="1" hangingPunct="1"/>
            <a:endParaRPr lang="en-US" dirty="0" smtClean="0"/>
          </a:p>
        </p:txBody>
      </p:sp>
      <p:sp>
        <p:nvSpPr>
          <p:cNvPr id="7" name="Rectangle 2"/>
          <p:cNvSpPr txBox="1">
            <a:spLocks noChangeArrowheads="1"/>
          </p:cNvSpPr>
          <p:nvPr/>
        </p:nvSpPr>
        <p:spPr bwMode="auto">
          <a:xfrm>
            <a:off x="0" y="2895600"/>
            <a:ext cx="8839200" cy="1066800"/>
          </a:xfrm>
          <a:prstGeom prst="rect">
            <a:avLst/>
          </a:prstGeom>
          <a:noFill/>
          <a:ln w="9525">
            <a:noFill/>
            <a:miter lim="800000"/>
            <a:headEnd/>
            <a:tailEnd/>
          </a:ln>
          <a:effectLst/>
        </p:spPr>
        <p:txBody>
          <a:bodyPr anchor="ctr"/>
          <a:lstStyle/>
          <a:p>
            <a:pPr>
              <a:buFont typeface="Arial" pitchFamily="34" charset="0"/>
              <a:buChar char="•"/>
              <a:defRPr/>
            </a:pPr>
            <a:r>
              <a:rPr lang="en-US" sz="3200" kern="0" dirty="0" smtClean="0">
                <a:solidFill>
                  <a:schemeClr val="accent2"/>
                </a:solidFill>
                <a:latin typeface="+mj-lt"/>
                <a:ea typeface="+mj-ea"/>
                <a:cs typeface="+mj-cs"/>
              </a:rPr>
              <a:t> Assign4 due</a:t>
            </a:r>
          </a:p>
          <a:p>
            <a:pPr>
              <a:buFont typeface="Arial" pitchFamily="34" charset="0"/>
              <a:buChar char="•"/>
              <a:defRPr/>
            </a:pPr>
            <a:r>
              <a:rPr lang="en-US" sz="3200" kern="0" dirty="0" smtClean="0">
                <a:latin typeface="+mj-lt"/>
                <a:ea typeface="+mj-ea"/>
                <a:cs typeface="+mj-cs"/>
              </a:rPr>
              <a:t> </a:t>
            </a:r>
            <a:r>
              <a:rPr lang="en-US" sz="2800" kern="0" dirty="0" smtClean="0">
                <a:latin typeface="+mj-lt"/>
                <a:ea typeface="+mj-ea"/>
                <a:cs typeface="+mj-cs"/>
              </a:rPr>
              <a:t>Q4 non required – solution has been provided. Try to solve it as you prepare for the final. </a:t>
            </a:r>
          </a:p>
          <a:p>
            <a:pPr>
              <a:buFont typeface="Arial" pitchFamily="34" charset="0"/>
              <a:buChar char="•"/>
              <a:defRPr/>
            </a:pPr>
            <a:r>
              <a:rPr lang="en-US" sz="2800" kern="0" dirty="0" smtClean="0">
                <a:latin typeface="+mj-lt"/>
                <a:ea typeface="+mj-ea"/>
                <a:cs typeface="+mj-cs"/>
              </a:rPr>
              <a:t>Solutions will be provided on Thur. @4</a:t>
            </a:r>
            <a:r>
              <a:rPr lang="en-US" sz="3200" kern="0" dirty="0">
                <a:solidFill>
                  <a:schemeClr val="accent2"/>
                </a:solidFill>
                <a:latin typeface="+mj-lt"/>
                <a:ea typeface="+mj-ea"/>
                <a:cs typeface="+mj-cs"/>
              </a:rPr>
              <a:t/>
            </a:r>
            <a:br>
              <a:rPr lang="en-US" sz="3200" kern="0" dirty="0">
                <a:solidFill>
                  <a:schemeClr val="accent2"/>
                </a:solidFill>
                <a:latin typeface="+mj-lt"/>
                <a:ea typeface="+mj-ea"/>
                <a:cs typeface="+mj-cs"/>
              </a:rPr>
            </a:br>
            <a:endParaRPr lang="en-US" sz="3200" kern="0" dirty="0">
              <a:solidFill>
                <a:schemeClr val="accent2"/>
              </a:solidFill>
              <a:latin typeface="+mj-lt"/>
              <a:ea typeface="+mj-ea"/>
              <a:cs typeface="+mj-cs"/>
            </a:endParaRPr>
          </a:p>
        </p:txBody>
      </p:sp>
      <p:sp>
        <p:nvSpPr>
          <p:cNvPr id="8" name="Rectangle 3"/>
          <p:cNvSpPr txBox="1">
            <a:spLocks noChangeArrowheads="1"/>
          </p:cNvSpPr>
          <p:nvPr/>
        </p:nvSpPr>
        <p:spPr bwMode="auto">
          <a:xfrm>
            <a:off x="381000" y="4267200"/>
            <a:ext cx="8458200" cy="1830388"/>
          </a:xfrm>
          <a:prstGeom prst="rect">
            <a:avLst/>
          </a:prstGeom>
          <a:noFill/>
          <a:ln w="9525">
            <a:noFill/>
            <a:miter lim="800000"/>
            <a:headEnd/>
            <a:tailEnd/>
          </a:ln>
          <a:effectLst/>
        </p:spPr>
        <p:txBody>
          <a:bodyPr/>
          <a:lstStyle/>
          <a:p>
            <a:pPr marL="342900" indent="-342900">
              <a:spcBef>
                <a:spcPct val="20000"/>
              </a:spcBef>
              <a:buFontTx/>
              <a:buChar char="•"/>
              <a:defRPr/>
            </a:pPr>
            <a:endParaRPr lang="en-US" sz="2800" kern="0" dirty="0">
              <a:latin typeface="+mn-lt"/>
            </a:endParaRPr>
          </a:p>
          <a:p>
            <a:pPr marL="342900" indent="-342900">
              <a:spcBef>
                <a:spcPct val="20000"/>
              </a:spcBef>
              <a:buFontTx/>
              <a:buChar char="•"/>
              <a:defRPr/>
            </a:pPr>
            <a:endParaRPr lang="en-US" sz="2800" kern="0" dirty="0">
              <a:latin typeface="+mn-lt"/>
            </a:endParaRPr>
          </a:p>
          <a:p>
            <a:pPr marL="342900" indent="-342900">
              <a:spcBef>
                <a:spcPct val="20000"/>
              </a:spcBef>
              <a:defRPr/>
            </a:pPr>
            <a:endParaRPr lang="en-US" sz="2800" kern="0" dirty="0">
              <a:latin typeface="+mn-lt"/>
            </a:endParaRPr>
          </a:p>
        </p:txBody>
      </p:sp>
      <p:sp>
        <p:nvSpPr>
          <p:cNvPr id="6" name="Rectangle 2"/>
          <p:cNvSpPr txBox="1">
            <a:spLocks noChangeArrowheads="1"/>
          </p:cNvSpPr>
          <p:nvPr/>
        </p:nvSpPr>
        <p:spPr bwMode="auto">
          <a:xfrm>
            <a:off x="0" y="5105400"/>
            <a:ext cx="8839200" cy="1066800"/>
          </a:xfrm>
          <a:prstGeom prst="rect">
            <a:avLst/>
          </a:prstGeom>
          <a:noFill/>
          <a:ln w="9525">
            <a:noFill/>
            <a:miter lim="800000"/>
            <a:headEnd/>
            <a:tailEnd/>
          </a:ln>
          <a:effectLst/>
        </p:spPr>
        <p:txBody>
          <a:bodyPr anchor="ctr"/>
          <a:lstStyle/>
          <a:p>
            <a:pPr>
              <a:buFont typeface="Arial" pitchFamily="34" charset="0"/>
              <a:buChar char="•"/>
              <a:defRPr/>
            </a:pPr>
            <a:r>
              <a:rPr lang="en-US" sz="3200" kern="0" dirty="0" smtClean="0">
                <a:solidFill>
                  <a:schemeClr val="accent2"/>
                </a:solidFill>
                <a:latin typeface="+mj-lt"/>
                <a:ea typeface="+mj-ea"/>
                <a:cs typeface="+mj-cs"/>
              </a:rPr>
              <a:t> After that start Preparing for the Final</a:t>
            </a:r>
          </a:p>
          <a:p>
            <a:pPr>
              <a:buFont typeface="Arial" pitchFamily="34" charset="0"/>
              <a:buChar char="•"/>
              <a:defRPr/>
            </a:pPr>
            <a:r>
              <a:rPr lang="en-US" sz="3200" kern="0" dirty="0" smtClean="0">
                <a:latin typeface="+mj-lt"/>
                <a:ea typeface="+mj-ea"/>
                <a:cs typeface="+mj-cs"/>
              </a:rPr>
              <a:t> </a:t>
            </a:r>
            <a:r>
              <a:rPr lang="en-US" sz="2800" kern="0" dirty="0" smtClean="0">
                <a:latin typeface="+mj-lt"/>
                <a:ea typeface="+mj-ea"/>
                <a:cs typeface="+mj-cs"/>
              </a:rPr>
              <a:t>Tomorrow I will post a set of review questions and two practice exercises on decision networks</a:t>
            </a:r>
            <a:r>
              <a:rPr lang="en-US" sz="3200" kern="0" dirty="0">
                <a:solidFill>
                  <a:schemeClr val="accent2"/>
                </a:solidFill>
                <a:latin typeface="+mj-lt"/>
                <a:ea typeface="+mj-ea"/>
                <a:cs typeface="+mj-cs"/>
              </a:rPr>
              <a:t/>
            </a:r>
            <a:br>
              <a:rPr lang="en-US" sz="3200" kern="0" dirty="0">
                <a:solidFill>
                  <a:schemeClr val="accent2"/>
                </a:solidFill>
                <a:latin typeface="+mj-lt"/>
                <a:ea typeface="+mj-ea"/>
                <a:cs typeface="+mj-cs"/>
              </a:rPr>
            </a:br>
            <a:endParaRPr lang="en-US" sz="3200" kern="0" dirty="0">
              <a:solidFill>
                <a:schemeClr val="accent2"/>
              </a:solidFill>
              <a:latin typeface="+mj-lt"/>
              <a:ea typeface="+mj-ea"/>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Lecture Overview</a:t>
            </a:r>
          </a:p>
        </p:txBody>
      </p:sp>
      <p:sp>
        <p:nvSpPr>
          <p:cNvPr id="17411" name="Rectangle 3"/>
          <p:cNvSpPr>
            <a:spLocks noGrp="1" noChangeArrowheads="1"/>
          </p:cNvSpPr>
          <p:nvPr>
            <p:ph type="body" idx="1"/>
          </p:nvPr>
        </p:nvSpPr>
        <p:spPr>
          <a:xfrm>
            <a:off x="395288" y="1268413"/>
            <a:ext cx="8458200" cy="4495800"/>
          </a:xfrm>
        </p:spPr>
        <p:txBody>
          <a:bodyPr/>
          <a:lstStyle/>
          <a:p>
            <a:pPr eaLnBrk="1" hangingPunct="1">
              <a:buFontTx/>
              <a:buChar char="•"/>
            </a:pPr>
            <a:r>
              <a:rPr lang="en-US" sz="4000" dirty="0" smtClean="0"/>
              <a:t>Sequential </a:t>
            </a:r>
            <a:r>
              <a:rPr lang="en-US" sz="4000" dirty="0" smtClean="0"/>
              <a:t>Decisions</a:t>
            </a:r>
          </a:p>
          <a:p>
            <a:pPr lvl="1" eaLnBrk="1" hangingPunct="1"/>
            <a:r>
              <a:rPr lang="en-US" sz="3600" dirty="0" smtClean="0"/>
              <a:t>Representation</a:t>
            </a:r>
          </a:p>
          <a:p>
            <a:pPr lvl="1" eaLnBrk="1" hangingPunct="1"/>
            <a:r>
              <a:rPr lang="en-US" sz="3600" dirty="0" smtClean="0"/>
              <a:t>Policies</a:t>
            </a:r>
          </a:p>
          <a:p>
            <a:pPr eaLnBrk="1" hangingPunct="1">
              <a:buFontTx/>
              <a:buChar char="•"/>
            </a:pPr>
            <a:r>
              <a:rPr lang="en-US" sz="4000" dirty="0" smtClean="0">
                <a:solidFill>
                  <a:schemeClr val="bg2"/>
                </a:solidFill>
              </a:rPr>
              <a:t>Finding Optimal Policies</a:t>
            </a:r>
          </a:p>
          <a:p>
            <a:pPr eaLnBrk="1" hangingPunct="1"/>
            <a:endParaRPr lang="en-US" sz="4000" dirty="0" smtClean="0">
              <a:solidFill>
                <a:schemeClr val="bg2"/>
              </a:solidFill>
            </a:endParaRPr>
          </a:p>
          <a:p>
            <a:pPr eaLnBrk="1" hangingPunct="1">
              <a:buFontTx/>
              <a:buChar char="•"/>
            </a:pPr>
            <a:endParaRPr lang="en-US" sz="4000" dirty="0" smtClean="0">
              <a:solidFill>
                <a:schemeClr val="bg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Rectangle 2"/>
          <p:cNvSpPr>
            <a:spLocks noGrp="1" noChangeArrowheads="1"/>
          </p:cNvSpPr>
          <p:nvPr>
            <p:ph type="title"/>
          </p:nvPr>
        </p:nvSpPr>
        <p:spPr>
          <a:xfrm>
            <a:off x="250825" y="152400"/>
            <a:ext cx="8588375" cy="900113"/>
          </a:xfrm>
        </p:spPr>
        <p:txBody>
          <a:bodyPr/>
          <a:lstStyle/>
          <a:p>
            <a:pPr eaLnBrk="1" hangingPunct="1"/>
            <a:r>
              <a:rPr lang="en-US" sz="3200" b="0" smtClean="0"/>
              <a:t>Sequential decision problems</a:t>
            </a:r>
            <a:br>
              <a:rPr lang="en-US" sz="3200" b="0" smtClean="0"/>
            </a:br>
            <a:endParaRPr lang="en-US" sz="3200" b="0" smtClean="0"/>
          </a:p>
        </p:txBody>
      </p:sp>
      <p:sp>
        <p:nvSpPr>
          <p:cNvPr id="4104" name="Rectangle 3"/>
          <p:cNvSpPr>
            <a:spLocks noGrp="1" noChangeArrowheads="1"/>
          </p:cNvSpPr>
          <p:nvPr>
            <p:ph type="body" idx="1"/>
          </p:nvPr>
        </p:nvSpPr>
        <p:spPr>
          <a:xfrm>
            <a:off x="228600" y="1066800"/>
            <a:ext cx="8458200" cy="2819400"/>
          </a:xfrm>
        </p:spPr>
        <p:txBody>
          <a:bodyPr/>
          <a:lstStyle/>
          <a:p>
            <a:pPr eaLnBrk="1" hangingPunct="1">
              <a:buFontTx/>
              <a:buChar char="•"/>
            </a:pPr>
            <a:r>
              <a:rPr lang="en-US" smtClean="0"/>
              <a:t>A </a:t>
            </a:r>
            <a:r>
              <a:rPr lang="en-US" smtClean="0">
                <a:solidFill>
                  <a:schemeClr val="accent2"/>
                </a:solidFill>
              </a:rPr>
              <a:t>sequential decision problem</a:t>
            </a:r>
            <a:r>
              <a:rPr lang="en-US" smtClean="0"/>
              <a:t> consists of a sequence of decision variables </a:t>
            </a:r>
            <a:r>
              <a:rPr lang="en-US" i="1" smtClean="0"/>
              <a:t>D</a:t>
            </a:r>
            <a:r>
              <a:rPr lang="en-US" baseline="-25000" smtClean="0"/>
              <a:t>1</a:t>
            </a:r>
            <a:r>
              <a:rPr lang="en-US" sz="3200" baseline="-25000" smtClean="0">
                <a:latin typeface="cmmi10" pitchFamily="34" charset="0"/>
              </a:rPr>
              <a:t> </a:t>
            </a:r>
            <a:r>
              <a:rPr lang="en-US" sz="3200" smtClean="0"/>
              <a:t>,…..,</a:t>
            </a:r>
            <a:r>
              <a:rPr lang="en-US" i="1" smtClean="0"/>
              <a:t>D</a:t>
            </a:r>
            <a:r>
              <a:rPr lang="en-US" i="1" baseline="-25000" smtClean="0"/>
              <a:t>n</a:t>
            </a:r>
            <a:r>
              <a:rPr lang="en-US" smtClean="0"/>
              <a:t>.</a:t>
            </a:r>
          </a:p>
          <a:p>
            <a:pPr eaLnBrk="1" hangingPunct="1">
              <a:buFontTx/>
              <a:buChar char="•"/>
            </a:pPr>
            <a:r>
              <a:rPr lang="en-US" smtClean="0"/>
              <a:t>Each </a:t>
            </a:r>
            <a:r>
              <a:rPr lang="en-US" i="1" smtClean="0"/>
              <a:t>D</a:t>
            </a:r>
            <a:r>
              <a:rPr lang="en-US" i="1" baseline="-25000" smtClean="0"/>
              <a:t>i</a:t>
            </a:r>
            <a:r>
              <a:rPr lang="en-US" smtClean="0"/>
              <a:t> has an </a:t>
            </a:r>
            <a:r>
              <a:rPr lang="en-US" smtClean="0">
                <a:solidFill>
                  <a:schemeClr val="accent2"/>
                </a:solidFill>
              </a:rPr>
              <a:t>information set</a:t>
            </a:r>
            <a:r>
              <a:rPr lang="en-US" smtClean="0"/>
              <a:t> of variables </a:t>
            </a:r>
            <a:r>
              <a:rPr lang="en-US" i="1" smtClean="0"/>
              <a:t>pD</a:t>
            </a:r>
            <a:r>
              <a:rPr lang="en-US" i="1" baseline="-25000" smtClean="0"/>
              <a:t>i</a:t>
            </a:r>
            <a:r>
              <a:rPr lang="en-US" smtClean="0"/>
              <a:t>, whose value will be known at the time decision </a:t>
            </a:r>
            <a:r>
              <a:rPr lang="en-US" i="1" smtClean="0"/>
              <a:t>D</a:t>
            </a:r>
            <a:r>
              <a:rPr lang="en-US" i="1" baseline="-25000" smtClean="0"/>
              <a:t>i</a:t>
            </a:r>
            <a:r>
              <a:rPr lang="en-US" i="1" smtClean="0"/>
              <a:t> </a:t>
            </a:r>
            <a:r>
              <a:rPr lang="en-US" smtClean="0"/>
              <a:t>is made.</a:t>
            </a:r>
          </a:p>
          <a:p>
            <a:pPr eaLnBrk="1" hangingPunct="1">
              <a:buFontTx/>
              <a:buChar char="•"/>
            </a:pPr>
            <a:endParaRPr lang="en-US" smtClean="0"/>
          </a:p>
          <a:p>
            <a:pPr eaLnBrk="1" hangingPunct="1">
              <a:buFontTx/>
              <a:buChar char="•"/>
            </a:pPr>
            <a:endParaRPr lang="en-US" smtClean="0"/>
          </a:p>
          <a:p>
            <a:pPr eaLnBrk="1" hangingPunct="1">
              <a:buFontTx/>
              <a:buChar char="•"/>
            </a:pPr>
            <a:endParaRPr lang="en-US" smtClean="0"/>
          </a:p>
          <a:p>
            <a:pPr lvl="1" eaLnBrk="1" hangingPunct="1">
              <a:buFontTx/>
              <a:buNone/>
            </a:pPr>
            <a:endParaRPr lang="en-US" smtClean="0"/>
          </a:p>
          <a:p>
            <a:pPr lvl="1" eaLnBrk="1" hangingPunct="1"/>
            <a:endParaRPr lang="en-US" smtClean="0"/>
          </a:p>
          <a:p>
            <a:pPr eaLnBrk="1" hangingPunct="1">
              <a:buFontTx/>
              <a:buChar char="•"/>
            </a:pPr>
            <a:endParaRPr lang="en-US" smtClean="0"/>
          </a:p>
          <a:p>
            <a:pPr eaLnBrk="1" hangingPunct="1"/>
            <a:endParaRPr lang="en-US" sz="32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2" name="Rectangle 2"/>
          <p:cNvSpPr>
            <a:spLocks noGrp="1" noChangeArrowheads="1"/>
          </p:cNvSpPr>
          <p:nvPr>
            <p:ph type="title"/>
          </p:nvPr>
        </p:nvSpPr>
        <p:spPr>
          <a:xfrm>
            <a:off x="250825" y="152400"/>
            <a:ext cx="8588375" cy="900113"/>
          </a:xfrm>
        </p:spPr>
        <p:txBody>
          <a:bodyPr/>
          <a:lstStyle/>
          <a:p>
            <a:pPr eaLnBrk="1" hangingPunct="1"/>
            <a:r>
              <a:rPr lang="en-US" sz="3200" b="0" smtClean="0"/>
              <a:t>Sequential decisions : Simplest possible</a:t>
            </a:r>
            <a:br>
              <a:rPr lang="en-US" sz="3200" b="0" smtClean="0"/>
            </a:br>
            <a:endParaRPr lang="en-US" sz="3200" b="0" smtClean="0"/>
          </a:p>
        </p:txBody>
      </p:sp>
      <p:sp>
        <p:nvSpPr>
          <p:cNvPr id="5133" name="Rectangle 3"/>
          <p:cNvSpPr>
            <a:spLocks noGrp="1" noChangeArrowheads="1"/>
          </p:cNvSpPr>
          <p:nvPr>
            <p:ph type="body" idx="1"/>
          </p:nvPr>
        </p:nvSpPr>
        <p:spPr>
          <a:xfrm>
            <a:off x="250825" y="908050"/>
            <a:ext cx="8458200" cy="4495800"/>
          </a:xfrm>
        </p:spPr>
        <p:txBody>
          <a:bodyPr/>
          <a:lstStyle/>
          <a:p>
            <a:pPr eaLnBrk="1" hangingPunct="1">
              <a:buFontTx/>
              <a:buChar char="•"/>
            </a:pPr>
            <a:r>
              <a:rPr lang="en-US" sz="2400" dirty="0" smtClean="0"/>
              <a:t>Only one decision! (but different from one-off decisions)</a:t>
            </a:r>
          </a:p>
          <a:p>
            <a:pPr eaLnBrk="1" hangingPunct="1">
              <a:buFontTx/>
              <a:buChar char="•"/>
            </a:pPr>
            <a:r>
              <a:rPr lang="en-US" sz="2400" dirty="0" smtClean="0"/>
              <a:t>Early in the morning. Shall I take my </a:t>
            </a:r>
            <a:r>
              <a:rPr lang="en-US" sz="2400" b="1" dirty="0" smtClean="0"/>
              <a:t>umbrella</a:t>
            </a:r>
            <a:r>
              <a:rPr lang="en-US" sz="2400" dirty="0" smtClean="0"/>
              <a:t> today? (I’ll have to go for a long walk at noon)</a:t>
            </a:r>
          </a:p>
          <a:p>
            <a:pPr eaLnBrk="1" hangingPunct="1">
              <a:buFontTx/>
              <a:buChar char="•"/>
            </a:pPr>
            <a:r>
              <a:rPr lang="en-US" sz="2400" dirty="0" smtClean="0"/>
              <a:t>Relevant Random Variables?</a:t>
            </a:r>
          </a:p>
          <a:p>
            <a:pPr eaLnBrk="1" hangingPunct="1">
              <a:buFontTx/>
              <a:buChar char="•"/>
            </a:pPr>
            <a:endParaRPr lang="en-US" sz="2400" dirty="0" smtClean="0"/>
          </a:p>
          <a:p>
            <a:pPr eaLnBrk="1" hangingPunct="1">
              <a:buFontTx/>
              <a:buChar char="•"/>
            </a:pPr>
            <a:endParaRPr lang="en-US" sz="2400" dirty="0" smtClean="0"/>
          </a:p>
          <a:p>
            <a:pPr eaLnBrk="1" hangingPunct="1">
              <a:buFontTx/>
              <a:buChar char="•"/>
            </a:pPr>
            <a:endParaRPr lang="en-US" sz="2400" dirty="0" smtClean="0"/>
          </a:p>
          <a:p>
            <a:pPr lvl="1" eaLnBrk="1" hangingPunct="1">
              <a:buFontTx/>
              <a:buNone/>
            </a:pPr>
            <a:endParaRPr lang="en-US" sz="2000" dirty="0" smtClean="0"/>
          </a:p>
          <a:p>
            <a:pPr lvl="1" eaLnBrk="1" hangingPunct="1"/>
            <a:endParaRPr lang="en-US" sz="2000" dirty="0" smtClean="0"/>
          </a:p>
          <a:p>
            <a:pPr eaLnBrk="1" hangingPunct="1">
              <a:buFontTx/>
              <a:buChar char="•"/>
            </a:pPr>
            <a:endParaRPr lang="en-US" sz="2400" dirty="0" smtClean="0"/>
          </a:p>
          <a:p>
            <a:pPr eaLnBrk="1" hangingPunct="1"/>
            <a:endParaRPr lang="en-US" dirty="0" smtClean="0"/>
          </a:p>
        </p:txBody>
      </p:sp>
      <p:pic>
        <p:nvPicPr>
          <p:cNvPr id="5134" name="Picture 5"/>
          <p:cNvPicPr>
            <a:picLocks noChangeAspect="1" noChangeArrowheads="1"/>
          </p:cNvPicPr>
          <p:nvPr/>
        </p:nvPicPr>
        <p:blipFill>
          <a:blip r:embed="rId4" cstate="print"/>
          <a:srcRect/>
          <a:stretch>
            <a:fillRect/>
          </a:stretch>
        </p:blipFill>
        <p:spPr bwMode="auto">
          <a:xfrm>
            <a:off x="6934200" y="5715000"/>
            <a:ext cx="1582738" cy="584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1" name="Rectangle 2"/>
          <p:cNvSpPr>
            <a:spLocks noGrp="1" noChangeArrowheads="1"/>
          </p:cNvSpPr>
          <p:nvPr>
            <p:ph type="title"/>
          </p:nvPr>
        </p:nvSpPr>
        <p:spPr>
          <a:xfrm>
            <a:off x="250825" y="260350"/>
            <a:ext cx="8588375" cy="900113"/>
          </a:xfrm>
        </p:spPr>
        <p:txBody>
          <a:bodyPr/>
          <a:lstStyle/>
          <a:p>
            <a:pPr eaLnBrk="1" hangingPunct="1"/>
            <a:r>
              <a:rPr lang="en-US" sz="3200" b="0" smtClean="0"/>
              <a:t>Policies for Sequential Decision Problem: Intro</a:t>
            </a:r>
            <a:br>
              <a:rPr lang="en-US" sz="3200" b="0" smtClean="0"/>
            </a:br>
            <a:endParaRPr lang="en-US" sz="3200" b="0" smtClean="0"/>
          </a:p>
        </p:txBody>
      </p:sp>
      <p:sp>
        <p:nvSpPr>
          <p:cNvPr id="6162" name="Rectangle 3"/>
          <p:cNvSpPr>
            <a:spLocks noGrp="1" noChangeArrowheads="1"/>
          </p:cNvSpPr>
          <p:nvPr>
            <p:ph type="body" idx="1"/>
          </p:nvPr>
        </p:nvSpPr>
        <p:spPr>
          <a:xfrm>
            <a:off x="323850" y="1125538"/>
            <a:ext cx="8458200" cy="1693862"/>
          </a:xfrm>
        </p:spPr>
        <p:txBody>
          <a:bodyPr/>
          <a:lstStyle/>
          <a:p>
            <a:pPr eaLnBrk="1" hangingPunct="1">
              <a:buFontTx/>
              <a:buChar char="•"/>
            </a:pPr>
            <a:r>
              <a:rPr lang="en-US" sz="2400" dirty="0" smtClean="0"/>
              <a:t>A </a:t>
            </a:r>
            <a:r>
              <a:rPr lang="en-US" sz="2400" b="1" dirty="0" smtClean="0"/>
              <a:t>policy</a:t>
            </a:r>
            <a:r>
              <a:rPr lang="en-US" sz="2400" dirty="0" smtClean="0"/>
              <a:t> specifies what an agent should do under each circumstance (for each decision, consider the parents of the decision node)</a:t>
            </a:r>
          </a:p>
          <a:p>
            <a:pPr eaLnBrk="1" hangingPunct="1"/>
            <a:r>
              <a:rPr lang="en-US" sz="2400" dirty="0" smtClean="0"/>
              <a:t>In the </a:t>
            </a:r>
            <a:r>
              <a:rPr lang="en-US" sz="2400" i="1" dirty="0" smtClean="0"/>
              <a:t>Umbrella</a:t>
            </a:r>
            <a:r>
              <a:rPr lang="en-US" sz="2400" dirty="0" smtClean="0"/>
              <a:t> “degenerate” case:</a:t>
            </a:r>
          </a:p>
        </p:txBody>
      </p:sp>
      <p:sp>
        <p:nvSpPr>
          <p:cNvPr id="6163" name="Rectangle 4"/>
          <p:cNvSpPr>
            <a:spLocks noChangeArrowheads="1"/>
          </p:cNvSpPr>
          <p:nvPr/>
        </p:nvSpPr>
        <p:spPr bwMode="auto">
          <a:xfrm>
            <a:off x="0" y="0"/>
            <a:ext cx="9144000" cy="0"/>
          </a:xfrm>
          <a:prstGeom prst="rect">
            <a:avLst/>
          </a:prstGeom>
          <a:noFill/>
          <a:ln w="9525" algn="ctr">
            <a:noFill/>
            <a:miter lim="800000"/>
            <a:headEnd/>
            <a:tailEnd/>
          </a:ln>
        </p:spPr>
        <p:txBody>
          <a:bodyPr wrap="none" anchor="ctr">
            <a:spAutoFit/>
          </a:bodyPr>
          <a:lstStyle/>
          <a:p>
            <a:endParaRPr lang="en-US"/>
          </a:p>
        </p:txBody>
      </p:sp>
      <p:sp>
        <p:nvSpPr>
          <p:cNvPr id="6164" name="Rectangle 5"/>
          <p:cNvSpPr>
            <a:spLocks noChangeArrowheads="1"/>
          </p:cNvSpPr>
          <p:nvPr/>
        </p:nvSpPr>
        <p:spPr bwMode="auto">
          <a:xfrm>
            <a:off x="0" y="0"/>
            <a:ext cx="9144000" cy="0"/>
          </a:xfrm>
          <a:prstGeom prst="rect">
            <a:avLst/>
          </a:prstGeom>
          <a:noFill/>
          <a:ln w="9525" algn="ctr">
            <a:noFill/>
            <a:miter lim="800000"/>
            <a:headEnd/>
            <a:tailEnd/>
          </a:ln>
        </p:spPr>
        <p:txBody>
          <a:bodyPr wrap="none" anchor="ctr">
            <a:spAutoFit/>
          </a:bodyPr>
          <a:lstStyle/>
          <a:p>
            <a:endParaRPr lang="en-US"/>
          </a:p>
        </p:txBody>
      </p:sp>
      <p:sp>
        <p:nvSpPr>
          <p:cNvPr id="6165" name="Rectangle 6"/>
          <p:cNvSpPr>
            <a:spLocks noChangeArrowheads="1"/>
          </p:cNvSpPr>
          <p:nvPr/>
        </p:nvSpPr>
        <p:spPr bwMode="auto">
          <a:xfrm>
            <a:off x="0" y="4002088"/>
            <a:ext cx="9144000" cy="0"/>
          </a:xfrm>
          <a:prstGeom prst="rect">
            <a:avLst/>
          </a:prstGeom>
          <a:noFill/>
          <a:ln w="9525" algn="ctr">
            <a:noFill/>
            <a:miter lim="800000"/>
            <a:headEnd/>
            <a:tailEnd/>
          </a:ln>
        </p:spPr>
        <p:txBody>
          <a:bodyPr wrap="none" anchor="ctr">
            <a:spAutoFit/>
          </a:bodyPr>
          <a:lstStyle/>
          <a:p>
            <a:endParaRPr lang="en-US"/>
          </a:p>
        </p:txBody>
      </p:sp>
      <p:sp>
        <p:nvSpPr>
          <p:cNvPr id="6166" name="Rectangle 7"/>
          <p:cNvSpPr>
            <a:spLocks noChangeArrowheads="1"/>
          </p:cNvSpPr>
          <p:nvPr/>
        </p:nvSpPr>
        <p:spPr bwMode="auto">
          <a:xfrm>
            <a:off x="0" y="3983038"/>
            <a:ext cx="9144000" cy="0"/>
          </a:xfrm>
          <a:prstGeom prst="rect">
            <a:avLst/>
          </a:prstGeom>
          <a:noFill/>
          <a:ln w="9525" algn="ctr">
            <a:noFill/>
            <a:miter lim="800000"/>
            <a:headEnd/>
            <a:tailEnd/>
          </a:ln>
        </p:spPr>
        <p:txBody>
          <a:bodyPr wrap="none" anchor="ctr">
            <a:spAutoFit/>
          </a:bodyPr>
          <a:lstStyle/>
          <a:p>
            <a:endParaRPr lang="en-US"/>
          </a:p>
        </p:txBody>
      </p:sp>
      <p:sp>
        <p:nvSpPr>
          <p:cNvPr id="11" name="Rectangle 3"/>
          <p:cNvSpPr txBox="1">
            <a:spLocks noChangeArrowheads="1"/>
          </p:cNvSpPr>
          <p:nvPr/>
        </p:nvSpPr>
        <p:spPr bwMode="auto">
          <a:xfrm>
            <a:off x="304800" y="2743200"/>
            <a:ext cx="2362200" cy="533400"/>
          </a:xfrm>
          <a:prstGeom prst="rect">
            <a:avLst/>
          </a:prstGeom>
          <a:noFill/>
          <a:ln w="9525">
            <a:noFill/>
            <a:miter lim="800000"/>
            <a:headEnd/>
            <a:tailEnd/>
          </a:ln>
          <a:effectLst/>
        </p:spPr>
        <p:txBody>
          <a:bodyPr/>
          <a:lstStyle/>
          <a:p>
            <a:pPr marL="342900" indent="-342900">
              <a:spcBef>
                <a:spcPct val="20000"/>
              </a:spcBef>
              <a:defRPr/>
            </a:pPr>
            <a:r>
              <a:rPr lang="en-US" sz="3200" i="1" kern="0" dirty="0">
                <a:solidFill>
                  <a:schemeClr val="accent6"/>
                </a:solidFill>
                <a:latin typeface="+mn-lt"/>
              </a:rPr>
              <a:t>D</a:t>
            </a:r>
            <a:r>
              <a:rPr lang="en-US" sz="3200" i="1" kern="0" baseline="-25000" dirty="0">
                <a:solidFill>
                  <a:schemeClr val="accent6"/>
                </a:solidFill>
                <a:latin typeface="+mn-lt"/>
              </a:rPr>
              <a:t>1</a:t>
            </a:r>
          </a:p>
        </p:txBody>
      </p:sp>
      <p:sp>
        <p:nvSpPr>
          <p:cNvPr id="12" name="Rectangle 3"/>
          <p:cNvSpPr txBox="1">
            <a:spLocks noChangeArrowheads="1"/>
          </p:cNvSpPr>
          <p:nvPr/>
        </p:nvSpPr>
        <p:spPr bwMode="auto">
          <a:xfrm>
            <a:off x="381000" y="4038600"/>
            <a:ext cx="2362200" cy="533400"/>
          </a:xfrm>
          <a:prstGeom prst="rect">
            <a:avLst/>
          </a:prstGeom>
          <a:noFill/>
          <a:ln w="9525">
            <a:noFill/>
            <a:miter lim="800000"/>
            <a:headEnd/>
            <a:tailEnd/>
          </a:ln>
          <a:effectLst/>
        </p:spPr>
        <p:txBody>
          <a:bodyPr/>
          <a:lstStyle/>
          <a:p>
            <a:pPr marL="342900" indent="-342900">
              <a:spcBef>
                <a:spcPct val="20000"/>
              </a:spcBef>
              <a:defRPr/>
            </a:pPr>
            <a:r>
              <a:rPr lang="en-US" sz="3200" i="1" kern="0" dirty="0">
                <a:solidFill>
                  <a:schemeClr val="accent6"/>
                </a:solidFill>
                <a:latin typeface="+mn-lt"/>
              </a:rPr>
              <a:t>pD</a:t>
            </a:r>
            <a:r>
              <a:rPr lang="en-US" sz="3200" i="1" kern="0" baseline="-25000" dirty="0">
                <a:solidFill>
                  <a:schemeClr val="accent6"/>
                </a:solidFill>
                <a:latin typeface="+mn-lt"/>
              </a:rPr>
              <a:t>1</a:t>
            </a:r>
          </a:p>
        </p:txBody>
      </p:sp>
      <p:sp>
        <p:nvSpPr>
          <p:cNvPr id="13" name="Rectangle 3"/>
          <p:cNvSpPr txBox="1">
            <a:spLocks noChangeArrowheads="1"/>
          </p:cNvSpPr>
          <p:nvPr/>
        </p:nvSpPr>
        <p:spPr bwMode="auto">
          <a:xfrm>
            <a:off x="457200" y="5334000"/>
            <a:ext cx="2362200" cy="533400"/>
          </a:xfrm>
          <a:prstGeom prst="rect">
            <a:avLst/>
          </a:prstGeom>
          <a:noFill/>
          <a:ln w="9525">
            <a:noFill/>
            <a:miter lim="800000"/>
            <a:headEnd/>
            <a:tailEnd/>
          </a:ln>
          <a:effectLst/>
        </p:spPr>
        <p:txBody>
          <a:bodyPr/>
          <a:lstStyle/>
          <a:p>
            <a:pPr marL="342900" indent="-342900">
              <a:spcBef>
                <a:spcPct val="20000"/>
              </a:spcBef>
              <a:defRPr/>
            </a:pPr>
            <a:r>
              <a:rPr lang="en-US" sz="3200" i="1" kern="0" dirty="0">
                <a:solidFill>
                  <a:schemeClr val="accent6"/>
                </a:solidFill>
                <a:latin typeface="+mn-lt"/>
              </a:rPr>
              <a:t>How many policies?</a:t>
            </a:r>
            <a:endParaRPr lang="en-US" sz="3200" i="1" kern="0" baseline="-25000" dirty="0">
              <a:solidFill>
                <a:schemeClr val="accent6"/>
              </a:solidFill>
              <a:latin typeface="+mn-lt"/>
            </a:endParaRPr>
          </a:p>
        </p:txBody>
      </p:sp>
      <p:sp>
        <p:nvSpPr>
          <p:cNvPr id="14" name="Rectangle 3"/>
          <p:cNvSpPr txBox="1">
            <a:spLocks noChangeArrowheads="1"/>
          </p:cNvSpPr>
          <p:nvPr/>
        </p:nvSpPr>
        <p:spPr bwMode="auto">
          <a:xfrm>
            <a:off x="4572000" y="2895600"/>
            <a:ext cx="4572000" cy="533400"/>
          </a:xfrm>
          <a:prstGeom prst="rect">
            <a:avLst/>
          </a:prstGeom>
          <a:noFill/>
          <a:ln w="9525">
            <a:noFill/>
            <a:miter lim="800000"/>
            <a:headEnd/>
            <a:tailEnd/>
          </a:ln>
          <a:effectLst/>
        </p:spPr>
        <p:txBody>
          <a:bodyPr/>
          <a:lstStyle/>
          <a:p>
            <a:pPr marL="342900" indent="-342900">
              <a:spcBef>
                <a:spcPct val="20000"/>
              </a:spcBef>
              <a:defRPr/>
            </a:pPr>
            <a:r>
              <a:rPr lang="en-US" sz="3200" i="1" kern="0" dirty="0">
                <a:solidFill>
                  <a:schemeClr val="accent6"/>
                </a:solidFill>
                <a:latin typeface="+mn-lt"/>
              </a:rPr>
              <a:t>One possible Policy</a:t>
            </a:r>
            <a:endParaRPr lang="en-US" sz="3200" i="1" kern="0" baseline="-25000" dirty="0">
              <a:solidFill>
                <a:schemeClr val="accent6"/>
              </a:solidFill>
              <a:latin typeface="+mn-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0" name="Rectangle 2"/>
          <p:cNvSpPr>
            <a:spLocks noGrp="1" noChangeArrowheads="1"/>
          </p:cNvSpPr>
          <p:nvPr>
            <p:ph type="title"/>
          </p:nvPr>
        </p:nvSpPr>
        <p:spPr>
          <a:xfrm>
            <a:off x="-127000" y="88900"/>
            <a:ext cx="9396413" cy="900113"/>
          </a:xfrm>
        </p:spPr>
        <p:txBody>
          <a:bodyPr/>
          <a:lstStyle/>
          <a:p>
            <a:pPr eaLnBrk="1" hangingPunct="1"/>
            <a:r>
              <a:rPr lang="en-US" sz="3200" b="0" smtClean="0"/>
              <a:t>Sequential decision problems: “complete” Example</a:t>
            </a:r>
            <a:br>
              <a:rPr lang="en-US" sz="3200" b="0" smtClean="0"/>
            </a:br>
            <a:endParaRPr lang="en-US" sz="3200" b="0" smtClean="0"/>
          </a:p>
        </p:txBody>
      </p:sp>
      <p:sp>
        <p:nvSpPr>
          <p:cNvPr id="7191" name="Rectangle 3"/>
          <p:cNvSpPr>
            <a:spLocks noGrp="1" noChangeArrowheads="1"/>
          </p:cNvSpPr>
          <p:nvPr>
            <p:ph type="body" idx="1"/>
          </p:nvPr>
        </p:nvSpPr>
        <p:spPr>
          <a:xfrm>
            <a:off x="228600" y="609600"/>
            <a:ext cx="8458200" cy="1800225"/>
          </a:xfrm>
        </p:spPr>
        <p:txBody>
          <a:bodyPr/>
          <a:lstStyle/>
          <a:p>
            <a:pPr eaLnBrk="1" hangingPunct="1">
              <a:buFontTx/>
              <a:buChar char="•"/>
            </a:pPr>
            <a:r>
              <a:rPr lang="en-US" sz="2400" smtClean="0"/>
              <a:t>A </a:t>
            </a:r>
            <a:r>
              <a:rPr lang="en-US" sz="2400" smtClean="0">
                <a:solidFill>
                  <a:schemeClr val="accent2"/>
                </a:solidFill>
              </a:rPr>
              <a:t>sequential decision problem</a:t>
            </a:r>
            <a:r>
              <a:rPr lang="en-US" sz="2400" smtClean="0"/>
              <a:t> consists of a sequence of decision variables </a:t>
            </a:r>
            <a:r>
              <a:rPr lang="en-US" sz="2400" i="1" smtClean="0"/>
              <a:t>D</a:t>
            </a:r>
            <a:r>
              <a:rPr lang="en-US" sz="2400" baseline="-25000" smtClean="0"/>
              <a:t>1</a:t>
            </a:r>
            <a:r>
              <a:rPr lang="en-US" baseline="-25000" smtClean="0">
                <a:latin typeface="cmmi10" pitchFamily="34" charset="0"/>
              </a:rPr>
              <a:t> </a:t>
            </a:r>
            <a:r>
              <a:rPr lang="en-US" smtClean="0"/>
              <a:t>,…..,</a:t>
            </a:r>
            <a:r>
              <a:rPr lang="en-US" sz="2400" i="1" smtClean="0"/>
              <a:t>D</a:t>
            </a:r>
            <a:r>
              <a:rPr lang="en-US" sz="2400" i="1" baseline="-25000" smtClean="0"/>
              <a:t>n</a:t>
            </a:r>
            <a:r>
              <a:rPr lang="en-US" sz="2400" smtClean="0"/>
              <a:t>.</a:t>
            </a:r>
          </a:p>
          <a:p>
            <a:pPr eaLnBrk="1" hangingPunct="1">
              <a:buFontTx/>
              <a:buChar char="•"/>
            </a:pPr>
            <a:r>
              <a:rPr lang="en-US" sz="2400" smtClean="0"/>
              <a:t>Each </a:t>
            </a:r>
            <a:r>
              <a:rPr lang="en-US" sz="2400" i="1" smtClean="0"/>
              <a:t>D</a:t>
            </a:r>
            <a:r>
              <a:rPr lang="en-US" sz="2400" i="1" baseline="-25000" smtClean="0"/>
              <a:t>i</a:t>
            </a:r>
            <a:r>
              <a:rPr lang="en-US" sz="2400" smtClean="0"/>
              <a:t> has an </a:t>
            </a:r>
            <a:r>
              <a:rPr lang="en-US" sz="2400" smtClean="0">
                <a:solidFill>
                  <a:schemeClr val="accent2"/>
                </a:solidFill>
              </a:rPr>
              <a:t>information set</a:t>
            </a:r>
            <a:r>
              <a:rPr lang="en-US" sz="2400" smtClean="0"/>
              <a:t> of variables </a:t>
            </a:r>
            <a:r>
              <a:rPr lang="en-US" sz="2400" i="1" smtClean="0"/>
              <a:t>pD</a:t>
            </a:r>
            <a:r>
              <a:rPr lang="en-US" sz="2400" i="1" baseline="-25000" smtClean="0"/>
              <a:t>i</a:t>
            </a:r>
            <a:r>
              <a:rPr lang="en-US" sz="2400" smtClean="0"/>
              <a:t>, whose value will be known at the time decision </a:t>
            </a:r>
            <a:r>
              <a:rPr lang="en-US" sz="2400" i="1" smtClean="0"/>
              <a:t>D</a:t>
            </a:r>
            <a:r>
              <a:rPr lang="en-US" sz="2400" baseline="-25000" smtClean="0"/>
              <a:t>i</a:t>
            </a:r>
            <a:r>
              <a:rPr lang="en-US" sz="2400" smtClean="0"/>
              <a:t> is made.</a:t>
            </a:r>
            <a:endParaRPr lang="en-US" smtClean="0"/>
          </a:p>
        </p:txBody>
      </p:sp>
      <p:pic>
        <p:nvPicPr>
          <p:cNvPr id="7192" name="Picture 4"/>
          <p:cNvPicPr>
            <a:picLocks noChangeAspect="1" noChangeArrowheads="1"/>
          </p:cNvPicPr>
          <p:nvPr/>
        </p:nvPicPr>
        <p:blipFill>
          <a:blip r:embed="rId4" cstate="print"/>
          <a:srcRect t="7484" b="5118"/>
          <a:stretch>
            <a:fillRect/>
          </a:stretch>
        </p:blipFill>
        <p:spPr bwMode="auto">
          <a:xfrm>
            <a:off x="914400" y="2209800"/>
            <a:ext cx="4897438" cy="2559050"/>
          </a:xfrm>
          <a:prstGeom prst="rect">
            <a:avLst/>
          </a:prstGeom>
          <a:noFill/>
          <a:ln w="9525" algn="ctr">
            <a:noFill/>
            <a:miter lim="800000"/>
            <a:headEnd/>
            <a:tailEnd/>
          </a:ln>
        </p:spPr>
      </p:pic>
      <p:pic>
        <p:nvPicPr>
          <p:cNvPr id="7193" name="Picture 5"/>
          <p:cNvPicPr>
            <a:picLocks noChangeAspect="1" noChangeArrowheads="1"/>
          </p:cNvPicPr>
          <p:nvPr/>
        </p:nvPicPr>
        <p:blipFill>
          <a:blip r:embed="rId5" cstate="print"/>
          <a:srcRect/>
          <a:stretch>
            <a:fillRect/>
          </a:stretch>
        </p:blipFill>
        <p:spPr bwMode="auto">
          <a:xfrm>
            <a:off x="7308850" y="5229225"/>
            <a:ext cx="1582738" cy="584200"/>
          </a:xfrm>
          <a:prstGeom prst="rect">
            <a:avLst/>
          </a:prstGeom>
          <a:noFill/>
          <a:ln w="9525">
            <a:noFill/>
            <a:miter lim="800000"/>
            <a:headEnd/>
            <a:tailEnd/>
          </a:ln>
        </p:spPr>
      </p:pic>
      <p:sp>
        <p:nvSpPr>
          <p:cNvPr id="120838" name="Rectangle 6"/>
          <p:cNvSpPr>
            <a:spLocks noChangeArrowheads="1"/>
          </p:cNvSpPr>
          <p:nvPr/>
        </p:nvSpPr>
        <p:spPr bwMode="auto">
          <a:xfrm>
            <a:off x="0" y="4724400"/>
            <a:ext cx="7162800" cy="1608138"/>
          </a:xfrm>
          <a:prstGeom prst="rect">
            <a:avLst/>
          </a:prstGeom>
          <a:noFill/>
          <a:ln w="9525">
            <a:noFill/>
            <a:miter lim="800000"/>
            <a:headEnd/>
            <a:tailEnd/>
          </a:ln>
        </p:spPr>
        <p:txBody>
          <a:bodyPr/>
          <a:lstStyle/>
          <a:p>
            <a:pPr marL="342900" indent="-342900">
              <a:lnSpc>
                <a:spcPct val="80000"/>
              </a:lnSpc>
              <a:spcBef>
                <a:spcPct val="20000"/>
              </a:spcBef>
              <a:spcAft>
                <a:spcPts val="300"/>
              </a:spcAft>
            </a:pPr>
            <a:r>
              <a:rPr lang="en-US" sz="2400">
                <a:solidFill>
                  <a:schemeClr val="accent2"/>
                </a:solidFill>
                <a:latin typeface="Arial Unicode MS" pitchFamily="34" charset="-128"/>
              </a:rPr>
              <a:t>No-forgetting decision network</a:t>
            </a:r>
            <a:r>
              <a:rPr lang="en-US" sz="2400">
                <a:latin typeface="Arial Unicode MS" pitchFamily="34" charset="-128"/>
              </a:rPr>
              <a:t>: </a:t>
            </a:r>
          </a:p>
          <a:p>
            <a:pPr marL="342900" indent="-342900">
              <a:lnSpc>
                <a:spcPct val="80000"/>
              </a:lnSpc>
              <a:spcBef>
                <a:spcPct val="20000"/>
              </a:spcBef>
              <a:spcAft>
                <a:spcPts val="300"/>
              </a:spcAft>
              <a:buFontTx/>
              <a:buChar char="•"/>
            </a:pPr>
            <a:r>
              <a:rPr lang="en-US" sz="2400">
                <a:latin typeface="Arial Unicode MS" pitchFamily="34" charset="-128"/>
              </a:rPr>
              <a:t>decisions are totally ordered</a:t>
            </a:r>
          </a:p>
          <a:p>
            <a:pPr marL="342900" indent="-342900">
              <a:lnSpc>
                <a:spcPct val="80000"/>
              </a:lnSpc>
              <a:spcBef>
                <a:spcPct val="20000"/>
              </a:spcBef>
              <a:spcAft>
                <a:spcPts val="300"/>
              </a:spcAft>
              <a:buFontTx/>
              <a:buChar char="•"/>
            </a:pPr>
            <a:r>
              <a:rPr lang="en-US" sz="2400">
                <a:latin typeface="Arial Unicode MS" pitchFamily="34" charset="-128"/>
              </a:rPr>
              <a:t>if a decision </a:t>
            </a:r>
            <a:r>
              <a:rPr lang="en-US" sz="2800" i="1">
                <a:latin typeface="Arial Unicode MS" pitchFamily="34" charset="-128"/>
              </a:rPr>
              <a:t>D</a:t>
            </a:r>
            <a:r>
              <a:rPr lang="en-US" sz="2800" i="1" baseline="-25000">
                <a:latin typeface="Arial Unicode MS" pitchFamily="34" charset="-128"/>
              </a:rPr>
              <a:t>b</a:t>
            </a:r>
            <a:r>
              <a:rPr lang="en-US" sz="3200" i="1" baseline="-25000">
                <a:latin typeface="cmmi10" pitchFamily="34" charset="0"/>
              </a:rPr>
              <a:t> </a:t>
            </a:r>
            <a:r>
              <a:rPr lang="en-US" sz="2400">
                <a:latin typeface="Arial Unicode MS" pitchFamily="34" charset="-128"/>
              </a:rPr>
              <a:t>comes before </a:t>
            </a:r>
            <a:r>
              <a:rPr lang="en-US" sz="2800" i="1">
                <a:latin typeface="Arial Unicode MS" pitchFamily="34" charset="-128"/>
              </a:rPr>
              <a:t>D</a:t>
            </a:r>
            <a:r>
              <a:rPr lang="en-US" sz="2800" i="1" baseline="-25000">
                <a:latin typeface="Arial Unicode MS" pitchFamily="34" charset="-128"/>
              </a:rPr>
              <a:t>a </a:t>
            </a:r>
            <a:r>
              <a:rPr lang="en-US" sz="2400">
                <a:latin typeface="Arial Unicode MS" pitchFamily="34" charset="-128"/>
              </a:rPr>
              <a:t>,then </a:t>
            </a:r>
          </a:p>
          <a:p>
            <a:pPr marL="800100" lvl="1" indent="-342900">
              <a:lnSpc>
                <a:spcPct val="80000"/>
              </a:lnSpc>
              <a:spcBef>
                <a:spcPct val="20000"/>
              </a:spcBef>
              <a:spcAft>
                <a:spcPts val="300"/>
              </a:spcAft>
              <a:buFontTx/>
              <a:buChar char="•"/>
            </a:pPr>
            <a:r>
              <a:rPr lang="en-US" sz="2800" i="1">
                <a:latin typeface="Arial Unicode MS" pitchFamily="34" charset="-128"/>
              </a:rPr>
              <a:t>D</a:t>
            </a:r>
            <a:r>
              <a:rPr lang="en-US" sz="2800" i="1" baseline="-25000">
                <a:latin typeface="Arial Unicode MS" pitchFamily="34" charset="-128"/>
              </a:rPr>
              <a:t>b</a:t>
            </a:r>
            <a:r>
              <a:rPr lang="en-US" sz="3200" baseline="-25000">
                <a:latin typeface="cmmi10" pitchFamily="34" charset="0"/>
              </a:rPr>
              <a:t> </a:t>
            </a:r>
            <a:r>
              <a:rPr lang="en-US" sz="2400">
                <a:latin typeface="Arial Unicode MS" pitchFamily="34" charset="-128"/>
              </a:rPr>
              <a:t>is a parent of </a:t>
            </a:r>
            <a:r>
              <a:rPr lang="en-US" sz="2800" i="1">
                <a:latin typeface="Arial Unicode MS" pitchFamily="34" charset="-128"/>
              </a:rPr>
              <a:t>D</a:t>
            </a:r>
            <a:r>
              <a:rPr lang="en-US" sz="2800" i="1" baseline="-25000">
                <a:latin typeface="Arial Unicode MS" pitchFamily="34" charset="-128"/>
              </a:rPr>
              <a:t>a </a:t>
            </a:r>
            <a:r>
              <a:rPr lang="en-US" sz="2800" baseline="-25000">
                <a:latin typeface="Arial Unicode MS" pitchFamily="34" charset="-128"/>
              </a:rPr>
              <a:t> </a:t>
            </a:r>
            <a:endParaRPr lang="en-US" sz="2400">
              <a:latin typeface="Arial Unicode MS" pitchFamily="34" charset="-128"/>
            </a:endParaRPr>
          </a:p>
          <a:p>
            <a:pPr marL="800100" lvl="1" indent="-342900">
              <a:lnSpc>
                <a:spcPct val="80000"/>
              </a:lnSpc>
              <a:spcBef>
                <a:spcPct val="20000"/>
              </a:spcBef>
              <a:spcAft>
                <a:spcPts val="300"/>
              </a:spcAft>
              <a:buFontTx/>
              <a:buChar char="•"/>
            </a:pPr>
            <a:r>
              <a:rPr lang="en-US" sz="2400">
                <a:latin typeface="Arial Unicode MS" pitchFamily="34" charset="-128"/>
              </a:rPr>
              <a:t>any parent of </a:t>
            </a:r>
            <a:r>
              <a:rPr lang="en-US" sz="2800" i="1">
                <a:latin typeface="Arial Unicode MS" pitchFamily="34" charset="-128"/>
              </a:rPr>
              <a:t>D</a:t>
            </a:r>
            <a:r>
              <a:rPr lang="en-US" sz="2800" i="1" baseline="-25000">
                <a:latin typeface="Arial Unicode MS" pitchFamily="34" charset="-128"/>
              </a:rPr>
              <a:t>b</a:t>
            </a:r>
            <a:r>
              <a:rPr lang="en-US" sz="2800" baseline="-25000">
                <a:latin typeface="Arial Unicode MS" pitchFamily="34" charset="-128"/>
              </a:rPr>
              <a:t> </a:t>
            </a:r>
            <a:r>
              <a:rPr lang="en-US" sz="2400">
                <a:latin typeface="Arial Unicode MS" pitchFamily="34" charset="-128"/>
              </a:rPr>
              <a:t>is a parent of </a:t>
            </a:r>
            <a:r>
              <a:rPr lang="en-US" sz="2800" i="1">
                <a:latin typeface="Arial Unicode MS" pitchFamily="34" charset="-128"/>
              </a:rPr>
              <a:t>D</a:t>
            </a:r>
            <a:r>
              <a:rPr lang="en-US" sz="2800" i="1" baseline="-25000">
                <a:latin typeface="Arial Unicode MS" pitchFamily="34" charset="-128"/>
              </a:rPr>
              <a:t>a</a:t>
            </a:r>
            <a:r>
              <a:rPr lang="en-US" sz="2800" baseline="-25000">
                <a:latin typeface="Arial Unicode MS" pitchFamily="34" charset="-128"/>
              </a:rPr>
              <a:t> </a:t>
            </a:r>
            <a:endParaRPr lang="en-US" sz="2800">
              <a:latin typeface="Arial Unicode MS"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08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14" name="Rectangle 2"/>
          <p:cNvSpPr>
            <a:spLocks noGrp="1" noChangeArrowheads="1"/>
          </p:cNvSpPr>
          <p:nvPr>
            <p:ph type="title"/>
          </p:nvPr>
        </p:nvSpPr>
        <p:spPr>
          <a:xfrm>
            <a:off x="250825" y="152400"/>
            <a:ext cx="8588375" cy="900113"/>
          </a:xfrm>
        </p:spPr>
        <p:txBody>
          <a:bodyPr/>
          <a:lstStyle/>
          <a:p>
            <a:pPr eaLnBrk="1" hangingPunct="1"/>
            <a:r>
              <a:rPr lang="en-US" sz="3200" b="0" smtClean="0"/>
              <a:t>Policies for Sequential Decision Problems</a:t>
            </a:r>
            <a:br>
              <a:rPr lang="en-US" sz="3200" b="0" smtClean="0"/>
            </a:br>
            <a:endParaRPr lang="en-US" sz="3200" b="0" smtClean="0"/>
          </a:p>
        </p:txBody>
      </p:sp>
      <p:sp>
        <p:nvSpPr>
          <p:cNvPr id="8215" name="Rectangle 3"/>
          <p:cNvSpPr>
            <a:spLocks noChangeArrowheads="1"/>
          </p:cNvSpPr>
          <p:nvPr/>
        </p:nvSpPr>
        <p:spPr bwMode="auto">
          <a:xfrm>
            <a:off x="0" y="0"/>
            <a:ext cx="9144000" cy="0"/>
          </a:xfrm>
          <a:prstGeom prst="rect">
            <a:avLst/>
          </a:prstGeom>
          <a:noFill/>
          <a:ln w="9525" algn="ctr">
            <a:noFill/>
            <a:miter lim="800000"/>
            <a:headEnd/>
            <a:tailEnd/>
          </a:ln>
        </p:spPr>
        <p:txBody>
          <a:bodyPr wrap="none" anchor="ctr">
            <a:spAutoFit/>
          </a:bodyPr>
          <a:lstStyle/>
          <a:p>
            <a:endParaRPr lang="en-US"/>
          </a:p>
        </p:txBody>
      </p:sp>
      <p:sp>
        <p:nvSpPr>
          <p:cNvPr id="8216" name="Rectangle 4"/>
          <p:cNvSpPr>
            <a:spLocks noChangeArrowheads="1"/>
          </p:cNvSpPr>
          <p:nvPr/>
        </p:nvSpPr>
        <p:spPr bwMode="auto">
          <a:xfrm>
            <a:off x="0" y="0"/>
            <a:ext cx="9144000" cy="0"/>
          </a:xfrm>
          <a:prstGeom prst="rect">
            <a:avLst/>
          </a:prstGeom>
          <a:noFill/>
          <a:ln w="9525" algn="ctr">
            <a:noFill/>
            <a:miter lim="800000"/>
            <a:headEnd/>
            <a:tailEnd/>
          </a:ln>
        </p:spPr>
        <p:txBody>
          <a:bodyPr wrap="none" anchor="ctr">
            <a:spAutoFit/>
          </a:bodyPr>
          <a:lstStyle/>
          <a:p>
            <a:endParaRPr lang="en-US"/>
          </a:p>
        </p:txBody>
      </p:sp>
      <p:sp>
        <p:nvSpPr>
          <p:cNvPr id="8217" name="Rectangle 5"/>
          <p:cNvSpPr>
            <a:spLocks noChangeArrowheads="1"/>
          </p:cNvSpPr>
          <p:nvPr/>
        </p:nvSpPr>
        <p:spPr bwMode="auto">
          <a:xfrm>
            <a:off x="250825" y="765175"/>
            <a:ext cx="8458200" cy="2087563"/>
          </a:xfrm>
          <a:prstGeom prst="rect">
            <a:avLst/>
          </a:prstGeom>
          <a:noFill/>
          <a:ln w="9525">
            <a:noFill/>
            <a:miter lim="800000"/>
            <a:headEnd/>
            <a:tailEnd/>
          </a:ln>
        </p:spPr>
        <p:txBody>
          <a:bodyPr/>
          <a:lstStyle/>
          <a:p>
            <a:pPr marL="342900" indent="-342900">
              <a:spcBef>
                <a:spcPct val="20000"/>
              </a:spcBef>
              <a:buFontTx/>
              <a:buChar char="•"/>
            </a:pPr>
            <a:r>
              <a:rPr lang="en-US" sz="2400" dirty="0">
                <a:latin typeface="Arial Unicode MS" pitchFamily="34" charset="-128"/>
              </a:rPr>
              <a:t>A </a:t>
            </a:r>
            <a:r>
              <a:rPr lang="en-US" sz="2400" b="1" dirty="0">
                <a:latin typeface="Arial Unicode MS" pitchFamily="34" charset="-128"/>
              </a:rPr>
              <a:t>policy</a:t>
            </a:r>
            <a:r>
              <a:rPr lang="en-US" sz="2400" dirty="0">
                <a:latin typeface="Arial Unicode MS" pitchFamily="34" charset="-128"/>
              </a:rPr>
              <a:t> is a sequence of  </a:t>
            </a:r>
            <a:r>
              <a:rPr lang="el-GR" sz="2400" i="1" dirty="0">
                <a:latin typeface="Helvetica" pitchFamily="34" charset="0"/>
              </a:rPr>
              <a:t>δ</a:t>
            </a:r>
            <a:r>
              <a:rPr lang="en-US" sz="2400" baseline="-25000" dirty="0">
                <a:latin typeface="cmmi10" pitchFamily="34" charset="0"/>
              </a:rPr>
              <a:t>1 </a:t>
            </a:r>
            <a:r>
              <a:rPr lang="en-US" sz="2400" dirty="0">
                <a:latin typeface="Arial Unicode MS" pitchFamily="34" charset="-128"/>
              </a:rPr>
              <a:t>,…..,</a:t>
            </a:r>
            <a:r>
              <a:rPr lang="en-US" sz="2400" baseline="-25000" dirty="0">
                <a:latin typeface="cmmi10" pitchFamily="34" charset="0"/>
              </a:rPr>
              <a:t> </a:t>
            </a:r>
            <a:r>
              <a:rPr lang="el-GR" sz="2400" i="1" dirty="0">
                <a:latin typeface="Helvetica" pitchFamily="34" charset="0"/>
              </a:rPr>
              <a:t>δ</a:t>
            </a:r>
            <a:r>
              <a:rPr lang="en-US" sz="2400" baseline="-25000" dirty="0">
                <a:latin typeface="cmmi10" pitchFamily="34" charset="0"/>
              </a:rPr>
              <a:t>n </a:t>
            </a:r>
            <a:r>
              <a:rPr lang="en-US" sz="2400" b="1" dirty="0">
                <a:latin typeface="Arial Unicode MS" pitchFamily="34" charset="-128"/>
              </a:rPr>
              <a:t>decision functions</a:t>
            </a:r>
          </a:p>
          <a:p>
            <a:pPr marL="342900" indent="-342900">
              <a:spcBef>
                <a:spcPct val="20000"/>
              </a:spcBef>
            </a:pPr>
            <a:r>
              <a:rPr lang="en-US" sz="2400" dirty="0">
                <a:latin typeface="Arial Unicode MS" pitchFamily="34" charset="-128"/>
              </a:rPr>
              <a:t> 				 </a:t>
            </a:r>
            <a:r>
              <a:rPr lang="el-GR" sz="2400" i="1" dirty="0">
                <a:latin typeface="Helvetica" pitchFamily="34" charset="0"/>
              </a:rPr>
              <a:t>δ</a:t>
            </a:r>
            <a:r>
              <a:rPr lang="en-US" sz="2400" baseline="-25000" dirty="0" err="1">
                <a:latin typeface="cmmi10" pitchFamily="34" charset="0"/>
              </a:rPr>
              <a:t>i</a:t>
            </a:r>
            <a:r>
              <a:rPr lang="en-US" sz="2400" dirty="0">
                <a:latin typeface="Arial Unicode MS" pitchFamily="34" charset="-128"/>
              </a:rPr>
              <a:t> : </a:t>
            </a:r>
            <a:r>
              <a:rPr lang="en-US" sz="2400" dirty="0" err="1">
                <a:latin typeface="Arial Unicode MS" pitchFamily="34" charset="-128"/>
              </a:rPr>
              <a:t>dom</a:t>
            </a:r>
            <a:r>
              <a:rPr lang="en-US" sz="2400" dirty="0">
                <a:latin typeface="Arial Unicode MS" pitchFamily="34" charset="-128"/>
              </a:rPr>
              <a:t>(</a:t>
            </a:r>
            <a:r>
              <a:rPr lang="en-US" sz="2400" i="1" dirty="0" err="1">
                <a:latin typeface="Arial Unicode MS" pitchFamily="34" charset="-128"/>
              </a:rPr>
              <a:t>pD</a:t>
            </a:r>
            <a:r>
              <a:rPr lang="en-US" sz="2400" i="1" baseline="-25000" dirty="0" err="1">
                <a:latin typeface="Arial Unicode MS" pitchFamily="34" charset="-128"/>
              </a:rPr>
              <a:t>i</a:t>
            </a:r>
            <a:r>
              <a:rPr lang="en-US" sz="2400" i="1" baseline="-25000" dirty="0">
                <a:latin typeface="Arial Unicode MS" pitchFamily="34" charset="-128"/>
              </a:rPr>
              <a:t> </a:t>
            </a:r>
            <a:r>
              <a:rPr lang="en-US" sz="2400" dirty="0">
                <a:latin typeface="Arial Unicode MS" pitchFamily="34" charset="-128"/>
              </a:rPr>
              <a:t>) </a:t>
            </a:r>
            <a:r>
              <a:rPr lang="en-US" sz="2400" dirty="0">
                <a:latin typeface="Arial Unicode MS" pitchFamily="34" charset="-128"/>
                <a:ea typeface="Arial Unicode MS" pitchFamily="34" charset="-128"/>
                <a:cs typeface="Arial Unicode MS" pitchFamily="34" charset="-128"/>
              </a:rPr>
              <a:t>→ </a:t>
            </a:r>
            <a:r>
              <a:rPr lang="en-US" sz="2400" dirty="0" err="1">
                <a:latin typeface="Arial Unicode MS" pitchFamily="34" charset="-128"/>
              </a:rPr>
              <a:t>dom</a:t>
            </a:r>
            <a:r>
              <a:rPr lang="en-US" sz="2400" dirty="0">
                <a:latin typeface="Arial Unicode MS" pitchFamily="34" charset="-128"/>
              </a:rPr>
              <a:t>(</a:t>
            </a:r>
            <a:r>
              <a:rPr lang="en-US" sz="2400" i="1" dirty="0">
                <a:latin typeface="Arial Unicode MS" pitchFamily="34" charset="-128"/>
              </a:rPr>
              <a:t>D</a:t>
            </a:r>
            <a:r>
              <a:rPr lang="en-US" sz="2400" i="1" baseline="-25000" dirty="0">
                <a:latin typeface="Arial Unicode MS" pitchFamily="34" charset="-128"/>
              </a:rPr>
              <a:t>i </a:t>
            </a:r>
            <a:r>
              <a:rPr lang="en-US" sz="2400" dirty="0">
                <a:latin typeface="Arial Unicode MS" pitchFamily="34" charset="-128"/>
              </a:rPr>
              <a:t>) </a:t>
            </a:r>
            <a:endParaRPr lang="en-US" sz="2400" dirty="0">
              <a:latin typeface="Arial Unicode MS" pitchFamily="34" charset="-128"/>
              <a:ea typeface="Arial Unicode MS" pitchFamily="34" charset="-128"/>
              <a:cs typeface="Arial Unicode MS" pitchFamily="34" charset="-128"/>
            </a:endParaRPr>
          </a:p>
          <a:p>
            <a:pPr marL="342900" indent="-342900">
              <a:spcBef>
                <a:spcPct val="20000"/>
              </a:spcBef>
              <a:buFontTx/>
              <a:buChar char="•"/>
            </a:pPr>
            <a:r>
              <a:rPr lang="en-US" sz="2400" dirty="0">
                <a:latin typeface="Arial Unicode MS" pitchFamily="34" charset="-128"/>
              </a:rPr>
              <a:t>This policy means that when the agent has observed</a:t>
            </a:r>
          </a:p>
          <a:p>
            <a:pPr marL="342900" indent="-342900">
              <a:spcBef>
                <a:spcPct val="20000"/>
              </a:spcBef>
            </a:pPr>
            <a:r>
              <a:rPr lang="en-US" sz="2400" dirty="0">
                <a:latin typeface="Arial Unicode MS" pitchFamily="34" charset="-128"/>
              </a:rPr>
              <a:t>     </a:t>
            </a:r>
            <a:r>
              <a:rPr lang="en-US" sz="2400" i="1" dirty="0">
                <a:latin typeface="Arial Unicode MS" pitchFamily="34" charset="-128"/>
              </a:rPr>
              <a:t>O</a:t>
            </a:r>
            <a:r>
              <a:rPr lang="en-US" sz="2400" dirty="0">
                <a:latin typeface="Arial Unicode MS" pitchFamily="34" charset="-128"/>
              </a:rPr>
              <a:t> </a:t>
            </a:r>
            <a:r>
              <a:rPr lang="en-US" sz="2400" dirty="0">
                <a:latin typeface="cmsy10" pitchFamily="34" charset="0"/>
                <a:sym typeface="Symbol" pitchFamily="18" charset="2"/>
              </a:rPr>
              <a:t></a:t>
            </a:r>
            <a:r>
              <a:rPr lang="en-US" sz="2400" dirty="0">
                <a:latin typeface="cmsy10" pitchFamily="34" charset="0"/>
              </a:rPr>
              <a:t> </a:t>
            </a:r>
            <a:r>
              <a:rPr lang="en-US" sz="2400" dirty="0" err="1">
                <a:latin typeface="Arial Unicode MS" pitchFamily="34" charset="-128"/>
              </a:rPr>
              <a:t>dom</a:t>
            </a:r>
            <a:r>
              <a:rPr lang="en-US" sz="2400" dirty="0">
                <a:latin typeface="Arial Unicode MS" pitchFamily="34" charset="-128"/>
              </a:rPr>
              <a:t>(</a:t>
            </a:r>
            <a:r>
              <a:rPr lang="en-US" sz="2400" i="1" dirty="0" err="1">
                <a:latin typeface="Arial Unicode MS" pitchFamily="34" charset="-128"/>
              </a:rPr>
              <a:t>pD</a:t>
            </a:r>
            <a:r>
              <a:rPr lang="en-US" sz="2400" i="1" baseline="-25000" dirty="0" err="1">
                <a:latin typeface="Arial Unicode MS" pitchFamily="34" charset="-128"/>
              </a:rPr>
              <a:t>i</a:t>
            </a:r>
            <a:r>
              <a:rPr lang="en-US" sz="2400" i="1" baseline="-25000" dirty="0">
                <a:latin typeface="Arial Unicode MS" pitchFamily="34" charset="-128"/>
              </a:rPr>
              <a:t> </a:t>
            </a:r>
            <a:r>
              <a:rPr lang="en-US" sz="2400" dirty="0">
                <a:latin typeface="Arial Unicode MS" pitchFamily="34" charset="-128"/>
              </a:rPr>
              <a:t>) , it will do </a:t>
            </a:r>
            <a:r>
              <a:rPr lang="el-GR" sz="2400" i="1" dirty="0">
                <a:latin typeface="Helvetica" pitchFamily="34" charset="0"/>
              </a:rPr>
              <a:t>δ</a:t>
            </a:r>
            <a:r>
              <a:rPr lang="en-US" sz="2400" baseline="-25000" dirty="0" err="1">
                <a:latin typeface="cmmi10" pitchFamily="34" charset="0"/>
              </a:rPr>
              <a:t>i</a:t>
            </a:r>
            <a:r>
              <a:rPr lang="en-US" sz="2400" dirty="0">
                <a:latin typeface="Arial Unicode MS" pitchFamily="34" charset="-128"/>
              </a:rPr>
              <a:t>(</a:t>
            </a:r>
            <a:r>
              <a:rPr lang="en-US" sz="2400" i="1" dirty="0">
                <a:latin typeface="Arial Unicode MS" pitchFamily="34" charset="-128"/>
              </a:rPr>
              <a:t>O</a:t>
            </a:r>
            <a:r>
              <a:rPr lang="en-US" sz="2400" dirty="0">
                <a:latin typeface="Arial Unicode MS" pitchFamily="34" charset="-128"/>
              </a:rPr>
              <a:t>)</a:t>
            </a:r>
          </a:p>
        </p:txBody>
      </p:sp>
      <p:pic>
        <p:nvPicPr>
          <p:cNvPr id="8218" name="Picture 6"/>
          <p:cNvPicPr>
            <a:picLocks noChangeAspect="1" noChangeArrowheads="1"/>
          </p:cNvPicPr>
          <p:nvPr/>
        </p:nvPicPr>
        <p:blipFill>
          <a:blip r:embed="rId4" cstate="print"/>
          <a:srcRect t="7484" b="5118"/>
          <a:stretch>
            <a:fillRect/>
          </a:stretch>
        </p:blipFill>
        <p:spPr bwMode="auto">
          <a:xfrm>
            <a:off x="0" y="2708275"/>
            <a:ext cx="4464050" cy="2332038"/>
          </a:xfrm>
          <a:prstGeom prst="rect">
            <a:avLst/>
          </a:prstGeom>
          <a:noFill/>
          <a:ln w="9525" algn="ctr">
            <a:noFill/>
            <a:miter lim="800000"/>
            <a:headEnd/>
            <a:tailEnd/>
          </a:ln>
        </p:spPr>
      </p:pic>
      <p:sp>
        <p:nvSpPr>
          <p:cNvPr id="8219" name="Rectangle 7"/>
          <p:cNvSpPr>
            <a:spLocks noChangeArrowheads="1"/>
          </p:cNvSpPr>
          <p:nvPr/>
        </p:nvSpPr>
        <p:spPr bwMode="auto">
          <a:xfrm>
            <a:off x="5003800" y="2205038"/>
            <a:ext cx="2160588" cy="431800"/>
          </a:xfrm>
          <a:prstGeom prst="rect">
            <a:avLst/>
          </a:prstGeom>
          <a:noFill/>
          <a:ln w="9525">
            <a:noFill/>
            <a:miter lim="800000"/>
            <a:headEnd/>
            <a:tailEnd/>
          </a:ln>
        </p:spPr>
        <p:txBody>
          <a:bodyPr/>
          <a:lstStyle/>
          <a:p>
            <a:pPr marL="342900" indent="-342900">
              <a:spcBef>
                <a:spcPct val="20000"/>
              </a:spcBef>
            </a:pPr>
            <a:r>
              <a:rPr lang="en-US" sz="2400">
                <a:latin typeface="Arial Unicode MS" pitchFamily="34" charset="-128"/>
              </a:rPr>
              <a:t>Example:</a:t>
            </a:r>
          </a:p>
        </p:txBody>
      </p:sp>
      <p:graphicFrame>
        <p:nvGraphicFramePr>
          <p:cNvPr id="122888" name="Group 8"/>
          <p:cNvGraphicFramePr>
            <a:graphicFrameLocks noGrp="1"/>
          </p:cNvGraphicFramePr>
          <p:nvPr/>
        </p:nvGraphicFramePr>
        <p:xfrm>
          <a:off x="5651500" y="2708275"/>
          <a:ext cx="3111500" cy="1177925"/>
        </p:xfrm>
        <a:graphic>
          <a:graphicData uri="http://schemas.openxmlformats.org/drawingml/2006/table">
            <a:tbl>
              <a:tblPr/>
              <a:tblGrid>
                <a:gridCol w="1389029"/>
                <a:gridCol w="1722471"/>
              </a:tblGrid>
              <a:tr h="4147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Unicode MS" pitchFamily="34" charset="-128"/>
                        </a:rPr>
                        <a:t>Report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Unicode MS" pitchFamily="34" charset="-128"/>
                        </a:rPr>
                        <a:t>Check Smoke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31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22899" name="Group 19"/>
          <p:cNvGraphicFramePr>
            <a:graphicFrameLocks noGrp="1"/>
          </p:cNvGraphicFramePr>
          <p:nvPr/>
        </p:nvGraphicFramePr>
        <p:xfrm>
          <a:off x="4876800" y="4114800"/>
          <a:ext cx="4267200" cy="2743200"/>
        </p:xfrm>
        <a:graphic>
          <a:graphicData uri="http://schemas.openxmlformats.org/drawingml/2006/table">
            <a:tbl>
              <a:tblPr/>
              <a:tblGrid>
                <a:gridCol w="3333528"/>
                <a:gridCol w="933672"/>
              </a:tblGrid>
              <a:tr h="45069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Unicode MS" pitchFamily="34" charset="-128"/>
                        </a:rPr>
                        <a:t>Report     </a:t>
                      </a:r>
                      <a:r>
                        <a:rPr kumimoji="0" lang="en-US" sz="1400" b="1" i="0" u="none" strike="noStrike" cap="none" normalizeH="0" baseline="0" dirty="0" err="1" smtClean="0">
                          <a:ln>
                            <a:noFill/>
                          </a:ln>
                          <a:solidFill>
                            <a:schemeClr val="tx1"/>
                          </a:solidFill>
                          <a:effectLst/>
                          <a:latin typeface="Arial Unicode MS" pitchFamily="34" charset="-128"/>
                        </a:rPr>
                        <a:t>CheckSmoke</a:t>
                      </a:r>
                      <a:r>
                        <a:rPr kumimoji="0" lang="en-US" sz="1400" b="1" i="0" u="none" strike="noStrike" cap="none" normalizeH="0" baseline="0" dirty="0" smtClean="0">
                          <a:ln>
                            <a:noFill/>
                          </a:ln>
                          <a:solidFill>
                            <a:schemeClr val="tx1"/>
                          </a:solidFill>
                          <a:effectLst/>
                          <a:latin typeface="Arial Unicode MS" pitchFamily="34" charset="-128"/>
                        </a:rPr>
                        <a:t>     </a:t>
                      </a:r>
                      <a:r>
                        <a:rPr kumimoji="0" lang="en-US" sz="1400" b="1" i="0" u="none" strike="noStrike" cap="none" normalizeH="0" baseline="0" dirty="0" err="1" smtClean="0">
                          <a:ln>
                            <a:noFill/>
                          </a:ln>
                          <a:solidFill>
                            <a:schemeClr val="tx1"/>
                          </a:solidFill>
                          <a:effectLst/>
                          <a:latin typeface="Arial Unicode MS" pitchFamily="34" charset="-128"/>
                        </a:rPr>
                        <a:t>SeeSmoke</a:t>
                      </a:r>
                      <a:endParaRPr kumimoji="0" lang="en-US" sz="1400" b="1"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Call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9250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a:t>
                      </a:r>
                      <a:r>
                        <a:rPr kumimoji="0" lang="en-US" sz="1400" b="0" i="0" u="none" strike="noStrike" cap="none" normalizeH="0" baseline="0" dirty="0" err="1" smtClean="0">
                          <a:ln>
                            <a:noFill/>
                          </a:ln>
                          <a:solidFill>
                            <a:schemeClr val="tx1"/>
                          </a:solidFill>
                          <a:effectLst/>
                          <a:latin typeface="Arial Unicode MS" pitchFamily="34" charset="-128"/>
                        </a:rPr>
                        <a:t>true</a:t>
                      </a:r>
                      <a:r>
                        <a:rPr kumimoji="0" lang="en-US" sz="1400" b="0" i="0" u="none" strike="noStrike" cap="none" normalizeH="0" baseline="0" dirty="0" smtClean="0">
                          <a:ln>
                            <a:noFill/>
                          </a:ln>
                          <a:solidFill>
                            <a:schemeClr val="tx1"/>
                          </a:solidFill>
                          <a:effectLst/>
                          <a:latin typeface="Arial Unicode MS" pitchFamily="34" charset="-128"/>
                        </a:rPr>
                        <a:t>                 </a:t>
                      </a:r>
                      <a:r>
                        <a:rPr kumimoji="0" lang="en-US" sz="1400" b="0" i="0" u="none" strike="noStrike" cap="none" normalizeH="0" baseline="0" dirty="0" err="1" smtClean="0">
                          <a:ln>
                            <a:noFill/>
                          </a:ln>
                          <a:solidFill>
                            <a:schemeClr val="tx1"/>
                          </a:solidFill>
                          <a:effectLst/>
                          <a:latin typeface="Arial Unicode MS" pitchFamily="34" charset="-128"/>
                        </a:rPr>
                        <a:t>true</a:t>
                      </a:r>
                      <a:r>
                        <a:rPr kumimoji="0" lang="en-US" sz="1400" b="0"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a:t>
                      </a:r>
                      <a:r>
                        <a:rPr kumimoji="0" lang="en-US" sz="1400" b="0" i="0" u="none" strike="noStrike" cap="none" normalizeH="0" baseline="0" dirty="0" err="1" smtClean="0">
                          <a:ln>
                            <a:noFill/>
                          </a:ln>
                          <a:solidFill>
                            <a:schemeClr val="tx1"/>
                          </a:solidFill>
                          <a:effectLst/>
                          <a:latin typeface="Arial Unicode MS" pitchFamily="34" charset="-128"/>
                        </a:rPr>
                        <a:t>true</a:t>
                      </a:r>
                      <a:r>
                        <a:rPr kumimoji="0" lang="en-US" sz="1400" b="0" i="0" u="none" strike="noStrike" cap="none" normalizeH="0" baseline="0" dirty="0" smtClean="0">
                          <a:ln>
                            <a:noFill/>
                          </a:ln>
                          <a:solidFill>
                            <a:schemeClr val="tx1"/>
                          </a:solidFill>
                          <a:effectLst/>
                          <a:latin typeface="Arial Unicode MS" pitchFamily="34" charset="-128"/>
                        </a:rPr>
                        <a:t>                 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false               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false               </a:t>
                      </a:r>
                      <a:r>
                        <a:rPr kumimoji="0" lang="en-US" sz="1400" b="0" i="0" u="none" strike="noStrike" cap="none" normalizeH="0" baseline="0" dirty="0" err="1" smtClean="0">
                          <a:ln>
                            <a:noFill/>
                          </a:ln>
                          <a:solidFill>
                            <a:schemeClr val="tx1"/>
                          </a:solidFill>
                          <a:effectLst/>
                          <a:latin typeface="Arial Unicode MS" pitchFamily="34" charset="-128"/>
                        </a:rPr>
                        <a:t>false</a:t>
                      </a:r>
                      <a:endParaRPr kumimoji="0" lang="en-US" sz="14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true                </a:t>
                      </a:r>
                      <a:r>
                        <a:rPr kumimoji="0" lang="en-US" sz="1400" b="0" i="0" u="none" strike="noStrike" cap="none" normalizeH="0" baseline="0" dirty="0" err="1" smtClean="0">
                          <a:ln>
                            <a:noFill/>
                          </a:ln>
                          <a:solidFill>
                            <a:schemeClr val="tx1"/>
                          </a:solidFill>
                          <a:effectLst/>
                          <a:latin typeface="Arial Unicode MS" pitchFamily="34" charset="-128"/>
                        </a:rPr>
                        <a:t>true</a:t>
                      </a:r>
                      <a:endParaRPr kumimoji="0" lang="en-US" sz="1400" b="0" i="0" u="none" strike="noStrike" cap="none" normalizeH="0" baseline="0" dirty="0" smtClean="0">
                        <a:ln>
                          <a:noFill/>
                        </a:ln>
                        <a:solidFill>
                          <a:schemeClr val="tx1"/>
                        </a:solidFill>
                        <a:effectLst/>
                        <a:latin typeface="Arial Unicode MS" pitchFamily="34"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true                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a:t>
                      </a:r>
                      <a:r>
                        <a:rPr kumimoji="0" lang="en-US" sz="1400" b="0" i="0" u="none" strike="noStrike" cap="none" normalizeH="0" baseline="0" dirty="0" err="1" smtClean="0">
                          <a:ln>
                            <a:noFill/>
                          </a:ln>
                          <a:solidFill>
                            <a:schemeClr val="tx1"/>
                          </a:solidFill>
                          <a:effectLst/>
                          <a:latin typeface="Arial Unicode MS" pitchFamily="34" charset="-128"/>
                        </a:rPr>
                        <a:t>false</a:t>
                      </a:r>
                      <a:r>
                        <a:rPr kumimoji="0" lang="en-US" sz="1400" b="0" i="0" u="none" strike="noStrike" cap="none" normalizeH="0" baseline="0" dirty="0" smtClean="0">
                          <a:ln>
                            <a:noFill/>
                          </a:ln>
                          <a:solidFill>
                            <a:schemeClr val="tx1"/>
                          </a:solidFill>
                          <a:effectLst/>
                          <a:latin typeface="Arial Unicode MS" pitchFamily="34" charset="-128"/>
                        </a:rPr>
                        <a:t>              true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a:t>
                      </a:r>
                      <a:r>
                        <a:rPr kumimoji="0" lang="en-US" sz="1400" b="0" i="0" u="none" strike="noStrike" cap="none" normalizeH="0" baseline="0" dirty="0" err="1" smtClean="0">
                          <a:ln>
                            <a:noFill/>
                          </a:ln>
                          <a:solidFill>
                            <a:schemeClr val="tx1"/>
                          </a:solidFill>
                          <a:effectLst/>
                          <a:latin typeface="Arial Unicode MS" pitchFamily="34" charset="-128"/>
                        </a:rPr>
                        <a:t>false</a:t>
                      </a:r>
                      <a:r>
                        <a:rPr kumimoji="0" lang="en-US" sz="1400" b="0" i="0" u="none" strike="noStrike" cap="none" normalizeH="0" baseline="0" dirty="0" smtClean="0">
                          <a:ln>
                            <a:noFill/>
                          </a:ln>
                          <a:solidFill>
                            <a:schemeClr val="tx1"/>
                          </a:solidFill>
                          <a:effectLst/>
                          <a:latin typeface="Arial Unicode MS" pitchFamily="34" charset="-128"/>
                        </a:rPr>
                        <a:t>              </a:t>
                      </a:r>
                      <a:r>
                        <a:rPr kumimoji="0" lang="en-US" sz="1400" b="0" i="0" u="none" strike="noStrike" cap="none" normalizeH="0" baseline="0" dirty="0" err="1" smtClean="0">
                          <a:ln>
                            <a:noFill/>
                          </a:ln>
                          <a:solidFill>
                            <a:schemeClr val="tx1"/>
                          </a:solidFill>
                          <a:effectLst/>
                          <a:latin typeface="Arial Unicode MS" pitchFamily="34" charset="-128"/>
                        </a:rPr>
                        <a:t>false</a:t>
                      </a:r>
                      <a:endParaRPr kumimoji="0" lang="en-US" sz="1400" b="0"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true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Unicode MS" pitchFamily="34" charset="-128"/>
                        </a:rPr>
                        <a:t>false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 name="Rectangle 3"/>
          <p:cNvSpPr txBox="1">
            <a:spLocks noChangeArrowheads="1"/>
          </p:cNvSpPr>
          <p:nvPr/>
        </p:nvSpPr>
        <p:spPr bwMode="auto">
          <a:xfrm>
            <a:off x="304800" y="5181600"/>
            <a:ext cx="2971800" cy="533400"/>
          </a:xfrm>
          <a:prstGeom prst="rect">
            <a:avLst/>
          </a:prstGeom>
          <a:noFill/>
          <a:ln w="9525">
            <a:noFill/>
            <a:miter lim="800000"/>
            <a:headEnd/>
            <a:tailEnd/>
          </a:ln>
          <a:effectLst/>
        </p:spPr>
        <p:txBody>
          <a:bodyPr/>
          <a:lstStyle/>
          <a:p>
            <a:pPr marL="342900" indent="-342900">
              <a:spcBef>
                <a:spcPct val="20000"/>
              </a:spcBef>
              <a:defRPr/>
            </a:pPr>
            <a:r>
              <a:rPr lang="en-US" sz="2400" i="1" kern="0" dirty="0">
                <a:solidFill>
                  <a:schemeClr val="accent6"/>
                </a:solidFill>
                <a:latin typeface="+mn-lt"/>
              </a:rPr>
              <a:t>How many policies?</a:t>
            </a:r>
            <a:endParaRPr lang="en-US" sz="2400" i="1" kern="0" baseline="-25000" dirty="0">
              <a:solidFill>
                <a:schemeClr val="accent6"/>
              </a:solidFill>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8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8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Lecture Overview</a:t>
            </a:r>
          </a:p>
        </p:txBody>
      </p:sp>
      <p:sp>
        <p:nvSpPr>
          <p:cNvPr id="18435" name="Rectangle 3"/>
          <p:cNvSpPr>
            <a:spLocks noGrp="1" noChangeArrowheads="1"/>
          </p:cNvSpPr>
          <p:nvPr>
            <p:ph type="body" idx="1"/>
          </p:nvPr>
        </p:nvSpPr>
        <p:spPr>
          <a:xfrm>
            <a:off x="395288" y="1268413"/>
            <a:ext cx="8458200" cy="4495800"/>
          </a:xfrm>
        </p:spPr>
        <p:txBody>
          <a:bodyPr/>
          <a:lstStyle/>
          <a:p>
            <a:pPr eaLnBrk="1" hangingPunct="1">
              <a:spcBef>
                <a:spcPct val="0"/>
              </a:spcBef>
              <a:buFontTx/>
              <a:buChar char="•"/>
            </a:pPr>
            <a:r>
              <a:rPr lang="en-US" sz="4000" smtClean="0">
                <a:solidFill>
                  <a:schemeClr val="bg2"/>
                </a:solidFill>
              </a:rPr>
              <a:t>Recap </a:t>
            </a:r>
          </a:p>
          <a:p>
            <a:pPr eaLnBrk="1" hangingPunct="1">
              <a:spcBef>
                <a:spcPct val="0"/>
              </a:spcBef>
              <a:buFontTx/>
              <a:buChar char="•"/>
            </a:pPr>
            <a:r>
              <a:rPr lang="en-US" sz="4000" smtClean="0">
                <a:solidFill>
                  <a:schemeClr val="hlink"/>
                </a:solidFill>
              </a:rPr>
              <a:t>Sequential Decisions</a:t>
            </a:r>
          </a:p>
          <a:p>
            <a:pPr eaLnBrk="1" hangingPunct="1">
              <a:buFontTx/>
              <a:buChar char="•"/>
            </a:pPr>
            <a:r>
              <a:rPr lang="en-US" sz="4000" smtClean="0"/>
              <a:t>Finding Optimal Policies</a:t>
            </a:r>
          </a:p>
          <a:p>
            <a:pPr eaLnBrk="1" hangingPunct="1"/>
            <a:endParaRPr lang="en-US" sz="4000" smtClean="0">
              <a:solidFill>
                <a:schemeClr val="bg2"/>
              </a:solidFill>
            </a:endParaRPr>
          </a:p>
          <a:p>
            <a:pPr eaLnBrk="1" hangingPunct="1">
              <a:buFontTx/>
              <a:buChar char="•"/>
            </a:pPr>
            <a:endParaRPr lang="en-US" sz="4000" smtClean="0">
              <a:solidFill>
                <a:schemeClr val="bg2"/>
              </a:solidFill>
            </a:endParaRPr>
          </a:p>
          <a:p>
            <a:pPr eaLnBrk="1" hangingPunct="1"/>
            <a:endParaRPr lang="en-US" sz="4000" smtClean="0">
              <a:solidFill>
                <a:schemeClr val="bg2"/>
              </a:solidFill>
            </a:endParaRPr>
          </a:p>
          <a:p>
            <a:pPr eaLnBrk="1" hangingPunct="1"/>
            <a:endParaRPr lang="en-US" sz="4000" smtClean="0">
              <a:solidFill>
                <a:schemeClr val="bg2"/>
              </a:solidFill>
            </a:endParaRPr>
          </a:p>
          <a:p>
            <a:pPr eaLnBrk="1" hangingPunct="1">
              <a:buFontTx/>
              <a:buChar char="•"/>
            </a:pPr>
            <a:endParaRPr lang="en-US" sz="4000" smtClean="0">
              <a:solidFill>
                <a:schemeClr val="bg2"/>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808080"/>
      </a:hlink>
      <a:folHlink>
        <a:srgbClr val="B2B2B2"/>
      </a:folHlink>
    </a:clrScheme>
    <a:fontScheme name="1_Default Design">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8080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8747</TotalTime>
  <Words>1368</Words>
  <Application>Microsoft Office PowerPoint</Application>
  <PresentationFormat>On-screen Show (4:3)</PresentationFormat>
  <Paragraphs>300</Paragraphs>
  <Slides>20</Slides>
  <Notes>19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Arial Unicode MS</vt:lpstr>
      <vt:lpstr>Wingdings</vt:lpstr>
      <vt:lpstr>Times New Roman</vt:lpstr>
      <vt:lpstr>cmmi10</vt:lpstr>
      <vt:lpstr>Helvetica</vt:lpstr>
      <vt:lpstr>cmsy10</vt:lpstr>
      <vt:lpstr>Symbol</vt:lpstr>
      <vt:lpstr>msam10</vt:lpstr>
      <vt:lpstr>1_Default Design</vt:lpstr>
      <vt:lpstr>Slide 1</vt:lpstr>
      <vt:lpstr>Slide 2</vt:lpstr>
      <vt:lpstr>Lecture Overview</vt:lpstr>
      <vt:lpstr>Sequential decision problems </vt:lpstr>
      <vt:lpstr>Sequential decisions : Simplest possible </vt:lpstr>
      <vt:lpstr>Policies for Sequential Decision Problem: Intro </vt:lpstr>
      <vt:lpstr>Sequential decision problems: “complete” Example </vt:lpstr>
      <vt:lpstr>Policies for Sequential Decision Problems </vt:lpstr>
      <vt:lpstr>Lecture Overview</vt:lpstr>
      <vt:lpstr>When does a possible world satisfy a policy? </vt:lpstr>
      <vt:lpstr>When does a possible world satisfy a policy? </vt:lpstr>
      <vt:lpstr>Expected Value of a Policy </vt:lpstr>
      <vt:lpstr>Lecture Overview</vt:lpstr>
      <vt:lpstr>Complexity of finding the optimal policy: how many policies? </vt:lpstr>
      <vt:lpstr>Finding the optimal policy more efficiently: VE</vt:lpstr>
      <vt:lpstr>Eliminate the decision Variables: step3 details</vt:lpstr>
      <vt:lpstr>VE elimination reduces complexity of finding the optimal policy </vt:lpstr>
      <vt:lpstr>Slide 18</vt:lpstr>
      <vt:lpstr>Learning Goals for today’s class</vt:lpstr>
      <vt:lpstr>Last class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Carenini</dc:creator>
  <cp:lastModifiedBy>Carenini</cp:lastModifiedBy>
  <cp:revision>30</cp:revision>
  <dcterms:created xsi:type="dcterms:W3CDTF">2008-04-07T17:41:19Z</dcterms:created>
  <dcterms:modified xsi:type="dcterms:W3CDTF">2010-04-13T04:19:16Z</dcterms:modified>
</cp:coreProperties>
</file>