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280" r:id="rId4"/>
    <p:sldId id="259" r:id="rId5"/>
    <p:sldId id="261" r:id="rId6"/>
    <p:sldId id="263" r:id="rId7"/>
    <p:sldId id="281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4" r:id="rId17"/>
    <p:sldId id="273" r:id="rId18"/>
    <p:sldId id="274" r:id="rId19"/>
    <p:sldId id="275" r:id="rId20"/>
    <p:sldId id="276" r:id="rId21"/>
    <p:sldId id="277" r:id="rId22"/>
    <p:sldId id="278" r:id="rId23"/>
    <p:sldId id="285" r:id="rId24"/>
    <p:sldId id="286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55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577F56C-C0E6-441B-B0C6-FCA1448F4889}" type="datetimeFigureOut">
              <a:rPr lang="en-US"/>
              <a:pPr>
                <a:defRPr/>
              </a:pPr>
              <a:t>4/9/2010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1B5A273-CBF6-4F9D-B654-CC32B9985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969FC-0861-4D8B-9270-A6664A3F9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CBC991-2A8F-4FD2-A5CF-17FFFD466A8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b="1" dirty="0" smtClean="0"/>
              <a:t>Lecture 33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72B627-E021-4CEC-830E-90D3D29EE38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FCB360-C1D9-49ED-9457-54DE8B051C2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Representing Actions: Decision Variables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CC57A8-A716-4337-B3AF-2A4D6C34A68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Add worlds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0D8AC6-B5A4-4BA3-8563-6CB461EABEA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When you generalize always ask yourself…. Can I still express the basic case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using a </a:t>
            </a:r>
            <a:r>
              <a:rPr lang="en-US" smtClean="0">
                <a:solidFill>
                  <a:schemeClr val="accent2"/>
                </a:solidFill>
              </a:rPr>
              <a:t>boolean</a:t>
            </a:r>
            <a:r>
              <a:rPr lang="en-US" smtClean="0"/>
              <a:t> utility function:</a:t>
            </a:r>
          </a:p>
          <a:p>
            <a:pPr lvl="1" eaLnBrk="1" hangingPunct="1"/>
            <a:r>
              <a:rPr lang="en-US" smtClean="0"/>
              <a:t>worlds that satisfy the goal have utility 1</a:t>
            </a:r>
          </a:p>
          <a:p>
            <a:pPr lvl="1" eaLnBrk="1" hangingPunct="1"/>
            <a:r>
              <a:rPr lang="en-US" smtClean="0"/>
              <a:t>other worlds have utility 0</a:t>
            </a:r>
            <a:endParaRPr lang="en-US" sz="10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62E4-B097-4C4F-9124-AC1764841B6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Expected utility of WP and SW is 35 * 0.2  + 95 * 0.8 = 83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CB253-5958-4A56-A436-CE32547FBC6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A </a:t>
            </a:r>
            <a:r>
              <a:rPr lang="en-US" smtClean="0">
                <a:solidFill>
                  <a:schemeClr val="accent2"/>
                </a:solidFill>
              </a:rPr>
              <a:t>possible world</a:t>
            </a:r>
            <a:r>
              <a:rPr lang="en-US" smtClean="0"/>
              <a:t> specifies a value for each random variable and each decision variable.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151A2-191A-4832-9F1E-8C29274BD52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A </a:t>
            </a:r>
            <a:r>
              <a:rPr lang="en-US" smtClean="0">
                <a:solidFill>
                  <a:schemeClr val="accent2"/>
                </a:solidFill>
              </a:rPr>
              <a:t>possible world</a:t>
            </a:r>
            <a:r>
              <a:rPr lang="en-US" smtClean="0"/>
              <a:t> specifies a value for each random variable and each decision variable.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F206E6-1774-49C9-86E0-CDC7FAA294F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2C009-B194-4629-8B73-2B92716472F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shows explicitly which nodes affect whether there is an accident.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13B48-B214-455F-9892-D0F7D0A933D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pXi  includes the decision nodes !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39B777-ACC6-44C3-93A1-5B0EEE5B82E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24F994-33B5-4249-A9BC-CA712B930E7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B4AF0-CEA2-4BA1-AFE9-268D9714D54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A6B7C7-A57A-49FA-85E6-7F41218CA23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E711F61C-5818-4F60-999C-94BF637F67CA}" type="slidenum">
              <a:rPr lang="en-US" smtClean="0"/>
              <a:pPr defTabSz="911225"/>
              <a:t>23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9DABE6-B1FC-4531-A10D-DAD6FAE912A4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One-off decisions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Sequential Decisions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13F37196-3242-4B77-9D34-98567B39A0BC}" type="slidenum">
              <a:rPr lang="en-US" smtClean="0"/>
              <a:pPr defTabSz="911225"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2250" indent="-222250" eaLnBrk="1" hangingPunct="1"/>
            <a:r>
              <a:rPr lang="en-US" smtClean="0"/>
              <a:t>R&amp;R Sys  Representation and reasoning Systems</a:t>
            </a:r>
          </a:p>
          <a:p>
            <a:pPr marL="222250" indent="-222250" eaLnBrk="1" hangingPunct="1"/>
            <a:r>
              <a:rPr lang="en-US" smtClean="0"/>
              <a:t>Each cell is a R&amp;R system</a:t>
            </a:r>
          </a:p>
          <a:p>
            <a:pPr marL="222250" indent="-22225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F2672-8451-491A-B529-55F99067BE0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Goal Under Uncertainty</a:t>
            </a:r>
          </a:p>
          <a:p>
            <a:pPr lvl="1" eaLnBrk="1" hangingPunct="1"/>
            <a:r>
              <a:rPr lang="en-US" smtClean="0"/>
              <a:t>A possible world in which some proposition are true</a:t>
            </a:r>
          </a:p>
          <a:p>
            <a:pPr lvl="1" eaLnBrk="1" hangingPunct="1"/>
            <a:r>
              <a:rPr lang="en-US" smtClean="0"/>
              <a:t>More powerful: each possible world has associated a utility, the agent 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From KLB this is likely: one of the main reasons to represent the world probabilistically is to be able to use these beliefs as the basis for making decisions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A diagnostic advisor. What is the most likely faulty component of a system?</a:t>
            </a:r>
          </a:p>
          <a:p>
            <a:pPr lvl="1" eaLnBrk="1" hangingPunct="1"/>
            <a:r>
              <a:rPr lang="en-US" smtClean="0"/>
              <a:t>What is the most likely diagnosis for a patient? 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Autonomous system</a:t>
            </a:r>
          </a:p>
          <a:p>
            <a:pPr lvl="1" eaLnBrk="1" hangingPunct="1"/>
            <a:r>
              <a:rPr lang="en-US" smtClean="0"/>
              <a:t>What is the best treatment for a patient (given a prob distribution for the diseases)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z="10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8333D-F0C5-435D-AF0E-24A478EDD07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One-off decisions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Sequential Decisions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1B18F-CBBC-4049-ADB0-2FE123BF09C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0E2D26-DECC-479A-B419-3E61B7BBDED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AAD3E7-552E-4876-95C5-39A422FF7C3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Notice in this scenario all decisions precede the random variable(s). We can treat them as a single macro action</a:t>
            </a:r>
          </a:p>
          <a:p>
            <a:pPr eaLnBrk="1" hangingPunct="1"/>
            <a:r>
              <a:rPr lang="en-US" smtClean="0"/>
              <a:t>We start with this kind of scenario to introduce key ideas and techniques</a:t>
            </a:r>
          </a:p>
          <a:p>
            <a:pPr eaLnBrk="1" hangingPunct="1"/>
            <a:r>
              <a:rPr lang="en-US" smtClean="0"/>
              <a:t>ONE-OFF DECISIONS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3B4CF7-EFEE-4E3B-915C-5AE9EEF30A7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Representing Actions: Decision Variables</a:t>
            </a:r>
          </a:p>
          <a:p>
            <a:pPr marL="0" lvl="1" eaLnBrk="1" hangingPunct="1"/>
            <a:r>
              <a:rPr lang="en-US" smtClean="0"/>
              <a:t>The probability of a proposition is undefined unless you condition on the values of all decision variables.</a:t>
            </a:r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597C9F4-D277-48C8-B1F1-A1FA28250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6A52D9-5770-4EE3-88F5-DE9463D50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DB6252-C2A7-40E9-B9C4-7D8B331AE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4D3078-6092-43AB-B7DA-4990DDD99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B5A9E0-7EB5-4FF0-AEB5-1FBEA79D2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A4F305-9193-42A4-85D9-EEECBDF85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3DC875-25F3-4B98-B29A-145DD351E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842080-8267-49D3-A51E-31FBCEF5A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FED80-5205-497D-A57F-EAEBD5BF7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D99C34-7C11-4721-9FED-B5532851C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1EF3B6-53F5-4F18-B7AB-5A13C3405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0E7CC5-623D-444E-8611-37731736A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DBDFAFE-9810-4C5B-B31E-6BDE79F8E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wmf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chemeClr val="accent2"/>
                </a:solidFill>
                <a:latin typeface="Arial Unicode MS" pitchFamily="34" charset="-128"/>
              </a:rPr>
              <a:t>Decision Theory: Single Stage Decisions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Arial Unicode MS" pitchFamily="34" charset="-128"/>
              </a:rPr>
              <a:t>Computer Science cpsc322, Lecture 33</a:t>
            </a:r>
          </a:p>
          <a:p>
            <a:pPr algn="ctr">
              <a:spcBef>
                <a:spcPct val="50000"/>
              </a:spcBef>
            </a:pPr>
            <a:r>
              <a:rPr lang="en-US" sz="2800" b="1" i="1" dirty="0">
                <a:latin typeface="Arial Unicode MS" pitchFamily="34" charset="-128"/>
              </a:rPr>
              <a:t>(Textbook </a:t>
            </a:r>
            <a:r>
              <a:rPr lang="en-US" sz="2800" b="1" i="1" dirty="0" err="1">
                <a:latin typeface="Arial Unicode MS" pitchFamily="34" charset="-128"/>
              </a:rPr>
              <a:t>Chpt</a:t>
            </a:r>
            <a:r>
              <a:rPr lang="en-US" sz="2800" b="1" i="1" dirty="0">
                <a:latin typeface="Arial Unicode MS" pitchFamily="34" charset="-128"/>
              </a:rPr>
              <a:t> 9.2)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April 9,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Intro 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One-Off Decision Problems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Utilities / Preferences and </a:t>
            </a:r>
            <a:r>
              <a:rPr lang="en-US" sz="4000" smtClean="0">
                <a:solidFill>
                  <a:schemeClr val="tx2"/>
                </a:solidFill>
              </a:rPr>
              <a:t>Optimal Decision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Single stage Decision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6250"/>
            <a:ext cx="8839200" cy="468313"/>
          </a:xfrm>
        </p:spPr>
        <p:txBody>
          <a:bodyPr/>
          <a:lstStyle/>
          <a:p>
            <a:pPr eaLnBrk="1" hangingPunct="1"/>
            <a:r>
              <a:rPr lang="en-US" sz="3200" b="0" smtClean="0"/>
              <a:t>What are the optimal decisions for our Robot?</a:t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820150" cy="4495800"/>
          </a:xfrm>
        </p:spPr>
        <p:txBody>
          <a:bodyPr/>
          <a:lstStyle/>
          <a:p>
            <a:pPr eaLnBrk="1" hangingPunct="1"/>
            <a:r>
              <a:rPr lang="en-US" smtClean="0"/>
              <a:t>It all depends on how </a:t>
            </a:r>
            <a:r>
              <a:rPr lang="en-US" smtClean="0">
                <a:solidFill>
                  <a:schemeClr val="accent2"/>
                </a:solidFill>
              </a:rPr>
              <a:t>happy</a:t>
            </a:r>
            <a:r>
              <a:rPr lang="en-US" smtClean="0"/>
              <a:t> the agent is in different situations.</a:t>
            </a:r>
          </a:p>
          <a:p>
            <a:pPr eaLnBrk="1" hangingPunct="1"/>
            <a:r>
              <a:rPr lang="en-US" smtClean="0"/>
              <a:t>For sure getting to the room is better than not getting there….. but we need to consider other factors..</a:t>
            </a:r>
          </a:p>
        </p:txBody>
      </p:sp>
      <p:grpSp>
        <p:nvGrpSpPr>
          <p:cNvPr id="6152" name="Group 7"/>
          <p:cNvGrpSpPr>
            <a:grpSpLocks/>
          </p:cNvGrpSpPr>
          <p:nvPr/>
        </p:nvGrpSpPr>
        <p:grpSpPr bwMode="auto">
          <a:xfrm>
            <a:off x="684213" y="2971800"/>
            <a:ext cx="7380287" cy="3429000"/>
            <a:chOff x="684213" y="2971800"/>
            <a:chExt cx="7380287" cy="3429000"/>
          </a:xfrm>
        </p:grpSpPr>
        <p:pic>
          <p:nvPicPr>
            <p:cNvPr id="615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4213" y="3141663"/>
              <a:ext cx="7380287" cy="3095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5715000" y="2971800"/>
              <a:ext cx="1828800" cy="3429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720725"/>
          </a:xfrm>
        </p:spPr>
        <p:txBody>
          <a:bodyPr/>
          <a:lstStyle/>
          <a:p>
            <a:pPr eaLnBrk="1" hangingPunct="1"/>
            <a:r>
              <a:rPr lang="en-US" sz="3200" b="0" smtClean="0"/>
              <a:t>Utility / Preferences</a:t>
            </a:r>
          </a:p>
        </p:txBody>
      </p:sp>
      <p:sp>
        <p:nvSpPr>
          <p:cNvPr id="7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85800"/>
            <a:ext cx="8820150" cy="136842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Utility</a:t>
            </a:r>
            <a:r>
              <a:rPr lang="en-US" smtClean="0"/>
              <a:t>: a measure of desirability of possible worlds to an agent</a:t>
            </a:r>
          </a:p>
          <a:p>
            <a:pPr lvl="1" eaLnBrk="1" hangingPunct="1"/>
            <a:r>
              <a:rPr lang="en-US" smtClean="0"/>
              <a:t>Let </a:t>
            </a:r>
            <a:r>
              <a:rPr lang="en-US" i="1" smtClean="0"/>
              <a:t>U</a:t>
            </a:r>
            <a:r>
              <a:rPr lang="en-US" smtClean="0"/>
              <a:t> be a real-valued function such that </a:t>
            </a:r>
            <a:r>
              <a:rPr lang="en-US" i="1" smtClean="0"/>
              <a:t>U </a:t>
            </a:r>
            <a:r>
              <a:rPr lang="en-US" smtClean="0"/>
              <a:t>(</a:t>
            </a:r>
            <a:r>
              <a:rPr lang="en-US" i="1" smtClean="0">
                <a:latin typeface="cmmi10" pitchFamily="34" charset="0"/>
              </a:rPr>
              <a:t>w</a:t>
            </a:r>
            <a:r>
              <a:rPr lang="en-US" smtClean="0"/>
              <a:t>) represents an agent's degree of preference for world </a:t>
            </a:r>
            <a:r>
              <a:rPr lang="en-US" i="1" smtClean="0">
                <a:latin typeface="cmmi10" pitchFamily="34" charset="0"/>
              </a:rPr>
              <a:t>w</a:t>
            </a:r>
            <a:r>
              <a:rPr lang="en-US" smtClean="0">
                <a:latin typeface="cmmi10" pitchFamily="34" charset="0"/>
              </a:rPr>
              <a:t> </a:t>
            </a:r>
            <a:r>
              <a:rPr lang="en-US" smtClean="0"/>
              <a:t>.</a:t>
            </a:r>
          </a:p>
        </p:txBody>
      </p:sp>
      <p:sp>
        <p:nvSpPr>
          <p:cNvPr id="77839" name="Rectangle 15"/>
          <p:cNvSpPr>
            <a:spLocks noChangeArrowheads="1"/>
          </p:cNvSpPr>
          <p:nvPr/>
        </p:nvSpPr>
        <p:spPr bwMode="auto">
          <a:xfrm>
            <a:off x="250825" y="2667000"/>
            <a:ext cx="88931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Would this </a:t>
            </a: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be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a reasonable utility function for our </a:t>
            </a: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Robot?</a:t>
            </a:r>
            <a:endParaRPr lang="en-US" sz="2400" dirty="0">
              <a:latin typeface="Arial Unicode MS" pitchFamily="34" charset="-128"/>
            </a:endParaRPr>
          </a:p>
        </p:txBody>
      </p:sp>
      <p:graphicFrame>
        <p:nvGraphicFramePr>
          <p:cNvPr id="19" name="Group 4"/>
          <p:cNvGraphicFramePr>
            <a:graphicFrameLocks noGrp="1"/>
          </p:cNvGraphicFramePr>
          <p:nvPr/>
        </p:nvGraphicFramePr>
        <p:xfrm>
          <a:off x="609600" y="3429000"/>
          <a:ext cx="8305799" cy="2657856"/>
        </p:xfrm>
        <a:graphic>
          <a:graphicData uri="http://schemas.openxmlformats.org/drawingml/2006/table">
            <a:tbl>
              <a:tblPr/>
              <a:tblGrid>
                <a:gridCol w="3352799"/>
                <a:gridCol w="762000"/>
                <a:gridCol w="4191000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World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w0,  moderate damage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w1, reaches room, quick, extra weight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w2,  moderate damage, low energy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w3,  reaches room, slow, extra weight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w4, severe damage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w5, reaches room, quick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w6,  severe damage, low energy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w7,  reaches room, slow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588375" cy="720725"/>
          </a:xfrm>
        </p:spPr>
        <p:txBody>
          <a:bodyPr/>
          <a:lstStyle/>
          <a:p>
            <a:pPr eaLnBrk="1" hangingPunct="1"/>
            <a:r>
              <a:rPr lang="en-US" sz="3200" b="0" smtClean="0"/>
              <a:t>Utility: Simple Goals</a:t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8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820150" cy="4949825"/>
          </a:xfrm>
        </p:spPr>
        <p:txBody>
          <a:bodyPr/>
          <a:lstStyle/>
          <a:p>
            <a:pPr lvl="1" eaLnBrk="1" hangingPunct="1"/>
            <a:r>
              <a:rPr lang="en-US" sz="2800" smtClean="0">
                <a:solidFill>
                  <a:schemeClr val="accent2"/>
                </a:solidFill>
              </a:rPr>
              <a:t>Can simple (boolean) goals</a:t>
            </a:r>
            <a:r>
              <a:rPr lang="en-US" sz="2800" smtClean="0"/>
              <a:t> still be specified? 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endParaRPr lang="en-US" sz="2400" smtClean="0"/>
          </a:p>
        </p:txBody>
      </p:sp>
      <p:graphicFrame>
        <p:nvGraphicFramePr>
          <p:cNvPr id="79876" name="Group 4"/>
          <p:cNvGraphicFramePr>
            <a:graphicFrameLocks noGrp="1"/>
          </p:cNvGraphicFramePr>
          <p:nvPr/>
        </p:nvGraphicFramePr>
        <p:xfrm>
          <a:off x="2484438" y="2205038"/>
          <a:ext cx="4152900" cy="2571750"/>
        </p:xfrm>
        <a:graphic>
          <a:graphicData uri="http://schemas.openxmlformats.org/drawingml/2006/table">
            <a:tbl>
              <a:tblPr/>
              <a:tblGrid>
                <a:gridCol w="3244850"/>
                <a:gridCol w="908050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true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217025" cy="900113"/>
          </a:xfrm>
        </p:spPr>
        <p:txBody>
          <a:bodyPr/>
          <a:lstStyle/>
          <a:p>
            <a:pPr eaLnBrk="1" hangingPunct="1"/>
            <a:r>
              <a:rPr lang="en-US" sz="3200" b="0" smtClean="0"/>
              <a:t>Optimal decisions: How to combine Utility with Probability</a:t>
            </a:r>
          </a:p>
        </p:txBody>
      </p:sp>
      <p:sp>
        <p:nvSpPr>
          <p:cNvPr id="9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458200" cy="863600"/>
          </a:xfrm>
        </p:spPr>
        <p:txBody>
          <a:bodyPr/>
          <a:lstStyle/>
          <a:p>
            <a:pPr eaLnBrk="1" hangingPunct="1"/>
            <a:r>
              <a:rPr lang="en-US" sz="2400" smtClean="0"/>
              <a:t>What is the utility of achieving a certain probability distribution over possible worlds?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381000" y="3657600"/>
            <a:ext cx="84582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It is its expected utility/value i.e., its average utility, weighting possible worlds by their probability.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0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pic>
        <p:nvPicPr>
          <p:cNvPr id="9236" name="Picture 5"/>
          <p:cNvPicPr>
            <a:picLocks noChangeAspect="1" noChangeArrowheads="1"/>
          </p:cNvPicPr>
          <p:nvPr/>
        </p:nvPicPr>
        <p:blipFill>
          <a:blip r:embed="rId4" cstate="print"/>
          <a:srcRect r="6346" b="44205"/>
          <a:stretch>
            <a:fillRect/>
          </a:stretch>
        </p:blipFill>
        <p:spPr bwMode="auto">
          <a:xfrm>
            <a:off x="755650" y="1916113"/>
            <a:ext cx="6911975" cy="172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237" name="Text Box 6"/>
          <p:cNvSpPr txBox="1">
            <a:spLocks noChangeArrowheads="1"/>
          </p:cNvSpPr>
          <p:nvPr/>
        </p:nvSpPr>
        <p:spPr bwMode="auto">
          <a:xfrm>
            <a:off x="7596188" y="1824038"/>
            <a:ext cx="466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35</a:t>
            </a:r>
          </a:p>
        </p:txBody>
      </p:sp>
      <p:sp>
        <p:nvSpPr>
          <p:cNvPr id="9238" name="Text Box 7"/>
          <p:cNvSpPr txBox="1">
            <a:spLocks noChangeArrowheads="1"/>
          </p:cNvSpPr>
          <p:nvPr/>
        </p:nvSpPr>
        <p:spPr bwMode="auto">
          <a:xfrm>
            <a:off x="7596188" y="2327275"/>
            <a:ext cx="466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95</a:t>
            </a:r>
          </a:p>
        </p:txBody>
      </p:sp>
      <p:sp>
        <p:nvSpPr>
          <p:cNvPr id="9239" name="Text Box 8"/>
          <p:cNvSpPr txBox="1">
            <a:spLocks noChangeArrowheads="1"/>
          </p:cNvSpPr>
          <p:nvPr/>
        </p:nvSpPr>
        <p:spPr bwMode="auto">
          <a:xfrm>
            <a:off x="4572000" y="1751013"/>
            <a:ext cx="536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0.2</a:t>
            </a:r>
          </a:p>
        </p:txBody>
      </p:sp>
      <p:sp>
        <p:nvSpPr>
          <p:cNvPr id="9240" name="Text Box 9"/>
          <p:cNvSpPr txBox="1">
            <a:spLocks noChangeArrowheads="1"/>
          </p:cNvSpPr>
          <p:nvPr/>
        </p:nvSpPr>
        <p:spPr bwMode="auto">
          <a:xfrm>
            <a:off x="3995738" y="2636838"/>
            <a:ext cx="3960812" cy="70167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0.8</a:t>
            </a:r>
          </a:p>
          <a:p>
            <a:endParaRPr lang="en-US" sz="2000" b="1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8675"/>
          </a:xfrm>
        </p:spPr>
        <p:txBody>
          <a:bodyPr/>
          <a:lstStyle/>
          <a:p>
            <a:pPr eaLnBrk="1" hangingPunct="1"/>
            <a:r>
              <a:rPr lang="en-US" sz="3200" b="0" smtClean="0"/>
              <a:t> Optimal decision in one-off decisions</a:t>
            </a:r>
          </a:p>
        </p:txBody>
      </p:sp>
      <p:sp>
        <p:nvSpPr>
          <p:cNvPr id="10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58200" cy="237648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smtClean="0"/>
              <a:t>Given a set of </a:t>
            </a:r>
            <a:r>
              <a:rPr lang="en-US" sz="2400" i="1" smtClean="0"/>
              <a:t>n</a:t>
            </a:r>
            <a:r>
              <a:rPr lang="en-US" sz="2400" smtClean="0"/>
              <a:t> decision variables </a:t>
            </a:r>
            <a:r>
              <a:rPr lang="en-US" sz="2400" i="1" smtClean="0"/>
              <a:t>var</a:t>
            </a:r>
            <a:r>
              <a:rPr lang="en-US" sz="2400" i="1" baseline="-25000" smtClean="0"/>
              <a:t>i </a:t>
            </a:r>
            <a:r>
              <a:rPr lang="en-US" sz="2400" smtClean="0"/>
              <a:t>(e.g., Wear Pads, Which Way), the agent can choose:</a:t>
            </a:r>
          </a:p>
          <a:p>
            <a:pPr eaLnBrk="1" hangingPunct="1"/>
            <a:r>
              <a:rPr lang="en-US" sz="2400" i="1" smtClean="0"/>
              <a:t>    D</a:t>
            </a:r>
            <a:r>
              <a:rPr lang="en-US" sz="2400" smtClean="0"/>
              <a:t> = </a:t>
            </a:r>
            <a:r>
              <a:rPr lang="en-US" sz="2400" i="1" smtClean="0"/>
              <a:t>d</a:t>
            </a:r>
            <a:r>
              <a:rPr lang="en-US" sz="2400" i="1" baseline="-25000" smtClean="0"/>
              <a:t>i</a:t>
            </a:r>
            <a:r>
              <a:rPr lang="en-US" sz="2400" smtClean="0"/>
              <a:t> for any </a:t>
            </a:r>
            <a:r>
              <a:rPr lang="en-US" sz="2400" i="1" smtClean="0"/>
              <a:t>d</a:t>
            </a:r>
            <a:r>
              <a:rPr lang="en-US" sz="2400" i="1" baseline="-25000" smtClean="0"/>
              <a:t>i</a:t>
            </a:r>
            <a:r>
              <a:rPr lang="en-US" sz="2400" smtClean="0"/>
              <a:t> </a:t>
            </a:r>
            <a:r>
              <a:rPr lang="en-US" sz="2400" smtClean="0">
                <a:latin typeface="cmsy10" pitchFamily="34" charset="0"/>
                <a:sym typeface="Mathematica1" pitchFamily="2" charset="2"/>
              </a:rPr>
              <a:t></a:t>
            </a:r>
            <a:r>
              <a:rPr lang="en-US" sz="2400" smtClean="0"/>
              <a:t> dom(</a:t>
            </a:r>
            <a:r>
              <a:rPr lang="en-US" sz="2400" i="1" smtClean="0"/>
              <a:t>var</a:t>
            </a:r>
            <a:r>
              <a:rPr lang="en-US" sz="2400" i="1" baseline="-25000" smtClean="0"/>
              <a:t>1</a:t>
            </a:r>
            <a:r>
              <a:rPr lang="en-US" sz="2400" smtClean="0"/>
              <a:t>) x .. x dom(</a:t>
            </a:r>
            <a:r>
              <a:rPr lang="en-US" sz="2400" i="1" smtClean="0"/>
              <a:t>var</a:t>
            </a:r>
            <a:r>
              <a:rPr lang="en-US" sz="2400" i="1" baseline="-25000" smtClean="0"/>
              <a:t>n</a:t>
            </a:r>
            <a:r>
              <a:rPr lang="en-US" sz="2400" smtClean="0"/>
              <a:t>) .</a:t>
            </a:r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eaLnBrk="1" hangingPunct="1"/>
            <a:endParaRPr lang="en-US" smtClean="0"/>
          </a:p>
        </p:txBody>
      </p:sp>
      <p:grpSp>
        <p:nvGrpSpPr>
          <p:cNvPr id="10252" name="Group 6"/>
          <p:cNvGrpSpPr>
            <a:grpSpLocks/>
          </p:cNvGrpSpPr>
          <p:nvPr/>
        </p:nvGrpSpPr>
        <p:grpSpPr bwMode="auto">
          <a:xfrm>
            <a:off x="838200" y="3124200"/>
            <a:ext cx="7380288" cy="3429000"/>
            <a:chOff x="684213" y="2971800"/>
            <a:chExt cx="7380287" cy="3429000"/>
          </a:xfrm>
        </p:grpSpPr>
        <p:pic>
          <p:nvPicPr>
            <p:cNvPr id="1026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4213" y="3141663"/>
              <a:ext cx="7380287" cy="3095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5715000" y="2971800"/>
              <a:ext cx="1828800" cy="3429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aphicFrame>
        <p:nvGraphicFramePr>
          <p:cNvPr id="10" name="Group 4"/>
          <p:cNvGraphicFramePr>
            <a:graphicFrameLocks noGrp="1"/>
          </p:cNvGraphicFramePr>
          <p:nvPr/>
        </p:nvGraphicFramePr>
        <p:xfrm>
          <a:off x="6172200" y="2286000"/>
          <a:ext cx="2743200" cy="1648178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180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Wear Pads        Which 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3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                       short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                       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                     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                    long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8675"/>
          </a:xfrm>
        </p:spPr>
        <p:txBody>
          <a:bodyPr/>
          <a:lstStyle/>
          <a:p>
            <a:pPr eaLnBrk="1" hangingPunct="1"/>
            <a:r>
              <a:rPr lang="en-US" sz="3200" b="0" smtClean="0"/>
              <a:t> Optimal decision: Maximize Expected Utility</a:t>
            </a:r>
          </a:p>
        </p:txBody>
      </p:sp>
      <p:sp>
        <p:nvSpPr>
          <p:cNvPr id="112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8001000" cy="17526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smtClean="0"/>
              <a:t>The </a:t>
            </a:r>
            <a:r>
              <a:rPr lang="en-US" sz="2400" smtClean="0">
                <a:solidFill>
                  <a:schemeClr val="accent2"/>
                </a:solidFill>
              </a:rPr>
              <a:t>expected utility</a:t>
            </a:r>
            <a:r>
              <a:rPr lang="en-US" sz="2400" smtClean="0"/>
              <a:t> of decision </a:t>
            </a:r>
            <a:r>
              <a:rPr lang="en-US" sz="2400" i="1" smtClean="0"/>
              <a:t>D</a:t>
            </a:r>
            <a:r>
              <a:rPr lang="en-US" sz="2400" smtClean="0"/>
              <a:t> = </a:t>
            </a:r>
            <a:r>
              <a:rPr lang="en-US" sz="2400" i="1" smtClean="0"/>
              <a:t>d</a:t>
            </a:r>
            <a:r>
              <a:rPr lang="en-US" sz="2400" i="1" baseline="-25000" smtClean="0"/>
              <a:t>i</a:t>
            </a:r>
            <a:r>
              <a:rPr lang="en-US" sz="2400" smtClean="0"/>
              <a:t> is </a:t>
            </a:r>
            <a:endParaRPr lang="en-US" smtClean="0"/>
          </a:p>
          <a:p>
            <a:pPr eaLnBrk="1" hangingPunct="1">
              <a:lnSpc>
                <a:spcPct val="115000"/>
              </a:lnSpc>
            </a:pPr>
            <a:r>
              <a:rPr lang="en-US" smtClean="0">
                <a:latin typeface="Castellar" pitchFamily="18" charset="0"/>
                <a:ea typeface="Arial Unicode MS" pitchFamily="34" charset="-128"/>
                <a:cs typeface="Arial Unicode MS" pitchFamily="34" charset="-128"/>
              </a:rPr>
              <a:t>E</a:t>
            </a:r>
            <a:r>
              <a:rPr lang="en-US" smtClean="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i="1" smtClean="0"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en-US" smtClean="0">
                <a:ea typeface="Arial Unicode MS" pitchFamily="34" charset="-128"/>
                <a:cs typeface="Arial Unicode MS" pitchFamily="34" charset="-128"/>
              </a:rPr>
              <a:t> | </a:t>
            </a:r>
            <a:r>
              <a:rPr lang="en-US" i="1" smtClean="0"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mtClean="0"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i="1" smtClean="0"/>
              <a:t>d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r>
              <a:rPr lang="en-US" smtClean="0"/>
              <a:t>) =</a:t>
            </a:r>
            <a:r>
              <a:rPr lang="nn-NO" smtClean="0"/>
              <a:t> </a:t>
            </a:r>
            <a:r>
              <a:rPr lang="nn-NO" smtClean="0">
                <a:latin typeface="Symbol" pitchFamily="18" charset="2"/>
                <a:sym typeface="Symbol" pitchFamily="18" charset="2"/>
              </a:rPr>
              <a:t></a:t>
            </a:r>
            <a:r>
              <a:rPr lang="nn-NO" smtClean="0"/>
              <a:t> </a:t>
            </a:r>
            <a:r>
              <a:rPr lang="nn-NO" baseline="-25000" smtClean="0">
                <a:latin typeface="cmmi10" pitchFamily="34" charset="0"/>
              </a:rPr>
              <a:t>w</a:t>
            </a:r>
            <a:r>
              <a:rPr lang="nn-NO" baseline="-25000" smtClean="0">
                <a:latin typeface="msam10" pitchFamily="34" charset="0"/>
              </a:rPr>
              <a:t>╞ </a:t>
            </a:r>
            <a:r>
              <a:rPr lang="en-US" i="1" baseline="-25000" smtClean="0"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baseline="-25000" smtClean="0"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i="1" baseline="-25000" smtClean="0"/>
              <a:t>d</a:t>
            </a:r>
            <a:r>
              <a:rPr lang="en-US" i="1" baseline="-40000" smtClean="0"/>
              <a:t>i</a:t>
            </a:r>
            <a:r>
              <a:rPr lang="nn-NO" baseline="-40000" smtClean="0">
                <a:latin typeface="msam10" pitchFamily="34" charset="0"/>
              </a:rPr>
              <a:t> </a:t>
            </a:r>
            <a:r>
              <a:rPr lang="nn-NO" i="1" smtClean="0"/>
              <a:t>P</a:t>
            </a:r>
            <a:r>
              <a:rPr lang="nn-NO" smtClean="0"/>
              <a:t>(</a:t>
            </a:r>
            <a:r>
              <a:rPr lang="nn-NO" i="1" smtClean="0">
                <a:latin typeface="Times New Roman" pitchFamily="18" charset="0"/>
              </a:rPr>
              <a:t>w</a:t>
            </a:r>
            <a:r>
              <a:rPr lang="nn-NO" smtClean="0"/>
              <a:t> | </a:t>
            </a:r>
            <a:r>
              <a:rPr lang="en-US" i="1" smtClean="0"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mtClean="0"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i="1" smtClean="0"/>
              <a:t>d</a:t>
            </a:r>
            <a:r>
              <a:rPr lang="en-US" i="1" baseline="-25000" smtClean="0"/>
              <a:t>i</a:t>
            </a:r>
            <a:r>
              <a:rPr lang="nn-NO" smtClean="0"/>
              <a:t> ) </a:t>
            </a:r>
            <a:r>
              <a:rPr lang="nn-NO" i="1" smtClean="0"/>
              <a:t>U</a:t>
            </a:r>
            <a:r>
              <a:rPr lang="nn-NO" smtClean="0"/>
              <a:t>(</a:t>
            </a:r>
            <a:r>
              <a:rPr lang="nn-NO" i="1" smtClean="0">
                <a:latin typeface="Times New Roman" pitchFamily="18" charset="0"/>
              </a:rPr>
              <a:t>w</a:t>
            </a:r>
            <a:r>
              <a:rPr lang="nn-NO" smtClean="0"/>
              <a:t>)</a:t>
            </a:r>
          </a:p>
          <a:p>
            <a:pPr eaLnBrk="1" hangingPunct="1">
              <a:lnSpc>
                <a:spcPct val="115000"/>
              </a:lnSpc>
            </a:pPr>
            <a:r>
              <a:rPr lang="en-US" sz="2000" smtClean="0"/>
              <a:t>e.g.,</a:t>
            </a:r>
            <a:r>
              <a:rPr lang="en-US" sz="2000" smtClean="0">
                <a:solidFill>
                  <a:schemeClr val="accent2"/>
                </a:solidFill>
              </a:rPr>
              <a:t> </a:t>
            </a:r>
            <a:r>
              <a:rPr lang="en-US" sz="2400" smtClean="0">
                <a:latin typeface="Castellar" pitchFamily="18" charset="0"/>
                <a:ea typeface="Arial Unicode MS" pitchFamily="34" charset="-128"/>
                <a:cs typeface="Arial Unicode MS" pitchFamily="34" charset="-128"/>
              </a:rPr>
              <a:t>E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</a:rPr>
              <a:t> |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2400" i="1" smtClean="0"/>
              <a:t>{WP= 		, WW= 		}</a:t>
            </a:r>
            <a:r>
              <a:rPr lang="en-US" sz="2400" smtClean="0"/>
              <a:t>)=</a:t>
            </a:r>
          </a:p>
        </p:txBody>
      </p:sp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5867400"/>
            <a:ext cx="4392613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47244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An </a:t>
            </a: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optimal decision</a:t>
            </a:r>
            <a:r>
              <a:rPr lang="en-US" sz="2400" kern="0" dirty="0">
                <a:latin typeface="+mn-lt"/>
              </a:rPr>
              <a:t> is the decision </a:t>
            </a:r>
            <a:r>
              <a:rPr lang="en-US" sz="2400" i="1" kern="0" dirty="0">
                <a:latin typeface="+mn-lt"/>
              </a:rPr>
              <a:t>D</a:t>
            </a:r>
            <a:r>
              <a:rPr lang="en-US" sz="2400" kern="0" dirty="0">
                <a:latin typeface="+mn-lt"/>
              </a:rPr>
              <a:t> = </a:t>
            </a:r>
            <a:r>
              <a:rPr lang="en-US" sz="2400" i="1" kern="0" dirty="0" err="1">
                <a:latin typeface="+mn-lt"/>
              </a:rPr>
              <a:t>d</a:t>
            </a:r>
            <a:r>
              <a:rPr lang="en-US" sz="2400" i="1" kern="0" baseline="-25000" dirty="0" err="1">
                <a:latin typeface="+mn-lt"/>
              </a:rPr>
              <a:t>max</a:t>
            </a:r>
            <a:r>
              <a:rPr lang="en-US" sz="2400" kern="0" dirty="0">
                <a:latin typeface="+mn-lt"/>
              </a:rPr>
              <a:t> whose expected utility is maximal:</a:t>
            </a:r>
          </a:p>
        </p:txBody>
      </p:sp>
      <p:grpSp>
        <p:nvGrpSpPr>
          <p:cNvPr id="11284" name="Group 6"/>
          <p:cNvGrpSpPr>
            <a:grpSpLocks/>
          </p:cNvGrpSpPr>
          <p:nvPr/>
        </p:nvGrpSpPr>
        <p:grpSpPr bwMode="auto">
          <a:xfrm>
            <a:off x="0" y="2209800"/>
            <a:ext cx="5410200" cy="2590800"/>
            <a:chOff x="684213" y="2971800"/>
            <a:chExt cx="7380287" cy="3429000"/>
          </a:xfrm>
        </p:grpSpPr>
        <p:pic>
          <p:nvPicPr>
            <p:cNvPr id="11293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4213" y="3141663"/>
              <a:ext cx="7380287" cy="3095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5714849" y="2971800"/>
              <a:ext cx="1829912" cy="3429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aphicFrame>
        <p:nvGraphicFramePr>
          <p:cNvPr id="10" name="Group 4"/>
          <p:cNvGraphicFramePr>
            <a:graphicFrameLocks noGrp="1"/>
          </p:cNvGraphicFramePr>
          <p:nvPr/>
        </p:nvGraphicFramePr>
        <p:xfrm>
          <a:off x="6400800" y="5210175"/>
          <a:ext cx="2743200" cy="1648178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180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Wear Pads        Which 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3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                       short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                       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                     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                    long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Intro 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One-Off Decision Problems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Utilities / Preferences and Optimal Decison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Single stage Decision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0" smtClean="0"/>
              <a:t>Single-stage decision networks</a:t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12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20713"/>
            <a:ext cx="5976938" cy="2808287"/>
          </a:xfrm>
        </p:spPr>
        <p:txBody>
          <a:bodyPr/>
          <a:lstStyle/>
          <a:p>
            <a:pPr eaLnBrk="1" hangingPunct="1"/>
            <a:r>
              <a:rPr lang="en-US" smtClean="0"/>
              <a:t>Extend belief networks with:</a:t>
            </a:r>
          </a:p>
          <a:p>
            <a:pPr eaLnBrk="1" hangingPunct="1">
              <a:buFontTx/>
              <a:buChar char="•"/>
            </a:pPr>
            <a:r>
              <a:rPr lang="en-US" sz="2400" b="1" smtClean="0"/>
              <a:t>Decision nodes</a:t>
            </a:r>
            <a:r>
              <a:rPr lang="en-US" sz="2400" smtClean="0"/>
              <a:t>, that the agent chooses the value for. Drawn as rectangle.</a:t>
            </a:r>
          </a:p>
          <a:p>
            <a:pPr eaLnBrk="1" hangingPunct="1">
              <a:buFontTx/>
              <a:buChar char="•"/>
            </a:pPr>
            <a:r>
              <a:rPr lang="en-US" sz="2400" b="1" smtClean="0"/>
              <a:t>Utility node</a:t>
            </a:r>
            <a:r>
              <a:rPr lang="en-US" sz="2400" smtClean="0"/>
              <a:t>, the parents are the variables on which the utility depends. Drawn as a diamond.</a:t>
            </a:r>
          </a:p>
          <a:p>
            <a:pPr eaLnBrk="1" hangingPunct="1">
              <a:buFontTx/>
              <a:buChar char="•"/>
            </a:pPr>
            <a:r>
              <a:rPr lang="en-US" sz="2400" smtClean="0"/>
              <a:t>Shows explicitly which decision nodes affect random variables</a:t>
            </a:r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eaLnBrk="1" hangingPunct="1">
              <a:buFontTx/>
              <a:buChar char="•"/>
            </a:pPr>
            <a:endParaRPr lang="en-US" sz="2400" smtClean="0"/>
          </a:p>
        </p:txBody>
      </p:sp>
      <p:graphicFrame>
        <p:nvGraphicFramePr>
          <p:cNvPr id="88068" name="Group 4"/>
          <p:cNvGraphicFramePr>
            <a:graphicFrameLocks noGrp="1"/>
          </p:cNvGraphicFramePr>
          <p:nvPr/>
        </p:nvGraphicFramePr>
        <p:xfrm>
          <a:off x="6300788" y="981075"/>
          <a:ext cx="2268537" cy="1889760"/>
        </p:xfrm>
        <a:graphic>
          <a:graphicData uri="http://schemas.openxmlformats.org/drawingml/2006/table">
            <a:tbl>
              <a:tblPr/>
              <a:tblGrid>
                <a:gridCol w="755650"/>
                <a:gridCol w="936625"/>
                <a:gridCol w="576262"/>
              </a:tblGrid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Accident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5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8082" name="Group 18"/>
          <p:cNvGraphicFramePr>
            <a:graphicFrameLocks noGrp="1"/>
          </p:cNvGraphicFramePr>
          <p:nvPr/>
        </p:nvGraphicFramePr>
        <p:xfrm>
          <a:off x="5327650" y="3933825"/>
          <a:ext cx="3816350" cy="2305051"/>
        </p:xfrm>
        <a:graphic>
          <a:graphicData uri="http://schemas.openxmlformats.org/drawingml/2006/table">
            <a:tbl>
              <a:tblPr/>
              <a:tblGrid>
                <a:gridCol w="2981325"/>
                <a:gridCol w="835025"/>
              </a:tblGrid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Finding the optimal decision: We can use VE</a:t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133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207375" cy="1223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Suppose the </a:t>
            </a:r>
            <a:r>
              <a:rPr lang="en-US" sz="2400" smtClean="0">
                <a:solidFill>
                  <a:schemeClr val="accent2"/>
                </a:solidFill>
              </a:rPr>
              <a:t>random variables</a:t>
            </a:r>
            <a:r>
              <a:rPr lang="en-US" sz="2400" smtClean="0"/>
              <a:t> are </a:t>
            </a:r>
            <a:r>
              <a:rPr lang="en-US" sz="2400" i="1" smtClean="0"/>
              <a:t>X</a:t>
            </a:r>
            <a:r>
              <a:rPr lang="en-US" sz="2400" i="1" baseline="-25000" smtClean="0"/>
              <a:t>1</a:t>
            </a:r>
            <a:r>
              <a:rPr lang="en-US" sz="2400" i="1" smtClean="0"/>
              <a:t>, …, X</a:t>
            </a:r>
            <a:r>
              <a:rPr lang="en-US" sz="2400" i="1" baseline="-25000" smtClean="0"/>
              <a:t>n </a:t>
            </a:r>
            <a:r>
              <a:rPr lang="en-US" sz="2400" smtClean="0"/>
              <a:t>, the </a:t>
            </a:r>
            <a:r>
              <a:rPr lang="en-US" sz="2400" smtClean="0">
                <a:solidFill>
                  <a:schemeClr val="accent2"/>
                </a:solidFill>
              </a:rPr>
              <a:t>decision variables</a:t>
            </a:r>
            <a:r>
              <a:rPr lang="en-US" sz="2400" smtClean="0"/>
              <a:t> are the set </a:t>
            </a:r>
            <a:r>
              <a:rPr lang="en-US" sz="2400" i="1" smtClean="0"/>
              <a:t>D</a:t>
            </a:r>
            <a:r>
              <a:rPr lang="en-US" sz="2400" smtClean="0"/>
              <a:t>, and </a:t>
            </a:r>
            <a:r>
              <a:rPr lang="en-US" sz="2400" smtClean="0">
                <a:solidFill>
                  <a:schemeClr val="accent2"/>
                </a:solidFill>
              </a:rPr>
              <a:t>utility</a:t>
            </a:r>
            <a:r>
              <a:rPr lang="en-US" sz="2400" smtClean="0"/>
              <a:t> depends on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pU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⊆ {</a:t>
            </a:r>
            <a:r>
              <a:rPr lang="en-US" sz="2400" i="1" smtClean="0"/>
              <a:t>X</a:t>
            </a:r>
            <a:r>
              <a:rPr lang="en-US" sz="2400" i="1" baseline="-25000" smtClean="0"/>
              <a:t>1</a:t>
            </a:r>
            <a:r>
              <a:rPr lang="en-US" sz="2400" i="1" smtClean="0"/>
              <a:t>, …, X</a:t>
            </a:r>
            <a:r>
              <a:rPr lang="en-US" sz="2400" i="1" baseline="-25000" smtClean="0"/>
              <a:t>n </a:t>
            </a:r>
            <a:r>
              <a:rPr lang="en-US" sz="2400" i="1" smtClean="0"/>
              <a:t>}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∪ 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astellar" pitchFamily="18" charset="0"/>
              </a:rPr>
              <a:t> E</a:t>
            </a:r>
            <a:r>
              <a:rPr lang="en-US" sz="2400" smtClean="0"/>
              <a:t>(</a:t>
            </a:r>
            <a:r>
              <a:rPr lang="en-US" sz="2400" i="1" smtClean="0"/>
              <a:t>U</a:t>
            </a:r>
            <a:r>
              <a:rPr lang="en-US" sz="2400" smtClean="0"/>
              <a:t> |</a:t>
            </a:r>
            <a:r>
              <a:rPr lang="en-US" sz="2400" i="1" smtClean="0"/>
              <a:t>D</a:t>
            </a:r>
            <a:r>
              <a:rPr lang="en-US" sz="2400" smtClean="0"/>
              <a:t> ) =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             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         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		    =</a:t>
            </a:r>
          </a:p>
        </p:txBody>
      </p:sp>
      <p:sp>
        <p:nvSpPr>
          <p:cNvPr id="1332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0119" name="Object 7"/>
          <p:cNvGraphicFramePr>
            <a:graphicFrameLocks noChangeAspect="1"/>
          </p:cNvGraphicFramePr>
          <p:nvPr/>
        </p:nvGraphicFramePr>
        <p:xfrm>
          <a:off x="1600200" y="2286000"/>
          <a:ext cx="3405188" cy="741363"/>
        </p:xfrm>
        <a:graphic>
          <a:graphicData uri="http://schemas.openxmlformats.org/presentationml/2006/ole">
            <p:oleObj spid="_x0000_s13314" name="Equation" r:id="rId4" imgW="1815840" imgH="393480" progId="Equation.3">
              <p:embed/>
            </p:oleObj>
          </a:graphicData>
        </a:graphic>
      </p:graphicFrame>
      <p:sp>
        <p:nvSpPr>
          <p:cNvPr id="133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228600" y="4724400"/>
            <a:ext cx="85328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To find the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optimal</a:t>
            </a:r>
            <a:r>
              <a:rPr lang="en-US" sz="2400" dirty="0">
                <a:latin typeface="Arial Unicode MS" pitchFamily="34" charset="-128"/>
              </a:rPr>
              <a:t> decision we can use VE:</a:t>
            </a:r>
          </a:p>
          <a:p>
            <a:pPr marL="914400" lvl="1" indent="-457200">
              <a:spcBef>
                <a:spcPct val="20000"/>
              </a:spcBef>
              <a:buClr>
                <a:schemeClr val="tx1"/>
              </a:buClr>
              <a:buSzPct val="120000"/>
              <a:buFont typeface="Arial Unicode MS" pitchFamily="34" charset="-128"/>
              <a:buAutoNum type="arabicPeriod"/>
            </a:pPr>
            <a:r>
              <a:rPr lang="en-US" sz="2000" dirty="0">
                <a:latin typeface="Arial Unicode MS" pitchFamily="34" charset="-128"/>
              </a:rPr>
              <a:t>Create a factor for each conditional probability </a:t>
            </a:r>
            <a:r>
              <a:rPr lang="en-US" sz="2000" dirty="0">
                <a:solidFill>
                  <a:schemeClr val="accent2"/>
                </a:solidFill>
                <a:latin typeface="Arial Unicode MS" pitchFamily="34" charset="-128"/>
              </a:rPr>
              <a:t>and for the utility</a:t>
            </a:r>
          </a:p>
          <a:p>
            <a:pPr marL="914400" lvl="1" indent="-457200">
              <a:spcBef>
                <a:spcPct val="20000"/>
              </a:spcBef>
              <a:buClr>
                <a:schemeClr val="tx1"/>
              </a:buClr>
              <a:buSzPct val="120000"/>
              <a:buFont typeface="Arial Unicode MS" pitchFamily="34" charset="-128"/>
              <a:buAutoNum type="arabicPeriod"/>
            </a:pPr>
            <a:r>
              <a:rPr lang="en-US" sz="2000" dirty="0">
                <a:latin typeface="Arial Unicode MS" pitchFamily="34" charset="-128"/>
              </a:rPr>
              <a:t>Multiply factors and sum out all of the random variables (This creates a factor on </a:t>
            </a:r>
            <a:r>
              <a:rPr lang="en-US" sz="2000" i="1" dirty="0">
                <a:latin typeface="Arial Unicode MS" pitchFamily="34" charset="-128"/>
              </a:rPr>
              <a:t>	</a:t>
            </a:r>
            <a:r>
              <a:rPr lang="en-US" sz="2000" dirty="0">
                <a:latin typeface="Arial Unicode MS" pitchFamily="34" charset="-128"/>
              </a:rPr>
              <a:t>that gives the expected utility for each </a:t>
            </a:r>
            <a:r>
              <a:rPr lang="en-US" sz="2000" i="1" dirty="0">
                <a:latin typeface="Arial Unicode MS" pitchFamily="34" charset="-128"/>
              </a:rPr>
              <a:t>	)</a:t>
            </a:r>
          </a:p>
          <a:p>
            <a:pPr marL="914400" lvl="1" indent="-457200">
              <a:spcBef>
                <a:spcPct val="20000"/>
              </a:spcBef>
              <a:buClr>
                <a:schemeClr val="tx1"/>
              </a:buClr>
              <a:buSzPct val="120000"/>
              <a:buFont typeface="Arial Unicode MS" pitchFamily="34" charset="-128"/>
              <a:buAutoNum type="arabicPeriod"/>
            </a:pPr>
            <a:r>
              <a:rPr lang="en-US" sz="2000" dirty="0">
                <a:latin typeface="Arial Unicode MS" pitchFamily="34" charset="-128"/>
              </a:rPr>
              <a:t>Choose the </a:t>
            </a:r>
            <a:r>
              <a:rPr lang="en-US" sz="2000" dirty="0" smtClean="0">
                <a:latin typeface="Arial Unicode MS" pitchFamily="34" charset="-128"/>
              </a:rPr>
              <a:t>   with </a:t>
            </a:r>
            <a:r>
              <a:rPr lang="en-US" sz="2000" dirty="0">
                <a:latin typeface="Arial Unicode MS" pitchFamily="34" charset="-128"/>
              </a:rPr>
              <a:t>the maximum value in the factor.</a:t>
            </a:r>
            <a:endParaRPr lang="en-US" sz="600" dirty="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dirty="0">
                <a:latin typeface="Arial Unicode MS" pitchFamily="34" charset="-128"/>
              </a:rPr>
              <a:t> </a:t>
            </a:r>
          </a:p>
        </p:txBody>
      </p:sp>
      <p:pic>
        <p:nvPicPr>
          <p:cNvPr id="1333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1676400"/>
            <a:ext cx="4321175" cy="1387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1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/>
              <a:t>Intro 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One-Off Decision Example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Utilities / Preferences and optimal Decision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Single stage Decision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8588375" cy="828675"/>
          </a:xfrm>
        </p:spPr>
        <p:txBody>
          <a:bodyPr/>
          <a:lstStyle/>
          <a:p>
            <a:pPr eaLnBrk="1" hangingPunct="1"/>
            <a:r>
              <a:rPr lang="en-US" sz="3200" b="0" smtClean="0"/>
              <a:t>Example Initial Factors (Step1) </a:t>
            </a:r>
            <a:br>
              <a:rPr lang="en-US" sz="3200" b="0" smtClean="0"/>
            </a:br>
            <a:endParaRPr lang="en-US" sz="3200" b="0" smtClean="0"/>
          </a:p>
        </p:txBody>
      </p:sp>
      <p:graphicFrame>
        <p:nvGraphicFramePr>
          <p:cNvPr id="92163" name="Group 3"/>
          <p:cNvGraphicFramePr>
            <a:graphicFrameLocks noGrp="1"/>
          </p:cNvGraphicFramePr>
          <p:nvPr>
            <p:ph sz="half" idx="1"/>
          </p:nvPr>
        </p:nvGraphicFramePr>
        <p:xfrm>
          <a:off x="4572000" y="2708275"/>
          <a:ext cx="4152900" cy="2714625"/>
        </p:xfrm>
        <a:graphic>
          <a:graphicData uri="http://schemas.openxmlformats.org/drawingml/2006/table">
            <a:tbl>
              <a:tblPr/>
              <a:tblGrid>
                <a:gridCol w="3244850"/>
                <a:gridCol w="90805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true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74" name="Group 14"/>
          <p:cNvGraphicFramePr>
            <a:graphicFrameLocks noGrp="1"/>
          </p:cNvGraphicFramePr>
          <p:nvPr>
            <p:ph sz="quarter" idx="2"/>
          </p:nvPr>
        </p:nvGraphicFramePr>
        <p:xfrm>
          <a:off x="684213" y="3573463"/>
          <a:ext cx="3167062" cy="1633728"/>
        </p:xfrm>
        <a:graphic>
          <a:graphicData uri="http://schemas.openxmlformats.org/drawingml/2006/table">
            <a:tbl>
              <a:tblPr/>
              <a:tblGrid>
                <a:gridCol w="1185862"/>
                <a:gridCol w="901700"/>
                <a:gridCol w="1079500"/>
              </a:tblGrid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Accident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Probability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7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67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981075"/>
            <a:ext cx="5175250" cy="1611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8588375" cy="828675"/>
          </a:xfrm>
        </p:spPr>
        <p:txBody>
          <a:bodyPr/>
          <a:lstStyle/>
          <a:p>
            <a:pPr eaLnBrk="1" hangingPunct="1"/>
            <a:r>
              <a:rPr lang="en-US" sz="3200" b="0" smtClean="0"/>
              <a:t>Example: Multiply Factors (Step 2a)</a:t>
            </a:r>
            <a:br>
              <a:rPr lang="en-US" sz="3200" b="0" smtClean="0"/>
            </a:br>
            <a:endParaRPr lang="en-US" sz="3200" b="0" smtClean="0"/>
          </a:p>
        </p:txBody>
      </p:sp>
      <p:graphicFrame>
        <p:nvGraphicFramePr>
          <p:cNvPr id="94211" name="Group 3"/>
          <p:cNvGraphicFramePr>
            <a:graphicFrameLocks noGrp="1"/>
          </p:cNvGraphicFramePr>
          <p:nvPr>
            <p:ph sz="half" idx="1"/>
          </p:nvPr>
        </p:nvGraphicFramePr>
        <p:xfrm>
          <a:off x="0" y="3429000"/>
          <a:ext cx="4152900" cy="2714625"/>
        </p:xfrm>
        <a:graphic>
          <a:graphicData uri="http://schemas.openxmlformats.org/drawingml/2006/table">
            <a:tbl>
              <a:tblPr/>
              <a:tblGrid>
                <a:gridCol w="3244850"/>
                <a:gridCol w="90805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true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4222" name="Group 14"/>
          <p:cNvGraphicFramePr>
            <a:graphicFrameLocks noGrp="1"/>
          </p:cNvGraphicFramePr>
          <p:nvPr>
            <p:ph sz="quarter" idx="2"/>
          </p:nvPr>
        </p:nvGraphicFramePr>
        <p:xfrm>
          <a:off x="0" y="1916113"/>
          <a:ext cx="3132138" cy="1419225"/>
        </p:xfrm>
        <a:graphic>
          <a:graphicData uri="http://schemas.openxmlformats.org/drawingml/2006/table">
            <a:tbl>
              <a:tblPr/>
              <a:tblGrid>
                <a:gridCol w="1173163"/>
                <a:gridCol w="890587"/>
                <a:gridCol w="1068388"/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Accident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Probability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411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9275"/>
            <a:ext cx="4176713" cy="1300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aphicFrame>
        <p:nvGraphicFramePr>
          <p:cNvPr id="15362" name="Object 29"/>
          <p:cNvGraphicFramePr>
            <a:graphicFrameLocks noChangeAspect="1"/>
          </p:cNvGraphicFramePr>
          <p:nvPr/>
        </p:nvGraphicFramePr>
        <p:xfrm>
          <a:off x="4383088" y="998538"/>
          <a:ext cx="4481512" cy="800100"/>
        </p:xfrm>
        <a:graphic>
          <a:graphicData uri="http://schemas.openxmlformats.org/presentationml/2006/ole">
            <p:oleObj spid="_x0000_s15362" name="Equation" r:id="rId5" imgW="1930320" imgH="342720" progId="Equation.3">
              <p:embed/>
            </p:oleObj>
          </a:graphicData>
        </a:graphic>
      </p:graphicFrame>
      <p:graphicFrame>
        <p:nvGraphicFramePr>
          <p:cNvPr id="94238" name="Group 30"/>
          <p:cNvGraphicFramePr>
            <a:graphicFrameLocks noGrp="1"/>
          </p:cNvGraphicFramePr>
          <p:nvPr/>
        </p:nvGraphicFramePr>
        <p:xfrm>
          <a:off x="4427538" y="2349500"/>
          <a:ext cx="4716462" cy="3441700"/>
        </p:xfrm>
        <a:graphic>
          <a:graphicData uri="http://schemas.openxmlformats.org/drawingml/2006/table">
            <a:tbl>
              <a:tblPr/>
              <a:tblGrid>
                <a:gridCol w="3168650"/>
                <a:gridCol w="1547812"/>
              </a:tblGrid>
              <a:tr h="364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7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30 *…………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828675"/>
          </a:xfrm>
        </p:spPr>
        <p:txBody>
          <a:bodyPr/>
          <a:lstStyle/>
          <a:p>
            <a:pPr eaLnBrk="1" hangingPunct="1"/>
            <a:r>
              <a:rPr lang="en-US" sz="3200" b="0" smtClean="0"/>
              <a:t>Example: Sum out var</a:t>
            </a:r>
            <a:r>
              <a:rPr lang="en-US" sz="2800" b="0" smtClean="0"/>
              <a:t>s</a:t>
            </a:r>
            <a:r>
              <a:rPr lang="en-US" sz="3200" b="0" smtClean="0"/>
              <a:t> and choose max </a:t>
            </a:r>
            <a:br>
              <a:rPr lang="en-US" sz="3200" b="0" smtClean="0"/>
            </a:br>
            <a:r>
              <a:rPr lang="en-US" sz="3200" b="0" smtClean="0"/>
              <a:t>(Steps 2b-3)</a:t>
            </a:r>
          </a:p>
        </p:txBody>
      </p:sp>
      <p:graphicFrame>
        <p:nvGraphicFramePr>
          <p:cNvPr id="96259" name="Group 3"/>
          <p:cNvGraphicFramePr>
            <a:graphicFrameLocks noGrp="1"/>
          </p:cNvGraphicFramePr>
          <p:nvPr>
            <p:ph sz="half" idx="1"/>
          </p:nvPr>
        </p:nvGraphicFramePr>
        <p:xfrm>
          <a:off x="152400" y="2819400"/>
          <a:ext cx="4321175" cy="2571750"/>
        </p:xfrm>
        <a:graphic>
          <a:graphicData uri="http://schemas.openxmlformats.org/drawingml/2006/table">
            <a:tbl>
              <a:tblPr/>
              <a:tblGrid>
                <a:gridCol w="3376612"/>
                <a:gridCol w="944563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true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0.01*30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0.01*0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0.99*75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0.99*80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0.2*35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0.2*3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0.8*95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0.8*100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6270" name="Group 14"/>
          <p:cNvGraphicFramePr>
            <a:graphicFrameLocks noGrp="1"/>
          </p:cNvGraphicFramePr>
          <p:nvPr>
            <p:ph sz="quarter" idx="3"/>
          </p:nvPr>
        </p:nvGraphicFramePr>
        <p:xfrm>
          <a:off x="4716463" y="3068638"/>
          <a:ext cx="4283075" cy="1633728"/>
        </p:xfrm>
        <a:graphic>
          <a:graphicData uri="http://schemas.openxmlformats.org/drawingml/2006/table">
            <a:tbl>
              <a:tblPr/>
              <a:tblGrid>
                <a:gridCol w="1114425"/>
                <a:gridCol w="1079500"/>
                <a:gridCol w="2089150"/>
              </a:tblGrid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Wear Pads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Expected 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5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0.01*30+0.99*75=74.55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0.01*0+0.99*80=79.2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0.2*35+0.8*95=83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0.2*3+0.8*100=80.6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7" name="Rectangle 28"/>
          <p:cNvSpPr>
            <a:spLocks noChangeArrowheads="1"/>
          </p:cNvSpPr>
          <p:nvPr/>
        </p:nvSpPr>
        <p:spPr bwMode="auto">
          <a:xfrm>
            <a:off x="5410200" y="2362200"/>
            <a:ext cx="287972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 Sum out accident:</a:t>
            </a:r>
          </a:p>
        </p:txBody>
      </p:sp>
      <p:sp>
        <p:nvSpPr>
          <p:cNvPr id="16418" name="Rectangle 29"/>
          <p:cNvSpPr>
            <a:spLocks noChangeArrowheads="1"/>
          </p:cNvSpPr>
          <p:nvPr/>
        </p:nvSpPr>
        <p:spPr bwMode="auto">
          <a:xfrm>
            <a:off x="179388" y="5445125"/>
            <a:ext cx="849630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Thus the optimal policy is to take the short way and wear pads, with an expected utility of 83.</a:t>
            </a: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pic>
        <p:nvPicPr>
          <p:cNvPr id="16419" name="Picture 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143000"/>
            <a:ext cx="4752975" cy="1479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aphicFrame>
        <p:nvGraphicFramePr>
          <p:cNvPr id="16386" name="Object 31"/>
          <p:cNvGraphicFramePr>
            <a:graphicFrameLocks noChangeAspect="1"/>
          </p:cNvGraphicFramePr>
          <p:nvPr/>
        </p:nvGraphicFramePr>
        <p:xfrm>
          <a:off x="5410200" y="1600200"/>
          <a:ext cx="2713038" cy="800100"/>
        </p:xfrm>
        <a:graphic>
          <a:graphicData uri="http://schemas.openxmlformats.org/presentationml/2006/ole">
            <p:oleObj spid="_x0000_s16386" name="Equation" r:id="rId5" imgW="1168200" imgH="342720" progId="Equation.3">
              <p:embed/>
            </p:oleObj>
          </a:graphicData>
        </a:graphic>
      </p:graphicFrame>
      <p:pic>
        <p:nvPicPr>
          <p:cNvPr id="16420" name="Picture 3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388" y="4797425"/>
            <a:ext cx="17287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F468BC0-8B03-4F09-A6A3-3184DDFF39C4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7417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7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9358313" cy="5381625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3200" b="1" smtClean="0"/>
              <a:t>You can:</a:t>
            </a:r>
            <a:endParaRPr lang="en-US" sz="3200" smtClean="0"/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en-US" sz="3200" smtClean="0"/>
              <a:t>Compare and contrast stochastic </a:t>
            </a:r>
            <a:r>
              <a:rPr lang="en-US" sz="3200" b="1" smtClean="0"/>
              <a:t>single-stage (one-off) </a:t>
            </a:r>
            <a:r>
              <a:rPr lang="en-US" sz="3200" smtClean="0"/>
              <a:t>decisions vs. </a:t>
            </a:r>
            <a:r>
              <a:rPr lang="en-US" sz="3200" b="1" smtClean="0"/>
              <a:t>multistage</a:t>
            </a:r>
            <a:r>
              <a:rPr lang="en-US" sz="3200" smtClean="0"/>
              <a:t> decisions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en-US" sz="3200" smtClean="0"/>
              <a:t>Define a </a:t>
            </a:r>
            <a:r>
              <a:rPr lang="en-US" sz="3200" b="1" smtClean="0"/>
              <a:t>Utility Function </a:t>
            </a:r>
            <a:r>
              <a:rPr lang="en-US" sz="3200" smtClean="0"/>
              <a:t>on possible worlds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en-US" sz="3200" smtClean="0"/>
              <a:t> Define and compute </a:t>
            </a:r>
            <a:r>
              <a:rPr lang="en-US" sz="3200" b="1" smtClean="0"/>
              <a:t>optimal one-off decision </a:t>
            </a:r>
            <a:r>
              <a:rPr lang="en-US" sz="3200" smtClean="0"/>
              <a:t>(max expected utility) 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en-US" sz="3200" smtClean="0"/>
              <a:t>Represent one-off decisions as </a:t>
            </a:r>
            <a:r>
              <a:rPr lang="en-US" sz="3200" b="1" smtClean="0"/>
              <a:t>single stage decision networks </a:t>
            </a:r>
            <a:r>
              <a:rPr lang="en-US" sz="3200" smtClean="0"/>
              <a:t>and compute optimal decisions by Variable Elimination</a:t>
            </a:r>
          </a:p>
          <a:p>
            <a:pPr eaLnBrk="1" hangingPunct="1">
              <a:spcAft>
                <a:spcPts val="600"/>
              </a:spcAft>
            </a:pPr>
            <a:endParaRPr lang="en-US" sz="3200" b="1" smtClean="0"/>
          </a:p>
          <a:p>
            <a:pPr eaLnBrk="1" hangingPunct="1">
              <a:spcAft>
                <a:spcPts val="600"/>
              </a:spcAft>
            </a:pPr>
            <a:endParaRPr lang="en-US" sz="3200" b="1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429125"/>
            <a:ext cx="8715375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241425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8441" name="Rectangle 3"/>
          <p:cNvSpPr>
            <a:spLocks noChangeArrowheads="1"/>
          </p:cNvSpPr>
          <p:nvPr/>
        </p:nvSpPr>
        <p:spPr bwMode="auto">
          <a:xfrm>
            <a:off x="0" y="2286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Arial Unicode MS" pitchFamily="34" charset="-128"/>
              </a:rPr>
              <a:t>Next Class (textbook sec. 9.3)</a:t>
            </a:r>
            <a:endParaRPr lang="en-US" sz="3200" b="1" i="1" baseline="3000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18442" name="Rectangle 4"/>
          <p:cNvSpPr>
            <a:spLocks noChangeArrowheads="1"/>
          </p:cNvSpPr>
          <p:nvPr/>
        </p:nvSpPr>
        <p:spPr bwMode="auto">
          <a:xfrm>
            <a:off x="323850" y="482600"/>
            <a:ext cx="2736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 sz="2800">
              <a:latin typeface="Arial Unicode MS" pitchFamily="34" charset="-128"/>
            </a:endParaRPr>
          </a:p>
        </p:txBody>
      </p:sp>
      <p:sp>
        <p:nvSpPr>
          <p:cNvPr id="18443" name="Rectangle 16"/>
          <p:cNvSpPr>
            <a:spLocks noChangeArrowheads="1"/>
          </p:cNvSpPr>
          <p:nvPr/>
        </p:nvSpPr>
        <p:spPr bwMode="auto">
          <a:xfrm>
            <a:off x="990600" y="1524000"/>
            <a:ext cx="7239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latin typeface="Arial Unicode MS" pitchFamily="34" charset="-128"/>
              </a:rPr>
              <a:t>Set of primitive decisions that can be treated as </a:t>
            </a:r>
            <a:r>
              <a:rPr lang="en-US" sz="2800">
                <a:solidFill>
                  <a:schemeClr val="accent2"/>
                </a:solidFill>
                <a:latin typeface="Arial Unicode MS" pitchFamily="34" charset="-128"/>
              </a:rPr>
              <a:t>a</a:t>
            </a:r>
            <a:r>
              <a:rPr lang="en-US" sz="2800">
                <a:latin typeface="Arial Unicode MS" pitchFamily="34" charset="-128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 Unicode MS" pitchFamily="34" charset="-128"/>
              </a:rPr>
              <a:t>single macro decision </a:t>
            </a:r>
            <a:r>
              <a:rPr lang="en-US" sz="2800">
                <a:latin typeface="Arial Unicode MS" pitchFamily="34" charset="-128"/>
              </a:rPr>
              <a:t>to be made </a:t>
            </a:r>
            <a:r>
              <a:rPr lang="en-US" sz="2800" i="1">
                <a:latin typeface="Arial Unicode MS" pitchFamily="34" charset="-128"/>
              </a:rPr>
              <a:t>before acting</a:t>
            </a:r>
          </a:p>
        </p:txBody>
      </p:sp>
      <p:sp>
        <p:nvSpPr>
          <p:cNvPr id="18444" name="Rectangle 17"/>
          <p:cNvSpPr>
            <a:spLocks noChangeArrowheads="1"/>
          </p:cNvSpPr>
          <p:nvPr/>
        </p:nvSpPr>
        <p:spPr bwMode="auto">
          <a:xfrm>
            <a:off x="1066800" y="3733800"/>
            <a:ext cx="7162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 Unicode MS" pitchFamily="34" charset="-128"/>
              </a:rPr>
              <a:t>Agents makes observations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 Unicode MS" pitchFamily="34" charset="-128"/>
              </a:rPr>
              <a:t>Decides on an action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 Unicode MS" pitchFamily="34" charset="-128"/>
              </a:rPr>
              <a:t>Carries out the action</a:t>
            </a:r>
            <a:endParaRPr lang="en-US" sz="2800" i="1">
              <a:latin typeface="Arial Unicode MS" pitchFamily="34" charset="-128"/>
            </a:endParaRPr>
          </a:p>
        </p:txBody>
      </p:sp>
      <p:sp>
        <p:nvSpPr>
          <p:cNvPr id="18445" name="Rectangle 16"/>
          <p:cNvSpPr>
            <a:spLocks noChangeArrowheads="1"/>
          </p:cNvSpPr>
          <p:nvPr/>
        </p:nvSpPr>
        <p:spPr bwMode="auto">
          <a:xfrm>
            <a:off x="5562600" y="3276600"/>
            <a:ext cx="3581400" cy="381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Unicode MS" pitchFamily="34" charset="-128"/>
              </a:rPr>
              <a:t>Sequential Decisions</a:t>
            </a:r>
            <a:endParaRPr lang="en-US" sz="2800" i="1">
              <a:solidFill>
                <a:schemeClr val="accent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4751D8A-AF98-48F2-8AB2-37E0A9982BD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Planning in Stochastic Environments</a:t>
            </a:r>
          </a:p>
        </p:txBody>
      </p:sp>
      <p:sp>
        <p:nvSpPr>
          <p:cNvPr id="1067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0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1069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1070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</a:t>
            </a:r>
          </a:p>
        </p:txBody>
      </p:sp>
      <p:sp>
        <p:nvSpPr>
          <p:cNvPr id="1071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1072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1073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1074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6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77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1078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79" name="Rectangle 20"/>
          <p:cNvSpPr>
            <a:spLocks noChangeArrowheads="1"/>
          </p:cNvSpPr>
          <p:nvPr/>
        </p:nvSpPr>
        <p:spPr bwMode="auto">
          <a:xfrm>
            <a:off x="3143250" y="5357813"/>
            <a:ext cx="1176338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81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082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1083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1084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7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1088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1089" name="Rectangle 9"/>
          <p:cNvSpPr>
            <a:spLocks noChangeArrowheads="1"/>
          </p:cNvSpPr>
          <p:nvPr/>
        </p:nvSpPr>
        <p:spPr bwMode="auto">
          <a:xfrm>
            <a:off x="5867400" y="4648200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>
                <a:latin typeface="Arial Unicode MS" pitchFamily="34" charset="-128"/>
              </a:rPr>
              <a:t>Decision Nets</a:t>
            </a:r>
          </a:p>
        </p:txBody>
      </p:sp>
      <p:sp>
        <p:nvSpPr>
          <p:cNvPr id="1091" name="Rectangle 24"/>
          <p:cNvSpPr>
            <a:spLocks noChangeArrowheads="1"/>
          </p:cNvSpPr>
          <p:nvPr/>
        </p:nvSpPr>
        <p:spPr bwMode="auto">
          <a:xfrm>
            <a:off x="6324600" y="518160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092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1093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95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1096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1097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  <p:sp>
        <p:nvSpPr>
          <p:cNvPr id="1098" name="Rectangle 9"/>
          <p:cNvSpPr>
            <a:spLocks noChangeArrowheads="1"/>
          </p:cNvSpPr>
          <p:nvPr/>
        </p:nvSpPr>
        <p:spPr bwMode="auto">
          <a:xfrm>
            <a:off x="5715000" y="4143375"/>
            <a:ext cx="32146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000" i="1">
                <a:latin typeface="Arial Unicode MS" pitchFamily="34" charset="-128"/>
              </a:rPr>
              <a:t>Markov Chains and HMMs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900113"/>
          </a:xfrm>
        </p:spPr>
        <p:txBody>
          <a:bodyPr/>
          <a:lstStyle/>
          <a:p>
            <a:pPr eaLnBrk="1" hangingPunct="1"/>
            <a:r>
              <a:rPr lang="en-US" sz="3200" b="0" smtClean="0"/>
              <a:t>Planning Under Uncertainty: Intro</a:t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08050"/>
            <a:ext cx="8458200" cy="267335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Planning</a:t>
            </a:r>
            <a:r>
              <a:rPr lang="en-US" smtClean="0"/>
              <a:t> how to select and organize a sequence of actions/decisions to achieve a given goal.</a:t>
            </a:r>
            <a:endParaRPr lang="en-US" b="1" smtClean="0"/>
          </a:p>
          <a:p>
            <a:pPr eaLnBrk="1" hangingPunct="1">
              <a:buFontTx/>
              <a:buChar char="•"/>
            </a:pPr>
            <a:r>
              <a:rPr lang="en-US" b="1" smtClean="0"/>
              <a:t>Deterministic Goal</a:t>
            </a:r>
            <a:r>
              <a:rPr lang="en-US" smtClean="0"/>
              <a:t>: A possible world in which some propositions are true</a:t>
            </a:r>
          </a:p>
          <a:p>
            <a:pPr eaLnBrk="1" hangingPunct="1">
              <a:buFontTx/>
              <a:buChar char="•"/>
            </a:pPr>
            <a:endParaRPr lang="en-US" sz="240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3124200"/>
            <a:ext cx="8915400" cy="327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8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>
                <a:latin typeface="+mn-lt"/>
              </a:rPr>
              <a:t>Planning under Uncertainty</a:t>
            </a:r>
            <a:r>
              <a:rPr lang="en-US" sz="2800" kern="0" dirty="0">
                <a:latin typeface="+mn-lt"/>
              </a:rPr>
              <a:t>: how to select and organize a sequence of actions/decisions to “</a:t>
            </a:r>
            <a:r>
              <a:rPr lang="en-US" sz="2800" i="1" kern="0" dirty="0">
                <a:latin typeface="+mn-lt"/>
              </a:rPr>
              <a:t>maximize the probability”</a:t>
            </a:r>
            <a:r>
              <a:rPr lang="en-US" sz="2800" kern="0" dirty="0">
                <a:latin typeface="+mn-lt"/>
              </a:rPr>
              <a:t> of </a:t>
            </a:r>
            <a:r>
              <a:rPr lang="en-US" sz="2800" i="1" kern="0" dirty="0" smtClean="0">
                <a:latin typeface="+mn-lt"/>
              </a:rPr>
              <a:t>“achieving </a:t>
            </a:r>
            <a:r>
              <a:rPr lang="en-US" sz="2800" i="1" kern="0" dirty="0">
                <a:latin typeface="+mn-lt"/>
              </a:rPr>
              <a:t>a given </a:t>
            </a:r>
            <a:r>
              <a:rPr lang="en-US" sz="2800" i="1" kern="0" dirty="0" smtClean="0">
                <a:latin typeface="+mn-lt"/>
              </a:rPr>
              <a:t>goal”</a:t>
            </a:r>
            <a:endParaRPr lang="en-US" sz="2800" i="1" kern="0" dirty="0">
              <a:latin typeface="+mn-lt"/>
            </a:endParaRPr>
          </a:p>
          <a:p>
            <a:pPr marL="495300" indent="-3810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kern="0" dirty="0">
                <a:latin typeface="+mn-lt"/>
              </a:rPr>
              <a:t>Goal under Uncertainty</a:t>
            </a:r>
            <a:r>
              <a:rPr lang="en-US" sz="2800" kern="0" dirty="0">
                <a:latin typeface="+mn-lt"/>
              </a:rPr>
              <a:t>:  </a:t>
            </a:r>
            <a:r>
              <a:rPr lang="en-US" sz="2800" kern="0" dirty="0">
                <a:latin typeface="Arial Unicode MS" pitchFamily="34" charset="-128"/>
              </a:rPr>
              <a:t>we'll move from all-or-nothing goals to a richer notion: rating how </a:t>
            </a:r>
            <a:r>
              <a:rPr lang="en-US" sz="2800" i="1" kern="0" dirty="0">
                <a:solidFill>
                  <a:schemeClr val="accent4"/>
                </a:solidFill>
                <a:latin typeface="Arial Unicode MS" pitchFamily="34" charset="-128"/>
              </a:rPr>
              <a:t>happy</a:t>
            </a:r>
            <a:r>
              <a:rPr lang="en-US" sz="2800" kern="0" dirty="0">
                <a:solidFill>
                  <a:schemeClr val="accent4"/>
                </a:solidFill>
                <a:latin typeface="Arial Unicode MS" pitchFamily="34" charset="-128"/>
              </a:rPr>
              <a:t> </a:t>
            </a:r>
            <a:r>
              <a:rPr lang="en-US" sz="2800" kern="0" dirty="0">
                <a:latin typeface="Arial Unicode MS" pitchFamily="34" charset="-128"/>
              </a:rPr>
              <a:t>the agent is in different possible worlds.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8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800" kern="0" dirty="0">
              <a:solidFill>
                <a:schemeClr val="accent2"/>
              </a:solidFill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kern="0" dirty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241425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0" y="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Arial Unicode MS" pitchFamily="34" charset="-128"/>
              </a:rPr>
              <a:t>“Single” Action vs. Sequence of Actions</a:t>
            </a:r>
            <a:endParaRPr lang="en-US" sz="3200" b="1" i="1" baseline="3000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323850" y="482600"/>
            <a:ext cx="2736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 sz="2800">
              <a:latin typeface="Arial Unicode MS" pitchFamily="34" charset="-128"/>
            </a:endParaRPr>
          </a:p>
        </p:txBody>
      </p:sp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990600" y="1524000"/>
            <a:ext cx="7239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latin typeface="Arial Unicode MS" pitchFamily="34" charset="-128"/>
              </a:rPr>
              <a:t>Set of primitive decisions that can be treated as </a:t>
            </a:r>
            <a:r>
              <a:rPr lang="en-US" sz="2800">
                <a:solidFill>
                  <a:schemeClr val="accent2"/>
                </a:solidFill>
                <a:latin typeface="Arial Unicode MS" pitchFamily="34" charset="-128"/>
              </a:rPr>
              <a:t>a</a:t>
            </a:r>
            <a:r>
              <a:rPr lang="en-US" sz="2800">
                <a:latin typeface="Arial Unicode MS" pitchFamily="34" charset="-128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 Unicode MS" pitchFamily="34" charset="-128"/>
              </a:rPr>
              <a:t>single macro decision </a:t>
            </a:r>
            <a:r>
              <a:rPr lang="en-US" sz="2800">
                <a:latin typeface="Arial Unicode MS" pitchFamily="34" charset="-128"/>
              </a:rPr>
              <a:t>to be made </a:t>
            </a:r>
            <a:r>
              <a:rPr lang="en-US" sz="2800" i="1">
                <a:latin typeface="Arial Unicode MS" pitchFamily="34" charset="-128"/>
              </a:rPr>
              <a:t>before acting</a:t>
            </a:r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1066800" y="3733800"/>
            <a:ext cx="7162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 Unicode MS" pitchFamily="34" charset="-128"/>
              </a:rPr>
              <a:t>Agents makes observations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 Unicode MS" pitchFamily="34" charset="-128"/>
              </a:rPr>
              <a:t>Decides on an action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 Unicode MS" pitchFamily="34" charset="-128"/>
              </a:rPr>
              <a:t>Carries out the action</a:t>
            </a:r>
            <a:endParaRPr lang="en-US" sz="2800" i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6" grpId="0"/>
      <p:bldP spid="614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Intro 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tx2"/>
                </a:solidFill>
              </a:rPr>
              <a:t>One-Off Decision Example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Utilities / Preferences and Optimal Decision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Single stage Decision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15350" cy="900113"/>
          </a:xfrm>
        </p:spPr>
        <p:txBody>
          <a:bodyPr/>
          <a:lstStyle/>
          <a:p>
            <a:pPr eaLnBrk="1" hangingPunct="1"/>
            <a:r>
              <a:rPr lang="en-US" sz="3200" b="0" dirty="0" smtClean="0"/>
              <a:t>One-off decision example</a:t>
            </a:r>
            <a:br>
              <a:rPr lang="en-US" sz="3200" b="0" dirty="0" smtClean="0"/>
            </a:br>
            <a:endParaRPr lang="en-US" sz="3200" b="0" dirty="0" smtClean="0"/>
          </a:p>
        </p:txBody>
      </p:sp>
      <p:sp>
        <p:nvSpPr>
          <p:cNvPr id="3092" name="Rectangle 3"/>
          <p:cNvSpPr>
            <a:spLocks noChangeArrowheads="1"/>
          </p:cNvSpPr>
          <p:nvPr/>
        </p:nvSpPr>
        <p:spPr bwMode="auto">
          <a:xfrm>
            <a:off x="250825" y="765175"/>
            <a:ext cx="84978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latin typeface="Arial Unicode MS" pitchFamily="34" charset="-128"/>
              </a:rPr>
              <a:t>Delivery Robot Example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Robot needs to reach a certain room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Going through stairs may cause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an accident</a:t>
            </a:r>
            <a:r>
              <a:rPr lang="en-US" sz="2400" dirty="0">
                <a:latin typeface="Arial Unicode MS" pitchFamily="34" charset="-128"/>
              </a:rPr>
              <a:t>.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It can go</a:t>
            </a:r>
            <a:r>
              <a:rPr lang="en-US" sz="2400" dirty="0">
                <a:latin typeface="Arial Unicode MS" pitchFamily="34" charset="-128"/>
              </a:rPr>
              <a:t> the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short way</a:t>
            </a:r>
            <a:r>
              <a:rPr lang="en-US" sz="2400" dirty="0">
                <a:latin typeface="Arial Unicode MS" pitchFamily="34" charset="-128"/>
              </a:rPr>
              <a:t> through long stairs, or the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long way</a:t>
            </a:r>
            <a:r>
              <a:rPr lang="en-US" sz="2400" dirty="0">
                <a:latin typeface="Arial Unicode MS" pitchFamily="34" charset="-128"/>
              </a:rPr>
              <a:t> through short stairs (that reduces the chance of an accident but takes more time)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The Robot can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choose to wear pads</a:t>
            </a:r>
            <a:r>
              <a:rPr lang="en-US" sz="2400" dirty="0">
                <a:latin typeface="Arial Unicode MS" pitchFamily="34" charset="-128"/>
              </a:rPr>
              <a:t> to protect itself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or not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(to protect itself in case of an accident) but pads slow it down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If there is an accident the Robot does not get to the room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52400"/>
            <a:ext cx="8659812" cy="900113"/>
          </a:xfrm>
        </p:spPr>
        <p:txBody>
          <a:bodyPr/>
          <a:lstStyle/>
          <a:p>
            <a:pPr eaLnBrk="1" hangingPunct="1"/>
            <a:r>
              <a:rPr lang="en-US" sz="3200" b="0" smtClean="0"/>
              <a:t>Decision Tree for Delivery Robot</a:t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4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9366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smtClean="0"/>
              <a:t>This scenario can be represented as the following </a:t>
            </a:r>
            <a:r>
              <a:rPr lang="en-US" sz="2400" smtClean="0">
                <a:solidFill>
                  <a:schemeClr val="accent2"/>
                </a:solidFill>
              </a:rPr>
              <a:t>decision tree</a:t>
            </a:r>
            <a:endParaRPr lang="en-US" smtClean="0">
              <a:solidFill>
                <a:schemeClr val="accent2"/>
              </a:solidFill>
            </a:endParaRPr>
          </a:p>
        </p:txBody>
      </p:sp>
      <p:pic>
        <p:nvPicPr>
          <p:cNvPr id="410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74625" y="1143000"/>
            <a:ext cx="9318625" cy="3908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110" name="Rectangle 5"/>
          <p:cNvSpPr>
            <a:spLocks noChangeArrowheads="1"/>
          </p:cNvSpPr>
          <p:nvPr/>
        </p:nvSpPr>
        <p:spPr bwMode="auto">
          <a:xfrm>
            <a:off x="228600" y="4913313"/>
            <a:ext cx="86106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The agent has a set of decisions to make (a macro-action it can perform)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Decisions can influence random variables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Decisions have probability distributions over outcomes</a:t>
            </a:r>
          </a:p>
          <a:p>
            <a:pPr marL="342900" indent="-342900">
              <a:spcBef>
                <a:spcPct val="20000"/>
              </a:spcBef>
            </a:pPr>
            <a:endParaRPr lang="en-US" sz="2800">
              <a:latin typeface="Arial Unicode MS" pitchFamily="34" charset="-128"/>
            </a:endParaRPr>
          </a:p>
        </p:txBody>
      </p:sp>
      <p:graphicFrame>
        <p:nvGraphicFramePr>
          <p:cNvPr id="69638" name="Group 6"/>
          <p:cNvGraphicFramePr>
            <a:graphicFrameLocks noGrp="1"/>
          </p:cNvGraphicFramePr>
          <p:nvPr/>
        </p:nvGraphicFramePr>
        <p:xfrm>
          <a:off x="6477000" y="1295400"/>
          <a:ext cx="2514600" cy="2514600"/>
        </p:xfrm>
        <a:graphic>
          <a:graphicData uri="http://schemas.openxmlformats.org/drawingml/2006/table">
            <a:tbl>
              <a:tblPr/>
              <a:tblGrid>
                <a:gridCol w="837614"/>
                <a:gridCol w="1038218"/>
                <a:gridCol w="638768"/>
              </a:tblGrid>
              <a:tr h="746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Accident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68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5638800" y="3810000"/>
            <a:ext cx="28194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486400" y="1143000"/>
            <a:ext cx="1066800" cy="2743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63050" cy="468313"/>
          </a:xfrm>
        </p:spPr>
        <p:txBody>
          <a:bodyPr/>
          <a:lstStyle/>
          <a:p>
            <a:pPr eaLnBrk="1" hangingPunct="1"/>
            <a:r>
              <a:rPr lang="en-US" sz="3200" b="0" smtClean="0"/>
              <a:t>Decision Variables: Some general Considerations </a:t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839200" cy="2808288"/>
          </a:xfrm>
        </p:spPr>
        <p:txBody>
          <a:bodyPr/>
          <a:lstStyle/>
          <a:p>
            <a:pPr algn="just" eaLnBrk="1" hangingPunct="1">
              <a:buFontTx/>
              <a:buChar char="•"/>
            </a:pPr>
            <a:r>
              <a:rPr lang="en-US" smtClean="0"/>
              <a:t>A </a:t>
            </a:r>
            <a:r>
              <a:rPr lang="en-US" smtClean="0">
                <a:solidFill>
                  <a:schemeClr val="accent2"/>
                </a:solidFill>
              </a:rPr>
              <a:t>possible world</a:t>
            </a:r>
            <a:r>
              <a:rPr lang="en-US" smtClean="0"/>
              <a:t> specifies a value for each random variable and each decision variable.</a:t>
            </a:r>
          </a:p>
          <a:p>
            <a:pPr algn="just" eaLnBrk="1" hangingPunct="1">
              <a:buFontTx/>
              <a:buChar char="•"/>
            </a:pPr>
            <a:r>
              <a:rPr lang="en-US" smtClean="0"/>
              <a:t>For each assignment of values to all decision variables, the probabilities of the worlds satisfying that assignment sum to 1.</a:t>
            </a:r>
          </a:p>
          <a:p>
            <a:pPr lvl="1" algn="just" eaLnBrk="1" hangingPunct="1"/>
            <a:endParaRPr lang="en-US" smtClean="0"/>
          </a:p>
          <a:p>
            <a:pPr lvl="1" algn="just" eaLnBrk="1" hangingPunct="1"/>
            <a:endParaRPr lang="en-US" sz="2000" smtClean="0"/>
          </a:p>
          <a:p>
            <a:pPr algn="just" eaLnBrk="1" hangingPunct="1">
              <a:buFontTx/>
              <a:buChar char="•"/>
            </a:pPr>
            <a:endParaRPr lang="en-US" sz="2400" smtClean="0"/>
          </a:p>
          <a:p>
            <a:pPr algn="just" eaLnBrk="1" hangingPunct="1"/>
            <a:endParaRPr lang="en-US" smtClean="0"/>
          </a:p>
        </p:txBody>
      </p:sp>
      <p:pic>
        <p:nvPicPr>
          <p:cNvPr id="513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8" y="3124200"/>
            <a:ext cx="8901112" cy="3505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324600" y="2743200"/>
            <a:ext cx="2133600" cy="388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1_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7164</TotalTime>
  <Words>1707</Words>
  <Application>Microsoft Office PowerPoint</Application>
  <PresentationFormat>On-screen Show (4:3)</PresentationFormat>
  <Paragraphs>429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1_Default Design</vt:lpstr>
      <vt:lpstr>Equation</vt:lpstr>
      <vt:lpstr>Slide 1</vt:lpstr>
      <vt:lpstr>Lecture Overview</vt:lpstr>
      <vt:lpstr>Planning in Stochastic Environments</vt:lpstr>
      <vt:lpstr>Planning Under Uncertainty: Intro </vt:lpstr>
      <vt:lpstr>Slide 5</vt:lpstr>
      <vt:lpstr>Lecture Overview</vt:lpstr>
      <vt:lpstr>One-off decision example </vt:lpstr>
      <vt:lpstr>Decision Tree for Delivery Robot </vt:lpstr>
      <vt:lpstr>Decision Variables: Some general Considerations  </vt:lpstr>
      <vt:lpstr>Lecture Overview</vt:lpstr>
      <vt:lpstr>What are the optimal decisions for our Robot? </vt:lpstr>
      <vt:lpstr>Utility / Preferences</vt:lpstr>
      <vt:lpstr>Utility: Simple Goals </vt:lpstr>
      <vt:lpstr>Optimal decisions: How to combine Utility with Probability</vt:lpstr>
      <vt:lpstr> Optimal decision in one-off decisions</vt:lpstr>
      <vt:lpstr> Optimal decision: Maximize Expected Utility</vt:lpstr>
      <vt:lpstr>Lecture Overview</vt:lpstr>
      <vt:lpstr>Single-stage decision networks </vt:lpstr>
      <vt:lpstr>Finding the optimal decision: We can use VE </vt:lpstr>
      <vt:lpstr>Example Initial Factors (Step1)  </vt:lpstr>
      <vt:lpstr>Example: Multiply Factors (Step 2a) </vt:lpstr>
      <vt:lpstr>Example: Sum out vars and choose max  (Steps 2b-3)</vt:lpstr>
      <vt:lpstr>Learning Goals for today’s class</vt:lpstr>
      <vt:lpstr>Slide 24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Carenini</dc:creator>
  <cp:lastModifiedBy>Carenini</cp:lastModifiedBy>
  <cp:revision>28</cp:revision>
  <dcterms:created xsi:type="dcterms:W3CDTF">2008-04-07T17:41:19Z</dcterms:created>
  <dcterms:modified xsi:type="dcterms:W3CDTF">2010-04-11T07:29:54Z</dcterms:modified>
</cp:coreProperties>
</file>