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98" r:id="rId2"/>
    <p:sldId id="364" r:id="rId3"/>
    <p:sldId id="570" r:id="rId4"/>
    <p:sldId id="549" r:id="rId5"/>
    <p:sldId id="584" r:id="rId6"/>
    <p:sldId id="544" r:id="rId7"/>
    <p:sldId id="547" r:id="rId8"/>
    <p:sldId id="558" r:id="rId9"/>
    <p:sldId id="564" r:id="rId10"/>
    <p:sldId id="589" r:id="rId11"/>
    <p:sldId id="585" r:id="rId12"/>
    <p:sldId id="565" r:id="rId13"/>
    <p:sldId id="566" r:id="rId14"/>
    <p:sldId id="592" r:id="rId15"/>
    <p:sldId id="567" r:id="rId16"/>
    <p:sldId id="560" r:id="rId17"/>
    <p:sldId id="593" r:id="rId18"/>
    <p:sldId id="591" r:id="rId19"/>
    <p:sldId id="582" r:id="rId20"/>
    <p:sldId id="595" r:id="rId21"/>
    <p:sldId id="594" r:id="rId22"/>
    <p:sldId id="596" r:id="rId23"/>
  </p:sldIdLst>
  <p:sldSz cx="9144000" cy="6858000" type="screen4x3"/>
  <p:notesSz cx="6997700" cy="9283700"/>
  <p:defaultTextStyle>
    <a:defPPr>
      <a:defRPr lang="en-US"/>
    </a:defPPr>
    <a:lvl1pPr algn="l" rtl="0" fontAlgn="base">
      <a:spcBef>
        <a:spcPct val="0"/>
      </a:spcBef>
      <a:spcAft>
        <a:spcPct val="0"/>
      </a:spcAft>
      <a:defRPr sz="2800" b="1" kern="1200">
        <a:solidFill>
          <a:schemeClr val="tx1"/>
        </a:solidFill>
        <a:latin typeface="Times New Roman" pitchFamily="18" charset="0"/>
        <a:ea typeface="+mn-ea"/>
        <a:cs typeface="+mn-cs"/>
      </a:defRPr>
    </a:lvl1pPr>
    <a:lvl2pPr marL="457200" algn="l" rtl="0" fontAlgn="base">
      <a:spcBef>
        <a:spcPct val="0"/>
      </a:spcBef>
      <a:spcAft>
        <a:spcPct val="0"/>
      </a:spcAft>
      <a:defRPr sz="2800" b="1" kern="1200">
        <a:solidFill>
          <a:schemeClr val="tx1"/>
        </a:solidFill>
        <a:latin typeface="Times New Roman" pitchFamily="18" charset="0"/>
        <a:ea typeface="+mn-ea"/>
        <a:cs typeface="+mn-cs"/>
      </a:defRPr>
    </a:lvl2pPr>
    <a:lvl3pPr marL="914400" algn="l" rtl="0" fontAlgn="base">
      <a:spcBef>
        <a:spcPct val="0"/>
      </a:spcBef>
      <a:spcAft>
        <a:spcPct val="0"/>
      </a:spcAft>
      <a:defRPr sz="2800" b="1" kern="1200">
        <a:solidFill>
          <a:schemeClr val="tx1"/>
        </a:solidFill>
        <a:latin typeface="Times New Roman" pitchFamily="18" charset="0"/>
        <a:ea typeface="+mn-ea"/>
        <a:cs typeface="+mn-cs"/>
      </a:defRPr>
    </a:lvl3pPr>
    <a:lvl4pPr marL="1371600" algn="l" rtl="0" fontAlgn="base">
      <a:spcBef>
        <a:spcPct val="0"/>
      </a:spcBef>
      <a:spcAft>
        <a:spcPct val="0"/>
      </a:spcAft>
      <a:defRPr sz="2800" b="1" kern="1200">
        <a:solidFill>
          <a:schemeClr val="tx1"/>
        </a:solidFill>
        <a:latin typeface="Times New Roman" pitchFamily="18" charset="0"/>
        <a:ea typeface="+mn-ea"/>
        <a:cs typeface="+mn-cs"/>
      </a:defRPr>
    </a:lvl4pPr>
    <a:lvl5pPr marL="1828800" algn="l" rtl="0" fontAlgn="base">
      <a:spcBef>
        <a:spcPct val="0"/>
      </a:spcBef>
      <a:spcAft>
        <a:spcPct val="0"/>
      </a:spcAft>
      <a:defRPr sz="2800" b="1" kern="1200">
        <a:solidFill>
          <a:schemeClr val="tx1"/>
        </a:solidFill>
        <a:latin typeface="Times New Roman" pitchFamily="18" charset="0"/>
        <a:ea typeface="+mn-ea"/>
        <a:cs typeface="+mn-cs"/>
      </a:defRPr>
    </a:lvl5pPr>
    <a:lvl6pPr marL="2286000" algn="l" defTabSz="914400" rtl="0" eaLnBrk="1" latinLnBrk="0" hangingPunct="1">
      <a:defRPr sz="2800" b="1" kern="1200">
        <a:solidFill>
          <a:schemeClr val="tx1"/>
        </a:solidFill>
        <a:latin typeface="Times New Roman" pitchFamily="18" charset="0"/>
        <a:ea typeface="+mn-ea"/>
        <a:cs typeface="+mn-cs"/>
      </a:defRPr>
    </a:lvl6pPr>
    <a:lvl7pPr marL="2743200" algn="l" defTabSz="914400" rtl="0" eaLnBrk="1" latinLnBrk="0" hangingPunct="1">
      <a:defRPr sz="2800" b="1" kern="1200">
        <a:solidFill>
          <a:schemeClr val="tx1"/>
        </a:solidFill>
        <a:latin typeface="Times New Roman" pitchFamily="18" charset="0"/>
        <a:ea typeface="+mn-ea"/>
        <a:cs typeface="+mn-cs"/>
      </a:defRPr>
    </a:lvl7pPr>
    <a:lvl8pPr marL="3200400" algn="l" defTabSz="914400" rtl="0" eaLnBrk="1" latinLnBrk="0" hangingPunct="1">
      <a:defRPr sz="2800" b="1" kern="1200">
        <a:solidFill>
          <a:schemeClr val="tx1"/>
        </a:solidFill>
        <a:latin typeface="Times New Roman" pitchFamily="18" charset="0"/>
        <a:ea typeface="+mn-ea"/>
        <a:cs typeface="+mn-cs"/>
      </a:defRPr>
    </a:lvl8pPr>
    <a:lvl9pPr marL="3657600" algn="l" defTabSz="914400" rtl="0" eaLnBrk="1" latinLnBrk="0" hangingPunct="1">
      <a:defRPr sz="28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a:srgbClr val="CC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71" autoAdjust="0"/>
    <p:restoredTop sz="81326" autoAdjust="0"/>
  </p:normalViewPr>
  <p:slideViewPr>
    <p:cSldViewPr>
      <p:cViewPr>
        <p:scale>
          <a:sx n="73" d="100"/>
          <a:sy n="73" d="100"/>
        </p:scale>
        <p:origin x="-49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488"/>
    </p:cViewPr>
  </p:sorterViewPr>
  <p:notesViewPr>
    <p:cSldViewPr>
      <p:cViewPr>
        <p:scale>
          <a:sx n="100" d="100"/>
          <a:sy n="100" d="100"/>
        </p:scale>
        <p:origin x="-864" y="282"/>
      </p:cViewPr>
      <p:guideLst>
        <p:guide orient="horz" pos="2924"/>
        <p:guide pos="220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4498"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pPr>
              <a:defRPr/>
            </a:pPr>
            <a:endParaRPr lang="en-US"/>
          </a:p>
        </p:txBody>
      </p:sp>
      <p:sp>
        <p:nvSpPr>
          <p:cNvPr id="234499" name="Rectangle 3"/>
          <p:cNvSpPr>
            <a:spLocks noGrp="1" noChangeArrowheads="1"/>
          </p:cNvSpPr>
          <p:nvPr>
            <p:ph type="dt" sz="quarter" idx="1"/>
          </p:nvPr>
        </p:nvSpPr>
        <p:spPr bwMode="auto">
          <a:xfrm>
            <a:off x="3963988" y="0"/>
            <a:ext cx="3032125"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pPr>
              <a:defRPr/>
            </a:pPr>
            <a:endParaRPr lang="en-US"/>
          </a:p>
        </p:txBody>
      </p:sp>
      <p:sp>
        <p:nvSpPr>
          <p:cNvPr id="234500" name="Rectangle 4"/>
          <p:cNvSpPr>
            <a:spLocks noGrp="1" noChangeArrowheads="1"/>
          </p:cNvSpPr>
          <p:nvPr>
            <p:ph type="ftr" sz="quarter" idx="2"/>
          </p:nvPr>
        </p:nvSpPr>
        <p:spPr bwMode="auto">
          <a:xfrm>
            <a:off x="0" y="8818563"/>
            <a:ext cx="3032125"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pPr>
              <a:defRPr/>
            </a:pPr>
            <a:endParaRPr lang="en-US"/>
          </a:p>
        </p:txBody>
      </p:sp>
      <p:sp>
        <p:nvSpPr>
          <p:cNvPr id="234501" name="Rectangle 5"/>
          <p:cNvSpPr>
            <a:spLocks noGrp="1" noChangeArrowheads="1"/>
          </p:cNvSpPr>
          <p:nvPr>
            <p:ph type="sldNum" sz="quarter" idx="3"/>
          </p:nvPr>
        </p:nvSpPr>
        <p:spPr bwMode="auto">
          <a:xfrm>
            <a:off x="3963988" y="8818563"/>
            <a:ext cx="3032125"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pPr>
              <a:defRPr/>
            </a:pPr>
            <a:fld id="{9CBB327A-593F-4D8D-A0C0-3CDD4A7CA61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defTabSz="930275">
              <a:defRPr sz="1200" b="0"/>
            </a:lvl1pPr>
          </a:lstStyle>
          <a:p>
            <a:pPr>
              <a:defRPr/>
            </a:pPr>
            <a:endParaRPr lang="en-US"/>
          </a:p>
        </p:txBody>
      </p:sp>
      <p:sp>
        <p:nvSpPr>
          <p:cNvPr id="3075" name="Rectangle 3"/>
          <p:cNvSpPr>
            <a:spLocks noGrp="1" noChangeArrowheads="1"/>
          </p:cNvSpPr>
          <p:nvPr>
            <p:ph type="dt" idx="1"/>
          </p:nvPr>
        </p:nvSpPr>
        <p:spPr bwMode="auto">
          <a:xfrm>
            <a:off x="3965575" y="0"/>
            <a:ext cx="3032125"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r" defTabSz="930275">
              <a:defRPr sz="1200" b="0"/>
            </a:lvl1pPr>
          </a:lstStyle>
          <a:p>
            <a:pPr>
              <a:defRPr/>
            </a:pPr>
            <a:endParaRPr lang="en-US"/>
          </a:p>
        </p:txBody>
      </p:sp>
      <p:sp>
        <p:nvSpPr>
          <p:cNvPr id="36868" name="Rectangle 4"/>
          <p:cNvSpPr>
            <a:spLocks noChangeArrowheads="1" noTextEdit="1"/>
          </p:cNvSpPr>
          <p:nvPr>
            <p:ph type="sldImg" idx="2"/>
          </p:nvPr>
        </p:nvSpPr>
        <p:spPr bwMode="auto">
          <a:xfrm>
            <a:off x="1177925" y="696913"/>
            <a:ext cx="4641850" cy="3481387"/>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3450" y="4410075"/>
            <a:ext cx="5130800" cy="4176713"/>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20150"/>
            <a:ext cx="3032125"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defTabSz="930275">
              <a:defRPr sz="1200" b="0"/>
            </a:lvl1pPr>
          </a:lstStyle>
          <a:p>
            <a:pPr>
              <a:defRPr/>
            </a:pPr>
            <a:endParaRPr lang="en-US"/>
          </a:p>
        </p:txBody>
      </p:sp>
      <p:sp>
        <p:nvSpPr>
          <p:cNvPr id="3079" name="Rectangle 7"/>
          <p:cNvSpPr>
            <a:spLocks noGrp="1" noChangeArrowheads="1"/>
          </p:cNvSpPr>
          <p:nvPr>
            <p:ph type="sldNum" sz="quarter" idx="5"/>
          </p:nvPr>
        </p:nvSpPr>
        <p:spPr bwMode="auto">
          <a:xfrm>
            <a:off x="3965575" y="8820150"/>
            <a:ext cx="3032125"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r" defTabSz="930275">
              <a:defRPr sz="1200" b="0"/>
            </a:lvl1pPr>
          </a:lstStyle>
          <a:p>
            <a:pPr>
              <a:defRPr/>
            </a:pPr>
            <a:fld id="{60B0F4F7-CA5E-4694-B072-9884C3669EB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en.wikipedia.org/wiki/Particle_filter" TargetMode="External"/><Relationship Id="rId3" Type="http://schemas.openxmlformats.org/officeDocument/2006/relationships/hyperlink" Target="http://en.wikipedia.org/wiki/Robot" TargetMode="External"/><Relationship Id="rId7" Type="http://schemas.openxmlformats.org/officeDocument/2006/relationships/hyperlink" Target="http://en.wikipedia.org/wiki/Kalman_filter"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en.wikipedia.org/wiki/Iteration" TargetMode="External"/><Relationship Id="rId5" Type="http://schemas.openxmlformats.org/officeDocument/2006/relationships/hyperlink" Target="http://en.wikipedia.org/wiki/Sensor" TargetMode="External"/><Relationship Id="rId4" Type="http://schemas.openxmlformats.org/officeDocument/2006/relationships/hyperlink" Target="http://en.wikipedia.org/wiki/Autonomous_vehicle" TargetMode="External"/><Relationship Id="rId9" Type="http://schemas.openxmlformats.org/officeDocument/2006/relationships/hyperlink" Target="http://en.wikipedia.org/wiki/Monte_Carlo_method"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538DB37-9FBB-4527-AD6F-026307728282}" type="slidenum">
              <a:rPr lang="en-US" smtClean="0"/>
              <a:pPr/>
              <a:t>1</a:t>
            </a:fld>
            <a:endParaRPr lang="en-US" smtClean="0"/>
          </a:p>
        </p:txBody>
      </p:sp>
      <p:sp>
        <p:nvSpPr>
          <p:cNvPr id="37891" name="Rectangle 2"/>
          <p:cNvSpPr>
            <a:spLocks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b="1"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EB1C923D-F691-4DE5-934A-A1326F5EFED6}" type="slidenum">
              <a:rPr lang="en-US" smtClean="0"/>
              <a:pPr/>
              <a:t>10</a:t>
            </a:fld>
            <a:endParaRPr lang="en-US" smtClean="0"/>
          </a:p>
        </p:txBody>
      </p:sp>
      <p:sp>
        <p:nvSpPr>
          <p:cNvPr id="47107" name="Rectangle 2"/>
          <p:cNvSpPr>
            <a:spLocks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r>
              <a:rPr lang="en-US" smtClean="0">
                <a:latin typeface="Arial Unicode MS" pitchFamily="34" charset="-128"/>
              </a:rPr>
              <a:t>How many values for Loc </a:t>
            </a:r>
            <a:r>
              <a:rPr lang="en-US" baseline="-25000" smtClean="0">
                <a:latin typeface="Arial Unicode MS" pitchFamily="34" charset="-128"/>
              </a:rPr>
              <a:t>i</a:t>
            </a:r>
            <a:r>
              <a:rPr lang="en-US" smtClean="0">
                <a:latin typeface="Arial Unicode MS" pitchFamily="34" charset="-128"/>
              </a:rPr>
              <a:t>?</a:t>
            </a:r>
          </a:p>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0F3E4595-0840-448B-AD91-2FFC40C17BF7}" type="slidenum">
              <a:rPr lang="en-US" smtClean="0"/>
              <a:pPr/>
              <a:t>11</a:t>
            </a:fld>
            <a:endParaRPr lang="en-US" smtClean="0"/>
          </a:p>
        </p:txBody>
      </p:sp>
      <p:sp>
        <p:nvSpPr>
          <p:cNvPr id="48131" name="Text Box 2"/>
          <p:cNvSpPr txBox="1">
            <a:spLocks noChangeArrowheads="1"/>
          </p:cNvSpPr>
          <p:nvPr/>
        </p:nvSpPr>
        <p:spPr bwMode="auto">
          <a:xfrm>
            <a:off x="3965575" y="8820150"/>
            <a:ext cx="3030538" cy="461963"/>
          </a:xfrm>
          <a:prstGeom prst="rect">
            <a:avLst/>
          </a:prstGeom>
          <a:noFill/>
          <a:ln w="9525">
            <a:noFill/>
            <a:round/>
            <a:headEnd/>
            <a:tailEnd/>
          </a:ln>
        </p:spPr>
        <p:txBody>
          <a:bodyPr lIns="92870" tIns="46435" rIns="92870" bIns="46435" anchor="b"/>
          <a:lstStyle/>
          <a:p>
            <a:pPr algn="r" defTabSz="457200">
              <a:buClr>
                <a:srgbClr val="000000"/>
              </a:buClr>
              <a:buSzPct val="100000"/>
              <a:buFont typeface="Times New Roman" pitchFamily="18" charset="0"/>
              <a:buNone/>
              <a:tabLst>
                <a:tab pos="0" algn="l"/>
                <a:tab pos="457200" algn="l"/>
                <a:tab pos="914400" algn="l"/>
                <a:tab pos="1371600" algn="l"/>
                <a:tab pos="1828800" algn="l"/>
                <a:tab pos="2286000" algn="l"/>
                <a:tab pos="2743200" algn="l"/>
                <a:tab pos="3198813" algn="l"/>
                <a:tab pos="3656013" algn="l"/>
                <a:tab pos="4113213" algn="l"/>
                <a:tab pos="4570413" algn="l"/>
                <a:tab pos="5029200" algn="l"/>
                <a:tab pos="5486400" algn="l"/>
                <a:tab pos="5943600" algn="l"/>
                <a:tab pos="6400800" algn="l"/>
                <a:tab pos="6858000" algn="l"/>
                <a:tab pos="7315200" algn="l"/>
                <a:tab pos="7772400" algn="l"/>
                <a:tab pos="8229600" algn="l"/>
                <a:tab pos="8686800" algn="l"/>
                <a:tab pos="9144000" algn="l"/>
              </a:tabLst>
            </a:pPr>
            <a:fld id="{A9AD4DFB-ECD8-41E2-A447-6D0882754752}" type="slidenum">
              <a:rPr lang="en-GB" sz="1300" b="0">
                <a:solidFill>
                  <a:srgbClr val="000000"/>
                </a:solidFill>
                <a:ea typeface="Arial Unicode MS" pitchFamily="34" charset="-128"/>
                <a:cs typeface="Arial Unicode MS" pitchFamily="34" charset="-128"/>
              </a:rPr>
              <a:pPr algn="r" defTabSz="457200">
                <a:buClr>
                  <a:srgbClr val="000000"/>
                </a:buClr>
                <a:buSzPct val="100000"/>
                <a:buFont typeface="Times New Roman" pitchFamily="18" charset="0"/>
                <a:buNone/>
                <a:tabLst>
                  <a:tab pos="0" algn="l"/>
                  <a:tab pos="457200" algn="l"/>
                  <a:tab pos="914400" algn="l"/>
                  <a:tab pos="1371600" algn="l"/>
                  <a:tab pos="1828800" algn="l"/>
                  <a:tab pos="2286000" algn="l"/>
                  <a:tab pos="2743200" algn="l"/>
                  <a:tab pos="3198813" algn="l"/>
                  <a:tab pos="3656013" algn="l"/>
                  <a:tab pos="4113213" algn="l"/>
                  <a:tab pos="4570413" algn="l"/>
                  <a:tab pos="5029200" algn="l"/>
                  <a:tab pos="5486400" algn="l"/>
                  <a:tab pos="5943600" algn="l"/>
                  <a:tab pos="6400800" algn="l"/>
                  <a:tab pos="6858000" algn="l"/>
                  <a:tab pos="7315200" algn="l"/>
                  <a:tab pos="7772400" algn="l"/>
                  <a:tab pos="8229600" algn="l"/>
                  <a:tab pos="8686800" algn="l"/>
                  <a:tab pos="9144000" algn="l"/>
                </a:tabLst>
              </a:pPr>
              <a:t>11</a:t>
            </a:fld>
            <a:endParaRPr lang="en-GB" sz="1300" b="0">
              <a:solidFill>
                <a:srgbClr val="000000"/>
              </a:solidFill>
              <a:ea typeface="Arial Unicode MS" pitchFamily="34" charset="-128"/>
              <a:cs typeface="Arial Unicode MS" pitchFamily="34" charset="-128"/>
            </a:endParaRPr>
          </a:p>
        </p:txBody>
      </p:sp>
      <p:sp>
        <p:nvSpPr>
          <p:cNvPr id="48132" name="Text Box 3"/>
          <p:cNvSpPr txBox="1">
            <a:spLocks noChangeArrowheads="1"/>
          </p:cNvSpPr>
          <p:nvPr/>
        </p:nvSpPr>
        <p:spPr bwMode="auto">
          <a:xfrm>
            <a:off x="0" y="8820150"/>
            <a:ext cx="3030538" cy="461963"/>
          </a:xfrm>
          <a:prstGeom prst="rect">
            <a:avLst/>
          </a:prstGeom>
          <a:noFill/>
          <a:ln w="9525">
            <a:noFill/>
            <a:round/>
            <a:headEnd/>
            <a:tailEnd/>
          </a:ln>
        </p:spPr>
        <p:txBody>
          <a:bodyPr lIns="92870" tIns="46435" rIns="92870" bIns="46435" anchor="b"/>
          <a:lstStyle/>
          <a:p>
            <a:pPr defTabSz="457200">
              <a:buClr>
                <a:srgbClr val="000000"/>
              </a:buClr>
              <a:buSzPct val="100000"/>
              <a:buFont typeface="Times New Roman" pitchFamily="18" charset="0"/>
              <a:buNone/>
              <a:tabLst>
                <a:tab pos="0" algn="l"/>
                <a:tab pos="457200" algn="l"/>
                <a:tab pos="914400" algn="l"/>
                <a:tab pos="1371600" algn="l"/>
                <a:tab pos="1828800" algn="l"/>
                <a:tab pos="2286000" algn="l"/>
                <a:tab pos="2743200" algn="l"/>
                <a:tab pos="3198813" algn="l"/>
                <a:tab pos="3656013" algn="l"/>
                <a:tab pos="4113213" algn="l"/>
                <a:tab pos="4570413" algn="l"/>
                <a:tab pos="5029200" algn="l"/>
                <a:tab pos="5486400" algn="l"/>
                <a:tab pos="5943600" algn="l"/>
                <a:tab pos="6400800" algn="l"/>
                <a:tab pos="6858000" algn="l"/>
                <a:tab pos="7315200" algn="l"/>
                <a:tab pos="7772400" algn="l"/>
                <a:tab pos="8229600" algn="l"/>
                <a:tab pos="8686800" algn="l"/>
                <a:tab pos="9144000" algn="l"/>
              </a:tabLst>
            </a:pPr>
            <a:endParaRPr lang="en-GB" sz="1300" b="0">
              <a:solidFill>
                <a:srgbClr val="000000"/>
              </a:solidFill>
              <a:ea typeface="Arial Unicode MS" pitchFamily="34" charset="-128"/>
              <a:cs typeface="Arial Unicode MS" pitchFamily="34" charset="-128"/>
            </a:endParaRPr>
          </a:p>
        </p:txBody>
      </p:sp>
      <p:sp>
        <p:nvSpPr>
          <p:cNvPr id="48133" name="Text Box 4"/>
          <p:cNvSpPr txBox="1">
            <a:spLocks noChangeArrowheads="1"/>
          </p:cNvSpPr>
          <p:nvPr/>
        </p:nvSpPr>
        <p:spPr bwMode="auto">
          <a:xfrm>
            <a:off x="0" y="0"/>
            <a:ext cx="3030538" cy="461963"/>
          </a:xfrm>
          <a:prstGeom prst="rect">
            <a:avLst/>
          </a:prstGeom>
          <a:noFill/>
          <a:ln w="9525">
            <a:noFill/>
            <a:round/>
            <a:headEnd/>
            <a:tailEnd/>
          </a:ln>
        </p:spPr>
        <p:txBody>
          <a:bodyPr lIns="92870" tIns="46435" rIns="92870" bIns="46435"/>
          <a:lstStyle/>
          <a:p>
            <a:pPr defTabSz="457200">
              <a:buClr>
                <a:srgbClr val="000000"/>
              </a:buClr>
              <a:buSzPct val="100000"/>
              <a:buFont typeface="Times New Roman" pitchFamily="18" charset="0"/>
              <a:buNone/>
              <a:tabLst>
                <a:tab pos="0" algn="l"/>
                <a:tab pos="457200" algn="l"/>
                <a:tab pos="914400" algn="l"/>
                <a:tab pos="1371600" algn="l"/>
                <a:tab pos="1828800" algn="l"/>
                <a:tab pos="2286000" algn="l"/>
                <a:tab pos="2743200" algn="l"/>
                <a:tab pos="3198813" algn="l"/>
                <a:tab pos="3656013" algn="l"/>
                <a:tab pos="4113213" algn="l"/>
                <a:tab pos="4570413" algn="l"/>
                <a:tab pos="5029200" algn="l"/>
                <a:tab pos="5486400" algn="l"/>
                <a:tab pos="5943600" algn="l"/>
                <a:tab pos="6400800" algn="l"/>
                <a:tab pos="6858000" algn="l"/>
                <a:tab pos="7315200" algn="l"/>
                <a:tab pos="7772400" algn="l"/>
                <a:tab pos="8229600" algn="l"/>
                <a:tab pos="8686800" algn="l"/>
                <a:tab pos="9144000" algn="l"/>
              </a:tabLst>
            </a:pPr>
            <a:endParaRPr lang="en-GB" sz="1300" b="0">
              <a:solidFill>
                <a:srgbClr val="000000"/>
              </a:solidFill>
              <a:ea typeface="Arial Unicode MS" pitchFamily="34" charset="-128"/>
              <a:cs typeface="Arial Unicode MS" pitchFamily="34" charset="-128"/>
            </a:endParaRPr>
          </a:p>
        </p:txBody>
      </p:sp>
      <p:sp>
        <p:nvSpPr>
          <p:cNvPr id="48134" name="Text Box 5"/>
          <p:cNvSpPr txBox="1">
            <a:spLocks noChangeArrowheads="1"/>
          </p:cNvSpPr>
          <p:nvPr/>
        </p:nvSpPr>
        <p:spPr bwMode="auto">
          <a:xfrm>
            <a:off x="3965575" y="0"/>
            <a:ext cx="3030538" cy="461963"/>
          </a:xfrm>
          <a:prstGeom prst="rect">
            <a:avLst/>
          </a:prstGeom>
          <a:noFill/>
          <a:ln w="9525">
            <a:noFill/>
            <a:round/>
            <a:headEnd/>
            <a:tailEnd/>
          </a:ln>
        </p:spPr>
        <p:txBody>
          <a:bodyPr lIns="92870" tIns="46435" rIns="92870" bIns="46435"/>
          <a:lstStyle/>
          <a:p>
            <a:pPr algn="r" defTabSz="457200">
              <a:buClr>
                <a:srgbClr val="000000"/>
              </a:buClr>
              <a:buSzPct val="100000"/>
              <a:buFont typeface="Times New Roman" pitchFamily="18" charset="0"/>
              <a:buNone/>
              <a:tabLst>
                <a:tab pos="0" algn="l"/>
                <a:tab pos="457200" algn="l"/>
                <a:tab pos="914400" algn="l"/>
                <a:tab pos="1371600" algn="l"/>
                <a:tab pos="1828800" algn="l"/>
                <a:tab pos="2286000" algn="l"/>
                <a:tab pos="2743200" algn="l"/>
                <a:tab pos="3198813" algn="l"/>
                <a:tab pos="3656013" algn="l"/>
                <a:tab pos="4113213" algn="l"/>
                <a:tab pos="4570413" algn="l"/>
                <a:tab pos="5029200" algn="l"/>
                <a:tab pos="5486400" algn="l"/>
                <a:tab pos="5943600" algn="l"/>
                <a:tab pos="6400800" algn="l"/>
                <a:tab pos="6858000" algn="l"/>
                <a:tab pos="7315200" algn="l"/>
                <a:tab pos="7772400" algn="l"/>
                <a:tab pos="8229600" algn="l"/>
                <a:tab pos="8686800" algn="l"/>
                <a:tab pos="9144000" algn="l"/>
              </a:tabLst>
            </a:pPr>
            <a:endParaRPr lang="en-GB" sz="1300" b="0">
              <a:solidFill>
                <a:srgbClr val="000000"/>
              </a:solidFill>
              <a:ea typeface="Arial Unicode MS" pitchFamily="34" charset="-128"/>
              <a:cs typeface="Arial Unicode MS" pitchFamily="34" charset="-128"/>
            </a:endParaRPr>
          </a:p>
        </p:txBody>
      </p:sp>
      <p:sp>
        <p:nvSpPr>
          <p:cNvPr id="48135" name="Text Box 6"/>
          <p:cNvSpPr txBox="1">
            <a:spLocks noChangeArrowheads="1"/>
          </p:cNvSpPr>
          <p:nvPr/>
        </p:nvSpPr>
        <p:spPr bwMode="auto">
          <a:xfrm>
            <a:off x="1187450" y="703263"/>
            <a:ext cx="4622800" cy="3467100"/>
          </a:xfrm>
          <a:prstGeom prst="rect">
            <a:avLst/>
          </a:prstGeom>
          <a:solidFill>
            <a:srgbClr val="FFFFFF"/>
          </a:solidFill>
          <a:ln w="9525">
            <a:solidFill>
              <a:srgbClr val="000000"/>
            </a:solidFill>
            <a:miter lim="800000"/>
            <a:headEnd/>
            <a:tailEnd/>
          </a:ln>
        </p:spPr>
        <p:txBody>
          <a:bodyPr wrap="none" anchor="ctr"/>
          <a:lstStyle/>
          <a:p>
            <a:endParaRPr lang="en-US"/>
          </a:p>
        </p:txBody>
      </p:sp>
      <p:sp>
        <p:nvSpPr>
          <p:cNvPr id="48136" name="Rectangle 7"/>
          <p:cNvSpPr>
            <a:spLocks noChangeArrowheads="1"/>
          </p:cNvSpPr>
          <p:nvPr>
            <p:ph type="body"/>
          </p:nvPr>
        </p:nvSpPr>
        <p:spPr>
          <a:xfrm>
            <a:off x="931863" y="4410075"/>
            <a:ext cx="5132387" cy="4176713"/>
          </a:xfrm>
          <a:noFill/>
          <a:ln/>
        </p:spPr>
        <p:txBody>
          <a:bodyPr wrap="none" lIns="91431" tIns="45716" rIns="91431" bIns="45716" anchor="ct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D88AE04C-26DE-47E2-A362-2C2330333529}" type="slidenum">
              <a:rPr lang="en-US" smtClean="0"/>
              <a:pPr/>
              <a:t>12</a:t>
            </a:fld>
            <a:endParaRPr lang="en-US" smtClean="0"/>
          </a:p>
        </p:txBody>
      </p:sp>
      <p:sp>
        <p:nvSpPr>
          <p:cNvPr id="49155" name="Rectangle 2"/>
          <p:cNvSpPr>
            <a:spLocks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r>
              <a:rPr lang="en-US" smtClean="0"/>
              <a:t>(Note: in this example the robot is not choosing its actions)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7762F985-F516-44BB-97D1-D22E39E8EB6A}" type="slidenum">
              <a:rPr lang="en-US" smtClean="0"/>
              <a:pPr/>
              <a:t>13</a:t>
            </a:fld>
            <a:endParaRPr lang="en-US" smtClean="0"/>
          </a:p>
        </p:txBody>
      </p:sp>
      <p:sp>
        <p:nvSpPr>
          <p:cNvPr id="50179" name="Rectangle 2"/>
          <p:cNvSpPr>
            <a:spLocks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633956A1-3A3C-4F03-B378-F17FBD1D11F7}" type="slidenum">
              <a:rPr lang="en-US" smtClean="0"/>
              <a:pPr/>
              <a:t>14</a:t>
            </a:fld>
            <a:endParaRPr lang="en-US" smtClean="0"/>
          </a:p>
        </p:txBody>
      </p:sp>
      <p:sp>
        <p:nvSpPr>
          <p:cNvPr id="51203" name="Rectangle 2"/>
          <p:cNvSpPr>
            <a:spLocks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0186D361-02B3-4136-B27A-D012F34F03C7}" type="slidenum">
              <a:rPr lang="en-US" smtClean="0"/>
              <a:pPr/>
              <a:t>15</a:t>
            </a:fld>
            <a:endParaRPr lang="en-US" smtClean="0"/>
          </a:p>
        </p:txBody>
      </p:sp>
      <p:sp>
        <p:nvSpPr>
          <p:cNvPr id="52227" name="Rectangle 2"/>
          <p:cNvSpPr>
            <a:spLocks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BDDE04C1-3DF1-4645-98F0-DE6A44517BE1}" type="slidenum">
              <a:rPr lang="en-US" smtClean="0"/>
              <a:pPr/>
              <a:t>16</a:t>
            </a:fld>
            <a:endParaRPr lang="en-US" smtClean="0"/>
          </a:p>
        </p:txBody>
      </p:sp>
      <p:sp>
        <p:nvSpPr>
          <p:cNvPr id="53251" name="Rectangle 2"/>
          <p:cNvSpPr>
            <a:spLocks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smtClean="0"/>
          </a:p>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34D10C2B-4C88-4D0A-A7EE-260C16BA02EB}" type="slidenum">
              <a:rPr lang="en-US" smtClean="0"/>
              <a:pPr/>
              <a:t>17</a:t>
            </a:fld>
            <a:endParaRPr lang="en-US" smtClean="0"/>
          </a:p>
        </p:txBody>
      </p:sp>
      <p:sp>
        <p:nvSpPr>
          <p:cNvPr id="54275" name="Rectangle 2"/>
          <p:cNvSpPr>
            <a:spLocks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smtClean="0"/>
          </a:p>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34946EF3-0DAC-4589-9228-48F2BE82582D}" type="slidenum">
              <a:rPr lang="en-US" smtClean="0"/>
              <a:pPr/>
              <a:t>18</a:t>
            </a:fld>
            <a:endParaRPr lang="en-US" smtClean="0"/>
          </a:p>
        </p:txBody>
      </p:sp>
      <p:sp>
        <p:nvSpPr>
          <p:cNvPr id="55299" name="Rectangle 2"/>
          <p:cNvSpPr>
            <a:spLocks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smtClean="0"/>
              <a:t>ahone is a speech sound</a:t>
            </a:r>
          </a:p>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C17C69B1-7D28-45B1-B1CB-B68198769E40}" type="slidenum">
              <a:rPr lang="en-US" smtClean="0"/>
              <a:pPr/>
              <a:t>19</a:t>
            </a:fld>
            <a:endParaRPr lang="en-US" smtClean="0"/>
          </a:p>
        </p:txBody>
      </p:sp>
      <p:sp>
        <p:nvSpPr>
          <p:cNvPr id="56323" name="Rectangle 2"/>
          <p:cNvSpPr>
            <a:spLocks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AFDD711E-9755-4054-BFD1-E213C8EE72BB}" type="slidenum">
              <a:rPr lang="en-US" smtClean="0"/>
              <a:pPr/>
              <a:t>2</a:t>
            </a:fld>
            <a:endParaRPr lang="en-US" smtClean="0"/>
          </a:p>
        </p:txBody>
      </p:sp>
      <p:sp>
        <p:nvSpPr>
          <p:cNvPr id="38915" name="Rectangle 2"/>
          <p:cNvSpPr>
            <a:spLocks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pPr defTabSz="928688"/>
            <a:fld id="{4CE15926-2F3D-40D7-89D8-2C13E9647D6A}" type="slidenum">
              <a:rPr lang="en-US" smtClean="0"/>
              <a:pPr defTabSz="928688"/>
              <a:t>20</a:t>
            </a:fld>
            <a:endParaRPr lang="en-US" smtClean="0"/>
          </a:p>
        </p:txBody>
      </p:sp>
      <p:sp>
        <p:nvSpPr>
          <p:cNvPr id="57347" name="Rectangle 2"/>
          <p:cNvSpPr>
            <a:spLocks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pPr defTabSz="928688"/>
            <a:fld id="{B9743062-AF2E-4E3A-8442-E78C9AC4EEE2}" type="slidenum">
              <a:rPr lang="en-US" smtClean="0"/>
              <a:pPr defTabSz="928688"/>
              <a:t>21</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marL="227013" indent="-227013" eaLnBrk="1" hangingPunct="1"/>
            <a:r>
              <a:rPr lang="en-US" smtClean="0"/>
              <a:t>R&amp;R Sys  Representation and reasoning Systems</a:t>
            </a:r>
          </a:p>
          <a:p>
            <a:pPr marL="227013" indent="-227013" eaLnBrk="1" hangingPunct="1"/>
            <a:r>
              <a:rPr lang="en-US" smtClean="0"/>
              <a:t>Each cell is a R&amp;R system</a:t>
            </a:r>
          </a:p>
          <a:p>
            <a:pPr marL="227013" indent="-227013" eaLnBrk="1" hangingPunct="1"/>
            <a:r>
              <a:rPr lang="en-US" smtClean="0"/>
              <a:t>STRIPS  actions preconditions and effects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29CC440-2210-4C51-A20C-56D7DD75B737}" type="slidenum">
              <a:rPr lang="en-US" smtClean="0"/>
              <a:pPr/>
              <a:t>22</a:t>
            </a:fld>
            <a:endParaRPr lang="en-US" smtClean="0"/>
          </a:p>
        </p:txBody>
      </p:sp>
      <p:sp>
        <p:nvSpPr>
          <p:cNvPr id="59395" name="Rectangle 2"/>
          <p:cNvSpPr>
            <a:spLocks noChangeArrowheads="1" noTextEdit="1"/>
          </p:cNvSpPr>
          <p:nvPr>
            <p:ph type="sldImg"/>
          </p:nvPr>
        </p:nvSpPr>
        <p:spPr>
          <a:ln/>
        </p:spPr>
      </p:sp>
      <p:sp>
        <p:nvSpPr>
          <p:cNvPr id="59396" name="Rectangle 3"/>
          <p:cNvSpPr>
            <a:spLocks noGrp="1" noChangeArrowheads="1"/>
          </p:cNvSpPr>
          <p:nvPr>
            <p:ph type="body" idx="1"/>
          </p:nvPr>
        </p:nvSpPr>
        <p:spPr>
          <a:xfrm>
            <a:off x="931863" y="4410075"/>
            <a:ext cx="5133975" cy="4176713"/>
          </a:xfrm>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pPr defTabSz="928688"/>
            <a:fld id="{D415E29B-C3ED-487D-BADF-A4F646C5711D}" type="slidenum">
              <a:rPr lang="en-US" smtClean="0"/>
              <a:pPr defTabSz="928688"/>
              <a:t>3</a:t>
            </a:fld>
            <a:endParaRPr lang="en-US" smtClean="0"/>
          </a:p>
        </p:txBody>
      </p:sp>
      <p:sp>
        <p:nvSpPr>
          <p:cNvPr id="39939" name="Rectangle 2"/>
          <p:cNvSpPr>
            <a:spLocks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7CB8CFD4-4B97-401B-B3B4-200FC995E326}" type="slidenum">
              <a:rPr lang="en-US" smtClean="0"/>
              <a:pPr/>
              <a:t>4</a:t>
            </a:fld>
            <a:endParaRPr lang="en-US" smtClean="0"/>
          </a:p>
        </p:txBody>
      </p:sp>
      <p:sp>
        <p:nvSpPr>
          <p:cNvPr id="40963" name="Text Box 2"/>
          <p:cNvSpPr txBox="1">
            <a:spLocks noChangeArrowheads="1"/>
          </p:cNvSpPr>
          <p:nvPr/>
        </p:nvSpPr>
        <p:spPr bwMode="auto">
          <a:xfrm>
            <a:off x="3965575" y="8820150"/>
            <a:ext cx="3030538" cy="461963"/>
          </a:xfrm>
          <a:prstGeom prst="rect">
            <a:avLst/>
          </a:prstGeom>
          <a:noFill/>
          <a:ln w="9525">
            <a:noFill/>
            <a:round/>
            <a:headEnd/>
            <a:tailEnd/>
          </a:ln>
        </p:spPr>
        <p:txBody>
          <a:bodyPr lIns="92870" tIns="46435" rIns="92870" bIns="46435" anchor="b"/>
          <a:lstStyle/>
          <a:p>
            <a:pPr algn="r" defTabSz="457200">
              <a:buClr>
                <a:srgbClr val="000000"/>
              </a:buClr>
              <a:buSzPct val="100000"/>
              <a:buFont typeface="Times New Roman" pitchFamily="18" charset="0"/>
              <a:buNone/>
              <a:tabLst>
                <a:tab pos="0" algn="l"/>
                <a:tab pos="457200" algn="l"/>
                <a:tab pos="914400" algn="l"/>
                <a:tab pos="1371600" algn="l"/>
                <a:tab pos="1828800" algn="l"/>
                <a:tab pos="2286000" algn="l"/>
                <a:tab pos="2743200" algn="l"/>
                <a:tab pos="3198813" algn="l"/>
                <a:tab pos="3656013" algn="l"/>
                <a:tab pos="4113213" algn="l"/>
                <a:tab pos="4570413" algn="l"/>
                <a:tab pos="5029200" algn="l"/>
                <a:tab pos="5486400" algn="l"/>
                <a:tab pos="5943600" algn="l"/>
                <a:tab pos="6400800" algn="l"/>
                <a:tab pos="6858000" algn="l"/>
                <a:tab pos="7315200" algn="l"/>
                <a:tab pos="7772400" algn="l"/>
                <a:tab pos="8229600" algn="l"/>
                <a:tab pos="8686800" algn="l"/>
                <a:tab pos="9144000" algn="l"/>
              </a:tabLst>
            </a:pPr>
            <a:fld id="{B24DBAAD-1E45-4AA4-BB2E-3E3DC434E3AF}" type="slidenum">
              <a:rPr lang="en-GB" sz="1300" b="0">
                <a:solidFill>
                  <a:srgbClr val="000000"/>
                </a:solidFill>
                <a:ea typeface="Arial Unicode MS" pitchFamily="34" charset="-128"/>
                <a:cs typeface="Arial Unicode MS" pitchFamily="34" charset="-128"/>
              </a:rPr>
              <a:pPr algn="r" defTabSz="457200">
                <a:buClr>
                  <a:srgbClr val="000000"/>
                </a:buClr>
                <a:buSzPct val="100000"/>
                <a:buFont typeface="Times New Roman" pitchFamily="18" charset="0"/>
                <a:buNone/>
                <a:tabLst>
                  <a:tab pos="0" algn="l"/>
                  <a:tab pos="457200" algn="l"/>
                  <a:tab pos="914400" algn="l"/>
                  <a:tab pos="1371600" algn="l"/>
                  <a:tab pos="1828800" algn="l"/>
                  <a:tab pos="2286000" algn="l"/>
                  <a:tab pos="2743200" algn="l"/>
                  <a:tab pos="3198813" algn="l"/>
                  <a:tab pos="3656013" algn="l"/>
                  <a:tab pos="4113213" algn="l"/>
                  <a:tab pos="4570413" algn="l"/>
                  <a:tab pos="5029200" algn="l"/>
                  <a:tab pos="5486400" algn="l"/>
                  <a:tab pos="5943600" algn="l"/>
                  <a:tab pos="6400800" algn="l"/>
                  <a:tab pos="6858000" algn="l"/>
                  <a:tab pos="7315200" algn="l"/>
                  <a:tab pos="7772400" algn="l"/>
                  <a:tab pos="8229600" algn="l"/>
                  <a:tab pos="8686800" algn="l"/>
                  <a:tab pos="9144000" algn="l"/>
                </a:tabLst>
              </a:pPr>
              <a:t>4</a:t>
            </a:fld>
            <a:endParaRPr lang="en-GB" sz="1300" b="0">
              <a:solidFill>
                <a:srgbClr val="000000"/>
              </a:solidFill>
              <a:ea typeface="Arial Unicode MS" pitchFamily="34" charset="-128"/>
              <a:cs typeface="Arial Unicode MS" pitchFamily="34" charset="-128"/>
            </a:endParaRPr>
          </a:p>
        </p:txBody>
      </p:sp>
      <p:sp>
        <p:nvSpPr>
          <p:cNvPr id="40964" name="Text Box 3"/>
          <p:cNvSpPr txBox="1">
            <a:spLocks noChangeArrowheads="1"/>
          </p:cNvSpPr>
          <p:nvPr/>
        </p:nvSpPr>
        <p:spPr bwMode="auto">
          <a:xfrm>
            <a:off x="0" y="8820150"/>
            <a:ext cx="3030538" cy="461963"/>
          </a:xfrm>
          <a:prstGeom prst="rect">
            <a:avLst/>
          </a:prstGeom>
          <a:noFill/>
          <a:ln w="9525">
            <a:noFill/>
            <a:round/>
            <a:headEnd/>
            <a:tailEnd/>
          </a:ln>
        </p:spPr>
        <p:txBody>
          <a:bodyPr lIns="92870" tIns="46435" rIns="92870" bIns="46435" anchor="b"/>
          <a:lstStyle/>
          <a:p>
            <a:pPr defTabSz="457200">
              <a:buClr>
                <a:srgbClr val="000000"/>
              </a:buClr>
              <a:buSzPct val="100000"/>
              <a:buFont typeface="Times New Roman" pitchFamily="18" charset="0"/>
              <a:buNone/>
              <a:tabLst>
                <a:tab pos="0" algn="l"/>
                <a:tab pos="457200" algn="l"/>
                <a:tab pos="914400" algn="l"/>
                <a:tab pos="1371600" algn="l"/>
                <a:tab pos="1828800" algn="l"/>
                <a:tab pos="2286000" algn="l"/>
                <a:tab pos="2743200" algn="l"/>
                <a:tab pos="3198813" algn="l"/>
                <a:tab pos="3656013" algn="l"/>
                <a:tab pos="4113213" algn="l"/>
                <a:tab pos="4570413" algn="l"/>
                <a:tab pos="5029200" algn="l"/>
                <a:tab pos="5486400" algn="l"/>
                <a:tab pos="5943600" algn="l"/>
                <a:tab pos="6400800" algn="l"/>
                <a:tab pos="6858000" algn="l"/>
                <a:tab pos="7315200" algn="l"/>
                <a:tab pos="7772400" algn="l"/>
                <a:tab pos="8229600" algn="l"/>
                <a:tab pos="8686800" algn="l"/>
                <a:tab pos="9144000" algn="l"/>
              </a:tabLst>
            </a:pPr>
            <a:endParaRPr lang="en-GB" sz="1300" b="0">
              <a:solidFill>
                <a:srgbClr val="000000"/>
              </a:solidFill>
              <a:ea typeface="Arial Unicode MS" pitchFamily="34" charset="-128"/>
              <a:cs typeface="Arial Unicode MS" pitchFamily="34" charset="-128"/>
            </a:endParaRPr>
          </a:p>
        </p:txBody>
      </p:sp>
      <p:sp>
        <p:nvSpPr>
          <p:cNvPr id="40965" name="Text Box 4"/>
          <p:cNvSpPr txBox="1">
            <a:spLocks noChangeArrowheads="1"/>
          </p:cNvSpPr>
          <p:nvPr/>
        </p:nvSpPr>
        <p:spPr bwMode="auto">
          <a:xfrm>
            <a:off x="0" y="0"/>
            <a:ext cx="3030538" cy="461963"/>
          </a:xfrm>
          <a:prstGeom prst="rect">
            <a:avLst/>
          </a:prstGeom>
          <a:noFill/>
          <a:ln w="9525">
            <a:noFill/>
            <a:round/>
            <a:headEnd/>
            <a:tailEnd/>
          </a:ln>
        </p:spPr>
        <p:txBody>
          <a:bodyPr lIns="92870" tIns="46435" rIns="92870" bIns="46435"/>
          <a:lstStyle/>
          <a:p>
            <a:pPr defTabSz="457200">
              <a:buClr>
                <a:srgbClr val="000000"/>
              </a:buClr>
              <a:buSzPct val="100000"/>
              <a:buFont typeface="Times New Roman" pitchFamily="18" charset="0"/>
              <a:buNone/>
              <a:tabLst>
                <a:tab pos="0" algn="l"/>
                <a:tab pos="457200" algn="l"/>
                <a:tab pos="914400" algn="l"/>
                <a:tab pos="1371600" algn="l"/>
                <a:tab pos="1828800" algn="l"/>
                <a:tab pos="2286000" algn="l"/>
                <a:tab pos="2743200" algn="l"/>
                <a:tab pos="3198813" algn="l"/>
                <a:tab pos="3656013" algn="l"/>
                <a:tab pos="4113213" algn="l"/>
                <a:tab pos="4570413" algn="l"/>
                <a:tab pos="5029200" algn="l"/>
                <a:tab pos="5486400" algn="l"/>
                <a:tab pos="5943600" algn="l"/>
                <a:tab pos="6400800" algn="l"/>
                <a:tab pos="6858000" algn="l"/>
                <a:tab pos="7315200" algn="l"/>
                <a:tab pos="7772400" algn="l"/>
                <a:tab pos="8229600" algn="l"/>
                <a:tab pos="8686800" algn="l"/>
                <a:tab pos="9144000" algn="l"/>
              </a:tabLst>
            </a:pPr>
            <a:endParaRPr lang="en-GB" sz="1300" b="0">
              <a:solidFill>
                <a:srgbClr val="000000"/>
              </a:solidFill>
              <a:ea typeface="Arial Unicode MS" pitchFamily="34" charset="-128"/>
              <a:cs typeface="Arial Unicode MS" pitchFamily="34" charset="-128"/>
            </a:endParaRPr>
          </a:p>
        </p:txBody>
      </p:sp>
      <p:sp>
        <p:nvSpPr>
          <p:cNvPr id="40966" name="Text Box 5"/>
          <p:cNvSpPr txBox="1">
            <a:spLocks noChangeArrowheads="1"/>
          </p:cNvSpPr>
          <p:nvPr/>
        </p:nvSpPr>
        <p:spPr bwMode="auto">
          <a:xfrm>
            <a:off x="3965575" y="0"/>
            <a:ext cx="3030538" cy="461963"/>
          </a:xfrm>
          <a:prstGeom prst="rect">
            <a:avLst/>
          </a:prstGeom>
          <a:noFill/>
          <a:ln w="9525">
            <a:noFill/>
            <a:round/>
            <a:headEnd/>
            <a:tailEnd/>
          </a:ln>
        </p:spPr>
        <p:txBody>
          <a:bodyPr lIns="92870" tIns="46435" rIns="92870" bIns="46435"/>
          <a:lstStyle/>
          <a:p>
            <a:pPr algn="r" defTabSz="457200">
              <a:buClr>
                <a:srgbClr val="000000"/>
              </a:buClr>
              <a:buSzPct val="100000"/>
              <a:buFont typeface="Times New Roman" pitchFamily="18" charset="0"/>
              <a:buNone/>
              <a:tabLst>
                <a:tab pos="0" algn="l"/>
                <a:tab pos="457200" algn="l"/>
                <a:tab pos="914400" algn="l"/>
                <a:tab pos="1371600" algn="l"/>
                <a:tab pos="1828800" algn="l"/>
                <a:tab pos="2286000" algn="l"/>
                <a:tab pos="2743200" algn="l"/>
                <a:tab pos="3198813" algn="l"/>
                <a:tab pos="3656013" algn="l"/>
                <a:tab pos="4113213" algn="l"/>
                <a:tab pos="4570413" algn="l"/>
                <a:tab pos="5029200" algn="l"/>
                <a:tab pos="5486400" algn="l"/>
                <a:tab pos="5943600" algn="l"/>
                <a:tab pos="6400800" algn="l"/>
                <a:tab pos="6858000" algn="l"/>
                <a:tab pos="7315200" algn="l"/>
                <a:tab pos="7772400" algn="l"/>
                <a:tab pos="8229600" algn="l"/>
                <a:tab pos="8686800" algn="l"/>
                <a:tab pos="9144000" algn="l"/>
              </a:tabLst>
            </a:pPr>
            <a:endParaRPr lang="en-GB" sz="1300" b="0">
              <a:solidFill>
                <a:srgbClr val="000000"/>
              </a:solidFill>
              <a:ea typeface="Arial Unicode MS" pitchFamily="34" charset="-128"/>
              <a:cs typeface="Arial Unicode MS" pitchFamily="34" charset="-128"/>
            </a:endParaRPr>
          </a:p>
        </p:txBody>
      </p:sp>
      <p:sp>
        <p:nvSpPr>
          <p:cNvPr id="40967" name="Text Box 6"/>
          <p:cNvSpPr txBox="1">
            <a:spLocks noChangeArrowheads="1"/>
          </p:cNvSpPr>
          <p:nvPr/>
        </p:nvSpPr>
        <p:spPr bwMode="auto">
          <a:xfrm>
            <a:off x="1187450" y="703263"/>
            <a:ext cx="4622800" cy="3467100"/>
          </a:xfrm>
          <a:prstGeom prst="rect">
            <a:avLst/>
          </a:prstGeom>
          <a:solidFill>
            <a:srgbClr val="FFFFFF"/>
          </a:solidFill>
          <a:ln w="9525">
            <a:solidFill>
              <a:srgbClr val="000000"/>
            </a:solidFill>
            <a:miter lim="800000"/>
            <a:headEnd/>
            <a:tailEnd/>
          </a:ln>
        </p:spPr>
        <p:txBody>
          <a:bodyPr wrap="none" anchor="ctr"/>
          <a:lstStyle/>
          <a:p>
            <a:endParaRPr lang="en-US"/>
          </a:p>
        </p:txBody>
      </p:sp>
      <p:sp>
        <p:nvSpPr>
          <p:cNvPr id="40968" name="Rectangle 7"/>
          <p:cNvSpPr>
            <a:spLocks noChangeArrowheads="1"/>
          </p:cNvSpPr>
          <p:nvPr>
            <p:ph type="body"/>
          </p:nvPr>
        </p:nvSpPr>
        <p:spPr>
          <a:xfrm>
            <a:off x="931863" y="4410075"/>
            <a:ext cx="5132387" cy="4176713"/>
          </a:xfrm>
          <a:noFill/>
          <a:ln/>
        </p:spPr>
        <p:txBody>
          <a:bodyPr wrap="none" lIns="91431" tIns="45716" rIns="91431" bIns="45716" anchor="ct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134CB5C-90C3-4385-B8E0-D354A15E004A}" type="slidenum">
              <a:rPr lang="en-US" smtClean="0"/>
              <a:pPr/>
              <a:t>5</a:t>
            </a:fld>
            <a:endParaRPr lang="en-US" smtClean="0"/>
          </a:p>
        </p:txBody>
      </p:sp>
      <p:sp>
        <p:nvSpPr>
          <p:cNvPr id="41987" name="Rectangle 2"/>
          <p:cNvSpPr>
            <a:spLocks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CE9902E9-1F54-4752-98D8-CDC43CCA2EC5}" type="slidenum">
              <a:rPr lang="en-US" smtClean="0"/>
              <a:pPr/>
              <a:t>6</a:t>
            </a:fld>
            <a:endParaRPr lang="en-US" smtClean="0"/>
          </a:p>
        </p:txBody>
      </p:sp>
      <p:sp>
        <p:nvSpPr>
          <p:cNvPr id="43011" name="Text Box 2"/>
          <p:cNvSpPr txBox="1">
            <a:spLocks noChangeArrowheads="1"/>
          </p:cNvSpPr>
          <p:nvPr/>
        </p:nvSpPr>
        <p:spPr bwMode="auto">
          <a:xfrm>
            <a:off x="3965575" y="8820150"/>
            <a:ext cx="3030538" cy="461963"/>
          </a:xfrm>
          <a:prstGeom prst="rect">
            <a:avLst/>
          </a:prstGeom>
          <a:noFill/>
          <a:ln w="9525">
            <a:noFill/>
            <a:round/>
            <a:headEnd/>
            <a:tailEnd/>
          </a:ln>
        </p:spPr>
        <p:txBody>
          <a:bodyPr lIns="92870" tIns="46435" rIns="92870" bIns="46435" anchor="b"/>
          <a:lstStyle/>
          <a:p>
            <a:pPr algn="r" defTabSz="457200">
              <a:buClr>
                <a:srgbClr val="000000"/>
              </a:buClr>
              <a:buSzPct val="100000"/>
              <a:buFont typeface="Times New Roman" pitchFamily="18" charset="0"/>
              <a:buNone/>
              <a:tabLst>
                <a:tab pos="0" algn="l"/>
                <a:tab pos="457200" algn="l"/>
                <a:tab pos="914400" algn="l"/>
                <a:tab pos="1371600" algn="l"/>
                <a:tab pos="1828800" algn="l"/>
                <a:tab pos="2286000" algn="l"/>
                <a:tab pos="2743200" algn="l"/>
                <a:tab pos="3198813" algn="l"/>
                <a:tab pos="3656013" algn="l"/>
                <a:tab pos="4113213" algn="l"/>
                <a:tab pos="4570413" algn="l"/>
                <a:tab pos="5029200" algn="l"/>
                <a:tab pos="5486400" algn="l"/>
                <a:tab pos="5943600" algn="l"/>
                <a:tab pos="6400800" algn="l"/>
                <a:tab pos="6858000" algn="l"/>
                <a:tab pos="7315200" algn="l"/>
                <a:tab pos="7772400" algn="l"/>
                <a:tab pos="8229600" algn="l"/>
                <a:tab pos="8686800" algn="l"/>
                <a:tab pos="9144000" algn="l"/>
              </a:tabLst>
            </a:pPr>
            <a:fld id="{942554C9-B414-400C-9F7B-BE172A702CB2}" type="slidenum">
              <a:rPr lang="en-GB" sz="1300" b="0">
                <a:solidFill>
                  <a:srgbClr val="000000"/>
                </a:solidFill>
                <a:ea typeface="Arial Unicode MS" pitchFamily="34" charset="-128"/>
                <a:cs typeface="Arial Unicode MS" pitchFamily="34" charset="-128"/>
              </a:rPr>
              <a:pPr algn="r" defTabSz="457200">
                <a:buClr>
                  <a:srgbClr val="000000"/>
                </a:buClr>
                <a:buSzPct val="100000"/>
                <a:buFont typeface="Times New Roman" pitchFamily="18" charset="0"/>
                <a:buNone/>
                <a:tabLst>
                  <a:tab pos="0" algn="l"/>
                  <a:tab pos="457200" algn="l"/>
                  <a:tab pos="914400" algn="l"/>
                  <a:tab pos="1371600" algn="l"/>
                  <a:tab pos="1828800" algn="l"/>
                  <a:tab pos="2286000" algn="l"/>
                  <a:tab pos="2743200" algn="l"/>
                  <a:tab pos="3198813" algn="l"/>
                  <a:tab pos="3656013" algn="l"/>
                  <a:tab pos="4113213" algn="l"/>
                  <a:tab pos="4570413" algn="l"/>
                  <a:tab pos="5029200" algn="l"/>
                  <a:tab pos="5486400" algn="l"/>
                  <a:tab pos="5943600" algn="l"/>
                  <a:tab pos="6400800" algn="l"/>
                  <a:tab pos="6858000" algn="l"/>
                  <a:tab pos="7315200" algn="l"/>
                  <a:tab pos="7772400" algn="l"/>
                  <a:tab pos="8229600" algn="l"/>
                  <a:tab pos="8686800" algn="l"/>
                  <a:tab pos="9144000" algn="l"/>
                </a:tabLst>
              </a:pPr>
              <a:t>6</a:t>
            </a:fld>
            <a:endParaRPr lang="en-GB" sz="1300" b="0">
              <a:solidFill>
                <a:srgbClr val="000000"/>
              </a:solidFill>
              <a:ea typeface="Arial Unicode MS" pitchFamily="34" charset="-128"/>
              <a:cs typeface="Arial Unicode MS" pitchFamily="34" charset="-128"/>
            </a:endParaRPr>
          </a:p>
        </p:txBody>
      </p:sp>
      <p:sp>
        <p:nvSpPr>
          <p:cNvPr id="43012" name="Text Box 3"/>
          <p:cNvSpPr txBox="1">
            <a:spLocks noChangeArrowheads="1"/>
          </p:cNvSpPr>
          <p:nvPr/>
        </p:nvSpPr>
        <p:spPr bwMode="auto">
          <a:xfrm>
            <a:off x="0" y="8820150"/>
            <a:ext cx="3030538" cy="461963"/>
          </a:xfrm>
          <a:prstGeom prst="rect">
            <a:avLst/>
          </a:prstGeom>
          <a:noFill/>
          <a:ln w="9525">
            <a:noFill/>
            <a:round/>
            <a:headEnd/>
            <a:tailEnd/>
          </a:ln>
        </p:spPr>
        <p:txBody>
          <a:bodyPr lIns="92870" tIns="46435" rIns="92870" bIns="46435" anchor="b"/>
          <a:lstStyle/>
          <a:p>
            <a:pPr defTabSz="457200">
              <a:buClr>
                <a:srgbClr val="000000"/>
              </a:buClr>
              <a:buSzPct val="100000"/>
              <a:buFont typeface="Times New Roman" pitchFamily="18" charset="0"/>
              <a:buNone/>
              <a:tabLst>
                <a:tab pos="0" algn="l"/>
                <a:tab pos="457200" algn="l"/>
                <a:tab pos="914400" algn="l"/>
                <a:tab pos="1371600" algn="l"/>
                <a:tab pos="1828800" algn="l"/>
                <a:tab pos="2286000" algn="l"/>
                <a:tab pos="2743200" algn="l"/>
                <a:tab pos="3198813" algn="l"/>
                <a:tab pos="3656013" algn="l"/>
                <a:tab pos="4113213" algn="l"/>
                <a:tab pos="4570413" algn="l"/>
                <a:tab pos="5029200" algn="l"/>
                <a:tab pos="5486400" algn="l"/>
                <a:tab pos="5943600" algn="l"/>
                <a:tab pos="6400800" algn="l"/>
                <a:tab pos="6858000" algn="l"/>
                <a:tab pos="7315200" algn="l"/>
                <a:tab pos="7772400" algn="l"/>
                <a:tab pos="8229600" algn="l"/>
                <a:tab pos="8686800" algn="l"/>
                <a:tab pos="9144000" algn="l"/>
              </a:tabLst>
            </a:pPr>
            <a:endParaRPr lang="en-GB" sz="1300" b="0">
              <a:solidFill>
                <a:srgbClr val="000000"/>
              </a:solidFill>
              <a:ea typeface="Arial Unicode MS" pitchFamily="34" charset="-128"/>
              <a:cs typeface="Arial Unicode MS" pitchFamily="34" charset="-128"/>
            </a:endParaRPr>
          </a:p>
        </p:txBody>
      </p:sp>
      <p:sp>
        <p:nvSpPr>
          <p:cNvPr id="43013" name="Text Box 4"/>
          <p:cNvSpPr txBox="1">
            <a:spLocks noChangeArrowheads="1"/>
          </p:cNvSpPr>
          <p:nvPr/>
        </p:nvSpPr>
        <p:spPr bwMode="auto">
          <a:xfrm>
            <a:off x="0" y="0"/>
            <a:ext cx="3030538" cy="461963"/>
          </a:xfrm>
          <a:prstGeom prst="rect">
            <a:avLst/>
          </a:prstGeom>
          <a:noFill/>
          <a:ln w="9525">
            <a:noFill/>
            <a:round/>
            <a:headEnd/>
            <a:tailEnd/>
          </a:ln>
        </p:spPr>
        <p:txBody>
          <a:bodyPr lIns="92870" tIns="46435" rIns="92870" bIns="46435"/>
          <a:lstStyle/>
          <a:p>
            <a:pPr defTabSz="457200">
              <a:buClr>
                <a:srgbClr val="000000"/>
              </a:buClr>
              <a:buSzPct val="100000"/>
              <a:buFont typeface="Times New Roman" pitchFamily="18" charset="0"/>
              <a:buNone/>
              <a:tabLst>
                <a:tab pos="0" algn="l"/>
                <a:tab pos="457200" algn="l"/>
                <a:tab pos="914400" algn="l"/>
                <a:tab pos="1371600" algn="l"/>
                <a:tab pos="1828800" algn="l"/>
                <a:tab pos="2286000" algn="l"/>
                <a:tab pos="2743200" algn="l"/>
                <a:tab pos="3198813" algn="l"/>
                <a:tab pos="3656013" algn="l"/>
                <a:tab pos="4113213" algn="l"/>
                <a:tab pos="4570413" algn="l"/>
                <a:tab pos="5029200" algn="l"/>
                <a:tab pos="5486400" algn="l"/>
                <a:tab pos="5943600" algn="l"/>
                <a:tab pos="6400800" algn="l"/>
                <a:tab pos="6858000" algn="l"/>
                <a:tab pos="7315200" algn="l"/>
                <a:tab pos="7772400" algn="l"/>
                <a:tab pos="8229600" algn="l"/>
                <a:tab pos="8686800" algn="l"/>
                <a:tab pos="9144000" algn="l"/>
              </a:tabLst>
            </a:pPr>
            <a:endParaRPr lang="en-GB" sz="1300" b="0">
              <a:solidFill>
                <a:srgbClr val="000000"/>
              </a:solidFill>
              <a:ea typeface="Arial Unicode MS" pitchFamily="34" charset="-128"/>
              <a:cs typeface="Arial Unicode MS" pitchFamily="34" charset="-128"/>
            </a:endParaRPr>
          </a:p>
        </p:txBody>
      </p:sp>
      <p:sp>
        <p:nvSpPr>
          <p:cNvPr id="43014" name="Text Box 5"/>
          <p:cNvSpPr txBox="1">
            <a:spLocks noChangeArrowheads="1"/>
          </p:cNvSpPr>
          <p:nvPr/>
        </p:nvSpPr>
        <p:spPr bwMode="auto">
          <a:xfrm>
            <a:off x="3965575" y="0"/>
            <a:ext cx="3030538" cy="461963"/>
          </a:xfrm>
          <a:prstGeom prst="rect">
            <a:avLst/>
          </a:prstGeom>
          <a:noFill/>
          <a:ln w="9525">
            <a:noFill/>
            <a:round/>
            <a:headEnd/>
            <a:tailEnd/>
          </a:ln>
        </p:spPr>
        <p:txBody>
          <a:bodyPr lIns="92870" tIns="46435" rIns="92870" bIns="46435"/>
          <a:lstStyle/>
          <a:p>
            <a:pPr algn="r" defTabSz="457200">
              <a:buClr>
                <a:srgbClr val="000000"/>
              </a:buClr>
              <a:buSzPct val="100000"/>
              <a:buFont typeface="Times New Roman" pitchFamily="18" charset="0"/>
              <a:buNone/>
              <a:tabLst>
                <a:tab pos="0" algn="l"/>
                <a:tab pos="457200" algn="l"/>
                <a:tab pos="914400" algn="l"/>
                <a:tab pos="1371600" algn="l"/>
                <a:tab pos="1828800" algn="l"/>
                <a:tab pos="2286000" algn="l"/>
                <a:tab pos="2743200" algn="l"/>
                <a:tab pos="3198813" algn="l"/>
                <a:tab pos="3656013" algn="l"/>
                <a:tab pos="4113213" algn="l"/>
                <a:tab pos="4570413" algn="l"/>
                <a:tab pos="5029200" algn="l"/>
                <a:tab pos="5486400" algn="l"/>
                <a:tab pos="5943600" algn="l"/>
                <a:tab pos="6400800" algn="l"/>
                <a:tab pos="6858000" algn="l"/>
                <a:tab pos="7315200" algn="l"/>
                <a:tab pos="7772400" algn="l"/>
                <a:tab pos="8229600" algn="l"/>
                <a:tab pos="8686800" algn="l"/>
                <a:tab pos="9144000" algn="l"/>
              </a:tabLst>
            </a:pPr>
            <a:endParaRPr lang="en-GB" sz="1300" b="0">
              <a:solidFill>
                <a:srgbClr val="000000"/>
              </a:solidFill>
              <a:ea typeface="Arial Unicode MS" pitchFamily="34" charset="-128"/>
              <a:cs typeface="Arial Unicode MS" pitchFamily="34" charset="-128"/>
            </a:endParaRPr>
          </a:p>
        </p:txBody>
      </p:sp>
      <p:sp>
        <p:nvSpPr>
          <p:cNvPr id="43015" name="Text Box 6"/>
          <p:cNvSpPr txBox="1">
            <a:spLocks noChangeArrowheads="1"/>
          </p:cNvSpPr>
          <p:nvPr/>
        </p:nvSpPr>
        <p:spPr bwMode="auto">
          <a:xfrm>
            <a:off x="1187450" y="703263"/>
            <a:ext cx="4622800" cy="3467100"/>
          </a:xfrm>
          <a:prstGeom prst="rect">
            <a:avLst/>
          </a:prstGeom>
          <a:solidFill>
            <a:srgbClr val="FFFFFF"/>
          </a:solidFill>
          <a:ln w="9525">
            <a:solidFill>
              <a:srgbClr val="000000"/>
            </a:solidFill>
            <a:miter lim="800000"/>
            <a:headEnd/>
            <a:tailEnd/>
          </a:ln>
        </p:spPr>
        <p:txBody>
          <a:bodyPr wrap="none" anchor="ctr"/>
          <a:lstStyle/>
          <a:p>
            <a:endParaRPr lang="en-US"/>
          </a:p>
        </p:txBody>
      </p:sp>
      <p:sp>
        <p:nvSpPr>
          <p:cNvPr id="43016" name="Rectangle 7"/>
          <p:cNvSpPr>
            <a:spLocks noChangeArrowheads="1"/>
          </p:cNvSpPr>
          <p:nvPr>
            <p:ph type="body"/>
          </p:nvPr>
        </p:nvSpPr>
        <p:spPr>
          <a:xfrm>
            <a:off x="931863" y="4410075"/>
            <a:ext cx="5132387" cy="4176713"/>
          </a:xfrm>
          <a:noFill/>
          <a:ln/>
        </p:spPr>
        <p:txBody>
          <a:bodyPr wrap="none" lIns="91431" tIns="45716" rIns="91431" bIns="45716" anchor="ct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FB2E3579-69D1-415E-AECE-DD5D0BAA3597}" type="slidenum">
              <a:rPr lang="en-US" smtClean="0"/>
              <a:pPr/>
              <a:t>7</a:t>
            </a:fld>
            <a:endParaRPr lang="en-US" smtClean="0"/>
          </a:p>
        </p:txBody>
      </p:sp>
      <p:sp>
        <p:nvSpPr>
          <p:cNvPr id="44035" name="Rectangle 2"/>
          <p:cNvSpPr>
            <a:spLocks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B1396826-0E4E-4759-B188-8F35F2AF7C5F}" type="slidenum">
              <a:rPr lang="en-US" smtClean="0"/>
              <a:pPr/>
              <a:t>8</a:t>
            </a:fld>
            <a:endParaRPr lang="en-US" smtClean="0"/>
          </a:p>
        </p:txBody>
      </p:sp>
      <p:sp>
        <p:nvSpPr>
          <p:cNvPr id="45059" name="Rectangle 2"/>
          <p:cNvSpPr>
            <a:spLocks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r>
              <a:rPr lang="en-US" b="1" smtClean="0"/>
              <a:t>Simultaneous localization and mapping</a:t>
            </a:r>
            <a:r>
              <a:rPr lang="en-US" smtClean="0"/>
              <a:t> (</a:t>
            </a:r>
            <a:r>
              <a:rPr lang="en-US" b="1" smtClean="0"/>
              <a:t>SLAM</a:t>
            </a:r>
            <a:r>
              <a:rPr lang="en-US" smtClean="0"/>
              <a:t>) is a technique used by </a:t>
            </a:r>
            <a:r>
              <a:rPr lang="en-US" smtClean="0">
                <a:hlinkClick r:id="rId3" tooltip="Robot"/>
              </a:rPr>
              <a:t>robots</a:t>
            </a:r>
            <a:r>
              <a:rPr lang="en-US" smtClean="0"/>
              <a:t> and </a:t>
            </a:r>
            <a:r>
              <a:rPr lang="en-US" smtClean="0">
                <a:hlinkClick r:id="rId4" tooltip="Autonomous vehicle"/>
              </a:rPr>
              <a:t>autonomous vehicles</a:t>
            </a:r>
            <a:r>
              <a:rPr lang="en-US" smtClean="0"/>
              <a:t> to build up a map within an unknown environment while at the same time keeping track of their current position. This is not as straightforward as it might sound due to inherent uncertainties in discerning the robot's relative movement from its various </a:t>
            </a:r>
            <a:r>
              <a:rPr lang="en-US" smtClean="0">
                <a:hlinkClick r:id="rId5" tooltip="Sensor"/>
              </a:rPr>
              <a:t>sensors</a:t>
            </a:r>
            <a:r>
              <a:rPr lang="en-US" smtClean="0"/>
              <a:t>.</a:t>
            </a:r>
          </a:p>
          <a:p>
            <a:r>
              <a:rPr lang="en-US" smtClean="0"/>
              <a:t>If at the next </a:t>
            </a:r>
            <a:r>
              <a:rPr lang="en-US" smtClean="0">
                <a:hlinkClick r:id="rId6" tooltip="Iteration"/>
              </a:rPr>
              <a:t>iteration</a:t>
            </a:r>
            <a:r>
              <a:rPr lang="en-US" smtClean="0"/>
              <a:t> of map building the measured distance and direction travelled has a slight inaccuracy, then any features being added to the map will contain corresponding errors. If unchecked, these positional errors build cumulatively, grossly distorting the map and therefore the robot's ability to know its precise location. There are various techniques to compensate for this such as recognising features that it has come across previously and re-skewing recent parts of the map to make sure the two instances of that feature become one. Some of the statistical techniques used in SLAM include </a:t>
            </a:r>
            <a:r>
              <a:rPr lang="en-US" smtClean="0">
                <a:hlinkClick r:id="rId7" tooltip="Kalman filter"/>
              </a:rPr>
              <a:t>Kalman filters</a:t>
            </a:r>
            <a:r>
              <a:rPr lang="en-US" smtClean="0"/>
              <a:t>, </a:t>
            </a:r>
            <a:r>
              <a:rPr lang="en-US" smtClean="0">
                <a:hlinkClick r:id="rId8" tooltip="Particle filter"/>
              </a:rPr>
              <a:t>particle filters</a:t>
            </a:r>
            <a:r>
              <a:rPr lang="en-US" smtClean="0"/>
              <a:t> (aka. </a:t>
            </a:r>
            <a:r>
              <a:rPr lang="en-US" smtClean="0">
                <a:hlinkClick r:id="rId9" tooltip="Monte Carlo method"/>
              </a:rPr>
              <a:t>Monte Carlo methods</a:t>
            </a:r>
            <a:r>
              <a:rPr lang="en-US" smtClean="0"/>
              <a:t>) and scan matching of range data.</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6D8128A2-CDE1-478F-B779-EB9CA23C53BB}" type="slidenum">
              <a:rPr lang="en-US" smtClean="0"/>
              <a:pPr/>
              <a:t>9</a:t>
            </a:fld>
            <a:endParaRPr lang="en-US" smtClean="0"/>
          </a:p>
        </p:txBody>
      </p:sp>
      <p:sp>
        <p:nvSpPr>
          <p:cNvPr id="46083" name="Rectangle 2"/>
          <p:cNvSpPr>
            <a:spLocks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r>
              <a:rPr lang="en-US" smtClean="0">
                <a:latin typeface="Arial Unicode MS" pitchFamily="34" charset="-128"/>
              </a:rPr>
              <a:t>How many values for Loc </a:t>
            </a:r>
            <a:r>
              <a:rPr lang="en-US" baseline="-25000" smtClean="0">
                <a:latin typeface="Arial Unicode MS" pitchFamily="34" charset="-128"/>
              </a:rPr>
              <a:t>i</a:t>
            </a:r>
            <a:r>
              <a:rPr lang="en-US" smtClean="0">
                <a:latin typeface="Arial Unicode MS" pitchFamily="34" charset="-128"/>
              </a:rPr>
              <a:t>?</a:t>
            </a:r>
          </a:p>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CPSC 322, Lecture 30</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16D56AA-95E7-469D-AA31-F0C620083C2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CPSC 322, Lecture 30</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D04AD884-F645-4888-92B5-9367D60DBB6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152400"/>
            <a:ext cx="213360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152400"/>
            <a:ext cx="624840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CPSC 322, Lecture 30</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994E02F-870A-4D20-A612-B793956B4B4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685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04800" y="1219200"/>
            <a:ext cx="8458200" cy="4495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CPSC 322, Lecture 30</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BB98E75-65FA-4497-B382-4FA06C320B4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304800" y="152400"/>
            <a:ext cx="8534400" cy="6858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04800" y="1219200"/>
            <a:ext cx="41529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10100" y="1219200"/>
            <a:ext cx="41529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304800" y="3543300"/>
            <a:ext cx="41529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10100" y="3543300"/>
            <a:ext cx="41529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a:t>CPSC 322, Lecture 30</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FD98E0FD-C356-41E8-B323-2F9BC5EBA03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CPSC 322, Lecture 31</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4C90470-2CAE-4F16-8E6D-39694BA55E0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CPSC 322, Lecture 30</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54771A9-C8DB-4C44-809F-BF9E2BEFCEE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219200"/>
            <a:ext cx="41529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1529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CPSC 322, Lecture 30</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E3BF39F6-5643-432D-8AA6-C18066E4A00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a:t>CPSC 322, Lecture 30</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DB33AF89-DCD0-4C16-98F4-E78CEC04699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CPSC 322, Lecture 30</a:t>
            </a:r>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1AA79137-FF50-478A-942C-FC066E52F69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CPSC 322, Lecture 32</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ED4D2E85-7A17-4120-AD7E-2B3703E5BA4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CPSC 322, Lecture 30</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EF340D-0098-4178-9E30-B4A18007BCC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CPSC 322, Lecture 30</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563272CF-6FF1-42DE-B7B5-BAA31856F34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bwMode="auto">
          <a:xfrm>
            <a:off x="304800" y="152400"/>
            <a:ext cx="85344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1507" name="Rectangle 3"/>
          <p:cNvSpPr>
            <a:spLocks noGrp="1" noChangeArrowheads="1"/>
          </p:cNvSpPr>
          <p:nvPr>
            <p:ph type="body" idx="1"/>
          </p:nvPr>
        </p:nvSpPr>
        <p:spPr bwMode="auto">
          <a:xfrm>
            <a:off x="304800" y="1219200"/>
            <a:ext cx="84582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mn-lt"/>
              </a:defRPr>
            </a:lvl1pPr>
          </a:lstStyle>
          <a:p>
            <a:pPr>
              <a:defRPr/>
            </a:pPr>
            <a:r>
              <a:rPr lang="en-US"/>
              <a:t>CPSC 322, Lecture 32</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mn-lt"/>
              </a:defRPr>
            </a:lvl1pPr>
          </a:lstStyle>
          <a:p>
            <a:pPr>
              <a:defRPr/>
            </a:pPr>
            <a:r>
              <a:rPr lang="en-US"/>
              <a:t>Slide </a:t>
            </a:r>
            <a:fld id="{C5B0310D-7776-4B08-B5DA-A7A7E68834D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73" r:id="rId7"/>
    <p:sldLayoutId id="2147483780" r:id="rId8"/>
    <p:sldLayoutId id="2147483781" r:id="rId9"/>
    <p:sldLayoutId id="2147483782" r:id="rId10"/>
    <p:sldLayoutId id="2147483783" r:id="rId11"/>
    <p:sldLayoutId id="2147483784" r:id="rId12"/>
    <p:sldLayoutId id="2147483785" r:id="rId13"/>
  </p:sldLayoutIdLst>
  <p:hf hdr="0" dt="0"/>
  <p:txStyles>
    <p:titleStyle>
      <a:lvl1pPr algn="ctr" rtl="0" eaLnBrk="0" fontAlgn="base" hangingPunct="0">
        <a:spcBef>
          <a:spcPct val="0"/>
        </a:spcBef>
        <a:spcAft>
          <a:spcPct val="0"/>
        </a:spcAft>
        <a:defRPr sz="3600" b="1">
          <a:solidFill>
            <a:schemeClr val="accent2"/>
          </a:solidFill>
          <a:latin typeface="+mj-lt"/>
          <a:ea typeface="+mj-ea"/>
          <a:cs typeface="+mj-cs"/>
        </a:defRPr>
      </a:lvl1pPr>
      <a:lvl2pPr algn="ctr" rtl="0" eaLnBrk="0" fontAlgn="base" hangingPunct="0">
        <a:spcBef>
          <a:spcPct val="0"/>
        </a:spcBef>
        <a:spcAft>
          <a:spcPct val="0"/>
        </a:spcAft>
        <a:defRPr sz="3600" b="1">
          <a:solidFill>
            <a:schemeClr val="accent2"/>
          </a:solidFill>
          <a:latin typeface="Arial Unicode MS" pitchFamily="34" charset="-128"/>
        </a:defRPr>
      </a:lvl2pPr>
      <a:lvl3pPr algn="ctr" rtl="0" eaLnBrk="0" fontAlgn="base" hangingPunct="0">
        <a:spcBef>
          <a:spcPct val="0"/>
        </a:spcBef>
        <a:spcAft>
          <a:spcPct val="0"/>
        </a:spcAft>
        <a:defRPr sz="3600" b="1">
          <a:solidFill>
            <a:schemeClr val="accent2"/>
          </a:solidFill>
          <a:latin typeface="Arial Unicode MS" pitchFamily="34" charset="-128"/>
        </a:defRPr>
      </a:lvl3pPr>
      <a:lvl4pPr algn="ctr" rtl="0" eaLnBrk="0" fontAlgn="base" hangingPunct="0">
        <a:spcBef>
          <a:spcPct val="0"/>
        </a:spcBef>
        <a:spcAft>
          <a:spcPct val="0"/>
        </a:spcAft>
        <a:defRPr sz="3600" b="1">
          <a:solidFill>
            <a:schemeClr val="accent2"/>
          </a:solidFill>
          <a:latin typeface="Arial Unicode MS" pitchFamily="34" charset="-128"/>
        </a:defRPr>
      </a:lvl4pPr>
      <a:lvl5pPr algn="ctr" rtl="0" eaLnBrk="0" fontAlgn="base" hangingPunct="0">
        <a:spcBef>
          <a:spcPct val="0"/>
        </a:spcBef>
        <a:spcAft>
          <a:spcPct val="0"/>
        </a:spcAft>
        <a:defRPr sz="3600" b="1">
          <a:solidFill>
            <a:schemeClr val="accent2"/>
          </a:solidFill>
          <a:latin typeface="Arial Unicode MS" pitchFamily="34" charset="-128"/>
        </a:defRPr>
      </a:lvl5pPr>
      <a:lvl6pPr marL="457200" algn="ctr" rtl="0" fontAlgn="base">
        <a:spcBef>
          <a:spcPct val="0"/>
        </a:spcBef>
        <a:spcAft>
          <a:spcPct val="0"/>
        </a:spcAft>
        <a:defRPr sz="3600" b="1">
          <a:solidFill>
            <a:schemeClr val="accent2"/>
          </a:solidFill>
          <a:latin typeface="Arial Unicode MS" pitchFamily="34" charset="-128"/>
        </a:defRPr>
      </a:lvl6pPr>
      <a:lvl7pPr marL="914400" algn="ctr" rtl="0" fontAlgn="base">
        <a:spcBef>
          <a:spcPct val="0"/>
        </a:spcBef>
        <a:spcAft>
          <a:spcPct val="0"/>
        </a:spcAft>
        <a:defRPr sz="3600" b="1">
          <a:solidFill>
            <a:schemeClr val="accent2"/>
          </a:solidFill>
          <a:latin typeface="Arial Unicode MS" pitchFamily="34" charset="-128"/>
        </a:defRPr>
      </a:lvl7pPr>
      <a:lvl8pPr marL="1371600" algn="ctr" rtl="0" fontAlgn="base">
        <a:spcBef>
          <a:spcPct val="0"/>
        </a:spcBef>
        <a:spcAft>
          <a:spcPct val="0"/>
        </a:spcAft>
        <a:defRPr sz="3600" b="1">
          <a:solidFill>
            <a:schemeClr val="accent2"/>
          </a:solidFill>
          <a:latin typeface="Arial Unicode MS" pitchFamily="34" charset="-128"/>
        </a:defRPr>
      </a:lvl8pPr>
      <a:lvl9pPr marL="1828800" algn="ctr" rtl="0" fontAlgn="base">
        <a:spcBef>
          <a:spcPct val="0"/>
        </a:spcBef>
        <a:spcAft>
          <a:spcPct val="0"/>
        </a:spcAft>
        <a:defRPr sz="3600" b="1">
          <a:solidFill>
            <a:schemeClr val="accent2"/>
          </a:solidFill>
          <a:latin typeface="Arial Unicode MS" pitchFamily="34" charset="-128"/>
        </a:defRPr>
      </a:lvl9pPr>
    </p:titleStyle>
    <p:bodyStyle>
      <a:lvl1pPr marL="342900" indent="-342900" algn="l" rtl="0" eaLnBrk="0" fontAlgn="base" hangingPunct="0">
        <a:spcBef>
          <a:spcPct val="20000"/>
        </a:spcBef>
        <a:spcAft>
          <a:spcPct val="0"/>
        </a:spcAft>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120000"/>
        <a:buChar char="•"/>
        <a:defRPr sz="2400">
          <a:solidFill>
            <a:schemeClr val="tx1"/>
          </a:solidFill>
          <a:latin typeface="+mn-lt"/>
        </a:defRPr>
      </a:lvl2pPr>
      <a:lvl3pPr marL="1143000" indent="-228600" algn="l" rtl="0" eaLnBrk="0" fontAlgn="base" hangingPunct="0">
        <a:spcBef>
          <a:spcPct val="20000"/>
        </a:spcBef>
        <a:spcAft>
          <a:spcPct val="0"/>
        </a:spcAft>
        <a:buFont typeface="Wingdings" pitchFamily="2" charset="2"/>
        <a:buChar char="ü"/>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3.w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4.w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4.wmf"/><Relationship Id="rId4" Type="http://schemas.openxmlformats.org/officeDocument/2006/relationships/image" Target="../media/image3.wm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3.wmf"/></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4.wmf"/><Relationship Id="rId5" Type="http://schemas.openxmlformats.org/officeDocument/2006/relationships/image" Target="../media/image5.wmf"/><Relationship Id="rId4" Type="http://schemas.openxmlformats.org/officeDocument/2006/relationships/image" Target="../media/image3.wmf"/></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14.v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15.v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16.v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17.v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18.v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19.v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20.v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3.w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pPr>
              <a:defRPr/>
            </a:pPr>
            <a:r>
              <a:rPr lang="en-US"/>
              <a:t>CPSC 322, Lecture 32</a:t>
            </a:r>
          </a:p>
        </p:txBody>
      </p:sp>
      <p:sp>
        <p:nvSpPr>
          <p:cNvPr id="5" name="Slide Number Placeholder 3"/>
          <p:cNvSpPr>
            <a:spLocks noGrp="1"/>
          </p:cNvSpPr>
          <p:nvPr>
            <p:ph type="sldNum" sz="quarter" idx="12"/>
          </p:nvPr>
        </p:nvSpPr>
        <p:spPr/>
        <p:txBody>
          <a:bodyPr/>
          <a:lstStyle/>
          <a:p>
            <a:pPr>
              <a:defRPr/>
            </a:pPr>
            <a:r>
              <a:rPr lang="en-US"/>
              <a:t>Slide </a:t>
            </a:r>
            <a:fld id="{96461535-041D-4E0E-90C4-3F12312E5659}" type="slidenum">
              <a:rPr lang="en-US"/>
              <a:pPr>
                <a:defRPr/>
              </a:pPr>
              <a:t>1</a:t>
            </a:fld>
            <a:endParaRPr lang="en-US"/>
          </a:p>
        </p:txBody>
      </p:sp>
      <p:sp>
        <p:nvSpPr>
          <p:cNvPr id="1029" name="Rectangle 2"/>
          <p:cNvSpPr>
            <a:spLocks noChangeArrowheads="1"/>
          </p:cNvSpPr>
          <p:nvPr/>
        </p:nvSpPr>
        <p:spPr bwMode="auto">
          <a:xfrm>
            <a:off x="0" y="1412875"/>
            <a:ext cx="8763000" cy="3810000"/>
          </a:xfrm>
          <a:prstGeom prst="rect">
            <a:avLst/>
          </a:prstGeom>
          <a:noFill/>
          <a:ln w="9525">
            <a:noFill/>
            <a:miter lim="800000"/>
            <a:headEnd/>
            <a:tailEnd/>
          </a:ln>
        </p:spPr>
        <p:txBody>
          <a:bodyPr>
            <a:spAutoFit/>
          </a:bodyPr>
          <a:lstStyle/>
          <a:p>
            <a:pPr algn="ctr">
              <a:spcBef>
                <a:spcPct val="50000"/>
              </a:spcBef>
            </a:pPr>
            <a:r>
              <a:rPr lang="en-US" sz="4400" dirty="0">
                <a:solidFill>
                  <a:schemeClr val="accent2"/>
                </a:solidFill>
                <a:latin typeface="Arial Unicode MS" pitchFamily="34" charset="-128"/>
              </a:rPr>
              <a:t>Probability and Time:           Hidden Markov Models (HMMs)</a:t>
            </a:r>
          </a:p>
          <a:p>
            <a:pPr algn="ctr">
              <a:spcBef>
                <a:spcPct val="50000"/>
              </a:spcBef>
            </a:pPr>
            <a:r>
              <a:rPr lang="en-US" dirty="0">
                <a:latin typeface="Arial Unicode MS" pitchFamily="34" charset="-128"/>
              </a:rPr>
              <a:t>Computer Science cpsc322, Lecture 32</a:t>
            </a:r>
          </a:p>
          <a:p>
            <a:pPr algn="ctr">
              <a:spcBef>
                <a:spcPct val="50000"/>
              </a:spcBef>
            </a:pPr>
            <a:r>
              <a:rPr lang="en-US" i="1" dirty="0">
                <a:latin typeface="Arial Unicode MS" pitchFamily="34" charset="-128"/>
              </a:rPr>
              <a:t>(Textbook </a:t>
            </a:r>
            <a:r>
              <a:rPr lang="en-US" i="1" dirty="0" err="1">
                <a:latin typeface="Arial Unicode MS" pitchFamily="34" charset="-128"/>
              </a:rPr>
              <a:t>Chpt</a:t>
            </a:r>
            <a:r>
              <a:rPr lang="en-US" i="1" dirty="0">
                <a:latin typeface="Arial Unicode MS" pitchFamily="34" charset="-128"/>
              </a:rPr>
              <a:t> </a:t>
            </a:r>
            <a:r>
              <a:rPr lang="en-US" i="1" dirty="0" smtClean="0">
                <a:latin typeface="Arial Unicode MS" pitchFamily="34" charset="-128"/>
              </a:rPr>
              <a:t>6.5.2)</a:t>
            </a:r>
            <a:endParaRPr lang="en-US" i="1" dirty="0">
              <a:latin typeface="Arial Unicode MS" pitchFamily="34" charset="-128"/>
            </a:endParaRPr>
          </a:p>
          <a:p>
            <a:pPr algn="ctr">
              <a:spcBef>
                <a:spcPct val="50000"/>
              </a:spcBef>
            </a:pPr>
            <a:endParaRPr lang="en-US" sz="2400" i="1" dirty="0">
              <a:latin typeface="Arial Unicode MS" pitchFamily="34" charset="-128"/>
            </a:endParaRPr>
          </a:p>
          <a:p>
            <a:pPr algn="ctr">
              <a:spcBef>
                <a:spcPct val="50000"/>
              </a:spcBef>
            </a:pPr>
            <a:r>
              <a:rPr lang="en-US" sz="2400" dirty="0" smtClean="0">
                <a:latin typeface="Arial Unicode MS" pitchFamily="34" charset="-128"/>
              </a:rPr>
              <a:t>April, 7, 2010</a:t>
            </a:r>
            <a:endParaRPr lang="en-US" sz="2400" dirty="0">
              <a:latin typeface="Arial Unicode MS"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4"/>
          <p:cNvSpPr>
            <a:spLocks noGrp="1"/>
          </p:cNvSpPr>
          <p:nvPr>
            <p:ph type="ftr" sz="quarter" idx="11"/>
          </p:nvPr>
        </p:nvSpPr>
        <p:spPr/>
        <p:txBody>
          <a:bodyPr/>
          <a:lstStyle/>
          <a:p>
            <a:pPr>
              <a:defRPr/>
            </a:pPr>
            <a:r>
              <a:rPr lang="en-US" dirty="0"/>
              <a:t>CPSC 322, Lecture </a:t>
            </a:r>
            <a:r>
              <a:rPr lang="en-US" dirty="0" smtClean="0"/>
              <a:t>32</a:t>
            </a:r>
            <a:endParaRPr lang="en-US" dirty="0"/>
          </a:p>
        </p:txBody>
      </p:sp>
      <p:sp>
        <p:nvSpPr>
          <p:cNvPr id="11" name="Slide Number Placeholder 5"/>
          <p:cNvSpPr>
            <a:spLocks noGrp="1"/>
          </p:cNvSpPr>
          <p:nvPr>
            <p:ph type="sldNum" sz="quarter" idx="12"/>
          </p:nvPr>
        </p:nvSpPr>
        <p:spPr/>
        <p:txBody>
          <a:bodyPr/>
          <a:lstStyle/>
          <a:p>
            <a:pPr>
              <a:defRPr/>
            </a:pPr>
            <a:r>
              <a:rPr lang="en-US"/>
              <a:t>Slide </a:t>
            </a:r>
            <a:fld id="{22F53ACE-CBD9-4826-A671-CAB9261B6886}" type="slidenum">
              <a:rPr lang="en-US"/>
              <a:pPr>
                <a:defRPr/>
              </a:pPr>
              <a:t>10</a:t>
            </a:fld>
            <a:endParaRPr lang="en-US"/>
          </a:p>
        </p:txBody>
      </p:sp>
      <p:sp>
        <p:nvSpPr>
          <p:cNvPr id="8235" name="Rectangle 2"/>
          <p:cNvSpPr>
            <a:spLocks noGrp="1" noChangeArrowheads="1"/>
          </p:cNvSpPr>
          <p:nvPr>
            <p:ph type="title"/>
          </p:nvPr>
        </p:nvSpPr>
        <p:spPr>
          <a:xfrm>
            <a:off x="-158750" y="188913"/>
            <a:ext cx="9396413" cy="685800"/>
          </a:xfrm>
        </p:spPr>
        <p:txBody>
          <a:bodyPr/>
          <a:lstStyle/>
          <a:p>
            <a:pPr eaLnBrk="1" hangingPunct="1"/>
            <a:r>
              <a:rPr lang="en-US" sz="3200" smtClean="0"/>
              <a:t>This scenario can be represented as…</a:t>
            </a:r>
          </a:p>
        </p:txBody>
      </p:sp>
      <p:sp>
        <p:nvSpPr>
          <p:cNvPr id="8236" name="Rectangle 6"/>
          <p:cNvSpPr>
            <a:spLocks noChangeArrowheads="1"/>
          </p:cNvSpPr>
          <p:nvPr/>
        </p:nvSpPr>
        <p:spPr bwMode="auto">
          <a:xfrm>
            <a:off x="0" y="2643188"/>
            <a:ext cx="5643563" cy="1857375"/>
          </a:xfrm>
          <a:prstGeom prst="rect">
            <a:avLst/>
          </a:prstGeom>
          <a:noFill/>
          <a:ln w="9525">
            <a:noFill/>
            <a:miter lim="800000"/>
            <a:headEnd/>
            <a:tailEnd/>
          </a:ln>
        </p:spPr>
        <p:txBody>
          <a:bodyPr/>
          <a:lstStyle/>
          <a:p>
            <a:pPr marL="342900" indent="-342900">
              <a:spcBef>
                <a:spcPct val="20000"/>
              </a:spcBef>
            </a:pPr>
            <a:r>
              <a:rPr lang="en-US" sz="2400">
                <a:latin typeface="Arial Unicode MS" pitchFamily="34" charset="-128"/>
              </a:rPr>
              <a:t>Example of Noisy sensor  </a:t>
            </a:r>
            <a:r>
              <a:rPr lang="en-US" sz="2400" b="0">
                <a:latin typeface="Arial Unicode MS" pitchFamily="34" charset="-128"/>
              </a:rPr>
              <a:t>telling whether it is in front of a door. </a:t>
            </a:r>
          </a:p>
          <a:p>
            <a:pPr marL="342900" indent="-342900">
              <a:spcBef>
                <a:spcPct val="20000"/>
              </a:spcBef>
              <a:buFontTx/>
              <a:buChar char="•"/>
            </a:pPr>
            <a:r>
              <a:rPr lang="en-US" sz="2400" b="0">
                <a:latin typeface="Arial Unicode MS" pitchFamily="34" charset="-128"/>
              </a:rPr>
              <a:t>If it is in front of a door P(O</a:t>
            </a:r>
            <a:r>
              <a:rPr lang="en-US" sz="2400" b="0" baseline="-25000">
                <a:latin typeface="Arial Unicode MS" pitchFamily="34" charset="-128"/>
              </a:rPr>
              <a:t> t</a:t>
            </a:r>
            <a:r>
              <a:rPr lang="en-US" sz="2400" b="0">
                <a:latin typeface="Arial Unicode MS" pitchFamily="34" charset="-128"/>
              </a:rPr>
              <a:t> = T) = .8</a:t>
            </a:r>
          </a:p>
          <a:p>
            <a:pPr marL="342900" indent="-342900">
              <a:spcBef>
                <a:spcPct val="20000"/>
              </a:spcBef>
              <a:buFontTx/>
              <a:buChar char="•"/>
            </a:pPr>
            <a:r>
              <a:rPr lang="en-US" sz="2400" b="0">
                <a:latin typeface="Arial Unicode MS" pitchFamily="34" charset="-128"/>
              </a:rPr>
              <a:t>If not in front of a door P(O</a:t>
            </a:r>
            <a:r>
              <a:rPr lang="en-US" sz="2400" b="0" baseline="-25000">
                <a:latin typeface="Arial Unicode MS" pitchFamily="34" charset="-128"/>
              </a:rPr>
              <a:t> t</a:t>
            </a:r>
            <a:r>
              <a:rPr lang="en-US" sz="2400" b="0">
                <a:latin typeface="Arial Unicode MS" pitchFamily="34" charset="-128"/>
              </a:rPr>
              <a:t> = T) = .1</a:t>
            </a:r>
          </a:p>
          <a:p>
            <a:pPr marL="342900" indent="-342900">
              <a:spcBef>
                <a:spcPct val="20000"/>
              </a:spcBef>
            </a:pPr>
            <a:endParaRPr lang="en-US" sz="2400" b="0">
              <a:latin typeface="Arial Unicode MS" pitchFamily="34" charset="-128"/>
            </a:endParaRPr>
          </a:p>
        </p:txBody>
      </p:sp>
      <p:pic>
        <p:nvPicPr>
          <p:cNvPr id="8237" name="Picture 7"/>
          <p:cNvPicPr>
            <a:picLocks noChangeAspect="1" noChangeArrowheads="1"/>
          </p:cNvPicPr>
          <p:nvPr/>
        </p:nvPicPr>
        <p:blipFill>
          <a:blip r:embed="rId4" cstate="print"/>
          <a:srcRect/>
          <a:stretch>
            <a:fillRect/>
          </a:stretch>
        </p:blipFill>
        <p:spPr bwMode="auto">
          <a:xfrm>
            <a:off x="4959350" y="1285875"/>
            <a:ext cx="4184650" cy="481013"/>
          </a:xfrm>
          <a:prstGeom prst="rect">
            <a:avLst/>
          </a:prstGeom>
          <a:noFill/>
          <a:ln w="9525" algn="ctr">
            <a:noFill/>
            <a:miter lim="800000"/>
            <a:headEnd/>
            <a:tailEnd/>
          </a:ln>
        </p:spPr>
      </p:pic>
      <p:sp>
        <p:nvSpPr>
          <p:cNvPr id="8238" name="Rectangle 12"/>
          <p:cNvSpPr>
            <a:spLocks noChangeArrowheads="1"/>
          </p:cNvSpPr>
          <p:nvPr/>
        </p:nvSpPr>
        <p:spPr bwMode="auto">
          <a:xfrm>
            <a:off x="5786438" y="2643188"/>
            <a:ext cx="2449512" cy="561975"/>
          </a:xfrm>
          <a:prstGeom prst="rect">
            <a:avLst/>
          </a:prstGeom>
          <a:noFill/>
          <a:ln w="9525">
            <a:noFill/>
            <a:miter lim="800000"/>
            <a:headEnd/>
            <a:tailEnd/>
          </a:ln>
        </p:spPr>
        <p:txBody>
          <a:bodyPr/>
          <a:lstStyle/>
          <a:p>
            <a:pPr marL="342900" indent="-342900">
              <a:spcBef>
                <a:spcPct val="20000"/>
              </a:spcBef>
            </a:pPr>
            <a:r>
              <a:rPr lang="en-US" sz="2400" b="0" i="1">
                <a:latin typeface="Arial Unicode MS" pitchFamily="34" charset="-128"/>
              </a:rPr>
              <a:t>P(O</a:t>
            </a:r>
            <a:r>
              <a:rPr lang="en-US" sz="2400" b="0" i="1" baseline="-25000">
                <a:latin typeface="Arial Unicode MS" pitchFamily="34" charset="-128"/>
              </a:rPr>
              <a:t> t</a:t>
            </a:r>
            <a:r>
              <a:rPr lang="en-US" sz="2400" b="0" i="1">
                <a:latin typeface="Arial Unicode MS" pitchFamily="34" charset="-128"/>
              </a:rPr>
              <a:t> | Loc </a:t>
            </a:r>
            <a:r>
              <a:rPr lang="en-US" sz="2400" b="0" i="1" baseline="-25000">
                <a:latin typeface="Arial Unicode MS" pitchFamily="34" charset="-128"/>
              </a:rPr>
              <a:t>t</a:t>
            </a:r>
            <a:r>
              <a:rPr lang="en-US" sz="2400" b="0" i="1">
                <a:latin typeface="Arial Unicode MS" pitchFamily="34" charset="-128"/>
              </a:rPr>
              <a:t>)</a:t>
            </a:r>
          </a:p>
          <a:p>
            <a:pPr marL="342900" indent="-342900">
              <a:spcBef>
                <a:spcPct val="20000"/>
              </a:spcBef>
            </a:pPr>
            <a:endParaRPr lang="en-US" sz="2400" b="0" i="1">
              <a:latin typeface="Arial Unicode MS" pitchFamily="34" charset="-128"/>
            </a:endParaRPr>
          </a:p>
        </p:txBody>
      </p:sp>
      <p:sp>
        <p:nvSpPr>
          <p:cNvPr id="8239" name="Rectangle 6"/>
          <p:cNvSpPr>
            <a:spLocks noChangeArrowheads="1"/>
          </p:cNvSpPr>
          <p:nvPr/>
        </p:nvSpPr>
        <p:spPr bwMode="auto">
          <a:xfrm>
            <a:off x="0" y="2786063"/>
            <a:ext cx="7526338" cy="561975"/>
          </a:xfrm>
          <a:prstGeom prst="rect">
            <a:avLst/>
          </a:prstGeom>
          <a:noFill/>
          <a:ln w="9525">
            <a:noFill/>
            <a:miter lim="800000"/>
            <a:headEnd/>
            <a:tailEnd/>
          </a:ln>
        </p:spPr>
        <p:txBody>
          <a:bodyPr/>
          <a:lstStyle/>
          <a:p>
            <a:pPr marL="342900" indent="-342900">
              <a:spcBef>
                <a:spcPct val="20000"/>
              </a:spcBef>
            </a:pPr>
            <a:endParaRPr lang="en-US" sz="2400" b="0">
              <a:latin typeface="Arial Unicode MS"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285750" y="214313"/>
            <a:ext cx="8534400" cy="685800"/>
          </a:xfrm>
        </p:spPr>
        <p:txBody>
          <a:bodyPr lIns="90000" tIns="46800" rIns="90000" bIns="46800"/>
          <a:lstStyle/>
          <a:p>
            <a:pPr defTabSz="457200" eaLnBrk="1" hangingPunct="1">
              <a:lnSpc>
                <a:spcPct val="95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smtClean="0"/>
              <a:t>Useful inference in HMMs</a:t>
            </a:r>
          </a:p>
        </p:txBody>
      </p:sp>
      <p:sp>
        <p:nvSpPr>
          <p:cNvPr id="5" name="Rectangle 3"/>
          <p:cNvSpPr>
            <a:spLocks noChangeArrowheads="1"/>
          </p:cNvSpPr>
          <p:nvPr/>
        </p:nvSpPr>
        <p:spPr bwMode="auto">
          <a:xfrm>
            <a:off x="142875" y="857250"/>
            <a:ext cx="8572500" cy="1785938"/>
          </a:xfrm>
          <a:prstGeom prst="rect">
            <a:avLst/>
          </a:prstGeom>
          <a:noFill/>
          <a:ln w="9525">
            <a:noFill/>
            <a:round/>
            <a:headEnd/>
            <a:tailEnd/>
          </a:ln>
        </p:spPr>
        <p:txBody>
          <a:bodyPr lIns="90000" tIns="46800" rIns="90000" bIns="46800"/>
          <a:lstStyle/>
          <a:p>
            <a:pPr marL="739775" lvl="1" indent="-282575" defTabSz="457200">
              <a:lnSpc>
                <a:spcPct val="95000"/>
              </a:lnSpc>
              <a:spcBef>
                <a:spcPts val="1500"/>
              </a:spcBef>
              <a:buClr>
                <a:srgbClr val="000000"/>
              </a:buClr>
              <a:buSzPct val="100000"/>
              <a:buFont typeface="Times New Roman" pitchFamily="18"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pPr>
            <a:r>
              <a:rPr lang="en-GB" dirty="0">
                <a:solidFill>
                  <a:srgbClr val="000000"/>
                </a:solidFill>
                <a:latin typeface="+mj-lt"/>
              </a:rPr>
              <a:t>Localization</a:t>
            </a:r>
            <a:r>
              <a:rPr lang="en-GB" b="0" dirty="0">
                <a:solidFill>
                  <a:srgbClr val="000000"/>
                </a:solidFill>
                <a:latin typeface="+mj-lt"/>
              </a:rPr>
              <a:t>: Robot starts at an unknown location and it is pushed around </a:t>
            </a:r>
            <a:r>
              <a:rPr lang="en-GB" b="0" i="1" dirty="0">
                <a:solidFill>
                  <a:srgbClr val="000000"/>
                </a:solidFill>
                <a:latin typeface="+mj-lt"/>
              </a:rPr>
              <a:t>t</a:t>
            </a:r>
            <a:r>
              <a:rPr lang="en-GB" b="0" dirty="0">
                <a:solidFill>
                  <a:srgbClr val="000000"/>
                </a:solidFill>
                <a:latin typeface="+mj-lt"/>
              </a:rPr>
              <a:t> times. It wants to determine where it is</a:t>
            </a:r>
          </a:p>
        </p:txBody>
      </p:sp>
      <p:sp>
        <p:nvSpPr>
          <p:cNvPr id="7" name="Rectangle 3"/>
          <p:cNvSpPr txBox="1">
            <a:spLocks noChangeArrowheads="1"/>
          </p:cNvSpPr>
          <p:nvPr/>
        </p:nvSpPr>
        <p:spPr bwMode="auto">
          <a:xfrm>
            <a:off x="285750" y="4214813"/>
            <a:ext cx="8458200" cy="1638300"/>
          </a:xfrm>
          <a:prstGeom prst="rect">
            <a:avLst/>
          </a:prstGeom>
          <a:noFill/>
          <a:ln w="9525">
            <a:solidFill>
              <a:schemeClr val="accent2"/>
            </a:solidFill>
            <a:miter lim="800000"/>
            <a:headEnd/>
            <a:tailEnd/>
          </a:ln>
        </p:spPr>
        <p:txBody>
          <a:bodyPr/>
          <a:lstStyle/>
          <a:p>
            <a:pPr marL="342900" indent="-342900">
              <a:spcBef>
                <a:spcPct val="20000"/>
              </a:spcBef>
              <a:buFontTx/>
              <a:buChar char="•"/>
              <a:defRPr/>
            </a:pPr>
            <a:r>
              <a:rPr lang="en-GB" kern="0" dirty="0">
                <a:solidFill>
                  <a:srgbClr val="000000"/>
                </a:solidFill>
                <a:latin typeface="+mn-lt"/>
              </a:rPr>
              <a:t>In general: </a:t>
            </a:r>
            <a:r>
              <a:rPr lang="en-GB" b="0" kern="0" dirty="0">
                <a:solidFill>
                  <a:srgbClr val="000000"/>
                </a:solidFill>
                <a:latin typeface="+mn-lt"/>
              </a:rPr>
              <a:t>compute the posterior distribution over the current state given all evidence to date</a:t>
            </a:r>
          </a:p>
          <a:p>
            <a:pPr marL="342900" indent="-342900" algn="ctr">
              <a:spcBef>
                <a:spcPct val="20000"/>
              </a:spcBef>
              <a:defRPr/>
            </a:pPr>
            <a:r>
              <a:rPr lang="en-US" b="0" i="1" kern="0" dirty="0">
                <a:latin typeface="+mn-lt"/>
              </a:rPr>
              <a:t>P(S</a:t>
            </a:r>
            <a:r>
              <a:rPr lang="en-US" b="0" i="1" kern="0" baseline="-25000" dirty="0">
                <a:latin typeface="+mn-lt"/>
              </a:rPr>
              <a:t>t  </a:t>
            </a:r>
            <a:r>
              <a:rPr lang="en-US" b="0" i="1" kern="0" dirty="0">
                <a:latin typeface="+mn-lt"/>
              </a:rPr>
              <a:t>| O</a:t>
            </a:r>
            <a:r>
              <a:rPr lang="en-US" b="0" i="1" kern="0" baseline="-25000" dirty="0">
                <a:latin typeface="+mn-lt"/>
              </a:rPr>
              <a:t>0 </a:t>
            </a:r>
            <a:r>
              <a:rPr lang="en-US" b="0" i="1" kern="0" dirty="0">
                <a:latin typeface="+mn-lt"/>
              </a:rPr>
              <a:t>… </a:t>
            </a:r>
            <a:r>
              <a:rPr lang="en-US" b="0" i="1" kern="0" dirty="0" err="1">
                <a:latin typeface="+mn-lt"/>
              </a:rPr>
              <a:t>O</a:t>
            </a:r>
            <a:r>
              <a:rPr lang="en-US" b="0" i="1" kern="0" baseline="-25000" dirty="0" err="1">
                <a:latin typeface="+mn-lt"/>
              </a:rPr>
              <a:t>t</a:t>
            </a:r>
            <a:r>
              <a:rPr lang="en-US" b="0" i="1" kern="0" dirty="0">
                <a:latin typeface="+mn-lt"/>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fill="hold" nodeType="withEffect">
                                  <p:stCondLst>
                                    <p:cond delay="0"/>
                                  </p:stCondLst>
                                  <p:childTnLst>
                                    <p:set>
                                      <p:cBhvr additive="repl">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r>
              <a:rPr lang="en-US" dirty="0"/>
              <a:t>CPSC 322, Lecture </a:t>
            </a:r>
            <a:r>
              <a:rPr lang="en-US" dirty="0" smtClean="0"/>
              <a:t>32</a:t>
            </a:r>
            <a:endParaRPr lang="en-US" dirty="0"/>
          </a:p>
        </p:txBody>
      </p:sp>
      <p:sp>
        <p:nvSpPr>
          <p:cNvPr id="8" name="Slide Number Placeholder 5"/>
          <p:cNvSpPr>
            <a:spLocks noGrp="1"/>
          </p:cNvSpPr>
          <p:nvPr>
            <p:ph type="sldNum" sz="quarter" idx="12"/>
          </p:nvPr>
        </p:nvSpPr>
        <p:spPr/>
        <p:txBody>
          <a:bodyPr/>
          <a:lstStyle/>
          <a:p>
            <a:pPr>
              <a:defRPr/>
            </a:pPr>
            <a:r>
              <a:rPr lang="en-US"/>
              <a:t>Slide </a:t>
            </a:r>
            <a:fld id="{36D0BBE8-B007-4287-AFFD-3A5DE656C4AF}" type="slidenum">
              <a:rPr lang="en-US"/>
              <a:pPr>
                <a:defRPr/>
              </a:pPr>
              <a:t>12</a:t>
            </a:fld>
            <a:endParaRPr lang="en-US"/>
          </a:p>
        </p:txBody>
      </p:sp>
      <p:sp>
        <p:nvSpPr>
          <p:cNvPr id="10254" name="Rectangle 2"/>
          <p:cNvSpPr>
            <a:spLocks noGrp="1" noChangeArrowheads="1"/>
          </p:cNvSpPr>
          <p:nvPr>
            <p:ph type="title"/>
          </p:nvPr>
        </p:nvSpPr>
        <p:spPr>
          <a:xfrm>
            <a:off x="-158750" y="188913"/>
            <a:ext cx="9396413" cy="685800"/>
          </a:xfrm>
        </p:spPr>
        <p:txBody>
          <a:bodyPr/>
          <a:lstStyle/>
          <a:p>
            <a:pPr eaLnBrk="1" hangingPunct="1"/>
            <a:r>
              <a:rPr lang="en-US" smtClean="0"/>
              <a:t>Example : </a:t>
            </a:r>
            <a:r>
              <a:rPr lang="en-US" sz="3200" smtClean="0"/>
              <a:t>Robot Localization</a:t>
            </a:r>
          </a:p>
        </p:txBody>
      </p:sp>
      <p:sp>
        <p:nvSpPr>
          <p:cNvPr id="10255" name="Rectangle 3"/>
          <p:cNvSpPr>
            <a:spLocks noGrp="1" noChangeArrowheads="1"/>
          </p:cNvSpPr>
          <p:nvPr>
            <p:ph type="body" idx="1"/>
          </p:nvPr>
        </p:nvSpPr>
        <p:spPr>
          <a:xfrm>
            <a:off x="0" y="836613"/>
            <a:ext cx="8785225" cy="2911475"/>
          </a:xfrm>
        </p:spPr>
        <p:txBody>
          <a:bodyPr/>
          <a:lstStyle/>
          <a:p>
            <a:pPr eaLnBrk="1" hangingPunct="1">
              <a:buFontTx/>
              <a:buChar char="•"/>
            </a:pPr>
            <a:r>
              <a:rPr lang="en-US" sz="2400" smtClean="0"/>
              <a:t>Suppose a robot wants to determine its location based on its actions and its sensor readings</a:t>
            </a:r>
          </a:p>
          <a:p>
            <a:pPr eaLnBrk="1" hangingPunct="1">
              <a:buFontTx/>
              <a:buChar char="•"/>
            </a:pPr>
            <a:r>
              <a:rPr lang="en-US" sz="2400" smtClean="0"/>
              <a:t>Three actions: </a:t>
            </a:r>
            <a:r>
              <a:rPr lang="en-US" sz="2400" i="1" smtClean="0"/>
              <a:t>goRight, goLeft, Stay</a:t>
            </a:r>
          </a:p>
          <a:p>
            <a:pPr eaLnBrk="1" hangingPunct="1">
              <a:buFontTx/>
              <a:buChar char="•"/>
            </a:pPr>
            <a:r>
              <a:rPr lang="en-US" sz="2400" smtClean="0"/>
              <a:t>This can be represented by an augmented HMM</a:t>
            </a:r>
          </a:p>
        </p:txBody>
      </p:sp>
      <p:pic>
        <p:nvPicPr>
          <p:cNvPr id="10256" name="Picture 8"/>
          <p:cNvPicPr>
            <a:picLocks noChangeAspect="1" noChangeArrowheads="1"/>
          </p:cNvPicPr>
          <p:nvPr/>
        </p:nvPicPr>
        <p:blipFill>
          <a:blip r:embed="rId4" cstate="print"/>
          <a:srcRect/>
          <a:stretch>
            <a:fillRect/>
          </a:stretch>
        </p:blipFill>
        <p:spPr bwMode="auto">
          <a:xfrm>
            <a:off x="827088" y="2997200"/>
            <a:ext cx="5975350" cy="2190750"/>
          </a:xfrm>
          <a:prstGeom prst="rect">
            <a:avLst/>
          </a:prstGeom>
          <a:noFill/>
          <a:ln w="9525" algn="ctr">
            <a:noFill/>
            <a:miter lim="800000"/>
            <a:headEnd/>
            <a:tailEnd/>
          </a:ln>
        </p:spPr>
      </p:pic>
      <p:sp>
        <p:nvSpPr>
          <p:cNvPr id="10257" name="Rectangle 8"/>
          <p:cNvSpPr>
            <a:spLocks noChangeArrowheads="1"/>
          </p:cNvSpPr>
          <p:nvPr/>
        </p:nvSpPr>
        <p:spPr bwMode="auto">
          <a:xfrm>
            <a:off x="428625" y="2714625"/>
            <a:ext cx="6715125" cy="1000125"/>
          </a:xfrm>
          <a:prstGeom prst="rect">
            <a:avLst/>
          </a:prstGeom>
          <a:solidFill>
            <a:schemeClr val="bg1"/>
          </a:solidFill>
          <a:ln w="9525" algn="ctr">
            <a:noFill/>
            <a:round/>
            <a:headEnd/>
            <a:tailEnd/>
          </a:ln>
        </p:spPr>
        <p:txBody>
          <a:bodyPr wrap="none">
            <a:spAutoFit/>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4"/>
          <p:cNvSpPr>
            <a:spLocks noGrp="1"/>
          </p:cNvSpPr>
          <p:nvPr>
            <p:ph type="ftr" sz="quarter" idx="11"/>
          </p:nvPr>
        </p:nvSpPr>
        <p:spPr/>
        <p:txBody>
          <a:bodyPr/>
          <a:lstStyle/>
          <a:p>
            <a:pPr>
              <a:defRPr/>
            </a:pPr>
            <a:r>
              <a:rPr lang="en-US" dirty="0"/>
              <a:t>CPSC 322, Lecture </a:t>
            </a:r>
            <a:r>
              <a:rPr lang="en-US" dirty="0" smtClean="0"/>
              <a:t>32</a:t>
            </a:r>
            <a:endParaRPr lang="en-US" dirty="0"/>
          </a:p>
        </p:txBody>
      </p:sp>
      <p:sp>
        <p:nvSpPr>
          <p:cNvPr id="12" name="Slide Number Placeholder 5"/>
          <p:cNvSpPr>
            <a:spLocks noGrp="1"/>
          </p:cNvSpPr>
          <p:nvPr>
            <p:ph type="sldNum" sz="quarter" idx="12"/>
          </p:nvPr>
        </p:nvSpPr>
        <p:spPr/>
        <p:txBody>
          <a:bodyPr/>
          <a:lstStyle/>
          <a:p>
            <a:pPr>
              <a:defRPr/>
            </a:pPr>
            <a:r>
              <a:rPr lang="en-US"/>
              <a:t>Slide </a:t>
            </a:r>
            <a:fld id="{6EB480A0-4B95-4065-8E0A-A18D146ABAE9}" type="slidenum">
              <a:rPr lang="en-US"/>
              <a:pPr>
                <a:defRPr/>
              </a:pPr>
              <a:t>13</a:t>
            </a:fld>
            <a:endParaRPr lang="en-US"/>
          </a:p>
        </p:txBody>
      </p:sp>
      <p:sp>
        <p:nvSpPr>
          <p:cNvPr id="11274" name="Rectangle 2"/>
          <p:cNvSpPr>
            <a:spLocks noGrp="1" noChangeArrowheads="1"/>
          </p:cNvSpPr>
          <p:nvPr>
            <p:ph type="title"/>
          </p:nvPr>
        </p:nvSpPr>
        <p:spPr>
          <a:xfrm>
            <a:off x="-158750" y="188913"/>
            <a:ext cx="9396413" cy="685800"/>
          </a:xfrm>
        </p:spPr>
        <p:txBody>
          <a:bodyPr/>
          <a:lstStyle/>
          <a:p>
            <a:pPr eaLnBrk="1" hangingPunct="1"/>
            <a:r>
              <a:rPr lang="en-US" sz="3200" smtClean="0"/>
              <a:t>Robot Localization Sensor and Dynamics Model</a:t>
            </a:r>
          </a:p>
        </p:txBody>
      </p:sp>
      <p:sp>
        <p:nvSpPr>
          <p:cNvPr id="11275" name="Rectangle 4"/>
          <p:cNvSpPr>
            <a:spLocks noChangeArrowheads="1"/>
          </p:cNvSpPr>
          <p:nvPr/>
        </p:nvSpPr>
        <p:spPr bwMode="auto">
          <a:xfrm>
            <a:off x="0" y="2420938"/>
            <a:ext cx="9144000" cy="936625"/>
          </a:xfrm>
          <a:prstGeom prst="rect">
            <a:avLst/>
          </a:prstGeom>
          <a:noFill/>
          <a:ln w="9525">
            <a:noFill/>
            <a:miter lim="800000"/>
            <a:headEnd/>
            <a:tailEnd/>
          </a:ln>
        </p:spPr>
        <p:txBody>
          <a:bodyPr/>
          <a:lstStyle/>
          <a:p>
            <a:pPr marL="342900" indent="-342900">
              <a:spcBef>
                <a:spcPct val="20000"/>
              </a:spcBef>
              <a:buFontTx/>
              <a:buChar char="•"/>
            </a:pPr>
            <a:r>
              <a:rPr lang="en-US" sz="2400">
                <a:latin typeface="Arial Unicode MS" pitchFamily="34" charset="-128"/>
              </a:rPr>
              <a:t>Sample Sensor Model </a:t>
            </a:r>
            <a:r>
              <a:rPr lang="en-US" sz="2400" b="0">
                <a:latin typeface="Arial Unicode MS" pitchFamily="34" charset="-128"/>
              </a:rPr>
              <a:t>(assume same as for pushed around)</a:t>
            </a:r>
          </a:p>
          <a:p>
            <a:pPr marL="342900" indent="-342900">
              <a:spcBef>
                <a:spcPct val="20000"/>
              </a:spcBef>
            </a:pPr>
            <a:endParaRPr lang="en-US" sz="2400" b="0">
              <a:latin typeface="Arial Unicode MS" pitchFamily="34" charset="-128"/>
            </a:endParaRPr>
          </a:p>
        </p:txBody>
      </p:sp>
      <p:sp>
        <p:nvSpPr>
          <p:cNvPr id="11276" name="Rectangle 5"/>
          <p:cNvSpPr>
            <a:spLocks noChangeArrowheads="1"/>
          </p:cNvSpPr>
          <p:nvPr/>
        </p:nvSpPr>
        <p:spPr bwMode="auto">
          <a:xfrm>
            <a:off x="0" y="2852738"/>
            <a:ext cx="7526338" cy="561975"/>
          </a:xfrm>
          <a:prstGeom prst="rect">
            <a:avLst/>
          </a:prstGeom>
          <a:noFill/>
          <a:ln w="9525">
            <a:noFill/>
            <a:miter lim="800000"/>
            <a:headEnd/>
            <a:tailEnd/>
          </a:ln>
        </p:spPr>
        <p:txBody>
          <a:bodyPr/>
          <a:lstStyle/>
          <a:p>
            <a:pPr marL="342900" indent="-342900">
              <a:spcBef>
                <a:spcPct val="20000"/>
              </a:spcBef>
              <a:buFontTx/>
              <a:buChar char="•"/>
            </a:pPr>
            <a:r>
              <a:rPr lang="en-US" sz="2400">
                <a:latin typeface="Arial Unicode MS" pitchFamily="34" charset="-128"/>
              </a:rPr>
              <a:t>Sample Stochastic Dynamics</a:t>
            </a:r>
            <a:r>
              <a:rPr lang="en-US" sz="2400" b="0">
                <a:latin typeface="Arial Unicode MS" pitchFamily="34" charset="-128"/>
              </a:rPr>
              <a:t>:</a:t>
            </a:r>
          </a:p>
        </p:txBody>
      </p:sp>
      <p:pic>
        <p:nvPicPr>
          <p:cNvPr id="11277" name="Picture 6"/>
          <p:cNvPicPr>
            <a:picLocks noChangeAspect="1" noChangeArrowheads="1"/>
          </p:cNvPicPr>
          <p:nvPr/>
        </p:nvPicPr>
        <p:blipFill>
          <a:blip r:embed="rId4" cstate="print"/>
          <a:srcRect/>
          <a:stretch>
            <a:fillRect/>
          </a:stretch>
        </p:blipFill>
        <p:spPr bwMode="auto">
          <a:xfrm>
            <a:off x="4030663" y="1412875"/>
            <a:ext cx="5113337" cy="587375"/>
          </a:xfrm>
          <a:prstGeom prst="rect">
            <a:avLst/>
          </a:prstGeom>
          <a:noFill/>
          <a:ln w="9525" algn="ctr">
            <a:noFill/>
            <a:miter lim="800000"/>
            <a:headEnd/>
            <a:tailEnd/>
          </a:ln>
        </p:spPr>
      </p:pic>
      <p:sp>
        <p:nvSpPr>
          <p:cNvPr id="11278" name="Rectangle 8"/>
          <p:cNvSpPr>
            <a:spLocks noChangeArrowheads="1"/>
          </p:cNvSpPr>
          <p:nvPr/>
        </p:nvSpPr>
        <p:spPr bwMode="auto">
          <a:xfrm>
            <a:off x="4572000" y="2852738"/>
            <a:ext cx="4032250" cy="504825"/>
          </a:xfrm>
          <a:prstGeom prst="rect">
            <a:avLst/>
          </a:prstGeom>
          <a:noFill/>
          <a:ln w="9525">
            <a:noFill/>
            <a:miter lim="800000"/>
            <a:headEnd/>
            <a:tailEnd/>
          </a:ln>
        </p:spPr>
        <p:txBody>
          <a:bodyPr/>
          <a:lstStyle/>
          <a:p>
            <a:pPr marL="342900" indent="-342900">
              <a:spcBef>
                <a:spcPct val="20000"/>
              </a:spcBef>
            </a:pPr>
            <a:r>
              <a:rPr lang="en-US" sz="2400" b="0" i="1" dirty="0">
                <a:latin typeface="Arial Unicode MS" pitchFamily="34" charset="-128"/>
              </a:rPr>
              <a:t>P(</a:t>
            </a:r>
            <a:r>
              <a:rPr lang="en-US" sz="2400" b="0" i="1" dirty="0" err="1">
                <a:latin typeface="Arial Unicode MS" pitchFamily="34" charset="-128"/>
              </a:rPr>
              <a:t>Loc</a:t>
            </a:r>
            <a:r>
              <a:rPr lang="en-US" sz="2400" b="0" i="1" baseline="-25000" dirty="0" err="1">
                <a:latin typeface="Arial Unicode MS" pitchFamily="34" charset="-128"/>
              </a:rPr>
              <a:t>t</a:t>
            </a:r>
            <a:r>
              <a:rPr lang="en-US" sz="2400" b="0" i="1" baseline="-25000" dirty="0">
                <a:latin typeface="Arial Unicode MS" pitchFamily="34" charset="-128"/>
              </a:rPr>
              <a:t> + 1 </a:t>
            </a:r>
            <a:r>
              <a:rPr lang="en-US" sz="2400" b="0" i="1" dirty="0">
                <a:latin typeface="Arial Unicode MS" pitchFamily="34" charset="-128"/>
              </a:rPr>
              <a:t>| </a:t>
            </a:r>
            <a:r>
              <a:rPr lang="en-US" sz="2400" b="0" i="1" dirty="0" err="1" smtClean="0">
                <a:latin typeface="Arial Unicode MS" pitchFamily="34" charset="-128"/>
              </a:rPr>
              <a:t>Action</a:t>
            </a:r>
            <a:r>
              <a:rPr lang="en-US" sz="2400" b="0" i="1" baseline="-25000" dirty="0" err="1" smtClean="0">
                <a:latin typeface="Arial Unicode MS" pitchFamily="34" charset="-128"/>
              </a:rPr>
              <a:t>t</a:t>
            </a:r>
            <a:r>
              <a:rPr lang="en-US" sz="2400" b="0" i="1" baseline="-25000" dirty="0" smtClean="0">
                <a:latin typeface="Arial Unicode MS" pitchFamily="34" charset="-128"/>
              </a:rPr>
              <a:t> </a:t>
            </a:r>
            <a:r>
              <a:rPr lang="en-US" sz="2400" b="0" i="1" dirty="0" smtClean="0">
                <a:latin typeface="Arial Unicode MS" pitchFamily="34" charset="-128"/>
              </a:rPr>
              <a:t>, </a:t>
            </a:r>
            <a:r>
              <a:rPr lang="en-US" sz="2400" b="0" i="1" dirty="0">
                <a:latin typeface="Arial Unicode MS" pitchFamily="34" charset="-128"/>
              </a:rPr>
              <a:t>Loc </a:t>
            </a:r>
            <a:r>
              <a:rPr lang="en-US" sz="2400" b="0" i="1" baseline="-25000" dirty="0">
                <a:latin typeface="Arial Unicode MS" pitchFamily="34" charset="-128"/>
              </a:rPr>
              <a:t>t</a:t>
            </a:r>
            <a:r>
              <a:rPr lang="en-US" sz="2400" b="0" i="1" dirty="0">
                <a:latin typeface="Arial Unicode MS" pitchFamily="34" charset="-128"/>
              </a:rPr>
              <a:t>)</a:t>
            </a:r>
          </a:p>
          <a:p>
            <a:pPr marL="342900" indent="-342900">
              <a:spcBef>
                <a:spcPct val="20000"/>
              </a:spcBef>
            </a:pPr>
            <a:endParaRPr lang="en-US" sz="2400" b="0" i="1" dirty="0">
              <a:latin typeface="Arial Unicode MS" pitchFamily="34" charset="-128"/>
            </a:endParaRPr>
          </a:p>
        </p:txBody>
      </p:sp>
      <p:pic>
        <p:nvPicPr>
          <p:cNvPr id="11279" name="Picture 65"/>
          <p:cNvPicPr>
            <a:picLocks noChangeAspect="1" noChangeArrowheads="1"/>
          </p:cNvPicPr>
          <p:nvPr/>
        </p:nvPicPr>
        <p:blipFill>
          <a:blip r:embed="rId5" cstate="print"/>
          <a:srcRect/>
          <a:stretch>
            <a:fillRect/>
          </a:stretch>
        </p:blipFill>
        <p:spPr bwMode="auto">
          <a:xfrm>
            <a:off x="323850" y="908050"/>
            <a:ext cx="3743325" cy="1371600"/>
          </a:xfrm>
          <a:prstGeom prst="rect">
            <a:avLst/>
          </a:prstGeom>
          <a:noFill/>
          <a:ln w="9525" algn="ctr">
            <a:noFill/>
            <a:miter lim="800000"/>
            <a:headEnd/>
            <a:tailEnd/>
          </a:ln>
        </p:spPr>
      </p:pic>
      <p:sp>
        <p:nvSpPr>
          <p:cNvPr id="11280" name="Rectangle 66"/>
          <p:cNvSpPr>
            <a:spLocks noChangeArrowheads="1"/>
          </p:cNvSpPr>
          <p:nvPr/>
        </p:nvSpPr>
        <p:spPr bwMode="auto">
          <a:xfrm>
            <a:off x="250825" y="3357563"/>
            <a:ext cx="8893175" cy="1728787"/>
          </a:xfrm>
          <a:prstGeom prst="rect">
            <a:avLst/>
          </a:prstGeom>
          <a:noFill/>
          <a:ln w="9525">
            <a:noFill/>
            <a:miter lim="800000"/>
            <a:headEnd/>
            <a:tailEnd/>
          </a:ln>
        </p:spPr>
        <p:txBody>
          <a:bodyPr/>
          <a:lstStyle/>
          <a:p>
            <a:pPr marL="342900" indent="-342900">
              <a:lnSpc>
                <a:spcPct val="110000"/>
              </a:lnSpc>
              <a:spcBef>
                <a:spcPct val="20000"/>
              </a:spcBef>
            </a:pPr>
            <a:r>
              <a:rPr lang="en-US" sz="2000" b="0" i="1">
                <a:latin typeface="Arial Unicode MS" pitchFamily="34" charset="-128"/>
              </a:rPr>
              <a:t>P(Loc</a:t>
            </a:r>
            <a:r>
              <a:rPr lang="en-US" sz="2000" b="0" i="1" baseline="-25000">
                <a:latin typeface="Arial Unicode MS" pitchFamily="34" charset="-128"/>
              </a:rPr>
              <a:t>t + 1 </a:t>
            </a:r>
            <a:r>
              <a:rPr lang="en-US" sz="2000" b="0" i="1">
                <a:latin typeface="Arial Unicode MS" pitchFamily="34" charset="-128"/>
              </a:rPr>
              <a:t>= L | Action </a:t>
            </a:r>
            <a:r>
              <a:rPr lang="en-US" sz="2000" b="0" i="1" baseline="-25000">
                <a:latin typeface="Arial Unicode MS" pitchFamily="34" charset="-128"/>
              </a:rPr>
              <a:t>t</a:t>
            </a:r>
            <a:r>
              <a:rPr lang="en-US" sz="2000" b="0" i="1">
                <a:latin typeface="Arial Unicode MS" pitchFamily="34" charset="-128"/>
              </a:rPr>
              <a:t> = goRight , Loc </a:t>
            </a:r>
            <a:r>
              <a:rPr lang="en-US" sz="2000" b="0" i="1" baseline="-25000">
                <a:latin typeface="Arial Unicode MS" pitchFamily="34" charset="-128"/>
              </a:rPr>
              <a:t>t</a:t>
            </a:r>
            <a:r>
              <a:rPr lang="en-US" sz="2000" b="0" i="1">
                <a:latin typeface="Arial Unicode MS" pitchFamily="34" charset="-128"/>
              </a:rPr>
              <a:t> = L) = 0.1</a:t>
            </a:r>
          </a:p>
          <a:p>
            <a:pPr marL="342900" indent="-342900">
              <a:lnSpc>
                <a:spcPct val="110000"/>
              </a:lnSpc>
              <a:spcBef>
                <a:spcPct val="20000"/>
              </a:spcBef>
            </a:pPr>
            <a:r>
              <a:rPr lang="en-US" sz="2000" b="0" i="1">
                <a:latin typeface="Arial Unicode MS" pitchFamily="34" charset="-128"/>
              </a:rPr>
              <a:t>P(Loc</a:t>
            </a:r>
            <a:r>
              <a:rPr lang="en-US" sz="2000" b="0" i="1" baseline="-25000">
                <a:latin typeface="Arial Unicode MS" pitchFamily="34" charset="-128"/>
              </a:rPr>
              <a:t>t + 1 </a:t>
            </a:r>
            <a:r>
              <a:rPr lang="en-US" sz="2000" b="0" i="1">
                <a:latin typeface="Arial Unicode MS" pitchFamily="34" charset="-128"/>
              </a:rPr>
              <a:t>= L+1 | Action </a:t>
            </a:r>
            <a:r>
              <a:rPr lang="en-US" sz="2000" b="0" i="1" baseline="-25000">
                <a:latin typeface="Arial Unicode MS" pitchFamily="34" charset="-128"/>
              </a:rPr>
              <a:t>t</a:t>
            </a:r>
            <a:r>
              <a:rPr lang="en-US" sz="2000" b="0" i="1">
                <a:latin typeface="Arial Unicode MS" pitchFamily="34" charset="-128"/>
              </a:rPr>
              <a:t> = goRight , Loc </a:t>
            </a:r>
            <a:r>
              <a:rPr lang="en-US" sz="2000" b="0" i="1" baseline="-25000">
                <a:latin typeface="Arial Unicode MS" pitchFamily="34" charset="-128"/>
              </a:rPr>
              <a:t>t</a:t>
            </a:r>
            <a:r>
              <a:rPr lang="en-US" sz="2000" b="0" i="1">
                <a:latin typeface="Arial Unicode MS" pitchFamily="34" charset="-128"/>
              </a:rPr>
              <a:t> = L) = 0.8</a:t>
            </a:r>
          </a:p>
          <a:p>
            <a:pPr marL="342900" indent="-342900">
              <a:lnSpc>
                <a:spcPct val="110000"/>
              </a:lnSpc>
              <a:spcBef>
                <a:spcPct val="20000"/>
              </a:spcBef>
            </a:pPr>
            <a:r>
              <a:rPr lang="en-US" sz="2000" b="0" i="1">
                <a:latin typeface="Arial Unicode MS" pitchFamily="34" charset="-128"/>
              </a:rPr>
              <a:t>P(Loc</a:t>
            </a:r>
            <a:r>
              <a:rPr lang="en-US" sz="2000" b="0" i="1" baseline="-25000">
                <a:latin typeface="Arial Unicode MS" pitchFamily="34" charset="-128"/>
              </a:rPr>
              <a:t>t + 1 </a:t>
            </a:r>
            <a:r>
              <a:rPr lang="en-US" sz="2000" b="0" i="1">
                <a:latin typeface="Arial Unicode MS" pitchFamily="34" charset="-128"/>
              </a:rPr>
              <a:t>= L + 2 | Action </a:t>
            </a:r>
            <a:r>
              <a:rPr lang="en-US" sz="2000" b="0" i="1" baseline="-25000">
                <a:latin typeface="Arial Unicode MS" pitchFamily="34" charset="-128"/>
              </a:rPr>
              <a:t>t</a:t>
            </a:r>
            <a:r>
              <a:rPr lang="en-US" sz="2000" b="0" i="1">
                <a:latin typeface="Arial Unicode MS" pitchFamily="34" charset="-128"/>
              </a:rPr>
              <a:t> = goRight , Loc </a:t>
            </a:r>
            <a:r>
              <a:rPr lang="en-US" sz="2000" b="0" i="1" baseline="-25000">
                <a:latin typeface="Arial Unicode MS" pitchFamily="34" charset="-128"/>
              </a:rPr>
              <a:t>t</a:t>
            </a:r>
            <a:r>
              <a:rPr lang="en-US" sz="2000" b="0" i="1">
                <a:latin typeface="Arial Unicode MS" pitchFamily="34" charset="-128"/>
              </a:rPr>
              <a:t> = L) = 0.074</a:t>
            </a:r>
          </a:p>
          <a:p>
            <a:pPr marL="342900" indent="-342900">
              <a:lnSpc>
                <a:spcPct val="110000"/>
              </a:lnSpc>
              <a:spcBef>
                <a:spcPct val="20000"/>
              </a:spcBef>
            </a:pPr>
            <a:r>
              <a:rPr lang="en-US" sz="2000" b="0" i="1">
                <a:latin typeface="Arial Unicode MS" pitchFamily="34" charset="-128"/>
              </a:rPr>
              <a:t>P(Loc</a:t>
            </a:r>
            <a:r>
              <a:rPr lang="en-US" sz="2000" b="0" i="1" baseline="-25000">
                <a:latin typeface="Arial Unicode MS" pitchFamily="34" charset="-128"/>
              </a:rPr>
              <a:t>t + 1 </a:t>
            </a:r>
            <a:r>
              <a:rPr lang="en-US" sz="2000" b="0" i="1">
                <a:latin typeface="Arial Unicode MS" pitchFamily="34" charset="-128"/>
              </a:rPr>
              <a:t>= L’ | Action </a:t>
            </a:r>
            <a:r>
              <a:rPr lang="en-US" sz="2000" b="0" i="1" baseline="-25000">
                <a:latin typeface="Arial Unicode MS" pitchFamily="34" charset="-128"/>
              </a:rPr>
              <a:t>t</a:t>
            </a:r>
            <a:r>
              <a:rPr lang="en-US" sz="2000" b="0" i="1">
                <a:latin typeface="Arial Unicode MS" pitchFamily="34" charset="-128"/>
              </a:rPr>
              <a:t> = goRight , Loc </a:t>
            </a:r>
            <a:r>
              <a:rPr lang="en-US" sz="2000" b="0" i="1" baseline="-25000">
                <a:latin typeface="Arial Unicode MS" pitchFamily="34" charset="-128"/>
              </a:rPr>
              <a:t>t</a:t>
            </a:r>
            <a:r>
              <a:rPr lang="en-US" sz="2000" b="0" i="1">
                <a:latin typeface="Arial Unicode MS" pitchFamily="34" charset="-128"/>
              </a:rPr>
              <a:t> = L) = 0.002  for all other locations L’</a:t>
            </a:r>
          </a:p>
        </p:txBody>
      </p:sp>
      <p:sp>
        <p:nvSpPr>
          <p:cNvPr id="33803" name="Rectangle 67"/>
          <p:cNvSpPr>
            <a:spLocks noChangeArrowheads="1"/>
          </p:cNvSpPr>
          <p:nvPr/>
        </p:nvSpPr>
        <p:spPr bwMode="auto">
          <a:xfrm>
            <a:off x="0" y="5157788"/>
            <a:ext cx="9144000" cy="936625"/>
          </a:xfrm>
          <a:prstGeom prst="rect">
            <a:avLst/>
          </a:prstGeom>
          <a:noFill/>
          <a:ln w="9525">
            <a:noFill/>
            <a:miter lim="800000"/>
            <a:headEnd/>
            <a:tailEnd/>
          </a:ln>
        </p:spPr>
        <p:txBody>
          <a:bodyPr/>
          <a:lstStyle/>
          <a:p>
            <a:pPr marL="342900" indent="-342900">
              <a:spcBef>
                <a:spcPct val="20000"/>
              </a:spcBef>
              <a:buFontTx/>
              <a:buChar char="•"/>
            </a:pPr>
            <a:r>
              <a:rPr lang="en-US" sz="2400" b="0">
                <a:latin typeface="Arial Unicode MS" pitchFamily="34" charset="-128"/>
              </a:rPr>
              <a:t>All location arithmetic is modulo 16</a:t>
            </a:r>
          </a:p>
          <a:p>
            <a:pPr marL="342900" indent="-342900">
              <a:spcBef>
                <a:spcPct val="20000"/>
              </a:spcBef>
              <a:buFontTx/>
              <a:buChar char="•"/>
            </a:pPr>
            <a:r>
              <a:rPr lang="en-US" sz="2400" b="0">
                <a:latin typeface="Arial Unicode MS" pitchFamily="34" charset="-128"/>
              </a:rPr>
              <a:t>The action </a:t>
            </a:r>
            <a:r>
              <a:rPr lang="en-US" sz="2400" b="0" i="1">
                <a:latin typeface="Arial Unicode MS" pitchFamily="34" charset="-128"/>
              </a:rPr>
              <a:t>goLeft</a:t>
            </a:r>
            <a:r>
              <a:rPr lang="en-US" sz="2400" b="0">
                <a:latin typeface="Arial Unicode MS" pitchFamily="34" charset="-128"/>
              </a:rPr>
              <a:t> works the same but to the left</a:t>
            </a:r>
          </a:p>
          <a:p>
            <a:pPr marL="342900" indent="-342900">
              <a:spcBef>
                <a:spcPct val="20000"/>
              </a:spcBef>
            </a:pPr>
            <a:endParaRPr lang="en-US" sz="2400" b="0">
              <a:latin typeface="Arial Unicode MS"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80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4"/>
          <p:cNvSpPr>
            <a:spLocks noGrp="1"/>
          </p:cNvSpPr>
          <p:nvPr>
            <p:ph type="ftr" sz="quarter" idx="11"/>
          </p:nvPr>
        </p:nvSpPr>
        <p:spPr/>
        <p:txBody>
          <a:bodyPr/>
          <a:lstStyle/>
          <a:p>
            <a:pPr>
              <a:defRPr/>
            </a:pPr>
            <a:r>
              <a:rPr lang="en-US" dirty="0"/>
              <a:t>CPSC 322, Lecture </a:t>
            </a:r>
            <a:r>
              <a:rPr lang="en-US" dirty="0" smtClean="0"/>
              <a:t>32</a:t>
            </a:r>
            <a:endParaRPr lang="en-US" dirty="0"/>
          </a:p>
        </p:txBody>
      </p:sp>
      <p:sp>
        <p:nvSpPr>
          <p:cNvPr id="12" name="Slide Number Placeholder 5"/>
          <p:cNvSpPr>
            <a:spLocks noGrp="1"/>
          </p:cNvSpPr>
          <p:nvPr>
            <p:ph type="sldNum" sz="quarter" idx="12"/>
          </p:nvPr>
        </p:nvSpPr>
        <p:spPr/>
        <p:txBody>
          <a:bodyPr/>
          <a:lstStyle/>
          <a:p>
            <a:pPr>
              <a:defRPr/>
            </a:pPr>
            <a:r>
              <a:rPr lang="en-US"/>
              <a:t>Slide </a:t>
            </a:r>
            <a:fld id="{71480B53-280E-453C-AF8F-FDCA1E4BCE2F}" type="slidenum">
              <a:rPr lang="en-US"/>
              <a:pPr>
                <a:defRPr/>
              </a:pPr>
              <a:t>14</a:t>
            </a:fld>
            <a:endParaRPr lang="en-US"/>
          </a:p>
        </p:txBody>
      </p:sp>
      <p:sp>
        <p:nvSpPr>
          <p:cNvPr id="12312" name="Rectangle 2"/>
          <p:cNvSpPr>
            <a:spLocks noGrp="1" noChangeArrowheads="1"/>
          </p:cNvSpPr>
          <p:nvPr>
            <p:ph type="title"/>
          </p:nvPr>
        </p:nvSpPr>
        <p:spPr>
          <a:xfrm>
            <a:off x="-252413" y="0"/>
            <a:ext cx="9396413" cy="685800"/>
          </a:xfrm>
        </p:spPr>
        <p:txBody>
          <a:bodyPr/>
          <a:lstStyle/>
          <a:p>
            <a:pPr eaLnBrk="1" hangingPunct="1"/>
            <a:r>
              <a:rPr lang="en-US" sz="3200" smtClean="0"/>
              <a:t>Dynamics Model More Details</a:t>
            </a:r>
          </a:p>
        </p:txBody>
      </p:sp>
      <p:sp>
        <p:nvSpPr>
          <p:cNvPr id="12313" name="Rectangle 5"/>
          <p:cNvSpPr>
            <a:spLocks noChangeArrowheads="1"/>
          </p:cNvSpPr>
          <p:nvPr/>
        </p:nvSpPr>
        <p:spPr bwMode="auto">
          <a:xfrm>
            <a:off x="0" y="1285875"/>
            <a:ext cx="7526338" cy="561975"/>
          </a:xfrm>
          <a:prstGeom prst="rect">
            <a:avLst/>
          </a:prstGeom>
          <a:noFill/>
          <a:ln w="9525">
            <a:noFill/>
            <a:miter lim="800000"/>
            <a:headEnd/>
            <a:tailEnd/>
          </a:ln>
        </p:spPr>
        <p:txBody>
          <a:bodyPr/>
          <a:lstStyle/>
          <a:p>
            <a:pPr marL="342900" indent="-342900">
              <a:spcBef>
                <a:spcPct val="20000"/>
              </a:spcBef>
              <a:buFontTx/>
              <a:buChar char="•"/>
            </a:pPr>
            <a:r>
              <a:rPr lang="en-US" sz="2400">
                <a:latin typeface="Arial Unicode MS" pitchFamily="34" charset="-128"/>
              </a:rPr>
              <a:t>Sample Stochastic Dynamics</a:t>
            </a:r>
            <a:r>
              <a:rPr lang="en-US" sz="2400" b="0">
                <a:latin typeface="Arial Unicode MS" pitchFamily="34" charset="-128"/>
              </a:rPr>
              <a:t>:</a:t>
            </a:r>
          </a:p>
        </p:txBody>
      </p:sp>
      <p:pic>
        <p:nvPicPr>
          <p:cNvPr id="12314" name="Picture 6"/>
          <p:cNvPicPr>
            <a:picLocks noChangeAspect="1" noChangeArrowheads="1"/>
          </p:cNvPicPr>
          <p:nvPr/>
        </p:nvPicPr>
        <p:blipFill>
          <a:blip r:embed="rId4" cstate="print"/>
          <a:srcRect/>
          <a:stretch>
            <a:fillRect/>
          </a:stretch>
        </p:blipFill>
        <p:spPr bwMode="auto">
          <a:xfrm>
            <a:off x="214313" y="642938"/>
            <a:ext cx="4857750" cy="557212"/>
          </a:xfrm>
          <a:prstGeom prst="rect">
            <a:avLst/>
          </a:prstGeom>
          <a:noFill/>
          <a:ln w="9525" algn="ctr">
            <a:noFill/>
            <a:miter lim="800000"/>
            <a:headEnd/>
            <a:tailEnd/>
          </a:ln>
        </p:spPr>
      </p:pic>
      <p:sp>
        <p:nvSpPr>
          <p:cNvPr id="12315" name="Rectangle 8"/>
          <p:cNvSpPr>
            <a:spLocks noChangeArrowheads="1"/>
          </p:cNvSpPr>
          <p:nvPr/>
        </p:nvSpPr>
        <p:spPr bwMode="auto">
          <a:xfrm>
            <a:off x="4572000" y="1285875"/>
            <a:ext cx="4032250" cy="504825"/>
          </a:xfrm>
          <a:prstGeom prst="rect">
            <a:avLst/>
          </a:prstGeom>
          <a:noFill/>
          <a:ln w="9525">
            <a:noFill/>
            <a:miter lim="800000"/>
            <a:headEnd/>
            <a:tailEnd/>
          </a:ln>
        </p:spPr>
        <p:txBody>
          <a:bodyPr/>
          <a:lstStyle/>
          <a:p>
            <a:pPr marL="342900" indent="-342900">
              <a:spcBef>
                <a:spcPct val="20000"/>
              </a:spcBef>
            </a:pPr>
            <a:r>
              <a:rPr lang="en-US" sz="2400" b="0" i="1">
                <a:latin typeface="Arial Unicode MS" pitchFamily="34" charset="-128"/>
              </a:rPr>
              <a:t>P(Loc</a:t>
            </a:r>
            <a:r>
              <a:rPr lang="en-US" sz="2400" b="0" i="1" baseline="-25000">
                <a:latin typeface="Arial Unicode MS" pitchFamily="34" charset="-128"/>
              </a:rPr>
              <a:t>t + 1 </a:t>
            </a:r>
            <a:r>
              <a:rPr lang="en-US" sz="2400" b="0" i="1">
                <a:latin typeface="Arial Unicode MS" pitchFamily="34" charset="-128"/>
              </a:rPr>
              <a:t>| Action, Loc </a:t>
            </a:r>
            <a:r>
              <a:rPr lang="en-US" sz="2400" b="0" i="1" baseline="-25000">
                <a:latin typeface="Arial Unicode MS" pitchFamily="34" charset="-128"/>
              </a:rPr>
              <a:t>t</a:t>
            </a:r>
            <a:r>
              <a:rPr lang="en-US" sz="2400" b="0" i="1">
                <a:latin typeface="Arial Unicode MS" pitchFamily="34" charset="-128"/>
              </a:rPr>
              <a:t>)</a:t>
            </a:r>
          </a:p>
          <a:p>
            <a:pPr marL="342900" indent="-342900">
              <a:spcBef>
                <a:spcPct val="20000"/>
              </a:spcBef>
            </a:pPr>
            <a:endParaRPr lang="en-US" sz="2400" b="0" i="1">
              <a:latin typeface="Arial Unicode MS" pitchFamily="34" charset="-128"/>
            </a:endParaRPr>
          </a:p>
        </p:txBody>
      </p:sp>
      <p:sp>
        <p:nvSpPr>
          <p:cNvPr id="12316" name="Rectangle 66"/>
          <p:cNvSpPr>
            <a:spLocks noChangeArrowheads="1"/>
          </p:cNvSpPr>
          <p:nvPr/>
        </p:nvSpPr>
        <p:spPr bwMode="auto">
          <a:xfrm>
            <a:off x="250825" y="1714500"/>
            <a:ext cx="8893175" cy="1500188"/>
          </a:xfrm>
          <a:prstGeom prst="rect">
            <a:avLst/>
          </a:prstGeom>
          <a:noFill/>
          <a:ln w="9525">
            <a:noFill/>
            <a:miter lim="800000"/>
            <a:headEnd/>
            <a:tailEnd/>
          </a:ln>
        </p:spPr>
        <p:txBody>
          <a:bodyPr/>
          <a:lstStyle/>
          <a:p>
            <a:pPr marL="342900" indent="-342900">
              <a:lnSpc>
                <a:spcPct val="110000"/>
              </a:lnSpc>
              <a:spcBef>
                <a:spcPct val="20000"/>
              </a:spcBef>
            </a:pPr>
            <a:r>
              <a:rPr lang="en-US" sz="1800" b="0" i="1">
                <a:latin typeface="Arial Unicode MS" pitchFamily="34" charset="-128"/>
              </a:rPr>
              <a:t>P(Loc</a:t>
            </a:r>
            <a:r>
              <a:rPr lang="en-US" sz="1800" b="0" i="1" baseline="-25000">
                <a:latin typeface="Arial Unicode MS" pitchFamily="34" charset="-128"/>
              </a:rPr>
              <a:t>t + 1 </a:t>
            </a:r>
            <a:r>
              <a:rPr lang="en-US" sz="1800" b="0" i="1">
                <a:latin typeface="Arial Unicode MS" pitchFamily="34" charset="-128"/>
              </a:rPr>
              <a:t>= L | Action </a:t>
            </a:r>
            <a:r>
              <a:rPr lang="en-US" sz="1800" b="0" i="1" baseline="-25000">
                <a:latin typeface="Arial Unicode MS" pitchFamily="34" charset="-128"/>
              </a:rPr>
              <a:t>t</a:t>
            </a:r>
            <a:r>
              <a:rPr lang="en-US" sz="1800" b="0" i="1">
                <a:latin typeface="Arial Unicode MS" pitchFamily="34" charset="-128"/>
              </a:rPr>
              <a:t> = goRight , Loc </a:t>
            </a:r>
            <a:r>
              <a:rPr lang="en-US" sz="1800" b="0" i="1" baseline="-25000">
                <a:latin typeface="Arial Unicode MS" pitchFamily="34" charset="-128"/>
              </a:rPr>
              <a:t>t</a:t>
            </a:r>
            <a:r>
              <a:rPr lang="en-US" sz="1800" b="0" i="1">
                <a:latin typeface="Arial Unicode MS" pitchFamily="34" charset="-128"/>
              </a:rPr>
              <a:t> = L) = 0.1</a:t>
            </a:r>
          </a:p>
          <a:p>
            <a:pPr marL="342900" indent="-342900">
              <a:lnSpc>
                <a:spcPct val="110000"/>
              </a:lnSpc>
              <a:spcBef>
                <a:spcPct val="20000"/>
              </a:spcBef>
            </a:pPr>
            <a:r>
              <a:rPr lang="en-US" sz="1800" b="0" i="1">
                <a:latin typeface="Arial Unicode MS" pitchFamily="34" charset="-128"/>
              </a:rPr>
              <a:t>P(Loc</a:t>
            </a:r>
            <a:r>
              <a:rPr lang="en-US" sz="1800" b="0" i="1" baseline="-25000">
                <a:latin typeface="Arial Unicode MS" pitchFamily="34" charset="-128"/>
              </a:rPr>
              <a:t>t + 1 </a:t>
            </a:r>
            <a:r>
              <a:rPr lang="en-US" sz="1800" b="0" i="1">
                <a:latin typeface="Arial Unicode MS" pitchFamily="34" charset="-128"/>
              </a:rPr>
              <a:t>= L+1 | Action </a:t>
            </a:r>
            <a:r>
              <a:rPr lang="en-US" sz="1800" b="0" i="1" baseline="-25000">
                <a:latin typeface="Arial Unicode MS" pitchFamily="34" charset="-128"/>
              </a:rPr>
              <a:t>t</a:t>
            </a:r>
            <a:r>
              <a:rPr lang="en-US" sz="1800" b="0" i="1">
                <a:latin typeface="Arial Unicode MS" pitchFamily="34" charset="-128"/>
              </a:rPr>
              <a:t> = goRight , Loc </a:t>
            </a:r>
            <a:r>
              <a:rPr lang="en-US" sz="1800" b="0" i="1" baseline="-25000">
                <a:latin typeface="Arial Unicode MS" pitchFamily="34" charset="-128"/>
              </a:rPr>
              <a:t>t</a:t>
            </a:r>
            <a:r>
              <a:rPr lang="en-US" sz="1800" b="0" i="1">
                <a:latin typeface="Arial Unicode MS" pitchFamily="34" charset="-128"/>
              </a:rPr>
              <a:t> = L) = 0.8</a:t>
            </a:r>
          </a:p>
          <a:p>
            <a:pPr marL="342900" indent="-342900">
              <a:lnSpc>
                <a:spcPct val="110000"/>
              </a:lnSpc>
              <a:spcBef>
                <a:spcPct val="20000"/>
              </a:spcBef>
            </a:pPr>
            <a:r>
              <a:rPr lang="en-US" sz="1800" b="0" i="1">
                <a:latin typeface="Arial Unicode MS" pitchFamily="34" charset="-128"/>
              </a:rPr>
              <a:t>P(Loc</a:t>
            </a:r>
            <a:r>
              <a:rPr lang="en-US" sz="1800" b="0" i="1" baseline="-25000">
                <a:latin typeface="Arial Unicode MS" pitchFamily="34" charset="-128"/>
              </a:rPr>
              <a:t>t + 1 </a:t>
            </a:r>
            <a:r>
              <a:rPr lang="en-US" sz="1800" b="0" i="1">
                <a:latin typeface="Arial Unicode MS" pitchFamily="34" charset="-128"/>
              </a:rPr>
              <a:t>= L + 2 | Action </a:t>
            </a:r>
            <a:r>
              <a:rPr lang="en-US" sz="1800" b="0" i="1" baseline="-25000">
                <a:latin typeface="Arial Unicode MS" pitchFamily="34" charset="-128"/>
              </a:rPr>
              <a:t>t</a:t>
            </a:r>
            <a:r>
              <a:rPr lang="en-US" sz="1800" b="0" i="1">
                <a:latin typeface="Arial Unicode MS" pitchFamily="34" charset="-128"/>
              </a:rPr>
              <a:t> = goRight , Loc </a:t>
            </a:r>
            <a:r>
              <a:rPr lang="en-US" sz="1800" b="0" i="1" baseline="-25000">
                <a:latin typeface="Arial Unicode MS" pitchFamily="34" charset="-128"/>
              </a:rPr>
              <a:t>t</a:t>
            </a:r>
            <a:r>
              <a:rPr lang="en-US" sz="1800" b="0" i="1">
                <a:latin typeface="Arial Unicode MS" pitchFamily="34" charset="-128"/>
              </a:rPr>
              <a:t> = L) = 0.074</a:t>
            </a:r>
          </a:p>
          <a:p>
            <a:pPr marL="342900" indent="-342900">
              <a:lnSpc>
                <a:spcPct val="110000"/>
              </a:lnSpc>
              <a:spcBef>
                <a:spcPct val="20000"/>
              </a:spcBef>
            </a:pPr>
            <a:r>
              <a:rPr lang="en-US" sz="1800" b="0" i="1">
                <a:latin typeface="Arial Unicode MS" pitchFamily="34" charset="-128"/>
              </a:rPr>
              <a:t>P(Loc</a:t>
            </a:r>
            <a:r>
              <a:rPr lang="en-US" sz="1800" b="0" i="1" baseline="-25000">
                <a:latin typeface="Arial Unicode MS" pitchFamily="34" charset="-128"/>
              </a:rPr>
              <a:t>t + 1 </a:t>
            </a:r>
            <a:r>
              <a:rPr lang="en-US" sz="1800" b="0" i="1">
                <a:latin typeface="Arial Unicode MS" pitchFamily="34" charset="-128"/>
              </a:rPr>
              <a:t>= L’ | Action </a:t>
            </a:r>
            <a:r>
              <a:rPr lang="en-US" sz="1800" b="0" i="1" baseline="-25000">
                <a:latin typeface="Arial Unicode MS" pitchFamily="34" charset="-128"/>
              </a:rPr>
              <a:t>t</a:t>
            </a:r>
            <a:r>
              <a:rPr lang="en-US" sz="1800" b="0" i="1">
                <a:latin typeface="Arial Unicode MS" pitchFamily="34" charset="-128"/>
              </a:rPr>
              <a:t> = goRight , Loc </a:t>
            </a:r>
            <a:r>
              <a:rPr lang="en-US" sz="1800" b="0" i="1" baseline="-25000">
                <a:latin typeface="Arial Unicode MS" pitchFamily="34" charset="-128"/>
              </a:rPr>
              <a:t>t</a:t>
            </a:r>
            <a:r>
              <a:rPr lang="en-US" sz="1800" b="0" i="1">
                <a:latin typeface="Arial Unicode MS" pitchFamily="34" charset="-128"/>
              </a:rPr>
              <a:t> = L) = 0.002  for all other locations L’</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4"/>
          <p:cNvSpPr>
            <a:spLocks noGrp="1"/>
          </p:cNvSpPr>
          <p:nvPr>
            <p:ph type="ftr" sz="quarter" idx="11"/>
          </p:nvPr>
        </p:nvSpPr>
        <p:spPr/>
        <p:txBody>
          <a:bodyPr/>
          <a:lstStyle/>
          <a:p>
            <a:pPr>
              <a:defRPr/>
            </a:pPr>
            <a:r>
              <a:rPr lang="en-US"/>
              <a:t>CPSC 322, Lecture 30</a:t>
            </a:r>
          </a:p>
        </p:txBody>
      </p:sp>
      <p:sp>
        <p:nvSpPr>
          <p:cNvPr id="10" name="Slide Number Placeholder 5"/>
          <p:cNvSpPr>
            <a:spLocks noGrp="1"/>
          </p:cNvSpPr>
          <p:nvPr>
            <p:ph type="sldNum" sz="quarter" idx="12"/>
          </p:nvPr>
        </p:nvSpPr>
        <p:spPr/>
        <p:txBody>
          <a:bodyPr/>
          <a:lstStyle/>
          <a:p>
            <a:pPr>
              <a:defRPr/>
            </a:pPr>
            <a:r>
              <a:rPr lang="en-US"/>
              <a:t>Slide </a:t>
            </a:r>
            <a:fld id="{7F542C14-24EF-4B10-ACA8-1ACF6BCE6974}" type="slidenum">
              <a:rPr lang="en-US"/>
              <a:pPr>
                <a:defRPr/>
              </a:pPr>
              <a:t>15</a:t>
            </a:fld>
            <a:endParaRPr lang="en-US"/>
          </a:p>
        </p:txBody>
      </p:sp>
      <p:sp>
        <p:nvSpPr>
          <p:cNvPr id="13341" name="Rectangle 2"/>
          <p:cNvSpPr>
            <a:spLocks noGrp="1" noChangeArrowheads="1"/>
          </p:cNvSpPr>
          <p:nvPr>
            <p:ph type="title"/>
          </p:nvPr>
        </p:nvSpPr>
        <p:spPr>
          <a:xfrm>
            <a:off x="-252413" y="0"/>
            <a:ext cx="9396413" cy="685800"/>
          </a:xfrm>
        </p:spPr>
        <p:txBody>
          <a:bodyPr/>
          <a:lstStyle/>
          <a:p>
            <a:pPr eaLnBrk="1" hangingPunct="1"/>
            <a:r>
              <a:rPr lang="en-US" sz="3200" smtClean="0"/>
              <a:t>Robot Localization additional sensor</a:t>
            </a:r>
          </a:p>
        </p:txBody>
      </p:sp>
      <p:sp>
        <p:nvSpPr>
          <p:cNvPr id="13342" name="Rectangle 3"/>
          <p:cNvSpPr>
            <a:spLocks noChangeArrowheads="1"/>
          </p:cNvSpPr>
          <p:nvPr/>
        </p:nvSpPr>
        <p:spPr bwMode="auto">
          <a:xfrm>
            <a:off x="0" y="2924175"/>
            <a:ext cx="9144000" cy="936625"/>
          </a:xfrm>
          <a:prstGeom prst="rect">
            <a:avLst/>
          </a:prstGeom>
          <a:noFill/>
          <a:ln w="9525">
            <a:noFill/>
            <a:miter lim="800000"/>
            <a:headEnd/>
            <a:tailEnd/>
          </a:ln>
        </p:spPr>
        <p:txBody>
          <a:bodyPr/>
          <a:lstStyle/>
          <a:p>
            <a:pPr marL="342900" indent="-342900">
              <a:spcBef>
                <a:spcPct val="20000"/>
              </a:spcBef>
              <a:buFontTx/>
              <a:buChar char="•"/>
            </a:pPr>
            <a:r>
              <a:rPr lang="en-US" sz="2400">
                <a:latin typeface="Arial Unicode MS" pitchFamily="34" charset="-128"/>
              </a:rPr>
              <a:t>Additional Light Sensor: </a:t>
            </a:r>
            <a:r>
              <a:rPr lang="en-US" sz="2400" b="0">
                <a:latin typeface="Arial Unicode MS" pitchFamily="34" charset="-128"/>
              </a:rPr>
              <a:t>there is light coming through an opening at location 10</a:t>
            </a:r>
          </a:p>
          <a:p>
            <a:pPr marL="342900" indent="-342900">
              <a:spcBef>
                <a:spcPct val="20000"/>
              </a:spcBef>
            </a:pPr>
            <a:endParaRPr lang="en-US" sz="2400" b="0">
              <a:latin typeface="Arial Unicode MS" pitchFamily="34" charset="-128"/>
            </a:endParaRPr>
          </a:p>
        </p:txBody>
      </p:sp>
      <p:pic>
        <p:nvPicPr>
          <p:cNvPr id="13343" name="Picture 5"/>
          <p:cNvPicPr>
            <a:picLocks noChangeAspect="1" noChangeArrowheads="1"/>
          </p:cNvPicPr>
          <p:nvPr/>
        </p:nvPicPr>
        <p:blipFill>
          <a:blip r:embed="rId4" cstate="print"/>
          <a:srcRect/>
          <a:stretch>
            <a:fillRect/>
          </a:stretch>
        </p:blipFill>
        <p:spPr bwMode="auto">
          <a:xfrm>
            <a:off x="785813" y="5000625"/>
            <a:ext cx="7561262" cy="587375"/>
          </a:xfrm>
          <a:prstGeom prst="rect">
            <a:avLst/>
          </a:prstGeom>
          <a:noFill/>
          <a:ln w="9525" algn="ctr">
            <a:noFill/>
            <a:miter lim="800000"/>
            <a:headEnd/>
            <a:tailEnd/>
          </a:ln>
        </p:spPr>
      </p:pic>
      <p:pic>
        <p:nvPicPr>
          <p:cNvPr id="13344" name="Picture 10"/>
          <p:cNvPicPr>
            <a:picLocks noChangeAspect="1" noChangeArrowheads="1"/>
          </p:cNvPicPr>
          <p:nvPr/>
        </p:nvPicPr>
        <p:blipFill>
          <a:blip r:embed="rId5" cstate="print"/>
          <a:srcRect/>
          <a:stretch>
            <a:fillRect/>
          </a:stretch>
        </p:blipFill>
        <p:spPr bwMode="auto">
          <a:xfrm>
            <a:off x="684213" y="1125538"/>
            <a:ext cx="5481637" cy="1685925"/>
          </a:xfrm>
          <a:prstGeom prst="rect">
            <a:avLst/>
          </a:prstGeom>
          <a:noFill/>
          <a:ln w="9525" algn="ctr">
            <a:noFill/>
            <a:miter lim="800000"/>
            <a:headEnd/>
            <a:tailEnd/>
          </a:ln>
        </p:spPr>
      </p:pic>
      <p:sp>
        <p:nvSpPr>
          <p:cNvPr id="13345" name="Rectangle 11"/>
          <p:cNvSpPr>
            <a:spLocks noChangeArrowheads="1"/>
          </p:cNvSpPr>
          <p:nvPr/>
        </p:nvSpPr>
        <p:spPr bwMode="auto">
          <a:xfrm>
            <a:off x="4143375" y="3357563"/>
            <a:ext cx="3816350" cy="561975"/>
          </a:xfrm>
          <a:prstGeom prst="rect">
            <a:avLst/>
          </a:prstGeom>
          <a:noFill/>
          <a:ln w="9525">
            <a:noFill/>
            <a:miter lim="800000"/>
            <a:headEnd/>
            <a:tailEnd/>
          </a:ln>
        </p:spPr>
        <p:txBody>
          <a:bodyPr/>
          <a:lstStyle/>
          <a:p>
            <a:pPr marL="342900" indent="-342900">
              <a:spcBef>
                <a:spcPct val="20000"/>
              </a:spcBef>
            </a:pPr>
            <a:r>
              <a:rPr lang="en-US" sz="2400" b="0" i="1">
                <a:latin typeface="Arial Unicode MS" pitchFamily="34" charset="-128"/>
              </a:rPr>
              <a:t>P (L</a:t>
            </a:r>
            <a:r>
              <a:rPr lang="en-US" sz="2400" b="0" i="1" baseline="-25000">
                <a:latin typeface="Arial Unicode MS" pitchFamily="34" charset="-128"/>
              </a:rPr>
              <a:t>t  </a:t>
            </a:r>
            <a:r>
              <a:rPr lang="en-US" sz="2400" b="0" i="1">
                <a:latin typeface="Arial Unicode MS" pitchFamily="34" charset="-128"/>
              </a:rPr>
              <a:t>| Loc</a:t>
            </a:r>
            <a:r>
              <a:rPr lang="en-US" sz="2400" b="0" i="1" baseline="-25000">
                <a:latin typeface="Arial Unicode MS" pitchFamily="34" charset="-128"/>
              </a:rPr>
              <a:t>t</a:t>
            </a:r>
            <a:r>
              <a:rPr lang="en-US" sz="2400" b="0" i="1">
                <a:latin typeface="Arial Unicode MS" pitchFamily="34" charset="-128"/>
              </a:rPr>
              <a:t>)</a:t>
            </a:r>
          </a:p>
          <a:p>
            <a:pPr marL="342900" indent="-342900">
              <a:spcBef>
                <a:spcPct val="20000"/>
              </a:spcBef>
            </a:pPr>
            <a:endParaRPr lang="en-US" sz="2400" b="0" i="1">
              <a:latin typeface="Arial Unicode MS" pitchFamily="34" charset="-128"/>
            </a:endParaRPr>
          </a:p>
        </p:txBody>
      </p:sp>
      <p:pic>
        <p:nvPicPr>
          <p:cNvPr id="13346" name="Picture 12"/>
          <p:cNvPicPr>
            <a:picLocks noChangeAspect="1" noChangeArrowheads="1"/>
          </p:cNvPicPr>
          <p:nvPr/>
        </p:nvPicPr>
        <p:blipFill>
          <a:blip r:embed="rId6" cstate="print"/>
          <a:srcRect l="-1196" b="67102"/>
          <a:stretch>
            <a:fillRect/>
          </a:stretch>
        </p:blipFill>
        <p:spPr bwMode="auto">
          <a:xfrm>
            <a:off x="468313" y="765175"/>
            <a:ext cx="5040312" cy="601663"/>
          </a:xfrm>
          <a:prstGeom prst="rect">
            <a:avLst/>
          </a:prstGeom>
          <a:noFill/>
          <a:ln w="9525" algn="ctr">
            <a:noFill/>
            <a:miter lim="800000"/>
            <a:headEnd/>
            <a:tailEnd/>
          </a:ln>
        </p:spPr>
      </p:pic>
      <p:sp>
        <p:nvSpPr>
          <p:cNvPr id="13347" name="Rectangle 3"/>
          <p:cNvSpPr>
            <a:spLocks noChangeArrowheads="1"/>
          </p:cNvSpPr>
          <p:nvPr/>
        </p:nvSpPr>
        <p:spPr bwMode="auto">
          <a:xfrm>
            <a:off x="0" y="5643563"/>
            <a:ext cx="9144000" cy="500062"/>
          </a:xfrm>
          <a:prstGeom prst="rect">
            <a:avLst/>
          </a:prstGeom>
          <a:noFill/>
          <a:ln w="9525">
            <a:noFill/>
            <a:miter lim="800000"/>
            <a:headEnd/>
            <a:tailEnd/>
          </a:ln>
        </p:spPr>
        <p:txBody>
          <a:bodyPr/>
          <a:lstStyle/>
          <a:p>
            <a:pPr marL="342900" indent="-342900">
              <a:spcBef>
                <a:spcPct val="20000"/>
              </a:spcBef>
              <a:buFontTx/>
              <a:buChar char="•"/>
            </a:pPr>
            <a:r>
              <a:rPr lang="en-US" sz="2400" dirty="0">
                <a:latin typeface="Arial Unicode MS" pitchFamily="34" charset="-128"/>
              </a:rPr>
              <a:t>Info from the two sensors is </a:t>
            </a:r>
            <a:r>
              <a:rPr lang="en-US" sz="2400" dirty="0" smtClean="0">
                <a:latin typeface="Arial Unicode MS" pitchFamily="34" charset="-128"/>
              </a:rPr>
              <a:t>combined </a:t>
            </a:r>
            <a:r>
              <a:rPr lang="en-US" sz="2400" dirty="0">
                <a:latin typeface="Arial Unicode MS" pitchFamily="34" charset="-128"/>
              </a:rPr>
              <a:t>:“Sensor Fusion”</a:t>
            </a:r>
          </a:p>
          <a:p>
            <a:pPr marL="342900" indent="-342900">
              <a:spcBef>
                <a:spcPct val="20000"/>
              </a:spcBef>
              <a:buFontTx/>
              <a:buChar char="•"/>
            </a:pPr>
            <a:endParaRPr lang="en-US" sz="2400" b="0" dirty="0">
              <a:latin typeface="Arial Unicode MS" pitchFamily="34" charset="-128"/>
            </a:endParaRPr>
          </a:p>
          <a:p>
            <a:pPr marL="342900" indent="-342900">
              <a:spcBef>
                <a:spcPct val="20000"/>
              </a:spcBef>
            </a:pPr>
            <a:endParaRPr lang="en-US" sz="2400" b="0" dirty="0">
              <a:latin typeface="Arial Unicode MS" pitchFamily="34"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pPr>
              <a:defRPr/>
            </a:pPr>
            <a:r>
              <a:rPr lang="en-US"/>
              <a:t>CPSC 322, Lecture 30</a:t>
            </a:r>
          </a:p>
        </p:txBody>
      </p:sp>
      <p:sp>
        <p:nvSpPr>
          <p:cNvPr id="9" name="Slide Number Placeholder 5"/>
          <p:cNvSpPr>
            <a:spLocks noGrp="1"/>
          </p:cNvSpPr>
          <p:nvPr>
            <p:ph type="sldNum" sz="quarter" idx="12"/>
          </p:nvPr>
        </p:nvSpPr>
        <p:spPr/>
        <p:txBody>
          <a:bodyPr/>
          <a:lstStyle/>
          <a:p>
            <a:pPr>
              <a:defRPr/>
            </a:pPr>
            <a:r>
              <a:rPr lang="en-US"/>
              <a:t>Slide </a:t>
            </a:r>
            <a:fld id="{F8E92C97-AF4A-4BB0-9A83-54B0193FD2FB}" type="slidenum">
              <a:rPr lang="en-US"/>
              <a:pPr>
                <a:defRPr/>
              </a:pPr>
              <a:t>16</a:t>
            </a:fld>
            <a:endParaRPr lang="en-US"/>
          </a:p>
        </p:txBody>
      </p:sp>
      <p:sp>
        <p:nvSpPr>
          <p:cNvPr id="14344" name="Rectangle 3"/>
          <p:cNvSpPr>
            <a:spLocks noGrp="1" noChangeArrowheads="1"/>
          </p:cNvSpPr>
          <p:nvPr>
            <p:ph type="body" idx="1"/>
          </p:nvPr>
        </p:nvSpPr>
        <p:spPr>
          <a:xfrm>
            <a:off x="214313" y="214313"/>
            <a:ext cx="8458200" cy="2570162"/>
          </a:xfrm>
        </p:spPr>
        <p:txBody>
          <a:bodyPr/>
          <a:lstStyle/>
          <a:p>
            <a:pPr eaLnBrk="1" hangingPunct="1"/>
            <a:r>
              <a:rPr lang="en-US" smtClean="0"/>
              <a:t>The Robot starts at an unknown location and must determine where it is</a:t>
            </a:r>
          </a:p>
          <a:p>
            <a:pPr eaLnBrk="1" hangingPunct="1"/>
            <a:r>
              <a:rPr lang="en-US" smtClean="0"/>
              <a:t>The model appears to be too ambiguous</a:t>
            </a:r>
          </a:p>
          <a:p>
            <a:pPr lvl="1" eaLnBrk="1" hangingPunct="1"/>
            <a:r>
              <a:rPr lang="en-US" smtClean="0"/>
              <a:t>Sensors are too noisy</a:t>
            </a:r>
          </a:p>
          <a:p>
            <a:pPr lvl="1" eaLnBrk="1" hangingPunct="1"/>
            <a:r>
              <a:rPr lang="en-US" smtClean="0"/>
              <a:t>Dynamics are too stochastic to infer anything</a:t>
            </a:r>
          </a:p>
        </p:txBody>
      </p:sp>
      <p:sp>
        <p:nvSpPr>
          <p:cNvPr id="6151" name="Rectangle 4"/>
          <p:cNvSpPr>
            <a:spLocks noChangeArrowheads="1"/>
          </p:cNvSpPr>
          <p:nvPr/>
        </p:nvSpPr>
        <p:spPr bwMode="auto">
          <a:xfrm>
            <a:off x="500063" y="4071938"/>
            <a:ext cx="8172450" cy="1085850"/>
          </a:xfrm>
          <a:prstGeom prst="rect">
            <a:avLst/>
          </a:prstGeom>
          <a:noFill/>
          <a:ln w="9525">
            <a:noFill/>
            <a:miter lim="800000"/>
            <a:headEnd/>
            <a:tailEnd/>
          </a:ln>
        </p:spPr>
        <p:txBody>
          <a:bodyPr/>
          <a:lstStyle/>
          <a:p>
            <a:pPr marL="342900" indent="-342900"/>
            <a:r>
              <a:rPr lang="en-US" sz="2000" b="0" dirty="0">
                <a:latin typeface="Courier" pitchFamily="49" charset="0"/>
              </a:rPr>
              <a:t>http://www.cs.ubc.ca/spider/poole/demos/localization/localization.html</a:t>
            </a:r>
          </a:p>
        </p:txBody>
      </p:sp>
      <p:sp>
        <p:nvSpPr>
          <p:cNvPr id="6152" name="Rectangle 5"/>
          <p:cNvSpPr>
            <a:spLocks noChangeArrowheads="1"/>
          </p:cNvSpPr>
          <p:nvPr/>
        </p:nvSpPr>
        <p:spPr bwMode="auto">
          <a:xfrm>
            <a:off x="357158" y="2857496"/>
            <a:ext cx="8280400" cy="792162"/>
          </a:xfrm>
          <a:prstGeom prst="rect">
            <a:avLst/>
          </a:prstGeom>
          <a:noFill/>
          <a:ln w="9525">
            <a:noFill/>
            <a:miter lim="800000"/>
            <a:headEnd/>
            <a:tailEnd/>
          </a:ln>
        </p:spPr>
        <p:txBody>
          <a:bodyPr/>
          <a:lstStyle/>
          <a:p>
            <a:pPr marL="342900" indent="-342900">
              <a:spcBef>
                <a:spcPct val="20000"/>
              </a:spcBef>
            </a:pPr>
            <a:r>
              <a:rPr lang="en-US" b="0" dirty="0" smtClean="0">
                <a:latin typeface="Arial Unicode MS" pitchFamily="34" charset="-128"/>
              </a:rPr>
              <a:t>But inference </a:t>
            </a:r>
            <a:r>
              <a:rPr lang="en-US" b="0" dirty="0">
                <a:latin typeface="Arial Unicode MS" pitchFamily="34" charset="-128"/>
              </a:rPr>
              <a:t>actually works pretty well. </a:t>
            </a:r>
            <a:endParaRPr lang="en-US" b="0" dirty="0" smtClean="0">
              <a:latin typeface="Arial Unicode MS" pitchFamily="34" charset="-128"/>
            </a:endParaRPr>
          </a:p>
          <a:p>
            <a:pPr marL="342900" indent="-342900">
              <a:spcBef>
                <a:spcPct val="20000"/>
              </a:spcBef>
            </a:pPr>
            <a:r>
              <a:rPr lang="en-US" b="0" dirty="0" smtClean="0">
                <a:latin typeface="Arial Unicode MS" pitchFamily="34" charset="-128"/>
              </a:rPr>
              <a:t>Let’s </a:t>
            </a:r>
            <a:r>
              <a:rPr lang="en-US" b="0" dirty="0">
                <a:latin typeface="Arial Unicode MS" pitchFamily="34" charset="-128"/>
              </a:rPr>
              <a:t>check:</a:t>
            </a:r>
          </a:p>
        </p:txBody>
      </p:sp>
      <p:sp>
        <p:nvSpPr>
          <p:cNvPr id="6153" name="Rectangle 6"/>
          <p:cNvSpPr>
            <a:spLocks noChangeArrowheads="1"/>
          </p:cNvSpPr>
          <p:nvPr/>
        </p:nvSpPr>
        <p:spPr bwMode="auto">
          <a:xfrm>
            <a:off x="0" y="5000625"/>
            <a:ext cx="9144000" cy="792163"/>
          </a:xfrm>
          <a:prstGeom prst="rect">
            <a:avLst/>
          </a:prstGeom>
          <a:noFill/>
          <a:ln w="9525">
            <a:noFill/>
            <a:miter lim="800000"/>
            <a:headEnd/>
            <a:tailEnd/>
          </a:ln>
        </p:spPr>
        <p:txBody>
          <a:bodyPr/>
          <a:lstStyle/>
          <a:p>
            <a:pPr marL="342900" indent="-342900">
              <a:spcBef>
                <a:spcPct val="20000"/>
              </a:spcBef>
            </a:pPr>
            <a:r>
              <a:rPr lang="en-US" sz="2400" b="0">
                <a:latin typeface="Arial Unicode MS" pitchFamily="34" charset="-128"/>
              </a:rPr>
              <a:t>You can use standard Bnet inference. However you typically take advantage of the fact that time moves forward (not in 322)</a:t>
            </a:r>
          </a:p>
        </p:txBody>
      </p:sp>
      <p:sp>
        <p:nvSpPr>
          <p:cNvPr id="10" name="Title 9"/>
          <p:cNvSpPr>
            <a:spLocks noGrp="1"/>
          </p:cNvSpPr>
          <p:nvPr>
            <p:ph type="title"/>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5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15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1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1" grpId="0"/>
      <p:bldP spid="6152" grpId="0"/>
      <p:bldP spid="615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pPr>
              <a:defRPr/>
            </a:pPr>
            <a:r>
              <a:rPr lang="en-US" dirty="0"/>
              <a:t>CPSC 322, Lecture </a:t>
            </a:r>
            <a:r>
              <a:rPr lang="en-US" dirty="0" smtClean="0"/>
              <a:t>32</a:t>
            </a:r>
            <a:endParaRPr lang="en-US" dirty="0"/>
          </a:p>
        </p:txBody>
      </p:sp>
      <p:sp>
        <p:nvSpPr>
          <p:cNvPr id="9" name="Slide Number Placeholder 5"/>
          <p:cNvSpPr>
            <a:spLocks noGrp="1"/>
          </p:cNvSpPr>
          <p:nvPr>
            <p:ph type="sldNum" sz="quarter" idx="12"/>
          </p:nvPr>
        </p:nvSpPr>
        <p:spPr/>
        <p:txBody>
          <a:bodyPr/>
          <a:lstStyle/>
          <a:p>
            <a:pPr>
              <a:defRPr/>
            </a:pPr>
            <a:r>
              <a:rPr lang="en-US"/>
              <a:t>Slide </a:t>
            </a:r>
            <a:fld id="{0BF6206D-0048-4CA2-B137-55459805E7E7}" type="slidenum">
              <a:rPr lang="en-US"/>
              <a:pPr>
                <a:defRPr/>
              </a:pPr>
              <a:t>17</a:t>
            </a:fld>
            <a:endParaRPr lang="en-US"/>
          </a:p>
        </p:txBody>
      </p:sp>
      <p:sp>
        <p:nvSpPr>
          <p:cNvPr id="15365" name="Rectangle 2"/>
          <p:cNvSpPr>
            <a:spLocks noGrp="1" noChangeArrowheads="1"/>
          </p:cNvSpPr>
          <p:nvPr>
            <p:ph type="title"/>
          </p:nvPr>
        </p:nvSpPr>
        <p:spPr/>
        <p:txBody>
          <a:bodyPr/>
          <a:lstStyle/>
          <a:p>
            <a:pPr eaLnBrk="1" hangingPunct="1"/>
            <a:r>
              <a:rPr lang="en-US" smtClean="0"/>
              <a:t>Sample scenario to explore in demo</a:t>
            </a:r>
          </a:p>
        </p:txBody>
      </p:sp>
      <p:sp>
        <p:nvSpPr>
          <p:cNvPr id="15366" name="Rectangle 3"/>
          <p:cNvSpPr>
            <a:spLocks noGrp="1" noChangeArrowheads="1"/>
          </p:cNvSpPr>
          <p:nvPr>
            <p:ph type="body" idx="1"/>
          </p:nvPr>
        </p:nvSpPr>
        <p:spPr>
          <a:xfrm>
            <a:off x="323850" y="981075"/>
            <a:ext cx="8458200" cy="2570163"/>
          </a:xfrm>
        </p:spPr>
        <p:txBody>
          <a:bodyPr/>
          <a:lstStyle/>
          <a:p>
            <a:pPr eaLnBrk="1" hangingPunct="1">
              <a:buFontTx/>
              <a:buChar char="•"/>
            </a:pPr>
            <a:r>
              <a:rPr lang="en-US" smtClean="0"/>
              <a:t>Keep making observations without moving. What happens?</a:t>
            </a:r>
          </a:p>
          <a:p>
            <a:pPr eaLnBrk="1" hangingPunct="1">
              <a:buFontTx/>
              <a:buChar char="•"/>
            </a:pPr>
            <a:r>
              <a:rPr lang="en-US" smtClean="0"/>
              <a:t>Then keep moving without making observations. What happens?</a:t>
            </a:r>
          </a:p>
          <a:p>
            <a:pPr eaLnBrk="1" hangingPunct="1">
              <a:buFontTx/>
              <a:buChar char="•"/>
            </a:pPr>
            <a:r>
              <a:rPr lang="en-US" smtClean="0"/>
              <a:t>Assume you are at a certain position alternate moves and observations</a:t>
            </a:r>
          </a:p>
          <a:p>
            <a:pPr eaLnBrk="1" hangingPunct="1">
              <a:buFontTx/>
              <a:buChar char="•"/>
            </a:pPr>
            <a:r>
              <a:rPr lang="en-US" smtClean="0"/>
              <a: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pPr>
              <a:defRPr/>
            </a:pPr>
            <a:r>
              <a:rPr lang="en-US" dirty="0"/>
              <a:t>CPSC 322, Lecture </a:t>
            </a:r>
            <a:r>
              <a:rPr lang="en-US" dirty="0" smtClean="0"/>
              <a:t>32</a:t>
            </a:r>
            <a:endParaRPr lang="en-US" dirty="0"/>
          </a:p>
        </p:txBody>
      </p:sp>
      <p:sp>
        <p:nvSpPr>
          <p:cNvPr id="9" name="Slide Number Placeholder 5"/>
          <p:cNvSpPr>
            <a:spLocks noGrp="1"/>
          </p:cNvSpPr>
          <p:nvPr>
            <p:ph type="sldNum" sz="quarter" idx="12"/>
          </p:nvPr>
        </p:nvSpPr>
        <p:spPr/>
        <p:txBody>
          <a:bodyPr/>
          <a:lstStyle/>
          <a:p>
            <a:pPr>
              <a:defRPr/>
            </a:pPr>
            <a:r>
              <a:rPr lang="en-US"/>
              <a:t>Slide </a:t>
            </a:r>
            <a:fld id="{A4BACB8C-0B03-4533-907F-66F6380FDA8D}" type="slidenum">
              <a:rPr lang="en-US"/>
              <a:pPr>
                <a:defRPr/>
              </a:pPr>
              <a:t>18</a:t>
            </a:fld>
            <a:endParaRPr lang="en-US"/>
          </a:p>
        </p:txBody>
      </p:sp>
      <p:sp>
        <p:nvSpPr>
          <p:cNvPr id="16396" name="Rectangle 2"/>
          <p:cNvSpPr>
            <a:spLocks noGrp="1" noChangeArrowheads="1"/>
          </p:cNvSpPr>
          <p:nvPr>
            <p:ph type="title"/>
          </p:nvPr>
        </p:nvSpPr>
        <p:spPr/>
        <p:txBody>
          <a:bodyPr/>
          <a:lstStyle/>
          <a:p>
            <a:pPr eaLnBrk="1" hangingPunct="1"/>
            <a:r>
              <a:rPr lang="en-US" smtClean="0"/>
              <a:t>HMMs have many other applications….</a:t>
            </a:r>
          </a:p>
        </p:txBody>
      </p:sp>
      <p:sp>
        <p:nvSpPr>
          <p:cNvPr id="16397" name="Rectangle 3"/>
          <p:cNvSpPr>
            <a:spLocks noGrp="1" noChangeArrowheads="1"/>
          </p:cNvSpPr>
          <p:nvPr>
            <p:ph type="body" idx="1"/>
          </p:nvPr>
        </p:nvSpPr>
        <p:spPr>
          <a:xfrm>
            <a:off x="0" y="928688"/>
            <a:ext cx="9144000" cy="1857375"/>
          </a:xfrm>
        </p:spPr>
        <p:txBody>
          <a:bodyPr/>
          <a:lstStyle/>
          <a:p>
            <a:pPr eaLnBrk="1" hangingPunct="1"/>
            <a:r>
              <a:rPr lang="en-US" b="1" dirty="0" smtClean="0"/>
              <a:t>Natural Language Processing: </a:t>
            </a:r>
            <a:r>
              <a:rPr lang="en-US" dirty="0" smtClean="0"/>
              <a:t>e.g., Speech Recognition</a:t>
            </a:r>
          </a:p>
          <a:p>
            <a:pPr eaLnBrk="1" hangingPunct="1">
              <a:buFontTx/>
              <a:buChar char="•"/>
            </a:pPr>
            <a:r>
              <a:rPr lang="en-US" sz="2400" i="1" dirty="0" smtClean="0">
                <a:solidFill>
                  <a:schemeClr val="accent2"/>
                </a:solidFill>
              </a:rPr>
              <a:t>States:</a:t>
            </a:r>
            <a:r>
              <a:rPr lang="en-US" sz="2400" dirty="0" smtClean="0"/>
              <a:t> 		phoneme	     \  word	</a:t>
            </a:r>
          </a:p>
          <a:p>
            <a:pPr eaLnBrk="1" hangingPunct="1">
              <a:buFontTx/>
              <a:buChar char="•"/>
            </a:pPr>
            <a:endParaRPr lang="en-US" sz="2400" dirty="0" smtClean="0"/>
          </a:p>
          <a:p>
            <a:pPr eaLnBrk="1" hangingPunct="1">
              <a:buFontTx/>
              <a:buChar char="•"/>
            </a:pPr>
            <a:r>
              <a:rPr lang="en-US" sz="2400" i="1" dirty="0" smtClean="0">
                <a:solidFill>
                  <a:schemeClr val="accent2"/>
                </a:solidFill>
              </a:rPr>
              <a:t>Observations</a:t>
            </a:r>
            <a:r>
              <a:rPr lang="en-US" sz="2400" dirty="0" smtClean="0"/>
              <a:t>:      acoustic signal  \   phoneme</a:t>
            </a:r>
          </a:p>
        </p:txBody>
      </p:sp>
      <p:sp>
        <p:nvSpPr>
          <p:cNvPr id="10" name="Rectangle 3"/>
          <p:cNvSpPr txBox="1">
            <a:spLocks noChangeArrowheads="1"/>
          </p:cNvSpPr>
          <p:nvPr/>
        </p:nvSpPr>
        <p:spPr bwMode="auto">
          <a:xfrm>
            <a:off x="142875" y="2714625"/>
            <a:ext cx="8458200" cy="1662113"/>
          </a:xfrm>
          <a:prstGeom prst="rect">
            <a:avLst/>
          </a:prstGeom>
          <a:noFill/>
          <a:ln w="9525">
            <a:noFill/>
            <a:miter lim="800000"/>
            <a:headEnd/>
            <a:tailEnd/>
          </a:ln>
        </p:spPr>
        <p:txBody>
          <a:bodyPr/>
          <a:lstStyle/>
          <a:p>
            <a:pPr marL="342900" indent="-342900">
              <a:spcBef>
                <a:spcPct val="20000"/>
              </a:spcBef>
              <a:defRPr/>
            </a:pPr>
            <a:r>
              <a:rPr lang="en-US" kern="0" dirty="0">
                <a:latin typeface="+mn-lt"/>
              </a:rPr>
              <a:t>Bioinformatics</a:t>
            </a:r>
            <a:r>
              <a:rPr lang="en-US" b="0" kern="0" dirty="0">
                <a:latin typeface="+mn-lt"/>
              </a:rPr>
              <a:t>: Gene Finding</a:t>
            </a:r>
          </a:p>
          <a:p>
            <a:pPr marL="342900" indent="-342900">
              <a:spcBef>
                <a:spcPct val="20000"/>
              </a:spcBef>
              <a:buFont typeface="Arial" pitchFamily="34" charset="0"/>
              <a:buChar char="•"/>
              <a:defRPr/>
            </a:pPr>
            <a:r>
              <a:rPr lang="en-US" sz="2400" b="0" i="1" kern="0" dirty="0">
                <a:solidFill>
                  <a:schemeClr val="accent2"/>
                </a:solidFill>
                <a:latin typeface="+mn-lt"/>
              </a:rPr>
              <a:t>States</a:t>
            </a:r>
            <a:r>
              <a:rPr lang="en-US" sz="2400" b="0" i="1" kern="0" dirty="0">
                <a:latin typeface="+mn-lt"/>
              </a:rPr>
              <a:t>: </a:t>
            </a:r>
            <a:r>
              <a:rPr lang="en-US" sz="2400" b="0" kern="0" dirty="0">
                <a:latin typeface="+mn-lt"/>
              </a:rPr>
              <a:t>coding / non-coding region</a:t>
            </a:r>
          </a:p>
          <a:p>
            <a:pPr marL="342900" indent="-342900">
              <a:spcBef>
                <a:spcPct val="20000"/>
              </a:spcBef>
              <a:buFont typeface="Arial" pitchFamily="34" charset="0"/>
              <a:buChar char="•"/>
              <a:defRPr/>
            </a:pPr>
            <a:r>
              <a:rPr lang="en-US" sz="2400" b="0" i="1" kern="0" dirty="0">
                <a:solidFill>
                  <a:schemeClr val="accent2"/>
                </a:solidFill>
                <a:latin typeface="+mn-lt"/>
              </a:rPr>
              <a:t>Observations</a:t>
            </a:r>
            <a:r>
              <a:rPr lang="en-US" sz="2400" b="0" i="1" kern="0" dirty="0">
                <a:latin typeface="+mn-lt"/>
              </a:rPr>
              <a:t>: </a:t>
            </a:r>
            <a:r>
              <a:rPr lang="en-US" sz="2400" b="0" kern="0" dirty="0">
                <a:latin typeface="+mn-lt"/>
              </a:rPr>
              <a:t>DNA Sequences</a:t>
            </a:r>
          </a:p>
        </p:txBody>
      </p:sp>
      <p:sp>
        <p:nvSpPr>
          <p:cNvPr id="11" name="Rectangle 3"/>
          <p:cNvSpPr txBox="1">
            <a:spLocks noChangeArrowheads="1"/>
          </p:cNvSpPr>
          <p:nvPr/>
        </p:nvSpPr>
        <p:spPr bwMode="auto">
          <a:xfrm>
            <a:off x="785813" y="4429125"/>
            <a:ext cx="7072312" cy="1357313"/>
          </a:xfrm>
          <a:prstGeom prst="rect">
            <a:avLst/>
          </a:prstGeom>
          <a:noFill/>
          <a:ln w="9525">
            <a:noFill/>
            <a:miter lim="800000"/>
            <a:headEnd/>
            <a:tailEnd/>
          </a:ln>
        </p:spPr>
        <p:txBody>
          <a:bodyPr/>
          <a:lstStyle/>
          <a:p>
            <a:pPr marL="342900" indent="-342900">
              <a:spcBef>
                <a:spcPct val="20000"/>
              </a:spcBef>
              <a:defRPr/>
            </a:pPr>
            <a:r>
              <a:rPr lang="en-US" kern="0" dirty="0">
                <a:latin typeface="+mn-lt"/>
              </a:rPr>
              <a:t>For these problems the critical inference is: </a:t>
            </a:r>
          </a:p>
          <a:p>
            <a:pPr marL="342900" indent="-342900">
              <a:spcBef>
                <a:spcPct val="20000"/>
              </a:spcBef>
              <a:defRPr/>
            </a:pPr>
            <a:r>
              <a:rPr lang="en-US" sz="2400" b="0" kern="0" dirty="0">
                <a:latin typeface="+mn-lt"/>
              </a:rPr>
              <a:t>find the most likely sequence of states given a sequence of observations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4"/>
          <p:cNvSpPr>
            <a:spLocks noGrp="1"/>
          </p:cNvSpPr>
          <p:nvPr>
            <p:ph type="ftr" sz="quarter" idx="11"/>
          </p:nvPr>
        </p:nvSpPr>
        <p:spPr/>
        <p:txBody>
          <a:bodyPr/>
          <a:lstStyle/>
          <a:p>
            <a:pPr>
              <a:defRPr/>
            </a:pPr>
            <a:r>
              <a:rPr lang="en-US" dirty="0"/>
              <a:t>CPSC 322, Lecture </a:t>
            </a:r>
            <a:r>
              <a:rPr lang="en-US" dirty="0" smtClean="0"/>
              <a:t>32</a:t>
            </a:r>
            <a:endParaRPr lang="en-US" dirty="0"/>
          </a:p>
        </p:txBody>
      </p:sp>
      <p:sp>
        <p:nvSpPr>
          <p:cNvPr id="10" name="Slide Number Placeholder 5"/>
          <p:cNvSpPr>
            <a:spLocks noGrp="1"/>
          </p:cNvSpPr>
          <p:nvPr>
            <p:ph type="sldNum" sz="quarter" idx="12"/>
          </p:nvPr>
        </p:nvSpPr>
        <p:spPr/>
        <p:txBody>
          <a:bodyPr/>
          <a:lstStyle/>
          <a:p>
            <a:pPr>
              <a:defRPr/>
            </a:pPr>
            <a:r>
              <a:rPr lang="en-US"/>
              <a:t>Slide </a:t>
            </a:r>
            <a:fld id="{D91E45B3-64DC-4CC8-B91F-6012A4277AA8}" type="slidenum">
              <a:rPr lang="en-US"/>
              <a:pPr>
                <a:defRPr/>
              </a:pPr>
              <a:t>19</a:t>
            </a:fld>
            <a:endParaRPr lang="en-US"/>
          </a:p>
        </p:txBody>
      </p:sp>
      <p:sp>
        <p:nvSpPr>
          <p:cNvPr id="17416" name="Rectangle 2"/>
          <p:cNvSpPr>
            <a:spLocks noGrp="1" noChangeArrowheads="1"/>
          </p:cNvSpPr>
          <p:nvPr>
            <p:ph type="body" idx="1"/>
          </p:nvPr>
        </p:nvSpPr>
        <p:spPr>
          <a:xfrm>
            <a:off x="611188" y="1241425"/>
            <a:ext cx="8893175" cy="4830763"/>
          </a:xfrm>
        </p:spPr>
        <p:txBody>
          <a:bodyPr/>
          <a:lstStyle/>
          <a:p>
            <a:pPr lvl="1" eaLnBrk="1" hangingPunct="1">
              <a:lnSpc>
                <a:spcPct val="60000"/>
              </a:lnSpc>
              <a:buFontTx/>
              <a:buNone/>
            </a:pPr>
            <a:endParaRPr lang="en-US" sz="2000" smtClean="0"/>
          </a:p>
          <a:p>
            <a:pPr eaLnBrk="1" hangingPunct="1">
              <a:buFontTx/>
              <a:buChar char="•"/>
            </a:pPr>
            <a:endParaRPr lang="en-US" sz="2400" smtClean="0"/>
          </a:p>
          <a:p>
            <a:pPr lvl="1" eaLnBrk="1" hangingPunct="1"/>
            <a:endParaRPr lang="en-US" sz="2000" smtClean="0"/>
          </a:p>
        </p:txBody>
      </p:sp>
      <p:sp>
        <p:nvSpPr>
          <p:cNvPr id="17417" name="Rectangle 3"/>
          <p:cNvSpPr>
            <a:spLocks noChangeArrowheads="1"/>
          </p:cNvSpPr>
          <p:nvPr/>
        </p:nvSpPr>
        <p:spPr bwMode="auto">
          <a:xfrm>
            <a:off x="0" y="0"/>
            <a:ext cx="8534400" cy="685800"/>
          </a:xfrm>
          <a:prstGeom prst="rect">
            <a:avLst/>
          </a:prstGeom>
          <a:noFill/>
          <a:ln w="9525">
            <a:noFill/>
            <a:miter lim="800000"/>
            <a:headEnd/>
            <a:tailEnd/>
          </a:ln>
        </p:spPr>
        <p:txBody>
          <a:bodyPr anchor="ctr"/>
          <a:lstStyle/>
          <a:p>
            <a:pPr algn="ctr"/>
            <a:r>
              <a:rPr lang="en-US" sz="3600">
                <a:solidFill>
                  <a:schemeClr val="accent2"/>
                </a:solidFill>
                <a:latin typeface="Arial Unicode MS" pitchFamily="34" charset="-128"/>
              </a:rPr>
              <a:t>Markov Models</a:t>
            </a:r>
            <a:endParaRPr lang="en-US" sz="3200" i="1" baseline="30000">
              <a:solidFill>
                <a:schemeClr val="accent2"/>
              </a:solidFill>
              <a:latin typeface="Arial Unicode MS" pitchFamily="34" charset="-128"/>
            </a:endParaRPr>
          </a:p>
        </p:txBody>
      </p:sp>
      <p:sp>
        <p:nvSpPr>
          <p:cNvPr id="17418" name="Rectangle 4"/>
          <p:cNvSpPr>
            <a:spLocks noChangeArrowheads="1"/>
          </p:cNvSpPr>
          <p:nvPr/>
        </p:nvSpPr>
        <p:spPr bwMode="auto">
          <a:xfrm>
            <a:off x="323850" y="482600"/>
            <a:ext cx="2736850" cy="466725"/>
          </a:xfrm>
          <a:prstGeom prst="rect">
            <a:avLst/>
          </a:prstGeom>
          <a:noFill/>
          <a:ln w="9525">
            <a:noFill/>
            <a:miter lim="800000"/>
            <a:headEnd/>
            <a:tailEnd/>
          </a:ln>
        </p:spPr>
        <p:txBody>
          <a:bodyPr/>
          <a:lstStyle/>
          <a:p>
            <a:pPr marL="533400" indent="-533400">
              <a:spcBef>
                <a:spcPct val="20000"/>
              </a:spcBef>
            </a:pPr>
            <a:endParaRPr lang="en-US" b="0">
              <a:latin typeface="Arial Unicode MS" pitchFamily="34" charset="-128"/>
            </a:endParaRPr>
          </a:p>
        </p:txBody>
      </p:sp>
      <p:sp>
        <p:nvSpPr>
          <p:cNvPr id="17419" name="Rectangle 19"/>
          <p:cNvSpPr>
            <a:spLocks noChangeArrowheads="1"/>
          </p:cNvSpPr>
          <p:nvPr/>
        </p:nvSpPr>
        <p:spPr bwMode="auto">
          <a:xfrm>
            <a:off x="827088" y="1268413"/>
            <a:ext cx="2952750" cy="647700"/>
          </a:xfrm>
          <a:prstGeom prst="rect">
            <a:avLst/>
          </a:prstGeom>
          <a:noFill/>
          <a:ln w="9525">
            <a:solidFill>
              <a:schemeClr val="accent2"/>
            </a:solidFill>
            <a:miter lim="800000"/>
            <a:headEnd/>
            <a:tailEnd/>
          </a:ln>
        </p:spPr>
        <p:txBody>
          <a:bodyPr/>
          <a:lstStyle/>
          <a:p>
            <a:pPr marL="342900" indent="-342900" algn="ctr">
              <a:lnSpc>
                <a:spcPct val="75000"/>
              </a:lnSpc>
              <a:spcBef>
                <a:spcPct val="20000"/>
              </a:spcBef>
            </a:pPr>
            <a:r>
              <a:rPr lang="en-US" sz="2400" b="0">
                <a:latin typeface="Arial Unicode MS" pitchFamily="34" charset="-128"/>
              </a:rPr>
              <a:t>Markov Chains</a:t>
            </a:r>
          </a:p>
        </p:txBody>
      </p:sp>
      <p:sp>
        <p:nvSpPr>
          <p:cNvPr id="17420" name="Rectangle 20"/>
          <p:cNvSpPr>
            <a:spLocks noChangeArrowheads="1"/>
          </p:cNvSpPr>
          <p:nvPr/>
        </p:nvSpPr>
        <p:spPr bwMode="auto">
          <a:xfrm>
            <a:off x="2843213" y="2924175"/>
            <a:ext cx="2952750" cy="720725"/>
          </a:xfrm>
          <a:prstGeom prst="rect">
            <a:avLst/>
          </a:prstGeom>
          <a:noFill/>
          <a:ln w="9525">
            <a:solidFill>
              <a:schemeClr val="accent2"/>
            </a:solidFill>
            <a:miter lim="800000"/>
            <a:headEnd/>
            <a:tailEnd/>
          </a:ln>
        </p:spPr>
        <p:txBody>
          <a:bodyPr/>
          <a:lstStyle/>
          <a:p>
            <a:pPr marL="342900" indent="-342900" algn="ctr">
              <a:lnSpc>
                <a:spcPct val="75000"/>
              </a:lnSpc>
              <a:spcBef>
                <a:spcPct val="20000"/>
              </a:spcBef>
            </a:pPr>
            <a:r>
              <a:rPr lang="en-US" sz="2400" b="0">
                <a:latin typeface="Arial Unicode MS" pitchFamily="34" charset="-128"/>
              </a:rPr>
              <a:t>Hidden Markov Model</a:t>
            </a:r>
          </a:p>
        </p:txBody>
      </p:sp>
      <p:sp>
        <p:nvSpPr>
          <p:cNvPr id="17421" name="Rectangle 21"/>
          <p:cNvSpPr>
            <a:spLocks noChangeArrowheads="1"/>
          </p:cNvSpPr>
          <p:nvPr/>
        </p:nvSpPr>
        <p:spPr bwMode="auto">
          <a:xfrm>
            <a:off x="4572000" y="4868863"/>
            <a:ext cx="3671888" cy="792162"/>
          </a:xfrm>
          <a:prstGeom prst="rect">
            <a:avLst/>
          </a:prstGeom>
          <a:noFill/>
          <a:ln w="12700">
            <a:solidFill>
              <a:schemeClr val="accent2"/>
            </a:solidFill>
            <a:miter lim="800000"/>
            <a:headEnd/>
            <a:tailEnd/>
          </a:ln>
        </p:spPr>
        <p:txBody>
          <a:bodyPr/>
          <a:lstStyle/>
          <a:p>
            <a:pPr marL="342900" indent="-342900" algn="ctr">
              <a:lnSpc>
                <a:spcPct val="75000"/>
              </a:lnSpc>
              <a:spcBef>
                <a:spcPct val="20000"/>
              </a:spcBef>
            </a:pPr>
            <a:r>
              <a:rPr lang="en-US" sz="2400" b="0">
                <a:latin typeface="Arial Unicode MS" pitchFamily="34" charset="-128"/>
              </a:rPr>
              <a:t>Markov Decision Processes (MDPs)</a:t>
            </a:r>
          </a:p>
        </p:txBody>
      </p:sp>
      <p:sp>
        <p:nvSpPr>
          <p:cNvPr id="11" name="Rectangle 3"/>
          <p:cNvSpPr>
            <a:spLocks noChangeArrowheads="1"/>
          </p:cNvSpPr>
          <p:nvPr/>
        </p:nvSpPr>
        <p:spPr bwMode="auto">
          <a:xfrm>
            <a:off x="4214813" y="1071563"/>
            <a:ext cx="2714625" cy="785812"/>
          </a:xfrm>
          <a:prstGeom prst="rect">
            <a:avLst/>
          </a:prstGeom>
          <a:noFill/>
          <a:ln w="9525">
            <a:noFill/>
            <a:round/>
            <a:headEnd/>
            <a:tailEnd/>
          </a:ln>
        </p:spPr>
        <p:txBody>
          <a:bodyPr lIns="90000" tIns="46800" rIns="90000" bIns="46800"/>
          <a:lstStyle/>
          <a:p>
            <a:pPr marL="339725" indent="-339725" defTabSz="457200">
              <a:lnSpc>
                <a:spcPct val="95000"/>
              </a:lnSpc>
              <a:spcBef>
                <a:spcPts val="1800"/>
              </a:spcBef>
              <a:buClr>
                <a:srgbClr val="000000"/>
              </a:buClr>
              <a:buSzPct val="10000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sz="2400" b="0" i="1">
                <a:solidFill>
                  <a:schemeClr val="accent2"/>
                </a:solidFill>
                <a:latin typeface="Arial Unicode MS" pitchFamily="34" charset="-128"/>
                <a:ea typeface="Arial Unicode MS" pitchFamily="34" charset="-128"/>
                <a:cs typeface="Arial Unicode MS" pitchFamily="34" charset="-128"/>
              </a:rPr>
              <a:t>Simplest Possible Dynamic Bnet</a:t>
            </a:r>
            <a:endParaRPr lang="en-GB" sz="2000" b="0" i="1">
              <a:solidFill>
                <a:schemeClr val="accent2"/>
              </a:solidFill>
              <a:latin typeface="Arial Unicode MS" pitchFamily="34" charset="-128"/>
              <a:ea typeface="Arial Unicode MS" pitchFamily="34" charset="-128"/>
              <a:cs typeface="Arial Unicode MS" pitchFamily="34" charset="-128"/>
            </a:endParaRPr>
          </a:p>
        </p:txBody>
      </p:sp>
      <p:sp>
        <p:nvSpPr>
          <p:cNvPr id="12" name="Rectangle 3"/>
          <p:cNvSpPr>
            <a:spLocks noChangeArrowheads="1"/>
          </p:cNvSpPr>
          <p:nvPr/>
        </p:nvSpPr>
        <p:spPr bwMode="auto">
          <a:xfrm>
            <a:off x="5715000" y="2428875"/>
            <a:ext cx="2714625" cy="785813"/>
          </a:xfrm>
          <a:prstGeom prst="rect">
            <a:avLst/>
          </a:prstGeom>
          <a:noFill/>
          <a:ln w="9525">
            <a:noFill/>
            <a:round/>
            <a:headEnd/>
            <a:tailEnd/>
          </a:ln>
        </p:spPr>
        <p:txBody>
          <a:bodyPr lIns="90000" tIns="46800" rIns="90000" bIns="46800"/>
          <a:lstStyle/>
          <a:p>
            <a:pPr marL="339725" indent="-339725" algn="ctr" defTabSz="457200">
              <a:lnSpc>
                <a:spcPct val="95000"/>
              </a:lnSpc>
              <a:spcBef>
                <a:spcPts val="1800"/>
              </a:spcBef>
              <a:buClr>
                <a:srgbClr val="000000"/>
              </a:buClr>
              <a:buSzPct val="10000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sz="2400" b="0" i="1">
                <a:solidFill>
                  <a:schemeClr val="accent2"/>
                </a:solidFill>
                <a:latin typeface="Arial Unicode MS" pitchFamily="34" charset="-128"/>
                <a:ea typeface="Arial Unicode MS" pitchFamily="34" charset="-128"/>
                <a:cs typeface="Arial Unicode MS" pitchFamily="34" charset="-128"/>
              </a:rPr>
              <a:t>Add noisy Observations about the state at time t</a:t>
            </a:r>
            <a:endParaRPr lang="en-GB" sz="2000" b="0" i="1">
              <a:solidFill>
                <a:schemeClr val="accent2"/>
              </a:solidFill>
              <a:latin typeface="Arial Unicode MS" pitchFamily="34" charset="-128"/>
              <a:ea typeface="Arial Unicode MS" pitchFamily="34" charset="-128"/>
              <a:cs typeface="Arial Unicode MS" pitchFamily="34" charset="-128"/>
            </a:endParaRPr>
          </a:p>
        </p:txBody>
      </p:sp>
      <p:sp>
        <p:nvSpPr>
          <p:cNvPr id="13" name="Rectangle 3"/>
          <p:cNvSpPr>
            <a:spLocks noChangeArrowheads="1"/>
          </p:cNvSpPr>
          <p:nvPr/>
        </p:nvSpPr>
        <p:spPr bwMode="auto">
          <a:xfrm>
            <a:off x="0" y="4500563"/>
            <a:ext cx="3357563" cy="785812"/>
          </a:xfrm>
          <a:prstGeom prst="rect">
            <a:avLst/>
          </a:prstGeom>
          <a:noFill/>
          <a:ln w="9525">
            <a:noFill/>
            <a:round/>
            <a:headEnd/>
            <a:tailEnd/>
          </a:ln>
        </p:spPr>
        <p:txBody>
          <a:bodyPr lIns="90000" tIns="46800" rIns="90000" bIns="46800"/>
          <a:lstStyle/>
          <a:p>
            <a:pPr marL="339725" indent="-339725" algn="ctr" defTabSz="457200">
              <a:lnSpc>
                <a:spcPct val="95000"/>
              </a:lnSpc>
              <a:spcBef>
                <a:spcPts val="1800"/>
              </a:spcBef>
              <a:buClr>
                <a:srgbClr val="000000"/>
              </a:buClr>
              <a:buSzPct val="10000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sz="2400" b="0" i="1">
                <a:solidFill>
                  <a:schemeClr val="accent2"/>
                </a:solidFill>
                <a:latin typeface="Arial Unicode MS" pitchFamily="34" charset="-128"/>
                <a:ea typeface="Arial Unicode MS" pitchFamily="34" charset="-128"/>
                <a:cs typeface="Arial Unicode MS" pitchFamily="34" charset="-128"/>
              </a:rPr>
              <a:t>Add Actions and Values (Rewards)</a:t>
            </a:r>
            <a:endParaRPr lang="en-GB" sz="2000" b="0" i="1">
              <a:solidFill>
                <a:schemeClr val="accent2"/>
              </a:solidFill>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fill="hold" nodeType="withEffect">
                                  <p:stCondLst>
                                    <p:cond delay="0"/>
                                  </p:stCondLst>
                                  <p:childTnLst>
                                    <p:set>
                                      <p:cBhvr additive="repl">
                                        <p:cTn id="6" dur="1" fill="hold">
                                          <p:stCondLst>
                                            <p:cond delay="0"/>
                                          </p:stCondLst>
                                        </p:cTn>
                                        <p:tgtEl>
                                          <p:spTgt spid="11">
                                            <p:txEl>
                                              <p:pRg st="0" end="0"/>
                                            </p:txEl>
                                          </p:spTgt>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12">
                                            <p:txEl>
                                              <p:pRg st="0" end="0"/>
                                            </p:txEl>
                                          </p:spTgt>
                                        </p:tgtEl>
                                        <p:attrNameLst>
                                          <p:attrName>style.visibility</p:attrName>
                                        </p:attrNameLst>
                                      </p:cBhvr>
                                      <p:to>
                                        <p:strVal val="visible"/>
                                      </p:to>
                                    </p:set>
                                  </p:childTnLst>
                                </p:cTn>
                              </p:par>
                              <p:par>
                                <p:cTn id="9" presetID="1" presetClass="entr" fill="hold" nodeType="withEffect">
                                  <p:stCondLst>
                                    <p:cond delay="0"/>
                                  </p:stCondLst>
                                  <p:childTnLst>
                                    <p:set>
                                      <p:cBhvr additive="repl">
                                        <p:cTn id="10"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dirty="0"/>
              <a:t>CPSC 322, Lecture </a:t>
            </a:r>
            <a:r>
              <a:rPr lang="en-US" dirty="0" smtClean="0"/>
              <a:t>32</a:t>
            </a:r>
            <a:endParaRPr lang="en-US" dirty="0"/>
          </a:p>
        </p:txBody>
      </p:sp>
      <p:sp>
        <p:nvSpPr>
          <p:cNvPr id="6" name="Slide Number Placeholder 5"/>
          <p:cNvSpPr>
            <a:spLocks noGrp="1"/>
          </p:cNvSpPr>
          <p:nvPr>
            <p:ph type="sldNum" sz="quarter" idx="12"/>
          </p:nvPr>
        </p:nvSpPr>
        <p:spPr/>
        <p:txBody>
          <a:bodyPr/>
          <a:lstStyle/>
          <a:p>
            <a:pPr>
              <a:defRPr/>
            </a:pPr>
            <a:r>
              <a:rPr lang="en-US"/>
              <a:t>Slide </a:t>
            </a:r>
            <a:fld id="{F2BF58C7-6BB6-4585-976D-921CD8AE7D84}" type="slidenum">
              <a:rPr lang="en-US"/>
              <a:pPr>
                <a:defRPr/>
              </a:pPr>
              <a:t>2</a:t>
            </a:fld>
            <a:endParaRPr lang="en-US"/>
          </a:p>
        </p:txBody>
      </p:sp>
      <p:sp>
        <p:nvSpPr>
          <p:cNvPr id="34820" name="Rectangle 2"/>
          <p:cNvSpPr>
            <a:spLocks noGrp="1" noChangeArrowheads="1"/>
          </p:cNvSpPr>
          <p:nvPr>
            <p:ph type="title"/>
          </p:nvPr>
        </p:nvSpPr>
        <p:spPr/>
        <p:txBody>
          <a:bodyPr/>
          <a:lstStyle/>
          <a:p>
            <a:pPr eaLnBrk="1" hangingPunct="1"/>
            <a:r>
              <a:rPr lang="en-US" smtClean="0"/>
              <a:t>Lecture Overview</a:t>
            </a:r>
          </a:p>
        </p:txBody>
      </p:sp>
      <p:sp>
        <p:nvSpPr>
          <p:cNvPr id="34821" name="Rectangle 3"/>
          <p:cNvSpPr>
            <a:spLocks noGrp="1" noChangeArrowheads="1"/>
          </p:cNvSpPr>
          <p:nvPr>
            <p:ph type="body" idx="1"/>
          </p:nvPr>
        </p:nvSpPr>
        <p:spPr>
          <a:xfrm>
            <a:off x="395288" y="1268413"/>
            <a:ext cx="8458200" cy="4495800"/>
          </a:xfrm>
        </p:spPr>
        <p:txBody>
          <a:bodyPr/>
          <a:lstStyle/>
          <a:p>
            <a:pPr eaLnBrk="1" hangingPunct="1">
              <a:buFontTx/>
              <a:buChar char="•"/>
            </a:pPr>
            <a:r>
              <a:rPr lang="en-US" sz="4000" b="1" smtClean="0"/>
              <a:t>Recap </a:t>
            </a:r>
          </a:p>
          <a:p>
            <a:pPr eaLnBrk="1" hangingPunct="1">
              <a:buFontTx/>
              <a:buChar char="•"/>
            </a:pPr>
            <a:r>
              <a:rPr lang="en-US" sz="4000" smtClean="0">
                <a:solidFill>
                  <a:schemeClr val="bg2"/>
                </a:solidFill>
              </a:rPr>
              <a:t>Markov Models</a:t>
            </a:r>
          </a:p>
          <a:p>
            <a:pPr lvl="1" eaLnBrk="1" hangingPunct="1"/>
            <a:r>
              <a:rPr lang="en-US" sz="3600" smtClean="0">
                <a:solidFill>
                  <a:schemeClr val="bg2"/>
                </a:solidFill>
              </a:rPr>
              <a:t>Markov Chain</a:t>
            </a:r>
          </a:p>
          <a:p>
            <a:pPr lvl="1" eaLnBrk="1" hangingPunct="1"/>
            <a:r>
              <a:rPr lang="en-US" sz="3600" b="1" smtClean="0"/>
              <a:t>Hidden Markov Models</a:t>
            </a:r>
          </a:p>
          <a:p>
            <a:pPr eaLnBrk="1" hangingPunct="1">
              <a:buFontTx/>
              <a:buChar char="•"/>
            </a:pPr>
            <a:endParaRPr lang="en-US" sz="4000" smtClean="0">
              <a:solidFill>
                <a:schemeClr val="bg2"/>
              </a:solidFill>
            </a:endParaRPr>
          </a:p>
          <a:p>
            <a:pPr eaLnBrk="1" hangingPunct="1">
              <a:buFontTx/>
              <a:buChar char="•"/>
            </a:pPr>
            <a:endParaRPr lang="en-US" sz="4000" smtClean="0">
              <a:solidFill>
                <a:schemeClr val="bg2"/>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Footer Placeholder 4"/>
          <p:cNvSpPr>
            <a:spLocks noGrp="1"/>
          </p:cNvSpPr>
          <p:nvPr>
            <p:ph type="ftr" sz="quarter" idx="11"/>
          </p:nvPr>
        </p:nvSpPr>
        <p:spPr/>
        <p:txBody>
          <a:bodyPr/>
          <a:lstStyle/>
          <a:p>
            <a:pPr>
              <a:defRPr/>
            </a:pPr>
            <a:r>
              <a:rPr lang="en-US"/>
              <a:t>CPSC 322, Lecture 4</a:t>
            </a:r>
          </a:p>
        </p:txBody>
      </p:sp>
      <p:sp>
        <p:nvSpPr>
          <p:cNvPr id="16390" name="Slide Number Placeholder 5"/>
          <p:cNvSpPr>
            <a:spLocks noGrp="1"/>
          </p:cNvSpPr>
          <p:nvPr>
            <p:ph type="sldNum" sz="quarter" idx="12"/>
          </p:nvPr>
        </p:nvSpPr>
        <p:spPr/>
        <p:txBody>
          <a:bodyPr/>
          <a:lstStyle/>
          <a:p>
            <a:pPr>
              <a:defRPr/>
            </a:pPr>
            <a:r>
              <a:rPr lang="en-US"/>
              <a:t>Slide </a:t>
            </a:r>
            <a:fld id="{48CFC025-B003-45CA-9E28-06BDDAA6D027}" type="slidenum">
              <a:rPr lang="en-US"/>
              <a:pPr>
                <a:defRPr/>
              </a:pPr>
              <a:t>20</a:t>
            </a:fld>
            <a:endParaRPr lang="en-US"/>
          </a:p>
        </p:txBody>
      </p:sp>
      <p:sp>
        <p:nvSpPr>
          <p:cNvPr id="18440" name="Rectangle 2"/>
          <p:cNvSpPr>
            <a:spLocks noGrp="1" noChangeArrowheads="1"/>
          </p:cNvSpPr>
          <p:nvPr>
            <p:ph type="title"/>
          </p:nvPr>
        </p:nvSpPr>
        <p:spPr>
          <a:xfrm>
            <a:off x="285750" y="0"/>
            <a:ext cx="8534400" cy="685800"/>
          </a:xfrm>
          <a:solidFill>
            <a:srgbClr val="CCFFCC"/>
          </a:solidFill>
        </p:spPr>
        <p:txBody>
          <a:bodyPr/>
          <a:lstStyle/>
          <a:p>
            <a:pPr eaLnBrk="1" hangingPunct="1"/>
            <a:r>
              <a:rPr lang="en-US" smtClean="0"/>
              <a:t>Learning Goals for today’s class</a:t>
            </a:r>
          </a:p>
        </p:txBody>
      </p:sp>
      <p:sp>
        <p:nvSpPr>
          <p:cNvPr id="18441" name="Rectangle 3"/>
          <p:cNvSpPr>
            <a:spLocks noGrp="1" noChangeArrowheads="1"/>
          </p:cNvSpPr>
          <p:nvPr>
            <p:ph type="body" idx="1"/>
          </p:nvPr>
        </p:nvSpPr>
        <p:spPr>
          <a:xfrm>
            <a:off x="285750" y="714375"/>
            <a:ext cx="9358313" cy="2428875"/>
          </a:xfrm>
        </p:spPr>
        <p:txBody>
          <a:bodyPr/>
          <a:lstStyle/>
          <a:p>
            <a:pPr eaLnBrk="1" hangingPunct="1"/>
            <a:r>
              <a:rPr lang="en-US" sz="3200" b="1" smtClean="0"/>
              <a:t>You can:</a:t>
            </a:r>
            <a:endParaRPr lang="en-US" sz="3200" smtClean="0"/>
          </a:p>
          <a:p>
            <a:pPr eaLnBrk="1" hangingPunct="1">
              <a:buFontTx/>
              <a:buChar char="•"/>
            </a:pPr>
            <a:r>
              <a:rPr lang="en-US" sz="3200" smtClean="0"/>
              <a:t>Specify the components of an Hidden Markov Model (HMM)</a:t>
            </a:r>
          </a:p>
          <a:p>
            <a:pPr eaLnBrk="1" hangingPunct="1">
              <a:buFontTx/>
              <a:buChar char="•"/>
            </a:pPr>
            <a:r>
              <a:rPr lang="en-US" sz="3200" smtClean="0"/>
              <a:t>Justify and apply HMMs to Robot Localization</a:t>
            </a:r>
          </a:p>
          <a:p>
            <a:pPr eaLnBrk="1" hangingPunct="1"/>
            <a:endParaRPr lang="en-US" sz="3200" b="1" smtClean="0"/>
          </a:p>
          <a:p>
            <a:pPr eaLnBrk="1" hangingPunct="1"/>
            <a:endParaRPr lang="en-US" sz="3200" b="1" smtClean="0"/>
          </a:p>
        </p:txBody>
      </p:sp>
      <p:sp>
        <p:nvSpPr>
          <p:cNvPr id="6" name="Rectangle 2"/>
          <p:cNvSpPr txBox="1">
            <a:spLocks noChangeArrowheads="1"/>
          </p:cNvSpPr>
          <p:nvPr/>
        </p:nvSpPr>
        <p:spPr bwMode="auto">
          <a:xfrm>
            <a:off x="214313" y="3500438"/>
            <a:ext cx="8072437" cy="685800"/>
          </a:xfrm>
          <a:prstGeom prst="rect">
            <a:avLst/>
          </a:prstGeom>
          <a:solidFill>
            <a:srgbClr val="CCFFCC"/>
          </a:solidFill>
          <a:ln w="9525">
            <a:noFill/>
            <a:miter lim="800000"/>
            <a:headEnd/>
            <a:tailEnd/>
          </a:ln>
        </p:spPr>
        <p:txBody>
          <a:bodyPr anchor="ctr"/>
          <a:lstStyle/>
          <a:p>
            <a:pPr algn="ctr">
              <a:defRPr/>
            </a:pPr>
            <a:r>
              <a:rPr lang="en-US" kern="0" dirty="0">
                <a:solidFill>
                  <a:schemeClr val="accent2"/>
                </a:solidFill>
                <a:latin typeface="+mj-lt"/>
                <a:ea typeface="+mj-ea"/>
                <a:cs typeface="+mj-cs"/>
              </a:rPr>
              <a:t>Clarification on second LG for last class</a:t>
            </a:r>
          </a:p>
        </p:txBody>
      </p:sp>
      <p:sp>
        <p:nvSpPr>
          <p:cNvPr id="7" name="Rectangle 3"/>
          <p:cNvSpPr txBox="1">
            <a:spLocks noChangeArrowheads="1"/>
          </p:cNvSpPr>
          <p:nvPr/>
        </p:nvSpPr>
        <p:spPr bwMode="auto">
          <a:xfrm>
            <a:off x="0" y="4429125"/>
            <a:ext cx="8715375" cy="1928813"/>
          </a:xfrm>
          <a:prstGeom prst="rect">
            <a:avLst/>
          </a:prstGeom>
          <a:noFill/>
          <a:ln w="9525">
            <a:noFill/>
            <a:miter lim="800000"/>
            <a:headEnd/>
            <a:tailEnd/>
          </a:ln>
        </p:spPr>
        <p:txBody>
          <a:bodyPr/>
          <a:lstStyle/>
          <a:p>
            <a:pPr marL="342900" indent="-342900">
              <a:spcBef>
                <a:spcPct val="20000"/>
              </a:spcBef>
              <a:defRPr/>
            </a:pPr>
            <a:r>
              <a:rPr lang="en-US" sz="2400" kern="0" dirty="0">
                <a:latin typeface="+mn-lt"/>
              </a:rPr>
              <a:t>You can:</a:t>
            </a:r>
            <a:endParaRPr lang="en-US" sz="2400" b="0" kern="0" dirty="0">
              <a:latin typeface="+mn-lt"/>
            </a:endParaRPr>
          </a:p>
          <a:p>
            <a:pPr marL="342900" indent="-342900">
              <a:spcBef>
                <a:spcPct val="20000"/>
              </a:spcBef>
              <a:buFontTx/>
              <a:buChar char="•"/>
              <a:defRPr/>
            </a:pPr>
            <a:r>
              <a:rPr lang="en-US" sz="2400" b="0" kern="0" dirty="0">
                <a:latin typeface="+mn-lt"/>
              </a:rPr>
              <a:t>Justify and apply Markov Chains to compute the probability of a Natural Language sentence (NOT to </a:t>
            </a:r>
            <a:r>
              <a:rPr lang="en-US" sz="2400" b="0" kern="0" dirty="0">
                <a:latin typeface="+mn-lt"/>
              </a:rPr>
              <a:t>estimate </a:t>
            </a:r>
            <a:r>
              <a:rPr lang="en-US" sz="2400" b="0" kern="0" dirty="0">
                <a:latin typeface="+mn-lt"/>
              </a:rPr>
              <a:t>the conditional </a:t>
            </a:r>
            <a:r>
              <a:rPr lang="en-US" sz="2400" b="0" kern="0" dirty="0" err="1">
                <a:latin typeface="+mn-lt"/>
              </a:rPr>
              <a:t>probs</a:t>
            </a:r>
            <a:r>
              <a:rPr lang="en-US" sz="2400" b="0" kern="0" dirty="0">
                <a:latin typeface="+mn-lt"/>
              </a:rPr>
              <a:t>- slide 18)</a:t>
            </a:r>
          </a:p>
          <a:p>
            <a:pPr marL="342900" indent="-342900">
              <a:spcBef>
                <a:spcPct val="20000"/>
              </a:spcBef>
              <a:defRPr/>
            </a:pPr>
            <a:endParaRPr lang="en-US" sz="2400" kern="0" dirty="0">
              <a:latin typeface="+mn-lt"/>
            </a:endParaRPr>
          </a:p>
          <a:p>
            <a:pPr marL="342900" indent="-342900">
              <a:spcBef>
                <a:spcPct val="20000"/>
              </a:spcBef>
              <a:defRPr/>
            </a:pPr>
            <a:endParaRPr lang="en-US" sz="2400" kern="0" dirty="0">
              <a:latin typeface="+mn-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71" name="Rectangle 37"/>
          <p:cNvSpPr>
            <a:spLocks noChangeArrowheads="1"/>
          </p:cNvSpPr>
          <p:nvPr/>
        </p:nvSpPr>
        <p:spPr bwMode="auto">
          <a:xfrm>
            <a:off x="2786063" y="3000375"/>
            <a:ext cx="3000375" cy="1428750"/>
          </a:xfrm>
          <a:prstGeom prst="rect">
            <a:avLst/>
          </a:prstGeom>
          <a:solidFill>
            <a:schemeClr val="bg1"/>
          </a:solidFill>
          <a:ln w="9525" algn="ctr">
            <a:noFill/>
            <a:round/>
            <a:headEnd/>
            <a:tailEnd/>
          </a:ln>
        </p:spPr>
        <p:txBody>
          <a:bodyPr wrap="none">
            <a:spAutoFit/>
          </a:bodyPr>
          <a:lstStyle/>
          <a:p>
            <a:endParaRPr lang="en-US"/>
          </a:p>
        </p:txBody>
      </p:sp>
      <p:sp>
        <p:nvSpPr>
          <p:cNvPr id="43" name="Rounded Rectangle 42"/>
          <p:cNvSpPr/>
          <p:nvPr/>
        </p:nvSpPr>
        <p:spPr>
          <a:xfrm>
            <a:off x="0" y="5643563"/>
            <a:ext cx="2500313" cy="1214437"/>
          </a:xfrm>
          <a:prstGeom prst="roundRect">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endParaRPr lang="en-US"/>
          </a:p>
        </p:txBody>
      </p:sp>
      <p:sp>
        <p:nvSpPr>
          <p:cNvPr id="25" name="Footer Placeholder 4"/>
          <p:cNvSpPr>
            <a:spLocks noGrp="1"/>
          </p:cNvSpPr>
          <p:nvPr>
            <p:ph type="ftr" sz="quarter" idx="11"/>
          </p:nvPr>
        </p:nvSpPr>
        <p:spPr/>
        <p:txBody>
          <a:bodyPr/>
          <a:lstStyle/>
          <a:p>
            <a:pPr>
              <a:defRPr/>
            </a:pPr>
            <a:r>
              <a:rPr lang="en-US"/>
              <a:t>CPSC 322, Lecture 2</a:t>
            </a:r>
          </a:p>
        </p:txBody>
      </p:sp>
      <p:sp>
        <p:nvSpPr>
          <p:cNvPr id="26" name="Slide Number Placeholder 5"/>
          <p:cNvSpPr>
            <a:spLocks noGrp="1"/>
          </p:cNvSpPr>
          <p:nvPr>
            <p:ph type="sldNum" sz="quarter" idx="12"/>
          </p:nvPr>
        </p:nvSpPr>
        <p:spPr/>
        <p:txBody>
          <a:bodyPr/>
          <a:lstStyle/>
          <a:p>
            <a:pPr>
              <a:defRPr/>
            </a:pPr>
            <a:r>
              <a:rPr lang="en-US"/>
              <a:t>Slide </a:t>
            </a:r>
            <a:fld id="{6B241CD5-8E77-4401-A56C-9B2F0F1EA577}" type="slidenum">
              <a:rPr lang="en-US"/>
              <a:pPr>
                <a:defRPr/>
              </a:pPr>
              <a:t>21</a:t>
            </a:fld>
            <a:endParaRPr lang="en-US"/>
          </a:p>
        </p:txBody>
      </p:sp>
      <p:sp>
        <p:nvSpPr>
          <p:cNvPr id="19475" name="Rectangle 2"/>
          <p:cNvSpPr>
            <a:spLocks noGrp="1" noChangeArrowheads="1"/>
          </p:cNvSpPr>
          <p:nvPr>
            <p:ph type="title"/>
          </p:nvPr>
        </p:nvSpPr>
        <p:spPr>
          <a:xfrm>
            <a:off x="0" y="0"/>
            <a:ext cx="9144000" cy="685800"/>
          </a:xfrm>
        </p:spPr>
        <p:txBody>
          <a:bodyPr/>
          <a:lstStyle/>
          <a:p>
            <a:pPr eaLnBrk="1" hangingPunct="1"/>
            <a:r>
              <a:rPr lang="en-US" smtClean="0"/>
              <a:t>Next week</a:t>
            </a:r>
          </a:p>
        </p:txBody>
      </p:sp>
      <p:sp>
        <p:nvSpPr>
          <p:cNvPr id="19476" name="Rectangle 6"/>
          <p:cNvSpPr>
            <a:spLocks noChangeArrowheads="1"/>
          </p:cNvSpPr>
          <p:nvPr/>
        </p:nvSpPr>
        <p:spPr bwMode="auto">
          <a:xfrm>
            <a:off x="323850" y="765175"/>
            <a:ext cx="2736850" cy="431800"/>
          </a:xfrm>
          <a:prstGeom prst="rect">
            <a:avLst/>
          </a:prstGeom>
          <a:noFill/>
          <a:ln w="9525">
            <a:noFill/>
            <a:miter lim="800000"/>
            <a:headEnd/>
            <a:tailEnd/>
          </a:ln>
        </p:spPr>
        <p:txBody>
          <a:bodyPr/>
          <a:lstStyle/>
          <a:p>
            <a:pPr marL="533400" indent="-533400">
              <a:spcBef>
                <a:spcPct val="20000"/>
              </a:spcBef>
            </a:pPr>
            <a:endParaRPr lang="en-US">
              <a:latin typeface="Arial Unicode MS" pitchFamily="34" charset="-128"/>
            </a:endParaRPr>
          </a:p>
        </p:txBody>
      </p:sp>
      <p:sp>
        <p:nvSpPr>
          <p:cNvPr id="19477" name="Rectangle 7"/>
          <p:cNvSpPr>
            <a:spLocks noGrp="1" noChangeArrowheads="1"/>
          </p:cNvSpPr>
          <p:nvPr>
            <p:ph type="body" idx="1"/>
          </p:nvPr>
        </p:nvSpPr>
        <p:spPr>
          <a:xfrm>
            <a:off x="4857750" y="785813"/>
            <a:ext cx="2428875" cy="503237"/>
          </a:xfrm>
        </p:spPr>
        <p:txBody>
          <a:bodyPr/>
          <a:lstStyle/>
          <a:p>
            <a:pPr eaLnBrk="1" hangingPunct="1"/>
            <a:r>
              <a:rPr lang="en-US" b="1" smtClean="0"/>
              <a:t>Environment</a:t>
            </a:r>
          </a:p>
        </p:txBody>
      </p:sp>
      <p:sp>
        <p:nvSpPr>
          <p:cNvPr id="19478" name="Rectangle 8"/>
          <p:cNvSpPr>
            <a:spLocks noChangeArrowheads="1"/>
          </p:cNvSpPr>
          <p:nvPr/>
        </p:nvSpPr>
        <p:spPr bwMode="auto">
          <a:xfrm>
            <a:off x="0" y="1500188"/>
            <a:ext cx="1701800" cy="503237"/>
          </a:xfrm>
          <a:prstGeom prst="rect">
            <a:avLst/>
          </a:prstGeom>
          <a:noFill/>
          <a:ln w="9525">
            <a:noFill/>
            <a:miter lim="800000"/>
            <a:headEnd/>
            <a:tailEnd/>
          </a:ln>
        </p:spPr>
        <p:txBody>
          <a:bodyPr/>
          <a:lstStyle/>
          <a:p>
            <a:pPr marL="342900" indent="-342900">
              <a:spcBef>
                <a:spcPct val="20000"/>
              </a:spcBef>
            </a:pPr>
            <a:r>
              <a:rPr lang="en-US">
                <a:latin typeface="Arial Unicode MS" pitchFamily="34" charset="-128"/>
              </a:rPr>
              <a:t>Problem</a:t>
            </a:r>
          </a:p>
        </p:txBody>
      </p:sp>
      <p:sp>
        <p:nvSpPr>
          <p:cNvPr id="19479" name="Rectangle 9"/>
          <p:cNvSpPr>
            <a:spLocks noChangeArrowheads="1"/>
          </p:cNvSpPr>
          <p:nvPr/>
        </p:nvSpPr>
        <p:spPr bwMode="auto">
          <a:xfrm>
            <a:off x="1000125" y="3500438"/>
            <a:ext cx="1512888" cy="503237"/>
          </a:xfrm>
          <a:prstGeom prst="rect">
            <a:avLst/>
          </a:prstGeom>
          <a:noFill/>
          <a:ln w="9525">
            <a:noFill/>
            <a:miter lim="800000"/>
            <a:headEnd/>
            <a:tailEnd/>
          </a:ln>
        </p:spPr>
        <p:txBody>
          <a:bodyPr/>
          <a:lstStyle/>
          <a:p>
            <a:pPr marL="342900" indent="-342900">
              <a:lnSpc>
                <a:spcPct val="75000"/>
              </a:lnSpc>
              <a:spcBef>
                <a:spcPct val="20000"/>
              </a:spcBef>
            </a:pPr>
            <a:r>
              <a:rPr lang="en-US" sz="2400">
                <a:latin typeface="Arial Unicode MS" pitchFamily="34" charset="-128"/>
              </a:rPr>
              <a:t>Query</a:t>
            </a:r>
          </a:p>
        </p:txBody>
      </p:sp>
      <p:sp>
        <p:nvSpPr>
          <p:cNvPr id="19480" name="Rectangle 10"/>
          <p:cNvSpPr>
            <a:spLocks noChangeArrowheads="1"/>
          </p:cNvSpPr>
          <p:nvPr/>
        </p:nvSpPr>
        <p:spPr bwMode="auto">
          <a:xfrm>
            <a:off x="928688" y="5143500"/>
            <a:ext cx="1601787" cy="419100"/>
          </a:xfrm>
          <a:prstGeom prst="rect">
            <a:avLst/>
          </a:prstGeom>
          <a:noFill/>
          <a:ln w="9525">
            <a:noFill/>
            <a:miter lim="800000"/>
            <a:headEnd/>
            <a:tailEnd/>
          </a:ln>
        </p:spPr>
        <p:txBody>
          <a:bodyPr/>
          <a:lstStyle/>
          <a:p>
            <a:pPr marL="342900" indent="-342900">
              <a:lnSpc>
                <a:spcPct val="75000"/>
              </a:lnSpc>
              <a:spcBef>
                <a:spcPct val="20000"/>
              </a:spcBef>
            </a:pPr>
            <a:r>
              <a:rPr lang="en-US" sz="2400">
                <a:latin typeface="Arial Unicode MS" pitchFamily="34" charset="-128"/>
              </a:rPr>
              <a:t>Planning</a:t>
            </a:r>
          </a:p>
        </p:txBody>
      </p:sp>
      <p:sp>
        <p:nvSpPr>
          <p:cNvPr id="19481" name="Rectangle 11"/>
          <p:cNvSpPr>
            <a:spLocks noChangeArrowheads="1"/>
          </p:cNvSpPr>
          <p:nvPr/>
        </p:nvSpPr>
        <p:spPr bwMode="auto">
          <a:xfrm>
            <a:off x="3357563" y="1214438"/>
            <a:ext cx="2159000" cy="503237"/>
          </a:xfrm>
          <a:prstGeom prst="rect">
            <a:avLst/>
          </a:prstGeom>
          <a:noFill/>
          <a:ln w="9525">
            <a:noFill/>
            <a:miter lim="800000"/>
            <a:headEnd/>
            <a:tailEnd/>
          </a:ln>
        </p:spPr>
        <p:txBody>
          <a:bodyPr/>
          <a:lstStyle/>
          <a:p>
            <a:pPr marL="342900" indent="-342900">
              <a:spcBef>
                <a:spcPct val="20000"/>
              </a:spcBef>
            </a:pPr>
            <a:r>
              <a:rPr lang="en-US" sz="2400">
                <a:latin typeface="Arial Unicode MS" pitchFamily="34" charset="-128"/>
              </a:rPr>
              <a:t>Deterministic</a:t>
            </a:r>
          </a:p>
        </p:txBody>
      </p:sp>
      <p:sp>
        <p:nvSpPr>
          <p:cNvPr id="19482" name="Rectangle 12"/>
          <p:cNvSpPr>
            <a:spLocks noChangeArrowheads="1"/>
          </p:cNvSpPr>
          <p:nvPr/>
        </p:nvSpPr>
        <p:spPr bwMode="auto">
          <a:xfrm>
            <a:off x="6500813" y="1143000"/>
            <a:ext cx="2159000" cy="503238"/>
          </a:xfrm>
          <a:prstGeom prst="rect">
            <a:avLst/>
          </a:prstGeom>
          <a:noFill/>
          <a:ln w="9525">
            <a:noFill/>
            <a:miter lim="800000"/>
            <a:headEnd/>
            <a:tailEnd/>
          </a:ln>
        </p:spPr>
        <p:txBody>
          <a:bodyPr/>
          <a:lstStyle/>
          <a:p>
            <a:pPr marL="342900" indent="-342900">
              <a:spcBef>
                <a:spcPct val="20000"/>
              </a:spcBef>
            </a:pPr>
            <a:r>
              <a:rPr lang="en-US" sz="2400">
                <a:latin typeface="Arial Unicode MS" pitchFamily="34" charset="-128"/>
              </a:rPr>
              <a:t>Stochastic</a:t>
            </a:r>
          </a:p>
        </p:txBody>
      </p:sp>
      <p:sp>
        <p:nvSpPr>
          <p:cNvPr id="19483" name="Rectangle 13"/>
          <p:cNvSpPr>
            <a:spLocks noChangeArrowheads="1"/>
          </p:cNvSpPr>
          <p:nvPr/>
        </p:nvSpPr>
        <p:spPr bwMode="auto">
          <a:xfrm>
            <a:off x="2786063" y="1643063"/>
            <a:ext cx="6143625" cy="4572000"/>
          </a:xfrm>
          <a:prstGeom prst="rect">
            <a:avLst/>
          </a:prstGeom>
          <a:noFill/>
          <a:ln w="9525">
            <a:solidFill>
              <a:schemeClr val="tx1"/>
            </a:solidFill>
            <a:miter lim="800000"/>
            <a:headEnd/>
            <a:tailEnd/>
          </a:ln>
        </p:spPr>
        <p:txBody>
          <a:bodyPr wrap="none" anchor="ctr"/>
          <a:lstStyle/>
          <a:p>
            <a:endParaRPr lang="en-US"/>
          </a:p>
        </p:txBody>
      </p:sp>
      <p:sp>
        <p:nvSpPr>
          <p:cNvPr id="19484" name="Line 14"/>
          <p:cNvSpPr>
            <a:spLocks noChangeShapeType="1"/>
          </p:cNvSpPr>
          <p:nvPr/>
        </p:nvSpPr>
        <p:spPr bwMode="auto">
          <a:xfrm flipH="1">
            <a:off x="5786438" y="1643063"/>
            <a:ext cx="46037" cy="4572000"/>
          </a:xfrm>
          <a:prstGeom prst="line">
            <a:avLst/>
          </a:prstGeom>
          <a:noFill/>
          <a:ln w="9525">
            <a:solidFill>
              <a:schemeClr val="tx1"/>
            </a:solidFill>
            <a:round/>
            <a:headEnd/>
            <a:tailEnd/>
          </a:ln>
        </p:spPr>
        <p:txBody>
          <a:bodyPr/>
          <a:lstStyle/>
          <a:p>
            <a:endParaRPr lang="en-US"/>
          </a:p>
        </p:txBody>
      </p:sp>
      <p:sp>
        <p:nvSpPr>
          <p:cNvPr id="19485" name="Rectangle 16"/>
          <p:cNvSpPr>
            <a:spLocks noChangeArrowheads="1"/>
          </p:cNvSpPr>
          <p:nvPr/>
        </p:nvSpPr>
        <p:spPr bwMode="auto">
          <a:xfrm>
            <a:off x="4286250" y="2000250"/>
            <a:ext cx="1295400" cy="503238"/>
          </a:xfrm>
          <a:prstGeom prst="rect">
            <a:avLst/>
          </a:prstGeom>
          <a:noFill/>
          <a:ln w="9525">
            <a:solidFill>
              <a:schemeClr val="accent2"/>
            </a:solidFill>
            <a:miter lim="800000"/>
            <a:headEnd/>
            <a:tailEnd/>
          </a:ln>
        </p:spPr>
        <p:txBody>
          <a:bodyPr/>
          <a:lstStyle/>
          <a:p>
            <a:pPr marL="342900" indent="-342900">
              <a:spcBef>
                <a:spcPct val="20000"/>
              </a:spcBef>
            </a:pPr>
            <a:r>
              <a:rPr lang="en-US" sz="2400">
                <a:solidFill>
                  <a:schemeClr val="accent2"/>
                </a:solidFill>
                <a:latin typeface="Arial Unicode MS" pitchFamily="34" charset="-128"/>
              </a:rPr>
              <a:t>Search</a:t>
            </a:r>
          </a:p>
        </p:txBody>
      </p:sp>
      <p:sp>
        <p:nvSpPr>
          <p:cNvPr id="19486" name="Rectangle 17"/>
          <p:cNvSpPr>
            <a:spLocks noChangeArrowheads="1"/>
          </p:cNvSpPr>
          <p:nvPr/>
        </p:nvSpPr>
        <p:spPr bwMode="auto">
          <a:xfrm>
            <a:off x="2786063" y="1643063"/>
            <a:ext cx="2786062" cy="357187"/>
          </a:xfrm>
          <a:prstGeom prst="rect">
            <a:avLst/>
          </a:prstGeom>
          <a:noFill/>
          <a:ln w="9525">
            <a:solidFill>
              <a:schemeClr val="accent2"/>
            </a:solidFill>
            <a:miter lim="800000"/>
            <a:headEnd/>
            <a:tailEnd/>
          </a:ln>
        </p:spPr>
        <p:txBody>
          <a:bodyPr/>
          <a:lstStyle/>
          <a:p>
            <a:pPr marL="342900" indent="-342900" algn="ctr">
              <a:lnSpc>
                <a:spcPct val="75000"/>
              </a:lnSpc>
              <a:spcBef>
                <a:spcPct val="20000"/>
              </a:spcBef>
            </a:pPr>
            <a:r>
              <a:rPr lang="en-US" sz="2400">
                <a:solidFill>
                  <a:schemeClr val="accent2"/>
                </a:solidFill>
                <a:latin typeface="Arial Unicode MS" pitchFamily="34" charset="-128"/>
              </a:rPr>
              <a:t>Arc Consistency</a:t>
            </a:r>
          </a:p>
        </p:txBody>
      </p:sp>
      <p:sp>
        <p:nvSpPr>
          <p:cNvPr id="19487" name="Rectangle 18"/>
          <p:cNvSpPr>
            <a:spLocks noChangeArrowheads="1"/>
          </p:cNvSpPr>
          <p:nvPr/>
        </p:nvSpPr>
        <p:spPr bwMode="auto">
          <a:xfrm>
            <a:off x="3357563" y="3786188"/>
            <a:ext cx="1295400" cy="503237"/>
          </a:xfrm>
          <a:prstGeom prst="rect">
            <a:avLst/>
          </a:prstGeom>
          <a:noFill/>
          <a:ln w="9525">
            <a:solidFill>
              <a:schemeClr val="accent2"/>
            </a:solidFill>
            <a:miter lim="800000"/>
            <a:headEnd/>
            <a:tailEnd/>
          </a:ln>
        </p:spPr>
        <p:txBody>
          <a:bodyPr/>
          <a:lstStyle/>
          <a:p>
            <a:pPr marL="342900" indent="-342900">
              <a:spcBef>
                <a:spcPct val="20000"/>
              </a:spcBef>
            </a:pPr>
            <a:r>
              <a:rPr lang="en-US" sz="2400">
                <a:solidFill>
                  <a:schemeClr val="accent2"/>
                </a:solidFill>
                <a:latin typeface="Arial Unicode MS" pitchFamily="34" charset="-128"/>
              </a:rPr>
              <a:t>Search</a:t>
            </a:r>
          </a:p>
        </p:txBody>
      </p:sp>
      <p:sp>
        <p:nvSpPr>
          <p:cNvPr id="19488" name="Rectangle 20"/>
          <p:cNvSpPr>
            <a:spLocks noChangeArrowheads="1"/>
          </p:cNvSpPr>
          <p:nvPr/>
        </p:nvSpPr>
        <p:spPr bwMode="auto">
          <a:xfrm>
            <a:off x="3143250" y="5357813"/>
            <a:ext cx="1176338" cy="503237"/>
          </a:xfrm>
          <a:prstGeom prst="rect">
            <a:avLst/>
          </a:prstGeom>
          <a:noFill/>
          <a:ln w="9525">
            <a:solidFill>
              <a:schemeClr val="accent2"/>
            </a:solidFill>
            <a:miter lim="800000"/>
            <a:headEnd/>
            <a:tailEnd/>
          </a:ln>
        </p:spPr>
        <p:txBody>
          <a:bodyPr/>
          <a:lstStyle/>
          <a:p>
            <a:pPr marL="342900" indent="-342900">
              <a:spcBef>
                <a:spcPct val="20000"/>
              </a:spcBef>
            </a:pPr>
            <a:r>
              <a:rPr lang="en-US" sz="2400">
                <a:solidFill>
                  <a:schemeClr val="accent2"/>
                </a:solidFill>
                <a:latin typeface="Arial Unicode MS" pitchFamily="34" charset="-128"/>
              </a:rPr>
              <a:t>Search</a:t>
            </a:r>
          </a:p>
        </p:txBody>
      </p:sp>
      <p:sp>
        <p:nvSpPr>
          <p:cNvPr id="19489" name="Rectangle 23"/>
          <p:cNvSpPr>
            <a:spLocks noChangeArrowheads="1"/>
          </p:cNvSpPr>
          <p:nvPr/>
        </p:nvSpPr>
        <p:spPr bwMode="auto">
          <a:xfrm>
            <a:off x="6286500" y="5786438"/>
            <a:ext cx="2665413" cy="412750"/>
          </a:xfrm>
          <a:prstGeom prst="rect">
            <a:avLst/>
          </a:prstGeom>
          <a:noFill/>
          <a:ln w="9525">
            <a:solidFill>
              <a:schemeClr val="accent2"/>
            </a:solidFill>
            <a:miter lim="800000"/>
            <a:headEnd/>
            <a:tailEnd/>
          </a:ln>
        </p:spPr>
        <p:txBody>
          <a:bodyPr/>
          <a:lstStyle/>
          <a:p>
            <a:pPr marL="342900" indent="-342900" algn="ctr">
              <a:lnSpc>
                <a:spcPct val="75000"/>
              </a:lnSpc>
              <a:spcBef>
                <a:spcPct val="20000"/>
              </a:spcBef>
            </a:pPr>
            <a:r>
              <a:rPr lang="en-US" sz="2400">
                <a:solidFill>
                  <a:schemeClr val="accent2"/>
                </a:solidFill>
                <a:latin typeface="Arial Unicode MS" pitchFamily="34" charset="-128"/>
              </a:rPr>
              <a:t>Value Iteration</a:t>
            </a:r>
          </a:p>
        </p:txBody>
      </p:sp>
      <p:sp>
        <p:nvSpPr>
          <p:cNvPr id="19490" name="Rectangle 24"/>
          <p:cNvSpPr>
            <a:spLocks noChangeArrowheads="1"/>
          </p:cNvSpPr>
          <p:nvPr/>
        </p:nvSpPr>
        <p:spPr bwMode="auto">
          <a:xfrm>
            <a:off x="6357938" y="3500438"/>
            <a:ext cx="2428875" cy="503237"/>
          </a:xfrm>
          <a:prstGeom prst="rect">
            <a:avLst/>
          </a:prstGeom>
          <a:noFill/>
          <a:ln w="9525">
            <a:solidFill>
              <a:schemeClr val="accent2"/>
            </a:solidFill>
            <a:miter lim="800000"/>
            <a:headEnd/>
            <a:tailEnd/>
          </a:ln>
        </p:spPr>
        <p:txBody>
          <a:bodyPr/>
          <a:lstStyle/>
          <a:p>
            <a:pPr marL="342900" indent="-342900">
              <a:spcBef>
                <a:spcPct val="20000"/>
              </a:spcBef>
            </a:pPr>
            <a:r>
              <a:rPr lang="en-US" sz="2400">
                <a:solidFill>
                  <a:schemeClr val="accent2"/>
                </a:solidFill>
                <a:latin typeface="Arial Unicode MS" pitchFamily="34" charset="-128"/>
              </a:rPr>
              <a:t>Var. Elimination</a:t>
            </a:r>
          </a:p>
        </p:txBody>
      </p:sp>
      <p:sp>
        <p:nvSpPr>
          <p:cNvPr id="19491" name="Rectangle 9"/>
          <p:cNvSpPr>
            <a:spLocks noChangeArrowheads="1"/>
          </p:cNvSpPr>
          <p:nvPr/>
        </p:nvSpPr>
        <p:spPr bwMode="auto">
          <a:xfrm>
            <a:off x="642938" y="2214563"/>
            <a:ext cx="2214562" cy="642937"/>
          </a:xfrm>
          <a:prstGeom prst="rect">
            <a:avLst/>
          </a:prstGeom>
          <a:noFill/>
          <a:ln w="9525">
            <a:noFill/>
            <a:miter lim="800000"/>
            <a:headEnd/>
            <a:tailEnd/>
          </a:ln>
        </p:spPr>
        <p:txBody>
          <a:bodyPr/>
          <a:lstStyle/>
          <a:p>
            <a:pPr marL="342900" indent="-342900" algn="ctr">
              <a:lnSpc>
                <a:spcPct val="75000"/>
              </a:lnSpc>
              <a:spcBef>
                <a:spcPct val="20000"/>
              </a:spcBef>
            </a:pPr>
            <a:r>
              <a:rPr lang="en-US" sz="2400">
                <a:latin typeface="Arial Unicode MS" pitchFamily="34" charset="-128"/>
              </a:rPr>
              <a:t>Constraint Satisfaction</a:t>
            </a:r>
          </a:p>
        </p:txBody>
      </p:sp>
      <p:sp>
        <p:nvSpPr>
          <p:cNvPr id="19492" name="Rectangle 9"/>
          <p:cNvSpPr>
            <a:spLocks noChangeArrowheads="1"/>
          </p:cNvSpPr>
          <p:nvPr/>
        </p:nvSpPr>
        <p:spPr bwMode="auto">
          <a:xfrm>
            <a:off x="2714625" y="3429000"/>
            <a:ext cx="1512888" cy="503238"/>
          </a:xfrm>
          <a:prstGeom prst="rect">
            <a:avLst/>
          </a:prstGeom>
          <a:noFill/>
          <a:ln w="9525">
            <a:noFill/>
            <a:miter lim="800000"/>
            <a:headEnd/>
            <a:tailEnd/>
          </a:ln>
        </p:spPr>
        <p:txBody>
          <a:bodyPr/>
          <a:lstStyle/>
          <a:p>
            <a:pPr marL="342900" indent="-342900">
              <a:lnSpc>
                <a:spcPct val="75000"/>
              </a:lnSpc>
              <a:spcBef>
                <a:spcPct val="20000"/>
              </a:spcBef>
            </a:pPr>
            <a:r>
              <a:rPr lang="en-US" sz="2400" i="1">
                <a:latin typeface="Arial Unicode MS" pitchFamily="34" charset="-128"/>
              </a:rPr>
              <a:t>Logics</a:t>
            </a:r>
          </a:p>
        </p:txBody>
      </p:sp>
      <p:sp>
        <p:nvSpPr>
          <p:cNvPr id="19493" name="Rectangle 9"/>
          <p:cNvSpPr>
            <a:spLocks noChangeArrowheads="1"/>
          </p:cNvSpPr>
          <p:nvPr/>
        </p:nvSpPr>
        <p:spPr bwMode="auto">
          <a:xfrm>
            <a:off x="2857500" y="4643438"/>
            <a:ext cx="1512888" cy="357187"/>
          </a:xfrm>
          <a:prstGeom prst="rect">
            <a:avLst/>
          </a:prstGeom>
          <a:noFill/>
          <a:ln w="9525">
            <a:noFill/>
            <a:miter lim="800000"/>
            <a:headEnd/>
            <a:tailEnd/>
          </a:ln>
        </p:spPr>
        <p:txBody>
          <a:bodyPr/>
          <a:lstStyle/>
          <a:p>
            <a:pPr marL="342900" indent="-342900">
              <a:lnSpc>
                <a:spcPct val="75000"/>
              </a:lnSpc>
              <a:spcBef>
                <a:spcPct val="20000"/>
              </a:spcBef>
            </a:pPr>
            <a:r>
              <a:rPr lang="en-US" sz="2400" i="1">
                <a:latin typeface="Arial Unicode MS" pitchFamily="34" charset="-128"/>
              </a:rPr>
              <a:t>STRIPS</a:t>
            </a:r>
          </a:p>
        </p:txBody>
      </p:sp>
      <p:cxnSp>
        <p:nvCxnSpPr>
          <p:cNvPr id="31" name="Straight Connector 30"/>
          <p:cNvCxnSpPr/>
          <p:nvPr/>
        </p:nvCxnSpPr>
        <p:spPr>
          <a:xfrm>
            <a:off x="2643188" y="3000375"/>
            <a:ext cx="6286500" cy="1588"/>
          </a:xfrm>
          <a:prstGeom prst="line">
            <a:avLst/>
          </a:prstGeom>
        </p:spPr>
        <p:style>
          <a:lnRef idx="1">
            <a:schemeClr val="dk1"/>
          </a:lnRef>
          <a:fillRef idx="0">
            <a:schemeClr val="dk1"/>
          </a:fillRef>
          <a:effectRef idx="0">
            <a:schemeClr val="dk1"/>
          </a:effectRef>
          <a:fontRef idx="minor">
            <a:schemeClr val="tx1"/>
          </a:fontRef>
        </p:style>
      </p:cxnSp>
      <p:cxnSp>
        <p:nvCxnSpPr>
          <p:cNvPr id="32" name="Straight Connector 31"/>
          <p:cNvCxnSpPr/>
          <p:nvPr/>
        </p:nvCxnSpPr>
        <p:spPr>
          <a:xfrm>
            <a:off x="2643188" y="4429125"/>
            <a:ext cx="6286500" cy="1588"/>
          </a:xfrm>
          <a:prstGeom prst="line">
            <a:avLst/>
          </a:prstGeom>
        </p:spPr>
        <p:style>
          <a:lnRef idx="1">
            <a:schemeClr val="dk1"/>
          </a:lnRef>
          <a:fillRef idx="0">
            <a:schemeClr val="dk1"/>
          </a:fillRef>
          <a:effectRef idx="0">
            <a:schemeClr val="dk1"/>
          </a:effectRef>
          <a:fontRef idx="minor">
            <a:schemeClr val="tx1"/>
          </a:fontRef>
        </p:style>
      </p:cxnSp>
      <p:sp>
        <p:nvSpPr>
          <p:cNvPr id="19496" name="Rectangle 9"/>
          <p:cNvSpPr>
            <a:spLocks noChangeArrowheads="1"/>
          </p:cNvSpPr>
          <p:nvPr/>
        </p:nvSpPr>
        <p:spPr bwMode="auto">
          <a:xfrm>
            <a:off x="5715000" y="3071813"/>
            <a:ext cx="2000250" cy="503237"/>
          </a:xfrm>
          <a:prstGeom prst="rect">
            <a:avLst/>
          </a:prstGeom>
          <a:noFill/>
          <a:ln w="9525">
            <a:noFill/>
            <a:miter lim="800000"/>
            <a:headEnd/>
            <a:tailEnd/>
          </a:ln>
        </p:spPr>
        <p:txBody>
          <a:bodyPr/>
          <a:lstStyle/>
          <a:p>
            <a:pPr marL="342900" indent="-342900">
              <a:lnSpc>
                <a:spcPct val="75000"/>
              </a:lnSpc>
              <a:spcBef>
                <a:spcPct val="20000"/>
              </a:spcBef>
            </a:pPr>
            <a:r>
              <a:rPr lang="en-US" sz="2400" i="1">
                <a:latin typeface="Arial Unicode MS" pitchFamily="34" charset="-128"/>
              </a:rPr>
              <a:t>Belief Nets</a:t>
            </a:r>
          </a:p>
        </p:txBody>
      </p:sp>
      <p:sp>
        <p:nvSpPr>
          <p:cNvPr id="19497" name="Rectangle 9"/>
          <p:cNvSpPr>
            <a:spLocks noChangeArrowheads="1"/>
          </p:cNvSpPr>
          <p:nvPr/>
        </p:nvSpPr>
        <p:spPr bwMode="auto">
          <a:xfrm>
            <a:off x="2714625" y="2286000"/>
            <a:ext cx="1785938" cy="503238"/>
          </a:xfrm>
          <a:prstGeom prst="rect">
            <a:avLst/>
          </a:prstGeom>
          <a:noFill/>
          <a:ln w="9525">
            <a:noFill/>
            <a:miter lim="800000"/>
            <a:headEnd/>
            <a:tailEnd/>
          </a:ln>
        </p:spPr>
        <p:txBody>
          <a:bodyPr/>
          <a:lstStyle/>
          <a:p>
            <a:pPr marL="342900" indent="-342900">
              <a:lnSpc>
                <a:spcPct val="75000"/>
              </a:lnSpc>
              <a:spcBef>
                <a:spcPct val="20000"/>
              </a:spcBef>
            </a:pPr>
            <a:r>
              <a:rPr lang="en-US" sz="2400" i="1">
                <a:latin typeface="Arial Unicode MS" pitchFamily="34" charset="-128"/>
              </a:rPr>
              <a:t>Vars + </a:t>
            </a:r>
          </a:p>
          <a:p>
            <a:pPr marL="342900" indent="-342900">
              <a:lnSpc>
                <a:spcPct val="75000"/>
              </a:lnSpc>
              <a:spcBef>
                <a:spcPct val="20000"/>
              </a:spcBef>
            </a:pPr>
            <a:r>
              <a:rPr lang="en-US" sz="2400" i="1">
                <a:latin typeface="Arial Unicode MS" pitchFamily="34" charset="-128"/>
              </a:rPr>
              <a:t>Constraints</a:t>
            </a:r>
          </a:p>
        </p:txBody>
      </p:sp>
      <p:sp>
        <p:nvSpPr>
          <p:cNvPr id="19498" name="Rectangle 9"/>
          <p:cNvSpPr>
            <a:spLocks noChangeArrowheads="1"/>
          </p:cNvSpPr>
          <p:nvPr/>
        </p:nvSpPr>
        <p:spPr bwMode="auto">
          <a:xfrm>
            <a:off x="5857875" y="4500563"/>
            <a:ext cx="2357438" cy="357187"/>
          </a:xfrm>
          <a:prstGeom prst="rect">
            <a:avLst/>
          </a:prstGeom>
          <a:noFill/>
          <a:ln w="9525">
            <a:noFill/>
            <a:miter lim="800000"/>
            <a:headEnd/>
            <a:tailEnd/>
          </a:ln>
        </p:spPr>
        <p:txBody>
          <a:bodyPr/>
          <a:lstStyle/>
          <a:p>
            <a:pPr marL="342900" indent="-342900">
              <a:lnSpc>
                <a:spcPct val="75000"/>
              </a:lnSpc>
              <a:spcBef>
                <a:spcPct val="20000"/>
              </a:spcBef>
            </a:pPr>
            <a:r>
              <a:rPr lang="en-US" sz="2400" i="1">
                <a:latin typeface="Arial Unicode MS" pitchFamily="34" charset="-128"/>
              </a:rPr>
              <a:t>Decision Nets</a:t>
            </a:r>
          </a:p>
        </p:txBody>
      </p:sp>
      <p:sp>
        <p:nvSpPr>
          <p:cNvPr id="19499" name="Rectangle 9"/>
          <p:cNvSpPr>
            <a:spLocks noChangeArrowheads="1"/>
          </p:cNvSpPr>
          <p:nvPr/>
        </p:nvSpPr>
        <p:spPr bwMode="auto">
          <a:xfrm>
            <a:off x="5643563" y="5429250"/>
            <a:ext cx="3500437" cy="357188"/>
          </a:xfrm>
          <a:prstGeom prst="rect">
            <a:avLst/>
          </a:prstGeom>
          <a:noFill/>
          <a:ln w="9525">
            <a:noFill/>
            <a:miter lim="800000"/>
            <a:headEnd/>
            <a:tailEnd/>
          </a:ln>
        </p:spPr>
        <p:txBody>
          <a:bodyPr/>
          <a:lstStyle/>
          <a:p>
            <a:pPr marL="342900" indent="-342900">
              <a:lnSpc>
                <a:spcPct val="75000"/>
              </a:lnSpc>
              <a:spcBef>
                <a:spcPct val="20000"/>
              </a:spcBef>
            </a:pPr>
            <a:r>
              <a:rPr lang="en-US" sz="2000" i="1">
                <a:latin typeface="Arial Unicode MS" pitchFamily="34" charset="-128"/>
              </a:rPr>
              <a:t>Markov Decision Processes</a:t>
            </a:r>
          </a:p>
        </p:txBody>
      </p:sp>
      <p:sp>
        <p:nvSpPr>
          <p:cNvPr id="19500" name="Rectangle 24"/>
          <p:cNvSpPr>
            <a:spLocks noChangeArrowheads="1"/>
          </p:cNvSpPr>
          <p:nvPr/>
        </p:nvSpPr>
        <p:spPr bwMode="auto">
          <a:xfrm>
            <a:off x="6429375" y="4857750"/>
            <a:ext cx="2428875" cy="503238"/>
          </a:xfrm>
          <a:prstGeom prst="rect">
            <a:avLst/>
          </a:prstGeom>
          <a:noFill/>
          <a:ln w="9525">
            <a:solidFill>
              <a:schemeClr val="accent2"/>
            </a:solidFill>
            <a:miter lim="800000"/>
            <a:headEnd/>
            <a:tailEnd/>
          </a:ln>
        </p:spPr>
        <p:txBody>
          <a:bodyPr/>
          <a:lstStyle/>
          <a:p>
            <a:pPr marL="342900" indent="-342900">
              <a:spcBef>
                <a:spcPct val="20000"/>
              </a:spcBef>
            </a:pPr>
            <a:r>
              <a:rPr lang="en-US" sz="2400">
                <a:solidFill>
                  <a:schemeClr val="accent2"/>
                </a:solidFill>
                <a:latin typeface="Arial Unicode MS" pitchFamily="34" charset="-128"/>
              </a:rPr>
              <a:t>Var. Elimination</a:t>
            </a:r>
          </a:p>
        </p:txBody>
      </p:sp>
      <p:sp>
        <p:nvSpPr>
          <p:cNvPr id="19501" name="Rectangle 8"/>
          <p:cNvSpPr>
            <a:spLocks noChangeArrowheads="1"/>
          </p:cNvSpPr>
          <p:nvPr/>
        </p:nvSpPr>
        <p:spPr bwMode="auto">
          <a:xfrm>
            <a:off x="0" y="2786063"/>
            <a:ext cx="1000125" cy="503237"/>
          </a:xfrm>
          <a:prstGeom prst="rect">
            <a:avLst/>
          </a:prstGeom>
          <a:noFill/>
          <a:ln w="9525">
            <a:noFill/>
            <a:miter lim="800000"/>
            <a:headEnd/>
            <a:tailEnd/>
          </a:ln>
        </p:spPr>
        <p:txBody>
          <a:bodyPr/>
          <a:lstStyle/>
          <a:p>
            <a:pPr marL="342900" indent="-342900">
              <a:spcBef>
                <a:spcPct val="20000"/>
              </a:spcBef>
            </a:pPr>
            <a:r>
              <a:rPr lang="en-US" sz="2400">
                <a:latin typeface="Arial Unicode MS" pitchFamily="34" charset="-128"/>
              </a:rPr>
              <a:t>Static</a:t>
            </a:r>
          </a:p>
        </p:txBody>
      </p:sp>
      <p:sp>
        <p:nvSpPr>
          <p:cNvPr id="19502" name="Rectangle 8"/>
          <p:cNvSpPr>
            <a:spLocks noChangeArrowheads="1"/>
          </p:cNvSpPr>
          <p:nvPr/>
        </p:nvSpPr>
        <p:spPr bwMode="auto">
          <a:xfrm>
            <a:off x="0" y="4500563"/>
            <a:ext cx="1785938" cy="503237"/>
          </a:xfrm>
          <a:prstGeom prst="rect">
            <a:avLst/>
          </a:prstGeom>
          <a:noFill/>
          <a:ln w="9525">
            <a:noFill/>
            <a:miter lim="800000"/>
            <a:headEnd/>
            <a:tailEnd/>
          </a:ln>
        </p:spPr>
        <p:txBody>
          <a:bodyPr/>
          <a:lstStyle/>
          <a:p>
            <a:pPr marL="342900" indent="-342900">
              <a:spcBef>
                <a:spcPct val="20000"/>
              </a:spcBef>
            </a:pPr>
            <a:r>
              <a:rPr lang="en-US" sz="2400">
                <a:latin typeface="Arial Unicode MS" pitchFamily="34" charset="-128"/>
              </a:rPr>
              <a:t>Sequential</a:t>
            </a:r>
          </a:p>
        </p:txBody>
      </p:sp>
      <p:sp>
        <p:nvSpPr>
          <p:cNvPr id="41" name="Left Brace 40"/>
          <p:cNvSpPr/>
          <p:nvPr/>
        </p:nvSpPr>
        <p:spPr>
          <a:xfrm>
            <a:off x="857250" y="2214563"/>
            <a:ext cx="142875" cy="2000250"/>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9504" name="Rectangle 9"/>
          <p:cNvSpPr>
            <a:spLocks noChangeArrowheads="1"/>
          </p:cNvSpPr>
          <p:nvPr/>
        </p:nvSpPr>
        <p:spPr bwMode="auto">
          <a:xfrm>
            <a:off x="0" y="5715000"/>
            <a:ext cx="2428875" cy="357188"/>
          </a:xfrm>
          <a:prstGeom prst="rect">
            <a:avLst/>
          </a:prstGeom>
          <a:noFill/>
          <a:ln w="9525">
            <a:noFill/>
            <a:miter lim="800000"/>
            <a:headEnd/>
            <a:tailEnd/>
          </a:ln>
        </p:spPr>
        <p:txBody>
          <a:bodyPr/>
          <a:lstStyle/>
          <a:p>
            <a:pPr marL="342900" indent="-342900">
              <a:lnSpc>
                <a:spcPct val="75000"/>
              </a:lnSpc>
              <a:spcBef>
                <a:spcPct val="20000"/>
              </a:spcBef>
            </a:pPr>
            <a:r>
              <a:rPr lang="en-US" sz="2400" i="1">
                <a:latin typeface="Arial Unicode MS" pitchFamily="34" charset="-128"/>
              </a:rPr>
              <a:t>Representation</a:t>
            </a:r>
          </a:p>
        </p:txBody>
      </p:sp>
      <p:sp>
        <p:nvSpPr>
          <p:cNvPr id="19505" name="Rectangle 20"/>
          <p:cNvSpPr>
            <a:spLocks noChangeArrowheads="1"/>
          </p:cNvSpPr>
          <p:nvPr/>
        </p:nvSpPr>
        <p:spPr bwMode="auto">
          <a:xfrm>
            <a:off x="127000" y="6037263"/>
            <a:ext cx="2143125" cy="714375"/>
          </a:xfrm>
          <a:prstGeom prst="rect">
            <a:avLst/>
          </a:prstGeom>
          <a:noFill/>
          <a:ln w="9525">
            <a:solidFill>
              <a:schemeClr val="accent2"/>
            </a:solidFill>
            <a:miter lim="800000"/>
            <a:headEnd/>
            <a:tailEnd/>
          </a:ln>
        </p:spPr>
        <p:txBody>
          <a:bodyPr/>
          <a:lstStyle/>
          <a:p>
            <a:pPr marL="342900" indent="-342900" algn="ctr"/>
            <a:r>
              <a:rPr lang="en-US" sz="2400">
                <a:solidFill>
                  <a:schemeClr val="accent2"/>
                </a:solidFill>
                <a:latin typeface="Arial Unicode MS" pitchFamily="34" charset="-128"/>
              </a:rPr>
              <a:t>Reasoning</a:t>
            </a:r>
          </a:p>
          <a:p>
            <a:pPr marL="342900" indent="-342900" algn="ctr"/>
            <a:r>
              <a:rPr lang="en-US" sz="2400">
                <a:solidFill>
                  <a:schemeClr val="accent2"/>
                </a:solidFill>
                <a:latin typeface="Arial Unicode MS" pitchFamily="34" charset="-128"/>
              </a:rPr>
              <a:t>Technique</a:t>
            </a:r>
          </a:p>
        </p:txBody>
      </p:sp>
      <p:sp>
        <p:nvSpPr>
          <p:cNvPr id="19506" name="Rectangle 16"/>
          <p:cNvSpPr>
            <a:spLocks noChangeArrowheads="1"/>
          </p:cNvSpPr>
          <p:nvPr/>
        </p:nvSpPr>
        <p:spPr bwMode="auto">
          <a:xfrm>
            <a:off x="4857750" y="2571750"/>
            <a:ext cx="785813" cy="357188"/>
          </a:xfrm>
          <a:prstGeom prst="rect">
            <a:avLst/>
          </a:prstGeom>
          <a:noFill/>
          <a:ln w="9525">
            <a:solidFill>
              <a:schemeClr val="accent2"/>
            </a:solidFill>
            <a:miter lim="800000"/>
            <a:headEnd/>
            <a:tailEnd/>
          </a:ln>
        </p:spPr>
        <p:txBody>
          <a:bodyPr/>
          <a:lstStyle/>
          <a:p>
            <a:pPr marL="342900" indent="-342900">
              <a:spcBef>
                <a:spcPct val="20000"/>
              </a:spcBef>
            </a:pPr>
            <a:r>
              <a:rPr lang="en-US" sz="2400">
                <a:solidFill>
                  <a:schemeClr val="accent2"/>
                </a:solidFill>
                <a:latin typeface="Arial Unicode MS" pitchFamily="34" charset="-128"/>
              </a:rPr>
              <a:t>SLS</a:t>
            </a:r>
          </a:p>
        </p:txBody>
      </p:sp>
      <p:sp>
        <p:nvSpPr>
          <p:cNvPr id="19507" name="Rectangle 9"/>
          <p:cNvSpPr>
            <a:spLocks noChangeArrowheads="1"/>
          </p:cNvSpPr>
          <p:nvPr/>
        </p:nvSpPr>
        <p:spPr bwMode="auto">
          <a:xfrm>
            <a:off x="5715000" y="4143375"/>
            <a:ext cx="3214688" cy="503238"/>
          </a:xfrm>
          <a:prstGeom prst="rect">
            <a:avLst/>
          </a:prstGeom>
          <a:noFill/>
          <a:ln w="9525">
            <a:noFill/>
            <a:miter lim="800000"/>
            <a:headEnd/>
            <a:tailEnd/>
          </a:ln>
        </p:spPr>
        <p:txBody>
          <a:bodyPr/>
          <a:lstStyle/>
          <a:p>
            <a:pPr marL="342900" indent="-342900">
              <a:lnSpc>
                <a:spcPct val="75000"/>
              </a:lnSpc>
              <a:spcBef>
                <a:spcPct val="20000"/>
              </a:spcBef>
            </a:pPr>
            <a:r>
              <a:rPr lang="en-US" sz="2000" i="1">
                <a:latin typeface="Arial Unicode MS" pitchFamily="34" charset="-128"/>
              </a:rPr>
              <a:t>Markov Chains and HMMs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29</a:t>
            </a:r>
          </a:p>
        </p:txBody>
      </p:sp>
      <p:sp>
        <p:nvSpPr>
          <p:cNvPr id="6" name="Slide Number Placeholder 5"/>
          <p:cNvSpPr>
            <a:spLocks noGrp="1"/>
          </p:cNvSpPr>
          <p:nvPr>
            <p:ph type="sldNum" sz="quarter" idx="12"/>
          </p:nvPr>
        </p:nvSpPr>
        <p:spPr/>
        <p:txBody>
          <a:bodyPr/>
          <a:lstStyle/>
          <a:p>
            <a:pPr>
              <a:defRPr/>
            </a:pPr>
            <a:r>
              <a:rPr lang="en-US"/>
              <a:t>Slide </a:t>
            </a:r>
            <a:fld id="{C6A3B53C-5E7D-49D4-9F23-8105B8EAF0E6}" type="slidenum">
              <a:rPr lang="en-US"/>
              <a:pPr>
                <a:defRPr/>
              </a:pPr>
              <a:t>22</a:t>
            </a:fld>
            <a:endParaRPr lang="en-US"/>
          </a:p>
        </p:txBody>
      </p:sp>
      <p:sp>
        <p:nvSpPr>
          <p:cNvPr id="20485" name="Rectangle 2"/>
          <p:cNvSpPr>
            <a:spLocks noGrp="1" noChangeArrowheads="1"/>
          </p:cNvSpPr>
          <p:nvPr>
            <p:ph type="title"/>
          </p:nvPr>
        </p:nvSpPr>
        <p:spPr>
          <a:xfrm>
            <a:off x="285750" y="357188"/>
            <a:ext cx="8534400" cy="685800"/>
          </a:xfrm>
        </p:spPr>
        <p:txBody>
          <a:bodyPr/>
          <a:lstStyle/>
          <a:p>
            <a:pPr eaLnBrk="1" hangingPunct="1"/>
            <a:r>
              <a:rPr lang="en-US" smtClean="0"/>
              <a:t>Next Class</a:t>
            </a:r>
          </a:p>
        </p:txBody>
      </p:sp>
      <p:sp>
        <p:nvSpPr>
          <p:cNvPr id="20486" name="Rectangle 3"/>
          <p:cNvSpPr>
            <a:spLocks noGrp="1" noChangeArrowheads="1"/>
          </p:cNvSpPr>
          <p:nvPr>
            <p:ph type="body" idx="1"/>
          </p:nvPr>
        </p:nvSpPr>
        <p:spPr>
          <a:xfrm>
            <a:off x="214313" y="1214438"/>
            <a:ext cx="8358187" cy="2214562"/>
          </a:xfrm>
        </p:spPr>
        <p:txBody>
          <a:bodyPr/>
          <a:lstStyle/>
          <a:p>
            <a:pPr eaLnBrk="1" hangingPunct="1">
              <a:buFontTx/>
              <a:buChar char="•"/>
            </a:pPr>
            <a:r>
              <a:rPr lang="en-US" sz="3200" b="1" smtClean="0"/>
              <a:t>One-off decisions</a:t>
            </a:r>
            <a:r>
              <a:rPr lang="en-US" sz="3200" i="1" smtClean="0"/>
              <a:t>(TextBook 9.2)</a:t>
            </a:r>
          </a:p>
          <a:p>
            <a:pPr eaLnBrk="1" hangingPunct="1">
              <a:buFontTx/>
              <a:buChar char="•"/>
            </a:pPr>
            <a:r>
              <a:rPr lang="en-US" sz="3200" b="1" smtClean="0"/>
              <a:t>Single Stage Decision networks </a:t>
            </a:r>
            <a:r>
              <a:rPr lang="en-US" sz="3200" i="1" smtClean="0"/>
              <a:t>(  9.2.1)</a:t>
            </a:r>
            <a:endParaRPr lang="en-US" sz="3200" b="1"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18</a:t>
            </a:r>
          </a:p>
        </p:txBody>
      </p:sp>
      <p:sp>
        <p:nvSpPr>
          <p:cNvPr id="6" name="Slide Number Placeholder 5"/>
          <p:cNvSpPr>
            <a:spLocks noGrp="1"/>
          </p:cNvSpPr>
          <p:nvPr>
            <p:ph type="sldNum" sz="quarter" idx="12"/>
          </p:nvPr>
        </p:nvSpPr>
        <p:spPr/>
        <p:txBody>
          <a:bodyPr/>
          <a:lstStyle/>
          <a:p>
            <a:pPr>
              <a:defRPr/>
            </a:pPr>
            <a:r>
              <a:rPr lang="en-US"/>
              <a:t>Slide </a:t>
            </a:r>
            <a:fld id="{61216A03-1C9C-4573-9EA9-BF8865596B47}" type="slidenum">
              <a:rPr lang="en-US"/>
              <a:pPr>
                <a:defRPr/>
              </a:pPr>
              <a:t>3</a:t>
            </a:fld>
            <a:endParaRPr lang="en-US"/>
          </a:p>
        </p:txBody>
      </p:sp>
      <p:sp>
        <p:nvSpPr>
          <p:cNvPr id="2117" name="Rectangle 2"/>
          <p:cNvSpPr>
            <a:spLocks noGrp="1" noChangeArrowheads="1"/>
          </p:cNvSpPr>
          <p:nvPr>
            <p:ph type="title"/>
          </p:nvPr>
        </p:nvSpPr>
        <p:spPr>
          <a:xfrm>
            <a:off x="0" y="0"/>
            <a:ext cx="9144000" cy="685800"/>
          </a:xfrm>
        </p:spPr>
        <p:txBody>
          <a:bodyPr/>
          <a:lstStyle/>
          <a:p>
            <a:pPr eaLnBrk="1" hangingPunct="1"/>
            <a:r>
              <a:rPr lang="en-US" sz="3200" smtClean="0"/>
              <a:t>Answering Queries under Uncertainty</a:t>
            </a:r>
          </a:p>
        </p:txBody>
      </p:sp>
      <p:sp>
        <p:nvSpPr>
          <p:cNvPr id="8" name="TextBox 7"/>
          <p:cNvSpPr txBox="1"/>
          <p:nvPr/>
        </p:nvSpPr>
        <p:spPr>
          <a:xfrm>
            <a:off x="285750" y="2214563"/>
            <a:ext cx="3143250" cy="769937"/>
          </a:xfrm>
          <a:prstGeom prst="rect">
            <a:avLst/>
          </a:prstGeom>
          <a:noFill/>
          <a:ln>
            <a:solidFill>
              <a:schemeClr val="tx1"/>
            </a:solidFill>
          </a:ln>
        </p:spPr>
        <p:txBody>
          <a:bodyPr>
            <a:spAutoFit/>
          </a:bodyPr>
          <a:lstStyle/>
          <a:p>
            <a:pPr algn="ctr">
              <a:defRPr/>
            </a:pPr>
            <a:r>
              <a:rPr lang="en-US" sz="2400" dirty="0">
                <a:latin typeface="+mj-lt"/>
              </a:rPr>
              <a:t>Static Belief Network </a:t>
            </a:r>
            <a:r>
              <a:rPr lang="en-US" sz="2000" dirty="0">
                <a:latin typeface="+mj-lt"/>
              </a:rPr>
              <a:t>&amp; Variable Elimination</a:t>
            </a:r>
          </a:p>
        </p:txBody>
      </p:sp>
      <p:sp>
        <p:nvSpPr>
          <p:cNvPr id="10" name="TextBox 9"/>
          <p:cNvSpPr txBox="1"/>
          <p:nvPr/>
        </p:nvSpPr>
        <p:spPr>
          <a:xfrm>
            <a:off x="4071938" y="1785938"/>
            <a:ext cx="2357437" cy="708025"/>
          </a:xfrm>
          <a:prstGeom prst="rect">
            <a:avLst/>
          </a:prstGeom>
          <a:noFill/>
          <a:ln>
            <a:solidFill>
              <a:schemeClr val="tx1"/>
            </a:solidFill>
          </a:ln>
        </p:spPr>
        <p:txBody>
          <a:bodyPr>
            <a:spAutoFit/>
          </a:bodyPr>
          <a:lstStyle/>
          <a:p>
            <a:pPr algn="ctr">
              <a:defRPr/>
            </a:pPr>
            <a:r>
              <a:rPr lang="en-US" sz="2000" dirty="0">
                <a:latin typeface="+mj-lt"/>
              </a:rPr>
              <a:t>Dynamic Bayesian Network</a:t>
            </a:r>
          </a:p>
        </p:txBody>
      </p:sp>
      <p:sp>
        <p:nvSpPr>
          <p:cNvPr id="11" name="TextBox 10"/>
          <p:cNvSpPr txBox="1"/>
          <p:nvPr/>
        </p:nvSpPr>
        <p:spPr>
          <a:xfrm>
            <a:off x="1785938" y="785813"/>
            <a:ext cx="2857500" cy="400050"/>
          </a:xfrm>
          <a:prstGeom prst="rect">
            <a:avLst/>
          </a:prstGeom>
          <a:noFill/>
          <a:ln>
            <a:solidFill>
              <a:schemeClr val="tx1"/>
            </a:solidFill>
          </a:ln>
        </p:spPr>
        <p:txBody>
          <a:bodyPr>
            <a:spAutoFit/>
          </a:bodyPr>
          <a:lstStyle/>
          <a:p>
            <a:pPr algn="ctr">
              <a:defRPr/>
            </a:pPr>
            <a:r>
              <a:rPr lang="en-US" sz="2000" dirty="0">
                <a:latin typeface="+mj-lt"/>
              </a:rPr>
              <a:t>Probability Theory</a:t>
            </a:r>
          </a:p>
        </p:txBody>
      </p:sp>
      <p:sp>
        <p:nvSpPr>
          <p:cNvPr id="14" name="TextBox 13"/>
          <p:cNvSpPr txBox="1"/>
          <p:nvPr/>
        </p:nvSpPr>
        <p:spPr>
          <a:xfrm>
            <a:off x="3500438" y="2928938"/>
            <a:ext cx="2857500" cy="400050"/>
          </a:xfrm>
          <a:prstGeom prst="rect">
            <a:avLst/>
          </a:prstGeom>
          <a:noFill/>
          <a:ln>
            <a:solidFill>
              <a:schemeClr val="tx1"/>
            </a:solidFill>
          </a:ln>
        </p:spPr>
        <p:txBody>
          <a:bodyPr>
            <a:spAutoFit/>
          </a:bodyPr>
          <a:lstStyle/>
          <a:p>
            <a:pPr algn="ctr">
              <a:defRPr/>
            </a:pPr>
            <a:r>
              <a:rPr lang="en-US" sz="2000" dirty="0">
                <a:latin typeface="+mj-lt"/>
              </a:rPr>
              <a:t>Hidden Markov Models</a:t>
            </a:r>
          </a:p>
        </p:txBody>
      </p:sp>
      <p:sp>
        <p:nvSpPr>
          <p:cNvPr id="18" name="TextBox 17"/>
          <p:cNvSpPr txBox="1"/>
          <p:nvPr/>
        </p:nvSpPr>
        <p:spPr>
          <a:xfrm>
            <a:off x="2000250" y="5857875"/>
            <a:ext cx="2857500" cy="400050"/>
          </a:xfrm>
          <a:prstGeom prst="rect">
            <a:avLst/>
          </a:prstGeom>
          <a:noFill/>
          <a:ln>
            <a:solidFill>
              <a:schemeClr val="tx1"/>
            </a:solidFill>
          </a:ln>
        </p:spPr>
        <p:txBody>
          <a:bodyPr>
            <a:spAutoFit/>
          </a:bodyPr>
          <a:lstStyle/>
          <a:p>
            <a:pPr algn="ctr">
              <a:defRPr/>
            </a:pPr>
            <a:r>
              <a:rPr lang="en-US" sz="2000" dirty="0">
                <a:latin typeface="+mj-lt"/>
              </a:rPr>
              <a:t>Email spam filters</a:t>
            </a:r>
          </a:p>
        </p:txBody>
      </p:sp>
      <p:sp>
        <p:nvSpPr>
          <p:cNvPr id="20" name="TextBox 19"/>
          <p:cNvSpPr txBox="1"/>
          <p:nvPr/>
        </p:nvSpPr>
        <p:spPr>
          <a:xfrm>
            <a:off x="0" y="5000625"/>
            <a:ext cx="1857375" cy="1016000"/>
          </a:xfrm>
          <a:prstGeom prst="rect">
            <a:avLst/>
          </a:prstGeom>
          <a:noFill/>
          <a:ln>
            <a:solidFill>
              <a:schemeClr val="tx1"/>
            </a:solidFill>
          </a:ln>
        </p:spPr>
        <p:txBody>
          <a:bodyPr>
            <a:spAutoFit/>
          </a:bodyPr>
          <a:lstStyle/>
          <a:p>
            <a:pPr algn="ctr">
              <a:defRPr/>
            </a:pPr>
            <a:r>
              <a:rPr lang="en-US" sz="2000" dirty="0">
                <a:latin typeface="+mj-lt"/>
              </a:rPr>
              <a:t>Diagnostic Systems (e.g., medicine)</a:t>
            </a:r>
          </a:p>
        </p:txBody>
      </p:sp>
      <p:sp>
        <p:nvSpPr>
          <p:cNvPr id="21" name="TextBox 20"/>
          <p:cNvSpPr txBox="1"/>
          <p:nvPr/>
        </p:nvSpPr>
        <p:spPr>
          <a:xfrm>
            <a:off x="3714750" y="4572000"/>
            <a:ext cx="1857375" cy="1016000"/>
          </a:xfrm>
          <a:prstGeom prst="rect">
            <a:avLst/>
          </a:prstGeom>
          <a:noFill/>
          <a:ln>
            <a:solidFill>
              <a:schemeClr val="tx1"/>
            </a:solidFill>
          </a:ln>
        </p:spPr>
        <p:txBody>
          <a:bodyPr>
            <a:spAutoFit/>
          </a:bodyPr>
          <a:lstStyle/>
          <a:p>
            <a:pPr algn="ctr">
              <a:defRPr/>
            </a:pPr>
            <a:r>
              <a:rPr lang="en-US" sz="2000" dirty="0">
                <a:latin typeface="+mj-lt"/>
              </a:rPr>
              <a:t>Natural Language Processing</a:t>
            </a:r>
          </a:p>
        </p:txBody>
      </p:sp>
      <p:sp>
        <p:nvSpPr>
          <p:cNvPr id="23" name="TextBox 22"/>
          <p:cNvSpPr txBox="1"/>
          <p:nvPr/>
        </p:nvSpPr>
        <p:spPr>
          <a:xfrm>
            <a:off x="6500813" y="3214688"/>
            <a:ext cx="2643187" cy="708025"/>
          </a:xfrm>
          <a:prstGeom prst="rect">
            <a:avLst/>
          </a:prstGeom>
          <a:noFill/>
          <a:ln>
            <a:solidFill>
              <a:schemeClr val="tx1"/>
            </a:solidFill>
          </a:ln>
        </p:spPr>
        <p:txBody>
          <a:bodyPr>
            <a:spAutoFit/>
          </a:bodyPr>
          <a:lstStyle/>
          <a:p>
            <a:pPr algn="ctr">
              <a:defRPr/>
            </a:pPr>
            <a:r>
              <a:rPr lang="en-US" sz="2000" dirty="0">
                <a:latin typeface="+mj-lt"/>
              </a:rPr>
              <a:t>Student Tracing in tutoring Systems</a:t>
            </a:r>
          </a:p>
        </p:txBody>
      </p:sp>
      <p:cxnSp>
        <p:nvCxnSpPr>
          <p:cNvPr id="2126" name="Straight Arrow Connector 24"/>
          <p:cNvCxnSpPr>
            <a:cxnSpLocks noChangeShapeType="1"/>
            <a:stCxn id="11" idx="2"/>
          </p:cNvCxnSpPr>
          <p:nvPr/>
        </p:nvCxnSpPr>
        <p:spPr bwMode="auto">
          <a:xfrm rot="16200000" flipH="1">
            <a:off x="3057525" y="1343026"/>
            <a:ext cx="1228725" cy="914400"/>
          </a:xfrm>
          <a:prstGeom prst="straightConnector1">
            <a:avLst/>
          </a:prstGeom>
          <a:noFill/>
          <a:ln w="9525" algn="ctr">
            <a:noFill/>
            <a:round/>
            <a:headEnd/>
            <a:tailEnd type="arrow" w="med" len="med"/>
          </a:ln>
        </p:spPr>
      </p:cxnSp>
      <p:cxnSp>
        <p:nvCxnSpPr>
          <p:cNvPr id="2127" name="Straight Arrow Connector 27"/>
          <p:cNvCxnSpPr>
            <a:cxnSpLocks noChangeShapeType="1"/>
          </p:cNvCxnSpPr>
          <p:nvPr/>
        </p:nvCxnSpPr>
        <p:spPr bwMode="auto">
          <a:xfrm rot="10800000" flipV="1">
            <a:off x="5843588" y="2000250"/>
            <a:ext cx="585787" cy="557213"/>
          </a:xfrm>
          <a:prstGeom prst="straightConnector1">
            <a:avLst/>
          </a:prstGeom>
          <a:noFill/>
          <a:ln w="9525" algn="ctr">
            <a:noFill/>
            <a:round/>
            <a:headEnd/>
            <a:tailEnd type="arrow" w="med" len="med"/>
          </a:ln>
        </p:spPr>
      </p:cxnSp>
      <p:cxnSp>
        <p:nvCxnSpPr>
          <p:cNvPr id="2128" name="Straight Arrow Connector 30"/>
          <p:cNvCxnSpPr>
            <a:cxnSpLocks noChangeShapeType="1"/>
            <a:stCxn id="11" idx="2"/>
            <a:endCxn id="8" idx="0"/>
          </p:cNvCxnSpPr>
          <p:nvPr/>
        </p:nvCxnSpPr>
        <p:spPr bwMode="auto">
          <a:xfrm rot="5400000">
            <a:off x="2021682" y="1021556"/>
            <a:ext cx="1028700" cy="1357313"/>
          </a:xfrm>
          <a:prstGeom prst="straightConnector1">
            <a:avLst/>
          </a:prstGeom>
          <a:noFill/>
          <a:ln w="9525" algn="ctr">
            <a:solidFill>
              <a:schemeClr val="tx1"/>
            </a:solidFill>
            <a:round/>
            <a:headEnd/>
            <a:tailEnd type="arrow" w="med" len="med"/>
          </a:ln>
        </p:spPr>
      </p:cxnSp>
      <p:cxnSp>
        <p:nvCxnSpPr>
          <p:cNvPr id="2129" name="Straight Arrow Connector 36"/>
          <p:cNvCxnSpPr>
            <a:cxnSpLocks noChangeShapeType="1"/>
            <a:stCxn id="10" idx="2"/>
            <a:endCxn id="14" idx="0"/>
          </p:cNvCxnSpPr>
          <p:nvPr/>
        </p:nvCxnSpPr>
        <p:spPr bwMode="auto">
          <a:xfrm rot="5400000">
            <a:off x="4872038" y="2551113"/>
            <a:ext cx="434975" cy="320675"/>
          </a:xfrm>
          <a:prstGeom prst="straightConnector1">
            <a:avLst/>
          </a:prstGeom>
          <a:noFill/>
          <a:ln w="9525" algn="ctr">
            <a:solidFill>
              <a:schemeClr val="tx1"/>
            </a:solidFill>
            <a:round/>
            <a:headEnd/>
            <a:tailEnd type="arrow" w="med" len="med"/>
          </a:ln>
        </p:spPr>
      </p:cxnSp>
      <p:cxnSp>
        <p:nvCxnSpPr>
          <p:cNvPr id="2130" name="Straight Arrow Connector 39"/>
          <p:cNvCxnSpPr>
            <a:cxnSpLocks noChangeShapeType="1"/>
          </p:cNvCxnSpPr>
          <p:nvPr/>
        </p:nvCxnSpPr>
        <p:spPr bwMode="auto">
          <a:xfrm rot="10800000" flipV="1">
            <a:off x="1143000" y="2928938"/>
            <a:ext cx="714375" cy="571500"/>
          </a:xfrm>
          <a:prstGeom prst="straightConnector1">
            <a:avLst/>
          </a:prstGeom>
          <a:noFill/>
          <a:ln w="9525" algn="ctr">
            <a:solidFill>
              <a:schemeClr val="tx1"/>
            </a:solidFill>
            <a:round/>
            <a:headEnd/>
            <a:tailEnd type="arrow" w="med" len="med"/>
          </a:ln>
        </p:spPr>
      </p:cxnSp>
      <p:cxnSp>
        <p:nvCxnSpPr>
          <p:cNvPr id="2131" name="Straight Arrow Connector 43"/>
          <p:cNvCxnSpPr>
            <a:cxnSpLocks noChangeShapeType="1"/>
          </p:cNvCxnSpPr>
          <p:nvPr/>
        </p:nvCxnSpPr>
        <p:spPr bwMode="auto">
          <a:xfrm rot="5400000">
            <a:off x="857250" y="3929063"/>
            <a:ext cx="2714625" cy="714375"/>
          </a:xfrm>
          <a:prstGeom prst="straightConnector1">
            <a:avLst/>
          </a:prstGeom>
          <a:noFill/>
          <a:ln w="9525" algn="ctr">
            <a:solidFill>
              <a:schemeClr val="tx1"/>
            </a:solidFill>
            <a:round/>
            <a:headEnd/>
            <a:tailEnd type="arrow" w="med" len="med"/>
          </a:ln>
        </p:spPr>
      </p:cxnSp>
      <p:cxnSp>
        <p:nvCxnSpPr>
          <p:cNvPr id="2132" name="Straight Arrow Connector 45"/>
          <p:cNvCxnSpPr>
            <a:cxnSpLocks noChangeShapeType="1"/>
          </p:cNvCxnSpPr>
          <p:nvPr/>
        </p:nvCxnSpPr>
        <p:spPr bwMode="auto">
          <a:xfrm>
            <a:off x="3214688" y="1214438"/>
            <a:ext cx="1500187" cy="500062"/>
          </a:xfrm>
          <a:prstGeom prst="straightConnector1">
            <a:avLst/>
          </a:prstGeom>
          <a:noFill/>
          <a:ln w="9525" algn="ctr">
            <a:solidFill>
              <a:schemeClr val="tx1"/>
            </a:solidFill>
            <a:round/>
            <a:headEnd/>
            <a:tailEnd type="arrow" w="med" len="med"/>
          </a:ln>
        </p:spPr>
      </p:cxnSp>
      <p:cxnSp>
        <p:nvCxnSpPr>
          <p:cNvPr id="2133" name="Straight Arrow Connector 49"/>
          <p:cNvCxnSpPr>
            <a:cxnSpLocks noChangeShapeType="1"/>
            <a:stCxn id="14" idx="2"/>
            <a:endCxn id="21" idx="0"/>
          </p:cNvCxnSpPr>
          <p:nvPr/>
        </p:nvCxnSpPr>
        <p:spPr bwMode="auto">
          <a:xfrm rot="5400000">
            <a:off x="4164807" y="3807619"/>
            <a:ext cx="1243012" cy="285750"/>
          </a:xfrm>
          <a:prstGeom prst="straightConnector1">
            <a:avLst/>
          </a:prstGeom>
          <a:noFill/>
          <a:ln w="9525" algn="ctr">
            <a:solidFill>
              <a:schemeClr val="tx1"/>
            </a:solidFill>
            <a:round/>
            <a:headEnd/>
            <a:tailEnd type="arrow" w="med" len="med"/>
          </a:ln>
        </p:spPr>
      </p:cxnSp>
      <p:cxnSp>
        <p:nvCxnSpPr>
          <p:cNvPr id="2134" name="Straight Arrow Connector 59"/>
          <p:cNvCxnSpPr>
            <a:cxnSpLocks noChangeShapeType="1"/>
            <a:endCxn id="23" idx="0"/>
          </p:cNvCxnSpPr>
          <p:nvPr/>
        </p:nvCxnSpPr>
        <p:spPr bwMode="auto">
          <a:xfrm>
            <a:off x="6573838" y="2214563"/>
            <a:ext cx="1247775" cy="1000125"/>
          </a:xfrm>
          <a:prstGeom prst="straightConnector1">
            <a:avLst/>
          </a:prstGeom>
          <a:noFill/>
          <a:ln w="9525" algn="ctr">
            <a:solidFill>
              <a:schemeClr val="tx1"/>
            </a:solidFill>
            <a:round/>
            <a:headEnd/>
            <a:tailEnd type="arrow" w="med" len="med"/>
          </a:ln>
        </p:spPr>
      </p:cxnSp>
      <p:cxnSp>
        <p:nvCxnSpPr>
          <p:cNvPr id="2135" name="Straight Arrow Connector 64"/>
          <p:cNvCxnSpPr>
            <a:cxnSpLocks noChangeShapeType="1"/>
          </p:cNvCxnSpPr>
          <p:nvPr/>
        </p:nvCxnSpPr>
        <p:spPr bwMode="auto">
          <a:xfrm>
            <a:off x="3286125" y="1285875"/>
            <a:ext cx="914400" cy="914400"/>
          </a:xfrm>
          <a:prstGeom prst="straightConnector1">
            <a:avLst/>
          </a:prstGeom>
          <a:noFill/>
          <a:ln w="9525" algn="ctr">
            <a:noFill/>
            <a:round/>
            <a:headEnd type="arrow" w="med" len="med"/>
            <a:tailEnd type="arrow" w="med" len="med"/>
          </a:ln>
        </p:spPr>
      </p:cxnSp>
      <p:sp>
        <p:nvSpPr>
          <p:cNvPr id="47" name="TextBox 46"/>
          <p:cNvSpPr txBox="1"/>
          <p:nvPr/>
        </p:nvSpPr>
        <p:spPr>
          <a:xfrm>
            <a:off x="0" y="3500438"/>
            <a:ext cx="2286000" cy="708025"/>
          </a:xfrm>
          <a:prstGeom prst="rect">
            <a:avLst/>
          </a:prstGeom>
          <a:noFill/>
          <a:ln>
            <a:solidFill>
              <a:schemeClr val="tx1"/>
            </a:solidFill>
          </a:ln>
        </p:spPr>
        <p:txBody>
          <a:bodyPr>
            <a:spAutoFit/>
          </a:bodyPr>
          <a:lstStyle/>
          <a:p>
            <a:pPr algn="ctr">
              <a:defRPr/>
            </a:pPr>
            <a:r>
              <a:rPr lang="en-US" sz="2000" dirty="0">
                <a:latin typeface="+mj-lt"/>
              </a:rPr>
              <a:t>Monitoring</a:t>
            </a:r>
          </a:p>
          <a:p>
            <a:pPr algn="ctr">
              <a:defRPr/>
            </a:pPr>
            <a:r>
              <a:rPr lang="en-US" sz="2000" dirty="0">
                <a:latin typeface="+mj-lt"/>
              </a:rPr>
              <a:t>(</a:t>
            </a:r>
            <a:r>
              <a:rPr lang="en-US" sz="2000" dirty="0" err="1">
                <a:latin typeface="+mj-lt"/>
              </a:rPr>
              <a:t>e.g</a:t>
            </a:r>
            <a:r>
              <a:rPr lang="en-US" sz="2000" dirty="0">
                <a:latin typeface="+mj-lt"/>
              </a:rPr>
              <a:t> credit cards)</a:t>
            </a:r>
          </a:p>
        </p:txBody>
      </p:sp>
      <p:cxnSp>
        <p:nvCxnSpPr>
          <p:cNvPr id="2137" name="Straight Arrow Connector 43"/>
          <p:cNvCxnSpPr>
            <a:cxnSpLocks noChangeShapeType="1"/>
          </p:cNvCxnSpPr>
          <p:nvPr/>
        </p:nvCxnSpPr>
        <p:spPr bwMode="auto">
          <a:xfrm rot="16200000" flipH="1">
            <a:off x="1500188" y="4143375"/>
            <a:ext cx="2643188" cy="357187"/>
          </a:xfrm>
          <a:prstGeom prst="straightConnector1">
            <a:avLst/>
          </a:prstGeom>
          <a:noFill/>
          <a:ln w="9525" algn="ctr">
            <a:solidFill>
              <a:schemeClr val="tx1"/>
            </a:solidFill>
            <a:round/>
            <a:headEnd/>
            <a:tailEnd type="arrow" w="med" len="med"/>
          </a:ln>
        </p:spPr>
      </p:cxnSp>
      <p:sp>
        <p:nvSpPr>
          <p:cNvPr id="27" name="TextBox 26"/>
          <p:cNvSpPr txBox="1"/>
          <p:nvPr/>
        </p:nvSpPr>
        <p:spPr>
          <a:xfrm>
            <a:off x="3000375" y="3714750"/>
            <a:ext cx="1857375" cy="400050"/>
          </a:xfrm>
          <a:prstGeom prst="rect">
            <a:avLst/>
          </a:prstGeom>
          <a:noFill/>
          <a:ln>
            <a:solidFill>
              <a:schemeClr val="tx1"/>
            </a:solidFill>
          </a:ln>
        </p:spPr>
        <p:txBody>
          <a:bodyPr>
            <a:spAutoFit/>
          </a:bodyPr>
          <a:lstStyle/>
          <a:p>
            <a:pPr algn="ctr">
              <a:defRPr/>
            </a:pPr>
            <a:r>
              <a:rPr lang="en-US" sz="2000" dirty="0" err="1">
                <a:latin typeface="+mj-lt"/>
              </a:rPr>
              <a:t>BioInformatics</a:t>
            </a:r>
            <a:endParaRPr lang="en-US" sz="2000" dirty="0">
              <a:latin typeface="+mj-lt"/>
            </a:endParaRPr>
          </a:p>
        </p:txBody>
      </p:sp>
      <p:cxnSp>
        <p:nvCxnSpPr>
          <p:cNvPr id="2139" name="Straight Arrow Connector 36"/>
          <p:cNvCxnSpPr>
            <a:cxnSpLocks noChangeShapeType="1"/>
          </p:cNvCxnSpPr>
          <p:nvPr/>
        </p:nvCxnSpPr>
        <p:spPr bwMode="auto">
          <a:xfrm rot="5400000">
            <a:off x="3943350" y="3343275"/>
            <a:ext cx="434975" cy="320675"/>
          </a:xfrm>
          <a:prstGeom prst="straightConnector1">
            <a:avLst/>
          </a:prstGeom>
          <a:noFill/>
          <a:ln w="9525" algn="ctr">
            <a:solidFill>
              <a:schemeClr val="tx1"/>
            </a:solidFill>
            <a:round/>
            <a:headEnd/>
            <a:tailEnd type="arrow" w="med" len="med"/>
          </a:ln>
        </p:spPr>
      </p:cxnSp>
      <p:sp>
        <p:nvSpPr>
          <p:cNvPr id="28" name="TextBox 27"/>
          <p:cNvSpPr txBox="1"/>
          <p:nvPr/>
        </p:nvSpPr>
        <p:spPr>
          <a:xfrm>
            <a:off x="5643563" y="4143375"/>
            <a:ext cx="2071687" cy="400050"/>
          </a:xfrm>
          <a:prstGeom prst="rect">
            <a:avLst/>
          </a:prstGeom>
          <a:noFill/>
          <a:ln>
            <a:solidFill>
              <a:schemeClr val="tx1"/>
            </a:solidFill>
          </a:ln>
        </p:spPr>
        <p:txBody>
          <a:bodyPr>
            <a:spAutoFit/>
          </a:bodyPr>
          <a:lstStyle/>
          <a:p>
            <a:pPr algn="ctr">
              <a:defRPr/>
            </a:pPr>
            <a:r>
              <a:rPr lang="en-US" sz="2000" dirty="0">
                <a:latin typeface="+mj-lt"/>
              </a:rPr>
              <a:t>Markov Chains</a:t>
            </a:r>
          </a:p>
        </p:txBody>
      </p:sp>
      <p:cxnSp>
        <p:nvCxnSpPr>
          <p:cNvPr id="2141" name="Straight Arrow Connector 59"/>
          <p:cNvCxnSpPr>
            <a:cxnSpLocks noChangeShapeType="1"/>
          </p:cNvCxnSpPr>
          <p:nvPr/>
        </p:nvCxnSpPr>
        <p:spPr bwMode="auto">
          <a:xfrm rot="16200000" flipH="1">
            <a:off x="5661819" y="2839244"/>
            <a:ext cx="1571625" cy="1036637"/>
          </a:xfrm>
          <a:prstGeom prst="straightConnector1">
            <a:avLst/>
          </a:prstGeom>
          <a:noFill/>
          <a:ln w="9525" algn="ctr">
            <a:solidFill>
              <a:schemeClr val="tx1"/>
            </a:solidFill>
            <a:round/>
            <a:headEnd/>
            <a:tailEnd type="arrow" w="med" len="med"/>
          </a:ln>
        </p:spPr>
      </p:cxnSp>
      <p:cxnSp>
        <p:nvCxnSpPr>
          <p:cNvPr id="2142" name="Straight Arrow Connector 59"/>
          <p:cNvCxnSpPr>
            <a:cxnSpLocks noChangeShapeType="1"/>
          </p:cNvCxnSpPr>
          <p:nvPr/>
        </p:nvCxnSpPr>
        <p:spPr bwMode="auto">
          <a:xfrm rot="10800000" flipV="1">
            <a:off x="5572125" y="4500563"/>
            <a:ext cx="1250950" cy="579437"/>
          </a:xfrm>
          <a:prstGeom prst="straightConnector1">
            <a:avLst/>
          </a:prstGeom>
          <a:noFill/>
          <a:ln w="9525" algn="ctr">
            <a:solidFill>
              <a:schemeClr val="tx1"/>
            </a:solidFill>
            <a:round/>
            <a:headEnd/>
            <a:tailEnd type="arrow" w="med" len="med"/>
          </a:ln>
        </p:spPr>
      </p:cxnSp>
      <p:sp>
        <p:nvSpPr>
          <p:cNvPr id="30" name="TextBox 29"/>
          <p:cNvSpPr txBox="1"/>
          <p:nvPr/>
        </p:nvSpPr>
        <p:spPr>
          <a:xfrm>
            <a:off x="5072063" y="3643313"/>
            <a:ext cx="1285875" cy="400050"/>
          </a:xfrm>
          <a:prstGeom prst="rect">
            <a:avLst/>
          </a:prstGeom>
          <a:noFill/>
          <a:ln>
            <a:solidFill>
              <a:schemeClr val="tx1"/>
            </a:solidFill>
          </a:ln>
        </p:spPr>
        <p:txBody>
          <a:bodyPr>
            <a:spAutoFit/>
          </a:bodyPr>
          <a:lstStyle/>
          <a:p>
            <a:pPr algn="ctr">
              <a:defRPr/>
            </a:pPr>
            <a:r>
              <a:rPr lang="en-US" sz="2000" dirty="0">
                <a:latin typeface="+mj-lt"/>
              </a:rPr>
              <a:t>Robotics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8" name="Rectangle 2"/>
          <p:cNvSpPr>
            <a:spLocks noGrp="1" noChangeArrowheads="1"/>
          </p:cNvSpPr>
          <p:nvPr>
            <p:ph type="title"/>
          </p:nvPr>
        </p:nvSpPr>
        <p:spPr>
          <a:xfrm>
            <a:off x="323850" y="0"/>
            <a:ext cx="8534400" cy="685800"/>
          </a:xfrm>
        </p:spPr>
        <p:txBody>
          <a:bodyPr lIns="90000" tIns="46800" rIns="90000" bIns="46800"/>
          <a:lstStyle/>
          <a:p>
            <a:pPr defTabSz="457200" eaLnBrk="1" hangingPunct="1">
              <a:lnSpc>
                <a:spcPct val="95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smtClean="0"/>
              <a:t>Stationary Markov Chain (SMC)</a:t>
            </a:r>
          </a:p>
        </p:txBody>
      </p:sp>
      <p:pic>
        <p:nvPicPr>
          <p:cNvPr id="3099" name="Picture 4"/>
          <p:cNvPicPr>
            <a:picLocks noChangeAspect="1" noChangeArrowheads="1"/>
          </p:cNvPicPr>
          <p:nvPr/>
        </p:nvPicPr>
        <p:blipFill>
          <a:blip r:embed="rId4" cstate="print"/>
          <a:srcRect/>
          <a:stretch>
            <a:fillRect/>
          </a:stretch>
        </p:blipFill>
        <p:spPr bwMode="auto">
          <a:xfrm>
            <a:off x="900113" y="836613"/>
            <a:ext cx="7199312" cy="792162"/>
          </a:xfrm>
          <a:prstGeom prst="rect">
            <a:avLst/>
          </a:prstGeom>
          <a:noFill/>
          <a:ln w="9525" algn="ctr">
            <a:noFill/>
            <a:miter lim="800000"/>
            <a:headEnd/>
            <a:tailEnd/>
          </a:ln>
        </p:spPr>
      </p:pic>
      <p:sp>
        <p:nvSpPr>
          <p:cNvPr id="3100" name="Rectangle 5"/>
          <p:cNvSpPr>
            <a:spLocks noChangeArrowheads="1"/>
          </p:cNvSpPr>
          <p:nvPr/>
        </p:nvSpPr>
        <p:spPr bwMode="auto">
          <a:xfrm>
            <a:off x="428625" y="1857375"/>
            <a:ext cx="8424863" cy="1008063"/>
          </a:xfrm>
          <a:prstGeom prst="rect">
            <a:avLst/>
          </a:prstGeom>
          <a:noFill/>
          <a:ln w="9525">
            <a:noFill/>
            <a:miter lim="800000"/>
            <a:headEnd/>
            <a:tailEnd/>
          </a:ln>
        </p:spPr>
        <p:txBody>
          <a:bodyPr/>
          <a:lstStyle/>
          <a:p>
            <a:pPr marL="342900" indent="-342900">
              <a:spcBef>
                <a:spcPct val="20000"/>
              </a:spcBef>
            </a:pPr>
            <a:r>
              <a:rPr lang="en-US" b="0">
                <a:latin typeface="Arial Unicode MS" pitchFamily="34" charset="-128"/>
              </a:rPr>
              <a:t>A stationary Markov Chain : for all t &gt;0</a:t>
            </a:r>
          </a:p>
          <a:p>
            <a:pPr marL="342900" indent="-342900">
              <a:spcBef>
                <a:spcPct val="20000"/>
              </a:spcBef>
              <a:buFontTx/>
              <a:buChar char="•"/>
            </a:pPr>
            <a:r>
              <a:rPr lang="en-US" b="0" i="1">
                <a:latin typeface="Arial Unicode MS" pitchFamily="34" charset="-128"/>
              </a:rPr>
              <a:t>P </a:t>
            </a:r>
            <a:r>
              <a:rPr lang="en-US" b="0">
                <a:latin typeface="Arial Unicode MS" pitchFamily="34" charset="-128"/>
              </a:rPr>
              <a:t>(</a:t>
            </a:r>
            <a:r>
              <a:rPr lang="en-US" b="0" i="1">
                <a:latin typeface="Arial Unicode MS" pitchFamily="34" charset="-128"/>
              </a:rPr>
              <a:t>S</a:t>
            </a:r>
            <a:r>
              <a:rPr lang="en-US" b="0" i="1" baseline="-25000">
                <a:latin typeface="Arial Unicode MS" pitchFamily="34" charset="-128"/>
              </a:rPr>
              <a:t>t+1</a:t>
            </a:r>
            <a:r>
              <a:rPr lang="en-US" b="0">
                <a:latin typeface="Arial Unicode MS" pitchFamily="34" charset="-128"/>
              </a:rPr>
              <a:t>| </a:t>
            </a:r>
            <a:r>
              <a:rPr lang="en-US" b="0" i="1">
                <a:latin typeface="Arial Unicode MS" pitchFamily="34" charset="-128"/>
              </a:rPr>
              <a:t>S</a:t>
            </a:r>
            <a:r>
              <a:rPr lang="en-US" b="0" i="1" baseline="-25000">
                <a:latin typeface="Arial Unicode MS" pitchFamily="34" charset="-128"/>
              </a:rPr>
              <a:t>0</a:t>
            </a:r>
            <a:r>
              <a:rPr lang="en-US" b="0">
                <a:latin typeface="Arial Unicode MS" pitchFamily="34" charset="-128"/>
              </a:rPr>
              <a:t>,…,</a:t>
            </a:r>
            <a:r>
              <a:rPr lang="en-US" b="0" i="1">
                <a:latin typeface="Arial Unicode MS" pitchFamily="34" charset="-128"/>
              </a:rPr>
              <a:t>S</a:t>
            </a:r>
            <a:r>
              <a:rPr lang="en-US" b="0" i="1" baseline="-25000">
                <a:latin typeface="Arial Unicode MS" pitchFamily="34" charset="-128"/>
              </a:rPr>
              <a:t>t</a:t>
            </a:r>
            <a:r>
              <a:rPr lang="en-US" b="0">
                <a:latin typeface="Arial Unicode MS" pitchFamily="34" charset="-128"/>
              </a:rPr>
              <a:t>) = 		and </a:t>
            </a:r>
          </a:p>
          <a:p>
            <a:pPr marL="342900" indent="-342900">
              <a:spcBef>
                <a:spcPct val="20000"/>
              </a:spcBef>
              <a:buFontTx/>
              <a:buChar char="•"/>
            </a:pPr>
            <a:r>
              <a:rPr lang="en-US" b="0" i="1">
                <a:latin typeface="Arial Unicode MS" pitchFamily="34" charset="-128"/>
              </a:rPr>
              <a:t>P </a:t>
            </a:r>
            <a:r>
              <a:rPr lang="en-US" b="0">
                <a:latin typeface="Arial Unicode MS" pitchFamily="34" charset="-128"/>
              </a:rPr>
              <a:t>(</a:t>
            </a:r>
            <a:r>
              <a:rPr lang="en-US" b="0" i="1">
                <a:latin typeface="Arial Unicode MS" pitchFamily="34" charset="-128"/>
              </a:rPr>
              <a:t>S</a:t>
            </a:r>
            <a:r>
              <a:rPr lang="en-US" b="0" i="1" baseline="-25000">
                <a:latin typeface="Arial Unicode MS" pitchFamily="34" charset="-128"/>
              </a:rPr>
              <a:t>t +1</a:t>
            </a:r>
            <a:r>
              <a:rPr lang="en-US" b="0">
                <a:latin typeface="Arial Unicode MS" pitchFamily="34" charset="-128"/>
              </a:rPr>
              <a:t>|</a:t>
            </a:r>
          </a:p>
          <a:p>
            <a:pPr marL="342900" indent="-342900">
              <a:spcBef>
                <a:spcPct val="20000"/>
              </a:spcBef>
              <a:buFontTx/>
              <a:buChar char="•"/>
            </a:pPr>
            <a:endParaRPr lang="en-US" sz="2400" b="0">
              <a:latin typeface="Arial Unicode MS" pitchFamily="34" charset="-128"/>
            </a:endParaRPr>
          </a:p>
          <a:p>
            <a:pPr marL="342900" indent="-342900">
              <a:spcBef>
                <a:spcPct val="20000"/>
              </a:spcBef>
              <a:buFontTx/>
              <a:buChar char="•"/>
            </a:pPr>
            <a:endParaRPr lang="en-US" b="0">
              <a:latin typeface="Arial Unicode MS" pitchFamily="34" charset="-128"/>
            </a:endParaRPr>
          </a:p>
        </p:txBody>
      </p:sp>
      <p:sp>
        <p:nvSpPr>
          <p:cNvPr id="26629" name="Rectangle 6"/>
          <p:cNvSpPr>
            <a:spLocks noChangeArrowheads="1"/>
          </p:cNvSpPr>
          <p:nvPr/>
        </p:nvSpPr>
        <p:spPr bwMode="auto">
          <a:xfrm>
            <a:off x="323850" y="3573463"/>
            <a:ext cx="8424863" cy="2855912"/>
          </a:xfrm>
          <a:prstGeom prst="rect">
            <a:avLst/>
          </a:prstGeom>
          <a:noFill/>
          <a:ln w="9525">
            <a:noFill/>
            <a:miter lim="800000"/>
            <a:headEnd/>
            <a:tailEnd/>
          </a:ln>
        </p:spPr>
        <p:txBody>
          <a:bodyPr/>
          <a:lstStyle/>
          <a:p>
            <a:pPr marL="342900" indent="-342900">
              <a:spcBef>
                <a:spcPct val="20000"/>
              </a:spcBef>
            </a:pPr>
            <a:r>
              <a:rPr lang="en-US" b="0">
                <a:latin typeface="Arial Unicode MS" pitchFamily="34" charset="-128"/>
              </a:rPr>
              <a:t>We only need to specify </a:t>
            </a:r>
            <a:r>
              <a:rPr lang="en-US" b="0" i="1">
                <a:latin typeface="Arial Unicode MS" pitchFamily="34" charset="-128"/>
              </a:rPr>
              <a:t>		</a:t>
            </a:r>
            <a:r>
              <a:rPr lang="en-US" b="0">
                <a:latin typeface="Arial Unicode MS" pitchFamily="34" charset="-128"/>
              </a:rPr>
              <a:t>and </a:t>
            </a:r>
            <a:r>
              <a:rPr lang="en-US" b="0" i="1">
                <a:latin typeface="Arial Unicode MS" pitchFamily="34" charset="-128"/>
              </a:rPr>
              <a:t>	</a:t>
            </a:r>
            <a:endParaRPr lang="en-US" b="0">
              <a:latin typeface="Arial Unicode MS" pitchFamily="34" charset="-128"/>
            </a:endParaRPr>
          </a:p>
          <a:p>
            <a:pPr marL="342900" indent="-342900">
              <a:spcBef>
                <a:spcPct val="20000"/>
              </a:spcBef>
              <a:buFontTx/>
              <a:buChar char="•"/>
            </a:pPr>
            <a:r>
              <a:rPr lang="en-US" sz="2400" b="0">
                <a:latin typeface="Arial Unicode MS" pitchFamily="34" charset="-128"/>
              </a:rPr>
              <a:t>Simple Model, easy to specify</a:t>
            </a:r>
          </a:p>
          <a:p>
            <a:pPr marL="342900" indent="-342900">
              <a:spcBef>
                <a:spcPct val="20000"/>
              </a:spcBef>
              <a:buFontTx/>
              <a:buChar char="•"/>
            </a:pPr>
            <a:r>
              <a:rPr lang="en-US" sz="2400" b="0">
                <a:latin typeface="Arial Unicode MS" pitchFamily="34" charset="-128"/>
              </a:rPr>
              <a:t>Often the natural model</a:t>
            </a:r>
          </a:p>
          <a:p>
            <a:pPr marL="342900" indent="-342900">
              <a:spcBef>
                <a:spcPct val="20000"/>
              </a:spcBef>
              <a:buFontTx/>
              <a:buChar char="•"/>
            </a:pPr>
            <a:r>
              <a:rPr lang="en-US" sz="2400" b="0">
                <a:latin typeface="Arial Unicode MS" pitchFamily="34" charset="-128"/>
              </a:rPr>
              <a:t>The network can extend indefinitely</a:t>
            </a:r>
          </a:p>
          <a:p>
            <a:pPr marL="342900" indent="-342900">
              <a:spcBef>
                <a:spcPct val="20000"/>
              </a:spcBef>
              <a:buFontTx/>
              <a:buChar char="•"/>
            </a:pPr>
            <a:r>
              <a:rPr lang="en-US" sz="2400">
                <a:latin typeface="Arial Unicode MS" pitchFamily="34" charset="-128"/>
              </a:rPr>
              <a:t>Variations of SMC are at the core of most Natural Language Processing (NLP) applications!</a:t>
            </a:r>
            <a:endParaRPr lang="en-US">
              <a:latin typeface="Arial Unicode MS" pitchFamily="34" charset="-12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dirty="0"/>
              <a:t>CPSC 322, Lecture </a:t>
            </a:r>
            <a:r>
              <a:rPr lang="en-US" dirty="0" smtClean="0"/>
              <a:t>32</a:t>
            </a:r>
            <a:endParaRPr lang="en-US" dirty="0"/>
          </a:p>
        </p:txBody>
      </p:sp>
      <p:sp>
        <p:nvSpPr>
          <p:cNvPr id="6" name="Slide Number Placeholder 5"/>
          <p:cNvSpPr>
            <a:spLocks noGrp="1"/>
          </p:cNvSpPr>
          <p:nvPr>
            <p:ph type="sldNum" sz="quarter" idx="12"/>
          </p:nvPr>
        </p:nvSpPr>
        <p:spPr/>
        <p:txBody>
          <a:bodyPr/>
          <a:lstStyle/>
          <a:p>
            <a:pPr>
              <a:defRPr/>
            </a:pPr>
            <a:r>
              <a:rPr lang="en-US"/>
              <a:t>Slide </a:t>
            </a:r>
            <a:fld id="{DF4895C3-36C1-4E51-A722-71B4A0C4DFCD}" type="slidenum">
              <a:rPr lang="en-US"/>
              <a:pPr>
                <a:defRPr/>
              </a:pPr>
              <a:t>5</a:t>
            </a:fld>
            <a:endParaRPr lang="en-US"/>
          </a:p>
        </p:txBody>
      </p:sp>
      <p:sp>
        <p:nvSpPr>
          <p:cNvPr id="35844" name="Rectangle 2"/>
          <p:cNvSpPr>
            <a:spLocks noGrp="1" noChangeArrowheads="1"/>
          </p:cNvSpPr>
          <p:nvPr>
            <p:ph type="title"/>
          </p:nvPr>
        </p:nvSpPr>
        <p:spPr/>
        <p:txBody>
          <a:bodyPr/>
          <a:lstStyle/>
          <a:p>
            <a:pPr eaLnBrk="1" hangingPunct="1"/>
            <a:r>
              <a:rPr lang="en-US" smtClean="0"/>
              <a:t>Lecture Overview</a:t>
            </a:r>
          </a:p>
        </p:txBody>
      </p:sp>
      <p:sp>
        <p:nvSpPr>
          <p:cNvPr id="28677" name="Rectangle 3"/>
          <p:cNvSpPr>
            <a:spLocks noGrp="1" noChangeArrowheads="1"/>
          </p:cNvSpPr>
          <p:nvPr>
            <p:ph type="body" idx="1"/>
          </p:nvPr>
        </p:nvSpPr>
        <p:spPr>
          <a:xfrm>
            <a:off x="395288" y="1268413"/>
            <a:ext cx="8458200" cy="4495800"/>
          </a:xfrm>
        </p:spPr>
        <p:txBody>
          <a:bodyPr/>
          <a:lstStyle/>
          <a:p>
            <a:pPr eaLnBrk="1" hangingPunct="1">
              <a:buFontTx/>
              <a:buChar char="•"/>
              <a:defRPr/>
            </a:pPr>
            <a:r>
              <a:rPr lang="en-US" sz="4000" b="1" dirty="0" smtClean="0">
                <a:solidFill>
                  <a:schemeClr val="bg2">
                    <a:lumMod val="40000"/>
                    <a:lumOff val="60000"/>
                  </a:schemeClr>
                </a:solidFill>
              </a:rPr>
              <a:t>Recap</a:t>
            </a:r>
            <a:r>
              <a:rPr lang="en-US" sz="4000" b="1" dirty="0" smtClean="0"/>
              <a:t> </a:t>
            </a:r>
          </a:p>
          <a:p>
            <a:pPr eaLnBrk="1" hangingPunct="1">
              <a:buFontTx/>
              <a:buChar char="•"/>
              <a:defRPr/>
            </a:pPr>
            <a:r>
              <a:rPr lang="en-US" sz="4000" dirty="0" smtClean="0">
                <a:solidFill>
                  <a:schemeClr val="bg2"/>
                </a:solidFill>
              </a:rPr>
              <a:t>Markov Models</a:t>
            </a:r>
          </a:p>
          <a:p>
            <a:pPr lvl="1" eaLnBrk="1" hangingPunct="1">
              <a:defRPr/>
            </a:pPr>
            <a:r>
              <a:rPr lang="en-US" sz="3600" dirty="0" smtClean="0">
                <a:solidFill>
                  <a:schemeClr val="bg2"/>
                </a:solidFill>
              </a:rPr>
              <a:t>Markov Chain</a:t>
            </a:r>
          </a:p>
          <a:p>
            <a:pPr lvl="1" eaLnBrk="1" hangingPunct="1">
              <a:defRPr/>
            </a:pPr>
            <a:r>
              <a:rPr lang="en-US" sz="3600" b="1" dirty="0" smtClean="0"/>
              <a:t>Hidden Markov Models</a:t>
            </a:r>
          </a:p>
          <a:p>
            <a:pPr eaLnBrk="1" hangingPunct="1">
              <a:buFontTx/>
              <a:buChar char="•"/>
              <a:defRPr/>
            </a:pPr>
            <a:endParaRPr lang="en-US" sz="4000" dirty="0" smtClean="0">
              <a:solidFill>
                <a:schemeClr val="bg2"/>
              </a:solidFill>
            </a:endParaRPr>
          </a:p>
          <a:p>
            <a:pPr eaLnBrk="1" hangingPunct="1">
              <a:buFontTx/>
              <a:buChar char="•"/>
              <a:defRPr/>
            </a:pPr>
            <a:endParaRPr lang="en-US" sz="4000" dirty="0" smtClean="0">
              <a:solidFill>
                <a:schemeClr val="bg2"/>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4" name="Rectangle 2"/>
          <p:cNvSpPr>
            <a:spLocks noGrp="1" noChangeArrowheads="1"/>
          </p:cNvSpPr>
          <p:nvPr>
            <p:ph type="title"/>
          </p:nvPr>
        </p:nvSpPr>
        <p:spPr>
          <a:xfrm>
            <a:off x="323850" y="0"/>
            <a:ext cx="8820150" cy="685800"/>
          </a:xfrm>
        </p:spPr>
        <p:txBody>
          <a:bodyPr lIns="90000" tIns="46800" rIns="90000" bIns="46800"/>
          <a:lstStyle/>
          <a:p>
            <a:pPr defTabSz="457200" eaLnBrk="1" hangingPunct="1">
              <a:lnSpc>
                <a:spcPct val="95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smtClean="0"/>
              <a:t>How can we minimally extend Markov Chains?</a:t>
            </a:r>
          </a:p>
        </p:txBody>
      </p:sp>
      <p:pic>
        <p:nvPicPr>
          <p:cNvPr id="4115" name="Picture 4"/>
          <p:cNvPicPr>
            <a:picLocks noChangeAspect="1" noChangeArrowheads="1"/>
          </p:cNvPicPr>
          <p:nvPr/>
        </p:nvPicPr>
        <p:blipFill>
          <a:blip r:embed="rId4" cstate="print"/>
          <a:srcRect/>
          <a:stretch>
            <a:fillRect/>
          </a:stretch>
        </p:blipFill>
        <p:spPr bwMode="auto">
          <a:xfrm>
            <a:off x="714375" y="1000125"/>
            <a:ext cx="7199313" cy="792163"/>
          </a:xfrm>
          <a:prstGeom prst="rect">
            <a:avLst/>
          </a:prstGeom>
          <a:noFill/>
          <a:ln w="9525" algn="ctr">
            <a:noFill/>
            <a:miter lim="800000"/>
            <a:headEnd/>
            <a:tailEnd/>
          </a:ln>
        </p:spPr>
      </p:pic>
      <p:sp>
        <p:nvSpPr>
          <p:cNvPr id="5" name="Rectangle 3"/>
          <p:cNvSpPr>
            <a:spLocks noChangeArrowheads="1"/>
          </p:cNvSpPr>
          <p:nvPr/>
        </p:nvSpPr>
        <p:spPr bwMode="auto">
          <a:xfrm>
            <a:off x="0" y="3000375"/>
            <a:ext cx="9144000" cy="642938"/>
          </a:xfrm>
          <a:prstGeom prst="rect">
            <a:avLst/>
          </a:prstGeom>
          <a:noFill/>
          <a:ln w="9525">
            <a:noFill/>
            <a:round/>
            <a:headEnd/>
            <a:tailEnd/>
          </a:ln>
        </p:spPr>
        <p:txBody>
          <a:bodyPr lIns="90000" tIns="46800" rIns="90000" bIns="46800"/>
          <a:lstStyle/>
          <a:p>
            <a:pPr marL="739775" lvl="1" indent="-282575" defTabSz="457200">
              <a:lnSpc>
                <a:spcPct val="95000"/>
              </a:lnSpc>
              <a:spcBef>
                <a:spcPts val="1500"/>
              </a:spcBef>
              <a:buClr>
                <a:srgbClr val="000000"/>
              </a:buClr>
              <a:buSzPct val="100000"/>
              <a:buFont typeface="Times New Roman" pitchFamily="18"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b="0">
                <a:solidFill>
                  <a:srgbClr val="000000"/>
                </a:solidFill>
                <a:latin typeface="Arial Unicode MS" pitchFamily="34" charset="-128"/>
                <a:ea typeface="Arial Unicode MS" pitchFamily="34" charset="-128"/>
                <a:cs typeface="Arial Unicode MS" pitchFamily="34" charset="-128"/>
              </a:rPr>
              <a:t>Maintaining the Markov and stationary assumption?</a:t>
            </a:r>
            <a:endParaRPr lang="en-GB" sz="3200" b="0">
              <a:solidFill>
                <a:srgbClr val="3333CC"/>
              </a:solidFill>
              <a:latin typeface="Arial Unicode MS" pitchFamily="34" charset="-128"/>
              <a:ea typeface="Arial Unicode MS" pitchFamily="34" charset="-128"/>
              <a:cs typeface="Arial Unicode MS" pitchFamily="34" charset="-128"/>
            </a:endParaRPr>
          </a:p>
        </p:txBody>
      </p:sp>
      <p:sp>
        <p:nvSpPr>
          <p:cNvPr id="6" name="Rectangle 3"/>
          <p:cNvSpPr>
            <a:spLocks noChangeArrowheads="1"/>
          </p:cNvSpPr>
          <p:nvPr/>
        </p:nvSpPr>
        <p:spPr bwMode="auto">
          <a:xfrm>
            <a:off x="0" y="4143375"/>
            <a:ext cx="9144000" cy="2714625"/>
          </a:xfrm>
          <a:prstGeom prst="rect">
            <a:avLst/>
          </a:prstGeom>
          <a:noFill/>
          <a:ln w="9525">
            <a:noFill/>
            <a:round/>
            <a:headEnd/>
            <a:tailEnd/>
          </a:ln>
        </p:spPr>
        <p:txBody>
          <a:bodyPr lIns="90000" tIns="46800" rIns="90000" bIns="46800"/>
          <a:lstStyle/>
          <a:p>
            <a:pPr marL="739775" lvl="1" indent="-282575" defTabSz="457200">
              <a:lnSpc>
                <a:spcPct val="95000"/>
              </a:lnSpc>
              <a:spcBef>
                <a:spcPts val="1500"/>
              </a:spcBef>
              <a:buClr>
                <a:srgbClr val="000000"/>
              </a:buClr>
              <a:buSzPct val="10000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b="0">
                <a:solidFill>
                  <a:srgbClr val="000000"/>
                </a:solidFill>
                <a:latin typeface="Arial Unicode MS" pitchFamily="34" charset="-128"/>
                <a:ea typeface="Arial Unicode MS" pitchFamily="34" charset="-128"/>
                <a:cs typeface="Arial Unicode MS" pitchFamily="34" charset="-128"/>
              </a:rPr>
              <a:t>A useful situation to model is the one in which: </a:t>
            </a:r>
          </a:p>
          <a:p>
            <a:pPr marL="739775" lvl="1" indent="-282575" defTabSz="457200">
              <a:lnSpc>
                <a:spcPct val="95000"/>
              </a:lnSpc>
              <a:spcBef>
                <a:spcPts val="1500"/>
              </a:spcBef>
              <a:buClr>
                <a:srgbClr val="000000"/>
              </a:buClr>
              <a:buSzPct val="100000"/>
              <a:buFont typeface="Times New Roman" pitchFamily="18"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b="0">
                <a:solidFill>
                  <a:srgbClr val="000000"/>
                </a:solidFill>
                <a:latin typeface="Arial Unicode MS" pitchFamily="34" charset="-128"/>
                <a:ea typeface="Arial Unicode MS" pitchFamily="34" charset="-128"/>
                <a:cs typeface="Arial Unicode MS" pitchFamily="34" charset="-128"/>
              </a:rPr>
              <a:t>the reasoning system </a:t>
            </a:r>
            <a:r>
              <a:rPr lang="en-GB">
                <a:solidFill>
                  <a:srgbClr val="000000"/>
                </a:solidFill>
                <a:latin typeface="Arial Unicode MS" pitchFamily="34" charset="-128"/>
                <a:ea typeface="Arial Unicode MS" pitchFamily="34" charset="-128"/>
                <a:cs typeface="Arial Unicode MS" pitchFamily="34" charset="-128"/>
              </a:rPr>
              <a:t>does not have access </a:t>
            </a:r>
            <a:r>
              <a:rPr lang="en-GB" b="0">
                <a:solidFill>
                  <a:srgbClr val="000000"/>
                </a:solidFill>
                <a:latin typeface="Arial Unicode MS" pitchFamily="34" charset="-128"/>
                <a:ea typeface="Arial Unicode MS" pitchFamily="34" charset="-128"/>
                <a:cs typeface="Arial Unicode MS" pitchFamily="34" charset="-128"/>
              </a:rPr>
              <a:t>to the states</a:t>
            </a:r>
          </a:p>
          <a:p>
            <a:pPr marL="739775" lvl="1" indent="-282575" defTabSz="457200">
              <a:lnSpc>
                <a:spcPct val="95000"/>
              </a:lnSpc>
              <a:spcBef>
                <a:spcPts val="1500"/>
              </a:spcBef>
              <a:buClr>
                <a:srgbClr val="000000"/>
              </a:buClr>
              <a:buSzPct val="100000"/>
              <a:buFont typeface="Times New Roman" pitchFamily="18"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GB" b="0">
                <a:solidFill>
                  <a:srgbClr val="000000"/>
                </a:solidFill>
                <a:latin typeface="Arial Unicode MS" pitchFamily="34" charset="-128"/>
                <a:ea typeface="Arial Unicode MS" pitchFamily="34" charset="-128"/>
                <a:cs typeface="Arial Unicode MS" pitchFamily="34" charset="-128"/>
              </a:rPr>
              <a:t>but can </a:t>
            </a:r>
            <a:r>
              <a:rPr lang="en-GB">
                <a:solidFill>
                  <a:srgbClr val="000000"/>
                </a:solidFill>
                <a:latin typeface="Arial Unicode MS" pitchFamily="34" charset="-128"/>
                <a:ea typeface="Arial Unicode MS" pitchFamily="34" charset="-128"/>
                <a:cs typeface="Arial Unicode MS" pitchFamily="34" charset="-128"/>
              </a:rPr>
              <a:t>make observations  </a:t>
            </a:r>
            <a:r>
              <a:rPr lang="en-GB" b="0">
                <a:solidFill>
                  <a:srgbClr val="000000"/>
                </a:solidFill>
                <a:latin typeface="Arial Unicode MS" pitchFamily="34" charset="-128"/>
                <a:ea typeface="Arial Unicode MS" pitchFamily="34" charset="-128"/>
                <a:cs typeface="Arial Unicode MS" pitchFamily="34" charset="-128"/>
              </a:rPr>
              <a:t>that give some information about the current state</a:t>
            </a:r>
            <a:endParaRPr lang="en-GB" sz="3200" b="0">
              <a:solidFill>
                <a:srgbClr val="3333CC"/>
              </a:solidFill>
              <a:latin typeface="Arial Unicode MS" pitchFamily="34" charset="-128"/>
              <a:ea typeface="Arial Unicode MS" pitchFamily="34" charset="-128"/>
              <a:cs typeface="Arial Unicode MS" pitchFamily="34" charset="-12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additive="repl">
                                        <p:cTn id="10" dur="1" fill="hold">
                                          <p:stCondLst>
                                            <p:cond delay="0"/>
                                          </p:stCondLst>
                                        </p:cTn>
                                        <p:tgtEl>
                                          <p:spTgt spid="5">
                                            <p:txEl>
                                              <p:pRg st="0" end="0"/>
                                            </p:txEl>
                                          </p:spTgt>
                                        </p:tgtEl>
                                        <p:attrNameLst>
                                          <p:attrName>style.visibility</p:attrName>
                                        </p:attrNameLst>
                                      </p:cBhvr>
                                      <p:to>
                                        <p:strVal val="visible"/>
                                      </p:to>
                                    </p:set>
                                  </p:childTnLst>
                                </p:cTn>
                              </p:par>
                              <p:par>
                                <p:cTn id="11" presetID="1" presetClass="entr" fill="hold" nodeType="withEffect">
                                  <p:stCondLst>
                                    <p:cond delay="0"/>
                                  </p:stCondLst>
                                  <p:childTnLst>
                                    <p:set>
                                      <p:cBhvr additive="repl">
                                        <p:cTn id="12" dur="1" fill="hold">
                                          <p:stCondLst>
                                            <p:cond delay="0"/>
                                          </p:stCondLst>
                                        </p:cTn>
                                        <p:tgtEl>
                                          <p:spTgt spid="6">
                                            <p:txEl>
                                              <p:pRg st="0" end="0"/>
                                            </p:txEl>
                                          </p:spTgt>
                                        </p:tgtEl>
                                        <p:attrNameLst>
                                          <p:attrName>style.visibility</p:attrName>
                                        </p:attrNameLst>
                                      </p:cBhvr>
                                      <p:to>
                                        <p:strVal val="visible"/>
                                      </p:to>
                                    </p:set>
                                  </p:childTnLst>
                                </p:cTn>
                              </p:par>
                              <p:par>
                                <p:cTn id="13" presetID="1" presetClass="entr" fill="hold" nodeType="withEffect">
                                  <p:stCondLst>
                                    <p:cond delay="0"/>
                                  </p:stCondLst>
                                  <p:childTnLst>
                                    <p:set>
                                      <p:cBhvr additive="repl">
                                        <p:cTn id="14" dur="1" fill="hold">
                                          <p:stCondLst>
                                            <p:cond delay="0"/>
                                          </p:stCondLst>
                                        </p:cTn>
                                        <p:tgtEl>
                                          <p:spTgt spid="6">
                                            <p:txEl>
                                              <p:pRg st="1" end="1"/>
                                            </p:txEl>
                                          </p:spTgt>
                                        </p:tgtEl>
                                        <p:attrNameLst>
                                          <p:attrName>style.visibility</p:attrName>
                                        </p:attrNameLst>
                                      </p:cBhvr>
                                      <p:to>
                                        <p:strVal val="visible"/>
                                      </p:to>
                                    </p:set>
                                  </p:childTnLst>
                                </p:cTn>
                              </p:par>
                              <p:par>
                                <p:cTn id="15" presetID="1" presetClass="entr" fill="hold" nodeType="withEffect">
                                  <p:stCondLst>
                                    <p:cond delay="0"/>
                                  </p:stCondLst>
                                  <p:childTnLst>
                                    <p:set>
                                      <p:cBhvr additive="repl">
                                        <p:cTn id="1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r>
              <a:rPr lang="en-US"/>
              <a:t>CPSC 322, Lecture 30</a:t>
            </a:r>
          </a:p>
        </p:txBody>
      </p:sp>
      <p:sp>
        <p:nvSpPr>
          <p:cNvPr id="8" name="Slide Number Placeholder 5"/>
          <p:cNvSpPr>
            <a:spLocks noGrp="1"/>
          </p:cNvSpPr>
          <p:nvPr>
            <p:ph type="sldNum" sz="quarter" idx="12"/>
          </p:nvPr>
        </p:nvSpPr>
        <p:spPr/>
        <p:txBody>
          <a:bodyPr/>
          <a:lstStyle/>
          <a:p>
            <a:pPr>
              <a:defRPr/>
            </a:pPr>
            <a:r>
              <a:rPr lang="en-US"/>
              <a:t>Slide </a:t>
            </a:r>
            <a:fld id="{417C6BBE-380F-4010-B606-B519A195CAE8}" type="slidenum">
              <a:rPr lang="en-US"/>
              <a:pPr>
                <a:defRPr/>
              </a:pPr>
              <a:t>7</a:t>
            </a:fld>
            <a:endParaRPr lang="en-US"/>
          </a:p>
        </p:txBody>
      </p:sp>
      <p:sp>
        <p:nvSpPr>
          <p:cNvPr id="5153" name="Rectangle 2"/>
          <p:cNvSpPr>
            <a:spLocks noGrp="1" noChangeArrowheads="1"/>
          </p:cNvSpPr>
          <p:nvPr>
            <p:ph type="title"/>
          </p:nvPr>
        </p:nvSpPr>
        <p:spPr>
          <a:xfrm>
            <a:off x="250825" y="152400"/>
            <a:ext cx="8588375" cy="1044575"/>
          </a:xfrm>
        </p:spPr>
        <p:txBody>
          <a:bodyPr/>
          <a:lstStyle/>
          <a:p>
            <a:pPr eaLnBrk="1" hangingPunct="1"/>
            <a:r>
              <a:rPr lang="en-US" sz="3200" b="0" smtClean="0"/>
              <a:t>Hidden Markov Model</a:t>
            </a:r>
            <a:br>
              <a:rPr lang="en-US" sz="3200" b="0" smtClean="0"/>
            </a:br>
            <a:endParaRPr lang="en-US" sz="3200" b="0" smtClean="0"/>
          </a:p>
        </p:txBody>
      </p:sp>
      <p:sp>
        <p:nvSpPr>
          <p:cNvPr id="5154" name="Rectangle 3"/>
          <p:cNvSpPr>
            <a:spLocks noChangeArrowheads="1"/>
          </p:cNvSpPr>
          <p:nvPr/>
        </p:nvSpPr>
        <p:spPr bwMode="auto">
          <a:xfrm>
            <a:off x="214313" y="3857625"/>
            <a:ext cx="8429625" cy="2214563"/>
          </a:xfrm>
          <a:prstGeom prst="rect">
            <a:avLst/>
          </a:prstGeom>
          <a:noFill/>
          <a:ln w="9525">
            <a:noFill/>
            <a:miter lim="800000"/>
            <a:headEnd/>
            <a:tailEnd/>
          </a:ln>
        </p:spPr>
        <p:txBody>
          <a:bodyPr/>
          <a:lstStyle/>
          <a:p>
            <a:pPr marL="342900" indent="-342900">
              <a:spcBef>
                <a:spcPct val="20000"/>
              </a:spcBef>
              <a:buFontTx/>
              <a:buChar char="•"/>
            </a:pPr>
            <a:r>
              <a:rPr lang="en-US" sz="2400" b="0" i="1">
                <a:latin typeface="Arial Unicode MS" pitchFamily="34" charset="-128"/>
              </a:rPr>
              <a:t>P </a:t>
            </a:r>
            <a:r>
              <a:rPr lang="en-US" sz="2400" b="0">
                <a:latin typeface="Arial Unicode MS" pitchFamily="34" charset="-128"/>
              </a:rPr>
              <a:t>(</a:t>
            </a:r>
            <a:r>
              <a:rPr lang="en-US" sz="2400" b="0" i="1">
                <a:latin typeface="Arial Unicode MS" pitchFamily="34" charset="-128"/>
              </a:rPr>
              <a:t>S</a:t>
            </a:r>
            <a:r>
              <a:rPr lang="en-US" sz="2400" b="0" i="1" baseline="-25000">
                <a:latin typeface="Arial Unicode MS" pitchFamily="34" charset="-128"/>
              </a:rPr>
              <a:t>0</a:t>
            </a:r>
            <a:r>
              <a:rPr lang="en-US" sz="2400" b="0">
                <a:latin typeface="Arial Unicode MS" pitchFamily="34" charset="-128"/>
              </a:rPr>
              <a:t>) specifies initial conditions</a:t>
            </a:r>
          </a:p>
          <a:p>
            <a:pPr marL="342900" indent="-342900">
              <a:spcBef>
                <a:spcPct val="20000"/>
              </a:spcBef>
              <a:buFontTx/>
              <a:buChar char="•"/>
            </a:pPr>
            <a:endParaRPr lang="en-US" sz="2400" b="0">
              <a:latin typeface="Arial Unicode MS" pitchFamily="34" charset="-128"/>
            </a:endParaRPr>
          </a:p>
          <a:p>
            <a:pPr marL="342900" indent="-342900">
              <a:spcBef>
                <a:spcPct val="20000"/>
              </a:spcBef>
              <a:buFontTx/>
              <a:buChar char="•"/>
            </a:pPr>
            <a:r>
              <a:rPr lang="en-US" sz="2400" b="0" i="1">
                <a:latin typeface="Arial Unicode MS" pitchFamily="34" charset="-128"/>
              </a:rPr>
              <a:t>P </a:t>
            </a:r>
            <a:r>
              <a:rPr lang="en-US" sz="2400" b="0">
                <a:latin typeface="Arial Unicode MS" pitchFamily="34" charset="-128"/>
              </a:rPr>
              <a:t>(</a:t>
            </a:r>
            <a:r>
              <a:rPr lang="en-US" sz="2400" b="0" i="1">
                <a:latin typeface="Arial Unicode MS" pitchFamily="34" charset="-128"/>
              </a:rPr>
              <a:t>S</a:t>
            </a:r>
            <a:r>
              <a:rPr lang="en-US" sz="2400" b="0" i="1" baseline="-25000">
                <a:latin typeface="Arial Unicode MS" pitchFamily="34" charset="-128"/>
              </a:rPr>
              <a:t>t+1</a:t>
            </a:r>
            <a:r>
              <a:rPr lang="en-US" sz="2400" b="0">
                <a:latin typeface="Arial Unicode MS" pitchFamily="34" charset="-128"/>
              </a:rPr>
              <a:t>|</a:t>
            </a:r>
            <a:r>
              <a:rPr lang="en-US" sz="2400" b="0" i="1">
                <a:latin typeface="Arial Unicode MS" pitchFamily="34" charset="-128"/>
              </a:rPr>
              <a:t>S</a:t>
            </a:r>
            <a:r>
              <a:rPr lang="en-US" sz="2400" b="0" i="1" baseline="-25000">
                <a:latin typeface="Arial Unicode MS" pitchFamily="34" charset="-128"/>
              </a:rPr>
              <a:t>t</a:t>
            </a:r>
            <a:r>
              <a:rPr lang="en-US" sz="2400" b="0">
                <a:latin typeface="Arial Unicode MS" pitchFamily="34" charset="-128"/>
              </a:rPr>
              <a:t>) specifies the dynamics</a:t>
            </a:r>
          </a:p>
          <a:p>
            <a:pPr marL="342900" indent="-342900">
              <a:spcBef>
                <a:spcPct val="20000"/>
              </a:spcBef>
              <a:buFontTx/>
              <a:buChar char="•"/>
            </a:pPr>
            <a:endParaRPr lang="en-US" sz="2400" b="0">
              <a:latin typeface="Arial Unicode MS" pitchFamily="34" charset="-128"/>
            </a:endParaRPr>
          </a:p>
          <a:p>
            <a:pPr marL="342900" indent="-342900">
              <a:spcBef>
                <a:spcPct val="20000"/>
              </a:spcBef>
              <a:buFontTx/>
              <a:buChar char="•"/>
            </a:pPr>
            <a:r>
              <a:rPr lang="en-US" sz="2400" b="0" i="1">
                <a:latin typeface="Arial Unicode MS" pitchFamily="34" charset="-128"/>
              </a:rPr>
              <a:t>P </a:t>
            </a:r>
            <a:r>
              <a:rPr lang="en-US" sz="2400" b="0">
                <a:latin typeface="Arial Unicode MS" pitchFamily="34" charset="-128"/>
              </a:rPr>
              <a:t>(</a:t>
            </a:r>
            <a:r>
              <a:rPr lang="en-US" sz="2400" b="0" i="1">
                <a:latin typeface="Arial Unicode MS" pitchFamily="34" charset="-128"/>
              </a:rPr>
              <a:t>O</a:t>
            </a:r>
            <a:r>
              <a:rPr lang="en-US" sz="2400" b="0" i="1" baseline="-25000">
                <a:latin typeface="Arial Unicode MS" pitchFamily="34" charset="-128"/>
              </a:rPr>
              <a:t>t </a:t>
            </a:r>
            <a:r>
              <a:rPr lang="en-US" sz="2400" b="0">
                <a:latin typeface="Arial Unicode MS" pitchFamily="34" charset="-128"/>
              </a:rPr>
              <a:t>|</a:t>
            </a:r>
            <a:r>
              <a:rPr lang="en-US" sz="2400" b="0" i="1">
                <a:latin typeface="Arial Unicode MS" pitchFamily="34" charset="-128"/>
              </a:rPr>
              <a:t>S</a:t>
            </a:r>
            <a:r>
              <a:rPr lang="en-US" sz="2400" b="0" i="1" baseline="-25000">
                <a:latin typeface="Arial Unicode MS" pitchFamily="34" charset="-128"/>
              </a:rPr>
              <a:t>t</a:t>
            </a:r>
            <a:r>
              <a:rPr lang="en-US" sz="2400" b="0">
                <a:latin typeface="Arial Unicode MS" pitchFamily="34" charset="-128"/>
              </a:rPr>
              <a:t>) specifies the sensor model</a:t>
            </a:r>
          </a:p>
          <a:p>
            <a:pPr marL="342900" indent="-342900">
              <a:spcBef>
                <a:spcPct val="20000"/>
              </a:spcBef>
              <a:buFontTx/>
              <a:buChar char="•"/>
            </a:pPr>
            <a:endParaRPr lang="en-US" sz="2400" b="0">
              <a:latin typeface="Arial Unicode MS" pitchFamily="34" charset="-128"/>
            </a:endParaRPr>
          </a:p>
          <a:p>
            <a:pPr marL="342900" indent="-342900">
              <a:spcBef>
                <a:spcPct val="20000"/>
              </a:spcBef>
              <a:buFontTx/>
              <a:buChar char="•"/>
            </a:pPr>
            <a:endParaRPr lang="en-US" sz="2400" b="0">
              <a:latin typeface="Arial Unicode MS" pitchFamily="34" charset="-128"/>
            </a:endParaRPr>
          </a:p>
          <a:p>
            <a:pPr marL="342900" indent="-342900">
              <a:spcBef>
                <a:spcPct val="20000"/>
              </a:spcBef>
              <a:buFontTx/>
              <a:buChar char="•"/>
            </a:pPr>
            <a:endParaRPr lang="en-US" b="0">
              <a:latin typeface="Arial Unicode MS" pitchFamily="34" charset="-128"/>
            </a:endParaRPr>
          </a:p>
        </p:txBody>
      </p:sp>
      <p:sp>
        <p:nvSpPr>
          <p:cNvPr id="5155" name="Rectangle 4"/>
          <p:cNvSpPr>
            <a:spLocks noChangeArrowheads="1"/>
          </p:cNvSpPr>
          <p:nvPr/>
        </p:nvSpPr>
        <p:spPr bwMode="auto">
          <a:xfrm>
            <a:off x="214313" y="642938"/>
            <a:ext cx="8458200" cy="2303462"/>
          </a:xfrm>
          <a:prstGeom prst="rect">
            <a:avLst/>
          </a:prstGeom>
          <a:noFill/>
          <a:ln w="9525">
            <a:noFill/>
            <a:miter lim="800000"/>
            <a:headEnd/>
            <a:tailEnd/>
          </a:ln>
        </p:spPr>
        <p:txBody>
          <a:bodyPr/>
          <a:lstStyle/>
          <a:p>
            <a:pPr marL="342900" indent="-342900">
              <a:spcBef>
                <a:spcPct val="20000"/>
              </a:spcBef>
              <a:buFontTx/>
              <a:buChar char="•"/>
            </a:pPr>
            <a:r>
              <a:rPr lang="en-US" sz="2400" b="0">
                <a:latin typeface="Arial Unicode MS" pitchFamily="34" charset="-128"/>
              </a:rPr>
              <a:t>A </a:t>
            </a:r>
            <a:r>
              <a:rPr lang="en-US" sz="2400" b="0">
                <a:solidFill>
                  <a:schemeClr val="accent2"/>
                </a:solidFill>
                <a:latin typeface="Arial Unicode MS" pitchFamily="34" charset="-128"/>
              </a:rPr>
              <a:t>Hidden Markov Model (HMM)</a:t>
            </a:r>
            <a:r>
              <a:rPr lang="en-US" sz="2400" b="0">
                <a:latin typeface="Arial Unicode MS" pitchFamily="34" charset="-128"/>
              </a:rPr>
              <a:t> starts with a Markov chain, and adds a noisy observation about the state at each time step:</a:t>
            </a:r>
          </a:p>
          <a:p>
            <a:pPr marL="342900" indent="-342900">
              <a:spcBef>
                <a:spcPct val="20000"/>
              </a:spcBef>
              <a:buFontTx/>
              <a:buChar char="•"/>
            </a:pPr>
            <a:endParaRPr lang="en-US" b="0">
              <a:latin typeface="Arial Unicode MS" pitchFamily="34" charset="-128"/>
            </a:endParaRPr>
          </a:p>
          <a:p>
            <a:pPr marL="342900" indent="-342900">
              <a:spcBef>
                <a:spcPct val="20000"/>
              </a:spcBef>
              <a:buFontTx/>
              <a:buChar char="•"/>
            </a:pPr>
            <a:endParaRPr lang="en-US" sz="2400" b="0">
              <a:latin typeface="Arial Unicode MS" pitchFamily="34" charset="-128"/>
            </a:endParaRPr>
          </a:p>
          <a:p>
            <a:pPr marL="342900" indent="-342900">
              <a:spcBef>
                <a:spcPct val="20000"/>
              </a:spcBef>
            </a:pPr>
            <a:endParaRPr lang="en-US" b="0">
              <a:latin typeface="Arial Unicode MS" pitchFamily="34" charset="-128"/>
            </a:endParaRPr>
          </a:p>
        </p:txBody>
      </p:sp>
      <p:pic>
        <p:nvPicPr>
          <p:cNvPr id="5156" name="Picture 5"/>
          <p:cNvPicPr>
            <a:picLocks noChangeAspect="1" noChangeArrowheads="1"/>
          </p:cNvPicPr>
          <p:nvPr/>
        </p:nvPicPr>
        <p:blipFill>
          <a:blip r:embed="rId4" cstate="print"/>
          <a:srcRect/>
          <a:stretch>
            <a:fillRect/>
          </a:stretch>
        </p:blipFill>
        <p:spPr bwMode="auto">
          <a:xfrm>
            <a:off x="0" y="1857375"/>
            <a:ext cx="6215063" cy="1895475"/>
          </a:xfrm>
          <a:prstGeom prst="rect">
            <a:avLst/>
          </a:prstGeom>
          <a:noFill/>
          <a:ln w="9525" algn="ctr">
            <a:noFill/>
            <a:miter lim="800000"/>
            <a:headEnd/>
            <a:tailEnd/>
          </a:ln>
        </p:spPr>
      </p:pic>
      <p:sp>
        <p:nvSpPr>
          <p:cNvPr id="5157" name="Rectangle 3"/>
          <p:cNvSpPr>
            <a:spLocks noChangeArrowheads="1"/>
          </p:cNvSpPr>
          <p:nvPr/>
        </p:nvSpPr>
        <p:spPr bwMode="auto">
          <a:xfrm>
            <a:off x="6072188" y="2000250"/>
            <a:ext cx="3071812" cy="1571625"/>
          </a:xfrm>
          <a:prstGeom prst="rect">
            <a:avLst/>
          </a:prstGeom>
          <a:noFill/>
          <a:ln w="9525">
            <a:noFill/>
            <a:miter lim="800000"/>
            <a:headEnd/>
            <a:tailEnd/>
          </a:ln>
        </p:spPr>
        <p:txBody>
          <a:bodyPr/>
          <a:lstStyle/>
          <a:p>
            <a:pPr marL="342900" indent="-342900">
              <a:spcBef>
                <a:spcPct val="20000"/>
              </a:spcBef>
              <a:buFontTx/>
              <a:buChar char="•"/>
            </a:pPr>
            <a:r>
              <a:rPr lang="en-US" sz="2400" b="0">
                <a:latin typeface="Arial Unicode MS" pitchFamily="34" charset="-128"/>
              </a:rPr>
              <a:t>|domain(S)| = </a:t>
            </a:r>
            <a:r>
              <a:rPr lang="en-US" sz="2400" b="0" i="1">
                <a:latin typeface="Arial Unicode MS" pitchFamily="34" charset="-128"/>
              </a:rPr>
              <a:t>k</a:t>
            </a:r>
          </a:p>
          <a:p>
            <a:pPr marL="342900" indent="-342900">
              <a:spcBef>
                <a:spcPct val="20000"/>
              </a:spcBef>
              <a:buFontTx/>
              <a:buChar char="•"/>
            </a:pPr>
            <a:endParaRPr lang="en-US" sz="2400" b="0">
              <a:latin typeface="Arial Unicode MS" pitchFamily="34" charset="-128"/>
            </a:endParaRPr>
          </a:p>
          <a:p>
            <a:pPr marL="342900" indent="-342900">
              <a:spcBef>
                <a:spcPct val="20000"/>
              </a:spcBef>
              <a:buFontTx/>
              <a:buChar char="•"/>
            </a:pPr>
            <a:r>
              <a:rPr lang="en-US" sz="2400" b="0">
                <a:latin typeface="Arial Unicode MS" pitchFamily="34" charset="-128"/>
              </a:rPr>
              <a:t>|domain(O)| = </a:t>
            </a:r>
            <a:r>
              <a:rPr lang="en-US" sz="2400" b="0" i="1">
                <a:latin typeface="Arial Unicode MS" pitchFamily="34" charset="-128"/>
              </a:rPr>
              <a:t>h</a:t>
            </a:r>
          </a:p>
          <a:p>
            <a:pPr marL="342900" indent="-342900">
              <a:spcBef>
                <a:spcPct val="20000"/>
              </a:spcBef>
              <a:buFontTx/>
              <a:buChar char="•"/>
            </a:pPr>
            <a:endParaRPr lang="en-US" sz="2400" b="0">
              <a:latin typeface="Arial Unicode MS" pitchFamily="34" charset="-128"/>
            </a:endParaRPr>
          </a:p>
          <a:p>
            <a:pPr marL="342900" indent="-342900">
              <a:spcBef>
                <a:spcPct val="20000"/>
              </a:spcBef>
              <a:buFontTx/>
              <a:buChar char="•"/>
            </a:pPr>
            <a:endParaRPr lang="en-US" sz="2400" b="0">
              <a:latin typeface="Arial Unicode MS" pitchFamily="34" charset="-128"/>
            </a:endParaRPr>
          </a:p>
          <a:p>
            <a:pPr marL="342900" indent="-342900">
              <a:spcBef>
                <a:spcPct val="20000"/>
              </a:spcBef>
              <a:buFontTx/>
              <a:buChar char="•"/>
            </a:pPr>
            <a:endParaRPr lang="en-US" b="0">
              <a:latin typeface="Arial Unicode MS" pitchFamily="34"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4"/>
          <p:cNvSpPr>
            <a:spLocks noGrp="1"/>
          </p:cNvSpPr>
          <p:nvPr>
            <p:ph type="ftr" sz="quarter" idx="11"/>
          </p:nvPr>
        </p:nvSpPr>
        <p:spPr/>
        <p:txBody>
          <a:bodyPr/>
          <a:lstStyle/>
          <a:p>
            <a:pPr>
              <a:defRPr/>
            </a:pPr>
            <a:r>
              <a:rPr lang="en-US" dirty="0"/>
              <a:t>CPSC 322, Lecture </a:t>
            </a:r>
            <a:r>
              <a:rPr lang="en-US" dirty="0" smtClean="0"/>
              <a:t>32</a:t>
            </a:r>
            <a:endParaRPr lang="en-US" dirty="0"/>
          </a:p>
        </p:txBody>
      </p:sp>
      <p:sp>
        <p:nvSpPr>
          <p:cNvPr id="10" name="Slide Number Placeholder 5"/>
          <p:cNvSpPr>
            <a:spLocks noGrp="1"/>
          </p:cNvSpPr>
          <p:nvPr>
            <p:ph type="sldNum" sz="quarter" idx="12"/>
          </p:nvPr>
        </p:nvSpPr>
        <p:spPr/>
        <p:txBody>
          <a:bodyPr/>
          <a:lstStyle/>
          <a:p>
            <a:pPr>
              <a:defRPr/>
            </a:pPr>
            <a:r>
              <a:rPr lang="en-US"/>
              <a:t>Slide </a:t>
            </a:r>
            <a:fld id="{80AF311C-2F39-4B7C-B7CA-36338279CCCB}" type="slidenum">
              <a:rPr lang="en-US"/>
              <a:pPr>
                <a:defRPr/>
              </a:pPr>
              <a:t>8</a:t>
            </a:fld>
            <a:endParaRPr lang="en-US"/>
          </a:p>
        </p:txBody>
      </p:sp>
      <p:sp>
        <p:nvSpPr>
          <p:cNvPr id="6157" name="Rectangle 2"/>
          <p:cNvSpPr>
            <a:spLocks noGrp="1" noChangeArrowheads="1"/>
          </p:cNvSpPr>
          <p:nvPr>
            <p:ph type="title"/>
          </p:nvPr>
        </p:nvSpPr>
        <p:spPr>
          <a:xfrm>
            <a:off x="-158750" y="188913"/>
            <a:ext cx="9396413" cy="685800"/>
          </a:xfrm>
        </p:spPr>
        <p:txBody>
          <a:bodyPr/>
          <a:lstStyle/>
          <a:p>
            <a:pPr eaLnBrk="1" hangingPunct="1"/>
            <a:r>
              <a:rPr lang="en-US" smtClean="0"/>
              <a:t>Example: </a:t>
            </a:r>
            <a:r>
              <a:rPr lang="en-US" sz="3200" smtClean="0"/>
              <a:t>Localization for “Pushed around” Robot</a:t>
            </a:r>
          </a:p>
        </p:txBody>
      </p:sp>
      <p:sp>
        <p:nvSpPr>
          <p:cNvPr id="6158" name="Rectangle 3"/>
          <p:cNvSpPr>
            <a:spLocks noGrp="1" noChangeArrowheads="1"/>
          </p:cNvSpPr>
          <p:nvPr>
            <p:ph type="body" idx="1"/>
          </p:nvPr>
        </p:nvSpPr>
        <p:spPr>
          <a:xfrm>
            <a:off x="0" y="1071563"/>
            <a:ext cx="9144000" cy="2911475"/>
          </a:xfrm>
        </p:spPr>
        <p:txBody>
          <a:bodyPr/>
          <a:lstStyle/>
          <a:p>
            <a:pPr eaLnBrk="1" hangingPunct="1">
              <a:buFontTx/>
              <a:buChar char="•"/>
            </a:pPr>
            <a:r>
              <a:rPr lang="en-US" b="1" smtClean="0"/>
              <a:t>Localization</a:t>
            </a:r>
            <a:r>
              <a:rPr lang="en-US" smtClean="0"/>
              <a:t> (where am I?) is a fundamental problem in robotics</a:t>
            </a:r>
          </a:p>
          <a:p>
            <a:pPr eaLnBrk="1" hangingPunct="1">
              <a:buFontTx/>
              <a:buChar char="•"/>
            </a:pPr>
            <a:r>
              <a:rPr lang="en-US" smtClean="0"/>
              <a:t>Suppose a robot is in a circular corridor with 16 locations</a:t>
            </a:r>
          </a:p>
        </p:txBody>
      </p:sp>
      <p:sp>
        <p:nvSpPr>
          <p:cNvPr id="30726" name="Rectangle 6"/>
          <p:cNvSpPr>
            <a:spLocks noChangeArrowheads="1"/>
          </p:cNvSpPr>
          <p:nvPr/>
        </p:nvSpPr>
        <p:spPr bwMode="auto">
          <a:xfrm>
            <a:off x="285750" y="3714750"/>
            <a:ext cx="8429625" cy="2071688"/>
          </a:xfrm>
          <a:prstGeom prst="rect">
            <a:avLst/>
          </a:prstGeom>
          <a:noFill/>
          <a:ln w="9525">
            <a:noFill/>
            <a:miter lim="800000"/>
            <a:headEnd/>
            <a:tailEnd/>
          </a:ln>
        </p:spPr>
        <p:txBody>
          <a:bodyPr/>
          <a:lstStyle/>
          <a:p>
            <a:pPr marL="342900" indent="-342900">
              <a:spcBef>
                <a:spcPct val="20000"/>
              </a:spcBef>
              <a:buFontTx/>
              <a:buChar char="•"/>
            </a:pPr>
            <a:r>
              <a:rPr lang="en-US" sz="2400" b="0">
                <a:latin typeface="Arial Unicode MS" pitchFamily="34" charset="-128"/>
              </a:rPr>
              <a:t>There are four doors at positions: 2, 4, 7, 11</a:t>
            </a:r>
          </a:p>
          <a:p>
            <a:pPr marL="342900" indent="-342900">
              <a:spcBef>
                <a:spcPct val="20000"/>
              </a:spcBef>
              <a:buFontTx/>
              <a:buChar char="•"/>
            </a:pPr>
            <a:r>
              <a:rPr lang="en-US" sz="2400" b="0">
                <a:latin typeface="Arial Unicode MS" pitchFamily="34" charset="-128"/>
              </a:rPr>
              <a:t>The Robot initially doesn’t know where it is</a:t>
            </a:r>
          </a:p>
          <a:p>
            <a:pPr marL="342900" indent="-342900">
              <a:spcBef>
                <a:spcPct val="20000"/>
              </a:spcBef>
              <a:buFontTx/>
              <a:buChar char="•"/>
            </a:pPr>
            <a:r>
              <a:rPr lang="en-US" sz="2400" b="0">
                <a:latin typeface="Arial Unicode MS" pitchFamily="34" charset="-128"/>
              </a:rPr>
              <a:t>The Robot is pushed around. After a push it can stay in the same location, move left or right.</a:t>
            </a:r>
          </a:p>
          <a:p>
            <a:pPr marL="342900" indent="-342900">
              <a:spcBef>
                <a:spcPct val="20000"/>
              </a:spcBef>
              <a:buFontTx/>
              <a:buChar char="•"/>
            </a:pPr>
            <a:r>
              <a:rPr lang="en-US" sz="2400" b="0">
                <a:latin typeface="Arial Unicode MS" pitchFamily="34" charset="-128"/>
              </a:rPr>
              <a:t>The Robot has Noisy sensor  telling whether it is in front of a door </a:t>
            </a:r>
          </a:p>
          <a:p>
            <a:pPr marL="342900" indent="-342900">
              <a:spcBef>
                <a:spcPct val="20000"/>
              </a:spcBef>
            </a:pPr>
            <a:endParaRPr lang="en-US" sz="2400" b="0">
              <a:latin typeface="Arial Unicode MS" pitchFamily="34" charset="-128"/>
            </a:endParaRPr>
          </a:p>
        </p:txBody>
      </p:sp>
      <p:pic>
        <p:nvPicPr>
          <p:cNvPr id="6160" name="Picture 7"/>
          <p:cNvPicPr>
            <a:picLocks noChangeAspect="1" noChangeArrowheads="1"/>
          </p:cNvPicPr>
          <p:nvPr/>
        </p:nvPicPr>
        <p:blipFill>
          <a:blip r:embed="rId4" cstate="print"/>
          <a:srcRect/>
          <a:stretch>
            <a:fillRect/>
          </a:stretch>
        </p:blipFill>
        <p:spPr bwMode="auto">
          <a:xfrm>
            <a:off x="2078038" y="2643188"/>
            <a:ext cx="7065962" cy="811212"/>
          </a:xfrm>
          <a:prstGeom prst="rect">
            <a:avLst/>
          </a:prstGeom>
          <a:noFill/>
          <a:ln w="9525" algn="ctr">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4"/>
          <p:cNvSpPr>
            <a:spLocks noGrp="1"/>
          </p:cNvSpPr>
          <p:nvPr>
            <p:ph type="ftr" sz="quarter" idx="11"/>
          </p:nvPr>
        </p:nvSpPr>
        <p:spPr/>
        <p:txBody>
          <a:bodyPr/>
          <a:lstStyle/>
          <a:p>
            <a:pPr>
              <a:defRPr/>
            </a:pPr>
            <a:r>
              <a:rPr lang="en-US" dirty="0"/>
              <a:t>CPSC 322, Lecture </a:t>
            </a:r>
            <a:r>
              <a:rPr lang="en-US" dirty="0" smtClean="0"/>
              <a:t>32</a:t>
            </a:r>
            <a:endParaRPr lang="en-US" dirty="0"/>
          </a:p>
        </p:txBody>
      </p:sp>
      <p:sp>
        <p:nvSpPr>
          <p:cNvPr id="11" name="Slide Number Placeholder 5"/>
          <p:cNvSpPr>
            <a:spLocks noGrp="1"/>
          </p:cNvSpPr>
          <p:nvPr>
            <p:ph type="sldNum" sz="quarter" idx="12"/>
          </p:nvPr>
        </p:nvSpPr>
        <p:spPr/>
        <p:txBody>
          <a:bodyPr/>
          <a:lstStyle/>
          <a:p>
            <a:pPr>
              <a:defRPr/>
            </a:pPr>
            <a:r>
              <a:rPr lang="en-US"/>
              <a:t>Slide </a:t>
            </a:r>
            <a:fld id="{C7D86EBB-2287-41DA-BD2A-8D58E8542CBE}" type="slidenum">
              <a:rPr lang="en-US"/>
              <a:pPr>
                <a:defRPr/>
              </a:pPr>
              <a:t>9</a:t>
            </a:fld>
            <a:endParaRPr lang="en-US"/>
          </a:p>
        </p:txBody>
      </p:sp>
      <p:sp>
        <p:nvSpPr>
          <p:cNvPr id="7207" name="Rectangle 2"/>
          <p:cNvSpPr>
            <a:spLocks noGrp="1" noChangeArrowheads="1"/>
          </p:cNvSpPr>
          <p:nvPr>
            <p:ph type="title"/>
          </p:nvPr>
        </p:nvSpPr>
        <p:spPr>
          <a:xfrm>
            <a:off x="-158750" y="188913"/>
            <a:ext cx="9396413" cy="685800"/>
          </a:xfrm>
        </p:spPr>
        <p:txBody>
          <a:bodyPr/>
          <a:lstStyle/>
          <a:p>
            <a:pPr eaLnBrk="1" hangingPunct="1"/>
            <a:r>
              <a:rPr lang="en-US" sz="3200" smtClean="0"/>
              <a:t>This scenario can be represented as…</a:t>
            </a:r>
          </a:p>
        </p:txBody>
      </p:sp>
      <p:sp>
        <p:nvSpPr>
          <p:cNvPr id="7208" name="Rectangle 6"/>
          <p:cNvSpPr>
            <a:spLocks noChangeArrowheads="1"/>
          </p:cNvSpPr>
          <p:nvPr/>
        </p:nvSpPr>
        <p:spPr bwMode="auto">
          <a:xfrm>
            <a:off x="0" y="2643188"/>
            <a:ext cx="9144000" cy="1000125"/>
          </a:xfrm>
          <a:prstGeom prst="rect">
            <a:avLst/>
          </a:prstGeom>
          <a:noFill/>
          <a:ln w="9525">
            <a:noFill/>
            <a:miter lim="800000"/>
            <a:headEnd/>
            <a:tailEnd/>
          </a:ln>
        </p:spPr>
        <p:txBody>
          <a:bodyPr/>
          <a:lstStyle/>
          <a:p>
            <a:pPr marL="342900" indent="-342900">
              <a:spcBef>
                <a:spcPct val="20000"/>
              </a:spcBef>
              <a:buFontTx/>
              <a:buChar char="•"/>
            </a:pPr>
            <a:r>
              <a:rPr lang="en-US" sz="2400">
                <a:latin typeface="Arial Unicode MS" pitchFamily="34" charset="-128"/>
              </a:rPr>
              <a:t>Example Stochastic Dynamics</a:t>
            </a:r>
            <a:r>
              <a:rPr lang="en-US" sz="2400" b="0">
                <a:latin typeface="Arial Unicode MS" pitchFamily="34" charset="-128"/>
              </a:rPr>
              <a:t>: when pushed, it stays in the same location p=0.2, moves left or right with equal probability</a:t>
            </a:r>
          </a:p>
          <a:p>
            <a:pPr marL="342900" indent="-342900">
              <a:spcBef>
                <a:spcPct val="20000"/>
              </a:spcBef>
            </a:pPr>
            <a:endParaRPr lang="en-US" sz="2400" b="0">
              <a:latin typeface="Arial Unicode MS" pitchFamily="34" charset="-128"/>
            </a:endParaRPr>
          </a:p>
        </p:txBody>
      </p:sp>
      <p:pic>
        <p:nvPicPr>
          <p:cNvPr id="7209" name="Picture 7"/>
          <p:cNvPicPr>
            <a:picLocks noChangeAspect="1" noChangeArrowheads="1"/>
          </p:cNvPicPr>
          <p:nvPr/>
        </p:nvPicPr>
        <p:blipFill>
          <a:blip r:embed="rId4" cstate="print"/>
          <a:srcRect/>
          <a:stretch>
            <a:fillRect/>
          </a:stretch>
        </p:blipFill>
        <p:spPr bwMode="auto">
          <a:xfrm>
            <a:off x="4959350" y="1285875"/>
            <a:ext cx="4184650" cy="481013"/>
          </a:xfrm>
          <a:prstGeom prst="rect">
            <a:avLst/>
          </a:prstGeom>
          <a:noFill/>
          <a:ln w="9525" algn="ctr">
            <a:noFill/>
            <a:miter lim="800000"/>
            <a:headEnd/>
            <a:tailEnd/>
          </a:ln>
        </p:spPr>
      </p:pic>
      <p:sp>
        <p:nvSpPr>
          <p:cNvPr id="7210" name="Rectangle 12"/>
          <p:cNvSpPr>
            <a:spLocks noChangeArrowheads="1"/>
          </p:cNvSpPr>
          <p:nvPr/>
        </p:nvSpPr>
        <p:spPr bwMode="auto">
          <a:xfrm>
            <a:off x="214313" y="3714750"/>
            <a:ext cx="2449512" cy="561975"/>
          </a:xfrm>
          <a:prstGeom prst="rect">
            <a:avLst/>
          </a:prstGeom>
          <a:noFill/>
          <a:ln w="9525">
            <a:noFill/>
            <a:miter lim="800000"/>
            <a:headEnd/>
            <a:tailEnd/>
          </a:ln>
        </p:spPr>
        <p:txBody>
          <a:bodyPr/>
          <a:lstStyle/>
          <a:p>
            <a:pPr marL="342900" indent="-342900">
              <a:spcBef>
                <a:spcPct val="20000"/>
              </a:spcBef>
            </a:pPr>
            <a:r>
              <a:rPr lang="en-US" sz="2400" b="0" i="1">
                <a:latin typeface="Arial Unicode MS" pitchFamily="34" charset="-128"/>
              </a:rPr>
              <a:t>P(Loc</a:t>
            </a:r>
            <a:r>
              <a:rPr lang="en-US" sz="2400" b="0" i="1" baseline="-25000">
                <a:latin typeface="Arial Unicode MS" pitchFamily="34" charset="-128"/>
              </a:rPr>
              <a:t>t + 1 </a:t>
            </a:r>
            <a:r>
              <a:rPr lang="en-US" sz="2400" b="0" i="1">
                <a:latin typeface="Arial Unicode MS" pitchFamily="34" charset="-128"/>
              </a:rPr>
              <a:t>| Loc </a:t>
            </a:r>
            <a:r>
              <a:rPr lang="en-US" sz="2400" b="0" i="1" baseline="-25000">
                <a:latin typeface="Arial Unicode MS" pitchFamily="34" charset="-128"/>
              </a:rPr>
              <a:t>t</a:t>
            </a:r>
            <a:r>
              <a:rPr lang="en-US" sz="2400" b="0" i="1">
                <a:latin typeface="Arial Unicode MS" pitchFamily="34" charset="-128"/>
              </a:rPr>
              <a:t>)</a:t>
            </a:r>
          </a:p>
          <a:p>
            <a:pPr marL="342900" indent="-342900">
              <a:spcBef>
                <a:spcPct val="20000"/>
              </a:spcBef>
            </a:pPr>
            <a:endParaRPr lang="en-US" sz="2400" b="0" i="1">
              <a:latin typeface="Arial Unicode MS" pitchFamily="34" charset="-128"/>
            </a:endParaRPr>
          </a:p>
        </p:txBody>
      </p:sp>
      <p:sp>
        <p:nvSpPr>
          <p:cNvPr id="7211" name="Rectangle 6"/>
          <p:cNvSpPr>
            <a:spLocks noChangeArrowheads="1"/>
          </p:cNvSpPr>
          <p:nvPr/>
        </p:nvSpPr>
        <p:spPr bwMode="auto">
          <a:xfrm>
            <a:off x="0" y="2786063"/>
            <a:ext cx="7526338" cy="561975"/>
          </a:xfrm>
          <a:prstGeom prst="rect">
            <a:avLst/>
          </a:prstGeom>
          <a:noFill/>
          <a:ln w="9525">
            <a:noFill/>
            <a:miter lim="800000"/>
            <a:headEnd/>
            <a:tailEnd/>
          </a:ln>
        </p:spPr>
        <p:txBody>
          <a:bodyPr/>
          <a:lstStyle/>
          <a:p>
            <a:pPr marL="342900" indent="-342900">
              <a:spcBef>
                <a:spcPct val="20000"/>
              </a:spcBef>
            </a:pPr>
            <a:endParaRPr lang="en-US" sz="2400" b="0">
              <a:latin typeface="Arial Unicode MS" pitchFamily="34" charset="-128"/>
            </a:endParaRPr>
          </a:p>
        </p:txBody>
      </p:sp>
      <p:sp>
        <p:nvSpPr>
          <p:cNvPr id="7212" name="Rectangle 12"/>
          <p:cNvSpPr>
            <a:spLocks noChangeArrowheads="1"/>
          </p:cNvSpPr>
          <p:nvPr/>
        </p:nvSpPr>
        <p:spPr bwMode="auto">
          <a:xfrm>
            <a:off x="285750" y="5572125"/>
            <a:ext cx="2449513" cy="561975"/>
          </a:xfrm>
          <a:prstGeom prst="rect">
            <a:avLst/>
          </a:prstGeom>
          <a:noFill/>
          <a:ln w="9525">
            <a:noFill/>
            <a:miter lim="800000"/>
            <a:headEnd/>
            <a:tailEnd/>
          </a:ln>
        </p:spPr>
        <p:txBody>
          <a:bodyPr/>
          <a:lstStyle/>
          <a:p>
            <a:pPr marL="342900" indent="-342900">
              <a:spcBef>
                <a:spcPct val="20000"/>
              </a:spcBef>
            </a:pPr>
            <a:r>
              <a:rPr lang="en-US" sz="2400" b="0" i="1" dirty="0" smtClean="0">
                <a:latin typeface="Arial Unicode MS" pitchFamily="34" charset="-128"/>
              </a:rPr>
              <a:t>P(Loc</a:t>
            </a:r>
            <a:r>
              <a:rPr lang="en-US" sz="2400" b="0" i="1" baseline="-25000" dirty="0" smtClean="0">
                <a:latin typeface="Arial Unicode MS" pitchFamily="34" charset="-128"/>
              </a:rPr>
              <a:t>1</a:t>
            </a:r>
            <a:r>
              <a:rPr lang="en-US" sz="2400" b="0" i="1" dirty="0" smtClean="0">
                <a:latin typeface="Arial Unicode MS" pitchFamily="34" charset="-128"/>
              </a:rPr>
              <a:t>)</a:t>
            </a:r>
            <a:endParaRPr lang="en-US" sz="2400" b="0" i="1" dirty="0">
              <a:latin typeface="Arial Unicode MS" pitchFamily="34" charset="-128"/>
            </a:endParaRPr>
          </a:p>
          <a:p>
            <a:pPr marL="342900" indent="-342900">
              <a:spcBef>
                <a:spcPct val="20000"/>
              </a:spcBef>
            </a:pPr>
            <a:endParaRPr lang="en-US" sz="2400" b="0" i="1" dirty="0">
              <a:latin typeface="Arial Unicode MS"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Default Design">
      <a:majorFont>
        <a:latin typeface="Arial Unicode MS"/>
        <a:ea typeface=""/>
        <a:cs typeface=""/>
      </a:majorFont>
      <a:minorFont>
        <a:latin typeface="Arial Unicode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31716</TotalTime>
  <Words>1460</Words>
  <Application>Microsoft Office PowerPoint</Application>
  <PresentationFormat>On-screen Show (4:3)</PresentationFormat>
  <Paragraphs>243</Paragraphs>
  <Slides>22</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Times New Roman</vt:lpstr>
      <vt:lpstr>Arial</vt:lpstr>
      <vt:lpstr>Arial Unicode MS</vt:lpstr>
      <vt:lpstr>Wingdings</vt:lpstr>
      <vt:lpstr>Courier</vt:lpstr>
      <vt:lpstr>Default Design</vt:lpstr>
      <vt:lpstr>Slide 1</vt:lpstr>
      <vt:lpstr>Lecture Overview</vt:lpstr>
      <vt:lpstr>Answering Queries under Uncertainty</vt:lpstr>
      <vt:lpstr>Stationary Markov Chain (SMC)</vt:lpstr>
      <vt:lpstr>Lecture Overview</vt:lpstr>
      <vt:lpstr>How can we minimally extend Markov Chains?</vt:lpstr>
      <vt:lpstr>Hidden Markov Model </vt:lpstr>
      <vt:lpstr>Example: Localization for “Pushed around” Robot</vt:lpstr>
      <vt:lpstr>This scenario can be represented as…</vt:lpstr>
      <vt:lpstr>This scenario can be represented as…</vt:lpstr>
      <vt:lpstr>Useful inference in HMMs</vt:lpstr>
      <vt:lpstr>Example : Robot Localization</vt:lpstr>
      <vt:lpstr>Robot Localization Sensor and Dynamics Model</vt:lpstr>
      <vt:lpstr>Dynamics Model More Details</vt:lpstr>
      <vt:lpstr>Robot Localization additional sensor</vt:lpstr>
      <vt:lpstr>Slide 16</vt:lpstr>
      <vt:lpstr>Sample scenario to explore in demo</vt:lpstr>
      <vt:lpstr>HMMs have many other applications….</vt:lpstr>
      <vt:lpstr>Slide 19</vt:lpstr>
      <vt:lpstr>Learning Goals for today’s class</vt:lpstr>
      <vt:lpstr>Next week</vt:lpstr>
      <vt:lpstr>Next Class</vt:lpstr>
    </vt:vector>
  </TitlesOfParts>
  <Company>UBC Computer Sciences Department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conati</dc:creator>
  <cp:lastModifiedBy>Carenini</cp:lastModifiedBy>
  <cp:revision>717</cp:revision>
  <dcterms:created xsi:type="dcterms:W3CDTF">2000-08-26T02:46:38Z</dcterms:created>
  <dcterms:modified xsi:type="dcterms:W3CDTF">2010-04-07T23:29:46Z</dcterms:modified>
</cp:coreProperties>
</file>