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8" r:id="rId2"/>
    <p:sldId id="364" r:id="rId3"/>
    <p:sldId id="568" r:id="rId4"/>
    <p:sldId id="570" r:id="rId5"/>
    <p:sldId id="553" r:id="rId6"/>
    <p:sldId id="542" r:id="rId7"/>
    <p:sldId id="571" r:id="rId8"/>
    <p:sldId id="583" r:id="rId9"/>
    <p:sldId id="584" r:id="rId10"/>
    <p:sldId id="585" r:id="rId11"/>
    <p:sldId id="586" r:id="rId12"/>
    <p:sldId id="587" r:id="rId13"/>
    <p:sldId id="588" r:id="rId14"/>
    <p:sldId id="589" r:id="rId15"/>
    <p:sldId id="590" r:id="rId16"/>
    <p:sldId id="591" r:id="rId17"/>
    <p:sldId id="592" r:id="rId18"/>
    <p:sldId id="593" r:id="rId19"/>
    <p:sldId id="594" r:id="rId20"/>
    <p:sldId id="582" r:id="rId21"/>
    <p:sldId id="581" r:id="rId2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1" autoAdjust="0"/>
    <p:restoredTop sz="81326" autoAdjust="0"/>
  </p:normalViewPr>
  <p:slideViewPr>
    <p:cSldViewPr>
      <p:cViewPr>
        <p:scale>
          <a:sx n="66" d="100"/>
          <a:sy n="66" d="100"/>
        </p:scale>
        <p:origin x="-70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8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794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794" y="8818563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2B30B71-42B0-4E25-8153-D39C27C4B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fld id="{61D56EC7-8DA8-4D1C-977A-979AC9EA2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F9038-3F49-44EC-AE2B-985B167CD78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55CC8-266C-4EB5-A07D-49D6638798B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3958378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09D2A9B-BB53-4116-BDF0-9D262DFD273E}" type="slidenum">
              <a:rPr lang="en-GB" sz="1300" b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198813" algn="l"/>
                  <a:tab pos="3656013" algn="l"/>
                  <a:tab pos="4113213" algn="l"/>
                  <a:tab pos="4570413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0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0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3958378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1185295" y="703263"/>
            <a:ext cx="4614410" cy="34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7"/>
          <p:cNvSpPr>
            <a:spLocks noGrp="1" noChangeArrowheads="1"/>
          </p:cNvSpPr>
          <p:nvPr>
            <p:ph type="body"/>
          </p:nvPr>
        </p:nvSpPr>
        <p:spPr>
          <a:xfrm>
            <a:off x="930172" y="4410076"/>
            <a:ext cx="5123072" cy="4176713"/>
          </a:xfrm>
          <a:noFill/>
          <a:ln/>
        </p:spPr>
        <p:txBody>
          <a:bodyPr wrap="none" lIns="91431" tIns="45716" rIns="91431" bIns="45716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E53F8-7411-4EB7-84B7-BC72292F62C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3958378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B7FDF0F-BB8B-4FF7-A8DB-EB2EE326EF58}" type="slidenum">
              <a:rPr lang="en-GB" sz="1300" b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198813" algn="l"/>
                  <a:tab pos="3656013" algn="l"/>
                  <a:tab pos="4113213" algn="l"/>
                  <a:tab pos="4570413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0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0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3958378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1185295" y="703263"/>
            <a:ext cx="4614410" cy="34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7"/>
          <p:cNvSpPr>
            <a:spLocks noGrp="1" noChangeArrowheads="1"/>
          </p:cNvSpPr>
          <p:nvPr>
            <p:ph type="body"/>
          </p:nvPr>
        </p:nvSpPr>
        <p:spPr>
          <a:xfrm>
            <a:off x="930172" y="4410076"/>
            <a:ext cx="5123072" cy="4176713"/>
          </a:xfrm>
          <a:noFill/>
          <a:ln/>
        </p:spPr>
        <p:txBody>
          <a:bodyPr wrap="none" lIns="91431" tIns="45716" rIns="91431" bIns="45716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1CAABC-FD5E-4C95-ACCA-551E5EFF1B8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FD2037-AC40-4CDD-90DE-2382DCFF3A2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18" y="4410076"/>
            <a:ext cx="5587366" cy="4176713"/>
          </a:xfrm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C3C46A-C319-4800-9EBE-B648B8598B2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33D7A-D6A5-4761-9DF7-62EE88B3F45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Room in a bldg.</a:t>
            </a:r>
          </a:p>
          <a:p>
            <a:pPr eaLnBrk="1" hangingPunct="1"/>
            <a:r>
              <a:rPr lang="en-US" smtClean="0"/>
              <a:t>Room space</a:t>
            </a:r>
          </a:p>
          <a:p>
            <a:pPr eaLnBrk="1" hangingPunct="1"/>
            <a:r>
              <a:rPr lang="en-US" smtClean="0"/>
              <a:t>Room scope / opportunity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He is rooming with my friend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C8A87-2326-44C9-A406-701BCA25759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Most sentences/sequences will not appear or appear only once </a:t>
            </a:r>
            <a:r>
              <a:rPr lang="en-US" smtClean="0">
                <a:sym typeface="Wingdings" pitchFamily="2" charset="2"/>
              </a:rPr>
              <a:t></a:t>
            </a:r>
            <a:endParaRPr lang="en-US" smtClean="0"/>
          </a:p>
          <a:p>
            <a:pPr eaLnBrk="1" hangingPunct="1"/>
            <a:r>
              <a:rPr lang="en-US" smtClean="0"/>
              <a:t>At least your corpus should be &gt;&gt; than your sample space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3ED34A-65C9-4B83-82D8-CF7C89DAF66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Most sentences/sequences will not appear or appear only once </a:t>
            </a:r>
            <a:r>
              <a:rPr lang="en-US" smtClean="0">
                <a:sym typeface="Wingdings" pitchFamily="2" charset="2"/>
              </a:rPr>
              <a:t></a:t>
            </a:r>
            <a:endParaRPr lang="en-US" smtClean="0"/>
          </a:p>
          <a:p>
            <a:pPr eaLnBrk="1" hangingPunct="1"/>
            <a:r>
              <a:rPr lang="en-US" smtClean="0"/>
              <a:t>Standard Solution: decompose in a set of probabilities that are easier to estimate</a:t>
            </a:r>
          </a:p>
          <a:p>
            <a:pPr eaLnBrk="1" hangingPunct="1"/>
            <a:r>
              <a:rPr lang="en-US" smtClean="0"/>
              <a:t>So the probability of a sequence is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28179-43C2-416A-9872-7800CC98CEA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N-pairs in a corpus  is equal to the N-words in the corpus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44BCE939-51A0-47D3-8B0D-5DB7C21B5A8A}" type="slidenum">
              <a:rPr lang="en-US" smtClean="0"/>
              <a:pPr defTabSz="928688"/>
              <a:t>19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C2DEF-7A0A-42A6-B332-3736B33750E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F0631-1C0F-45CF-B7B5-37CF62DAA0B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9586A-5967-4F77-99ED-292FEA9A425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172" y="4410076"/>
            <a:ext cx="5124657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7BEFC919-8470-4778-99DA-2AA87B4CA85A}" type="slidenum">
              <a:rPr lang="en-US" smtClean="0"/>
              <a:pPr defTabSz="928688"/>
              <a:t>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 eaLnBrk="1" hangingPunct="1"/>
            <a:r>
              <a:rPr lang="en-US" smtClean="0"/>
              <a:t>R&amp;R Sys  Representation and reasoning Systems</a:t>
            </a:r>
          </a:p>
          <a:p>
            <a:pPr marL="227013" indent="-227013" eaLnBrk="1" hangingPunct="1"/>
            <a:r>
              <a:rPr lang="en-US" smtClean="0"/>
              <a:t>Each cell is a R&amp;R system</a:t>
            </a:r>
          </a:p>
          <a:p>
            <a:pPr marL="227013" indent="-227013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E8DF0A6A-E284-4CA1-8543-97F2711F5E0E}" type="slidenum">
              <a:rPr lang="en-US" smtClean="0"/>
              <a:pPr defTabSz="928688"/>
              <a:t>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05ECF-3B1C-4FC0-AB5B-6EF4E5BA76C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569CD-F711-4BB3-B5DA-F8C888F4F41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1177372" y="696914"/>
            <a:ext cx="4633426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Text Box 3"/>
          <p:cNvSpPr>
            <a:spLocks noGrp="1" noChangeArrowheads="1"/>
          </p:cNvSpPr>
          <p:nvPr>
            <p:ph type="body"/>
          </p:nvPr>
        </p:nvSpPr>
        <p:spPr>
          <a:xfrm>
            <a:off x="930172" y="4410076"/>
            <a:ext cx="5124657" cy="4176713"/>
          </a:xfrm>
          <a:noFill/>
          <a:ln/>
        </p:spPr>
        <p:txBody>
          <a:bodyPr lIns="92870" tIns="46435" rIns="92870" bIns="46435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 far we have only studied probabilistically models (Bnets) of static world</a:t>
            </a: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mtClean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what changes is my belief over the possible causes.</a:t>
            </a:r>
            <a:endParaRPr lang="en-GB" i="1" smtClean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3A8DF-0EB9-49D1-8DD1-90BCF09DD40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3958378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4CCFD8F-30CE-48ED-8C94-B4D4A67900EC}" type="slidenum">
              <a:rPr lang="en-GB" sz="1300" b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198813" algn="l"/>
                  <a:tab pos="3656013" algn="l"/>
                  <a:tab pos="4113213" algn="l"/>
                  <a:tab pos="4570413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0" y="8820151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 anchor="b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0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3958378" y="0"/>
            <a:ext cx="3025038" cy="461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870" tIns="46435" rIns="92870" bIns="46435"/>
          <a:lstStyle/>
          <a:p>
            <a:pPr algn="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98813" algn="l"/>
                <a:tab pos="3656013" algn="l"/>
                <a:tab pos="4113213" algn="l"/>
                <a:tab pos="4570413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1300" b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1185295" y="703263"/>
            <a:ext cx="4614410" cy="34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Text Box 7"/>
          <p:cNvSpPr>
            <a:spLocks noGrp="1" noChangeArrowheads="1"/>
          </p:cNvSpPr>
          <p:nvPr>
            <p:ph type="body"/>
          </p:nvPr>
        </p:nvSpPr>
        <p:spPr>
          <a:xfrm>
            <a:off x="930172" y="4410076"/>
            <a:ext cx="5123072" cy="4176713"/>
          </a:xfrm>
          <a:noFill/>
          <a:ln/>
        </p:spPr>
        <p:txBody>
          <a:bodyPr wrap="none" lIns="91431" tIns="45716" rIns="91431" bIns="45716" anchor="ctr"/>
          <a:lstStyle/>
          <a:p>
            <a:pPr eaLnBrk="1" hangingPunct="1"/>
            <a:r>
              <a:rPr lang="en-GB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DBN are an extension of Bayesian networks devised for reasoning under uncertainty in dynamic environments</a:t>
            </a:r>
          </a:p>
          <a:p>
            <a:pPr eaLnBrk="1" hangingPunct="1"/>
            <a:endParaRPr lang="en-GB" smtClean="0">
              <a:solidFill>
                <a:srgbClr val="000000"/>
              </a:solidFill>
            </a:endParaRPr>
          </a:p>
          <a:p>
            <a:pPr eaLnBrk="1" hangingPunct="1"/>
            <a:r>
              <a:rPr lang="en-GB" smtClean="0">
                <a:solidFill>
                  <a:srgbClr val="000000"/>
                </a:solidFill>
              </a:rPr>
              <a:t>This assumes discrete time; step size depends on problem</a:t>
            </a:r>
          </a:p>
          <a:p>
            <a:pPr lvl="1" eaLnBrk="1" hangingPunct="1"/>
            <a:r>
              <a:rPr lang="en-GB" smtClean="0">
                <a:solidFill>
                  <a:srgbClr val="000000"/>
                </a:solidFill>
              </a:rPr>
              <a:t>Notation: </a:t>
            </a:r>
            <a:r>
              <a:rPr lang="en-GB" i="1" smtClean="0">
                <a:solidFill>
                  <a:srgbClr val="000000"/>
                </a:solidFill>
              </a:rPr>
              <a:t>Xa:b = Xa , Xa+1,…, Xb-1 , Xb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3D754B-E1B1-464D-A7DE-6B0ECB602E0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FAA8F-9E16-422B-BC57-5F8129E3366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i="1" smtClean="0"/>
              <a:t>P </a:t>
            </a:r>
            <a:r>
              <a:rPr lang="en-US" sz="1000" smtClean="0"/>
              <a:t>(</a:t>
            </a:r>
            <a:r>
              <a:rPr lang="en-US" sz="1000" i="1" smtClean="0"/>
              <a:t>S</a:t>
            </a:r>
            <a:r>
              <a:rPr lang="en-US" sz="1000" i="1" baseline="-25000" smtClean="0"/>
              <a:t>t+1</a:t>
            </a:r>
            <a:r>
              <a:rPr lang="en-US" sz="1000" smtClean="0"/>
              <a:t>| </a:t>
            </a:r>
            <a:r>
              <a:rPr lang="en-US" sz="1000" i="1" smtClean="0"/>
              <a:t>S</a:t>
            </a:r>
            <a:r>
              <a:rPr lang="en-US" sz="1000" i="1" baseline="-25000" smtClean="0"/>
              <a:t>0</a:t>
            </a:r>
            <a:r>
              <a:rPr lang="en-US" sz="1000" smtClean="0"/>
              <a:t>,…,</a:t>
            </a:r>
            <a:r>
              <a:rPr lang="en-US" sz="1000" i="1" smtClean="0"/>
              <a:t>S</a:t>
            </a:r>
            <a:r>
              <a:rPr lang="en-US" sz="1000" i="1" baseline="-25000" smtClean="0"/>
              <a:t>t</a:t>
            </a:r>
            <a:r>
              <a:rPr lang="en-US" sz="1000" smtClean="0"/>
              <a:t>) = </a:t>
            </a:r>
            <a:r>
              <a:rPr lang="en-US" sz="1000" i="1" smtClean="0"/>
              <a:t>P </a:t>
            </a:r>
            <a:r>
              <a:rPr lang="en-US" sz="1000" smtClean="0"/>
              <a:t>(</a:t>
            </a:r>
            <a:r>
              <a:rPr lang="en-US" sz="1000" i="1" smtClean="0"/>
              <a:t>S</a:t>
            </a:r>
            <a:r>
              <a:rPr lang="en-US" sz="1000" i="1" baseline="-25000" smtClean="0"/>
              <a:t>t+1</a:t>
            </a:r>
            <a:r>
              <a:rPr lang="en-US" sz="1000" smtClean="0"/>
              <a:t>|</a:t>
            </a:r>
            <a:r>
              <a:rPr lang="en-US" sz="1000" i="1" smtClean="0"/>
              <a:t>S</a:t>
            </a:r>
            <a:r>
              <a:rPr lang="en-US" sz="1000" i="1" baseline="-25000" smtClean="0"/>
              <a:t>0</a:t>
            </a:r>
            <a:r>
              <a:rPr lang="en-US" sz="1000" smtClean="0"/>
              <a:t>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E2EDD5-398D-40E2-95F1-D87AE53DF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2FA53E-F18D-495E-BD3A-81E7EF149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F45916-D0E5-4165-9DEE-37B611A17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79DC4C-6C27-4B32-9BD7-91B181FA9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2730F3-9046-4EF3-B3FE-A31087828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73808-3032-4E44-9002-6163FB018E5F}" type="datetime1">
              <a:rPr lang="en-US"/>
              <a:pPr>
                <a:defRPr/>
              </a:pPr>
              <a:t>4/1/2010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CPSC503 Winter 2008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90F94-31D8-47CF-A484-E52608F7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113B79C-3C23-43AA-8D57-CE38794D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885F28-6914-4150-9FA6-F1D26CE39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535CC3-039E-4C5C-97F6-13C836A5B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D945CB-8D9C-414A-B8B9-186BF91DE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AE13DF-BC73-42D0-A57E-32550F669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372464-8F93-4894-8813-5581165CC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748281-45F8-4E09-B5A0-5890A2B18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146AD3-95AD-44C7-AA1E-76E8162A0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31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F63B5C2-792D-405D-9B82-0CDC73D50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1" r:id="rId2"/>
    <p:sldLayoutId id="2147483704" r:id="rId3"/>
    <p:sldLayoutId id="2147483705" r:id="rId4"/>
    <p:sldLayoutId id="2147483706" r:id="rId5"/>
    <p:sldLayoutId id="2147483707" r:id="rId6"/>
    <p:sldLayoutId id="2147483702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F38F403-5C3E-47C3-9284-00192E83461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0" y="1412875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latin typeface="Arial Unicode MS" pitchFamily="34" charset="-128"/>
              </a:rPr>
              <a:t>Probability and Time: Markov Models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latin typeface="Arial Unicode MS" pitchFamily="34" charset="-128"/>
              </a:rPr>
              <a:t>Computer Science cpsc322, Lecture 31</a:t>
            </a:r>
          </a:p>
          <a:p>
            <a:pPr algn="ctr">
              <a:spcBef>
                <a:spcPct val="50000"/>
              </a:spcBef>
            </a:pPr>
            <a:r>
              <a:rPr lang="en-US" i="1" dirty="0">
                <a:latin typeface="Arial Unicode MS" pitchFamily="34" charset="-128"/>
              </a:rPr>
              <a:t>(Textbook </a:t>
            </a:r>
            <a:r>
              <a:rPr lang="en-US" i="1" dirty="0" err="1">
                <a:latin typeface="Arial Unicode MS" pitchFamily="34" charset="-128"/>
              </a:rPr>
              <a:t>Chpt</a:t>
            </a:r>
            <a:r>
              <a:rPr lang="en-US" i="1">
                <a:latin typeface="Arial Unicode MS" pitchFamily="34" charset="-128"/>
              </a:rPr>
              <a:t> </a:t>
            </a:r>
            <a:r>
              <a:rPr lang="en-US" i="1" smtClean="0">
                <a:latin typeface="Arial Unicode MS" pitchFamily="34" charset="-128"/>
              </a:rPr>
              <a:t>6.5.1)</a:t>
            </a:r>
            <a:endParaRPr lang="en-US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 Unicode MS" pitchFamily="34" charset="-128"/>
              </a:rPr>
              <a:t>March, </a:t>
            </a:r>
            <a:r>
              <a:rPr lang="en-US" sz="2400" dirty="0" smtClean="0">
                <a:latin typeface="Arial Unicode MS" pitchFamily="34" charset="-128"/>
              </a:rPr>
              <a:t>31, 2010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 lIns="90000" tIns="46800" rIns="90000" bIns="46800"/>
          <a:lstStyle/>
          <a:p>
            <a:pPr defTabSz="457200" eaLnBrk="1"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smtClean="0"/>
              <a:t>Simplest Possible DBN (cont’)</a:t>
            </a:r>
          </a:p>
        </p:txBody>
      </p:sp>
      <p:sp>
        <p:nvSpPr>
          <p:cNvPr id="795651" name="Rectangle 3"/>
          <p:cNvSpPr>
            <a:spLocks noChangeArrowheads="1"/>
          </p:cNvSpPr>
          <p:nvPr/>
        </p:nvSpPr>
        <p:spPr bwMode="auto">
          <a:xfrm>
            <a:off x="214313" y="3571875"/>
            <a:ext cx="8643937" cy="2643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 defTabSz="457200">
              <a:lnSpc>
                <a:spcPct val="95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Stationary process assumption:  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mechanism that regulates how state variables change overtime is </a:t>
            </a: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stationary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that is it can be described by a single transition model</a:t>
            </a:r>
            <a:r>
              <a:rPr lang="en-GB" b="0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 marL="739775" lvl="1" indent="-282575" defTabSz="457200">
              <a:lnSpc>
                <a:spcPct val="95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32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GB" sz="3200" b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32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3200" baseline="-250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</a:t>
            </a:r>
            <a:r>
              <a:rPr lang="en-GB" sz="3200" b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|</a:t>
            </a:r>
            <a:r>
              <a:rPr lang="en-GB" sz="32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GB" sz="3200" baseline="-2500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t-1</a:t>
            </a:r>
            <a:r>
              <a:rPr lang="en-GB" sz="3200" b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pic>
        <p:nvPicPr>
          <p:cNvPr id="616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5" y="1000125"/>
            <a:ext cx="7199313" cy="792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67" name="Rectangle 3"/>
          <p:cNvSpPr>
            <a:spLocks noChangeArrowheads="1"/>
          </p:cNvSpPr>
          <p:nvPr/>
        </p:nvSpPr>
        <p:spPr bwMode="auto">
          <a:xfrm>
            <a:off x="214313" y="1928813"/>
            <a:ext cx="845820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 defTabSz="457200">
              <a:lnSpc>
                <a:spcPct val="95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How many CPTs do we need to specify?</a:t>
            </a:r>
            <a:endParaRPr lang="en-GB" sz="3200" b="0">
              <a:solidFill>
                <a:srgbClr val="3333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 lIns="90000" tIns="46800" rIns="90000" bIns="46800"/>
          <a:lstStyle/>
          <a:p>
            <a:pPr defTabSz="457200" eaLnBrk="1"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smtClean="0"/>
              <a:t>Stationary Markov Chain (SMC)</a:t>
            </a:r>
          </a:p>
        </p:txBody>
      </p:sp>
      <p:pic>
        <p:nvPicPr>
          <p:cNvPr id="718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836613"/>
            <a:ext cx="7199312" cy="792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190" name="Rectangle 5"/>
          <p:cNvSpPr>
            <a:spLocks noChangeArrowheads="1"/>
          </p:cNvSpPr>
          <p:nvPr/>
        </p:nvSpPr>
        <p:spPr bwMode="auto">
          <a:xfrm>
            <a:off x="395288" y="1989138"/>
            <a:ext cx="84248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A stationary Markov Chain : for all t &gt;0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 i="1">
                <a:latin typeface="Arial Unicode MS" pitchFamily="34" charset="-128"/>
              </a:rPr>
              <a:t>P </a:t>
            </a:r>
            <a:r>
              <a:rPr lang="en-US" sz="2400" b="0">
                <a:latin typeface="Arial Unicode MS" pitchFamily="34" charset="-128"/>
              </a:rPr>
              <a:t>(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t+1</a:t>
            </a:r>
            <a:r>
              <a:rPr lang="en-US" sz="2400" b="0">
                <a:latin typeface="Arial Unicode MS" pitchFamily="34" charset="-128"/>
              </a:rPr>
              <a:t>| 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0</a:t>
            </a:r>
            <a:r>
              <a:rPr lang="en-US" sz="2400" b="0">
                <a:latin typeface="Arial Unicode MS" pitchFamily="34" charset="-128"/>
              </a:rPr>
              <a:t>,…,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) = </a:t>
            </a:r>
            <a:r>
              <a:rPr lang="en-US" sz="2400" b="0" i="1">
                <a:latin typeface="Arial Unicode MS" pitchFamily="34" charset="-128"/>
              </a:rPr>
              <a:t>P </a:t>
            </a:r>
            <a:r>
              <a:rPr lang="en-US" sz="2400" b="0">
                <a:latin typeface="Arial Unicode MS" pitchFamily="34" charset="-128"/>
              </a:rPr>
              <a:t>(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t+1</a:t>
            </a:r>
            <a:r>
              <a:rPr lang="en-US" sz="2400" b="0">
                <a:latin typeface="Arial Unicode MS" pitchFamily="34" charset="-128"/>
              </a:rPr>
              <a:t>|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) and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 i="1">
                <a:latin typeface="Arial Unicode MS" pitchFamily="34" charset="-128"/>
              </a:rPr>
              <a:t>P </a:t>
            </a:r>
            <a:r>
              <a:rPr lang="en-US" sz="2400" b="0">
                <a:latin typeface="Arial Unicode MS" pitchFamily="34" charset="-128"/>
              </a:rPr>
              <a:t>(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 +1</a:t>
            </a:r>
            <a:r>
              <a:rPr lang="en-US" sz="2400" b="0">
                <a:latin typeface="Arial Unicode MS" pitchFamily="34" charset="-128"/>
              </a:rPr>
              <a:t>|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) is the same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0">
              <a:latin typeface="Arial Unicode MS" pitchFamily="34" charset="-128"/>
            </a:endParaRPr>
          </a:p>
        </p:txBody>
      </p:sp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323850" y="3573463"/>
            <a:ext cx="8534400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We only need to specify          and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Simple Model, easy to specify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Often the natural model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The network can extend indefinitely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Variations of SMC are at the core of most Natural Language Processing (NLP) applications!</a:t>
            </a: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28938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30</a:t>
            </a:r>
          </a:p>
        </p:txBody>
      </p:sp>
      <p:sp>
        <p:nvSpPr>
          <p:cNvPr id="7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752A918-7AD8-4387-9E53-50F0774D6AC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8233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Stationary Markov-Chain: Example</a:t>
            </a:r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1857375" y="2500313"/>
            <a:ext cx="3506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 sz="2400" b="0">
                <a:solidFill>
                  <a:srgbClr val="00006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Probability of initial state</a:t>
            </a:r>
            <a:endParaRPr lang="el-GR" sz="2400" b="0">
              <a:solidFill>
                <a:srgbClr val="00006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3608388" y="3400425"/>
            <a:ext cx="3467100" cy="2984500"/>
            <a:chOff x="3608388" y="3400425"/>
            <a:chExt cx="3467100" cy="2984500"/>
          </a:xfrm>
        </p:grpSpPr>
        <p:sp>
          <p:nvSpPr>
            <p:cNvPr id="8254" name="Rectangle 21"/>
            <p:cNvSpPr>
              <a:spLocks noChangeArrowheads="1"/>
            </p:cNvSpPr>
            <p:nvPr/>
          </p:nvSpPr>
          <p:spPr bwMode="auto">
            <a:xfrm>
              <a:off x="4191000" y="4238625"/>
              <a:ext cx="304800" cy="3444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8255" name="Rectangle 22"/>
            <p:cNvSpPr>
              <a:spLocks noChangeArrowheads="1"/>
            </p:cNvSpPr>
            <p:nvPr/>
          </p:nvSpPr>
          <p:spPr bwMode="auto">
            <a:xfrm>
              <a:off x="4481513" y="3857625"/>
              <a:ext cx="395287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8256" name="Rectangle 23"/>
            <p:cNvSpPr>
              <a:spLocks noChangeArrowheads="1"/>
            </p:cNvSpPr>
            <p:nvPr/>
          </p:nvSpPr>
          <p:spPr bwMode="auto">
            <a:xfrm>
              <a:off x="4876800" y="3857625"/>
              <a:ext cx="4445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8257" name="Rectangle 24"/>
            <p:cNvSpPr>
              <a:spLocks noChangeArrowheads="1"/>
            </p:cNvSpPr>
            <p:nvPr/>
          </p:nvSpPr>
          <p:spPr bwMode="auto">
            <a:xfrm>
              <a:off x="5334000" y="3857625"/>
              <a:ext cx="4318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8258" name="Rectangle 25"/>
            <p:cNvSpPr>
              <a:spLocks noChangeArrowheads="1"/>
            </p:cNvSpPr>
            <p:nvPr/>
          </p:nvSpPr>
          <p:spPr bwMode="auto">
            <a:xfrm>
              <a:off x="4191000" y="4592638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8259" name="Rectangle 26"/>
            <p:cNvSpPr>
              <a:spLocks noChangeArrowheads="1"/>
            </p:cNvSpPr>
            <p:nvPr/>
          </p:nvSpPr>
          <p:spPr bwMode="auto">
            <a:xfrm>
              <a:off x="4191000" y="4957763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8260" name="Rectangle 27"/>
            <p:cNvSpPr>
              <a:spLocks noChangeArrowheads="1"/>
            </p:cNvSpPr>
            <p:nvPr/>
          </p:nvSpPr>
          <p:spPr bwMode="auto">
            <a:xfrm>
              <a:off x="4481513" y="4222750"/>
              <a:ext cx="39528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1" name="Rectangle 28"/>
            <p:cNvSpPr>
              <a:spLocks noChangeArrowheads="1"/>
            </p:cNvSpPr>
            <p:nvPr/>
          </p:nvSpPr>
          <p:spPr bwMode="auto">
            <a:xfrm>
              <a:off x="4876800" y="4222750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.3</a:t>
              </a:r>
            </a:p>
          </p:txBody>
        </p:sp>
        <p:sp>
          <p:nvSpPr>
            <p:cNvPr id="8262" name="Rectangle 29"/>
            <p:cNvSpPr>
              <a:spLocks noChangeArrowheads="1"/>
            </p:cNvSpPr>
            <p:nvPr/>
          </p:nvSpPr>
          <p:spPr bwMode="auto">
            <a:xfrm>
              <a:off x="5334000" y="4222750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3" name="Rectangle 30"/>
            <p:cNvSpPr>
              <a:spLocks noChangeArrowheads="1"/>
            </p:cNvSpPr>
            <p:nvPr/>
          </p:nvSpPr>
          <p:spPr bwMode="auto">
            <a:xfrm>
              <a:off x="4481513" y="4576763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8264" name="Rectangle 31"/>
            <p:cNvSpPr>
              <a:spLocks noChangeArrowheads="1"/>
            </p:cNvSpPr>
            <p:nvPr/>
          </p:nvSpPr>
          <p:spPr bwMode="auto">
            <a:xfrm>
              <a:off x="4876800" y="4576763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5" name="Rectangle 32"/>
            <p:cNvSpPr>
              <a:spLocks noChangeArrowheads="1"/>
            </p:cNvSpPr>
            <p:nvPr/>
          </p:nvSpPr>
          <p:spPr bwMode="auto">
            <a:xfrm>
              <a:off x="5334000" y="4576763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.6</a:t>
              </a:r>
            </a:p>
          </p:txBody>
        </p:sp>
        <p:sp>
          <p:nvSpPr>
            <p:cNvPr id="8266" name="Rectangle 33"/>
            <p:cNvSpPr>
              <a:spLocks noChangeArrowheads="1"/>
            </p:cNvSpPr>
            <p:nvPr/>
          </p:nvSpPr>
          <p:spPr bwMode="auto">
            <a:xfrm>
              <a:off x="4481513" y="4941888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7" name="Rectangle 34"/>
            <p:cNvSpPr>
              <a:spLocks noChangeArrowheads="1"/>
            </p:cNvSpPr>
            <p:nvPr/>
          </p:nvSpPr>
          <p:spPr bwMode="auto">
            <a:xfrm>
              <a:off x="4876800" y="4941888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68" name="Rectangle 35"/>
            <p:cNvSpPr>
              <a:spLocks noChangeArrowheads="1"/>
            </p:cNvSpPr>
            <p:nvPr/>
          </p:nvSpPr>
          <p:spPr bwMode="auto">
            <a:xfrm>
              <a:off x="5334000" y="4941888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8269" name="Rectangle 40"/>
            <p:cNvSpPr>
              <a:spLocks noChangeArrowheads="1"/>
            </p:cNvSpPr>
            <p:nvPr/>
          </p:nvSpPr>
          <p:spPr bwMode="auto">
            <a:xfrm>
              <a:off x="4191000" y="5321300"/>
              <a:ext cx="304800" cy="3444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8270" name="Rectangle 41"/>
            <p:cNvSpPr>
              <a:spLocks noChangeArrowheads="1"/>
            </p:cNvSpPr>
            <p:nvPr/>
          </p:nvSpPr>
          <p:spPr bwMode="auto">
            <a:xfrm>
              <a:off x="4191000" y="5675313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8271" name="Rectangle 42"/>
            <p:cNvSpPr>
              <a:spLocks noChangeArrowheads="1"/>
            </p:cNvSpPr>
            <p:nvPr/>
          </p:nvSpPr>
          <p:spPr bwMode="auto">
            <a:xfrm>
              <a:off x="4191000" y="6040438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8272" name="Rectangle 43"/>
            <p:cNvSpPr>
              <a:spLocks noChangeArrowheads="1"/>
            </p:cNvSpPr>
            <p:nvPr/>
          </p:nvSpPr>
          <p:spPr bwMode="auto">
            <a:xfrm>
              <a:off x="4481513" y="5305425"/>
              <a:ext cx="39528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3" name="Rectangle 44"/>
            <p:cNvSpPr>
              <a:spLocks noChangeArrowheads="1"/>
            </p:cNvSpPr>
            <p:nvPr/>
          </p:nvSpPr>
          <p:spPr bwMode="auto">
            <a:xfrm>
              <a:off x="4876800" y="5305425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4" name="Rectangle 45"/>
            <p:cNvSpPr>
              <a:spLocks noChangeArrowheads="1"/>
            </p:cNvSpPr>
            <p:nvPr/>
          </p:nvSpPr>
          <p:spPr bwMode="auto">
            <a:xfrm>
              <a:off x="5334000" y="5305425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8275" name="Rectangle 46"/>
            <p:cNvSpPr>
              <a:spLocks noChangeArrowheads="1"/>
            </p:cNvSpPr>
            <p:nvPr/>
          </p:nvSpPr>
          <p:spPr bwMode="auto">
            <a:xfrm>
              <a:off x="4481513" y="5659438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6" name="Rectangle 47"/>
            <p:cNvSpPr>
              <a:spLocks noChangeArrowheads="1"/>
            </p:cNvSpPr>
            <p:nvPr/>
          </p:nvSpPr>
          <p:spPr bwMode="auto">
            <a:xfrm>
              <a:off x="4876800" y="5659438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7" name="Rectangle 48"/>
            <p:cNvSpPr>
              <a:spLocks noChangeArrowheads="1"/>
            </p:cNvSpPr>
            <p:nvPr/>
          </p:nvSpPr>
          <p:spPr bwMode="auto">
            <a:xfrm>
              <a:off x="5334000" y="5659438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78" name="Rectangle 49"/>
            <p:cNvSpPr>
              <a:spLocks noChangeArrowheads="1"/>
            </p:cNvSpPr>
            <p:nvPr/>
          </p:nvSpPr>
          <p:spPr bwMode="auto">
            <a:xfrm>
              <a:off x="4481513" y="6024563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8279" name="Rectangle 50"/>
            <p:cNvSpPr>
              <a:spLocks noChangeArrowheads="1"/>
            </p:cNvSpPr>
            <p:nvPr/>
          </p:nvSpPr>
          <p:spPr bwMode="auto">
            <a:xfrm>
              <a:off x="4876800" y="6024563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0" name="Rectangle 51"/>
            <p:cNvSpPr>
              <a:spLocks noChangeArrowheads="1"/>
            </p:cNvSpPr>
            <p:nvPr/>
          </p:nvSpPr>
          <p:spPr bwMode="auto">
            <a:xfrm>
              <a:off x="5334000" y="6024563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1" name="Rectangle 52"/>
            <p:cNvSpPr>
              <a:spLocks noChangeArrowheads="1"/>
            </p:cNvSpPr>
            <p:nvPr/>
          </p:nvSpPr>
          <p:spPr bwMode="auto">
            <a:xfrm>
              <a:off x="5791200" y="3857625"/>
              <a:ext cx="395288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8282" name="Rectangle 53"/>
            <p:cNvSpPr>
              <a:spLocks noChangeArrowheads="1"/>
            </p:cNvSpPr>
            <p:nvPr/>
          </p:nvSpPr>
          <p:spPr bwMode="auto">
            <a:xfrm>
              <a:off x="6186488" y="3857625"/>
              <a:ext cx="4445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8283" name="Rectangle 54"/>
            <p:cNvSpPr>
              <a:spLocks noChangeArrowheads="1"/>
            </p:cNvSpPr>
            <p:nvPr/>
          </p:nvSpPr>
          <p:spPr bwMode="auto">
            <a:xfrm>
              <a:off x="6643688" y="3857625"/>
              <a:ext cx="4318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8284" name="Rectangle 55"/>
            <p:cNvSpPr>
              <a:spLocks noChangeArrowheads="1"/>
            </p:cNvSpPr>
            <p:nvPr/>
          </p:nvSpPr>
          <p:spPr bwMode="auto">
            <a:xfrm>
              <a:off x="5791200" y="4222750"/>
              <a:ext cx="39528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.3</a:t>
              </a:r>
            </a:p>
          </p:txBody>
        </p:sp>
        <p:sp>
          <p:nvSpPr>
            <p:cNvPr id="8285" name="Rectangle 56"/>
            <p:cNvSpPr>
              <a:spLocks noChangeArrowheads="1"/>
            </p:cNvSpPr>
            <p:nvPr/>
          </p:nvSpPr>
          <p:spPr bwMode="auto">
            <a:xfrm>
              <a:off x="6186488" y="4222750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8286" name="Rectangle 57"/>
            <p:cNvSpPr>
              <a:spLocks noChangeArrowheads="1"/>
            </p:cNvSpPr>
            <p:nvPr/>
          </p:nvSpPr>
          <p:spPr bwMode="auto">
            <a:xfrm>
              <a:off x="6643688" y="4222750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7" name="Rectangle 58"/>
            <p:cNvSpPr>
              <a:spLocks noChangeArrowheads="1"/>
            </p:cNvSpPr>
            <p:nvPr/>
          </p:nvSpPr>
          <p:spPr bwMode="auto">
            <a:xfrm>
              <a:off x="5791200" y="4576763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8" name="Rectangle 59"/>
            <p:cNvSpPr>
              <a:spLocks noChangeArrowheads="1"/>
            </p:cNvSpPr>
            <p:nvPr/>
          </p:nvSpPr>
          <p:spPr bwMode="auto">
            <a:xfrm>
              <a:off x="6186488" y="4576763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89" name="Rectangle 60"/>
            <p:cNvSpPr>
              <a:spLocks noChangeArrowheads="1"/>
            </p:cNvSpPr>
            <p:nvPr/>
          </p:nvSpPr>
          <p:spPr bwMode="auto">
            <a:xfrm>
              <a:off x="6643688" y="4576763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0" name="Rectangle 61"/>
            <p:cNvSpPr>
              <a:spLocks noChangeArrowheads="1"/>
            </p:cNvSpPr>
            <p:nvPr/>
          </p:nvSpPr>
          <p:spPr bwMode="auto">
            <a:xfrm>
              <a:off x="5791200" y="4941888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1" name="Rectangle 62"/>
            <p:cNvSpPr>
              <a:spLocks noChangeArrowheads="1"/>
            </p:cNvSpPr>
            <p:nvPr/>
          </p:nvSpPr>
          <p:spPr bwMode="auto">
            <a:xfrm>
              <a:off x="6186488" y="4941888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2" name="Rectangle 63"/>
            <p:cNvSpPr>
              <a:spLocks noChangeArrowheads="1"/>
            </p:cNvSpPr>
            <p:nvPr/>
          </p:nvSpPr>
          <p:spPr bwMode="auto">
            <a:xfrm>
              <a:off x="6643688" y="4941888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3" name="Rectangle 64"/>
            <p:cNvSpPr>
              <a:spLocks noChangeArrowheads="1"/>
            </p:cNvSpPr>
            <p:nvPr/>
          </p:nvSpPr>
          <p:spPr bwMode="auto">
            <a:xfrm>
              <a:off x="5791200" y="5305425"/>
              <a:ext cx="39528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.6</a:t>
              </a:r>
            </a:p>
          </p:txBody>
        </p:sp>
        <p:sp>
          <p:nvSpPr>
            <p:cNvPr id="8294" name="Rectangle 65"/>
            <p:cNvSpPr>
              <a:spLocks noChangeArrowheads="1"/>
            </p:cNvSpPr>
            <p:nvPr/>
          </p:nvSpPr>
          <p:spPr bwMode="auto">
            <a:xfrm>
              <a:off x="6186488" y="5305425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5" name="Rectangle 66"/>
            <p:cNvSpPr>
              <a:spLocks noChangeArrowheads="1"/>
            </p:cNvSpPr>
            <p:nvPr/>
          </p:nvSpPr>
          <p:spPr bwMode="auto">
            <a:xfrm>
              <a:off x="6643688" y="5305425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6" name="Rectangle 67"/>
            <p:cNvSpPr>
              <a:spLocks noChangeArrowheads="1"/>
            </p:cNvSpPr>
            <p:nvPr/>
          </p:nvSpPr>
          <p:spPr bwMode="auto">
            <a:xfrm>
              <a:off x="5791200" y="5659438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7" name="Rectangle 68"/>
            <p:cNvSpPr>
              <a:spLocks noChangeArrowheads="1"/>
            </p:cNvSpPr>
            <p:nvPr/>
          </p:nvSpPr>
          <p:spPr bwMode="auto">
            <a:xfrm>
              <a:off x="6186488" y="5659438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298" name="Rectangle 69"/>
            <p:cNvSpPr>
              <a:spLocks noChangeArrowheads="1"/>
            </p:cNvSpPr>
            <p:nvPr/>
          </p:nvSpPr>
          <p:spPr bwMode="auto">
            <a:xfrm>
              <a:off x="6643688" y="5659438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8299" name="Rectangle 70"/>
            <p:cNvSpPr>
              <a:spLocks noChangeArrowheads="1"/>
            </p:cNvSpPr>
            <p:nvPr/>
          </p:nvSpPr>
          <p:spPr bwMode="auto">
            <a:xfrm>
              <a:off x="5791200" y="6024563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300" name="Rectangle 71"/>
            <p:cNvSpPr>
              <a:spLocks noChangeArrowheads="1"/>
            </p:cNvSpPr>
            <p:nvPr/>
          </p:nvSpPr>
          <p:spPr bwMode="auto">
            <a:xfrm>
              <a:off x="6186488" y="6024563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8301" name="Rectangle 72"/>
            <p:cNvSpPr>
              <a:spLocks noChangeArrowheads="1"/>
            </p:cNvSpPr>
            <p:nvPr/>
          </p:nvSpPr>
          <p:spPr bwMode="auto">
            <a:xfrm>
              <a:off x="6643688" y="6024563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graphicFrame>
          <p:nvGraphicFramePr>
            <p:cNvPr id="8194" name="Object 73"/>
            <p:cNvGraphicFramePr>
              <a:graphicFrameLocks noChangeAspect="1"/>
            </p:cNvGraphicFramePr>
            <p:nvPr/>
          </p:nvGraphicFramePr>
          <p:xfrm>
            <a:off x="5513388" y="3400425"/>
            <a:ext cx="620712" cy="377825"/>
          </p:xfrm>
          <a:graphic>
            <a:graphicData uri="http://schemas.openxmlformats.org/presentationml/2006/ole">
              <p:oleObj spid="_x0000_s62501" name="Equation" r:id="rId4" imgW="291960" imgH="177480" progId="Equation.3">
                <p:embed/>
              </p:oleObj>
            </a:graphicData>
          </a:graphic>
        </p:graphicFrame>
        <p:graphicFrame>
          <p:nvGraphicFramePr>
            <p:cNvPr id="8195" name="Object 74"/>
            <p:cNvGraphicFramePr>
              <a:graphicFrameLocks noChangeAspect="1"/>
            </p:cNvGraphicFramePr>
            <p:nvPr/>
          </p:nvGraphicFramePr>
          <p:xfrm>
            <a:off x="3608388" y="5153025"/>
            <a:ext cx="350837" cy="377825"/>
          </p:xfrm>
          <a:graphic>
            <a:graphicData uri="http://schemas.openxmlformats.org/presentationml/2006/ole">
              <p:oleObj spid="_x0000_s62502" name="Equation" r:id="rId5" imgW="164880" imgH="177480" progId="Equation.3">
                <p:embed/>
              </p:oleObj>
            </a:graphicData>
          </a:graphic>
        </p:graphicFrame>
      </p:grpSp>
      <p:sp>
        <p:nvSpPr>
          <p:cNvPr id="8236" name="Rectangle 14"/>
          <p:cNvSpPr>
            <a:spLocks noChangeArrowheads="1"/>
          </p:cNvSpPr>
          <p:nvPr/>
        </p:nvSpPr>
        <p:spPr bwMode="auto">
          <a:xfrm>
            <a:off x="0" y="857577"/>
            <a:ext cx="6470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 b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Domain of variable S</a:t>
            </a:r>
            <a:r>
              <a:rPr lang="de-DE" b="0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de-DE" b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{t , </a:t>
            </a:r>
            <a:r>
              <a:rPr lang="de-DE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q, </a:t>
            </a:r>
            <a:r>
              <a:rPr lang="de-DE" b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p, a, h, e}</a:t>
            </a:r>
          </a:p>
        </p:txBody>
      </p:sp>
      <p:sp>
        <p:nvSpPr>
          <p:cNvPr id="6206" name="Rectangle 6"/>
          <p:cNvSpPr>
            <a:spLocks noChangeArrowheads="1"/>
          </p:cNvSpPr>
          <p:nvPr/>
        </p:nvSpPr>
        <p:spPr bwMode="auto">
          <a:xfrm>
            <a:off x="285750" y="1357313"/>
            <a:ext cx="50720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We only need to specify…</a:t>
            </a:r>
            <a:r>
              <a:rPr lang="en-US" b="0" i="1">
                <a:latin typeface="Arial Unicode MS" pitchFamily="34" charset="-128"/>
              </a:rPr>
              <a:t>             </a:t>
            </a:r>
            <a:endParaRPr lang="en-US" b="0">
              <a:latin typeface="Arial Unicode MS" pitchFamily="34" charset="-128"/>
            </a:endParaRPr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6286500" y="1365250"/>
            <a:ext cx="1508125" cy="2138363"/>
            <a:chOff x="6286500" y="1365250"/>
            <a:chExt cx="1508125" cy="2138363"/>
          </a:xfrm>
        </p:grpSpPr>
        <p:sp>
          <p:nvSpPr>
            <p:cNvPr id="8242" name="Rectangle 9"/>
            <p:cNvSpPr>
              <a:spLocks noChangeArrowheads="1"/>
            </p:cNvSpPr>
            <p:nvPr/>
          </p:nvSpPr>
          <p:spPr bwMode="auto">
            <a:xfrm>
              <a:off x="6289675" y="1365250"/>
              <a:ext cx="423863" cy="360363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8243" name="Rectangle 10"/>
            <p:cNvSpPr>
              <a:spLocks noChangeArrowheads="1"/>
            </p:cNvSpPr>
            <p:nvPr/>
          </p:nvSpPr>
          <p:spPr bwMode="auto">
            <a:xfrm>
              <a:off x="6289675" y="1719263"/>
              <a:ext cx="423863" cy="36036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8244" name="Rectangle 12"/>
            <p:cNvSpPr>
              <a:spLocks noChangeArrowheads="1"/>
            </p:cNvSpPr>
            <p:nvPr/>
          </p:nvSpPr>
          <p:spPr bwMode="auto">
            <a:xfrm>
              <a:off x="6715125" y="1365250"/>
              <a:ext cx="1079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.6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45" name="Rectangle 13"/>
            <p:cNvSpPr>
              <a:spLocks noChangeArrowheads="1"/>
            </p:cNvSpPr>
            <p:nvPr/>
          </p:nvSpPr>
          <p:spPr bwMode="auto">
            <a:xfrm>
              <a:off x="6715125" y="1719263"/>
              <a:ext cx="1079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.4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46" name="Rectangle 26"/>
            <p:cNvSpPr>
              <a:spLocks noChangeArrowheads="1"/>
            </p:cNvSpPr>
            <p:nvPr/>
          </p:nvSpPr>
          <p:spPr bwMode="auto">
            <a:xfrm>
              <a:off x="6286500" y="2065338"/>
              <a:ext cx="428625" cy="350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8247" name="Rectangle 40"/>
            <p:cNvSpPr>
              <a:spLocks noChangeArrowheads="1"/>
            </p:cNvSpPr>
            <p:nvPr/>
          </p:nvSpPr>
          <p:spPr bwMode="auto">
            <a:xfrm>
              <a:off x="6286500" y="2428875"/>
              <a:ext cx="428625" cy="35083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8248" name="Rectangle 41"/>
            <p:cNvSpPr>
              <a:spLocks noChangeArrowheads="1"/>
            </p:cNvSpPr>
            <p:nvPr/>
          </p:nvSpPr>
          <p:spPr bwMode="auto">
            <a:xfrm>
              <a:off x="6286500" y="2782888"/>
              <a:ext cx="428625" cy="350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8249" name="Rectangle 42"/>
            <p:cNvSpPr>
              <a:spLocks noChangeArrowheads="1"/>
            </p:cNvSpPr>
            <p:nvPr/>
          </p:nvSpPr>
          <p:spPr bwMode="auto">
            <a:xfrm>
              <a:off x="6286500" y="3148013"/>
              <a:ext cx="428625" cy="3508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8250" name="Rectangle 13"/>
            <p:cNvSpPr>
              <a:spLocks noChangeArrowheads="1"/>
            </p:cNvSpPr>
            <p:nvPr/>
          </p:nvSpPr>
          <p:spPr bwMode="auto">
            <a:xfrm>
              <a:off x="6715125" y="2071688"/>
              <a:ext cx="1079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51" name="Rectangle 13"/>
            <p:cNvSpPr>
              <a:spLocks noChangeArrowheads="1"/>
            </p:cNvSpPr>
            <p:nvPr/>
          </p:nvSpPr>
          <p:spPr bwMode="auto">
            <a:xfrm>
              <a:off x="6715125" y="2428875"/>
              <a:ext cx="1079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52" name="Rectangle 13"/>
            <p:cNvSpPr>
              <a:spLocks noChangeArrowheads="1"/>
            </p:cNvSpPr>
            <p:nvPr/>
          </p:nvSpPr>
          <p:spPr bwMode="auto">
            <a:xfrm>
              <a:off x="6715125" y="2786063"/>
              <a:ext cx="1079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253" name="Rectangle 13"/>
            <p:cNvSpPr>
              <a:spLocks noChangeArrowheads="1"/>
            </p:cNvSpPr>
            <p:nvPr/>
          </p:nvSpPr>
          <p:spPr bwMode="auto">
            <a:xfrm>
              <a:off x="6715125" y="3143250"/>
              <a:ext cx="1079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6215" name="Rectangle 5"/>
          <p:cNvSpPr>
            <a:spLocks noChangeArrowheads="1"/>
          </p:cNvSpPr>
          <p:nvPr/>
        </p:nvSpPr>
        <p:spPr bwMode="auto">
          <a:xfrm>
            <a:off x="0" y="3286125"/>
            <a:ext cx="3965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 sz="2400" b="0">
                <a:solidFill>
                  <a:srgbClr val="00006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Stochastic Transition Matrix</a:t>
            </a:r>
            <a:endParaRPr lang="el-GR" sz="2400" b="0">
              <a:solidFill>
                <a:srgbClr val="00006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16" name="Rectangle 90"/>
          <p:cNvSpPr>
            <a:spLocks noChangeArrowheads="1"/>
          </p:cNvSpPr>
          <p:nvPr/>
        </p:nvSpPr>
        <p:spPr bwMode="auto">
          <a:xfrm>
            <a:off x="4748213" y="1843088"/>
            <a:ext cx="1235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P 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b="0" i="1" baseline="-2500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en-US"/>
          </a:p>
        </p:txBody>
      </p:sp>
      <p:sp>
        <p:nvSpPr>
          <p:cNvPr id="6217" name="Rectangle 91"/>
          <p:cNvSpPr>
            <a:spLocks noChangeArrowheads="1"/>
          </p:cNvSpPr>
          <p:nvPr/>
        </p:nvSpPr>
        <p:spPr bwMode="auto">
          <a:xfrm>
            <a:off x="1703388" y="3990975"/>
            <a:ext cx="1838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P 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b="0" i="1" baseline="-25000">
                <a:solidFill>
                  <a:srgbClr val="000000"/>
                </a:solidFill>
                <a:latin typeface="Arial Unicode MS" pitchFamily="34" charset="-128"/>
              </a:rPr>
              <a:t>t+1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|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b="0" i="1" baseline="-25000">
                <a:solidFill>
                  <a:srgbClr val="000000"/>
                </a:solidFill>
                <a:latin typeface="Arial Unicode MS" pitchFamily="34" charset="-128"/>
              </a:rPr>
              <a:t>t</a:t>
            </a:r>
            <a:r>
              <a:rPr lang="en-US" b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b="0" i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206" grpId="0"/>
      <p:bldP spid="6215" grpId="0"/>
      <p:bldP spid="6216" grpId="0"/>
      <p:bldP spid="62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A4159EE-1245-435A-871A-4A41F051812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925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785813" y="0"/>
            <a:ext cx="7786687" cy="785813"/>
          </a:xfrm>
        </p:spPr>
        <p:txBody>
          <a:bodyPr/>
          <a:lstStyle/>
          <a:p>
            <a:pPr eaLnBrk="1" hangingPunct="1"/>
            <a:r>
              <a:rPr lang="de-DE" smtClean="0"/>
              <a:t>Markov-Chain: Inference</a:t>
            </a:r>
          </a:p>
        </p:txBody>
      </p:sp>
      <p:sp>
        <p:nvSpPr>
          <p:cNvPr id="9260" name="Rectangle 3"/>
          <p:cNvSpPr>
            <a:spLocks noChangeArrowheads="1"/>
          </p:cNvSpPr>
          <p:nvPr/>
        </p:nvSpPr>
        <p:spPr bwMode="auto">
          <a:xfrm>
            <a:off x="357188" y="714375"/>
            <a:ext cx="7034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de-DE" b="0">
                <a:solidFill>
                  <a:srgbClr val="000066"/>
                </a:solidFill>
                <a:latin typeface="Arial" charset="0"/>
              </a:rPr>
              <a:t>Probability of a sequence of states S</a:t>
            </a:r>
            <a:r>
              <a:rPr lang="de-DE" b="0" baseline="-25000">
                <a:solidFill>
                  <a:srgbClr val="000066"/>
                </a:solidFill>
                <a:latin typeface="Arial" charset="0"/>
              </a:rPr>
              <a:t>0</a:t>
            </a:r>
            <a:r>
              <a:rPr lang="de-DE" b="0">
                <a:solidFill>
                  <a:srgbClr val="000066"/>
                </a:solidFill>
                <a:latin typeface="Arial" charset="0"/>
              </a:rPr>
              <a:t> … S</a:t>
            </a:r>
            <a:r>
              <a:rPr lang="de-DE" b="0" baseline="-25000">
                <a:solidFill>
                  <a:srgbClr val="000066"/>
                </a:solidFill>
                <a:latin typeface="Arial" charset="0"/>
              </a:rPr>
              <a:t>T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76225" y="1571625"/>
          <a:ext cx="1855788" cy="503238"/>
        </p:xfrm>
        <a:graphic>
          <a:graphicData uri="http://schemas.openxmlformats.org/presentationml/2006/ole">
            <p:oleObj spid="_x0000_s63490" name="Equation" r:id="rId4" imgW="749160" imgH="203040" progId="Equation.3">
              <p:embed/>
            </p:oleObj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/>
        </p:nvGraphicFramePr>
        <p:xfrm>
          <a:off x="285750" y="4214813"/>
          <a:ext cx="1760538" cy="506412"/>
        </p:xfrm>
        <a:graphic>
          <a:graphicData uri="http://schemas.openxmlformats.org/presentationml/2006/ole">
            <p:oleObj spid="_x0000_s63491" name="Equation" r:id="rId5" imgW="711000" imgH="203040" progId="Equation.3">
              <p:embed/>
            </p:oleObj>
          </a:graphicData>
        </a:graphic>
      </p:graphicFrame>
      <p:sp>
        <p:nvSpPr>
          <p:cNvPr id="9261" name="Rectangle 10"/>
          <p:cNvSpPr>
            <a:spLocks noChangeArrowheads="1"/>
          </p:cNvSpPr>
          <p:nvPr/>
        </p:nvSpPr>
        <p:spPr bwMode="auto">
          <a:xfrm>
            <a:off x="214313" y="3643313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i="1">
                <a:solidFill>
                  <a:schemeClr val="accent2"/>
                </a:solidFill>
                <a:latin typeface="Arial Unicode MS" pitchFamily="34" charset="-128"/>
              </a:rPr>
              <a:t>Example:</a:t>
            </a:r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4000500" y="3357563"/>
            <a:ext cx="1143000" cy="1503362"/>
            <a:chOff x="5104399" y="3071810"/>
            <a:chExt cx="1143008" cy="1503370"/>
          </a:xfrm>
        </p:grpSpPr>
        <p:sp>
          <p:nvSpPr>
            <p:cNvPr id="9314" name="Rectangle 9"/>
            <p:cNvSpPr>
              <a:spLocks noChangeArrowheads="1"/>
            </p:cNvSpPr>
            <p:nvPr/>
          </p:nvSpPr>
          <p:spPr bwMode="auto">
            <a:xfrm>
              <a:off x="5106808" y="3071810"/>
              <a:ext cx="321245" cy="25335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9315" name="Rectangle 10"/>
            <p:cNvSpPr>
              <a:spLocks noChangeArrowheads="1"/>
            </p:cNvSpPr>
            <p:nvPr/>
          </p:nvSpPr>
          <p:spPr bwMode="auto">
            <a:xfrm>
              <a:off x="5106808" y="3320696"/>
              <a:ext cx="321245" cy="25335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9316" name="Rectangle 12"/>
            <p:cNvSpPr>
              <a:spLocks noChangeArrowheads="1"/>
            </p:cNvSpPr>
            <p:nvPr/>
          </p:nvSpPr>
          <p:spPr bwMode="auto">
            <a:xfrm>
              <a:off x="5429256" y="3071810"/>
              <a:ext cx="818151" cy="2533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.6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17" name="Rectangle 13"/>
            <p:cNvSpPr>
              <a:spLocks noChangeArrowheads="1"/>
            </p:cNvSpPr>
            <p:nvPr/>
          </p:nvSpPr>
          <p:spPr bwMode="auto">
            <a:xfrm>
              <a:off x="5429256" y="3320696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.4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18" name="Rectangle 26"/>
            <p:cNvSpPr>
              <a:spLocks noChangeArrowheads="1"/>
            </p:cNvSpPr>
            <p:nvPr/>
          </p:nvSpPr>
          <p:spPr bwMode="auto">
            <a:xfrm>
              <a:off x="5104399" y="3564009"/>
              <a:ext cx="324857" cy="24665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9319" name="Rectangle 40"/>
            <p:cNvSpPr>
              <a:spLocks noChangeArrowheads="1"/>
            </p:cNvSpPr>
            <p:nvPr/>
          </p:nvSpPr>
          <p:spPr bwMode="auto">
            <a:xfrm>
              <a:off x="5104399" y="3819591"/>
              <a:ext cx="324857" cy="24665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9320" name="Rectangle 41"/>
            <p:cNvSpPr>
              <a:spLocks noChangeArrowheads="1"/>
            </p:cNvSpPr>
            <p:nvPr/>
          </p:nvSpPr>
          <p:spPr bwMode="auto">
            <a:xfrm>
              <a:off x="5104399" y="4068478"/>
              <a:ext cx="324857" cy="24665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9321" name="Rectangle 42"/>
            <p:cNvSpPr>
              <a:spLocks noChangeArrowheads="1"/>
            </p:cNvSpPr>
            <p:nvPr/>
          </p:nvSpPr>
          <p:spPr bwMode="auto">
            <a:xfrm>
              <a:off x="5104399" y="4325176"/>
              <a:ext cx="324857" cy="246651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9322" name="Rectangle 13"/>
            <p:cNvSpPr>
              <a:spLocks noChangeArrowheads="1"/>
            </p:cNvSpPr>
            <p:nvPr/>
          </p:nvSpPr>
          <p:spPr bwMode="auto">
            <a:xfrm>
              <a:off x="5429256" y="3568471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0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23" name="Rectangle 13"/>
            <p:cNvSpPr>
              <a:spLocks noChangeArrowheads="1"/>
            </p:cNvSpPr>
            <p:nvPr/>
          </p:nvSpPr>
          <p:spPr bwMode="auto">
            <a:xfrm>
              <a:off x="5429256" y="3819591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0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24" name="Rectangle 13"/>
            <p:cNvSpPr>
              <a:spLocks noChangeArrowheads="1"/>
            </p:cNvSpPr>
            <p:nvPr/>
          </p:nvSpPr>
          <p:spPr bwMode="auto">
            <a:xfrm>
              <a:off x="5429256" y="4070710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0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325" name="Rectangle 13"/>
            <p:cNvSpPr>
              <a:spLocks noChangeArrowheads="1"/>
            </p:cNvSpPr>
            <p:nvPr/>
          </p:nvSpPr>
          <p:spPr bwMode="auto">
            <a:xfrm>
              <a:off x="5429256" y="4321830"/>
              <a:ext cx="818151" cy="2533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0</a:t>
              </a:r>
              <a:endParaRPr lang="el-GR" sz="2000" b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5357813" y="2786063"/>
            <a:ext cx="2452687" cy="2170112"/>
            <a:chOff x="4191014" y="3857628"/>
            <a:chExt cx="2884488" cy="2527300"/>
          </a:xfrm>
        </p:grpSpPr>
        <p:sp>
          <p:nvSpPr>
            <p:cNvPr id="9266" name="Rectangle 21"/>
            <p:cNvSpPr>
              <a:spLocks noChangeArrowheads="1"/>
            </p:cNvSpPr>
            <p:nvPr/>
          </p:nvSpPr>
          <p:spPr bwMode="auto">
            <a:xfrm>
              <a:off x="4191014" y="4238628"/>
              <a:ext cx="304800" cy="3444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9267" name="Rectangle 22"/>
            <p:cNvSpPr>
              <a:spLocks noChangeArrowheads="1"/>
            </p:cNvSpPr>
            <p:nvPr/>
          </p:nvSpPr>
          <p:spPr bwMode="auto">
            <a:xfrm>
              <a:off x="4481527" y="3857628"/>
              <a:ext cx="395287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t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4876814" y="3857628"/>
              <a:ext cx="4445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9269" name="Rectangle 24"/>
            <p:cNvSpPr>
              <a:spLocks noChangeArrowheads="1"/>
            </p:cNvSpPr>
            <p:nvPr/>
          </p:nvSpPr>
          <p:spPr bwMode="auto">
            <a:xfrm>
              <a:off x="5334014" y="3857628"/>
              <a:ext cx="4318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9270" name="Rectangle 25"/>
            <p:cNvSpPr>
              <a:spLocks noChangeArrowheads="1"/>
            </p:cNvSpPr>
            <p:nvPr/>
          </p:nvSpPr>
          <p:spPr bwMode="auto">
            <a:xfrm>
              <a:off x="4191014" y="4592641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q</a:t>
              </a:r>
            </a:p>
          </p:txBody>
        </p:sp>
        <p:sp>
          <p:nvSpPr>
            <p:cNvPr id="9271" name="Rectangle 26"/>
            <p:cNvSpPr>
              <a:spLocks noChangeArrowheads="1"/>
            </p:cNvSpPr>
            <p:nvPr/>
          </p:nvSpPr>
          <p:spPr bwMode="auto">
            <a:xfrm>
              <a:off x="4191014" y="4957766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p</a:t>
              </a:r>
            </a:p>
          </p:txBody>
        </p:sp>
        <p:sp>
          <p:nvSpPr>
            <p:cNvPr id="9272" name="Rectangle 27"/>
            <p:cNvSpPr>
              <a:spLocks noChangeArrowheads="1"/>
            </p:cNvSpPr>
            <p:nvPr/>
          </p:nvSpPr>
          <p:spPr bwMode="auto">
            <a:xfrm>
              <a:off x="4481527" y="4222753"/>
              <a:ext cx="39528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73" name="Rectangle 28"/>
            <p:cNvSpPr>
              <a:spLocks noChangeArrowheads="1"/>
            </p:cNvSpPr>
            <p:nvPr/>
          </p:nvSpPr>
          <p:spPr bwMode="auto">
            <a:xfrm>
              <a:off x="4876814" y="4222753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.3</a:t>
              </a:r>
            </a:p>
          </p:txBody>
        </p:sp>
        <p:sp>
          <p:nvSpPr>
            <p:cNvPr id="9274" name="Rectangle 29"/>
            <p:cNvSpPr>
              <a:spLocks noChangeArrowheads="1"/>
            </p:cNvSpPr>
            <p:nvPr/>
          </p:nvSpPr>
          <p:spPr bwMode="auto">
            <a:xfrm>
              <a:off x="5334014" y="4222753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75" name="Rectangle 30"/>
            <p:cNvSpPr>
              <a:spLocks noChangeArrowheads="1"/>
            </p:cNvSpPr>
            <p:nvPr/>
          </p:nvSpPr>
          <p:spPr bwMode="auto">
            <a:xfrm>
              <a:off x="4481527" y="4576766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9276" name="Rectangle 31"/>
            <p:cNvSpPr>
              <a:spLocks noChangeArrowheads="1"/>
            </p:cNvSpPr>
            <p:nvPr/>
          </p:nvSpPr>
          <p:spPr bwMode="auto">
            <a:xfrm>
              <a:off x="4876814" y="4576766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77" name="Rectangle 32"/>
            <p:cNvSpPr>
              <a:spLocks noChangeArrowheads="1"/>
            </p:cNvSpPr>
            <p:nvPr/>
          </p:nvSpPr>
          <p:spPr bwMode="auto">
            <a:xfrm>
              <a:off x="5334014" y="4576766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.6</a:t>
              </a:r>
            </a:p>
          </p:txBody>
        </p:sp>
        <p:sp>
          <p:nvSpPr>
            <p:cNvPr id="9278" name="Rectangle 33"/>
            <p:cNvSpPr>
              <a:spLocks noChangeArrowheads="1"/>
            </p:cNvSpPr>
            <p:nvPr/>
          </p:nvSpPr>
          <p:spPr bwMode="auto">
            <a:xfrm>
              <a:off x="4481527" y="4941891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79" name="Rectangle 34"/>
            <p:cNvSpPr>
              <a:spLocks noChangeArrowheads="1"/>
            </p:cNvSpPr>
            <p:nvPr/>
          </p:nvSpPr>
          <p:spPr bwMode="auto">
            <a:xfrm>
              <a:off x="4876814" y="4941891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0" name="Rectangle 35"/>
            <p:cNvSpPr>
              <a:spLocks noChangeArrowheads="1"/>
            </p:cNvSpPr>
            <p:nvPr/>
          </p:nvSpPr>
          <p:spPr bwMode="auto">
            <a:xfrm>
              <a:off x="5334014" y="4941891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9281" name="Rectangle 40"/>
            <p:cNvSpPr>
              <a:spLocks noChangeArrowheads="1"/>
            </p:cNvSpPr>
            <p:nvPr/>
          </p:nvSpPr>
          <p:spPr bwMode="auto">
            <a:xfrm>
              <a:off x="4191014" y="5321303"/>
              <a:ext cx="304800" cy="3444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9282" name="Rectangle 41"/>
            <p:cNvSpPr>
              <a:spLocks noChangeArrowheads="1"/>
            </p:cNvSpPr>
            <p:nvPr/>
          </p:nvSpPr>
          <p:spPr bwMode="auto">
            <a:xfrm>
              <a:off x="4191014" y="5675316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9283" name="Rectangle 42"/>
            <p:cNvSpPr>
              <a:spLocks noChangeArrowheads="1"/>
            </p:cNvSpPr>
            <p:nvPr/>
          </p:nvSpPr>
          <p:spPr bwMode="auto">
            <a:xfrm>
              <a:off x="4191014" y="6040441"/>
              <a:ext cx="304800" cy="34448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9284" name="Rectangle 43"/>
            <p:cNvSpPr>
              <a:spLocks noChangeArrowheads="1"/>
            </p:cNvSpPr>
            <p:nvPr/>
          </p:nvSpPr>
          <p:spPr bwMode="auto">
            <a:xfrm>
              <a:off x="4481527" y="5305428"/>
              <a:ext cx="39528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5" name="Rectangle 44"/>
            <p:cNvSpPr>
              <a:spLocks noChangeArrowheads="1"/>
            </p:cNvSpPr>
            <p:nvPr/>
          </p:nvSpPr>
          <p:spPr bwMode="auto">
            <a:xfrm>
              <a:off x="4876814" y="5305428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6" name="Rectangle 45"/>
            <p:cNvSpPr>
              <a:spLocks noChangeArrowheads="1"/>
            </p:cNvSpPr>
            <p:nvPr/>
          </p:nvSpPr>
          <p:spPr bwMode="auto">
            <a:xfrm>
              <a:off x="5334014" y="5305428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9287" name="Rectangle 46"/>
            <p:cNvSpPr>
              <a:spLocks noChangeArrowheads="1"/>
            </p:cNvSpPr>
            <p:nvPr/>
          </p:nvSpPr>
          <p:spPr bwMode="auto">
            <a:xfrm>
              <a:off x="4481527" y="5659441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8" name="Rectangle 47"/>
            <p:cNvSpPr>
              <a:spLocks noChangeArrowheads="1"/>
            </p:cNvSpPr>
            <p:nvPr/>
          </p:nvSpPr>
          <p:spPr bwMode="auto">
            <a:xfrm>
              <a:off x="4876814" y="5659441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89" name="Rectangle 48"/>
            <p:cNvSpPr>
              <a:spLocks noChangeArrowheads="1"/>
            </p:cNvSpPr>
            <p:nvPr/>
          </p:nvSpPr>
          <p:spPr bwMode="auto">
            <a:xfrm>
              <a:off x="5334014" y="5659441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90" name="Rectangle 49"/>
            <p:cNvSpPr>
              <a:spLocks noChangeArrowheads="1"/>
            </p:cNvSpPr>
            <p:nvPr/>
          </p:nvSpPr>
          <p:spPr bwMode="auto">
            <a:xfrm>
              <a:off x="4481527" y="6024566"/>
              <a:ext cx="39528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9291" name="Rectangle 50"/>
            <p:cNvSpPr>
              <a:spLocks noChangeArrowheads="1"/>
            </p:cNvSpPr>
            <p:nvPr/>
          </p:nvSpPr>
          <p:spPr bwMode="auto">
            <a:xfrm>
              <a:off x="4876814" y="6024566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92" name="Rectangle 51"/>
            <p:cNvSpPr>
              <a:spLocks noChangeArrowheads="1"/>
            </p:cNvSpPr>
            <p:nvPr/>
          </p:nvSpPr>
          <p:spPr bwMode="auto">
            <a:xfrm>
              <a:off x="5334014" y="6024566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93" name="Rectangle 52"/>
            <p:cNvSpPr>
              <a:spLocks noChangeArrowheads="1"/>
            </p:cNvSpPr>
            <p:nvPr/>
          </p:nvSpPr>
          <p:spPr bwMode="auto">
            <a:xfrm>
              <a:off x="5791214" y="3857628"/>
              <a:ext cx="395288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a</a:t>
              </a:r>
            </a:p>
          </p:txBody>
        </p:sp>
        <p:sp>
          <p:nvSpPr>
            <p:cNvPr id="9294" name="Rectangle 53"/>
            <p:cNvSpPr>
              <a:spLocks noChangeArrowheads="1"/>
            </p:cNvSpPr>
            <p:nvPr/>
          </p:nvSpPr>
          <p:spPr bwMode="auto">
            <a:xfrm>
              <a:off x="6186502" y="3857628"/>
              <a:ext cx="4445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h</a:t>
              </a:r>
            </a:p>
          </p:txBody>
        </p:sp>
        <p:sp>
          <p:nvSpPr>
            <p:cNvPr id="9295" name="Rectangle 54"/>
            <p:cNvSpPr>
              <a:spLocks noChangeArrowheads="1"/>
            </p:cNvSpPr>
            <p:nvPr/>
          </p:nvSpPr>
          <p:spPr bwMode="auto">
            <a:xfrm>
              <a:off x="6643702" y="3857628"/>
              <a:ext cx="431800" cy="360363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e</a:t>
              </a:r>
            </a:p>
          </p:txBody>
        </p:sp>
        <p:sp>
          <p:nvSpPr>
            <p:cNvPr id="9296" name="Rectangle 55"/>
            <p:cNvSpPr>
              <a:spLocks noChangeArrowheads="1"/>
            </p:cNvSpPr>
            <p:nvPr/>
          </p:nvSpPr>
          <p:spPr bwMode="auto">
            <a:xfrm>
              <a:off x="5791214" y="4222753"/>
              <a:ext cx="39528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.3</a:t>
              </a:r>
            </a:p>
          </p:txBody>
        </p:sp>
        <p:sp>
          <p:nvSpPr>
            <p:cNvPr id="9297" name="Rectangle 56"/>
            <p:cNvSpPr>
              <a:spLocks noChangeArrowheads="1"/>
            </p:cNvSpPr>
            <p:nvPr/>
          </p:nvSpPr>
          <p:spPr bwMode="auto">
            <a:xfrm>
              <a:off x="6186502" y="4222753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.4</a:t>
              </a:r>
            </a:p>
          </p:txBody>
        </p:sp>
        <p:sp>
          <p:nvSpPr>
            <p:cNvPr id="9298" name="Rectangle 57"/>
            <p:cNvSpPr>
              <a:spLocks noChangeArrowheads="1"/>
            </p:cNvSpPr>
            <p:nvPr/>
          </p:nvSpPr>
          <p:spPr bwMode="auto">
            <a:xfrm>
              <a:off x="6643702" y="4222753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299" name="Rectangle 58"/>
            <p:cNvSpPr>
              <a:spLocks noChangeArrowheads="1"/>
            </p:cNvSpPr>
            <p:nvPr/>
          </p:nvSpPr>
          <p:spPr bwMode="auto">
            <a:xfrm>
              <a:off x="5791214" y="4576766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0" name="Rectangle 59"/>
            <p:cNvSpPr>
              <a:spLocks noChangeArrowheads="1"/>
            </p:cNvSpPr>
            <p:nvPr/>
          </p:nvSpPr>
          <p:spPr bwMode="auto">
            <a:xfrm>
              <a:off x="6186502" y="4576766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1" name="Rectangle 60"/>
            <p:cNvSpPr>
              <a:spLocks noChangeArrowheads="1"/>
            </p:cNvSpPr>
            <p:nvPr/>
          </p:nvSpPr>
          <p:spPr bwMode="auto">
            <a:xfrm>
              <a:off x="6643702" y="4576766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2" name="Rectangle 61"/>
            <p:cNvSpPr>
              <a:spLocks noChangeArrowheads="1"/>
            </p:cNvSpPr>
            <p:nvPr/>
          </p:nvSpPr>
          <p:spPr bwMode="auto">
            <a:xfrm>
              <a:off x="5791214" y="4941891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3" name="Rectangle 62"/>
            <p:cNvSpPr>
              <a:spLocks noChangeArrowheads="1"/>
            </p:cNvSpPr>
            <p:nvPr/>
          </p:nvSpPr>
          <p:spPr bwMode="auto">
            <a:xfrm>
              <a:off x="6186502" y="4941891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4" name="Rectangle 63"/>
            <p:cNvSpPr>
              <a:spLocks noChangeArrowheads="1"/>
            </p:cNvSpPr>
            <p:nvPr/>
          </p:nvSpPr>
          <p:spPr bwMode="auto">
            <a:xfrm>
              <a:off x="6643702" y="4941891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5" name="Rectangle 64"/>
            <p:cNvSpPr>
              <a:spLocks noChangeArrowheads="1"/>
            </p:cNvSpPr>
            <p:nvPr/>
          </p:nvSpPr>
          <p:spPr bwMode="auto">
            <a:xfrm>
              <a:off x="5791214" y="5305428"/>
              <a:ext cx="395288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.6</a:t>
              </a:r>
            </a:p>
          </p:txBody>
        </p:sp>
        <p:sp>
          <p:nvSpPr>
            <p:cNvPr id="9306" name="Rectangle 65"/>
            <p:cNvSpPr>
              <a:spLocks noChangeArrowheads="1"/>
            </p:cNvSpPr>
            <p:nvPr/>
          </p:nvSpPr>
          <p:spPr bwMode="auto">
            <a:xfrm>
              <a:off x="6186502" y="5305428"/>
              <a:ext cx="4445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7" name="Rectangle 66"/>
            <p:cNvSpPr>
              <a:spLocks noChangeArrowheads="1"/>
            </p:cNvSpPr>
            <p:nvPr/>
          </p:nvSpPr>
          <p:spPr bwMode="auto">
            <a:xfrm>
              <a:off x="6643702" y="5305428"/>
              <a:ext cx="431800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8" name="Rectangle 67"/>
            <p:cNvSpPr>
              <a:spLocks noChangeArrowheads="1"/>
            </p:cNvSpPr>
            <p:nvPr/>
          </p:nvSpPr>
          <p:spPr bwMode="auto">
            <a:xfrm>
              <a:off x="5791214" y="5659441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09" name="Rectangle 68"/>
            <p:cNvSpPr>
              <a:spLocks noChangeArrowheads="1"/>
            </p:cNvSpPr>
            <p:nvPr/>
          </p:nvSpPr>
          <p:spPr bwMode="auto">
            <a:xfrm>
              <a:off x="6186502" y="5659441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10" name="Rectangle 69"/>
            <p:cNvSpPr>
              <a:spLocks noChangeArrowheads="1"/>
            </p:cNvSpPr>
            <p:nvPr/>
          </p:nvSpPr>
          <p:spPr bwMode="auto">
            <a:xfrm>
              <a:off x="6643702" y="5659441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1</a:t>
              </a:r>
            </a:p>
          </p:txBody>
        </p:sp>
        <p:sp>
          <p:nvSpPr>
            <p:cNvPr id="9311" name="Rectangle 70"/>
            <p:cNvSpPr>
              <a:spLocks noChangeArrowheads="1"/>
            </p:cNvSpPr>
            <p:nvPr/>
          </p:nvSpPr>
          <p:spPr bwMode="auto">
            <a:xfrm>
              <a:off x="5791214" y="6024566"/>
              <a:ext cx="395288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12" name="Rectangle 71"/>
            <p:cNvSpPr>
              <a:spLocks noChangeArrowheads="1"/>
            </p:cNvSpPr>
            <p:nvPr/>
          </p:nvSpPr>
          <p:spPr bwMode="auto">
            <a:xfrm>
              <a:off x="6186502" y="6024566"/>
              <a:ext cx="4445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  <p:sp>
          <p:nvSpPr>
            <p:cNvPr id="9313" name="Rectangle 72"/>
            <p:cNvSpPr>
              <a:spLocks noChangeArrowheads="1"/>
            </p:cNvSpPr>
            <p:nvPr/>
          </p:nvSpPr>
          <p:spPr bwMode="auto">
            <a:xfrm>
              <a:off x="6643702" y="6024566"/>
              <a:ext cx="431800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0">
                  <a:latin typeface="Arial" charset="0"/>
                </a:rPr>
                <a:t>0</a:t>
              </a:r>
            </a:p>
          </p:txBody>
        </p:sp>
      </p:grpSp>
      <p:sp>
        <p:nvSpPr>
          <p:cNvPr id="9264" name="Rectangle 75"/>
          <p:cNvSpPr>
            <a:spLocks noChangeArrowheads="1"/>
          </p:cNvSpPr>
          <p:nvPr/>
        </p:nvSpPr>
        <p:spPr bwMode="auto">
          <a:xfrm>
            <a:off x="4000500" y="2857500"/>
            <a:ext cx="1038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P 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sz="2400" b="0" i="1" baseline="-25000">
                <a:solidFill>
                  <a:srgbClr val="000000"/>
                </a:solidFill>
                <a:latin typeface="Arial Unicode MS" pitchFamily="34" charset="-128"/>
              </a:rPr>
              <a:t>0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en-US" sz="2400"/>
          </a:p>
        </p:txBody>
      </p:sp>
      <p:sp>
        <p:nvSpPr>
          <p:cNvPr id="9265" name="Rectangle 76"/>
          <p:cNvSpPr>
            <a:spLocks noChangeArrowheads="1"/>
          </p:cNvSpPr>
          <p:nvPr/>
        </p:nvSpPr>
        <p:spPr bwMode="auto">
          <a:xfrm>
            <a:off x="6072188" y="2286000"/>
            <a:ext cx="1544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P 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(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sz="2400" b="0" i="1" baseline="-25000">
                <a:solidFill>
                  <a:srgbClr val="000000"/>
                </a:solidFill>
                <a:latin typeface="Arial Unicode MS" pitchFamily="34" charset="-128"/>
              </a:rPr>
              <a:t>t+1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|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S</a:t>
            </a:r>
            <a:r>
              <a:rPr lang="en-US" sz="2400" b="0" i="1" baseline="-25000">
                <a:solidFill>
                  <a:srgbClr val="000000"/>
                </a:solidFill>
                <a:latin typeface="Arial Unicode MS" pitchFamily="34" charset="-128"/>
              </a:rPr>
              <a:t>t</a:t>
            </a:r>
            <a:r>
              <a:rPr lang="en-US" sz="2400" b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sz="2400" b="0" i="1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7A0B1E-134B-4E19-B49A-BB38BACC332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</a:t>
            </a:r>
          </a:p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Temporal Probabilistic Models</a:t>
            </a:r>
          </a:p>
          <a:p>
            <a:pPr eaLnBrk="1" hangingPunct="1">
              <a:buFontTx/>
              <a:buChar char="•"/>
            </a:pPr>
            <a:r>
              <a:rPr lang="en-US" sz="4000" b="1" smtClean="0"/>
              <a:t>Markov Models</a:t>
            </a:r>
          </a:p>
          <a:p>
            <a:pPr lvl="1" eaLnBrk="1" hangingPunct="1"/>
            <a:r>
              <a:rPr lang="en-US" sz="3600" b="1" smtClean="0">
                <a:solidFill>
                  <a:schemeClr val="bg2"/>
                </a:solidFill>
              </a:rPr>
              <a:t>Markov Chain</a:t>
            </a:r>
          </a:p>
          <a:p>
            <a:pPr lvl="1" eaLnBrk="1" hangingPunct="1"/>
            <a:r>
              <a:rPr lang="en-US" sz="3600" smtClean="0">
                <a:solidFill>
                  <a:schemeClr val="tx2"/>
                </a:solidFill>
              </a:rPr>
              <a:t>Markov Chains in Natural Language Processing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A7A6859-3B96-42D8-B82C-9E45F9FE3943}" type="datetime1">
              <a:rPr lang="en-US" smtClean="0"/>
              <a:pPr/>
              <a:t>4/1/2010</a:t>
            </a:fld>
            <a:endParaRPr lang="en-US" smtClean="0"/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CPSC503 Winter 2008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9D596-BA31-4280-9998-65C36362487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0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29513" cy="857250"/>
          </a:xfrm>
        </p:spPr>
        <p:txBody>
          <a:bodyPr/>
          <a:lstStyle/>
          <a:p>
            <a:pPr eaLnBrk="1" hangingPunct="1"/>
            <a:r>
              <a:rPr lang="en-US" smtClean="0"/>
              <a:t>Key problems in NLP</a:t>
            </a:r>
          </a:p>
        </p:txBody>
      </p:sp>
      <p:sp>
        <p:nvSpPr>
          <p:cNvPr id="10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57375"/>
            <a:ext cx="8991600" cy="3786188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Assign a probability to a sentence</a:t>
            </a:r>
          </a:p>
          <a:p>
            <a:pPr marL="838200" lvl="1" indent="-381000" eaLnBrk="1" hangingPunct="1"/>
            <a:r>
              <a:rPr lang="en-US" smtClean="0"/>
              <a:t>Part-of-speech tagging</a:t>
            </a:r>
          </a:p>
          <a:p>
            <a:pPr marL="838200" lvl="1" indent="-381000" eaLnBrk="1" hangingPunct="1"/>
            <a:r>
              <a:rPr lang="en-US" smtClean="0"/>
              <a:t>Word-sense disambiguation,</a:t>
            </a:r>
          </a:p>
          <a:p>
            <a:pPr marL="838200" lvl="1" indent="-381000" eaLnBrk="1" hangingPunct="1"/>
            <a:r>
              <a:rPr lang="en-US" smtClean="0"/>
              <a:t>Probabilistic Parsing</a:t>
            </a:r>
          </a:p>
          <a:p>
            <a:pPr marL="457200" indent="-457200" eaLnBrk="1" hangingPunct="1"/>
            <a:r>
              <a:rPr lang="en-US" smtClean="0"/>
              <a:t>Predict the next word</a:t>
            </a:r>
          </a:p>
          <a:p>
            <a:pPr marL="838200" lvl="1" indent="-381000" eaLnBrk="1" hangingPunct="1"/>
            <a:r>
              <a:rPr lang="en-US" smtClean="0"/>
              <a:t>Speech recognition</a:t>
            </a:r>
          </a:p>
          <a:p>
            <a:pPr marL="838200" lvl="1" indent="-381000" eaLnBrk="1" hangingPunct="1"/>
            <a:r>
              <a:rPr lang="en-US" smtClean="0"/>
              <a:t>Hand-writing recognition</a:t>
            </a:r>
          </a:p>
          <a:p>
            <a:pPr marL="838200" lvl="1" indent="-381000" eaLnBrk="1" hangingPunct="1"/>
            <a:r>
              <a:rPr lang="en-US" smtClean="0"/>
              <a:t>Augmentative communication for the disabled</a:t>
            </a:r>
          </a:p>
          <a:p>
            <a:pPr marL="457200" indent="-457200" eaLnBrk="1" hangingPunct="1"/>
            <a:endParaRPr lang="en-US" sz="2400" smtClean="0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500188" y="5572125"/>
          <a:ext cx="2882900" cy="733425"/>
        </p:xfrm>
        <a:graphic>
          <a:graphicData uri="http://schemas.openxmlformats.org/presentationml/2006/ole">
            <p:oleObj spid="_x0000_s64514" name="Equation" r:id="rId4" imgW="799920" imgH="203040" progId="Equation.3">
              <p:embed/>
            </p:oleObj>
          </a:graphicData>
        </a:graphic>
      </p:graphicFrame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5181600" y="5500688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dirty="0">
                <a:solidFill>
                  <a:schemeClr val="accent2"/>
                </a:solidFill>
                <a:latin typeface="+mj-lt"/>
              </a:rPr>
              <a:t>Impossible to estimate </a:t>
            </a:r>
            <a:r>
              <a:rPr lang="en-US" sz="32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</a:t>
            </a:r>
            <a:endParaRPr lang="en-US" sz="3200" dirty="0">
              <a:solidFill>
                <a:schemeClr val="accent2"/>
              </a:solidFill>
              <a:latin typeface="+mj-lt"/>
            </a:endParaRPr>
          </a:p>
        </p:txBody>
      </p:sp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6261100" y="1214438"/>
          <a:ext cx="2882900" cy="733425"/>
        </p:xfrm>
        <a:graphic>
          <a:graphicData uri="http://schemas.openxmlformats.org/presentationml/2006/ole">
            <p:oleObj spid="_x0000_s64515" name="Equation" r:id="rId5" imgW="799920" imgH="203040" progId="Equation.3">
              <p:embed/>
            </p:oleObj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00063" y="1143000"/>
            <a:ext cx="55006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0" i="1" dirty="0">
                <a:solidFill>
                  <a:schemeClr val="accent2"/>
                </a:solidFill>
                <a:latin typeface="+mj-lt"/>
              </a:rPr>
              <a:t>“Book me a room near UBC” 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786313" y="2357438"/>
            <a:ext cx="43576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i="1" dirty="0">
                <a:solidFill>
                  <a:schemeClr val="accent2"/>
                </a:solidFill>
                <a:latin typeface="+mj-lt"/>
              </a:rPr>
              <a:t>Summarization, Machine Translation….....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643438" y="3143250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i="1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CE7B7E5-556A-4F16-B8EA-FBE32037BBF7}" type="datetime1">
              <a:rPr lang="en-US" smtClean="0"/>
              <a:pPr/>
              <a:t>4/1/2010</a:t>
            </a:fld>
            <a:endParaRPr lang="en-US" smtClean="0"/>
          </a:p>
        </p:txBody>
      </p:sp>
      <p:sp>
        <p:nvSpPr>
          <p:cNvPr id="307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CPSC503 Winter 2008</a:t>
            </a:r>
          </a:p>
        </p:txBody>
      </p:sp>
      <p:sp>
        <p:nvSpPr>
          <p:cNvPr id="307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37B0D-A560-4E3E-8917-559DD97AE7A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914400"/>
            <a:ext cx="5943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accent6"/>
                </a:solidFill>
              </a:rPr>
              <a:t>Impossible to estimate!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305800" cy="1371600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smtClean="0"/>
              <a:t>Assuming 10</a:t>
            </a:r>
            <a:r>
              <a:rPr lang="en-US" baseline="30000" smtClean="0"/>
              <a:t>5</a:t>
            </a:r>
            <a:r>
              <a:rPr lang="en-US" smtClean="0"/>
              <a:t> words and average sentence contains 10 words …….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400" smtClean="0"/>
          </a:p>
          <a:p>
            <a:pPr marL="0" indent="0"/>
            <a:endParaRPr lang="en-US" sz="2400" smtClean="0">
              <a:solidFill>
                <a:schemeClr val="tx2"/>
              </a:solidFill>
            </a:endParaRPr>
          </a:p>
          <a:p>
            <a:pPr marL="0" indent="0"/>
            <a:r>
              <a:rPr lang="en-US" sz="3200" b="1" smtClean="0">
                <a:solidFill>
                  <a:schemeClr val="tx2"/>
                </a:solidFill>
              </a:rPr>
              <a:t>Google language repository </a:t>
            </a:r>
            <a:r>
              <a:rPr lang="en-US" smtClean="0">
                <a:solidFill>
                  <a:schemeClr val="tx2"/>
                </a:solidFill>
              </a:rPr>
              <a:t>(22 Sept. 2006) contained “only”: 95,119,665,584 </a:t>
            </a:r>
            <a:r>
              <a:rPr lang="en-US" smtClean="0"/>
              <a:t>sentences</a:t>
            </a: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  <a:p>
            <a:pPr marL="0" indent="0" eaLnBrk="1" hangingPunct="1">
              <a:lnSpc>
                <a:spcPct val="90000"/>
              </a:lnSpc>
            </a:pPr>
            <a:endParaRPr lang="en-US" sz="2400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381000" y="914400"/>
          <a:ext cx="2438400" cy="619125"/>
        </p:xfrm>
        <a:graphic>
          <a:graphicData uri="http://schemas.openxmlformats.org/presentationml/2006/ole">
            <p:oleObj spid="_x0000_s65538" name="Equation" r:id="rId4" imgW="799920" imgH="203040" progId="Equation.3">
              <p:embed/>
            </p:oleObj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7788" y="4949825"/>
            <a:ext cx="89296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Most sentences will not appear or appear only once </a:t>
            </a:r>
            <a:r>
              <a:rPr lang="en-US" kern="0" dirty="0">
                <a:latin typeface="+mn-lt"/>
                <a:sym typeface="Wingdings" pitchFamily="2" charset="2"/>
              </a:rPr>
              <a:t>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37FA48D-F431-44EB-A818-74D1024C3A88}" type="datetime1">
              <a:rPr lang="en-US" smtClean="0"/>
              <a:pPr/>
              <a:t>4/1/2010</a:t>
            </a:fld>
            <a:endParaRPr lang="en-US" smtClean="0"/>
          </a:p>
        </p:txBody>
      </p:sp>
      <p:sp>
        <p:nvSpPr>
          <p:cNvPr id="410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CPSC503 Winter 2008</a:t>
            </a:r>
          </a:p>
        </p:txBody>
      </p:sp>
      <p:sp>
        <p:nvSpPr>
          <p:cNvPr id="410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A46C48-9E1A-4A8A-BE11-8F9D28D085A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231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pPr eaLnBrk="1" hangingPunct="1"/>
            <a:r>
              <a:rPr lang="en-US" smtClean="0"/>
              <a:t>What can we do?</a:t>
            </a:r>
          </a:p>
        </p:txBody>
      </p:sp>
      <p:sp>
        <p:nvSpPr>
          <p:cNvPr id="10247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071563"/>
            <a:ext cx="8072437" cy="642937"/>
          </a:xfrm>
          <a:noFill/>
        </p:spPr>
        <p:txBody>
          <a:bodyPr/>
          <a:lstStyle/>
          <a:p>
            <a:pPr marL="0" indent="0" eaLnBrk="1" hangingPunct="1"/>
            <a:r>
              <a:rPr lang="en-US" smtClean="0"/>
              <a:t>Make a strong simplifying assumption!</a:t>
            </a:r>
            <a:endParaRPr lang="en-US" sz="2400" smtClean="0"/>
          </a:p>
          <a:p>
            <a:pPr marL="0" indent="0" eaLnBrk="1" hangingPunct="1"/>
            <a:endParaRPr lang="en-US" sz="2400" smtClean="0"/>
          </a:p>
        </p:txBody>
      </p:sp>
      <p:sp>
        <p:nvSpPr>
          <p:cNvPr id="12" name="Rectangle 8"/>
          <p:cNvSpPr txBox="1">
            <a:spLocks noChangeArrowheads="1"/>
          </p:cNvSpPr>
          <p:nvPr/>
        </p:nvSpPr>
        <p:spPr bwMode="auto">
          <a:xfrm>
            <a:off x="357188" y="1571625"/>
            <a:ext cx="80724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0" kern="0" dirty="0">
                <a:latin typeface="+mn-lt"/>
              </a:rPr>
              <a:t>Sentences are generated by a M</a:t>
            </a:r>
            <a:r>
              <a:rPr lang="en-US" b="0" kern="0" dirty="0" err="1">
                <a:latin typeface="+mn-lt"/>
              </a:rPr>
              <a:t>arkov</a:t>
            </a:r>
            <a:r>
              <a:rPr lang="en-US" b="0" kern="0" dirty="0">
                <a:latin typeface="+mn-lt"/>
              </a:rPr>
              <a:t> Chain</a:t>
            </a:r>
            <a:endParaRPr lang="en-US" sz="24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b="0" kern="0" dirty="0">
              <a:latin typeface="+mn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0063" y="3214688"/>
            <a:ext cx="82153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dirty="0">
                <a:latin typeface="+mj-lt"/>
              </a:rPr>
              <a:t>P(The big red dog barks)=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1"/>
                </a:solidFill>
                <a:latin typeface="+mj-lt"/>
              </a:rPr>
              <a:t> </a:t>
            </a:r>
            <a:r>
              <a:rPr lang="en-US" dirty="0">
                <a:latin typeface="+mj-lt"/>
              </a:rPr>
              <a:t>P(The|&lt;S&gt;) *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dirty="0">
                <a:latin typeface="Comic Sans MS" pitchFamily="66" charset="0"/>
              </a:rPr>
              <a:t>	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266825" y="2214563"/>
          <a:ext cx="6332538" cy="712787"/>
        </p:xfrm>
        <a:graphic>
          <a:graphicData uri="http://schemas.openxmlformats.org/presentationml/2006/ole">
            <p:oleObj spid="_x0000_s66562" name="Equation" r:id="rId4" imgW="270504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/>
      <p:bldP spid="1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C6BC81-9CD6-4891-AE67-EA0094C56125}" type="datetime1">
              <a:rPr lang="en-US" smtClean="0"/>
              <a:pPr/>
              <a:t>4/1/2010</a:t>
            </a:fld>
            <a:endParaRPr lang="en-US" smtClean="0"/>
          </a:p>
        </p:txBody>
      </p:sp>
      <p:sp>
        <p:nvSpPr>
          <p:cNvPr id="92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CPSC503 Winter 2008</a:t>
            </a:r>
          </a:p>
        </p:txBody>
      </p:sp>
      <p:sp>
        <p:nvSpPr>
          <p:cNvPr id="92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D799D-BDE8-44C2-91CF-465FDDA54516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33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14313"/>
            <a:ext cx="7772400" cy="1143001"/>
          </a:xfrm>
        </p:spPr>
        <p:txBody>
          <a:bodyPr/>
          <a:lstStyle/>
          <a:p>
            <a:pPr eaLnBrk="1" hangingPunct="1"/>
            <a:r>
              <a:rPr lang="en-US" smtClean="0"/>
              <a:t>Estimates for Bigrams</a:t>
            </a:r>
            <a:endParaRPr lang="en-US" smtClean="0">
              <a:solidFill>
                <a:srgbClr val="A50021"/>
              </a:solidFill>
            </a:endParaRP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0" y="3071813"/>
          <a:ext cx="7956550" cy="1844675"/>
        </p:xfrm>
        <a:graphic>
          <a:graphicData uri="http://schemas.openxmlformats.org/presentationml/2006/ole">
            <p:oleObj spid="_x0000_s67586" name="Equation" r:id="rId4" imgW="3504960" imgH="812520" progId="Equation.3">
              <p:embed/>
            </p:oleObj>
          </a:graphicData>
        </a:graphic>
      </p:graphicFrame>
      <p:sp>
        <p:nvSpPr>
          <p:cNvPr id="486406" name="Rectangle 6"/>
          <p:cNvSpPr>
            <a:spLocks noChangeArrowheads="1"/>
          </p:cNvSpPr>
          <p:nvPr/>
        </p:nvSpPr>
        <p:spPr bwMode="auto">
          <a:xfrm>
            <a:off x="0" y="785813"/>
            <a:ext cx="9601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0000"/>
              </a:spcBef>
              <a:defRPr/>
            </a:pPr>
            <a:r>
              <a:rPr lang="en-US" b="0" dirty="0">
                <a:latin typeface="+mj-lt"/>
              </a:rPr>
              <a:t>Silly language repositories with </a:t>
            </a:r>
            <a:r>
              <a:rPr lang="en-US" dirty="0">
                <a:latin typeface="+mj-lt"/>
              </a:rPr>
              <a:t>only two sentences</a:t>
            </a:r>
            <a:r>
              <a:rPr lang="en-US" b="0" dirty="0">
                <a:latin typeface="+mj-lt"/>
              </a:rPr>
              <a:t>:</a:t>
            </a:r>
          </a:p>
          <a:p>
            <a:pPr marL="342900" indent="-342900">
              <a:spcBef>
                <a:spcPct val="30000"/>
              </a:spcBef>
              <a:defRPr/>
            </a:pPr>
            <a:r>
              <a:rPr lang="en-US" b="0" dirty="0">
                <a:latin typeface="+mj-lt"/>
              </a:rPr>
              <a:t>“&lt;S&gt;</a:t>
            </a:r>
            <a:r>
              <a:rPr lang="en-US" b="0" i="1" dirty="0">
                <a:latin typeface="+mj-lt"/>
              </a:rPr>
              <a:t>The big red dog barks against the big pink dog”</a:t>
            </a:r>
            <a:endParaRPr lang="en-US" sz="2400" b="0" dirty="0">
              <a:solidFill>
                <a:srgbClr val="A50021"/>
              </a:solidFill>
              <a:latin typeface="+mj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0" dirty="0">
                <a:latin typeface="+mj-lt"/>
              </a:rPr>
              <a:t>“&lt;S&gt;</a:t>
            </a:r>
            <a:r>
              <a:rPr lang="en-US" b="0" i="1" dirty="0">
                <a:latin typeface="+mj-lt"/>
              </a:rPr>
              <a:t>The big pink dog is much smaller”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dirty="0">
                <a:solidFill>
                  <a:srgbClr val="A50021"/>
                </a:solidFill>
                <a:latin typeface="+mj-lt"/>
              </a:rPr>
              <a:t>    </a:t>
            </a:r>
            <a:endParaRPr lang="en-U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B2381C7-A379-407A-867F-997297C5D5A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5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43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Specify a Markov Chain and compute the probability of a sequence of states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Justify and apply Markov Chains to compute the probability of a Natural Language sentence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7F72626-60A8-45D4-88C3-C3E54FD541E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Recap </a:t>
            </a:r>
          </a:p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Temporal Probabilistic Models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Start Markov Models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Markov Chain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Markov Chains in Natural Language Processing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53990C8-536D-45FC-A3BC-A0E65132D25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41425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0" y="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chemeClr val="accent2"/>
                </a:solidFill>
                <a:latin typeface="Arial Unicode MS" pitchFamily="34" charset="-128"/>
              </a:rPr>
              <a:t>Markov Models</a:t>
            </a:r>
            <a:endParaRPr lang="en-US" sz="3200" i="1" baseline="300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15373" name="Rectangle 4"/>
          <p:cNvSpPr>
            <a:spLocks noChangeArrowheads="1"/>
          </p:cNvSpPr>
          <p:nvPr/>
        </p:nvSpPr>
        <p:spPr bwMode="auto">
          <a:xfrm>
            <a:off x="323850" y="482600"/>
            <a:ext cx="2736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</p:txBody>
      </p:sp>
      <p:sp>
        <p:nvSpPr>
          <p:cNvPr id="15374" name="Rectangle 19"/>
          <p:cNvSpPr>
            <a:spLocks noChangeArrowheads="1"/>
          </p:cNvSpPr>
          <p:nvPr/>
        </p:nvSpPr>
        <p:spPr bwMode="auto">
          <a:xfrm>
            <a:off x="827088" y="1268413"/>
            <a:ext cx="2952750" cy="6477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Markov Chains</a:t>
            </a:r>
          </a:p>
        </p:txBody>
      </p:sp>
      <p:sp>
        <p:nvSpPr>
          <p:cNvPr id="15375" name="Rectangle 20"/>
          <p:cNvSpPr>
            <a:spLocks noChangeArrowheads="1"/>
          </p:cNvSpPr>
          <p:nvPr/>
        </p:nvSpPr>
        <p:spPr bwMode="auto">
          <a:xfrm>
            <a:off x="2843213" y="2924175"/>
            <a:ext cx="2952750" cy="720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Hidden Markov Model</a:t>
            </a:r>
          </a:p>
        </p:txBody>
      </p:sp>
      <p:sp>
        <p:nvSpPr>
          <p:cNvPr id="15376" name="Rectangle 21"/>
          <p:cNvSpPr>
            <a:spLocks noChangeArrowheads="1"/>
          </p:cNvSpPr>
          <p:nvPr/>
        </p:nvSpPr>
        <p:spPr bwMode="auto">
          <a:xfrm>
            <a:off x="4572000" y="4868863"/>
            <a:ext cx="3671888" cy="792162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b="0">
                <a:latin typeface="Arial Unicode MS" pitchFamily="34" charset="-128"/>
              </a:rPr>
              <a:t>Markov Decision Processes (MDPs)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214813" y="1071563"/>
            <a:ext cx="2714625" cy="785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Simplest Possible Dynamic Bnet</a:t>
            </a:r>
            <a:endParaRPr lang="en-GB" sz="2000" b="0" i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715000" y="2428875"/>
            <a:ext cx="3429000" cy="1214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algn="ctr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cannot observe directly what we care about</a:t>
            </a:r>
            <a:endParaRPr lang="en-GB" sz="2000" b="0" i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4500563"/>
            <a:ext cx="3357563" cy="785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algn="ctr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 Actions and Values (Rewards)</a:t>
            </a:r>
            <a:endParaRPr lang="en-GB" sz="2000" b="0" i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C535A4D-181A-4B21-B83F-4FCA9E361EA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57188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163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9358312" cy="22145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200" b="1" dirty="0" smtClean="0"/>
              <a:t>Finish Probability and Time: </a:t>
            </a:r>
            <a:r>
              <a:rPr lang="en-US" sz="3200" dirty="0" smtClean="0"/>
              <a:t>Hidden Markov Models (HMM)</a:t>
            </a:r>
            <a:r>
              <a:rPr lang="en-US" sz="3200" b="1" dirty="0" smtClean="0"/>
              <a:t>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TextBook</a:t>
            </a:r>
            <a:r>
              <a:rPr lang="en-US" sz="3200" i="1" smtClean="0"/>
              <a:t> 6.5.2)</a:t>
            </a:r>
          </a:p>
          <a:p>
            <a:pPr eaLnBrk="1" hangingPunct="1">
              <a:buFontTx/>
              <a:buChar char="•"/>
            </a:pPr>
            <a:r>
              <a:rPr lang="en-US" sz="3200" b="1" dirty="0" smtClean="0"/>
              <a:t>Start  Decision networks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TextBook</a:t>
            </a:r>
            <a:r>
              <a:rPr lang="en-US" sz="3200" i="1" dirty="0" smtClean="0"/>
              <a:t>  </a:t>
            </a:r>
            <a:r>
              <a:rPr lang="en-US" sz="3200" i="1" dirty="0" err="1" smtClean="0"/>
              <a:t>chpt</a:t>
            </a:r>
            <a:r>
              <a:rPr lang="en-US" sz="3200" i="1" dirty="0" smtClean="0"/>
              <a:t> 9)</a:t>
            </a:r>
            <a:endParaRPr lang="en-US" sz="3200" b="1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3857628"/>
            <a:ext cx="84582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Assignment 4 is available on </a:t>
            </a:r>
            <a:r>
              <a:rPr lang="en-US" kern="0" dirty="0" err="1">
                <a:latin typeface="+mn-lt"/>
              </a:rPr>
              <a:t>webCT</a:t>
            </a:r>
            <a:r>
              <a:rPr lang="en-US" kern="0" dirty="0">
                <a:latin typeface="+mn-lt"/>
              </a:rPr>
              <a:t> . It is due on Apr the </a:t>
            </a:r>
            <a:r>
              <a:rPr lang="en-US" kern="0" dirty="0" smtClean="0">
                <a:latin typeface="+mn-lt"/>
              </a:rPr>
              <a:t>14</a:t>
            </a:r>
            <a:r>
              <a:rPr lang="en-US" kern="0" baseline="30000" dirty="0" smtClean="0">
                <a:latin typeface="+mn-lt"/>
              </a:rPr>
              <a:t>th</a:t>
            </a:r>
            <a:r>
              <a:rPr lang="en-US" kern="0" dirty="0" smtClean="0">
                <a:latin typeface="+mn-lt"/>
              </a:rPr>
              <a:t> </a:t>
            </a:r>
            <a:r>
              <a:rPr lang="en-US" kern="0" dirty="0">
                <a:latin typeface="+mn-lt"/>
              </a:rPr>
              <a:t>(last class).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0" kern="0" dirty="0">
                <a:latin typeface="+mn-lt"/>
              </a:rPr>
              <a:t>You can now work on the first 3 questions. For the 4</a:t>
            </a:r>
            <a:r>
              <a:rPr lang="en-US" b="0" kern="0" baseline="30000" dirty="0">
                <a:latin typeface="+mn-lt"/>
              </a:rPr>
              <a:t>th</a:t>
            </a:r>
            <a:r>
              <a:rPr lang="en-US" b="0" kern="0" dirty="0">
                <a:latin typeface="+mn-lt"/>
              </a:rPr>
              <a:t> one you have to wait until </a:t>
            </a:r>
            <a:r>
              <a:rPr lang="en-US" b="0" kern="0" dirty="0" smtClean="0">
                <a:latin typeface="+mn-lt"/>
              </a:rPr>
              <a:t>we cover decision networks.</a:t>
            </a:r>
            <a:endParaRPr lang="en-US" b="0" kern="0" dirty="0">
              <a:latin typeface="+mn-lt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5720" y="3143248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3E6325A-239B-48D1-9BA7-9FCB874F92A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Big Picture: R&amp;R  systems</a:t>
            </a:r>
          </a:p>
        </p:txBody>
      </p:sp>
      <p:sp>
        <p:nvSpPr>
          <p:cNvPr id="1054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0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056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1057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1058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059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060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061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2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3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4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065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6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67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068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69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070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071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4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075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076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077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078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79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080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82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083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084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EAEEC4D-55C1-421B-8EB2-82D6EE5B355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Answering Query under Uncertainty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0" y="2214563"/>
            <a:ext cx="3143250" cy="7699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+mj-lt"/>
              </a:rPr>
              <a:t>Static Belief Network </a:t>
            </a:r>
            <a:r>
              <a:rPr lang="en-US" sz="2000" dirty="0">
                <a:latin typeface="+mj-lt"/>
              </a:rPr>
              <a:t>&amp; Variable Elimination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1938" y="1785938"/>
            <a:ext cx="235743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Dynamic Bayesian Network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38" y="785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Probability 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0438" y="29289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Hidden Markov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00250" y="5857875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Email spam filters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5000625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Diagnostic Systems (e.g., medicine)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00500" y="4643438"/>
            <a:ext cx="1857375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Natural Language Processing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00813" y="3214688"/>
            <a:ext cx="2643187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Student Tracing in tutoring Systems</a:t>
            </a:r>
          </a:p>
        </p:txBody>
      </p:sp>
      <p:cxnSp>
        <p:nvCxnSpPr>
          <p:cNvPr id="2128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3057525" y="1343026"/>
            <a:ext cx="1228725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29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30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2021682" y="1021556"/>
            <a:ext cx="1028700" cy="1357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1" name="Straight Arrow Connector 36"/>
          <p:cNvCxnSpPr>
            <a:cxnSpLocks noChangeShapeType="1"/>
            <a:stCxn id="10" idx="2"/>
            <a:endCxn id="14" idx="0"/>
          </p:cNvCxnSpPr>
          <p:nvPr/>
        </p:nvCxnSpPr>
        <p:spPr bwMode="auto">
          <a:xfrm rot="5400000">
            <a:off x="4872038" y="2551113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2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143000" y="2928938"/>
            <a:ext cx="714375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3" name="Straight Arrow Connector 43"/>
          <p:cNvCxnSpPr>
            <a:cxnSpLocks noChangeShapeType="1"/>
          </p:cNvCxnSpPr>
          <p:nvPr/>
        </p:nvCxnSpPr>
        <p:spPr bwMode="auto">
          <a:xfrm rot="5400000">
            <a:off x="857250" y="3929063"/>
            <a:ext cx="2714625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4" name="Straight Arrow Connector 45"/>
          <p:cNvCxnSpPr>
            <a:cxnSpLocks noChangeShapeType="1"/>
          </p:cNvCxnSpPr>
          <p:nvPr/>
        </p:nvCxnSpPr>
        <p:spPr bwMode="auto">
          <a:xfrm>
            <a:off x="3214688" y="1214438"/>
            <a:ext cx="1500187" cy="500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5" name="Straight Arrow Connector 49"/>
          <p:cNvCxnSpPr>
            <a:cxnSpLocks noChangeShapeType="1"/>
            <a:stCxn id="14" idx="2"/>
            <a:endCxn id="21" idx="0"/>
          </p:cNvCxnSpPr>
          <p:nvPr/>
        </p:nvCxnSpPr>
        <p:spPr bwMode="auto">
          <a:xfrm rot="5400000">
            <a:off x="4271963" y="3986213"/>
            <a:ext cx="13144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6" name="Straight Arrow Connector 59"/>
          <p:cNvCxnSpPr>
            <a:cxnSpLocks noChangeShapeType="1"/>
            <a:endCxn id="23" idx="0"/>
          </p:cNvCxnSpPr>
          <p:nvPr/>
        </p:nvCxnSpPr>
        <p:spPr bwMode="auto">
          <a:xfrm>
            <a:off x="6573838" y="2214563"/>
            <a:ext cx="124777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7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0" y="3500438"/>
            <a:ext cx="22860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Monitoring</a:t>
            </a:r>
          </a:p>
          <a:p>
            <a:pPr algn="ctr">
              <a:defRPr/>
            </a:pPr>
            <a:r>
              <a:rPr lang="en-US" sz="2000" dirty="0">
                <a:latin typeface="+mj-lt"/>
              </a:rPr>
              <a:t>(</a:t>
            </a:r>
            <a:r>
              <a:rPr lang="en-US" sz="2000" dirty="0" err="1">
                <a:latin typeface="+mj-lt"/>
              </a:rPr>
              <a:t>e.g</a:t>
            </a:r>
            <a:r>
              <a:rPr lang="en-US" sz="2000" dirty="0">
                <a:latin typeface="+mj-lt"/>
              </a:rPr>
              <a:t> credit cards)</a:t>
            </a:r>
          </a:p>
        </p:txBody>
      </p:sp>
      <p:cxnSp>
        <p:nvCxnSpPr>
          <p:cNvPr id="2139" name="Straight Arrow Connector 43"/>
          <p:cNvCxnSpPr>
            <a:cxnSpLocks noChangeShapeType="1"/>
          </p:cNvCxnSpPr>
          <p:nvPr/>
        </p:nvCxnSpPr>
        <p:spPr bwMode="auto">
          <a:xfrm rot="16200000" flipH="1">
            <a:off x="1500188" y="4143375"/>
            <a:ext cx="26431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26"/>
          <p:cNvSpPr txBox="1"/>
          <p:nvPr/>
        </p:nvSpPr>
        <p:spPr>
          <a:xfrm>
            <a:off x="3000375" y="3714750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BioInformatics</a:t>
            </a:r>
            <a:endParaRPr lang="en-US" sz="2000" dirty="0">
              <a:latin typeface="+mj-lt"/>
            </a:endParaRPr>
          </a:p>
        </p:txBody>
      </p:sp>
      <p:cxnSp>
        <p:nvCxnSpPr>
          <p:cNvPr id="2141" name="Straight Arrow Connector 36"/>
          <p:cNvCxnSpPr>
            <a:cxnSpLocks noChangeShapeType="1"/>
          </p:cNvCxnSpPr>
          <p:nvPr/>
        </p:nvCxnSpPr>
        <p:spPr bwMode="auto">
          <a:xfrm rot="5400000">
            <a:off x="3943350" y="3343275"/>
            <a:ext cx="434975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8" name="TextBox 27"/>
          <p:cNvSpPr txBox="1"/>
          <p:nvPr/>
        </p:nvSpPr>
        <p:spPr>
          <a:xfrm>
            <a:off x="5072063" y="3929063"/>
            <a:ext cx="2071687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Markov Chains</a:t>
            </a:r>
          </a:p>
        </p:txBody>
      </p:sp>
      <p:cxnSp>
        <p:nvCxnSpPr>
          <p:cNvPr id="2143" name="Straight Arrow Connector 59"/>
          <p:cNvCxnSpPr>
            <a:cxnSpLocks noChangeShapeType="1"/>
            <a:endCxn id="28" idx="0"/>
          </p:cNvCxnSpPr>
          <p:nvPr/>
        </p:nvCxnSpPr>
        <p:spPr bwMode="auto">
          <a:xfrm rot="16200000" flipH="1">
            <a:off x="5161756" y="2982120"/>
            <a:ext cx="1571625" cy="322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4" name="Straight Arrow Connector 59"/>
          <p:cNvCxnSpPr>
            <a:cxnSpLocks noChangeShapeType="1"/>
          </p:cNvCxnSpPr>
          <p:nvPr/>
        </p:nvCxnSpPr>
        <p:spPr bwMode="auto">
          <a:xfrm rot="5400000">
            <a:off x="5715000" y="4429125"/>
            <a:ext cx="642938" cy="3571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5076E46-C5FB-451B-B3E1-19FFE0B0AA3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</a:t>
            </a:r>
          </a:p>
          <a:p>
            <a:pPr eaLnBrk="1" hangingPunct="1">
              <a:buFontTx/>
              <a:buChar char="•"/>
            </a:pPr>
            <a:r>
              <a:rPr lang="en-US" sz="4000" b="1" smtClean="0"/>
              <a:t>Temporal Probabilistic Models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Start Markov Models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Markov Chain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Markov Chains in Natural Language Processing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</p:spPr>
        <p:txBody>
          <a:bodyPr lIns="90000" tIns="46800" rIns="90000" bIns="46800"/>
          <a:lstStyle/>
          <a:p>
            <a:pPr defTabSz="457200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Modelling static Environments</a:t>
            </a:r>
          </a:p>
        </p:txBody>
      </p:sp>
      <p:sp>
        <p:nvSpPr>
          <p:cNvPr id="791555" name="Rectangle 3"/>
          <p:cNvSpPr>
            <a:spLocks noChangeArrowheads="1"/>
          </p:cNvSpPr>
          <p:nvPr/>
        </p:nvSpPr>
        <p:spPr bwMode="auto">
          <a:xfrm>
            <a:off x="-428625" y="1143000"/>
            <a:ext cx="9572625" cy="2000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 far we have used </a:t>
            </a:r>
            <a:r>
              <a:rPr lang="en-GB" b="0" dirty="0" err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Bnets</a:t>
            </a: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to perform inference in </a:t>
            </a:r>
            <a:r>
              <a:rPr lang="en-GB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static environments </a:t>
            </a: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instance, </a:t>
            </a:r>
            <a:r>
              <a:rPr lang="en-GB" sz="3200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system keeps collecting evidence to diagnose the cause of a fault in a system (e.g., </a:t>
            </a:r>
            <a:r>
              <a:rPr lang="en-GB" b="0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car</a:t>
            </a: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). </a:t>
            </a: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b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environment (values of the evidence, the true cause) does not change as I gather new evidence</a:t>
            </a: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b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b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739775" lvl="1" indent="-282575" defTabSz="45720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does change?</a:t>
            </a:r>
            <a:endParaRPr lang="en-GB" b="0" i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07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75" y="3071813"/>
            <a:ext cx="17145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071938" y="5429250"/>
            <a:ext cx="3643312" cy="857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algn="ctr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b="0" i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system’s beliefs over possible causes</a:t>
            </a:r>
            <a:endParaRPr lang="en-GB" sz="2000" b="0" i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534400" cy="685800"/>
          </a:xfrm>
        </p:spPr>
        <p:txBody>
          <a:bodyPr lIns="90000" tIns="46800" rIns="90000" bIns="46800"/>
          <a:lstStyle/>
          <a:p>
            <a:pPr defTabSz="457200" eaLnBrk="1" hangingPunct="1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smtClean="0"/>
              <a:t>Modeling Evolving Environments</a:t>
            </a:r>
            <a:br>
              <a:rPr lang="en-GB" sz="3200" smtClean="0"/>
            </a:br>
            <a:endParaRPr lang="en-GB" sz="3200" smtClean="0"/>
          </a:p>
        </p:txBody>
      </p:sp>
      <p:sp>
        <p:nvSpPr>
          <p:cNvPr id="4105" name="Rectangle 3"/>
          <p:cNvSpPr>
            <a:spLocks noChangeArrowheads="1"/>
          </p:cNvSpPr>
          <p:nvPr/>
        </p:nvSpPr>
        <p:spPr bwMode="auto">
          <a:xfrm>
            <a:off x="358775" y="857250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Often we need to make inferences about evolving environments</a:t>
            </a:r>
            <a:r>
              <a:rPr lang="en-GB" sz="2400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8775" y="19288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Represent the state of the world at each specific point in time via  a series of snapshots, or </a:t>
            </a:r>
            <a:r>
              <a:rPr lang="en-GB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time slices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endParaRPr lang="en-GB" sz="2400" b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0" y="5929313"/>
            <a:ext cx="9144000" cy="65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lnSpc>
                <a:spcPct val="95000"/>
              </a:lnSpc>
              <a:spcBef>
                <a:spcPts val="1800"/>
              </a:spcBef>
              <a:buClr>
                <a:srgbClr val="000000"/>
              </a:buClr>
              <a:buSzPct val="10000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Tutoring system 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tracing student </a:t>
            </a:r>
            <a:r>
              <a:rPr lang="en-GB" b="0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knowledge</a:t>
            </a:r>
            <a:r>
              <a:rPr lang="en-GB" b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and </a:t>
            </a:r>
            <a:r>
              <a:rPr lang="en-GB" b="0" i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morale</a:t>
            </a:r>
            <a:endParaRPr lang="en-GB" sz="2400" b="0" i="1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857250" y="3286125"/>
            <a:ext cx="7715250" cy="2246313"/>
            <a:chOff x="857224" y="3286124"/>
            <a:chExt cx="7715285" cy="2246314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857224" y="4429125"/>
              <a:ext cx="2428886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+mj-lt"/>
                </a:rPr>
                <a:t>Knows-Subtraction </a:t>
              </a:r>
              <a:r>
                <a:rPr lang="en-US" sz="2400" baseline="-25000" dirty="0">
                  <a:latin typeface="+mj-lt"/>
                </a:rPr>
                <a:t>t-1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2428856" y="5072063"/>
              <a:ext cx="1255719" cy="46037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+mj-lt"/>
                </a:rPr>
                <a:t>Morale </a:t>
              </a:r>
              <a:r>
                <a:rPr lang="en-US" sz="2400" baseline="-25000" dirty="0">
                  <a:latin typeface="+mj-lt"/>
                </a:rPr>
                <a:t>t-1</a:t>
              </a:r>
              <a:endParaRPr lang="en-US" sz="1800" baseline="-25000" dirty="0">
                <a:latin typeface="+mj-lt"/>
              </a:endParaRPr>
            </a:p>
          </p:txBody>
        </p:sp>
        <p:cxnSp>
          <p:nvCxnSpPr>
            <p:cNvPr id="4111" name="AutoShape 7"/>
            <p:cNvCxnSpPr>
              <a:cxnSpLocks noChangeShapeType="1"/>
              <a:stCxn id="7" idx="0"/>
              <a:endCxn id="28" idx="3"/>
            </p:cNvCxnSpPr>
            <p:nvPr/>
          </p:nvCxnSpPr>
          <p:spPr bwMode="auto">
            <a:xfrm rot="5400000" flipH="1" flipV="1">
              <a:off x="2165071" y="3637161"/>
              <a:ext cx="698562" cy="8853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112" name="AutoShape 9"/>
            <p:cNvCxnSpPr>
              <a:cxnSpLocks noChangeShapeType="1"/>
              <a:stCxn id="28" idx="4"/>
              <a:endCxn id="14" idx="2"/>
            </p:cNvCxnSpPr>
            <p:nvPr/>
          </p:nvCxnSpPr>
          <p:spPr bwMode="auto">
            <a:xfrm rot="16200000" flipH="1">
              <a:off x="4467225" y="3054350"/>
              <a:ext cx="1495425" cy="3000375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6715126" y="5072063"/>
              <a:ext cx="1222381" cy="46037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+mj-lt"/>
                </a:rPr>
                <a:t>Morale</a:t>
              </a:r>
              <a:r>
                <a:rPr lang="en-US" sz="2000" dirty="0">
                  <a:latin typeface="+mj-lt"/>
                </a:rPr>
                <a:t> </a:t>
              </a:r>
              <a:r>
                <a:rPr lang="en-US" sz="2000" baseline="-25000" dirty="0">
                  <a:latin typeface="+mj-lt"/>
                </a:rPr>
                <a:t>t</a:t>
              </a:r>
              <a:endParaRPr lang="en-US" sz="1800" baseline="-25000" dirty="0">
                <a:latin typeface="+mj-lt"/>
              </a:endParaRPr>
            </a:p>
          </p:txBody>
        </p:sp>
        <p:cxnSp>
          <p:nvCxnSpPr>
            <p:cNvPr id="4114" name="AutoShape 19"/>
            <p:cNvCxnSpPr>
              <a:cxnSpLocks noChangeShapeType="1"/>
              <a:endCxn id="40" idx="4"/>
            </p:cNvCxnSpPr>
            <p:nvPr/>
          </p:nvCxnSpPr>
          <p:spPr bwMode="auto">
            <a:xfrm rot="5400000" flipH="1" flipV="1">
              <a:off x="6961202" y="3917949"/>
              <a:ext cx="622300" cy="4000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115" name="AutoShape 43"/>
            <p:cNvCxnSpPr>
              <a:cxnSpLocks noChangeShapeType="1"/>
              <a:stCxn id="7" idx="6"/>
              <a:endCxn id="49" idx="2"/>
            </p:cNvCxnSpPr>
            <p:nvPr/>
          </p:nvCxnSpPr>
          <p:spPr bwMode="auto">
            <a:xfrm>
              <a:off x="3286099" y="4689482"/>
              <a:ext cx="2571785" cy="1588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4116" name="AutoShape 45"/>
            <p:cNvCxnSpPr>
              <a:cxnSpLocks noChangeShapeType="1"/>
            </p:cNvCxnSpPr>
            <p:nvPr/>
          </p:nvCxnSpPr>
          <p:spPr bwMode="auto">
            <a:xfrm>
              <a:off x="3643313" y="5286375"/>
              <a:ext cx="3030537" cy="1588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28" name="Oval 3"/>
            <p:cNvSpPr>
              <a:spLocks noChangeArrowheads="1"/>
            </p:cNvSpPr>
            <p:nvPr/>
          </p:nvSpPr>
          <p:spPr bwMode="auto">
            <a:xfrm>
              <a:off x="2643170" y="3286124"/>
              <a:ext cx="2143135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>
                  <a:latin typeface="+mj-lt"/>
                </a:rPr>
                <a:t>SolveProblem</a:t>
              </a:r>
              <a:r>
                <a:rPr lang="en-US" sz="1800" dirty="0">
                  <a:latin typeface="+mj-lt"/>
                </a:rPr>
                <a:t> </a:t>
              </a:r>
              <a:r>
                <a:rPr lang="en-US" sz="2400" baseline="-25000" dirty="0">
                  <a:latin typeface="+mj-lt"/>
                </a:rPr>
                <a:t>t-1</a:t>
              </a:r>
            </a:p>
          </p:txBody>
        </p:sp>
        <p:sp>
          <p:nvSpPr>
            <p:cNvPr id="40" name="Oval 3"/>
            <p:cNvSpPr>
              <a:spLocks noChangeArrowheads="1"/>
            </p:cNvSpPr>
            <p:nvPr/>
          </p:nvSpPr>
          <p:spPr bwMode="auto">
            <a:xfrm>
              <a:off x="6572250" y="3286124"/>
              <a:ext cx="1798646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err="1">
                  <a:latin typeface="+mj-lt"/>
                </a:rPr>
                <a:t>SolveProblem</a:t>
              </a:r>
              <a:r>
                <a:rPr lang="en-US" sz="2400" baseline="-25000" dirty="0" err="1">
                  <a:latin typeface="+mj-lt"/>
                </a:rPr>
                <a:t>t</a:t>
              </a:r>
              <a:endParaRPr lang="en-US" sz="1800" baseline="-25000" dirty="0">
                <a:latin typeface="+mj-lt"/>
              </a:endParaRPr>
            </a:p>
          </p:txBody>
        </p:sp>
        <p:sp>
          <p:nvSpPr>
            <p:cNvPr id="49" name="Oval 5"/>
            <p:cNvSpPr>
              <a:spLocks noChangeArrowheads="1"/>
            </p:cNvSpPr>
            <p:nvPr/>
          </p:nvSpPr>
          <p:spPr bwMode="auto">
            <a:xfrm>
              <a:off x="5857872" y="4429125"/>
              <a:ext cx="2714637" cy="5207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+mj-lt"/>
                </a:rPr>
                <a:t>Knows-Subtraction</a:t>
              </a:r>
              <a:r>
                <a:rPr lang="en-US" sz="2400" dirty="0">
                  <a:latin typeface="+mj-lt"/>
                </a:rPr>
                <a:t> </a:t>
              </a:r>
              <a:r>
                <a:rPr lang="en-US" sz="2400" baseline="-25000" dirty="0">
                  <a:latin typeface="+mj-lt"/>
                </a:rPr>
                <a:t>t </a:t>
              </a:r>
              <a:endParaRPr lang="en-US" sz="1800" baseline="-25000" dirty="0">
                <a:latin typeface="+mj-lt"/>
              </a:endParaRPr>
            </a:p>
          </p:txBody>
        </p:sp>
        <p:cxnSp>
          <p:nvCxnSpPr>
            <p:cNvPr id="4120" name="AutoShape 43"/>
            <p:cNvCxnSpPr>
              <a:cxnSpLocks noChangeShapeType="1"/>
              <a:stCxn id="28" idx="6"/>
              <a:endCxn id="40" idx="2"/>
            </p:cNvCxnSpPr>
            <p:nvPr/>
          </p:nvCxnSpPr>
          <p:spPr bwMode="auto">
            <a:xfrm flipV="1">
              <a:off x="4786313" y="3546474"/>
              <a:ext cx="1785951" cy="1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4121" name="AutoShape 9"/>
            <p:cNvCxnSpPr>
              <a:cxnSpLocks noChangeShapeType="1"/>
            </p:cNvCxnSpPr>
            <p:nvPr/>
          </p:nvCxnSpPr>
          <p:spPr bwMode="auto">
            <a:xfrm>
              <a:off x="4143375" y="3786188"/>
              <a:ext cx="2286013" cy="71438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C8C0A10-13A5-4026-AA11-4949A84BD36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Recap 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folHlink"/>
                </a:solidFill>
              </a:rPr>
              <a:t>Temporal Probabilistic Models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bg2"/>
                </a:solidFill>
              </a:rPr>
              <a:t>Start Markov Models</a:t>
            </a:r>
          </a:p>
          <a:p>
            <a:pPr lvl="1" eaLnBrk="1" hangingPunct="1">
              <a:defRPr/>
            </a:pPr>
            <a:r>
              <a:rPr lang="en-US" sz="3600" b="1" dirty="0" smtClean="0"/>
              <a:t>Markov Chain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bg2"/>
                </a:solidFill>
              </a:rPr>
              <a:t>Markov Chains in Natural Language Processing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30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FB34C7-812E-466C-BCE6-EDED0D55C52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1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588375" cy="1044575"/>
          </a:xfrm>
        </p:spPr>
        <p:txBody>
          <a:bodyPr/>
          <a:lstStyle/>
          <a:p>
            <a:pPr eaLnBrk="1" hangingPunct="1"/>
            <a:r>
              <a:rPr lang="en-GB" smtClean="0"/>
              <a:t>Simplest Possible DBN</a:t>
            </a:r>
            <a:r>
              <a:rPr lang="en-US" b="0" smtClean="0"/>
              <a:t/>
            </a:r>
            <a:br>
              <a:rPr lang="en-US" b="0" smtClean="0"/>
            </a:br>
            <a:endParaRPr lang="en-US" b="0" smtClean="0"/>
          </a:p>
        </p:txBody>
      </p:sp>
      <p:sp>
        <p:nvSpPr>
          <p:cNvPr id="4112" name="Rectangle 3"/>
          <p:cNvSpPr>
            <a:spLocks noChangeArrowheads="1"/>
          </p:cNvSpPr>
          <p:nvPr/>
        </p:nvSpPr>
        <p:spPr bwMode="auto">
          <a:xfrm>
            <a:off x="250825" y="4076700"/>
            <a:ext cx="84582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Thus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Intuitively 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  conveys all of the information about the history that can affect the future states.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“The future is independent of the past given the present.”</a:t>
            </a:r>
            <a:endParaRPr lang="en-US" b="0">
              <a:latin typeface="Arial Unicode MS" pitchFamily="34" charset="-128"/>
            </a:endParaRPr>
          </a:p>
        </p:txBody>
      </p:sp>
      <p:sp>
        <p:nvSpPr>
          <p:cNvPr id="4113" name="Rectangle 4"/>
          <p:cNvSpPr>
            <a:spLocks noChangeArrowheads="1"/>
          </p:cNvSpPr>
          <p:nvPr/>
        </p:nvSpPr>
        <p:spPr bwMode="auto">
          <a:xfrm>
            <a:off x="323850" y="836613"/>
            <a:ext cx="8458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One random variable </a:t>
            </a:r>
            <a:r>
              <a:rPr lang="en-US" sz="2400" b="0">
                <a:latin typeface="Arial Unicode MS" pitchFamily="34" charset="-128"/>
              </a:rPr>
              <a:t>for each time slice</a:t>
            </a:r>
            <a:r>
              <a:rPr lang="en-US" b="0">
                <a:latin typeface="Arial Unicode MS" pitchFamily="34" charset="-128"/>
              </a:rPr>
              <a:t>: </a:t>
            </a:r>
            <a:r>
              <a:rPr lang="en-US" sz="2400" b="0">
                <a:latin typeface="Arial Unicode MS" pitchFamily="34" charset="-128"/>
              </a:rPr>
              <a:t>let’s assume 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 represents the </a:t>
            </a: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state</a:t>
            </a:r>
            <a:r>
              <a:rPr lang="en-US" sz="2400" b="0">
                <a:latin typeface="Arial Unicode MS" pitchFamily="34" charset="-128"/>
              </a:rPr>
              <a:t> at time </a:t>
            </a:r>
            <a:r>
              <a:rPr lang="en-US" sz="2400" b="0" i="1">
                <a:latin typeface="Arial Unicode MS" pitchFamily="34" charset="-128"/>
              </a:rPr>
              <a:t>t</a:t>
            </a:r>
            <a:r>
              <a:rPr lang="en-US" sz="2400" b="0">
                <a:latin typeface="Arial Unicode MS" pitchFamily="34" charset="-128"/>
              </a:rPr>
              <a:t>. with domain {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1</a:t>
            </a:r>
            <a:r>
              <a:rPr lang="en-US" sz="2400" b="0">
                <a:latin typeface="Arial Unicode MS" pitchFamily="34" charset="-128"/>
              </a:rPr>
              <a:t> …</a:t>
            </a:r>
            <a:r>
              <a:rPr lang="en-US" sz="2400" b="0" i="1">
                <a:latin typeface="Arial Unicode MS" pitchFamily="34" charset="-128"/>
              </a:rPr>
              <a:t>s</a:t>
            </a:r>
            <a:r>
              <a:rPr lang="en-US" sz="2400" b="0" i="1" baseline="-25000">
                <a:latin typeface="Arial Unicode MS" pitchFamily="34" charset="-128"/>
              </a:rPr>
              <a:t>n </a:t>
            </a:r>
            <a:r>
              <a:rPr lang="en-US" sz="2400" b="0">
                <a:latin typeface="Arial Unicode MS" pitchFamily="34" charset="-128"/>
              </a:rPr>
              <a:t>}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Each random variable depends only on the previous one</a:t>
            </a:r>
          </a:p>
          <a:p>
            <a:pPr marL="342900" indent="-342900">
              <a:spcBef>
                <a:spcPct val="20000"/>
              </a:spcBef>
            </a:pPr>
            <a:endParaRPr lang="en-US" sz="2400" b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 build="allAtOnce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27768</TotalTime>
  <Words>1278</Words>
  <Application>Microsoft Office PowerPoint</Application>
  <PresentationFormat>On-screen Show (4:3)</PresentationFormat>
  <Paragraphs>373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Equation</vt:lpstr>
      <vt:lpstr>Slide 1</vt:lpstr>
      <vt:lpstr>Lecture Overview</vt:lpstr>
      <vt:lpstr>Big Picture: R&amp;R  systems</vt:lpstr>
      <vt:lpstr>Answering Query under Uncertainty</vt:lpstr>
      <vt:lpstr>Lecture Overview</vt:lpstr>
      <vt:lpstr>Modelling static Environments</vt:lpstr>
      <vt:lpstr>Modeling Evolving Environments </vt:lpstr>
      <vt:lpstr>Lecture Overview</vt:lpstr>
      <vt:lpstr>Simplest Possible DBN </vt:lpstr>
      <vt:lpstr>Simplest Possible DBN (cont’)</vt:lpstr>
      <vt:lpstr>Stationary Markov Chain (SMC)</vt:lpstr>
      <vt:lpstr>Stationary Markov-Chain: Example</vt:lpstr>
      <vt:lpstr>Markov-Chain: Inference</vt:lpstr>
      <vt:lpstr>Lecture Overview</vt:lpstr>
      <vt:lpstr>Key problems in NLP</vt:lpstr>
      <vt:lpstr>Impossible to estimate!</vt:lpstr>
      <vt:lpstr>What can we do?</vt:lpstr>
      <vt:lpstr>Estimates for Bigrams</vt:lpstr>
      <vt:lpstr>Learning Goals for today’s class</vt:lpstr>
      <vt:lpstr>Slide 20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697</cp:revision>
  <dcterms:created xsi:type="dcterms:W3CDTF">2000-08-26T02:46:38Z</dcterms:created>
  <dcterms:modified xsi:type="dcterms:W3CDTF">2010-04-01T16:24:44Z</dcterms:modified>
</cp:coreProperties>
</file>