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98" r:id="rId2"/>
    <p:sldId id="364" r:id="rId3"/>
    <p:sldId id="569" r:id="rId4"/>
    <p:sldId id="563" r:id="rId5"/>
    <p:sldId id="562" r:id="rId6"/>
    <p:sldId id="561" r:id="rId7"/>
    <p:sldId id="539" r:id="rId8"/>
    <p:sldId id="484" r:id="rId9"/>
    <p:sldId id="543" r:id="rId10"/>
    <p:sldId id="485" r:id="rId11"/>
    <p:sldId id="544" r:id="rId12"/>
    <p:sldId id="564" r:id="rId13"/>
    <p:sldId id="486" r:id="rId14"/>
    <p:sldId id="556" r:id="rId15"/>
    <p:sldId id="524" r:id="rId16"/>
    <p:sldId id="546" r:id="rId17"/>
    <p:sldId id="525" r:id="rId18"/>
    <p:sldId id="526" r:id="rId19"/>
    <p:sldId id="527" r:id="rId20"/>
    <p:sldId id="528" r:id="rId21"/>
    <p:sldId id="547" r:id="rId22"/>
    <p:sldId id="548" r:id="rId23"/>
    <p:sldId id="550" r:id="rId24"/>
    <p:sldId id="551" r:id="rId25"/>
    <p:sldId id="552" r:id="rId26"/>
    <p:sldId id="553" r:id="rId27"/>
    <p:sldId id="554" r:id="rId28"/>
    <p:sldId id="536" r:id="rId29"/>
    <p:sldId id="557" r:id="rId30"/>
    <p:sldId id="570" r:id="rId31"/>
    <p:sldId id="571" r:id="rId32"/>
    <p:sldId id="560" r:id="rId33"/>
    <p:sldId id="568" r:id="rId34"/>
    <p:sldId id="565" r:id="rId35"/>
    <p:sldId id="566" r:id="rId36"/>
    <p:sldId id="567" r:id="rId3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1" autoAdjust="0"/>
    <p:restoredTop sz="81326" autoAdjust="0"/>
  </p:normalViewPr>
  <p:slideViewPr>
    <p:cSldViewPr>
      <p:cViewPr>
        <p:scale>
          <a:sx n="69" d="100"/>
          <a:sy n="69" d="100"/>
        </p:scale>
        <p:origin x="-5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18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F6F8DE5-B084-4F27-867F-41B6C3997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3EEC8560-5EA4-4ECE-B9EB-81194CD30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4D2FB-1BEA-4918-8860-3C497008090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2D296-E346-42AC-A57D-B5134CA7F88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Write resulting expression…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9D50D-28DA-4927-B4ED-A87982A6C2A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z="1600" smtClean="0"/>
              <a:t>Quite popular analugy. I do not find it particularly illuminating but hey it is popular so…</a:t>
            </a:r>
          </a:p>
          <a:p>
            <a:pPr lvl="1" eaLnBrk="1" hangingPunct="1"/>
            <a:endParaRPr lang="en-US" sz="1600" smtClean="0"/>
          </a:p>
          <a:p>
            <a:pPr lvl="1" eaLnBrk="1" hangingPunct="1"/>
            <a:r>
              <a:rPr lang="en-US" sz="1600" smtClean="0"/>
              <a:t>factor out the </a:t>
            </a:r>
            <a:r>
              <a:rPr lang="en-US" sz="1600" i="1" smtClean="0"/>
              <a:t>a</a:t>
            </a:r>
            <a:r>
              <a:rPr lang="en-US" sz="1600" smtClean="0"/>
              <a:t>  and then the </a:t>
            </a:r>
            <a:r>
              <a:rPr lang="en-US" sz="1600" i="1" smtClean="0"/>
              <a:t>h </a:t>
            </a:r>
            <a:r>
              <a:rPr lang="en-US" sz="1600" smtClean="0"/>
              <a:t> giving </a:t>
            </a:r>
            <a:r>
              <a:rPr lang="en-US" sz="1600" i="1" smtClean="0"/>
              <a:t>a(b+c+d+h(e+f+g))</a:t>
            </a:r>
          </a:p>
          <a:p>
            <a:pPr lvl="1" eaLnBrk="1" hangingPunct="1"/>
            <a:r>
              <a:rPr lang="en-US" sz="1600" smtClean="0"/>
              <a:t>this takes only </a:t>
            </a:r>
            <a:r>
              <a:rPr lang="en-US" sz="1600" i="1" smtClean="0"/>
              <a:t>7 </a:t>
            </a:r>
            <a:r>
              <a:rPr lang="en-US" sz="1600" smtClean="0"/>
              <a:t> multiplications or additions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14FEC-097F-4966-9DDA-1228205D585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 order in which the variables are summed out is called the elimination </a:t>
            </a:r>
            <a:r>
              <a:rPr lang="en-US" dirty="0" smtClean="0"/>
              <a:t>ordering</a:t>
            </a:r>
          </a:p>
          <a:p>
            <a:r>
              <a:rPr lang="en-US" dirty="0" smtClean="0"/>
              <a:t>From textbook “Finding an elimination ordering that results in the smallest </a:t>
            </a:r>
            <a:r>
              <a:rPr lang="en-US" dirty="0" err="1" smtClean="0"/>
              <a:t>treewidth</a:t>
            </a:r>
            <a:r>
              <a:rPr lang="en-US" dirty="0" smtClean="0"/>
              <a:t> is NP-hard. However, some good heuristics exist. The two most common are </a:t>
            </a:r>
          </a:p>
          <a:p>
            <a:r>
              <a:rPr lang="en-US" b="1" dirty="0" smtClean="0"/>
              <a:t>min-factor</a:t>
            </a:r>
            <a:r>
              <a:rPr lang="en-US" dirty="0" smtClean="0"/>
              <a:t>: at each stage, select the variable that results in the smallest relation (factor). “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F2890-241F-4C4A-B622-C9A986AC615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They are all going to be only in Q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2821D-22DD-42DB-8900-0DE34B3D057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24EA6-E519-4979-857A-2F38E7D25DD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1DA2-487E-4A7E-8640-3A0641F4DA8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4AFE2-506F-465C-B508-AE5FD598B74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A36542-A5F6-489A-B9B1-FB3A657EDA5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C5F4D-7D76-4256-A63C-B478072555E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110F4-F3E5-4D66-AD72-1E9DC1A40AD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003D1-4B40-4D4A-AAAB-C614BBD97A0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D96DE-3F9D-4CD4-A7AD-010CE815916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310A18-0034-4430-BEAE-F35872BC46F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B6EC2-883F-4856-B074-41B800AFEA1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914B6-C244-4521-B168-0D2224051CF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D9B6C-EB05-4C07-8D53-63ED11948CB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BE273-B5FD-4D98-8365-7F10FF1A67E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319BE4-FA8C-4C7E-856A-29E8B9CD330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438EF-E685-4FBE-B6EB-37E4DC67C76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870C4-3CFC-4344-952F-A987EC92FA7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CB5C4F-8692-4477-96F7-C4F3E7ECB3F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2EB04-0C39-48E5-89C5-6E970710B04E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DF0D7-7FF6-4671-AB3C-B9ADC2DFC2A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3F0EF-112D-4907-A7FE-4F88B47F69A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81CA5ADC-BE75-4594-BDFE-D4D22004A66F}" type="slidenum">
              <a:rPr lang="en-US" smtClean="0"/>
              <a:pPr defTabSz="928688"/>
              <a:t>33</a:t>
            </a:fld>
            <a:endParaRPr lang="en-US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FA27EAE-B44D-4AB3-9001-8FD2D3C7E93A}" type="slidenum">
              <a:rPr lang="en-US" smtClean="0"/>
              <a:pPr defTabSz="928688"/>
              <a:t>34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FDC361E7-CE95-4BAB-846E-25D953C9923F}" type="slidenum">
              <a:rPr lang="en-US" smtClean="0"/>
              <a:pPr defTabSz="928688"/>
              <a:t>35</a:t>
            </a:fld>
            <a:endParaRPr lang="en-US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BA8AC-3F96-477E-A4C8-0BD181B0B1F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94D85-2A98-48EE-9061-07B9E3FFDE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1C061-97E6-459F-8875-70587E023F4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1B55B-171A-441B-862A-819ACCC4955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0B777-091D-438B-BE61-14791FF7CAF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E4CE56-E8B8-43B9-B7A2-4DA4EAD18B9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Basic case. Sum out on only one var</a:t>
            </a:r>
            <a:endParaRPr lang="en-US" sz="1400" baseline="-25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DA3F1-B130-4215-91DE-1B78EA0B67B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Factors that do not involve Z1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Factors that involve Z1</a:t>
            </a:r>
          </a:p>
          <a:p>
            <a:pPr lvl="1" eaLnBrk="1" hangingPunct="1">
              <a:lnSpc>
                <a:spcPct val="80000"/>
              </a:lnSpc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In the example above….</a:t>
            </a:r>
            <a:endParaRPr lang="en-US" sz="1400" baseline="-25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E4B935-D0DB-4359-85E2-7385E989F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77D160-98F9-451E-B2D1-8138E1304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7B8AD5-A309-4D84-94D7-06635C55E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88C8D-ED4E-4ACF-8C96-5A140815B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0183B3-B300-49F4-8D12-276A74208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DE1DB7-F432-4A31-8F0C-4C976249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341447-F23A-42FA-B478-1040821A0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91A485-7B6F-4F27-8D12-7AABBBA94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C6085D-85B8-47CD-A996-C69670593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56E74E-6A60-4C99-9A4F-2E833F1C7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898FA7-F37E-4B62-8D65-CAF6F3A5A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0CF5C0-C831-40F4-A193-19D21B43D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0DE985-B8DB-4DB2-83E4-69D764C1C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98CA182-96BE-4024-A6E4-50D5E37F3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18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18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18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5DFF70-EAEF-4E16-B4E9-58B56FE941F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Reasoning Under Uncertainty: Variable elimination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30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6.4)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 Unicode MS" pitchFamily="34" charset="-128"/>
              </a:rPr>
              <a:t>March, </a:t>
            </a:r>
            <a:r>
              <a:rPr lang="en-US" sz="2400" dirty="0" smtClean="0">
                <a:latin typeface="Arial Unicode MS" pitchFamily="34" charset="-128"/>
              </a:rPr>
              <a:t>29, 2010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A357FA-45F1-4ABA-ADDB-8C861D44DD7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39200" cy="755650"/>
          </a:xfrm>
        </p:spPr>
        <p:txBody>
          <a:bodyPr/>
          <a:lstStyle/>
          <a:p>
            <a:pPr eaLnBrk="1" hangingPunct="1"/>
            <a:r>
              <a:rPr lang="en-US" sz="4000" smtClean="0"/>
              <a:t>General case: Summing out variables efficiently</a:t>
            </a:r>
          </a:p>
        </p:txBody>
      </p:sp>
      <p:graphicFrame>
        <p:nvGraphicFramePr>
          <p:cNvPr id="8194" name="Object 22"/>
          <p:cNvGraphicFramePr>
            <a:graphicFrameLocks noChangeAspect="1"/>
          </p:cNvGraphicFramePr>
          <p:nvPr/>
        </p:nvGraphicFramePr>
        <p:xfrm>
          <a:off x="0" y="1196975"/>
          <a:ext cx="8964613" cy="1200150"/>
        </p:xfrm>
        <a:graphic>
          <a:graphicData uri="http://schemas.openxmlformats.org/presentationml/2006/ole">
            <p:oleObj spid="_x0000_s8194" name="Equation" r:id="rId4" imgW="3797280" imgH="507960" progId="Equation.3">
              <p:embed/>
            </p:oleObj>
          </a:graphicData>
        </a:graphic>
      </p:graphicFrame>
      <p:graphicFrame>
        <p:nvGraphicFramePr>
          <p:cNvPr id="8195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0" y="2430463"/>
          <a:ext cx="3743325" cy="995362"/>
        </p:xfrm>
        <a:graphic>
          <a:graphicData uri="http://schemas.openxmlformats.org/presentationml/2006/ole">
            <p:oleObj spid="_x0000_s8195" name="Equation" r:id="rId5" imgW="1384200" imgH="368280" progId="Equation.3">
              <p:embed/>
            </p:oleObj>
          </a:graphicData>
        </a:graphic>
      </p:graphicFrame>
      <p:sp>
        <p:nvSpPr>
          <p:cNvPr id="8211" name="Rectangle 26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429000"/>
            <a:ext cx="8893175" cy="1800225"/>
          </a:xfrm>
          <a:noFill/>
        </p:spPr>
        <p:txBody>
          <a:bodyPr/>
          <a:lstStyle/>
          <a:p>
            <a:pPr marL="0" indent="0" eaLnBrk="1" hangingPunct="1"/>
            <a:r>
              <a:rPr lang="en-US" sz="2400" smtClean="0"/>
              <a:t>Now to sum out a variable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2</a:t>
            </a:r>
            <a:r>
              <a:rPr lang="en-US" sz="2400" smtClean="0">
                <a:solidFill>
                  <a:schemeClr val="accent2"/>
                </a:solidFill>
              </a:rPr>
              <a:t> </a:t>
            </a:r>
            <a:r>
              <a:rPr lang="en-US" sz="2400" smtClean="0"/>
              <a:t> from a product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×… ×f</a:t>
            </a:r>
            <a:r>
              <a:rPr lang="en-US" sz="2400" i="1" baseline="-25000" smtClean="0"/>
              <a:t>i</a:t>
            </a:r>
            <a:r>
              <a:rPr lang="en-US" sz="2400" i="1" smtClean="0"/>
              <a:t> × f’ </a:t>
            </a:r>
            <a:r>
              <a:rPr lang="en-US" sz="2400" smtClean="0"/>
              <a:t> of factors, again partition the factors into two sets</a:t>
            </a:r>
          </a:p>
          <a:p>
            <a:pPr lvl="1" eaLnBrk="1" hangingPunct="1"/>
            <a:r>
              <a:rPr lang="en-US" smtClean="0"/>
              <a:t>F: those that</a:t>
            </a:r>
          </a:p>
          <a:p>
            <a:pPr lvl="1" eaLnBrk="1" hangingPunct="1"/>
            <a:r>
              <a:rPr lang="en-US" smtClean="0"/>
              <a:t>F: those that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35ED21-8EDC-4A31-A7B3-073751D7CE1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Analogy with “Computing sums of products”</a:t>
            </a:r>
          </a:p>
        </p:txBody>
      </p:sp>
      <p:sp>
        <p:nvSpPr>
          <p:cNvPr id="92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0188"/>
            <a:ext cx="9144000" cy="4321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b="1" smtClean="0"/>
              <a:t>This simplification is similar to what you can do in basic algebra with </a:t>
            </a:r>
            <a:r>
              <a:rPr lang="en-US" b="1" i="1" smtClean="0"/>
              <a:t>multiplication </a:t>
            </a:r>
            <a:r>
              <a:rPr lang="en-US" b="1" smtClean="0"/>
              <a:t>and  </a:t>
            </a:r>
            <a:r>
              <a:rPr lang="en-US" b="1" i="1" smtClean="0"/>
              <a:t>addition</a:t>
            </a:r>
            <a:endParaRPr lang="en-US" b="1" i="1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 It takes </a:t>
            </a:r>
            <a:r>
              <a:rPr lang="en-US" i="1" smtClean="0"/>
              <a:t>14</a:t>
            </a:r>
            <a:r>
              <a:rPr lang="en-US" smtClean="0"/>
              <a:t>  multiplications or additions to evaluate the expression 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a b + a c + a d + a e h + a f h + a g h</a:t>
            </a:r>
            <a:r>
              <a:rPr lang="en-US" sz="2800" smtClean="0"/>
              <a:t>.</a:t>
            </a:r>
            <a:r>
              <a:rPr lang="en-US" smtClean="0"/>
              <a:t>  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  This expression be evaluated more efficiently….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13422A1-2EC2-441E-8DAF-65FD65AEC58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Variable elimination ordering</a:t>
            </a:r>
          </a:p>
        </p:txBody>
      </p:sp>
      <p:sp>
        <p:nvSpPr>
          <p:cNvPr id="10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85938"/>
            <a:ext cx="9144000" cy="92868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3200" i="1" smtClean="0"/>
              <a:t>P(G,D=t) = </a:t>
            </a:r>
            <a:r>
              <a:rPr lang="en-US" sz="3200" i="1" smtClean="0">
                <a:sym typeface="Symbol" pitchFamily="18" charset="2"/>
              </a:rPr>
              <a:t></a:t>
            </a:r>
            <a:r>
              <a:rPr lang="en-US" sz="3200" i="1" baseline="-25000" smtClean="0"/>
              <a:t>A,B,C,</a:t>
            </a:r>
            <a:r>
              <a:rPr lang="en-US" sz="3200" i="1" smtClean="0"/>
              <a:t> </a:t>
            </a:r>
            <a:r>
              <a:rPr lang="en-US" sz="3200" i="1" smtClean="0">
                <a:solidFill>
                  <a:schemeClr val="tx2"/>
                </a:solidFill>
              </a:rPr>
              <a:t>f(A,G) f(B,A) f(C,G) f(B,C)</a:t>
            </a:r>
            <a:endParaRPr lang="en-US" sz="3200" b="1" smtClean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00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000375"/>
            <a:ext cx="935831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P(G,D=t) = </a:t>
            </a:r>
            <a:r>
              <a:rPr lang="en-US" sz="3200" b="0" i="1" kern="0" dirty="0">
                <a:solidFill>
                  <a:schemeClr val="accent2"/>
                </a:solidFill>
                <a:latin typeface="+mn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n-lt"/>
              </a:rPr>
              <a:t>A</a:t>
            </a:r>
            <a:r>
              <a:rPr lang="en-US" sz="3200" b="0" i="1" kern="0" dirty="0">
                <a:latin typeface="+mn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n-lt"/>
              </a:rPr>
              <a:t>f(A,G)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B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f(B,A)</a:t>
            </a:r>
            <a:r>
              <a:rPr lang="en-US" sz="3200" b="0" i="1" kern="0" dirty="0">
                <a:latin typeface="+mj-lt"/>
                <a:sym typeface="Symbol" pitchFamily="18" charset="2"/>
              </a:rPr>
              <a:t>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 f(C,G</a:t>
            </a:r>
            <a:r>
              <a:rPr lang="en-US" sz="3200" b="0" i="1" kern="0" dirty="0">
                <a:solidFill>
                  <a:schemeClr val="tx2"/>
                </a:solidFill>
                <a:latin typeface="+mn-lt"/>
              </a:rPr>
              <a:t>) f(B,C)</a:t>
            </a:r>
            <a:endParaRPr lang="en-US" sz="3200" kern="0" dirty="0">
              <a:solidFill>
                <a:schemeClr val="tx2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4143375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P(G,D=t) =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f(A,G)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 f(C,G) </a:t>
            </a:r>
            <a:r>
              <a:rPr lang="en-US" sz="3200" b="0" i="1" kern="0" dirty="0">
                <a:solidFill>
                  <a:schemeClr val="accent2"/>
                </a:solidFill>
                <a:latin typeface="+mj-lt"/>
                <a:sym typeface="Symbol" pitchFamily="18" charset="2"/>
              </a:rPr>
              <a:t></a:t>
            </a:r>
            <a:r>
              <a:rPr lang="en-US" sz="3200" b="0" i="1" kern="0" baseline="-25000" dirty="0">
                <a:solidFill>
                  <a:schemeClr val="accent2"/>
                </a:solidFill>
                <a:latin typeface="+mj-lt"/>
              </a:rPr>
              <a:t>B</a:t>
            </a:r>
            <a:r>
              <a:rPr lang="en-US" sz="3200" b="0" i="1" kern="0" dirty="0">
                <a:latin typeface="+mj-lt"/>
              </a:rPr>
              <a:t> </a:t>
            </a:r>
            <a:r>
              <a:rPr lang="en-US" sz="3200" b="0" i="1" kern="0" dirty="0">
                <a:solidFill>
                  <a:schemeClr val="tx2"/>
                </a:solidFill>
                <a:latin typeface="+mj-lt"/>
              </a:rPr>
              <a:t>f(B,C) f(B,A) </a:t>
            </a:r>
            <a:endParaRPr lang="en-US" sz="3200" kern="0" dirty="0">
              <a:solidFill>
                <a:schemeClr val="tx2"/>
              </a:solidFill>
              <a:latin typeface="+mj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071563"/>
            <a:ext cx="91440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0" i="1" kern="0" dirty="0">
                <a:latin typeface="+mn-lt"/>
              </a:rPr>
              <a:t>Is there only one way to simplify?</a:t>
            </a:r>
            <a:endParaRPr lang="en-US" sz="3200" kern="0" dirty="0">
              <a:solidFill>
                <a:schemeClr val="tx2"/>
              </a:solidFill>
              <a:latin typeface="+mn-lt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23C174-92E9-4574-B8BE-F4B17C2CDA5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643937" cy="928688"/>
          </a:xfrm>
        </p:spPr>
        <p:txBody>
          <a:bodyPr/>
          <a:lstStyle/>
          <a:p>
            <a:pPr eaLnBrk="1" hangingPunct="1"/>
            <a:r>
              <a:rPr lang="en-US" smtClean="0"/>
              <a:t>Variable elimination</a:t>
            </a:r>
            <a:r>
              <a:rPr lang="en-US" sz="4000" smtClean="0"/>
              <a:t> </a:t>
            </a:r>
            <a:r>
              <a:rPr lang="en-US" smtClean="0"/>
              <a:t>algorithm: Summary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286875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b="1" smtClean="0"/>
              <a:t>To compute </a:t>
            </a:r>
            <a:r>
              <a:rPr lang="en-US" sz="3200" b="1" i="1" smtClean="0"/>
              <a:t>P(Z| Y</a:t>
            </a:r>
            <a:r>
              <a:rPr lang="en-US" sz="3200" b="1" i="1" baseline="-25000" smtClean="0"/>
              <a:t>1</a:t>
            </a:r>
            <a:r>
              <a:rPr lang="en-US" sz="3200" b="1" i="1" smtClean="0"/>
              <a:t>=v</a:t>
            </a:r>
            <a:r>
              <a:rPr lang="en-US" sz="3200" b="1" i="1" baseline="-25000" smtClean="0"/>
              <a:t>1</a:t>
            </a:r>
            <a:r>
              <a:rPr lang="en-US" sz="3200" b="1" i="1" smtClean="0"/>
              <a:t> </a:t>
            </a:r>
            <a:r>
              <a:rPr lang="en-US" sz="3200" b="1" i="1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smtClean="0"/>
              <a:t>… </a:t>
            </a:r>
            <a:r>
              <a:rPr lang="en-US" sz="3200" b="1" i="1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3200" b="1" i="1" smtClean="0"/>
              <a:t>Y</a:t>
            </a:r>
            <a:r>
              <a:rPr lang="en-US" sz="3200" b="1" i="1" baseline="-25000" smtClean="0"/>
              <a:t>j</a:t>
            </a:r>
            <a:r>
              <a:rPr lang="en-US" sz="3200" b="1" i="1" smtClean="0"/>
              <a:t>=v</a:t>
            </a:r>
            <a:r>
              <a:rPr lang="en-US" sz="3200" b="1" i="1" baseline="-25000" smtClean="0"/>
              <a:t>j </a:t>
            </a:r>
            <a:r>
              <a:rPr lang="en-US" sz="3200" b="1" i="1" smtClean="0"/>
              <a:t>) </a:t>
            </a:r>
            <a:r>
              <a:rPr lang="en-US" sz="3200" b="1" smtClean="0"/>
              <a:t>: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>
                <a:solidFill>
                  <a:schemeClr val="accent2"/>
                </a:solidFill>
              </a:rPr>
              <a:t>Construct a factor </a:t>
            </a:r>
            <a:r>
              <a:rPr lang="en-US" smtClean="0"/>
              <a:t>for each conditional probability.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/>
              <a:t>Set the </a:t>
            </a:r>
            <a:r>
              <a:rPr lang="en-US" smtClean="0">
                <a:solidFill>
                  <a:schemeClr val="accent2"/>
                </a:solidFill>
              </a:rPr>
              <a:t>observed variables </a:t>
            </a:r>
            <a:r>
              <a:rPr lang="en-US" smtClean="0"/>
              <a:t>to their observed values.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/>
              <a:t>Given an </a:t>
            </a:r>
            <a:r>
              <a:rPr lang="en-US" smtClean="0">
                <a:solidFill>
                  <a:schemeClr val="accent2"/>
                </a:solidFill>
              </a:rPr>
              <a:t>elimination ordering, simplify/decompose</a:t>
            </a:r>
            <a:r>
              <a:rPr lang="en-US" smtClean="0"/>
              <a:t> sum of products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>
                <a:solidFill>
                  <a:schemeClr val="accent2"/>
                </a:solidFill>
              </a:rPr>
              <a:t>Perform products </a:t>
            </a:r>
            <a:r>
              <a:rPr lang="en-US" smtClean="0"/>
              <a:t>and </a:t>
            </a:r>
            <a:r>
              <a:rPr lang="en-US" smtClean="0">
                <a:solidFill>
                  <a:schemeClr val="accent2"/>
                </a:solidFill>
              </a:rPr>
              <a:t>sum out </a:t>
            </a:r>
            <a:r>
              <a:rPr lang="en-US" i="1" smtClean="0"/>
              <a:t>Z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endParaRPr lang="en-US" smtClean="0"/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>
                <a:solidFill>
                  <a:schemeClr val="accent2"/>
                </a:solidFill>
              </a:rPr>
              <a:t>Multiply</a:t>
            </a:r>
            <a:r>
              <a:rPr lang="en-US" smtClean="0"/>
              <a:t> the remaining factors (all in ?                )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r>
              <a:rPr lang="en-US" smtClean="0">
                <a:solidFill>
                  <a:schemeClr val="accent2"/>
                </a:solidFill>
              </a:rPr>
              <a:t>Normalize</a:t>
            </a:r>
            <a:r>
              <a:rPr lang="en-US" smtClean="0">
                <a:solidFill>
                  <a:schemeClr val="tx2"/>
                </a:solidFill>
              </a:rPr>
              <a:t>: divide </a:t>
            </a:r>
            <a:r>
              <a:rPr lang="en-US" smtClean="0"/>
              <a:t>the resulting factor </a:t>
            </a:r>
            <a:r>
              <a:rPr lang="en-US" i="1" smtClean="0"/>
              <a:t>f(Z)</a:t>
            </a:r>
            <a:r>
              <a:rPr lang="en-US" smtClean="0"/>
              <a:t>  by </a:t>
            </a:r>
            <a:r>
              <a:rPr lang="en-US" i="1" smtClean="0">
                <a:sym typeface="Symbol" pitchFamily="18" charset="2"/>
              </a:rPr>
              <a:t></a:t>
            </a:r>
            <a:r>
              <a:rPr lang="en-US" i="1" baseline="-25000" smtClean="0">
                <a:sym typeface="Symbol" pitchFamily="18" charset="2"/>
              </a:rPr>
              <a:t>Z</a:t>
            </a:r>
            <a:r>
              <a:rPr lang="en-US" i="1" smtClean="0"/>
              <a:t> f(Z) </a:t>
            </a:r>
            <a:r>
              <a:rPr lang="en-US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Aft>
                <a:spcPts val="600"/>
              </a:spcAft>
              <a:buFontTx/>
              <a:buAutoNum type="arabicPeriod"/>
            </a:pPr>
            <a:endParaRPr lang="en-US" sz="200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3063" y="857250"/>
            <a:ext cx="5929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i="1" kern="0" dirty="0">
                <a:latin typeface="+mn-lt"/>
              </a:rPr>
              <a:t>P(Z,  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>
                <a:solidFill>
                  <a:srgbClr val="008000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rgbClr val="008000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rgbClr val="008000"/>
                </a:solidFill>
                <a:latin typeface="+mn-lt"/>
              </a:rPr>
              <a:t>Y</a:t>
            </a:r>
            <a:r>
              <a:rPr lang="en-US" sz="3200" i="1" kern="0" baseline="-25000" dirty="0" err="1">
                <a:solidFill>
                  <a:srgbClr val="008000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200" i="1" kern="0" dirty="0">
                <a:latin typeface="+mn-lt"/>
              </a:rPr>
              <a:t>,   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sz="3200" i="1" kern="0" dirty="0">
                <a:solidFill>
                  <a:schemeClr val="accent2"/>
                </a:solidFill>
                <a:latin typeface="+mn-lt"/>
              </a:rPr>
              <a:t>…,</a:t>
            </a:r>
            <a:r>
              <a:rPr lang="en-US" sz="3200" i="1" kern="0" dirty="0" err="1">
                <a:solidFill>
                  <a:schemeClr val="accent2"/>
                </a:solidFill>
                <a:latin typeface="+mn-lt"/>
              </a:rPr>
              <a:t>Z</a:t>
            </a:r>
            <a:r>
              <a:rPr lang="en-US" sz="3200" i="1" kern="0" baseline="-25000" dirty="0" err="1">
                <a:solidFill>
                  <a:schemeClr val="accent2"/>
                </a:solidFill>
                <a:latin typeface="+mn-lt"/>
              </a:rPr>
              <a:t>j</a:t>
            </a:r>
            <a:r>
              <a:rPr lang="en-US" sz="3200" i="1" kern="0" baseline="-25000" dirty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sz="3200" i="1" kern="0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EBDEE6-685B-4B5E-9C64-671CE474734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/>
              <a:t>Example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74DFDC1-92EA-4958-BDD0-00201F8CFD1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</a:t>
            </a:r>
          </a:p>
        </p:txBody>
      </p:sp>
      <p:sp>
        <p:nvSpPr>
          <p:cNvPr id="122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345362" cy="1057275"/>
          </a:xfrm>
          <a:noFill/>
        </p:spPr>
        <p:txBody>
          <a:bodyPr/>
          <a:lstStyle/>
          <a:p>
            <a:pPr marL="533400" indent="-533400" algn="ctr" eaLnBrk="1" hangingPunct="1"/>
            <a:r>
              <a:rPr lang="en-US" sz="1800" b="1" smtClean="0"/>
              <a:t>Compute </a:t>
            </a:r>
            <a:r>
              <a:rPr lang="en-US" sz="1800" b="1" i="1" smtClean="0"/>
              <a:t>P(G</a:t>
            </a:r>
            <a:r>
              <a:rPr lang="pl-PL" sz="1800" b="1" i="1" smtClean="0"/>
              <a:t> </a:t>
            </a:r>
            <a:r>
              <a:rPr lang="en-US" sz="1800" b="1" i="1" smtClean="0"/>
              <a:t>|</a:t>
            </a:r>
            <a:r>
              <a:rPr lang="pl-PL" sz="1800" b="1" i="1" smtClean="0"/>
              <a:t> </a:t>
            </a:r>
            <a:r>
              <a:rPr lang="en-US" sz="1800" b="1" i="1" smtClean="0"/>
              <a:t>H=h</a:t>
            </a:r>
            <a:r>
              <a:rPr lang="en-US" sz="1800" b="1" i="1" baseline="-25000" smtClean="0"/>
              <a:t>1</a:t>
            </a:r>
            <a:r>
              <a:rPr lang="pl-PL" sz="1800" b="1" i="1" baseline="-25000" smtClean="0"/>
              <a:t> </a:t>
            </a:r>
            <a:r>
              <a:rPr lang="en-US" sz="1800" b="1" i="1" smtClean="0"/>
              <a:t>)</a:t>
            </a:r>
            <a:r>
              <a:rPr lang="en-US" sz="1800" b="1" smtClean="0"/>
              <a:t>.</a:t>
            </a:r>
            <a:endParaRPr lang="en-US" sz="1800" b="1" i="1" smtClean="0"/>
          </a:p>
          <a:p>
            <a:pPr marL="533400" indent="-533400" eaLnBrk="1" hangingPunct="1">
              <a:buFontTx/>
              <a:buChar char="•"/>
            </a:pPr>
            <a:r>
              <a:rPr lang="en-US" sz="1800" i="1" smtClean="0"/>
              <a:t>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P(A,B,C,D,E,F,G,H,I)</a:t>
            </a:r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  <a:p>
            <a:pPr marL="533400" indent="-533400" eaLnBrk="1" hangingPunct="1">
              <a:buFontTx/>
              <a:buChar char="•"/>
            </a:pPr>
            <a:endParaRPr lang="en-US" sz="1800" i="1" smtClean="0"/>
          </a:p>
        </p:txBody>
      </p:sp>
      <p:pic>
        <p:nvPicPr>
          <p:cNvPr id="12298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2276475"/>
            <a:ext cx="137795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C0C9A11-4E3F-4A14-864E-FCA84DD61F4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346200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800" b="1" smtClean="0"/>
              <a:t>Compute </a:t>
            </a:r>
            <a:r>
              <a:rPr lang="en-US" sz="1800" b="1" i="1" smtClean="0"/>
              <a:t>P(G</a:t>
            </a:r>
            <a:r>
              <a:rPr lang="pl-PL" sz="1800" b="1" i="1" smtClean="0"/>
              <a:t> </a:t>
            </a:r>
            <a:r>
              <a:rPr lang="en-US" sz="1800" b="1" i="1" smtClean="0"/>
              <a:t>|</a:t>
            </a:r>
            <a:r>
              <a:rPr lang="pl-PL" sz="1800" b="1" i="1" smtClean="0"/>
              <a:t> </a:t>
            </a:r>
            <a:r>
              <a:rPr lang="en-US" sz="1800" b="1" i="1" smtClean="0"/>
              <a:t>H=h</a:t>
            </a:r>
            <a:r>
              <a:rPr lang="en-US" sz="1800" b="1" i="1" baseline="-25000" smtClean="0"/>
              <a:t>1</a:t>
            </a:r>
            <a:r>
              <a:rPr lang="pl-PL" sz="1800" b="1" i="1" baseline="-25000" smtClean="0"/>
              <a:t> </a:t>
            </a:r>
            <a:r>
              <a:rPr lang="en-US" sz="1800" b="1" i="1" smtClean="0"/>
              <a:t>)</a:t>
            </a:r>
            <a:r>
              <a:rPr lang="en-US" sz="1800" b="1" smtClean="0"/>
              <a:t>.</a:t>
            </a:r>
            <a:endParaRPr lang="en-US" sz="1800" b="1" i="1" smtClean="0"/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r>
              <a:rPr lang="en-US" sz="1800" i="1" smtClean="0"/>
              <a:t> 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P(A,B,C,D,E,F,G,H,I)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pl-PL" sz="18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CC0099"/>
                </a:solidFill>
              </a:rPr>
              <a:t>Chain Rule + Conditional Independence: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i="1" smtClean="0"/>
              <a:t>	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P(A)P(B|A)P(C)P(D|B,C)P(E|C)P(F|D)P(G|F,E)P(H|G)P(I|G)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800" i="1" smtClean="0"/>
          </a:p>
        </p:txBody>
      </p:sp>
      <p:pic>
        <p:nvPicPr>
          <p:cNvPr id="13321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708275"/>
            <a:ext cx="130175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D1CBC28-1482-4D92-AE34-911F75284A5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(step1)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7287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r>
              <a:rPr lang="en-US" sz="1600" i="1" smtClean="0"/>
              <a:t> </a:t>
            </a:r>
            <a:r>
              <a:rPr lang="en-US" sz="1800" i="1" smtClean="0"/>
              <a:t>P(G,H) = </a:t>
            </a:r>
            <a:r>
              <a:rPr lang="en-US" sz="1800" i="1" smtClean="0">
                <a:sym typeface="Symbol" pitchFamily="18" charset="2"/>
              </a:rPr>
              <a:t></a:t>
            </a:r>
            <a:r>
              <a:rPr lang="en-US" sz="1800" i="1" baseline="-25000" smtClean="0"/>
              <a:t>A,B,C,D,E,F,I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P(A)P(B|A)P(C)P(D|B,C)P(E|C)P(F|D)P(G|F,E)P(H|G)P(I|G)</a:t>
            </a: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en-US" sz="16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Char char="•"/>
            </a:pPr>
            <a:endParaRPr lang="pl-PL" sz="16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Factorized Representation: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P(G,H) 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0</a:t>
            </a:r>
            <a:r>
              <a:rPr lang="en-US" sz="1600" i="1" smtClean="0">
                <a:solidFill>
                  <a:srgbClr val="CC0099"/>
                </a:solidFill>
              </a:rPr>
              <a:t>(A) f</a:t>
            </a:r>
            <a:r>
              <a:rPr lang="en-US" sz="1600" i="1" baseline="-25000" smtClean="0">
                <a:solidFill>
                  <a:srgbClr val="CC0099"/>
                </a:solidFill>
              </a:rPr>
              <a:t>1</a:t>
            </a:r>
            <a:r>
              <a:rPr lang="en-US" sz="1600" i="1" smtClean="0">
                <a:solidFill>
                  <a:srgbClr val="CC0099"/>
                </a:solidFill>
              </a:rPr>
              <a:t>(B,A) f</a:t>
            </a:r>
            <a:r>
              <a:rPr lang="en-US" sz="1600" i="1" baseline="-25000" smtClean="0">
                <a:solidFill>
                  <a:srgbClr val="CC0099"/>
                </a:solidFill>
              </a:rPr>
              <a:t>2</a:t>
            </a:r>
            <a:r>
              <a:rPr lang="en-US" sz="1600" i="1" smtClean="0">
                <a:solidFill>
                  <a:srgbClr val="CC0099"/>
                </a:solidFill>
              </a:rPr>
              <a:t>(C) f</a:t>
            </a:r>
            <a:r>
              <a:rPr lang="en-US" sz="1600" i="1" baseline="-25000" smtClean="0">
                <a:solidFill>
                  <a:srgbClr val="CC0099"/>
                </a:solidFill>
              </a:rPr>
              <a:t>3</a:t>
            </a:r>
            <a:r>
              <a:rPr lang="en-US" sz="1600" i="1" smtClean="0">
                <a:solidFill>
                  <a:srgbClr val="CC0099"/>
                </a:solidFill>
              </a:rPr>
              <a:t>(D,B,C) f</a:t>
            </a:r>
            <a:r>
              <a:rPr lang="en-US" sz="1600" i="1" baseline="-25000" smtClean="0">
                <a:solidFill>
                  <a:srgbClr val="CC0099"/>
                </a:solidFill>
              </a:rPr>
              <a:t>4</a:t>
            </a:r>
            <a:r>
              <a:rPr lang="en-US" sz="1600" i="1" smtClean="0">
                <a:solidFill>
                  <a:srgbClr val="CC0099"/>
                </a:solidFill>
              </a:rPr>
              <a:t>(E,C) f</a:t>
            </a:r>
            <a:r>
              <a:rPr lang="en-US" sz="1600" i="1" baseline="-25000" smtClean="0">
                <a:solidFill>
                  <a:srgbClr val="CC0099"/>
                </a:solidFill>
              </a:rPr>
              <a:t>5</a:t>
            </a:r>
            <a:r>
              <a:rPr lang="en-US" sz="1600" i="1" smtClean="0">
                <a:solidFill>
                  <a:srgbClr val="CC0099"/>
                </a:solidFill>
              </a:rPr>
              <a:t>(F, D) f</a:t>
            </a:r>
            <a:r>
              <a:rPr lang="en-US" sz="1600" i="1" baseline="-25000" smtClean="0">
                <a:solidFill>
                  <a:srgbClr val="CC0099"/>
                </a:solidFill>
              </a:rPr>
              <a:t>6</a:t>
            </a:r>
            <a:r>
              <a:rPr lang="en-US" sz="1600" i="1" smtClean="0">
                <a:solidFill>
                  <a:srgbClr val="CC0099"/>
                </a:solidFill>
              </a:rPr>
              <a:t>(G,F,E) f</a:t>
            </a:r>
            <a:r>
              <a:rPr lang="en-US" sz="1600" i="1" baseline="-25000" smtClean="0">
                <a:solidFill>
                  <a:srgbClr val="CC0099"/>
                </a:solidFill>
              </a:rPr>
              <a:t>7</a:t>
            </a:r>
            <a:r>
              <a:rPr lang="en-US" sz="1600" i="1" smtClean="0">
                <a:solidFill>
                  <a:srgbClr val="CC0099"/>
                </a:solidFill>
              </a:rPr>
              <a:t>(H,G) f</a:t>
            </a:r>
            <a:r>
              <a:rPr lang="en-US" sz="1600" i="1" baseline="-25000" smtClean="0">
                <a:solidFill>
                  <a:srgbClr val="CC0099"/>
                </a:solidFill>
              </a:rPr>
              <a:t>8</a:t>
            </a:r>
            <a:r>
              <a:rPr lang="en-US" sz="1600" i="1" smtClean="0">
                <a:solidFill>
                  <a:srgbClr val="CC0099"/>
                </a:solidFill>
              </a:rPr>
              <a:t>(I,G)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600" i="1" smtClean="0"/>
          </a:p>
        </p:txBody>
      </p:sp>
      <p:pic>
        <p:nvPicPr>
          <p:cNvPr id="14345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3186113"/>
            <a:ext cx="115252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Text Box 6"/>
          <p:cNvSpPr txBox="1">
            <a:spLocks noChangeArrowheads="1"/>
          </p:cNvSpPr>
          <p:nvPr/>
        </p:nvSpPr>
        <p:spPr bwMode="auto">
          <a:xfrm>
            <a:off x="2268538" y="2565400"/>
            <a:ext cx="1801812" cy="424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(A)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(B,A)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(D,B,C)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(E,C)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(F, D)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(G,F,E)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(H,G)</a:t>
            </a:r>
          </a:p>
          <a:p>
            <a:pPr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0A2982B-870C-4EE6-AE21-E6A9E5DDA7D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2)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657350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	P(G,H) 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f</a:t>
            </a:r>
            <a:r>
              <a:rPr lang="en-US" sz="1600" i="1" baseline="-25000" smtClean="0">
                <a:solidFill>
                  <a:srgbClr val="CC0099"/>
                </a:solidFill>
              </a:rPr>
              <a:t>7</a:t>
            </a:r>
            <a:r>
              <a:rPr lang="en-US" sz="1600" i="1" smtClean="0">
                <a:solidFill>
                  <a:srgbClr val="CC0099"/>
                </a:solidFill>
              </a:rPr>
              <a:t>(H,G)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endParaRPr lang="en-US" sz="1600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pl-PL" sz="1600" smtClean="0">
                <a:solidFill>
                  <a:srgbClr val="CC0099"/>
                </a:solidFill>
              </a:rPr>
              <a:t>Observe</a:t>
            </a:r>
            <a:r>
              <a:rPr lang="en-US" sz="1600" smtClean="0">
                <a:solidFill>
                  <a:srgbClr val="CC0099"/>
                </a:solidFill>
              </a:rPr>
              <a:t> </a:t>
            </a:r>
            <a:r>
              <a:rPr lang="pl-PL" sz="1600" smtClean="0">
                <a:solidFill>
                  <a:srgbClr val="CC0099"/>
                </a:solidFill>
              </a:rPr>
              <a:t>H</a:t>
            </a:r>
            <a:r>
              <a:rPr lang="en-US" sz="1600" smtClean="0">
                <a:solidFill>
                  <a:srgbClr val="CC0099"/>
                </a:solidFill>
              </a:rPr>
              <a:t> 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A,B,C,D,E,F,I</a:t>
            </a:r>
            <a:r>
              <a:rPr lang="en-US" sz="1600" i="1" smtClean="0"/>
              <a:t> 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800" i="1" smtClean="0">
                <a:solidFill>
                  <a:srgbClr val="CC0099"/>
                </a:solidFill>
              </a:rPr>
              <a:t>f</a:t>
            </a:r>
            <a:r>
              <a:rPr lang="en-US" sz="1800" i="1" baseline="-25000" smtClean="0">
                <a:solidFill>
                  <a:srgbClr val="CC0099"/>
                </a:solidFill>
              </a:rPr>
              <a:t>9</a:t>
            </a:r>
            <a:r>
              <a:rPr lang="en-US" sz="1800" i="1" smtClean="0">
                <a:solidFill>
                  <a:srgbClr val="CC0099"/>
                </a:solidFill>
              </a:rPr>
              <a:t>(G)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endParaRPr lang="en-US" sz="1600" smtClean="0">
              <a:solidFill>
                <a:srgbClr val="CC0099"/>
              </a:solidFill>
            </a:endParaRPr>
          </a:p>
        </p:txBody>
      </p:sp>
      <p:pic>
        <p:nvPicPr>
          <p:cNvPr id="15369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36838"/>
            <a:ext cx="1189038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4140200" y="2708275"/>
            <a:ext cx="1511300" cy="531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5371" name="Text Box 7"/>
          <p:cNvSpPr txBox="1">
            <a:spLocks noChangeArrowheads="1"/>
          </p:cNvSpPr>
          <p:nvPr/>
        </p:nvSpPr>
        <p:spPr bwMode="auto">
          <a:xfrm>
            <a:off x="2051050" y="2636838"/>
            <a:ext cx="1801813" cy="362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0</a:t>
            </a:r>
            <a:r>
              <a:rPr lang="en-US" sz="1600" b="0" i="1"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1</a:t>
            </a:r>
            <a:r>
              <a:rPr lang="en-US" sz="1600" b="0" i="1"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40F2C4-2244-4303-B859-6FB42FA28674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(steps 3-4)</a:t>
            </a:r>
          </a:p>
        </p:txBody>
      </p:sp>
      <p:sp>
        <p:nvSpPr>
          <p:cNvPr id="16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1944687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P(G,H) =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A,B,C,D,E,F,I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600" i="1" smtClean="0"/>
              <a:t>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800" i="1" smtClean="0"/>
              <a:t>f</a:t>
            </a:r>
            <a:r>
              <a:rPr lang="en-US" sz="1800" i="1" baseline="-25000" smtClean="0"/>
              <a:t>9</a:t>
            </a:r>
            <a:r>
              <a:rPr lang="en-US" sz="1800" i="1" smtClean="0"/>
              <a:t>(G)</a:t>
            </a:r>
            <a:r>
              <a:rPr lang="en-US" sz="1800" i="1" smtClean="0">
                <a:solidFill>
                  <a:srgbClr val="CC0099"/>
                </a:solidFill>
              </a:rPr>
              <a:t>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endParaRPr lang="en-US" sz="1600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Elimination ordering </a:t>
            </a:r>
            <a:r>
              <a:rPr lang="pl-PL" sz="1600" i="1" smtClean="0">
                <a:solidFill>
                  <a:srgbClr val="CC0099"/>
                </a:solidFill>
              </a:rPr>
              <a:t>A, C, E, I, B, D, F</a:t>
            </a:r>
            <a:r>
              <a:rPr lang="en-US" sz="1600" smtClean="0">
                <a:solidFill>
                  <a:srgbClr val="CC0099"/>
                </a:solidFill>
              </a:rPr>
              <a:t> 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F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B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</a:t>
            </a:r>
            <a:r>
              <a:rPr lang="en-US" sz="1600" i="1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A </a:t>
            </a:r>
            <a:r>
              <a:rPr lang="en-US" sz="1600" i="1" smtClean="0"/>
              <a:t>f</a:t>
            </a:r>
            <a:r>
              <a:rPr lang="en-US" sz="1600" i="1" baseline="-25000" smtClean="0"/>
              <a:t>0</a:t>
            </a:r>
            <a:r>
              <a:rPr lang="en-US" sz="1600" i="1" smtClean="0"/>
              <a:t>(A) f</a:t>
            </a:r>
            <a:r>
              <a:rPr lang="en-US" sz="1600" i="1" baseline="-25000" smtClean="0"/>
              <a:t>1</a:t>
            </a:r>
            <a:r>
              <a:rPr lang="en-US" sz="1600" i="1" smtClean="0"/>
              <a:t>(B,A) </a:t>
            </a:r>
          </a:p>
        </p:txBody>
      </p:sp>
      <p:pic>
        <p:nvPicPr>
          <p:cNvPr id="16396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0213"/>
            <a:ext cx="12192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Text Box 6"/>
          <p:cNvSpPr txBox="1">
            <a:spLocks noChangeArrowheads="1"/>
          </p:cNvSpPr>
          <p:nvPr/>
        </p:nvSpPr>
        <p:spPr bwMode="auto">
          <a:xfrm>
            <a:off x="4318000" y="2565400"/>
            <a:ext cx="4826000" cy="2732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6398" name="Text Box 7"/>
          <p:cNvSpPr txBox="1">
            <a:spLocks noChangeArrowheads="1"/>
          </p:cNvSpPr>
          <p:nvPr/>
        </p:nvSpPr>
        <p:spPr bwMode="auto">
          <a:xfrm>
            <a:off x="2124075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0</a:t>
            </a:r>
            <a:r>
              <a:rPr lang="en-US" sz="1600" b="0" i="1"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1</a:t>
            </a:r>
            <a:r>
              <a:rPr lang="en-US" sz="1600" b="0" i="1"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38D957-A9A4-4936-8125-0E28E677868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5A7F89E-C092-4271-A622-2618A517A84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74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>
                <a:solidFill>
                  <a:srgbClr val="CC0099"/>
                </a:solidFill>
              </a:rPr>
              <a:t>A</a:t>
            </a:r>
            <a:r>
              <a:rPr lang="pl-PL" sz="1600" i="1" smtClean="0"/>
              <a:t>, C,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A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0</a:t>
            </a:r>
            <a:r>
              <a:rPr lang="en-US" sz="1600" i="1" smtClean="0">
                <a:solidFill>
                  <a:srgbClr val="CC0099"/>
                </a:solidFill>
              </a:rPr>
              <a:t>(A) f</a:t>
            </a:r>
            <a:r>
              <a:rPr lang="en-US" sz="1600" i="1" baseline="-25000" smtClean="0">
                <a:solidFill>
                  <a:srgbClr val="CC0099"/>
                </a:solidFill>
              </a:rPr>
              <a:t>1</a:t>
            </a:r>
            <a:r>
              <a:rPr lang="en-US" sz="1600" i="1" smtClean="0">
                <a:solidFill>
                  <a:srgbClr val="CC0099"/>
                </a:solidFill>
              </a:rPr>
              <a:t>(B,A)</a:t>
            </a:r>
            <a:r>
              <a:rPr lang="en-US" sz="1600" i="1" smtClean="0"/>
              <a:t>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A: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 </a:t>
            </a:r>
          </a:p>
        </p:txBody>
      </p:sp>
      <p:pic>
        <p:nvPicPr>
          <p:cNvPr id="17418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6"/>
          <p:cNvSpPr txBox="1">
            <a:spLocks noChangeArrowheads="1"/>
          </p:cNvSpPr>
          <p:nvPr/>
        </p:nvSpPr>
        <p:spPr bwMode="auto">
          <a:xfrm>
            <a:off x="4318000" y="2565400"/>
            <a:ext cx="4826000" cy="322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7420" name="Text Box 7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2</a:t>
            </a:r>
            <a:r>
              <a:rPr lang="en-US" sz="1600" b="0" i="1"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3</a:t>
            </a:r>
            <a:r>
              <a:rPr lang="en-US" sz="1600" b="0" i="1"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4</a:t>
            </a:r>
            <a:r>
              <a:rPr lang="en-US" sz="1600" b="0" i="1"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A135276-88C0-42E5-AB5A-651D0CC2D7F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</a:t>
            </a:r>
            <a:r>
              <a:rPr lang="pl-PL" sz="1600" i="1" smtClean="0">
                <a:solidFill>
                  <a:srgbClr val="CC0099"/>
                </a:solidFill>
              </a:rPr>
              <a:t>C</a:t>
            </a:r>
            <a:r>
              <a:rPr lang="pl-PL" sz="1600" i="1" smtClean="0"/>
              <a:t>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C </a:t>
            </a:r>
            <a:r>
              <a:rPr lang="en-US" sz="1600" i="1" smtClean="0"/>
              <a:t>f</a:t>
            </a:r>
            <a:r>
              <a:rPr lang="en-US" sz="1600" i="1" baseline="-25000" smtClean="0"/>
              <a:t>2</a:t>
            </a:r>
            <a:r>
              <a:rPr lang="en-US" sz="1600" i="1" smtClean="0"/>
              <a:t>(C) f</a:t>
            </a:r>
            <a:r>
              <a:rPr lang="en-US" sz="1600" i="1" baseline="-25000" smtClean="0"/>
              <a:t>3</a:t>
            </a:r>
            <a:r>
              <a:rPr lang="en-US" sz="1600" i="1" smtClean="0"/>
              <a:t>(D,B,C) f</a:t>
            </a:r>
            <a:r>
              <a:rPr lang="en-US" sz="1600" i="1" baseline="-25000" smtClean="0"/>
              <a:t>4</a:t>
            </a:r>
            <a:r>
              <a:rPr lang="en-US" sz="1600" i="1" smtClean="0"/>
              <a:t>(E,C)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C: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12</a:t>
            </a:r>
            <a:r>
              <a:rPr lang="en-US" sz="1600" i="1" smtClean="0">
                <a:solidFill>
                  <a:srgbClr val="CC0099"/>
                </a:solidFill>
              </a:rPr>
              <a:t>(B,D,E)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600" i="1" smtClean="0"/>
          </a:p>
        </p:txBody>
      </p:sp>
      <p:pic>
        <p:nvPicPr>
          <p:cNvPr id="18441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081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8443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6</a:t>
            </a:r>
            <a:r>
              <a:rPr lang="en-US" sz="1600" b="0" i="1"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823CC4-D046-438A-A971-C3DB0EB8814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</a:t>
            </a:r>
            <a:r>
              <a:rPr lang="pl-PL" sz="1600" i="1" smtClean="0">
                <a:solidFill>
                  <a:srgbClr val="CC0099"/>
                </a:solidFill>
              </a:rPr>
              <a:t>E,</a:t>
            </a:r>
            <a:r>
              <a:rPr lang="pl-PL" sz="1600" i="1" smtClean="0"/>
              <a:t>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 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  <a:r>
              <a:rPr lang="pl-PL" sz="1600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E </a:t>
            </a:r>
            <a:r>
              <a:rPr lang="en-US" sz="1600" i="1" smtClean="0"/>
              <a:t>f</a:t>
            </a:r>
            <a:r>
              <a:rPr lang="en-US" sz="1600" i="1" baseline="-25000" smtClean="0"/>
              <a:t>6</a:t>
            </a:r>
            <a:r>
              <a:rPr lang="en-US" sz="1600" i="1" smtClean="0"/>
              <a:t>(G,F,E) f</a:t>
            </a:r>
            <a:r>
              <a:rPr lang="en-US" sz="1600" i="1" baseline="-25000" smtClean="0"/>
              <a:t>12</a:t>
            </a:r>
            <a:r>
              <a:rPr lang="en-US" sz="1600" i="1" smtClean="0"/>
              <a:t>(B,D,E)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13</a:t>
            </a:r>
            <a:r>
              <a:rPr lang="en-US" sz="1600" i="1" smtClean="0">
                <a:solidFill>
                  <a:srgbClr val="CC0099"/>
                </a:solidFill>
              </a:rPr>
              <a:t>(B,D,F,G)</a:t>
            </a:r>
            <a:r>
              <a:rPr lang="en-US" i="1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I </a:t>
            </a:r>
            <a:r>
              <a:rPr lang="en-US" sz="1600" i="1" smtClean="0"/>
              <a:t>f</a:t>
            </a:r>
            <a:r>
              <a:rPr lang="en-US" sz="1600" i="1" baseline="-25000" smtClean="0"/>
              <a:t>8</a:t>
            </a:r>
            <a:r>
              <a:rPr lang="en-US" sz="1600" i="1" smtClean="0"/>
              <a:t>(I,G)</a:t>
            </a:r>
          </a:p>
        </p:txBody>
      </p:sp>
      <p:pic>
        <p:nvPicPr>
          <p:cNvPr id="19464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621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19466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8</a:t>
            </a:r>
            <a:r>
              <a:rPr lang="en-US" sz="1600" b="0" i="1"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F5C8263-997A-4933-9F93-55DF0D98695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</a:t>
            </a:r>
            <a:r>
              <a:rPr lang="pl-PL" sz="1600" i="1" smtClean="0">
                <a:solidFill>
                  <a:srgbClr val="CC0099"/>
                </a:solidFill>
              </a:rPr>
              <a:t>I</a:t>
            </a:r>
            <a:r>
              <a:rPr lang="pl-PL" sz="1600" i="1" smtClean="0"/>
              <a:t>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400" i="1" smtClean="0"/>
              <a:t>f</a:t>
            </a:r>
            <a:r>
              <a:rPr lang="en-US" sz="1400" i="1" baseline="-25000" smtClean="0"/>
              <a:t>13</a:t>
            </a:r>
            <a:r>
              <a:rPr lang="en-US" sz="1400" i="1" smtClean="0"/>
              <a:t>(B,D,F,G)</a:t>
            </a:r>
            <a:r>
              <a:rPr lang="en-US" i="1" smtClean="0"/>
              <a:t>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I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8</a:t>
            </a:r>
            <a:r>
              <a:rPr lang="en-US" sz="1600" i="1" smtClean="0">
                <a:solidFill>
                  <a:srgbClr val="CC0099"/>
                </a:solidFill>
              </a:rPr>
              <a:t>(I,G)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1400" i="1" smtClean="0">
              <a:solidFill>
                <a:srgbClr val="CC0099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I: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14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  <a:r>
              <a:rPr lang="en-US" sz="1600" i="1" smtClean="0"/>
              <a:t>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B </a:t>
            </a:r>
            <a:r>
              <a:rPr lang="en-US" sz="1600" i="1" smtClean="0"/>
              <a:t>f</a:t>
            </a:r>
            <a:r>
              <a:rPr lang="en-US" sz="1600" i="1" baseline="-25000" smtClean="0"/>
              <a:t>10</a:t>
            </a:r>
            <a:r>
              <a:rPr lang="en-US" sz="1600" i="1" smtClean="0"/>
              <a:t>(B) </a:t>
            </a:r>
            <a:r>
              <a:rPr lang="en-US" sz="1400" i="1" smtClean="0"/>
              <a:t>f</a:t>
            </a:r>
            <a:r>
              <a:rPr lang="en-US" sz="1400" i="1" baseline="-25000" smtClean="0"/>
              <a:t>13</a:t>
            </a:r>
            <a:r>
              <a:rPr lang="en-US" sz="1400" i="1" smtClean="0"/>
              <a:t>(B,D,F,G)</a:t>
            </a:r>
          </a:p>
        </p:txBody>
      </p:sp>
      <p:pic>
        <p:nvPicPr>
          <p:cNvPr id="32774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3773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10</a:t>
            </a:r>
            <a:r>
              <a:rPr lang="en-US" sz="1600" b="0" i="1"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f</a:t>
            </a:r>
            <a:r>
              <a:rPr lang="en-US" sz="1400" b="0" i="1" baseline="-25000">
                <a:latin typeface="Arial Unicode MS" pitchFamily="34" charset="-128"/>
              </a:rPr>
              <a:t>13</a:t>
            </a:r>
            <a:r>
              <a:rPr lang="en-US" sz="1400" b="0" i="1"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  <a:endParaRPr lang="pl-PL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55BF845-606A-4ACF-8DFB-FF5D0CC8392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</a:t>
            </a:r>
            <a:r>
              <a:rPr lang="pl-PL" sz="1600" i="1" smtClean="0">
                <a:solidFill>
                  <a:srgbClr val="CC0099"/>
                </a:solidFill>
              </a:rPr>
              <a:t>B</a:t>
            </a:r>
            <a:r>
              <a:rPr lang="pl-PL" sz="1600" i="1" smtClean="0"/>
              <a:t>, D,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B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10</a:t>
            </a:r>
            <a:r>
              <a:rPr lang="en-US" sz="1600" i="1" smtClean="0">
                <a:solidFill>
                  <a:srgbClr val="CC0099"/>
                </a:solidFill>
              </a:rPr>
              <a:t>(B) </a:t>
            </a:r>
            <a:r>
              <a:rPr lang="en-US" sz="1400" i="1" smtClean="0">
                <a:solidFill>
                  <a:srgbClr val="CC0099"/>
                </a:solidFill>
              </a:rPr>
              <a:t>f</a:t>
            </a:r>
            <a:r>
              <a:rPr lang="en-US" sz="1400" i="1" baseline="-25000" smtClean="0">
                <a:solidFill>
                  <a:srgbClr val="CC0099"/>
                </a:solidFill>
              </a:rPr>
              <a:t>13</a:t>
            </a:r>
            <a:r>
              <a:rPr lang="en-US" sz="1400" i="1" smtClean="0">
                <a:solidFill>
                  <a:srgbClr val="CC0099"/>
                </a:solidFill>
              </a:rPr>
              <a:t>(B,D,F,G)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B: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D </a:t>
            </a:r>
            <a:r>
              <a:rPr lang="en-US" sz="1600" i="1" smtClean="0"/>
              <a:t>f</a:t>
            </a:r>
            <a:r>
              <a:rPr lang="en-US" sz="1600" i="1" baseline="-25000" smtClean="0"/>
              <a:t>5</a:t>
            </a:r>
            <a:r>
              <a:rPr lang="en-US" sz="1600" i="1" smtClean="0"/>
              <a:t>(F, D)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15</a:t>
            </a:r>
            <a:r>
              <a:rPr lang="en-US" sz="1600" i="1" smtClean="0">
                <a:solidFill>
                  <a:srgbClr val="CC0099"/>
                </a:solidFill>
              </a:rPr>
              <a:t>(D,F,G)</a:t>
            </a:r>
          </a:p>
        </p:txBody>
      </p:sp>
      <p:pic>
        <p:nvPicPr>
          <p:cNvPr id="33798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4646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5</a:t>
            </a:r>
            <a:r>
              <a:rPr lang="en-US" sz="1600" b="0" i="1"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1EC30C1-3B58-4456-80CE-70F71B0F71DF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</a:t>
            </a:r>
            <a:r>
              <a:rPr lang="pl-PL" sz="1600" i="1" smtClean="0">
                <a:solidFill>
                  <a:srgbClr val="CC0099"/>
                </a:solidFill>
              </a:rPr>
              <a:t>D</a:t>
            </a:r>
            <a:r>
              <a:rPr lang="pl-PL" sz="1600" i="1" smtClean="0"/>
              <a:t>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en-US" sz="1600" i="1" baseline="-25000" smtClean="0">
                <a:solidFill>
                  <a:srgbClr val="CC0099"/>
                </a:solidFill>
              </a:rPr>
              <a:t>D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5</a:t>
            </a:r>
            <a:r>
              <a:rPr lang="en-US" sz="1600" i="1" smtClean="0">
                <a:solidFill>
                  <a:srgbClr val="CC0099"/>
                </a:solidFill>
              </a:rPr>
              <a:t>(F, D) f</a:t>
            </a:r>
            <a:r>
              <a:rPr lang="en-US" sz="1600" i="1" baseline="-25000" smtClean="0">
                <a:solidFill>
                  <a:srgbClr val="CC0099"/>
                </a:solidFill>
              </a:rPr>
              <a:t>15</a:t>
            </a:r>
            <a:r>
              <a:rPr lang="en-US" sz="1600" i="1" smtClean="0">
                <a:solidFill>
                  <a:srgbClr val="CC0099"/>
                </a:solidFill>
              </a:rPr>
              <a:t>(D,F,G)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D: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16</a:t>
            </a:r>
            <a:r>
              <a:rPr lang="en-US" sz="1600" i="1" smtClean="0">
                <a:solidFill>
                  <a:srgbClr val="CC0099"/>
                </a:solidFill>
              </a:rPr>
              <a:t>(F, G)</a:t>
            </a:r>
          </a:p>
        </p:txBody>
      </p:sp>
      <p:pic>
        <p:nvPicPr>
          <p:cNvPr id="34822" name="Picture 4" descr="thinb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4318000" y="2565400"/>
            <a:ext cx="4826000" cy="5135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(F, 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pl-PL" sz="1600" b="0" i="1">
              <a:solidFill>
                <a:srgbClr val="CC0099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pl-PL" sz="1600" b="0">
              <a:latin typeface="Arial Unicode MS" pitchFamily="34" charset="-128"/>
            </a:endParaRPr>
          </a:p>
          <a:p>
            <a:endParaRPr lang="en-US" sz="1600" b="0">
              <a:latin typeface="Arial Unicode MS" pitchFamily="34" charset="-128"/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3CB7AFE-178B-44C6-A682-87F02E6D9E48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example(steps 3-4)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</a:t>
            </a:r>
            <a:r>
              <a:rPr lang="pl-PL" sz="1600" i="1" smtClean="0">
                <a:solidFill>
                  <a:srgbClr val="CC0099"/>
                </a:solidFill>
              </a:rPr>
              <a:t>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=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smtClean="0">
                <a:sym typeface="Symbol" pitchFamily="18" charset="2"/>
              </a:rPr>
              <a:t></a:t>
            </a:r>
            <a:r>
              <a:rPr lang="en-US" sz="1600" i="1" baseline="-25000" smtClean="0"/>
              <a:t>F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16</a:t>
            </a:r>
            <a:r>
              <a:rPr lang="en-US" sz="1600" i="1" smtClean="0">
                <a:solidFill>
                  <a:srgbClr val="CC0099"/>
                </a:solidFill>
              </a:rPr>
              <a:t>(F, 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Eliminate F: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f</a:t>
            </a:r>
            <a:r>
              <a:rPr lang="en-US" sz="1600" i="1" baseline="-25000" smtClean="0"/>
              <a:t>9</a:t>
            </a:r>
            <a:r>
              <a:rPr lang="en-US" sz="1600" i="1" smtClean="0"/>
              <a:t>(G) f</a:t>
            </a:r>
            <a:r>
              <a:rPr lang="en-US" sz="1600" i="1" baseline="-25000" smtClean="0"/>
              <a:t>14</a:t>
            </a:r>
            <a:r>
              <a:rPr lang="en-US" sz="1600" i="1" smtClean="0"/>
              <a:t>(G) </a:t>
            </a:r>
            <a:r>
              <a:rPr lang="en-US" sz="1600" i="1" baseline="-25000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17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</a:p>
        </p:txBody>
      </p:sp>
      <p:pic>
        <p:nvPicPr>
          <p:cNvPr id="20487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4318000" y="2060575"/>
            <a:ext cx="4826000" cy="4157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f</a:t>
            </a:r>
            <a:r>
              <a:rPr lang="en-US" sz="1600" b="0" i="1" baseline="-25000">
                <a:latin typeface="Arial Unicode MS" pitchFamily="34" charset="-128"/>
              </a:rPr>
              <a:t>9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f</a:t>
            </a:r>
            <a:r>
              <a:rPr lang="en-US" sz="1600" b="0" i="1" baseline="-25000">
                <a:latin typeface="Arial Unicode MS" pitchFamily="34" charset="-128"/>
              </a:rPr>
              <a:t>14</a:t>
            </a:r>
            <a:r>
              <a:rPr lang="en-US" sz="1600" b="0" i="1"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solidFill>
                <a:srgbClr val="CC0099"/>
              </a:solidFill>
              <a:latin typeface="Arial Unicode MS" pitchFamily="34" charset="-128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13DBD29-3D01-4D29-ACA2-8652AE5BBC0B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5)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194468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F</a:t>
            </a:r>
            <a:r>
              <a:rPr lang="en-US" sz="1600" i="1" smtClean="0"/>
              <a:t>.</a:t>
            </a:r>
          </a:p>
          <a:p>
            <a:pPr marL="533400" indent="-533400" algn="ctr" eaLnBrk="1" hangingPunct="1">
              <a:lnSpc>
                <a:spcPct val="90000"/>
              </a:lnSpc>
            </a:pP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  <a:r>
              <a:rPr lang="en-US" sz="1600" i="1" smtClean="0"/>
              <a:t>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9</a:t>
            </a:r>
            <a:r>
              <a:rPr lang="en-US" sz="1600" i="1" smtClean="0">
                <a:solidFill>
                  <a:srgbClr val="CC0099"/>
                </a:solidFill>
              </a:rPr>
              <a:t>(G) f</a:t>
            </a:r>
            <a:r>
              <a:rPr lang="en-US" sz="1600" i="1" baseline="-25000" smtClean="0">
                <a:solidFill>
                  <a:srgbClr val="CC0099"/>
                </a:solidFill>
              </a:rPr>
              <a:t>14</a:t>
            </a:r>
            <a:r>
              <a:rPr lang="en-US" sz="1600" i="1" smtClean="0">
                <a:solidFill>
                  <a:srgbClr val="CC0099"/>
                </a:solidFill>
              </a:rPr>
              <a:t>(G) </a:t>
            </a:r>
            <a:r>
              <a:rPr lang="en-US" sz="1600" i="1" baseline="-25000" smtClean="0">
                <a:solidFill>
                  <a:srgbClr val="CC0099"/>
                </a:solidFill>
              </a:rPr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17</a:t>
            </a:r>
            <a:r>
              <a:rPr lang="en-US" sz="1600" i="1" smtClean="0">
                <a:solidFill>
                  <a:srgbClr val="CC0099"/>
                </a:solidFill>
              </a:rPr>
              <a:t>(G</a:t>
            </a:r>
            <a:r>
              <a:rPr lang="en-US" sz="1400" i="1" smtClean="0">
                <a:solidFill>
                  <a:srgbClr val="CC0099"/>
                </a:solidFill>
              </a:rPr>
              <a:t>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 </a:t>
            </a:r>
            <a:r>
              <a:rPr lang="en-US" sz="1800" smtClean="0">
                <a:solidFill>
                  <a:srgbClr val="CC0099"/>
                </a:solidFill>
              </a:rPr>
              <a:t>Multiply remaining factors: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800" i="1" smtClean="0"/>
              <a:t>	P(G,H=h</a:t>
            </a:r>
            <a:r>
              <a:rPr lang="en-US" sz="1800" i="1" baseline="-25000" smtClean="0"/>
              <a:t>1</a:t>
            </a:r>
            <a:r>
              <a:rPr lang="en-US" sz="1800" i="1" smtClean="0"/>
              <a:t>) </a:t>
            </a:r>
            <a:r>
              <a:rPr lang="en-US" sz="18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800" i="1" smtClean="0"/>
              <a:t> </a:t>
            </a:r>
            <a:r>
              <a:rPr lang="en-US" sz="1800" i="1" smtClean="0">
                <a:solidFill>
                  <a:srgbClr val="CC0099"/>
                </a:solidFill>
              </a:rPr>
              <a:t>f</a:t>
            </a:r>
            <a:r>
              <a:rPr lang="en-US" sz="1800" i="1" baseline="-25000" smtClean="0">
                <a:solidFill>
                  <a:srgbClr val="CC0099"/>
                </a:solidFill>
              </a:rPr>
              <a:t>18</a:t>
            </a:r>
            <a:r>
              <a:rPr lang="en-US" sz="1800" i="1" smtClean="0">
                <a:solidFill>
                  <a:srgbClr val="CC0099"/>
                </a:solidFill>
              </a:rPr>
              <a:t>(G</a:t>
            </a:r>
            <a:r>
              <a:rPr lang="en-US" sz="1600" i="1" smtClean="0">
                <a:solidFill>
                  <a:srgbClr val="CC0099"/>
                </a:solidFill>
              </a:rPr>
              <a:t>)</a:t>
            </a:r>
          </a:p>
        </p:txBody>
      </p:sp>
      <p:pic>
        <p:nvPicPr>
          <p:cNvPr id="35846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10842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4318000" y="1844675"/>
            <a:ext cx="4826000" cy="5081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rgbClr val="CC0099"/>
                </a:solidFill>
                <a:latin typeface="Arial Unicode MS" pitchFamily="34" charset="-128"/>
              </a:rPr>
              <a:t>18</a:t>
            </a:r>
            <a:r>
              <a:rPr lang="en-US" sz="1600" b="0" i="1">
                <a:solidFill>
                  <a:srgbClr val="CC0099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rgbClr val="CC0099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F5C7E2-3AF6-4226-ADFB-BDB8A0B8FE3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example (step 6)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681912" cy="1633538"/>
          </a:xfrm>
          <a:noFill/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</a:pPr>
            <a:r>
              <a:rPr lang="en-US" sz="1600" b="1" smtClean="0"/>
              <a:t>Compute </a:t>
            </a:r>
            <a:r>
              <a:rPr lang="en-US" sz="1600" b="1" i="1" smtClean="0"/>
              <a:t>P(G</a:t>
            </a:r>
            <a:r>
              <a:rPr lang="pl-PL" sz="1600" b="1" i="1" smtClean="0"/>
              <a:t> </a:t>
            </a:r>
            <a:r>
              <a:rPr lang="en-US" sz="1600" b="1" i="1" smtClean="0"/>
              <a:t>|</a:t>
            </a:r>
            <a:r>
              <a:rPr lang="pl-PL" sz="1600" b="1" i="1" smtClean="0"/>
              <a:t> </a:t>
            </a:r>
            <a:r>
              <a:rPr lang="en-US" sz="1600" b="1" i="1" smtClean="0"/>
              <a:t>H=h</a:t>
            </a:r>
            <a:r>
              <a:rPr lang="en-US" sz="1600" b="1" i="1" baseline="-25000" smtClean="0"/>
              <a:t>1</a:t>
            </a:r>
            <a:r>
              <a:rPr lang="pl-PL" sz="1600" b="1" i="1" baseline="-25000" smtClean="0"/>
              <a:t> </a:t>
            </a:r>
            <a:r>
              <a:rPr lang="en-US" sz="1600" b="1" i="1" smtClean="0"/>
              <a:t>)</a:t>
            </a:r>
            <a:r>
              <a:rPr lang="en-US" sz="1600" b="1" smtClean="0"/>
              <a:t>. </a:t>
            </a:r>
            <a:r>
              <a:rPr lang="en-US" sz="1600" smtClean="0"/>
              <a:t>Elimination ordering </a:t>
            </a:r>
            <a:r>
              <a:rPr lang="pl-PL" sz="1600" i="1" smtClean="0"/>
              <a:t>A, C, E, I, B, D, F</a:t>
            </a:r>
            <a:r>
              <a:rPr lang="en-US" sz="1600" i="1" smtClean="0"/>
              <a:t>.</a:t>
            </a:r>
            <a:endParaRPr lang="en-US" sz="1600" b="1" i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/>
              <a:t>Previous state: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i="1" smtClean="0"/>
              <a:t>	P(G,H=h</a:t>
            </a:r>
            <a:r>
              <a:rPr lang="en-US" sz="1600" i="1" baseline="-25000" smtClean="0"/>
              <a:t>1</a:t>
            </a:r>
            <a:r>
              <a:rPr lang="en-US" sz="1600" i="1" smtClean="0"/>
              <a:t>) </a:t>
            </a:r>
            <a:r>
              <a:rPr lang="en-US" sz="1600" i="1" smtClean="0"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600" i="1" smtClean="0"/>
              <a:t> </a:t>
            </a:r>
            <a:r>
              <a:rPr lang="en-US" sz="1600" i="1" smtClean="0">
                <a:solidFill>
                  <a:srgbClr val="CC0099"/>
                </a:solidFill>
              </a:rPr>
              <a:t>f</a:t>
            </a:r>
            <a:r>
              <a:rPr lang="en-US" sz="1600" i="1" baseline="-25000" smtClean="0">
                <a:solidFill>
                  <a:srgbClr val="CC0099"/>
                </a:solidFill>
              </a:rPr>
              <a:t>18</a:t>
            </a:r>
            <a:r>
              <a:rPr lang="en-US" sz="1600" i="1" smtClean="0">
                <a:solidFill>
                  <a:srgbClr val="CC0099"/>
                </a:solidFill>
              </a:rPr>
              <a:t>(G)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smtClean="0">
                <a:solidFill>
                  <a:srgbClr val="CC0099"/>
                </a:solidFill>
              </a:rPr>
              <a:t>Normalize: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1600" b="1" i="1" smtClean="0">
                <a:solidFill>
                  <a:srgbClr val="CC0099"/>
                </a:solidFill>
              </a:rPr>
              <a:t>	</a:t>
            </a:r>
            <a:r>
              <a:rPr lang="en-US" sz="1800" b="1" i="1" smtClean="0">
                <a:solidFill>
                  <a:srgbClr val="CC0099"/>
                </a:solidFill>
              </a:rPr>
              <a:t>P(G | H=h</a:t>
            </a:r>
            <a:r>
              <a:rPr lang="en-US" sz="1800" b="1" i="1" baseline="-25000" smtClean="0">
                <a:solidFill>
                  <a:srgbClr val="CC0099"/>
                </a:solidFill>
              </a:rPr>
              <a:t>1</a:t>
            </a:r>
            <a:r>
              <a:rPr lang="en-US" sz="1800" b="1" i="1" smtClean="0">
                <a:solidFill>
                  <a:srgbClr val="CC0099"/>
                </a:solidFill>
              </a:rPr>
              <a:t>) </a:t>
            </a:r>
            <a:r>
              <a:rPr lang="en-US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sz="1800" b="1" i="1" smtClean="0">
                <a:solidFill>
                  <a:srgbClr val="CC0099"/>
                </a:solidFill>
              </a:rPr>
              <a:t> f</a:t>
            </a:r>
            <a:r>
              <a:rPr lang="en-US" sz="1800" b="1" i="1" baseline="-25000" smtClean="0">
                <a:solidFill>
                  <a:srgbClr val="CC0099"/>
                </a:solidFill>
              </a:rPr>
              <a:t>18</a:t>
            </a:r>
            <a:r>
              <a:rPr lang="en-US" sz="1800" b="1" i="1" smtClean="0">
                <a:solidFill>
                  <a:srgbClr val="CC0099"/>
                </a:solidFill>
              </a:rPr>
              <a:t>(G) / </a:t>
            </a:r>
            <a:r>
              <a:rPr lang="pl-PL" sz="1800" b="1" i="1" smtClean="0">
                <a:solidFill>
                  <a:srgbClr val="CC0099"/>
                </a:solidFill>
                <a:sym typeface="Symbol" pitchFamily="18" charset="2"/>
              </a:rPr>
              <a:t></a:t>
            </a:r>
            <a:r>
              <a:rPr lang="pl-PL" sz="1800" b="1" i="1" baseline="-25000" smtClean="0">
                <a:solidFill>
                  <a:srgbClr val="CC0099"/>
                </a:solidFill>
                <a:sym typeface="Symbol" pitchFamily="18" charset="2"/>
              </a:rPr>
              <a:t>g</a:t>
            </a:r>
            <a:r>
              <a:rPr lang="en-US" sz="1800" b="1" i="1" baseline="-25000" smtClean="0">
                <a:solidFill>
                  <a:srgbClr val="CC0099"/>
                </a:solidFill>
                <a:sym typeface="Symbol" pitchFamily="18" charset="2"/>
              </a:rPr>
              <a:t> </a:t>
            </a:r>
            <a:r>
              <a:rPr lang="pl-PL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∈</a:t>
            </a:r>
            <a:r>
              <a:rPr lang="en-US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pl-PL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dom(G)</a:t>
            </a:r>
            <a:r>
              <a:rPr lang="pl-PL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1800" b="1" i="1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f</a:t>
            </a:r>
            <a:r>
              <a:rPr lang="en-US" sz="1800" b="1" i="1" baseline="-25000" smtClean="0">
                <a:solidFill>
                  <a:srgbClr val="CC0099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18</a:t>
            </a:r>
            <a:r>
              <a:rPr lang="en-US" sz="1800" b="1" i="1" smtClean="0">
                <a:solidFill>
                  <a:srgbClr val="CC0099"/>
                </a:solidFill>
              </a:rPr>
              <a:t>(G) </a:t>
            </a:r>
            <a:endParaRPr lang="en-US" sz="1600" b="1" i="1" smtClean="0">
              <a:solidFill>
                <a:srgbClr val="CC0099"/>
              </a:solidFill>
            </a:endParaRPr>
          </a:p>
        </p:txBody>
      </p:sp>
      <p:pic>
        <p:nvPicPr>
          <p:cNvPr id="36870" name="Picture 4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565400"/>
            <a:ext cx="11525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18000" y="1844675"/>
            <a:ext cx="4826000" cy="5081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9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12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(B,D,E)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13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(B,D,F,G)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400" b="0" i="1" baseline="-25000">
                <a:solidFill>
                  <a:schemeClr val="folHlink"/>
                </a:solidFill>
                <a:latin typeface="Arial Unicode MS" pitchFamily="34" charset="-128"/>
              </a:rPr>
              <a:t>15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(D,F,G)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</a:t>
            </a:r>
            <a:r>
              <a:rPr lang="en-US" sz="1400" b="0" i="1">
                <a:solidFill>
                  <a:schemeClr val="folHlink"/>
                </a:solidFill>
                <a:latin typeface="Arial Unicode MS" pitchFamily="34" charset="-128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0" i="1"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2051050" y="2565400"/>
            <a:ext cx="1801813" cy="362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0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1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(B,A)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2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3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(D,B,C)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4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(E,C)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 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5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(F, D)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6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(G,F,E)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7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(H,G)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US" sz="1600" b="0" i="1">
              <a:solidFill>
                <a:schemeClr val="folHlink"/>
              </a:solidFill>
              <a:latin typeface="Arial Unicode MS" pitchFamily="34" charset="-128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sz="1600" b="0" i="1">
                <a:latin typeface="Arial Unicode MS" pitchFamily="34" charset="-128"/>
              </a:rPr>
              <a:t> 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f</a:t>
            </a:r>
            <a:r>
              <a:rPr lang="en-US" sz="1600" b="0" i="1" baseline="-25000">
                <a:solidFill>
                  <a:schemeClr val="folHlink"/>
                </a:solidFill>
                <a:latin typeface="Arial Unicode MS" pitchFamily="34" charset="-128"/>
              </a:rPr>
              <a:t>8</a:t>
            </a:r>
            <a:r>
              <a:rPr lang="en-US" sz="1600" b="0" i="1">
                <a:solidFill>
                  <a:schemeClr val="folHlink"/>
                </a:solidFill>
                <a:latin typeface="Arial Unicode MS" pitchFamily="34" charset="-128"/>
              </a:rPr>
              <a:t>(I,G)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B22C2A-C28E-4E3C-A883-955ABF4479C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Example</a:t>
            </a:r>
          </a:p>
          <a:p>
            <a:pPr lvl="1" eaLnBrk="1" hangingPunct="1"/>
            <a:r>
              <a:rPr lang="en-US" sz="3600" smtClean="0"/>
              <a:t>Independence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78825D-113F-4288-9846-106FBF2398D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Bnet Inference: General</a:t>
            </a:r>
          </a:p>
        </p:txBody>
      </p:sp>
      <p:sp>
        <p:nvSpPr>
          <p:cNvPr id="20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Suppose the variables of the belief network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,…,X</a:t>
            </a:r>
            <a:r>
              <a:rPr lang="en-US" sz="2400" i="1" baseline="-25000" smtClean="0"/>
              <a:t>n</a:t>
            </a:r>
            <a:r>
              <a:rPr lang="en-US" sz="240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i="1" smtClean="0"/>
              <a:t>Y</a:t>
            </a:r>
            <a:r>
              <a:rPr lang="en-US" sz="2400" i="1" baseline="-25000" smtClean="0"/>
              <a:t>1</a:t>
            </a:r>
            <a:r>
              <a:rPr lang="en-US" sz="2400" i="1" smtClean="0"/>
              <a:t>=v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Y</a:t>
            </a:r>
            <a:r>
              <a:rPr lang="en-US" sz="2400" i="1" baseline="-25000" smtClean="0"/>
              <a:t>j</a:t>
            </a:r>
            <a:r>
              <a:rPr lang="en-US" sz="2400" i="1" smtClean="0"/>
              <a:t>=v</a:t>
            </a:r>
            <a:r>
              <a:rPr lang="en-US" sz="2400" i="1" baseline="-25000" smtClean="0"/>
              <a:t>j </a:t>
            </a:r>
            <a:r>
              <a:rPr lang="en-US" sz="2400" i="1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</a:t>
            </a:r>
            <a:r>
              <a:rPr lang="en-US" sz="2400" baseline="-25000" smtClean="0"/>
              <a:t>1</a:t>
            </a:r>
            <a:r>
              <a:rPr lang="en-US" sz="2400" smtClean="0"/>
              <a:t>, …,Z</a:t>
            </a:r>
            <a:r>
              <a:rPr lang="en-US" sz="2400" baseline="-25000" smtClean="0"/>
              <a:t>k </a:t>
            </a:r>
            <a:r>
              <a:rPr lang="en-US" sz="240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 What we </a:t>
            </a:r>
            <a:r>
              <a:rPr lang="en-US" sz="2400" smtClean="0">
                <a:solidFill>
                  <a:schemeClr val="accent2"/>
                </a:solidFill>
              </a:rPr>
              <a:t>want to compute</a:t>
            </a:r>
            <a:r>
              <a:rPr lang="en-US" sz="2400" smtClean="0"/>
              <a:t>: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356100" y="3141663"/>
          <a:ext cx="3168650" cy="515937"/>
        </p:xfrm>
        <a:graphic>
          <a:graphicData uri="http://schemas.openxmlformats.org/presentationml/2006/ole">
            <p:oleObj spid="_x0000_s2050" name="Equation" r:id="rId4" imgW="1485720" imgH="241200" progId="Equation.3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0" y="4714875"/>
          <a:ext cx="9144000" cy="1050925"/>
        </p:xfrm>
        <a:graphic>
          <a:graphicData uri="http://schemas.openxmlformats.org/presentationml/2006/ole">
            <p:oleObj spid="_x0000_s2051" name="Equation" r:id="rId5" imgW="4851360" imgH="558720" progId="Equation.3">
              <p:embed/>
            </p:oleObj>
          </a:graphicData>
        </a:graphic>
      </p:graphicFrame>
      <p:graphicFrame>
        <p:nvGraphicFramePr>
          <p:cNvPr id="694276" name="Object 4"/>
          <p:cNvGraphicFramePr>
            <a:graphicFrameLocks noChangeAspect="1"/>
          </p:cNvGraphicFramePr>
          <p:nvPr/>
        </p:nvGraphicFramePr>
        <p:xfrm>
          <a:off x="3929063" y="3929063"/>
          <a:ext cx="3187700" cy="525462"/>
        </p:xfrm>
        <a:graphic>
          <a:graphicData uri="http://schemas.openxmlformats.org/presentationml/2006/ole">
            <p:oleObj spid="_x0000_s2052" name="Equation" r:id="rId6" imgW="1460160" imgH="241200" progId="Equation.3">
              <p:embed/>
            </p:oleObj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0" y="3643313"/>
            <a:ext cx="421481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b="0" kern="0" dirty="0">
              <a:latin typeface="+mn-lt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 We </a:t>
            </a:r>
            <a:r>
              <a:rPr lang="en-US" sz="2400" b="0" kern="0" dirty="0">
                <a:solidFill>
                  <a:schemeClr val="accent2"/>
                </a:solidFill>
                <a:latin typeface="+mn-lt"/>
              </a:rPr>
              <a:t>can actually compute</a:t>
            </a:r>
            <a:r>
              <a:rPr lang="en-US" sz="2400" b="0" kern="0" dirty="0">
                <a:latin typeface="+mn-lt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E7A1195-03BE-4EA5-B96C-FC59A83A548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1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Variable elimination and conditional independence</a:t>
            </a:r>
          </a:p>
        </p:txBody>
      </p:sp>
      <p:sp>
        <p:nvSpPr>
          <p:cNvPr id="21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8893175" cy="143986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Variable Elimination looks incredibly painful for large graphs?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We used conditional independence…..</a:t>
            </a:r>
            <a:endParaRPr lang="en-US" sz="1600" smtClean="0"/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395288" y="314166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Can we use it to make variable elimination simpler?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sp>
        <p:nvSpPr>
          <p:cNvPr id="780293" name="Rectangle 5"/>
          <p:cNvSpPr>
            <a:spLocks noChangeArrowheads="1"/>
          </p:cNvSpPr>
          <p:nvPr/>
        </p:nvSpPr>
        <p:spPr bwMode="auto">
          <a:xfrm>
            <a:off x="395288" y="422116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Yes, all the variables from which the query is conditional independent given the observations can be pruned from the Bnet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2" grpId="0"/>
      <p:bldP spid="78029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98F9B94-78B2-414B-9B0E-96DE5C4AF697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2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VE and conditional independence: Example</a:t>
            </a:r>
          </a:p>
        </p:txBody>
      </p:sp>
      <p:sp>
        <p:nvSpPr>
          <p:cNvPr id="22580" name="Rectangle 5"/>
          <p:cNvSpPr>
            <a:spLocks noChangeArrowheads="1"/>
          </p:cNvSpPr>
          <p:nvPr/>
        </p:nvSpPr>
        <p:spPr bwMode="auto">
          <a:xfrm>
            <a:off x="0" y="83661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All the variables from which the query is conditional independent given the observations can be pruned from the Bnet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pic>
        <p:nvPicPr>
          <p:cNvPr id="22581" name="Picture 7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8" y="2286000"/>
            <a:ext cx="11525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8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57625" y="2500313"/>
            <a:ext cx="5040313" cy="647700"/>
          </a:xfrm>
          <a:noFill/>
        </p:spPr>
        <p:txBody>
          <a:bodyPr/>
          <a:lstStyle/>
          <a:p>
            <a:pPr marL="533400" indent="-533400" eaLnBrk="1" hangingPunct="1"/>
            <a:r>
              <a:rPr lang="en-US" b="1" i="1" smtClean="0"/>
              <a:t>e.g., P(G</a:t>
            </a:r>
            <a:r>
              <a:rPr lang="pl-PL" b="1" i="1" smtClean="0"/>
              <a:t> </a:t>
            </a:r>
            <a:r>
              <a:rPr lang="en-US" b="1" i="1" smtClean="0"/>
              <a:t>|</a:t>
            </a:r>
            <a:r>
              <a:rPr lang="pl-PL" b="1" i="1" smtClean="0"/>
              <a:t> </a:t>
            </a:r>
            <a:r>
              <a:rPr lang="en-US" b="1" i="1" smtClean="0"/>
              <a:t>H=v</a:t>
            </a:r>
            <a:r>
              <a:rPr lang="en-US" b="1" i="1" baseline="-25000" smtClean="0"/>
              <a:t>1</a:t>
            </a:r>
            <a:r>
              <a:rPr lang="en-US" b="1" i="1" smtClean="0"/>
              <a:t>, F=</a:t>
            </a:r>
            <a:r>
              <a:rPr lang="pl-PL" b="1" i="1" smtClean="0"/>
              <a:t> </a:t>
            </a:r>
            <a:r>
              <a:rPr lang="en-US" b="1" i="1" smtClean="0"/>
              <a:t>v</a:t>
            </a:r>
            <a:r>
              <a:rPr lang="en-US" b="1" i="1" baseline="-25000" smtClean="0"/>
              <a:t>2, </a:t>
            </a:r>
            <a:r>
              <a:rPr lang="en-US" b="1" i="1" smtClean="0"/>
              <a:t>C=v</a:t>
            </a:r>
            <a:r>
              <a:rPr lang="en-US" b="1" i="1" baseline="-25000" smtClean="0"/>
              <a:t>3</a:t>
            </a:r>
            <a:r>
              <a:rPr lang="en-US" b="1" i="1" smtClean="0"/>
              <a:t>)</a:t>
            </a:r>
            <a:r>
              <a:rPr lang="en-US" b="1" smtClean="0"/>
              <a:t>.</a:t>
            </a: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6EEE35F-110D-4AF1-8B07-0382B561C43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2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VE and conditional independence: Example</a:t>
            </a:r>
          </a:p>
        </p:txBody>
      </p:sp>
      <p:sp>
        <p:nvSpPr>
          <p:cNvPr id="22580" name="Rectangle 5"/>
          <p:cNvSpPr>
            <a:spLocks noChangeArrowheads="1"/>
          </p:cNvSpPr>
          <p:nvPr/>
        </p:nvSpPr>
        <p:spPr bwMode="auto">
          <a:xfrm>
            <a:off x="0" y="83661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All the variables from which the query is conditional independent given the observations can be pruned from the Bnet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 b="0">
              <a:latin typeface="Arial Unicode MS" pitchFamily="34" charset="-128"/>
            </a:endParaRPr>
          </a:p>
        </p:txBody>
      </p:sp>
      <p:pic>
        <p:nvPicPr>
          <p:cNvPr id="22581" name="Picture 7" descr="thinb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8" y="2286000"/>
            <a:ext cx="11525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8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57625" y="2500313"/>
            <a:ext cx="5040313" cy="647700"/>
          </a:xfrm>
          <a:noFill/>
        </p:spPr>
        <p:txBody>
          <a:bodyPr/>
          <a:lstStyle/>
          <a:p>
            <a:pPr marL="533400" indent="-533400" eaLnBrk="1" hangingPunct="1"/>
            <a:r>
              <a:rPr lang="en-US" b="1" i="1" smtClean="0"/>
              <a:t>e.g., P(G</a:t>
            </a:r>
            <a:r>
              <a:rPr lang="pl-PL" b="1" i="1" smtClean="0"/>
              <a:t> </a:t>
            </a:r>
            <a:r>
              <a:rPr lang="en-US" b="1" i="1" smtClean="0"/>
              <a:t>|</a:t>
            </a:r>
            <a:r>
              <a:rPr lang="pl-PL" b="1" i="1" smtClean="0"/>
              <a:t> </a:t>
            </a:r>
            <a:r>
              <a:rPr lang="en-US" b="1" i="1" smtClean="0"/>
              <a:t>H=v</a:t>
            </a:r>
            <a:r>
              <a:rPr lang="en-US" b="1" i="1" baseline="-25000" smtClean="0"/>
              <a:t>1</a:t>
            </a:r>
            <a:r>
              <a:rPr lang="en-US" b="1" i="1" smtClean="0"/>
              <a:t>, F=</a:t>
            </a:r>
            <a:r>
              <a:rPr lang="pl-PL" b="1" i="1" smtClean="0"/>
              <a:t> </a:t>
            </a:r>
            <a:r>
              <a:rPr lang="en-US" b="1" i="1" smtClean="0"/>
              <a:t>v</a:t>
            </a:r>
            <a:r>
              <a:rPr lang="en-US" b="1" i="1" baseline="-25000" smtClean="0"/>
              <a:t>2, </a:t>
            </a:r>
            <a:r>
              <a:rPr lang="en-US" b="1" i="1" smtClean="0"/>
              <a:t>C=v</a:t>
            </a:r>
            <a:r>
              <a:rPr lang="en-US" b="1" i="1" baseline="-25000" smtClean="0"/>
              <a:t>3</a:t>
            </a:r>
            <a:r>
              <a:rPr lang="en-US" b="1" i="1" smtClean="0"/>
              <a:t>)</a:t>
            </a:r>
            <a:r>
              <a:rPr lang="en-US" b="1" smtClean="0"/>
              <a:t>.</a:t>
            </a: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6EFD11E-71CA-48D2-A957-91955737C6A3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Carry out </a:t>
            </a:r>
            <a:r>
              <a:rPr lang="en-US" sz="3200" b="1" smtClean="0"/>
              <a:t>variable elimination </a:t>
            </a:r>
            <a:r>
              <a:rPr lang="en-US" sz="3200" smtClean="0"/>
              <a:t>by using factor representation and using the factor operations.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Use techniques to simplify variable elimination.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2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789C06-A16D-45EC-95DA-62E8B5F67A7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46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2460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2460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2460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2461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2461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2461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2461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2461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1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1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2461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19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24620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462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462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2462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2462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2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2462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24629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24630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24631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463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2463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63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2463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2463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CACA13-BF3E-451C-8AA2-74DFA68C458E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56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3125" y="564356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63" y="435768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86500" y="350043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5676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77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78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79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0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1" name="Straight Arrow Connector 43"/>
          <p:cNvCxnSpPr>
            <a:cxnSpLocks noChangeShapeType="1"/>
          </p:cNvCxnSpPr>
          <p:nvPr/>
        </p:nvCxnSpPr>
        <p:spPr bwMode="auto">
          <a:xfrm rot="5400000">
            <a:off x="857250" y="3929063"/>
            <a:ext cx="2714625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2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3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379119" y="3807619"/>
            <a:ext cx="102870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4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359525" y="2500313"/>
            <a:ext cx="13557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85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5687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1500188" y="4143375"/>
            <a:ext cx="26431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26"/>
          <p:cNvSpPr txBox="1"/>
          <p:nvPr/>
        </p:nvSpPr>
        <p:spPr>
          <a:xfrm>
            <a:off x="3000375" y="3714750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BioInformatics</a:t>
            </a:r>
            <a:endParaRPr lang="en-US" sz="2000" dirty="0">
              <a:latin typeface="+mj-lt"/>
            </a:endParaRPr>
          </a:p>
        </p:txBody>
      </p:sp>
      <p:cxnSp>
        <p:nvCxnSpPr>
          <p:cNvPr id="25689" name="Straight Arrow Connector 36"/>
          <p:cNvCxnSpPr>
            <a:cxnSpLocks noChangeShapeType="1"/>
          </p:cNvCxnSpPr>
          <p:nvPr/>
        </p:nvCxnSpPr>
        <p:spPr bwMode="auto">
          <a:xfrm rot="5400000">
            <a:off x="3943350" y="3343275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CAE4FA2-40DB-4614-8F04-B579B7E1DEDD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7858125" cy="714375"/>
          </a:xfrm>
        </p:spPr>
        <p:txBody>
          <a:bodyPr/>
          <a:lstStyle/>
          <a:p>
            <a:pPr eaLnBrk="1" hangingPunct="1"/>
            <a:r>
              <a:rPr lang="en-US" sz="3200" b="1" smtClean="0"/>
              <a:t>Probability and Time </a:t>
            </a:r>
            <a:r>
              <a:rPr lang="en-US" sz="3200" i="1" smtClean="0"/>
              <a:t>(TextBook 6.5)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3643313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Practice Exercises available on Vista, two on </a:t>
            </a:r>
            <a:r>
              <a:rPr lang="en-US" b="0" kern="0" dirty="0" err="1">
                <a:solidFill>
                  <a:srgbClr val="000000"/>
                </a:solidFill>
                <a:latin typeface="Arial Unicode MS"/>
              </a:rPr>
              <a:t>Bnets</a:t>
            </a: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. See course </a:t>
            </a:r>
            <a:r>
              <a:rPr lang="en-US" b="0" kern="0" dirty="0" err="1">
                <a:solidFill>
                  <a:srgbClr val="000000"/>
                </a:solidFill>
                <a:latin typeface="Arial Unicode MS"/>
              </a:rPr>
              <a:t>Bboard</a:t>
            </a: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 for instructions.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Assignment </a:t>
            </a: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4 will be available on Wednesday and due on Apr the 14</a:t>
            </a:r>
            <a:r>
              <a:rPr lang="en-US" b="0" kern="0" baseline="30000" dirty="0">
                <a:solidFill>
                  <a:srgbClr val="000000"/>
                </a:solidFill>
                <a:latin typeface="Arial Unicode MS"/>
              </a:rPr>
              <a:t>th</a:t>
            </a:r>
            <a:r>
              <a:rPr lang="en-US" b="0" kern="0" dirty="0">
                <a:solidFill>
                  <a:srgbClr val="000000"/>
                </a:solidFill>
                <a:latin typeface="Arial Unicode MS"/>
              </a:rPr>
              <a:t> (last class).</a:t>
            </a:r>
            <a:endParaRPr lang="en-US" b="0" kern="0" dirty="0">
              <a:solidFill>
                <a:srgbClr val="000000"/>
              </a:solidFill>
              <a:latin typeface="Arial Unicode M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14313" y="278606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F239508-F83C-469C-BFBE-DAE6A30BCA5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Inference with Factors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0188"/>
            <a:ext cx="8588375" cy="3362325"/>
          </a:xfrm>
        </p:spPr>
        <p:txBody>
          <a:bodyPr/>
          <a:lstStyle/>
          <a:p>
            <a:pPr marL="0" indent="0" eaLnBrk="1" hangingPunct="1"/>
            <a:r>
              <a:rPr lang="en-US" smtClean="0"/>
              <a:t> We can compute </a:t>
            </a:r>
            <a:r>
              <a:rPr lang="en-US" i="1" smtClean="0"/>
              <a:t>P(Z, </a:t>
            </a:r>
            <a:r>
              <a:rPr lang="en-US" i="1" smtClean="0">
                <a:solidFill>
                  <a:srgbClr val="00B050"/>
                </a:solidFill>
              </a:rPr>
              <a:t>Y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=v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, …,Y</a:t>
            </a:r>
            <a:r>
              <a:rPr lang="en-US" i="1" baseline="-25000" smtClean="0">
                <a:solidFill>
                  <a:srgbClr val="00B050"/>
                </a:solidFill>
              </a:rPr>
              <a:t>j</a:t>
            </a:r>
            <a:r>
              <a:rPr lang="en-US" i="1" smtClean="0">
                <a:solidFill>
                  <a:srgbClr val="00B050"/>
                </a:solidFill>
              </a:rPr>
              <a:t>=v</a:t>
            </a:r>
            <a:r>
              <a:rPr lang="en-US" i="1" baseline="-25000" smtClean="0">
                <a:solidFill>
                  <a:srgbClr val="00B050"/>
                </a:solidFill>
              </a:rPr>
              <a:t>j</a:t>
            </a:r>
            <a:r>
              <a:rPr lang="en-US" i="1" smtClean="0"/>
              <a:t>)</a:t>
            </a:r>
            <a:r>
              <a:rPr lang="en-US" smtClean="0"/>
              <a:t>  by</a:t>
            </a:r>
          </a:p>
          <a:p>
            <a:pPr marL="0" indent="0" eaLnBrk="1" hangingPunct="1">
              <a:buFontTx/>
              <a:buChar char="•"/>
            </a:pPr>
            <a:r>
              <a:rPr lang="en-US" smtClean="0"/>
              <a:t> expressing the joint as a factor,</a:t>
            </a:r>
          </a:p>
          <a:p>
            <a:pPr marL="0" indent="0" eaLnBrk="1" hangingPunct="1"/>
            <a:endParaRPr lang="en-US" smtClean="0"/>
          </a:p>
          <a:p>
            <a:pPr marL="0" indent="0" eaLnBrk="1" hangingPunct="1"/>
            <a:r>
              <a:rPr lang="en-US" i="1" smtClean="0"/>
              <a:t>f (Z,  </a:t>
            </a:r>
            <a:r>
              <a:rPr lang="en-US" i="1" smtClean="0">
                <a:solidFill>
                  <a:srgbClr val="00B050"/>
                </a:solidFill>
              </a:rPr>
              <a:t>Y</a:t>
            </a:r>
            <a:r>
              <a:rPr lang="en-US" i="1" baseline="-25000" smtClean="0">
                <a:solidFill>
                  <a:srgbClr val="00B050"/>
                </a:solidFill>
              </a:rPr>
              <a:t>1</a:t>
            </a:r>
            <a:r>
              <a:rPr lang="en-US" i="1" smtClean="0">
                <a:solidFill>
                  <a:srgbClr val="00B050"/>
                </a:solidFill>
              </a:rPr>
              <a:t>…,Y</a:t>
            </a:r>
            <a:r>
              <a:rPr lang="en-US" i="1" baseline="-25000" smtClean="0">
                <a:solidFill>
                  <a:srgbClr val="00B050"/>
                </a:solidFill>
              </a:rPr>
              <a:t>j </a:t>
            </a:r>
            <a:r>
              <a:rPr lang="en-US" i="1" smtClean="0"/>
              <a:t>,  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1</a:t>
            </a:r>
            <a:r>
              <a:rPr lang="en-US" i="1" smtClean="0">
                <a:solidFill>
                  <a:schemeClr val="accent2"/>
                </a:solidFill>
              </a:rPr>
              <a:t>…,Z</a:t>
            </a:r>
            <a:r>
              <a:rPr lang="en-US" i="1" baseline="-25000" smtClean="0">
                <a:solidFill>
                  <a:schemeClr val="accent2"/>
                </a:solidFill>
              </a:rPr>
              <a:t>j   </a:t>
            </a:r>
            <a:r>
              <a:rPr lang="en-US" i="1" smtClean="0"/>
              <a:t>)</a:t>
            </a:r>
            <a:endParaRPr lang="en-US" smtClean="0"/>
          </a:p>
          <a:p>
            <a:pPr marL="400050" lvl="1" indent="0" eaLnBrk="1" hangingPunct="1"/>
            <a:r>
              <a:rPr lang="en-US" sz="2800" b="1" smtClean="0"/>
              <a:t>assigning</a:t>
            </a:r>
            <a:r>
              <a:rPr lang="en-US" sz="2800" smtClean="0"/>
              <a:t> </a:t>
            </a:r>
            <a:r>
              <a:rPr lang="en-US" i="1" smtClean="0"/>
              <a:t>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 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 </a:t>
            </a:r>
          </a:p>
          <a:p>
            <a:pPr marL="400050" lvl="1" indent="0" eaLnBrk="1" hangingPunct="1"/>
            <a:r>
              <a:rPr lang="en-US" sz="2800" smtClean="0"/>
              <a:t>and </a:t>
            </a:r>
            <a:r>
              <a:rPr lang="en-US" sz="2800" b="1" smtClean="0"/>
              <a:t>summing out </a:t>
            </a:r>
            <a:r>
              <a:rPr lang="en-US" sz="2800" smtClean="0"/>
              <a:t>the variables Z</a:t>
            </a:r>
            <a:r>
              <a:rPr lang="en-US" sz="2800" baseline="-25000" smtClean="0"/>
              <a:t>1</a:t>
            </a:r>
            <a:r>
              <a:rPr lang="en-US" sz="2800" smtClean="0"/>
              <a:t>, …,Z</a:t>
            </a:r>
            <a:r>
              <a:rPr lang="en-US" sz="2800" baseline="-25000" smtClean="0"/>
              <a:t>k</a:t>
            </a: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3513" y="5143500"/>
          <a:ext cx="8980487" cy="803275"/>
        </p:xfrm>
        <a:graphic>
          <a:graphicData uri="http://schemas.openxmlformats.org/presentationml/2006/ole">
            <p:oleObj spid="_x0000_s3074" name="Equation" r:id="rId4" imgW="411480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054C13-838E-42E9-9CB1-415BE233C06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 (1)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3000375"/>
            <a:ext cx="8588375" cy="785813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 We can express the joint factor as a product of factors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1643063"/>
            <a:ext cx="86264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 </a:t>
            </a:r>
            <a:r>
              <a:rPr lang="en-US" b="0" kern="0" dirty="0">
                <a:latin typeface="+mn-lt"/>
              </a:rPr>
              <a:t>Using the </a:t>
            </a:r>
            <a:r>
              <a:rPr lang="en-US" kern="0" dirty="0">
                <a:latin typeface="+mn-lt"/>
              </a:rPr>
              <a:t>chain rule </a:t>
            </a:r>
            <a:r>
              <a:rPr lang="en-US" b="0" kern="0" dirty="0">
                <a:latin typeface="+mn-lt"/>
              </a:rPr>
              <a:t>and the </a:t>
            </a:r>
            <a:r>
              <a:rPr lang="en-US" kern="0" dirty="0">
                <a:latin typeface="+mn-lt"/>
              </a:rPr>
              <a:t>definition of a </a:t>
            </a:r>
            <a:r>
              <a:rPr lang="en-US" kern="0" dirty="0" err="1">
                <a:latin typeface="+mn-lt"/>
              </a:rPr>
              <a:t>Bnet</a:t>
            </a:r>
            <a:r>
              <a:rPr lang="en-US" b="0" kern="0" dirty="0">
                <a:latin typeface="+mn-lt"/>
              </a:rPr>
              <a:t>, we can write </a:t>
            </a:r>
            <a:r>
              <a:rPr lang="en-US" b="0" i="1" kern="0" dirty="0">
                <a:latin typeface="+mn-lt"/>
              </a:rPr>
              <a:t>P(X</a:t>
            </a:r>
            <a:r>
              <a:rPr lang="en-US" b="0" i="1" kern="0" baseline="-25000" dirty="0">
                <a:latin typeface="+mn-lt"/>
              </a:rPr>
              <a:t>1</a:t>
            </a:r>
            <a:r>
              <a:rPr lang="en-US" b="0" i="1" kern="0" dirty="0">
                <a:latin typeface="+mn-lt"/>
              </a:rPr>
              <a:t>, …, </a:t>
            </a:r>
            <a:r>
              <a:rPr lang="en-US" b="0" i="1" kern="0" dirty="0" err="1">
                <a:latin typeface="+mn-lt"/>
              </a:rPr>
              <a:t>X</a:t>
            </a:r>
            <a:r>
              <a:rPr lang="en-US" b="0" i="1" kern="0" baseline="-25000" dirty="0" err="1">
                <a:latin typeface="+mn-lt"/>
              </a:rPr>
              <a:t>n</a:t>
            </a:r>
            <a:r>
              <a:rPr lang="en-US" b="0" i="1" kern="0" dirty="0">
                <a:latin typeface="+mn-lt"/>
              </a:rPr>
              <a:t>)</a:t>
            </a:r>
            <a:r>
              <a:rPr lang="en-US" b="0" kern="0" dirty="0">
                <a:latin typeface="+mn-lt"/>
              </a:rPr>
              <a:t> as</a:t>
            </a:r>
            <a:endParaRPr lang="en-US" sz="2400" b="0" kern="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sz="2400" b="0" kern="0" dirty="0">
              <a:latin typeface="+mn-lt"/>
            </a:endParaRPr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643438" y="1928813"/>
          <a:ext cx="2233612" cy="1000125"/>
        </p:xfrm>
        <a:graphic>
          <a:graphicData uri="http://schemas.openxmlformats.org/presentationml/2006/ole">
            <p:oleObj spid="_x0000_s4098" name="Equation" r:id="rId4" imgW="965160" imgH="431640" progId="Equation.3">
              <p:embed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072063" y="3714750"/>
          <a:ext cx="2286000" cy="1050925"/>
        </p:xfrm>
        <a:graphic>
          <a:graphicData uri="http://schemas.openxmlformats.org/presentationml/2006/ole">
            <p:oleObj spid="_x0000_s4099" name="Equation" r:id="rId5" imgW="939600" imgH="431640" progId="Equation.3">
              <p:embed/>
            </p:oleObj>
          </a:graphicData>
        </a:graphic>
      </p:graphicFrame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0" y="5000625"/>
          <a:ext cx="9144000" cy="1198563"/>
        </p:xfrm>
        <a:graphic>
          <a:graphicData uri="http://schemas.openxmlformats.org/presentationml/2006/ole">
            <p:oleObj spid="_x0000_s4100" name="Equation" r:id="rId6" imgW="3682800" imgH="482400" progId="Equation.3">
              <p:embed/>
            </p:oleObj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57188" y="3929063"/>
            <a:ext cx="40719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i="1" kern="0" dirty="0">
                <a:latin typeface="+mn-lt"/>
              </a:rPr>
              <a:t>f(Z,  </a:t>
            </a:r>
            <a:r>
              <a:rPr lang="en-US" b="0" i="1" kern="0" dirty="0">
                <a:solidFill>
                  <a:srgbClr val="008000"/>
                </a:solidFill>
                <a:latin typeface="+mn-lt"/>
              </a:rPr>
              <a:t>Y</a:t>
            </a:r>
            <a:r>
              <a:rPr lang="en-US" b="0" i="1" kern="0" baseline="-25000" dirty="0">
                <a:solidFill>
                  <a:srgbClr val="008000"/>
                </a:solidFill>
                <a:latin typeface="+mn-lt"/>
              </a:rPr>
              <a:t>1</a:t>
            </a:r>
            <a:r>
              <a:rPr lang="en-US" b="0" i="1" kern="0" dirty="0">
                <a:solidFill>
                  <a:srgbClr val="008000"/>
                </a:solidFill>
                <a:latin typeface="+mn-lt"/>
              </a:rPr>
              <a:t>…,</a:t>
            </a:r>
            <a:r>
              <a:rPr lang="en-US" b="0" i="1" kern="0" dirty="0" err="1">
                <a:solidFill>
                  <a:srgbClr val="008000"/>
                </a:solidFill>
                <a:latin typeface="+mn-lt"/>
              </a:rPr>
              <a:t>Y</a:t>
            </a:r>
            <a:r>
              <a:rPr lang="en-US" b="0" i="1" kern="0" baseline="-25000" dirty="0" err="1">
                <a:solidFill>
                  <a:srgbClr val="008000"/>
                </a:solidFill>
                <a:latin typeface="+mn-lt"/>
              </a:rPr>
              <a:t>j</a:t>
            </a:r>
            <a:r>
              <a:rPr lang="en-US" b="0" i="1" kern="0" baseline="-25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b="0" i="1" kern="0" dirty="0">
                <a:latin typeface="+mn-lt"/>
              </a:rPr>
              <a:t>,   </a:t>
            </a:r>
            <a:r>
              <a:rPr lang="en-US" b="0" i="1" kern="0" dirty="0">
                <a:solidFill>
                  <a:schemeClr val="accent2"/>
                </a:solidFill>
                <a:latin typeface="+mn-lt"/>
              </a:rPr>
              <a:t>Z</a:t>
            </a:r>
            <a:r>
              <a:rPr lang="en-US" b="0" i="1" kern="0" baseline="-25000" dirty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b="0" i="1" kern="0" dirty="0">
                <a:solidFill>
                  <a:schemeClr val="accent2"/>
                </a:solidFill>
                <a:latin typeface="+mn-lt"/>
              </a:rPr>
              <a:t>…,</a:t>
            </a:r>
            <a:r>
              <a:rPr lang="en-US" b="0" i="1" kern="0" dirty="0" err="1">
                <a:solidFill>
                  <a:schemeClr val="accent2"/>
                </a:solidFill>
                <a:latin typeface="+mn-lt"/>
              </a:rPr>
              <a:t>Z</a:t>
            </a:r>
            <a:r>
              <a:rPr lang="en-US" b="0" i="1" kern="0" baseline="-25000" dirty="0" err="1">
                <a:solidFill>
                  <a:schemeClr val="accent2"/>
                </a:solidFill>
                <a:latin typeface="+mn-lt"/>
              </a:rPr>
              <a:t>j</a:t>
            </a:r>
            <a:r>
              <a:rPr lang="en-US" b="0" i="1" kern="0" baseline="-25000" dirty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b="0" i="1" kern="0" dirty="0">
                <a:latin typeface="+mn-lt"/>
              </a:rPr>
              <a:t>)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63513" y="857250"/>
          <a:ext cx="8980487" cy="803275"/>
        </p:xfrm>
        <a:graphic>
          <a:graphicData uri="http://schemas.openxmlformats.org/presentationml/2006/ole">
            <p:oleObj spid="_x0000_s4101" name="Equation" r:id="rId7" imgW="411480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build="p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BD50734-16D9-4C77-A552-D99DEF24CDF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 (2)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3357563"/>
            <a:ext cx="8569325" cy="314325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Construct a factor for each conditional probability. 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In each factor </a:t>
            </a:r>
            <a:r>
              <a:rPr lang="en-US" smtClean="0">
                <a:solidFill>
                  <a:schemeClr val="accent2"/>
                </a:solidFill>
              </a:rPr>
              <a:t>assign</a:t>
            </a:r>
            <a:r>
              <a:rPr lang="en-US" smtClean="0"/>
              <a:t> the observed variables to their observed values.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Multiply the factors</a:t>
            </a:r>
          </a:p>
          <a:p>
            <a:pPr marL="514350" indent="-514350" eaLnBrk="1" hangingPunct="1">
              <a:lnSpc>
                <a:spcPct val="95000"/>
              </a:lnSpc>
              <a:spcBef>
                <a:spcPct val="30000"/>
              </a:spcBef>
              <a:spcAft>
                <a:spcPct val="10000"/>
              </a:spcAft>
              <a:buFont typeface="Arial Unicode MS" pitchFamily="34" charset="-128"/>
              <a:buAutoNum type="arabicPeriod"/>
            </a:pPr>
            <a:r>
              <a:rPr lang="en-US" smtClean="0"/>
              <a:t>For each of the other variables </a:t>
            </a:r>
            <a:r>
              <a:rPr lang="en-US" i="1" smtClean="0"/>
              <a:t>Z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b="1" i="1" smtClean="0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i="1" smtClean="0"/>
              <a:t> {Z</a:t>
            </a:r>
            <a:r>
              <a:rPr lang="en-US" i="1" baseline="-25000" smtClean="0"/>
              <a:t>1</a:t>
            </a:r>
            <a:r>
              <a:rPr lang="en-US" i="1" smtClean="0"/>
              <a:t>, …, Z</a:t>
            </a:r>
            <a:r>
              <a:rPr lang="en-US" i="1" baseline="-25000" smtClean="0"/>
              <a:t>k </a:t>
            </a:r>
            <a:r>
              <a:rPr lang="en-US" i="1" smtClean="0"/>
              <a:t>}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sum out</a:t>
            </a:r>
            <a:r>
              <a:rPr lang="en-US" smtClean="0">
                <a:solidFill>
                  <a:srgbClr val="CC0099"/>
                </a:solidFill>
              </a:rPr>
              <a:t> </a:t>
            </a:r>
            <a:r>
              <a:rPr lang="en-US" i="1" smtClean="0"/>
              <a:t>Z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endParaRPr lang="en-US" smtClean="0"/>
          </a:p>
        </p:txBody>
      </p:sp>
      <p:sp>
        <p:nvSpPr>
          <p:cNvPr id="5133" name="Text Box 6"/>
          <p:cNvSpPr txBox="1">
            <a:spLocks noChangeArrowheads="1"/>
          </p:cNvSpPr>
          <p:nvPr/>
        </p:nvSpPr>
        <p:spPr bwMode="auto">
          <a:xfrm>
            <a:off x="357188" y="928688"/>
            <a:ext cx="8501062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Arial Unicode MS" pitchFamily="34" charset="-128"/>
              </a:rPr>
              <a:t>Inference in belief networks thus reduces to computing </a:t>
            </a:r>
            <a:r>
              <a:rPr lang="en-US" b="0">
                <a:solidFill>
                  <a:schemeClr val="accent2"/>
                </a:solidFill>
                <a:latin typeface="Arial Unicode MS" pitchFamily="34" charset="-128"/>
              </a:rPr>
              <a:t>“the sums of products….”</a:t>
            </a:r>
            <a:endParaRPr lang="en-US" sz="3600" b="0" i="1">
              <a:solidFill>
                <a:schemeClr val="accent2"/>
              </a:solidFill>
              <a:latin typeface="Arial Unicode MS" pitchFamily="34" charset="-128"/>
            </a:endParaRP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/>
        </p:nvGraphicFramePr>
        <p:xfrm>
          <a:off x="0" y="1928813"/>
          <a:ext cx="9144000" cy="1198562"/>
        </p:xfrm>
        <a:graphic>
          <a:graphicData uri="http://schemas.openxmlformats.org/presentationml/2006/ole">
            <p:oleObj spid="_x0000_s5122" name="Equation" r:id="rId4" imgW="3682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E0D5002-C457-4C86-8361-BA6F341B5D1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Intro Variable Elimination</a:t>
            </a: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/>
              <a:t>Variable Elimination</a:t>
            </a:r>
          </a:p>
          <a:p>
            <a:pPr lvl="1" eaLnBrk="1" hangingPunct="1"/>
            <a:r>
              <a:rPr lang="en-US" sz="3600" smtClean="0"/>
              <a:t>Simplifications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Example 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Independence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Where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441BF46-2C16-4580-8893-F1A8A3A58F5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to simplify the Computation?</a:t>
            </a:r>
          </a:p>
        </p:txBody>
      </p:sp>
      <p:graphicFrame>
        <p:nvGraphicFramePr>
          <p:cNvPr id="593928" name="Object 8"/>
          <p:cNvGraphicFramePr>
            <a:graphicFrameLocks noChangeAspect="1"/>
          </p:cNvGraphicFramePr>
          <p:nvPr/>
        </p:nvGraphicFramePr>
        <p:xfrm>
          <a:off x="5580063" y="3357563"/>
          <a:ext cx="3563937" cy="1116012"/>
        </p:xfrm>
        <a:graphic>
          <a:graphicData uri="http://schemas.openxmlformats.org/presentationml/2006/ole">
            <p:oleObj spid="_x0000_s6146" name="Equation" r:id="rId4" imgW="1460160" imgH="457200" progId="Equation.3">
              <p:embed/>
            </p:oleObj>
          </a:graphicData>
        </a:graphic>
      </p:graphicFrame>
      <p:sp>
        <p:nvSpPr>
          <p:cNvPr id="6167" name="Rectangle 9"/>
          <p:cNvSpPr>
            <a:spLocks noChangeArrowheads="1"/>
          </p:cNvSpPr>
          <p:nvPr/>
        </p:nvSpPr>
        <p:spPr bwMode="auto">
          <a:xfrm>
            <a:off x="0" y="836613"/>
            <a:ext cx="8388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Assume we have turned the CPTs into factors and performed the assignments</a:t>
            </a:r>
            <a:endParaRPr lang="en-US" sz="2000" b="0">
              <a:latin typeface="Arial Unicode MS" pitchFamily="34" charset="-128"/>
            </a:endParaRPr>
          </a:p>
        </p:txBody>
      </p:sp>
      <p:graphicFrame>
        <p:nvGraphicFramePr>
          <p:cNvPr id="614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1795463" y="1773238"/>
          <a:ext cx="4024312" cy="593725"/>
        </p:xfrm>
        <a:graphic>
          <a:graphicData uri="http://schemas.openxmlformats.org/presentationml/2006/ole">
            <p:oleObj spid="_x0000_s6147" name="Equation" r:id="rId5" imgW="1549080" imgH="228600" progId="Equation.3">
              <p:embed/>
            </p:oleObj>
          </a:graphicData>
        </a:graphic>
      </p:graphicFrame>
      <p:graphicFrame>
        <p:nvGraphicFramePr>
          <p:cNvPr id="6148" name="Object 15"/>
          <p:cNvGraphicFramePr>
            <a:graphicFrameLocks noChangeAspect="1"/>
          </p:cNvGraphicFramePr>
          <p:nvPr/>
        </p:nvGraphicFramePr>
        <p:xfrm>
          <a:off x="2192338" y="2492375"/>
          <a:ext cx="3292475" cy="555625"/>
        </p:xfrm>
        <a:graphic>
          <a:graphicData uri="http://schemas.openxmlformats.org/presentationml/2006/ole">
            <p:oleObj spid="_x0000_s6148" name="Equation" r:id="rId6" imgW="1206360" imgH="203040" progId="Equation.3">
              <p:embed/>
            </p:oleObj>
          </a:graphicData>
        </a:graphic>
      </p:graphicFrame>
      <p:graphicFrame>
        <p:nvGraphicFramePr>
          <p:cNvPr id="593936" name="Object 16"/>
          <p:cNvGraphicFramePr>
            <a:graphicFrameLocks noChangeAspect="1"/>
          </p:cNvGraphicFramePr>
          <p:nvPr/>
        </p:nvGraphicFramePr>
        <p:xfrm>
          <a:off x="14288" y="3284538"/>
          <a:ext cx="5118100" cy="1101725"/>
        </p:xfrm>
        <a:graphic>
          <a:graphicData uri="http://schemas.openxmlformats.org/presentationml/2006/ole">
            <p:oleObj spid="_x0000_s6149" name="Equation" r:id="rId7" imgW="2120760" imgH="457200" progId="Equation.3">
              <p:embed/>
            </p:oleObj>
          </a:graphicData>
        </a:graphic>
      </p:graphicFrame>
      <p:sp>
        <p:nvSpPr>
          <p:cNvPr id="6168" name="Line 18"/>
          <p:cNvSpPr>
            <a:spLocks noChangeShapeType="1"/>
          </p:cNvSpPr>
          <p:nvPr/>
        </p:nvSpPr>
        <p:spPr bwMode="auto">
          <a:xfrm>
            <a:off x="5148263" y="3860800"/>
            <a:ext cx="431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3939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4500563"/>
            <a:ext cx="8501062" cy="649287"/>
          </a:xfrm>
          <a:noFill/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 smtClean="0"/>
              <a:t>Let’s focus on the basic case, for instance… </a:t>
            </a:r>
          </a:p>
          <a:p>
            <a:pPr marL="0" indent="0" eaLnBrk="1" hangingPunct="1">
              <a:lnSpc>
                <a:spcPct val="80000"/>
              </a:lnSpc>
            </a:pPr>
            <a:endParaRPr lang="en-US" smtClean="0"/>
          </a:p>
        </p:txBody>
      </p:sp>
      <p:graphicFrame>
        <p:nvGraphicFramePr>
          <p:cNvPr id="741384" name="Object 8"/>
          <p:cNvGraphicFramePr>
            <a:graphicFrameLocks noChangeAspect="1"/>
          </p:cNvGraphicFramePr>
          <p:nvPr/>
        </p:nvGraphicFramePr>
        <p:xfrm>
          <a:off x="1071563" y="5072063"/>
          <a:ext cx="6237287" cy="842962"/>
        </p:xfrm>
        <a:graphic>
          <a:graphicData uri="http://schemas.openxmlformats.org/presentationml/2006/ole">
            <p:oleObj spid="_x0000_s6150" name="Equation" r:id="rId8" imgW="253980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2AA5620-1ECD-43A4-85FC-21EB4434B9D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How to simplify: basic case</a:t>
            </a:r>
          </a:p>
        </p:txBody>
      </p:sp>
      <p:sp>
        <p:nvSpPr>
          <p:cNvPr id="71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5364163" cy="6492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Let’s focus on the basic case. 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4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651500" y="836613"/>
          <a:ext cx="2530475" cy="1111250"/>
        </p:xfrm>
        <a:graphic>
          <a:graphicData uri="http://schemas.openxmlformats.org/presentationml/2006/ole">
            <p:oleObj spid="_x0000_s7170" name="Equation" r:id="rId4" imgW="1041120" imgH="457200" progId="Equation.3">
              <p:embed/>
            </p:oleObj>
          </a:graphicData>
        </a:graphic>
      </p:graphicFrame>
      <p:sp>
        <p:nvSpPr>
          <p:cNvPr id="741383" name="Rectangle 7"/>
          <p:cNvSpPr>
            <a:spLocks noChangeArrowheads="1"/>
          </p:cNvSpPr>
          <p:nvPr/>
        </p:nvSpPr>
        <p:spPr bwMode="auto">
          <a:xfrm>
            <a:off x="358775" y="2781300"/>
            <a:ext cx="87852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b="0">
                <a:latin typeface="Arial Unicode MS" pitchFamily="34" charset="-128"/>
              </a:rPr>
              <a:t>How can we compute efficiently?</a:t>
            </a:r>
          </a:p>
        </p:txBody>
      </p:sp>
      <p:graphicFrame>
        <p:nvGraphicFramePr>
          <p:cNvPr id="741384" name="Object 8"/>
          <p:cNvGraphicFramePr>
            <a:graphicFrameLocks noChangeAspect="1"/>
          </p:cNvGraphicFramePr>
          <p:nvPr/>
        </p:nvGraphicFramePr>
        <p:xfrm>
          <a:off x="1403350" y="1916113"/>
          <a:ext cx="6237288" cy="842962"/>
        </p:xfrm>
        <a:graphic>
          <a:graphicData uri="http://schemas.openxmlformats.org/presentationml/2006/ole">
            <p:oleObj spid="_x0000_s7171" name="Equation" r:id="rId5" imgW="2539800" imgH="342720" progId="Equation.3">
              <p:embed/>
            </p:oleObj>
          </a:graphicData>
        </a:graphic>
      </p:graphicFrame>
      <p:sp>
        <p:nvSpPr>
          <p:cNvPr id="741389" name="Rectangle 13"/>
          <p:cNvSpPr>
            <a:spLocks noChangeArrowheads="1"/>
          </p:cNvSpPr>
          <p:nvPr/>
        </p:nvSpPr>
        <p:spPr bwMode="auto">
          <a:xfrm>
            <a:off x="395288" y="3357563"/>
            <a:ext cx="75072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Factor out those terms that don't involve Z</a:t>
            </a:r>
            <a:r>
              <a:rPr lang="en-US" b="0" baseline="-25000">
                <a:latin typeface="Arial Unicode MS" pitchFamily="34" charset="-128"/>
              </a:rPr>
              <a:t>1 </a:t>
            </a:r>
            <a:r>
              <a:rPr lang="en-US" b="0">
                <a:latin typeface="Arial Unicode MS" pitchFamily="34" charset="-128"/>
              </a:rPr>
              <a:t>!</a:t>
            </a:r>
          </a:p>
        </p:txBody>
      </p:sp>
      <p:graphicFrame>
        <p:nvGraphicFramePr>
          <p:cNvPr id="741390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971550" y="3668713"/>
          <a:ext cx="6265863" cy="1543050"/>
        </p:xfrm>
        <a:graphic>
          <a:graphicData uri="http://schemas.openxmlformats.org/presentationml/2006/ole">
            <p:oleObj spid="_x0000_s7172" name="Equation" r:id="rId6" imgW="247644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383" grpId="0"/>
      <p:bldP spid="7413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25651</TotalTime>
  <Words>2468</Words>
  <Application>Microsoft Office PowerPoint</Application>
  <PresentationFormat>On-screen Show (4:3)</PresentationFormat>
  <Paragraphs>721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Times New Roman</vt:lpstr>
      <vt:lpstr>Arial</vt:lpstr>
      <vt:lpstr>Arial Unicode MS</vt:lpstr>
      <vt:lpstr>Wingdings</vt:lpstr>
      <vt:lpstr>Symbol</vt:lpstr>
      <vt:lpstr>Default Design</vt:lpstr>
      <vt:lpstr>Microsoft Equation 3.0</vt:lpstr>
      <vt:lpstr>Slide 1</vt:lpstr>
      <vt:lpstr>Lecture Overview</vt:lpstr>
      <vt:lpstr>Bnet Inference: General</vt:lpstr>
      <vt:lpstr>Inference with Factors</vt:lpstr>
      <vt:lpstr>Variable Elimination Intro (1)</vt:lpstr>
      <vt:lpstr>Variable Elimination Intro (2)</vt:lpstr>
      <vt:lpstr>Lecture Overview</vt:lpstr>
      <vt:lpstr>How to simplify the Computation?</vt:lpstr>
      <vt:lpstr>How to simplify: basic case</vt:lpstr>
      <vt:lpstr>General case: Summing out variables efficiently</vt:lpstr>
      <vt:lpstr>Analogy with “Computing sums of products”</vt:lpstr>
      <vt:lpstr>Variable elimination ordering</vt:lpstr>
      <vt:lpstr>Variable elimination algorithm: Summary</vt:lpstr>
      <vt:lpstr>Lecture Overview</vt:lpstr>
      <vt:lpstr>Variable elimination example</vt:lpstr>
      <vt:lpstr>Variable elimination example</vt:lpstr>
      <vt:lpstr>Variable elimination example (step1)</vt:lpstr>
      <vt:lpstr>Variable elimination example (step 2)</vt:lpstr>
      <vt:lpstr>Variable elimination example 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example(steps 3-4)</vt:lpstr>
      <vt:lpstr>Variable elimination example (step 5)</vt:lpstr>
      <vt:lpstr>Variable elimination example (step 6)</vt:lpstr>
      <vt:lpstr>Lecture Overview</vt:lpstr>
      <vt:lpstr>Variable elimination and conditional independence</vt:lpstr>
      <vt:lpstr>VE and conditional independence: Example</vt:lpstr>
      <vt:lpstr>VE and conditional independence: Example</vt:lpstr>
      <vt:lpstr>Learning Goals for today’s class</vt:lpstr>
      <vt:lpstr>Big Picture: R&amp;R  systems</vt:lpstr>
      <vt:lpstr>Answering Query under Uncertainty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661</cp:revision>
  <dcterms:created xsi:type="dcterms:W3CDTF">2000-08-26T02:46:38Z</dcterms:created>
  <dcterms:modified xsi:type="dcterms:W3CDTF">2010-03-29T23:19:01Z</dcterms:modified>
</cp:coreProperties>
</file>