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handoutMasterIdLst>
    <p:handoutMasterId r:id="rId27"/>
  </p:handoutMasterIdLst>
  <p:sldIdLst>
    <p:sldId id="298" r:id="rId2"/>
    <p:sldId id="522" r:id="rId3"/>
    <p:sldId id="523" r:id="rId4"/>
    <p:sldId id="524" r:id="rId5"/>
    <p:sldId id="525" r:id="rId6"/>
    <p:sldId id="482" r:id="rId7"/>
    <p:sldId id="526" r:id="rId8"/>
    <p:sldId id="527" r:id="rId9"/>
    <p:sldId id="528" r:id="rId10"/>
    <p:sldId id="529" r:id="rId11"/>
    <p:sldId id="530" r:id="rId12"/>
    <p:sldId id="531" r:id="rId13"/>
    <p:sldId id="532" r:id="rId14"/>
    <p:sldId id="533" r:id="rId15"/>
    <p:sldId id="534" r:id="rId16"/>
    <p:sldId id="535" r:id="rId17"/>
    <p:sldId id="536" r:id="rId18"/>
    <p:sldId id="537" r:id="rId19"/>
    <p:sldId id="538" r:id="rId20"/>
    <p:sldId id="539" r:id="rId21"/>
    <p:sldId id="540" r:id="rId22"/>
    <p:sldId id="541" r:id="rId23"/>
    <p:sldId id="515" r:id="rId24"/>
    <p:sldId id="503" r:id="rId25"/>
  </p:sldIdLst>
  <p:sldSz cx="9144000" cy="6858000" type="screen4x3"/>
  <p:notesSz cx="6997700" cy="92837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800" b="1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800" b="1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800" b="1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800" b="1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800" b="1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800" b="1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800" b="1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800" b="1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800" b="1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99"/>
    <a:srgbClr val="DDDDDD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6719" autoAdjust="0"/>
    <p:restoredTop sz="87784" autoAdjust="0"/>
  </p:normalViewPr>
  <p:slideViewPr>
    <p:cSldViewPr>
      <p:cViewPr>
        <p:scale>
          <a:sx n="66" d="100"/>
          <a:sy n="66" d="100"/>
        </p:scale>
        <p:origin x="-606" y="-1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2550"/>
    </p:cViewPr>
  </p:sorterViewPr>
  <p:notesViewPr>
    <p:cSldViewPr>
      <p:cViewPr>
        <p:scale>
          <a:sx n="100" d="100"/>
          <a:sy n="100" d="100"/>
        </p:scale>
        <p:origin x="-864" y="282"/>
      </p:cViewPr>
      <p:guideLst>
        <p:guide orient="horz" pos="2924"/>
        <p:guide pos="2204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4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44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63988" y="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45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18563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45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63988" y="8818563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 smtClean="0"/>
            </a:lvl1pPr>
          </a:lstStyle>
          <a:p>
            <a:pPr>
              <a:defRPr/>
            </a:pPr>
            <a:fld id="{2A56E091-FA03-4D8F-923F-F3477D781F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31" tIns="46516" rIns="93031" bIns="46516" numCol="1" anchor="t" anchorCtr="0" compatLnSpc="1">
            <a:prstTxWarp prst="textNoShape">
              <a:avLst/>
            </a:prstTxWarp>
          </a:bodyPr>
          <a:lstStyle>
            <a:lvl1pPr defTabSz="930275">
              <a:defRPr sz="1200" b="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65575" y="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31" tIns="46516" rIns="93031" bIns="46516" numCol="1" anchor="t" anchorCtr="0" compatLnSpc="1">
            <a:prstTxWarp prst="textNoShape">
              <a:avLst/>
            </a:prstTxWarp>
          </a:bodyPr>
          <a:lstStyle>
            <a:lvl1pPr algn="r" defTabSz="930275">
              <a:defRPr sz="1200" b="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6628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77925" y="696913"/>
            <a:ext cx="4641850" cy="34813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3450" y="4410075"/>
            <a:ext cx="5130800" cy="417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31" tIns="46516" rIns="93031" bIns="4651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015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31" tIns="46516" rIns="93031" bIns="46516" numCol="1" anchor="b" anchorCtr="0" compatLnSpc="1">
            <a:prstTxWarp prst="textNoShape">
              <a:avLst/>
            </a:prstTxWarp>
          </a:bodyPr>
          <a:lstStyle>
            <a:lvl1pPr defTabSz="930275">
              <a:defRPr sz="1200" b="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65575" y="882015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31" tIns="46516" rIns="93031" bIns="46516" numCol="1" anchor="b" anchorCtr="0" compatLnSpc="1">
            <a:prstTxWarp prst="textNoShape">
              <a:avLst/>
            </a:prstTxWarp>
          </a:bodyPr>
          <a:lstStyle>
            <a:lvl1pPr algn="r" defTabSz="930275">
              <a:defRPr sz="1200" b="0" smtClean="0"/>
            </a:lvl1pPr>
          </a:lstStyle>
          <a:p>
            <a:pPr>
              <a:defRPr/>
            </a:pPr>
            <a:fld id="{0130E92E-C523-4DBD-8332-A63018E5186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8E0A3C4-B330-4EBE-8887-BA3741957E09}" type="slidenum">
              <a:rPr lang="en-US"/>
              <a:pPr/>
              <a:t>1</a:t>
            </a:fld>
            <a:endParaRPr lang="en-US"/>
          </a:p>
        </p:txBody>
      </p:sp>
      <p:sp>
        <p:nvSpPr>
          <p:cNvPr id="27651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b="1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85A85DA-06D9-497B-9957-60F19BA7FB49}" type="slidenum">
              <a:rPr lang="en-US" smtClean="0"/>
              <a:pPr/>
              <a:t>10</a:t>
            </a:fld>
            <a:endParaRPr lang="en-US" smtClean="0"/>
          </a:p>
        </p:txBody>
      </p:sp>
      <p:sp>
        <p:nvSpPr>
          <p:cNvPr id="36867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EA1B837-35C4-4597-BAAF-41C91490430E}" type="slidenum">
              <a:rPr lang="en-US" smtClean="0"/>
              <a:pPr/>
              <a:t>11</a:t>
            </a:fld>
            <a:endParaRPr lang="en-US" smtClean="0"/>
          </a:p>
        </p:txBody>
      </p:sp>
      <p:sp>
        <p:nvSpPr>
          <p:cNvPr id="37891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87450" y="703263"/>
            <a:ext cx="4622800" cy="3467100"/>
          </a:xfrm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1863" y="4406900"/>
            <a:ext cx="5133975" cy="4179888"/>
          </a:xfrm>
          <a:noFill/>
          <a:ln/>
        </p:spPr>
        <p:txBody>
          <a:bodyPr/>
          <a:lstStyle/>
          <a:p>
            <a:pPr eaLnBrk="1" hangingPunct="1"/>
            <a:r>
              <a:rPr lang="en-US" smtClean="0"/>
              <a:t>Reduce to 8,254</a:t>
            </a: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3BD4992-4477-4101-BB83-17D93EC6CB2A}" type="slidenum">
              <a:rPr lang="en-US" smtClean="0"/>
              <a:pPr/>
              <a:t>12</a:t>
            </a:fld>
            <a:endParaRPr lang="en-US" smtClean="0"/>
          </a:p>
        </p:txBody>
      </p:sp>
      <p:sp>
        <p:nvSpPr>
          <p:cNvPr id="38915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87450" y="703263"/>
            <a:ext cx="4622800" cy="3467100"/>
          </a:xfrm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1863" y="4406900"/>
            <a:ext cx="5133975" cy="4179888"/>
          </a:xfrm>
          <a:noFill/>
          <a:ln/>
        </p:spPr>
        <p:txBody>
          <a:bodyPr/>
          <a:lstStyle/>
          <a:p>
            <a:pPr eaLnBrk="1" hangingPunct="1"/>
            <a:r>
              <a:rPr lang="en-US" smtClean="0"/>
              <a:t>Reduce to 8,254</a:t>
            </a: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769A6E3-D3F6-4843-9EA8-BF217C645BBD}" type="slidenum">
              <a:rPr lang="en-US" smtClean="0"/>
              <a:pPr/>
              <a:t>13</a:t>
            </a:fld>
            <a:endParaRPr lang="en-US" smtClean="0"/>
          </a:p>
        </p:txBody>
      </p:sp>
      <p:sp>
        <p:nvSpPr>
          <p:cNvPr id="39939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87450" y="703263"/>
            <a:ext cx="4622800" cy="3467100"/>
          </a:xfrm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1863" y="4406900"/>
            <a:ext cx="5133975" cy="4179888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DB4566A-0487-47CA-84F9-86CD1690833B}" type="slidenum">
              <a:rPr lang="en-US" smtClean="0"/>
              <a:pPr/>
              <a:t>14</a:t>
            </a:fld>
            <a:endParaRPr lang="en-US" smtClean="0"/>
          </a:p>
        </p:txBody>
      </p:sp>
      <p:sp>
        <p:nvSpPr>
          <p:cNvPr id="40963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87450" y="703263"/>
            <a:ext cx="4622800" cy="3467100"/>
          </a:xfrm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1863" y="4406900"/>
            <a:ext cx="5133975" cy="4179888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D019E6C-CDCD-4139-9843-76C97B452775}" type="slidenum">
              <a:rPr lang="en-US" smtClean="0"/>
              <a:pPr/>
              <a:t>15</a:t>
            </a:fld>
            <a:endParaRPr lang="en-US" smtClean="0"/>
          </a:p>
        </p:txBody>
      </p:sp>
      <p:sp>
        <p:nvSpPr>
          <p:cNvPr id="41987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87450" y="703263"/>
            <a:ext cx="4622800" cy="3467100"/>
          </a:xfrm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1863" y="4406900"/>
            <a:ext cx="5133975" cy="4179888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39ECC2F-BD06-48D0-983D-7F372C20DCC6}" type="slidenum">
              <a:rPr lang="en-US" smtClean="0"/>
              <a:pPr/>
              <a:t>16</a:t>
            </a:fld>
            <a:endParaRPr lang="en-US" smtClean="0"/>
          </a:p>
        </p:txBody>
      </p:sp>
      <p:sp>
        <p:nvSpPr>
          <p:cNvPr id="43011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87450" y="703263"/>
            <a:ext cx="4622800" cy="3467100"/>
          </a:xfrm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1863" y="4406900"/>
            <a:ext cx="5133975" cy="4179888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CB0B035-197E-4FA8-B6B4-433920913DF9}" type="slidenum">
              <a:rPr lang="en-US" smtClean="0"/>
              <a:pPr/>
              <a:t>17</a:t>
            </a:fld>
            <a:endParaRPr lang="en-US" smtClean="0"/>
          </a:p>
        </p:txBody>
      </p:sp>
      <p:sp>
        <p:nvSpPr>
          <p:cNvPr id="44035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87450" y="703263"/>
            <a:ext cx="4622800" cy="3467100"/>
          </a:xfrm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1863" y="4406900"/>
            <a:ext cx="5133975" cy="4179888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9F36765-D473-45CA-A741-A9E642C98178}" type="slidenum">
              <a:rPr lang="en-US" smtClean="0"/>
              <a:pPr/>
              <a:t>18</a:t>
            </a:fld>
            <a:endParaRPr lang="en-US" smtClean="0"/>
          </a:p>
        </p:txBody>
      </p:sp>
      <p:sp>
        <p:nvSpPr>
          <p:cNvPr id="45059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C32FA8E-61A0-4406-A7F7-016D268FA627}" type="slidenum">
              <a:rPr lang="en-US" smtClean="0"/>
              <a:pPr/>
              <a:t>19</a:t>
            </a:fld>
            <a:endParaRPr lang="en-US" smtClean="0"/>
          </a:p>
        </p:txBody>
      </p:sp>
      <p:sp>
        <p:nvSpPr>
          <p:cNvPr id="46083" name="Text Box 2"/>
          <p:cNvSpPr txBox="1">
            <a:spLocks noChangeArrowheads="1"/>
          </p:cNvSpPr>
          <p:nvPr/>
        </p:nvSpPr>
        <p:spPr bwMode="auto">
          <a:xfrm>
            <a:off x="1179513" y="696913"/>
            <a:ext cx="4643437" cy="3481387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084" name="Rectangle 3"/>
          <p:cNvSpPr>
            <a:spLocks noChangeArrowheads="1"/>
          </p:cNvSpPr>
          <p:nvPr>
            <p:ph type="body"/>
          </p:nvPr>
        </p:nvSpPr>
        <p:spPr>
          <a:xfrm>
            <a:off x="931863" y="4410075"/>
            <a:ext cx="5133975" cy="4176713"/>
          </a:xfrm>
          <a:noFill/>
          <a:ln/>
        </p:spPr>
        <p:txBody>
          <a:bodyPr lIns="96494" tIns="48247" rIns="96494" bIns="48247"/>
          <a:lstStyle/>
          <a:p>
            <a:pPr defTabSz="457200" eaLnBrk="1" hangingPunct="1">
              <a:spcBef>
                <a:spcPts val="45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mtClean="0">
                <a:latin typeface="Arial Unicode MS" pitchFamily="34" charset="-128"/>
              </a:rPr>
              <a:t>Bnets do not need to be complex to be useful!</a:t>
            </a:r>
          </a:p>
          <a:p>
            <a:pPr defTabSz="457200" eaLnBrk="1" hangingPunct="1">
              <a:spcBef>
                <a:spcPts val="45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smtClean="0"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FDE8A1E-5727-4D0D-8DE7-7FDAF6F8ABA7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28675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2BEABA3-31FC-4943-86BD-BC48EAA0B3AB}" type="slidenum">
              <a:rPr lang="en-US" smtClean="0"/>
              <a:pPr/>
              <a:t>20</a:t>
            </a:fld>
            <a:endParaRPr lang="en-US" smtClean="0"/>
          </a:p>
        </p:txBody>
      </p:sp>
      <p:sp>
        <p:nvSpPr>
          <p:cNvPr id="47107" name="Text Box 2"/>
          <p:cNvSpPr txBox="1">
            <a:spLocks noChangeArrowheads="1"/>
          </p:cNvSpPr>
          <p:nvPr/>
        </p:nvSpPr>
        <p:spPr bwMode="auto">
          <a:xfrm>
            <a:off x="1179513" y="696913"/>
            <a:ext cx="4643437" cy="3481387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7108" name="Rectangle 3"/>
          <p:cNvSpPr>
            <a:spLocks noChangeArrowheads="1"/>
          </p:cNvSpPr>
          <p:nvPr>
            <p:ph type="body"/>
          </p:nvPr>
        </p:nvSpPr>
        <p:spPr>
          <a:xfrm>
            <a:off x="931863" y="4410075"/>
            <a:ext cx="5133975" cy="4176713"/>
          </a:xfrm>
          <a:noFill/>
          <a:ln/>
        </p:spPr>
        <p:txBody>
          <a:bodyPr lIns="96494" tIns="48247" rIns="96494" bIns="48247"/>
          <a:lstStyle/>
          <a:p>
            <a:pPr defTabSz="457200" eaLnBrk="1" hangingPunct="1">
              <a:spcBef>
                <a:spcPts val="45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mtClean="0">
                <a:latin typeface="Arial Unicode MS" pitchFamily="34" charset="-128"/>
              </a:rPr>
              <a:t>Bnets do not need to be complex to be useful!</a:t>
            </a:r>
          </a:p>
          <a:p>
            <a:pPr defTabSz="457200" eaLnBrk="1" hangingPunct="1">
              <a:spcBef>
                <a:spcPts val="45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smtClean="0"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EE5D55C-7BC0-4F91-A989-F15C384C2BF0}" type="slidenum">
              <a:rPr lang="en-US" smtClean="0"/>
              <a:pPr/>
              <a:t>21</a:t>
            </a:fld>
            <a:endParaRPr lang="en-US" smtClean="0"/>
          </a:p>
        </p:txBody>
      </p:sp>
      <p:sp>
        <p:nvSpPr>
          <p:cNvPr id="48131" name="Text Box 2"/>
          <p:cNvSpPr txBox="1">
            <a:spLocks noChangeArrowheads="1"/>
          </p:cNvSpPr>
          <p:nvPr/>
        </p:nvSpPr>
        <p:spPr bwMode="auto">
          <a:xfrm>
            <a:off x="1179513" y="696913"/>
            <a:ext cx="4643437" cy="3481387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32" name="Rectangle 3"/>
          <p:cNvSpPr>
            <a:spLocks noChangeArrowheads="1"/>
          </p:cNvSpPr>
          <p:nvPr>
            <p:ph type="body"/>
          </p:nvPr>
        </p:nvSpPr>
        <p:spPr>
          <a:xfrm>
            <a:off x="931863" y="4410075"/>
            <a:ext cx="5133975" cy="4176713"/>
          </a:xfrm>
          <a:noFill/>
          <a:ln/>
        </p:spPr>
        <p:txBody>
          <a:bodyPr lIns="96494" tIns="48247" rIns="96494" bIns="48247"/>
          <a:lstStyle/>
          <a:p>
            <a:pPr defTabSz="457200" eaLnBrk="1" hangingPunct="1">
              <a:spcBef>
                <a:spcPts val="45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smtClean="0"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E3E98EC-D4E5-4A9E-A090-20F6D300CE86}" type="slidenum">
              <a:rPr lang="en-US" smtClean="0"/>
              <a:pPr/>
              <a:t>22</a:t>
            </a:fld>
            <a:endParaRPr lang="en-US" smtClean="0"/>
          </a:p>
        </p:txBody>
      </p:sp>
      <p:sp>
        <p:nvSpPr>
          <p:cNvPr id="49155" name="Text Box 2"/>
          <p:cNvSpPr txBox="1">
            <a:spLocks noChangeArrowheads="1"/>
          </p:cNvSpPr>
          <p:nvPr/>
        </p:nvSpPr>
        <p:spPr bwMode="auto">
          <a:xfrm>
            <a:off x="1179513" y="696913"/>
            <a:ext cx="4643437" cy="3481387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156" name="Rectangle 3"/>
          <p:cNvSpPr>
            <a:spLocks noChangeArrowheads="1"/>
          </p:cNvSpPr>
          <p:nvPr>
            <p:ph type="body"/>
          </p:nvPr>
        </p:nvSpPr>
        <p:spPr>
          <a:xfrm>
            <a:off x="931863" y="4410075"/>
            <a:ext cx="5133975" cy="4176713"/>
          </a:xfrm>
          <a:noFill/>
          <a:ln/>
        </p:spPr>
        <p:txBody>
          <a:bodyPr lIns="96494" tIns="48247" rIns="96494" bIns="48247"/>
          <a:lstStyle/>
          <a:p>
            <a:pPr defTabSz="457200" eaLnBrk="1" hangingPunct="1">
              <a:spcBef>
                <a:spcPts val="45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smtClean="0"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28688"/>
            <a:fld id="{32D178EA-B036-421C-9BCD-11AC39DFE15D}" type="slidenum">
              <a:rPr lang="en-US"/>
              <a:pPr defTabSz="928688"/>
              <a:t>23</a:t>
            </a:fld>
            <a:endParaRPr lang="en-US"/>
          </a:p>
        </p:txBody>
      </p:sp>
      <p:sp>
        <p:nvSpPr>
          <p:cNvPr id="50179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0B654D5-6D9D-49AB-B823-03F95AF282DD}" type="slidenum">
              <a:rPr lang="en-US"/>
              <a:pPr/>
              <a:t>24</a:t>
            </a:fld>
            <a:endParaRPr lang="en-US"/>
          </a:p>
        </p:txBody>
      </p:sp>
      <p:sp>
        <p:nvSpPr>
          <p:cNvPr id="51203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1863" y="4410075"/>
            <a:ext cx="5133975" cy="4176713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A91E3FA-3FA5-45C5-A0AA-E5E8899E82B4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29699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642136D-B9C2-4320-A37D-9B4BE0864393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30723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1D324C6-FDD3-4C55-B0A4-9318F3E67C99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31747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07BB948-0FCD-47D7-B4AE-777AD5D8A61E}" type="slidenum">
              <a:rPr lang="en-US"/>
              <a:pPr/>
              <a:t>6</a:t>
            </a:fld>
            <a:endParaRPr lang="en-US"/>
          </a:p>
        </p:txBody>
      </p:sp>
      <p:sp>
        <p:nvSpPr>
          <p:cNvPr id="32771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79513" y="696913"/>
            <a:ext cx="4641850" cy="3481387"/>
          </a:xfrm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1863" y="4410075"/>
            <a:ext cx="5133975" cy="4176713"/>
          </a:xfrm>
          <a:noFill/>
          <a:ln/>
        </p:spPr>
        <p:txBody>
          <a:bodyPr/>
          <a:lstStyle/>
          <a:p>
            <a:pPr eaLnBrk="1" hangingPunct="1"/>
            <a:r>
              <a:rPr lang="en-US" smtClean="0"/>
              <a:t>this is intuitive</a:t>
            </a: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A41353E-DE7E-4F6B-95C5-454FB69AA23B}" type="slidenum">
              <a:rPr lang="en-US" smtClean="0"/>
              <a:pPr/>
              <a:t>7</a:t>
            </a:fld>
            <a:endParaRPr lang="en-US" smtClean="0"/>
          </a:p>
        </p:txBody>
      </p:sp>
      <p:sp>
        <p:nvSpPr>
          <p:cNvPr id="33795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79513" y="696913"/>
            <a:ext cx="4641850" cy="3481387"/>
          </a:xfrm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1863" y="4410075"/>
            <a:ext cx="5133975" cy="4176713"/>
          </a:xfrm>
          <a:noFill/>
          <a:ln/>
        </p:spPr>
        <p:txBody>
          <a:bodyPr/>
          <a:lstStyle/>
          <a:p>
            <a:pPr eaLnBrk="1" hangingPunct="1"/>
            <a:r>
              <a:rPr lang="en-US" smtClean="0"/>
              <a:t>this is intuitive</a:t>
            </a: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9A6E2AA-AD6E-463E-9A88-541192442AE5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34819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79513" y="696913"/>
            <a:ext cx="4641850" cy="3481387"/>
          </a:xfrm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1863" y="4410075"/>
            <a:ext cx="5133975" cy="4176713"/>
          </a:xfrm>
          <a:noFill/>
          <a:ln/>
        </p:spPr>
        <p:txBody>
          <a:bodyPr/>
          <a:lstStyle/>
          <a:p>
            <a:pPr eaLnBrk="1" hangingPunct="1"/>
            <a:r>
              <a:rPr lang="en-US" smtClean="0"/>
              <a:t>FALSE, because evidence from A reaches E via C. </a:t>
            </a: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F841A9E-AE24-44CD-B569-F861E3039824}" type="slidenum">
              <a:rPr lang="en-US" smtClean="0"/>
              <a:pPr/>
              <a:t>9</a:t>
            </a:fld>
            <a:endParaRPr lang="en-US" smtClean="0"/>
          </a:p>
        </p:txBody>
      </p:sp>
      <p:sp>
        <p:nvSpPr>
          <p:cNvPr id="35843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79513" y="696913"/>
            <a:ext cx="4641850" cy="3481387"/>
          </a:xfrm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1863" y="4410075"/>
            <a:ext cx="5133975" cy="4176713"/>
          </a:xfrm>
          <a:noFill/>
          <a:ln/>
        </p:spPr>
        <p:txBody>
          <a:bodyPr/>
          <a:lstStyle/>
          <a:p>
            <a:pPr eaLnBrk="1" hangingPunct="1"/>
            <a:r>
              <a:rPr lang="en-US" smtClean="0"/>
              <a:t>yes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CPSC 322, Lecture 28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BD65CB9-936D-4B58-B295-30337175988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CPSC 322, Lecture 28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3492CC8-B08B-48CE-9FEE-14FDC75B569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05600" y="152400"/>
            <a:ext cx="2133600" cy="5562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152400"/>
            <a:ext cx="6248400" cy="55626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CPSC 322, Lecture 28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481D691-B04B-4E5A-824D-DC406A35B6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8534400" cy="685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04800" y="1219200"/>
            <a:ext cx="4152900" cy="4495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10100" y="1219200"/>
            <a:ext cx="4152900" cy="21717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10100" y="3543300"/>
            <a:ext cx="4152900" cy="21717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CPSC 322, Lecture 28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569F9F6-C604-405A-9410-7DFD7F137C7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8534400" cy="685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04800" y="1219200"/>
            <a:ext cx="4152900" cy="4495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0100" y="1219200"/>
            <a:ext cx="4152900" cy="4495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CPSC 322, Lecture 28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0DDC7F2-548A-4648-A7D0-C90D11131DC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CPSC 322, Lecture 28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FBCF3E-8344-4834-A30B-F331C3BDDD9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CPSC 322, Lecture 28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3E0FBC-AFFE-465B-BDBC-93A79C6740B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1219200"/>
            <a:ext cx="41529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0100" y="1219200"/>
            <a:ext cx="41529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CPSC 322, Lecture 28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4CD2DF7-F7FA-4CDF-85CF-B952F2D4C28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CPSC 322, Lecture 28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EC3D28D-C3D4-444D-AA2A-CA7D8A9D56F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CPSC 322, Lecture 28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E13EB36-C192-4DC6-82EC-147AFA1EA0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CPSC 322, Lecture 28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1347764-D4D8-4503-A5C6-419DC0F0CF8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CPSC 322, Lecture 28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700CEC1-7DCE-46A2-8379-A4242C96B0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CPSC 322, Lecture 28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FECE29C-7548-4FC9-8E48-38BC190C5E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04800" y="152400"/>
            <a:ext cx="8534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04800" y="1219200"/>
            <a:ext cx="84582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 smtClean="0">
                <a:latin typeface="+mn-lt"/>
              </a:defRPr>
            </a:lvl1pPr>
          </a:lstStyle>
          <a:p>
            <a:pPr>
              <a:defRPr/>
            </a:pPr>
            <a:r>
              <a:rPr lang="en-US"/>
              <a:t>CPSC 322, Lecture 28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 smtClean="0">
                <a:latin typeface="+mn-lt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17653E52-4C8E-432D-A590-BE9F5CD04E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Arial Unicode MS" pitchFamily="34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Arial Unicode MS" pitchFamily="34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Arial Unicode MS" pitchFamily="34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Arial Unicode MS" pitchFamily="34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Arial Unicode MS" pitchFamily="34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Arial Unicode MS" pitchFamily="34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Arial Unicode MS" pitchFamily="34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Arial Unicode MS" pitchFamily="34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20000"/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ü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4.v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5.v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9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6.v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1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0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7.v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8.v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9.v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0.v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1.v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oleObject" Target="../embeddings/oleObject1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3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5" Type="http://schemas.openxmlformats.org/officeDocument/2006/relationships/image" Target="../media/image5.png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28</a:t>
            </a:r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4FFAEE4D-A097-418E-BF05-B46B578ACD79}" type="slidenum">
              <a:rPr lang="en-US"/>
              <a:pPr>
                <a:defRPr/>
              </a:pPr>
              <a:t>1</a:t>
            </a:fld>
            <a:endParaRPr lang="en-US"/>
          </a:p>
        </p:txBody>
      </p:sp>
      <p:sp>
        <p:nvSpPr>
          <p:cNvPr id="1029" name="Rectangle 2"/>
          <p:cNvSpPr>
            <a:spLocks noChangeArrowheads="1"/>
          </p:cNvSpPr>
          <p:nvPr/>
        </p:nvSpPr>
        <p:spPr bwMode="auto">
          <a:xfrm>
            <a:off x="0" y="1557338"/>
            <a:ext cx="8763000" cy="452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>
                <a:solidFill>
                  <a:schemeClr val="accent2"/>
                </a:solidFill>
                <a:latin typeface="Arial Unicode MS" pitchFamily="34" charset="-128"/>
              </a:rPr>
              <a:t>Reasoning Under Uncertainty: More on </a:t>
            </a:r>
            <a:r>
              <a:rPr lang="en-US" sz="4400" dirty="0" err="1">
                <a:solidFill>
                  <a:schemeClr val="accent2"/>
                </a:solidFill>
                <a:latin typeface="Arial Unicode MS" pitchFamily="34" charset="-128"/>
              </a:rPr>
              <a:t>BNets</a:t>
            </a:r>
            <a:r>
              <a:rPr lang="en-US" sz="4400" dirty="0">
                <a:solidFill>
                  <a:schemeClr val="accent2"/>
                </a:solidFill>
                <a:latin typeface="Arial Unicode MS" pitchFamily="34" charset="-128"/>
              </a:rPr>
              <a:t> structure and construction</a:t>
            </a:r>
          </a:p>
          <a:p>
            <a:pPr algn="ctr">
              <a:spcBef>
                <a:spcPct val="50000"/>
              </a:spcBef>
            </a:pPr>
            <a:r>
              <a:rPr lang="en-US" dirty="0">
                <a:latin typeface="Arial Unicode MS" pitchFamily="34" charset="-128"/>
              </a:rPr>
              <a:t>Computer Science cpsc322, Lecture 28</a:t>
            </a:r>
          </a:p>
          <a:p>
            <a:pPr algn="ctr">
              <a:spcBef>
                <a:spcPct val="50000"/>
              </a:spcBef>
            </a:pPr>
            <a:r>
              <a:rPr lang="en-US" i="1" dirty="0">
                <a:latin typeface="Arial Unicode MS" pitchFamily="34" charset="-128"/>
              </a:rPr>
              <a:t>(Textbook </a:t>
            </a:r>
            <a:r>
              <a:rPr lang="en-US" i="1" dirty="0" err="1">
                <a:latin typeface="Arial Unicode MS" pitchFamily="34" charset="-128"/>
              </a:rPr>
              <a:t>Chpt</a:t>
            </a:r>
            <a:r>
              <a:rPr lang="en-US" i="1" dirty="0">
                <a:latin typeface="Arial Unicode MS" pitchFamily="34" charset="-128"/>
              </a:rPr>
              <a:t> 6.3)</a:t>
            </a:r>
          </a:p>
          <a:p>
            <a:pPr algn="ctr">
              <a:spcBef>
                <a:spcPct val="50000"/>
              </a:spcBef>
            </a:pPr>
            <a:endParaRPr lang="en-US" sz="2400" i="1" dirty="0">
              <a:latin typeface="Arial Unicode MS" pitchFamily="34" charset="-128"/>
            </a:endParaRPr>
          </a:p>
          <a:p>
            <a:pPr algn="ctr">
              <a:spcBef>
                <a:spcPct val="50000"/>
              </a:spcBef>
            </a:pPr>
            <a:r>
              <a:rPr lang="en-US" sz="2400" dirty="0">
                <a:latin typeface="Arial Unicode MS" pitchFamily="34" charset="-128"/>
              </a:rPr>
              <a:t>March, </a:t>
            </a:r>
            <a:r>
              <a:rPr lang="en-US" sz="2400" dirty="0" smtClean="0">
                <a:latin typeface="Arial Unicode MS" pitchFamily="34" charset="-128"/>
              </a:rPr>
              <a:t>24, 2010</a:t>
            </a:r>
            <a:endParaRPr lang="en-US" sz="2400" dirty="0">
              <a:latin typeface="Arial Unicode MS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28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892BB3A3-3336-4E6F-B689-9223BEF56C1E}" type="slidenum">
              <a:rPr lang="en-US"/>
              <a:pPr>
                <a:defRPr/>
              </a:pPr>
              <a:t>10</a:t>
            </a:fld>
            <a:endParaRPr lang="en-US"/>
          </a:p>
        </p:txBody>
      </p:sp>
      <p:sp>
        <p:nvSpPr>
          <p:cNvPr id="922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Lecture Overview</a:t>
            </a:r>
          </a:p>
        </p:txBody>
      </p:sp>
      <p:sp>
        <p:nvSpPr>
          <p:cNvPr id="6144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125538"/>
            <a:ext cx="8462962" cy="4803775"/>
          </a:xfrm>
        </p:spPr>
        <p:txBody>
          <a:bodyPr/>
          <a:lstStyle/>
          <a:p>
            <a:pPr eaLnBrk="1" hangingPunct="1">
              <a:buFontTx/>
              <a:buChar char="•"/>
              <a:defRPr/>
            </a:pPr>
            <a:r>
              <a:rPr lang="en-US" sz="4000" dirty="0" smtClean="0">
                <a:solidFill>
                  <a:schemeClr val="accent3">
                    <a:lumMod val="65000"/>
                  </a:schemeClr>
                </a:solidFill>
              </a:rPr>
              <a:t>Implied Conditional Independence relations in a </a:t>
            </a:r>
            <a:r>
              <a:rPr lang="en-US" sz="4000" dirty="0" err="1" smtClean="0">
                <a:solidFill>
                  <a:schemeClr val="accent3">
                    <a:lumMod val="65000"/>
                  </a:schemeClr>
                </a:solidFill>
              </a:rPr>
              <a:t>Bnet</a:t>
            </a:r>
            <a:endParaRPr lang="en-US" sz="4000" dirty="0" smtClean="0">
              <a:solidFill>
                <a:schemeClr val="accent3">
                  <a:lumMod val="65000"/>
                </a:schemeClr>
              </a:solidFill>
            </a:endParaRPr>
          </a:p>
          <a:p>
            <a:pPr eaLnBrk="1" hangingPunct="1">
              <a:buFontTx/>
              <a:buChar char="•"/>
              <a:defRPr/>
            </a:pPr>
            <a:r>
              <a:rPr lang="en-US" sz="4000" dirty="0" smtClean="0">
                <a:solidFill>
                  <a:schemeClr val="tx2"/>
                </a:solidFill>
              </a:rPr>
              <a:t>Compactness: </a:t>
            </a:r>
            <a:r>
              <a:rPr lang="en-US" sz="4000" dirty="0" smtClean="0"/>
              <a:t>Making stronger Independence assumptions</a:t>
            </a:r>
          </a:p>
          <a:p>
            <a:pPr lvl="1" eaLnBrk="1" hangingPunct="1">
              <a:defRPr/>
            </a:pPr>
            <a:r>
              <a:rPr lang="en-US" sz="3600" dirty="0" smtClean="0"/>
              <a:t>Representation of Compact Conditional Distributions</a:t>
            </a:r>
          </a:p>
          <a:p>
            <a:pPr lvl="1" eaLnBrk="1" hangingPunct="1">
              <a:defRPr/>
            </a:pPr>
            <a:r>
              <a:rPr lang="en-US" sz="3600" dirty="0" smtClean="0">
                <a:solidFill>
                  <a:schemeClr val="folHlink"/>
                </a:solidFill>
              </a:rPr>
              <a:t>Network structure( Naïve Bayesian Classifier)</a:t>
            </a:r>
          </a:p>
          <a:p>
            <a:pPr eaLnBrk="1" hangingPunct="1">
              <a:buFontTx/>
              <a:buChar char="•"/>
              <a:defRPr/>
            </a:pPr>
            <a:endParaRPr lang="en-US" sz="4000" dirty="0" smtClean="0">
              <a:solidFill>
                <a:schemeClr val="bg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28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B0B57A60-01C2-47E8-959B-55011D4AA914}" type="slidenum">
              <a:rPr lang="en-US"/>
              <a:pPr>
                <a:defRPr/>
              </a:pPr>
              <a:t>11</a:t>
            </a:fld>
            <a:endParaRPr lang="en-US"/>
          </a:p>
        </p:txBody>
      </p:sp>
      <p:sp>
        <p:nvSpPr>
          <p:cNvPr id="24580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188913"/>
            <a:ext cx="8534400" cy="685800"/>
          </a:xfrm>
        </p:spPr>
        <p:txBody>
          <a:bodyPr/>
          <a:lstStyle/>
          <a:p>
            <a:pPr eaLnBrk="1" hangingPunct="1"/>
            <a:r>
              <a:rPr lang="en-US" sz="3200" smtClean="0"/>
              <a:t>More on Construction and Compactness: Compact Conditional Distributions</a:t>
            </a:r>
          </a:p>
        </p:txBody>
      </p:sp>
      <p:sp>
        <p:nvSpPr>
          <p:cNvPr id="618499" name="Rectangle 3"/>
          <p:cNvSpPr>
            <a:spLocks noChangeArrowheads="1"/>
          </p:cNvSpPr>
          <p:nvPr/>
        </p:nvSpPr>
        <p:spPr bwMode="auto">
          <a:xfrm>
            <a:off x="250825" y="1341438"/>
            <a:ext cx="8893175" cy="5111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57200" indent="-457200">
              <a:spcBef>
                <a:spcPct val="20000"/>
              </a:spcBef>
            </a:pPr>
            <a:r>
              <a:rPr lang="en-US" b="0">
                <a:latin typeface="Arial Unicode MS" pitchFamily="34" charset="-128"/>
              </a:rPr>
              <a:t>Once we have established the topology of a Bnet, we still need to specify the conditional probabilities</a:t>
            </a:r>
          </a:p>
          <a:p>
            <a:pPr marL="457200" indent="-457200">
              <a:spcBef>
                <a:spcPct val="20000"/>
              </a:spcBef>
            </a:pPr>
            <a:r>
              <a:rPr lang="en-US" b="0">
                <a:latin typeface="Arial Unicode MS" pitchFamily="34" charset="-128"/>
              </a:rPr>
              <a:t>How?</a:t>
            </a:r>
          </a:p>
          <a:p>
            <a:pPr marL="457200" indent="-457200">
              <a:spcBef>
                <a:spcPct val="20000"/>
              </a:spcBef>
              <a:buFontTx/>
              <a:buChar char="•"/>
            </a:pPr>
            <a:r>
              <a:rPr lang="en-US">
                <a:latin typeface="Arial Unicode MS" pitchFamily="34" charset="-128"/>
              </a:rPr>
              <a:t>From Data</a:t>
            </a:r>
          </a:p>
          <a:p>
            <a:pPr marL="457200" indent="-457200">
              <a:spcBef>
                <a:spcPct val="20000"/>
              </a:spcBef>
              <a:buFontTx/>
              <a:buChar char="•"/>
            </a:pPr>
            <a:r>
              <a:rPr lang="en-US">
                <a:latin typeface="Arial Unicode MS" pitchFamily="34" charset="-128"/>
              </a:rPr>
              <a:t>From Experts</a:t>
            </a:r>
          </a:p>
          <a:p>
            <a:pPr marL="457200" indent="-457200">
              <a:spcBef>
                <a:spcPct val="20000"/>
              </a:spcBef>
            </a:pPr>
            <a:endParaRPr lang="en-US">
              <a:latin typeface="Arial Unicode MS" pitchFamily="34" charset="-128"/>
            </a:endParaRPr>
          </a:p>
          <a:p>
            <a:pPr marL="457200" indent="-457200">
              <a:spcBef>
                <a:spcPct val="20000"/>
              </a:spcBef>
            </a:pPr>
            <a:r>
              <a:rPr lang="en-US">
                <a:latin typeface="Arial Unicode MS" pitchFamily="34" charset="-128"/>
              </a:rPr>
              <a:t>To facilitate acquisition, we aim for compact representations for which data/experts can provide accurate assessments</a:t>
            </a:r>
          </a:p>
          <a:p>
            <a:pPr marL="457200" indent="-457200">
              <a:spcBef>
                <a:spcPct val="20000"/>
              </a:spcBef>
            </a:pPr>
            <a:endParaRPr lang="en-US" b="0">
              <a:latin typeface="Arial Unicode MS" pitchFamily="34" charset="-128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4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4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4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28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99EED031-B4AE-448C-934C-DDBFF3CAE196}" type="slidenum">
              <a:rPr lang="en-US"/>
              <a:pPr>
                <a:defRPr/>
              </a:pPr>
              <a:t>12</a:t>
            </a:fld>
            <a:endParaRPr lang="en-US"/>
          </a:p>
        </p:txBody>
      </p:sp>
      <p:sp>
        <p:nvSpPr>
          <p:cNvPr id="10249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188913"/>
            <a:ext cx="8534400" cy="685800"/>
          </a:xfrm>
        </p:spPr>
        <p:txBody>
          <a:bodyPr/>
          <a:lstStyle/>
          <a:p>
            <a:pPr eaLnBrk="1" hangingPunct="1"/>
            <a:r>
              <a:rPr lang="en-US" sz="3200" smtClean="0"/>
              <a:t>More on Construction and Compactness: Compact Conditional Distributions</a:t>
            </a:r>
          </a:p>
        </p:txBody>
      </p:sp>
      <p:sp>
        <p:nvSpPr>
          <p:cNvPr id="632835" name="Rectangle 3"/>
          <p:cNvSpPr>
            <a:spLocks noChangeArrowheads="1"/>
          </p:cNvSpPr>
          <p:nvPr/>
        </p:nvSpPr>
        <p:spPr bwMode="auto">
          <a:xfrm>
            <a:off x="323850" y="1125538"/>
            <a:ext cx="8569325" cy="5111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57200" indent="-457200">
              <a:spcBef>
                <a:spcPct val="20000"/>
              </a:spcBef>
            </a:pPr>
            <a:r>
              <a:rPr lang="en-US" b="0">
                <a:latin typeface="Arial Unicode MS" pitchFamily="34" charset="-128"/>
              </a:rPr>
              <a:t>From JointPD                                to </a:t>
            </a:r>
          </a:p>
          <a:p>
            <a:pPr marL="457200" indent="-457200">
              <a:spcBef>
                <a:spcPct val="20000"/>
              </a:spcBef>
            </a:pPr>
            <a:endParaRPr lang="en-US" b="0">
              <a:latin typeface="Arial Unicode MS" pitchFamily="34" charset="-128"/>
            </a:endParaRPr>
          </a:p>
          <a:p>
            <a:pPr marL="457200" indent="-457200">
              <a:spcBef>
                <a:spcPct val="20000"/>
              </a:spcBef>
            </a:pPr>
            <a:r>
              <a:rPr lang="en-US" b="0">
                <a:latin typeface="Arial Unicode MS" pitchFamily="34" charset="-128"/>
              </a:rPr>
              <a:t>But still, CPT grows exponentially with number of parents</a:t>
            </a:r>
          </a:p>
          <a:p>
            <a:pPr marL="457200" indent="-457200">
              <a:spcBef>
                <a:spcPct val="20000"/>
              </a:spcBef>
            </a:pPr>
            <a:r>
              <a:rPr lang="en-US" b="0">
                <a:latin typeface="Arial Unicode MS" pitchFamily="34" charset="-128"/>
              </a:rPr>
              <a:t>In </a:t>
            </a:r>
            <a:r>
              <a:rPr lang="en-US">
                <a:latin typeface="Arial Unicode MS" pitchFamily="34" charset="-128"/>
              </a:rPr>
              <a:t>realistic model of internal medicine</a:t>
            </a:r>
            <a:r>
              <a:rPr lang="en-US" b="0">
                <a:latin typeface="Arial Unicode MS" pitchFamily="34" charset="-128"/>
              </a:rPr>
              <a:t> with 448 nodes and 906 links 133,931,430 values are required!</a:t>
            </a:r>
          </a:p>
          <a:p>
            <a:pPr marL="457200" indent="-457200">
              <a:spcBef>
                <a:spcPct val="20000"/>
              </a:spcBef>
            </a:pPr>
            <a:endParaRPr lang="en-US" b="0">
              <a:latin typeface="Arial Unicode MS" pitchFamily="34" charset="-128"/>
            </a:endParaRPr>
          </a:p>
          <a:p>
            <a:pPr marL="457200" indent="-457200">
              <a:spcBef>
                <a:spcPct val="20000"/>
              </a:spcBef>
            </a:pPr>
            <a:r>
              <a:rPr lang="en-US" b="0">
                <a:latin typeface="Arial Unicode MS" pitchFamily="34" charset="-128"/>
              </a:rPr>
              <a:t>And often there are no data/experts for accurate assessment</a:t>
            </a:r>
            <a:endParaRPr lang="en-US" sz="2400" b="0">
              <a:latin typeface="Arial Unicode MS" pitchFamily="34" charset="-128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28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28</a:t>
            </a:r>
          </a:p>
        </p:txBody>
      </p:sp>
      <p:sp>
        <p:nvSpPr>
          <p:cNvPr id="1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55284F4D-DB8E-4EAA-84D0-D65A3C4B4507}" type="slidenum">
              <a:rPr lang="en-US"/>
              <a:pPr>
                <a:defRPr/>
              </a:pPr>
              <a:t>13</a:t>
            </a:fld>
            <a:endParaRPr lang="en-US"/>
          </a:p>
        </p:txBody>
      </p:sp>
      <p:sp>
        <p:nvSpPr>
          <p:cNvPr id="1127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14313"/>
            <a:ext cx="9144000" cy="685800"/>
          </a:xfrm>
        </p:spPr>
        <p:txBody>
          <a:bodyPr/>
          <a:lstStyle/>
          <a:p>
            <a:pPr eaLnBrk="1" hangingPunct="1"/>
            <a:r>
              <a:rPr lang="en-US" sz="3200" smtClean="0"/>
              <a:t>Effect with multiple non-interacting causes</a:t>
            </a:r>
          </a:p>
        </p:txBody>
      </p:sp>
      <p:sp>
        <p:nvSpPr>
          <p:cNvPr id="11277" name="Rectangle 3"/>
          <p:cNvSpPr>
            <a:spLocks noChangeArrowheads="1"/>
          </p:cNvSpPr>
          <p:nvPr/>
        </p:nvSpPr>
        <p:spPr bwMode="auto">
          <a:xfrm>
            <a:off x="250825" y="549275"/>
            <a:ext cx="8569325" cy="287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57200" indent="-457200">
              <a:spcBef>
                <a:spcPct val="20000"/>
              </a:spcBef>
            </a:pPr>
            <a:endParaRPr lang="en-US" b="0">
              <a:latin typeface="Arial Unicode MS" pitchFamily="34" charset="-128"/>
            </a:endParaRPr>
          </a:p>
        </p:txBody>
      </p:sp>
      <p:sp>
        <p:nvSpPr>
          <p:cNvPr id="11278" name="Oval 4"/>
          <p:cNvSpPr>
            <a:spLocks noChangeArrowheads="1"/>
          </p:cNvSpPr>
          <p:nvPr/>
        </p:nvSpPr>
        <p:spPr bwMode="auto">
          <a:xfrm>
            <a:off x="0" y="1003300"/>
            <a:ext cx="1152525" cy="312738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 b="0"/>
              <a:t>Malaria</a:t>
            </a:r>
            <a:endParaRPr lang="en-US" sz="1800" b="0" baseline="-25000"/>
          </a:p>
        </p:txBody>
      </p:sp>
      <p:sp>
        <p:nvSpPr>
          <p:cNvPr id="11279" name="Line 5"/>
          <p:cNvSpPr>
            <a:spLocks noChangeShapeType="1"/>
          </p:cNvSpPr>
          <p:nvPr/>
        </p:nvSpPr>
        <p:spPr bwMode="auto">
          <a:xfrm>
            <a:off x="785813" y="1289050"/>
            <a:ext cx="1085850" cy="7175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1280" name="Oval 6"/>
          <p:cNvSpPr>
            <a:spLocks noChangeArrowheads="1"/>
          </p:cNvSpPr>
          <p:nvPr/>
        </p:nvSpPr>
        <p:spPr bwMode="auto">
          <a:xfrm>
            <a:off x="1489075" y="1974850"/>
            <a:ext cx="1038225" cy="360363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 b="0"/>
              <a:t>Fever</a:t>
            </a:r>
          </a:p>
        </p:txBody>
      </p:sp>
      <p:sp>
        <p:nvSpPr>
          <p:cNvPr id="11281" name="Oval 7"/>
          <p:cNvSpPr>
            <a:spLocks noChangeArrowheads="1"/>
          </p:cNvSpPr>
          <p:nvPr/>
        </p:nvSpPr>
        <p:spPr bwMode="auto">
          <a:xfrm>
            <a:off x="2952750" y="1000125"/>
            <a:ext cx="1152525" cy="312738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 b="0"/>
              <a:t>Cold</a:t>
            </a:r>
            <a:endParaRPr lang="en-US" sz="1800" b="0" baseline="-25000"/>
          </a:p>
        </p:txBody>
      </p:sp>
      <p:sp>
        <p:nvSpPr>
          <p:cNvPr id="11282" name="Line 8"/>
          <p:cNvSpPr>
            <a:spLocks noChangeShapeType="1"/>
          </p:cNvSpPr>
          <p:nvPr/>
        </p:nvSpPr>
        <p:spPr bwMode="auto">
          <a:xfrm flipH="1">
            <a:off x="2232025" y="1289050"/>
            <a:ext cx="936625" cy="7429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1283" name="Line 9"/>
          <p:cNvSpPr>
            <a:spLocks noChangeShapeType="1"/>
          </p:cNvSpPr>
          <p:nvPr/>
        </p:nvSpPr>
        <p:spPr bwMode="auto">
          <a:xfrm>
            <a:off x="1970088" y="1289050"/>
            <a:ext cx="46037" cy="720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1284" name="Rectangle 10"/>
          <p:cNvSpPr>
            <a:spLocks noChangeArrowheads="1"/>
          </p:cNvSpPr>
          <p:nvPr/>
        </p:nvSpPr>
        <p:spPr bwMode="auto">
          <a:xfrm>
            <a:off x="4357688" y="785813"/>
            <a:ext cx="4786312" cy="719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57200" indent="-457200">
              <a:spcBef>
                <a:spcPct val="20000"/>
              </a:spcBef>
            </a:pPr>
            <a:r>
              <a:rPr lang="en-US">
                <a:latin typeface="Arial Unicode MS" pitchFamily="34" charset="-128"/>
              </a:rPr>
              <a:t>What do we need to specify?</a:t>
            </a:r>
            <a:endParaRPr lang="en-US" sz="2400" b="0">
              <a:latin typeface="Arial Unicode MS" pitchFamily="34" charset="-128"/>
            </a:endParaRPr>
          </a:p>
          <a:p>
            <a:pPr marL="838200" lvl="1" indent="-381000">
              <a:spcBef>
                <a:spcPct val="20000"/>
              </a:spcBef>
              <a:buClr>
                <a:schemeClr val="tx1"/>
              </a:buClr>
              <a:buSzPct val="120000"/>
              <a:buFontTx/>
              <a:buAutoNum type="arabicPeriod"/>
            </a:pPr>
            <a:endParaRPr lang="en-US" sz="2000" b="0">
              <a:latin typeface="Arial Unicode MS" pitchFamily="34" charset="-128"/>
            </a:endParaRPr>
          </a:p>
        </p:txBody>
      </p:sp>
      <p:sp>
        <p:nvSpPr>
          <p:cNvPr id="11285" name="Oval 11"/>
          <p:cNvSpPr>
            <a:spLocks noChangeArrowheads="1"/>
          </p:cNvSpPr>
          <p:nvPr/>
        </p:nvSpPr>
        <p:spPr bwMode="auto">
          <a:xfrm>
            <a:off x="1428750" y="1003300"/>
            <a:ext cx="1152525" cy="312738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 b="0"/>
              <a:t>Flu</a:t>
            </a:r>
            <a:endParaRPr lang="en-US" sz="1800" b="0" baseline="-25000"/>
          </a:p>
        </p:txBody>
      </p:sp>
      <p:graphicFrame>
        <p:nvGraphicFramePr>
          <p:cNvPr id="17" name="Group 109"/>
          <p:cNvGraphicFramePr>
            <a:graphicFrameLocks noGrp="1"/>
          </p:cNvGraphicFramePr>
          <p:nvPr/>
        </p:nvGraphicFramePr>
        <p:xfrm>
          <a:off x="3143250" y="1571625"/>
          <a:ext cx="5786478" cy="3730776"/>
        </p:xfrm>
        <a:graphic>
          <a:graphicData uri="http://schemas.openxmlformats.org/drawingml/2006/table">
            <a:tbl>
              <a:tblPr/>
              <a:tblGrid>
                <a:gridCol w="928694"/>
                <a:gridCol w="857257"/>
                <a:gridCol w="928694"/>
                <a:gridCol w="1643074"/>
                <a:gridCol w="1428759"/>
              </a:tblGrid>
              <a:tr h="40005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Helvetica" pitchFamily="34" charset="0"/>
                        </a:rPr>
                        <a:t>Malaria</a:t>
                      </a:r>
                      <a:endParaRPr kumimoji="0" lang="en-US" sz="1600" b="1" i="1" u="none" strike="noStrike" cap="none" normalizeH="0" baseline="-25000" dirty="0" smtClean="0">
                        <a:ln>
                          <a:noFill/>
                        </a:ln>
                        <a:solidFill>
                          <a:schemeClr val="accent6"/>
                        </a:solidFill>
                        <a:effectLst/>
                        <a:latin typeface="Helvetica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1" i="1" u="none" strike="noStrike" cap="none" normalizeH="0" baseline="-25000" dirty="0" smtClean="0">
                        <a:ln>
                          <a:noFill/>
                        </a:ln>
                        <a:solidFill>
                          <a:schemeClr val="accent6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Helvetica" pitchFamily="34" charset="0"/>
                        </a:rPr>
                        <a:t>Flu</a:t>
                      </a:r>
                      <a:endParaRPr kumimoji="0" lang="en-US" sz="1600" b="1" i="1" u="none" strike="noStrike" cap="none" normalizeH="0" baseline="-25000" dirty="0" smtClean="0">
                        <a:ln>
                          <a:noFill/>
                        </a:ln>
                        <a:solidFill>
                          <a:schemeClr val="accent6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Helvetica" pitchFamily="34" charset="0"/>
                        </a:rPr>
                        <a:t>Cold</a:t>
                      </a:r>
                      <a:endParaRPr kumimoji="0" lang="en-US" sz="1400" b="1" i="1" u="none" strike="noStrike" cap="none" normalizeH="0" baseline="-25000" dirty="0" smtClean="0">
                        <a:ln>
                          <a:noFill/>
                        </a:ln>
                        <a:solidFill>
                          <a:schemeClr val="accent6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P(</a:t>
                      </a:r>
                      <a:r>
                        <a:rPr kumimoji="0" lang="en-US" sz="1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Helvetica" pitchFamily="34" charset="0"/>
                        </a:rPr>
                        <a:t>Fever</a:t>
                      </a:r>
                      <a:r>
                        <a:rPr kumimoji="0" lang="en-US" sz="1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=T | </a:t>
                      </a:r>
                      <a:r>
                        <a:rPr kumimoji="0" lang="en-US" sz="1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Helvetica" pitchFamily="34" charset="0"/>
                        </a:rPr>
                        <a:t>..</a:t>
                      </a:r>
                      <a:r>
                        <a:rPr kumimoji="0" lang="en-US" sz="1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)</a:t>
                      </a:r>
                      <a:endParaRPr kumimoji="0" lang="en-US" sz="1600" b="1" i="1" u="none" strike="noStrike" cap="none" normalizeH="0" baseline="-25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P(</a:t>
                      </a:r>
                      <a:r>
                        <a:rPr kumimoji="0" lang="en-US" sz="1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Helvetica" pitchFamily="34" charset="0"/>
                        </a:rPr>
                        <a:t>Fever</a:t>
                      </a:r>
                      <a:r>
                        <a:rPr kumimoji="0" lang="en-US" sz="1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=F|..)</a:t>
                      </a:r>
                      <a:endParaRPr kumimoji="0" lang="en-US" sz="1600" b="1" i="1" u="none" strike="noStrike" cap="none" normalizeH="0" baseline="-25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0005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0005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0005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0005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0005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F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0005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F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0005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F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0005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F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8" name="Rectangle 10"/>
          <p:cNvSpPr>
            <a:spLocks noChangeArrowheads="1"/>
          </p:cNvSpPr>
          <p:nvPr/>
        </p:nvSpPr>
        <p:spPr bwMode="auto">
          <a:xfrm>
            <a:off x="0" y="2714625"/>
            <a:ext cx="3071813" cy="1785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57200" indent="-457200">
              <a:spcBef>
                <a:spcPct val="20000"/>
              </a:spcBef>
            </a:pPr>
            <a:r>
              <a:rPr lang="en-US">
                <a:latin typeface="Arial Unicode MS" pitchFamily="34" charset="-128"/>
              </a:rPr>
              <a:t>What do you think data/experts could easily tell you?</a:t>
            </a:r>
            <a:endParaRPr lang="en-US" sz="2400" b="0">
              <a:latin typeface="Arial Unicode MS" pitchFamily="34" charset="-128"/>
            </a:endParaRPr>
          </a:p>
          <a:p>
            <a:pPr marL="838200" lvl="1" indent="-381000">
              <a:spcBef>
                <a:spcPct val="20000"/>
              </a:spcBef>
              <a:buClr>
                <a:schemeClr val="tx1"/>
              </a:buClr>
              <a:buSzPct val="120000"/>
              <a:buFontTx/>
              <a:buAutoNum type="arabicPeriod"/>
            </a:pPr>
            <a:endParaRPr lang="en-US" sz="2000" b="0">
              <a:latin typeface="Arial Unicode MS" pitchFamily="34" charset="-128"/>
            </a:endParaRPr>
          </a:p>
        </p:txBody>
      </p:sp>
      <p:sp>
        <p:nvSpPr>
          <p:cNvPr id="19" name="Rectangle 10"/>
          <p:cNvSpPr>
            <a:spLocks noChangeArrowheads="1"/>
          </p:cNvSpPr>
          <p:nvPr/>
        </p:nvSpPr>
        <p:spPr bwMode="auto">
          <a:xfrm>
            <a:off x="285750" y="5429250"/>
            <a:ext cx="8429625" cy="1071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57200" indent="-457200">
              <a:spcBef>
                <a:spcPct val="20000"/>
              </a:spcBef>
            </a:pPr>
            <a:r>
              <a:rPr lang="en-US">
                <a:latin typeface="Arial Unicode MS" pitchFamily="34" charset="-128"/>
              </a:rPr>
              <a:t>More difficult to get info to assess more complex conditioning….</a:t>
            </a:r>
            <a:endParaRPr lang="en-US" sz="2400" b="0">
              <a:latin typeface="Arial Unicode MS" pitchFamily="34" charset="-128"/>
            </a:endParaRPr>
          </a:p>
          <a:p>
            <a:pPr marL="838200" lvl="1" indent="-381000">
              <a:spcBef>
                <a:spcPct val="20000"/>
              </a:spcBef>
              <a:buClr>
                <a:schemeClr val="tx1"/>
              </a:buClr>
              <a:buSzPct val="120000"/>
              <a:buFontTx/>
              <a:buAutoNum type="arabicPeriod"/>
            </a:pPr>
            <a:endParaRPr lang="en-US" sz="2000" b="0">
              <a:latin typeface="Arial Unicode MS" pitchFamily="34" charset="-128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9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28</a:t>
            </a:r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DBA951AB-181A-43B4-8301-BD5C3B6D1BC9}" type="slidenum">
              <a:rPr lang="en-US"/>
              <a:pPr>
                <a:defRPr/>
              </a:pPr>
              <a:t>14</a:t>
            </a:fld>
            <a:endParaRPr lang="en-US"/>
          </a:p>
        </p:txBody>
      </p:sp>
      <p:sp>
        <p:nvSpPr>
          <p:cNvPr id="12306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0"/>
            <a:ext cx="8534400" cy="685800"/>
          </a:xfrm>
        </p:spPr>
        <p:txBody>
          <a:bodyPr/>
          <a:lstStyle/>
          <a:p>
            <a:pPr eaLnBrk="1" hangingPunct="1"/>
            <a:r>
              <a:rPr lang="en-US" sz="3200" smtClean="0"/>
              <a:t>Solution: Noisy-OR Distributions</a:t>
            </a:r>
          </a:p>
        </p:txBody>
      </p:sp>
      <p:sp>
        <p:nvSpPr>
          <p:cNvPr id="12307" name="Rectangle 3"/>
          <p:cNvSpPr>
            <a:spLocks noChangeArrowheads="1"/>
          </p:cNvSpPr>
          <p:nvPr/>
        </p:nvSpPr>
        <p:spPr bwMode="auto">
          <a:xfrm>
            <a:off x="0" y="642938"/>
            <a:ext cx="8786813" cy="665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838200" lvl="1" indent="-381000">
              <a:spcBef>
                <a:spcPct val="20000"/>
              </a:spcBef>
              <a:buClr>
                <a:schemeClr val="tx1"/>
              </a:buClr>
              <a:buSzPct val="120000"/>
              <a:buFontTx/>
              <a:buChar char="•"/>
            </a:pPr>
            <a:r>
              <a:rPr lang="en-US" b="0">
                <a:latin typeface="Arial Unicode MS" pitchFamily="34" charset="-128"/>
              </a:rPr>
              <a:t>Models multiple non interacting causes</a:t>
            </a:r>
          </a:p>
          <a:p>
            <a:pPr marL="838200" lvl="1" indent="-381000">
              <a:spcBef>
                <a:spcPct val="20000"/>
              </a:spcBef>
              <a:buClr>
                <a:schemeClr val="tx1"/>
              </a:buClr>
              <a:buSzPct val="120000"/>
              <a:buFontTx/>
              <a:buChar char="•"/>
            </a:pPr>
            <a:r>
              <a:rPr lang="en-US" b="0">
                <a:latin typeface="Arial Unicode MS" pitchFamily="34" charset="-128"/>
              </a:rPr>
              <a:t>Logic OR with a probabilistic twist. </a:t>
            </a:r>
          </a:p>
        </p:txBody>
      </p:sp>
      <p:graphicFrame>
        <p:nvGraphicFramePr>
          <p:cNvPr id="15" name="Group 109"/>
          <p:cNvGraphicFramePr>
            <a:graphicFrameLocks noGrp="1"/>
          </p:cNvGraphicFramePr>
          <p:nvPr/>
        </p:nvGraphicFramePr>
        <p:xfrm>
          <a:off x="1357313" y="2428875"/>
          <a:ext cx="5786478" cy="3730776"/>
        </p:xfrm>
        <a:graphic>
          <a:graphicData uri="http://schemas.openxmlformats.org/drawingml/2006/table">
            <a:tbl>
              <a:tblPr/>
              <a:tblGrid>
                <a:gridCol w="928694"/>
                <a:gridCol w="857257"/>
                <a:gridCol w="928694"/>
                <a:gridCol w="1643074"/>
                <a:gridCol w="1428759"/>
              </a:tblGrid>
              <a:tr h="40005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Helvetica" pitchFamily="34" charset="0"/>
                        </a:rPr>
                        <a:t>Malaria</a:t>
                      </a:r>
                      <a:endParaRPr kumimoji="0" lang="en-US" sz="1600" b="1" i="1" u="none" strike="noStrike" cap="none" normalizeH="0" baseline="-25000" dirty="0" smtClean="0">
                        <a:ln>
                          <a:noFill/>
                        </a:ln>
                        <a:solidFill>
                          <a:schemeClr val="accent6"/>
                        </a:solidFill>
                        <a:effectLst/>
                        <a:latin typeface="Helvetica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1" i="1" u="none" strike="noStrike" cap="none" normalizeH="0" baseline="-25000" dirty="0" smtClean="0">
                        <a:ln>
                          <a:noFill/>
                        </a:ln>
                        <a:solidFill>
                          <a:schemeClr val="accent6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Helvetica" pitchFamily="34" charset="0"/>
                        </a:rPr>
                        <a:t>Flu</a:t>
                      </a:r>
                      <a:endParaRPr kumimoji="0" lang="en-US" sz="1600" b="1" i="1" u="none" strike="noStrike" cap="none" normalizeH="0" baseline="-25000" dirty="0" smtClean="0">
                        <a:ln>
                          <a:noFill/>
                        </a:ln>
                        <a:solidFill>
                          <a:schemeClr val="accent6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Helvetica" pitchFamily="34" charset="0"/>
                        </a:rPr>
                        <a:t>Cold</a:t>
                      </a:r>
                      <a:endParaRPr kumimoji="0" lang="en-US" sz="1600" b="1" i="1" u="none" strike="noStrike" cap="none" normalizeH="0" baseline="-25000" dirty="0" smtClean="0">
                        <a:ln>
                          <a:noFill/>
                        </a:ln>
                        <a:solidFill>
                          <a:schemeClr val="accent6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P(</a:t>
                      </a:r>
                      <a:r>
                        <a:rPr kumimoji="0" lang="en-US" sz="1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Helvetica" pitchFamily="34" charset="0"/>
                        </a:rPr>
                        <a:t>Fever</a:t>
                      </a:r>
                      <a:r>
                        <a:rPr kumimoji="0" lang="en-US" sz="1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=T | </a:t>
                      </a:r>
                      <a:r>
                        <a:rPr kumimoji="0" lang="en-US" sz="1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Helvetica" pitchFamily="34" charset="0"/>
                        </a:rPr>
                        <a:t>..</a:t>
                      </a:r>
                      <a:r>
                        <a:rPr kumimoji="0" lang="en-US" sz="1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)</a:t>
                      </a:r>
                      <a:endParaRPr kumimoji="0" lang="en-US" sz="1600" b="1" i="1" u="none" strike="noStrike" cap="none" normalizeH="0" baseline="-25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P(</a:t>
                      </a:r>
                      <a:r>
                        <a:rPr kumimoji="0" lang="en-US" sz="1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Helvetica" pitchFamily="34" charset="0"/>
                        </a:rPr>
                        <a:t>Fever</a:t>
                      </a:r>
                      <a:r>
                        <a:rPr kumimoji="0" lang="en-US" sz="1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=F|..)</a:t>
                      </a:r>
                      <a:endParaRPr kumimoji="0" lang="en-US" sz="1600" b="1" i="1" u="none" strike="noStrike" cap="none" normalizeH="0" baseline="-25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0005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0005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0005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0005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0005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F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0005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F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0005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F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0005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F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2370" name="Rectangle 3"/>
          <p:cNvSpPr>
            <a:spLocks noChangeArrowheads="1"/>
          </p:cNvSpPr>
          <p:nvPr/>
        </p:nvSpPr>
        <p:spPr bwMode="auto">
          <a:xfrm>
            <a:off x="357188" y="1785938"/>
            <a:ext cx="7715250" cy="665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838200" lvl="1" indent="-381000">
              <a:spcBef>
                <a:spcPct val="20000"/>
              </a:spcBef>
              <a:buClr>
                <a:schemeClr val="tx1"/>
              </a:buClr>
              <a:buSzPct val="120000"/>
              <a:buFontTx/>
              <a:buChar char="•"/>
            </a:pPr>
            <a:r>
              <a:rPr lang="en-US" b="0">
                <a:latin typeface="Arial Unicode MS" pitchFamily="34" charset="-128"/>
              </a:rPr>
              <a:t>Logic OR Conditional Prob. Table.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28</a:t>
            </a:r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2C381C61-066C-49FC-8330-52D5148AE3A5}" type="slidenum">
              <a:rPr lang="en-US"/>
              <a:pPr>
                <a:defRPr/>
              </a:pPr>
              <a:t>15</a:t>
            </a:fld>
            <a:endParaRPr lang="en-US"/>
          </a:p>
        </p:txBody>
      </p:sp>
      <p:sp>
        <p:nvSpPr>
          <p:cNvPr id="13326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0"/>
            <a:ext cx="8534400" cy="685800"/>
          </a:xfrm>
        </p:spPr>
        <p:txBody>
          <a:bodyPr/>
          <a:lstStyle/>
          <a:p>
            <a:pPr eaLnBrk="1" hangingPunct="1"/>
            <a:r>
              <a:rPr lang="en-US" sz="3200" smtClean="0"/>
              <a:t>Solution: Noisy-OR Distributions</a:t>
            </a:r>
          </a:p>
        </p:txBody>
      </p:sp>
      <p:sp>
        <p:nvSpPr>
          <p:cNvPr id="13327" name="Rectangle 3"/>
          <p:cNvSpPr>
            <a:spLocks noChangeArrowheads="1"/>
          </p:cNvSpPr>
          <p:nvPr/>
        </p:nvSpPr>
        <p:spPr bwMode="auto">
          <a:xfrm>
            <a:off x="0" y="500063"/>
            <a:ext cx="8858250" cy="1785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838200" lvl="1" indent="-381000">
              <a:spcBef>
                <a:spcPct val="20000"/>
              </a:spcBef>
              <a:buClr>
                <a:schemeClr val="tx1"/>
              </a:buClr>
              <a:buSzPct val="120000"/>
            </a:pPr>
            <a:r>
              <a:rPr lang="en-US" sz="2400" b="0">
                <a:latin typeface="Arial Unicode MS" pitchFamily="34" charset="-128"/>
              </a:rPr>
              <a:t>The Noisy-OR model allows for uncertainty in the ability of each cause to generate the effect (e.g.. one may have a cold without a fever)</a:t>
            </a:r>
          </a:p>
        </p:txBody>
      </p:sp>
      <p:sp>
        <p:nvSpPr>
          <p:cNvPr id="626698" name="Rectangle 10"/>
          <p:cNvSpPr>
            <a:spLocks noChangeArrowheads="1"/>
          </p:cNvSpPr>
          <p:nvPr/>
        </p:nvSpPr>
        <p:spPr bwMode="auto">
          <a:xfrm>
            <a:off x="214313" y="4071938"/>
            <a:ext cx="8212137" cy="2357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57200" indent="-457200">
              <a:spcBef>
                <a:spcPct val="20000"/>
              </a:spcBef>
            </a:pPr>
            <a:r>
              <a:rPr lang="en-US" b="0">
                <a:latin typeface="Arial Unicode MS" pitchFamily="34" charset="-128"/>
              </a:rPr>
              <a:t>Two assumptions</a:t>
            </a:r>
          </a:p>
          <a:p>
            <a:pPr marL="838200" lvl="1" indent="-381000">
              <a:spcBef>
                <a:spcPct val="20000"/>
              </a:spcBef>
              <a:buClr>
                <a:schemeClr val="tx1"/>
              </a:buClr>
              <a:buSzPct val="120000"/>
              <a:buFontTx/>
              <a:buAutoNum type="arabicPeriod"/>
            </a:pPr>
            <a:r>
              <a:rPr lang="en-US" sz="2400" b="0">
                <a:latin typeface="Arial Unicode MS" pitchFamily="34" charset="-128"/>
              </a:rPr>
              <a:t>All possible causes a listed </a:t>
            </a:r>
          </a:p>
          <a:p>
            <a:pPr marL="838200" lvl="1" indent="-381000">
              <a:spcBef>
                <a:spcPct val="20000"/>
              </a:spcBef>
              <a:buClr>
                <a:schemeClr val="tx1"/>
              </a:buClr>
              <a:buSzPct val="120000"/>
              <a:buFontTx/>
              <a:buAutoNum type="arabicPeriod"/>
            </a:pPr>
            <a:r>
              <a:rPr lang="en-US" sz="2400" b="0">
                <a:latin typeface="Arial Unicode MS" pitchFamily="34" charset="-128"/>
              </a:rPr>
              <a:t>For each of the causes, whatever inhibits it to generate the target effect is independent from the inhibitors of the other causes  </a:t>
            </a:r>
          </a:p>
          <a:p>
            <a:pPr marL="838200" lvl="1" indent="-381000">
              <a:spcBef>
                <a:spcPct val="20000"/>
              </a:spcBef>
              <a:buClr>
                <a:schemeClr val="tx1"/>
              </a:buClr>
              <a:buSzPct val="120000"/>
              <a:buFontTx/>
              <a:buAutoNum type="arabicPeriod"/>
            </a:pPr>
            <a:endParaRPr lang="en-US" sz="2400" b="0">
              <a:latin typeface="Arial Unicode MS" pitchFamily="34" charset="-128"/>
            </a:endParaRPr>
          </a:p>
        </p:txBody>
      </p:sp>
      <p:graphicFrame>
        <p:nvGraphicFramePr>
          <p:cNvPr id="15" name="Group 109"/>
          <p:cNvGraphicFramePr>
            <a:graphicFrameLocks noGrp="1"/>
          </p:cNvGraphicFramePr>
          <p:nvPr/>
        </p:nvGraphicFramePr>
        <p:xfrm>
          <a:off x="3786188" y="1428750"/>
          <a:ext cx="5357883" cy="2733768"/>
        </p:xfrm>
        <a:graphic>
          <a:graphicData uri="http://schemas.openxmlformats.org/drawingml/2006/table">
            <a:tbl>
              <a:tblPr/>
              <a:tblGrid>
                <a:gridCol w="928727"/>
                <a:gridCol w="544721"/>
                <a:gridCol w="736709"/>
                <a:gridCol w="1576122"/>
                <a:gridCol w="1571604"/>
              </a:tblGrid>
              <a:tr h="53035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Helvetica" pitchFamily="34" charset="0"/>
                        </a:rPr>
                        <a:t>Malaria</a:t>
                      </a:r>
                      <a:endParaRPr kumimoji="0" lang="en-US" sz="1600" b="1" i="1" u="none" strike="noStrike" cap="none" normalizeH="0" baseline="-25000" dirty="0" smtClean="0">
                        <a:ln>
                          <a:noFill/>
                        </a:ln>
                        <a:solidFill>
                          <a:schemeClr val="accent6"/>
                        </a:solidFill>
                        <a:effectLst/>
                        <a:latin typeface="Helvetica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1" i="1" u="none" strike="noStrike" cap="none" normalizeH="0" baseline="-25000" dirty="0" smtClean="0">
                        <a:ln>
                          <a:noFill/>
                        </a:ln>
                        <a:solidFill>
                          <a:schemeClr val="accent6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Helvetica" pitchFamily="34" charset="0"/>
                        </a:rPr>
                        <a:t>Flu</a:t>
                      </a:r>
                      <a:endParaRPr kumimoji="0" lang="en-US" sz="1600" b="1" i="1" u="none" strike="noStrike" cap="none" normalizeH="0" baseline="-25000" dirty="0" smtClean="0">
                        <a:ln>
                          <a:noFill/>
                        </a:ln>
                        <a:solidFill>
                          <a:schemeClr val="accent6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Helvetica" pitchFamily="34" charset="0"/>
                        </a:rPr>
                        <a:t>Cold</a:t>
                      </a:r>
                      <a:endParaRPr kumimoji="0" lang="en-US" sz="1600" b="1" i="1" u="none" strike="noStrike" cap="none" normalizeH="0" baseline="-25000" dirty="0" smtClean="0">
                        <a:ln>
                          <a:noFill/>
                        </a:ln>
                        <a:solidFill>
                          <a:schemeClr val="accent6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P(</a:t>
                      </a:r>
                      <a:r>
                        <a:rPr kumimoji="0" lang="en-US" sz="1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Helvetica" pitchFamily="34" charset="0"/>
                        </a:rPr>
                        <a:t>Fever</a:t>
                      </a:r>
                      <a:r>
                        <a:rPr kumimoji="0" lang="en-US" sz="1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=T | </a:t>
                      </a:r>
                      <a:r>
                        <a:rPr kumimoji="0" lang="en-US" sz="1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Helvetica" pitchFamily="34" charset="0"/>
                        </a:rPr>
                        <a:t>..</a:t>
                      </a:r>
                      <a:r>
                        <a:rPr kumimoji="0" lang="en-US" sz="1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)</a:t>
                      </a:r>
                      <a:endParaRPr kumimoji="0" lang="en-US" sz="1600" b="1" i="1" u="none" strike="noStrike" cap="none" normalizeH="0" baseline="-25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P(</a:t>
                      </a:r>
                      <a:r>
                        <a:rPr kumimoji="0" lang="en-US" sz="1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Helvetica" pitchFamily="34" charset="0"/>
                        </a:rPr>
                        <a:t>Fever</a:t>
                      </a:r>
                      <a:r>
                        <a:rPr kumimoji="0" lang="en-US" sz="1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=F|..)</a:t>
                      </a:r>
                      <a:endParaRPr kumimoji="0" lang="en-US" sz="1600" b="1" i="1" u="none" strike="noStrike" cap="none" normalizeH="0" baseline="-25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7653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7653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7653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7653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3044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F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3044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F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3044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F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3044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F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6698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28</a:t>
            </a: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A20D820E-30B8-4BBC-B6DD-CD32C56D774E}" type="slidenum">
              <a:rPr lang="en-US"/>
              <a:pPr>
                <a:defRPr/>
              </a:pPr>
              <a:t>16</a:t>
            </a:fld>
            <a:endParaRPr lang="en-US" dirty="0"/>
          </a:p>
        </p:txBody>
      </p:sp>
      <p:sp>
        <p:nvSpPr>
          <p:cNvPr id="14348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0"/>
            <a:ext cx="8534400" cy="685800"/>
          </a:xfrm>
        </p:spPr>
        <p:txBody>
          <a:bodyPr/>
          <a:lstStyle/>
          <a:p>
            <a:pPr eaLnBrk="1" hangingPunct="1"/>
            <a:r>
              <a:rPr lang="en-US" sz="3200" smtClean="0"/>
              <a:t>Noisy-OR: Derivations </a:t>
            </a:r>
          </a:p>
        </p:txBody>
      </p:sp>
      <p:sp>
        <p:nvSpPr>
          <p:cNvPr id="620547" name="Rectangle 3"/>
          <p:cNvSpPr>
            <a:spLocks noChangeArrowheads="1"/>
          </p:cNvSpPr>
          <p:nvPr/>
        </p:nvSpPr>
        <p:spPr bwMode="auto">
          <a:xfrm>
            <a:off x="0" y="2214563"/>
            <a:ext cx="9144000" cy="3294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838200" lvl="1" indent="-381000">
              <a:lnSpc>
                <a:spcPct val="30000"/>
              </a:lnSpc>
              <a:spcBef>
                <a:spcPct val="20000"/>
              </a:spcBef>
              <a:buClr>
                <a:schemeClr val="tx1"/>
              </a:buClr>
              <a:buSzPct val="120000"/>
              <a:buFontTx/>
              <a:buChar char="•"/>
              <a:defRPr/>
            </a:pPr>
            <a:endParaRPr lang="en-US" sz="2000" b="0" dirty="0">
              <a:latin typeface="Arial Unicode MS" pitchFamily="34" charset="-128"/>
            </a:endParaRPr>
          </a:p>
          <a:p>
            <a:pPr marL="457200" indent="-457200">
              <a:spcBef>
                <a:spcPct val="20000"/>
              </a:spcBef>
              <a:defRPr/>
            </a:pPr>
            <a:r>
              <a:rPr lang="en-US" b="0" dirty="0">
                <a:latin typeface="Arial Unicode MS" pitchFamily="34" charset="-128"/>
              </a:rPr>
              <a:t>For each of the causes, whatever inhibits it to generate the target effect is independent from the inhibitors of the other causes</a:t>
            </a:r>
          </a:p>
          <a:p>
            <a:pPr marL="381000" indent="-381000">
              <a:lnSpc>
                <a:spcPct val="130000"/>
              </a:lnSpc>
              <a:spcBef>
                <a:spcPct val="20000"/>
              </a:spcBef>
              <a:buClr>
                <a:schemeClr val="tx1"/>
              </a:buClr>
              <a:buSzPct val="120000"/>
              <a:buFontTx/>
              <a:buChar char="•"/>
              <a:defRPr/>
            </a:pPr>
            <a:r>
              <a:rPr lang="en-US" sz="2400" b="0" dirty="0">
                <a:latin typeface="Arial Unicode MS" pitchFamily="34" charset="-128"/>
              </a:rPr>
              <a:t>Independent Probability of failure </a:t>
            </a:r>
            <a:r>
              <a:rPr lang="en-US" b="0" i="1" dirty="0" err="1">
                <a:solidFill>
                  <a:schemeClr val="accent6"/>
                </a:solidFill>
                <a:latin typeface="Arial Unicode MS" pitchFamily="34" charset="-128"/>
              </a:rPr>
              <a:t>q</a:t>
            </a:r>
            <a:r>
              <a:rPr lang="en-US" b="0" i="1" baseline="-25000" dirty="0" err="1">
                <a:solidFill>
                  <a:schemeClr val="accent6"/>
                </a:solidFill>
                <a:latin typeface="Arial Unicode MS" pitchFamily="34" charset="-128"/>
              </a:rPr>
              <a:t>i</a:t>
            </a:r>
            <a:r>
              <a:rPr lang="en-US" sz="2400" b="0" dirty="0">
                <a:solidFill>
                  <a:schemeClr val="accent6"/>
                </a:solidFill>
                <a:latin typeface="Arial Unicode MS" pitchFamily="34" charset="-128"/>
              </a:rPr>
              <a:t> </a:t>
            </a:r>
            <a:r>
              <a:rPr lang="en-US" sz="2400" b="0" dirty="0">
                <a:latin typeface="Arial Unicode MS" pitchFamily="34" charset="-128"/>
              </a:rPr>
              <a:t>for each cause alone: </a:t>
            </a:r>
          </a:p>
          <a:p>
            <a:pPr marL="381000" indent="-381000">
              <a:lnSpc>
                <a:spcPct val="130000"/>
              </a:lnSpc>
              <a:spcBef>
                <a:spcPct val="20000"/>
              </a:spcBef>
              <a:buClr>
                <a:schemeClr val="tx1"/>
              </a:buClr>
              <a:buSzPct val="120000"/>
              <a:buFontTx/>
              <a:buChar char="•"/>
              <a:defRPr/>
            </a:pPr>
            <a:r>
              <a:rPr lang="en-US" sz="2400" b="0" dirty="0">
                <a:latin typeface="Arial Unicode MS" pitchFamily="34" charset="-128"/>
              </a:rPr>
              <a:t>P(</a:t>
            </a:r>
            <a:r>
              <a:rPr lang="en-US" sz="2400" b="0" dirty="0">
                <a:latin typeface="Arial Unicode MS" pitchFamily="34" charset="-128"/>
                <a:cs typeface="Times New Roman" pitchFamily="18" charset="0"/>
              </a:rPr>
              <a:t>Effect=F | </a:t>
            </a:r>
            <a:r>
              <a:rPr lang="en-US" sz="2400" b="0" dirty="0" err="1">
                <a:latin typeface="Arial Unicode MS" pitchFamily="34" charset="-128"/>
              </a:rPr>
              <a:t>C</a:t>
            </a:r>
            <a:r>
              <a:rPr lang="en-US" sz="2400" b="0" baseline="-25000" dirty="0" err="1">
                <a:latin typeface="Arial Unicode MS" pitchFamily="34" charset="-128"/>
              </a:rPr>
              <a:t>i</a:t>
            </a:r>
            <a:r>
              <a:rPr lang="en-US" sz="2400" b="0" baseline="-25000" dirty="0">
                <a:latin typeface="Arial Unicode MS" pitchFamily="34" charset="-128"/>
              </a:rPr>
              <a:t> </a:t>
            </a:r>
            <a:r>
              <a:rPr lang="en-US" sz="2400" b="0" dirty="0">
                <a:latin typeface="Arial Unicode MS" pitchFamily="34" charset="-128"/>
              </a:rPr>
              <a:t>= T, </a:t>
            </a:r>
            <a:r>
              <a:rPr lang="en-US" sz="2400" b="0" i="1" dirty="0">
                <a:latin typeface="Arial Unicode MS" pitchFamily="34" charset="-128"/>
              </a:rPr>
              <a:t>and no other causes</a:t>
            </a:r>
            <a:r>
              <a:rPr lang="en-US" sz="2400" b="0" dirty="0">
                <a:latin typeface="Arial Unicode MS" pitchFamily="34" charset="-128"/>
              </a:rPr>
              <a:t>) = </a:t>
            </a:r>
            <a:r>
              <a:rPr lang="en-US" b="0" i="1" dirty="0" err="1">
                <a:solidFill>
                  <a:schemeClr val="accent6"/>
                </a:solidFill>
                <a:latin typeface="Arial Unicode MS" pitchFamily="34" charset="-128"/>
              </a:rPr>
              <a:t>q</a:t>
            </a:r>
            <a:r>
              <a:rPr lang="en-US" b="0" i="1" baseline="-25000" dirty="0" err="1">
                <a:solidFill>
                  <a:schemeClr val="accent6"/>
                </a:solidFill>
                <a:latin typeface="Arial Unicode MS" pitchFamily="34" charset="-128"/>
              </a:rPr>
              <a:t>i</a:t>
            </a:r>
            <a:endParaRPr lang="en-US" sz="2400" b="0" i="1" dirty="0">
              <a:solidFill>
                <a:schemeClr val="accent6"/>
              </a:solidFill>
              <a:latin typeface="Arial Unicode MS" pitchFamily="34" charset="-128"/>
            </a:endParaRPr>
          </a:p>
          <a:p>
            <a:pPr marL="381000" indent="-381000">
              <a:lnSpc>
                <a:spcPct val="130000"/>
              </a:lnSpc>
              <a:spcBef>
                <a:spcPct val="20000"/>
              </a:spcBef>
              <a:buClr>
                <a:schemeClr val="tx1"/>
              </a:buClr>
              <a:buSzPct val="120000"/>
              <a:buFontTx/>
              <a:buChar char="•"/>
              <a:defRPr/>
            </a:pPr>
            <a:r>
              <a:rPr lang="en-US" sz="2400" b="0" dirty="0">
                <a:latin typeface="Arial Unicode MS" pitchFamily="34" charset="-128"/>
              </a:rPr>
              <a:t>P(</a:t>
            </a:r>
            <a:r>
              <a:rPr lang="en-US" sz="2400" b="0" dirty="0">
                <a:latin typeface="Arial Unicode MS" pitchFamily="34" charset="-128"/>
                <a:cs typeface="Times New Roman" pitchFamily="18" charset="0"/>
              </a:rPr>
              <a:t>Effect=F | </a:t>
            </a:r>
            <a:r>
              <a:rPr lang="en-US" sz="2400" b="0" dirty="0">
                <a:latin typeface="Arial Unicode MS" pitchFamily="34" charset="-128"/>
              </a:rPr>
              <a:t>C</a:t>
            </a:r>
            <a:r>
              <a:rPr lang="en-US" sz="2400" b="0" baseline="-25000" dirty="0">
                <a:latin typeface="Arial Unicode MS" pitchFamily="34" charset="-128"/>
              </a:rPr>
              <a:t>1 </a:t>
            </a:r>
            <a:r>
              <a:rPr lang="en-US" sz="2400" b="0" dirty="0">
                <a:latin typeface="Arial Unicode MS" pitchFamily="34" charset="-128"/>
              </a:rPr>
              <a:t>= T,.. </a:t>
            </a:r>
            <a:r>
              <a:rPr lang="en-US" sz="2400" b="0" dirty="0" err="1">
                <a:latin typeface="Arial Unicode MS" pitchFamily="34" charset="-128"/>
              </a:rPr>
              <a:t>C</a:t>
            </a:r>
            <a:r>
              <a:rPr lang="en-US" sz="2400" b="0" baseline="-25000" dirty="0" err="1">
                <a:latin typeface="Arial Unicode MS" pitchFamily="34" charset="-128"/>
              </a:rPr>
              <a:t>j</a:t>
            </a:r>
            <a:r>
              <a:rPr lang="en-US" sz="2400" b="0" dirty="0">
                <a:latin typeface="Arial Unicode MS" pitchFamily="34" charset="-128"/>
              </a:rPr>
              <a:t> = T, C</a:t>
            </a:r>
            <a:r>
              <a:rPr lang="en-US" sz="2400" b="0" baseline="-25000" dirty="0">
                <a:latin typeface="Arial Unicode MS" pitchFamily="34" charset="-128"/>
              </a:rPr>
              <a:t>j+1</a:t>
            </a:r>
            <a:r>
              <a:rPr lang="en-US" sz="2400" b="0" dirty="0">
                <a:latin typeface="Arial Unicode MS" pitchFamily="34" charset="-128"/>
              </a:rPr>
              <a:t> = F,., C</a:t>
            </a:r>
            <a:r>
              <a:rPr lang="en-US" sz="2400" b="0" baseline="-25000" dirty="0">
                <a:latin typeface="Arial Unicode MS" pitchFamily="34" charset="-128"/>
              </a:rPr>
              <a:t>k</a:t>
            </a:r>
            <a:r>
              <a:rPr lang="en-US" sz="2400" b="0" dirty="0">
                <a:latin typeface="Arial Unicode MS" pitchFamily="34" charset="-128"/>
              </a:rPr>
              <a:t> = F)=</a:t>
            </a:r>
            <a:endParaRPr lang="en-US" sz="2400" b="0" dirty="0">
              <a:latin typeface=""/>
            </a:endParaRPr>
          </a:p>
          <a:p>
            <a:pPr marL="381000" indent="-381000">
              <a:lnSpc>
                <a:spcPct val="130000"/>
              </a:lnSpc>
              <a:spcBef>
                <a:spcPct val="20000"/>
              </a:spcBef>
              <a:buClr>
                <a:schemeClr val="tx1"/>
              </a:buClr>
              <a:buSzPct val="120000"/>
              <a:buFontTx/>
              <a:buChar char="•"/>
              <a:defRPr/>
            </a:pPr>
            <a:r>
              <a:rPr lang="en-US" sz="2400" b="0" dirty="0">
                <a:latin typeface="Arial Unicode MS" pitchFamily="34" charset="-128"/>
              </a:rPr>
              <a:t>P(Effect=T | C</a:t>
            </a:r>
            <a:r>
              <a:rPr lang="en-US" sz="2400" b="0" baseline="-25000" dirty="0">
                <a:latin typeface="Arial Unicode MS" pitchFamily="34" charset="-128"/>
              </a:rPr>
              <a:t>1 </a:t>
            </a:r>
            <a:r>
              <a:rPr lang="en-US" sz="2400" b="0" dirty="0">
                <a:latin typeface="Arial Unicode MS" pitchFamily="34" charset="-128"/>
              </a:rPr>
              <a:t>= T,.. </a:t>
            </a:r>
            <a:r>
              <a:rPr lang="en-US" sz="2400" b="0" dirty="0" err="1">
                <a:latin typeface="Arial Unicode MS" pitchFamily="34" charset="-128"/>
              </a:rPr>
              <a:t>C</a:t>
            </a:r>
            <a:r>
              <a:rPr lang="en-US" sz="2400" b="0" baseline="-25000" dirty="0" err="1">
                <a:latin typeface="Arial Unicode MS" pitchFamily="34" charset="-128"/>
              </a:rPr>
              <a:t>j</a:t>
            </a:r>
            <a:r>
              <a:rPr lang="en-US" sz="2400" b="0" dirty="0">
                <a:latin typeface="Arial Unicode MS" pitchFamily="34" charset="-128"/>
              </a:rPr>
              <a:t> = T, C</a:t>
            </a:r>
            <a:r>
              <a:rPr lang="en-US" sz="2400" b="0" baseline="-25000" dirty="0">
                <a:latin typeface="Arial Unicode MS" pitchFamily="34" charset="-128"/>
              </a:rPr>
              <a:t>j+1</a:t>
            </a:r>
            <a:r>
              <a:rPr lang="en-US" sz="2400" b="0" dirty="0">
                <a:latin typeface="Arial Unicode MS" pitchFamily="34" charset="-128"/>
              </a:rPr>
              <a:t> = F,., C</a:t>
            </a:r>
            <a:r>
              <a:rPr lang="en-US" sz="2400" b="0" baseline="-25000" dirty="0">
                <a:latin typeface="Arial Unicode MS" pitchFamily="34" charset="-128"/>
              </a:rPr>
              <a:t>k</a:t>
            </a:r>
            <a:r>
              <a:rPr lang="en-US" sz="2400" b="0" dirty="0">
                <a:latin typeface="Arial Unicode MS" pitchFamily="34" charset="-128"/>
              </a:rPr>
              <a:t> = F) =</a:t>
            </a:r>
            <a:endParaRPr lang="en-US" sz="2400" b="0" dirty="0">
              <a:latin typeface="Arial Unicode MS" pitchFamily="34" charset="-128"/>
              <a:cs typeface="Times New Roman" pitchFamily="18" charset="0"/>
            </a:endParaRPr>
          </a:p>
          <a:p>
            <a:pPr marL="838200" lvl="1" indent="-381000">
              <a:spcBef>
                <a:spcPct val="20000"/>
              </a:spcBef>
              <a:buClr>
                <a:schemeClr val="tx1"/>
              </a:buClr>
              <a:buSzPct val="120000"/>
              <a:buFontTx/>
              <a:buChar char="•"/>
              <a:defRPr/>
            </a:pPr>
            <a:endParaRPr lang="en-US" sz="2000" b="0" dirty="0">
              <a:latin typeface="Arial Unicode MS" pitchFamily="34" charset="-128"/>
            </a:endParaRPr>
          </a:p>
        </p:txBody>
      </p:sp>
      <p:sp>
        <p:nvSpPr>
          <p:cNvPr id="14350" name="Oval 4"/>
          <p:cNvSpPr>
            <a:spLocks noChangeArrowheads="1"/>
          </p:cNvSpPr>
          <p:nvPr/>
        </p:nvSpPr>
        <p:spPr bwMode="auto">
          <a:xfrm>
            <a:off x="2268538" y="692150"/>
            <a:ext cx="1152525" cy="576263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 b="0"/>
              <a:t>C</a:t>
            </a:r>
            <a:r>
              <a:rPr lang="en-US" sz="1800" b="0" baseline="-25000"/>
              <a:t>1</a:t>
            </a:r>
          </a:p>
        </p:txBody>
      </p:sp>
      <p:sp>
        <p:nvSpPr>
          <p:cNvPr id="14351" name="Line 5"/>
          <p:cNvSpPr>
            <a:spLocks noChangeShapeType="1"/>
          </p:cNvSpPr>
          <p:nvPr/>
        </p:nvSpPr>
        <p:spPr bwMode="auto">
          <a:xfrm>
            <a:off x="2844800" y="1268413"/>
            <a:ext cx="1079500" cy="7921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4352" name="Oval 6"/>
          <p:cNvSpPr>
            <a:spLocks noChangeArrowheads="1"/>
          </p:cNvSpPr>
          <p:nvPr/>
        </p:nvSpPr>
        <p:spPr bwMode="auto">
          <a:xfrm>
            <a:off x="3929063" y="1714500"/>
            <a:ext cx="1038225" cy="665163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 b="0"/>
              <a:t>Effect</a:t>
            </a:r>
          </a:p>
        </p:txBody>
      </p:sp>
      <p:sp>
        <p:nvSpPr>
          <p:cNvPr id="14353" name="Oval 7"/>
          <p:cNvSpPr>
            <a:spLocks noChangeArrowheads="1"/>
          </p:cNvSpPr>
          <p:nvPr/>
        </p:nvSpPr>
        <p:spPr bwMode="auto">
          <a:xfrm>
            <a:off x="5437188" y="763588"/>
            <a:ext cx="1152525" cy="576262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 b="0"/>
              <a:t>C</a:t>
            </a:r>
            <a:r>
              <a:rPr lang="en-US" sz="1800" b="0" baseline="-25000"/>
              <a:t>k</a:t>
            </a:r>
          </a:p>
        </p:txBody>
      </p:sp>
      <p:sp>
        <p:nvSpPr>
          <p:cNvPr id="14354" name="Line 8"/>
          <p:cNvSpPr>
            <a:spLocks noChangeShapeType="1"/>
          </p:cNvSpPr>
          <p:nvPr/>
        </p:nvSpPr>
        <p:spPr bwMode="auto">
          <a:xfrm flipH="1">
            <a:off x="4860925" y="1339850"/>
            <a:ext cx="936625" cy="7064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4355" name="Line 9"/>
          <p:cNvSpPr>
            <a:spLocks noChangeShapeType="1"/>
          </p:cNvSpPr>
          <p:nvPr/>
        </p:nvSpPr>
        <p:spPr bwMode="auto">
          <a:xfrm>
            <a:off x="3714750" y="928688"/>
            <a:ext cx="576263" cy="7921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4356" name="Line 10"/>
          <p:cNvSpPr>
            <a:spLocks noChangeShapeType="1"/>
          </p:cNvSpPr>
          <p:nvPr/>
        </p:nvSpPr>
        <p:spPr bwMode="auto">
          <a:xfrm flipH="1">
            <a:off x="4643438" y="857250"/>
            <a:ext cx="215900" cy="863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05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05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05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05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28</a:t>
            </a:r>
          </a:p>
        </p:txBody>
      </p:sp>
      <p:sp>
        <p:nvSpPr>
          <p:cNvPr id="2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F5ADFBFA-B0BD-429A-B794-62E8E7CCFB82}" type="slidenum">
              <a:rPr lang="en-US"/>
              <a:pPr>
                <a:defRPr/>
              </a:pPr>
              <a:t>17</a:t>
            </a:fld>
            <a:endParaRPr lang="en-US"/>
          </a:p>
        </p:txBody>
      </p:sp>
      <p:sp>
        <p:nvSpPr>
          <p:cNvPr id="15401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0"/>
            <a:ext cx="8534400" cy="685800"/>
          </a:xfrm>
        </p:spPr>
        <p:txBody>
          <a:bodyPr/>
          <a:lstStyle/>
          <a:p>
            <a:pPr eaLnBrk="1" hangingPunct="1"/>
            <a:r>
              <a:rPr lang="en-US" sz="3200" smtClean="0"/>
              <a:t>Noisy-OR: Example</a:t>
            </a:r>
          </a:p>
        </p:txBody>
      </p:sp>
      <p:sp>
        <p:nvSpPr>
          <p:cNvPr id="622595" name="Rectangle 3"/>
          <p:cNvSpPr>
            <a:spLocks noChangeArrowheads="1"/>
          </p:cNvSpPr>
          <p:nvPr/>
        </p:nvSpPr>
        <p:spPr bwMode="auto">
          <a:xfrm>
            <a:off x="179388" y="549275"/>
            <a:ext cx="8497887" cy="1439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457200" indent="-457200">
              <a:spcBef>
                <a:spcPct val="20000"/>
              </a:spcBef>
              <a:defRPr/>
            </a:pPr>
            <a:r>
              <a:rPr lang="en-US" sz="2000" b="0" dirty="0">
                <a:latin typeface="+mj-lt"/>
              </a:rPr>
              <a:t>P(</a:t>
            </a:r>
            <a:r>
              <a:rPr lang="en-US" sz="2000" b="0" dirty="0">
                <a:latin typeface="+mj-lt"/>
                <a:cs typeface="Times New Roman" pitchFamily="18" charset="0"/>
              </a:rPr>
              <a:t>Fever=F| Cold=T, Flu=F</a:t>
            </a:r>
            <a:r>
              <a:rPr lang="en-US" sz="2000" b="0" dirty="0">
                <a:latin typeface="+mj-lt"/>
              </a:rPr>
              <a:t>, </a:t>
            </a:r>
            <a:r>
              <a:rPr lang="en-US" sz="2000" b="0" dirty="0">
                <a:latin typeface="+mj-lt"/>
                <a:cs typeface="Times New Roman" pitchFamily="18" charset="0"/>
              </a:rPr>
              <a:t>Malaria=F</a:t>
            </a:r>
            <a:r>
              <a:rPr lang="en-US" sz="2000" b="0" dirty="0">
                <a:latin typeface="+mj-lt"/>
              </a:rPr>
              <a:t>) = 0.6</a:t>
            </a:r>
          </a:p>
          <a:p>
            <a:pPr marL="457200" indent="-457200">
              <a:spcBef>
                <a:spcPct val="20000"/>
              </a:spcBef>
              <a:defRPr/>
            </a:pPr>
            <a:r>
              <a:rPr lang="en-US" sz="2000" b="0" dirty="0">
                <a:latin typeface="+mj-lt"/>
              </a:rPr>
              <a:t>P(</a:t>
            </a:r>
            <a:r>
              <a:rPr lang="en-US" sz="2000" b="0" dirty="0">
                <a:latin typeface="+mj-lt"/>
                <a:cs typeface="Times New Roman" pitchFamily="18" charset="0"/>
              </a:rPr>
              <a:t>Fever=F| Cold=F, Flu=T</a:t>
            </a:r>
            <a:r>
              <a:rPr lang="en-US" sz="2000" b="0" dirty="0">
                <a:latin typeface="+mj-lt"/>
              </a:rPr>
              <a:t>, </a:t>
            </a:r>
            <a:r>
              <a:rPr lang="en-US" sz="2000" b="0" dirty="0">
                <a:latin typeface="+mj-lt"/>
                <a:cs typeface="Times New Roman" pitchFamily="18" charset="0"/>
              </a:rPr>
              <a:t>Malaria=F</a:t>
            </a:r>
            <a:r>
              <a:rPr lang="en-US" sz="2000" b="0" dirty="0">
                <a:latin typeface="+mj-lt"/>
              </a:rPr>
              <a:t>) </a:t>
            </a:r>
            <a:r>
              <a:rPr lang="en-US" sz="2000" b="0" dirty="0">
                <a:latin typeface="Arial Unicode MS" pitchFamily="34" charset="-128"/>
              </a:rPr>
              <a:t>= </a:t>
            </a:r>
            <a:r>
              <a:rPr lang="en-US" sz="2000" b="0" dirty="0">
                <a:latin typeface=""/>
              </a:rPr>
              <a:t>0.2</a:t>
            </a:r>
            <a:endParaRPr lang="en-US" sz="2000" b="0" baseline="-25000" dirty="0">
              <a:latin typeface="Arial Unicode MS" pitchFamily="34" charset="-128"/>
            </a:endParaRPr>
          </a:p>
          <a:p>
            <a:pPr marL="457200" indent="-457200">
              <a:spcBef>
                <a:spcPct val="20000"/>
              </a:spcBef>
              <a:defRPr/>
            </a:pPr>
            <a:r>
              <a:rPr lang="en-US" sz="2000" b="0" dirty="0">
                <a:latin typeface="+mj-lt"/>
              </a:rPr>
              <a:t>P(</a:t>
            </a:r>
            <a:r>
              <a:rPr lang="en-US" sz="2000" b="0" dirty="0">
                <a:latin typeface="+mj-lt"/>
                <a:cs typeface="Times New Roman" pitchFamily="18" charset="0"/>
              </a:rPr>
              <a:t>Fever=F| Cold=F, Flu=F</a:t>
            </a:r>
            <a:r>
              <a:rPr lang="en-US" sz="2000" b="0" dirty="0">
                <a:latin typeface="+mj-lt"/>
              </a:rPr>
              <a:t>, </a:t>
            </a:r>
            <a:r>
              <a:rPr lang="en-US" sz="2000" b="0" dirty="0">
                <a:latin typeface="+mj-lt"/>
                <a:cs typeface="Times New Roman" pitchFamily="18" charset="0"/>
              </a:rPr>
              <a:t>Malaria=T</a:t>
            </a:r>
            <a:r>
              <a:rPr lang="en-US" sz="2000" b="0" dirty="0">
                <a:latin typeface="+mj-lt"/>
              </a:rPr>
              <a:t>) </a:t>
            </a:r>
            <a:r>
              <a:rPr lang="en-US" sz="2000" b="0" dirty="0">
                <a:latin typeface="Arial Unicode MS" pitchFamily="34" charset="-128"/>
              </a:rPr>
              <a:t>= </a:t>
            </a:r>
            <a:r>
              <a:rPr lang="en-US" sz="2000" b="0" dirty="0">
                <a:latin typeface=""/>
              </a:rPr>
              <a:t>0.1</a:t>
            </a:r>
            <a:endParaRPr lang="en-US" sz="2000" b="0" baseline="-25000" dirty="0">
              <a:latin typeface="Arial Unicode MS" pitchFamily="34" charset="-128"/>
            </a:endParaRPr>
          </a:p>
          <a:p>
            <a:pPr marL="457200" indent="-457200">
              <a:spcBef>
                <a:spcPct val="20000"/>
              </a:spcBef>
              <a:defRPr/>
            </a:pPr>
            <a:endParaRPr lang="en-US" sz="2400" b="0" baseline="-25000" dirty="0">
              <a:latin typeface="Arial Unicode MS" pitchFamily="34" charset="-128"/>
            </a:endParaRPr>
          </a:p>
        </p:txBody>
      </p:sp>
      <p:sp>
        <p:nvSpPr>
          <p:cNvPr id="15403" name="Rectangle 22"/>
          <p:cNvSpPr>
            <a:spLocks noChangeArrowheads="1"/>
          </p:cNvSpPr>
          <p:nvPr/>
        </p:nvSpPr>
        <p:spPr bwMode="auto">
          <a:xfrm>
            <a:off x="0" y="1714500"/>
            <a:ext cx="9929813" cy="576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81000" indent="-381000">
              <a:lnSpc>
                <a:spcPct val="130000"/>
              </a:lnSpc>
              <a:spcBef>
                <a:spcPct val="20000"/>
              </a:spcBef>
              <a:buClr>
                <a:schemeClr val="tx1"/>
              </a:buClr>
              <a:buSzPct val="120000"/>
              <a:buFontTx/>
              <a:buChar char="•"/>
            </a:pPr>
            <a:r>
              <a:rPr lang="en-US" sz="2400" b="0">
                <a:latin typeface="Arial Unicode MS" pitchFamily="34" charset="-128"/>
              </a:rPr>
              <a:t>P(</a:t>
            </a:r>
            <a:r>
              <a:rPr lang="en-US" sz="2400" b="0">
                <a:latin typeface="Arial Unicode MS" pitchFamily="34" charset="-128"/>
                <a:cs typeface="Times New Roman" pitchFamily="18" charset="0"/>
              </a:rPr>
              <a:t>Effect=F | </a:t>
            </a:r>
            <a:r>
              <a:rPr lang="en-US" sz="2400" b="0">
                <a:latin typeface="Arial Unicode MS" pitchFamily="34" charset="-128"/>
              </a:rPr>
              <a:t>C</a:t>
            </a:r>
            <a:r>
              <a:rPr lang="en-US" sz="2400" b="0" baseline="-25000">
                <a:latin typeface="Arial Unicode MS" pitchFamily="34" charset="-128"/>
              </a:rPr>
              <a:t>1 </a:t>
            </a:r>
            <a:r>
              <a:rPr lang="en-US" sz="2400" b="0">
                <a:latin typeface="Arial Unicode MS" pitchFamily="34" charset="-128"/>
              </a:rPr>
              <a:t>= T,.. C</a:t>
            </a:r>
            <a:r>
              <a:rPr lang="en-US" sz="2400" b="0" baseline="-25000">
                <a:latin typeface="Arial Unicode MS" pitchFamily="34" charset="-128"/>
              </a:rPr>
              <a:t>j</a:t>
            </a:r>
            <a:r>
              <a:rPr lang="en-US" sz="2400" b="0">
                <a:latin typeface="Arial Unicode MS" pitchFamily="34" charset="-128"/>
              </a:rPr>
              <a:t> = T, C</a:t>
            </a:r>
            <a:r>
              <a:rPr lang="en-US" sz="2400" b="0" baseline="-25000">
                <a:latin typeface="Arial Unicode MS" pitchFamily="34" charset="-128"/>
              </a:rPr>
              <a:t>j+1</a:t>
            </a:r>
            <a:r>
              <a:rPr lang="en-US" sz="2400" b="0">
                <a:latin typeface="Arial Unicode MS" pitchFamily="34" charset="-128"/>
              </a:rPr>
              <a:t> = F,., C</a:t>
            </a:r>
            <a:r>
              <a:rPr lang="en-US" sz="2400" b="0" baseline="-25000">
                <a:latin typeface="Arial Unicode MS" pitchFamily="34" charset="-128"/>
              </a:rPr>
              <a:t>k</a:t>
            </a:r>
            <a:r>
              <a:rPr lang="en-US" sz="2400" b="0">
                <a:latin typeface="Arial Unicode MS" pitchFamily="34" charset="-128"/>
              </a:rPr>
              <a:t> = F)= </a:t>
            </a:r>
            <a:r>
              <a:rPr lang="en-US" b="0"/>
              <a:t>∏</a:t>
            </a:r>
            <a:r>
              <a:rPr lang="en-US" sz="2400" b="0" baseline="30000"/>
              <a:t>j</a:t>
            </a:r>
            <a:r>
              <a:rPr lang="en-US" sz="2400" b="0" baseline="-25000"/>
              <a:t>i=1</a:t>
            </a:r>
            <a:r>
              <a:rPr lang="en-US" sz="2400" b="0"/>
              <a:t> </a:t>
            </a:r>
            <a:r>
              <a:rPr lang="en-US" sz="2400" b="0">
                <a:latin typeface="Arial Unicode MS" pitchFamily="34" charset="-128"/>
              </a:rPr>
              <a:t>q</a:t>
            </a:r>
            <a:r>
              <a:rPr lang="en-US" sz="2400" b="0" baseline="-25000">
                <a:latin typeface="Arial Unicode MS" pitchFamily="34" charset="-128"/>
              </a:rPr>
              <a:t>i</a:t>
            </a:r>
            <a:r>
              <a:rPr lang="en-US" sz="2400" b="0">
                <a:latin typeface="Arial Unicode MS" pitchFamily="34" charset="-128"/>
              </a:rPr>
              <a:t> </a:t>
            </a:r>
          </a:p>
        </p:txBody>
      </p:sp>
      <p:sp>
        <p:nvSpPr>
          <p:cNvPr id="622616" name="Rectangle 24"/>
          <p:cNvSpPr>
            <a:spLocks noChangeArrowheads="1"/>
          </p:cNvSpPr>
          <p:nvPr/>
        </p:nvSpPr>
        <p:spPr bwMode="auto">
          <a:xfrm>
            <a:off x="5429250" y="500063"/>
            <a:ext cx="4392613" cy="1146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57200" indent="-457200">
              <a:spcBef>
                <a:spcPct val="20000"/>
              </a:spcBef>
            </a:pPr>
            <a:r>
              <a:rPr lang="en-US" sz="2400" b="0">
                <a:solidFill>
                  <a:schemeClr val="accent2"/>
                </a:solidFill>
                <a:latin typeface="Arial Unicode MS" pitchFamily="34" charset="-128"/>
              </a:rPr>
              <a:t>Model of internal medicine</a:t>
            </a:r>
          </a:p>
          <a:p>
            <a:pPr marL="457200" indent="-457200">
              <a:spcBef>
                <a:spcPct val="20000"/>
              </a:spcBef>
            </a:pPr>
            <a:r>
              <a:rPr lang="en-US" sz="2400" b="0">
                <a:solidFill>
                  <a:schemeClr val="accent2"/>
                </a:solidFill>
                <a:latin typeface="Arial Unicode MS" pitchFamily="34" charset="-128"/>
              </a:rPr>
              <a:t>133,931,430 </a:t>
            </a:r>
            <a:r>
              <a:rPr lang="en-US" sz="2400" b="0">
                <a:solidFill>
                  <a:schemeClr val="accent2"/>
                </a:solidFill>
                <a:latin typeface="Arial Unicode MS" pitchFamily="34" charset="-128"/>
                <a:sym typeface="Wingdings" pitchFamily="2" charset="2"/>
              </a:rPr>
              <a:t> 8,254</a:t>
            </a:r>
            <a:endParaRPr lang="en-US" sz="2400" b="0">
              <a:solidFill>
                <a:schemeClr val="accent2"/>
              </a:solidFill>
              <a:latin typeface="Arial Unicode MS" pitchFamily="34" charset="-128"/>
            </a:endParaRPr>
          </a:p>
          <a:p>
            <a:pPr marL="457200" indent="-457200">
              <a:spcBef>
                <a:spcPct val="20000"/>
              </a:spcBef>
            </a:pPr>
            <a:endParaRPr lang="en-US" sz="2400" b="0">
              <a:solidFill>
                <a:schemeClr val="accent2"/>
              </a:solidFill>
              <a:latin typeface="Arial Unicode MS" pitchFamily="34" charset="-128"/>
            </a:endParaRPr>
          </a:p>
        </p:txBody>
      </p:sp>
      <p:graphicFrame>
        <p:nvGraphicFramePr>
          <p:cNvPr id="26" name="Group 109"/>
          <p:cNvGraphicFramePr>
            <a:graphicFrameLocks noGrp="1"/>
          </p:cNvGraphicFramePr>
          <p:nvPr/>
        </p:nvGraphicFramePr>
        <p:xfrm>
          <a:off x="0" y="2357438"/>
          <a:ext cx="8929718" cy="3881438"/>
        </p:xfrm>
        <a:graphic>
          <a:graphicData uri="http://schemas.openxmlformats.org/drawingml/2006/table">
            <a:tbl>
              <a:tblPr/>
              <a:tblGrid>
                <a:gridCol w="1357317"/>
                <a:gridCol w="1000128"/>
                <a:gridCol w="1214442"/>
                <a:gridCol w="2357445"/>
                <a:gridCol w="3000386"/>
              </a:tblGrid>
              <a:tr h="71151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Helvetica" pitchFamily="34" charset="0"/>
                        </a:rPr>
                        <a:t>Malaria</a:t>
                      </a:r>
                      <a:endParaRPr kumimoji="0" lang="en-US" sz="2000" b="1" i="1" u="none" strike="noStrike" cap="none" normalizeH="0" baseline="-25000" dirty="0" smtClean="0">
                        <a:ln>
                          <a:noFill/>
                        </a:ln>
                        <a:solidFill>
                          <a:schemeClr val="accent6"/>
                        </a:solidFill>
                        <a:effectLst/>
                        <a:latin typeface="Helvetica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1" u="none" strike="noStrike" cap="none" normalizeH="0" baseline="-25000" dirty="0" smtClean="0">
                        <a:ln>
                          <a:noFill/>
                        </a:ln>
                        <a:solidFill>
                          <a:schemeClr val="accent6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Helvetica" pitchFamily="34" charset="0"/>
                        </a:rPr>
                        <a:t>Flu</a:t>
                      </a:r>
                      <a:endParaRPr kumimoji="0" lang="en-US" sz="2000" b="1" i="1" u="none" strike="noStrike" cap="none" normalizeH="0" baseline="-25000" dirty="0" smtClean="0">
                        <a:ln>
                          <a:noFill/>
                        </a:ln>
                        <a:solidFill>
                          <a:schemeClr val="accent6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Helvetica" pitchFamily="34" charset="0"/>
                        </a:rPr>
                        <a:t>Cold</a:t>
                      </a:r>
                      <a:endParaRPr kumimoji="0" lang="en-US" sz="2000" b="1" i="1" u="none" strike="noStrike" cap="none" normalizeH="0" baseline="-25000" dirty="0" smtClean="0">
                        <a:ln>
                          <a:noFill/>
                        </a:ln>
                        <a:solidFill>
                          <a:schemeClr val="accent6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P(</a:t>
                      </a:r>
                      <a:r>
                        <a:rPr kumimoji="0" lang="en-US" sz="20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Helvetica" pitchFamily="34" charset="0"/>
                        </a:rPr>
                        <a:t>Fever</a:t>
                      </a:r>
                      <a:r>
                        <a:rPr kumimoji="0" lang="en-US" sz="20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=T | </a:t>
                      </a:r>
                      <a:r>
                        <a:rPr kumimoji="0" lang="en-US" sz="20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Helvetica" pitchFamily="34" charset="0"/>
                        </a:rPr>
                        <a:t>..</a:t>
                      </a:r>
                      <a:r>
                        <a:rPr kumimoji="0" lang="en-US" sz="20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)</a:t>
                      </a:r>
                      <a:endParaRPr kumimoji="0" lang="en-US" sz="2000" b="1" i="1" u="none" strike="noStrike" cap="none" normalizeH="0" baseline="-25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P(</a:t>
                      </a:r>
                      <a:r>
                        <a:rPr kumimoji="0" lang="en-US" sz="20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Helvetica" pitchFamily="34" charset="0"/>
                        </a:rPr>
                        <a:t>Fever</a:t>
                      </a:r>
                      <a:r>
                        <a:rPr kumimoji="0" lang="en-US" sz="20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=F|..)</a:t>
                      </a:r>
                      <a:endParaRPr kumimoji="0" lang="en-US" sz="2000" b="1" i="1" u="none" strike="noStrike" cap="none" normalizeH="0" baseline="-25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9367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/>
                        <a:t>0.1</a:t>
                      </a:r>
                      <a:r>
                        <a:rPr lang="en-US" sz="2000" b="0" baseline="0" dirty="0" smtClean="0"/>
                        <a:t> x 0.2 x 0.6 </a:t>
                      </a:r>
                      <a:r>
                        <a:rPr lang="en-US" sz="2000" b="1" baseline="0" dirty="0" smtClean="0"/>
                        <a:t>= 0.012</a:t>
                      </a:r>
                      <a:endParaRPr lang="en-US" sz="2000" b="1" dirty="0"/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7719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/>
                        <a:t>0.2 x 0.1 </a:t>
                      </a:r>
                      <a:r>
                        <a:rPr lang="en-US" sz="2000" b="1" dirty="0" smtClean="0"/>
                        <a:t>= 0.02</a:t>
                      </a:r>
                      <a:endParaRPr lang="en-US" sz="2000" b="1" dirty="0"/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7719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/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/>
                        <a:t>0.6 x 0.1</a:t>
                      </a:r>
                      <a:r>
                        <a:rPr lang="en-US" sz="2000" b="1" dirty="0" smtClean="0"/>
                        <a:t>=0.06</a:t>
                      </a:r>
                      <a:endParaRPr lang="en-US" sz="2000" b="1" dirty="0"/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7719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F0"/>
                          </a:solidFill>
                        </a:rPr>
                        <a:t>0.9</a:t>
                      </a:r>
                      <a:endParaRPr lang="en-US" sz="2000" b="1" dirty="0">
                        <a:solidFill>
                          <a:srgbClr val="00B0F0"/>
                        </a:solidFill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F0"/>
                          </a:solidFill>
                        </a:rPr>
                        <a:t>0.1</a:t>
                      </a:r>
                      <a:endParaRPr lang="en-US" sz="2000" b="1" dirty="0">
                        <a:solidFill>
                          <a:srgbClr val="00B0F0"/>
                        </a:solidFill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7719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F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B0F0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0.2 x 0.6 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= 0.12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7719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F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latin typeface="Helvetica" pitchFamily="34" charset="0"/>
                        </a:rPr>
                        <a:t>0.8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latin typeface="Helvetica" pitchFamily="34" charset="0"/>
                        </a:rPr>
                        <a:t>0.2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7719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F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latin typeface="Helvetica" pitchFamily="34" charset="0"/>
                        </a:rPr>
                        <a:t>0.4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latin typeface="Helvetica" pitchFamily="34" charset="0"/>
                        </a:rPr>
                        <a:t>0.6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7719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F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1.0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5467" name="Rectangle 3"/>
          <p:cNvSpPr>
            <a:spLocks noChangeArrowheads="1"/>
          </p:cNvSpPr>
          <p:nvPr/>
        </p:nvSpPr>
        <p:spPr bwMode="auto">
          <a:xfrm>
            <a:off x="0" y="6192838"/>
            <a:ext cx="8786813" cy="66516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838200" lvl="1" indent="-381000">
              <a:spcBef>
                <a:spcPct val="20000"/>
              </a:spcBef>
              <a:buClr>
                <a:schemeClr val="tx1"/>
              </a:buClr>
              <a:buSzPct val="120000"/>
              <a:buFontTx/>
              <a:buChar char="•"/>
            </a:pPr>
            <a:r>
              <a:rPr lang="en-US" b="0">
                <a:latin typeface="Arial Unicode MS" pitchFamily="34" charset="-128"/>
              </a:rPr>
              <a:t>Number of probabilities linear in …..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26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26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28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1CD6E123-07DD-4546-9CFD-EBB10AADD977}" type="slidenum">
              <a:rPr lang="en-US"/>
              <a:pPr>
                <a:defRPr/>
              </a:pPr>
              <a:t>18</a:t>
            </a:fld>
            <a:endParaRPr lang="en-US"/>
          </a:p>
        </p:txBody>
      </p:sp>
      <p:sp>
        <p:nvSpPr>
          <p:cNvPr id="2560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Lecture Overview</a:t>
            </a:r>
          </a:p>
        </p:txBody>
      </p:sp>
      <p:sp>
        <p:nvSpPr>
          <p:cNvPr id="6144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125538"/>
            <a:ext cx="8462962" cy="4803775"/>
          </a:xfrm>
        </p:spPr>
        <p:txBody>
          <a:bodyPr/>
          <a:lstStyle/>
          <a:p>
            <a:pPr eaLnBrk="1" hangingPunct="1">
              <a:buFontTx/>
              <a:buChar char="•"/>
              <a:defRPr/>
            </a:pPr>
            <a:r>
              <a:rPr lang="en-US" sz="4000" dirty="0" smtClean="0">
                <a:solidFill>
                  <a:schemeClr val="accent3">
                    <a:lumMod val="65000"/>
                  </a:schemeClr>
                </a:solidFill>
              </a:rPr>
              <a:t>Implied Conditional Independence relations in a </a:t>
            </a:r>
            <a:r>
              <a:rPr lang="en-US" sz="4000" dirty="0" err="1" smtClean="0">
                <a:solidFill>
                  <a:schemeClr val="accent3">
                    <a:lumMod val="65000"/>
                  </a:schemeClr>
                </a:solidFill>
              </a:rPr>
              <a:t>Bnet</a:t>
            </a:r>
            <a:endParaRPr lang="en-US" sz="4000" dirty="0" smtClean="0">
              <a:solidFill>
                <a:schemeClr val="accent3">
                  <a:lumMod val="65000"/>
                </a:schemeClr>
              </a:solidFill>
            </a:endParaRPr>
          </a:p>
          <a:p>
            <a:pPr eaLnBrk="1" hangingPunct="1">
              <a:buFontTx/>
              <a:buChar char="•"/>
              <a:defRPr/>
            </a:pPr>
            <a:r>
              <a:rPr lang="en-US" sz="4000" dirty="0" smtClean="0">
                <a:solidFill>
                  <a:schemeClr val="tx2"/>
                </a:solidFill>
              </a:rPr>
              <a:t>Compactness: </a:t>
            </a:r>
            <a:r>
              <a:rPr lang="en-US" sz="4000" dirty="0" smtClean="0"/>
              <a:t>Making stronger Independence assumptions</a:t>
            </a:r>
          </a:p>
          <a:p>
            <a:pPr lvl="1" eaLnBrk="1" hangingPunct="1">
              <a:defRPr/>
            </a:pPr>
            <a:r>
              <a:rPr lang="en-US" sz="3600" dirty="0" smtClean="0">
                <a:solidFill>
                  <a:schemeClr val="accent3">
                    <a:lumMod val="65000"/>
                  </a:schemeClr>
                </a:solidFill>
              </a:rPr>
              <a:t>Representation of Compact Conditional Distributions</a:t>
            </a:r>
          </a:p>
          <a:p>
            <a:pPr lvl="1" eaLnBrk="1" hangingPunct="1">
              <a:defRPr/>
            </a:pPr>
            <a:r>
              <a:rPr lang="en-US" sz="3600" b="1" dirty="0" smtClean="0">
                <a:solidFill>
                  <a:schemeClr val="tx2"/>
                </a:solidFill>
              </a:rPr>
              <a:t>Network structure ( Naïve Bayesian Classifier)</a:t>
            </a:r>
          </a:p>
          <a:p>
            <a:pPr eaLnBrk="1" hangingPunct="1">
              <a:buFontTx/>
              <a:buChar char="•"/>
              <a:defRPr/>
            </a:pPr>
            <a:endParaRPr lang="en-US" sz="4000" dirty="0" smtClean="0">
              <a:solidFill>
                <a:schemeClr val="bg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3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 lIns="90000" tIns="46800" rIns="90000" bIns="46800"/>
          <a:lstStyle/>
          <a:p>
            <a:pPr defTabSz="457200" eaLnBrk="1" hangingPunct="1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b="0" smtClean="0"/>
              <a:t>Naïve Bayesian Classifier</a:t>
            </a:r>
          </a:p>
        </p:txBody>
      </p:sp>
      <p:sp>
        <p:nvSpPr>
          <p:cNvPr id="16394" name="Rectangle 3"/>
          <p:cNvSpPr>
            <a:spLocks noChangeArrowheads="1"/>
          </p:cNvSpPr>
          <p:nvPr/>
        </p:nvSpPr>
        <p:spPr bwMode="auto">
          <a:xfrm>
            <a:off x="0" y="908050"/>
            <a:ext cx="8964613" cy="6477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marL="342900" indent="-342900">
              <a:spcBef>
                <a:spcPct val="20000"/>
              </a:spcBef>
            </a:pPr>
            <a:endParaRPr lang="en-US" b="0">
              <a:latin typeface="Arial Unicode MS" pitchFamily="34" charset="-128"/>
              <a:cs typeface="Times New Roman" pitchFamily="18" charset="0"/>
            </a:endParaRPr>
          </a:p>
        </p:txBody>
      </p:sp>
      <p:sp>
        <p:nvSpPr>
          <p:cNvPr id="645124" name="Rectangle 4"/>
          <p:cNvSpPr>
            <a:spLocks noChangeArrowheads="1"/>
          </p:cNvSpPr>
          <p:nvPr/>
        </p:nvSpPr>
        <p:spPr bwMode="auto">
          <a:xfrm>
            <a:off x="179388" y="908050"/>
            <a:ext cx="8964612" cy="15922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/>
          <a:lstStyle/>
          <a:p>
            <a:pPr marL="342900" indent="-342900">
              <a:spcBef>
                <a:spcPct val="20000"/>
              </a:spcBef>
              <a:defRPr/>
            </a:pPr>
            <a:r>
              <a:rPr lang="en-GB" b="0" dirty="0">
                <a:solidFill>
                  <a:schemeClr val="tx2"/>
                </a:solidFill>
                <a:latin typeface="Arial Unicode MS" pitchFamily="34" charset="-128"/>
              </a:rPr>
              <a:t>A</a:t>
            </a:r>
            <a:r>
              <a:rPr lang="en-GB" b="0" dirty="0">
                <a:solidFill>
                  <a:schemeClr val="accent2"/>
                </a:solidFill>
                <a:latin typeface="Arial Unicode MS" pitchFamily="34" charset="-128"/>
              </a:rPr>
              <a:t> </a:t>
            </a:r>
            <a:r>
              <a:rPr lang="en-GB" b="0" dirty="0">
                <a:latin typeface="Arial Unicode MS" pitchFamily="34" charset="-128"/>
              </a:rPr>
              <a:t>very simple and successful </a:t>
            </a:r>
            <a:r>
              <a:rPr lang="en-GB" b="0" dirty="0" err="1">
                <a:latin typeface="Arial Unicode MS" pitchFamily="34" charset="-128"/>
              </a:rPr>
              <a:t>Bnets</a:t>
            </a:r>
            <a:r>
              <a:rPr lang="en-GB" b="0" dirty="0">
                <a:latin typeface="Arial Unicode MS" pitchFamily="34" charset="-128"/>
              </a:rPr>
              <a:t> that allow to classify </a:t>
            </a:r>
            <a:r>
              <a:rPr lang="en-GB" b="0" dirty="0">
                <a:solidFill>
                  <a:schemeClr val="accent6"/>
                </a:solidFill>
                <a:latin typeface="Arial Unicode MS" pitchFamily="34" charset="-128"/>
              </a:rPr>
              <a:t>entities</a:t>
            </a:r>
            <a:r>
              <a:rPr lang="en-GB" b="0" dirty="0">
                <a:latin typeface="Arial Unicode MS" pitchFamily="34" charset="-128"/>
              </a:rPr>
              <a:t> in a </a:t>
            </a:r>
            <a:r>
              <a:rPr lang="en-GB" b="0" dirty="0">
                <a:solidFill>
                  <a:schemeClr val="accent6"/>
                </a:solidFill>
                <a:latin typeface="Arial Unicode MS" pitchFamily="34" charset="-128"/>
              </a:rPr>
              <a:t>set of classes  </a:t>
            </a:r>
            <a:r>
              <a:rPr lang="en-GB" b="0" dirty="0">
                <a:latin typeface="Arial Unicode MS" pitchFamily="34" charset="-128"/>
              </a:rPr>
              <a:t>C, given a </a:t>
            </a:r>
            <a:r>
              <a:rPr lang="en-GB" b="0" dirty="0">
                <a:solidFill>
                  <a:schemeClr val="accent6"/>
                </a:solidFill>
                <a:latin typeface="Arial Unicode MS" pitchFamily="34" charset="-128"/>
              </a:rPr>
              <a:t>set of attributes</a:t>
            </a:r>
          </a:p>
        </p:txBody>
      </p:sp>
      <p:sp>
        <p:nvSpPr>
          <p:cNvPr id="15" name="Rectangle 4"/>
          <p:cNvSpPr>
            <a:spLocks noChangeArrowheads="1"/>
          </p:cNvSpPr>
          <p:nvPr/>
        </p:nvSpPr>
        <p:spPr bwMode="auto">
          <a:xfrm>
            <a:off x="179388" y="2286000"/>
            <a:ext cx="8964612" cy="23066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/>
          <a:lstStyle/>
          <a:p>
            <a:pPr marL="342900" indent="-342900">
              <a:spcBef>
                <a:spcPct val="20000"/>
              </a:spcBef>
              <a:defRPr/>
            </a:pPr>
            <a:r>
              <a:rPr lang="en-GB" dirty="0">
                <a:solidFill>
                  <a:schemeClr val="tx2"/>
                </a:solidFill>
                <a:latin typeface="Arial Unicode MS" pitchFamily="34" charset="-128"/>
              </a:rPr>
              <a:t>Example: </a:t>
            </a: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GB" b="0" dirty="0">
                <a:solidFill>
                  <a:schemeClr val="tx2"/>
                </a:solidFill>
                <a:latin typeface="Arial Unicode MS" pitchFamily="34" charset="-128"/>
              </a:rPr>
              <a:t>Determine whether an </a:t>
            </a:r>
            <a:r>
              <a:rPr lang="en-GB" b="0" dirty="0">
                <a:solidFill>
                  <a:schemeClr val="accent6"/>
                </a:solidFill>
                <a:latin typeface="Arial Unicode MS" pitchFamily="34" charset="-128"/>
              </a:rPr>
              <a:t>email</a:t>
            </a:r>
            <a:r>
              <a:rPr lang="en-GB" b="0" dirty="0">
                <a:solidFill>
                  <a:schemeClr val="tx2"/>
                </a:solidFill>
                <a:latin typeface="Arial Unicode MS" pitchFamily="34" charset="-128"/>
              </a:rPr>
              <a:t> is spam (only two classes spam=T and spam=F)</a:t>
            </a: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GB" b="0" dirty="0">
                <a:solidFill>
                  <a:schemeClr val="tx2"/>
                </a:solidFill>
                <a:latin typeface="Arial Unicode MS" pitchFamily="34" charset="-128"/>
                <a:cs typeface="Times New Roman" pitchFamily="18" charset="0"/>
              </a:rPr>
              <a:t>Useful attributes of an email ?</a:t>
            </a:r>
            <a:endParaRPr lang="en-GB" b="0" dirty="0">
              <a:latin typeface="Arial Unicode MS" pitchFamily="34" charset="-128"/>
              <a:cs typeface="Times New Roman" pitchFamily="18" charset="0"/>
            </a:endParaRPr>
          </a:p>
        </p:txBody>
      </p:sp>
      <p:sp>
        <p:nvSpPr>
          <p:cNvPr id="16" name="Rectangle 4"/>
          <p:cNvSpPr>
            <a:spLocks noChangeArrowheads="1"/>
          </p:cNvSpPr>
          <p:nvPr/>
        </p:nvSpPr>
        <p:spPr bwMode="auto">
          <a:xfrm>
            <a:off x="0" y="4500563"/>
            <a:ext cx="9144000" cy="235743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marL="742950" lvl="1" indent="-285750">
              <a:spcBef>
                <a:spcPct val="20000"/>
              </a:spcBef>
              <a:buClr>
                <a:schemeClr val="tx1"/>
              </a:buClr>
              <a:buSzPct val="120000"/>
            </a:pPr>
            <a:r>
              <a:rPr lang="en-GB">
                <a:latin typeface="Arial Unicode MS" pitchFamily="34" charset="-128"/>
                <a:cs typeface="Times New Roman" pitchFamily="18" charset="0"/>
              </a:rPr>
              <a:t>Assumptions</a:t>
            </a:r>
          </a:p>
          <a:p>
            <a:pPr marL="742950" lvl="1" indent="-285750">
              <a:spcBef>
                <a:spcPct val="20000"/>
              </a:spcBef>
              <a:buClr>
                <a:schemeClr val="tx1"/>
              </a:buClr>
              <a:buSzPct val="120000"/>
              <a:buFontTx/>
              <a:buChar char="•"/>
            </a:pPr>
            <a:r>
              <a:rPr lang="en-GB" sz="2400" b="0">
                <a:latin typeface="Arial Unicode MS" pitchFamily="34" charset="-128"/>
                <a:cs typeface="Times New Roman" pitchFamily="18" charset="0"/>
              </a:rPr>
              <a:t>The value of each attribute depends on the classification</a:t>
            </a:r>
          </a:p>
          <a:p>
            <a:pPr marL="742950" lvl="1" indent="-285750">
              <a:spcBef>
                <a:spcPct val="20000"/>
              </a:spcBef>
              <a:buClr>
                <a:schemeClr val="tx1"/>
              </a:buClr>
              <a:buSzPct val="120000"/>
              <a:buFontTx/>
              <a:buChar char="•"/>
            </a:pPr>
            <a:r>
              <a:rPr lang="en-GB" sz="2400">
                <a:latin typeface="Arial Unicode MS" pitchFamily="34" charset="-128"/>
                <a:cs typeface="Times New Roman" pitchFamily="18" charset="0"/>
              </a:rPr>
              <a:t>(Naïve) </a:t>
            </a:r>
            <a:r>
              <a:rPr lang="en-GB" sz="2400" b="0">
                <a:latin typeface="Arial Unicode MS" pitchFamily="34" charset="-128"/>
                <a:cs typeface="Times New Roman" pitchFamily="18" charset="0"/>
              </a:rPr>
              <a:t>The attributes are independent of each other given the classification  </a:t>
            </a:r>
          </a:p>
          <a:p>
            <a:pPr marL="742950" lvl="1" indent="-285750">
              <a:spcBef>
                <a:spcPct val="20000"/>
              </a:spcBef>
              <a:buClr>
                <a:schemeClr val="tx1"/>
              </a:buClr>
              <a:buSzPct val="120000"/>
            </a:pPr>
            <a:r>
              <a:rPr lang="en-GB" sz="2400" b="0">
                <a:latin typeface="Arial Unicode MS" pitchFamily="34" charset="-128"/>
                <a:cs typeface="Times New Roman" pitchFamily="18" charset="0"/>
              </a:rPr>
              <a:t>P(“bank” | “account” , spam=T) = P(“bank” | spam=T)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 build="allAtOnce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28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6B32B53-CB98-43E8-9AE0-C3499EE18001}" type="slidenum">
              <a:rPr lang="en-US"/>
              <a:pPr>
                <a:defRPr/>
              </a:pPr>
              <a:t>2</a:t>
            </a:fld>
            <a:endParaRPr lang="en-US"/>
          </a:p>
        </p:txBody>
      </p:sp>
      <p:sp>
        <p:nvSpPr>
          <p:cNvPr id="2077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6838950" cy="685800"/>
          </a:xfrm>
        </p:spPr>
        <p:txBody>
          <a:bodyPr/>
          <a:lstStyle/>
          <a:p>
            <a:pPr eaLnBrk="1" hangingPunct="1"/>
            <a:r>
              <a:rPr lang="en-US" smtClean="0"/>
              <a:t>Belief networks Recap</a:t>
            </a:r>
          </a:p>
        </p:txBody>
      </p:sp>
      <p:sp>
        <p:nvSpPr>
          <p:cNvPr id="207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785813"/>
            <a:ext cx="6786563" cy="1500187"/>
          </a:xfrm>
        </p:spPr>
        <p:txBody>
          <a:bodyPr/>
          <a:lstStyle/>
          <a:p>
            <a:pPr eaLnBrk="1" hangingPunct="1">
              <a:buFontTx/>
              <a:buChar char="•"/>
            </a:pPr>
            <a:r>
              <a:rPr lang="en-US" smtClean="0"/>
              <a:t>By considering causal dependencies, we order variables in the joint.</a:t>
            </a:r>
          </a:p>
          <a:p>
            <a:pPr eaLnBrk="1" hangingPunct="1">
              <a:buFontTx/>
              <a:buChar char="•"/>
            </a:pPr>
            <a:r>
              <a:rPr lang="en-US" smtClean="0"/>
              <a:t>Apply…………………….. and simplify</a:t>
            </a:r>
          </a:p>
        </p:txBody>
      </p:sp>
      <p:pic>
        <p:nvPicPr>
          <p:cNvPr id="7" name="Picture 5" descr="burglary-small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000875" y="214313"/>
            <a:ext cx="1511300" cy="1511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0" y="3929063"/>
            <a:ext cx="8458200" cy="2357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r>
              <a:rPr lang="en-US" b="0" kern="0" dirty="0">
                <a:latin typeface="+mn-lt"/>
              </a:rPr>
              <a:t>Build a directed acyclic graph (DAG) in which the parents of each </a:t>
            </a:r>
            <a:r>
              <a:rPr lang="en-US" b="0" kern="0" dirty="0" err="1">
                <a:latin typeface="+mn-lt"/>
              </a:rPr>
              <a:t>var</a:t>
            </a:r>
            <a:r>
              <a:rPr lang="en-US" b="0" kern="0" dirty="0">
                <a:latin typeface="+mn-lt"/>
              </a:rPr>
              <a:t> </a:t>
            </a:r>
            <a:r>
              <a:rPr lang="en-US" b="0" i="1" kern="0" dirty="0">
                <a:latin typeface="+mn-lt"/>
              </a:rPr>
              <a:t>X </a:t>
            </a:r>
            <a:r>
              <a:rPr lang="en-US" b="0" kern="0" dirty="0">
                <a:latin typeface="+mn-lt"/>
              </a:rPr>
              <a:t>are those </a:t>
            </a:r>
            <a:r>
              <a:rPr lang="en-US" b="0" kern="0" dirty="0" err="1">
                <a:latin typeface="+mn-lt"/>
              </a:rPr>
              <a:t>vars</a:t>
            </a:r>
            <a:r>
              <a:rPr lang="en-US" b="0" kern="0" dirty="0">
                <a:latin typeface="+mn-lt"/>
              </a:rPr>
              <a:t> on which </a:t>
            </a:r>
            <a:r>
              <a:rPr lang="en-US" b="0" i="1" kern="0" dirty="0">
                <a:latin typeface="+mn-lt"/>
              </a:rPr>
              <a:t>X</a:t>
            </a:r>
            <a:r>
              <a:rPr lang="en-US" b="0" kern="0" dirty="0">
                <a:latin typeface="+mn-lt"/>
              </a:rPr>
              <a:t>  directly depends.</a:t>
            </a:r>
          </a:p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r>
              <a:rPr lang="en-US" b="0" kern="0" dirty="0">
                <a:latin typeface="+mn-lt"/>
              </a:rPr>
              <a:t>By construction, a </a:t>
            </a:r>
            <a:r>
              <a:rPr lang="en-US" b="0" kern="0" dirty="0" err="1">
                <a:latin typeface="+mn-lt"/>
              </a:rPr>
              <a:t>var</a:t>
            </a:r>
            <a:r>
              <a:rPr lang="en-US" b="0" kern="0" dirty="0">
                <a:latin typeface="+mn-lt"/>
              </a:rPr>
              <a:t> is independent  form it non-descendant  given its parents.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inkTgt spid="_x0000_s665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inkTgt spid="_x0000_s665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3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8839200" cy="685800"/>
          </a:xfrm>
          <a:noFill/>
        </p:spPr>
        <p:txBody>
          <a:bodyPr lIns="90000" tIns="46800" rIns="90000" bIns="46800"/>
          <a:lstStyle/>
          <a:p>
            <a:pPr defTabSz="457200" eaLnBrk="1" hangingPunct="1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b="0" smtClean="0"/>
              <a:t>Naïve Bayesian Classifier for  Email Spam</a:t>
            </a:r>
          </a:p>
        </p:txBody>
      </p:sp>
      <p:sp>
        <p:nvSpPr>
          <p:cNvPr id="17431" name="Rectangle 3"/>
          <p:cNvSpPr>
            <a:spLocks noChangeArrowheads="1"/>
          </p:cNvSpPr>
          <p:nvPr/>
        </p:nvSpPr>
        <p:spPr bwMode="auto">
          <a:xfrm>
            <a:off x="0" y="2836863"/>
            <a:ext cx="8964613" cy="6477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marL="342900" indent="-342900">
              <a:spcBef>
                <a:spcPct val="20000"/>
              </a:spcBef>
            </a:pPr>
            <a:endParaRPr lang="en-US" b="0">
              <a:latin typeface="Arial Unicode MS" pitchFamily="34" charset="-128"/>
              <a:cs typeface="Times New Roman" pitchFamily="18" charset="0"/>
            </a:endParaRPr>
          </a:p>
        </p:txBody>
      </p:sp>
      <p:sp>
        <p:nvSpPr>
          <p:cNvPr id="17432" name="Rectangle 4"/>
          <p:cNvSpPr>
            <a:spLocks noChangeArrowheads="1"/>
          </p:cNvSpPr>
          <p:nvPr/>
        </p:nvSpPr>
        <p:spPr bwMode="auto">
          <a:xfrm>
            <a:off x="179388" y="2836863"/>
            <a:ext cx="8964612" cy="230663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marL="342900" indent="-342900">
              <a:spcBef>
                <a:spcPct val="20000"/>
              </a:spcBef>
            </a:pPr>
            <a:endParaRPr lang="en-GB" sz="2400" b="0">
              <a:latin typeface="Arial Unicode MS" pitchFamily="34" charset="-128"/>
              <a:cs typeface="Times New Roman" pitchFamily="18" charset="0"/>
            </a:endParaRPr>
          </a:p>
        </p:txBody>
      </p:sp>
      <p:sp>
        <p:nvSpPr>
          <p:cNvPr id="17433" name="Oval 7"/>
          <p:cNvSpPr>
            <a:spLocks noChangeArrowheads="1"/>
          </p:cNvSpPr>
          <p:nvPr/>
        </p:nvSpPr>
        <p:spPr bwMode="auto">
          <a:xfrm>
            <a:off x="5143500" y="2357438"/>
            <a:ext cx="1728788" cy="665162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 b="0"/>
              <a:t>Email Spam</a:t>
            </a:r>
          </a:p>
        </p:txBody>
      </p:sp>
      <p:sp>
        <p:nvSpPr>
          <p:cNvPr id="17434" name="Oval 8"/>
          <p:cNvSpPr>
            <a:spLocks noChangeArrowheads="1"/>
          </p:cNvSpPr>
          <p:nvPr/>
        </p:nvSpPr>
        <p:spPr bwMode="auto">
          <a:xfrm>
            <a:off x="1428750" y="3857625"/>
            <a:ext cx="1728788" cy="665163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 b="0"/>
              <a:t>Email contains </a:t>
            </a:r>
          </a:p>
          <a:p>
            <a:pPr algn="ctr"/>
            <a:r>
              <a:rPr lang="en-US" sz="1800" b="0"/>
              <a:t>“free”</a:t>
            </a:r>
          </a:p>
        </p:txBody>
      </p:sp>
      <p:sp>
        <p:nvSpPr>
          <p:cNvPr id="17435" name="Text Box 15"/>
          <p:cNvSpPr txBox="1">
            <a:spLocks noChangeArrowheads="1"/>
          </p:cNvSpPr>
          <p:nvPr/>
        </p:nvSpPr>
        <p:spPr bwMode="auto">
          <a:xfrm>
            <a:off x="0" y="3500438"/>
            <a:ext cx="1223963" cy="5191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0">
                <a:latin typeface="Helvetica" pitchFamily="34" charset="0"/>
              </a:rPr>
              <a:t>words</a:t>
            </a:r>
          </a:p>
        </p:txBody>
      </p:sp>
      <p:sp>
        <p:nvSpPr>
          <p:cNvPr id="645136" name="Text Box 16"/>
          <p:cNvSpPr txBox="1">
            <a:spLocks noChangeArrowheads="1"/>
          </p:cNvSpPr>
          <p:nvPr/>
        </p:nvSpPr>
        <p:spPr bwMode="auto">
          <a:xfrm>
            <a:off x="928688" y="4714875"/>
            <a:ext cx="4214812" cy="523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0">
                <a:solidFill>
                  <a:schemeClr val="accent2"/>
                </a:solidFill>
                <a:latin typeface="Helvetica" pitchFamily="34" charset="0"/>
              </a:rPr>
              <a:t>Number of parameters?</a:t>
            </a:r>
          </a:p>
        </p:txBody>
      </p:sp>
      <p:sp>
        <p:nvSpPr>
          <p:cNvPr id="17437" name="Rectangle 4"/>
          <p:cNvSpPr>
            <a:spLocks noChangeArrowheads="1"/>
          </p:cNvSpPr>
          <p:nvPr/>
        </p:nvSpPr>
        <p:spPr bwMode="auto">
          <a:xfrm>
            <a:off x="0" y="2500313"/>
            <a:ext cx="4643438" cy="5715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marL="742950" lvl="1" indent="-285750">
              <a:spcBef>
                <a:spcPct val="20000"/>
              </a:spcBef>
              <a:buClr>
                <a:schemeClr val="tx1"/>
              </a:buClr>
              <a:buSzPct val="120000"/>
              <a:buFontTx/>
              <a:buChar char="•"/>
            </a:pPr>
            <a:r>
              <a:rPr lang="en-GB">
                <a:latin typeface="Arial Unicode MS" pitchFamily="34" charset="-128"/>
                <a:cs typeface="Times New Roman" pitchFamily="18" charset="0"/>
              </a:rPr>
              <a:t>What is the structure?</a:t>
            </a:r>
          </a:p>
        </p:txBody>
      </p:sp>
      <p:sp>
        <p:nvSpPr>
          <p:cNvPr id="17438" name="Oval 8"/>
          <p:cNvSpPr>
            <a:spLocks noChangeArrowheads="1"/>
          </p:cNvSpPr>
          <p:nvPr/>
        </p:nvSpPr>
        <p:spPr bwMode="auto">
          <a:xfrm>
            <a:off x="3429000" y="3857625"/>
            <a:ext cx="1728788" cy="665163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 b="0"/>
              <a:t>Email contains </a:t>
            </a:r>
          </a:p>
          <a:p>
            <a:pPr algn="ctr"/>
            <a:r>
              <a:rPr lang="en-US" sz="1800" b="0"/>
              <a:t>“money”</a:t>
            </a:r>
          </a:p>
        </p:txBody>
      </p:sp>
      <p:sp>
        <p:nvSpPr>
          <p:cNvPr id="17439" name="Oval 8"/>
          <p:cNvSpPr>
            <a:spLocks noChangeArrowheads="1"/>
          </p:cNvSpPr>
          <p:nvPr/>
        </p:nvSpPr>
        <p:spPr bwMode="auto">
          <a:xfrm>
            <a:off x="5357813" y="3929063"/>
            <a:ext cx="1728787" cy="665162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 b="0"/>
              <a:t>Email contains </a:t>
            </a:r>
          </a:p>
          <a:p>
            <a:pPr algn="ctr"/>
            <a:r>
              <a:rPr lang="en-US" sz="1800" b="0"/>
              <a:t>“ubc”</a:t>
            </a:r>
          </a:p>
        </p:txBody>
      </p:sp>
      <p:sp>
        <p:nvSpPr>
          <p:cNvPr id="17440" name="Oval 8"/>
          <p:cNvSpPr>
            <a:spLocks noChangeArrowheads="1"/>
          </p:cNvSpPr>
          <p:nvPr/>
        </p:nvSpPr>
        <p:spPr bwMode="auto">
          <a:xfrm>
            <a:off x="7415213" y="3929063"/>
            <a:ext cx="1728787" cy="665162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 b="0"/>
              <a:t>Email contains </a:t>
            </a:r>
          </a:p>
          <a:p>
            <a:pPr algn="ctr"/>
            <a:r>
              <a:rPr lang="en-US" sz="1800" b="0"/>
              <a:t>“midterm”</a:t>
            </a:r>
          </a:p>
        </p:txBody>
      </p:sp>
      <p:sp>
        <p:nvSpPr>
          <p:cNvPr id="17441" name="Rectangle 4"/>
          <p:cNvSpPr>
            <a:spLocks noChangeArrowheads="1"/>
          </p:cNvSpPr>
          <p:nvPr/>
        </p:nvSpPr>
        <p:spPr bwMode="auto">
          <a:xfrm>
            <a:off x="0" y="642938"/>
            <a:ext cx="9144000" cy="178593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marL="742950" lvl="1" indent="-285750">
              <a:spcBef>
                <a:spcPct val="20000"/>
              </a:spcBef>
              <a:buClr>
                <a:schemeClr val="tx1"/>
              </a:buClr>
              <a:buSzPct val="120000"/>
            </a:pPr>
            <a:r>
              <a:rPr lang="en-GB">
                <a:latin typeface="Arial Unicode MS" pitchFamily="34" charset="-128"/>
                <a:cs typeface="Times New Roman" pitchFamily="18" charset="0"/>
              </a:rPr>
              <a:t>Assumptions</a:t>
            </a:r>
          </a:p>
          <a:p>
            <a:pPr marL="742950" lvl="1" indent="-285750">
              <a:spcBef>
                <a:spcPct val="20000"/>
              </a:spcBef>
              <a:buClr>
                <a:schemeClr val="tx1"/>
              </a:buClr>
              <a:buSzPct val="120000"/>
              <a:buFontTx/>
              <a:buChar char="•"/>
            </a:pPr>
            <a:r>
              <a:rPr lang="en-GB" sz="2400" b="0">
                <a:latin typeface="Arial Unicode MS" pitchFamily="34" charset="-128"/>
                <a:cs typeface="Times New Roman" pitchFamily="18" charset="0"/>
              </a:rPr>
              <a:t>The value of each attribute depends on the classification</a:t>
            </a:r>
          </a:p>
          <a:p>
            <a:pPr marL="742950" lvl="1" indent="-285750">
              <a:spcBef>
                <a:spcPct val="20000"/>
              </a:spcBef>
              <a:buClr>
                <a:schemeClr val="tx1"/>
              </a:buClr>
              <a:buSzPct val="120000"/>
              <a:buFontTx/>
              <a:buChar char="•"/>
            </a:pPr>
            <a:r>
              <a:rPr lang="en-GB" sz="2400">
                <a:latin typeface="Arial Unicode MS" pitchFamily="34" charset="-128"/>
                <a:cs typeface="Times New Roman" pitchFamily="18" charset="0"/>
              </a:rPr>
              <a:t>(Naïve) </a:t>
            </a:r>
            <a:r>
              <a:rPr lang="en-GB" sz="2400" b="0">
                <a:latin typeface="Arial Unicode MS" pitchFamily="34" charset="-128"/>
                <a:cs typeface="Times New Roman" pitchFamily="18" charset="0"/>
              </a:rPr>
              <a:t>The attributes are independent of each other given the classification  </a:t>
            </a:r>
          </a:p>
        </p:txBody>
      </p:sp>
      <p:sp>
        <p:nvSpPr>
          <p:cNvPr id="22" name="Text Box 16"/>
          <p:cNvSpPr txBox="1">
            <a:spLocks noChangeArrowheads="1"/>
          </p:cNvSpPr>
          <p:nvPr/>
        </p:nvSpPr>
        <p:spPr bwMode="auto">
          <a:xfrm>
            <a:off x="857250" y="5903913"/>
            <a:ext cx="7858125" cy="95408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0">
                <a:latin typeface="Helvetica" pitchFamily="34" charset="0"/>
              </a:rPr>
              <a:t>If you have a large collection of emails for which you know if they are spam or not……</a:t>
            </a:r>
          </a:p>
        </p:txBody>
      </p:sp>
      <p:sp>
        <p:nvSpPr>
          <p:cNvPr id="23" name="Text Box 16"/>
          <p:cNvSpPr txBox="1">
            <a:spLocks noChangeArrowheads="1"/>
          </p:cNvSpPr>
          <p:nvPr/>
        </p:nvSpPr>
        <p:spPr bwMode="auto">
          <a:xfrm>
            <a:off x="4000500" y="5286375"/>
            <a:ext cx="3357563" cy="523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0">
                <a:solidFill>
                  <a:schemeClr val="accent2"/>
                </a:solidFill>
                <a:latin typeface="Helvetica" pitchFamily="34" charset="0"/>
              </a:rPr>
              <a:t>Easy to acquire?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5136" grpId="0"/>
      <p:bldP spid="22" grpId="0"/>
      <p:bldP spid="23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67" name="Rectangle 6"/>
          <p:cNvSpPr>
            <a:spLocks noGrp="1" noChangeArrowheads="1"/>
          </p:cNvSpPr>
          <p:nvPr>
            <p:ph type="title"/>
          </p:nvPr>
        </p:nvSpPr>
        <p:spPr>
          <a:xfrm>
            <a:off x="0" y="714375"/>
            <a:ext cx="8820150" cy="719138"/>
          </a:xfrm>
        </p:spPr>
        <p:txBody>
          <a:bodyPr/>
          <a:lstStyle/>
          <a:p>
            <a:pPr eaLnBrk="1" hangingPunct="1"/>
            <a:r>
              <a:rPr lang="en-US" sz="2800" b="0" smtClean="0">
                <a:solidFill>
                  <a:schemeClr val="tx1"/>
                </a:solidFill>
              </a:rPr>
              <a:t>Most likely class given set of observations</a:t>
            </a:r>
          </a:p>
        </p:txBody>
      </p:sp>
      <p:sp>
        <p:nvSpPr>
          <p:cNvPr id="18468" name="Rectangle 7"/>
          <p:cNvSpPr>
            <a:spLocks noChangeArrowheads="1"/>
          </p:cNvSpPr>
          <p:nvPr/>
        </p:nvSpPr>
        <p:spPr bwMode="auto">
          <a:xfrm>
            <a:off x="179388" y="1428750"/>
            <a:ext cx="8964612" cy="7207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marL="342900" indent="-342900">
              <a:spcBef>
                <a:spcPct val="20000"/>
              </a:spcBef>
            </a:pPr>
            <a:r>
              <a:rPr lang="en-GB">
                <a:latin typeface="Arial Unicode MS" pitchFamily="34" charset="-128"/>
              </a:rPr>
              <a:t>Is a given Email </a:t>
            </a:r>
            <a:r>
              <a:rPr lang="en-GB" b="0" i="1">
                <a:latin typeface="Arial Unicode MS" pitchFamily="34" charset="-128"/>
              </a:rPr>
              <a:t>E</a:t>
            </a:r>
            <a:r>
              <a:rPr lang="en-GB">
                <a:latin typeface="Arial Unicode MS" pitchFamily="34" charset="-128"/>
              </a:rPr>
              <a:t> spam?</a:t>
            </a:r>
            <a:endParaRPr lang="en-GB" b="0">
              <a:latin typeface="Arial Unicode MS" pitchFamily="34" charset="-128"/>
              <a:cs typeface="Times New Roman" pitchFamily="18" charset="0"/>
            </a:endParaRPr>
          </a:p>
        </p:txBody>
      </p:sp>
      <p:sp>
        <p:nvSpPr>
          <p:cNvPr id="18469" name="Line 12"/>
          <p:cNvSpPr>
            <a:spLocks noChangeShapeType="1"/>
          </p:cNvSpPr>
          <p:nvPr/>
        </p:nvSpPr>
        <p:spPr bwMode="auto">
          <a:xfrm flipH="1">
            <a:off x="3060700" y="2995613"/>
            <a:ext cx="1655763" cy="9366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18470" name="Line 13"/>
          <p:cNvSpPr>
            <a:spLocks noChangeShapeType="1"/>
          </p:cNvSpPr>
          <p:nvPr/>
        </p:nvSpPr>
        <p:spPr bwMode="auto">
          <a:xfrm flipH="1">
            <a:off x="4860925" y="3068638"/>
            <a:ext cx="215900" cy="7921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18471" name="Line 14"/>
          <p:cNvSpPr>
            <a:spLocks noChangeShapeType="1"/>
          </p:cNvSpPr>
          <p:nvPr/>
        </p:nvSpPr>
        <p:spPr bwMode="auto">
          <a:xfrm>
            <a:off x="5797550" y="2997200"/>
            <a:ext cx="360363" cy="7921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18472" name="Rectangle 17"/>
          <p:cNvSpPr>
            <a:spLocks noChangeArrowheads="1"/>
          </p:cNvSpPr>
          <p:nvPr/>
        </p:nvSpPr>
        <p:spPr bwMode="auto">
          <a:xfrm>
            <a:off x="0" y="2428875"/>
            <a:ext cx="3816350" cy="50323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marL="342900" indent="-342900">
              <a:spcBef>
                <a:spcPct val="20000"/>
              </a:spcBef>
            </a:pPr>
            <a:r>
              <a:rPr lang="en-GB" sz="2400">
                <a:latin typeface="Arial Unicode MS" pitchFamily="34" charset="-128"/>
              </a:rPr>
              <a:t>“free money for you now”</a:t>
            </a:r>
            <a:endParaRPr lang="en-GB" sz="2400" b="0">
              <a:latin typeface="Arial Unicode MS" pitchFamily="34" charset="-128"/>
              <a:cs typeface="Times New Roman" pitchFamily="18" charset="0"/>
            </a:endParaRPr>
          </a:p>
        </p:txBody>
      </p:sp>
      <p:sp>
        <p:nvSpPr>
          <p:cNvPr id="14" name="Rectangle 2"/>
          <p:cNvSpPr txBox="1">
            <a:spLocks noChangeArrowheads="1"/>
          </p:cNvSpPr>
          <p:nvPr/>
        </p:nvSpPr>
        <p:spPr bwMode="auto">
          <a:xfrm>
            <a:off x="0" y="0"/>
            <a:ext cx="88392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000" tIns="46800" rIns="90000" bIns="46800" anchor="ctr"/>
          <a:lstStyle/>
          <a:p>
            <a:pPr algn="ctr" defTabSz="45720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GB" sz="3600" b="0" kern="0" dirty="0">
                <a:solidFill>
                  <a:schemeClr val="accent2"/>
                </a:solidFill>
                <a:latin typeface="+mj-lt"/>
                <a:ea typeface="+mj-ea"/>
                <a:cs typeface="+mj-cs"/>
              </a:rPr>
              <a:t>NB Classifier for  Email Spam: Usage</a:t>
            </a:r>
          </a:p>
        </p:txBody>
      </p:sp>
      <p:sp>
        <p:nvSpPr>
          <p:cNvPr id="18474" name="Oval 7"/>
          <p:cNvSpPr>
            <a:spLocks noChangeArrowheads="1"/>
          </p:cNvSpPr>
          <p:nvPr/>
        </p:nvSpPr>
        <p:spPr bwMode="auto">
          <a:xfrm>
            <a:off x="4500563" y="2428875"/>
            <a:ext cx="1728787" cy="665163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 b="0"/>
              <a:t>Email Spam</a:t>
            </a:r>
          </a:p>
        </p:txBody>
      </p:sp>
      <p:sp>
        <p:nvSpPr>
          <p:cNvPr id="18475" name="Oval 8"/>
          <p:cNvSpPr>
            <a:spLocks noChangeArrowheads="1"/>
          </p:cNvSpPr>
          <p:nvPr/>
        </p:nvSpPr>
        <p:spPr bwMode="auto">
          <a:xfrm>
            <a:off x="1428750" y="3857625"/>
            <a:ext cx="1728788" cy="665163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 b="0"/>
              <a:t>Email contains </a:t>
            </a:r>
          </a:p>
          <a:p>
            <a:pPr algn="ctr"/>
            <a:r>
              <a:rPr lang="en-US" sz="1800" b="0"/>
              <a:t>“free”</a:t>
            </a:r>
          </a:p>
        </p:txBody>
      </p:sp>
      <p:sp>
        <p:nvSpPr>
          <p:cNvPr id="18476" name="Oval 8"/>
          <p:cNvSpPr>
            <a:spLocks noChangeArrowheads="1"/>
          </p:cNvSpPr>
          <p:nvPr/>
        </p:nvSpPr>
        <p:spPr bwMode="auto">
          <a:xfrm>
            <a:off x="3429000" y="3857625"/>
            <a:ext cx="1728788" cy="665163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 b="0"/>
              <a:t>Email contains </a:t>
            </a:r>
          </a:p>
          <a:p>
            <a:pPr algn="ctr"/>
            <a:r>
              <a:rPr lang="en-US" sz="1800" b="0"/>
              <a:t>“money”</a:t>
            </a:r>
          </a:p>
        </p:txBody>
      </p:sp>
      <p:sp>
        <p:nvSpPr>
          <p:cNvPr id="18477" name="Oval 8"/>
          <p:cNvSpPr>
            <a:spLocks noChangeArrowheads="1"/>
          </p:cNvSpPr>
          <p:nvPr/>
        </p:nvSpPr>
        <p:spPr bwMode="auto">
          <a:xfrm>
            <a:off x="5357813" y="3929063"/>
            <a:ext cx="1728787" cy="665162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 b="0"/>
              <a:t>Email contains </a:t>
            </a:r>
          </a:p>
          <a:p>
            <a:pPr algn="ctr"/>
            <a:r>
              <a:rPr lang="en-US" sz="1800" b="0"/>
              <a:t>“ubc”</a:t>
            </a:r>
          </a:p>
        </p:txBody>
      </p:sp>
      <p:sp>
        <p:nvSpPr>
          <p:cNvPr id="18478" name="Oval 8"/>
          <p:cNvSpPr>
            <a:spLocks noChangeArrowheads="1"/>
          </p:cNvSpPr>
          <p:nvPr/>
        </p:nvSpPr>
        <p:spPr bwMode="auto">
          <a:xfrm>
            <a:off x="7415213" y="3929063"/>
            <a:ext cx="1728787" cy="665162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 b="0"/>
              <a:t>Email contains </a:t>
            </a:r>
          </a:p>
          <a:p>
            <a:pPr algn="ctr"/>
            <a:r>
              <a:rPr lang="en-US" sz="1800" b="0"/>
              <a:t>“midterm”</a:t>
            </a:r>
          </a:p>
        </p:txBody>
      </p:sp>
      <p:sp>
        <p:nvSpPr>
          <p:cNvPr id="18479" name="Line 14"/>
          <p:cNvSpPr>
            <a:spLocks noChangeShapeType="1"/>
          </p:cNvSpPr>
          <p:nvPr/>
        </p:nvSpPr>
        <p:spPr bwMode="auto">
          <a:xfrm>
            <a:off x="6143625" y="2928938"/>
            <a:ext cx="1643063" cy="10715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21" name="Rectangle 6"/>
          <p:cNvSpPr txBox="1">
            <a:spLocks noChangeArrowheads="1"/>
          </p:cNvSpPr>
          <p:nvPr/>
        </p:nvSpPr>
        <p:spPr bwMode="auto">
          <a:xfrm>
            <a:off x="0" y="5072063"/>
            <a:ext cx="8820150" cy="719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b="0" kern="0" dirty="0">
                <a:latin typeface="+mj-lt"/>
                <a:ea typeface="+mj-ea"/>
                <a:cs typeface="+mj-cs"/>
              </a:rPr>
              <a:t>Email is a spam if…….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71" name="Rectangle 6"/>
          <p:cNvSpPr>
            <a:spLocks noGrp="1" noChangeArrowheads="1"/>
          </p:cNvSpPr>
          <p:nvPr>
            <p:ph type="title"/>
          </p:nvPr>
        </p:nvSpPr>
        <p:spPr>
          <a:xfrm>
            <a:off x="323850" y="260350"/>
            <a:ext cx="8820150" cy="719138"/>
          </a:xfrm>
        </p:spPr>
        <p:txBody>
          <a:bodyPr/>
          <a:lstStyle/>
          <a:p>
            <a:pPr eaLnBrk="1" hangingPunct="1"/>
            <a:r>
              <a:rPr lang="en-US" smtClean="0"/>
              <a:t>For another example of naïve Bayesian Classifier </a:t>
            </a:r>
          </a:p>
        </p:txBody>
      </p:sp>
      <p:sp>
        <p:nvSpPr>
          <p:cNvPr id="19472" name="Rectangle 7"/>
          <p:cNvSpPr>
            <a:spLocks noChangeArrowheads="1"/>
          </p:cNvSpPr>
          <p:nvPr/>
        </p:nvSpPr>
        <p:spPr bwMode="auto">
          <a:xfrm>
            <a:off x="179388" y="1428750"/>
            <a:ext cx="8964612" cy="7207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marL="342900" indent="-342900">
              <a:spcBef>
                <a:spcPct val="20000"/>
              </a:spcBef>
            </a:pPr>
            <a:r>
              <a:rPr lang="en-GB">
                <a:latin typeface="Arial Unicode MS" pitchFamily="34" charset="-128"/>
              </a:rPr>
              <a:t>See textbook ex. 6.16</a:t>
            </a:r>
          </a:p>
          <a:p>
            <a:pPr marL="342900" indent="-342900">
              <a:spcBef>
                <a:spcPct val="20000"/>
              </a:spcBef>
            </a:pPr>
            <a:endParaRPr lang="en-GB" b="0">
              <a:latin typeface="Arial Unicode MS" pitchFamily="34" charset="-128"/>
              <a:cs typeface="Times New Roman" pitchFamily="18" charset="0"/>
            </a:endParaRPr>
          </a:p>
        </p:txBody>
      </p:sp>
      <p:sp>
        <p:nvSpPr>
          <p:cNvPr id="651281" name="Rectangle 17"/>
          <p:cNvSpPr>
            <a:spLocks noChangeArrowheads="1"/>
          </p:cNvSpPr>
          <p:nvPr/>
        </p:nvSpPr>
        <p:spPr bwMode="auto">
          <a:xfrm>
            <a:off x="214313" y="2500313"/>
            <a:ext cx="8107362" cy="1857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/>
          <a:lstStyle/>
          <a:p>
            <a:pPr>
              <a:defRPr/>
            </a:pPr>
            <a:r>
              <a:rPr lang="en-US" sz="3200" dirty="0">
                <a:latin typeface="+mj-lt"/>
              </a:rPr>
              <a:t>help system </a:t>
            </a:r>
            <a:r>
              <a:rPr lang="en-US" sz="3200" b="0" dirty="0">
                <a:latin typeface="+mj-lt"/>
              </a:rPr>
              <a:t>to determine what </a:t>
            </a:r>
            <a:r>
              <a:rPr lang="en-US" sz="3200" dirty="0">
                <a:latin typeface="+mj-lt"/>
              </a:rPr>
              <a:t>help page a user is interested in </a:t>
            </a:r>
            <a:r>
              <a:rPr lang="en-US" sz="3200" b="0" dirty="0">
                <a:latin typeface="+mj-lt"/>
              </a:rPr>
              <a:t>based on </a:t>
            </a:r>
            <a:r>
              <a:rPr lang="en-US" sz="3200" dirty="0">
                <a:latin typeface="+mj-lt"/>
              </a:rPr>
              <a:t>the keywords they give in a query </a:t>
            </a:r>
            <a:r>
              <a:rPr lang="en-US" sz="3200" b="0" dirty="0">
                <a:latin typeface="+mj-lt"/>
              </a:rPr>
              <a:t>to a help system</a:t>
            </a:r>
            <a:r>
              <a:rPr lang="en-US" sz="3200" dirty="0">
                <a:latin typeface="+mj-lt"/>
              </a:rPr>
              <a:t>.</a:t>
            </a:r>
          </a:p>
          <a:p>
            <a:pPr marL="342900" indent="-342900">
              <a:spcBef>
                <a:spcPct val="20000"/>
              </a:spcBef>
              <a:defRPr/>
            </a:pPr>
            <a:endParaRPr lang="en-GB" sz="3200" b="0" dirty="0">
              <a:latin typeface="Arial Unicode MS" pitchFamily="34" charset="-128"/>
              <a:cs typeface="Times New Roman" pitchFamily="18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4</a:t>
            </a:r>
          </a:p>
        </p:txBody>
      </p:sp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807ABA7-B1F0-4F91-A73A-0CE731BF2ED9}" type="slidenum">
              <a:rPr lang="en-US"/>
              <a:pPr>
                <a:defRPr/>
              </a:pPr>
              <a:t>23</a:t>
            </a:fld>
            <a:endParaRPr lang="en-US"/>
          </a:p>
        </p:txBody>
      </p:sp>
      <p:sp>
        <p:nvSpPr>
          <p:cNvPr id="20485" name="Rectangle 2"/>
          <p:cNvSpPr>
            <a:spLocks noGrp="1" noChangeArrowheads="1"/>
          </p:cNvSpPr>
          <p:nvPr>
            <p:ph type="title"/>
          </p:nvPr>
        </p:nvSpPr>
        <p:spPr>
          <a:xfrm>
            <a:off x="285750" y="0"/>
            <a:ext cx="8534400" cy="685800"/>
          </a:xfrm>
          <a:solidFill>
            <a:srgbClr val="CCFFCC"/>
          </a:solidFill>
        </p:spPr>
        <p:txBody>
          <a:bodyPr/>
          <a:lstStyle/>
          <a:p>
            <a:pPr eaLnBrk="1" hangingPunct="1"/>
            <a:r>
              <a:rPr lang="en-US" smtClean="0"/>
              <a:t>Learning Goals for today’s class</a:t>
            </a:r>
          </a:p>
        </p:txBody>
      </p:sp>
      <p:sp>
        <p:nvSpPr>
          <p:cNvPr id="2048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85750" y="714375"/>
            <a:ext cx="8643938" cy="5572125"/>
          </a:xfrm>
        </p:spPr>
        <p:txBody>
          <a:bodyPr/>
          <a:lstStyle/>
          <a:p>
            <a:pPr eaLnBrk="1" hangingPunct="1"/>
            <a:r>
              <a:rPr lang="en-US" sz="3200" b="1" smtClean="0"/>
              <a:t>You can:</a:t>
            </a:r>
            <a:endParaRPr lang="en-US" smtClean="0"/>
          </a:p>
          <a:p>
            <a:pPr eaLnBrk="1" hangingPunct="1">
              <a:buFontTx/>
              <a:buChar char="•"/>
            </a:pPr>
            <a:r>
              <a:rPr lang="en-US" sz="3200" smtClean="0"/>
              <a:t>Given a Belief Net, determine whether one variable is conditionally independent of another variable, given a set of observations.</a:t>
            </a:r>
          </a:p>
          <a:p>
            <a:pPr eaLnBrk="1" hangingPunct="1"/>
            <a:r>
              <a:rPr lang="en-US" sz="3200" smtClean="0"/>
              <a:t>   </a:t>
            </a:r>
          </a:p>
          <a:p>
            <a:pPr eaLnBrk="1" hangingPunct="1">
              <a:buFontTx/>
              <a:buChar char="•"/>
            </a:pPr>
            <a:r>
              <a:rPr lang="en-US" sz="3200" smtClean="0"/>
              <a:t>Define and use </a:t>
            </a:r>
            <a:r>
              <a:rPr lang="en-US" sz="3200" b="1" smtClean="0"/>
              <a:t>Noisy-OR</a:t>
            </a:r>
            <a:r>
              <a:rPr lang="en-US" sz="3200" smtClean="0"/>
              <a:t> distributions. Explain assumptions and benefit. </a:t>
            </a:r>
          </a:p>
          <a:p>
            <a:pPr eaLnBrk="1" hangingPunct="1">
              <a:buFontTx/>
              <a:buChar char="•"/>
            </a:pPr>
            <a:endParaRPr lang="en-US" sz="3200" smtClean="0"/>
          </a:p>
          <a:p>
            <a:pPr eaLnBrk="1" hangingPunct="1">
              <a:buFontTx/>
              <a:buChar char="•"/>
            </a:pPr>
            <a:r>
              <a:rPr lang="en-US" sz="3200" smtClean="0"/>
              <a:t>Implement and use a </a:t>
            </a:r>
            <a:r>
              <a:rPr lang="en-US" sz="3200" b="1" smtClean="0"/>
              <a:t>naïve Bayesian classifier</a:t>
            </a:r>
            <a:r>
              <a:rPr lang="en-US" sz="3200" smtClean="0"/>
              <a:t>.  Explain assumptions and benefit. </a:t>
            </a:r>
          </a:p>
          <a:p>
            <a:pPr eaLnBrk="1" hangingPunct="1"/>
            <a:endParaRPr lang="en-US" sz="3200" b="1" smtClean="0"/>
          </a:p>
          <a:p>
            <a:pPr eaLnBrk="1" hangingPunct="1"/>
            <a:endParaRPr lang="en-US" sz="3200" b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28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8AE0B5A5-92E2-4304-B1B9-951B65201919}" type="slidenum">
              <a:rPr lang="en-US"/>
              <a:pPr>
                <a:defRPr/>
              </a:pPr>
              <a:t>24</a:t>
            </a:fld>
            <a:endParaRPr lang="en-US"/>
          </a:p>
        </p:txBody>
      </p:sp>
      <p:sp>
        <p:nvSpPr>
          <p:cNvPr id="21510" name="Rectangle 2"/>
          <p:cNvSpPr>
            <a:spLocks noGrp="1" noChangeArrowheads="1"/>
          </p:cNvSpPr>
          <p:nvPr>
            <p:ph type="title"/>
          </p:nvPr>
        </p:nvSpPr>
        <p:spPr>
          <a:xfrm>
            <a:off x="285750" y="428625"/>
            <a:ext cx="8534400" cy="685800"/>
          </a:xfrm>
        </p:spPr>
        <p:txBody>
          <a:bodyPr/>
          <a:lstStyle/>
          <a:p>
            <a:pPr eaLnBrk="1" hangingPunct="1"/>
            <a:r>
              <a:rPr lang="en-US" smtClean="0"/>
              <a:t>Next Class</a:t>
            </a:r>
          </a:p>
        </p:txBody>
      </p:sp>
      <p:sp>
        <p:nvSpPr>
          <p:cNvPr id="215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28625" y="2928938"/>
            <a:ext cx="8458200" cy="1928812"/>
          </a:xfrm>
        </p:spPr>
        <p:txBody>
          <a:bodyPr/>
          <a:lstStyle/>
          <a:p>
            <a:pPr eaLnBrk="1" hangingPunct="1">
              <a:buFontTx/>
              <a:buChar char="•"/>
            </a:pPr>
            <a:r>
              <a:rPr lang="en-US" dirty="0" smtClean="0"/>
              <a:t>Practice Exercise on </a:t>
            </a:r>
            <a:r>
              <a:rPr lang="en-US" dirty="0" smtClean="0"/>
              <a:t>will be </a:t>
            </a:r>
            <a:r>
              <a:rPr lang="en-US" dirty="0" err="1" smtClean="0"/>
              <a:t>Bnet</a:t>
            </a:r>
            <a:r>
              <a:rPr lang="en-US" dirty="0" smtClean="0"/>
              <a:t> </a:t>
            </a:r>
            <a:r>
              <a:rPr lang="en-US" dirty="0" smtClean="0"/>
              <a:t>posted </a:t>
            </a:r>
            <a:r>
              <a:rPr lang="en-US" dirty="0" smtClean="0"/>
              <a:t>tomorrow.</a:t>
            </a:r>
            <a:endParaRPr lang="en-US" dirty="0" smtClean="0"/>
          </a:p>
          <a:p>
            <a:pPr eaLnBrk="1" hangingPunct="1">
              <a:buFontTx/>
              <a:buChar char="•"/>
            </a:pPr>
            <a:r>
              <a:rPr lang="en-US" dirty="0" smtClean="0"/>
              <a:t>Assignment 3 is due on Monday!</a:t>
            </a:r>
          </a:p>
          <a:p>
            <a:pPr eaLnBrk="1" hangingPunct="1">
              <a:buFontTx/>
              <a:buChar char="•"/>
            </a:pPr>
            <a:r>
              <a:rPr lang="en-US" dirty="0" smtClean="0"/>
              <a:t>Assignment 4 will be available on Wednesday and due on Apr the </a:t>
            </a:r>
            <a:r>
              <a:rPr lang="en-US" dirty="0" smtClean="0"/>
              <a:t>14</a:t>
            </a:r>
            <a:r>
              <a:rPr lang="en-US" baseline="30000" dirty="0" smtClean="0"/>
              <a:t>th</a:t>
            </a:r>
            <a:r>
              <a:rPr lang="en-US" dirty="0" smtClean="0"/>
              <a:t> </a:t>
            </a:r>
            <a:r>
              <a:rPr lang="en-US" dirty="0" smtClean="0"/>
              <a:t>(last class).</a:t>
            </a: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285750" y="2214563"/>
            <a:ext cx="8534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sz="3600" kern="0" dirty="0">
                <a:solidFill>
                  <a:schemeClr val="accent2"/>
                </a:solidFill>
                <a:latin typeface="+mj-lt"/>
                <a:ea typeface="+mj-ea"/>
                <a:cs typeface="+mj-cs"/>
              </a:rPr>
              <a:t>Course Elements</a:t>
            </a: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357188" y="1143000"/>
            <a:ext cx="8458200" cy="785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defRPr/>
            </a:pPr>
            <a:r>
              <a:rPr lang="en-US" b="0" kern="0" dirty="0">
                <a:latin typeface="+mn-lt"/>
              </a:rPr>
              <a:t>Bayesian Networks Inference: </a:t>
            </a:r>
            <a:r>
              <a:rPr lang="en-US" kern="0" dirty="0">
                <a:latin typeface="+mn-lt"/>
              </a:rPr>
              <a:t>Variable</a:t>
            </a:r>
            <a:r>
              <a:rPr lang="en-US" b="0" kern="0" dirty="0">
                <a:latin typeface="+mn-lt"/>
              </a:rPr>
              <a:t> </a:t>
            </a:r>
            <a:r>
              <a:rPr lang="en-US" kern="0" dirty="0">
                <a:latin typeface="+mn-lt"/>
              </a:rPr>
              <a:t>Elimination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28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65B69171-3271-4299-B981-B81793C35FA4}" type="slidenum">
              <a:rPr lang="en-US"/>
              <a:pPr>
                <a:defRPr/>
              </a:pPr>
              <a:t>3</a:t>
            </a:fld>
            <a:endParaRPr lang="en-US"/>
          </a:p>
        </p:txBody>
      </p:sp>
      <p:sp>
        <p:nvSpPr>
          <p:cNvPr id="308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Belief Networks: open issues</a:t>
            </a: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214313" y="2643188"/>
            <a:ext cx="8215312" cy="1643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kern="0" dirty="0">
                <a:latin typeface="+mn-lt"/>
              </a:rPr>
              <a:t>Compactness</a:t>
            </a:r>
            <a:r>
              <a:rPr lang="en-US" b="0" kern="0" dirty="0">
                <a:latin typeface="+mn-lt"/>
              </a:rPr>
              <a:t>: We reduce the number of probabilities from               to  </a:t>
            </a:r>
          </a:p>
          <a:p>
            <a:pPr marL="342900" indent="-342900">
              <a:spcBef>
                <a:spcPct val="20000"/>
              </a:spcBef>
              <a:defRPr/>
            </a:pPr>
            <a:r>
              <a:rPr lang="en-US" b="0" kern="0" dirty="0">
                <a:latin typeface="+mn-lt"/>
              </a:rPr>
              <a:t>In some domains we need to do better than that!</a:t>
            </a:r>
          </a:p>
        </p:txBody>
      </p:sp>
      <p:sp>
        <p:nvSpPr>
          <p:cNvPr id="3090" name="Content Placeholder 7"/>
          <p:cNvSpPr>
            <a:spLocks noGrp="1"/>
          </p:cNvSpPr>
          <p:nvPr>
            <p:ph idx="1"/>
          </p:nvPr>
        </p:nvSpPr>
        <p:spPr>
          <a:xfrm>
            <a:off x="285750" y="1000125"/>
            <a:ext cx="8501063" cy="1357313"/>
          </a:xfrm>
        </p:spPr>
        <p:txBody>
          <a:bodyPr/>
          <a:lstStyle/>
          <a:p>
            <a:pPr eaLnBrk="1" hangingPunct="1">
              <a:buFontTx/>
              <a:buChar char="•"/>
            </a:pPr>
            <a:r>
              <a:rPr lang="en-US" b="1" smtClean="0"/>
              <a:t>Independencies:</a:t>
            </a:r>
            <a:r>
              <a:rPr lang="en-US" smtClean="0"/>
              <a:t>  Does a BNet encode more independencies than the ones specified by construction?</a:t>
            </a:r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 bwMode="auto">
          <a:xfrm>
            <a:off x="428625" y="4214813"/>
            <a:ext cx="6929438" cy="928687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b="0" kern="0" dirty="0">
                <a:latin typeface="+mn-lt"/>
              </a:rPr>
              <a:t>Still too many and often there are no data/experts for accurate assessment</a:t>
            </a: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500063" y="5286375"/>
            <a:ext cx="6929437" cy="1071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defRPr/>
            </a:pPr>
            <a:r>
              <a:rPr lang="en-US" kern="0" dirty="0">
                <a:latin typeface="+mn-lt"/>
              </a:rPr>
              <a:t>Solution: </a:t>
            </a:r>
            <a:r>
              <a:rPr lang="en-US" b="0" kern="0" dirty="0">
                <a:latin typeface="+mn-lt"/>
              </a:rPr>
              <a:t>Make stronger (approximate) </a:t>
            </a:r>
            <a:r>
              <a:rPr lang="en-US" b="0" kern="0" dirty="0">
                <a:solidFill>
                  <a:schemeClr val="accent6"/>
                </a:solidFill>
                <a:latin typeface="+mn-lt"/>
              </a:rPr>
              <a:t>independence assumptions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 animBg="1"/>
      <p:bldP spid="1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28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CA73885-4870-4713-9FDB-D7CD4F9901E4}" type="slidenum">
              <a:rPr lang="en-US"/>
              <a:pPr>
                <a:defRPr/>
              </a:pPr>
              <a:t>4</a:t>
            </a:fld>
            <a:endParaRPr lang="en-US"/>
          </a:p>
        </p:txBody>
      </p:sp>
      <p:sp>
        <p:nvSpPr>
          <p:cNvPr id="2355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Lecture Overview</a:t>
            </a:r>
          </a:p>
        </p:txBody>
      </p:sp>
      <p:sp>
        <p:nvSpPr>
          <p:cNvPr id="2355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125538"/>
            <a:ext cx="8462962" cy="4803775"/>
          </a:xfrm>
        </p:spPr>
        <p:txBody>
          <a:bodyPr/>
          <a:lstStyle/>
          <a:p>
            <a:pPr eaLnBrk="1" hangingPunct="1">
              <a:buFontTx/>
              <a:buChar char="•"/>
            </a:pPr>
            <a:r>
              <a:rPr lang="en-US" sz="4000" smtClean="0"/>
              <a:t>Implied Conditional Independence relations in a Bnet</a:t>
            </a:r>
          </a:p>
          <a:p>
            <a:pPr eaLnBrk="1" hangingPunct="1">
              <a:buFontTx/>
              <a:buChar char="•"/>
            </a:pPr>
            <a:r>
              <a:rPr lang="en-US" sz="4000" smtClean="0">
                <a:solidFill>
                  <a:schemeClr val="folHlink"/>
                </a:solidFill>
              </a:rPr>
              <a:t>Compactness: Making stronger Independence assumptions</a:t>
            </a:r>
          </a:p>
          <a:p>
            <a:pPr lvl="1" eaLnBrk="1" hangingPunct="1"/>
            <a:r>
              <a:rPr lang="en-US" sz="3600" smtClean="0">
                <a:solidFill>
                  <a:schemeClr val="folHlink"/>
                </a:solidFill>
              </a:rPr>
              <a:t>Representation of Compact Conditional Distributions</a:t>
            </a:r>
          </a:p>
          <a:p>
            <a:pPr lvl="1" eaLnBrk="1" hangingPunct="1"/>
            <a:r>
              <a:rPr lang="en-US" sz="3600" smtClean="0">
                <a:solidFill>
                  <a:schemeClr val="folHlink"/>
                </a:solidFill>
              </a:rPr>
              <a:t>Network structure( Naïve Bayesian Classifier)</a:t>
            </a:r>
          </a:p>
          <a:p>
            <a:pPr eaLnBrk="1" hangingPunct="1">
              <a:buFontTx/>
              <a:buChar char="•"/>
            </a:pPr>
            <a:endParaRPr lang="en-US" sz="4000" smtClean="0">
              <a:solidFill>
                <a:schemeClr val="bg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29</a:t>
            </a: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B98EF4E3-B926-444D-A430-39DFB4B83CEB}" type="slidenum">
              <a:rPr lang="en-US"/>
              <a:pPr>
                <a:defRPr/>
              </a:pPr>
              <a:t>5</a:t>
            </a:fld>
            <a:endParaRPr lang="en-US"/>
          </a:p>
        </p:txBody>
      </p:sp>
      <p:sp>
        <p:nvSpPr>
          <p:cNvPr id="414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Bnets: Entailed (in)dependencies </a:t>
            </a:r>
          </a:p>
        </p:txBody>
      </p:sp>
      <p:graphicFrame>
        <p:nvGraphicFramePr>
          <p:cNvPr id="4098" name="Object 2"/>
          <p:cNvGraphicFramePr>
            <a:graphicFrameLocks noChangeAspect="1"/>
          </p:cNvGraphicFramePr>
          <p:nvPr>
            <p:ph idx="1"/>
          </p:nvPr>
        </p:nvGraphicFramePr>
        <p:xfrm>
          <a:off x="428625" y="1428750"/>
          <a:ext cx="4264025" cy="4230688"/>
        </p:xfrm>
        <a:graphic>
          <a:graphicData uri="http://schemas.openxmlformats.org/presentationml/2006/ole">
            <p:oleObj spid="_x0000_s68610" name="Acrobat Document" r:id="rId4" imgW="3629532" imgH="3600000" progId="AcroExch.Document.7">
              <p:embed/>
            </p:oleObj>
          </a:graphicData>
        </a:graphic>
      </p:graphicFrame>
      <p:sp>
        <p:nvSpPr>
          <p:cNvPr id="645126" name="Text Box 6"/>
          <p:cNvSpPr txBox="1">
            <a:spLocks noChangeArrowheads="1"/>
          </p:cNvSpPr>
          <p:nvPr/>
        </p:nvSpPr>
        <p:spPr bwMode="auto">
          <a:xfrm>
            <a:off x="4143375" y="1285875"/>
            <a:ext cx="4706938" cy="523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Arial Unicode MS" pitchFamily="34" charset="-128"/>
              </a:rPr>
              <a:t>Indep(Report, Fire,{Alarm})?</a:t>
            </a:r>
          </a:p>
        </p:txBody>
      </p:sp>
      <p:sp>
        <p:nvSpPr>
          <p:cNvPr id="11" name="Text Box 6"/>
          <p:cNvSpPr txBox="1">
            <a:spLocks noChangeArrowheads="1"/>
          </p:cNvSpPr>
          <p:nvPr/>
        </p:nvSpPr>
        <p:spPr bwMode="auto">
          <a:xfrm>
            <a:off x="3435350" y="4143375"/>
            <a:ext cx="5708650" cy="523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Arial Unicode MS" pitchFamily="34" charset="-128"/>
              </a:rPr>
              <a:t>Indep(Leaving, SeeSmoke,{Fire})?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5126" grpId="0"/>
      <p:bldP spid="1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28</a:t>
            </a:r>
          </a:p>
        </p:txBody>
      </p:sp>
      <p:sp>
        <p:nvSpPr>
          <p:cNvPr id="4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DDFC8C1-32B7-4A38-83B5-C16C7BA43ADB}" type="slidenum">
              <a:rPr lang="en-US"/>
              <a:pPr>
                <a:defRPr/>
              </a:pPr>
              <a:t>6</a:t>
            </a:fld>
            <a:endParaRPr lang="en-US"/>
          </a:p>
        </p:txBody>
      </p:sp>
      <p:sp>
        <p:nvSpPr>
          <p:cNvPr id="5133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0" y="571480"/>
            <a:ext cx="9144000" cy="863600"/>
          </a:xfrm>
        </p:spPr>
        <p:txBody>
          <a:bodyPr/>
          <a:lstStyle/>
          <a:p>
            <a:pPr eaLnBrk="1" hangingPunct="1"/>
            <a:r>
              <a:rPr lang="en-US" sz="2400" dirty="0" smtClean="0"/>
              <a:t>Or, blocking paths for probability propagation. Three ways in which a path between X to Y can be blocked, </a:t>
            </a:r>
            <a:r>
              <a:rPr lang="en-US" sz="2400" dirty="0" smtClean="0"/>
              <a:t>(1 and 2 given </a:t>
            </a:r>
            <a:r>
              <a:rPr lang="en-US" sz="2400" dirty="0" smtClean="0"/>
              <a:t>evidence E</a:t>
            </a:r>
            <a:r>
              <a:rPr lang="en-US" sz="2000" dirty="0" smtClean="0"/>
              <a:t> </a:t>
            </a:r>
            <a:r>
              <a:rPr lang="en-US" sz="2000" dirty="0" smtClean="0"/>
              <a:t>)</a:t>
            </a:r>
            <a:endParaRPr lang="en-US" sz="2000" dirty="0" smtClean="0"/>
          </a:p>
          <a:p>
            <a:pPr eaLnBrk="1" hangingPunct="1"/>
            <a:endParaRPr lang="en-US" sz="2400" dirty="0" smtClean="0"/>
          </a:p>
        </p:txBody>
      </p:sp>
      <p:sp>
        <p:nvSpPr>
          <p:cNvPr id="5134" name="Text Box 3"/>
          <p:cNvSpPr>
            <a:spLocks noChangeArrowheads="1"/>
          </p:cNvSpPr>
          <p:nvPr>
            <p:ph type="title"/>
          </p:nvPr>
        </p:nvSpPr>
        <p:spPr>
          <a:xfrm>
            <a:off x="500034" y="-285776"/>
            <a:ext cx="8229600" cy="1143001"/>
          </a:xfrm>
          <a:noFill/>
        </p:spPr>
        <p:txBody>
          <a:bodyPr/>
          <a:lstStyle/>
          <a:p>
            <a:pPr eaLnBrk="1" hangingPunct="1"/>
            <a:r>
              <a:rPr lang="en-US" dirty="0" smtClean="0"/>
              <a:t>Conditional Independencies</a:t>
            </a:r>
          </a:p>
        </p:txBody>
      </p:sp>
      <p:sp>
        <p:nvSpPr>
          <p:cNvPr id="5135" name="Rectangle 4"/>
          <p:cNvSpPr>
            <a:spLocks noChangeArrowheads="1"/>
          </p:cNvSpPr>
          <p:nvPr/>
        </p:nvSpPr>
        <p:spPr bwMode="auto">
          <a:xfrm>
            <a:off x="900113" y="1844675"/>
            <a:ext cx="1223962" cy="31686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36" name="Oval 5"/>
          <p:cNvSpPr>
            <a:spLocks noChangeArrowheads="1"/>
          </p:cNvSpPr>
          <p:nvPr/>
        </p:nvSpPr>
        <p:spPr bwMode="auto">
          <a:xfrm>
            <a:off x="1260475" y="2132013"/>
            <a:ext cx="431800" cy="433387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37" name="Oval 6"/>
          <p:cNvSpPr>
            <a:spLocks noChangeArrowheads="1"/>
          </p:cNvSpPr>
          <p:nvPr/>
        </p:nvSpPr>
        <p:spPr bwMode="auto">
          <a:xfrm>
            <a:off x="1260475" y="3429000"/>
            <a:ext cx="431800" cy="433388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38" name="Oval 7"/>
          <p:cNvSpPr>
            <a:spLocks noChangeArrowheads="1"/>
          </p:cNvSpPr>
          <p:nvPr/>
        </p:nvSpPr>
        <p:spPr bwMode="auto">
          <a:xfrm>
            <a:off x="1260475" y="4149725"/>
            <a:ext cx="431800" cy="433388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39" name="Oval 8"/>
          <p:cNvSpPr>
            <a:spLocks noChangeArrowheads="1"/>
          </p:cNvSpPr>
          <p:nvPr/>
        </p:nvSpPr>
        <p:spPr bwMode="auto">
          <a:xfrm>
            <a:off x="2700338" y="2132013"/>
            <a:ext cx="431800" cy="433387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40" name="Oval 9"/>
          <p:cNvSpPr>
            <a:spLocks noChangeArrowheads="1"/>
          </p:cNvSpPr>
          <p:nvPr/>
        </p:nvSpPr>
        <p:spPr bwMode="auto">
          <a:xfrm>
            <a:off x="2700338" y="3429000"/>
            <a:ext cx="431800" cy="433388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41" name="Oval 10"/>
          <p:cNvSpPr>
            <a:spLocks noChangeArrowheads="1"/>
          </p:cNvSpPr>
          <p:nvPr/>
        </p:nvSpPr>
        <p:spPr bwMode="auto">
          <a:xfrm>
            <a:off x="2700338" y="4149725"/>
            <a:ext cx="431800" cy="433388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42" name="Rectangle 11"/>
          <p:cNvSpPr>
            <a:spLocks noChangeArrowheads="1"/>
          </p:cNvSpPr>
          <p:nvPr/>
        </p:nvSpPr>
        <p:spPr bwMode="auto">
          <a:xfrm>
            <a:off x="3779838" y="1844675"/>
            <a:ext cx="1223962" cy="1584325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43" name="Oval 12"/>
          <p:cNvSpPr>
            <a:spLocks noChangeArrowheads="1"/>
          </p:cNvSpPr>
          <p:nvPr/>
        </p:nvSpPr>
        <p:spPr bwMode="auto">
          <a:xfrm>
            <a:off x="4140200" y="2132013"/>
            <a:ext cx="431800" cy="433387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 b="0">
                <a:latin typeface="Arial" charset="0"/>
              </a:rPr>
              <a:t>Z</a:t>
            </a:r>
          </a:p>
        </p:txBody>
      </p:sp>
      <p:sp>
        <p:nvSpPr>
          <p:cNvPr id="5144" name="Oval 13"/>
          <p:cNvSpPr>
            <a:spLocks noChangeArrowheads="1"/>
          </p:cNvSpPr>
          <p:nvPr/>
        </p:nvSpPr>
        <p:spPr bwMode="auto">
          <a:xfrm>
            <a:off x="4211638" y="2852738"/>
            <a:ext cx="431800" cy="433387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 b="0">
                <a:latin typeface="Arial" charset="0"/>
              </a:rPr>
              <a:t>Z</a:t>
            </a:r>
          </a:p>
        </p:txBody>
      </p:sp>
      <p:sp>
        <p:nvSpPr>
          <p:cNvPr id="5145" name="Oval 14"/>
          <p:cNvSpPr>
            <a:spLocks noChangeArrowheads="1"/>
          </p:cNvSpPr>
          <p:nvPr/>
        </p:nvSpPr>
        <p:spPr bwMode="auto">
          <a:xfrm>
            <a:off x="4140200" y="4581525"/>
            <a:ext cx="431800" cy="433388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 b="0">
                <a:latin typeface="Arial" charset="0"/>
              </a:rPr>
              <a:t>Z</a:t>
            </a:r>
          </a:p>
        </p:txBody>
      </p:sp>
      <p:sp>
        <p:nvSpPr>
          <p:cNvPr id="5146" name="Rectangle 15"/>
          <p:cNvSpPr>
            <a:spLocks noChangeArrowheads="1"/>
          </p:cNvSpPr>
          <p:nvPr/>
        </p:nvSpPr>
        <p:spPr bwMode="auto">
          <a:xfrm>
            <a:off x="6516688" y="1844675"/>
            <a:ext cx="1223962" cy="30241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47" name="Oval 16"/>
          <p:cNvSpPr>
            <a:spLocks noChangeArrowheads="1"/>
          </p:cNvSpPr>
          <p:nvPr/>
        </p:nvSpPr>
        <p:spPr bwMode="auto">
          <a:xfrm>
            <a:off x="6877050" y="2132013"/>
            <a:ext cx="431800" cy="433387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48" name="Oval 17"/>
          <p:cNvSpPr>
            <a:spLocks noChangeArrowheads="1"/>
          </p:cNvSpPr>
          <p:nvPr/>
        </p:nvSpPr>
        <p:spPr bwMode="auto">
          <a:xfrm>
            <a:off x="6877050" y="3429000"/>
            <a:ext cx="431800" cy="433388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49" name="Oval 18"/>
          <p:cNvSpPr>
            <a:spLocks noChangeArrowheads="1"/>
          </p:cNvSpPr>
          <p:nvPr/>
        </p:nvSpPr>
        <p:spPr bwMode="auto">
          <a:xfrm>
            <a:off x="6877050" y="4149725"/>
            <a:ext cx="431800" cy="433388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50" name="Oval 19"/>
          <p:cNvSpPr>
            <a:spLocks noChangeArrowheads="1"/>
          </p:cNvSpPr>
          <p:nvPr/>
        </p:nvSpPr>
        <p:spPr bwMode="auto">
          <a:xfrm>
            <a:off x="5508625" y="2132013"/>
            <a:ext cx="431800" cy="433387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51" name="Oval 20"/>
          <p:cNvSpPr>
            <a:spLocks noChangeArrowheads="1"/>
          </p:cNvSpPr>
          <p:nvPr/>
        </p:nvSpPr>
        <p:spPr bwMode="auto">
          <a:xfrm>
            <a:off x="5508625" y="3429000"/>
            <a:ext cx="431800" cy="433388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52" name="Oval 21"/>
          <p:cNvSpPr>
            <a:spLocks noChangeArrowheads="1"/>
          </p:cNvSpPr>
          <p:nvPr/>
        </p:nvSpPr>
        <p:spPr bwMode="auto">
          <a:xfrm>
            <a:off x="5508625" y="4149725"/>
            <a:ext cx="431800" cy="433388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5153" name="AutoShape 22"/>
          <p:cNvCxnSpPr>
            <a:cxnSpLocks noChangeShapeType="1"/>
            <a:stCxn id="5136" idx="6"/>
            <a:endCxn id="5139" idx="2"/>
          </p:cNvCxnSpPr>
          <p:nvPr/>
        </p:nvCxnSpPr>
        <p:spPr bwMode="auto">
          <a:xfrm>
            <a:off x="1692275" y="2349500"/>
            <a:ext cx="1008063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5154" name="AutoShape 23"/>
          <p:cNvCxnSpPr>
            <a:cxnSpLocks noChangeShapeType="1"/>
            <a:endCxn id="5147" idx="2"/>
          </p:cNvCxnSpPr>
          <p:nvPr/>
        </p:nvCxnSpPr>
        <p:spPr bwMode="auto">
          <a:xfrm>
            <a:off x="5940425" y="2347913"/>
            <a:ext cx="936625" cy="158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5155" name="AutoShape 24"/>
          <p:cNvCxnSpPr>
            <a:cxnSpLocks noChangeShapeType="1"/>
          </p:cNvCxnSpPr>
          <p:nvPr/>
        </p:nvCxnSpPr>
        <p:spPr bwMode="auto">
          <a:xfrm>
            <a:off x="1692275" y="3644900"/>
            <a:ext cx="1008063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</p:spPr>
      </p:cxnSp>
      <p:cxnSp>
        <p:nvCxnSpPr>
          <p:cNvPr id="5156" name="AutoShape 25"/>
          <p:cNvCxnSpPr>
            <a:cxnSpLocks noChangeShapeType="1"/>
          </p:cNvCxnSpPr>
          <p:nvPr/>
        </p:nvCxnSpPr>
        <p:spPr bwMode="auto">
          <a:xfrm>
            <a:off x="1692275" y="4365625"/>
            <a:ext cx="1008063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5157" name="AutoShape 26"/>
          <p:cNvCxnSpPr>
            <a:cxnSpLocks noChangeShapeType="1"/>
            <a:endCxn id="5148" idx="2"/>
          </p:cNvCxnSpPr>
          <p:nvPr/>
        </p:nvCxnSpPr>
        <p:spPr bwMode="auto">
          <a:xfrm>
            <a:off x="5940425" y="3644900"/>
            <a:ext cx="936625" cy="158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5158" name="AutoShape 27"/>
          <p:cNvCxnSpPr>
            <a:cxnSpLocks noChangeShapeType="1"/>
            <a:endCxn id="5149" idx="2"/>
          </p:cNvCxnSpPr>
          <p:nvPr/>
        </p:nvCxnSpPr>
        <p:spPr bwMode="auto">
          <a:xfrm>
            <a:off x="5940425" y="4364038"/>
            <a:ext cx="936625" cy="31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</p:spPr>
      </p:cxnSp>
      <p:cxnSp>
        <p:nvCxnSpPr>
          <p:cNvPr id="5159" name="AutoShape 28"/>
          <p:cNvCxnSpPr>
            <a:cxnSpLocks noChangeShapeType="1"/>
            <a:stCxn id="5139" idx="6"/>
            <a:endCxn id="5143" idx="2"/>
          </p:cNvCxnSpPr>
          <p:nvPr/>
        </p:nvCxnSpPr>
        <p:spPr bwMode="auto">
          <a:xfrm>
            <a:off x="3132138" y="2349500"/>
            <a:ext cx="1008062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5160" name="AutoShape 29"/>
          <p:cNvCxnSpPr>
            <a:cxnSpLocks noChangeShapeType="1"/>
          </p:cNvCxnSpPr>
          <p:nvPr/>
        </p:nvCxnSpPr>
        <p:spPr bwMode="auto">
          <a:xfrm>
            <a:off x="4572000" y="2349500"/>
            <a:ext cx="936625" cy="158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5161" name="AutoShape 30"/>
          <p:cNvCxnSpPr>
            <a:cxnSpLocks noChangeShapeType="1"/>
            <a:endCxn id="5145" idx="2"/>
          </p:cNvCxnSpPr>
          <p:nvPr/>
        </p:nvCxnSpPr>
        <p:spPr bwMode="auto">
          <a:xfrm>
            <a:off x="3132138" y="4365625"/>
            <a:ext cx="1008062" cy="43338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5162" name="AutoShape 31"/>
          <p:cNvCxnSpPr>
            <a:cxnSpLocks noChangeShapeType="1"/>
            <a:stCxn id="5144" idx="6"/>
            <a:endCxn id="5151" idx="1"/>
          </p:cNvCxnSpPr>
          <p:nvPr/>
        </p:nvCxnSpPr>
        <p:spPr bwMode="auto">
          <a:xfrm>
            <a:off x="4643438" y="3070225"/>
            <a:ext cx="928687" cy="4222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5163" name="AutoShape 32"/>
          <p:cNvCxnSpPr>
            <a:cxnSpLocks noChangeShapeType="1"/>
            <a:stCxn id="5144" idx="2"/>
            <a:endCxn id="5140" idx="6"/>
          </p:cNvCxnSpPr>
          <p:nvPr/>
        </p:nvCxnSpPr>
        <p:spPr bwMode="auto">
          <a:xfrm flipH="1">
            <a:off x="3132138" y="3070225"/>
            <a:ext cx="1079500" cy="57626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5164" name="AutoShape 33"/>
          <p:cNvCxnSpPr>
            <a:cxnSpLocks noChangeShapeType="1"/>
            <a:stCxn id="5152" idx="2"/>
            <a:endCxn id="5145" idx="6"/>
          </p:cNvCxnSpPr>
          <p:nvPr/>
        </p:nvCxnSpPr>
        <p:spPr bwMode="auto">
          <a:xfrm flipH="1">
            <a:off x="4572000" y="4367213"/>
            <a:ext cx="936625" cy="4318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5165" name="Text Box 34"/>
          <p:cNvSpPr txBox="1">
            <a:spLocks noChangeArrowheads="1"/>
          </p:cNvSpPr>
          <p:nvPr/>
        </p:nvSpPr>
        <p:spPr bwMode="auto">
          <a:xfrm>
            <a:off x="7380288" y="1844675"/>
            <a:ext cx="3365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>
                <a:latin typeface="Arial" charset="0"/>
              </a:rPr>
              <a:t>X</a:t>
            </a:r>
          </a:p>
        </p:txBody>
      </p:sp>
      <p:sp>
        <p:nvSpPr>
          <p:cNvPr id="5166" name="Text Box 35"/>
          <p:cNvSpPr txBox="1">
            <a:spLocks noChangeArrowheads="1"/>
          </p:cNvSpPr>
          <p:nvPr/>
        </p:nvSpPr>
        <p:spPr bwMode="auto">
          <a:xfrm>
            <a:off x="900113" y="1844675"/>
            <a:ext cx="3365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>
                <a:latin typeface="Arial" charset="0"/>
              </a:rPr>
              <a:t>Y</a:t>
            </a:r>
          </a:p>
        </p:txBody>
      </p:sp>
      <p:sp>
        <p:nvSpPr>
          <p:cNvPr id="5167" name="Text Box 36"/>
          <p:cNvSpPr txBox="1">
            <a:spLocks noChangeArrowheads="1"/>
          </p:cNvSpPr>
          <p:nvPr/>
        </p:nvSpPr>
        <p:spPr bwMode="auto">
          <a:xfrm>
            <a:off x="4716463" y="1844675"/>
            <a:ext cx="3365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>
                <a:latin typeface="Arial" charset="0"/>
              </a:rPr>
              <a:t>E</a:t>
            </a:r>
          </a:p>
        </p:txBody>
      </p:sp>
      <p:sp>
        <p:nvSpPr>
          <p:cNvPr id="616485" name="Rectangle 37"/>
          <p:cNvSpPr>
            <a:spLocks noChangeArrowheads="1"/>
          </p:cNvSpPr>
          <p:nvPr/>
        </p:nvSpPr>
        <p:spPr bwMode="auto">
          <a:xfrm>
            <a:off x="0" y="5876925"/>
            <a:ext cx="7994650" cy="72072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838200" lvl="1" indent="-381000">
              <a:spcBef>
                <a:spcPct val="20000"/>
              </a:spcBef>
              <a:buClr>
                <a:schemeClr val="tx1"/>
              </a:buClr>
              <a:buSzPct val="120000"/>
            </a:pPr>
            <a:r>
              <a:rPr lang="en-US" sz="2000" b="0">
                <a:latin typeface="Arial Unicode MS" pitchFamily="34" charset="-128"/>
              </a:rPr>
              <a:t>Note that, in 3, X and Y become dependent as soon as I get evidence on Z or on </a:t>
            </a:r>
            <a:r>
              <a:rPr lang="en-US" sz="2000" b="0" i="1">
                <a:latin typeface="Arial Unicode MS" pitchFamily="34" charset="-128"/>
              </a:rPr>
              <a:t>any of its descendants</a:t>
            </a:r>
          </a:p>
        </p:txBody>
      </p:sp>
      <p:sp>
        <p:nvSpPr>
          <p:cNvPr id="5169" name="Oval 38"/>
          <p:cNvSpPr>
            <a:spLocks noChangeArrowheads="1"/>
          </p:cNvSpPr>
          <p:nvPr/>
        </p:nvSpPr>
        <p:spPr bwMode="auto">
          <a:xfrm>
            <a:off x="2843213" y="5300663"/>
            <a:ext cx="431800" cy="433387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5170" name="AutoShape 39"/>
          <p:cNvCxnSpPr>
            <a:cxnSpLocks noChangeShapeType="1"/>
            <a:stCxn id="5145" idx="3"/>
            <a:endCxn id="5169" idx="6"/>
          </p:cNvCxnSpPr>
          <p:nvPr/>
        </p:nvCxnSpPr>
        <p:spPr bwMode="auto">
          <a:xfrm flipH="1">
            <a:off x="3275013" y="4951413"/>
            <a:ext cx="928687" cy="5667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5171" name="Oval 40"/>
          <p:cNvSpPr>
            <a:spLocks noChangeArrowheads="1"/>
          </p:cNvSpPr>
          <p:nvPr/>
        </p:nvSpPr>
        <p:spPr bwMode="auto">
          <a:xfrm>
            <a:off x="5292725" y="5373688"/>
            <a:ext cx="431800" cy="433387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5172" name="AutoShape 41"/>
          <p:cNvCxnSpPr>
            <a:cxnSpLocks noChangeShapeType="1"/>
            <a:stCxn id="5145" idx="5"/>
            <a:endCxn id="5171" idx="1"/>
          </p:cNvCxnSpPr>
          <p:nvPr/>
        </p:nvCxnSpPr>
        <p:spPr bwMode="auto">
          <a:xfrm>
            <a:off x="4508500" y="4951413"/>
            <a:ext cx="847725" cy="4857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616508" name="Text Box 60"/>
          <p:cNvSpPr txBox="1">
            <a:spLocks noChangeArrowheads="1"/>
          </p:cNvSpPr>
          <p:nvPr/>
        </p:nvSpPr>
        <p:spPr bwMode="auto">
          <a:xfrm>
            <a:off x="536575" y="2079625"/>
            <a:ext cx="346075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0"/>
              <a:t>1</a:t>
            </a:r>
          </a:p>
        </p:txBody>
      </p:sp>
      <p:sp>
        <p:nvSpPr>
          <p:cNvPr id="616509" name="Text Box 61"/>
          <p:cNvSpPr txBox="1">
            <a:spLocks noChangeArrowheads="1"/>
          </p:cNvSpPr>
          <p:nvPr/>
        </p:nvSpPr>
        <p:spPr bwMode="auto">
          <a:xfrm>
            <a:off x="525463" y="3398838"/>
            <a:ext cx="346075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0"/>
              <a:t>2</a:t>
            </a:r>
          </a:p>
        </p:txBody>
      </p:sp>
      <p:sp>
        <p:nvSpPr>
          <p:cNvPr id="616510" name="Text Box 62"/>
          <p:cNvSpPr txBox="1">
            <a:spLocks noChangeArrowheads="1"/>
          </p:cNvSpPr>
          <p:nvPr/>
        </p:nvSpPr>
        <p:spPr bwMode="auto">
          <a:xfrm>
            <a:off x="514350" y="4129088"/>
            <a:ext cx="346075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0"/>
              <a:t>3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6485" grpId="0" animBg="1"/>
      <p:bldP spid="616485" grpId="1" animBg="1"/>
      <p:bldP spid="616508" grpId="0" animBg="1"/>
      <p:bldP spid="616509" grpId="0" animBg="1"/>
      <p:bldP spid="61651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28</a:t>
            </a:r>
          </a:p>
        </p:txBody>
      </p:sp>
      <p:sp>
        <p:nvSpPr>
          <p:cNvPr id="4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66039420-C1B2-4F74-9DFD-51BAD9AA1A18}" type="slidenum">
              <a:rPr lang="en-US"/>
              <a:pPr>
                <a:defRPr/>
              </a:pPr>
              <a:t>7</a:t>
            </a:fld>
            <a:endParaRPr lang="en-US"/>
          </a:p>
        </p:txBody>
      </p:sp>
      <p:sp>
        <p:nvSpPr>
          <p:cNvPr id="6162" name="Text Box 3"/>
          <p:cNvSpPr>
            <a:spLocks noChangeArrowheads="1"/>
          </p:cNvSpPr>
          <p:nvPr>
            <p:ph type="title"/>
          </p:nvPr>
        </p:nvSpPr>
        <p:spPr>
          <a:xfrm>
            <a:off x="468313" y="-100013"/>
            <a:ext cx="8229600" cy="1143001"/>
          </a:xfrm>
          <a:noFill/>
        </p:spPr>
        <p:txBody>
          <a:bodyPr/>
          <a:lstStyle/>
          <a:p>
            <a:pPr eaLnBrk="1" hangingPunct="1"/>
            <a:r>
              <a:rPr lang="en-US" smtClean="0"/>
              <a:t>Or ….Conditional Dependencies</a:t>
            </a:r>
          </a:p>
        </p:txBody>
      </p:sp>
      <p:sp>
        <p:nvSpPr>
          <p:cNvPr id="6163" name="Rectangle 4"/>
          <p:cNvSpPr>
            <a:spLocks noChangeArrowheads="1"/>
          </p:cNvSpPr>
          <p:nvPr/>
        </p:nvSpPr>
        <p:spPr bwMode="auto">
          <a:xfrm>
            <a:off x="900113" y="1844675"/>
            <a:ext cx="1223962" cy="31686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64" name="Oval 5"/>
          <p:cNvSpPr>
            <a:spLocks noChangeArrowheads="1"/>
          </p:cNvSpPr>
          <p:nvPr/>
        </p:nvSpPr>
        <p:spPr bwMode="auto">
          <a:xfrm>
            <a:off x="1260475" y="2132013"/>
            <a:ext cx="431800" cy="433387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65" name="Oval 6"/>
          <p:cNvSpPr>
            <a:spLocks noChangeArrowheads="1"/>
          </p:cNvSpPr>
          <p:nvPr/>
        </p:nvSpPr>
        <p:spPr bwMode="auto">
          <a:xfrm>
            <a:off x="1260475" y="3429000"/>
            <a:ext cx="431800" cy="433388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66" name="Oval 7"/>
          <p:cNvSpPr>
            <a:spLocks noChangeArrowheads="1"/>
          </p:cNvSpPr>
          <p:nvPr/>
        </p:nvSpPr>
        <p:spPr bwMode="auto">
          <a:xfrm>
            <a:off x="1260475" y="4149725"/>
            <a:ext cx="431800" cy="433388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67" name="Oval 8"/>
          <p:cNvSpPr>
            <a:spLocks noChangeArrowheads="1"/>
          </p:cNvSpPr>
          <p:nvPr/>
        </p:nvSpPr>
        <p:spPr bwMode="auto">
          <a:xfrm>
            <a:off x="2700338" y="2132013"/>
            <a:ext cx="431800" cy="433387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68" name="Oval 9"/>
          <p:cNvSpPr>
            <a:spLocks noChangeArrowheads="1"/>
          </p:cNvSpPr>
          <p:nvPr/>
        </p:nvSpPr>
        <p:spPr bwMode="auto">
          <a:xfrm>
            <a:off x="2700338" y="3429000"/>
            <a:ext cx="431800" cy="433388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69" name="Oval 10"/>
          <p:cNvSpPr>
            <a:spLocks noChangeArrowheads="1"/>
          </p:cNvSpPr>
          <p:nvPr/>
        </p:nvSpPr>
        <p:spPr bwMode="auto">
          <a:xfrm>
            <a:off x="2700338" y="4149725"/>
            <a:ext cx="431800" cy="433388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70" name="Rectangle 11"/>
          <p:cNvSpPr>
            <a:spLocks noChangeArrowheads="1"/>
          </p:cNvSpPr>
          <p:nvPr/>
        </p:nvSpPr>
        <p:spPr bwMode="auto">
          <a:xfrm>
            <a:off x="3419475" y="3933825"/>
            <a:ext cx="1873250" cy="1800225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71" name="Oval 12"/>
          <p:cNvSpPr>
            <a:spLocks noChangeArrowheads="1"/>
          </p:cNvSpPr>
          <p:nvPr/>
        </p:nvSpPr>
        <p:spPr bwMode="auto">
          <a:xfrm>
            <a:off x="4140200" y="2132013"/>
            <a:ext cx="431800" cy="433387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 b="0">
                <a:latin typeface="Arial" charset="0"/>
              </a:rPr>
              <a:t>Z</a:t>
            </a:r>
          </a:p>
        </p:txBody>
      </p:sp>
      <p:sp>
        <p:nvSpPr>
          <p:cNvPr id="6172" name="Oval 13"/>
          <p:cNvSpPr>
            <a:spLocks noChangeArrowheads="1"/>
          </p:cNvSpPr>
          <p:nvPr/>
        </p:nvSpPr>
        <p:spPr bwMode="auto">
          <a:xfrm>
            <a:off x="4211638" y="2852738"/>
            <a:ext cx="431800" cy="433387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 b="0">
                <a:latin typeface="Arial" charset="0"/>
              </a:rPr>
              <a:t>Z</a:t>
            </a:r>
          </a:p>
        </p:txBody>
      </p:sp>
      <p:sp>
        <p:nvSpPr>
          <p:cNvPr id="6173" name="Oval 14"/>
          <p:cNvSpPr>
            <a:spLocks noChangeArrowheads="1"/>
          </p:cNvSpPr>
          <p:nvPr/>
        </p:nvSpPr>
        <p:spPr bwMode="auto">
          <a:xfrm>
            <a:off x="4140200" y="4581525"/>
            <a:ext cx="431800" cy="433388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 b="0">
                <a:latin typeface="Arial" charset="0"/>
              </a:rPr>
              <a:t>Z</a:t>
            </a:r>
          </a:p>
        </p:txBody>
      </p:sp>
      <p:sp>
        <p:nvSpPr>
          <p:cNvPr id="6174" name="Rectangle 15"/>
          <p:cNvSpPr>
            <a:spLocks noChangeArrowheads="1"/>
          </p:cNvSpPr>
          <p:nvPr/>
        </p:nvSpPr>
        <p:spPr bwMode="auto">
          <a:xfrm>
            <a:off x="6516688" y="1844675"/>
            <a:ext cx="1223962" cy="30241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75" name="Oval 16"/>
          <p:cNvSpPr>
            <a:spLocks noChangeArrowheads="1"/>
          </p:cNvSpPr>
          <p:nvPr/>
        </p:nvSpPr>
        <p:spPr bwMode="auto">
          <a:xfrm>
            <a:off x="6877050" y="2132013"/>
            <a:ext cx="431800" cy="433387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76" name="Oval 17"/>
          <p:cNvSpPr>
            <a:spLocks noChangeArrowheads="1"/>
          </p:cNvSpPr>
          <p:nvPr/>
        </p:nvSpPr>
        <p:spPr bwMode="auto">
          <a:xfrm>
            <a:off x="6877050" y="3429000"/>
            <a:ext cx="431800" cy="433388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77" name="Oval 18"/>
          <p:cNvSpPr>
            <a:spLocks noChangeArrowheads="1"/>
          </p:cNvSpPr>
          <p:nvPr/>
        </p:nvSpPr>
        <p:spPr bwMode="auto">
          <a:xfrm>
            <a:off x="6877050" y="4149725"/>
            <a:ext cx="431800" cy="433388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78" name="Oval 19"/>
          <p:cNvSpPr>
            <a:spLocks noChangeArrowheads="1"/>
          </p:cNvSpPr>
          <p:nvPr/>
        </p:nvSpPr>
        <p:spPr bwMode="auto">
          <a:xfrm>
            <a:off x="5508625" y="2132013"/>
            <a:ext cx="431800" cy="433387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79" name="Oval 20"/>
          <p:cNvSpPr>
            <a:spLocks noChangeArrowheads="1"/>
          </p:cNvSpPr>
          <p:nvPr/>
        </p:nvSpPr>
        <p:spPr bwMode="auto">
          <a:xfrm>
            <a:off x="5508625" y="3429000"/>
            <a:ext cx="431800" cy="433388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80" name="Oval 21"/>
          <p:cNvSpPr>
            <a:spLocks noChangeArrowheads="1"/>
          </p:cNvSpPr>
          <p:nvPr/>
        </p:nvSpPr>
        <p:spPr bwMode="auto">
          <a:xfrm>
            <a:off x="5508625" y="4149725"/>
            <a:ext cx="431800" cy="433388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6181" name="AutoShape 22"/>
          <p:cNvCxnSpPr>
            <a:cxnSpLocks noChangeShapeType="1"/>
            <a:stCxn id="6164" idx="6"/>
            <a:endCxn id="6167" idx="2"/>
          </p:cNvCxnSpPr>
          <p:nvPr/>
        </p:nvCxnSpPr>
        <p:spPr bwMode="auto">
          <a:xfrm>
            <a:off x="1692275" y="2349500"/>
            <a:ext cx="1008063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6182" name="AutoShape 23"/>
          <p:cNvCxnSpPr>
            <a:cxnSpLocks noChangeShapeType="1"/>
            <a:endCxn id="6175" idx="2"/>
          </p:cNvCxnSpPr>
          <p:nvPr/>
        </p:nvCxnSpPr>
        <p:spPr bwMode="auto">
          <a:xfrm>
            <a:off x="5940425" y="2347913"/>
            <a:ext cx="936625" cy="158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6183" name="AutoShape 24"/>
          <p:cNvCxnSpPr>
            <a:cxnSpLocks noChangeShapeType="1"/>
          </p:cNvCxnSpPr>
          <p:nvPr/>
        </p:nvCxnSpPr>
        <p:spPr bwMode="auto">
          <a:xfrm>
            <a:off x="1692275" y="3644900"/>
            <a:ext cx="1008063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</p:spPr>
      </p:cxnSp>
      <p:cxnSp>
        <p:nvCxnSpPr>
          <p:cNvPr id="6184" name="AutoShape 25"/>
          <p:cNvCxnSpPr>
            <a:cxnSpLocks noChangeShapeType="1"/>
          </p:cNvCxnSpPr>
          <p:nvPr/>
        </p:nvCxnSpPr>
        <p:spPr bwMode="auto">
          <a:xfrm>
            <a:off x="1692275" y="4365625"/>
            <a:ext cx="1008063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6185" name="AutoShape 26"/>
          <p:cNvCxnSpPr>
            <a:cxnSpLocks noChangeShapeType="1"/>
            <a:endCxn id="6176" idx="2"/>
          </p:cNvCxnSpPr>
          <p:nvPr/>
        </p:nvCxnSpPr>
        <p:spPr bwMode="auto">
          <a:xfrm>
            <a:off x="5940425" y="3644900"/>
            <a:ext cx="936625" cy="158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6186" name="AutoShape 27"/>
          <p:cNvCxnSpPr>
            <a:cxnSpLocks noChangeShapeType="1"/>
            <a:endCxn id="6177" idx="2"/>
          </p:cNvCxnSpPr>
          <p:nvPr/>
        </p:nvCxnSpPr>
        <p:spPr bwMode="auto">
          <a:xfrm>
            <a:off x="5940425" y="4364038"/>
            <a:ext cx="936625" cy="31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</p:spPr>
      </p:cxnSp>
      <p:cxnSp>
        <p:nvCxnSpPr>
          <p:cNvPr id="6187" name="AutoShape 28"/>
          <p:cNvCxnSpPr>
            <a:cxnSpLocks noChangeShapeType="1"/>
            <a:stCxn id="6167" idx="6"/>
            <a:endCxn id="6171" idx="2"/>
          </p:cNvCxnSpPr>
          <p:nvPr/>
        </p:nvCxnSpPr>
        <p:spPr bwMode="auto">
          <a:xfrm>
            <a:off x="3132138" y="2349500"/>
            <a:ext cx="1008062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6188" name="AutoShape 29"/>
          <p:cNvCxnSpPr>
            <a:cxnSpLocks noChangeShapeType="1"/>
          </p:cNvCxnSpPr>
          <p:nvPr/>
        </p:nvCxnSpPr>
        <p:spPr bwMode="auto">
          <a:xfrm>
            <a:off x="4572000" y="2349500"/>
            <a:ext cx="936625" cy="158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6189" name="AutoShape 30"/>
          <p:cNvCxnSpPr>
            <a:cxnSpLocks noChangeShapeType="1"/>
            <a:endCxn id="6173" idx="2"/>
          </p:cNvCxnSpPr>
          <p:nvPr/>
        </p:nvCxnSpPr>
        <p:spPr bwMode="auto">
          <a:xfrm>
            <a:off x="3132138" y="4365625"/>
            <a:ext cx="1008062" cy="43338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6190" name="AutoShape 31"/>
          <p:cNvCxnSpPr>
            <a:cxnSpLocks noChangeShapeType="1"/>
            <a:stCxn id="6172" idx="6"/>
            <a:endCxn id="6179" idx="1"/>
          </p:cNvCxnSpPr>
          <p:nvPr/>
        </p:nvCxnSpPr>
        <p:spPr bwMode="auto">
          <a:xfrm>
            <a:off x="4643438" y="3070225"/>
            <a:ext cx="928687" cy="4222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6191" name="AutoShape 32"/>
          <p:cNvCxnSpPr>
            <a:cxnSpLocks noChangeShapeType="1"/>
            <a:stCxn id="6172" idx="2"/>
            <a:endCxn id="6168" idx="6"/>
          </p:cNvCxnSpPr>
          <p:nvPr/>
        </p:nvCxnSpPr>
        <p:spPr bwMode="auto">
          <a:xfrm flipH="1">
            <a:off x="3132138" y="3070225"/>
            <a:ext cx="1079500" cy="57626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6192" name="AutoShape 33"/>
          <p:cNvCxnSpPr>
            <a:cxnSpLocks noChangeShapeType="1"/>
            <a:stCxn id="6180" idx="2"/>
            <a:endCxn id="6173" idx="6"/>
          </p:cNvCxnSpPr>
          <p:nvPr/>
        </p:nvCxnSpPr>
        <p:spPr bwMode="auto">
          <a:xfrm flipH="1">
            <a:off x="4572000" y="4367213"/>
            <a:ext cx="936625" cy="4318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6193" name="Text Box 34"/>
          <p:cNvSpPr txBox="1">
            <a:spLocks noChangeArrowheads="1"/>
          </p:cNvSpPr>
          <p:nvPr/>
        </p:nvSpPr>
        <p:spPr bwMode="auto">
          <a:xfrm>
            <a:off x="7380288" y="1844675"/>
            <a:ext cx="3365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>
                <a:latin typeface="Arial" charset="0"/>
              </a:rPr>
              <a:t>X</a:t>
            </a:r>
          </a:p>
        </p:txBody>
      </p:sp>
      <p:sp>
        <p:nvSpPr>
          <p:cNvPr id="6194" name="Text Box 35"/>
          <p:cNvSpPr txBox="1">
            <a:spLocks noChangeArrowheads="1"/>
          </p:cNvSpPr>
          <p:nvPr/>
        </p:nvSpPr>
        <p:spPr bwMode="auto">
          <a:xfrm>
            <a:off x="900113" y="1844675"/>
            <a:ext cx="3365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>
                <a:latin typeface="Arial" charset="0"/>
              </a:rPr>
              <a:t>Y</a:t>
            </a:r>
          </a:p>
        </p:txBody>
      </p:sp>
      <p:sp>
        <p:nvSpPr>
          <p:cNvPr id="6195" name="Text Box 36"/>
          <p:cNvSpPr txBox="1">
            <a:spLocks noChangeArrowheads="1"/>
          </p:cNvSpPr>
          <p:nvPr/>
        </p:nvSpPr>
        <p:spPr bwMode="auto">
          <a:xfrm>
            <a:off x="4572000" y="4005263"/>
            <a:ext cx="3365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>
                <a:latin typeface="Arial" charset="0"/>
              </a:rPr>
              <a:t>E</a:t>
            </a:r>
          </a:p>
        </p:txBody>
      </p:sp>
      <p:sp>
        <p:nvSpPr>
          <p:cNvPr id="6196" name="Oval 38"/>
          <p:cNvSpPr>
            <a:spLocks noChangeArrowheads="1"/>
          </p:cNvSpPr>
          <p:nvPr/>
        </p:nvSpPr>
        <p:spPr bwMode="auto">
          <a:xfrm>
            <a:off x="3492500" y="5229225"/>
            <a:ext cx="431800" cy="433388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6197" name="AutoShape 39"/>
          <p:cNvCxnSpPr>
            <a:cxnSpLocks noChangeShapeType="1"/>
            <a:stCxn id="6173" idx="3"/>
            <a:endCxn id="6196" idx="6"/>
          </p:cNvCxnSpPr>
          <p:nvPr/>
        </p:nvCxnSpPr>
        <p:spPr bwMode="auto">
          <a:xfrm flipH="1">
            <a:off x="3924300" y="4951413"/>
            <a:ext cx="279400" cy="4953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6198" name="Oval 40"/>
          <p:cNvSpPr>
            <a:spLocks noChangeArrowheads="1"/>
          </p:cNvSpPr>
          <p:nvPr/>
        </p:nvSpPr>
        <p:spPr bwMode="auto">
          <a:xfrm>
            <a:off x="4716463" y="5157788"/>
            <a:ext cx="431800" cy="433387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6199" name="AutoShape 41"/>
          <p:cNvCxnSpPr>
            <a:cxnSpLocks noChangeShapeType="1"/>
            <a:stCxn id="6173" idx="5"/>
            <a:endCxn id="6198" idx="1"/>
          </p:cNvCxnSpPr>
          <p:nvPr/>
        </p:nvCxnSpPr>
        <p:spPr bwMode="auto">
          <a:xfrm>
            <a:off x="4508500" y="4951413"/>
            <a:ext cx="271463" cy="2698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669738" name="Text Box 42"/>
          <p:cNvSpPr txBox="1">
            <a:spLocks noChangeArrowheads="1"/>
          </p:cNvSpPr>
          <p:nvPr/>
        </p:nvSpPr>
        <p:spPr bwMode="auto">
          <a:xfrm>
            <a:off x="536575" y="2079625"/>
            <a:ext cx="346075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0"/>
              <a:t>1</a:t>
            </a:r>
          </a:p>
        </p:txBody>
      </p:sp>
      <p:sp>
        <p:nvSpPr>
          <p:cNvPr id="669739" name="Text Box 43"/>
          <p:cNvSpPr txBox="1">
            <a:spLocks noChangeArrowheads="1"/>
          </p:cNvSpPr>
          <p:nvPr/>
        </p:nvSpPr>
        <p:spPr bwMode="auto">
          <a:xfrm>
            <a:off x="525463" y="3398838"/>
            <a:ext cx="346075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0"/>
              <a:t>2</a:t>
            </a:r>
          </a:p>
        </p:txBody>
      </p:sp>
      <p:sp>
        <p:nvSpPr>
          <p:cNvPr id="669740" name="Text Box 44"/>
          <p:cNvSpPr txBox="1">
            <a:spLocks noChangeArrowheads="1"/>
          </p:cNvSpPr>
          <p:nvPr/>
        </p:nvSpPr>
        <p:spPr bwMode="auto">
          <a:xfrm>
            <a:off x="514350" y="4129088"/>
            <a:ext cx="346075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0"/>
              <a:t>3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97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97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97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9738" grpId="0" animBg="1"/>
      <p:bldP spid="669739" grpId="0" animBg="1"/>
      <p:bldP spid="669740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28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8906151E-1E95-4FB3-9DD7-533630175A9F}" type="slidenum">
              <a:rPr lang="en-US"/>
              <a:pPr>
                <a:defRPr/>
              </a:pPr>
              <a:t>8</a:t>
            </a:fld>
            <a:endParaRPr lang="en-US"/>
          </a:p>
        </p:txBody>
      </p:sp>
      <p:sp>
        <p:nvSpPr>
          <p:cNvPr id="7182" name="Text Box 2"/>
          <p:cNvSpPr>
            <a:spLocks noChangeArrowheads="1"/>
          </p:cNvSpPr>
          <p:nvPr>
            <p:ph type="title"/>
          </p:nvPr>
        </p:nvSpPr>
        <p:spPr>
          <a:xfrm>
            <a:off x="468313" y="0"/>
            <a:ext cx="8229600" cy="1143000"/>
          </a:xfrm>
          <a:noFill/>
        </p:spPr>
        <p:txBody>
          <a:bodyPr/>
          <a:lstStyle/>
          <a:p>
            <a:pPr eaLnBrk="1" hangingPunct="1"/>
            <a:r>
              <a:rPr lang="en-US" sz="2800" smtClean="0"/>
              <a:t>In/Dependencies  in a Bnet : Example 1</a:t>
            </a:r>
          </a:p>
        </p:txBody>
      </p:sp>
      <p:sp>
        <p:nvSpPr>
          <p:cNvPr id="673795" name="Text Box 3"/>
          <p:cNvSpPr txBox="1">
            <a:spLocks noChangeArrowheads="1"/>
          </p:cNvSpPr>
          <p:nvPr/>
        </p:nvSpPr>
        <p:spPr bwMode="auto">
          <a:xfrm>
            <a:off x="0" y="3500438"/>
            <a:ext cx="3714750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2400" b="0" dirty="0">
                <a:latin typeface="Arial Unicode MS" pitchFamily="34" charset="-128"/>
              </a:rPr>
              <a:t>Is </a:t>
            </a:r>
            <a:r>
              <a:rPr lang="en-US" sz="2400" b="0" dirty="0">
                <a:solidFill>
                  <a:srgbClr val="FF0000"/>
                </a:solidFill>
                <a:latin typeface="Arial Unicode MS" pitchFamily="34" charset="-128"/>
              </a:rPr>
              <a:t>A</a:t>
            </a:r>
            <a:r>
              <a:rPr lang="en-US" sz="2400" b="0" dirty="0">
                <a:latin typeface="Arial Unicode MS" pitchFamily="34" charset="-128"/>
              </a:rPr>
              <a:t> conditionally independent of </a:t>
            </a:r>
            <a:r>
              <a:rPr lang="en-US" sz="2400" b="0" dirty="0">
                <a:solidFill>
                  <a:srgbClr val="CC0099"/>
                </a:solidFill>
                <a:latin typeface="Arial Unicode MS" pitchFamily="34" charset="-128"/>
              </a:rPr>
              <a:t>I</a:t>
            </a:r>
            <a:r>
              <a:rPr lang="en-US" sz="2400" b="0" dirty="0">
                <a:latin typeface="Arial Unicode MS" pitchFamily="34" charset="-128"/>
              </a:rPr>
              <a:t> given </a:t>
            </a:r>
            <a:r>
              <a:rPr lang="en-US" sz="2400" b="0" dirty="0">
                <a:solidFill>
                  <a:schemeClr val="accent6"/>
                </a:solidFill>
                <a:latin typeface="Arial Unicode MS" pitchFamily="34" charset="-128"/>
              </a:rPr>
              <a:t>F</a:t>
            </a:r>
            <a:r>
              <a:rPr lang="en-US" sz="2400" b="0" dirty="0">
                <a:latin typeface="Arial Unicode MS" pitchFamily="34" charset="-128"/>
              </a:rPr>
              <a:t>?</a:t>
            </a:r>
          </a:p>
        </p:txBody>
      </p:sp>
      <p:pic>
        <p:nvPicPr>
          <p:cNvPr id="7184" name="Picture 4" descr="IndTest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643313" y="3357563"/>
            <a:ext cx="5256212" cy="3500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1643063" y="928688"/>
            <a:ext cx="5143500" cy="2286000"/>
            <a:chOff x="514350" y="1844675"/>
            <a:chExt cx="7351911" cy="3962400"/>
          </a:xfrm>
        </p:grpSpPr>
        <p:sp>
          <p:nvSpPr>
            <p:cNvPr id="7186" name="Rectangle 4"/>
            <p:cNvSpPr>
              <a:spLocks noChangeArrowheads="1"/>
            </p:cNvSpPr>
            <p:nvPr/>
          </p:nvSpPr>
          <p:spPr bwMode="auto">
            <a:xfrm>
              <a:off x="900113" y="1844675"/>
              <a:ext cx="1223962" cy="316865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7187" name="Oval 5"/>
            <p:cNvSpPr>
              <a:spLocks noChangeArrowheads="1"/>
            </p:cNvSpPr>
            <p:nvPr/>
          </p:nvSpPr>
          <p:spPr bwMode="auto">
            <a:xfrm>
              <a:off x="1260475" y="2132013"/>
              <a:ext cx="431800" cy="433387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7188" name="Oval 6"/>
            <p:cNvSpPr>
              <a:spLocks noChangeArrowheads="1"/>
            </p:cNvSpPr>
            <p:nvPr/>
          </p:nvSpPr>
          <p:spPr bwMode="auto">
            <a:xfrm>
              <a:off x="1260475" y="3429000"/>
              <a:ext cx="431800" cy="43338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7189" name="Oval 7"/>
            <p:cNvSpPr>
              <a:spLocks noChangeArrowheads="1"/>
            </p:cNvSpPr>
            <p:nvPr/>
          </p:nvSpPr>
          <p:spPr bwMode="auto">
            <a:xfrm>
              <a:off x="1260475" y="4149725"/>
              <a:ext cx="431800" cy="43338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7190" name="Oval 8"/>
            <p:cNvSpPr>
              <a:spLocks noChangeArrowheads="1"/>
            </p:cNvSpPr>
            <p:nvPr/>
          </p:nvSpPr>
          <p:spPr bwMode="auto">
            <a:xfrm>
              <a:off x="2700338" y="2132013"/>
              <a:ext cx="431800" cy="433387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7191" name="Oval 9"/>
            <p:cNvSpPr>
              <a:spLocks noChangeArrowheads="1"/>
            </p:cNvSpPr>
            <p:nvPr/>
          </p:nvSpPr>
          <p:spPr bwMode="auto">
            <a:xfrm>
              <a:off x="2700338" y="3429000"/>
              <a:ext cx="431800" cy="43338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7192" name="Oval 10"/>
            <p:cNvSpPr>
              <a:spLocks noChangeArrowheads="1"/>
            </p:cNvSpPr>
            <p:nvPr/>
          </p:nvSpPr>
          <p:spPr bwMode="auto">
            <a:xfrm>
              <a:off x="2700338" y="4149725"/>
              <a:ext cx="431800" cy="43338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7193" name="Rectangle 11"/>
            <p:cNvSpPr>
              <a:spLocks noChangeArrowheads="1"/>
            </p:cNvSpPr>
            <p:nvPr/>
          </p:nvSpPr>
          <p:spPr bwMode="auto">
            <a:xfrm>
              <a:off x="3779838" y="1844675"/>
              <a:ext cx="1223962" cy="1584325"/>
            </a:xfrm>
            <a:prstGeom prst="rect">
              <a:avLst/>
            </a:prstGeom>
            <a:solidFill>
              <a:srgbClr val="C0C0C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7194" name="Oval 12"/>
            <p:cNvSpPr>
              <a:spLocks noChangeArrowheads="1"/>
            </p:cNvSpPr>
            <p:nvPr/>
          </p:nvSpPr>
          <p:spPr bwMode="auto">
            <a:xfrm>
              <a:off x="4140200" y="2132013"/>
              <a:ext cx="431800" cy="433387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600" b="0">
                  <a:latin typeface="Arial" charset="0"/>
                </a:rPr>
                <a:t>Z</a:t>
              </a:r>
            </a:p>
          </p:txBody>
        </p:sp>
        <p:sp>
          <p:nvSpPr>
            <p:cNvPr id="7195" name="Oval 13"/>
            <p:cNvSpPr>
              <a:spLocks noChangeArrowheads="1"/>
            </p:cNvSpPr>
            <p:nvPr/>
          </p:nvSpPr>
          <p:spPr bwMode="auto">
            <a:xfrm>
              <a:off x="4211638" y="2852738"/>
              <a:ext cx="431800" cy="433387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600" b="0">
                  <a:latin typeface="Arial" charset="0"/>
                </a:rPr>
                <a:t>Z</a:t>
              </a:r>
            </a:p>
          </p:txBody>
        </p:sp>
        <p:sp>
          <p:nvSpPr>
            <p:cNvPr id="7196" name="Oval 14"/>
            <p:cNvSpPr>
              <a:spLocks noChangeArrowheads="1"/>
            </p:cNvSpPr>
            <p:nvPr/>
          </p:nvSpPr>
          <p:spPr bwMode="auto">
            <a:xfrm>
              <a:off x="4140200" y="4581525"/>
              <a:ext cx="431800" cy="43338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600" b="0">
                  <a:latin typeface="Arial" charset="0"/>
                </a:rPr>
                <a:t>Z</a:t>
              </a:r>
            </a:p>
          </p:txBody>
        </p:sp>
        <p:sp>
          <p:nvSpPr>
            <p:cNvPr id="7197" name="Rectangle 15"/>
            <p:cNvSpPr>
              <a:spLocks noChangeArrowheads="1"/>
            </p:cNvSpPr>
            <p:nvPr/>
          </p:nvSpPr>
          <p:spPr bwMode="auto">
            <a:xfrm>
              <a:off x="6516688" y="1844675"/>
              <a:ext cx="1223962" cy="302418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7198" name="Oval 16"/>
            <p:cNvSpPr>
              <a:spLocks noChangeArrowheads="1"/>
            </p:cNvSpPr>
            <p:nvPr/>
          </p:nvSpPr>
          <p:spPr bwMode="auto">
            <a:xfrm>
              <a:off x="6877050" y="2132013"/>
              <a:ext cx="431800" cy="433387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7199" name="Oval 17"/>
            <p:cNvSpPr>
              <a:spLocks noChangeArrowheads="1"/>
            </p:cNvSpPr>
            <p:nvPr/>
          </p:nvSpPr>
          <p:spPr bwMode="auto">
            <a:xfrm>
              <a:off x="6877050" y="3429000"/>
              <a:ext cx="431800" cy="43338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7200" name="Oval 18"/>
            <p:cNvSpPr>
              <a:spLocks noChangeArrowheads="1"/>
            </p:cNvSpPr>
            <p:nvPr/>
          </p:nvSpPr>
          <p:spPr bwMode="auto">
            <a:xfrm>
              <a:off x="6877050" y="4149725"/>
              <a:ext cx="431800" cy="43338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7201" name="Oval 19"/>
            <p:cNvSpPr>
              <a:spLocks noChangeArrowheads="1"/>
            </p:cNvSpPr>
            <p:nvPr/>
          </p:nvSpPr>
          <p:spPr bwMode="auto">
            <a:xfrm>
              <a:off x="5508625" y="2132013"/>
              <a:ext cx="431800" cy="433387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7202" name="Oval 20"/>
            <p:cNvSpPr>
              <a:spLocks noChangeArrowheads="1"/>
            </p:cNvSpPr>
            <p:nvPr/>
          </p:nvSpPr>
          <p:spPr bwMode="auto">
            <a:xfrm>
              <a:off x="5508625" y="3429000"/>
              <a:ext cx="431800" cy="43338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7203" name="Oval 21"/>
            <p:cNvSpPr>
              <a:spLocks noChangeArrowheads="1"/>
            </p:cNvSpPr>
            <p:nvPr/>
          </p:nvSpPr>
          <p:spPr bwMode="auto">
            <a:xfrm>
              <a:off x="5508625" y="4149725"/>
              <a:ext cx="431800" cy="43338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  <p:cxnSp>
          <p:nvCxnSpPr>
            <p:cNvPr id="7204" name="AutoShape 22"/>
            <p:cNvCxnSpPr>
              <a:cxnSpLocks noChangeShapeType="1"/>
              <a:stCxn id="7187" idx="6"/>
              <a:endCxn id="7190" idx="2"/>
            </p:cNvCxnSpPr>
            <p:nvPr/>
          </p:nvCxnSpPr>
          <p:spPr bwMode="auto">
            <a:xfrm>
              <a:off x="1692275" y="2349500"/>
              <a:ext cx="1008063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7205" name="AutoShape 23"/>
            <p:cNvCxnSpPr>
              <a:cxnSpLocks noChangeShapeType="1"/>
              <a:endCxn id="7198" idx="2"/>
            </p:cNvCxnSpPr>
            <p:nvPr/>
          </p:nvCxnSpPr>
          <p:spPr bwMode="auto">
            <a:xfrm>
              <a:off x="5940425" y="2347913"/>
              <a:ext cx="936625" cy="1587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7206" name="AutoShape 24"/>
            <p:cNvCxnSpPr>
              <a:cxnSpLocks noChangeShapeType="1"/>
            </p:cNvCxnSpPr>
            <p:nvPr/>
          </p:nvCxnSpPr>
          <p:spPr bwMode="auto">
            <a:xfrm>
              <a:off x="1692275" y="3644900"/>
              <a:ext cx="1008063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/>
            </a:ln>
          </p:spPr>
        </p:cxnSp>
        <p:cxnSp>
          <p:nvCxnSpPr>
            <p:cNvPr id="7207" name="AutoShape 25"/>
            <p:cNvCxnSpPr>
              <a:cxnSpLocks noChangeShapeType="1"/>
            </p:cNvCxnSpPr>
            <p:nvPr/>
          </p:nvCxnSpPr>
          <p:spPr bwMode="auto">
            <a:xfrm>
              <a:off x="1692275" y="4365625"/>
              <a:ext cx="1008063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7208" name="AutoShape 26"/>
            <p:cNvCxnSpPr>
              <a:cxnSpLocks noChangeShapeType="1"/>
              <a:endCxn id="7199" idx="2"/>
            </p:cNvCxnSpPr>
            <p:nvPr/>
          </p:nvCxnSpPr>
          <p:spPr bwMode="auto">
            <a:xfrm>
              <a:off x="5940425" y="3644900"/>
              <a:ext cx="936625" cy="158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7209" name="AutoShape 27"/>
            <p:cNvCxnSpPr>
              <a:cxnSpLocks noChangeShapeType="1"/>
              <a:endCxn id="7200" idx="2"/>
            </p:cNvCxnSpPr>
            <p:nvPr/>
          </p:nvCxnSpPr>
          <p:spPr bwMode="auto">
            <a:xfrm>
              <a:off x="5940425" y="4364038"/>
              <a:ext cx="936625" cy="317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/>
            </a:ln>
          </p:spPr>
        </p:cxnSp>
        <p:cxnSp>
          <p:nvCxnSpPr>
            <p:cNvPr id="7210" name="AutoShape 28"/>
            <p:cNvCxnSpPr>
              <a:cxnSpLocks noChangeShapeType="1"/>
              <a:stCxn id="7190" idx="6"/>
              <a:endCxn id="7194" idx="2"/>
            </p:cNvCxnSpPr>
            <p:nvPr/>
          </p:nvCxnSpPr>
          <p:spPr bwMode="auto">
            <a:xfrm>
              <a:off x="3132138" y="2349500"/>
              <a:ext cx="1008062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7211" name="AutoShape 29"/>
            <p:cNvCxnSpPr>
              <a:cxnSpLocks noChangeShapeType="1"/>
            </p:cNvCxnSpPr>
            <p:nvPr/>
          </p:nvCxnSpPr>
          <p:spPr bwMode="auto">
            <a:xfrm>
              <a:off x="4572000" y="2349500"/>
              <a:ext cx="936625" cy="158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7212" name="AutoShape 30"/>
            <p:cNvCxnSpPr>
              <a:cxnSpLocks noChangeShapeType="1"/>
              <a:endCxn id="7196" idx="2"/>
            </p:cNvCxnSpPr>
            <p:nvPr/>
          </p:nvCxnSpPr>
          <p:spPr bwMode="auto">
            <a:xfrm>
              <a:off x="3132138" y="4365625"/>
              <a:ext cx="1008062" cy="43338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7213" name="AutoShape 31"/>
            <p:cNvCxnSpPr>
              <a:cxnSpLocks noChangeShapeType="1"/>
              <a:stCxn id="7195" idx="6"/>
              <a:endCxn id="7202" idx="1"/>
            </p:cNvCxnSpPr>
            <p:nvPr/>
          </p:nvCxnSpPr>
          <p:spPr bwMode="auto">
            <a:xfrm>
              <a:off x="4643438" y="3070225"/>
              <a:ext cx="928687" cy="42227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7214" name="AutoShape 32"/>
            <p:cNvCxnSpPr>
              <a:cxnSpLocks noChangeShapeType="1"/>
              <a:stCxn id="7195" idx="2"/>
              <a:endCxn id="7191" idx="6"/>
            </p:cNvCxnSpPr>
            <p:nvPr/>
          </p:nvCxnSpPr>
          <p:spPr bwMode="auto">
            <a:xfrm flipH="1">
              <a:off x="3132138" y="3070225"/>
              <a:ext cx="1079500" cy="576263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7215" name="AutoShape 33"/>
            <p:cNvCxnSpPr>
              <a:cxnSpLocks noChangeShapeType="1"/>
              <a:stCxn id="7203" idx="2"/>
              <a:endCxn id="7196" idx="6"/>
            </p:cNvCxnSpPr>
            <p:nvPr/>
          </p:nvCxnSpPr>
          <p:spPr bwMode="auto">
            <a:xfrm flipH="1">
              <a:off x="4572000" y="4367213"/>
              <a:ext cx="936625" cy="43180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sp>
          <p:nvSpPr>
            <p:cNvPr id="7216" name="Text Box 34"/>
            <p:cNvSpPr txBox="1">
              <a:spLocks noChangeArrowheads="1"/>
            </p:cNvSpPr>
            <p:nvPr/>
          </p:nvSpPr>
          <p:spPr bwMode="auto">
            <a:xfrm>
              <a:off x="7380288" y="1844675"/>
              <a:ext cx="485973" cy="6909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>
                  <a:latin typeface="Arial" charset="0"/>
                </a:rPr>
                <a:t>X</a:t>
              </a:r>
            </a:p>
          </p:txBody>
        </p:sp>
        <p:sp>
          <p:nvSpPr>
            <p:cNvPr id="7217" name="Text Box 35"/>
            <p:cNvSpPr txBox="1">
              <a:spLocks noChangeArrowheads="1"/>
            </p:cNvSpPr>
            <p:nvPr/>
          </p:nvSpPr>
          <p:spPr bwMode="auto">
            <a:xfrm>
              <a:off x="900113" y="1844675"/>
              <a:ext cx="485973" cy="6909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>
                  <a:latin typeface="Arial" charset="0"/>
                </a:rPr>
                <a:t>Y</a:t>
              </a:r>
            </a:p>
          </p:txBody>
        </p:sp>
        <p:sp>
          <p:nvSpPr>
            <p:cNvPr id="7218" name="Text Box 36"/>
            <p:cNvSpPr txBox="1">
              <a:spLocks noChangeArrowheads="1"/>
            </p:cNvSpPr>
            <p:nvPr/>
          </p:nvSpPr>
          <p:spPr bwMode="auto">
            <a:xfrm>
              <a:off x="4716462" y="1844675"/>
              <a:ext cx="485973" cy="6909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>
                  <a:latin typeface="Arial" charset="0"/>
                </a:rPr>
                <a:t>E</a:t>
              </a:r>
            </a:p>
          </p:txBody>
        </p:sp>
        <p:sp>
          <p:nvSpPr>
            <p:cNvPr id="7219" name="Oval 38"/>
            <p:cNvSpPr>
              <a:spLocks noChangeArrowheads="1"/>
            </p:cNvSpPr>
            <p:nvPr/>
          </p:nvSpPr>
          <p:spPr bwMode="auto">
            <a:xfrm>
              <a:off x="2843213" y="5300663"/>
              <a:ext cx="431800" cy="433387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  <p:cxnSp>
          <p:nvCxnSpPr>
            <p:cNvPr id="7220" name="AutoShape 39"/>
            <p:cNvCxnSpPr>
              <a:cxnSpLocks noChangeShapeType="1"/>
              <a:stCxn id="7196" idx="3"/>
              <a:endCxn id="7219" idx="6"/>
            </p:cNvCxnSpPr>
            <p:nvPr/>
          </p:nvCxnSpPr>
          <p:spPr bwMode="auto">
            <a:xfrm flipH="1">
              <a:off x="3275013" y="4951413"/>
              <a:ext cx="928687" cy="566737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sp>
          <p:nvSpPr>
            <p:cNvPr id="7221" name="Oval 40"/>
            <p:cNvSpPr>
              <a:spLocks noChangeArrowheads="1"/>
            </p:cNvSpPr>
            <p:nvPr/>
          </p:nvSpPr>
          <p:spPr bwMode="auto">
            <a:xfrm>
              <a:off x="5292725" y="5373688"/>
              <a:ext cx="431800" cy="433387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  <p:cxnSp>
          <p:nvCxnSpPr>
            <p:cNvPr id="7222" name="AutoShape 41"/>
            <p:cNvCxnSpPr>
              <a:cxnSpLocks noChangeShapeType="1"/>
              <a:stCxn id="7196" idx="5"/>
              <a:endCxn id="7221" idx="1"/>
            </p:cNvCxnSpPr>
            <p:nvPr/>
          </p:nvCxnSpPr>
          <p:spPr bwMode="auto">
            <a:xfrm>
              <a:off x="4508500" y="4951413"/>
              <a:ext cx="847725" cy="48577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sp>
          <p:nvSpPr>
            <p:cNvPr id="7223" name="Text Box 60"/>
            <p:cNvSpPr txBox="1">
              <a:spLocks noChangeArrowheads="1"/>
            </p:cNvSpPr>
            <p:nvPr/>
          </p:nvSpPr>
          <p:spPr bwMode="auto">
            <a:xfrm>
              <a:off x="536575" y="2079625"/>
              <a:ext cx="434996" cy="69094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 b="0"/>
                <a:t>1</a:t>
              </a:r>
            </a:p>
          </p:txBody>
        </p:sp>
        <p:sp>
          <p:nvSpPr>
            <p:cNvPr id="7224" name="Text Box 61"/>
            <p:cNvSpPr txBox="1">
              <a:spLocks noChangeArrowheads="1"/>
            </p:cNvSpPr>
            <p:nvPr/>
          </p:nvSpPr>
          <p:spPr bwMode="auto">
            <a:xfrm>
              <a:off x="525463" y="3398838"/>
              <a:ext cx="434996" cy="69094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 b="0"/>
                <a:t>2</a:t>
              </a:r>
            </a:p>
          </p:txBody>
        </p:sp>
        <p:sp>
          <p:nvSpPr>
            <p:cNvPr id="7225" name="Text Box 62"/>
            <p:cNvSpPr txBox="1">
              <a:spLocks noChangeArrowheads="1"/>
            </p:cNvSpPr>
            <p:nvPr/>
          </p:nvSpPr>
          <p:spPr bwMode="auto">
            <a:xfrm>
              <a:off x="514350" y="4129088"/>
              <a:ext cx="434996" cy="69094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 b="0"/>
                <a:t>3</a:t>
              </a: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28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4B5BE8C2-D8FE-4159-B9A0-F9EBF72131F8}" type="slidenum">
              <a:rPr lang="en-US"/>
              <a:pPr>
                <a:defRPr/>
              </a:pPr>
              <a:t>9</a:t>
            </a:fld>
            <a:endParaRPr lang="en-US"/>
          </a:p>
        </p:txBody>
      </p:sp>
      <p:sp>
        <p:nvSpPr>
          <p:cNvPr id="8201" name="Text Box 2"/>
          <p:cNvSpPr>
            <a:spLocks noChangeArrowheads="1"/>
          </p:cNvSpPr>
          <p:nvPr>
            <p:ph type="title"/>
          </p:nvPr>
        </p:nvSpPr>
        <p:spPr>
          <a:xfrm>
            <a:off x="468313" y="0"/>
            <a:ext cx="7961312" cy="857250"/>
          </a:xfrm>
          <a:noFill/>
        </p:spPr>
        <p:txBody>
          <a:bodyPr/>
          <a:lstStyle/>
          <a:p>
            <a:pPr eaLnBrk="1" hangingPunct="1"/>
            <a:r>
              <a:rPr lang="en-US" sz="2800" smtClean="0"/>
              <a:t>In/Dependencies  in a Bnet : Example 2 </a:t>
            </a:r>
          </a:p>
        </p:txBody>
      </p:sp>
      <p:pic>
        <p:nvPicPr>
          <p:cNvPr id="8202" name="Picture 3" descr="IndTest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071813" y="2976563"/>
            <a:ext cx="5000625" cy="3881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71748" name="Text Box 4"/>
          <p:cNvSpPr txBox="1">
            <a:spLocks noChangeArrowheads="1"/>
          </p:cNvSpPr>
          <p:nvPr/>
        </p:nvSpPr>
        <p:spPr bwMode="auto">
          <a:xfrm>
            <a:off x="0" y="3929063"/>
            <a:ext cx="3000375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2400" b="0" dirty="0">
                <a:latin typeface="Arial Unicode MS" pitchFamily="34" charset="-128"/>
              </a:rPr>
              <a:t>Is </a:t>
            </a:r>
            <a:r>
              <a:rPr lang="en-US" sz="2400" b="0" dirty="0">
                <a:solidFill>
                  <a:srgbClr val="FF0000"/>
                </a:solidFill>
                <a:latin typeface="Arial Unicode MS" pitchFamily="34" charset="-128"/>
              </a:rPr>
              <a:t>H</a:t>
            </a:r>
            <a:r>
              <a:rPr lang="en-US" sz="2400" b="0" dirty="0">
                <a:latin typeface="Arial Unicode MS" pitchFamily="34" charset="-128"/>
              </a:rPr>
              <a:t> conditionally independent of </a:t>
            </a:r>
            <a:r>
              <a:rPr lang="en-US" sz="2400" b="0" dirty="0">
                <a:solidFill>
                  <a:srgbClr val="CC0099"/>
                </a:solidFill>
                <a:latin typeface="Arial Unicode MS" pitchFamily="34" charset="-128"/>
              </a:rPr>
              <a:t>E</a:t>
            </a:r>
            <a:r>
              <a:rPr lang="en-US" sz="2400" b="0" dirty="0">
                <a:latin typeface="Arial Unicode MS" pitchFamily="34" charset="-128"/>
              </a:rPr>
              <a:t> given </a:t>
            </a:r>
            <a:r>
              <a:rPr lang="en-US" sz="2400" b="0" dirty="0">
                <a:solidFill>
                  <a:schemeClr val="accent6"/>
                </a:solidFill>
                <a:latin typeface="Arial Unicode MS" pitchFamily="34" charset="-128"/>
              </a:rPr>
              <a:t>I</a:t>
            </a:r>
            <a:r>
              <a:rPr lang="en-US" sz="2400" b="0" dirty="0">
                <a:latin typeface="Arial Unicode MS" pitchFamily="34" charset="-128"/>
              </a:rPr>
              <a:t>?</a:t>
            </a:r>
          </a:p>
        </p:txBody>
      </p:sp>
      <p:grpSp>
        <p:nvGrpSpPr>
          <p:cNvPr id="2" name="Group 88"/>
          <p:cNvGrpSpPr>
            <a:grpSpLocks/>
          </p:cNvGrpSpPr>
          <p:nvPr/>
        </p:nvGrpSpPr>
        <p:grpSpPr bwMode="auto">
          <a:xfrm>
            <a:off x="1643063" y="928688"/>
            <a:ext cx="5143500" cy="2286000"/>
            <a:chOff x="514350" y="1844675"/>
            <a:chExt cx="7351911" cy="3962400"/>
          </a:xfrm>
        </p:grpSpPr>
        <p:sp>
          <p:nvSpPr>
            <p:cNvPr id="8206" name="Rectangle 4"/>
            <p:cNvSpPr>
              <a:spLocks noChangeArrowheads="1"/>
            </p:cNvSpPr>
            <p:nvPr/>
          </p:nvSpPr>
          <p:spPr bwMode="auto">
            <a:xfrm>
              <a:off x="900113" y="1844675"/>
              <a:ext cx="1223962" cy="316865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8207" name="Oval 5"/>
            <p:cNvSpPr>
              <a:spLocks noChangeArrowheads="1"/>
            </p:cNvSpPr>
            <p:nvPr/>
          </p:nvSpPr>
          <p:spPr bwMode="auto">
            <a:xfrm>
              <a:off x="1260475" y="2132013"/>
              <a:ext cx="431800" cy="433387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8208" name="Oval 6"/>
            <p:cNvSpPr>
              <a:spLocks noChangeArrowheads="1"/>
            </p:cNvSpPr>
            <p:nvPr/>
          </p:nvSpPr>
          <p:spPr bwMode="auto">
            <a:xfrm>
              <a:off x="1260475" y="3429000"/>
              <a:ext cx="431800" cy="43338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8209" name="Oval 7"/>
            <p:cNvSpPr>
              <a:spLocks noChangeArrowheads="1"/>
            </p:cNvSpPr>
            <p:nvPr/>
          </p:nvSpPr>
          <p:spPr bwMode="auto">
            <a:xfrm>
              <a:off x="1260475" y="4149725"/>
              <a:ext cx="431800" cy="43338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8210" name="Oval 8"/>
            <p:cNvSpPr>
              <a:spLocks noChangeArrowheads="1"/>
            </p:cNvSpPr>
            <p:nvPr/>
          </p:nvSpPr>
          <p:spPr bwMode="auto">
            <a:xfrm>
              <a:off x="2700338" y="2132013"/>
              <a:ext cx="431800" cy="433387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8211" name="Oval 9"/>
            <p:cNvSpPr>
              <a:spLocks noChangeArrowheads="1"/>
            </p:cNvSpPr>
            <p:nvPr/>
          </p:nvSpPr>
          <p:spPr bwMode="auto">
            <a:xfrm>
              <a:off x="2700338" y="3429000"/>
              <a:ext cx="431800" cy="43338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8212" name="Oval 10"/>
            <p:cNvSpPr>
              <a:spLocks noChangeArrowheads="1"/>
            </p:cNvSpPr>
            <p:nvPr/>
          </p:nvSpPr>
          <p:spPr bwMode="auto">
            <a:xfrm>
              <a:off x="2700338" y="4149725"/>
              <a:ext cx="431800" cy="43338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8213" name="Rectangle 11"/>
            <p:cNvSpPr>
              <a:spLocks noChangeArrowheads="1"/>
            </p:cNvSpPr>
            <p:nvPr/>
          </p:nvSpPr>
          <p:spPr bwMode="auto">
            <a:xfrm>
              <a:off x="3779838" y="1844675"/>
              <a:ext cx="1223962" cy="1584325"/>
            </a:xfrm>
            <a:prstGeom prst="rect">
              <a:avLst/>
            </a:prstGeom>
            <a:solidFill>
              <a:srgbClr val="C0C0C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8214" name="Oval 12"/>
            <p:cNvSpPr>
              <a:spLocks noChangeArrowheads="1"/>
            </p:cNvSpPr>
            <p:nvPr/>
          </p:nvSpPr>
          <p:spPr bwMode="auto">
            <a:xfrm>
              <a:off x="4140200" y="2132013"/>
              <a:ext cx="431800" cy="433387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600" b="0">
                  <a:latin typeface="Arial" charset="0"/>
                </a:rPr>
                <a:t>Z</a:t>
              </a:r>
            </a:p>
          </p:txBody>
        </p:sp>
        <p:sp>
          <p:nvSpPr>
            <p:cNvPr id="8215" name="Oval 13"/>
            <p:cNvSpPr>
              <a:spLocks noChangeArrowheads="1"/>
            </p:cNvSpPr>
            <p:nvPr/>
          </p:nvSpPr>
          <p:spPr bwMode="auto">
            <a:xfrm>
              <a:off x="4211638" y="2852738"/>
              <a:ext cx="431800" cy="433387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600" b="0">
                  <a:latin typeface="Arial" charset="0"/>
                </a:rPr>
                <a:t>Z</a:t>
              </a:r>
            </a:p>
          </p:txBody>
        </p:sp>
        <p:sp>
          <p:nvSpPr>
            <p:cNvPr id="8216" name="Oval 14"/>
            <p:cNvSpPr>
              <a:spLocks noChangeArrowheads="1"/>
            </p:cNvSpPr>
            <p:nvPr/>
          </p:nvSpPr>
          <p:spPr bwMode="auto">
            <a:xfrm>
              <a:off x="4140200" y="4581525"/>
              <a:ext cx="431800" cy="43338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600" b="0">
                  <a:latin typeface="Arial" charset="0"/>
                </a:rPr>
                <a:t>Z</a:t>
              </a:r>
            </a:p>
          </p:txBody>
        </p:sp>
        <p:sp>
          <p:nvSpPr>
            <p:cNvPr id="8217" name="Rectangle 15"/>
            <p:cNvSpPr>
              <a:spLocks noChangeArrowheads="1"/>
            </p:cNvSpPr>
            <p:nvPr/>
          </p:nvSpPr>
          <p:spPr bwMode="auto">
            <a:xfrm>
              <a:off x="6516688" y="1844675"/>
              <a:ext cx="1223962" cy="302418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8218" name="Oval 16"/>
            <p:cNvSpPr>
              <a:spLocks noChangeArrowheads="1"/>
            </p:cNvSpPr>
            <p:nvPr/>
          </p:nvSpPr>
          <p:spPr bwMode="auto">
            <a:xfrm>
              <a:off x="6877050" y="2132013"/>
              <a:ext cx="431800" cy="433387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8219" name="Oval 17"/>
            <p:cNvSpPr>
              <a:spLocks noChangeArrowheads="1"/>
            </p:cNvSpPr>
            <p:nvPr/>
          </p:nvSpPr>
          <p:spPr bwMode="auto">
            <a:xfrm>
              <a:off x="6877050" y="3429000"/>
              <a:ext cx="431800" cy="43338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8220" name="Oval 18"/>
            <p:cNvSpPr>
              <a:spLocks noChangeArrowheads="1"/>
            </p:cNvSpPr>
            <p:nvPr/>
          </p:nvSpPr>
          <p:spPr bwMode="auto">
            <a:xfrm>
              <a:off x="6877050" y="4149725"/>
              <a:ext cx="431800" cy="43338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8221" name="Oval 19"/>
            <p:cNvSpPr>
              <a:spLocks noChangeArrowheads="1"/>
            </p:cNvSpPr>
            <p:nvPr/>
          </p:nvSpPr>
          <p:spPr bwMode="auto">
            <a:xfrm>
              <a:off x="5508625" y="2132013"/>
              <a:ext cx="431800" cy="433387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8222" name="Oval 20"/>
            <p:cNvSpPr>
              <a:spLocks noChangeArrowheads="1"/>
            </p:cNvSpPr>
            <p:nvPr/>
          </p:nvSpPr>
          <p:spPr bwMode="auto">
            <a:xfrm>
              <a:off x="5508625" y="3429000"/>
              <a:ext cx="431800" cy="43338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8223" name="Oval 21"/>
            <p:cNvSpPr>
              <a:spLocks noChangeArrowheads="1"/>
            </p:cNvSpPr>
            <p:nvPr/>
          </p:nvSpPr>
          <p:spPr bwMode="auto">
            <a:xfrm>
              <a:off x="5508625" y="4149725"/>
              <a:ext cx="431800" cy="43338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  <p:cxnSp>
          <p:nvCxnSpPr>
            <p:cNvPr id="8224" name="AutoShape 22"/>
            <p:cNvCxnSpPr>
              <a:cxnSpLocks noChangeShapeType="1"/>
              <a:stCxn id="8207" idx="6"/>
              <a:endCxn id="8210" idx="2"/>
            </p:cNvCxnSpPr>
            <p:nvPr/>
          </p:nvCxnSpPr>
          <p:spPr bwMode="auto">
            <a:xfrm>
              <a:off x="1692275" y="2349500"/>
              <a:ext cx="1008063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8225" name="AutoShape 23"/>
            <p:cNvCxnSpPr>
              <a:cxnSpLocks noChangeShapeType="1"/>
              <a:endCxn id="8218" idx="2"/>
            </p:cNvCxnSpPr>
            <p:nvPr/>
          </p:nvCxnSpPr>
          <p:spPr bwMode="auto">
            <a:xfrm>
              <a:off x="5940425" y="2347913"/>
              <a:ext cx="936625" cy="1587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8226" name="AutoShape 24"/>
            <p:cNvCxnSpPr>
              <a:cxnSpLocks noChangeShapeType="1"/>
            </p:cNvCxnSpPr>
            <p:nvPr/>
          </p:nvCxnSpPr>
          <p:spPr bwMode="auto">
            <a:xfrm>
              <a:off x="1692275" y="3644900"/>
              <a:ext cx="1008063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/>
            </a:ln>
          </p:spPr>
        </p:cxnSp>
        <p:cxnSp>
          <p:nvCxnSpPr>
            <p:cNvPr id="8227" name="AutoShape 25"/>
            <p:cNvCxnSpPr>
              <a:cxnSpLocks noChangeShapeType="1"/>
            </p:cNvCxnSpPr>
            <p:nvPr/>
          </p:nvCxnSpPr>
          <p:spPr bwMode="auto">
            <a:xfrm>
              <a:off x="1692275" y="4365625"/>
              <a:ext cx="1008063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8228" name="AutoShape 26"/>
            <p:cNvCxnSpPr>
              <a:cxnSpLocks noChangeShapeType="1"/>
              <a:endCxn id="8219" idx="2"/>
            </p:cNvCxnSpPr>
            <p:nvPr/>
          </p:nvCxnSpPr>
          <p:spPr bwMode="auto">
            <a:xfrm>
              <a:off x="5940425" y="3644900"/>
              <a:ext cx="936625" cy="158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8229" name="AutoShape 27"/>
            <p:cNvCxnSpPr>
              <a:cxnSpLocks noChangeShapeType="1"/>
              <a:endCxn id="8220" idx="2"/>
            </p:cNvCxnSpPr>
            <p:nvPr/>
          </p:nvCxnSpPr>
          <p:spPr bwMode="auto">
            <a:xfrm>
              <a:off x="5940425" y="4364038"/>
              <a:ext cx="936625" cy="317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/>
            </a:ln>
          </p:spPr>
        </p:cxnSp>
        <p:cxnSp>
          <p:nvCxnSpPr>
            <p:cNvPr id="8230" name="AutoShape 28"/>
            <p:cNvCxnSpPr>
              <a:cxnSpLocks noChangeShapeType="1"/>
              <a:stCxn id="8210" idx="6"/>
              <a:endCxn id="8214" idx="2"/>
            </p:cNvCxnSpPr>
            <p:nvPr/>
          </p:nvCxnSpPr>
          <p:spPr bwMode="auto">
            <a:xfrm>
              <a:off x="3132138" y="2349500"/>
              <a:ext cx="1008062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8231" name="AutoShape 29"/>
            <p:cNvCxnSpPr>
              <a:cxnSpLocks noChangeShapeType="1"/>
            </p:cNvCxnSpPr>
            <p:nvPr/>
          </p:nvCxnSpPr>
          <p:spPr bwMode="auto">
            <a:xfrm>
              <a:off x="4572000" y="2349500"/>
              <a:ext cx="936625" cy="158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8232" name="AutoShape 30"/>
            <p:cNvCxnSpPr>
              <a:cxnSpLocks noChangeShapeType="1"/>
              <a:endCxn id="8216" idx="2"/>
            </p:cNvCxnSpPr>
            <p:nvPr/>
          </p:nvCxnSpPr>
          <p:spPr bwMode="auto">
            <a:xfrm>
              <a:off x="3132138" y="4365625"/>
              <a:ext cx="1008062" cy="43338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8233" name="AutoShape 31"/>
            <p:cNvCxnSpPr>
              <a:cxnSpLocks noChangeShapeType="1"/>
              <a:stCxn id="8215" idx="6"/>
              <a:endCxn id="8222" idx="1"/>
            </p:cNvCxnSpPr>
            <p:nvPr/>
          </p:nvCxnSpPr>
          <p:spPr bwMode="auto">
            <a:xfrm>
              <a:off x="4643438" y="3070225"/>
              <a:ext cx="928687" cy="42227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8234" name="AutoShape 32"/>
            <p:cNvCxnSpPr>
              <a:cxnSpLocks noChangeShapeType="1"/>
              <a:stCxn id="8215" idx="2"/>
              <a:endCxn id="8211" idx="6"/>
            </p:cNvCxnSpPr>
            <p:nvPr/>
          </p:nvCxnSpPr>
          <p:spPr bwMode="auto">
            <a:xfrm flipH="1">
              <a:off x="3132138" y="3070225"/>
              <a:ext cx="1079500" cy="576263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8235" name="AutoShape 33"/>
            <p:cNvCxnSpPr>
              <a:cxnSpLocks noChangeShapeType="1"/>
              <a:stCxn id="8223" idx="2"/>
              <a:endCxn id="8216" idx="6"/>
            </p:cNvCxnSpPr>
            <p:nvPr/>
          </p:nvCxnSpPr>
          <p:spPr bwMode="auto">
            <a:xfrm flipH="1">
              <a:off x="4572000" y="4367213"/>
              <a:ext cx="936625" cy="43180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sp>
          <p:nvSpPr>
            <p:cNvPr id="8236" name="Text Box 34"/>
            <p:cNvSpPr txBox="1">
              <a:spLocks noChangeArrowheads="1"/>
            </p:cNvSpPr>
            <p:nvPr/>
          </p:nvSpPr>
          <p:spPr bwMode="auto">
            <a:xfrm>
              <a:off x="7380288" y="1844675"/>
              <a:ext cx="485973" cy="6909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>
                  <a:latin typeface="Arial" charset="0"/>
                </a:rPr>
                <a:t>X</a:t>
              </a:r>
            </a:p>
          </p:txBody>
        </p:sp>
        <p:sp>
          <p:nvSpPr>
            <p:cNvPr id="8237" name="Text Box 35"/>
            <p:cNvSpPr txBox="1">
              <a:spLocks noChangeArrowheads="1"/>
            </p:cNvSpPr>
            <p:nvPr/>
          </p:nvSpPr>
          <p:spPr bwMode="auto">
            <a:xfrm>
              <a:off x="900113" y="1844675"/>
              <a:ext cx="485973" cy="6909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>
                  <a:latin typeface="Arial" charset="0"/>
                </a:rPr>
                <a:t>Y</a:t>
              </a:r>
            </a:p>
          </p:txBody>
        </p:sp>
        <p:sp>
          <p:nvSpPr>
            <p:cNvPr id="8238" name="Text Box 36"/>
            <p:cNvSpPr txBox="1">
              <a:spLocks noChangeArrowheads="1"/>
            </p:cNvSpPr>
            <p:nvPr/>
          </p:nvSpPr>
          <p:spPr bwMode="auto">
            <a:xfrm>
              <a:off x="4716462" y="1844675"/>
              <a:ext cx="485973" cy="6909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>
                  <a:latin typeface="Arial" charset="0"/>
                </a:rPr>
                <a:t>E</a:t>
              </a:r>
            </a:p>
          </p:txBody>
        </p:sp>
        <p:sp>
          <p:nvSpPr>
            <p:cNvPr id="8239" name="Oval 38"/>
            <p:cNvSpPr>
              <a:spLocks noChangeArrowheads="1"/>
            </p:cNvSpPr>
            <p:nvPr/>
          </p:nvSpPr>
          <p:spPr bwMode="auto">
            <a:xfrm>
              <a:off x="2843213" y="5300663"/>
              <a:ext cx="431800" cy="433387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  <p:cxnSp>
          <p:nvCxnSpPr>
            <p:cNvPr id="8240" name="AutoShape 39"/>
            <p:cNvCxnSpPr>
              <a:cxnSpLocks noChangeShapeType="1"/>
              <a:stCxn id="8216" idx="3"/>
              <a:endCxn id="8239" idx="6"/>
            </p:cNvCxnSpPr>
            <p:nvPr/>
          </p:nvCxnSpPr>
          <p:spPr bwMode="auto">
            <a:xfrm flipH="1">
              <a:off x="3275013" y="4951413"/>
              <a:ext cx="928687" cy="566737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sp>
          <p:nvSpPr>
            <p:cNvPr id="8241" name="Oval 40"/>
            <p:cNvSpPr>
              <a:spLocks noChangeArrowheads="1"/>
            </p:cNvSpPr>
            <p:nvPr/>
          </p:nvSpPr>
          <p:spPr bwMode="auto">
            <a:xfrm>
              <a:off x="5292725" y="5373688"/>
              <a:ext cx="431800" cy="433387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  <p:cxnSp>
          <p:nvCxnSpPr>
            <p:cNvPr id="8242" name="AutoShape 41"/>
            <p:cNvCxnSpPr>
              <a:cxnSpLocks noChangeShapeType="1"/>
              <a:stCxn id="8216" idx="5"/>
              <a:endCxn id="8241" idx="1"/>
            </p:cNvCxnSpPr>
            <p:nvPr/>
          </p:nvCxnSpPr>
          <p:spPr bwMode="auto">
            <a:xfrm>
              <a:off x="4508500" y="4951413"/>
              <a:ext cx="847725" cy="48577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sp>
          <p:nvSpPr>
            <p:cNvPr id="8243" name="Text Box 60"/>
            <p:cNvSpPr txBox="1">
              <a:spLocks noChangeArrowheads="1"/>
            </p:cNvSpPr>
            <p:nvPr/>
          </p:nvSpPr>
          <p:spPr bwMode="auto">
            <a:xfrm>
              <a:off x="536575" y="2079625"/>
              <a:ext cx="434996" cy="69094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 b="0"/>
                <a:t>1</a:t>
              </a:r>
            </a:p>
          </p:txBody>
        </p:sp>
        <p:sp>
          <p:nvSpPr>
            <p:cNvPr id="8244" name="Text Box 61"/>
            <p:cNvSpPr txBox="1">
              <a:spLocks noChangeArrowheads="1"/>
            </p:cNvSpPr>
            <p:nvPr/>
          </p:nvSpPr>
          <p:spPr bwMode="auto">
            <a:xfrm>
              <a:off x="525463" y="3398838"/>
              <a:ext cx="434996" cy="69094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 b="0"/>
                <a:t>2</a:t>
              </a:r>
            </a:p>
          </p:txBody>
        </p:sp>
        <p:sp>
          <p:nvSpPr>
            <p:cNvPr id="8245" name="Text Box 62"/>
            <p:cNvSpPr txBox="1">
              <a:spLocks noChangeArrowheads="1"/>
            </p:cNvSpPr>
            <p:nvPr/>
          </p:nvSpPr>
          <p:spPr bwMode="auto">
            <a:xfrm>
              <a:off x="514350" y="4129088"/>
              <a:ext cx="434996" cy="69094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 b="0"/>
                <a:t>3</a:t>
              </a:r>
            </a:p>
          </p:txBody>
        </p:sp>
      </p:grpSp>
      <p:pic>
        <p:nvPicPr>
          <p:cNvPr id="8205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71500" y="5715000"/>
            <a:ext cx="2232025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8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808080"/>
      </a:hlink>
      <a:folHlink>
        <a:srgbClr val="B2B2B2"/>
      </a:folHlink>
    </a:clrScheme>
    <a:fontScheme name="Default Design">
      <a:majorFont>
        <a:latin typeface="Arial Unicode MS"/>
        <a:ea typeface=""/>
        <a:cs typeface=""/>
      </a:majorFont>
      <a:minorFont>
        <a:latin typeface="Arial Unicode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8080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24995</TotalTime>
  <Words>1479</Words>
  <Application>Microsoft Office PowerPoint</Application>
  <PresentationFormat>On-screen Show (4:3)</PresentationFormat>
  <Paragraphs>383</Paragraphs>
  <Slides>24</Slides>
  <Notes>24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31" baseType="lpstr">
      <vt:lpstr>Times New Roman</vt:lpstr>
      <vt:lpstr>Arial</vt:lpstr>
      <vt:lpstr>Arial Unicode MS</vt:lpstr>
      <vt:lpstr>Wingdings</vt:lpstr>
      <vt:lpstr>Helvetica</vt:lpstr>
      <vt:lpstr>Default Design</vt:lpstr>
      <vt:lpstr>Adobe Acrobat Document</vt:lpstr>
      <vt:lpstr>Slide 1</vt:lpstr>
      <vt:lpstr>Belief networks Recap</vt:lpstr>
      <vt:lpstr>Belief Networks: open issues</vt:lpstr>
      <vt:lpstr>Lecture Overview</vt:lpstr>
      <vt:lpstr>Bnets: Entailed (in)dependencies </vt:lpstr>
      <vt:lpstr>Conditional Independencies</vt:lpstr>
      <vt:lpstr>Or ….Conditional Dependencies</vt:lpstr>
      <vt:lpstr>In/Dependencies  in a Bnet : Example 1</vt:lpstr>
      <vt:lpstr>In/Dependencies  in a Bnet : Example 2 </vt:lpstr>
      <vt:lpstr>Lecture Overview</vt:lpstr>
      <vt:lpstr>More on Construction and Compactness: Compact Conditional Distributions</vt:lpstr>
      <vt:lpstr>More on Construction and Compactness: Compact Conditional Distributions</vt:lpstr>
      <vt:lpstr>Effect with multiple non-interacting causes</vt:lpstr>
      <vt:lpstr>Solution: Noisy-OR Distributions</vt:lpstr>
      <vt:lpstr>Solution: Noisy-OR Distributions</vt:lpstr>
      <vt:lpstr>Noisy-OR: Derivations </vt:lpstr>
      <vt:lpstr>Noisy-OR: Example</vt:lpstr>
      <vt:lpstr>Lecture Overview</vt:lpstr>
      <vt:lpstr>Naïve Bayesian Classifier</vt:lpstr>
      <vt:lpstr>Naïve Bayesian Classifier for  Email Spam</vt:lpstr>
      <vt:lpstr>Most likely class given set of observations</vt:lpstr>
      <vt:lpstr>For another example of naïve Bayesian Classifier </vt:lpstr>
      <vt:lpstr>Learning Goals for today’s class</vt:lpstr>
      <vt:lpstr>Next Class</vt:lpstr>
    </vt:vector>
  </TitlesOfParts>
  <Company>UBC Computer Sciences Department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conati</dc:creator>
  <cp:lastModifiedBy>Carenini</cp:lastModifiedBy>
  <cp:revision>600</cp:revision>
  <dcterms:created xsi:type="dcterms:W3CDTF">2000-08-26T02:46:38Z</dcterms:created>
  <dcterms:modified xsi:type="dcterms:W3CDTF">2010-03-25T18:07:13Z</dcterms:modified>
</cp:coreProperties>
</file>