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8" r:id="rId2"/>
    <p:sldId id="498" r:id="rId3"/>
    <p:sldId id="499" r:id="rId4"/>
    <p:sldId id="474" r:id="rId5"/>
    <p:sldId id="494" r:id="rId6"/>
    <p:sldId id="500" r:id="rId7"/>
    <p:sldId id="475" r:id="rId8"/>
    <p:sldId id="501" r:id="rId9"/>
    <p:sldId id="470" r:id="rId10"/>
    <p:sldId id="504" r:id="rId11"/>
    <p:sldId id="476" r:id="rId12"/>
    <p:sldId id="478" r:id="rId13"/>
    <p:sldId id="506" r:id="rId14"/>
    <p:sldId id="479" r:id="rId15"/>
    <p:sldId id="472" r:id="rId16"/>
    <p:sldId id="519" r:id="rId17"/>
    <p:sldId id="507" r:id="rId18"/>
    <p:sldId id="483" r:id="rId19"/>
    <p:sldId id="511" r:id="rId20"/>
    <p:sldId id="491" r:id="rId21"/>
    <p:sldId id="517" r:id="rId22"/>
    <p:sldId id="518" r:id="rId23"/>
    <p:sldId id="493" r:id="rId24"/>
    <p:sldId id="492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9" autoAdjust="0"/>
    <p:restoredTop sz="81457" autoAdjust="0"/>
  </p:normalViewPr>
  <p:slideViewPr>
    <p:cSldViewPr>
      <p:cViewPr>
        <p:scale>
          <a:sx n="66" d="100"/>
          <a:sy n="66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84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622A38-6C8C-4492-B5CD-D932200C8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5DC40D48-4428-4996-8778-1A941CBC4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DF080-0C5A-4F52-873E-C7B94740615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B4CBF-05DF-46B7-987A-401A8B0C3F5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96820-9882-483B-B35A-AC8786566A8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AA827-3710-4E41-B72B-AE72EAE6700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show original probabilities</a:t>
            </a:r>
          </a:p>
          <a:p>
            <a:pPr eaLnBrk="1" hangingPunct="1"/>
            <a:r>
              <a:rPr lang="en-US" smtClean="0"/>
              <a:t>mixed: you know a cause and an effect</a:t>
            </a:r>
          </a:p>
          <a:p>
            <a:pPr eaLnBrk="1" hangingPunct="1"/>
            <a:r>
              <a:rPr lang="en-US" smtClean="0"/>
              <a:t>introduce probability propagation here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DF542-D73D-473F-8AD4-A800103FBA9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CF0A9-3984-4A05-B5B8-49240A0506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6E38E-D5ED-4209-8402-8459CFBB499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</p:spPr>
        <p:txBody>
          <a:bodyPr/>
          <a:lstStyle/>
          <a:p>
            <a:pPr eaLnBrk="1" hangingPunct="1">
              <a:defRPr/>
            </a:pPr>
            <a:r>
              <a:rPr lang="en-US" kern="0" dirty="0" smtClean="0"/>
              <a:t>Because each variable is conditionally independent of all its ancestors, </a:t>
            </a:r>
            <a:r>
              <a:rPr lang="en-US" kern="0" dirty="0" smtClean="0">
                <a:solidFill>
                  <a:schemeClr val="accent2"/>
                </a:solidFill>
              </a:rPr>
              <a:t>given its parent nodes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 smtClean="0"/>
              <a:t>e.g., </a:t>
            </a:r>
            <a:r>
              <a:rPr lang="en-US" b="1" i="1" kern="0" dirty="0" smtClean="0"/>
              <a:t>P</a:t>
            </a:r>
            <a:r>
              <a:rPr lang="en-US" i="1" kern="0" dirty="0" smtClean="0"/>
              <a:t>(j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m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a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 smtClean="0"/>
              <a:t>	=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(j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(m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(a |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b,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B2BD4-1E50-4FA1-B331-CA6FE9CF54F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</p:spPr>
        <p:txBody>
          <a:bodyPr/>
          <a:lstStyle/>
          <a:p>
            <a:pPr eaLnBrk="1" hangingPunct="1">
              <a:defRPr/>
            </a:pPr>
            <a:r>
              <a:rPr lang="en-US" kern="0" dirty="0" smtClean="0"/>
              <a:t>Because each variable is conditionally independent of all its ancestors, </a:t>
            </a:r>
            <a:r>
              <a:rPr lang="en-US" kern="0" dirty="0" smtClean="0">
                <a:solidFill>
                  <a:schemeClr val="accent2"/>
                </a:solidFill>
              </a:rPr>
              <a:t>given its parent nodes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 smtClean="0"/>
              <a:t>e.g., </a:t>
            </a:r>
            <a:r>
              <a:rPr lang="en-US" b="1" i="1" kern="0" dirty="0" smtClean="0"/>
              <a:t>P</a:t>
            </a:r>
            <a:r>
              <a:rPr lang="en-US" i="1" kern="0" dirty="0" smtClean="0"/>
              <a:t>(j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m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a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 smtClean="0"/>
              <a:t>	=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(j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(m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(a |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b,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8E99D-2C6B-40E8-A8DF-B52EAAFC5D0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B319B4-50AE-4B78-B297-41FAD7E25D0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Noisy report (the person might be joking)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38747-CA46-4DC3-85BD-8D08E233156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Noisy report (the person might be joking)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320FCFF-767F-4E61-A813-FCCFFB237589}" type="slidenum">
              <a:rPr lang="en-US" smtClean="0"/>
              <a:pPr defTabSz="928688"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FCF447-0875-41FE-85F8-01BA1238487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1D8D7-002B-4348-83CE-9B031DF92C8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B4FBAC48-E5FE-4E24-8972-69484125C13D}" type="slidenum">
              <a:rPr lang="en-US" smtClean="0"/>
              <a:pPr defTabSz="928688"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70ADB-06D0-4B9D-BBCD-6A79B288CA7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E1C57-788D-46E6-ACA2-D1BD6C03CB9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83880DB-80D0-4E89-90D8-941997BE506E}" type="slidenum">
              <a:rPr lang="en-US" smtClean="0"/>
              <a:pPr defTabSz="928688"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5B7B7-7EB1-4F8B-A49D-4E424DEED2D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Probability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For nontrivial domains, we must find a way 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“Representation, reasoning and learning” are “exponential”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14D1-0C6F-43D4-AAE2-F73F0A615EB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EB6DA-15AF-41ED-BF8F-584A57977DE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D09C5-E352-4CB6-B38F-49DA2AC4B03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BA951-BD98-400E-994B-72F500DA202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E793E-0134-477D-86DA-1B20EF097EC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0F3720-23E4-4E88-AC9F-48A219FB5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197914-309E-4658-8BBF-894A07D1B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68D0843-C433-4767-BA93-2F14674E6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A0481D8-BDE0-4F6C-A1D8-02EEA3FA9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0F39FB-92C3-4CA4-90D3-8636E74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A5096B-6850-4F4A-BF23-32B38DF74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ECCF25-224B-4B0A-9551-AAAE0D19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E9580E-7444-45F1-AE8A-8A95C4DAB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22945F-F66C-404B-80FB-C18422A6A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0E1CB7-B01B-4CA7-8AC7-09F331034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CD988A-E781-4006-9375-2088B6D3C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7DE3A1-F69A-497E-A77E-1C37F5A0F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6B4D2D-C235-41A7-B5D2-B553A1A6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A6ECC43-DBB7-473B-9ECE-9405535D7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A36CC3C-B13C-4E37-9FD6-D73CF93D4C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Belief Networks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27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6.3)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March, </a:t>
            </a:r>
            <a:r>
              <a:rPr lang="en-US" sz="2400" b="1" dirty="0" smtClean="0">
                <a:latin typeface="Arial Unicode MS" pitchFamily="34" charset="-128"/>
              </a:rPr>
              <a:t>22, 2010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04ADDF4-1D65-434C-9C47-004A0EE4531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4000" b="1" dirty="0" smtClean="0"/>
              <a:t>Belief Networks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Build sample BN</a:t>
            </a:r>
          </a:p>
          <a:p>
            <a:pPr lvl="1" eaLnBrk="1" hangingPunct="1">
              <a:defRPr/>
            </a:pPr>
            <a:r>
              <a:rPr lang="en-US" sz="3200" b="1" dirty="0" smtClean="0"/>
              <a:t>Intro Inference, Compactness, Semantics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More Examples</a:t>
            </a: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6F4374-1A2F-4639-A554-E6D99E65477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Burglary  Example: Bnets inference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85938"/>
            <a:ext cx="8642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(Ex1) I'm at work</a:t>
            </a:r>
            <a:r>
              <a:rPr lang="en-US" sz="2400" dirty="0" smtClean="0"/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neighbor John calls to say my alarm is ringing,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neighbor Mary doesn't call.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news of any earthquakes.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there a burglar?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(Ex2) I'm at work</a:t>
            </a:r>
            <a:r>
              <a:rPr lang="en-US" sz="2400" dirty="0" smtClean="0"/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Receive message that neighbor John called 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News of minor earthquakes.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there a burglar?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5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accent2"/>
              </a:solidFill>
            </a:endParaRPr>
          </a:p>
        </p:txBody>
      </p:sp>
      <p:pic>
        <p:nvPicPr>
          <p:cNvPr id="8208" name="Picture 4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188" y="2643188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3141" name="Picture 5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45720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29250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785813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Our BN can answer any probabilistic query that can be answered by processing the joint!</a:t>
            </a:r>
            <a:endParaRPr lang="en-US" sz="2400" b="1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4625" y="614362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26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72250" y="6143625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655F841A-9E59-4841-A8CB-FFD4A89A742E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 – Inference Types</a:t>
            </a:r>
          </a:p>
        </p:txBody>
      </p:sp>
      <p:grpSp>
        <p:nvGrpSpPr>
          <p:cNvPr id="9226" name="Group 55"/>
          <p:cNvGrpSpPr>
            <a:grpSpLocks/>
          </p:cNvGrpSpPr>
          <p:nvPr/>
        </p:nvGrpSpPr>
        <p:grpSpPr bwMode="auto">
          <a:xfrm>
            <a:off x="0" y="1428750"/>
            <a:ext cx="2130425" cy="4114800"/>
            <a:chOff x="0" y="2000240"/>
            <a:chExt cx="2130288" cy="4114826"/>
          </a:xfrm>
        </p:grpSpPr>
        <p:cxnSp>
          <p:nvCxnSpPr>
            <p:cNvPr id="9256" name="AutoShape 8"/>
            <p:cNvCxnSpPr>
              <a:cxnSpLocks noChangeShapeType="1"/>
              <a:stCxn id="607237" idx="2"/>
              <a:endCxn id="607238" idx="0"/>
            </p:cNvCxnSpPr>
            <p:nvPr/>
          </p:nvCxnSpPr>
          <p:spPr bwMode="auto">
            <a:xfrm rot="5400000">
              <a:off x="93659" y="3376612"/>
              <a:ext cx="885834" cy="21907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grpSp>
          <p:nvGrpSpPr>
            <p:cNvPr id="9257" name="Group 53"/>
            <p:cNvGrpSpPr>
              <a:grpSpLocks/>
            </p:cNvGrpSpPr>
            <p:nvPr/>
          </p:nvGrpSpPr>
          <p:grpSpPr bwMode="auto">
            <a:xfrm>
              <a:off x="0" y="2000240"/>
              <a:ext cx="2130288" cy="4114826"/>
              <a:chOff x="0" y="2000240"/>
              <a:chExt cx="2130288" cy="4114826"/>
            </a:xfrm>
          </p:grpSpPr>
          <p:sp>
            <p:nvSpPr>
              <p:cNvPr id="607236" name="Text Box 4"/>
              <p:cNvSpPr txBox="1">
                <a:spLocks noChangeArrowheads="1"/>
              </p:cNvSpPr>
              <p:nvPr/>
            </p:nvSpPr>
            <p:spPr bwMode="auto">
              <a:xfrm>
                <a:off x="0" y="2000240"/>
                <a:ext cx="2106478" cy="585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3200" b="1" dirty="0">
                    <a:solidFill>
                      <a:srgbClr val="000000"/>
                    </a:solidFill>
                    <a:latin typeface="+mn-lt"/>
                  </a:rPr>
                  <a:t>Diagnostic</a:t>
                </a:r>
              </a:p>
            </p:txBody>
          </p:sp>
          <p:grpSp>
            <p:nvGrpSpPr>
              <p:cNvPr id="9259" name="Group 44"/>
              <p:cNvGrpSpPr>
                <a:grpSpLocks/>
              </p:cNvGrpSpPr>
              <p:nvPr/>
            </p:nvGrpSpPr>
            <p:grpSpPr bwMode="auto">
              <a:xfrm>
                <a:off x="0" y="2643182"/>
                <a:ext cx="1312863" cy="3043256"/>
                <a:chOff x="82550" y="3706810"/>
                <a:chExt cx="1312863" cy="3043256"/>
              </a:xfrm>
            </p:grpSpPr>
            <p:sp>
              <p:nvSpPr>
                <p:cNvPr id="60723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58745" y="3706810"/>
                  <a:ext cx="1139752" cy="400052"/>
                </a:xfrm>
                <a:prstGeom prst="rect">
                  <a:avLst/>
                </a:prstGeom>
                <a:noFill/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solidFill>
                        <a:srgbClr val="000000"/>
                      </a:solidFill>
                      <a:latin typeface="+mn-lt"/>
                    </a:rPr>
                    <a:t>Burglary</a:t>
                  </a:r>
                </a:p>
              </p:txBody>
            </p:sp>
            <p:sp>
              <p:nvSpPr>
                <p:cNvPr id="60723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82550" y="4992693"/>
                  <a:ext cx="854020" cy="400052"/>
                </a:xfrm>
                <a:prstGeom prst="rect">
                  <a:avLst/>
                </a:prstGeom>
                <a:noFill/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solidFill>
                        <a:srgbClr val="000000"/>
                      </a:solidFill>
                      <a:latin typeface="+mn-lt"/>
                    </a:rPr>
                    <a:t>Alarm</a:t>
                  </a:r>
                </a:p>
              </p:txBody>
            </p:sp>
            <p:sp>
              <p:nvSpPr>
                <p:cNvPr id="6072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2550" y="6350014"/>
                  <a:ext cx="1312779" cy="400052"/>
                </a:xfrm>
                <a:prstGeom prst="rect">
                  <a:avLst/>
                </a:prstGeom>
                <a:solidFill>
                  <a:srgbClr val="D2D2D2"/>
                </a:solidFill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 err="1">
                      <a:solidFill>
                        <a:srgbClr val="000000"/>
                      </a:solidFill>
                      <a:latin typeface="+mn-lt"/>
                    </a:rPr>
                    <a:t>JohnCalls</a:t>
                  </a:r>
                  <a:endParaRPr lang="en-US" sz="20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cxnSp>
              <p:nvCxnSpPr>
                <p:cNvPr id="9265" name="AutoShape 9"/>
                <p:cNvCxnSpPr>
                  <a:cxnSpLocks noChangeShapeType="1"/>
                  <a:stCxn id="607238" idx="2"/>
                  <a:endCxn id="607239" idx="0"/>
                </p:cNvCxnSpPr>
                <p:nvPr/>
              </p:nvCxnSpPr>
              <p:spPr bwMode="auto">
                <a:xfrm rot="16200000" flipH="1">
                  <a:off x="145649" y="5756683"/>
                  <a:ext cx="957272" cy="229394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 type="none" w="sm" len="sm"/>
                  <a:tailEnd type="stealth" w="lg" len="lg"/>
                </a:ln>
              </p:spPr>
            </p:cxnSp>
          </p:grpSp>
          <p:sp>
            <p:nvSpPr>
              <p:cNvPr id="607242" name="Text Box 10"/>
              <p:cNvSpPr txBox="1">
                <a:spLocks noChangeArrowheads="1"/>
              </p:cNvSpPr>
              <p:nvPr/>
            </p:nvSpPr>
            <p:spPr bwMode="auto">
              <a:xfrm>
                <a:off x="285732" y="5715013"/>
                <a:ext cx="1301666" cy="40005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</a:rPr>
                  <a:t>P(J) = 1.0</a:t>
                </a:r>
              </a:p>
            </p:txBody>
          </p:sp>
          <p:sp>
            <p:nvSpPr>
              <p:cNvPr id="607243" name="Text Box 11"/>
              <p:cNvSpPr txBox="1">
                <a:spLocks noChangeArrowheads="1"/>
              </p:cNvSpPr>
              <p:nvPr/>
            </p:nvSpPr>
            <p:spPr bwMode="auto">
              <a:xfrm>
                <a:off x="500031" y="3071810"/>
                <a:ext cx="1630257" cy="708029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</a:rPr>
                  <a:t>P(B) = 0.001</a:t>
                </a:r>
              </a:p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chemeClr val="accent6"/>
                    </a:solidFill>
                    <a:latin typeface="+mn-lt"/>
                  </a:rPr>
                  <a:t>0.016</a:t>
                </a:r>
              </a:p>
            </p:txBody>
          </p:sp>
        </p:grp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857625" y="1428750"/>
            <a:ext cx="2840038" cy="3814763"/>
            <a:chOff x="2458" y="1361"/>
            <a:chExt cx="1789" cy="2403"/>
          </a:xfrm>
        </p:grpSpPr>
        <p:sp>
          <p:nvSpPr>
            <p:cNvPr id="607254" name="Text Box 22"/>
            <p:cNvSpPr txBox="1">
              <a:spLocks noChangeArrowheads="1"/>
            </p:cNvSpPr>
            <p:nvPr/>
          </p:nvSpPr>
          <p:spPr bwMode="auto">
            <a:xfrm>
              <a:off x="2863" y="2576"/>
              <a:ext cx="718" cy="252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Burglary</a:t>
              </a:r>
            </a:p>
          </p:txBody>
        </p:sp>
        <p:sp>
          <p:nvSpPr>
            <p:cNvPr id="607255" name="Text Box 23"/>
            <p:cNvSpPr txBox="1">
              <a:spLocks noChangeArrowheads="1"/>
            </p:cNvSpPr>
            <p:nvPr/>
          </p:nvSpPr>
          <p:spPr bwMode="auto">
            <a:xfrm>
              <a:off x="3184" y="1991"/>
              <a:ext cx="942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Earthquake</a:t>
              </a:r>
            </a:p>
          </p:txBody>
        </p:sp>
        <p:sp>
          <p:nvSpPr>
            <p:cNvPr id="607256" name="Text Box 24"/>
            <p:cNvSpPr txBox="1">
              <a:spLocks noChangeArrowheads="1"/>
            </p:cNvSpPr>
            <p:nvPr/>
          </p:nvSpPr>
          <p:spPr bwMode="auto">
            <a:xfrm>
              <a:off x="3403" y="3251"/>
              <a:ext cx="538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cxnSp>
          <p:nvCxnSpPr>
            <p:cNvPr id="9250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3274" y="2885"/>
              <a:ext cx="420" cy="34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9251" name="AutoShape 26"/>
            <p:cNvCxnSpPr>
              <a:cxnSpLocks noChangeShapeType="1"/>
            </p:cNvCxnSpPr>
            <p:nvPr/>
          </p:nvCxnSpPr>
          <p:spPr bwMode="auto">
            <a:xfrm rot="5400000">
              <a:off x="3276" y="2658"/>
              <a:ext cx="996" cy="20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59" name="Text Box 27"/>
            <p:cNvSpPr txBox="1">
              <a:spLocks noChangeArrowheads="1"/>
            </p:cNvSpPr>
            <p:nvPr/>
          </p:nvSpPr>
          <p:spPr bwMode="auto">
            <a:xfrm>
              <a:off x="2863" y="1361"/>
              <a:ext cx="1384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 err="1">
                  <a:solidFill>
                    <a:srgbClr val="000000"/>
                  </a:solidFill>
                  <a:latin typeface="+mn-lt"/>
                </a:rPr>
                <a:t>Intercausal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60" name="Text Box 28"/>
            <p:cNvSpPr txBox="1">
              <a:spLocks noChangeArrowheads="1"/>
            </p:cNvSpPr>
            <p:nvPr/>
          </p:nvSpPr>
          <p:spPr bwMode="auto">
            <a:xfrm>
              <a:off x="3136" y="3512"/>
              <a:ext cx="847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P(A) = 1.0</a:t>
              </a:r>
            </a:p>
          </p:txBody>
        </p:sp>
        <p:sp>
          <p:nvSpPr>
            <p:cNvPr id="607261" name="Text Box 29"/>
            <p:cNvSpPr txBox="1">
              <a:spLocks noChangeArrowheads="1"/>
            </p:cNvSpPr>
            <p:nvPr/>
          </p:nvSpPr>
          <p:spPr bwMode="auto">
            <a:xfrm>
              <a:off x="2458" y="2891"/>
              <a:ext cx="1027" cy="4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P(B) = 0.001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0.003</a:t>
              </a:r>
            </a:p>
          </p:txBody>
        </p:sp>
        <p:sp>
          <p:nvSpPr>
            <p:cNvPr id="607262" name="Text Box 30"/>
            <p:cNvSpPr txBox="1">
              <a:spLocks noChangeArrowheads="1"/>
            </p:cNvSpPr>
            <p:nvPr/>
          </p:nvSpPr>
          <p:spPr bwMode="auto">
            <a:xfrm>
              <a:off x="3358" y="1766"/>
              <a:ext cx="847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P(E) = 1.0</a:t>
              </a:r>
            </a:p>
          </p:txBody>
        </p:sp>
      </p:grpSp>
      <p:sp>
        <p:nvSpPr>
          <p:cNvPr id="607248" name="Text Box 16"/>
          <p:cNvSpPr txBox="1">
            <a:spLocks noChangeArrowheads="1"/>
          </p:cNvSpPr>
          <p:nvPr/>
        </p:nvSpPr>
        <p:spPr bwMode="auto">
          <a:xfrm>
            <a:off x="2214563" y="4572000"/>
            <a:ext cx="1335087" cy="4000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JohnCalls</a:t>
            </a:r>
          </a:p>
        </p:txBody>
      </p:sp>
      <p:cxnSp>
        <p:nvCxnSpPr>
          <p:cNvPr id="9229" name="AutoShape 18"/>
          <p:cNvCxnSpPr>
            <a:cxnSpLocks noChangeShapeType="1"/>
            <a:endCxn id="607248" idx="0"/>
          </p:cNvCxnSpPr>
          <p:nvPr/>
        </p:nvCxnSpPr>
        <p:spPr bwMode="auto">
          <a:xfrm rot="16200000" flipH="1">
            <a:off x="2532857" y="4223544"/>
            <a:ext cx="671512" cy="25400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stealth" w="lg" len="lg"/>
          </a:ln>
        </p:spPr>
      </p:cxn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214563" y="1428750"/>
            <a:ext cx="2444750" cy="4351338"/>
            <a:chOff x="2214546" y="2000240"/>
            <a:chExt cx="2444229" cy="4351866"/>
          </a:xfrm>
        </p:grpSpPr>
        <p:sp>
          <p:nvSpPr>
            <p:cNvPr id="607245" name="Text Box 13"/>
            <p:cNvSpPr txBox="1">
              <a:spLocks noChangeArrowheads="1"/>
            </p:cNvSpPr>
            <p:nvPr/>
          </p:nvSpPr>
          <p:spPr bwMode="auto">
            <a:xfrm>
              <a:off x="2214546" y="2000240"/>
              <a:ext cx="1990301" cy="585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+mn-lt"/>
                </a:rPr>
                <a:t>Predictive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46" name="Text Box 14"/>
            <p:cNvSpPr txBox="1">
              <a:spLocks noChangeArrowheads="1"/>
            </p:cNvSpPr>
            <p:nvPr/>
          </p:nvSpPr>
          <p:spPr bwMode="auto">
            <a:xfrm>
              <a:off x="2331996" y="2709939"/>
              <a:ext cx="1139582" cy="400099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Burglary</a:t>
              </a:r>
            </a:p>
          </p:txBody>
        </p:sp>
        <p:sp>
          <p:nvSpPr>
            <p:cNvPr id="607247" name="Text Box 15"/>
            <p:cNvSpPr txBox="1">
              <a:spLocks noChangeArrowheads="1"/>
            </p:cNvSpPr>
            <p:nvPr/>
          </p:nvSpPr>
          <p:spPr bwMode="auto">
            <a:xfrm>
              <a:off x="2428812" y="4072179"/>
              <a:ext cx="853893" cy="400099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cxnSp>
          <p:nvCxnSpPr>
            <p:cNvPr id="9244" name="AutoShape 17"/>
            <p:cNvCxnSpPr>
              <a:cxnSpLocks noChangeShapeType="1"/>
              <a:stCxn id="607246" idx="2"/>
              <a:endCxn id="607247" idx="0"/>
            </p:cNvCxnSpPr>
            <p:nvPr/>
          </p:nvCxnSpPr>
          <p:spPr bwMode="auto">
            <a:xfrm rot="5400000">
              <a:off x="2397897" y="3567904"/>
              <a:ext cx="962039" cy="46036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51" name="Text Box 19"/>
            <p:cNvSpPr txBox="1">
              <a:spLocks noChangeArrowheads="1"/>
            </p:cNvSpPr>
            <p:nvPr/>
          </p:nvSpPr>
          <p:spPr bwMode="auto">
            <a:xfrm>
              <a:off x="3071613" y="5643995"/>
              <a:ext cx="1587162" cy="70811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P(J) = 0.011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0.66</a:t>
              </a:r>
            </a:p>
          </p:txBody>
        </p:sp>
        <p:sp>
          <p:nvSpPr>
            <p:cNvPr id="607252" name="Text Box 20"/>
            <p:cNvSpPr txBox="1">
              <a:spLocks noChangeArrowheads="1"/>
            </p:cNvSpPr>
            <p:nvPr/>
          </p:nvSpPr>
          <p:spPr bwMode="auto">
            <a:xfrm>
              <a:off x="2865282" y="3067169"/>
              <a:ext cx="1344325" cy="40009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P(B) = 1.0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807200" y="1428750"/>
            <a:ext cx="2336800" cy="3957638"/>
            <a:chOff x="4512" y="1544"/>
            <a:chExt cx="1472" cy="2313"/>
          </a:xfrm>
        </p:grpSpPr>
        <p:sp>
          <p:nvSpPr>
            <p:cNvPr id="607264" name="Text Box 32"/>
            <p:cNvSpPr txBox="1">
              <a:spLocks noChangeArrowheads="1"/>
            </p:cNvSpPr>
            <p:nvPr/>
          </p:nvSpPr>
          <p:spPr bwMode="auto">
            <a:xfrm>
              <a:off x="4769" y="1544"/>
              <a:ext cx="82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+mn-lt"/>
                </a:rPr>
                <a:t>Mixed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65" name="Text Box 33"/>
            <p:cNvSpPr txBox="1">
              <a:spLocks noChangeArrowheads="1"/>
            </p:cNvSpPr>
            <p:nvPr/>
          </p:nvSpPr>
          <p:spPr bwMode="auto">
            <a:xfrm>
              <a:off x="4512" y="2024"/>
              <a:ext cx="942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Earthquake</a:t>
              </a:r>
            </a:p>
          </p:txBody>
        </p:sp>
        <p:sp>
          <p:nvSpPr>
            <p:cNvPr id="607266" name="Text Box 34"/>
            <p:cNvSpPr txBox="1">
              <a:spLocks noChangeArrowheads="1"/>
            </p:cNvSpPr>
            <p:nvPr/>
          </p:nvSpPr>
          <p:spPr bwMode="auto">
            <a:xfrm>
              <a:off x="4632" y="2720"/>
              <a:ext cx="538" cy="251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sp>
          <p:nvSpPr>
            <p:cNvPr id="607267" name="Text Box 35"/>
            <p:cNvSpPr txBox="1">
              <a:spLocks noChangeArrowheads="1"/>
            </p:cNvSpPr>
            <p:nvPr/>
          </p:nvSpPr>
          <p:spPr bwMode="auto">
            <a:xfrm>
              <a:off x="4524" y="3332"/>
              <a:ext cx="827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JohnCalls</a:t>
              </a:r>
            </a:p>
          </p:txBody>
        </p:sp>
        <p:cxnSp>
          <p:nvCxnSpPr>
            <p:cNvPr id="9236" name="AutoShape 36"/>
            <p:cNvCxnSpPr>
              <a:cxnSpLocks noChangeShapeType="1"/>
              <a:stCxn id="607265" idx="2"/>
              <a:endCxn id="607266" idx="0"/>
            </p:cNvCxnSpPr>
            <p:nvPr/>
          </p:nvCxnSpPr>
          <p:spPr bwMode="auto">
            <a:xfrm rot="5400000">
              <a:off x="4720" y="2457"/>
              <a:ext cx="444" cy="8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9237" name="AutoShape 37"/>
            <p:cNvCxnSpPr>
              <a:cxnSpLocks noChangeShapeType="1"/>
              <a:stCxn id="607266" idx="2"/>
              <a:endCxn id="607267" idx="0"/>
            </p:cNvCxnSpPr>
            <p:nvPr/>
          </p:nvCxnSpPr>
          <p:spPr bwMode="auto">
            <a:xfrm rot="16200000" flipH="1">
              <a:off x="4739" y="3134"/>
              <a:ext cx="360" cy="36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70" name="Text Box 38"/>
            <p:cNvSpPr txBox="1">
              <a:spLocks noChangeArrowheads="1"/>
            </p:cNvSpPr>
            <p:nvPr/>
          </p:nvSpPr>
          <p:spPr bwMode="auto">
            <a:xfrm>
              <a:off x="4872" y="3605"/>
              <a:ext cx="873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P(M) = 1.0</a:t>
              </a:r>
            </a:p>
          </p:txBody>
        </p:sp>
        <p:sp>
          <p:nvSpPr>
            <p:cNvPr id="607271" name="Text Box 39"/>
            <p:cNvSpPr txBox="1">
              <a:spLocks noChangeArrowheads="1"/>
            </p:cNvSpPr>
            <p:nvPr/>
          </p:nvSpPr>
          <p:spPr bwMode="auto">
            <a:xfrm>
              <a:off x="5022" y="2258"/>
              <a:ext cx="962" cy="25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</a:t>
              </a:r>
              <a:r>
                <a:rPr lang="en-US" sz="2000">
                  <a:solidFill>
                    <a:srgbClr val="000000"/>
                  </a:solidFill>
                  <a:latin typeface="+mn-lt"/>
                  <a:sym typeface="Symbol" pitchFamily="18" charset="2"/>
                </a:rPr>
                <a:t></a:t>
              </a:r>
              <a:r>
                <a:rPr lang="en-US" sz="2000">
                  <a:solidFill>
                    <a:srgbClr val="000000"/>
                  </a:solidFill>
                  <a:latin typeface="+mn-lt"/>
                </a:rPr>
                <a:t>E) = 1.0</a:t>
              </a:r>
            </a:p>
          </p:txBody>
        </p:sp>
        <p:sp>
          <p:nvSpPr>
            <p:cNvPr id="607272" name="Text Box 40"/>
            <p:cNvSpPr txBox="1">
              <a:spLocks noChangeArrowheads="1"/>
            </p:cNvSpPr>
            <p:nvPr/>
          </p:nvSpPr>
          <p:spPr bwMode="auto">
            <a:xfrm>
              <a:off x="4957" y="2922"/>
              <a:ext cx="1027" cy="41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P(A) = 0.003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0.033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2E25B52-5F3F-484D-80E6-6AC7F9B01AA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BNnets: Compactness</a:t>
            </a:r>
          </a:p>
        </p:txBody>
      </p:sp>
      <p:graphicFrame>
        <p:nvGraphicFramePr>
          <p:cNvPr id="7" name="Group 109"/>
          <p:cNvGraphicFramePr>
            <a:graphicFrameLocks noGrp="1"/>
          </p:cNvGraphicFramePr>
          <p:nvPr/>
        </p:nvGraphicFramePr>
        <p:xfrm>
          <a:off x="3500438" y="2214563"/>
          <a:ext cx="4000527" cy="1524004"/>
        </p:xfrm>
        <a:graphic>
          <a:graphicData uri="http://schemas.openxmlformats.org/drawingml/2006/table">
            <a:tbl>
              <a:tblPr/>
              <a:tblGrid>
                <a:gridCol w="516196"/>
                <a:gridCol w="645247"/>
                <a:gridCol w="1442074"/>
                <a:gridCol w="1397010"/>
              </a:tblGrid>
              <a:tr h="298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endParaRPr kumimoji="0" lang="en-US" sz="12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09"/>
          <p:cNvGraphicFramePr>
            <a:graphicFrameLocks noGrp="1"/>
          </p:cNvGraphicFramePr>
          <p:nvPr/>
        </p:nvGraphicFramePr>
        <p:xfrm>
          <a:off x="0" y="857250"/>
          <a:ext cx="1928826" cy="674690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09"/>
          <p:cNvGraphicFramePr>
            <a:graphicFrameLocks noGrp="1"/>
          </p:cNvGraphicFramePr>
          <p:nvPr/>
        </p:nvGraphicFramePr>
        <p:xfrm>
          <a:off x="6429375" y="857250"/>
          <a:ext cx="1928826" cy="674690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2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142875" y="4572000"/>
          <a:ext cx="3429024" cy="1010230"/>
        </p:xfrm>
        <a:graphic>
          <a:graphicData uri="http://schemas.openxmlformats.org/drawingml/2006/table">
            <a:tbl>
              <a:tblPr/>
              <a:tblGrid>
                <a:gridCol w="1143008"/>
                <a:gridCol w="1079106"/>
                <a:gridCol w="1206910"/>
              </a:tblGrid>
              <a:tr h="400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09"/>
          <p:cNvGraphicFramePr>
            <a:graphicFrameLocks noGrp="1"/>
          </p:cNvGraphicFramePr>
          <p:nvPr/>
        </p:nvGraphicFramePr>
        <p:xfrm>
          <a:off x="6143625" y="4214813"/>
          <a:ext cx="3000395" cy="1000132"/>
        </p:xfrm>
        <a:graphic>
          <a:graphicData uri="http://schemas.openxmlformats.org/drawingml/2006/table">
            <a:tbl>
              <a:tblPr/>
              <a:tblGrid>
                <a:gridCol w="500066"/>
                <a:gridCol w="1159727"/>
                <a:gridCol w="1340602"/>
              </a:tblGrid>
              <a:tr h="355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A)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2B0F2393-0ECD-45BF-8533-31582317CF5A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29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BNets: Compactness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1428750"/>
            <a:ext cx="8786812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In General: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A</a:t>
            </a:r>
            <a:r>
              <a:rPr lang="en-US" sz="16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CPT for </a:t>
            </a:r>
            <a:r>
              <a:rPr lang="en-US" sz="2400" dirty="0" err="1">
                <a:latin typeface="+mn-lt"/>
              </a:rPr>
              <a:t>boolean</a:t>
            </a:r>
            <a:r>
              <a:rPr lang="en-US" sz="2400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i="1" baseline="-25000" dirty="0">
                <a:latin typeface="+mn-lt"/>
              </a:rPr>
              <a:t>i</a:t>
            </a:r>
            <a:r>
              <a:rPr lang="en-US" sz="2400" dirty="0">
                <a:latin typeface="+mn-lt"/>
              </a:rPr>
              <a:t> with </a:t>
            </a:r>
            <a:r>
              <a:rPr lang="en-US" sz="2400" i="1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boolean</a:t>
            </a:r>
            <a:r>
              <a:rPr lang="en-US" sz="2400" dirty="0">
                <a:latin typeface="+mn-lt"/>
              </a:rPr>
              <a:t> parents has          rows for the combinations of parent values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Each row requires one number </a:t>
            </a:r>
            <a:r>
              <a:rPr lang="en-US" sz="2400" i="1" kern="0" dirty="0">
                <a:latin typeface="+mn-lt"/>
              </a:rPr>
              <a:t>p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baseline="-25000" dirty="0">
                <a:latin typeface="+mn-lt"/>
              </a:rPr>
              <a:t>  </a:t>
            </a:r>
            <a:r>
              <a:rPr lang="en-US" sz="2400" kern="0" dirty="0">
                <a:latin typeface="+mn-lt"/>
              </a:rPr>
              <a:t>for </a:t>
            </a:r>
            <a:r>
              <a:rPr lang="en-US" sz="2400" i="1" kern="0" dirty="0">
                <a:latin typeface="+mn-lt"/>
              </a:rPr>
              <a:t>X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i="1" kern="0" dirty="0">
                <a:latin typeface="+mn-lt"/>
              </a:rPr>
              <a:t> = true</a:t>
            </a:r>
            <a:br>
              <a:rPr lang="en-US" sz="2400" i="1" kern="0" dirty="0">
                <a:latin typeface="+mn-lt"/>
              </a:rPr>
            </a:br>
            <a:r>
              <a:rPr lang="en-US" sz="2400" kern="0" dirty="0">
                <a:latin typeface="+mn-lt"/>
              </a:rPr>
              <a:t>(the number for  </a:t>
            </a:r>
            <a:r>
              <a:rPr lang="en-US" sz="2400" i="1" kern="0" dirty="0">
                <a:latin typeface="+mn-lt"/>
              </a:rPr>
              <a:t>X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dirty="0">
                <a:latin typeface="+mn-lt"/>
              </a:rPr>
              <a:t> = </a:t>
            </a:r>
            <a:r>
              <a:rPr lang="en-US" sz="2400" i="1" kern="0" dirty="0">
                <a:latin typeface="+mn-lt"/>
              </a:rPr>
              <a:t>false</a:t>
            </a:r>
            <a:r>
              <a:rPr lang="en-US" sz="2400" kern="0" dirty="0">
                <a:latin typeface="+mn-lt"/>
              </a:rPr>
              <a:t> is just </a:t>
            </a:r>
            <a:r>
              <a:rPr lang="en-US" sz="2400" i="1" kern="0" dirty="0">
                <a:latin typeface="+mn-lt"/>
              </a:rPr>
              <a:t>1-p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baseline="-25000" dirty="0"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If each variable has no more than </a:t>
            </a:r>
            <a:r>
              <a:rPr lang="en-US" sz="2400" i="1" kern="0" dirty="0">
                <a:latin typeface="+mn-lt"/>
              </a:rPr>
              <a:t>k</a:t>
            </a:r>
            <a:r>
              <a:rPr lang="en-US" sz="2400" kern="0" dirty="0">
                <a:latin typeface="+mn-lt"/>
              </a:rPr>
              <a:t> parents, the complete network </a:t>
            </a:r>
            <a:r>
              <a:rPr lang="en-US" sz="2400" kern="0" dirty="0" smtClean="0">
                <a:solidFill>
                  <a:srgbClr val="000000"/>
                </a:solidFill>
                <a:latin typeface="Arial Unicode MS"/>
              </a:rPr>
              <a:t>requires </a:t>
            </a:r>
            <a:r>
              <a:rPr lang="en-US" sz="2400" i="1" kern="0" dirty="0" smtClean="0">
                <a:solidFill>
                  <a:srgbClr val="3333CC"/>
                </a:solidFill>
                <a:latin typeface="Arial Unicode MS"/>
              </a:rPr>
              <a:t>  O(                      ) </a:t>
            </a:r>
            <a:r>
              <a:rPr lang="en-US" sz="2400" kern="0" dirty="0" smtClean="0">
                <a:latin typeface="+mn-lt"/>
              </a:rPr>
              <a:t>numbers</a:t>
            </a: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For </a:t>
            </a:r>
            <a:r>
              <a:rPr lang="en-US" sz="2400" i="1" kern="0" dirty="0">
                <a:latin typeface="+mn-lt"/>
              </a:rPr>
              <a:t>k&lt;&lt; n</a:t>
            </a:r>
            <a:r>
              <a:rPr lang="en-US" sz="2400" kern="0" dirty="0">
                <a:latin typeface="+mn-lt"/>
              </a:rPr>
              <a:t>, this is a substantial improvement,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the numbers required  grow linearly with </a:t>
            </a:r>
            <a:r>
              <a:rPr lang="en-US" sz="2400" i="1" kern="0" dirty="0">
                <a:latin typeface="+mn-lt"/>
              </a:rPr>
              <a:t>n</a:t>
            </a:r>
            <a:r>
              <a:rPr lang="en-US" sz="2400" kern="0" dirty="0">
                <a:latin typeface="+mn-lt"/>
              </a:rPr>
              <a:t>, vs. </a:t>
            </a: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O(2</a:t>
            </a:r>
            <a:r>
              <a:rPr lang="en-US" sz="2400" i="1" kern="0" baseline="30000" dirty="0">
                <a:solidFill>
                  <a:schemeClr val="accent2"/>
                </a:solidFill>
                <a:latin typeface="+mn-lt"/>
              </a:rPr>
              <a:t>n</a:t>
            </a: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)</a:t>
            </a:r>
            <a:r>
              <a:rPr lang="en-US" sz="2400" i="1" kern="0" dirty="0"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for the full joint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B3D533-36A1-4193-B403-C546C8ADBD2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Construction General Semantics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8738" y="871538"/>
            <a:ext cx="9429751" cy="257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full joint distribution can be defined as the product of conditional distributions: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	</a:t>
            </a:r>
            <a:r>
              <a:rPr lang="en-US" b="1" i="1" dirty="0" smtClean="0"/>
              <a:t>P </a:t>
            </a:r>
            <a:r>
              <a:rPr lang="en-US" i="1" dirty="0" smtClean="0"/>
              <a:t>(X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 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 = </a:t>
            </a:r>
            <a:r>
              <a:rPr lang="el-GR" sz="4000" i="1" dirty="0" smtClean="0">
                <a:cs typeface="Arial" charset="0"/>
              </a:rPr>
              <a:t>π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= 1</a:t>
            </a:r>
            <a:r>
              <a:rPr lang="en-US" sz="2400" i="1" dirty="0" smtClean="0"/>
              <a:t>  </a:t>
            </a:r>
            <a:r>
              <a:rPr lang="en-US" b="1" i="1" dirty="0" smtClean="0"/>
              <a:t>P</a:t>
            </a:r>
            <a:r>
              <a:rPr lang="en-US" i="1" dirty="0" smtClean="0"/>
              <a:t>(X</a:t>
            </a:r>
            <a:r>
              <a:rPr lang="en-US" i="1" baseline="-25000" dirty="0" smtClean="0"/>
              <a:t>i</a:t>
            </a:r>
            <a:r>
              <a:rPr lang="en-US" i="1" dirty="0" smtClean="0"/>
              <a:t> | X</a:t>
            </a:r>
            <a:r>
              <a:rPr lang="en-US" i="1" baseline="-25000" dirty="0" smtClean="0"/>
              <a:t>1</a:t>
            </a:r>
            <a:r>
              <a:rPr lang="en-US" i="1" dirty="0" smtClean="0"/>
              <a:t>, </a:t>
            </a:r>
            <a:r>
              <a:rPr lang="en-US" sz="2400" i="1" dirty="0" smtClean="0">
                <a:latin typeface="Times New Roman"/>
              </a:rPr>
              <a:t>…</a:t>
            </a:r>
            <a:r>
              <a:rPr lang="en-US" sz="2400" i="1" dirty="0" smtClean="0"/>
              <a:t> ,X</a:t>
            </a:r>
            <a:r>
              <a:rPr lang="en-US" sz="2400" i="1" baseline="-25000" dirty="0" smtClean="0"/>
              <a:t>i-1</a:t>
            </a:r>
            <a:r>
              <a:rPr lang="en-US" sz="2400" i="1" dirty="0" smtClean="0"/>
              <a:t>)</a:t>
            </a:r>
            <a:r>
              <a:rPr lang="en-US" sz="1800" dirty="0" smtClean="0"/>
              <a:t>  </a:t>
            </a:r>
            <a:r>
              <a:rPr lang="en-US" sz="2400" dirty="0" smtClean="0">
                <a:solidFill>
                  <a:schemeClr val="accent2"/>
                </a:solidFill>
              </a:rPr>
              <a:t>(chain rule)</a:t>
            </a:r>
            <a:r>
              <a:rPr lang="en-US" sz="1800" dirty="0" smtClean="0"/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Simplify according to </a:t>
            </a:r>
            <a:r>
              <a:rPr lang="en-US" dirty="0" err="1" smtClean="0">
                <a:solidFill>
                  <a:schemeClr val="accent6"/>
                </a:solidFill>
              </a:rPr>
              <a:t>marginal&amp;conditional</a:t>
            </a:r>
            <a:r>
              <a:rPr lang="en-US" dirty="0" smtClean="0">
                <a:solidFill>
                  <a:schemeClr val="accent6"/>
                </a:solidFill>
              </a:rPr>
              <a:t> independence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                                    </a:t>
            </a:r>
            <a:endParaRPr lang="en-US" sz="2400" i="1" dirty="0" smtClean="0"/>
          </a:p>
        </p:txBody>
      </p:sp>
      <p:sp>
        <p:nvSpPr>
          <p:cNvPr id="12302" name="Text Box 5"/>
          <p:cNvSpPr txBox="1">
            <a:spLocks noChangeArrowheads="1"/>
          </p:cNvSpPr>
          <p:nvPr/>
        </p:nvSpPr>
        <p:spPr bwMode="auto">
          <a:xfrm>
            <a:off x="3000375" y="1643063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3429000"/>
            <a:ext cx="8424863" cy="2071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Express remaining dependencies as a network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Each </a:t>
            </a:r>
            <a:r>
              <a:rPr lang="en-US" sz="2400" kern="0" dirty="0" err="1">
                <a:latin typeface="+mn-lt"/>
              </a:rPr>
              <a:t>var</a:t>
            </a:r>
            <a:r>
              <a:rPr lang="en-US" sz="2400" kern="0" dirty="0">
                <a:latin typeface="+mn-lt"/>
              </a:rPr>
              <a:t> is a node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For each </a:t>
            </a:r>
            <a:r>
              <a:rPr lang="en-US" sz="2400" kern="0" dirty="0" err="1">
                <a:latin typeface="+mn-lt"/>
              </a:rPr>
              <a:t>var</a:t>
            </a:r>
            <a:r>
              <a:rPr lang="en-US" sz="2400" kern="0" dirty="0">
                <a:latin typeface="+mn-lt"/>
              </a:rPr>
              <a:t>, the 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conditioning </a:t>
            </a:r>
            <a:r>
              <a:rPr lang="en-US" sz="2400" kern="0" dirty="0" err="1">
                <a:solidFill>
                  <a:schemeClr val="accent6"/>
                </a:solidFill>
                <a:latin typeface="+mn-lt"/>
              </a:rPr>
              <a:t>vars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 are its parents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Associate to each node corresponding conditional probabilities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  <p:grpSp>
        <p:nvGrpSpPr>
          <p:cNvPr id="12304" name="Group 13"/>
          <p:cNvGrpSpPr>
            <a:grpSpLocks/>
          </p:cNvGrpSpPr>
          <p:nvPr/>
        </p:nvGrpSpPr>
        <p:grpSpPr bwMode="auto">
          <a:xfrm>
            <a:off x="928688" y="5357813"/>
            <a:ext cx="8458200" cy="1214437"/>
            <a:chOff x="928662" y="5357826"/>
            <a:chExt cx="8458200" cy="1214446"/>
          </a:xfrm>
        </p:grpSpPr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928662" y="5572140"/>
              <a:ext cx="8458200" cy="10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b="1" kern="0" dirty="0">
                  <a:latin typeface="+mn-lt"/>
                </a:rPr>
                <a:t>	</a:t>
              </a:r>
              <a:r>
                <a:rPr lang="en-US" b="1" i="1" kern="0" dirty="0">
                  <a:latin typeface="+mn-lt"/>
                </a:rPr>
                <a:t>P </a:t>
              </a:r>
              <a:r>
                <a:rPr lang="en-US" i="1" kern="0" dirty="0">
                  <a:latin typeface="+mn-lt"/>
                </a:rPr>
                <a:t>(X</a:t>
              </a:r>
              <a:r>
                <a:rPr lang="en-US" i="1" kern="0" baseline="-25000" dirty="0">
                  <a:latin typeface="+mn-lt"/>
                </a:rPr>
                <a:t>1</a:t>
              </a:r>
              <a:r>
                <a:rPr lang="en-US" i="1" kern="0" dirty="0">
                  <a:latin typeface="+mn-lt"/>
                </a:rPr>
                <a:t>, … ,</a:t>
              </a:r>
              <a:r>
                <a:rPr lang="en-US" i="1" kern="0" dirty="0" err="1">
                  <a:latin typeface="+mn-lt"/>
                </a:rPr>
                <a:t>X</a:t>
              </a:r>
              <a:r>
                <a:rPr lang="en-US" i="1" kern="0" baseline="-25000" dirty="0" err="1">
                  <a:latin typeface="+mn-lt"/>
                </a:rPr>
                <a:t>n</a:t>
              </a:r>
              <a:r>
                <a:rPr lang="en-US" i="1" kern="0" dirty="0">
                  <a:latin typeface="+mn-lt"/>
                </a:rPr>
                <a:t>) </a:t>
              </a:r>
              <a:r>
                <a:rPr lang="en-US" sz="2400" i="1" kern="0" dirty="0">
                  <a:latin typeface="+mn-lt"/>
                </a:rPr>
                <a:t>= </a:t>
              </a:r>
              <a:r>
                <a:rPr lang="el-GR" sz="4000" i="1" dirty="0">
                  <a:latin typeface="+mj-lt"/>
                  <a:cs typeface="Arial" charset="0"/>
                </a:rPr>
                <a:t>π</a:t>
              </a:r>
              <a:r>
                <a:rPr lang="en-US" sz="2400" i="1" baseline="-25000" dirty="0" err="1">
                  <a:latin typeface="+mj-lt"/>
                </a:rPr>
                <a:t>i</a:t>
              </a:r>
              <a:r>
                <a:rPr lang="en-US" sz="2400" i="1" baseline="-25000" dirty="0">
                  <a:latin typeface="+mj-lt"/>
                </a:rPr>
                <a:t> = 1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b="1" i="1" kern="0" dirty="0">
                  <a:latin typeface="+mn-lt"/>
                </a:rPr>
                <a:t>P</a:t>
              </a:r>
              <a:r>
                <a:rPr lang="en-US" i="1" kern="0" dirty="0">
                  <a:latin typeface="+mn-lt"/>
                </a:rPr>
                <a:t> (X</a:t>
              </a:r>
              <a:r>
                <a:rPr lang="en-US" i="1" kern="0" baseline="-25000" dirty="0">
                  <a:latin typeface="+mn-lt"/>
                </a:rPr>
                <a:t>i </a:t>
              </a:r>
              <a:r>
                <a:rPr lang="en-US" i="1" kern="0" dirty="0">
                  <a:latin typeface="+mn-lt"/>
                </a:rPr>
                <a:t>| Parents(X</a:t>
              </a:r>
              <a:r>
                <a:rPr lang="en-US" i="1" kern="0" baseline="-25000" dirty="0">
                  <a:latin typeface="+mn-lt"/>
                </a:rPr>
                <a:t>i</a:t>
              </a:r>
              <a:r>
                <a:rPr lang="en-US" i="1" kern="0" dirty="0">
                  <a:latin typeface="+mn-lt"/>
                </a:rPr>
                <a:t>))</a:t>
              </a: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i="1" kern="0" dirty="0">
                  <a:latin typeface="+mn-lt"/>
                </a:rPr>
                <a:t>   </a:t>
              </a:r>
              <a:endParaRPr lang="en-US" sz="2400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2057400" lvl="4" indent="-228600">
                <a:lnSpc>
                  <a:spcPct val="0"/>
                </a:lnSpc>
                <a:spcBef>
                  <a:spcPct val="20000"/>
                </a:spcBef>
                <a:buFontTx/>
                <a:buChar char="»"/>
                <a:defRPr/>
              </a:pPr>
              <a:endParaRPr lang="en-US" sz="2400" kern="0" dirty="0">
                <a:latin typeface="+mn-lt"/>
              </a:endParaRPr>
            </a:p>
          </p:txBody>
        </p:sp>
        <p:sp>
          <p:nvSpPr>
            <p:cNvPr id="12306" name="Text Box 5"/>
            <p:cNvSpPr txBox="1">
              <a:spLocks noChangeArrowheads="1"/>
            </p:cNvSpPr>
            <p:nvPr/>
          </p:nvSpPr>
          <p:spPr bwMode="auto">
            <a:xfrm>
              <a:off x="3929058" y="5357826"/>
              <a:ext cx="2143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charset="0"/>
                </a:rPr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4E89C59-71C2-4B90-9321-EE575EF4DB4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Construction General Semantics (cont’)</a:t>
            </a:r>
          </a:p>
        </p:txBody>
      </p:sp>
      <p:grpSp>
        <p:nvGrpSpPr>
          <p:cNvPr id="13342" name="Group 13"/>
          <p:cNvGrpSpPr>
            <a:grpSpLocks/>
          </p:cNvGrpSpPr>
          <p:nvPr/>
        </p:nvGrpSpPr>
        <p:grpSpPr bwMode="auto">
          <a:xfrm>
            <a:off x="0" y="1071563"/>
            <a:ext cx="8643938" cy="714375"/>
            <a:chOff x="0" y="1142984"/>
            <a:chExt cx="8458200" cy="420201"/>
          </a:xfrm>
        </p:grpSpPr>
        <p:sp>
          <p:nvSpPr>
            <p:cNvPr id="13344" name="Text Box 5"/>
            <p:cNvSpPr txBox="1">
              <a:spLocks noChangeArrowheads="1"/>
            </p:cNvSpPr>
            <p:nvPr/>
          </p:nvSpPr>
          <p:spPr bwMode="auto">
            <a:xfrm>
              <a:off x="2928926" y="1142984"/>
              <a:ext cx="2143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charset="0"/>
                </a:rPr>
                <a:t>n</a:t>
              </a: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0" y="1285852"/>
              <a:ext cx="8458200" cy="277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b="1" kern="0" dirty="0">
                  <a:latin typeface="+mn-lt"/>
                </a:rPr>
                <a:t>	</a:t>
              </a:r>
              <a:r>
                <a:rPr lang="en-US" b="1" i="1" kern="0" dirty="0">
                  <a:latin typeface="+mn-lt"/>
                </a:rPr>
                <a:t>P </a:t>
              </a:r>
              <a:r>
                <a:rPr lang="en-US" i="1" kern="0" dirty="0">
                  <a:latin typeface="+mn-lt"/>
                </a:rPr>
                <a:t>(X</a:t>
              </a:r>
              <a:r>
                <a:rPr lang="en-US" i="1" kern="0" baseline="-25000" dirty="0">
                  <a:latin typeface="+mn-lt"/>
                </a:rPr>
                <a:t>1</a:t>
              </a:r>
              <a:r>
                <a:rPr lang="en-US" i="1" kern="0" dirty="0">
                  <a:latin typeface="+mn-lt"/>
                </a:rPr>
                <a:t>, … ,</a:t>
              </a:r>
              <a:r>
                <a:rPr lang="en-US" i="1" kern="0" dirty="0" err="1">
                  <a:latin typeface="+mn-lt"/>
                </a:rPr>
                <a:t>X</a:t>
              </a:r>
              <a:r>
                <a:rPr lang="en-US" i="1" kern="0" baseline="-25000" dirty="0" err="1">
                  <a:latin typeface="+mn-lt"/>
                </a:rPr>
                <a:t>n</a:t>
              </a:r>
              <a:r>
                <a:rPr lang="en-US" i="1" kern="0" dirty="0">
                  <a:latin typeface="+mn-lt"/>
                </a:rPr>
                <a:t>) </a:t>
              </a:r>
              <a:r>
                <a:rPr lang="en-US" sz="2400" i="1" kern="0" dirty="0">
                  <a:latin typeface="+mn-lt"/>
                </a:rPr>
                <a:t>= </a:t>
              </a:r>
              <a:r>
                <a:rPr lang="el-GR" sz="4000" i="1" dirty="0">
                  <a:latin typeface="+mj-lt"/>
                  <a:cs typeface="Arial" charset="0"/>
                </a:rPr>
                <a:t>π</a:t>
              </a:r>
              <a:r>
                <a:rPr lang="en-US" sz="2400" i="1" baseline="-25000" dirty="0" err="1">
                  <a:latin typeface="+mj-lt"/>
                </a:rPr>
                <a:t>i</a:t>
              </a:r>
              <a:r>
                <a:rPr lang="en-US" sz="2400" i="1" baseline="-25000" dirty="0">
                  <a:latin typeface="+mj-lt"/>
                </a:rPr>
                <a:t> = 1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b="1" i="1" kern="0" dirty="0">
                  <a:latin typeface="+mn-lt"/>
                </a:rPr>
                <a:t>P</a:t>
              </a:r>
              <a:r>
                <a:rPr lang="en-US" i="1" kern="0" dirty="0">
                  <a:latin typeface="+mn-lt"/>
                </a:rPr>
                <a:t> (X</a:t>
              </a:r>
              <a:r>
                <a:rPr lang="en-US" i="1" kern="0" baseline="-25000" dirty="0">
                  <a:latin typeface="+mn-lt"/>
                </a:rPr>
                <a:t>i </a:t>
              </a:r>
              <a:r>
                <a:rPr lang="en-US" i="1" kern="0" dirty="0">
                  <a:latin typeface="+mn-lt"/>
                </a:rPr>
                <a:t>| Parents(X</a:t>
              </a:r>
              <a:r>
                <a:rPr lang="en-US" i="1" kern="0" baseline="-25000" dirty="0">
                  <a:latin typeface="+mn-lt"/>
                </a:rPr>
                <a:t>i</a:t>
              </a:r>
              <a:r>
                <a:rPr lang="en-US" i="1" kern="0" dirty="0">
                  <a:latin typeface="+mn-lt"/>
                </a:rPr>
                <a:t>))</a:t>
              </a: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i="1" kern="0" dirty="0">
                  <a:latin typeface="+mn-lt"/>
                </a:rPr>
                <a:t>   </a:t>
              </a:r>
              <a:endParaRPr lang="en-US" sz="2400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2057400" lvl="4" indent="-228600">
                <a:lnSpc>
                  <a:spcPct val="0"/>
                </a:lnSpc>
                <a:spcBef>
                  <a:spcPct val="20000"/>
                </a:spcBef>
                <a:buFontTx/>
                <a:buChar char="»"/>
                <a:defRPr/>
              </a:pPr>
              <a:endParaRPr lang="en-US" sz="2400" kern="0" dirty="0">
                <a:latin typeface="+mn-lt"/>
              </a:endParaRP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0" y="2286000"/>
            <a:ext cx="8929688" cy="1071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Every node is independent from its non-descendants given it parents</a:t>
            </a:r>
            <a:endParaRPr lang="en-US" sz="24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82DF749-65E4-4588-BCAD-B347E0C7689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4000" b="1" dirty="0" smtClean="0"/>
              <a:t>Belief Networks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Build sample BN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Intro Inference, Compactness, Semantics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More Examples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B20492-06D3-42AC-BD7C-DC4A05EF3CE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Examples: Fire Diagnosis</a:t>
            </a:r>
            <a:br>
              <a:rPr lang="en-US" smtClean="0"/>
            </a:br>
            <a:r>
              <a:rPr lang="en-US" smtClean="0"/>
              <a:t>(textbook Ex. 6.10)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4857750" cy="58578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smtClean="0"/>
              <a:t>Suppose you want to </a:t>
            </a:r>
            <a:r>
              <a:rPr lang="en-US" sz="2400" smtClean="0">
                <a:solidFill>
                  <a:schemeClr val="accent2"/>
                </a:solidFill>
              </a:rPr>
              <a:t>diagnose whether there is a fire in a building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receive a </a:t>
            </a:r>
            <a:r>
              <a:rPr lang="en-US" sz="2400" smtClean="0">
                <a:solidFill>
                  <a:schemeClr val="accent2"/>
                </a:solidFill>
              </a:rPr>
              <a:t>noisy report</a:t>
            </a:r>
            <a:r>
              <a:rPr lang="en-US" sz="2400" smtClean="0"/>
              <a:t> about whether everyone is </a:t>
            </a:r>
            <a:r>
              <a:rPr lang="en-US" sz="2400" smtClean="0">
                <a:solidFill>
                  <a:schemeClr val="accent2"/>
                </a:solidFill>
              </a:rPr>
              <a:t>leaving the building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</a:t>
            </a:r>
            <a:r>
              <a:rPr lang="en-US" sz="2400" smtClean="0">
                <a:solidFill>
                  <a:schemeClr val="accent2"/>
                </a:solidFill>
              </a:rPr>
              <a:t>everyone is  leaving</a:t>
            </a:r>
            <a:r>
              <a:rPr lang="en-US" sz="2400" smtClean="0"/>
              <a:t>, this may have been caused by a </a:t>
            </a:r>
            <a:r>
              <a:rPr lang="en-US" sz="2400" smtClean="0">
                <a:solidFill>
                  <a:schemeClr val="accent2"/>
                </a:solidFill>
              </a:rPr>
              <a:t>fire alarm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there is a </a:t>
            </a:r>
            <a:r>
              <a:rPr lang="en-US" sz="2400" smtClean="0">
                <a:solidFill>
                  <a:schemeClr val="accent2"/>
                </a:solidFill>
              </a:rPr>
              <a:t>fire alarm</a:t>
            </a:r>
            <a:r>
              <a:rPr lang="en-US" sz="2400" smtClean="0"/>
              <a:t>, it may have been caused by a fire or </a:t>
            </a:r>
            <a:r>
              <a:rPr lang="en-US" sz="2400" smtClean="0">
                <a:solidFill>
                  <a:schemeClr val="accent2"/>
                </a:solidFill>
              </a:rPr>
              <a:t>by tampering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there is a fire, there may be </a:t>
            </a:r>
            <a:r>
              <a:rPr lang="en-US" sz="2400" smtClean="0">
                <a:solidFill>
                  <a:schemeClr val="accent2"/>
                </a:solidFill>
              </a:rPr>
              <a:t>smoke raising from the bldg.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FE50D4-E8DD-47CD-8BC9-B98546A7D9E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Examples (cont’)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7786688" cy="5214938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Make sure you explore and understand the </a:t>
            </a:r>
            <a:r>
              <a:rPr lang="en-US" b="1" dirty="0" smtClean="0"/>
              <a:t>Fire Diagnosis </a:t>
            </a:r>
            <a:r>
              <a:rPr lang="en-US" dirty="0" smtClean="0"/>
              <a:t>example (we’ll expand on it to study Decision Networks)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Electrical Circuit </a:t>
            </a:r>
            <a:r>
              <a:rPr lang="en-US" dirty="0" smtClean="0">
                <a:solidFill>
                  <a:schemeClr val="tx2"/>
                </a:solidFill>
              </a:rPr>
              <a:t>example (textbook ex 6.11)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Patient’s </a:t>
            </a:r>
            <a:r>
              <a:rPr lang="en-US" b="1" dirty="0" smtClean="0"/>
              <a:t>wheezing and </a:t>
            </a:r>
            <a:r>
              <a:rPr lang="en-US" b="1" dirty="0" smtClean="0"/>
              <a:t>coughing </a:t>
            </a:r>
            <a:r>
              <a:rPr lang="en-US" dirty="0" smtClean="0">
                <a:solidFill>
                  <a:schemeClr val="tx2"/>
                </a:solidFill>
              </a:rPr>
              <a:t>example </a:t>
            </a:r>
            <a:r>
              <a:rPr lang="en-US" dirty="0" smtClean="0">
                <a:solidFill>
                  <a:schemeClr val="tx2"/>
                </a:solidFill>
              </a:rPr>
              <a:t>(ex. 6.14)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Several other examples on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857250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2857500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5" y="5000625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2054436-468E-4AD2-8F68-0272B817276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055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5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57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1058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59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60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61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62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3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5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66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7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8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069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71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72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5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76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77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078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079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80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81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3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84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85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5D0A9E-7B62-4A12-912B-39BE0EEEA4F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Realistic BNet: Liver Diagnosis</a:t>
            </a:r>
            <a:r>
              <a:rPr lang="en-US" sz="3200" smtClean="0"/>
              <a:t>   </a:t>
            </a:r>
            <a:br>
              <a:rPr lang="en-US" sz="3200" smtClean="0"/>
            </a:br>
            <a:r>
              <a:rPr lang="en-US" sz="1800" smtClean="0"/>
              <a:t>Source: Onisko et al., 1999</a:t>
            </a:r>
          </a:p>
        </p:txBody>
      </p:sp>
      <p:pic>
        <p:nvPicPr>
          <p:cNvPr id="16396" name="Picture 3" descr="liver-network_Page_1_Image_000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1500" y="1000125"/>
            <a:ext cx="7858125" cy="5294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E2B8F8-08CB-413D-9983-D4B053C3DF5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Realistic BNet: Liver Diagnosis</a:t>
            </a:r>
            <a:r>
              <a:rPr lang="en-US" sz="3200" smtClean="0"/>
              <a:t>   </a:t>
            </a:r>
            <a:br>
              <a:rPr lang="en-US" sz="3200" smtClean="0"/>
            </a:br>
            <a:r>
              <a:rPr lang="en-US" sz="1800" smtClean="0"/>
              <a:t>Source: Onisko et al., 1999</a:t>
            </a:r>
          </a:p>
        </p:txBody>
      </p:sp>
      <p:pic>
        <p:nvPicPr>
          <p:cNvPr id="17415" name="Picture 3" descr="liver-network_Page_1_Image_000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-2012950" y="963613"/>
            <a:ext cx="14579600" cy="9823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818001C-9E32-42AB-943E-823D85AC567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5"/>
            <a:ext cx="8501062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  <a:endParaRPr lang="en-US" dirty="0" smtClean="0"/>
          </a:p>
          <a:p>
            <a:pPr eaLnBrk="1" hangingPunct="1"/>
            <a:r>
              <a:rPr lang="en-US" sz="3200" dirty="0" smtClean="0"/>
              <a:t>Build a Belief Network for a simple domain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Classify the types of inference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Compute the representational saving in terms on number of probabilities required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sz="3200" b="1" dirty="0" smtClean="0"/>
          </a:p>
          <a:p>
            <a:pPr eaLnBrk="1" hangingPunct="1"/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73B5768-A1A8-4264-9A89-85391EF6F8A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Bayesian Networks Representation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Additional Dependencies encoded by BNets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More compact representations for CPT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Very simple but extremely useful Bnet (Bayes Classifier)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722233E-3746-4239-A390-FF2A26EF934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 network summary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belief network is a directed acyclic graph (DAG) that effectively expresses  independence assertions among random variables.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parents of a node </a:t>
            </a:r>
            <a:r>
              <a:rPr lang="en-US" i="1" smtClean="0"/>
              <a:t>X </a:t>
            </a:r>
            <a:r>
              <a:rPr lang="en-US" smtClean="0"/>
              <a:t> are those variables on which </a:t>
            </a:r>
            <a:r>
              <a:rPr lang="en-US" i="1" smtClean="0"/>
              <a:t>X</a:t>
            </a:r>
            <a:r>
              <a:rPr lang="en-US" smtClean="0"/>
              <a:t>  directly depends.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Consideration of causal dependencies among variables typically help in constructing a Bnet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B39F522-6404-481E-AB9A-1FC542A4A0A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6063" y="564356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375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63" y="435768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86500" y="350043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121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2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3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4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5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6" name="Straight Arrow Connector 43"/>
          <p:cNvCxnSpPr>
            <a:cxnSpLocks noChangeShapeType="1"/>
          </p:cNvCxnSpPr>
          <p:nvPr/>
        </p:nvCxnSpPr>
        <p:spPr bwMode="auto">
          <a:xfrm rot="5400000">
            <a:off x="1393031" y="3821907"/>
            <a:ext cx="2071687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7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8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379119" y="3807619"/>
            <a:ext cx="102870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9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359525" y="2500313"/>
            <a:ext cx="13557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0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132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2000250" y="3714751"/>
            <a:ext cx="2714625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A31D419-DCC0-4B99-BBEB-C2A4BBBB352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points Recap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858250" cy="54006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We model the environment as a set of ….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Why the joint is not an adequate representation ?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dirty="0" smtClean="0"/>
              <a:t>“Representation, reasoning and learning” are “exponential” in …..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z="3200" b="1" dirty="0" smtClean="0">
                <a:solidFill>
                  <a:schemeClr val="accent2"/>
                </a:solidFill>
              </a:rPr>
              <a:t>Solution:</a:t>
            </a:r>
            <a:r>
              <a:rPr lang="en-US" dirty="0" smtClean="0">
                <a:solidFill>
                  <a:schemeClr val="accent2"/>
                </a:solidFill>
              </a:rPr>
              <a:t> Exploit </a:t>
            </a:r>
            <a:r>
              <a:rPr lang="en-US" dirty="0" err="1" smtClean="0">
                <a:solidFill>
                  <a:schemeClr val="accent2"/>
                </a:solidFill>
              </a:rPr>
              <a:t>marginal&amp;</a:t>
            </a:r>
            <a:r>
              <a:rPr lang="en-US" b="1" dirty="0" err="1" smtClean="0">
                <a:solidFill>
                  <a:schemeClr val="accent2"/>
                </a:solidFill>
              </a:rPr>
              <a:t>conditional</a:t>
            </a:r>
            <a:r>
              <a:rPr lang="en-US" dirty="0" smtClean="0">
                <a:solidFill>
                  <a:schemeClr val="accent2"/>
                </a:solidFill>
              </a:rPr>
              <a:t> independence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dirty="0" smtClean="0"/>
              <a:t>But how does independence allow us to simplify the joint?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0FF80B-4FB7-4DF7-ADDB-3835DB01AC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Belief Networks</a:t>
            </a:r>
          </a:p>
          <a:p>
            <a:pPr lvl="1" eaLnBrk="1" hangingPunct="1"/>
            <a:r>
              <a:rPr lang="en-US" sz="3200" b="1" smtClean="0"/>
              <a:t>Build sample BN</a:t>
            </a:r>
          </a:p>
          <a:p>
            <a:pPr lvl="1" eaLnBrk="1" hangingPunct="1"/>
            <a:r>
              <a:rPr lang="en-US" sz="3200" smtClean="0">
                <a:solidFill>
                  <a:schemeClr val="bg2"/>
                </a:solidFill>
              </a:rPr>
              <a:t>Intro Inference, Compactness, Semantics</a:t>
            </a:r>
          </a:p>
          <a:p>
            <a:pPr lvl="1" eaLnBrk="1" hangingPunct="1"/>
            <a:r>
              <a:rPr lang="en-US" sz="3200" smtClean="0">
                <a:solidFill>
                  <a:schemeClr val="bg2"/>
                </a:solidFill>
              </a:rPr>
              <a:t>More Examples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45033E-BAD9-4879-8D80-EFAA453B63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Burglary Example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857232"/>
            <a:ext cx="8424863" cy="573563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There might be a </a:t>
            </a:r>
            <a:r>
              <a:rPr lang="en-US" sz="2400" b="1" smtClean="0"/>
              <a:t>burglar</a:t>
            </a:r>
            <a:r>
              <a:rPr lang="en-US" sz="2400" smtClean="0"/>
              <a:t> in my house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</a:t>
            </a:r>
            <a:r>
              <a:rPr lang="en-US" sz="2400" b="1" smtClean="0"/>
              <a:t> anti-burglar alarm </a:t>
            </a:r>
            <a:r>
              <a:rPr lang="en-US" sz="2400" smtClean="0"/>
              <a:t>in my house may go off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 have an agreement with two of my neighbors,  </a:t>
            </a:r>
            <a:r>
              <a:rPr lang="en-US" sz="2400" b="1" smtClean="0"/>
              <a:t>John</a:t>
            </a:r>
            <a:r>
              <a:rPr lang="en-US" sz="2400" smtClean="0"/>
              <a:t> and </a:t>
            </a:r>
            <a:r>
              <a:rPr lang="en-US" sz="2400" b="1" smtClean="0"/>
              <a:t>Mary</a:t>
            </a:r>
            <a:r>
              <a:rPr lang="en-US" sz="2400" smtClean="0"/>
              <a:t>, that they </a:t>
            </a:r>
            <a:r>
              <a:rPr lang="en-US" sz="2400" b="1" smtClean="0"/>
              <a:t>call</a:t>
            </a:r>
            <a:r>
              <a:rPr lang="en-US" sz="2400" smtClean="0"/>
              <a:t> me if they hear the alarm go off when I am at work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Minor earthquakes </a:t>
            </a:r>
            <a:r>
              <a:rPr lang="en-US" sz="2400" smtClean="0"/>
              <a:t>may occur and sometimes the set off the alarm. </a:t>
            </a:r>
          </a:p>
          <a:p>
            <a:pPr eaLnBrk="1" hangingPunct="1">
              <a:lnSpc>
                <a:spcPct val="5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Variables:</a:t>
            </a:r>
          </a:p>
          <a:p>
            <a:pPr eaLnBrk="1" hangingPunct="1">
              <a:lnSpc>
                <a:spcPct val="6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Joint</a:t>
            </a:r>
            <a:r>
              <a:rPr lang="en-US" sz="2400" smtClean="0"/>
              <a:t> has                 entries/probs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2C0275-D6BD-4DC9-951A-1EBD885AB0A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Simplify the joint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24863" cy="59499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Typically order vars to reflect causal knowledge (i.e., causes </a:t>
            </a:r>
            <a:r>
              <a:rPr lang="en-US" i="1" smtClean="0"/>
              <a:t>before effects)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burglar </a:t>
            </a:r>
            <a:r>
              <a:rPr lang="en-US" sz="2000" smtClean="0">
                <a:solidFill>
                  <a:schemeClr val="accent2"/>
                </a:solidFill>
              </a:rPr>
              <a:t>(B)</a:t>
            </a:r>
            <a:r>
              <a:rPr lang="en-US" sz="2000" smtClean="0"/>
              <a:t> can set the alarm </a:t>
            </a:r>
            <a:r>
              <a:rPr lang="en-US" sz="2000" smtClean="0">
                <a:solidFill>
                  <a:schemeClr val="accent2"/>
                </a:solidFill>
              </a:rPr>
              <a:t>(A)</a:t>
            </a:r>
            <a:r>
              <a:rPr lang="en-US" sz="2000" smtClean="0"/>
              <a:t>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An earthquake </a:t>
            </a:r>
            <a:r>
              <a:rPr lang="en-US" sz="2000" smtClean="0">
                <a:solidFill>
                  <a:schemeClr val="accent2"/>
                </a:solidFill>
              </a:rPr>
              <a:t>(E)</a:t>
            </a:r>
            <a:r>
              <a:rPr lang="en-US" sz="2000" smtClean="0"/>
              <a:t> can set the alarm </a:t>
            </a:r>
            <a:r>
              <a:rPr lang="en-US" sz="2000" smtClean="0">
                <a:solidFill>
                  <a:schemeClr val="accent2"/>
                </a:solidFill>
              </a:rPr>
              <a:t>(A)</a:t>
            </a:r>
            <a:r>
              <a:rPr lang="en-US" sz="2000" smtClean="0"/>
              <a:t>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alarm can cause Mary to call </a:t>
            </a:r>
            <a:r>
              <a:rPr lang="en-US" sz="2000" smtClean="0">
                <a:solidFill>
                  <a:schemeClr val="accent2"/>
                </a:solidFill>
              </a:rPr>
              <a:t>(M)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alarm can cause John to call </a:t>
            </a:r>
            <a:r>
              <a:rPr lang="en-US" sz="2000" smtClean="0">
                <a:solidFill>
                  <a:schemeClr val="accent2"/>
                </a:solidFill>
              </a:rPr>
              <a:t>(J)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Apply Chain Rule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Simplify according to marginal&amp;conditional 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6A9A800-3425-477C-9D42-51AE86B344F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Structure + Probs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500188"/>
            <a:ext cx="8424863" cy="2071687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Express remaining dependencies as a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Each var is a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each var, the conditioning vars are its parents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Associate to each node corresponding conditional probabilities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63" y="6215063"/>
            <a:ext cx="5643562" cy="428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Directed Acyclic Graph (DAG) </a:t>
            </a:r>
            <a:endParaRPr lang="en-US" sz="24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2A8B4B6-13E9-404D-8E35-B2A2E29A896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Burglary: complete BN</a:t>
            </a:r>
          </a:p>
        </p:txBody>
      </p:sp>
      <p:graphicFrame>
        <p:nvGraphicFramePr>
          <p:cNvPr id="7" name="Group 109"/>
          <p:cNvGraphicFramePr>
            <a:graphicFrameLocks noGrp="1"/>
          </p:cNvGraphicFramePr>
          <p:nvPr/>
        </p:nvGraphicFramePr>
        <p:xfrm>
          <a:off x="3500438" y="2214563"/>
          <a:ext cx="5286412" cy="1676400"/>
        </p:xfrm>
        <a:graphic>
          <a:graphicData uri="http://schemas.openxmlformats.org/drawingml/2006/table">
            <a:tbl>
              <a:tblPr/>
              <a:tblGrid>
                <a:gridCol w="962611"/>
                <a:gridCol w="1441267"/>
                <a:gridCol w="1360690"/>
                <a:gridCol w="1521844"/>
              </a:tblGrid>
              <a:tr h="298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09"/>
          <p:cNvGraphicFramePr>
            <a:graphicFrameLocks noGrp="1"/>
          </p:cNvGraphicFramePr>
          <p:nvPr/>
        </p:nvGraphicFramePr>
        <p:xfrm>
          <a:off x="0" y="857250"/>
          <a:ext cx="1928826" cy="705169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09"/>
          <p:cNvGraphicFramePr>
            <a:graphicFrameLocks noGrp="1"/>
          </p:cNvGraphicFramePr>
          <p:nvPr/>
        </p:nvGraphicFramePr>
        <p:xfrm>
          <a:off x="6429375" y="857250"/>
          <a:ext cx="1928826" cy="705169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285750" y="4857750"/>
          <a:ext cx="3856368" cy="1071190"/>
        </p:xfrm>
        <a:graphic>
          <a:graphicData uri="http://schemas.openxmlformats.org/drawingml/2006/table">
            <a:tbl>
              <a:tblPr/>
              <a:tblGrid>
                <a:gridCol w="1285456"/>
                <a:gridCol w="1213590"/>
                <a:gridCol w="1357322"/>
              </a:tblGrid>
              <a:tr h="400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09"/>
          <p:cNvGraphicFramePr>
            <a:graphicFrameLocks noGrp="1"/>
          </p:cNvGraphicFramePr>
          <p:nvPr/>
        </p:nvGraphicFramePr>
        <p:xfrm>
          <a:off x="4786313" y="4714875"/>
          <a:ext cx="3856368" cy="1026116"/>
        </p:xfrm>
        <a:graphic>
          <a:graphicData uri="http://schemas.openxmlformats.org/drawingml/2006/table">
            <a:tbl>
              <a:tblPr/>
              <a:tblGrid>
                <a:gridCol w="1285456"/>
                <a:gridCol w="1213590"/>
                <a:gridCol w="1357322"/>
              </a:tblGrid>
              <a:tr h="355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A)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29506</TotalTime>
  <Words>1411</Words>
  <Application>Microsoft Office PowerPoint</Application>
  <PresentationFormat>On-screen Show (4:3)</PresentationFormat>
  <Paragraphs>402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Slide 1</vt:lpstr>
      <vt:lpstr>Big Picture: R&amp;R  systems</vt:lpstr>
      <vt:lpstr>Answering Query under Uncertainty</vt:lpstr>
      <vt:lpstr>Key points Recap</vt:lpstr>
      <vt:lpstr>Lecture Overview</vt:lpstr>
      <vt:lpstr>Belief Nets: Burglary Example</vt:lpstr>
      <vt:lpstr>Belief Nets: Simplify the joint</vt:lpstr>
      <vt:lpstr>Belief Nets: Structure + Probs</vt:lpstr>
      <vt:lpstr>Burglary: complete BN</vt:lpstr>
      <vt:lpstr>Lecture Overview</vt:lpstr>
      <vt:lpstr>Burglary  Example: Bnets inference</vt:lpstr>
      <vt:lpstr>Bayesian Networks – Inference Types</vt:lpstr>
      <vt:lpstr>BNnets: Compactness</vt:lpstr>
      <vt:lpstr>BNets: Compactness</vt:lpstr>
      <vt:lpstr>BNets: Construction General Semantics</vt:lpstr>
      <vt:lpstr>BNets: Construction General Semantics (cont’)</vt:lpstr>
      <vt:lpstr>Lecture Overview</vt:lpstr>
      <vt:lpstr>Other Examples: Fire Diagnosis (textbook Ex. 6.10)</vt:lpstr>
      <vt:lpstr>Other Examples (cont’)</vt:lpstr>
      <vt:lpstr>Realistic BNet: Liver Diagnosis    Source: Onisko et al., 1999</vt:lpstr>
      <vt:lpstr>Realistic BNet: Liver Diagnosis    Source: Onisko et al., 1999</vt:lpstr>
      <vt:lpstr>Learning Goals for today’s class</vt:lpstr>
      <vt:lpstr>Next Class</vt:lpstr>
      <vt:lpstr>Belief network summary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548</cp:revision>
  <dcterms:created xsi:type="dcterms:W3CDTF">2000-08-26T02:46:38Z</dcterms:created>
  <dcterms:modified xsi:type="dcterms:W3CDTF">2010-03-23T20:23:48Z</dcterms:modified>
</cp:coreProperties>
</file>