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24" r:id="rId2"/>
    <p:sldId id="489" r:id="rId3"/>
    <p:sldId id="481" r:id="rId4"/>
    <p:sldId id="479" r:id="rId5"/>
    <p:sldId id="493" r:id="rId6"/>
    <p:sldId id="490" r:id="rId7"/>
    <p:sldId id="485" r:id="rId8"/>
    <p:sldId id="513" r:id="rId9"/>
    <p:sldId id="484" r:id="rId10"/>
    <p:sldId id="486" r:id="rId11"/>
    <p:sldId id="517" r:id="rId12"/>
    <p:sldId id="518" r:id="rId13"/>
    <p:sldId id="519" r:id="rId14"/>
    <p:sldId id="516" r:id="rId15"/>
    <p:sldId id="520" r:id="rId16"/>
    <p:sldId id="521" r:id="rId17"/>
    <p:sldId id="495" r:id="rId18"/>
    <p:sldId id="522" r:id="rId19"/>
    <p:sldId id="506" r:id="rId20"/>
    <p:sldId id="500" r:id="rId21"/>
    <p:sldId id="512" r:id="rId22"/>
    <p:sldId id="510" r:id="rId23"/>
    <p:sldId id="511" r:id="rId24"/>
    <p:sldId id="514" r:id="rId2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9900"/>
    <a:srgbClr val="FF0000"/>
    <a:srgbClr val="9900CC"/>
    <a:srgbClr val="9966FF"/>
    <a:srgbClr val="9933FF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3860" autoAdjust="0"/>
  </p:normalViewPr>
  <p:slideViewPr>
    <p:cSldViewPr>
      <p:cViewPr varScale="1">
        <p:scale>
          <a:sx n="59" d="100"/>
          <a:sy n="59" d="100"/>
        </p:scale>
        <p:origin x="-7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44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01BCBFF2-379C-4A38-AF8A-CC67A7D47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defTabSz="93027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16" tIns="46508" rIns="93016" bIns="4650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3AE234F7-515C-48F6-9209-3AE63BF10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F6ADD-851A-49E4-89D5-998F005CAF2E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3F05A3-BB85-4015-BCF5-3992DD2C8B3A}" type="slidenum">
              <a:rPr lang="en-US"/>
              <a:pPr/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Some are ruled out by the evidence</a:t>
            </a:r>
          </a:p>
          <a:p>
            <a:pPr eaLnBrk="1" hangingPunct="1"/>
            <a:r>
              <a:rPr lang="en-US" smtClean="0"/>
              <a:t>So the others become more likely</a:t>
            </a:r>
          </a:p>
          <a:p>
            <a:pPr eaLnBrk="1" hangingPunct="1"/>
            <a:r>
              <a:rPr lang="en-US" smtClean="0"/>
              <a:t>How  much more likely?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50B0C-6F35-4F3D-AA11-027BFD52E65A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685E3D-0017-47FA-A318-53DB352D20B9}" type="slidenum">
              <a:rPr lang="en-US"/>
              <a:pPr/>
              <a:t>12</a:t>
            </a:fld>
            <a:endParaRPr lang="en-US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843616-3A15-43B3-BE8A-62EC0A54B5C4}" type="slidenum">
              <a:rPr lang="en-US"/>
              <a:pPr/>
              <a:t>13</a:t>
            </a:fld>
            <a:endParaRPr 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It expresses the probability of each possible value on the left given each possible value on the right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2B0CDE-4D3B-418A-BDC4-AA97C16ED8AA}" type="slidenum">
              <a:rPr lang="en-US"/>
              <a:pPr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if  P(b) &gt; 0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6BF7AC-6448-413F-9F2D-4287975D61E1}" type="slidenum">
              <a:rPr lang="en-US"/>
              <a:pPr/>
              <a:t>15</a:t>
            </a:fld>
            <a:endParaRPr 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if  P(b) &gt; 0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23F66-0932-4FBE-B89D-7622B8C69754}" type="slidenum">
              <a:rPr lang="en-US"/>
              <a:pPr/>
              <a:t>16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if  P(b) &gt; 0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8EA81E-09F4-4567-8118-E00C60944DBD}" type="slidenum">
              <a:rPr lang="en-US"/>
              <a:pPr/>
              <a:t>17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4AB4DD-E898-4713-B51F-C3094D1AD802}" type="slidenum">
              <a:rPr lang="en-US"/>
              <a:pPr/>
              <a:t>18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smtClean="0"/>
              <a:t>The distribution form is to be taken as representing a set of equations each dealing with specific values of the variables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smtClean="0"/>
              <a:t>= α</a:t>
            </a:r>
            <a:r>
              <a:rPr lang="en-US" sz="1000" b="1" smtClean="0"/>
              <a:t>P</a:t>
            </a:r>
            <a:r>
              <a:rPr lang="en-US" sz="1000" smtClean="0"/>
              <a:t>(X|Y) </a:t>
            </a:r>
            <a:r>
              <a:rPr lang="en-US" sz="1000" b="1" smtClean="0"/>
              <a:t>P</a:t>
            </a:r>
            <a:r>
              <a:rPr lang="en-US" sz="1000" smtClean="0"/>
              <a:t>(Y)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Note: posterior probability of meningitis still very small!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9E66B5-2E2E-4705-888C-B0555B918660}" type="slidenum">
              <a:rPr lang="en-US"/>
              <a:pPr/>
              <a:t>19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BE2411-8060-40EE-8494-22A8157F025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CF7727-80DE-46F5-87F2-19EC683A3ED5}" type="slidenum">
              <a:rPr lang="en-US"/>
              <a:pPr/>
              <a:t>20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A and B can be sets of random variables</a:t>
            </a:r>
          </a:p>
          <a:p>
            <a:pPr eaLnBrk="1" hangingPunct="1"/>
            <a:r>
              <a:rPr lang="en-US" smtClean="0"/>
              <a:t>Weather sunny cloudy rainy snowy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8688"/>
            <a:fld id="{E394310B-C991-4DAB-A283-6B9C7515BDC4}" type="slidenum">
              <a:rPr lang="en-US"/>
              <a:pPr defTabSz="928688"/>
              <a:t>21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41B3B-F9A9-4A33-8D89-50A6B05DEBA2}" type="slidenum">
              <a:rPr lang="en-US"/>
              <a:pPr/>
              <a:t>22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FD2DE-DBD0-44B9-83F6-B79FE8B03BBA}" type="slidenum">
              <a:rPr lang="en-US"/>
              <a:pPr/>
              <a:t>23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8E6831-3A27-41E6-B8AF-300C5B619FC1}" type="slidenum">
              <a:rPr lang="en-US"/>
              <a:pPr/>
              <a:t>24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3D206D-2431-4179-8547-0A58DA20A7BB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Exhaustive and mutual exclusive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532622-585D-43F0-93EF-8D53A0F26CF4}" type="slidenum">
              <a:rPr lang="en-US"/>
              <a:pPr/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Become fixed or prevented from moving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DCE9E-2B68-467D-9452-F3ABCC8E5B3E}" type="slidenum">
              <a:rPr lang="en-US"/>
              <a:pPr/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AE2066-20D0-492E-BD69-4FC7CDE4CE0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6E1BDB-4D9E-4210-8844-3B9F6E73F8D0}" type="slidenum">
              <a:rPr lang="en-US"/>
              <a:pPr/>
              <a:t>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8143A5-C9ED-461A-B7ED-0FC708305B21}" type="slidenum">
              <a:rPr lang="en-US"/>
              <a:pPr/>
              <a:t>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54D0BE-8FDF-4AFE-91D6-CBB1E05524C0}" type="slidenum">
              <a:rPr lang="en-US"/>
              <a:pPr/>
              <a:t>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15EE4-630E-4282-B663-8B5545006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9F82C-C357-4A4F-A96E-4DAFE29C3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0155E-A97C-43F9-A8AD-E189C1FAF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5344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0C738-7E49-4B96-A5CC-AA281E906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77D1F-1BA3-4809-BF0F-112A79591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D623-D1CF-42CC-81C3-8F8CC8D02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533E6-8651-4F5D-AF74-47C2F5775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57EC5-9CC7-4E9C-B991-F30D663CF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5FE1C-6DFB-4107-8C65-018B24053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CE341-A1D9-4923-884F-8348FF2F5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CCAE7-E900-4C71-8800-A4B88D427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1762F-2325-4639-96A9-33A73AE89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1B6B931-27A7-4603-B13F-D2E86DC0B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20000"/>
        </a:spcAft>
        <a:defRPr sz="3600" b="1">
          <a:solidFill>
            <a:schemeClr val="accent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Helvetica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8600" y="2420938"/>
            <a:ext cx="8664575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endParaRPr lang="en-US" sz="2800">
              <a:latin typeface="Helvetica" pitchFamily="34" charset="0"/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981075"/>
            <a:ext cx="8763000" cy="42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chemeClr val="accent2"/>
                </a:solidFill>
                <a:latin typeface="Arial Unicode MS" pitchFamily="34" charset="-128"/>
              </a:rPr>
              <a:t>Reasoning under Uncertainty: Conditional Prob., </a:t>
            </a:r>
            <a:r>
              <a:rPr lang="en-US" sz="4000" b="1" dirty="0" err="1">
                <a:solidFill>
                  <a:schemeClr val="accent2"/>
                </a:solidFill>
                <a:latin typeface="Arial Unicode MS" pitchFamily="34" charset="-128"/>
              </a:rPr>
              <a:t>Bayes</a:t>
            </a:r>
            <a:r>
              <a:rPr lang="en-US" sz="4000" b="1" dirty="0">
                <a:solidFill>
                  <a:schemeClr val="accent2"/>
                </a:solidFill>
                <a:latin typeface="Arial Unicode MS" pitchFamily="34" charset="-128"/>
              </a:rPr>
              <a:t> and Independence</a:t>
            </a:r>
            <a:endParaRPr lang="en-US" sz="7200" b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Arial Unicode MS" pitchFamily="34" charset="-128"/>
              </a:rPr>
              <a:t>Computer Science cpsc322, Lecture 25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latin typeface="Arial Unicode MS" pitchFamily="34" charset="-128"/>
              </a:rPr>
              <a:t>(Textbook </a:t>
            </a:r>
            <a:r>
              <a:rPr lang="en-US" sz="2800" b="1" i="1" dirty="0" err="1">
                <a:latin typeface="Arial Unicode MS" pitchFamily="34" charset="-128"/>
              </a:rPr>
              <a:t>Chpt</a:t>
            </a:r>
            <a:r>
              <a:rPr lang="en-US" sz="2800" b="1" i="1" dirty="0">
                <a:latin typeface="Arial Unicode MS" pitchFamily="34" charset="-128"/>
              </a:rPr>
              <a:t> </a:t>
            </a:r>
            <a:r>
              <a:rPr lang="en-US" sz="2800" b="1" i="1" dirty="0" smtClean="0">
                <a:latin typeface="Arial Unicode MS" pitchFamily="34" charset="-128"/>
              </a:rPr>
              <a:t>6.1.3.1-2)</a:t>
            </a:r>
            <a:endParaRPr lang="en-US" sz="28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March, </a:t>
            </a:r>
            <a:r>
              <a:rPr lang="en-US" b="1" dirty="0" smtClean="0">
                <a:latin typeface="Arial Unicode MS" pitchFamily="34" charset="-128"/>
              </a:rPr>
              <a:t>17, 2010</a:t>
            </a:r>
            <a:endParaRPr lang="en-US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4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How can we compute P(h|e)</a:t>
            </a:r>
          </a:p>
        </p:txBody>
      </p:sp>
      <p:sp>
        <p:nvSpPr>
          <p:cNvPr id="8225" name="Rectangle 3"/>
          <p:cNvSpPr>
            <a:spLocks noChangeArrowheads="1"/>
          </p:cNvSpPr>
          <p:nvPr/>
        </p:nvSpPr>
        <p:spPr bwMode="auto">
          <a:xfrm>
            <a:off x="228600" y="765175"/>
            <a:ext cx="89154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What happens in term of possible worlds if we know the value of a random var (or a set of random vars)?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  <p:graphicFrame>
        <p:nvGraphicFramePr>
          <p:cNvPr id="9" name="Group 137"/>
          <p:cNvGraphicFramePr>
            <a:graphicFrameLocks/>
          </p:cNvGraphicFramePr>
          <p:nvPr/>
        </p:nvGraphicFramePr>
        <p:xfrm>
          <a:off x="214313" y="2786063"/>
          <a:ext cx="5707063" cy="3696337"/>
        </p:xfrm>
        <a:graphic>
          <a:graphicData uri="http://schemas.openxmlformats.org/drawingml/2006/table">
            <a:tbl>
              <a:tblPr/>
              <a:tblGrid>
                <a:gridCol w="954088"/>
                <a:gridCol w="1443037"/>
                <a:gridCol w="933450"/>
                <a:gridCol w="1152525"/>
                <a:gridCol w="1223963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</a:t>
                      </a:r>
                      <a:r>
                        <a:rPr kumimoji="0" lang="en-US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e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88" name="Text Box 92"/>
          <p:cNvSpPr txBox="1">
            <a:spLocks noChangeArrowheads="1"/>
          </p:cNvSpPr>
          <p:nvPr/>
        </p:nvSpPr>
        <p:spPr bwMode="auto">
          <a:xfrm>
            <a:off x="6429375" y="3357563"/>
            <a:ext cx="2459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e = (cavity = T)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8600" y="1643063"/>
            <a:ext cx="89154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Some worlds are 		. The other become ….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7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Semantics of Conditional Probability</a:t>
            </a:r>
          </a:p>
        </p:txBody>
      </p:sp>
      <p:sp>
        <p:nvSpPr>
          <p:cNvPr id="711684" name="Rectangle 4"/>
          <p:cNvSpPr>
            <a:spLocks noChangeArrowheads="1"/>
          </p:cNvSpPr>
          <p:nvPr/>
        </p:nvSpPr>
        <p:spPr bwMode="auto">
          <a:xfrm>
            <a:off x="500063" y="3071813"/>
            <a:ext cx="835183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The conditional probability of formula</a:t>
            </a:r>
            <a:r>
              <a:rPr lang="en-US" sz="2800" i="1">
                <a:latin typeface="Helvetica" pitchFamily="34" charset="0"/>
              </a:rPr>
              <a:t> </a:t>
            </a:r>
            <a:r>
              <a:rPr lang="en-US" sz="2800" b="1" i="1">
                <a:latin typeface="Helvetica" pitchFamily="34" charset="0"/>
              </a:rPr>
              <a:t>h</a:t>
            </a:r>
            <a:r>
              <a:rPr lang="en-US" sz="2800">
                <a:latin typeface="Helvetica" pitchFamily="34" charset="0"/>
              </a:rPr>
              <a:t> given evidence </a:t>
            </a:r>
            <a:r>
              <a:rPr lang="en-US" sz="2800" b="1" i="1">
                <a:latin typeface="Helvetica" pitchFamily="34" charset="0"/>
              </a:rPr>
              <a:t>e</a:t>
            </a:r>
            <a:r>
              <a:rPr lang="en-US" sz="2800">
                <a:latin typeface="Helvetica" pitchFamily="34" charset="0"/>
              </a:rPr>
              <a:t> is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000250" y="857250"/>
          <a:ext cx="4937125" cy="1801813"/>
        </p:xfrm>
        <a:graphic>
          <a:graphicData uri="http://schemas.openxmlformats.org/presentationml/2006/ole">
            <p:oleObj spid="_x0000_s71682" name="Equation" r:id="rId4" imgW="2158920" imgH="787320" progId="Equation.3">
              <p:embed/>
            </p:oleObj>
          </a:graphicData>
        </a:graphic>
      </p:graphicFrame>
      <p:graphicFrame>
        <p:nvGraphicFramePr>
          <p:cNvPr id="711688" name="Object 8"/>
          <p:cNvGraphicFramePr>
            <a:graphicFrameLocks noChangeAspect="1"/>
          </p:cNvGraphicFramePr>
          <p:nvPr/>
        </p:nvGraphicFramePr>
        <p:xfrm>
          <a:off x="323850" y="4160838"/>
          <a:ext cx="8302625" cy="1139825"/>
        </p:xfrm>
        <a:graphic>
          <a:graphicData uri="http://schemas.openxmlformats.org/presentationml/2006/ole">
            <p:oleObj spid="_x0000_s71683" name="Equation" r:id="rId5" imgW="32382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16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4" name="Rectangle 2"/>
          <p:cNvSpPr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Semantics of Conditional Prob.: Example</a:t>
            </a:r>
          </a:p>
        </p:txBody>
      </p:sp>
      <p:graphicFrame>
        <p:nvGraphicFramePr>
          <p:cNvPr id="714889" name="Group 137"/>
          <p:cNvGraphicFramePr>
            <a:graphicFrameLocks noGrp="1"/>
          </p:cNvGraphicFramePr>
          <p:nvPr>
            <p:ph/>
          </p:nvPr>
        </p:nvGraphicFramePr>
        <p:xfrm>
          <a:off x="285750" y="1071563"/>
          <a:ext cx="5707063" cy="3696337"/>
        </p:xfrm>
        <a:graphic>
          <a:graphicData uri="http://schemas.openxmlformats.org/drawingml/2006/table">
            <a:tbl>
              <a:tblPr/>
              <a:tblGrid>
                <a:gridCol w="954088"/>
                <a:gridCol w="1443037"/>
                <a:gridCol w="933450"/>
                <a:gridCol w="1152525"/>
                <a:gridCol w="1223963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</a:t>
                      </a:r>
                      <a:r>
                        <a:rPr kumimoji="0" lang="en-US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e</a:t>
                      </a: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27" name="Text Box 92"/>
          <p:cNvSpPr txBox="1">
            <a:spLocks noChangeArrowheads="1"/>
          </p:cNvSpPr>
          <p:nvPr/>
        </p:nvSpPr>
        <p:spPr bwMode="auto">
          <a:xfrm>
            <a:off x="6215063" y="857250"/>
            <a:ext cx="24590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e = (cavity = T)</a:t>
            </a:r>
          </a:p>
        </p:txBody>
      </p:sp>
      <p:sp>
        <p:nvSpPr>
          <p:cNvPr id="10328" name="Text Box 132"/>
          <p:cNvSpPr txBox="1">
            <a:spLocks noChangeArrowheads="1"/>
          </p:cNvSpPr>
          <p:nvPr/>
        </p:nvSpPr>
        <p:spPr bwMode="auto">
          <a:xfrm>
            <a:off x="214313" y="5000625"/>
            <a:ext cx="6296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P(h | e) = P(toothache = T  | cavity = T)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6" name="Rectangle 2"/>
          <p:cNvSpPr>
            <a:spLocks noChangeArrowheads="1"/>
          </p:cNvSpPr>
          <p:nvPr/>
        </p:nvSpPr>
        <p:spPr bwMode="auto">
          <a:xfrm>
            <a:off x="0" y="0"/>
            <a:ext cx="8929688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Conditional Probability among Random Variables</a:t>
            </a:r>
          </a:p>
        </p:txBody>
      </p:sp>
      <p:sp>
        <p:nvSpPr>
          <p:cNvPr id="11297" name="Text Box 66"/>
          <p:cNvSpPr txBox="1">
            <a:spLocks noChangeArrowheads="1"/>
          </p:cNvSpPr>
          <p:nvPr/>
        </p:nvSpPr>
        <p:spPr bwMode="auto">
          <a:xfrm>
            <a:off x="857250" y="1857375"/>
            <a:ext cx="65135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P(X | Y) = P(toothache | cavity) </a:t>
            </a:r>
          </a:p>
          <a:p>
            <a:r>
              <a:rPr lang="en-US" sz="2800" i="1"/>
              <a:t>	    = P(toothache </a:t>
            </a:r>
            <a:r>
              <a:rPr lang="en-US">
                <a:sym typeface="Symbol" pitchFamily="18" charset="2"/>
              </a:rPr>
              <a:t></a:t>
            </a:r>
            <a:r>
              <a:rPr lang="en-US" sz="2800" i="1"/>
              <a:t> cavity) / P(cavity)</a:t>
            </a:r>
            <a:r>
              <a:rPr lang="en-US" sz="2800"/>
              <a:t> </a:t>
            </a:r>
          </a:p>
        </p:txBody>
      </p:sp>
      <p:graphicFrame>
        <p:nvGraphicFramePr>
          <p:cNvPr id="740440" name="Group 88"/>
          <p:cNvGraphicFramePr>
            <a:graphicFrameLocks noGrp="1"/>
          </p:cNvGraphicFramePr>
          <p:nvPr/>
        </p:nvGraphicFramePr>
        <p:xfrm>
          <a:off x="0" y="3071813"/>
          <a:ext cx="5256212" cy="1429385"/>
        </p:xfrm>
        <a:graphic>
          <a:graphicData uri="http://schemas.openxmlformats.org/drawingml/2006/table">
            <a:tbl>
              <a:tblPr/>
              <a:tblGrid>
                <a:gridCol w="1296987"/>
                <a:gridCol w="1906588"/>
                <a:gridCol w="2052637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T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0459" name="Group 107"/>
          <p:cNvGraphicFramePr>
            <a:graphicFrameLocks noGrp="1"/>
          </p:cNvGraphicFramePr>
          <p:nvPr/>
        </p:nvGraphicFramePr>
        <p:xfrm>
          <a:off x="0" y="4857750"/>
          <a:ext cx="5256212" cy="1354789"/>
        </p:xfrm>
        <a:graphic>
          <a:graphicData uri="http://schemas.openxmlformats.org/drawingml/2006/table">
            <a:tbl>
              <a:tblPr/>
              <a:tblGrid>
                <a:gridCol w="1296987"/>
                <a:gridCol w="1906588"/>
                <a:gridCol w="2052637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T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3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4" name="Text Box 66"/>
          <p:cNvSpPr txBox="1">
            <a:spLocks noChangeArrowheads="1"/>
          </p:cNvSpPr>
          <p:nvPr/>
        </p:nvSpPr>
        <p:spPr bwMode="auto">
          <a:xfrm>
            <a:off x="1357313" y="1071563"/>
            <a:ext cx="3943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P(X | Y) = P(X , Y) / P(Y)</a:t>
            </a:r>
            <a:r>
              <a:rPr lang="en-US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Product Rule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Definition of conditional probability: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= 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itchFamily="18" charset="2"/>
              </a:rPr>
              <a:t>,</a:t>
            </a:r>
            <a:r>
              <a:rPr lang="en-US" sz="2800" dirty="0" smtClean="0"/>
              <a:t>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/ P(X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  <a:endParaRPr lang="en-US" sz="4000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Product rule</a:t>
            </a:r>
            <a:r>
              <a:rPr lang="en-US" dirty="0" smtClean="0"/>
              <a:t> gives an alternative, more intuitive  formulation: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 pitchFamily="18" charset="2"/>
              </a:rPr>
              <a:t>,</a:t>
            </a:r>
            <a:r>
              <a:rPr lang="en-US" sz="2800" dirty="0" smtClean="0"/>
              <a:t>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= P(X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| 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= P(X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 P(X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|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</a:p>
          <a:p>
            <a:pPr lvl="4" eaLnBrk="1" hangingPunct="1">
              <a:lnSpc>
                <a:spcPct val="4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Product rule </a:t>
            </a:r>
            <a:r>
              <a:rPr lang="en-US" dirty="0" smtClean="0"/>
              <a:t>general form: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sz="3200" b="1" dirty="0" smtClean="0"/>
              <a:t>P</a:t>
            </a:r>
            <a:r>
              <a:rPr lang="en-US" sz="3200" dirty="0" smtClean="0"/>
              <a:t>(X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…,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) =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sz="3200" dirty="0" smtClean="0"/>
              <a:t>   = </a:t>
            </a:r>
            <a:r>
              <a:rPr lang="en-US" sz="3200" b="1" dirty="0" smtClean="0"/>
              <a:t>P</a:t>
            </a:r>
            <a:r>
              <a:rPr lang="en-US" sz="3200" dirty="0" smtClean="0"/>
              <a:t>(X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,...,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t</a:t>
            </a:r>
            <a:r>
              <a:rPr lang="en-US" sz="3200" dirty="0" smtClean="0"/>
              <a:t>) </a:t>
            </a:r>
            <a:r>
              <a:rPr lang="en-US" sz="3200" b="1" dirty="0" smtClean="0"/>
              <a:t>P</a:t>
            </a:r>
            <a:r>
              <a:rPr lang="en-US" sz="3200" dirty="0" smtClean="0"/>
              <a:t>(X</a:t>
            </a:r>
            <a:r>
              <a:rPr lang="en-US" sz="3200" baseline="-25000" dirty="0" smtClean="0"/>
              <a:t>t+1</a:t>
            </a:r>
            <a:r>
              <a:rPr lang="en-US" sz="3200" dirty="0" smtClean="0"/>
              <a:t>….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 | 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,...,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t</a:t>
            </a:r>
            <a:r>
              <a:rPr lang="en-US" sz="3200" dirty="0" smtClean="0"/>
              <a:t>)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Chain Rule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chemeClr val="accent2"/>
                </a:solidFill>
              </a:rPr>
              <a:t>Product rule </a:t>
            </a:r>
            <a:r>
              <a:rPr lang="en-US" smtClean="0"/>
              <a:t>general form: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 …,X</a:t>
            </a:r>
            <a:r>
              <a:rPr lang="en-US" baseline="-25000" smtClean="0"/>
              <a:t>n</a:t>
            </a:r>
            <a:r>
              <a:rPr lang="en-US" smtClean="0"/>
              <a:t>) =</a:t>
            </a:r>
          </a:p>
          <a:p>
            <a:pPr lvl="1" eaLnBrk="1" hangingPunct="1">
              <a:lnSpc>
                <a:spcPct val="120000"/>
              </a:lnSpc>
              <a:buFont typeface="Helvetica" pitchFamily="34" charset="0"/>
              <a:buNone/>
            </a:pPr>
            <a:r>
              <a:rPr lang="en-US" smtClean="0"/>
              <a:t>   =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t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t+1</a:t>
            </a:r>
            <a:r>
              <a:rPr lang="en-US" smtClean="0"/>
              <a:t>…. X</a:t>
            </a:r>
            <a:r>
              <a:rPr lang="en-US" baseline="-25000" smtClean="0"/>
              <a:t>n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t</a:t>
            </a:r>
            <a:r>
              <a:rPr lang="en-US" smtClean="0"/>
              <a:t>)</a:t>
            </a:r>
          </a:p>
          <a:p>
            <a:pPr lvl="4" eaLnBrk="1" hangingPunct="1">
              <a:lnSpc>
                <a:spcPct val="4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smtClean="0">
                <a:solidFill>
                  <a:schemeClr val="accent2"/>
                </a:solidFill>
              </a:rPr>
              <a:t>Chain rule</a:t>
            </a:r>
            <a:r>
              <a:rPr lang="en-US" smtClean="0"/>
              <a:t> is derived by successive application of product rule: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 … X</a:t>
            </a:r>
            <a:r>
              <a:rPr lang="en-US" baseline="-25000" smtClean="0"/>
              <a:t>n-1 </a:t>
            </a:r>
            <a:r>
              <a:rPr lang="en-US" smtClean="0"/>
              <a:t>, X</a:t>
            </a:r>
            <a:r>
              <a:rPr lang="en-US" baseline="-25000" smtClean="0"/>
              <a:t>n</a:t>
            </a:r>
            <a:r>
              <a:rPr lang="en-US" smtClean="0"/>
              <a:t>) =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smtClean="0"/>
              <a:t>   =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n-1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n-1</a:t>
            </a:r>
            <a:r>
              <a:rPr lang="en-US" smtClean="0"/>
              <a:t>)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smtClean="0"/>
              <a:t>   =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n-2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n-1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n-2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n-1</a:t>
            </a:r>
            <a:r>
              <a:rPr lang="en-US" smtClean="0"/>
              <a:t>) = ….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smtClean="0"/>
              <a:t>   =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1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2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) …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n-1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,...,X</a:t>
            </a:r>
            <a:r>
              <a:rPr lang="en-US" baseline="-25000" smtClean="0"/>
              <a:t>n-2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n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,.,X</a:t>
            </a:r>
            <a:r>
              <a:rPr lang="en-US" baseline="-25000" smtClean="0"/>
              <a:t>n-1</a:t>
            </a:r>
            <a:r>
              <a:rPr lang="en-US" smtClean="0"/>
              <a:t>) </a:t>
            </a:r>
          </a:p>
          <a:p>
            <a:pPr lvl="1" eaLnBrk="1" hangingPunct="1">
              <a:lnSpc>
                <a:spcPct val="120000"/>
              </a:lnSpc>
              <a:spcAft>
                <a:spcPts val="900"/>
              </a:spcAft>
              <a:buFont typeface="Helvetica" pitchFamily="34" charset="0"/>
              <a:buNone/>
            </a:pPr>
            <a:r>
              <a:rPr lang="en-US" smtClean="0"/>
              <a:t>                  	= </a:t>
            </a:r>
            <a:r>
              <a:rPr lang="el-GR" smtClean="0">
                <a:latin typeface="Arial" charset="0"/>
                <a:cs typeface="Arial" charset="0"/>
              </a:rPr>
              <a:t>∏</a:t>
            </a:r>
            <a:r>
              <a:rPr lang="en-US" baseline="30000" smtClean="0">
                <a:latin typeface="Arial" charset="0"/>
                <a:cs typeface="Arial" charset="0"/>
              </a:rPr>
              <a:t>n</a:t>
            </a:r>
            <a:r>
              <a:rPr lang="en-US" baseline="-25000" smtClean="0"/>
              <a:t>i= 1</a:t>
            </a:r>
            <a:r>
              <a:rPr lang="en-US" smtClean="0"/>
              <a:t> </a:t>
            </a:r>
            <a:r>
              <a:rPr lang="en-US" b="1" smtClean="0"/>
              <a:t>P</a:t>
            </a:r>
            <a:r>
              <a:rPr lang="en-US" smtClean="0"/>
              <a:t>(X</a:t>
            </a:r>
            <a:r>
              <a:rPr lang="en-US" baseline="-25000" smtClean="0"/>
              <a:t>i</a:t>
            </a:r>
            <a:r>
              <a:rPr lang="en-US" smtClean="0"/>
              <a:t> | X</a:t>
            </a:r>
            <a:r>
              <a:rPr lang="en-US" baseline="-25000" smtClean="0"/>
              <a:t>1</a:t>
            </a:r>
            <a:r>
              <a:rPr lang="en-US" smtClean="0"/>
              <a:t>, … ,X</a:t>
            </a:r>
            <a:r>
              <a:rPr lang="en-US" baseline="-25000" smtClean="0"/>
              <a:t>i-1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Chain Rule: Example</a:t>
            </a:r>
          </a:p>
        </p:txBody>
      </p:sp>
      <p:sp>
        <p:nvSpPr>
          <p:cNvPr id="143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9477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mtClean="0"/>
              <a:t>P(</a:t>
            </a:r>
            <a:r>
              <a:rPr lang="en-US" i="1" smtClean="0"/>
              <a:t>cavity , toothache, catch</a:t>
            </a:r>
            <a:r>
              <a:rPr lang="en-US" smtClean="0"/>
              <a:t>) =</a:t>
            </a:r>
            <a:endParaRPr lang="en-US" sz="4400" smtClean="0"/>
          </a:p>
          <a:p>
            <a:pPr eaLnBrk="1" hangingPunct="1">
              <a:lnSpc>
                <a:spcPct val="80000"/>
              </a:lnSpc>
            </a:pPr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3786188"/>
            <a:ext cx="914400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defRPr/>
            </a:pPr>
            <a:r>
              <a:rPr lang="en-US" sz="2800" kern="0" dirty="0">
                <a:latin typeface="+mn-lt"/>
              </a:rPr>
              <a:t>P(</a:t>
            </a:r>
            <a:r>
              <a:rPr lang="en-US" sz="2800" i="1" kern="0" dirty="0">
                <a:latin typeface="+mn-lt"/>
              </a:rPr>
              <a:t>toothache, catch, cavity</a:t>
            </a:r>
            <a:r>
              <a:rPr lang="en-US" sz="2800" kern="0" dirty="0">
                <a:latin typeface="+mn-lt"/>
              </a:rPr>
              <a:t>) =</a:t>
            </a:r>
            <a:endParaRPr lang="en-US" sz="4400" kern="0" dirty="0"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Recap Semantics of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Bayes'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Independence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 sz="3200">
              <a:solidFill>
                <a:schemeClr val="folHlink"/>
              </a:solidFill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Bayes' Rule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85750" y="1000125"/>
            <a:ext cx="8572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solidFill>
                  <a:schemeClr val="accent2"/>
                </a:solidFill>
                <a:latin typeface="+mn-lt"/>
              </a:rPr>
              <a:t>From Product rule</a:t>
            </a:r>
            <a:r>
              <a:rPr lang="en-US" sz="2800" kern="0" dirty="0">
                <a:latin typeface="+mn-lt"/>
              </a:rPr>
              <a:t> :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Helvetica" pitchFamily="34" charset="0"/>
              <a:buChar char="–"/>
              <a:defRPr/>
            </a:pPr>
            <a:r>
              <a:rPr lang="en-US" sz="2800" kern="0" dirty="0">
                <a:latin typeface="+mn-lt"/>
              </a:rPr>
              <a:t>P(X </a:t>
            </a:r>
            <a:r>
              <a:rPr lang="en-US" sz="2800" kern="0" dirty="0">
                <a:latin typeface="+mn-lt"/>
                <a:sym typeface="Symbol" pitchFamily="18" charset="2"/>
              </a:rPr>
              <a:t>, Y</a:t>
            </a:r>
            <a:r>
              <a:rPr lang="en-US" sz="2800" kern="0" dirty="0">
                <a:latin typeface="+mn-lt"/>
              </a:rPr>
              <a:t>) = P(Y) P(X | Y) = P(X) P(Y | X)</a:t>
            </a:r>
          </a:p>
          <a:p>
            <a:pPr marL="2057400" lvl="4" indent="-228600">
              <a:lnSpc>
                <a:spcPct val="40000"/>
              </a:lnSpc>
              <a:spcBef>
                <a:spcPct val="20000"/>
              </a:spcBef>
              <a:buFontTx/>
              <a:buChar char="»"/>
              <a:defRPr/>
            </a:pPr>
            <a:endParaRPr lang="en-US" sz="28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200" b="1">
                <a:solidFill>
                  <a:schemeClr val="accent2"/>
                </a:solidFill>
                <a:latin typeface="Helvetica" pitchFamily="34" charset="0"/>
              </a:rPr>
              <a:t>Do you always need to revise your beliefs?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79388" y="1000125"/>
            <a:ext cx="8964612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>
                <a:latin typeface="Helvetica" pitchFamily="34" charset="0"/>
                <a:sym typeface="Symbol" pitchFamily="18" charset="2"/>
              </a:rPr>
              <a:t>……  when your knowledge of </a:t>
            </a:r>
            <a:r>
              <a:rPr lang="en-US" b="1">
                <a:latin typeface="Helvetica" pitchFamily="34" charset="0"/>
                <a:sym typeface="Symbol" pitchFamily="18" charset="2"/>
              </a:rPr>
              <a:t>Y</a:t>
            </a:r>
            <a:r>
              <a:rPr lang="en-US">
                <a:latin typeface="Helvetica" pitchFamily="34" charset="0"/>
                <a:sym typeface="Symbol" pitchFamily="18" charset="2"/>
              </a:rPr>
              <a:t>’s value doesn’t affect your belief in the value of </a:t>
            </a:r>
            <a:r>
              <a:rPr lang="en-US" b="1">
                <a:latin typeface="Helvetica" pitchFamily="34" charset="0"/>
                <a:sym typeface="Symbol" pitchFamily="18" charset="2"/>
              </a:rPr>
              <a:t>X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b="1">
                <a:latin typeface="Helvetica" pitchFamily="34" charset="0"/>
              </a:rPr>
              <a:t>DEF.</a:t>
            </a:r>
            <a:r>
              <a:rPr lang="en-US">
                <a:latin typeface="Helvetica" pitchFamily="34" charset="0"/>
              </a:rPr>
              <a:t> Random variable </a:t>
            </a:r>
            <a:r>
              <a:rPr lang="en-US" b="1">
                <a:latin typeface="Helvetica" pitchFamily="34" charset="0"/>
              </a:rPr>
              <a:t>X</a:t>
            </a:r>
            <a:r>
              <a:rPr lang="en-US">
                <a:latin typeface="Helvetica" pitchFamily="34" charset="0"/>
              </a:rPr>
              <a:t> is </a:t>
            </a:r>
            <a:r>
              <a:rPr lang="en-US">
                <a:solidFill>
                  <a:schemeClr val="accent2"/>
                </a:solidFill>
                <a:latin typeface="Helvetica" pitchFamily="34" charset="0"/>
              </a:rPr>
              <a:t>marginal independent</a:t>
            </a:r>
            <a:r>
              <a:rPr lang="en-US">
                <a:latin typeface="Helvetica" pitchFamily="34" charset="0"/>
              </a:rPr>
              <a:t> of random variable </a:t>
            </a:r>
            <a:r>
              <a:rPr lang="en-US" b="1">
                <a:latin typeface="Helvetica" pitchFamily="34" charset="0"/>
              </a:rPr>
              <a:t>Y</a:t>
            </a:r>
            <a:r>
              <a:rPr lang="en-US">
                <a:latin typeface="Helvetica" pitchFamily="34" charset="0"/>
              </a:rPr>
              <a:t> if, for all 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 dom(X)</a:t>
            </a:r>
            <a:r>
              <a:rPr lang="en-US">
                <a:latin typeface="Helvetica" pitchFamily="34" charset="0"/>
              </a:rPr>
              <a:t>, y</a:t>
            </a:r>
            <a:r>
              <a:rPr lang="en-US" baseline="-25000">
                <a:latin typeface="Helvetica" pitchFamily="34" charset="0"/>
              </a:rPr>
              <a:t>k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 dom(Y),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>
                <a:latin typeface="Helvetica" pitchFamily="34" charset="0"/>
                <a:sym typeface="Symbol" pitchFamily="18" charset="2"/>
              </a:rPr>
              <a:t>			P( X= </a:t>
            </a:r>
            <a:r>
              <a:rPr lang="en-US">
                <a:latin typeface="Helvetica" pitchFamily="34" charset="0"/>
              </a:rPr>
              <a:t>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| Y= y</a:t>
            </a:r>
            <a:r>
              <a:rPr lang="en-US" baseline="-25000">
                <a:latin typeface="Helvetica" pitchFamily="34" charset="0"/>
              </a:rPr>
              <a:t>k</a:t>
            </a:r>
            <a:r>
              <a:rPr lang="en-US">
                <a:latin typeface="Helvetica" pitchFamily="34" charset="0"/>
                <a:sym typeface="Symbol" pitchFamily="18" charset="2"/>
              </a:rPr>
              <a:t>) = P(X= </a:t>
            </a:r>
            <a:r>
              <a:rPr lang="en-US">
                <a:latin typeface="Helvetica" pitchFamily="34" charset="0"/>
              </a:rPr>
              <a:t>x</a:t>
            </a:r>
            <a:r>
              <a:rPr lang="en-US" baseline="-25000">
                <a:latin typeface="Helvetica" pitchFamily="34" charset="0"/>
              </a:rPr>
              <a:t>i</a:t>
            </a:r>
            <a:r>
              <a:rPr lang="en-US">
                <a:latin typeface="Helvetica" pitchFamily="34" charset="0"/>
              </a:rPr>
              <a:t> </a:t>
            </a:r>
            <a:r>
              <a:rPr lang="en-US">
                <a:latin typeface="Helvetica" pitchFamily="34" charset="0"/>
                <a:sym typeface="Symbol" pitchFamily="18" charset="2"/>
              </a:rPr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b="1">
                <a:latin typeface="Helvetica" pitchFamily="34" charset="0"/>
                <a:sym typeface="Symbol" pitchFamily="18" charset="2"/>
              </a:rPr>
              <a:t>Consequence: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  <a:sym typeface="Symbol" pitchFamily="18" charset="2"/>
              </a:rPr>
              <a:t>P( 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, Y=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= P( 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| Y=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P( </a:t>
            </a:r>
            <a:r>
              <a:rPr lang="en-US" sz="2800">
                <a:latin typeface="Helvetica" pitchFamily="34" charset="0"/>
              </a:rPr>
              <a:t>Y=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=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Helvetica" pitchFamily="34" charset="0"/>
                <a:sym typeface="Symbol" pitchFamily="18" charset="2"/>
              </a:rPr>
              <a:t>= P(X= </a:t>
            </a:r>
            <a:r>
              <a:rPr lang="en-US" sz="2800">
                <a:latin typeface="Helvetica" pitchFamily="34" charset="0"/>
              </a:rPr>
              <a:t>x</a:t>
            </a:r>
            <a:r>
              <a:rPr lang="en-US" sz="2800" baseline="-25000">
                <a:latin typeface="Helvetica" pitchFamily="34" charset="0"/>
              </a:rPr>
              <a:t>i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P( </a:t>
            </a:r>
            <a:r>
              <a:rPr lang="en-US" sz="2800">
                <a:latin typeface="Helvetica" pitchFamily="34" charset="0"/>
              </a:rPr>
              <a:t>Y= y</a:t>
            </a:r>
            <a:r>
              <a:rPr lang="en-US" sz="2800" baseline="-25000">
                <a:latin typeface="Helvetica" pitchFamily="34" charset="0"/>
              </a:rPr>
              <a:t>k</a:t>
            </a:r>
            <a:r>
              <a:rPr lang="en-US" sz="2800">
                <a:latin typeface="Helvetica" pitchFamily="34" charset="0"/>
                <a:sym typeface="Symbol" pitchFamily="18" charset="2"/>
              </a:rPr>
              <a:t>)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b="1">
              <a:latin typeface="Helvetica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Recap Semantics of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Bayes'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Independence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 sz="3200">
              <a:solidFill>
                <a:schemeClr val="folHlink"/>
              </a:solidFill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Marginal Independence: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58200" cy="4495800"/>
          </a:xfrm>
        </p:spPr>
        <p:txBody>
          <a:bodyPr/>
          <a:lstStyle/>
          <a:p>
            <a:pPr eaLnBrk="1" hangingPunct="1"/>
            <a:r>
              <a:rPr lang="en-US" sz="2400" i="1" smtClean="0"/>
              <a:t>A</a:t>
            </a:r>
            <a:r>
              <a:rPr lang="en-US" sz="2400" smtClean="0"/>
              <a:t> and </a:t>
            </a:r>
            <a:r>
              <a:rPr lang="en-US" sz="2400" i="1" smtClean="0"/>
              <a:t>B</a:t>
            </a:r>
            <a:r>
              <a:rPr lang="en-US" sz="2400" smtClean="0"/>
              <a:t> are independent  iff:</a:t>
            </a:r>
          </a:p>
          <a:p>
            <a:pPr eaLnBrk="1" hangingPunct="1">
              <a:buFontTx/>
              <a:buNone/>
            </a:pPr>
            <a:r>
              <a:rPr lang="en-US" sz="2400" b="1" smtClean="0"/>
              <a:t>	P</a:t>
            </a:r>
            <a:r>
              <a:rPr lang="en-US" sz="2400" smtClean="0"/>
              <a:t>(</a:t>
            </a:r>
            <a:r>
              <a:rPr lang="en-US" sz="2400" i="1" smtClean="0"/>
              <a:t>A|B</a:t>
            </a:r>
            <a:r>
              <a:rPr lang="en-US" sz="2400" smtClean="0"/>
              <a:t>) = </a:t>
            </a:r>
            <a:r>
              <a:rPr lang="en-US" sz="2400" b="1" smtClean="0"/>
              <a:t>P</a:t>
            </a:r>
            <a:r>
              <a:rPr lang="en-US" sz="2400" smtClean="0"/>
              <a:t>(</a:t>
            </a:r>
            <a:r>
              <a:rPr lang="en-US" sz="2400" i="1" smtClean="0"/>
              <a:t>A</a:t>
            </a:r>
            <a:r>
              <a:rPr lang="en-US" sz="2400" smtClean="0"/>
              <a:t>)    or </a:t>
            </a:r>
            <a:r>
              <a:rPr lang="en-US" sz="2400" b="1" smtClean="0"/>
              <a:t>P</a:t>
            </a:r>
            <a:r>
              <a:rPr lang="en-US" sz="2400" smtClean="0"/>
              <a:t>(</a:t>
            </a:r>
            <a:r>
              <a:rPr lang="en-US" sz="2400" i="1" smtClean="0"/>
              <a:t>B|A</a:t>
            </a:r>
            <a:r>
              <a:rPr lang="en-US" sz="2400" smtClean="0"/>
              <a:t>) = </a:t>
            </a:r>
            <a:r>
              <a:rPr lang="en-US" sz="2400" b="1" smtClean="0"/>
              <a:t>P</a:t>
            </a:r>
            <a:r>
              <a:rPr lang="en-US" sz="2400" smtClean="0"/>
              <a:t>(</a:t>
            </a:r>
            <a:r>
              <a:rPr lang="en-US" sz="2400" i="1" smtClean="0"/>
              <a:t>B</a:t>
            </a:r>
            <a:r>
              <a:rPr lang="en-US" sz="2400" smtClean="0"/>
              <a:t>)     or </a:t>
            </a:r>
            <a:r>
              <a:rPr lang="en-US" sz="2400" b="1" smtClean="0"/>
              <a:t>P</a:t>
            </a:r>
            <a:r>
              <a:rPr lang="en-US" sz="2400" smtClean="0"/>
              <a:t>(A, B) = </a:t>
            </a:r>
            <a:r>
              <a:rPr lang="en-US" sz="2400" b="1" smtClean="0"/>
              <a:t>P</a:t>
            </a:r>
            <a:r>
              <a:rPr lang="en-US" sz="2400" smtClean="0"/>
              <a:t>(</a:t>
            </a:r>
            <a:r>
              <a:rPr lang="en-US" sz="2400" i="1" smtClean="0"/>
              <a:t>A</a:t>
            </a:r>
            <a:r>
              <a:rPr lang="en-US" sz="2400" smtClean="0"/>
              <a:t>) </a:t>
            </a:r>
            <a:r>
              <a:rPr lang="en-US" sz="2400" b="1" smtClean="0"/>
              <a:t>P</a:t>
            </a:r>
            <a:r>
              <a:rPr lang="en-US" sz="2400" smtClean="0"/>
              <a:t>(</a:t>
            </a:r>
            <a:r>
              <a:rPr lang="en-US" sz="2400" i="1" smtClean="0"/>
              <a:t>B</a:t>
            </a:r>
            <a:r>
              <a:rPr lang="en-US" sz="2400" smtClean="0"/>
              <a:t>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sz="2400" smtClean="0"/>
          </a:p>
          <a:p>
            <a:pPr eaLnBrk="1" hangingPunct="1"/>
            <a:r>
              <a:rPr lang="en-US" sz="2400" smtClean="0"/>
              <a:t> That is new evidence B (or A) does not affect current belief in A (or B)</a:t>
            </a:r>
          </a:p>
          <a:p>
            <a:pPr eaLnBrk="1" hangingPunct="1"/>
            <a:r>
              <a:rPr lang="en-US" sz="2400" smtClean="0"/>
              <a:t>Ex:</a:t>
            </a:r>
            <a:r>
              <a:rPr lang="en-US" b="1" smtClean="0"/>
              <a:t>   </a:t>
            </a:r>
            <a:r>
              <a:rPr lang="en-US" sz="2400" b="1" smtClean="0"/>
              <a:t>P</a:t>
            </a:r>
            <a:r>
              <a:rPr lang="en-US" sz="2400" smtClean="0"/>
              <a:t>(</a:t>
            </a:r>
            <a:r>
              <a:rPr lang="en-US" sz="2400" i="1" smtClean="0"/>
              <a:t>Toothache, Catch, Cavity, Weather</a:t>
            </a:r>
            <a:r>
              <a:rPr lang="en-US" sz="2400" smtClean="0"/>
              <a:t>)</a:t>
            </a:r>
          </a:p>
          <a:p>
            <a:pPr lvl="1" eaLnBrk="1" hangingPunct="1">
              <a:lnSpc>
                <a:spcPct val="80000"/>
              </a:lnSpc>
              <a:buFont typeface="Helvetica" pitchFamily="34" charset="0"/>
              <a:buNone/>
            </a:pPr>
            <a:r>
              <a:rPr lang="en-US" smtClean="0"/>
              <a:t>	= 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Toothache, Catch, Cavity</a:t>
            </a:r>
            <a:r>
              <a:rPr lang="en-US" smtClean="0"/>
              <a:t>) </a:t>
            </a:r>
            <a:r>
              <a:rPr lang="en-US" b="1" smtClean="0"/>
              <a:t>P</a:t>
            </a:r>
            <a:r>
              <a:rPr lang="en-US" smtClean="0"/>
              <a:t>(</a:t>
            </a:r>
            <a:r>
              <a:rPr lang="en-US" i="1" smtClean="0"/>
              <a:t>Weather</a:t>
            </a:r>
            <a:r>
              <a:rPr lang="en-US" smtClean="0"/>
              <a:t>)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JPD requiring     entries is reduced to two smaller ones (    and    )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  <p:pic>
        <p:nvPicPr>
          <p:cNvPr id="23556" name="Picture 4" descr="weather-independ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4965700"/>
            <a:ext cx="7561262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CPSC 322, Lecture 4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AAF825B5-4C4B-48F8-8F62-A4CD3DDEEA07}" type="slidenum">
              <a:rPr lang="en-US"/>
              <a:pPr/>
              <a:t>21</a:t>
            </a:fld>
            <a:endParaRPr lang="en-US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mtClean="0"/>
              <a:t>Learning Goals for today’s class</a:t>
            </a:r>
          </a:p>
        </p:txBody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28688"/>
            <a:ext cx="8786813" cy="4495800"/>
          </a:xfrm>
        </p:spPr>
        <p:txBody>
          <a:bodyPr/>
          <a:lstStyle/>
          <a:p>
            <a:pPr eaLnBrk="1" hangingPunct="1"/>
            <a:r>
              <a:rPr lang="en-US" sz="3200" b="1" smtClean="0"/>
              <a:t>You can:</a:t>
            </a:r>
            <a:endParaRPr lang="en-US" smtClean="0"/>
          </a:p>
          <a:p>
            <a:pPr eaLnBrk="1" hangingPunct="1"/>
            <a:r>
              <a:rPr lang="en-US" sz="3200" smtClean="0"/>
              <a:t>Given a joint, compute distributions over any subset of the variables</a:t>
            </a:r>
          </a:p>
          <a:p>
            <a:pPr eaLnBrk="1" hangingPunct="1"/>
            <a:endParaRPr lang="en-US" sz="3200" smtClean="0"/>
          </a:p>
          <a:p>
            <a:pPr eaLnBrk="1" hangingPunct="1"/>
            <a:r>
              <a:rPr lang="en-US" sz="3200" smtClean="0"/>
              <a:t>Prove the formula to compute </a:t>
            </a:r>
            <a:r>
              <a:rPr lang="en-US" sz="3600" i="1" smtClean="0"/>
              <a:t>P(h|e)</a:t>
            </a:r>
            <a:endParaRPr lang="en-US" sz="3200" i="1" smtClean="0"/>
          </a:p>
          <a:p>
            <a:pPr eaLnBrk="1" hangingPunct="1"/>
            <a:endParaRPr lang="en-US" sz="3200" smtClean="0"/>
          </a:p>
          <a:p>
            <a:pPr eaLnBrk="1" hangingPunct="1"/>
            <a:r>
              <a:rPr lang="en-US" sz="3200" smtClean="0"/>
              <a:t>Derive the </a:t>
            </a:r>
            <a:r>
              <a:rPr lang="en-US" sz="3200" b="1" smtClean="0"/>
              <a:t>Chain Rule </a:t>
            </a:r>
            <a:r>
              <a:rPr lang="en-US" sz="3200" smtClean="0"/>
              <a:t>and</a:t>
            </a:r>
            <a:r>
              <a:rPr lang="en-US" sz="3200" b="1" smtClean="0"/>
              <a:t> the Bayes Rule</a:t>
            </a:r>
          </a:p>
          <a:p>
            <a:pPr eaLnBrk="1" hangingPunct="1"/>
            <a:endParaRPr lang="en-US" sz="3200" b="1" smtClean="0"/>
          </a:p>
          <a:p>
            <a:pPr eaLnBrk="1" hangingPunct="1"/>
            <a:r>
              <a:rPr lang="en-US" sz="3200" smtClean="0"/>
              <a:t>Define</a:t>
            </a:r>
            <a:r>
              <a:rPr lang="en-US" sz="3200" b="1" smtClean="0"/>
              <a:t> Marginal Independence</a:t>
            </a:r>
          </a:p>
          <a:p>
            <a:pPr eaLnBrk="1" hangingPunct="1"/>
            <a:endParaRPr lang="en-US" sz="3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Next Class</a:t>
            </a:r>
          </a:p>
        </p:txBody>
      </p:sp>
      <p:sp>
        <p:nvSpPr>
          <p:cNvPr id="17415" name="Rectangle 3"/>
          <p:cNvSpPr>
            <a:spLocks noChangeArrowheads="1"/>
          </p:cNvSpPr>
          <p:nvPr/>
        </p:nvSpPr>
        <p:spPr bwMode="auto">
          <a:xfrm>
            <a:off x="571500" y="928688"/>
            <a:ext cx="7200900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>
                <a:latin typeface="Helvetica" pitchFamily="34" charset="0"/>
                <a:sym typeface="Symbol" pitchFamily="18" charset="2"/>
              </a:rPr>
              <a:t>Conditional Independence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>
                <a:latin typeface="Helvetica" pitchFamily="34" charset="0"/>
                <a:sym typeface="Symbol" pitchFamily="18" charset="2"/>
              </a:rPr>
              <a:t>Belief Networks…….</a:t>
            </a:r>
          </a:p>
        </p:txBody>
      </p:sp>
      <p:sp>
        <p:nvSpPr>
          <p:cNvPr id="17416" name="Rectangle 3"/>
          <p:cNvSpPr>
            <a:spLocks noChangeArrowheads="1"/>
          </p:cNvSpPr>
          <p:nvPr/>
        </p:nvSpPr>
        <p:spPr bwMode="auto">
          <a:xfrm>
            <a:off x="0" y="3286125"/>
            <a:ext cx="914400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Helvetica" pitchFamily="34" charset="0"/>
                <a:sym typeface="Symbol" pitchFamily="18" charset="2"/>
              </a:rPr>
              <a:t>I will post Assignment 3 this evening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dirty="0">
                <a:latin typeface="Helvetica" pitchFamily="34" charset="0"/>
                <a:sym typeface="Symbol" pitchFamily="18" charset="2"/>
              </a:rPr>
              <a:t>Assignment2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latin typeface="Helvetica" pitchFamily="34" charset="0"/>
                <a:sym typeface="Symbol" pitchFamily="18" charset="2"/>
              </a:rPr>
              <a:t>If any of the TAs’ feedback is unclear go to office hours</a:t>
            </a:r>
            <a:endParaRPr lang="en-US" sz="2800" dirty="0">
              <a:latin typeface="Helvetica" pitchFamily="34" charset="0"/>
              <a:sym typeface="Symbol" pitchFamily="18" charset="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  <a:sym typeface="Symbol" pitchFamily="18" charset="2"/>
              </a:rPr>
              <a:t>If you have </a:t>
            </a:r>
            <a:r>
              <a:rPr lang="en-US" sz="2800" dirty="0" smtClean="0">
                <a:latin typeface="Helvetica" pitchFamily="34" charset="0"/>
                <a:sym typeface="Symbol" pitchFamily="18" charset="2"/>
              </a:rPr>
              <a:t>questions on the programming part, </a:t>
            </a:r>
            <a:r>
              <a:rPr lang="en-US" sz="2800" dirty="0">
                <a:latin typeface="Helvetica" pitchFamily="34" charset="0"/>
                <a:sym typeface="Symbol" pitchFamily="18" charset="2"/>
              </a:rPr>
              <a:t>office hours next </a:t>
            </a:r>
            <a:r>
              <a:rPr lang="en-US" sz="2800" dirty="0" smtClean="0">
                <a:latin typeface="Helvetica" pitchFamily="34" charset="0"/>
                <a:sym typeface="Symbol" pitchFamily="18" charset="2"/>
              </a:rPr>
              <a:t>Tue (Ken)</a:t>
            </a:r>
            <a:endParaRPr lang="en-US" sz="2800" dirty="0">
              <a:latin typeface="Helvetica" pitchFamily="34" charset="0"/>
              <a:sym typeface="Symbol" pitchFamily="18" charset="2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sz="3600" dirty="0">
              <a:latin typeface="Helvetica" pitchFamily="34" charset="0"/>
              <a:sym typeface="Symbol" pitchFamily="18" charset="2"/>
            </a:endParaRPr>
          </a:p>
        </p:txBody>
      </p:sp>
      <p:sp>
        <p:nvSpPr>
          <p:cNvPr id="17417" name="Rectangle 2"/>
          <p:cNvSpPr>
            <a:spLocks noChangeArrowheads="1"/>
          </p:cNvSpPr>
          <p:nvPr/>
        </p:nvSpPr>
        <p:spPr bwMode="auto">
          <a:xfrm>
            <a:off x="0" y="2357438"/>
            <a:ext cx="9144000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Assignments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Plan for this week</a:t>
            </a:r>
          </a:p>
        </p:txBody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988" y="973138"/>
            <a:ext cx="8786812" cy="5400675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Probability</a:t>
            </a:r>
            <a:r>
              <a:rPr lang="en-US" dirty="0" smtClean="0"/>
              <a:t> is a rigorous formalism for uncertain knowledge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dirty="0" smtClean="0">
                <a:solidFill>
                  <a:schemeClr val="accent2"/>
                </a:solidFill>
              </a:rPr>
              <a:t>Joint probability distribution</a:t>
            </a:r>
            <a:r>
              <a:rPr lang="en-US" dirty="0" smtClean="0"/>
              <a:t> specifies probability of every </a:t>
            </a:r>
            <a:r>
              <a:rPr lang="en-US" dirty="0" smtClean="0">
                <a:solidFill>
                  <a:schemeClr val="accent2"/>
                </a:solidFill>
              </a:rPr>
              <a:t>possible world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dirty="0" smtClean="0"/>
              <a:t>Probabilistic queries can be answered by </a:t>
            </a:r>
            <a:r>
              <a:rPr lang="en-US" dirty="0" smtClean="0">
                <a:solidFill>
                  <a:srgbClr val="0070C0"/>
                </a:solidFill>
              </a:rPr>
              <a:t>summing over possible worlds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dirty="0" smtClean="0"/>
              <a:t>For nontrivial domains, we must find a way </a:t>
            </a:r>
            <a:r>
              <a:rPr lang="en-US" dirty="0" smtClean="0">
                <a:solidFill>
                  <a:srgbClr val="0070C0"/>
                </a:solidFill>
              </a:rPr>
              <a:t>to reduce the joint distribution size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defRPr/>
            </a:pPr>
            <a:r>
              <a:rPr lang="en-US" b="1" dirty="0" smtClean="0">
                <a:solidFill>
                  <a:schemeClr val="accent2"/>
                </a:solidFill>
              </a:rPr>
              <a:t>Independence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i="1" dirty="0" smtClean="0"/>
              <a:t>(rare)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accent2"/>
                </a:solidFill>
              </a:rPr>
              <a:t>conditional independence</a:t>
            </a:r>
            <a:r>
              <a:rPr lang="en-US" dirty="0" smtClean="0"/>
              <a:t> </a:t>
            </a:r>
            <a:r>
              <a:rPr lang="en-US" i="1" dirty="0" smtClean="0"/>
              <a:t>(frequent)</a:t>
            </a:r>
            <a:r>
              <a:rPr lang="en-US" dirty="0" smtClean="0"/>
              <a:t> provide the tools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probability </a:t>
            </a:r>
            <a:br>
              <a:rPr lang="en-US" smtClean="0"/>
            </a:br>
            <a:r>
              <a:rPr lang="en-US" smtClean="0"/>
              <a:t>(irrelevant evidence)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58200" cy="4495800"/>
          </a:xfrm>
        </p:spPr>
        <p:txBody>
          <a:bodyPr/>
          <a:lstStyle/>
          <a:p>
            <a:pPr lvl="4" eaLnBrk="1" hangingPunct="1">
              <a:lnSpc>
                <a:spcPct val="11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5000"/>
              </a:lnSpc>
            </a:pPr>
            <a:r>
              <a:rPr lang="en-US" smtClean="0"/>
              <a:t>New evidence may be irrelevant, allowing simplification, e.g.,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P(</a:t>
            </a:r>
            <a:r>
              <a:rPr lang="en-US" i="1" smtClean="0"/>
              <a:t>cavity | toothache, sunny</a:t>
            </a:r>
            <a:r>
              <a:rPr lang="en-US" smtClean="0"/>
              <a:t>) = P(</a:t>
            </a:r>
            <a:r>
              <a:rPr lang="en-US" i="1" smtClean="0"/>
              <a:t>cavity </a:t>
            </a:r>
            <a:r>
              <a:rPr lang="en-US" smtClean="0"/>
              <a:t>| </a:t>
            </a:r>
            <a:r>
              <a:rPr lang="en-US" i="1" smtClean="0"/>
              <a:t>toothache</a:t>
            </a:r>
            <a:r>
              <a:rPr lang="en-US" smtClean="0"/>
              <a:t>) </a:t>
            </a:r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We say that Cavity is conditionally independent from Weather (more on this next class)</a:t>
            </a:r>
          </a:p>
          <a:p>
            <a:pPr lvl="1" eaLnBrk="1" hangingPunct="1">
              <a:lnSpc>
                <a:spcPct val="80000"/>
              </a:lnSpc>
            </a:pPr>
            <a:endParaRPr lang="en-US" smtClean="0"/>
          </a:p>
          <a:p>
            <a:pPr eaLnBrk="1" hangingPunct="1"/>
            <a:r>
              <a:rPr lang="en-US" smtClean="0"/>
              <a:t>This kind of inference, sanctioned by domain knowledge, is crucial in probabilistic inference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685800"/>
          </a:xfrm>
        </p:spPr>
        <p:txBody>
          <a:bodyPr/>
          <a:lstStyle/>
          <a:p>
            <a:pPr eaLnBrk="1" hangingPunct="1"/>
            <a:r>
              <a:rPr lang="en-US" smtClean="0"/>
              <a:t>Recap: Possible World Semantics</a:t>
            </a:r>
            <a:br>
              <a:rPr lang="en-US" smtClean="0"/>
            </a:br>
            <a:r>
              <a:rPr lang="en-US" smtClean="0"/>
              <a:t>for Probabilities</a:t>
            </a:r>
          </a:p>
        </p:txBody>
      </p:sp>
      <p:sp>
        <p:nvSpPr>
          <p:cNvPr id="2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714500"/>
            <a:ext cx="8064500" cy="5762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Random variable </a:t>
            </a:r>
            <a:r>
              <a:rPr lang="en-US" smtClean="0"/>
              <a:t>and</a:t>
            </a:r>
            <a:r>
              <a:rPr lang="en-US" smtClean="0">
                <a:solidFill>
                  <a:schemeClr val="accent2"/>
                </a:solidFill>
              </a:rPr>
              <a:t> probability distribution</a:t>
            </a:r>
            <a:endParaRPr lang="en-US" smtClean="0"/>
          </a:p>
        </p:txBody>
      </p:sp>
      <p:sp>
        <p:nvSpPr>
          <p:cNvPr id="2069" name="Rectangle 4"/>
          <p:cNvSpPr>
            <a:spLocks noChangeArrowheads="1"/>
          </p:cNvSpPr>
          <p:nvPr/>
        </p:nvSpPr>
        <p:spPr bwMode="auto">
          <a:xfrm>
            <a:off x="0" y="1052513"/>
            <a:ext cx="93249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Helvetica" pitchFamily="34" charset="0"/>
              </a:rPr>
              <a:t>Probability is a formal measure of subjective uncertainty.</a:t>
            </a:r>
          </a:p>
        </p:txBody>
      </p:sp>
      <p:sp>
        <p:nvSpPr>
          <p:cNvPr id="2070" name="Rectangle 5"/>
          <p:cNvSpPr>
            <a:spLocks noChangeArrowheads="1"/>
          </p:cNvSpPr>
          <p:nvPr/>
        </p:nvSpPr>
        <p:spPr bwMode="auto">
          <a:xfrm>
            <a:off x="323850" y="3357563"/>
            <a:ext cx="8458200" cy="19446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Model Environment with a set of random vars</a:t>
            </a:r>
            <a:endParaRPr lang="en-US" sz="2800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  <p:sp>
        <p:nvSpPr>
          <p:cNvPr id="2071" name="Rectangle 6"/>
          <p:cNvSpPr>
            <a:spLocks noChangeArrowheads="1"/>
          </p:cNvSpPr>
          <p:nvPr/>
        </p:nvSpPr>
        <p:spPr bwMode="auto">
          <a:xfrm>
            <a:off x="250825" y="4941888"/>
            <a:ext cx="5472113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Probability of a proposition </a:t>
            </a:r>
            <a:r>
              <a:rPr lang="en-US" sz="2800" i="1">
                <a:solidFill>
                  <a:schemeClr val="accent2"/>
                </a:solidFill>
                <a:latin typeface="Helvetica" pitchFamily="34" charset="0"/>
              </a:rPr>
              <a:t>f</a:t>
            </a:r>
            <a:endParaRPr lang="en-US" sz="32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2"/>
          <p:cNvSpPr>
            <a:spLocks noChangeArrowheads="1"/>
          </p:cNvSpPr>
          <p:nvPr/>
        </p:nvSpPr>
        <p:spPr bwMode="auto">
          <a:xfrm>
            <a:off x="214313" y="0"/>
            <a:ext cx="8715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Joint Distribution and Marginalization</a:t>
            </a:r>
          </a:p>
        </p:txBody>
      </p:sp>
      <p:graphicFrame>
        <p:nvGraphicFramePr>
          <p:cNvPr id="697424" name="Group 80"/>
          <p:cNvGraphicFramePr>
            <a:graphicFrameLocks noGrp="1"/>
          </p:cNvGraphicFramePr>
          <p:nvPr>
            <p:ph/>
          </p:nvPr>
        </p:nvGraphicFramePr>
        <p:xfrm>
          <a:off x="250825" y="1052513"/>
          <a:ext cx="3960813" cy="3444240"/>
        </p:xfrm>
        <a:graphic>
          <a:graphicData uri="http://schemas.openxmlformats.org/drawingml/2006/table">
            <a:tbl>
              <a:tblPr/>
              <a:tblGrid>
                <a:gridCol w="896938"/>
                <a:gridCol w="1228725"/>
                <a:gridCol w="844550"/>
                <a:gridCol w="9906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catch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µ(w)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141" name="Picture 71" descr="dentist-joi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724400"/>
            <a:ext cx="4319588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76"/>
          <p:cNvGraphicFramePr>
            <a:graphicFrameLocks noChangeAspect="1"/>
          </p:cNvGraphicFramePr>
          <p:nvPr/>
        </p:nvGraphicFramePr>
        <p:xfrm>
          <a:off x="4572000" y="928688"/>
          <a:ext cx="3803650" cy="465137"/>
        </p:xfrm>
        <a:graphic>
          <a:graphicData uri="http://schemas.openxmlformats.org/presentationml/2006/ole">
            <p:oleObj spid="_x0000_s3074" name="Equation" r:id="rId5" imgW="1663560" imgH="203040" progId="Equation.3">
              <p:embed/>
            </p:oleObj>
          </a:graphicData>
        </a:graphic>
      </p:graphicFrame>
      <p:sp>
        <p:nvSpPr>
          <p:cNvPr id="697421" name="Rectangle 77"/>
          <p:cNvSpPr>
            <a:spLocks noChangeArrowheads="1"/>
          </p:cNvSpPr>
          <p:nvPr/>
        </p:nvSpPr>
        <p:spPr bwMode="auto">
          <a:xfrm>
            <a:off x="4357688" y="1428750"/>
            <a:ext cx="4786312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Helvetica" pitchFamily="34" charset="0"/>
              </a:rPr>
              <a:t>Given a joint distribution, e.g. </a:t>
            </a:r>
            <a:r>
              <a:rPr lang="en-US" sz="2800" i="1">
                <a:latin typeface="Helvetica" pitchFamily="34" charset="0"/>
              </a:rPr>
              <a:t>P(X,Y, Z)  </a:t>
            </a:r>
            <a:r>
              <a:rPr lang="en-US" sz="2800">
                <a:latin typeface="Helvetica" pitchFamily="34" charset="0"/>
              </a:rPr>
              <a:t>we can compute distributions over any smaller sets of variables</a:t>
            </a:r>
            <a:endParaRPr lang="en-US" sz="3200">
              <a:latin typeface="Helvetica" pitchFamily="34" charset="0"/>
            </a:endParaRPr>
          </a:p>
        </p:txBody>
      </p:sp>
      <p:graphicFrame>
        <p:nvGraphicFramePr>
          <p:cNvPr id="697422" name="Object 78"/>
          <p:cNvGraphicFramePr>
            <a:graphicFrameLocks noChangeAspect="1"/>
          </p:cNvGraphicFramePr>
          <p:nvPr/>
        </p:nvGraphicFramePr>
        <p:xfrm>
          <a:off x="4429125" y="3357563"/>
          <a:ext cx="4325938" cy="812800"/>
        </p:xfrm>
        <a:graphic>
          <a:graphicData uri="http://schemas.openxmlformats.org/presentationml/2006/ole">
            <p:oleObj spid="_x0000_s3075" name="Equation" r:id="rId6" imgW="1892160" imgH="355320" progId="Equation.3">
              <p:embed/>
            </p:oleObj>
          </a:graphicData>
        </a:graphic>
      </p:graphicFrame>
      <p:graphicFrame>
        <p:nvGraphicFramePr>
          <p:cNvPr id="697453" name="Group 109"/>
          <p:cNvGraphicFramePr>
            <a:graphicFrameLocks noGrp="1"/>
          </p:cNvGraphicFramePr>
          <p:nvPr/>
        </p:nvGraphicFramePr>
        <p:xfrm>
          <a:off x="4535488" y="5024438"/>
          <a:ext cx="4608512" cy="1832928"/>
        </p:xfrm>
        <a:graphic>
          <a:graphicData uri="http://schemas.openxmlformats.org/drawingml/2006/table">
            <a:tbl>
              <a:tblPr/>
              <a:tblGrid>
                <a:gridCol w="865187"/>
                <a:gridCol w="1295400"/>
                <a:gridCol w="2447925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P(cavity , toothache)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4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Why is it called Marginalization?</a:t>
            </a:r>
          </a:p>
        </p:txBody>
      </p:sp>
      <p:graphicFrame>
        <p:nvGraphicFramePr>
          <p:cNvPr id="729165" name="Group 77"/>
          <p:cNvGraphicFramePr>
            <a:graphicFrameLocks noGrp="1"/>
          </p:cNvGraphicFramePr>
          <p:nvPr>
            <p:ph/>
          </p:nvPr>
        </p:nvGraphicFramePr>
        <p:xfrm>
          <a:off x="323850" y="1196975"/>
          <a:ext cx="4608513" cy="1832928"/>
        </p:xfrm>
        <a:graphic>
          <a:graphicData uri="http://schemas.openxmlformats.org/drawingml/2006/table">
            <a:tbl>
              <a:tblPr/>
              <a:tblGrid>
                <a:gridCol w="865188"/>
                <a:gridCol w="1295400"/>
                <a:gridCol w="2447925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  <a:ea typeface="Arial Unicode MS" pitchFamily="34" charset="-128"/>
                          <a:cs typeface="Arial Unicode MS" pitchFamily="34" charset="-128"/>
                        </a:rPr>
                        <a:t>P(cavity , toothache)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9220" name="Group 132"/>
          <p:cNvGraphicFramePr>
            <a:graphicFrameLocks noGrp="1"/>
          </p:cNvGraphicFramePr>
          <p:nvPr/>
        </p:nvGraphicFramePr>
        <p:xfrm>
          <a:off x="539750" y="3644900"/>
          <a:ext cx="5256213" cy="1429385"/>
        </p:xfrm>
        <a:graphic>
          <a:graphicData uri="http://schemas.openxmlformats.org/drawingml/2006/table">
            <a:tbl>
              <a:tblPr/>
              <a:tblGrid>
                <a:gridCol w="1296988"/>
                <a:gridCol w="1906587"/>
                <a:gridCol w="2052638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T</a:t>
                      </a:r>
                      <a:endParaRPr kumimoji="0" lang="en-US" sz="1800" b="0" i="1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Toothache =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Cavity =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98" name="Object 127"/>
          <p:cNvGraphicFramePr>
            <a:graphicFrameLocks noChangeAspect="1"/>
          </p:cNvGraphicFramePr>
          <p:nvPr/>
        </p:nvGraphicFramePr>
        <p:xfrm>
          <a:off x="5219700" y="1700213"/>
          <a:ext cx="3602038" cy="812800"/>
        </p:xfrm>
        <a:graphic>
          <a:graphicData uri="http://schemas.openxmlformats.org/presentationml/2006/ole">
            <p:oleObj spid="_x0000_s4098" name="Equation" r:id="rId4" imgW="157464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14313" y="26035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Lecture Overview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Recap Semantics of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Marginalization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Conditional Probability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 b="1">
                <a:latin typeface="Helvetica" pitchFamily="34" charset="0"/>
              </a:rPr>
              <a:t>Chain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Bayes' Rule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r>
              <a:rPr lang="en-US" sz="3200">
                <a:solidFill>
                  <a:schemeClr val="folHlink"/>
                </a:solidFill>
                <a:latin typeface="Helvetica" pitchFamily="34" charset="0"/>
              </a:rPr>
              <a:t>Independence</a:t>
            </a:r>
          </a:p>
          <a:p>
            <a:pPr marL="742950" lvl="1" indent="-285750">
              <a:spcBef>
                <a:spcPct val="20000"/>
              </a:spcBef>
              <a:buFont typeface="Helvetica" pitchFamily="34" charset="0"/>
              <a:buChar char="–"/>
            </a:pPr>
            <a:endParaRPr lang="en-US" sz="3200">
              <a:solidFill>
                <a:schemeClr val="folHlink"/>
              </a:solidFill>
              <a:latin typeface="Helvetica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8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4000" b="1">
                <a:solidFill>
                  <a:schemeClr val="accent2"/>
                </a:solidFill>
                <a:latin typeface="Helvetica" pitchFamily="34" charset="0"/>
              </a:rPr>
              <a:t>Conditioning </a:t>
            </a:r>
            <a:br>
              <a:rPr lang="en-US" sz="4000" b="1">
                <a:solidFill>
                  <a:schemeClr val="accent2"/>
                </a:solidFill>
                <a:latin typeface="Helvetica" pitchFamily="34" charset="0"/>
              </a:rPr>
            </a:br>
            <a:r>
              <a:rPr lang="en-US" sz="4000" b="1">
                <a:solidFill>
                  <a:schemeClr val="accent2"/>
                </a:solidFill>
                <a:latin typeface="Helvetica" pitchFamily="34" charset="0"/>
              </a:rPr>
              <a:t>(Conditional Probability)</a:t>
            </a:r>
          </a:p>
        </p:txBody>
      </p:sp>
      <p:sp>
        <p:nvSpPr>
          <p:cNvPr id="709635" name="Rectangle 3"/>
          <p:cNvSpPr>
            <a:spLocks noChangeArrowheads="1"/>
          </p:cNvSpPr>
          <p:nvPr/>
        </p:nvSpPr>
        <p:spPr bwMode="auto">
          <a:xfrm>
            <a:off x="228600" y="1557338"/>
            <a:ext cx="8915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We </a:t>
            </a:r>
            <a:r>
              <a:rPr lang="en-US" sz="2800" b="1" dirty="0">
                <a:latin typeface="Helvetica" pitchFamily="34" charset="0"/>
              </a:rPr>
              <a:t>model our environment </a:t>
            </a:r>
            <a:r>
              <a:rPr lang="en-US" sz="2800" dirty="0">
                <a:latin typeface="Helvetica" pitchFamily="34" charset="0"/>
              </a:rPr>
              <a:t>with a </a:t>
            </a:r>
            <a:r>
              <a:rPr lang="en-US" sz="2800" b="1" dirty="0">
                <a:latin typeface="Helvetica" pitchFamily="34" charset="0"/>
              </a:rPr>
              <a:t>set of random variables</a:t>
            </a:r>
            <a:r>
              <a:rPr lang="en-US" sz="2800" dirty="0">
                <a:latin typeface="Helvetica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 smtClean="0">
                <a:latin typeface="Helvetica" pitchFamily="34" charset="0"/>
              </a:rPr>
              <a:t>Assume </a:t>
            </a:r>
            <a:r>
              <a:rPr lang="en-US" sz="2800" dirty="0">
                <a:latin typeface="Helvetica" pitchFamily="34" charset="0"/>
              </a:rPr>
              <a:t>have </a:t>
            </a:r>
            <a:r>
              <a:rPr lang="en-US" sz="2800" b="1" dirty="0">
                <a:latin typeface="Helvetica" pitchFamily="34" charset="0"/>
              </a:rPr>
              <a:t>the joint</a:t>
            </a:r>
            <a:r>
              <a:rPr lang="en-US" sz="2800" dirty="0">
                <a:latin typeface="Helvetica" pitchFamily="34" charset="0"/>
              </a:rPr>
              <a:t>, we can compute the probability </a:t>
            </a:r>
            <a:r>
              <a:rPr lang="en-US" sz="2800" dirty="0" smtClean="0">
                <a:latin typeface="Helvetica" pitchFamily="34" charset="0"/>
              </a:rPr>
              <a:t>…….</a:t>
            </a:r>
            <a:endParaRPr lang="en-US" sz="2800" dirty="0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Are we done with reasoning under uncertainty? 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What can happen?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 dirty="0">
                <a:latin typeface="Helvetica" pitchFamily="34" charset="0"/>
              </a:rPr>
              <a:t>Think of a patient showing up at the dentist office. </a:t>
            </a:r>
            <a:r>
              <a:rPr lang="en-US" sz="2800" i="1" dirty="0">
                <a:latin typeface="Helvetica" pitchFamily="34" charset="0"/>
              </a:rPr>
              <a:t>Does she have a cavity?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4000" b="1">
                <a:solidFill>
                  <a:schemeClr val="accent2"/>
                </a:solidFill>
                <a:latin typeface="Helvetica" pitchFamily="34" charset="0"/>
              </a:rPr>
              <a:t>Conditioning </a:t>
            </a:r>
            <a:br>
              <a:rPr lang="en-US" sz="4000" b="1">
                <a:solidFill>
                  <a:schemeClr val="accent2"/>
                </a:solidFill>
                <a:latin typeface="Helvetica" pitchFamily="34" charset="0"/>
              </a:rPr>
            </a:br>
            <a:r>
              <a:rPr lang="en-US" sz="4000" b="1">
                <a:solidFill>
                  <a:schemeClr val="accent2"/>
                </a:solidFill>
                <a:latin typeface="Helvetica" pitchFamily="34" charset="0"/>
              </a:rPr>
              <a:t>(Conditional Probability)</a:t>
            </a:r>
          </a:p>
        </p:txBody>
      </p:sp>
      <p:sp>
        <p:nvSpPr>
          <p:cNvPr id="709635" name="Rectangle 3"/>
          <p:cNvSpPr>
            <a:spLocks noChangeArrowheads="1"/>
          </p:cNvSpPr>
          <p:nvPr/>
        </p:nvSpPr>
        <p:spPr bwMode="auto">
          <a:xfrm>
            <a:off x="228600" y="1557338"/>
            <a:ext cx="8915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Probabilistic conditioning specifies </a:t>
            </a:r>
            <a:r>
              <a:rPr lang="en-US" sz="2800" b="1">
                <a:latin typeface="Helvetica" pitchFamily="34" charset="0"/>
              </a:rPr>
              <a:t>how to revise beliefs based on new information.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You build a probabilistic model (for now the joint) taking all background information into account. This gives the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prior probability</a:t>
            </a:r>
            <a:r>
              <a:rPr lang="en-US" sz="2800">
                <a:latin typeface="Helvetica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All other information must be conditioned on.</a:t>
            </a:r>
          </a:p>
          <a:p>
            <a:pPr marL="342900" indent="-342900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If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evidence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 i="1">
                <a:latin typeface="Helvetica" pitchFamily="34" charset="0"/>
              </a:rPr>
              <a:t>e</a:t>
            </a:r>
            <a:r>
              <a:rPr lang="en-US" sz="2800">
                <a:latin typeface="Helvetica" pitchFamily="34" charset="0"/>
              </a:rPr>
              <a:t> is all of the information obtained subsequently, the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conditional probability</a:t>
            </a:r>
            <a:r>
              <a:rPr lang="en-US" sz="2800">
                <a:latin typeface="Helvetica" pitchFamily="34" charset="0"/>
              </a:rPr>
              <a:t> </a:t>
            </a:r>
            <a:r>
              <a:rPr lang="en-US" sz="2800" i="1">
                <a:latin typeface="Helvetica" pitchFamily="34" charset="0"/>
              </a:rPr>
              <a:t>P(h|e)</a:t>
            </a:r>
            <a:r>
              <a:rPr lang="en-US" sz="2800">
                <a:latin typeface="Helvetica" pitchFamily="34" charset="0"/>
              </a:rPr>
              <a:t> of </a:t>
            </a:r>
            <a:r>
              <a:rPr lang="en-US" sz="2800" i="1">
                <a:latin typeface="Helvetica" pitchFamily="34" charset="0"/>
              </a:rPr>
              <a:t>h</a:t>
            </a:r>
            <a:r>
              <a:rPr lang="en-US" sz="2800">
                <a:latin typeface="Helvetica" pitchFamily="34" charset="0"/>
              </a:rPr>
              <a:t> given </a:t>
            </a:r>
            <a:r>
              <a:rPr lang="en-US" sz="2800" i="1">
                <a:latin typeface="Helvetica" pitchFamily="34" charset="0"/>
              </a:rPr>
              <a:t>e</a:t>
            </a:r>
            <a:r>
              <a:rPr lang="en-US" sz="2800">
                <a:latin typeface="Helvetica" pitchFamily="34" charset="0"/>
              </a:rPr>
              <a:t> is the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posterior probability</a:t>
            </a:r>
            <a:r>
              <a:rPr lang="en-US" sz="2800">
                <a:latin typeface="Helvetica" pitchFamily="34" charset="0"/>
              </a:rPr>
              <a:t> of 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14313" y="0"/>
            <a:ext cx="892968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ct val="20000"/>
              </a:spcAft>
            </a:pPr>
            <a:r>
              <a:rPr lang="en-US" sz="3600" b="1">
                <a:solidFill>
                  <a:schemeClr val="accent2"/>
                </a:solidFill>
                <a:latin typeface="Helvetica" pitchFamily="34" charset="0"/>
              </a:rPr>
              <a:t>Conditioning Example</a:t>
            </a:r>
          </a:p>
        </p:txBody>
      </p:sp>
      <p:sp>
        <p:nvSpPr>
          <p:cNvPr id="707587" name="Rectangle 3"/>
          <p:cNvSpPr>
            <a:spLocks noChangeArrowheads="1"/>
          </p:cNvSpPr>
          <p:nvPr/>
        </p:nvSpPr>
        <p:spPr bwMode="auto">
          <a:xfrm>
            <a:off x="228600" y="928688"/>
            <a:ext cx="891540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Prior probability of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having a cavity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Helvetica" pitchFamily="34" charset="0"/>
              </a:rPr>
              <a:t>P(cavity = 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i="1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Should be revised if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you know that there is toothache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Helvetica" pitchFamily="34" charset="0"/>
              </a:rPr>
              <a:t>P(cavity = T | toothache = T)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800" i="1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Helvetica" pitchFamily="34" charset="0"/>
              </a:rPr>
              <a:t>It should be revised again if you were informed that </a:t>
            </a:r>
            <a:r>
              <a:rPr lang="en-US" sz="2800">
                <a:solidFill>
                  <a:schemeClr val="accent2"/>
                </a:solidFill>
                <a:latin typeface="Helvetica" pitchFamily="34" charset="0"/>
              </a:rPr>
              <a:t>the probe did not catch anything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Helvetica" pitchFamily="34" charset="0"/>
              </a:rPr>
              <a:t>P(cavity =T  | toothache = T, catch = F)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i="1">
              <a:solidFill>
                <a:schemeClr val="accent2"/>
              </a:solidFill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Helvetica" pitchFamily="34" charset="0"/>
              </a:rPr>
              <a:t>What about ?</a:t>
            </a:r>
            <a:endParaRPr lang="en-US" sz="3200">
              <a:solidFill>
                <a:schemeClr val="accent2"/>
              </a:solidFill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Helvetica" pitchFamily="34" charset="0"/>
              </a:rPr>
              <a:t>P(cavity = T | sunny = T)</a:t>
            </a:r>
            <a:endParaRPr lang="en-US">
              <a:latin typeface="Helvetic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i="1">
              <a:solidFill>
                <a:schemeClr val="accent2"/>
              </a:solidFill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18060</TotalTime>
  <Words>1297</Words>
  <Application>Microsoft Office PowerPoint</Application>
  <PresentationFormat>On-screen Show (4:3)</PresentationFormat>
  <Paragraphs>363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Default Design</vt:lpstr>
      <vt:lpstr>Equation</vt:lpstr>
      <vt:lpstr>Microsoft Equation 3.0</vt:lpstr>
      <vt:lpstr>Slide 1</vt:lpstr>
      <vt:lpstr>Slide 2</vt:lpstr>
      <vt:lpstr>Recap: Possible World Semantics for Probabilities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Product Rule</vt:lpstr>
      <vt:lpstr>Chain Rule</vt:lpstr>
      <vt:lpstr>Chain Rule: Example</vt:lpstr>
      <vt:lpstr>Slide 17</vt:lpstr>
      <vt:lpstr>Bayes' Rule</vt:lpstr>
      <vt:lpstr>Slide 19</vt:lpstr>
      <vt:lpstr>Marginal Independence: Example</vt:lpstr>
      <vt:lpstr>Learning Goals for today’s class</vt:lpstr>
      <vt:lpstr>Slide 22</vt:lpstr>
      <vt:lpstr>Plan for this week</vt:lpstr>
      <vt:lpstr>Conditional probability  (irrelevant evidence)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546</cp:revision>
  <dcterms:created xsi:type="dcterms:W3CDTF">2000-08-26T02:46:38Z</dcterms:created>
  <dcterms:modified xsi:type="dcterms:W3CDTF">2010-03-19T01:10:26Z</dcterms:modified>
</cp:coreProperties>
</file>