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8" r:id="rId2"/>
    <p:sldId id="470" r:id="rId3"/>
    <p:sldId id="495" r:id="rId4"/>
    <p:sldId id="534" r:id="rId5"/>
    <p:sldId id="535" r:id="rId6"/>
    <p:sldId id="490" r:id="rId7"/>
    <p:sldId id="497" r:id="rId8"/>
    <p:sldId id="498" r:id="rId9"/>
    <p:sldId id="499" r:id="rId10"/>
    <p:sldId id="500" r:id="rId11"/>
    <p:sldId id="503" r:id="rId12"/>
    <p:sldId id="546" r:id="rId13"/>
    <p:sldId id="514" r:id="rId14"/>
    <p:sldId id="547" r:id="rId15"/>
    <p:sldId id="548" r:id="rId16"/>
    <p:sldId id="530" r:id="rId17"/>
    <p:sldId id="532" r:id="rId18"/>
    <p:sldId id="531" r:id="rId19"/>
    <p:sldId id="549" r:id="rId20"/>
    <p:sldId id="543" r:id="rId21"/>
    <p:sldId id="533" r:id="rId22"/>
  </p:sldIdLst>
  <p:sldSz cx="9144000" cy="6858000" type="screen4x3"/>
  <p:notesSz cx="7023100" cy="9309100"/>
  <p:custDataLst>
    <p:tags r:id="rId2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9" autoAdjust="0"/>
    <p:restoredTop sz="81457" autoAdjust="0"/>
  </p:normalViewPr>
  <p:slideViewPr>
    <p:cSldViewPr>
      <p:cViewPr>
        <p:scale>
          <a:sx n="66" d="100"/>
          <a:sy n="66" d="100"/>
        </p:scale>
        <p:origin x="-7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32"/>
        <p:guide pos="221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6" rIns="91714" bIns="4585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6" rIns="91714" bIns="4585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6" rIns="91714" bIns="4585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6" rIns="91714" bIns="4585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2B30F60-EEF2-4D5D-A825-77DD7E3E23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0" tIns="46655" rIns="93310" bIns="46655" numCol="1" anchor="t" anchorCtr="0" compatLnSpc="1">
            <a:prstTxWarp prst="textNoShape">
              <a:avLst/>
            </a:prstTxWarp>
          </a:bodyPr>
          <a:lstStyle>
            <a:lvl1pPr defTabSz="93305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0"/>
            <a:ext cx="30432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0" tIns="46655" rIns="93310" bIns="46655" numCol="1" anchor="t" anchorCtr="0" compatLnSpc="1">
            <a:prstTxWarp prst="textNoShape">
              <a:avLst/>
            </a:prstTxWarp>
          </a:bodyPr>
          <a:lstStyle>
            <a:lvl1pPr algn="r" defTabSz="93305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5863" y="700088"/>
            <a:ext cx="4651375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0" tIns="46655" rIns="93310" bIns="466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963"/>
            <a:ext cx="30432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0" tIns="46655" rIns="93310" bIns="46655" numCol="1" anchor="b" anchorCtr="0" compatLnSpc="1">
            <a:prstTxWarp prst="textNoShape">
              <a:avLst/>
            </a:prstTxWarp>
          </a:bodyPr>
          <a:lstStyle>
            <a:lvl1pPr defTabSz="93305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8843963"/>
            <a:ext cx="30432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0" tIns="46655" rIns="93310" bIns="46655" numCol="1" anchor="b" anchorCtr="0" compatLnSpc="1">
            <a:prstTxWarp prst="textNoShape">
              <a:avLst/>
            </a:prstTxWarp>
          </a:bodyPr>
          <a:lstStyle>
            <a:lvl1pPr algn="r" defTabSz="933056">
              <a:defRPr sz="1200"/>
            </a:lvl1pPr>
          </a:lstStyle>
          <a:p>
            <a:pPr>
              <a:defRPr/>
            </a:pPr>
            <a:fld id="{10A3EE0D-970C-45E3-978F-41C529F25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351FF71A-F900-4700-861F-A3F7DD3282CE}" type="slidenum">
              <a:rPr lang="en-US" smtClean="0"/>
              <a:pPr defTabSz="931863"/>
              <a:t>1</a:t>
            </a:fld>
            <a:endParaRPr lang="en-US" smtClean="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7CF40CEF-E3E5-4039-992A-64ACE5F02EF6}" type="slidenum">
              <a:rPr lang="en-US" smtClean="0"/>
              <a:pPr defTabSz="931863"/>
              <a:t>10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Constraint satisfaction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Use OR AND and NOT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2F97B7AD-7835-4186-8091-CB36EFE30137}" type="slidenum">
              <a:rPr lang="en-US" smtClean="0"/>
              <a:pPr defTabSz="931863"/>
              <a:t>11</a:t>
            </a:fld>
            <a:endParaRPr lang="en-US" smtClean="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22775"/>
            <a:ext cx="5153025" cy="4187825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Example: number the worlds above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7A968107-5DAA-43E2-B566-0019F9E21266}" type="slidenum">
              <a:rPr lang="en-US" smtClean="0"/>
              <a:pPr defTabSz="931863"/>
              <a:t>12</a:t>
            </a:fld>
            <a:endParaRPr lang="en-US" smtClean="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22775"/>
            <a:ext cx="5153025" cy="4187825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Example: number the worlds above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4C16B5CA-519C-4DD6-A28B-8FA38FC07658}" type="slidenum">
              <a:rPr lang="en-US" smtClean="0"/>
              <a:pPr defTabSz="931863"/>
              <a:t>13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22775"/>
            <a:ext cx="5153025" cy="4187825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Inference by enumeration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7CD4D302-FE6C-4225-83BD-24A947C22680}" type="slidenum">
              <a:rPr lang="en-US" smtClean="0"/>
              <a:pPr defTabSz="931863"/>
              <a:t>14</a:t>
            </a:fld>
            <a:endParaRPr lang="en-US" smtClean="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22775"/>
            <a:ext cx="5153025" cy="4187825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Inference by enumeration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065064AE-7E45-47A7-B28E-06E0E13A1E85}" type="slidenum">
              <a:rPr lang="en-US" smtClean="0"/>
              <a:pPr defTabSz="931863"/>
              <a:t>15</a:t>
            </a:fld>
            <a:endParaRPr lang="en-US" smtClean="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22775"/>
            <a:ext cx="5153025" cy="4187825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Inference by enumeration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013C1889-2F04-4A99-BE47-DCAD58DEC3AE}" type="slidenum">
              <a:rPr lang="en-US" smtClean="0"/>
              <a:pPr defTabSz="931863"/>
              <a:t>16</a:t>
            </a:fld>
            <a:endParaRPr lang="en-US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Similarly to Constraint satisfaction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Boolean</a:t>
            </a:r>
            <a:r>
              <a:rPr lang="en-US" smtClean="0"/>
              <a:t> random variables</a:t>
            </a:r>
          </a:p>
          <a:p>
            <a:pPr lvl="1" eaLnBrk="1" hangingPunct="1"/>
            <a:r>
              <a:rPr lang="en-US" smtClean="0"/>
              <a:t>e.g., </a:t>
            </a:r>
            <a:r>
              <a:rPr lang="en-US" i="1" smtClean="0"/>
              <a:t>Cavity</a:t>
            </a:r>
            <a:r>
              <a:rPr lang="en-US" smtClean="0"/>
              <a:t> (do I have a cavity?)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Discrete</a:t>
            </a:r>
            <a:r>
              <a:rPr lang="en-US" smtClean="0"/>
              <a:t> random variables</a:t>
            </a:r>
          </a:p>
          <a:p>
            <a:pPr lvl="1" eaLnBrk="1" hangingPunct="1"/>
            <a:r>
              <a:rPr lang="en-US" smtClean="0"/>
              <a:t>e.g., </a:t>
            </a:r>
            <a:r>
              <a:rPr lang="en-US" i="1" smtClean="0"/>
              <a:t>Weather</a:t>
            </a:r>
            <a:r>
              <a:rPr lang="en-US" smtClean="0"/>
              <a:t> is one of &lt;</a:t>
            </a:r>
            <a:r>
              <a:rPr lang="en-US" i="1" smtClean="0"/>
              <a:t>sunny,rainy,cloudy,snow</a:t>
            </a:r>
            <a:r>
              <a:rPr lang="en-US" smtClean="0"/>
              <a:t>&gt;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869DAE73-3130-421A-83F3-49F0E446F044}" type="slidenum">
              <a:rPr lang="en-US" smtClean="0"/>
              <a:pPr defTabSz="931863"/>
              <a:t>17</a:t>
            </a:fld>
            <a:endParaRPr lang="en-US" smtClean="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5863" y="698500"/>
            <a:ext cx="4651375" cy="3489325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22775"/>
            <a:ext cx="5153025" cy="41894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64E6C0CE-E35D-4A19-B94B-3820D89428FC}" type="slidenum">
              <a:rPr lang="en-US" smtClean="0"/>
              <a:pPr defTabSz="931863"/>
              <a:t>18</a:t>
            </a:fld>
            <a:endParaRPr lang="en-US" smtClean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Similarly to Constraint satisfaction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Boolean</a:t>
            </a:r>
            <a:r>
              <a:rPr lang="en-US" smtClean="0"/>
              <a:t> random variables</a:t>
            </a:r>
          </a:p>
          <a:p>
            <a:pPr lvl="1" eaLnBrk="1" hangingPunct="1"/>
            <a:r>
              <a:rPr lang="en-US" smtClean="0"/>
              <a:t>e.g., </a:t>
            </a:r>
            <a:r>
              <a:rPr lang="en-US" i="1" smtClean="0"/>
              <a:t>Cavity</a:t>
            </a:r>
            <a:r>
              <a:rPr lang="en-US" smtClean="0"/>
              <a:t> (do I have a cavity?)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Discrete</a:t>
            </a:r>
            <a:r>
              <a:rPr lang="en-US" smtClean="0"/>
              <a:t> random variables</a:t>
            </a:r>
          </a:p>
          <a:p>
            <a:pPr lvl="1" eaLnBrk="1" hangingPunct="1"/>
            <a:r>
              <a:rPr lang="en-US" smtClean="0"/>
              <a:t>e.g., </a:t>
            </a:r>
            <a:r>
              <a:rPr lang="en-US" i="1" smtClean="0"/>
              <a:t>Weather</a:t>
            </a:r>
            <a:r>
              <a:rPr lang="en-US" smtClean="0"/>
              <a:t> is one of &lt;</a:t>
            </a:r>
            <a:r>
              <a:rPr lang="en-US" i="1" smtClean="0"/>
              <a:t>sunny,rainy,cloudy,snow</a:t>
            </a:r>
            <a:r>
              <a:rPr lang="en-US" smtClean="0"/>
              <a:t>&gt;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8BCDD3FB-CE25-4830-AB8B-280AE9BB010B}" type="slidenum">
              <a:rPr lang="en-US" smtClean="0"/>
              <a:pPr defTabSz="931863"/>
              <a:t>19</a:t>
            </a:fld>
            <a:endParaRPr lang="en-US" smtClean="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5863" y="698500"/>
            <a:ext cx="4651375" cy="348932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22775"/>
            <a:ext cx="5153025" cy="4189413"/>
          </a:xfrm>
          <a:noFill/>
          <a:ln/>
        </p:spPr>
        <p:txBody>
          <a:bodyPr/>
          <a:lstStyle/>
          <a:p>
            <a:pPr marL="0" lvl="1" eaLnBrk="1" hangingPunct="1"/>
            <a:r>
              <a:rPr lang="en-US" smtClean="0">
                <a:latin typeface="Arial Unicode MS" pitchFamily="34" charset="-128"/>
              </a:rPr>
              <a:t>If you have the probability distribution for n variables. Can you compute their joint?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4CAB5382-EEFA-4690-8A5E-EC96A9B1AF1C}" type="slidenum">
              <a:rPr lang="en-US" smtClean="0"/>
              <a:pPr defTabSz="931863"/>
              <a:t>2</a:t>
            </a:fld>
            <a:endParaRPr lang="en-US" smtClean="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83A4FC6E-2BA7-4C20-919E-6EE324AB21AB}" type="slidenum">
              <a:rPr lang="en-US" smtClean="0"/>
              <a:pPr defTabSz="931863"/>
              <a:t>20</a:t>
            </a:fld>
            <a:endParaRPr lang="en-US" smtClean="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3589F0F7-23FF-4696-B943-D15970E7C2C9}" type="slidenum">
              <a:rPr lang="en-US" smtClean="0"/>
              <a:pPr defTabSz="931863"/>
              <a:t>21</a:t>
            </a:fld>
            <a:endParaRPr lang="en-US" smtClean="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5863" y="698500"/>
            <a:ext cx="4651375" cy="348932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22775"/>
            <a:ext cx="5153025" cy="41894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0F321919-FA06-45EA-A24D-83CA7CCF2CDE}" type="slidenum">
              <a:rPr lang="en-US" smtClean="0"/>
              <a:pPr defTabSz="931863"/>
              <a:t>3</a:t>
            </a:fld>
            <a:endParaRPr lang="en-US" smtClean="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6C37A5A4-78AA-4520-B1D5-142F04D382A4}" type="slidenum">
              <a:rPr lang="en-US" smtClean="0"/>
              <a:pPr defTabSz="931863"/>
              <a:t>4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en-US" smtClean="0"/>
              <a:t>R&amp;R Sys  Representation and reasoning Systems</a:t>
            </a:r>
          </a:p>
          <a:p>
            <a:pPr marL="228600" indent="-228600" eaLnBrk="1" hangingPunct="1"/>
            <a:r>
              <a:rPr lang="en-US" smtClean="0"/>
              <a:t>Each cell is a R&amp;R system</a:t>
            </a:r>
          </a:p>
          <a:p>
            <a:pPr marL="228600" indent="-228600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5EB2B4D7-D0D0-4203-9AC0-63B050BE95A7}" type="slidenum">
              <a:rPr lang="en-US" smtClean="0"/>
              <a:pPr defTabSz="931863"/>
              <a:t>5</a:t>
            </a:fld>
            <a:endParaRPr lang="en-US" smtClean="0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847422A6-7C82-4500-A608-D4B69EE0A140}" type="slidenum">
              <a:rPr lang="en-US" smtClean="0"/>
              <a:pPr defTabSz="931863"/>
              <a:t>6</a:t>
            </a:fld>
            <a:endParaRPr lang="en-US" smtClean="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5CCDF894-960E-4215-8E15-8B258989AB81}" type="slidenum">
              <a:rPr lang="en-US" smtClean="0"/>
              <a:pPr defTabSz="931863"/>
              <a:t>7</a:t>
            </a:fld>
            <a:endParaRPr lang="en-US" smtClean="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Epistemological not ontological</a:t>
            </a:r>
          </a:p>
          <a:p>
            <a:pPr eaLnBrk="1" hangingPunct="1"/>
            <a:r>
              <a:rPr lang="en-US" smtClean="0"/>
              <a:t>Subjective</a:t>
            </a:r>
          </a:p>
          <a:p>
            <a:pPr eaLnBrk="1" hangingPunct="1"/>
            <a:r>
              <a:rPr lang="en-US" smtClean="0"/>
              <a:t>Raining outside… who can look outside the window…..</a:t>
            </a:r>
          </a:p>
          <a:p>
            <a:pPr eaLnBrk="1" hangingPunct="1"/>
            <a:r>
              <a:rPr lang="en-US" smtClean="0"/>
              <a:t>Who can look at who is looking outside the window…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63D16A55-CDFF-4188-ADDF-E4156B53A625}" type="slidenum">
              <a:rPr lang="en-US" smtClean="0"/>
              <a:pPr defTabSz="931863"/>
              <a:t>8</a:t>
            </a:fld>
            <a:endParaRPr lang="en-US" smtClean="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4910C6D3-C156-4126-AC66-D9063F2F3C71}" type="slidenum">
              <a:rPr lang="en-US" smtClean="0"/>
              <a:pPr defTabSz="931863"/>
              <a:t>9</a:t>
            </a:fld>
            <a:endParaRPr lang="en-US" smtClean="0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Similarly to Constraint satisfaction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Boolean</a:t>
            </a:r>
            <a:r>
              <a:rPr lang="en-US" smtClean="0"/>
              <a:t> random variables</a:t>
            </a:r>
          </a:p>
          <a:p>
            <a:pPr lvl="1" eaLnBrk="1" hangingPunct="1"/>
            <a:r>
              <a:rPr lang="en-US" smtClean="0"/>
              <a:t>e.g., </a:t>
            </a:r>
            <a:r>
              <a:rPr lang="en-US" i="1" smtClean="0"/>
              <a:t>Cavity</a:t>
            </a:r>
            <a:r>
              <a:rPr lang="en-US" smtClean="0"/>
              <a:t> (do I have a cavity?)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Discrete</a:t>
            </a:r>
            <a:r>
              <a:rPr lang="en-US" smtClean="0"/>
              <a:t> random variables</a:t>
            </a:r>
          </a:p>
          <a:p>
            <a:pPr lvl="1" eaLnBrk="1" hangingPunct="1"/>
            <a:r>
              <a:rPr lang="en-US" smtClean="0"/>
              <a:t>e.g., </a:t>
            </a:r>
            <a:r>
              <a:rPr lang="en-US" i="1" smtClean="0"/>
              <a:t>Weather</a:t>
            </a:r>
            <a:r>
              <a:rPr lang="en-US" smtClean="0"/>
              <a:t> is one of &lt;</a:t>
            </a:r>
            <a:r>
              <a:rPr lang="en-US" i="1" smtClean="0"/>
              <a:t>sunny,rainy,cloudy,snow</a:t>
            </a:r>
            <a:r>
              <a:rPr lang="en-US" smtClean="0"/>
              <a:t>&gt;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1C378-5927-419E-833F-3F5B6F6A3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CC29DA3-8DD8-4072-9777-ABE80F1AB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01DE8C-03EF-4E86-8B9D-913BEF061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5BDCC3-7965-46F0-A49A-49606D3DA2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5BCCB7E-A21B-419C-AC8E-0C38ADCDF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CEB0B9-5BF6-4C72-B53C-93788B0FC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13F7D4-BE4E-4FE6-BBA1-73826BB60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AF69E-B392-4983-B948-982395CA0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22FECF-D624-4ED4-89EB-BBF7395E7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41CD0D-AC1C-415D-BE9A-CFADB964B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844D1-0118-469D-9E82-882035A82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6DD9F1-B8C8-426F-A135-B05BD3D13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2595AFB1-D733-4EA6-94D6-F96C12852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FBCD075-D954-4AAE-A8DE-D4EBCE0EB9DA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179388" y="1196975"/>
            <a:ext cx="87630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Reasoning under Uncertainty: Intro to Probability 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24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</a:t>
            </a:r>
            <a:r>
              <a:rPr lang="en-US" b="1" i="1" dirty="0" smtClean="0">
                <a:latin typeface="Arial Unicode MS" pitchFamily="34" charset="-128"/>
              </a:rPr>
              <a:t>6.1, 6.1.1)</a:t>
            </a:r>
            <a:endParaRPr lang="en-US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>
                <a:latin typeface="Arial Unicode MS" pitchFamily="34" charset="-128"/>
              </a:rPr>
              <a:t>March, </a:t>
            </a:r>
            <a:r>
              <a:rPr lang="en-US" sz="2400" b="1" dirty="0" smtClean="0">
                <a:latin typeface="Arial Unicode MS" pitchFamily="34" charset="-128"/>
              </a:rPr>
              <a:t>15, 2010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99D6E8B-8F92-4D64-8C29-B98AB6BC2018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Random Variables (cont’)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714625"/>
            <a:ext cx="8458200" cy="785813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Assignment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=</a:t>
            </a:r>
            <a:r>
              <a:rPr lang="en-US" i="1" dirty="0" smtClean="0"/>
              <a:t>x</a:t>
            </a:r>
            <a:r>
              <a:rPr lang="en-US" dirty="0" smtClean="0"/>
              <a:t>  means </a:t>
            </a:r>
            <a:r>
              <a:rPr lang="en-US" i="1" dirty="0" smtClean="0"/>
              <a:t>X</a:t>
            </a:r>
            <a:r>
              <a:rPr lang="en-US" dirty="0" smtClean="0"/>
              <a:t> has value </a:t>
            </a:r>
            <a:r>
              <a:rPr lang="en-US" i="1" dirty="0" smtClean="0"/>
              <a:t>x</a:t>
            </a:r>
          </a:p>
          <a:p>
            <a:pPr eaLnBrk="1" hangingPunct="1">
              <a:buFontTx/>
              <a:buChar char="•"/>
            </a:pPr>
            <a:endParaRPr lang="en-US" i="1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A </a:t>
            </a:r>
            <a:r>
              <a:rPr lang="en-US" dirty="0" smtClean="0">
                <a:solidFill>
                  <a:schemeClr val="accent2"/>
                </a:solidFill>
              </a:rPr>
              <a:t>proposition</a:t>
            </a:r>
            <a:r>
              <a:rPr lang="en-US" dirty="0" smtClean="0"/>
              <a:t> is a Boolean formula made from assignments of values to variables </a:t>
            </a:r>
          </a:p>
          <a:p>
            <a:pPr eaLnBrk="1" hangingPunct="1"/>
            <a:r>
              <a:rPr lang="en-US" dirty="0" smtClean="0"/>
              <a:t>Examples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14313" y="571500"/>
            <a:ext cx="84582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A </a:t>
            </a:r>
            <a:r>
              <a:rPr lang="en-US" dirty="0" err="1">
                <a:latin typeface="Arial Unicode MS" pitchFamily="34" charset="-128"/>
              </a:rPr>
              <a:t>tuple</a:t>
            </a:r>
            <a:r>
              <a:rPr lang="en-US" dirty="0">
                <a:latin typeface="Arial Unicode MS" pitchFamily="34" charset="-128"/>
              </a:rPr>
              <a:t> of random variables &lt;</a:t>
            </a:r>
            <a:r>
              <a:rPr lang="en-US" i="1" dirty="0">
                <a:latin typeface="Arial Unicode MS" pitchFamily="34" charset="-128"/>
                <a:sym typeface="Symbol" pitchFamily="18" charset="2"/>
              </a:rPr>
              <a:t>X</a:t>
            </a:r>
            <a:r>
              <a:rPr lang="en-US" i="1" baseline="-25000" dirty="0">
                <a:latin typeface="Arial Unicode MS" pitchFamily="34" charset="-128"/>
              </a:rPr>
              <a:t>1 </a:t>
            </a:r>
            <a:r>
              <a:rPr lang="en-US" i="1" dirty="0">
                <a:latin typeface="Arial Unicode MS" pitchFamily="34" charset="-128"/>
                <a:sym typeface="Symbol" pitchFamily="18" charset="2"/>
              </a:rPr>
              <a:t>,</a:t>
            </a:r>
            <a:r>
              <a:rPr lang="en-US" i="1" dirty="0">
                <a:latin typeface="Arial Unicode MS" pitchFamily="34" charset="-128"/>
              </a:rPr>
              <a:t>…., </a:t>
            </a:r>
            <a:r>
              <a:rPr lang="en-US" i="1" dirty="0" err="1">
                <a:latin typeface="Arial Unicode MS" pitchFamily="34" charset="-128"/>
                <a:sym typeface="Symbol" pitchFamily="18" charset="2"/>
              </a:rPr>
              <a:t>X</a:t>
            </a:r>
            <a:r>
              <a:rPr lang="en-US" i="1" baseline="-25000" dirty="0" err="1">
                <a:latin typeface="Arial Unicode MS" pitchFamily="34" charset="-128"/>
              </a:rPr>
              <a:t>n</a:t>
            </a:r>
            <a:r>
              <a:rPr lang="en-US" dirty="0">
                <a:latin typeface="Arial Unicode MS" pitchFamily="34" charset="-128"/>
                <a:sym typeface="Symbol" pitchFamily="18" charset="2"/>
              </a:rPr>
              <a:t>&gt; is a </a:t>
            </a:r>
            <a:r>
              <a:rPr lang="en-US" dirty="0">
                <a:solidFill>
                  <a:schemeClr val="accent6"/>
                </a:solidFill>
                <a:latin typeface="Arial Unicode MS" pitchFamily="34" charset="-128"/>
                <a:sym typeface="Symbol" pitchFamily="18" charset="2"/>
              </a:rPr>
              <a:t>complex random variable </a:t>
            </a:r>
            <a:r>
              <a:rPr lang="en-US" dirty="0">
                <a:latin typeface="Arial Unicode MS" pitchFamily="34" charset="-128"/>
                <a:sym typeface="Symbol" pitchFamily="18" charset="2"/>
              </a:rPr>
              <a:t>with domain..</a:t>
            </a:r>
            <a:endParaRPr lang="en-US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1467996-254B-49C1-BC11-367F6EB95A4E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0261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Possible Worlds</a:t>
            </a:r>
          </a:p>
        </p:txBody>
      </p:sp>
      <p:sp>
        <p:nvSpPr>
          <p:cNvPr id="102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213" y="1628775"/>
            <a:ext cx="8713787" cy="2952750"/>
          </a:xfrm>
        </p:spPr>
        <p:txBody>
          <a:bodyPr/>
          <a:lstStyle/>
          <a:p>
            <a:pPr eaLnBrk="1" hangingPunct="1">
              <a:lnSpc>
                <a:spcPct val="3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E.g., if we model only two Boolean variables </a:t>
            </a:r>
            <a:r>
              <a:rPr lang="en-US" sz="2400" i="1" smtClean="0"/>
              <a:t>Cavity</a:t>
            </a:r>
            <a:r>
              <a:rPr lang="en-US" sz="2400" smtClean="0"/>
              <a:t> and </a:t>
            </a:r>
            <a:r>
              <a:rPr lang="en-US" sz="2400" i="1" smtClean="0"/>
              <a:t>Toothache</a:t>
            </a:r>
            <a:r>
              <a:rPr lang="en-US" sz="2400" smtClean="0"/>
              <a:t>, then there are 4 distinct possible worlds: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i="1" smtClean="0"/>
              <a:t>Cavity = T </a:t>
            </a:r>
            <a:r>
              <a:rPr lang="en-US" smtClean="0">
                <a:sym typeface="Symbol" pitchFamily="18" charset="2"/>
              </a:rPr>
              <a:t></a:t>
            </a:r>
            <a:r>
              <a:rPr lang="en-US" i="1" smtClean="0"/>
              <a:t>Toothache = T 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i="1" smtClean="0"/>
              <a:t>Cavity = T </a:t>
            </a:r>
            <a:r>
              <a:rPr lang="en-US" smtClean="0">
                <a:sym typeface="Symbol" pitchFamily="18" charset="2"/>
              </a:rPr>
              <a:t></a:t>
            </a:r>
            <a:r>
              <a:rPr lang="en-US" i="1" smtClean="0"/>
              <a:t> Toothache = F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i="1" smtClean="0"/>
              <a:t>Cavity = F </a:t>
            </a:r>
            <a:r>
              <a:rPr lang="en-US" smtClean="0">
                <a:sym typeface="Symbol" pitchFamily="18" charset="2"/>
              </a:rPr>
              <a:t></a:t>
            </a:r>
            <a:r>
              <a:rPr lang="en-US" i="1" smtClean="0"/>
              <a:t> Toothache = T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i="1" smtClean="0"/>
              <a:t>Cavity = T </a:t>
            </a:r>
            <a:r>
              <a:rPr lang="en-US" smtClean="0">
                <a:sym typeface="Symbol" pitchFamily="18" charset="2"/>
              </a:rPr>
              <a:t></a:t>
            </a:r>
            <a:r>
              <a:rPr lang="en-US" i="1" smtClean="0"/>
              <a:t> Toothache = T</a:t>
            </a:r>
            <a:endParaRPr lang="en-US" sz="2400" i="1" smtClean="0"/>
          </a:p>
          <a:p>
            <a:pPr lvl="2" eaLnBrk="1" hangingPunct="1">
              <a:lnSpc>
                <a:spcPct val="30000"/>
              </a:lnSpc>
              <a:buFont typeface="Wingdings" pitchFamily="2" charset="2"/>
              <a:buNone/>
            </a:pPr>
            <a:endParaRPr lang="en-US" sz="1800" smtClean="0"/>
          </a:p>
        </p:txBody>
      </p:sp>
      <p:sp>
        <p:nvSpPr>
          <p:cNvPr id="10263" name="Rectangle 4"/>
          <p:cNvSpPr>
            <a:spLocks noChangeArrowheads="1"/>
          </p:cNvSpPr>
          <p:nvPr/>
        </p:nvSpPr>
        <p:spPr bwMode="auto">
          <a:xfrm>
            <a:off x="323850" y="620713"/>
            <a:ext cx="84582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A </a:t>
            </a:r>
            <a:r>
              <a:rPr lang="en-US">
                <a:solidFill>
                  <a:schemeClr val="accent2"/>
                </a:solidFill>
                <a:latin typeface="Arial Unicode MS" pitchFamily="34" charset="-128"/>
              </a:rPr>
              <a:t>possible world</a:t>
            </a:r>
            <a:r>
              <a:rPr lang="en-US">
                <a:latin typeface="Arial Unicode MS" pitchFamily="34" charset="-128"/>
              </a:rPr>
              <a:t> specifies an assignment to each random variable</a:t>
            </a:r>
          </a:p>
        </p:txBody>
      </p:sp>
      <p:sp>
        <p:nvSpPr>
          <p:cNvPr id="628741" name="Rectangle 5"/>
          <p:cNvSpPr>
            <a:spLocks noChangeArrowheads="1"/>
          </p:cNvSpPr>
          <p:nvPr/>
        </p:nvSpPr>
        <p:spPr bwMode="auto">
          <a:xfrm>
            <a:off x="179388" y="3933825"/>
            <a:ext cx="8964612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3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1143000" lvl="2" indent="-228600">
              <a:lnSpc>
                <a:spcPct val="3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As usual, </a:t>
            </a:r>
            <a:r>
              <a:rPr lang="en-US" sz="2400">
                <a:latin typeface="Arial Unicode MS" pitchFamily="34" charset="-128"/>
              </a:rPr>
              <a:t>possible worlds are mutually exclusive and exhaustive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628742" name="Rectangle 6"/>
          <p:cNvSpPr>
            <a:spLocks noChangeArrowheads="1"/>
          </p:cNvSpPr>
          <p:nvPr/>
        </p:nvSpPr>
        <p:spPr bwMode="auto">
          <a:xfrm>
            <a:off x="0" y="4797425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20000"/>
              </a:lnSpc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i="1">
                <a:latin typeface="Arial Unicode MS" pitchFamily="34" charset="-128"/>
              </a:rPr>
              <a:t>w</a:t>
            </a:r>
            <a:r>
              <a:rPr lang="el-GR" i="1">
                <a:latin typeface="Arial Unicode MS" pitchFamily="34" charset="-128"/>
                <a:cs typeface="Arial" charset="0"/>
              </a:rPr>
              <a:t>╞</a:t>
            </a:r>
            <a:r>
              <a:rPr lang="en-US" i="1">
                <a:latin typeface="Arial Unicode MS" pitchFamily="34" charset="-128"/>
                <a:cs typeface="Arial" charset="0"/>
              </a:rPr>
              <a:t> X=x </a:t>
            </a:r>
            <a:r>
              <a:rPr lang="en-US">
                <a:latin typeface="Arial Unicode MS" pitchFamily="34" charset="-128"/>
                <a:cs typeface="Arial" charset="0"/>
              </a:rPr>
              <a:t>means variable </a:t>
            </a:r>
            <a:r>
              <a:rPr lang="en-US" i="1">
                <a:latin typeface="Arial Unicode MS" pitchFamily="34" charset="-128"/>
                <a:cs typeface="Arial" charset="0"/>
              </a:rPr>
              <a:t>X</a:t>
            </a:r>
            <a:r>
              <a:rPr lang="en-US">
                <a:latin typeface="Arial Unicode MS" pitchFamily="34" charset="-128"/>
                <a:cs typeface="Arial" charset="0"/>
              </a:rPr>
              <a:t> is assigned value </a:t>
            </a:r>
            <a:r>
              <a:rPr lang="en-US" i="1">
                <a:latin typeface="Arial Unicode MS" pitchFamily="34" charset="-128"/>
                <a:cs typeface="Arial" charset="0"/>
              </a:rPr>
              <a:t>x</a:t>
            </a:r>
            <a:r>
              <a:rPr lang="en-US">
                <a:latin typeface="Arial Unicode MS" pitchFamily="34" charset="-128"/>
                <a:cs typeface="Arial" charset="0"/>
              </a:rPr>
              <a:t> in world </a:t>
            </a:r>
            <a:r>
              <a:rPr lang="en-US" i="1">
                <a:latin typeface="Arial Unicode MS" pitchFamily="34" charset="-128"/>
                <a:cs typeface="Arial" charset="0"/>
              </a:rPr>
              <a:t>w</a:t>
            </a:r>
            <a:r>
              <a:rPr lang="en-US" i="1">
                <a:latin typeface="Arial Unicode MS" pitchFamily="34" charset="-128"/>
              </a:rPr>
              <a:t> </a:t>
            </a:r>
          </a:p>
        </p:txBody>
      </p:sp>
      <p:graphicFrame>
        <p:nvGraphicFramePr>
          <p:cNvPr id="10" name="Group 109"/>
          <p:cNvGraphicFramePr>
            <a:graphicFrameLocks noGrp="1"/>
          </p:cNvGraphicFramePr>
          <p:nvPr/>
        </p:nvGraphicFramePr>
        <p:xfrm>
          <a:off x="5357813" y="2571750"/>
          <a:ext cx="1892667" cy="1589088"/>
        </p:xfrm>
        <a:graphic>
          <a:graphicData uri="http://schemas.openxmlformats.org/drawingml/2006/table">
            <a:tbl>
              <a:tblPr/>
              <a:tblGrid>
                <a:gridCol w="757901"/>
                <a:gridCol w="1134766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</a:t>
                      </a:r>
                      <a:endParaRPr kumimoji="0" lang="en-US" sz="1400" b="0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</a:t>
                      </a:r>
                      <a:endParaRPr kumimoji="0" lang="en-US" sz="14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41" grpId="0"/>
      <p:bldP spid="6287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E53D6E7-2450-4A28-A926-CE0CB04E3BAB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1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Semantics of Probability</a:t>
            </a:r>
          </a:p>
        </p:txBody>
      </p:sp>
      <p:sp>
        <p:nvSpPr>
          <p:cNvPr id="649220" name="Rectangle 4"/>
          <p:cNvSpPr>
            <a:spLocks noChangeArrowheads="1"/>
          </p:cNvSpPr>
          <p:nvPr/>
        </p:nvSpPr>
        <p:spPr bwMode="auto">
          <a:xfrm>
            <a:off x="285750" y="642938"/>
            <a:ext cx="84582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The </a:t>
            </a:r>
            <a:r>
              <a:rPr lang="en-US" dirty="0">
                <a:solidFill>
                  <a:schemeClr val="accent6"/>
                </a:solidFill>
                <a:latin typeface="Arial Unicode MS" pitchFamily="34" charset="-128"/>
              </a:rPr>
              <a:t>belief of being in each possible world </a:t>
            </a:r>
            <a:r>
              <a:rPr lang="en-US" i="1" dirty="0">
                <a:latin typeface="Arial Unicode MS" pitchFamily="34" charset="-128"/>
              </a:rPr>
              <a:t>w</a:t>
            </a:r>
            <a:r>
              <a:rPr lang="en-US" dirty="0">
                <a:latin typeface="Arial Unicode MS" pitchFamily="34" charset="-128"/>
              </a:rPr>
              <a:t> can be expressed as a probability </a:t>
            </a:r>
            <a:r>
              <a:rPr lang="en-US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µ(w)</a:t>
            </a:r>
            <a:r>
              <a:rPr lang="en-US" dirty="0">
                <a:latin typeface="Arial Unicode MS" pitchFamily="34" charset="-128"/>
              </a:rPr>
              <a:t> </a:t>
            </a:r>
          </a:p>
        </p:txBody>
      </p:sp>
      <p:sp>
        <p:nvSpPr>
          <p:cNvPr id="11276" name="Rectangle 8"/>
          <p:cNvSpPr>
            <a:spLocks noChangeArrowheads="1"/>
          </p:cNvSpPr>
          <p:nvPr/>
        </p:nvSpPr>
        <p:spPr bwMode="auto">
          <a:xfrm>
            <a:off x="285750" y="1643063"/>
            <a:ext cx="84582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For sure, I must be in one of them……so</a:t>
            </a:r>
          </a:p>
        </p:txBody>
      </p:sp>
      <p:sp>
        <p:nvSpPr>
          <p:cNvPr id="11277" name="Rectangle 9"/>
          <p:cNvSpPr>
            <a:spLocks noChangeArrowheads="1"/>
          </p:cNvSpPr>
          <p:nvPr/>
        </p:nvSpPr>
        <p:spPr bwMode="auto">
          <a:xfrm>
            <a:off x="2428875" y="2071688"/>
            <a:ext cx="29527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latin typeface="Arial Unicode MS" pitchFamily="34" charset="-128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14313" y="2643188"/>
            <a:ext cx="8929687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i="1" kern="0" dirty="0">
                <a:latin typeface="+mn-lt"/>
                <a:ea typeface="Arial Unicode MS" pitchFamily="34" charset="-128"/>
                <a:cs typeface="Arial Unicode MS" pitchFamily="34" charset="-128"/>
              </a:rPr>
              <a:t>µ(w)</a:t>
            </a:r>
            <a:r>
              <a:rPr lang="en-US" sz="2400" kern="0" dirty="0">
                <a:latin typeface="+mn-lt"/>
              </a:rPr>
              <a:t>  for possible worlds generated by three Boolean variables: </a:t>
            </a:r>
            <a:r>
              <a:rPr lang="en-US" sz="2400" b="1" i="1" kern="0" dirty="0">
                <a:latin typeface="+mn-lt"/>
              </a:rPr>
              <a:t>cavity</a:t>
            </a:r>
            <a:r>
              <a:rPr lang="en-US" sz="2400" i="1" kern="0" dirty="0">
                <a:latin typeface="+mn-lt"/>
              </a:rPr>
              <a:t>, </a:t>
            </a:r>
            <a:r>
              <a:rPr lang="en-US" sz="2400" b="1" i="1" kern="0" dirty="0">
                <a:latin typeface="+mn-lt"/>
              </a:rPr>
              <a:t>toothache</a:t>
            </a:r>
            <a:r>
              <a:rPr lang="en-US" sz="2400" i="1" kern="0" dirty="0">
                <a:latin typeface="+mn-lt"/>
              </a:rPr>
              <a:t>, </a:t>
            </a:r>
            <a:r>
              <a:rPr lang="en-US" sz="2400" b="1" i="1" kern="0" dirty="0">
                <a:latin typeface="+mn-lt"/>
              </a:rPr>
              <a:t>catch</a:t>
            </a:r>
            <a:r>
              <a:rPr lang="en-US" sz="2400" i="1" kern="0" dirty="0">
                <a:latin typeface="+mn-lt"/>
              </a:rPr>
              <a:t>  (the probe caches in the tooth)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lnSpc>
                <a:spcPct val="2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lnSpc>
                <a:spcPct val="2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lnSpc>
                <a:spcPct val="2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lnSpc>
                <a:spcPct val="2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</p:txBody>
      </p:sp>
      <p:graphicFrame>
        <p:nvGraphicFramePr>
          <p:cNvPr id="11" name="Group 80"/>
          <p:cNvGraphicFramePr>
            <a:graphicFrameLocks/>
          </p:cNvGraphicFramePr>
          <p:nvPr/>
        </p:nvGraphicFramePr>
        <p:xfrm>
          <a:off x="1857375" y="3857625"/>
          <a:ext cx="3960813" cy="2834640"/>
        </p:xfrm>
        <a:graphic>
          <a:graphicData uri="http://schemas.openxmlformats.org/drawingml/2006/table">
            <a:tbl>
              <a:tblPr/>
              <a:tblGrid>
                <a:gridCol w="896938"/>
                <a:gridCol w="1228725"/>
                <a:gridCol w="844550"/>
                <a:gridCol w="9906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catch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µ(w)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6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8D72AB9-4093-4A39-9906-4173AA6F2D00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23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Probability of proposition</a:t>
            </a:r>
          </a:p>
        </p:txBody>
      </p:sp>
      <p:sp>
        <p:nvSpPr>
          <p:cNvPr id="123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785813"/>
            <a:ext cx="8458200" cy="109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20000"/>
              </a:lnSpc>
            </a:pPr>
            <a:endParaRPr lang="en-US" sz="2400" smtClean="0"/>
          </a:p>
          <a:p>
            <a:pPr eaLnBrk="1" hangingPunct="1">
              <a:lnSpc>
                <a:spcPct val="20000"/>
              </a:lnSpc>
            </a:pPr>
            <a:endParaRPr lang="en-US" sz="2400" smtClean="0"/>
          </a:p>
          <a:p>
            <a:pPr eaLnBrk="1" hangingPunct="1">
              <a:lnSpc>
                <a:spcPct val="20000"/>
              </a:lnSpc>
            </a:pPr>
            <a:endParaRPr lang="en-US" sz="2400" smtClean="0"/>
          </a:p>
          <a:p>
            <a:pPr eaLnBrk="1" hangingPunct="1">
              <a:lnSpc>
                <a:spcPct val="20000"/>
              </a:lnSpc>
            </a:pPr>
            <a:endParaRPr lang="en-US" sz="2400" smtClean="0"/>
          </a:p>
        </p:txBody>
      </p:sp>
      <p:pic>
        <p:nvPicPr>
          <p:cNvPr id="12314" name="Picture 4" descr="dentist-joi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9588" y="1785938"/>
            <a:ext cx="4824412" cy="191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Group 80"/>
          <p:cNvGraphicFramePr>
            <a:graphicFrameLocks/>
          </p:cNvGraphicFramePr>
          <p:nvPr/>
        </p:nvGraphicFramePr>
        <p:xfrm>
          <a:off x="214313" y="1428750"/>
          <a:ext cx="3960813" cy="2834640"/>
        </p:xfrm>
        <a:graphic>
          <a:graphicData uri="http://schemas.openxmlformats.org/drawingml/2006/table">
            <a:tbl>
              <a:tblPr/>
              <a:tblGrid>
                <a:gridCol w="896938"/>
                <a:gridCol w="1228725"/>
                <a:gridCol w="844550"/>
                <a:gridCol w="9906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</a:t>
                      </a:r>
                      <a:endParaRPr kumimoji="0" lang="en-US" sz="1400" b="0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</a:t>
                      </a:r>
                      <a:endParaRPr kumimoji="0" lang="en-US" sz="14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catch</a:t>
                      </a:r>
                      <a:endParaRPr kumimoji="0" lang="en-US" sz="14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µ(w)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5750" y="4429125"/>
            <a:ext cx="9215438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20000"/>
              </a:lnSpc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kern="0" dirty="0">
                <a:latin typeface="+mn-lt"/>
              </a:rPr>
              <a:t>For any </a:t>
            </a:r>
            <a:r>
              <a:rPr lang="en-US" i="1" kern="0" dirty="0">
                <a:latin typeface="+mn-lt"/>
              </a:rPr>
              <a:t>f</a:t>
            </a:r>
            <a:r>
              <a:rPr lang="en-US" kern="0" dirty="0">
                <a:latin typeface="+mn-lt"/>
              </a:rPr>
              <a:t>, sum the prob. of the worlds where it is true: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 kern="0" dirty="0">
                <a:latin typeface="+mn-lt"/>
                <a:cs typeface="Arial" charset="0"/>
              </a:rPr>
              <a:t>P(</a:t>
            </a:r>
            <a:r>
              <a:rPr lang="en-US" sz="3200" i="1" kern="0" dirty="0">
                <a:latin typeface="+mn-lt"/>
                <a:cs typeface="Arial" charset="0"/>
              </a:rPr>
              <a:t>f </a:t>
            </a:r>
            <a:r>
              <a:rPr lang="en-US" sz="3200" kern="0" dirty="0">
                <a:latin typeface="+mn-lt"/>
                <a:cs typeface="Arial" charset="0"/>
              </a:rPr>
              <a:t>)=</a:t>
            </a:r>
            <a:r>
              <a:rPr lang="el-GR" sz="4000" kern="0" dirty="0">
                <a:latin typeface="+mn-lt"/>
                <a:cs typeface="Arial" charset="0"/>
              </a:rPr>
              <a:t>Σ</a:t>
            </a:r>
            <a:r>
              <a:rPr lang="el-GR" sz="3200" kern="0" dirty="0">
                <a:latin typeface="+mn-lt"/>
                <a:cs typeface="Arial" charset="0"/>
              </a:rPr>
              <a:t> </a:t>
            </a:r>
            <a:r>
              <a:rPr lang="en-US" sz="3200" kern="0" baseline="-25000" dirty="0">
                <a:latin typeface="+mn-lt"/>
                <a:cs typeface="Arial" charset="0"/>
              </a:rPr>
              <a:t>w</a:t>
            </a:r>
            <a:r>
              <a:rPr lang="el-GR" i="1" kern="0" baseline="-25000" dirty="0">
                <a:latin typeface="+mn-lt"/>
                <a:cs typeface="Arial" charset="0"/>
              </a:rPr>
              <a:t>╞ </a:t>
            </a:r>
            <a:r>
              <a:rPr lang="en-US" sz="3200" kern="0" baseline="-25000" dirty="0">
                <a:latin typeface="+mn-lt"/>
                <a:cs typeface="Arial" charset="0"/>
              </a:rPr>
              <a:t>f</a:t>
            </a:r>
            <a:r>
              <a:rPr lang="el-GR" sz="3200" kern="0" dirty="0">
                <a:latin typeface="+mn-lt"/>
                <a:cs typeface="Arial" charset="0"/>
              </a:rPr>
              <a:t> </a:t>
            </a:r>
            <a:r>
              <a:rPr lang="en-US" sz="3200" i="1" kern="0" dirty="0">
                <a:latin typeface="+mn-lt"/>
                <a:ea typeface="Arial Unicode MS" pitchFamily="34" charset="-128"/>
                <a:cs typeface="Arial Unicode MS" pitchFamily="34" charset="-128"/>
              </a:rPr>
              <a:t>µ(w)</a:t>
            </a:r>
            <a:r>
              <a:rPr lang="en-US" sz="3200" kern="0" dirty="0">
                <a:latin typeface="+mn-lt"/>
              </a:rPr>
              <a:t>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 kern="0" dirty="0">
                <a:latin typeface="+mn-lt"/>
              </a:rPr>
              <a:t> 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14313" y="785813"/>
            <a:ext cx="8496300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What is the </a:t>
            </a:r>
            <a:r>
              <a:rPr lang="en-US" b="1">
                <a:solidFill>
                  <a:schemeClr val="accent2"/>
                </a:solidFill>
                <a:latin typeface="Arial Unicode MS" pitchFamily="34" charset="-128"/>
              </a:rPr>
              <a:t>probability of a proposition </a:t>
            </a:r>
            <a:r>
              <a:rPr lang="en-US" b="1" i="1">
                <a:solidFill>
                  <a:schemeClr val="accent2"/>
                </a:solidFill>
                <a:latin typeface="Arial Unicode MS" pitchFamily="34" charset="-128"/>
              </a:rPr>
              <a:t>f</a:t>
            </a:r>
            <a:r>
              <a:rPr lang="en-US" i="1">
                <a:latin typeface="Arial Unicode MS" pitchFamily="34" charset="-128"/>
              </a:rPr>
              <a:t> </a:t>
            </a:r>
            <a:r>
              <a:rPr lang="en-US">
                <a:latin typeface="Arial Unicode MS" pitchFamily="34" charset="-128"/>
              </a:rPr>
              <a:t>?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85750" y="5786438"/>
            <a:ext cx="34290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Ex: P(</a:t>
            </a:r>
            <a:r>
              <a:rPr lang="en-US" sz="2400" i="1" kern="0" dirty="0">
                <a:latin typeface="+mn-lt"/>
              </a:rPr>
              <a:t>toothache = T</a:t>
            </a:r>
            <a:r>
              <a:rPr lang="en-US" sz="2400" kern="0" dirty="0">
                <a:latin typeface="+mn-lt"/>
              </a:rPr>
              <a:t>)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1F79ED9-34BC-49B0-88D4-10C227F43EB7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33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Probability of proposition</a:t>
            </a:r>
          </a:p>
        </p:txBody>
      </p:sp>
      <p:sp>
        <p:nvSpPr>
          <p:cNvPr id="133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785813"/>
            <a:ext cx="8458200" cy="109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20000"/>
              </a:lnSpc>
            </a:pPr>
            <a:endParaRPr lang="en-US" sz="2400" smtClean="0"/>
          </a:p>
          <a:p>
            <a:pPr eaLnBrk="1" hangingPunct="1">
              <a:lnSpc>
                <a:spcPct val="20000"/>
              </a:lnSpc>
            </a:pPr>
            <a:endParaRPr lang="en-US" sz="2400" smtClean="0"/>
          </a:p>
          <a:p>
            <a:pPr eaLnBrk="1" hangingPunct="1">
              <a:lnSpc>
                <a:spcPct val="20000"/>
              </a:lnSpc>
            </a:pPr>
            <a:endParaRPr lang="en-US" sz="2400" smtClean="0"/>
          </a:p>
          <a:p>
            <a:pPr eaLnBrk="1" hangingPunct="1">
              <a:lnSpc>
                <a:spcPct val="20000"/>
              </a:lnSpc>
            </a:pPr>
            <a:endParaRPr lang="en-US" sz="2400" smtClean="0"/>
          </a:p>
        </p:txBody>
      </p:sp>
      <p:pic>
        <p:nvPicPr>
          <p:cNvPr id="13322" name="Picture 4" descr="dentist-joi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9588" y="1643063"/>
            <a:ext cx="4824412" cy="191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Group 80"/>
          <p:cNvGraphicFramePr>
            <a:graphicFrameLocks/>
          </p:cNvGraphicFramePr>
          <p:nvPr/>
        </p:nvGraphicFramePr>
        <p:xfrm>
          <a:off x="214313" y="1285875"/>
          <a:ext cx="3960813" cy="2834640"/>
        </p:xfrm>
        <a:graphic>
          <a:graphicData uri="http://schemas.openxmlformats.org/drawingml/2006/table">
            <a:tbl>
              <a:tblPr/>
              <a:tblGrid>
                <a:gridCol w="896938"/>
                <a:gridCol w="1228725"/>
                <a:gridCol w="844550"/>
                <a:gridCol w="9906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</a:t>
                      </a:r>
                      <a:endParaRPr kumimoji="0" lang="en-US" sz="1400" b="0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</a:t>
                      </a:r>
                      <a:endParaRPr kumimoji="0" lang="en-US" sz="14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catch</a:t>
                      </a:r>
                      <a:endParaRPr kumimoji="0" lang="en-US" sz="14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µ(w)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14313" y="4143375"/>
            <a:ext cx="9215437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2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For any </a:t>
            </a:r>
            <a:r>
              <a:rPr lang="en-US" sz="2400" i="1" kern="0" dirty="0">
                <a:latin typeface="+mn-lt"/>
              </a:rPr>
              <a:t>f</a:t>
            </a:r>
            <a:r>
              <a:rPr lang="en-US" sz="2400" kern="0" dirty="0">
                <a:latin typeface="+mn-lt"/>
              </a:rPr>
              <a:t>, sum the prob. of the worlds where it is true: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kern="0" dirty="0">
                <a:latin typeface="+mn-lt"/>
                <a:cs typeface="Arial" charset="0"/>
              </a:rPr>
              <a:t>P(</a:t>
            </a:r>
            <a:r>
              <a:rPr lang="en-US" i="1" kern="0" dirty="0">
                <a:latin typeface="+mn-lt"/>
                <a:cs typeface="Arial" charset="0"/>
              </a:rPr>
              <a:t>f </a:t>
            </a:r>
            <a:r>
              <a:rPr lang="en-US" kern="0" dirty="0">
                <a:latin typeface="+mn-lt"/>
                <a:cs typeface="Arial" charset="0"/>
              </a:rPr>
              <a:t>)=</a:t>
            </a:r>
            <a:r>
              <a:rPr lang="el-GR" sz="3600" kern="0" dirty="0">
                <a:latin typeface="+mn-lt"/>
                <a:cs typeface="Arial" charset="0"/>
              </a:rPr>
              <a:t>Σ</a:t>
            </a:r>
            <a:r>
              <a:rPr lang="el-GR" kern="0" dirty="0">
                <a:latin typeface="+mn-lt"/>
                <a:cs typeface="Arial" charset="0"/>
              </a:rPr>
              <a:t> </a:t>
            </a:r>
            <a:r>
              <a:rPr lang="en-US" kern="0" baseline="-25000" dirty="0">
                <a:latin typeface="+mn-lt"/>
                <a:cs typeface="Arial" charset="0"/>
              </a:rPr>
              <a:t>w</a:t>
            </a:r>
            <a:r>
              <a:rPr lang="el-GR" sz="2400" i="1" kern="0" baseline="-25000" dirty="0">
                <a:latin typeface="+mn-lt"/>
                <a:cs typeface="Arial" charset="0"/>
              </a:rPr>
              <a:t>╞ </a:t>
            </a:r>
            <a:r>
              <a:rPr lang="en-US" kern="0" baseline="-25000" dirty="0">
                <a:latin typeface="+mn-lt"/>
                <a:cs typeface="Arial" charset="0"/>
              </a:rPr>
              <a:t>f</a:t>
            </a:r>
            <a:r>
              <a:rPr lang="el-GR" kern="0" dirty="0">
                <a:latin typeface="+mn-lt"/>
                <a:cs typeface="Arial" charset="0"/>
              </a:rPr>
              <a:t> </a:t>
            </a:r>
            <a:r>
              <a:rPr lang="en-US" i="1" kern="0" dirty="0">
                <a:latin typeface="+mn-lt"/>
                <a:ea typeface="Arial Unicode MS" pitchFamily="34" charset="-128"/>
                <a:cs typeface="Arial Unicode MS" pitchFamily="34" charset="-128"/>
              </a:rPr>
              <a:t>µ(w)</a:t>
            </a:r>
            <a:r>
              <a:rPr lang="en-US" kern="0" dirty="0">
                <a:latin typeface="+mn-lt"/>
              </a:rPr>
              <a:t>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kern="0" dirty="0">
                <a:latin typeface="+mn-lt"/>
              </a:rPr>
              <a:t> 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14313" y="785813"/>
            <a:ext cx="8496300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What is the </a:t>
            </a:r>
            <a:r>
              <a:rPr lang="en-US" b="1">
                <a:solidFill>
                  <a:schemeClr val="accent2"/>
                </a:solidFill>
                <a:latin typeface="Arial Unicode MS" pitchFamily="34" charset="-128"/>
              </a:rPr>
              <a:t>probability of a proposition </a:t>
            </a:r>
            <a:r>
              <a:rPr lang="en-US" b="1" i="1">
                <a:solidFill>
                  <a:schemeClr val="accent2"/>
                </a:solidFill>
                <a:latin typeface="Arial Unicode MS" pitchFamily="34" charset="-128"/>
              </a:rPr>
              <a:t>f</a:t>
            </a:r>
            <a:r>
              <a:rPr lang="en-US" i="1">
                <a:latin typeface="Arial Unicode MS" pitchFamily="34" charset="-128"/>
              </a:rPr>
              <a:t> </a:t>
            </a:r>
            <a:r>
              <a:rPr lang="en-US">
                <a:latin typeface="Arial Unicode MS" pitchFamily="34" charset="-128"/>
              </a:rPr>
              <a:t>?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85750" y="5429250"/>
            <a:ext cx="850106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+mn-lt"/>
              </a:rPr>
              <a:t>P(cavity=T and toothache=F) 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99EFF3B-1EE4-493A-B3D1-BD1ABB61AE6B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4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Probability of proposition</a:t>
            </a:r>
          </a:p>
        </p:txBody>
      </p:sp>
      <p:sp>
        <p:nvSpPr>
          <p:cNvPr id="143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785813"/>
            <a:ext cx="8458200" cy="109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20000"/>
              </a:lnSpc>
            </a:pPr>
            <a:endParaRPr lang="en-US" sz="2400" smtClean="0"/>
          </a:p>
          <a:p>
            <a:pPr eaLnBrk="1" hangingPunct="1">
              <a:lnSpc>
                <a:spcPct val="20000"/>
              </a:lnSpc>
            </a:pPr>
            <a:endParaRPr lang="en-US" sz="2400" smtClean="0"/>
          </a:p>
          <a:p>
            <a:pPr eaLnBrk="1" hangingPunct="1">
              <a:lnSpc>
                <a:spcPct val="20000"/>
              </a:lnSpc>
            </a:pPr>
            <a:endParaRPr lang="en-US" sz="2400" smtClean="0"/>
          </a:p>
          <a:p>
            <a:pPr eaLnBrk="1" hangingPunct="1">
              <a:lnSpc>
                <a:spcPct val="20000"/>
              </a:lnSpc>
            </a:pPr>
            <a:endParaRPr lang="en-US" sz="2400" smtClean="0"/>
          </a:p>
        </p:txBody>
      </p:sp>
      <p:pic>
        <p:nvPicPr>
          <p:cNvPr id="14351" name="Picture 4" descr="dentist-joi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9588" y="1643063"/>
            <a:ext cx="4824412" cy="191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Group 80"/>
          <p:cNvGraphicFramePr>
            <a:graphicFrameLocks/>
          </p:cNvGraphicFramePr>
          <p:nvPr/>
        </p:nvGraphicFramePr>
        <p:xfrm>
          <a:off x="214313" y="1285875"/>
          <a:ext cx="3960813" cy="2834640"/>
        </p:xfrm>
        <a:graphic>
          <a:graphicData uri="http://schemas.openxmlformats.org/drawingml/2006/table">
            <a:tbl>
              <a:tblPr/>
              <a:tblGrid>
                <a:gridCol w="896938"/>
                <a:gridCol w="1228725"/>
                <a:gridCol w="844550"/>
                <a:gridCol w="9906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</a:t>
                      </a:r>
                      <a:endParaRPr kumimoji="0" lang="en-US" sz="1400" b="0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</a:t>
                      </a:r>
                      <a:endParaRPr kumimoji="0" lang="en-US" sz="14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catch</a:t>
                      </a:r>
                      <a:endParaRPr kumimoji="0" lang="en-US" sz="14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µ(w)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14313" y="4143375"/>
            <a:ext cx="9215437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2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For any </a:t>
            </a:r>
            <a:r>
              <a:rPr lang="en-US" sz="2400" i="1" kern="0" dirty="0">
                <a:latin typeface="+mn-lt"/>
              </a:rPr>
              <a:t>f</a:t>
            </a:r>
            <a:r>
              <a:rPr lang="en-US" sz="2400" kern="0" dirty="0">
                <a:latin typeface="+mn-lt"/>
              </a:rPr>
              <a:t>, sum the prob. of the worlds where it is true: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kern="0" dirty="0">
                <a:latin typeface="+mn-lt"/>
                <a:cs typeface="Arial" charset="0"/>
              </a:rPr>
              <a:t>P(</a:t>
            </a:r>
            <a:r>
              <a:rPr lang="en-US" i="1" kern="0" dirty="0">
                <a:latin typeface="+mn-lt"/>
                <a:cs typeface="Arial" charset="0"/>
              </a:rPr>
              <a:t>f </a:t>
            </a:r>
            <a:r>
              <a:rPr lang="en-US" kern="0" dirty="0">
                <a:latin typeface="+mn-lt"/>
                <a:cs typeface="Arial" charset="0"/>
              </a:rPr>
              <a:t>)=</a:t>
            </a:r>
            <a:r>
              <a:rPr lang="el-GR" sz="3600" kern="0" dirty="0">
                <a:latin typeface="+mn-lt"/>
                <a:cs typeface="Arial" charset="0"/>
              </a:rPr>
              <a:t>Σ</a:t>
            </a:r>
            <a:r>
              <a:rPr lang="el-GR" kern="0" dirty="0">
                <a:latin typeface="+mn-lt"/>
                <a:cs typeface="Arial" charset="0"/>
              </a:rPr>
              <a:t> </a:t>
            </a:r>
            <a:r>
              <a:rPr lang="en-US" kern="0" baseline="-25000" dirty="0">
                <a:latin typeface="+mn-lt"/>
                <a:cs typeface="Arial" charset="0"/>
              </a:rPr>
              <a:t>w</a:t>
            </a:r>
            <a:r>
              <a:rPr lang="el-GR" sz="2400" i="1" kern="0" baseline="-25000" dirty="0">
                <a:latin typeface="+mn-lt"/>
                <a:cs typeface="Arial" charset="0"/>
              </a:rPr>
              <a:t>╞ </a:t>
            </a:r>
            <a:r>
              <a:rPr lang="en-US" kern="0" baseline="-25000" dirty="0">
                <a:latin typeface="+mn-lt"/>
                <a:cs typeface="Arial" charset="0"/>
              </a:rPr>
              <a:t>f</a:t>
            </a:r>
            <a:r>
              <a:rPr lang="el-GR" kern="0" dirty="0">
                <a:latin typeface="+mn-lt"/>
                <a:cs typeface="Arial" charset="0"/>
              </a:rPr>
              <a:t> </a:t>
            </a:r>
            <a:r>
              <a:rPr lang="en-US" i="1" kern="0" dirty="0">
                <a:latin typeface="+mn-lt"/>
                <a:ea typeface="Arial Unicode MS" pitchFamily="34" charset="-128"/>
                <a:cs typeface="Arial Unicode MS" pitchFamily="34" charset="-128"/>
              </a:rPr>
              <a:t>µ(w)</a:t>
            </a:r>
            <a:r>
              <a:rPr lang="en-US" kern="0" dirty="0">
                <a:latin typeface="+mn-lt"/>
              </a:rPr>
              <a:t>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kern="0" dirty="0">
                <a:latin typeface="+mn-lt"/>
              </a:rPr>
              <a:t> 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14313" y="785813"/>
            <a:ext cx="8496300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What is the </a:t>
            </a:r>
            <a:r>
              <a:rPr lang="en-US" b="1">
                <a:solidFill>
                  <a:schemeClr val="accent2"/>
                </a:solidFill>
                <a:latin typeface="Arial Unicode MS" pitchFamily="34" charset="-128"/>
              </a:rPr>
              <a:t>probability of a proposition </a:t>
            </a:r>
            <a:r>
              <a:rPr lang="en-US" b="1" i="1">
                <a:solidFill>
                  <a:schemeClr val="accent2"/>
                </a:solidFill>
                <a:latin typeface="Arial Unicode MS" pitchFamily="34" charset="-128"/>
              </a:rPr>
              <a:t>f</a:t>
            </a:r>
            <a:r>
              <a:rPr lang="en-US" i="1">
                <a:latin typeface="Arial Unicode MS" pitchFamily="34" charset="-128"/>
              </a:rPr>
              <a:t> </a:t>
            </a:r>
            <a:r>
              <a:rPr lang="en-US">
                <a:latin typeface="Arial Unicode MS" pitchFamily="34" charset="-128"/>
              </a:rPr>
              <a:t>?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85750" y="5429250"/>
            <a:ext cx="850106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+mn-lt"/>
              </a:rPr>
              <a:t>P(cavity or </a:t>
            </a:r>
            <a:r>
              <a:rPr lang="en-US" sz="2400" i="1" dirty="0">
                <a:latin typeface="+mn-lt"/>
              </a:rPr>
              <a:t>toothache</a:t>
            </a:r>
            <a:r>
              <a:rPr lang="en-US" sz="2400" dirty="0">
                <a:latin typeface="+mn-lt"/>
              </a:rPr>
              <a:t>) = 0.108 + 0.012 + 0.016 + 0.064 + 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+mn-lt"/>
              </a:rPr>
              <a:t>                                            + 0.072+0.08 = 0.28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EB6F00F-BAB2-40E7-A14D-8A8D41E2990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5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Probability Distributions</a:t>
            </a:r>
          </a:p>
        </p:txBody>
      </p:sp>
      <p:sp>
        <p:nvSpPr>
          <p:cNvPr id="15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58200" cy="1662112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A </a:t>
            </a:r>
            <a:r>
              <a:rPr lang="en-US" dirty="0" smtClean="0">
                <a:solidFill>
                  <a:schemeClr val="accent6"/>
                </a:solidFill>
              </a:rPr>
              <a:t>probability distribution </a:t>
            </a:r>
            <a:r>
              <a:rPr lang="en-US" b="1" dirty="0" smtClean="0"/>
              <a:t>P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/>
                </a:solidFill>
              </a:rPr>
              <a:t>on a random variable </a:t>
            </a:r>
            <a:r>
              <a:rPr lang="en-US" b="1" dirty="0" smtClean="0"/>
              <a:t>X</a:t>
            </a:r>
            <a:r>
              <a:rPr lang="en-US" dirty="0" smtClean="0"/>
              <a:t> is a function </a:t>
            </a:r>
            <a:r>
              <a:rPr lang="en-US" i="1" dirty="0" err="1" smtClean="0">
                <a:latin typeface="Times New Roman" pitchFamily="18" charset="0"/>
              </a:rPr>
              <a:t>dom</a:t>
            </a:r>
            <a:r>
              <a:rPr lang="en-US" i="1" dirty="0" smtClean="0">
                <a:latin typeface="Times New Roman" pitchFamily="18" charset="0"/>
              </a:rPr>
              <a:t>(X) - &gt;  [0,1]</a:t>
            </a:r>
            <a:r>
              <a:rPr lang="en-US" dirty="0" smtClean="0"/>
              <a:t> such that</a:t>
            </a:r>
          </a:p>
          <a:p>
            <a:pPr eaLnBrk="1" hangingPunct="1"/>
            <a:r>
              <a:rPr lang="en-US" dirty="0" smtClean="0"/>
              <a:t>			</a:t>
            </a:r>
            <a:r>
              <a:rPr lang="en-US" i="1" dirty="0" smtClean="0">
                <a:latin typeface="Times New Roman" pitchFamily="18" charset="0"/>
              </a:rPr>
              <a:t>x -&gt; P(X=x)</a:t>
            </a:r>
          </a:p>
        </p:txBody>
      </p:sp>
      <p:pic>
        <p:nvPicPr>
          <p:cNvPr id="15374" name="Picture 5" descr="dentist-joi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143375"/>
            <a:ext cx="4464050" cy="177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Group 80"/>
          <p:cNvGraphicFramePr>
            <a:graphicFrameLocks/>
          </p:cNvGraphicFramePr>
          <p:nvPr/>
        </p:nvGraphicFramePr>
        <p:xfrm>
          <a:off x="5183188" y="3500438"/>
          <a:ext cx="3960813" cy="2834640"/>
        </p:xfrm>
        <a:graphic>
          <a:graphicData uri="http://schemas.openxmlformats.org/drawingml/2006/table">
            <a:tbl>
              <a:tblPr/>
              <a:tblGrid>
                <a:gridCol w="896938"/>
                <a:gridCol w="1228725"/>
                <a:gridCol w="844550"/>
                <a:gridCol w="9906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</a:t>
                      </a:r>
                      <a:endParaRPr kumimoji="0" lang="en-US" sz="1400" b="0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</a:t>
                      </a:r>
                      <a:endParaRPr kumimoji="0" lang="en-US" sz="14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catch</a:t>
                      </a:r>
                      <a:endParaRPr kumimoji="0" lang="en-US" sz="14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µ(w)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28596" y="2643182"/>
            <a:ext cx="178595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cavity?</a:t>
            </a:r>
            <a:endParaRPr kumimoji="0" lang="en-US" sz="28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ABA27CB-21C1-4A26-B1A1-A602E5666BD0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6436" name="Rectangle 2"/>
          <p:cNvSpPr>
            <a:spLocks noChangeArrowheads="1"/>
          </p:cNvSpPr>
          <p:nvPr/>
        </p:nvSpPr>
        <p:spPr bwMode="auto">
          <a:xfrm>
            <a:off x="214313" y="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>
                <a:solidFill>
                  <a:schemeClr val="accent2"/>
                </a:solidFill>
                <a:latin typeface="Arial Unicode MS" pitchFamily="34" charset="-128"/>
              </a:rPr>
              <a:t>Probability distribution (non binary)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14313" y="928688"/>
            <a:ext cx="8458200" cy="1662112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</a:rPr>
              <a:t>A probability distribution P on a random variable X is a function </a:t>
            </a:r>
            <a:r>
              <a:rPr lang="en-US" i="1" kern="0" dirty="0" err="1"/>
              <a:t>dom</a:t>
            </a:r>
            <a:r>
              <a:rPr lang="en-US" i="1" kern="0" dirty="0"/>
              <a:t>(X) - &gt;  [0,1]</a:t>
            </a:r>
            <a:r>
              <a:rPr lang="en-US" kern="0" dirty="0">
                <a:latin typeface="+mn-lt"/>
              </a:rPr>
              <a:t> such that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kern="0" dirty="0">
                <a:latin typeface="+mn-lt"/>
              </a:rPr>
              <a:t>			</a:t>
            </a:r>
            <a:r>
              <a:rPr lang="en-US" i="1" kern="0" dirty="0"/>
              <a:t>x -&gt; P(X=x)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357438"/>
            <a:ext cx="8458200" cy="500062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</a:rPr>
              <a:t>Number of people in this room at this time</a:t>
            </a:r>
            <a:endParaRPr lang="en-US" i="1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B0588FF-3008-48B4-A265-06C63166542D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74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Joint Probability Distributions</a:t>
            </a:r>
          </a:p>
        </p:txBody>
      </p:sp>
      <p:sp>
        <p:nvSpPr>
          <p:cNvPr id="17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458200" cy="2592388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When we have multiple random variables, their </a:t>
            </a:r>
            <a:r>
              <a:rPr lang="en-US" dirty="0" smtClean="0">
                <a:solidFill>
                  <a:schemeClr val="accent6"/>
                </a:solidFill>
              </a:rPr>
              <a:t>joint distribution </a:t>
            </a:r>
            <a:r>
              <a:rPr lang="en-US" dirty="0" smtClean="0"/>
              <a:t>is a probability distribution over the variable Cartesian product </a:t>
            </a:r>
          </a:p>
          <a:p>
            <a:pPr lvl="1" eaLnBrk="1" hangingPunct="1"/>
            <a:r>
              <a:rPr lang="en-US" dirty="0" smtClean="0"/>
              <a:t>E.g., P(&lt;</a:t>
            </a:r>
            <a:r>
              <a:rPr lang="en-US" i="1" dirty="0" smtClean="0">
                <a:sym typeface="Symbol" pitchFamily="18" charset="2"/>
              </a:rPr>
              <a:t>X</a:t>
            </a:r>
            <a:r>
              <a:rPr lang="en-US" i="1" baseline="-25000" dirty="0" smtClean="0"/>
              <a:t>1 </a:t>
            </a:r>
            <a:r>
              <a:rPr lang="en-US" i="1" dirty="0" smtClean="0">
                <a:sym typeface="Symbol" pitchFamily="18" charset="2"/>
              </a:rPr>
              <a:t>,</a:t>
            </a:r>
            <a:r>
              <a:rPr lang="en-US" i="1" dirty="0" smtClean="0"/>
              <a:t>…., </a:t>
            </a:r>
            <a:r>
              <a:rPr lang="en-US" i="1" dirty="0" err="1" smtClean="0">
                <a:sym typeface="Symbol" pitchFamily="18" charset="2"/>
              </a:rPr>
              <a:t>X</a:t>
            </a:r>
            <a:r>
              <a:rPr lang="en-US" i="1" baseline="-25000" dirty="0" err="1" smtClean="0"/>
              <a:t>n</a:t>
            </a:r>
            <a:r>
              <a:rPr lang="en-US" dirty="0" smtClean="0">
                <a:sym typeface="Symbol" pitchFamily="18" charset="2"/>
              </a:rPr>
              <a:t>&gt; 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/>
              <a:t>Think of a joint distribution over </a:t>
            </a:r>
            <a:r>
              <a:rPr lang="en-US" i="1" dirty="0" smtClean="0">
                <a:latin typeface="Times New Roman" pitchFamily="18" charset="0"/>
              </a:rPr>
              <a:t>n</a:t>
            </a:r>
            <a:r>
              <a:rPr lang="en-US" dirty="0" smtClean="0"/>
              <a:t> variables as an n-dimensional table</a:t>
            </a:r>
          </a:p>
          <a:p>
            <a:pPr lvl="1" eaLnBrk="1" hangingPunct="1"/>
            <a:r>
              <a:rPr lang="en-US" dirty="0" smtClean="0"/>
              <a:t>Each entry, indexed by 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smtClean="0">
                <a:latin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</a:rPr>
              <a:t> </a:t>
            </a:r>
            <a:r>
              <a:rPr lang="en-US" i="1" baseline="-25000" dirty="0" smtClean="0">
                <a:latin typeface="Times New Roman" pitchFamily="18" charset="0"/>
              </a:rPr>
              <a:t>= 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smtClean="0">
                <a:latin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,</a:t>
            </a:r>
            <a:r>
              <a:rPr lang="en-US" i="1" dirty="0" smtClean="0">
                <a:latin typeface="Times New Roman" pitchFamily="18" charset="0"/>
              </a:rPr>
              <a:t>…., </a:t>
            </a:r>
            <a:r>
              <a:rPr lang="en-US" i="1" dirty="0" err="1" smtClean="0">
                <a:latin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 smtClean="0">
                <a:latin typeface="Times New Roman" pitchFamily="18" charset="0"/>
              </a:rPr>
              <a:t>n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= </a:t>
            </a:r>
            <a:r>
              <a:rPr lang="en-US" i="1" dirty="0" err="1" smtClean="0">
                <a:latin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 smtClean="0">
                <a:latin typeface="Times New Roman" pitchFamily="18" charset="0"/>
              </a:rPr>
              <a:t>n</a:t>
            </a:r>
            <a:r>
              <a:rPr lang="en-US" dirty="0" smtClean="0">
                <a:sym typeface="Symbol" pitchFamily="18" charset="2"/>
              </a:rPr>
              <a:t>  corresponds to  </a:t>
            </a:r>
            <a:r>
              <a:rPr lang="en-US" i="1" dirty="0" smtClean="0">
                <a:latin typeface="Times New Roman" pitchFamily="18" charset="0"/>
              </a:rPr>
              <a:t>P(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smtClean="0">
                <a:latin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</a:rPr>
              <a:t> </a:t>
            </a:r>
            <a:r>
              <a:rPr lang="en-US" i="1" baseline="-25000" dirty="0" smtClean="0">
                <a:latin typeface="Times New Roman" pitchFamily="18" charset="0"/>
              </a:rPr>
              <a:t>= 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smtClean="0">
                <a:latin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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i="1" dirty="0" smtClean="0">
                <a:latin typeface="Times New Roman" pitchFamily="18" charset="0"/>
              </a:rPr>
              <a:t>…. </a:t>
            </a:r>
            <a:r>
              <a:rPr lang="en-US" dirty="0" smtClean="0">
                <a:sym typeface="Symbol" pitchFamily="18" charset="2"/>
              </a:rPr>
              <a:t></a:t>
            </a:r>
            <a:r>
              <a:rPr lang="en-US" i="1" dirty="0" smtClean="0">
                <a:latin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 smtClean="0">
                <a:latin typeface="Times New Roman" pitchFamily="18" charset="0"/>
              </a:rPr>
              <a:t>n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= </a:t>
            </a:r>
            <a:r>
              <a:rPr lang="en-US" i="1" dirty="0" err="1" smtClean="0">
                <a:latin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 smtClean="0">
                <a:latin typeface="Times New Roman" pitchFamily="18" charset="0"/>
              </a:rPr>
              <a:t>n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i="1" dirty="0" smtClean="0">
                <a:latin typeface="Times New Roman" pitchFamily="18" charset="0"/>
              </a:rPr>
              <a:t>)</a:t>
            </a:r>
          </a:p>
          <a:p>
            <a:pPr lvl="1" eaLnBrk="1" hangingPunct="1"/>
            <a:r>
              <a:rPr lang="en-US" dirty="0" smtClean="0"/>
              <a:t>The sum of entries across the whole table is 1</a:t>
            </a:r>
          </a:p>
        </p:txBody>
      </p:sp>
      <p:pic>
        <p:nvPicPr>
          <p:cNvPr id="686084" name="Picture 4" descr="dentist-joi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4714884"/>
            <a:ext cx="4824412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0A896E-62F6-40F8-A570-7094919F1047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8455" name="Rectangle 2"/>
          <p:cNvSpPr>
            <a:spLocks noChangeArrowheads="1"/>
          </p:cNvSpPr>
          <p:nvPr/>
        </p:nvSpPr>
        <p:spPr bwMode="auto">
          <a:xfrm>
            <a:off x="214313" y="26035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>
                <a:solidFill>
                  <a:schemeClr val="accent2"/>
                </a:solidFill>
                <a:latin typeface="Arial Unicode MS" pitchFamily="34" charset="-128"/>
              </a:rPr>
              <a:t>Question</a:t>
            </a:r>
          </a:p>
        </p:txBody>
      </p:sp>
      <p:sp>
        <p:nvSpPr>
          <p:cNvPr id="18456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dirty="0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If you have the joint of n variables. Can you compute the probability distribution for each variable?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dirty="0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dirty="0">
              <a:latin typeface="Arial Unicode MS" pitchFamily="34" charset="-128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</a:pPr>
            <a:endParaRPr lang="en-US" sz="32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24E65D7-A867-4FEE-AB59-1168FA841273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05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" y="285750"/>
            <a:ext cx="9124950" cy="919163"/>
          </a:xfrm>
        </p:spPr>
        <p:txBody>
          <a:bodyPr/>
          <a:lstStyle/>
          <a:p>
            <a:pPr eaLnBrk="1" hangingPunct="1"/>
            <a:r>
              <a:rPr lang="en-US" sz="4000" smtClean="0"/>
              <a:t>To complete your Learning about Logics</a:t>
            </a:r>
          </a:p>
        </p:txBody>
      </p:sp>
      <p:sp>
        <p:nvSpPr>
          <p:cNvPr id="20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571612"/>
            <a:ext cx="8458200" cy="4429125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Review textbook and inked slides</a:t>
            </a:r>
          </a:p>
          <a:p>
            <a:pPr eaLnBrk="1" hangingPunct="1"/>
            <a:r>
              <a:rPr lang="en-US" sz="3200" b="1" dirty="0" smtClean="0"/>
              <a:t>Practice </a:t>
            </a:r>
            <a:r>
              <a:rPr lang="en-US" sz="3200" b="1" dirty="0" smtClean="0"/>
              <a:t>Exercises on Vista</a:t>
            </a:r>
            <a:endParaRPr lang="en-US" sz="3200" b="1" dirty="0" smtClean="0"/>
          </a:p>
          <a:p>
            <a:pPr eaLnBrk="1" hangingPunct="1"/>
            <a:r>
              <a:rPr lang="en-US" sz="3200" b="1" dirty="0" smtClean="0"/>
              <a:t>Assignment 3</a:t>
            </a:r>
            <a:r>
              <a:rPr lang="en-US" sz="3200" dirty="0" smtClean="0"/>
              <a:t> </a:t>
            </a:r>
          </a:p>
          <a:p>
            <a:pPr eaLnBrk="1" hangingPunct="1">
              <a:buFontTx/>
              <a:buChar char="•"/>
            </a:pPr>
            <a:r>
              <a:rPr lang="en-US" sz="2400" dirty="0" smtClean="0"/>
              <a:t>It will be out on Wed. It is due on the </a:t>
            </a:r>
            <a:r>
              <a:rPr lang="en-US" sz="2400" dirty="0" smtClean="0"/>
              <a:t>29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. </a:t>
            </a:r>
            <a:r>
              <a:rPr lang="en-US" sz="2400" dirty="0" smtClean="0"/>
              <a:t>Make sure you start working on it soon.</a:t>
            </a:r>
          </a:p>
          <a:p>
            <a:pPr eaLnBrk="1" hangingPunct="1">
              <a:buFontTx/>
              <a:buChar char="•"/>
            </a:pPr>
            <a:r>
              <a:rPr lang="en-US" sz="2400" dirty="0" smtClean="0"/>
              <a:t>One question requires you to use </a:t>
            </a:r>
            <a:r>
              <a:rPr lang="en-US" sz="2400" dirty="0" err="1" smtClean="0"/>
              <a:t>Datalog</a:t>
            </a:r>
            <a:r>
              <a:rPr lang="en-US" sz="2400" dirty="0" smtClean="0"/>
              <a:t> (with </a:t>
            </a:r>
            <a:r>
              <a:rPr lang="en-US" sz="2400" dirty="0" err="1" smtClean="0"/>
              <a:t>TopDown</a:t>
            </a:r>
            <a:r>
              <a:rPr lang="en-US" sz="2400" dirty="0" smtClean="0"/>
              <a:t> proof) in the </a:t>
            </a:r>
            <a:r>
              <a:rPr lang="en-US" sz="2400" dirty="0" err="1" smtClean="0"/>
              <a:t>AIspace</a:t>
            </a:r>
            <a:r>
              <a:rPr lang="en-US" sz="2400" dirty="0" smtClean="0"/>
              <a:t>. </a:t>
            </a:r>
          </a:p>
          <a:p>
            <a:pPr eaLnBrk="1" hangingPunct="1">
              <a:buFontTx/>
              <a:buChar char="•"/>
            </a:pPr>
            <a:r>
              <a:rPr lang="en-US" sz="2400" dirty="0" smtClean="0"/>
              <a:t>To become familiar with this applet download and play with the simple examples we saw in class (available at course </a:t>
            </a:r>
            <a:r>
              <a:rPr lang="en-US" sz="2400" dirty="0" err="1" smtClean="0"/>
              <a:t>webPage</a:t>
            </a:r>
            <a:r>
              <a:rPr lang="en-US" sz="2400" dirty="0" smtClean="0"/>
              <a:t>).</a:t>
            </a:r>
          </a:p>
          <a:p>
            <a:pPr eaLnBrk="1" hangingPunct="1">
              <a:buFontTx/>
              <a:buChar char="•"/>
            </a:pPr>
            <a:endParaRPr lang="en-US" sz="2400" dirty="0" smtClean="0">
              <a:solidFill>
                <a:schemeClr val="bg2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238EF1E-129F-4F74-A8ED-60DB8D00DF82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9463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94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071563"/>
            <a:ext cx="8786813" cy="4495800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  <a:endParaRPr lang="en-US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Define and give examples of </a:t>
            </a:r>
            <a:r>
              <a:rPr lang="en-US" sz="3200" b="1" smtClean="0"/>
              <a:t>random variables</a:t>
            </a:r>
            <a:r>
              <a:rPr lang="en-US" sz="3200" smtClean="0"/>
              <a:t>, their domains and probability distributions. 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Calculate the </a:t>
            </a:r>
            <a:r>
              <a:rPr lang="en-US" sz="3200" b="1" smtClean="0"/>
              <a:t>probability of a proposition f </a:t>
            </a:r>
            <a:r>
              <a:rPr lang="en-US" sz="3200" smtClean="0"/>
              <a:t>given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µ(w) </a:t>
            </a:r>
            <a:r>
              <a:rPr lang="en-US" sz="3200" smtClean="0"/>
              <a:t>for the set of possible worlds. 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Define a </a:t>
            </a:r>
            <a:r>
              <a:rPr lang="en-US" sz="3200" b="1" smtClean="0"/>
              <a:t>joint probability 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F9646FD-545B-4875-9DCC-4ECB5BC4D796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2532" name="Rectangle 2"/>
          <p:cNvSpPr>
            <a:spLocks noChangeArrowheads="1"/>
          </p:cNvSpPr>
          <p:nvPr/>
        </p:nvSpPr>
        <p:spPr bwMode="auto">
          <a:xfrm>
            <a:off x="214313" y="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>
                <a:solidFill>
                  <a:schemeClr val="accent2"/>
                </a:solidFill>
                <a:latin typeface="Arial Unicode MS" pitchFamily="34" charset="-128"/>
              </a:rPr>
              <a:t>Next Class</a:t>
            </a:r>
          </a:p>
        </p:txBody>
      </p:sp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214313" y="1071563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b="1">
                <a:latin typeface="Arial Unicode MS" pitchFamily="34" charset="-128"/>
              </a:rPr>
              <a:t>More probability theory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>
                <a:latin typeface="Arial Unicode MS" pitchFamily="34" charset="-128"/>
              </a:rPr>
              <a:t>Marginalization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>
                <a:latin typeface="Arial Unicode MS" pitchFamily="34" charset="-128"/>
              </a:rPr>
              <a:t>Conditional Probability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>
                <a:latin typeface="Arial Unicode MS" pitchFamily="34" charset="-128"/>
              </a:rPr>
              <a:t>Chain Rule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>
                <a:latin typeface="Arial Unicode MS" pitchFamily="34" charset="-128"/>
              </a:rPr>
              <a:t>Bayes' Rule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>
                <a:latin typeface="Arial Unicode MS" pitchFamily="34" charset="-128"/>
              </a:rPr>
              <a:t>Independence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>
              <a:latin typeface="Arial Unicode MS" pitchFamily="34" charset="-128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771CF6D-DF08-4FED-9E83-1CFAD2FFD7F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/>
              <a:t>Big Transition</a:t>
            </a:r>
          </a:p>
          <a:p>
            <a:pPr eaLnBrk="1" hangingPunct="1">
              <a:buFontTx/>
              <a:buChar char="•"/>
            </a:pPr>
            <a:r>
              <a:rPr lang="en-US" sz="4000" smtClean="0"/>
              <a:t>Intro to Probability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….</a:t>
            </a:r>
          </a:p>
          <a:p>
            <a:pPr eaLnBrk="1" hangingPunct="1">
              <a:spcBef>
                <a:spcPct val="0"/>
              </a:spcBef>
            </a:pPr>
            <a:endParaRPr lang="en-US" sz="4000" smtClean="0"/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9" name="Rectangle 37"/>
          <p:cNvSpPr>
            <a:spLocks noChangeArrowheads="1"/>
          </p:cNvSpPr>
          <p:nvPr/>
        </p:nvSpPr>
        <p:spPr bwMode="auto">
          <a:xfrm>
            <a:off x="2786063" y="3000375"/>
            <a:ext cx="3000375" cy="142875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B98938-7263-4303-8710-67D5403F7AD3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10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Big Picture: R&amp;R  systems</a:t>
            </a:r>
          </a:p>
        </p:txBody>
      </p:sp>
      <p:sp>
        <p:nvSpPr>
          <p:cNvPr id="3104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310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3106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Problem</a:t>
            </a:r>
          </a:p>
        </p:txBody>
      </p:sp>
      <p:sp>
        <p:nvSpPr>
          <p:cNvPr id="3107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Query</a:t>
            </a:r>
          </a:p>
        </p:txBody>
      </p:sp>
      <p:sp>
        <p:nvSpPr>
          <p:cNvPr id="3108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3109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3110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3111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12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3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3114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3115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3116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3117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3118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3119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3120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3121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24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3125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3126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3127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3128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3129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3130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32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3133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3134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FED6B49-4077-49F2-AF08-4E8373F6CDD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1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Answering Query under Uncertainty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50" y="2214563"/>
            <a:ext cx="3143250" cy="714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Static Bayesian Network &amp; Variable Elimination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71938" y="1785938"/>
            <a:ext cx="2357437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Dynamic Bayesian Network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85938" y="785813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Probability Theory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00438" y="2928938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Hidden Markov Models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86063" y="5643563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Email spam filters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4375" y="5000625"/>
            <a:ext cx="1857375" cy="10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Diagnostic Systems (e.g., medicine)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29063" y="4357688"/>
            <a:ext cx="1857375" cy="10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Natural Language Processing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286500" y="3500438"/>
            <a:ext cx="28575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Student Tracing in tutoring Systems</a:t>
            </a:r>
          </a:p>
        </p:txBody>
      </p:sp>
      <p:cxnSp>
        <p:nvCxnSpPr>
          <p:cNvPr id="4167" name="Straight Arrow Connector 24"/>
          <p:cNvCxnSpPr>
            <a:cxnSpLocks noChangeShapeType="1"/>
            <a:stCxn id="11" idx="2"/>
          </p:cNvCxnSpPr>
          <p:nvPr/>
        </p:nvCxnSpPr>
        <p:spPr bwMode="auto">
          <a:xfrm rot="16200000" flipH="1">
            <a:off x="3057525" y="1343026"/>
            <a:ext cx="1228725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4168" name="Straight Arrow Connector 27"/>
          <p:cNvCxnSpPr>
            <a:cxnSpLocks noChangeShapeType="1"/>
          </p:cNvCxnSpPr>
          <p:nvPr/>
        </p:nvCxnSpPr>
        <p:spPr bwMode="auto">
          <a:xfrm rot="10800000" flipV="1">
            <a:off x="5843588" y="2000250"/>
            <a:ext cx="585787" cy="557213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4169" name="Straight Arrow Connector 30"/>
          <p:cNvCxnSpPr>
            <a:cxnSpLocks noChangeShapeType="1"/>
            <a:stCxn id="11" idx="2"/>
            <a:endCxn id="8" idx="0"/>
          </p:cNvCxnSpPr>
          <p:nvPr/>
        </p:nvCxnSpPr>
        <p:spPr bwMode="auto">
          <a:xfrm rot="5400000">
            <a:off x="2021682" y="1021556"/>
            <a:ext cx="1028700" cy="13573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170" name="Straight Arrow Connector 36"/>
          <p:cNvCxnSpPr>
            <a:cxnSpLocks noChangeShapeType="1"/>
            <a:stCxn id="10" idx="2"/>
            <a:endCxn id="14" idx="0"/>
          </p:cNvCxnSpPr>
          <p:nvPr/>
        </p:nvCxnSpPr>
        <p:spPr bwMode="auto">
          <a:xfrm rot="5400000">
            <a:off x="4872038" y="2551113"/>
            <a:ext cx="434975" cy="320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171" name="Straight Arrow Connector 39"/>
          <p:cNvCxnSpPr>
            <a:cxnSpLocks noChangeShapeType="1"/>
          </p:cNvCxnSpPr>
          <p:nvPr/>
        </p:nvCxnSpPr>
        <p:spPr bwMode="auto">
          <a:xfrm rot="10800000" flipV="1">
            <a:off x="1143000" y="2928938"/>
            <a:ext cx="714375" cy="571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172" name="Straight Arrow Connector 43"/>
          <p:cNvCxnSpPr>
            <a:cxnSpLocks noChangeShapeType="1"/>
          </p:cNvCxnSpPr>
          <p:nvPr/>
        </p:nvCxnSpPr>
        <p:spPr bwMode="auto">
          <a:xfrm rot="5400000">
            <a:off x="1393031" y="3821907"/>
            <a:ext cx="2071687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173" name="Straight Arrow Connector 45"/>
          <p:cNvCxnSpPr>
            <a:cxnSpLocks noChangeShapeType="1"/>
          </p:cNvCxnSpPr>
          <p:nvPr/>
        </p:nvCxnSpPr>
        <p:spPr bwMode="auto">
          <a:xfrm>
            <a:off x="3214688" y="1214438"/>
            <a:ext cx="1500187" cy="5000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174" name="Straight Arrow Connector 49"/>
          <p:cNvCxnSpPr>
            <a:cxnSpLocks noChangeShapeType="1"/>
            <a:stCxn id="14" idx="2"/>
            <a:endCxn id="21" idx="0"/>
          </p:cNvCxnSpPr>
          <p:nvPr/>
        </p:nvCxnSpPr>
        <p:spPr bwMode="auto">
          <a:xfrm rot="5400000">
            <a:off x="4379119" y="3807619"/>
            <a:ext cx="1028700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175" name="Straight Arrow Connector 59"/>
          <p:cNvCxnSpPr>
            <a:cxnSpLocks noChangeShapeType="1"/>
            <a:endCxn id="23" idx="0"/>
          </p:cNvCxnSpPr>
          <p:nvPr/>
        </p:nvCxnSpPr>
        <p:spPr bwMode="auto">
          <a:xfrm>
            <a:off x="6359525" y="2500313"/>
            <a:ext cx="1355725" cy="10001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176" name="Straight Arrow Connector 64"/>
          <p:cNvCxnSpPr>
            <a:cxnSpLocks noChangeShapeType="1"/>
          </p:cNvCxnSpPr>
          <p:nvPr/>
        </p:nvCxnSpPr>
        <p:spPr bwMode="auto">
          <a:xfrm>
            <a:off x="3286125" y="1285875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  <p:sp>
        <p:nvSpPr>
          <p:cNvPr id="47" name="TextBox 46"/>
          <p:cNvSpPr txBox="1"/>
          <p:nvPr/>
        </p:nvSpPr>
        <p:spPr>
          <a:xfrm>
            <a:off x="0" y="3500438"/>
            <a:ext cx="22860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Monitoring</a:t>
            </a:r>
          </a:p>
          <a:p>
            <a:pPr algn="ctr">
              <a:defRPr/>
            </a:pPr>
            <a:r>
              <a:rPr lang="en-US" sz="2000" dirty="0">
                <a:latin typeface="+mj-lt"/>
              </a:rPr>
              <a:t>(</a:t>
            </a:r>
            <a:r>
              <a:rPr lang="en-US" sz="2000" dirty="0" err="1">
                <a:latin typeface="+mj-lt"/>
              </a:rPr>
              <a:t>e.g</a:t>
            </a:r>
            <a:r>
              <a:rPr lang="en-US" sz="2000" dirty="0">
                <a:latin typeface="+mj-lt"/>
              </a:rPr>
              <a:t> credit cards)</a:t>
            </a:r>
          </a:p>
        </p:txBody>
      </p:sp>
      <p:cxnSp>
        <p:nvCxnSpPr>
          <p:cNvPr id="4178" name="Straight Arrow Connector 43"/>
          <p:cNvCxnSpPr>
            <a:cxnSpLocks noChangeShapeType="1"/>
          </p:cNvCxnSpPr>
          <p:nvPr/>
        </p:nvCxnSpPr>
        <p:spPr bwMode="auto">
          <a:xfrm rot="16200000" flipH="1">
            <a:off x="2000250" y="3714751"/>
            <a:ext cx="2714625" cy="1143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2A8C422-0F92-4696-9C30-5E757C7E4B6B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1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 to Probability (Motivation)</a:t>
            </a:r>
          </a:p>
        </p:txBody>
      </p:sp>
      <p:sp>
        <p:nvSpPr>
          <p:cNvPr id="51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857250"/>
            <a:ext cx="8458200" cy="2020888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i="1" smtClean="0"/>
              <a:t>Will it rain in 10 days? Was it raining 98 days ago?</a:t>
            </a:r>
          </a:p>
          <a:p>
            <a:pPr eaLnBrk="1" hangingPunct="1">
              <a:buFontTx/>
              <a:buChar char="•"/>
            </a:pPr>
            <a:r>
              <a:rPr lang="en-US" i="1" smtClean="0"/>
              <a:t>Right now, how many people are in this room? in this building (DMP)? At UBC? ….Yesterday?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4313" y="3143250"/>
            <a:ext cx="84582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>
                <a:latin typeface="+mn-lt"/>
              </a:rPr>
              <a:t>AI agents (and humans </a:t>
            </a:r>
            <a:r>
              <a:rPr lang="en-US" sz="3200" kern="0" dirty="0">
                <a:latin typeface="+mn-lt"/>
                <a:sym typeface="Wingdings" pitchFamily="2" charset="2"/>
              </a:rPr>
              <a:t></a:t>
            </a:r>
            <a:r>
              <a:rPr lang="en-US" sz="3200" kern="0" dirty="0">
                <a:latin typeface="+mn-lt"/>
              </a:rPr>
              <a:t>) are not omniscient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kern="0" dirty="0">
                <a:latin typeface="+mn-lt"/>
              </a:rPr>
              <a:t>And the problem is not only predicting the future or “remembering” the past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08DD995-5ABB-4562-896C-D992D69F52F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 to Probability (Key points)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748712" cy="5021263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3200" smtClean="0"/>
              <a:t>Are agents all ignorant/uncertain to the same degree?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Should an agent act only when it is certain about  relevant knowledge? </a:t>
            </a:r>
          </a:p>
          <a:p>
            <a:pPr eaLnBrk="1" hangingPunct="1">
              <a:buFontTx/>
              <a:buChar char="•"/>
            </a:pPr>
            <a:r>
              <a:rPr lang="en-US" sz="3200" smtClean="0"/>
              <a:t>(not acting usually has implications)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So agents need to </a:t>
            </a:r>
            <a:r>
              <a:rPr lang="en-US" sz="3200" b="1" smtClean="0"/>
              <a:t>represent and reason about their ignorance/ uncertainty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B23C990-F096-48D0-BE46-D186E393CA34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1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Probability as a formal measure of uncertainty/ignorance</a:t>
            </a:r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82015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Belief in a proposition </a:t>
            </a:r>
            <a:r>
              <a:rPr lang="en-US" i="1" smtClean="0">
                <a:solidFill>
                  <a:schemeClr val="accent2"/>
                </a:solidFill>
              </a:rPr>
              <a:t>f</a:t>
            </a:r>
            <a:r>
              <a:rPr lang="en-US" smtClean="0">
                <a:solidFill>
                  <a:schemeClr val="accent2"/>
                </a:solidFill>
              </a:rPr>
              <a:t>  </a:t>
            </a:r>
            <a:r>
              <a:rPr lang="en-US" smtClean="0"/>
              <a:t>(e.g., </a:t>
            </a:r>
            <a:r>
              <a:rPr lang="en-US" i="1" smtClean="0"/>
              <a:t>it is snowing outside, there are 31 people in this room</a:t>
            </a:r>
            <a:r>
              <a:rPr lang="en-US" smtClean="0"/>
              <a:t>) can be measured in terms of a number between 0 and 1 – this is the probability of </a:t>
            </a:r>
            <a:r>
              <a:rPr lang="en-US" i="1" smtClean="0">
                <a:solidFill>
                  <a:schemeClr val="accent2"/>
                </a:solidFill>
              </a:rPr>
              <a:t>f</a:t>
            </a:r>
          </a:p>
          <a:p>
            <a:pPr lvl="1" eaLnBrk="1" hangingPunct="1"/>
            <a:r>
              <a:rPr lang="en-US" smtClean="0"/>
              <a:t>The probability</a:t>
            </a:r>
            <a:r>
              <a:rPr lang="en-US" sz="2000" smtClean="0"/>
              <a:t> </a:t>
            </a:r>
            <a:r>
              <a:rPr lang="en-US" i="1" smtClean="0">
                <a:solidFill>
                  <a:schemeClr val="accent2"/>
                </a:solidFill>
              </a:rPr>
              <a:t>f</a:t>
            </a:r>
            <a:r>
              <a:rPr lang="en-US" smtClean="0"/>
              <a:t> is </a:t>
            </a:r>
            <a:r>
              <a:rPr lang="en-US" smtClean="0">
                <a:solidFill>
                  <a:schemeClr val="accent2"/>
                </a:solidFill>
              </a:rPr>
              <a:t>0</a:t>
            </a:r>
            <a:r>
              <a:rPr lang="en-US" smtClean="0"/>
              <a:t> means that </a:t>
            </a:r>
            <a:r>
              <a:rPr lang="en-US" i="1" smtClean="0"/>
              <a:t>f</a:t>
            </a:r>
            <a:r>
              <a:rPr lang="en-US" smtClean="0"/>
              <a:t> is believed to be</a:t>
            </a:r>
          </a:p>
          <a:p>
            <a:pPr lvl="1" eaLnBrk="1" hangingPunct="1">
              <a:buFontTx/>
              <a:buNone/>
            </a:pPr>
            <a:endParaRPr lang="en-US" smtClean="0"/>
          </a:p>
          <a:p>
            <a:pPr lvl="1" eaLnBrk="1" hangingPunct="1"/>
            <a:r>
              <a:rPr lang="en-US" smtClean="0"/>
              <a:t>The probability </a:t>
            </a:r>
            <a:r>
              <a:rPr lang="en-US" i="1" smtClean="0">
                <a:solidFill>
                  <a:schemeClr val="accent2"/>
                </a:solidFill>
              </a:rPr>
              <a:t>f</a:t>
            </a:r>
            <a:r>
              <a:rPr lang="en-US" smtClean="0"/>
              <a:t> is </a:t>
            </a:r>
            <a:r>
              <a:rPr lang="en-US" smtClean="0">
                <a:solidFill>
                  <a:schemeClr val="accent2"/>
                </a:solidFill>
              </a:rPr>
              <a:t>1 </a:t>
            </a:r>
            <a:r>
              <a:rPr lang="en-US" smtClean="0"/>
              <a:t>means that </a:t>
            </a:r>
            <a:r>
              <a:rPr lang="en-US" i="1" smtClean="0"/>
              <a:t>f </a:t>
            </a:r>
            <a:r>
              <a:rPr lang="en-US" smtClean="0"/>
              <a:t>is believed to be </a:t>
            </a:r>
            <a:r>
              <a:rPr lang="en-US" smtClean="0">
                <a:solidFill>
                  <a:schemeClr val="accent2"/>
                </a:solidFill>
              </a:rPr>
              <a:t> 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Using 0 and 1 is purely a convention.</a:t>
            </a:r>
          </a:p>
          <a:p>
            <a:pPr lvl="1" eaLnBrk="1" hangingPunct="1">
              <a:buFontTx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24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AB0E130-34AB-4B16-89D9-016DE6D9C160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8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Random Variables</a:t>
            </a:r>
          </a:p>
        </p:txBody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857250"/>
            <a:ext cx="8534400" cy="31623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A </a:t>
            </a:r>
            <a:r>
              <a:rPr lang="en-US" dirty="0" smtClean="0">
                <a:solidFill>
                  <a:schemeClr val="accent2"/>
                </a:solidFill>
              </a:rPr>
              <a:t>random variable</a:t>
            </a:r>
            <a:r>
              <a:rPr lang="en-US" dirty="0" smtClean="0"/>
              <a:t> is a </a:t>
            </a:r>
            <a:r>
              <a:rPr lang="en-US" b="1" dirty="0" smtClean="0"/>
              <a:t>variable</a:t>
            </a:r>
            <a:r>
              <a:rPr lang="en-US" dirty="0" smtClean="0"/>
              <a:t> like the ones we have seen in </a:t>
            </a:r>
            <a:r>
              <a:rPr lang="en-US" b="1" dirty="0" smtClean="0"/>
              <a:t>CSP</a:t>
            </a:r>
            <a:r>
              <a:rPr lang="en-US" dirty="0" smtClean="0"/>
              <a:t> and </a:t>
            </a:r>
            <a:r>
              <a:rPr lang="en-US" b="1" dirty="0" smtClean="0"/>
              <a:t>Planning</a:t>
            </a:r>
            <a:r>
              <a:rPr lang="en-US" dirty="0" smtClean="0"/>
              <a:t>, but the agent can be </a:t>
            </a:r>
            <a:r>
              <a:rPr lang="en-US" b="1" dirty="0" smtClean="0"/>
              <a:t>uncertain about its value</a:t>
            </a:r>
            <a:r>
              <a:rPr lang="en-US" dirty="0" smtClean="0"/>
              <a:t>.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As usual </a:t>
            </a:r>
          </a:p>
          <a:p>
            <a:pPr lvl="1" eaLnBrk="1" hangingPunct="1"/>
            <a:r>
              <a:rPr lang="en-US" dirty="0" smtClean="0"/>
              <a:t>The </a:t>
            </a:r>
            <a:r>
              <a:rPr lang="en-US" dirty="0" smtClean="0">
                <a:solidFill>
                  <a:schemeClr val="accent2"/>
                </a:solidFill>
              </a:rPr>
              <a:t>domain</a:t>
            </a:r>
            <a:r>
              <a:rPr lang="en-US" dirty="0" smtClean="0"/>
              <a:t> of a random variable </a:t>
            </a:r>
            <a:r>
              <a:rPr lang="en-US" i="1" dirty="0" smtClean="0"/>
              <a:t>X</a:t>
            </a:r>
            <a:r>
              <a:rPr lang="en-US" dirty="0" smtClean="0"/>
              <a:t>, written </a:t>
            </a:r>
            <a:r>
              <a:rPr lang="en-US" i="1" dirty="0" err="1" smtClean="0"/>
              <a:t>dom</a:t>
            </a:r>
            <a:r>
              <a:rPr lang="en-US" i="1" dirty="0" smtClean="0"/>
              <a:t>(X),</a:t>
            </a:r>
            <a:r>
              <a:rPr lang="en-US" dirty="0" smtClean="0"/>
              <a:t> is the set of values </a:t>
            </a:r>
            <a:r>
              <a:rPr lang="en-US" i="1" dirty="0" smtClean="0"/>
              <a:t>X</a:t>
            </a:r>
            <a:r>
              <a:rPr lang="en-US" dirty="0" smtClean="0"/>
              <a:t> can take</a:t>
            </a:r>
          </a:p>
          <a:p>
            <a:pPr lvl="1" eaLnBrk="1" hangingPunct="1"/>
            <a:r>
              <a:rPr lang="en-US" dirty="0" smtClean="0"/>
              <a:t>values are mutually exclusive and exhaustive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4143375"/>
            <a:ext cx="84582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kern="0" dirty="0">
                <a:latin typeface="+mn-lt"/>
              </a:rPr>
              <a:t>Examples </a:t>
            </a:r>
            <a:r>
              <a:rPr lang="en-US" kern="0" dirty="0" smtClean="0">
                <a:latin typeface="+mn-lt"/>
              </a:rPr>
              <a:t>(Boolean </a:t>
            </a:r>
            <a:r>
              <a:rPr lang="en-US" kern="0" dirty="0">
                <a:latin typeface="+mn-lt"/>
              </a:rPr>
              <a:t>and discrete)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TOSHIBA@AIF8QJPXBVWXY5L9" val="2890"/>
</p:tagLst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41604</TotalTime>
  <Words>1572</Words>
  <Application>Microsoft Office PowerPoint</Application>
  <PresentationFormat>On-screen Show (4:3)</PresentationFormat>
  <Paragraphs>483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Times New Roman</vt:lpstr>
      <vt:lpstr>Arial</vt:lpstr>
      <vt:lpstr>Arial Unicode MS</vt:lpstr>
      <vt:lpstr>Wingdings</vt:lpstr>
      <vt:lpstr>Symbol</vt:lpstr>
      <vt:lpstr>Helvetica</vt:lpstr>
      <vt:lpstr>Default Design</vt:lpstr>
      <vt:lpstr>Slide 1</vt:lpstr>
      <vt:lpstr>To complete your Learning about Logics</vt:lpstr>
      <vt:lpstr>Lecture Overview</vt:lpstr>
      <vt:lpstr>Big Picture: R&amp;R  systems</vt:lpstr>
      <vt:lpstr>Answering Query under Uncertainty</vt:lpstr>
      <vt:lpstr>Intro to Probability (Motivation)</vt:lpstr>
      <vt:lpstr>Intro to Probability (Key points)</vt:lpstr>
      <vt:lpstr>Probability as a formal measure of uncertainty/ignorance</vt:lpstr>
      <vt:lpstr>Random Variables</vt:lpstr>
      <vt:lpstr>Random Variables (cont’)</vt:lpstr>
      <vt:lpstr>Possible Worlds</vt:lpstr>
      <vt:lpstr>Semantics of Probability</vt:lpstr>
      <vt:lpstr>Probability of proposition</vt:lpstr>
      <vt:lpstr>Probability of proposition</vt:lpstr>
      <vt:lpstr>Probability of proposition</vt:lpstr>
      <vt:lpstr>Probability Distributions</vt:lpstr>
      <vt:lpstr>Slide 17</vt:lpstr>
      <vt:lpstr>Joint Probability Distributions</vt:lpstr>
      <vt:lpstr>Slide 19</vt:lpstr>
      <vt:lpstr>Learning Goals for today’s class</vt:lpstr>
      <vt:lpstr>Slide 21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542</cp:revision>
  <dcterms:created xsi:type="dcterms:W3CDTF">2000-08-26T02:46:38Z</dcterms:created>
  <dcterms:modified xsi:type="dcterms:W3CDTF">2010-03-15T23:12:48Z</dcterms:modified>
</cp:coreProperties>
</file>