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8" r:id="rId2"/>
    <p:sldId id="470" r:id="rId3"/>
    <p:sldId id="502" r:id="rId4"/>
    <p:sldId id="503" r:id="rId5"/>
    <p:sldId id="504" r:id="rId6"/>
    <p:sldId id="490" r:id="rId7"/>
    <p:sldId id="496" r:id="rId8"/>
    <p:sldId id="480" r:id="rId9"/>
    <p:sldId id="491" r:id="rId10"/>
    <p:sldId id="481" r:id="rId11"/>
    <p:sldId id="499" r:id="rId12"/>
    <p:sldId id="500" r:id="rId13"/>
    <p:sldId id="484" r:id="rId14"/>
    <p:sldId id="485" r:id="rId15"/>
    <p:sldId id="488" r:id="rId16"/>
    <p:sldId id="489" r:id="rId17"/>
    <p:sldId id="505" r:id="rId18"/>
    <p:sldId id="497" r:id="rId19"/>
    <p:sldId id="498" r:id="rId20"/>
    <p:sldId id="492" r:id="rId21"/>
  </p:sldIdLst>
  <p:sldSz cx="9144000" cy="6858000" type="screen4x3"/>
  <p:notesSz cx="6985000" cy="92837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81457" autoAdjust="0"/>
  </p:normalViewPr>
  <p:slideViewPr>
    <p:cSldViewPr>
      <p:cViewPr>
        <p:scale>
          <a:sx n="66" d="100"/>
          <a:sy n="66" d="100"/>
        </p:scale>
        <p:origin x="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794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794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1FE0B8A-3871-4D4D-BC82-5AA226CF4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A99383F4-6CD0-4220-BF37-36ADEC397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30C090-56E9-4F5E-8AD7-C8E059300817}" type="slidenum">
              <a:rPr lang="en-US"/>
              <a:pPr/>
              <a:t>1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23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4218A-596D-4862-A782-AC9C57F14D68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propositions up s2, up s3,</a:t>
            </a:r>
          </a:p>
          <a:p>
            <a:pPr eaLnBrk="1" hangingPunct="1"/>
            <a:r>
              <a:rPr lang="en-US" smtClean="0"/>
              <a:t>ok s2 have no internal structure. There is no notion that the proposition</a:t>
            </a:r>
          </a:p>
          <a:p>
            <a:pPr eaLnBrk="1" hangingPunct="1"/>
            <a:r>
              <a:rPr lang="en-US" smtClean="0"/>
              <a:t>up s2 and up s3 are about the same relation, but with different individuals,</a:t>
            </a:r>
          </a:p>
          <a:p>
            <a:pPr eaLnBrk="1" hangingPunct="1"/>
            <a:r>
              <a:rPr lang="en-US" smtClean="0"/>
              <a:t>or that up s2 and ok s2 are about the same switch. There is no notion</a:t>
            </a:r>
          </a:p>
          <a:p>
            <a:pPr eaLnBrk="1" hangingPunct="1"/>
            <a:r>
              <a:rPr lang="en-US" smtClean="0"/>
              <a:t>of individuals and relations.</a:t>
            </a:r>
          </a:p>
          <a:p>
            <a:pPr eaLnBrk="1" hangingPunct="1"/>
            <a:r>
              <a:rPr lang="en-US" smtClean="0"/>
              <a:t>An alternative is to explicitly represent the individual switches s1,</a:t>
            </a:r>
          </a:p>
          <a:p>
            <a:pPr eaLnBrk="1" hangingPunct="1"/>
            <a:r>
              <a:rPr lang="en-US" smtClean="0"/>
              <a:t>s2, s3, and the properties or relations, up and ok. Using this representation,</a:t>
            </a:r>
          </a:p>
          <a:p>
            <a:pPr eaLnBrk="1" hangingPunct="1"/>
            <a:r>
              <a:rPr lang="en-US" smtClean="0"/>
              <a:t>“switch s2 is up” is represented as up(s2). A binary relation, like</a:t>
            </a:r>
          </a:p>
          <a:p>
            <a:pPr eaLnBrk="1" hangingPunct="1"/>
            <a:r>
              <a:rPr lang="en-US" smtClean="0"/>
              <a:t>connected to, can be used to relate two individuals, such as connected to(w1, s1)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C6926-49D5-43DD-A7E4-174FD32FD7CB}" type="slidenum">
              <a:rPr lang="en-US"/>
              <a:pPr/>
              <a:t>11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Economy of symbols: 10 individuals and 1 binary relation can express….</a:t>
            </a:r>
          </a:p>
          <a:p>
            <a:pPr eaLnBrk="1" hangingPunct="1"/>
            <a:r>
              <a:rPr lang="en-US" i="1" smtClean="0">
                <a:latin typeface="Arial Unicode MS" pitchFamily="34" charset="-128"/>
              </a:rPr>
              <a:t>connected_to(X,Y) </a:t>
            </a:r>
            <a:endParaRPr lang="en-US" smtClean="0"/>
          </a:p>
          <a:p>
            <a:pPr eaLnBrk="1" hangingPunct="1"/>
            <a:r>
              <a:rPr lang="en-US" smtClean="0"/>
              <a:t>1000 wires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EA82D-3EC5-48FD-AF2F-07B4ED60CA9A}" type="slidenum">
              <a:rPr lang="en-US"/>
              <a:pPr/>
              <a:t>12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AE199-4C24-43AB-942F-F26DA1F5694B}" type="slidenum">
              <a:rPr lang="en-US"/>
              <a:pPr/>
              <a:t>13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1EEF7E-6CB6-4C97-A2B4-EB2D7F39AD01}" type="slidenum">
              <a:rPr lang="en-US"/>
              <a:pPr/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notions of a </a:t>
            </a:r>
            <a:r>
              <a:rPr lang="en-US" b="1" smtClean="0"/>
              <a:t>definite clause, fact, rule, query and knowledge base</a:t>
            </a:r>
          </a:p>
          <a:p>
            <a:pPr eaLnBrk="1" hangingPunct="1"/>
            <a:r>
              <a:rPr lang="en-US" smtClean="0"/>
              <a:t>are the same as for propositional definite clauses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49686-E6A0-4D3A-8497-E5EA6C3D5884}" type="slidenum">
              <a:rPr lang="en-US"/>
              <a:pPr/>
              <a:t>15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proof can use any instance of a clause containing variables</a:t>
            </a:r>
          </a:p>
          <a:p>
            <a:pPr eaLnBrk="1" hangingPunct="1"/>
            <a:r>
              <a:rPr lang="en-US" smtClean="0"/>
              <a:t>But every time a clause is reused in the same proof the variable are renamed</a:t>
            </a:r>
          </a:p>
          <a:p>
            <a:pPr eaLnBrk="1" hangingPunct="1"/>
            <a:r>
              <a:rPr lang="en-US" smtClean="0"/>
              <a:t>Simple cases, just for illustration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5062B-4902-44F6-BA19-3042BD9CEF7C}" type="slidenum">
              <a:rPr lang="en-US"/>
              <a:pPr/>
              <a:t>16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CD8EE9-4DA0-4AB3-BC32-ACB82E7F0853}" type="slidenum">
              <a:rPr lang="en-US"/>
              <a:pPr/>
              <a:t>17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CD28F-D6AD-4E4A-A550-3C6F1C26489D}" type="slidenum">
              <a:rPr lang="en-US"/>
              <a:pPr/>
              <a:t>18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A9E19D-88F0-419F-8049-6E9E14B385CF}" type="slidenum">
              <a:rPr lang="en-US"/>
              <a:pPr/>
              <a:t>19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39903-FD0C-4505-92EC-A5EC149A2419}" type="slidenum">
              <a:rPr lang="en-US"/>
              <a:pPr/>
              <a:t>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C0A17A-1649-4B96-A9EB-AF4861D30C16}" type="slidenum">
              <a:rPr lang="en-US"/>
              <a:pPr/>
              <a:t>20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63B0CE-5F8E-41B7-B0D6-17A59AEE4632}" type="slidenum">
              <a:rPr lang="en-US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Single inference rule that yields a complete inference algorithm when coupled with any complete search algorithm</a:t>
            </a:r>
          </a:p>
          <a:p>
            <a:pPr eaLnBrk="1" hangingPunct="1"/>
            <a:r>
              <a:rPr lang="en-US" smtClean="0"/>
              <a:t>"SL resolution with Definite clauses". </a:t>
            </a:r>
          </a:p>
          <a:p>
            <a:pPr eaLnBrk="1" hangingPunct="1"/>
            <a:r>
              <a:rPr lang="en-US" smtClean="0"/>
              <a:t>For SL http://en.wikipedia.org/wiki/SLD_resolution (not really critical for this lecture)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969935-BC6E-4128-AFAC-7099F47C312A}" type="slidenum">
              <a:rPr lang="en-US"/>
              <a:pPr/>
              <a:t>4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Answer clause means the antecedent are true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SLD Resolution</a:t>
            </a:r>
            <a:r>
              <a:rPr lang="en-US" smtClean="0"/>
              <a:t> of this answer clause on atom </a:t>
            </a:r>
            <a:r>
              <a:rPr lang="en-US" i="1" smtClean="0"/>
              <a:t>a</a:t>
            </a:r>
            <a:r>
              <a:rPr lang="en-US" i="1" baseline="-25000" smtClean="0"/>
              <a:t>i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8978E-68C4-49ED-BA5D-D94F8375BB82}" type="slidenum">
              <a:rPr lang="en-US"/>
              <a:pPr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Sound and complete</a:t>
            </a:r>
          </a:p>
          <a:p>
            <a:pPr eaLnBrk="1" hangingPunct="1"/>
            <a:r>
              <a:rPr lang="en-US" smtClean="0"/>
              <a:t>When it has derived the answer, you can read a bottom-up proof in the</a:t>
            </a:r>
          </a:p>
          <a:p>
            <a:pPr eaLnBrk="1" hangingPunct="1"/>
            <a:r>
              <a:rPr lang="en-US" smtClean="0"/>
              <a:t>opposite direction. Every top-down derivation corresponds to a bottom-up</a:t>
            </a:r>
          </a:p>
          <a:p>
            <a:pPr eaLnBrk="1" hangingPunct="1"/>
            <a:r>
              <a:rPr lang="en-US" smtClean="0"/>
              <a:t>proof, and every bottom-up proof has a corresponding top-down derivation.</a:t>
            </a:r>
          </a:p>
          <a:p>
            <a:pPr eaLnBrk="1" hangingPunct="1"/>
            <a:r>
              <a:rPr lang="en-US" smtClean="0"/>
              <a:t>This equivalence can be used to show the soundness and completeness</a:t>
            </a:r>
          </a:p>
          <a:p>
            <a:pPr eaLnBrk="1" hangingPunct="1"/>
            <a:r>
              <a:rPr lang="en-US" smtClean="0"/>
              <a:t>of the derivation procedure.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AC0CF-A580-4E6F-9956-EEBEF470CF83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964E6-1D2D-49A5-8A08-E3473836F352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956725-86A0-4850-937C-A47381CDBD4F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Node selection heuristics?</a:t>
            </a:r>
          </a:p>
          <a:p>
            <a:pPr eaLnBrk="1" hangingPunct="1"/>
            <a:r>
              <a:rPr lang="en-US" smtClean="0"/>
              <a:t>Number of atoms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Heuristics for selecting atoms</a:t>
            </a:r>
          </a:p>
          <a:p>
            <a:pPr eaLnBrk="1" hangingPunct="1"/>
            <a:r>
              <a:rPr lang="en-US" smtClean="0"/>
              <a:t>Often you want to select the atom that results in the fewest neighbors as this reduces the branching factor of the search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E6D1DC-2E63-4141-94B9-DE2C5A90AA1E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C34977-C75F-4A96-8254-9AA872B2E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BE8AE7-6DE8-4215-88A6-682C3D72A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227AAF-3AAF-45B6-830F-5AFC5FC11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255D82-FD86-451B-942E-8EDBB9C43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3706A40-6864-40BF-B83D-D9E64A118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B80A1F-1FC6-45F9-A753-29BE57AE3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F4C654-E2BA-470A-B159-8F6079FAA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80939-A02E-4F1E-BD02-E74860072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A03435-7CF7-49FF-AE3B-D8EA4C514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6DE79E-D948-4268-B151-41CF38DCE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49C30-FAE4-47A1-B7C4-68B6C50A4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E031798-91DA-4B21-8AD3-7F3256154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C133BD0-21DD-4E47-A637-A5B96CD4CDC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179388" y="1196975"/>
            <a:ext cx="87630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Logic: TD as search, </a:t>
            </a:r>
            <a:r>
              <a:rPr lang="en-US" sz="4800" b="1" dirty="0" err="1">
                <a:solidFill>
                  <a:schemeClr val="accent2"/>
                </a:solidFill>
                <a:latin typeface="Arial Unicode MS" pitchFamily="34" charset="-128"/>
              </a:rPr>
              <a:t>Datalog</a:t>
            </a: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 (variables) 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23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5.2  &amp; 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some  basic concepts from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12)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March, </a:t>
            </a:r>
            <a:r>
              <a:rPr lang="en-US" sz="2400" b="1" dirty="0" smtClean="0">
                <a:latin typeface="Arial Unicode MS" pitchFamily="34" charset="-128"/>
              </a:rPr>
              <a:t>12, 2010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D5910CE-A0C8-4871-B7F5-1F520A4A66C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2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Representation and Reasoning in Complex domains</a:t>
            </a:r>
          </a:p>
        </p:txBody>
      </p:sp>
      <p:sp>
        <p:nvSpPr>
          <p:cNvPr id="7206" name="Rectangle 4"/>
          <p:cNvSpPr>
            <a:spLocks noChangeArrowheads="1"/>
          </p:cNvSpPr>
          <p:nvPr/>
        </p:nvSpPr>
        <p:spPr bwMode="auto">
          <a:xfrm>
            <a:off x="0" y="1143000"/>
            <a:ext cx="464343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In complex domains expressing knowledge with </a:t>
            </a:r>
            <a:r>
              <a:rPr lang="en-US" b="1">
                <a:latin typeface="Arial Unicode MS" pitchFamily="34" charset="-128"/>
              </a:rPr>
              <a:t>propositions</a:t>
            </a:r>
            <a:r>
              <a:rPr lang="en-US">
                <a:latin typeface="Arial Unicode MS" pitchFamily="34" charset="-128"/>
              </a:rPr>
              <a:t> can be quite limiting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7207" name="Rectangle 22"/>
          <p:cNvSpPr>
            <a:spLocks noChangeArrowheads="1"/>
          </p:cNvSpPr>
          <p:nvPr/>
        </p:nvSpPr>
        <p:spPr bwMode="auto">
          <a:xfrm>
            <a:off x="1214438" y="2857500"/>
            <a:ext cx="26638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up_s</a:t>
            </a:r>
            <a:r>
              <a:rPr lang="en-US" sz="24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up_s</a:t>
            </a:r>
            <a:r>
              <a:rPr lang="en-US" sz="2400" i="1" baseline="-25000">
                <a:latin typeface="Arial Unicode MS" pitchFamily="34" charset="-128"/>
              </a:rPr>
              <a:t>3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ok_cb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ok_cb</a:t>
            </a:r>
            <a:r>
              <a:rPr lang="en-US" sz="2400" i="1" baseline="-25000">
                <a:latin typeface="Arial Unicode MS" pitchFamily="34" charset="-128"/>
              </a:rPr>
              <a:t>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connected_w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_w</a:t>
            </a:r>
            <a:r>
              <a:rPr lang="en-US" sz="2400" i="1" baseline="-25000">
                <a:latin typeface="Arial Unicode MS" pitchFamily="34" charset="-128"/>
              </a:rPr>
              <a:t>2</a:t>
            </a:r>
          </a:p>
          <a:p>
            <a:pPr marL="342900" indent="-342900">
              <a:lnSpc>
                <a:spcPct val="80000"/>
              </a:lnSpc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endParaRPr lang="en-US" sz="2400" i="1">
              <a:latin typeface="Arial Unicode MS" pitchFamily="34" charset="-128"/>
            </a:endParaRPr>
          </a:p>
        </p:txBody>
      </p:sp>
      <p:sp>
        <p:nvSpPr>
          <p:cNvPr id="7208" name="Rectangle 23"/>
          <p:cNvSpPr>
            <a:spLocks noChangeArrowheads="1"/>
          </p:cNvSpPr>
          <p:nvPr/>
        </p:nvSpPr>
        <p:spPr bwMode="auto">
          <a:xfrm>
            <a:off x="5929313" y="2857500"/>
            <a:ext cx="321468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up( s</a:t>
            </a:r>
            <a:r>
              <a:rPr lang="en-US" sz="2400" i="1" baseline="-25000" dirty="0">
                <a:latin typeface="Arial Unicode MS" pitchFamily="34" charset="-128"/>
              </a:rPr>
              <a:t>2 </a:t>
            </a:r>
            <a:r>
              <a:rPr lang="en-US" sz="2400" i="1" dirty="0">
                <a:latin typeface="Arial Unicode MS" pitchFamily="34" charset="-128"/>
              </a:rPr>
              <a:t>) 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up( s</a:t>
            </a:r>
            <a:r>
              <a:rPr lang="en-US" sz="2400" i="1" baseline="-25000" dirty="0">
                <a:latin typeface="Arial Unicode MS" pitchFamily="34" charset="-128"/>
              </a:rPr>
              <a:t>3 </a:t>
            </a:r>
            <a:r>
              <a:rPr lang="en-US" sz="2400" i="1" dirty="0">
                <a:latin typeface="Arial Unicode MS" pitchFamily="34" charset="-128"/>
              </a:rPr>
              <a:t>)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ok( cb</a:t>
            </a:r>
            <a:r>
              <a:rPr lang="en-US" sz="2400" i="1" baseline="-25000" dirty="0">
                <a:latin typeface="Arial Unicode MS" pitchFamily="34" charset="-128"/>
              </a:rPr>
              <a:t>1 </a:t>
            </a:r>
            <a:r>
              <a:rPr lang="en-US" sz="2400" i="1" dirty="0">
                <a:latin typeface="Arial Unicode MS" pitchFamily="34" charset="-128"/>
              </a:rPr>
              <a:t>)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ok( cb</a:t>
            </a:r>
            <a:r>
              <a:rPr lang="en-US" sz="2400" i="1" baseline="-25000" dirty="0">
                <a:latin typeface="Arial Unicode MS" pitchFamily="34" charset="-128"/>
              </a:rPr>
              <a:t>2 </a:t>
            </a:r>
            <a:r>
              <a:rPr lang="en-US" sz="2400" i="1" dirty="0">
                <a:latin typeface="Arial Unicode MS" pitchFamily="34" charset="-128"/>
              </a:rPr>
              <a:t>)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live( w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)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connected( w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 , w</a:t>
            </a:r>
            <a:r>
              <a:rPr lang="en-US" sz="2400" i="1" baseline="-25000" dirty="0">
                <a:latin typeface="Arial Unicode MS" pitchFamily="34" charset="-128"/>
              </a:rPr>
              <a:t>2</a:t>
            </a:r>
            <a:r>
              <a:rPr lang="en-US" sz="2400" i="1" dirty="0">
                <a:latin typeface="Arial Unicode MS" pitchFamily="34" charset="-128"/>
              </a:rPr>
              <a:t> ) </a:t>
            </a:r>
          </a:p>
        </p:txBody>
      </p:sp>
      <p:sp>
        <p:nvSpPr>
          <p:cNvPr id="7209" name="Rectangle 4"/>
          <p:cNvSpPr>
            <a:spLocks noChangeArrowheads="1"/>
          </p:cNvSpPr>
          <p:nvPr/>
        </p:nvSpPr>
        <p:spPr bwMode="auto">
          <a:xfrm>
            <a:off x="4714875" y="1071563"/>
            <a:ext cx="4786313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It is often </a:t>
            </a: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natural</a:t>
            </a:r>
            <a:r>
              <a:rPr lang="en-US" dirty="0">
                <a:latin typeface="Arial Unicode MS" pitchFamily="34" charset="-128"/>
              </a:rPr>
              <a:t> to consider </a:t>
            </a:r>
            <a:r>
              <a:rPr lang="en-US" b="1" dirty="0">
                <a:latin typeface="Arial Unicode MS" pitchFamily="34" charset="-128"/>
              </a:rPr>
              <a:t>individuals</a:t>
            </a:r>
            <a:r>
              <a:rPr lang="en-US" dirty="0">
                <a:latin typeface="Arial Unicode MS" pitchFamily="34" charset="-128"/>
              </a:rPr>
              <a:t> and their </a:t>
            </a:r>
            <a:r>
              <a:rPr lang="en-US" b="1" dirty="0">
                <a:latin typeface="Arial Unicode MS" pitchFamily="34" charset="-128"/>
              </a:rPr>
              <a:t>properties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latin typeface="Arial Unicode MS" pitchFamily="34" charset="-128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14313" y="4929188"/>
            <a:ext cx="4500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There is no notion that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2938" y="5429250"/>
            <a:ext cx="6450012" cy="785813"/>
            <a:chOff x="642938" y="5429250"/>
            <a:chExt cx="6450012" cy="785813"/>
          </a:xfrm>
        </p:grpSpPr>
        <p:sp>
          <p:nvSpPr>
            <p:cNvPr id="7211" name="Rectangle 22"/>
            <p:cNvSpPr>
              <a:spLocks noChangeArrowheads="1"/>
            </p:cNvSpPr>
            <p:nvPr/>
          </p:nvSpPr>
          <p:spPr bwMode="auto">
            <a:xfrm>
              <a:off x="642938" y="5429250"/>
              <a:ext cx="1143000" cy="78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80000"/>
                </a:lnSpc>
              </a:pPr>
              <a:r>
                <a:rPr lang="en-US" sz="2400" i="1" dirty="0">
                  <a:latin typeface="Arial Unicode MS" pitchFamily="34" charset="-128"/>
                </a:rPr>
                <a:t>up_s</a:t>
              </a:r>
              <a:r>
                <a:rPr lang="en-US" sz="2400" i="1" baseline="-25000" dirty="0">
                  <a:latin typeface="Arial Unicode MS" pitchFamily="34" charset="-128"/>
                </a:rPr>
                <a:t>2</a:t>
              </a:r>
              <a:r>
                <a:rPr lang="en-US" sz="2400" i="1" dirty="0">
                  <a:latin typeface="Arial Unicode MS" pitchFamily="34" charset="-128"/>
                </a:rPr>
                <a:t>  </a:t>
              </a:r>
            </a:p>
            <a:p>
              <a:pPr marL="342900" indent="-342900">
                <a:lnSpc>
                  <a:spcPct val="80000"/>
                </a:lnSpc>
              </a:pPr>
              <a:r>
                <a:rPr lang="en-US" sz="2400" i="1" dirty="0">
                  <a:latin typeface="Arial Unicode MS" pitchFamily="34" charset="-128"/>
                </a:rPr>
                <a:t>up_s</a:t>
              </a:r>
              <a:r>
                <a:rPr lang="en-US" sz="2400" i="1" baseline="-25000" dirty="0">
                  <a:latin typeface="Arial Unicode MS" pitchFamily="34" charset="-128"/>
                </a:rPr>
                <a:t>3</a:t>
              </a:r>
              <a:endParaRPr lang="en-US" sz="2400" i="1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endParaRPr lang="en-US" sz="2400" i="1" baseline="-25000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endParaRPr lang="en-US" sz="2400" i="1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endParaRPr lang="en-US" sz="2400" i="1" dirty="0">
                <a:latin typeface="Arial Unicode MS" pitchFamily="34" charset="-128"/>
              </a:endParaRPr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4429125" y="5429250"/>
              <a:ext cx="266382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80000"/>
                </a:lnSpc>
              </a:pPr>
              <a:r>
                <a:rPr lang="en-US" sz="2400" i="1" dirty="0">
                  <a:latin typeface="Arial Unicode MS" pitchFamily="34" charset="-128"/>
                </a:rPr>
                <a:t>live_w</a:t>
              </a:r>
              <a:r>
                <a:rPr lang="en-US" sz="2400" i="1" baseline="-25000" dirty="0">
                  <a:latin typeface="Arial Unicode MS" pitchFamily="34" charset="-128"/>
                </a:rPr>
                <a:t>1</a:t>
              </a:r>
              <a:endParaRPr lang="en-US" sz="2400" i="1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r>
                <a:rPr lang="en-US" sz="2400" i="1" dirty="0">
                  <a:latin typeface="Arial Unicode MS" pitchFamily="34" charset="-128"/>
                </a:rPr>
                <a:t>connected_w</a:t>
              </a:r>
              <a:r>
                <a:rPr lang="en-US" sz="2400" i="1" baseline="-25000" dirty="0">
                  <a:latin typeface="Arial Unicode MS" pitchFamily="34" charset="-128"/>
                </a:rPr>
                <a:t>1</a:t>
              </a:r>
              <a:r>
                <a:rPr lang="en-US" sz="2400" i="1" dirty="0">
                  <a:latin typeface="Arial Unicode MS" pitchFamily="34" charset="-128"/>
                </a:rPr>
                <a:t>_w</a:t>
              </a:r>
              <a:r>
                <a:rPr lang="en-US" sz="2400" i="1" baseline="-25000" dirty="0">
                  <a:latin typeface="Arial Unicode MS" pitchFamily="34" charset="-128"/>
                </a:rPr>
                <a:t>2</a:t>
              </a:r>
            </a:p>
            <a:p>
              <a:pPr marL="342900" indent="-342900">
                <a:lnSpc>
                  <a:spcPct val="80000"/>
                </a:lnSpc>
              </a:pPr>
              <a:endParaRPr lang="en-US" sz="2400" i="1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endParaRPr lang="en-US" sz="2400" i="1" dirty="0">
                <a:latin typeface="Arial Unicode MS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8" grpId="0"/>
      <p:bldP spid="7209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F018D4A-5241-4468-9507-B586B981B46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What do we gain….</a:t>
            </a:r>
          </a:p>
        </p:txBody>
      </p:sp>
      <p:sp>
        <p:nvSpPr>
          <p:cNvPr id="8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00125"/>
            <a:ext cx="8893175" cy="53086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8204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By breaking propositions into relations applied to individuals?</a:t>
            </a:r>
          </a:p>
        </p:txBody>
      </p:sp>
      <p:sp>
        <p:nvSpPr>
          <p:cNvPr id="8205" name="Rectangle 4"/>
          <p:cNvSpPr>
            <a:spLocks noChangeArrowheads="1"/>
          </p:cNvSpPr>
          <p:nvPr/>
        </p:nvSpPr>
        <p:spPr bwMode="auto">
          <a:xfrm>
            <a:off x="3429000" y="3071813"/>
            <a:ext cx="84582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85750" y="1857375"/>
            <a:ext cx="88582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Express </a:t>
            </a:r>
            <a:r>
              <a:rPr lang="en-US" b="1">
                <a:latin typeface="Arial Unicode MS" pitchFamily="34" charset="-128"/>
              </a:rPr>
              <a:t>knowledge</a:t>
            </a:r>
            <a:r>
              <a:rPr lang="en-US">
                <a:latin typeface="Arial Unicode MS" pitchFamily="34" charset="-128"/>
              </a:rPr>
              <a:t> that </a:t>
            </a:r>
            <a:r>
              <a:rPr lang="en-US" b="1">
                <a:latin typeface="Arial Unicode MS" pitchFamily="34" charset="-128"/>
              </a:rPr>
              <a:t>holds for set of individuals </a:t>
            </a:r>
            <a:r>
              <a:rPr lang="en-US">
                <a:latin typeface="Arial Unicode MS" pitchFamily="34" charset="-128"/>
              </a:rPr>
              <a:t>(by introducing                        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714375" y="2928938"/>
            <a:ext cx="79295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live(W) &lt;- connected_to(W,W1)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>
                <a:latin typeface="Arial Unicode MS" pitchFamily="34" charset="-128"/>
              </a:rPr>
              <a:t>  live(W1)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 </a:t>
            </a:r>
            <a:r>
              <a:rPr lang="en-US" i="1">
                <a:latin typeface="Arial Unicode MS" pitchFamily="34" charset="-128"/>
              </a:rPr>
              <a:t>			wire(W)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>
                <a:latin typeface="Arial Unicode MS" pitchFamily="34" charset="-128"/>
              </a:rPr>
              <a:t> wire(W1).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14313" y="4143375"/>
            <a:ext cx="84582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We can </a:t>
            </a:r>
            <a:r>
              <a:rPr lang="en-US" b="1">
                <a:latin typeface="Arial Unicode MS" pitchFamily="34" charset="-128"/>
              </a:rPr>
              <a:t>ask generic queries</a:t>
            </a:r>
            <a:r>
              <a:rPr lang="en-US">
                <a:latin typeface="Arial Unicode MS" pitchFamily="34" charset="-128"/>
              </a:rPr>
              <a:t> (i.e., containing 				)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714375" y="5429250"/>
            <a:ext cx="78120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?  connected_to(W, </a:t>
            </a:r>
            <a:r>
              <a:rPr lang="en-US" sz="2400" i="1">
                <a:latin typeface="Arial Unicode MS" pitchFamily="34" charset="-128"/>
              </a:rPr>
              <a:t>w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i="1">
                <a:latin typeface="Arial Unicode MS" pitchFamily="34" charset="-12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EE88A7-36BE-4392-A089-0C85823C132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Datalog vs PDCL </a:t>
            </a:r>
            <a:r>
              <a:rPr lang="en-US" sz="2400" smtClean="0"/>
              <a:t>(better with colors)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08C3B25-46A9-4952-A9C8-7242F1200F0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Datalog: a relational rule language</a:t>
            </a:r>
          </a:p>
        </p:txBody>
      </p:sp>
      <p:sp>
        <p:nvSpPr>
          <p:cNvPr id="587780" name="Rectangle 4"/>
          <p:cNvSpPr>
            <a:spLocks noChangeArrowheads="1"/>
          </p:cNvSpPr>
          <p:nvPr/>
        </p:nvSpPr>
        <p:spPr bwMode="auto">
          <a:xfrm>
            <a:off x="179388" y="1487488"/>
            <a:ext cx="8064500" cy="9366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variable</a:t>
            </a:r>
            <a:r>
              <a:rPr lang="en-US" sz="2400" dirty="0">
                <a:latin typeface="Arial Unicode MS" pitchFamily="34" charset="-128"/>
              </a:rPr>
              <a:t> is a symbol starting with an upper case letter</a:t>
            </a:r>
            <a:endParaRPr lang="en-US" sz="2400" b="1" dirty="0">
              <a:latin typeface="Arial Unicode MS" pitchFamily="34" charset="-128"/>
            </a:endParaRPr>
          </a:p>
        </p:txBody>
      </p:sp>
      <p:sp>
        <p:nvSpPr>
          <p:cNvPr id="587781" name="Rectangle 5"/>
          <p:cNvSpPr>
            <a:spLocks noChangeArrowheads="1"/>
          </p:cNvSpPr>
          <p:nvPr/>
        </p:nvSpPr>
        <p:spPr bwMode="auto">
          <a:xfrm>
            <a:off x="209550" y="2552700"/>
            <a:ext cx="7993063" cy="1296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constant</a:t>
            </a:r>
            <a:r>
              <a:rPr lang="en-US" sz="2400" dirty="0">
                <a:latin typeface="Arial Unicode MS" pitchFamily="34" charset="-128"/>
              </a:rPr>
              <a:t> is a symbol starting with lower-case letter or a sequence of digits.</a:t>
            </a:r>
            <a:endParaRPr lang="en-US" sz="2000" dirty="0">
              <a:latin typeface="Arial Unicode MS" pitchFamily="34" charset="-128"/>
            </a:endParaRPr>
          </a:p>
        </p:txBody>
      </p:sp>
      <p:sp>
        <p:nvSpPr>
          <p:cNvPr id="587784" name="Rectangle 8"/>
          <p:cNvSpPr>
            <a:spLocks noChangeArrowheads="1"/>
          </p:cNvSpPr>
          <p:nvPr/>
        </p:nvSpPr>
        <p:spPr bwMode="auto">
          <a:xfrm>
            <a:off x="214313" y="5214938"/>
            <a:ext cx="8675687" cy="10810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predicate symbol</a:t>
            </a:r>
            <a:r>
              <a:rPr lang="en-US" sz="2400" dirty="0">
                <a:latin typeface="Arial Unicode MS" pitchFamily="34" charset="-128"/>
              </a:rPr>
              <a:t> is a symbol starting with lower-case letter.</a:t>
            </a:r>
            <a:endParaRPr lang="en-US" sz="2000" dirty="0">
              <a:latin typeface="Arial Unicode MS" pitchFamily="34" charset="-128"/>
            </a:endParaRPr>
          </a:p>
        </p:txBody>
      </p:sp>
      <p:sp>
        <p:nvSpPr>
          <p:cNvPr id="587785" name="Rectangle 9"/>
          <p:cNvSpPr>
            <a:spLocks noChangeArrowheads="1"/>
          </p:cNvSpPr>
          <p:nvPr/>
        </p:nvSpPr>
        <p:spPr bwMode="auto">
          <a:xfrm>
            <a:off x="214313" y="3929063"/>
            <a:ext cx="7921625" cy="10810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term</a:t>
            </a:r>
            <a:r>
              <a:rPr lang="en-US" sz="2400" dirty="0">
                <a:latin typeface="Arial Unicode MS" pitchFamily="34" charset="-128"/>
              </a:rPr>
              <a:t> is either a variable or a constant.</a:t>
            </a:r>
            <a:endParaRPr lang="en-US" sz="2000" dirty="0">
              <a:latin typeface="Arial Unicode MS" pitchFamily="34" charset="-128"/>
            </a:endParaRPr>
          </a:p>
        </p:txBody>
      </p:sp>
      <p:sp>
        <p:nvSpPr>
          <p:cNvPr id="10258" name="Rectangle 10"/>
          <p:cNvSpPr>
            <a:spLocks noChangeArrowheads="1"/>
          </p:cNvSpPr>
          <p:nvPr/>
        </p:nvSpPr>
        <p:spPr bwMode="auto">
          <a:xfrm>
            <a:off x="323850" y="908050"/>
            <a:ext cx="845820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It expands the syntax of PDCL….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1" grpId="0" animBg="1"/>
      <p:bldP spid="587784" grpId="0" animBg="1"/>
      <p:bldP spid="5877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A0C3CE5-58D2-4A88-92C0-D9D69E70A5A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Datalog Syntax (cont’)</a:t>
            </a:r>
          </a:p>
        </p:txBody>
      </p:sp>
      <p:sp>
        <p:nvSpPr>
          <p:cNvPr id="112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358775" y="765175"/>
            <a:ext cx="8785225" cy="1223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An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atom  </a:t>
            </a:r>
            <a:r>
              <a:rPr lang="en-US" sz="2400" dirty="0">
                <a:latin typeface="Arial Unicode MS" pitchFamily="34" charset="-128"/>
              </a:rPr>
              <a:t>is a symbol of the form </a:t>
            </a:r>
            <a:r>
              <a:rPr lang="en-US" sz="2400" i="1" dirty="0">
                <a:latin typeface="Arial Unicode MS" pitchFamily="34" charset="-128"/>
              </a:rPr>
              <a:t>p</a:t>
            </a:r>
            <a:r>
              <a:rPr lang="en-US" sz="2400" dirty="0">
                <a:latin typeface="Arial Unicode MS" pitchFamily="34" charset="-128"/>
              </a:rPr>
              <a:t> or </a:t>
            </a:r>
            <a:r>
              <a:rPr lang="en-US" sz="2400" i="1" dirty="0">
                <a:latin typeface="Arial Unicode MS" pitchFamily="34" charset="-128"/>
              </a:rPr>
              <a:t>p</a:t>
            </a:r>
            <a:r>
              <a:rPr lang="en-US" sz="2400" dirty="0">
                <a:latin typeface="Arial Unicode MS" pitchFamily="34" charset="-128"/>
              </a:rPr>
              <a:t>(</a:t>
            </a:r>
            <a:r>
              <a:rPr lang="en-US" sz="2400" i="1" dirty="0">
                <a:latin typeface="Arial Unicode MS" pitchFamily="34" charset="-128"/>
              </a:rPr>
              <a:t>t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….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 err="1">
                <a:latin typeface="Arial Unicode MS" pitchFamily="34" charset="-128"/>
              </a:rPr>
              <a:t>t</a:t>
            </a:r>
            <a:r>
              <a:rPr lang="en-US" sz="2400" i="1" baseline="-25000" dirty="0" err="1">
                <a:latin typeface="Arial Unicode MS" pitchFamily="34" charset="-128"/>
              </a:rPr>
              <a:t>n</a:t>
            </a:r>
            <a:r>
              <a:rPr lang="en-US" sz="2400" dirty="0">
                <a:latin typeface="Arial Unicode MS" pitchFamily="34" charset="-128"/>
              </a:rPr>
              <a:t>) where </a:t>
            </a:r>
            <a:r>
              <a:rPr lang="en-US" sz="2400" i="1" dirty="0">
                <a:latin typeface="Arial Unicode MS" pitchFamily="34" charset="-128"/>
              </a:rPr>
              <a:t>p</a:t>
            </a:r>
            <a:r>
              <a:rPr lang="en-US" sz="2400" dirty="0">
                <a:latin typeface="Arial Unicode MS" pitchFamily="34" charset="-128"/>
              </a:rPr>
              <a:t> is a predicate symbol and  </a:t>
            </a:r>
            <a:r>
              <a:rPr lang="en-US" sz="2400" i="1" dirty="0" err="1">
                <a:latin typeface="Arial Unicode MS" pitchFamily="34" charset="-128"/>
              </a:rPr>
              <a:t>t</a:t>
            </a:r>
            <a:r>
              <a:rPr lang="en-US" sz="2400" i="1" baseline="-25000" dirty="0" err="1">
                <a:latin typeface="Arial Unicode MS" pitchFamily="34" charset="-128"/>
              </a:rPr>
              <a:t>i</a:t>
            </a:r>
            <a:r>
              <a:rPr lang="en-US" sz="2400" i="1" baseline="-25000" dirty="0">
                <a:latin typeface="Arial Unicode MS" pitchFamily="34" charset="-128"/>
              </a:rPr>
              <a:t>  </a:t>
            </a:r>
            <a:r>
              <a:rPr lang="en-US" sz="2400" dirty="0">
                <a:latin typeface="Arial Unicode MS" pitchFamily="34" charset="-128"/>
              </a:rPr>
              <a:t>are terms</a:t>
            </a:r>
          </a:p>
        </p:txBody>
      </p:sp>
      <p:sp>
        <p:nvSpPr>
          <p:cNvPr id="589830" name="Rectangle 6"/>
          <p:cNvSpPr>
            <a:spLocks noChangeArrowheads="1"/>
          </p:cNvSpPr>
          <p:nvPr/>
        </p:nvSpPr>
        <p:spPr bwMode="auto">
          <a:xfrm>
            <a:off x="250825" y="2565400"/>
            <a:ext cx="8893175" cy="2232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definite clause </a:t>
            </a:r>
            <a:r>
              <a:rPr lang="en-US" sz="2400" dirty="0">
                <a:latin typeface="Arial Unicode MS" pitchFamily="34" charset="-128"/>
              </a:rPr>
              <a:t>is either an atom (a fact) or of the form:</a:t>
            </a:r>
          </a:p>
          <a:p>
            <a:pPr marL="381000" indent="-381000">
              <a:spcBef>
                <a:spcPct val="20000"/>
              </a:spcBef>
              <a:defRPr/>
            </a:pPr>
            <a:r>
              <a:rPr lang="en-US" sz="2400" i="1" dirty="0">
                <a:latin typeface="Arial Unicode MS" pitchFamily="34" charset="-128"/>
              </a:rPr>
              <a:t>    				h  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dirty="0">
                <a:latin typeface="Arial Unicode MS" pitchFamily="34" charset="-128"/>
              </a:rPr>
              <a:t>  </a:t>
            </a:r>
            <a:r>
              <a:rPr lang="en-US" sz="2400" i="1" dirty="0">
                <a:latin typeface="Arial Unicode MS" pitchFamily="34" charset="-128"/>
              </a:rPr>
              <a:t>b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∧… ∧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 err="1">
                <a:latin typeface="Arial Unicode MS" pitchFamily="34" charset="-128"/>
              </a:rPr>
              <a:t>b</a:t>
            </a:r>
            <a:r>
              <a:rPr lang="en-US" sz="2400" i="1" baseline="-25000" dirty="0" err="1">
                <a:latin typeface="Arial Unicode MS" pitchFamily="34" charset="-128"/>
              </a:rPr>
              <a:t>m</a:t>
            </a:r>
            <a:r>
              <a:rPr lang="en-US" sz="2400" dirty="0">
                <a:latin typeface="Arial Unicode MS" pitchFamily="34" charset="-128"/>
              </a:rPr>
              <a:t> </a:t>
            </a:r>
          </a:p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where </a:t>
            </a:r>
            <a:r>
              <a:rPr lang="en-US" sz="2400" i="1" dirty="0">
                <a:latin typeface="Arial Unicode MS" pitchFamily="34" charset="-128"/>
              </a:rPr>
              <a:t>h</a:t>
            </a:r>
            <a:r>
              <a:rPr lang="en-US" sz="2400" dirty="0">
                <a:latin typeface="Arial Unicode MS" pitchFamily="34" charset="-128"/>
              </a:rPr>
              <a:t>  and the </a:t>
            </a:r>
            <a:r>
              <a:rPr lang="en-US" sz="2400" i="1" dirty="0">
                <a:latin typeface="Arial Unicode MS" pitchFamily="34" charset="-128"/>
              </a:rPr>
              <a:t>b</a:t>
            </a:r>
            <a:r>
              <a:rPr lang="en-US" sz="2400" i="1" baseline="-25000" dirty="0">
                <a:latin typeface="Arial Unicode MS" pitchFamily="34" charset="-128"/>
              </a:rPr>
              <a:t>i</a:t>
            </a:r>
            <a:r>
              <a:rPr lang="en-US" sz="2400" dirty="0">
                <a:latin typeface="Arial Unicode MS" pitchFamily="34" charset="-128"/>
              </a:rPr>
              <a:t> are </a:t>
            </a:r>
            <a:r>
              <a:rPr lang="en-US" sz="2400" dirty="0" smtClean="0">
                <a:latin typeface="Arial Unicode MS" pitchFamily="34" charset="-128"/>
              </a:rPr>
              <a:t>atoms (Read </a:t>
            </a:r>
            <a:r>
              <a:rPr lang="en-US" sz="2400" dirty="0">
                <a:latin typeface="Arial Unicode MS" pitchFamily="34" charset="-128"/>
              </a:rPr>
              <a:t>this as ``</a:t>
            </a:r>
            <a:r>
              <a:rPr lang="en-US" sz="2400" i="1" dirty="0">
                <a:latin typeface="Arial Unicode MS" pitchFamily="34" charset="-128"/>
              </a:rPr>
              <a:t>h</a:t>
            </a:r>
            <a:r>
              <a:rPr lang="en-US" sz="2400" dirty="0">
                <a:latin typeface="Arial Unicode MS" pitchFamily="34" charset="-128"/>
              </a:rPr>
              <a:t>  if </a:t>
            </a:r>
            <a:r>
              <a:rPr lang="en-US" sz="2400" i="1" dirty="0">
                <a:latin typeface="Arial Unicode MS" pitchFamily="34" charset="-128"/>
              </a:rPr>
              <a:t>b</a:t>
            </a:r>
            <a:r>
              <a:rPr lang="en-US" sz="2400" dirty="0">
                <a:latin typeface="Arial Unicode MS" pitchFamily="34" charset="-128"/>
              </a:rPr>
              <a:t>.'')</a:t>
            </a:r>
          </a:p>
        </p:txBody>
      </p:sp>
      <p:sp>
        <p:nvSpPr>
          <p:cNvPr id="589831" name="Rectangle 7"/>
          <p:cNvSpPr>
            <a:spLocks noChangeArrowheads="1"/>
          </p:cNvSpPr>
          <p:nvPr/>
        </p:nvSpPr>
        <p:spPr bwMode="auto">
          <a:xfrm>
            <a:off x="358775" y="5084763"/>
            <a:ext cx="8785225" cy="10080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knowledge base </a:t>
            </a:r>
            <a:r>
              <a:rPr lang="en-US" sz="2400" dirty="0">
                <a:latin typeface="Arial Unicode MS" pitchFamily="34" charset="-128"/>
              </a:rPr>
              <a:t>is a set of definite clauses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30" grpId="0" animBg="1"/>
      <p:bldP spid="5898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35F0C53-3C59-4129-AFCC-8789625A7DF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3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Datalog: Top Down Proof</a:t>
            </a:r>
          </a:p>
        </p:txBody>
      </p:sp>
      <p:sp>
        <p:nvSpPr>
          <p:cNvPr id="12310" name="Rectangle 3"/>
          <p:cNvSpPr>
            <a:spLocks noChangeArrowheads="1"/>
          </p:cNvSpPr>
          <p:nvPr/>
        </p:nvSpPr>
        <p:spPr bwMode="auto">
          <a:xfrm>
            <a:off x="0" y="1125538"/>
            <a:ext cx="88931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Extension of TD for PDCL.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How do you deal with variables?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Example:</a:t>
            </a:r>
            <a:r>
              <a:rPr lang="en-US">
                <a:latin typeface="Arial Unicode MS" pitchFamily="34" charset="-128"/>
              </a:rPr>
              <a:t> </a:t>
            </a:r>
          </a:p>
        </p:txBody>
      </p:sp>
      <p:sp>
        <p:nvSpPr>
          <p:cNvPr id="12311" name="Rectangle 4"/>
          <p:cNvSpPr>
            <a:spLocks noChangeArrowheads="1"/>
          </p:cNvSpPr>
          <p:nvPr/>
        </p:nvSpPr>
        <p:spPr bwMode="auto">
          <a:xfrm>
            <a:off x="0" y="2997200"/>
            <a:ext cx="88931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2312" name="Rectangle 5"/>
          <p:cNvSpPr>
            <a:spLocks noChangeArrowheads="1"/>
          </p:cNvSpPr>
          <p:nvPr/>
        </p:nvSpPr>
        <p:spPr bwMode="auto">
          <a:xfrm>
            <a:off x="2195513" y="2276475"/>
            <a:ext cx="54006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in(alan, r123).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part_of(r123,cs_building).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in(X,Y) &lt;- part_of(Z,Y) &amp; in(X,Z).</a:t>
            </a:r>
          </a:p>
        </p:txBody>
      </p:sp>
      <p:sp>
        <p:nvSpPr>
          <p:cNvPr id="12313" name="Rectangle 6"/>
          <p:cNvSpPr>
            <a:spLocks noChangeArrowheads="1"/>
          </p:cNvSpPr>
          <p:nvPr/>
        </p:nvSpPr>
        <p:spPr bwMode="auto">
          <a:xfrm>
            <a:off x="285750" y="5072063"/>
            <a:ext cx="53292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yes &lt;- in(alan, cs_building).</a:t>
            </a:r>
          </a:p>
        </p:txBody>
      </p:sp>
      <p:sp>
        <p:nvSpPr>
          <p:cNvPr id="12314" name="Rectangle 7"/>
          <p:cNvSpPr>
            <a:spLocks noChangeArrowheads="1"/>
          </p:cNvSpPr>
          <p:nvPr/>
        </p:nvSpPr>
        <p:spPr bwMode="auto">
          <a:xfrm>
            <a:off x="0" y="4286250"/>
            <a:ext cx="53292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Query:</a:t>
            </a:r>
            <a:r>
              <a:rPr lang="en-US">
                <a:latin typeface="Arial Unicode MS" pitchFamily="34" charset="-128"/>
              </a:rPr>
              <a:t>  in(alan, cs_building).</a:t>
            </a:r>
          </a:p>
        </p:txBody>
      </p:sp>
      <p:pic>
        <p:nvPicPr>
          <p:cNvPr id="1231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5572140"/>
            <a:ext cx="22320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4F6D1C5-708A-4679-89FA-B3AB325A474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Datalog: queries with variables</a:t>
            </a:r>
          </a:p>
        </p:txBody>
      </p:sp>
      <p:sp>
        <p:nvSpPr>
          <p:cNvPr id="13329" name="Rectangle 4"/>
          <p:cNvSpPr>
            <a:spLocks noChangeArrowheads="1"/>
          </p:cNvSpPr>
          <p:nvPr/>
        </p:nvSpPr>
        <p:spPr bwMode="auto">
          <a:xfrm>
            <a:off x="0" y="2997200"/>
            <a:ext cx="88931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3330" name="Rectangle 5"/>
          <p:cNvSpPr>
            <a:spLocks noChangeArrowheads="1"/>
          </p:cNvSpPr>
          <p:nvPr/>
        </p:nvSpPr>
        <p:spPr bwMode="auto">
          <a:xfrm>
            <a:off x="684213" y="1125538"/>
            <a:ext cx="54006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in(alan, r123).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part_of(r123,cs_building).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in(X,Y) &lt;- in(X,Z). &amp; part_of(Z,Y) </a:t>
            </a:r>
          </a:p>
        </p:txBody>
      </p:sp>
      <p:sp>
        <p:nvSpPr>
          <p:cNvPr id="13331" name="Rectangle 6"/>
          <p:cNvSpPr>
            <a:spLocks noChangeArrowheads="1"/>
          </p:cNvSpPr>
          <p:nvPr/>
        </p:nvSpPr>
        <p:spPr bwMode="auto">
          <a:xfrm>
            <a:off x="642938" y="4857750"/>
            <a:ext cx="5329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Yes(X1) &lt;- in(alan, X1).</a:t>
            </a:r>
          </a:p>
        </p:txBody>
      </p:sp>
      <p:sp>
        <p:nvSpPr>
          <p:cNvPr id="13332" name="Rectangle 7"/>
          <p:cNvSpPr>
            <a:spLocks noChangeArrowheads="1"/>
          </p:cNvSpPr>
          <p:nvPr/>
        </p:nvSpPr>
        <p:spPr bwMode="auto">
          <a:xfrm>
            <a:off x="500063" y="3500438"/>
            <a:ext cx="5329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Query:</a:t>
            </a:r>
            <a:r>
              <a:rPr lang="en-US">
                <a:latin typeface="Arial Unicode MS" pitchFamily="34" charset="-128"/>
              </a:rPr>
              <a:t>  in(alan, X1).</a:t>
            </a:r>
          </a:p>
        </p:txBody>
      </p:sp>
      <p:pic>
        <p:nvPicPr>
          <p:cNvPr id="1333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4292600"/>
            <a:ext cx="22320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1AE6A44-651A-4F8E-A8B0-64C69B23192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1563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Define/read/write/trace/debug the </a:t>
            </a:r>
            <a:r>
              <a:rPr lang="en-US" sz="3200" b="1" smtClean="0"/>
              <a:t>TopDown</a:t>
            </a:r>
            <a:r>
              <a:rPr lang="en-US" sz="3200" smtClean="0"/>
              <a:t> proof procedure (as a </a:t>
            </a:r>
            <a:r>
              <a:rPr lang="en-US" sz="3200" b="1" smtClean="0"/>
              <a:t>search</a:t>
            </a:r>
            <a:r>
              <a:rPr lang="en-US" sz="3200" smtClean="0"/>
              <a:t> problem)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Represent simple domains in </a:t>
            </a:r>
            <a:r>
              <a:rPr lang="en-US" sz="3200" b="1" smtClean="0"/>
              <a:t>Datalog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Apply </a:t>
            </a:r>
            <a:r>
              <a:rPr lang="en-US" sz="3200" b="1" smtClean="0"/>
              <a:t>TopDown</a:t>
            </a:r>
            <a:r>
              <a:rPr lang="en-US" sz="3200" smtClean="0"/>
              <a:t> proof procedure in </a:t>
            </a:r>
            <a:r>
              <a:rPr lang="en-US" sz="3200" b="1" smtClean="0"/>
              <a:t>Datalog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251A64-3DA6-405F-8E53-E4326C609BD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4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Logics in AI: Similar slide to the one for planning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5" y="2071688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Logics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4625" y="2071688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First-Order Logics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313" y="92868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Definite Clause  Logics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6188" y="92868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Semantics and Proof Theory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4938" y="2000250"/>
            <a:ext cx="314325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Satisfiability</a:t>
            </a:r>
            <a:r>
              <a:rPr lang="en-US" sz="2000" dirty="0">
                <a:latin typeface="+mj-lt"/>
              </a:rPr>
              <a:t> Testing (SAT)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063" y="3071813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Description  Logics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28938" y="4286250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Cognitive Architectures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500" y="5143500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Video Games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86500" y="3071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Hardware Verification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00750" y="378618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 Configuration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7188" y="4214813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Ontologies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5813" y="5072063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 Web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63" y="6000750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Information Extraction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43188" y="5715000"/>
            <a:ext cx="2071687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Summarization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71813" y="321468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Production Systems</a:t>
            </a:r>
          </a:p>
        </p:txBody>
      </p:sp>
      <p:cxnSp>
        <p:nvCxnSpPr>
          <p:cNvPr id="14425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1639888" y="1639888"/>
            <a:ext cx="92075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6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7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1282700" y="1711326"/>
            <a:ext cx="4349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8" name="Straight Arrow Connector 32"/>
          <p:cNvCxnSpPr>
            <a:cxnSpLocks noChangeShapeType="1"/>
            <a:endCxn id="10" idx="1"/>
          </p:cNvCxnSpPr>
          <p:nvPr/>
        </p:nvCxnSpPr>
        <p:spPr bwMode="auto">
          <a:xfrm>
            <a:off x="2357438" y="2357438"/>
            <a:ext cx="357187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9" name="Straight Arrow Connector 36"/>
          <p:cNvCxnSpPr>
            <a:cxnSpLocks noChangeShapeType="1"/>
            <a:stCxn id="10" idx="2"/>
            <a:endCxn id="23" idx="0"/>
          </p:cNvCxnSpPr>
          <p:nvPr/>
        </p:nvCxnSpPr>
        <p:spPr bwMode="auto">
          <a:xfrm rot="16200000" flipH="1">
            <a:off x="3854450" y="2568576"/>
            <a:ext cx="434975" cy="857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0" name="Straight Arrow Connector 39"/>
          <p:cNvCxnSpPr>
            <a:cxnSpLocks noChangeShapeType="1"/>
            <a:endCxn id="14" idx="0"/>
          </p:cNvCxnSpPr>
          <p:nvPr/>
        </p:nvCxnSpPr>
        <p:spPr bwMode="auto">
          <a:xfrm rot="10800000" flipV="1">
            <a:off x="1428750" y="2786063"/>
            <a:ext cx="18573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1" name="Straight Arrow Connector 41"/>
          <p:cNvCxnSpPr>
            <a:cxnSpLocks noChangeShapeType="1"/>
            <a:endCxn id="19" idx="0"/>
          </p:cNvCxnSpPr>
          <p:nvPr/>
        </p:nvCxnSpPr>
        <p:spPr bwMode="auto">
          <a:xfrm rot="5400000">
            <a:off x="1107281" y="39647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2" name="Straight Arrow Connector 43"/>
          <p:cNvCxnSpPr>
            <a:cxnSpLocks noChangeShapeType="1"/>
          </p:cNvCxnSpPr>
          <p:nvPr/>
        </p:nvCxnSpPr>
        <p:spPr bwMode="auto">
          <a:xfrm rot="5400000">
            <a:off x="1250156" y="482203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3" name="Straight Arrow Connector 44"/>
          <p:cNvCxnSpPr>
            <a:cxnSpLocks noChangeShapeType="1"/>
          </p:cNvCxnSpPr>
          <p:nvPr/>
        </p:nvCxnSpPr>
        <p:spPr bwMode="auto">
          <a:xfrm rot="5400000">
            <a:off x="1393031" y="56792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4" name="Straight Arrow Connector 45"/>
          <p:cNvCxnSpPr>
            <a:cxnSpLocks noChangeShapeType="1"/>
          </p:cNvCxnSpPr>
          <p:nvPr/>
        </p:nvCxnSpPr>
        <p:spPr bwMode="auto">
          <a:xfrm>
            <a:off x="1857375" y="5500688"/>
            <a:ext cx="1214438" cy="214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5" name="Straight Arrow Connector 47"/>
          <p:cNvCxnSpPr>
            <a:cxnSpLocks noChangeShapeType="1"/>
          </p:cNvCxnSpPr>
          <p:nvPr/>
        </p:nvCxnSpPr>
        <p:spPr bwMode="auto">
          <a:xfrm rot="5400000">
            <a:off x="3786188" y="3857625"/>
            <a:ext cx="714375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6" name="Straight Arrow Connector 49"/>
          <p:cNvCxnSpPr>
            <a:cxnSpLocks noChangeShapeType="1"/>
          </p:cNvCxnSpPr>
          <p:nvPr/>
        </p:nvCxnSpPr>
        <p:spPr bwMode="auto">
          <a:xfrm rot="5400000">
            <a:off x="3964782" y="4822031"/>
            <a:ext cx="500062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4929188" y="57864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Tutoring Systems</a:t>
            </a:r>
          </a:p>
        </p:txBody>
      </p:sp>
      <p:cxnSp>
        <p:nvCxnSpPr>
          <p:cNvPr id="14438" name="Straight Arrow Connector 53"/>
          <p:cNvCxnSpPr>
            <a:cxnSpLocks noChangeShapeType="1"/>
          </p:cNvCxnSpPr>
          <p:nvPr/>
        </p:nvCxnSpPr>
        <p:spPr bwMode="auto">
          <a:xfrm>
            <a:off x="5000625" y="4643438"/>
            <a:ext cx="1643063" cy="1214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9" name="Straight Arrow Connector 55"/>
          <p:cNvCxnSpPr>
            <a:cxnSpLocks noChangeShapeType="1"/>
          </p:cNvCxnSpPr>
          <p:nvPr/>
        </p:nvCxnSpPr>
        <p:spPr bwMode="auto">
          <a:xfrm rot="5400000">
            <a:off x="7393781" y="2893219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0" name="Straight Arrow Connector 56"/>
          <p:cNvCxnSpPr>
            <a:cxnSpLocks noChangeShapeType="1"/>
            <a:endCxn id="13" idx="0"/>
          </p:cNvCxnSpPr>
          <p:nvPr/>
        </p:nvCxnSpPr>
        <p:spPr bwMode="auto">
          <a:xfrm>
            <a:off x="4714875" y="1643063"/>
            <a:ext cx="20716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1" name="Straight Arrow Connector 59"/>
          <p:cNvCxnSpPr>
            <a:cxnSpLocks noChangeShapeType="1"/>
          </p:cNvCxnSpPr>
          <p:nvPr/>
        </p:nvCxnSpPr>
        <p:spPr bwMode="auto">
          <a:xfrm rot="5400000">
            <a:off x="5643562" y="3214688"/>
            <a:ext cx="10017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2" name="Straight Arrow Connector 61"/>
          <p:cNvCxnSpPr>
            <a:cxnSpLocks noChangeShapeType="1"/>
            <a:endCxn id="12" idx="1"/>
          </p:cNvCxnSpPr>
          <p:nvPr/>
        </p:nvCxnSpPr>
        <p:spPr bwMode="auto">
          <a:xfrm>
            <a:off x="3071813" y="1214438"/>
            <a:ext cx="714375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4443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cxnSp>
        <p:nvCxnSpPr>
          <p:cNvPr id="14444" name="Straight Arrow Connector 66"/>
          <p:cNvCxnSpPr>
            <a:cxnSpLocks noChangeShapeType="1"/>
          </p:cNvCxnSpPr>
          <p:nvPr/>
        </p:nvCxnSpPr>
        <p:spPr bwMode="auto">
          <a:xfrm>
            <a:off x="3429000" y="121443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5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A3359A7-B7D8-4031-8C42-2CFFC79B0AA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53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15380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538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5382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Problem</a:t>
            </a:r>
          </a:p>
        </p:txBody>
      </p:sp>
      <p:sp>
        <p:nvSpPr>
          <p:cNvPr id="15383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15384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5385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5386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5387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9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5390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5391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5392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5393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5394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5395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5396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5397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00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5401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5402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5403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5404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5405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5406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408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5409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5410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7264F7-AD23-4AF4-9340-265A7433B6A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/>
              <a:t>Recap Top Down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err="1" smtClean="0">
                <a:solidFill>
                  <a:schemeClr val="accent3">
                    <a:lumMod val="50000"/>
                  </a:schemeClr>
                </a:solidFill>
              </a:rPr>
              <a:t>TopDown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 Proofs as search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err="1" smtClean="0">
                <a:solidFill>
                  <a:schemeClr val="bg2"/>
                </a:solidFill>
              </a:rPr>
              <a:t>Datalog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sz="4000" dirty="0" smtClean="0"/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4201843-0854-44A7-B75C-0F606F1AC706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Midterm review</a:t>
            </a: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0" y="2997200"/>
            <a:ext cx="88931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285720" y="714356"/>
            <a:ext cx="7602537" cy="185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1" dirty="0" smtClean="0">
                <a:solidFill>
                  <a:schemeClr val="accent6"/>
                </a:solidFill>
                <a:latin typeface="Arial Unicode MS" pitchFamily="34" charset="-128"/>
              </a:rPr>
              <a:t>Average 75  </a:t>
            </a:r>
            <a:r>
              <a:rPr lang="en-US" sz="3200" b="1" dirty="0" smtClean="0">
                <a:latin typeface="Arial Unicode MS" pitchFamily="34" charset="-128"/>
                <a:sym typeface="Wingdings" pitchFamily="2" charset="2"/>
              </a:rPr>
              <a:t>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dirty="0" smtClean="0">
                <a:latin typeface="Arial Unicode MS" pitchFamily="34" charset="-128"/>
              </a:rPr>
              <a:t>Best 104</a:t>
            </a:r>
            <a:endParaRPr lang="en-US" b="1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dirty="0" smtClean="0">
                <a:latin typeface="Arial Unicode MS" pitchFamily="34" charset="-128"/>
              </a:rPr>
              <a:t>Five &lt;50</a:t>
            </a:r>
            <a:r>
              <a:rPr lang="en-US" b="1" dirty="0" smtClean="0">
                <a:latin typeface="Arial Unicode MS" pitchFamily="34" charset="-128"/>
              </a:rPr>
              <a:t>%</a:t>
            </a:r>
            <a:endParaRPr lang="en-US" b="1" dirty="0">
              <a:latin typeface="Arial Unicode MS" pitchFamily="34" charset="-128"/>
            </a:endParaRPr>
          </a:p>
        </p:txBody>
      </p:sp>
      <p:sp>
        <p:nvSpPr>
          <p:cNvPr id="604168" name="Rectangle 8"/>
          <p:cNvSpPr>
            <a:spLocks noChangeArrowheads="1"/>
          </p:cNvSpPr>
          <p:nvPr/>
        </p:nvSpPr>
        <p:spPr bwMode="auto">
          <a:xfrm>
            <a:off x="0" y="2428868"/>
            <a:ext cx="914400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How to learn more from midterm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Carefully examine your mistakes (and our feedback)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If  you still do not see the correct answer/solution go back to your notes, the slides and the textbook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If you are still confused come to office hours with specific questions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5720" y="5500702"/>
            <a:ext cx="8286776" cy="77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latin typeface="Arial Unicode MS" pitchFamily="34" charset="-128"/>
              </a:rPr>
              <a:t>Need to talk with student:   </a:t>
            </a:r>
            <a:r>
              <a:rPr lang="en-US" dirty="0" err="1" smtClean="0">
                <a:latin typeface="Arial Unicode MS" pitchFamily="34" charset="-128"/>
              </a:rPr>
              <a:t>Huan</a:t>
            </a:r>
            <a:r>
              <a:rPr lang="en-US" dirty="0" smtClean="0">
                <a:latin typeface="Arial Unicode MS" pitchFamily="34" charset="-128"/>
              </a:rPr>
              <a:t> Dong 11519071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293E460-7156-4130-873D-66788B94D06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Top-down Ground Proof Procedure</a:t>
            </a:r>
          </a:p>
        </p:txBody>
      </p:sp>
      <p:sp>
        <p:nvSpPr>
          <p:cNvPr id="2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00125"/>
            <a:ext cx="8458200" cy="4802188"/>
          </a:xfrm>
        </p:spPr>
        <p:txBody>
          <a:bodyPr/>
          <a:lstStyle/>
          <a:p>
            <a:pPr eaLnBrk="1" hangingPunct="1"/>
            <a:r>
              <a:rPr lang="en-US" b="1" smtClean="0"/>
              <a:t>Key Idea:</a:t>
            </a:r>
            <a:r>
              <a:rPr lang="en-US" smtClean="0"/>
              <a:t> search backward from a query </a:t>
            </a:r>
            <a:r>
              <a:rPr lang="en-US" i="1" smtClean="0"/>
              <a:t>G</a:t>
            </a:r>
            <a:r>
              <a:rPr lang="en-US" smtClean="0"/>
              <a:t> to determine if it can be derived from </a:t>
            </a:r>
            <a:r>
              <a:rPr lang="en-US" i="1" smtClean="0"/>
              <a:t>KB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4E4B606-3221-413F-AC93-87BDF20DD1B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9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07513" cy="685800"/>
          </a:xfrm>
        </p:spPr>
        <p:txBody>
          <a:bodyPr/>
          <a:lstStyle/>
          <a:p>
            <a:pPr eaLnBrk="1" hangingPunct="1"/>
            <a:r>
              <a:rPr lang="en-US" smtClean="0"/>
              <a:t>Top-down Proof Procedure: Basic elements</a:t>
            </a:r>
          </a:p>
        </p:txBody>
      </p:sp>
      <p:sp>
        <p:nvSpPr>
          <p:cNvPr id="3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458200" cy="841375"/>
          </a:xfrm>
        </p:spPr>
        <p:txBody>
          <a:bodyPr/>
          <a:lstStyle/>
          <a:p>
            <a:pPr eaLnBrk="1" hangingPunct="1"/>
            <a:r>
              <a:rPr lang="en-US" sz="3200" b="1" smtClean="0"/>
              <a:t>Notation</a:t>
            </a:r>
            <a:r>
              <a:rPr lang="en-US" smtClean="0"/>
              <a:t>: An </a:t>
            </a:r>
            <a:r>
              <a:rPr lang="en-US" smtClean="0">
                <a:solidFill>
                  <a:schemeClr val="accent2"/>
                </a:solidFill>
              </a:rPr>
              <a:t>answer clause</a:t>
            </a:r>
            <a:r>
              <a:rPr lang="en-US" smtClean="0"/>
              <a:t> is of the form:   </a:t>
            </a:r>
          </a:p>
          <a:p>
            <a:pPr eaLnBrk="1" hangingPunct="1"/>
            <a:r>
              <a:rPr lang="en-US" sz="2400" i="1" smtClean="0"/>
              <a:t>yes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smtClean="0"/>
              <a:t> a</a:t>
            </a:r>
            <a:r>
              <a:rPr lang="en-US" sz="2400" i="1" baseline="-25000" smtClean="0"/>
              <a:t>1</a:t>
            </a:r>
            <a:r>
              <a:rPr lang="en-US" sz="2400" i="1" smtClean="0"/>
              <a:t>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a</a:t>
            </a:r>
            <a:r>
              <a:rPr lang="en-US" sz="2400" i="1" baseline="-25000" smtClean="0"/>
              <a:t>2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…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a</a:t>
            </a:r>
            <a:r>
              <a:rPr lang="en-US" sz="2400" i="1" baseline="-25000" smtClean="0"/>
              <a:t>m</a:t>
            </a:r>
            <a:endParaRPr lang="en-US" sz="3200" smtClean="0"/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250825" y="3357563"/>
            <a:ext cx="84582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Rule of inference</a:t>
            </a:r>
            <a:r>
              <a:rPr lang="en-US">
                <a:latin typeface="Arial Unicode MS" pitchFamily="34" charset="-128"/>
              </a:rPr>
              <a:t> (called SLD Resolution)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Given an 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>
                <a:latin typeface="Arial Unicode MS" pitchFamily="34" charset="-128"/>
              </a:rPr>
              <a:t> of the form: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			</a:t>
            </a:r>
            <a:r>
              <a:rPr lang="en-US" sz="2400" i="1">
                <a:latin typeface="Arial Unicode MS" pitchFamily="34" charset="-128"/>
              </a:rPr>
              <a:t>yes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and the clause: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			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 i="1" baseline="-25000">
                <a:latin typeface="Arial Unicode MS" pitchFamily="34" charset="-128"/>
              </a:rPr>
              <a:t>i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p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You can generate the answer clause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i-1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baseline="-25000">
                <a:latin typeface="Arial Unicode MS" pitchFamily="34" charset="-128"/>
              </a:rPr>
              <a:t> 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2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…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p</a:t>
            </a:r>
            <a:r>
              <a:rPr lang="en-US" sz="2400" i="1" baseline="-250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 i="1" baseline="-25000">
                <a:latin typeface="Arial Unicode MS" pitchFamily="34" charset="-128"/>
              </a:rPr>
              <a:t>i+1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m 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588805" name="Rectangle 5"/>
          <p:cNvSpPr>
            <a:spLocks noChangeArrowheads="1"/>
          </p:cNvSpPr>
          <p:nvPr/>
        </p:nvSpPr>
        <p:spPr bwMode="auto">
          <a:xfrm>
            <a:off x="179388" y="1844675"/>
            <a:ext cx="84582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Express query</a:t>
            </a:r>
            <a:r>
              <a:rPr lang="en-US" dirty="0">
                <a:latin typeface="Arial Unicode MS" pitchFamily="34" charset="-128"/>
              </a:rPr>
              <a:t> as an </a:t>
            </a: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 dirty="0">
                <a:latin typeface="Arial Unicode MS" pitchFamily="34" charset="-128"/>
              </a:rPr>
              <a:t> </a:t>
            </a:r>
            <a:r>
              <a:rPr lang="en-US" dirty="0" smtClean="0">
                <a:latin typeface="Arial Unicode MS" pitchFamily="34" charset="-128"/>
              </a:rPr>
              <a:t>                  (</a:t>
            </a:r>
            <a:r>
              <a:rPr lang="en-US" dirty="0">
                <a:latin typeface="Arial Unicode MS" pitchFamily="34" charset="-128"/>
              </a:rPr>
              <a:t>e.g., query </a:t>
            </a:r>
            <a:r>
              <a:rPr lang="en-US" sz="2400" i="1" dirty="0">
                <a:latin typeface="Arial Unicode MS" pitchFamily="34" charset="-128"/>
              </a:rPr>
              <a:t>a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2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…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m</a:t>
            </a:r>
            <a:r>
              <a:rPr lang="en-US" dirty="0">
                <a:latin typeface="Arial Unicode MS" pitchFamily="34" charset="-128"/>
              </a:rPr>
              <a:t> )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				</a:t>
            </a:r>
            <a:r>
              <a:rPr lang="en-US" sz="2400" i="1" dirty="0">
                <a:latin typeface="Arial Unicode MS" pitchFamily="34" charset="-128"/>
              </a:rPr>
              <a:t>yes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  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4" grpId="0"/>
      <p:bldP spid="5888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7BFBA88-91C2-44E5-840D-E39A505D323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571500"/>
            <a:ext cx="8458200" cy="116363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Successful Derivation</a:t>
            </a:r>
            <a:r>
              <a:rPr lang="en-US" sz="2400" smtClean="0"/>
              <a:t>: When by applying the inference rule you obtain the answer clause </a:t>
            </a:r>
            <a:r>
              <a:rPr lang="en-US" sz="2400" i="1" smtClean="0"/>
              <a:t>yes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smtClean="0"/>
              <a:t> </a:t>
            </a:r>
            <a:r>
              <a:rPr lang="en-US" sz="2400" smtClean="0"/>
              <a:t>.</a:t>
            </a:r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1800" smtClean="0"/>
          </a:p>
        </p:txBody>
      </p:sp>
      <p:sp>
        <p:nvSpPr>
          <p:cNvPr id="4124" name="Rectangle 4"/>
          <p:cNvSpPr>
            <a:spLocks noChangeArrowheads="1"/>
          </p:cNvSpPr>
          <p:nvPr/>
        </p:nvSpPr>
        <p:spPr bwMode="auto">
          <a:xfrm>
            <a:off x="214313" y="3513138"/>
            <a:ext cx="865505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Query: a </a:t>
            </a:r>
            <a:r>
              <a:rPr lang="en-US" sz="2400">
                <a:latin typeface="Courier New" pitchFamily="49" charset="0"/>
              </a:rPr>
              <a:t>(two ways)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4125" name="Rectangle 7"/>
          <p:cNvSpPr>
            <a:spLocks noChangeArrowheads="1"/>
          </p:cNvSpPr>
          <p:nvPr/>
        </p:nvSpPr>
        <p:spPr bwMode="auto">
          <a:xfrm>
            <a:off x="863600" y="4017963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a.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4126" name="Rectangle 8"/>
          <p:cNvSpPr>
            <a:spLocks noChangeArrowheads="1"/>
          </p:cNvSpPr>
          <p:nvPr/>
        </p:nvSpPr>
        <p:spPr bwMode="auto">
          <a:xfrm>
            <a:off x="5688013" y="4017963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a.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85750" y="1928813"/>
            <a:ext cx="84582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a ← e ∧ f. 		a ←  b ∧ c.		b ← k ∧ f.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c ← e.			d ← k.		 	e</a:t>
            </a:r>
            <a:r>
              <a:rPr lang="en-US" sz="2400" kern="0" dirty="0">
                <a:latin typeface="+mn-lt"/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f ← j ∧ e.	 	f  ← c. 			j ← c.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400" i="1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400" i="1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		        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	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DB73146-0248-41CC-9780-7DA7CDBBCB1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 Top Down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TopDown Proofs as search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Datalog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sz="4000" smtClean="0"/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EA65F55-7B7A-41BC-8BE6-A53E12759F3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Systematic Search in different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38"/>
            <a:ext cx="8929687" cy="621506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State: </a:t>
            </a:r>
            <a:r>
              <a:rPr lang="en-US" sz="1600" dirty="0" smtClean="0"/>
              <a:t>assignments of values to a subset of the variables</a:t>
            </a:r>
            <a:endParaRPr lang="en-US" sz="16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16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Goal test: </a:t>
            </a:r>
            <a:r>
              <a:rPr lang="en-US" sz="16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Solution: </a:t>
            </a:r>
            <a:r>
              <a:rPr lang="en-US" sz="16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16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 smtClean="0"/>
              <a:t>Planning (forward) </a:t>
            </a:r>
            <a:r>
              <a:rPr lang="en-US" sz="1600" dirty="0" smtClean="0"/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State </a:t>
            </a:r>
            <a:r>
              <a:rPr lang="en-US" sz="1600" dirty="0" smtClean="0"/>
              <a:t>possible world</a:t>
            </a:r>
            <a:endParaRPr lang="en-US" sz="16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Successor function </a:t>
            </a:r>
            <a:r>
              <a:rPr lang="en-US" sz="1600" dirty="0" smtClean="0"/>
              <a:t>states resulting from valid 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Goal test </a:t>
            </a:r>
            <a:r>
              <a:rPr lang="en-US" sz="1600" dirty="0" smtClean="0"/>
              <a:t>assignment to subset of </a:t>
            </a:r>
            <a:r>
              <a:rPr lang="en-US" sz="1600" dirty="0" err="1" smtClean="0"/>
              <a:t>vars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Solution </a:t>
            </a:r>
            <a:r>
              <a:rPr lang="en-US" sz="1600" dirty="0" smtClean="0"/>
              <a:t>sequence of 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Heuristic function </a:t>
            </a:r>
            <a:r>
              <a:rPr lang="en-US" sz="1600" dirty="0" smtClean="0"/>
              <a:t>empty-delete-list (solve simplified problem)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Logical Inference (top Down)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State </a:t>
            </a:r>
            <a:r>
              <a:rPr lang="en-US" dirty="0" smtClean="0"/>
              <a:t>answer clause</a:t>
            </a:r>
            <a:endParaRPr lang="en-US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Successor function </a:t>
            </a:r>
            <a:r>
              <a:rPr lang="en-US" dirty="0" smtClean="0"/>
              <a:t>states resulting from substituting one atom with all the clauses of which it is the head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Goal test </a:t>
            </a:r>
            <a:r>
              <a:rPr lang="en-US" dirty="0" smtClean="0"/>
              <a:t>empty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answer clause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Solution </a:t>
            </a:r>
            <a:r>
              <a:rPr lang="en-US" dirty="0" smtClean="0"/>
              <a:t>start state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Heuristic function </a:t>
            </a:r>
            <a:r>
              <a:rPr lang="en-US" dirty="0" smtClean="0"/>
              <a:t>………………..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F16BAD-68F4-47A1-ACA6-1045DDE10A5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/>
              <a:t>Search Graph</a:t>
            </a:r>
          </a:p>
        </p:txBody>
      </p:sp>
      <p:sp>
        <p:nvSpPr>
          <p:cNvPr id="6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4032250" cy="2663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i="1" smtClean="0"/>
              <a:t>     </a:t>
            </a:r>
            <a:r>
              <a:rPr lang="en-US" sz="2400" i="1" smtClean="0"/>
              <a:t>a ←  b ∧ c. 		a ←  g.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a ← h.		b ← j.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b ← k.  	 	d ← m.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d ← p. 		f ← m. 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    f ← p. 		g ← m.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g ← f. 		k ← m. h ← m. 		p.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    </a:t>
            </a:r>
          </a:p>
        </p:txBody>
      </p:sp>
      <p:sp>
        <p:nvSpPr>
          <p:cNvPr id="6174" name="Rectangle 4"/>
          <p:cNvSpPr>
            <a:spLocks noChangeArrowheads="1"/>
          </p:cNvSpPr>
          <p:nvPr/>
        </p:nvSpPr>
        <p:spPr bwMode="auto">
          <a:xfrm>
            <a:off x="4356100" y="1125538"/>
            <a:ext cx="44831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	                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                                  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</a:t>
            </a:r>
          </a:p>
        </p:txBody>
      </p:sp>
      <p:pic>
        <p:nvPicPr>
          <p:cNvPr id="617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908050"/>
            <a:ext cx="4022725" cy="4014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76" name="Rectangle 6"/>
          <p:cNvSpPr>
            <a:spLocks noChangeArrowheads="1"/>
          </p:cNvSpPr>
          <p:nvPr/>
        </p:nvSpPr>
        <p:spPr bwMode="auto">
          <a:xfrm>
            <a:off x="323850" y="981075"/>
            <a:ext cx="40322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Prove: ?</a:t>
            </a:r>
            <a:r>
              <a:rPr lang="en-US" sz="2400" i="1">
                <a:latin typeface="Arial Unicode MS" pitchFamily="34" charset="-128"/>
              </a:rPr>
              <a:t>← a ∧ d.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</a:t>
            </a:r>
          </a:p>
        </p:txBody>
      </p:sp>
      <p:sp>
        <p:nvSpPr>
          <p:cNvPr id="6177" name="Rectangle 7"/>
          <p:cNvSpPr>
            <a:spLocks noChangeArrowheads="1"/>
          </p:cNvSpPr>
          <p:nvPr/>
        </p:nvSpPr>
        <p:spPr bwMode="auto">
          <a:xfrm>
            <a:off x="539750" y="5157788"/>
            <a:ext cx="40322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Heuristics?</a:t>
            </a:r>
            <a:r>
              <a:rPr lang="en-US" sz="2400" i="1">
                <a:latin typeface="Arial Unicode MS" pitchFamily="34" charset="-128"/>
              </a:rPr>
              <a:t>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</a:t>
            </a:r>
          </a:p>
        </p:txBody>
      </p:sp>
      <p:pic>
        <p:nvPicPr>
          <p:cNvPr id="617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5229225"/>
            <a:ext cx="22320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DAA158B-2623-4A2A-A1DD-1CE31419108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 Top Down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TopDown Proofs as search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Datalog</a:t>
            </a:r>
          </a:p>
          <a:p>
            <a:pPr eaLnBrk="1" hangingPunct="1">
              <a:buFontTx/>
              <a:buChar char="•"/>
            </a:pPr>
            <a:endParaRPr lang="en-US" sz="4000" smtClean="0"/>
          </a:p>
          <a:p>
            <a:pPr eaLnBrk="1" hangingPunct="1">
              <a:spcBef>
                <a:spcPct val="0"/>
              </a:spcBef>
            </a:pPr>
            <a:endParaRPr lang="en-US" sz="4000" smtClean="0"/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OSHIBA@AIF8QJPXBVWXY5L9" val="2890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40235</TotalTime>
  <Words>1367</Words>
  <Application>Microsoft Office PowerPoint</Application>
  <PresentationFormat>On-screen Show (4:3)</PresentationFormat>
  <Paragraphs>314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Slide 1</vt:lpstr>
      <vt:lpstr>Lecture Overview</vt:lpstr>
      <vt:lpstr>Top-down Ground Proof Procedure</vt:lpstr>
      <vt:lpstr>Top-down Proof Procedure: Basic elements</vt:lpstr>
      <vt:lpstr>Slide 5</vt:lpstr>
      <vt:lpstr>Lecture Overview</vt:lpstr>
      <vt:lpstr>Systematic Search in different R&amp;R systems</vt:lpstr>
      <vt:lpstr>Search Graph</vt:lpstr>
      <vt:lpstr>Lecture Overview</vt:lpstr>
      <vt:lpstr>Representation and Reasoning in Complex domains</vt:lpstr>
      <vt:lpstr>What do we gain….</vt:lpstr>
      <vt:lpstr>Datalog vs PDCL (better with colors)</vt:lpstr>
      <vt:lpstr>Datalog: a relational rule language</vt:lpstr>
      <vt:lpstr>Datalog Syntax (cont’)</vt:lpstr>
      <vt:lpstr>Datalog: Top Down Proof</vt:lpstr>
      <vt:lpstr>Datalog: queries with variables</vt:lpstr>
      <vt:lpstr>Learning Goals for today’s class</vt:lpstr>
      <vt:lpstr>Logics in AI: Similar slide to the one for planning</vt:lpstr>
      <vt:lpstr>Big Picture: R&amp;R  systems</vt:lpstr>
      <vt:lpstr>Midterm review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514</cp:revision>
  <dcterms:created xsi:type="dcterms:W3CDTF">2000-08-26T02:46:38Z</dcterms:created>
  <dcterms:modified xsi:type="dcterms:W3CDTF">2010-03-15T17:13:01Z</dcterms:modified>
</cp:coreProperties>
</file>