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49" r:id="rId2"/>
    <p:sldId id="492" r:id="rId3"/>
    <p:sldId id="480" r:id="rId4"/>
    <p:sldId id="497" r:id="rId5"/>
    <p:sldId id="495" r:id="rId6"/>
    <p:sldId id="481" r:id="rId7"/>
    <p:sldId id="482" r:id="rId8"/>
    <p:sldId id="483" r:id="rId9"/>
    <p:sldId id="484" r:id="rId10"/>
    <p:sldId id="485" r:id="rId11"/>
    <p:sldId id="486" r:id="rId12"/>
    <p:sldId id="487" r:id="rId13"/>
    <p:sldId id="488" r:id="rId14"/>
    <p:sldId id="493" r:id="rId15"/>
    <p:sldId id="489" r:id="rId16"/>
    <p:sldId id="501" r:id="rId17"/>
    <p:sldId id="494" r:id="rId18"/>
    <p:sldId id="466" r:id="rId19"/>
    <p:sldId id="473" r:id="rId20"/>
    <p:sldId id="479" r:id="rId21"/>
    <p:sldId id="467" r:id="rId22"/>
    <p:sldId id="469" r:id="rId23"/>
    <p:sldId id="502" r:id="rId24"/>
    <p:sldId id="498" r:id="rId25"/>
    <p:sldId id="504" r:id="rId26"/>
    <p:sldId id="505" r:id="rId27"/>
    <p:sldId id="503" r:id="rId28"/>
  </p:sldIdLst>
  <p:sldSz cx="9144000" cy="6858000" type="screen4x3"/>
  <p:notesSz cx="6997700" cy="92837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9" autoAdjust="0"/>
    <p:restoredTop sz="81457" autoAdjust="0"/>
  </p:normalViewPr>
  <p:slideViewPr>
    <p:cSldViewPr>
      <p:cViewPr>
        <p:scale>
          <a:sx n="66" d="100"/>
          <a:sy n="66" d="100"/>
        </p:scale>
        <p:origin x="-57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42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5C3AD4-3509-4EFC-B553-10782FC3C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0E555C0F-5FD3-47C1-B010-D25CF0DEA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2458F8-BB41-4628-86C8-362B034634A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22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946A67-A085-45CB-8649-F928FAAF153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F90F52-F501-41AB-AC13-B12F953A72C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KB = implications + simple-propositions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7DD029-AEB3-4AAE-A5F1-D9555DF01FC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KB = implications + simple-propositions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9C6A2A-9382-4219-A335-198384B7D48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72A030-DB10-4A2F-97F7-C2F20DC107B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4EB331-E93D-41EC-AA64-EC8BB9C45DC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2CD00F-8D19-44A2-AF06-5E5997E6A9F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If “</a:t>
            </a:r>
            <a:r>
              <a:rPr lang="en-US" i="1" smtClean="0"/>
              <a:t>h </a:t>
            </a:r>
            <a:r>
              <a:rPr lang="en-US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i="1" smtClean="0"/>
              <a:t> b</a:t>
            </a:r>
            <a:r>
              <a:rPr lang="en-US" i="1" baseline="-25000" smtClean="0"/>
              <a:t>1</a:t>
            </a:r>
            <a:r>
              <a:rPr lang="en-US" i="1" smtClean="0"/>
              <a:t> </a:t>
            </a:r>
            <a:r>
              <a:rPr lang="en-US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smtClean="0"/>
              <a:t> … </a:t>
            </a:r>
            <a:r>
              <a:rPr lang="en-US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smtClean="0"/>
              <a:t> b</a:t>
            </a:r>
            <a:r>
              <a:rPr lang="en-US" i="1" baseline="-25000" smtClean="0"/>
              <a:t>m</a:t>
            </a:r>
            <a:r>
              <a:rPr lang="en-US" smtClean="0"/>
              <a:t>” is a clause in the knowledge base, and each </a:t>
            </a:r>
            <a:r>
              <a:rPr lang="en-US" i="1" smtClean="0"/>
              <a:t>b</a:t>
            </a:r>
            <a:r>
              <a:rPr lang="en-US" i="1" baseline="-25000" smtClean="0"/>
              <a:t>i</a:t>
            </a:r>
            <a:r>
              <a:rPr lang="en-US" smtClean="0"/>
              <a:t>  has been derived, then </a:t>
            </a:r>
            <a:r>
              <a:rPr lang="en-US" i="1" smtClean="0"/>
              <a:t>h</a:t>
            </a:r>
            <a:r>
              <a:rPr lang="en-US" smtClean="0"/>
              <a:t> can be derived.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You are </a:t>
            </a:r>
            <a:r>
              <a:rPr lang="en-US" smtClean="0">
                <a:solidFill>
                  <a:srgbClr val="CC0099"/>
                </a:solidFill>
              </a:rPr>
              <a:t>forward chaining </a:t>
            </a:r>
            <a:r>
              <a:rPr lang="en-US" smtClean="0"/>
              <a:t>on this clause.</a:t>
            </a:r>
          </a:p>
          <a:p>
            <a:pPr eaLnBrk="1" hangingPunct="1"/>
            <a:r>
              <a:rPr lang="en-US" smtClean="0"/>
              <a:t>(This rule also covers the case when </a:t>
            </a:r>
            <a:r>
              <a:rPr lang="en-US" i="1" smtClean="0"/>
              <a:t>m=0</a:t>
            </a:r>
            <a:r>
              <a:rPr lang="en-US" smtClean="0"/>
              <a:t>. 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49F44D-D825-407B-AF40-0CE573D8801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F57D69-CF58-4693-B993-8EAF547DBDA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Single inference rule that yields a complete inference algorithm when coupled with any complete search algorithm</a:t>
            </a:r>
          </a:p>
          <a:p>
            <a:pPr eaLnBrk="1" hangingPunct="1"/>
            <a:r>
              <a:rPr lang="en-US" smtClean="0"/>
              <a:t>"SL resolution with Definite clauses". </a:t>
            </a:r>
          </a:p>
          <a:p>
            <a:pPr eaLnBrk="1" hangingPunct="1"/>
            <a:r>
              <a:rPr lang="en-US" smtClean="0"/>
              <a:t>For SL http://en.wikipedia.org/wiki/SLD_resolution (not really critical for this lecture)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A3F78B-76F9-41E1-B81A-FB9E2C5DF4B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Answer clause means the antecedent are true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SLD Resolution</a:t>
            </a:r>
            <a:r>
              <a:rPr lang="en-US" smtClean="0"/>
              <a:t> of this answer clause on atom </a:t>
            </a:r>
            <a:r>
              <a:rPr lang="en-US" i="1" smtClean="0"/>
              <a:t>a</a:t>
            </a:r>
            <a:r>
              <a:rPr lang="en-US" i="1" baseline="-25000" smtClean="0"/>
              <a:t>i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185C7-6AEA-40F0-9009-F3C0E5A5578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E54DC-348C-4D46-ABF2-D6F2BBBE67C4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Answer clause means the antecedent are true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SLD Resolution</a:t>
            </a:r>
            <a:r>
              <a:rPr lang="en-US" smtClean="0"/>
              <a:t> of this answer clause on atom </a:t>
            </a:r>
            <a:r>
              <a:rPr lang="en-US" i="1" smtClean="0"/>
              <a:t>a</a:t>
            </a:r>
            <a:r>
              <a:rPr lang="en-US" i="1" baseline="-25000" smtClean="0"/>
              <a:t>i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DD8BBD-493B-4CE2-9DF2-313E27745FD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66DA8E-5135-4009-84AE-12C26B8859C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000" dirty="0" smtClean="0"/>
              <a:t>Query: a</a:t>
            </a:r>
          </a:p>
          <a:p>
            <a:pPr eaLnBrk="1" hangingPunct="1">
              <a:lnSpc>
                <a:spcPct val="80000"/>
              </a:lnSpc>
            </a:pPr>
            <a:endParaRPr lang="en-US" sz="1000" i="1" dirty="0" smtClean="0"/>
          </a:p>
          <a:p>
            <a:pPr eaLnBrk="1" hangingPunct="1">
              <a:lnSpc>
                <a:spcPct val="80000"/>
              </a:lnSpc>
            </a:pPr>
            <a:r>
              <a:rPr lang="en-US" sz="1000" i="1" dirty="0" smtClean="0"/>
              <a:t>γ</a:t>
            </a:r>
            <a:r>
              <a:rPr lang="en-US" sz="1000" i="1" baseline="-25000" dirty="0" smtClean="0"/>
              <a:t>0	 </a:t>
            </a:r>
            <a:r>
              <a:rPr lang="en-US" sz="1000" dirty="0" smtClean="0"/>
              <a:t>: yes </a:t>
            </a:r>
            <a:r>
              <a:rPr lang="en-US" sz="1000" i="1" dirty="0" smtClean="0"/>
              <a:t>←</a:t>
            </a:r>
            <a:r>
              <a:rPr lang="en-US" sz="1000" dirty="0" smtClean="0"/>
              <a:t> </a:t>
            </a:r>
            <a:r>
              <a:rPr lang="en-US" sz="1000" i="1" dirty="0" smtClean="0">
                <a:solidFill>
                  <a:schemeClr val="accent2"/>
                </a:solidFill>
              </a:rPr>
              <a:t>a</a:t>
            </a:r>
            <a:r>
              <a:rPr lang="en-US" sz="1000" i="1" baseline="-25000" dirty="0" smtClean="0"/>
              <a:t>				 </a:t>
            </a:r>
            <a:r>
              <a:rPr lang="en-US" sz="1000" i="1" dirty="0" smtClean="0"/>
              <a:t>γ</a:t>
            </a:r>
            <a:r>
              <a:rPr lang="en-US" sz="1000" i="1" baseline="-25000" dirty="0" smtClean="0"/>
              <a:t>4 </a:t>
            </a:r>
            <a:r>
              <a:rPr lang="en-US" sz="1000" dirty="0" smtClean="0"/>
              <a:t>: yes </a:t>
            </a:r>
            <a:r>
              <a:rPr lang="en-US" sz="1000" i="1" dirty="0" smtClean="0"/>
              <a:t>←</a:t>
            </a:r>
            <a:r>
              <a:rPr lang="en-US" sz="1000" dirty="0" smtClean="0"/>
              <a:t> </a:t>
            </a:r>
            <a:r>
              <a:rPr lang="en-US" sz="1000" i="1" dirty="0" smtClean="0">
                <a:solidFill>
                  <a:schemeClr val="accent2"/>
                </a:solidFill>
              </a:rPr>
              <a:t>e</a:t>
            </a:r>
            <a:endParaRPr lang="en-US" sz="1000" i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000" i="1" dirty="0" smtClean="0"/>
              <a:t>γ</a:t>
            </a:r>
            <a:r>
              <a:rPr lang="en-US" sz="1000" i="1" baseline="-25000" dirty="0" smtClean="0"/>
              <a:t>1 	</a:t>
            </a:r>
            <a:r>
              <a:rPr lang="en-US" sz="1000" dirty="0" smtClean="0"/>
              <a:t>: yes </a:t>
            </a:r>
            <a:r>
              <a:rPr lang="en-US" sz="1000" i="1" dirty="0" smtClean="0"/>
              <a:t>← </a:t>
            </a:r>
            <a:r>
              <a:rPr lang="en-US" sz="1000" i="1" dirty="0" smtClean="0">
                <a:solidFill>
                  <a:schemeClr val="accent2"/>
                </a:solidFill>
              </a:rPr>
              <a:t>e</a:t>
            </a:r>
            <a:r>
              <a:rPr lang="en-US" sz="1000" i="1" dirty="0" smtClean="0"/>
              <a:t> ∧ f</a:t>
            </a:r>
            <a:r>
              <a:rPr lang="en-US" sz="1000" dirty="0" smtClean="0"/>
              <a:t> </a:t>
            </a:r>
            <a:r>
              <a:rPr lang="en-US" sz="1000" i="1" baseline="-25000" dirty="0" smtClean="0"/>
              <a:t>			 </a:t>
            </a:r>
            <a:r>
              <a:rPr lang="en-US" sz="1000" i="1" dirty="0" smtClean="0"/>
              <a:t>γ</a:t>
            </a:r>
            <a:r>
              <a:rPr lang="en-US" sz="1000" i="1" baseline="-25000" dirty="0" smtClean="0"/>
              <a:t>5</a:t>
            </a:r>
            <a:r>
              <a:rPr lang="en-US" sz="1000" dirty="0" smtClean="0"/>
              <a:t>: yes </a:t>
            </a:r>
            <a:r>
              <a:rPr lang="en-US" sz="1000" i="1" dirty="0" smtClean="0"/>
              <a:t>←</a:t>
            </a:r>
            <a:r>
              <a:rPr lang="en-US" sz="1000" dirty="0" smtClean="0"/>
              <a:t> </a:t>
            </a:r>
            <a:endParaRPr lang="en-US" sz="1000" i="1" baseline="-25000" dirty="0" smtClean="0"/>
          </a:p>
          <a:p>
            <a:pPr eaLnBrk="1" hangingPunct="1">
              <a:lnSpc>
                <a:spcPct val="80000"/>
              </a:lnSpc>
            </a:pPr>
            <a:r>
              <a:rPr lang="en-US" sz="1000" i="1" dirty="0" smtClean="0"/>
              <a:t>γ</a:t>
            </a:r>
            <a:r>
              <a:rPr lang="en-US" sz="1000" i="1" baseline="-25000" dirty="0" smtClean="0"/>
              <a:t>2  </a:t>
            </a:r>
            <a:r>
              <a:rPr lang="en-US" sz="1000" dirty="0" smtClean="0"/>
              <a:t>: yes </a:t>
            </a:r>
            <a:r>
              <a:rPr lang="en-US" sz="1000" i="1" dirty="0" smtClean="0"/>
              <a:t>←</a:t>
            </a:r>
            <a:r>
              <a:rPr lang="en-US" sz="1000" dirty="0" smtClean="0"/>
              <a:t> </a:t>
            </a:r>
            <a:r>
              <a:rPr lang="en-US" sz="1000" i="1" dirty="0" smtClean="0">
                <a:solidFill>
                  <a:schemeClr val="accent2"/>
                </a:solidFill>
              </a:rPr>
              <a:t>f</a:t>
            </a:r>
            <a:endParaRPr lang="en-US" sz="1000" i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000" i="1" dirty="0" smtClean="0"/>
              <a:t>γ</a:t>
            </a:r>
            <a:r>
              <a:rPr lang="en-US" sz="1000" i="1" baseline="-25000" dirty="0" smtClean="0"/>
              <a:t>3  </a:t>
            </a:r>
            <a:r>
              <a:rPr lang="en-US" sz="1000" dirty="0" smtClean="0"/>
              <a:t>: yes </a:t>
            </a:r>
            <a:r>
              <a:rPr lang="en-US" sz="1000" i="1" dirty="0" smtClean="0"/>
              <a:t>←</a:t>
            </a:r>
            <a:r>
              <a:rPr lang="en-US" sz="1000" dirty="0" smtClean="0"/>
              <a:t> </a:t>
            </a:r>
            <a:r>
              <a:rPr lang="en-US" sz="1000" i="1" dirty="0" smtClean="0">
                <a:solidFill>
                  <a:schemeClr val="accent2"/>
                </a:solidFill>
              </a:rPr>
              <a:t>c</a:t>
            </a:r>
            <a:endParaRPr lang="en-US" sz="1000" dirty="0" smtClean="0">
              <a:solidFill>
                <a:schemeClr val="accent2"/>
              </a:solidFill>
            </a:endParaRPr>
          </a:p>
          <a:p>
            <a:pPr eaLnBrk="1" hangingPunct="1"/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sz="1000" dirty="0" smtClean="0"/>
              <a:t>Query: ?b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i="1" dirty="0" smtClean="0"/>
              <a:t>γ</a:t>
            </a:r>
            <a:r>
              <a:rPr lang="en-US" sz="1000" i="1" baseline="-25000" dirty="0" smtClean="0"/>
              <a:t>0	 </a:t>
            </a:r>
            <a:r>
              <a:rPr lang="en-US" sz="1000" dirty="0" smtClean="0"/>
              <a:t>: yes </a:t>
            </a:r>
            <a:r>
              <a:rPr lang="en-US" sz="1000" i="1" dirty="0" smtClean="0"/>
              <a:t>←</a:t>
            </a:r>
            <a:r>
              <a:rPr lang="en-US" sz="1000" dirty="0" smtClean="0"/>
              <a:t> </a:t>
            </a:r>
            <a:r>
              <a:rPr lang="en-US" sz="1000" i="1" dirty="0" smtClean="0">
                <a:solidFill>
                  <a:schemeClr val="accent2"/>
                </a:solidFill>
              </a:rPr>
              <a:t>b</a:t>
            </a:r>
            <a:r>
              <a:rPr lang="en-US" sz="1000" i="1" baseline="-25000" dirty="0" smtClean="0"/>
              <a:t>				</a:t>
            </a:r>
            <a:endParaRPr lang="en-US" sz="1000" i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000" i="1" dirty="0" smtClean="0"/>
              <a:t>γ</a:t>
            </a:r>
            <a:r>
              <a:rPr lang="en-US" sz="1000" i="1" baseline="-25000" dirty="0" smtClean="0"/>
              <a:t>1 	</a:t>
            </a:r>
            <a:r>
              <a:rPr lang="en-US" sz="1000" dirty="0" smtClean="0"/>
              <a:t>: yes </a:t>
            </a:r>
            <a:r>
              <a:rPr lang="en-US" sz="1000" i="1" dirty="0" smtClean="0"/>
              <a:t>← </a:t>
            </a:r>
            <a:r>
              <a:rPr lang="en-US" sz="1000" i="1" dirty="0" smtClean="0">
                <a:solidFill>
                  <a:schemeClr val="accent2"/>
                </a:solidFill>
              </a:rPr>
              <a:t>k </a:t>
            </a:r>
            <a:r>
              <a:rPr lang="en-US" sz="1000" i="1" dirty="0" smtClean="0"/>
              <a:t>∧ f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BB6ABC-9F62-4304-87D3-77CCD04616B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A9B214-D6AC-4BB6-9DD8-AE1D2C714D00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Allows useful </a:t>
            </a:r>
            <a:r>
              <a:rPr lang="en-US" smtClean="0">
                <a:solidFill>
                  <a:schemeClr val="accent2"/>
                </a:solidFill>
                <a:latin typeface="Arial Unicode MS" pitchFamily="34" charset="-128"/>
              </a:rPr>
              <a:t>general-purpose</a:t>
            </a:r>
            <a:r>
              <a:rPr lang="en-US" smtClean="0">
                <a:latin typeface="Arial Unicode MS" pitchFamily="34" charset="-128"/>
              </a:rPr>
              <a:t> algorithms with more power than standard search algorithms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50069F-2D14-40F6-9F68-6E65F2306C8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0EB0B7-CDC6-4771-8793-70CBEFF4C487}" type="slidenum">
              <a:rPr lang="en-US"/>
              <a:pPr/>
              <a:t>26</a:t>
            </a:fld>
            <a:endParaRPr 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73C83E-A43D-4112-A4D3-AD4308EBCE8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C250CB-0EB6-42D4-9928-0F85675022B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DC073C-1CCC-4C44-B167-C571C85F15B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B58139-D07E-4ED0-8A06-88CBC5353BA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D758B-72B9-46B1-93FE-50F3DF42235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1 Begin with a task domain.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Electrical environment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2 Distinguish those things you want to talk about (the ontology).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Lights switches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3Choose symbols in the computer to denote propositions</a:t>
            </a:r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sw</a:t>
            </a:r>
            <a:r>
              <a:rPr lang="en-US" i="1" baseline="-25000" smtClean="0"/>
              <a:t>3</a:t>
            </a:r>
            <a:r>
              <a:rPr lang="en-US" i="1" smtClean="0"/>
              <a:t>_up</a:t>
            </a:r>
            <a:r>
              <a:rPr lang="en-US" smtClean="0"/>
              <a:t>: switch is up</a:t>
            </a:r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live_outside</a:t>
            </a:r>
            <a:r>
              <a:rPr lang="en-US" smtClean="0"/>
              <a:t>: there is power in the building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4Tell the system knowledge about the domain.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i="1" smtClean="0"/>
              <a:t>sw</a:t>
            </a:r>
            <a:r>
              <a:rPr lang="en-US" i="1" baseline="-25000" smtClean="0"/>
              <a:t>3</a:t>
            </a:r>
            <a:r>
              <a:rPr lang="en-US" i="1" smtClean="0"/>
              <a:t>_up and live_w</a:t>
            </a:r>
            <a:r>
              <a:rPr lang="en-US" i="1" baseline="-25000" smtClean="0"/>
              <a:t>3</a:t>
            </a:r>
            <a:r>
              <a:rPr lang="en-US" i="1" smtClean="0"/>
              <a:t> -&gt; live_w</a:t>
            </a:r>
            <a:r>
              <a:rPr lang="en-US" i="1" baseline="-25000" smtClean="0"/>
              <a:t>4</a:t>
            </a:r>
            <a:endParaRPr lang="en-US" smtClean="0"/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5 Ask the system whether new statements about the domain are true or false.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live_l</a:t>
            </a:r>
            <a:r>
              <a:rPr lang="en-US" baseline="-25000" smtClean="0"/>
              <a:t>2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endParaRPr lang="en-US" sz="500" smtClean="0"/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l</a:t>
            </a:r>
            <a:r>
              <a:rPr lang="en-US" i="1" baseline="-25000" smtClean="0"/>
              <a:t>2</a:t>
            </a:r>
            <a:r>
              <a:rPr lang="en-US" i="1" smtClean="0"/>
              <a:t>_broken</a:t>
            </a:r>
            <a:r>
              <a:rPr lang="en-US" smtClean="0"/>
              <a:t>: light </a:t>
            </a:r>
            <a:r>
              <a:rPr lang="en-US" i="1" smtClean="0"/>
              <a:t>l</a:t>
            </a:r>
            <a:r>
              <a:rPr lang="en-US" i="1" baseline="-25000" smtClean="0"/>
              <a:t>2</a:t>
            </a:r>
            <a:r>
              <a:rPr lang="en-US" smtClean="0"/>
              <a:t> is broken</a:t>
            </a:r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sw</a:t>
            </a:r>
            <a:r>
              <a:rPr lang="en-US" i="1" baseline="-25000" smtClean="0"/>
              <a:t>3</a:t>
            </a:r>
            <a:r>
              <a:rPr lang="en-US" i="1" smtClean="0"/>
              <a:t>_up</a:t>
            </a:r>
            <a:r>
              <a:rPr lang="en-US" smtClean="0"/>
              <a:t>: switch is up</a:t>
            </a:r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power</a:t>
            </a:r>
            <a:r>
              <a:rPr lang="en-US" smtClean="0"/>
              <a:t>: there is power in the building</a:t>
            </a:r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unlit_l</a:t>
            </a:r>
            <a:r>
              <a:rPr lang="en-US" i="1" baseline="-25000" smtClean="0"/>
              <a:t>2</a:t>
            </a:r>
            <a:r>
              <a:rPr lang="en-US" smtClean="0"/>
              <a:t>: light </a:t>
            </a:r>
            <a:r>
              <a:rPr lang="en-US" i="1" smtClean="0"/>
              <a:t>l</a:t>
            </a:r>
            <a:r>
              <a:rPr lang="en-US" i="1" baseline="-25000" smtClean="0"/>
              <a:t>2</a:t>
            </a:r>
            <a:r>
              <a:rPr lang="en-US" smtClean="0"/>
              <a:t> isn't lit</a:t>
            </a:r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lit_l</a:t>
            </a:r>
            <a:r>
              <a:rPr lang="en-US" i="1" baseline="-25000" smtClean="0"/>
              <a:t>1</a:t>
            </a:r>
            <a:r>
              <a:rPr lang="en-US" smtClean="0"/>
              <a:t>: light </a:t>
            </a:r>
            <a:r>
              <a:rPr lang="en-US" i="1" smtClean="0"/>
              <a:t>l</a:t>
            </a:r>
            <a:r>
              <a:rPr lang="en-US" i="1" baseline="-25000" smtClean="0"/>
              <a:t>1 </a:t>
            </a:r>
            <a:r>
              <a:rPr lang="en-US" smtClean="0"/>
              <a:t> is lit</a:t>
            </a:r>
          </a:p>
          <a:p>
            <a:pPr marL="228600" indent="-228600" eaLnBrk="1" hangingPunct="1">
              <a:buFontTx/>
              <a:buChar char="•"/>
            </a:pPr>
            <a:endParaRPr lang="en-US" smtClean="0"/>
          </a:p>
          <a:p>
            <a:pPr marL="228600" indent="-228600" eaLnBrk="1" hangingPunct="1">
              <a:buFontTx/>
              <a:buChar char="•"/>
            </a:pPr>
            <a:r>
              <a:rPr lang="en-US" smtClean="0"/>
              <a:t>Conclusion </a:t>
            </a:r>
            <a:r>
              <a:rPr lang="en-US" sz="1000" i="1" smtClean="0">
                <a:solidFill>
                  <a:srgbClr val="CC0099"/>
                </a:solidFill>
              </a:rPr>
              <a:t>l</a:t>
            </a:r>
            <a:r>
              <a:rPr lang="en-US" sz="1000" i="1" baseline="-25000" smtClean="0">
                <a:solidFill>
                  <a:srgbClr val="CC0099"/>
                </a:solidFill>
              </a:rPr>
              <a:t>2</a:t>
            </a:r>
            <a:r>
              <a:rPr lang="en-US" sz="1000" i="1" smtClean="0">
                <a:solidFill>
                  <a:srgbClr val="CC0099"/>
                </a:solidFill>
              </a:rPr>
              <a:t>_broken</a:t>
            </a:r>
            <a:endParaRPr lang="en-US" sz="1000" i="1" smtClean="0"/>
          </a:p>
          <a:p>
            <a:pPr marL="228600" indent="-228600" eaLnBrk="1" hangingPunct="1">
              <a:buFontTx/>
              <a:buChar char="•"/>
            </a:pPr>
            <a:r>
              <a:rPr lang="en-US" smtClean="0"/>
              <a:t>Rules</a:t>
            </a:r>
          </a:p>
          <a:p>
            <a:pPr marL="228600" indent="-228600" eaLnBrk="1" hangingPunct="1"/>
            <a:r>
              <a:rPr lang="en-US" sz="1000" i="1" smtClean="0"/>
              <a:t>l</a:t>
            </a:r>
            <a:r>
              <a:rPr lang="en-US" sz="1000" i="1" baseline="-25000" smtClean="0"/>
              <a:t>2</a:t>
            </a:r>
            <a:r>
              <a:rPr lang="en-US" sz="1000" i="1" smtClean="0"/>
              <a:t>_broken  ←  sw</a:t>
            </a:r>
            <a:r>
              <a:rPr lang="en-US" sz="1000" i="1" baseline="-25000" smtClean="0"/>
              <a:t>3</a:t>
            </a:r>
            <a:r>
              <a:rPr lang="en-US" sz="1000" i="1" smtClean="0"/>
              <a:t>_up </a:t>
            </a:r>
          </a:p>
          <a:p>
            <a:pPr marL="228600" indent="-228600" eaLnBrk="1" hangingPunct="1"/>
            <a:r>
              <a:rPr lang="en-US" sz="1000" i="1" smtClean="0"/>
              <a:t> ∧  power  ∧  unlit_l</a:t>
            </a:r>
            <a:r>
              <a:rPr lang="en-US" sz="1000" i="1" baseline="-25000" smtClean="0"/>
              <a:t>2</a:t>
            </a:r>
            <a:r>
              <a:rPr lang="en-US" sz="1000" i="1" smtClean="0"/>
              <a:t>.</a:t>
            </a:r>
          </a:p>
          <a:p>
            <a:pPr marL="228600" indent="-228600" eaLnBrk="1" hangingPunct="1"/>
            <a:r>
              <a:rPr lang="en-US" sz="1000" i="1" smtClean="0"/>
              <a:t>sw</a:t>
            </a:r>
            <a:r>
              <a:rPr lang="en-US" sz="1000" i="1" baseline="-25000" smtClean="0"/>
              <a:t>3</a:t>
            </a:r>
            <a:r>
              <a:rPr lang="en-US" sz="1000" i="1" smtClean="0"/>
              <a:t>_up.</a:t>
            </a:r>
          </a:p>
          <a:p>
            <a:pPr marL="228600" indent="-228600" eaLnBrk="1" hangingPunct="1"/>
            <a:r>
              <a:rPr lang="en-US" sz="1000" i="1" smtClean="0"/>
              <a:t>power  ←  lit_l</a:t>
            </a:r>
            <a:r>
              <a:rPr lang="en-US" sz="1000" i="1" baseline="-25000" smtClean="0"/>
              <a:t>1</a:t>
            </a:r>
            <a:r>
              <a:rPr lang="en-US" sz="1000" i="1" smtClean="0"/>
              <a:t>.</a:t>
            </a:r>
          </a:p>
          <a:p>
            <a:pPr marL="228600" indent="-228600" eaLnBrk="1" hangingPunct="1"/>
            <a:r>
              <a:rPr lang="en-US" sz="1000" i="1" smtClean="0"/>
              <a:t>unlit_l</a:t>
            </a:r>
            <a:r>
              <a:rPr lang="en-US" sz="1000" i="1" baseline="-25000" smtClean="0"/>
              <a:t>2</a:t>
            </a:r>
            <a:r>
              <a:rPr lang="en-US" sz="1000" i="1" smtClean="0"/>
              <a:t>.</a:t>
            </a:r>
          </a:p>
          <a:p>
            <a:pPr marL="228600" indent="-228600" eaLnBrk="1" hangingPunct="1"/>
            <a:r>
              <a:rPr lang="en-US" sz="1000" i="1" smtClean="0"/>
              <a:t>lit_l</a:t>
            </a:r>
            <a:r>
              <a:rPr lang="en-US" sz="1000" i="1" baseline="-25000" smtClean="0"/>
              <a:t>1</a:t>
            </a:r>
            <a:r>
              <a:rPr lang="en-US" sz="1000" i="1" smtClean="0"/>
              <a:t>.</a:t>
            </a:r>
          </a:p>
          <a:p>
            <a:pPr marL="228600" indent="-228600"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0979BE-ACAD-447D-9505-4FF100EFD01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What are out propositions</a:t>
            </a:r>
          </a:p>
          <a:p>
            <a:pPr eaLnBrk="1" hangingPunct="1"/>
            <a:r>
              <a:rPr lang="en-US" smtClean="0"/>
              <a:t>8 wires (including outside)</a:t>
            </a:r>
          </a:p>
          <a:p>
            <a:pPr eaLnBrk="1" hangingPunct="1"/>
            <a:r>
              <a:rPr lang="en-US" smtClean="0"/>
              <a:t>2 cb</a:t>
            </a:r>
          </a:p>
          <a:p>
            <a:pPr eaLnBrk="1" hangingPunct="1"/>
            <a:r>
              <a:rPr lang="en-US" smtClean="0"/>
              <a:t>3 switches</a:t>
            </a:r>
          </a:p>
          <a:p>
            <a:pPr eaLnBrk="1" hangingPunct="1"/>
            <a:r>
              <a:rPr lang="en-US" smtClean="0"/>
              <a:t>2 lights</a:t>
            </a:r>
          </a:p>
          <a:p>
            <a:pPr eaLnBrk="1" hangingPunct="1"/>
            <a:r>
              <a:rPr lang="en-US" smtClean="0"/>
              <a:t>2 outlets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B1508F-0136-413A-BEDC-1A6BBF7B24C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How propositions are connected by implications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i="1" smtClean="0"/>
              <a:t>live_l_1  ←  live_w_0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i="1" smtClean="0"/>
              <a:t>live_w_0  ←  live_w_1  ∧  up_s_2.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i="1" smtClean="0"/>
              <a:t>live_w_0  ←  live_w_2  ∧  down_s_2.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i="1" smtClean="0"/>
              <a:t>live_w_1,  ←  live_w_3  ∧  up_s_1.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48996-78B3-4560-8060-44423F0CA7B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65FC6B-381D-4C37-AB91-C3B287F92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76E632-871F-4797-9F58-8BEDEEB73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9D8C71-80C4-4A67-BBAB-5F3928964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6B9FC-F2A2-4180-B1AF-9DC14413F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DFA2AF-09E6-4169-9A8B-572ACEDD6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5F97D6-0EC6-490E-AEEE-548535ACD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C89B45-49A6-4443-A4A6-780854A50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68F622-EFB1-4190-8CA4-76924037E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828B90-85B3-4EEB-9063-70EB5EEC1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9BC70C-8EAF-42FA-BE2D-22006C0E8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D52141-182B-4B75-8FD4-2BCC06DC4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BDBBF4A-FBFF-40D9-97E8-8DAF13E8D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F033363-446A-4A58-97F2-0B262A0CE6B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6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Arial Unicode MS" pitchFamily="34" charset="-128"/>
              </a:rPr>
              <a:t>Logic: Domain Modeling /Proofs +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Arial Unicode MS" pitchFamily="34" charset="-128"/>
              </a:rPr>
              <a:t>Top-Down Proofs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22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5.2)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March, </a:t>
            </a:r>
            <a:r>
              <a:rPr lang="en-US" sz="2400" b="1" dirty="0" smtClean="0">
                <a:latin typeface="Arial Unicode MS" pitchFamily="34" charset="-128"/>
              </a:rPr>
              <a:t>8, 2010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0F4D63-88A6-4349-9CF3-0C85DA1FDD6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on how the domain works….</a:t>
            </a:r>
          </a:p>
        </p:txBody>
      </p:sp>
      <p:grpSp>
        <p:nvGrpSpPr>
          <p:cNvPr id="8200" name="Group 7"/>
          <p:cNvGrpSpPr>
            <a:grpSpLocks/>
          </p:cNvGrpSpPr>
          <p:nvPr/>
        </p:nvGrpSpPr>
        <p:grpSpPr bwMode="auto">
          <a:xfrm>
            <a:off x="827088" y="712788"/>
            <a:ext cx="6408737" cy="4095750"/>
            <a:chOff x="521" y="449"/>
            <a:chExt cx="4037" cy="2580"/>
          </a:xfrm>
        </p:grpSpPr>
        <p:graphicFrame>
          <p:nvGraphicFramePr>
            <p:cNvPr id="8196" name="Object 5"/>
            <p:cNvGraphicFramePr>
              <a:graphicFrameLocks noChangeAspect="1"/>
            </p:cNvGraphicFramePr>
            <p:nvPr/>
          </p:nvGraphicFramePr>
          <p:xfrm>
            <a:off x="521" y="449"/>
            <a:ext cx="4037" cy="2580"/>
          </p:xfrm>
          <a:graphic>
            <a:graphicData uri="http://schemas.openxmlformats.org/presentationml/2006/ole">
              <p:oleObj spid="_x0000_s8196" name="Acrobat Document" r:id="rId4" imgW="4200000" imgH="3258005" progId="AcroExch.Document.7">
                <p:embed/>
              </p:oleObj>
            </a:graphicData>
          </a:graphic>
        </p:graphicFrame>
        <p:sp>
          <p:nvSpPr>
            <p:cNvPr id="8202" name="Text Box 4"/>
            <p:cNvSpPr txBox="1">
              <a:spLocks noChangeArrowheads="1"/>
            </p:cNvSpPr>
            <p:nvPr/>
          </p:nvSpPr>
          <p:spPr bwMode="auto">
            <a:xfrm>
              <a:off x="3742" y="1525"/>
              <a:ext cx="276" cy="173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Helvetica" pitchFamily="34" charset="0"/>
                </a:rPr>
                <a:t>/ up</a:t>
              </a:r>
            </a:p>
          </p:txBody>
        </p:sp>
        <p:sp>
          <p:nvSpPr>
            <p:cNvPr id="8203" name="Text Box 5"/>
            <p:cNvSpPr txBox="1">
              <a:spLocks noChangeArrowheads="1"/>
            </p:cNvSpPr>
            <p:nvPr/>
          </p:nvSpPr>
          <p:spPr bwMode="auto">
            <a:xfrm>
              <a:off x="3742" y="1207"/>
              <a:ext cx="369" cy="173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Helvetica" pitchFamily="34" charset="0"/>
                </a:rPr>
                <a:t>/down</a:t>
              </a:r>
            </a:p>
          </p:txBody>
        </p:sp>
      </p:grpSp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539750" y="4437063"/>
            <a:ext cx="5275263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∧  ok_cb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live_p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6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6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∧  ok_cb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←  live_outside.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ABF4C87-AE66-41E4-985B-3BC84585AA14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else we may know about this domain?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264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That some simple propositions are true</a:t>
            </a:r>
          </a:p>
        </p:txBody>
      </p:sp>
      <p:grpSp>
        <p:nvGrpSpPr>
          <p:cNvPr id="9223" name="Group 4"/>
          <p:cNvGrpSpPr>
            <a:grpSpLocks/>
          </p:cNvGrpSpPr>
          <p:nvPr/>
        </p:nvGrpSpPr>
        <p:grpSpPr bwMode="auto">
          <a:xfrm>
            <a:off x="971550" y="2852738"/>
            <a:ext cx="5761038" cy="3303587"/>
            <a:chOff x="521" y="449"/>
            <a:chExt cx="4037" cy="2580"/>
          </a:xfrm>
        </p:grpSpPr>
        <p:graphicFrame>
          <p:nvGraphicFramePr>
            <p:cNvPr id="9218" name="Object 3"/>
            <p:cNvGraphicFramePr>
              <a:graphicFrameLocks noChangeAspect="1"/>
            </p:cNvGraphicFramePr>
            <p:nvPr/>
          </p:nvGraphicFramePr>
          <p:xfrm>
            <a:off x="521" y="449"/>
            <a:ext cx="4037" cy="2580"/>
          </p:xfrm>
          <a:graphic>
            <a:graphicData uri="http://schemas.openxmlformats.org/presentationml/2006/ole">
              <p:oleObj spid="_x0000_s9218" name="Acrobat Document" r:id="rId4" imgW="4200000" imgH="3258005" progId="AcroExch.Document.7">
                <p:embed/>
              </p:oleObj>
            </a:graphicData>
          </a:graphic>
        </p:graphicFrame>
        <p:sp>
          <p:nvSpPr>
            <p:cNvPr id="9229" name="Text Box 6"/>
            <p:cNvSpPr txBox="1">
              <a:spLocks noChangeArrowheads="1"/>
            </p:cNvSpPr>
            <p:nvPr/>
          </p:nvSpPr>
          <p:spPr bwMode="auto">
            <a:xfrm>
              <a:off x="3741" y="1525"/>
              <a:ext cx="308" cy="215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Helvetica" pitchFamily="34" charset="0"/>
                </a:rPr>
                <a:t>/ up</a:t>
              </a:r>
            </a:p>
          </p:txBody>
        </p:sp>
        <p:sp>
          <p:nvSpPr>
            <p:cNvPr id="9230" name="Text Box 7"/>
            <p:cNvSpPr txBox="1">
              <a:spLocks noChangeArrowheads="1"/>
            </p:cNvSpPr>
            <p:nvPr/>
          </p:nvSpPr>
          <p:spPr bwMode="auto">
            <a:xfrm>
              <a:off x="3741" y="1207"/>
              <a:ext cx="411" cy="214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Helvetica" pitchFamily="34" charset="0"/>
                </a:rPr>
                <a:t>/down</a:t>
              </a:r>
            </a:p>
          </p:txBody>
        </p:sp>
      </p:grp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828675" y="3932238"/>
            <a:ext cx="647700" cy="1081087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684213" y="2636838"/>
            <a:ext cx="3455987" cy="3600450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771775" y="3213100"/>
            <a:ext cx="246063" cy="3030538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628900" y="5805488"/>
            <a:ext cx="863600" cy="431800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1187450" y="1773238"/>
            <a:ext cx="216058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live_outside.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9590E75-3BA5-4123-A4D6-19771F8F3251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839200" cy="828675"/>
          </a:xfrm>
        </p:spPr>
        <p:txBody>
          <a:bodyPr/>
          <a:lstStyle/>
          <a:p>
            <a:pPr eaLnBrk="1" hangingPunct="1"/>
            <a:r>
              <a:rPr lang="en-US" smtClean="0"/>
              <a:t>What else we may know about this domain?</a:t>
            </a:r>
          </a:p>
        </p:txBody>
      </p:sp>
      <p:sp>
        <p:nvSpPr>
          <p:cNvPr id="10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264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That some additional simple propositions are true</a:t>
            </a:r>
          </a:p>
        </p:txBody>
      </p:sp>
      <p:sp>
        <p:nvSpPr>
          <p:cNvPr id="10251" name="Rectangle 12"/>
          <p:cNvSpPr>
            <a:spLocks noChangeArrowheads="1"/>
          </p:cNvSpPr>
          <p:nvPr/>
        </p:nvSpPr>
        <p:spPr bwMode="auto">
          <a:xfrm>
            <a:off x="395288" y="1773238"/>
            <a:ext cx="813593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down_s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   up_s</a:t>
            </a:r>
            <a:r>
              <a:rPr lang="en-US" sz="24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    up_s</a:t>
            </a:r>
            <a:r>
              <a:rPr lang="en-US" sz="24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   ok_cb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   ok_cb</a:t>
            </a:r>
            <a:r>
              <a:rPr lang="en-US" sz="24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   live_outside.</a:t>
            </a:r>
          </a:p>
        </p:txBody>
      </p:sp>
      <p:grpSp>
        <p:nvGrpSpPr>
          <p:cNvPr id="10252" name="Group 15"/>
          <p:cNvGrpSpPr>
            <a:grpSpLocks/>
          </p:cNvGrpSpPr>
          <p:nvPr/>
        </p:nvGrpSpPr>
        <p:grpSpPr bwMode="auto">
          <a:xfrm>
            <a:off x="828675" y="2852738"/>
            <a:ext cx="5903913" cy="3390900"/>
            <a:chOff x="522" y="1797"/>
            <a:chExt cx="3719" cy="2136"/>
          </a:xfrm>
        </p:grpSpPr>
        <p:grpSp>
          <p:nvGrpSpPr>
            <p:cNvPr id="10253" name="Group 4"/>
            <p:cNvGrpSpPr>
              <a:grpSpLocks/>
            </p:cNvGrpSpPr>
            <p:nvPr/>
          </p:nvGrpSpPr>
          <p:grpSpPr bwMode="auto">
            <a:xfrm>
              <a:off x="612" y="1797"/>
              <a:ext cx="3629" cy="2081"/>
              <a:chOff x="521" y="449"/>
              <a:chExt cx="4037" cy="2580"/>
            </a:xfrm>
          </p:grpSpPr>
          <p:graphicFrame>
            <p:nvGraphicFramePr>
              <p:cNvPr id="10246" name="Object 2"/>
              <p:cNvGraphicFramePr>
                <a:graphicFrameLocks noChangeAspect="1"/>
              </p:cNvGraphicFramePr>
              <p:nvPr/>
            </p:nvGraphicFramePr>
            <p:xfrm>
              <a:off x="521" y="449"/>
              <a:ext cx="4037" cy="2580"/>
            </p:xfrm>
            <a:graphic>
              <a:graphicData uri="http://schemas.openxmlformats.org/presentationml/2006/ole">
                <p:oleObj spid="_x0000_s10246" name="Acrobat Document" r:id="rId4" imgW="4200000" imgH="3258005" progId="AcroExch.Document.7">
                  <p:embed/>
                </p:oleObj>
              </a:graphicData>
            </a:graphic>
          </p:graphicFrame>
          <p:sp>
            <p:nvSpPr>
              <p:cNvPr id="10260" name="Text Box 6"/>
              <p:cNvSpPr txBox="1">
                <a:spLocks noChangeArrowheads="1"/>
              </p:cNvSpPr>
              <p:nvPr/>
            </p:nvSpPr>
            <p:spPr bwMode="auto">
              <a:xfrm>
                <a:off x="3741" y="1525"/>
                <a:ext cx="308" cy="215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Helvetica" pitchFamily="34" charset="0"/>
                  </a:rPr>
                  <a:t>/ up</a:t>
                </a:r>
              </a:p>
            </p:txBody>
          </p:sp>
          <p:sp>
            <p:nvSpPr>
              <p:cNvPr id="10261" name="Text Box 7"/>
              <p:cNvSpPr txBox="1">
                <a:spLocks noChangeArrowheads="1"/>
              </p:cNvSpPr>
              <p:nvPr/>
            </p:nvSpPr>
            <p:spPr bwMode="auto">
              <a:xfrm>
                <a:off x="3741" y="1207"/>
                <a:ext cx="411" cy="214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Helvetica" pitchFamily="34" charset="0"/>
                  </a:rPr>
                  <a:t>/down</a:t>
                </a:r>
              </a:p>
            </p:txBody>
          </p:sp>
        </p:grpSp>
        <p:sp>
          <p:nvSpPr>
            <p:cNvPr id="10254" name="Rectangle 8"/>
            <p:cNvSpPr>
              <a:spLocks noChangeArrowheads="1"/>
            </p:cNvSpPr>
            <p:nvPr/>
          </p:nvSpPr>
          <p:spPr bwMode="auto">
            <a:xfrm>
              <a:off x="522" y="2477"/>
              <a:ext cx="408" cy="681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55" name="Rectangle 9"/>
            <p:cNvSpPr>
              <a:spLocks noChangeArrowheads="1"/>
            </p:cNvSpPr>
            <p:nvPr/>
          </p:nvSpPr>
          <p:spPr bwMode="auto">
            <a:xfrm>
              <a:off x="975" y="2614"/>
              <a:ext cx="590" cy="680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56" name="Rectangle 10"/>
            <p:cNvSpPr>
              <a:spLocks noChangeArrowheads="1"/>
            </p:cNvSpPr>
            <p:nvPr/>
          </p:nvSpPr>
          <p:spPr bwMode="auto">
            <a:xfrm>
              <a:off x="1746" y="2024"/>
              <a:ext cx="155" cy="1909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57" name="Rectangle 11"/>
            <p:cNvSpPr>
              <a:spLocks noChangeArrowheads="1"/>
            </p:cNvSpPr>
            <p:nvPr/>
          </p:nvSpPr>
          <p:spPr bwMode="auto">
            <a:xfrm>
              <a:off x="1656" y="3657"/>
              <a:ext cx="544" cy="272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58" name="Rectangle 13"/>
            <p:cNvSpPr>
              <a:spLocks noChangeArrowheads="1"/>
            </p:cNvSpPr>
            <p:nvPr/>
          </p:nvSpPr>
          <p:spPr bwMode="auto">
            <a:xfrm>
              <a:off x="1973" y="2387"/>
              <a:ext cx="453" cy="1361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59" name="Rectangle 14"/>
            <p:cNvSpPr>
              <a:spLocks noChangeArrowheads="1"/>
            </p:cNvSpPr>
            <p:nvPr/>
          </p:nvSpPr>
          <p:spPr bwMode="auto">
            <a:xfrm>
              <a:off x="1065" y="2024"/>
              <a:ext cx="500" cy="680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DC509B3-79B4-4B9E-9224-C81EA737C4C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27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b="0" smtClean="0"/>
              <a:t>All our knowledge…..</a:t>
            </a:r>
          </a:p>
        </p:txBody>
      </p:sp>
      <p:sp>
        <p:nvSpPr>
          <p:cNvPr id="11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93788"/>
            <a:ext cx="3114675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i="1" smtClean="0"/>
              <a:t>down_s</a:t>
            </a:r>
            <a:r>
              <a:rPr lang="en-US" sz="2400" i="1" baseline="-25000" smtClean="0"/>
              <a:t>1</a:t>
            </a:r>
            <a:r>
              <a:rPr lang="en-US" sz="2400" i="1" smtClean="0"/>
              <a:t>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i="1" smtClean="0"/>
              <a:t>up_s</a:t>
            </a:r>
            <a:r>
              <a:rPr lang="en-US" sz="2400" i="1" baseline="-25000" smtClean="0"/>
              <a:t>2</a:t>
            </a:r>
            <a:r>
              <a:rPr lang="en-US" sz="2400" i="1" smtClean="0"/>
              <a:t>. 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i="1" smtClean="0"/>
              <a:t>up_s</a:t>
            </a:r>
            <a:r>
              <a:rPr lang="en-US" sz="2400" i="1" baseline="-25000" smtClean="0"/>
              <a:t>3</a:t>
            </a:r>
            <a:r>
              <a:rPr lang="en-US" sz="2400" i="1" smtClean="0"/>
              <a:t>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i="1" smtClean="0"/>
              <a:t>ok_cb</a:t>
            </a:r>
            <a:r>
              <a:rPr lang="en-US" sz="2400" i="1" baseline="-25000" smtClean="0"/>
              <a:t>1</a:t>
            </a:r>
            <a:r>
              <a:rPr lang="en-US" sz="2400" i="1" smtClean="0"/>
              <a:t>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i="1" smtClean="0"/>
              <a:t>ok_cb</a:t>
            </a:r>
            <a:r>
              <a:rPr lang="en-US" sz="2400" i="1" baseline="-25000" smtClean="0"/>
              <a:t>2</a:t>
            </a:r>
            <a:r>
              <a:rPr lang="en-US" sz="2400" i="1" smtClean="0"/>
              <a:t>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i="1" smtClean="0"/>
              <a:t>live_outside</a:t>
            </a:r>
          </a:p>
        </p:txBody>
      </p:sp>
      <p:grpSp>
        <p:nvGrpSpPr>
          <p:cNvPr id="11278" name="Group 5"/>
          <p:cNvGrpSpPr>
            <a:grpSpLocks/>
          </p:cNvGrpSpPr>
          <p:nvPr/>
        </p:nvGrpSpPr>
        <p:grpSpPr bwMode="auto">
          <a:xfrm>
            <a:off x="250825" y="2997200"/>
            <a:ext cx="5903913" cy="3390900"/>
            <a:chOff x="522" y="1797"/>
            <a:chExt cx="3719" cy="2136"/>
          </a:xfrm>
        </p:grpSpPr>
        <p:grpSp>
          <p:nvGrpSpPr>
            <p:cNvPr id="11280" name="Group 6"/>
            <p:cNvGrpSpPr>
              <a:grpSpLocks/>
            </p:cNvGrpSpPr>
            <p:nvPr/>
          </p:nvGrpSpPr>
          <p:grpSpPr bwMode="auto">
            <a:xfrm>
              <a:off x="612" y="1797"/>
              <a:ext cx="3629" cy="2081"/>
              <a:chOff x="521" y="449"/>
              <a:chExt cx="4037" cy="2580"/>
            </a:xfrm>
          </p:grpSpPr>
          <p:graphicFrame>
            <p:nvGraphicFramePr>
              <p:cNvPr id="11273" name="Object 7"/>
              <p:cNvGraphicFramePr>
                <a:graphicFrameLocks noChangeAspect="1"/>
              </p:cNvGraphicFramePr>
              <p:nvPr/>
            </p:nvGraphicFramePr>
            <p:xfrm>
              <a:off x="521" y="449"/>
              <a:ext cx="4037" cy="2580"/>
            </p:xfrm>
            <a:graphic>
              <a:graphicData uri="http://schemas.openxmlformats.org/presentationml/2006/ole">
                <p:oleObj spid="_x0000_s11273" name="Acrobat Document" r:id="rId4" imgW="4200000" imgH="3258005" progId="AcroExch.Document.7">
                  <p:embed/>
                </p:oleObj>
              </a:graphicData>
            </a:graphic>
          </p:graphicFrame>
          <p:sp>
            <p:nvSpPr>
              <p:cNvPr id="11287" name="Text Box 8"/>
              <p:cNvSpPr txBox="1">
                <a:spLocks noChangeArrowheads="1"/>
              </p:cNvSpPr>
              <p:nvPr/>
            </p:nvSpPr>
            <p:spPr bwMode="auto">
              <a:xfrm>
                <a:off x="3741" y="1525"/>
                <a:ext cx="308" cy="215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Helvetica" pitchFamily="34" charset="0"/>
                  </a:rPr>
                  <a:t>/ up</a:t>
                </a:r>
              </a:p>
            </p:txBody>
          </p:sp>
          <p:sp>
            <p:nvSpPr>
              <p:cNvPr id="11288" name="Text Box 9"/>
              <p:cNvSpPr txBox="1">
                <a:spLocks noChangeArrowheads="1"/>
              </p:cNvSpPr>
              <p:nvPr/>
            </p:nvSpPr>
            <p:spPr bwMode="auto">
              <a:xfrm>
                <a:off x="3741" y="1207"/>
                <a:ext cx="411" cy="214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Helvetica" pitchFamily="34" charset="0"/>
                  </a:rPr>
                  <a:t>/down</a:t>
                </a:r>
              </a:p>
            </p:txBody>
          </p:sp>
        </p:grpSp>
        <p:sp>
          <p:nvSpPr>
            <p:cNvPr id="11281" name="Rectangle 10"/>
            <p:cNvSpPr>
              <a:spLocks noChangeArrowheads="1"/>
            </p:cNvSpPr>
            <p:nvPr/>
          </p:nvSpPr>
          <p:spPr bwMode="auto">
            <a:xfrm>
              <a:off x="522" y="2477"/>
              <a:ext cx="408" cy="681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282" name="Rectangle 11"/>
            <p:cNvSpPr>
              <a:spLocks noChangeArrowheads="1"/>
            </p:cNvSpPr>
            <p:nvPr/>
          </p:nvSpPr>
          <p:spPr bwMode="auto">
            <a:xfrm>
              <a:off x="975" y="2614"/>
              <a:ext cx="590" cy="680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283" name="Rectangle 12"/>
            <p:cNvSpPr>
              <a:spLocks noChangeArrowheads="1"/>
            </p:cNvSpPr>
            <p:nvPr/>
          </p:nvSpPr>
          <p:spPr bwMode="auto">
            <a:xfrm>
              <a:off x="1746" y="2024"/>
              <a:ext cx="155" cy="1909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284" name="Rectangle 13"/>
            <p:cNvSpPr>
              <a:spLocks noChangeArrowheads="1"/>
            </p:cNvSpPr>
            <p:nvPr/>
          </p:nvSpPr>
          <p:spPr bwMode="auto">
            <a:xfrm>
              <a:off x="1656" y="3657"/>
              <a:ext cx="544" cy="272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285" name="Rectangle 14"/>
            <p:cNvSpPr>
              <a:spLocks noChangeArrowheads="1"/>
            </p:cNvSpPr>
            <p:nvPr/>
          </p:nvSpPr>
          <p:spPr bwMode="auto">
            <a:xfrm>
              <a:off x="1973" y="2387"/>
              <a:ext cx="453" cy="1361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286" name="Rectangle 15"/>
            <p:cNvSpPr>
              <a:spLocks noChangeArrowheads="1"/>
            </p:cNvSpPr>
            <p:nvPr/>
          </p:nvSpPr>
          <p:spPr bwMode="auto">
            <a:xfrm>
              <a:off x="1065" y="2024"/>
              <a:ext cx="500" cy="680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279" name="Rectangle 4"/>
          <p:cNvSpPr>
            <a:spLocks noChangeArrowheads="1"/>
          </p:cNvSpPr>
          <p:nvPr/>
        </p:nvSpPr>
        <p:spPr bwMode="auto">
          <a:xfrm>
            <a:off x="3868738" y="1052513"/>
            <a:ext cx="5275262" cy="5040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live_l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← 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← live_w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∧  up_s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← live_w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∧ down_s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∧  up_s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∧  down_s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live_l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4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4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∧  up_s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live_p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∧  ok_cb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live_p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6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6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∧  ok_cb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←  live_outside.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E54FB23-2119-49A6-A795-DF393CC4449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folHlink"/>
                </a:solidFill>
              </a:rPr>
              <a:t>Recap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Using Logic to Model a Domain (Electrical System)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/>
              <a:t>Reasoning/Proofs (in the Electrical Domain)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folHlink"/>
                </a:solidFill>
              </a:rPr>
              <a:t>Top-Down Proof Procedure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5004186-4A1F-4EF7-BBD1-F9A612054FE1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Semantics is telling us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48736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Our KB (all we know about this domain) is going to be true only in a subset of all possible      __________interpretations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mtClean="0"/>
              <a:t>What is </a:t>
            </a:r>
            <a:r>
              <a:rPr lang="en-US" smtClean="0">
                <a:solidFill>
                  <a:schemeClr val="accent2"/>
                </a:solidFill>
              </a:rPr>
              <a:t>logically entailed</a:t>
            </a:r>
            <a:r>
              <a:rPr lang="en-US" smtClean="0"/>
              <a:t> by our KB are all the propositions that are true in all those interpretations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mtClean="0"/>
              <a:t>This is what we should be able to derive given a </a:t>
            </a:r>
            <a:r>
              <a:rPr lang="en-US" smtClean="0">
                <a:solidFill>
                  <a:schemeClr val="accent2"/>
                </a:solidFill>
              </a:rPr>
              <a:t>sound and complete proof procedure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713561B-D403-4486-9768-0AFAA254693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3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b="0" smtClean="0"/>
              <a:t>If we apply the bottom-up (BU) proof procedure</a:t>
            </a:r>
          </a:p>
        </p:txBody>
      </p:sp>
      <p:sp>
        <p:nvSpPr>
          <p:cNvPr id="13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92150"/>
            <a:ext cx="3114675" cy="44958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400" i="1" smtClean="0"/>
              <a:t>down_s</a:t>
            </a:r>
            <a:r>
              <a:rPr lang="en-US" sz="2400" i="1" baseline="-25000" smtClean="0"/>
              <a:t>1</a:t>
            </a:r>
            <a:r>
              <a:rPr lang="en-US" sz="2400" i="1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sz="2400" i="1" smtClean="0"/>
              <a:t>up_s</a:t>
            </a:r>
            <a:r>
              <a:rPr lang="en-US" sz="2400" i="1" baseline="-25000" smtClean="0"/>
              <a:t>2</a:t>
            </a:r>
            <a:r>
              <a:rPr lang="en-US" sz="2400" i="1" smtClean="0"/>
              <a:t>.  </a:t>
            </a:r>
          </a:p>
          <a:p>
            <a:pPr eaLnBrk="1" hangingPunct="1">
              <a:spcBef>
                <a:spcPct val="0"/>
              </a:spcBef>
            </a:pPr>
            <a:r>
              <a:rPr lang="en-US" sz="2400" i="1" smtClean="0"/>
              <a:t>up_s</a:t>
            </a:r>
            <a:r>
              <a:rPr lang="en-US" sz="2400" i="1" baseline="-25000" smtClean="0"/>
              <a:t>3</a:t>
            </a:r>
            <a:r>
              <a:rPr lang="en-US" sz="2400" i="1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sz="2400" i="1" smtClean="0"/>
              <a:t>ok_cb</a:t>
            </a:r>
            <a:r>
              <a:rPr lang="en-US" sz="2400" i="1" baseline="-25000" smtClean="0"/>
              <a:t>1</a:t>
            </a:r>
            <a:r>
              <a:rPr lang="en-US" sz="2400" i="1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sz="2400" i="1" smtClean="0"/>
              <a:t>ok_cb</a:t>
            </a:r>
            <a:r>
              <a:rPr lang="en-US" sz="2400" i="1" baseline="-25000" smtClean="0"/>
              <a:t>2</a:t>
            </a:r>
            <a:r>
              <a:rPr lang="en-US" sz="2400" i="1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sz="2400" i="1" smtClean="0"/>
              <a:t>live_outside</a:t>
            </a:r>
          </a:p>
        </p:txBody>
      </p:sp>
      <p:sp>
        <p:nvSpPr>
          <p:cNvPr id="13372" name="Rectangle 15"/>
          <p:cNvSpPr>
            <a:spLocks noChangeArrowheads="1"/>
          </p:cNvSpPr>
          <p:nvPr/>
        </p:nvSpPr>
        <p:spPr bwMode="auto">
          <a:xfrm>
            <a:off x="3995738" y="1125538"/>
            <a:ext cx="4608512" cy="46799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live_l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← 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← live_w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∧  up_s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← live_w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∧ down_s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∧  up_s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∧  down_s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live_l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4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4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∧  up_s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live_p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∧  ok_cb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live_p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6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6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∧  ok_cb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←  live_outside.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643ED63-63DB-4923-91DA-7DB348DC4544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folHlink"/>
                </a:solidFill>
              </a:rPr>
              <a:t>Recap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Using Logic to Model a Domain (Electrical System)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Reasoning/Proofs (in the Electrical Domain)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/>
              <a:t>Top-Down Proof Procedure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AD18C27-6126-44F8-A281-75569388ECA4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4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Top-down Ground Proof Procedure</a:t>
            </a:r>
          </a:p>
        </p:txBody>
      </p:sp>
      <p:sp>
        <p:nvSpPr>
          <p:cNvPr id="14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000125"/>
            <a:ext cx="8458200" cy="4802188"/>
          </a:xfrm>
        </p:spPr>
        <p:txBody>
          <a:bodyPr/>
          <a:lstStyle/>
          <a:p>
            <a:pPr eaLnBrk="1" hangingPunct="1"/>
            <a:r>
              <a:rPr lang="en-US" b="1" smtClean="0"/>
              <a:t>Key Idea:</a:t>
            </a:r>
            <a:r>
              <a:rPr lang="en-US" smtClean="0"/>
              <a:t> search backward from a query </a:t>
            </a:r>
            <a:r>
              <a:rPr lang="en-US" i="1" smtClean="0"/>
              <a:t>G</a:t>
            </a:r>
            <a:r>
              <a:rPr lang="en-US" smtClean="0"/>
              <a:t> to determine if it can be derived from </a:t>
            </a:r>
            <a:r>
              <a:rPr lang="en-US" i="1" smtClean="0"/>
              <a:t>KB</a:t>
            </a:r>
            <a:r>
              <a:rPr lang="en-US" smtClean="0"/>
              <a:t>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8026E31-57D2-4377-BC88-D9AA529E02B8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53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307513" cy="685800"/>
          </a:xfrm>
        </p:spPr>
        <p:txBody>
          <a:bodyPr/>
          <a:lstStyle/>
          <a:p>
            <a:pPr eaLnBrk="1" hangingPunct="1"/>
            <a:r>
              <a:rPr lang="en-US" smtClean="0"/>
              <a:t>Top-down Proof Procedure: Basic elements</a:t>
            </a:r>
          </a:p>
        </p:txBody>
      </p:sp>
      <p:sp>
        <p:nvSpPr>
          <p:cNvPr id="15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458200" cy="841375"/>
          </a:xfrm>
        </p:spPr>
        <p:txBody>
          <a:bodyPr/>
          <a:lstStyle/>
          <a:p>
            <a:pPr eaLnBrk="1" hangingPunct="1"/>
            <a:r>
              <a:rPr lang="en-US" sz="3200" b="1" smtClean="0"/>
              <a:t>Notation</a:t>
            </a:r>
            <a:r>
              <a:rPr lang="en-US" smtClean="0"/>
              <a:t>: An </a:t>
            </a:r>
            <a:r>
              <a:rPr lang="en-US" smtClean="0">
                <a:solidFill>
                  <a:schemeClr val="accent2"/>
                </a:solidFill>
              </a:rPr>
              <a:t>answer clause</a:t>
            </a:r>
            <a:r>
              <a:rPr lang="en-US" smtClean="0"/>
              <a:t> is of the form:   </a:t>
            </a:r>
          </a:p>
          <a:p>
            <a:pPr eaLnBrk="1" hangingPunct="1"/>
            <a:r>
              <a:rPr lang="en-US" sz="2400" i="1" smtClean="0"/>
              <a:t>yes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 smtClean="0"/>
              <a:t> a</a:t>
            </a:r>
            <a:r>
              <a:rPr lang="en-US" sz="2400" i="1" baseline="-25000" smtClean="0"/>
              <a:t>1</a:t>
            </a:r>
            <a:r>
              <a:rPr lang="en-US" sz="2400" i="1" smtClean="0"/>
              <a:t>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smtClean="0"/>
              <a:t> a</a:t>
            </a:r>
            <a:r>
              <a:rPr lang="en-US" sz="2400" i="1" baseline="-25000" smtClean="0"/>
              <a:t>2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smtClean="0"/>
              <a:t> …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smtClean="0"/>
              <a:t> a</a:t>
            </a:r>
            <a:r>
              <a:rPr lang="en-US" sz="2400" i="1" baseline="-25000" smtClean="0"/>
              <a:t>m</a:t>
            </a:r>
            <a:endParaRPr lang="en-US" sz="3200" smtClean="0"/>
          </a:p>
        </p:txBody>
      </p:sp>
      <p:sp>
        <p:nvSpPr>
          <p:cNvPr id="588804" name="Rectangle 4"/>
          <p:cNvSpPr>
            <a:spLocks noChangeArrowheads="1"/>
          </p:cNvSpPr>
          <p:nvPr/>
        </p:nvSpPr>
        <p:spPr bwMode="auto">
          <a:xfrm>
            <a:off x="250825" y="3357563"/>
            <a:ext cx="84582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Rule of inference</a:t>
            </a:r>
            <a:r>
              <a:rPr lang="en-US">
                <a:latin typeface="Arial Unicode MS" pitchFamily="34" charset="-128"/>
              </a:rPr>
              <a:t> (called SLD Resolution)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Given an 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answer clause</a:t>
            </a:r>
            <a:r>
              <a:rPr lang="en-US">
                <a:latin typeface="Arial Unicode MS" pitchFamily="34" charset="-128"/>
              </a:rPr>
              <a:t> of the form: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						</a:t>
            </a:r>
            <a:r>
              <a:rPr lang="en-US" sz="2400" i="1">
                <a:latin typeface="Arial Unicode MS" pitchFamily="34" charset="-128"/>
              </a:rPr>
              <a:t>yes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2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m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and the clause: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i="1">
                <a:latin typeface="Arial Unicode MS" pitchFamily="34" charset="-128"/>
              </a:rPr>
              <a:t>			 </a:t>
            </a:r>
            <a:r>
              <a:rPr lang="en-US" sz="2400" i="1">
                <a:latin typeface="Arial Unicode MS" pitchFamily="34" charset="-128"/>
              </a:rPr>
              <a:t>a</a:t>
            </a:r>
            <a:r>
              <a:rPr lang="en-US" sz="2400" i="1" baseline="-25000">
                <a:latin typeface="Arial Unicode MS" pitchFamily="34" charset="-128"/>
              </a:rPr>
              <a:t>i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2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p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You can generate the answer clause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yes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i-1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baseline="-25000">
                <a:latin typeface="Arial Unicode MS" pitchFamily="34" charset="-128"/>
              </a:rPr>
              <a:t>  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b</a:t>
            </a:r>
            <a:r>
              <a:rPr lang="en-US" sz="2400" i="1" baseline="-25000">
                <a:solidFill>
                  <a:schemeClr val="accent2"/>
                </a:solidFill>
                <a:latin typeface="Arial Unicode MS" pitchFamily="34" charset="-128"/>
              </a:rPr>
              <a:t>1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 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 b</a:t>
            </a:r>
            <a:r>
              <a:rPr lang="en-US" sz="2400" i="1" baseline="-25000">
                <a:solidFill>
                  <a:schemeClr val="accent2"/>
                </a:solidFill>
                <a:latin typeface="Arial Unicode MS" pitchFamily="34" charset="-128"/>
              </a:rPr>
              <a:t>2 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 … 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 b</a:t>
            </a:r>
            <a:r>
              <a:rPr lang="en-US" sz="2400" i="1" baseline="-25000">
                <a:solidFill>
                  <a:schemeClr val="accent2"/>
                </a:solidFill>
                <a:latin typeface="Arial Unicode MS" pitchFamily="34" charset="-128"/>
              </a:rPr>
              <a:t>p</a:t>
            </a:r>
            <a:r>
              <a:rPr lang="en-US" sz="2400" i="1" baseline="-250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 </a:t>
            </a:r>
            <a:r>
              <a:rPr lang="en-US" sz="2400" i="1">
                <a:latin typeface="Arial Unicode MS" pitchFamily="34" charset="-128"/>
              </a:rPr>
              <a:t>a</a:t>
            </a:r>
            <a:r>
              <a:rPr lang="en-US" sz="2400" i="1" baseline="-25000">
                <a:latin typeface="Arial Unicode MS" pitchFamily="34" charset="-128"/>
              </a:rPr>
              <a:t>i+1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m 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588805" name="Rectangle 5"/>
          <p:cNvSpPr>
            <a:spLocks noChangeArrowheads="1"/>
          </p:cNvSpPr>
          <p:nvPr/>
        </p:nvSpPr>
        <p:spPr bwMode="auto">
          <a:xfrm>
            <a:off x="179388" y="1844675"/>
            <a:ext cx="84582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Express query</a:t>
            </a:r>
            <a:r>
              <a:rPr lang="en-US">
                <a:latin typeface="Arial Unicode MS" pitchFamily="34" charset="-128"/>
              </a:rPr>
              <a:t> as an 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answer clause</a:t>
            </a:r>
            <a:r>
              <a:rPr lang="en-US">
                <a:latin typeface="Arial Unicode MS" pitchFamily="34" charset="-128"/>
              </a:rPr>
              <a:t> (e.g., query </a:t>
            </a:r>
            <a:r>
              <a:rPr lang="en-US" sz="2400" i="1">
                <a:latin typeface="Arial Unicode MS" pitchFamily="34" charset="-128"/>
              </a:rPr>
              <a:t>a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2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m</a:t>
            </a:r>
            <a:r>
              <a:rPr lang="en-US">
                <a:latin typeface="Arial Unicode MS" pitchFamily="34" charset="-128"/>
              </a:rPr>
              <a:t> )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				</a:t>
            </a:r>
            <a:r>
              <a:rPr lang="en-US" sz="2400" i="1">
                <a:latin typeface="Arial Unicode MS" pitchFamily="34" charset="-128"/>
              </a:rPr>
              <a:t>yes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  </a:t>
            </a: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4" grpId="0"/>
      <p:bldP spid="5888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4C05403-571C-497B-A312-C89E99815487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/>
              <a:t>Recap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tx2"/>
                </a:solidFill>
              </a:rPr>
              <a:t>Using Logic to Model a Domain (Electrical System)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tx2"/>
                </a:solidFill>
              </a:rPr>
              <a:t>Reasoning/Proofs (in the Electrical Domain)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tx2"/>
                </a:solidFill>
              </a:rPr>
              <a:t>Top-Down Proof Procedure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F25FE5-1911-4035-8D3E-76C7AADE680B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63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307513" cy="685800"/>
          </a:xfrm>
        </p:spPr>
        <p:txBody>
          <a:bodyPr/>
          <a:lstStyle/>
          <a:p>
            <a:pPr eaLnBrk="1" hangingPunct="1"/>
            <a:r>
              <a:rPr lang="en-US" smtClean="0"/>
              <a:t>Rule of inference: Examples</a:t>
            </a:r>
          </a:p>
        </p:txBody>
      </p:sp>
      <p:sp>
        <p:nvSpPr>
          <p:cNvPr id="16396" name="Rectangle 4"/>
          <p:cNvSpPr>
            <a:spLocks noChangeArrowheads="1"/>
          </p:cNvSpPr>
          <p:nvPr/>
        </p:nvSpPr>
        <p:spPr bwMode="auto">
          <a:xfrm>
            <a:off x="323850" y="765175"/>
            <a:ext cx="84582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Rule of inference</a:t>
            </a:r>
            <a:r>
              <a:rPr lang="en-US" sz="2400">
                <a:latin typeface="Arial Unicode MS" pitchFamily="34" charset="-128"/>
              </a:rPr>
              <a:t> (called SLD Resolution)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Given an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answer clause</a:t>
            </a:r>
            <a:r>
              <a:rPr lang="en-US" sz="2400">
                <a:latin typeface="Arial Unicode MS" pitchFamily="34" charset="-128"/>
              </a:rPr>
              <a:t> of the form: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						</a:t>
            </a:r>
            <a:r>
              <a:rPr lang="en-US" sz="2000" i="1">
                <a:latin typeface="Arial Unicode MS" pitchFamily="34" charset="-128"/>
              </a:rPr>
              <a:t>yes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000" i="1">
                <a:latin typeface="Arial Unicode MS" pitchFamily="34" charset="-128"/>
              </a:rPr>
              <a:t> a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000" i="1">
                <a:latin typeface="Arial Unicode MS" pitchFamily="34" charset="-128"/>
              </a:rPr>
              <a:t>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>
                <a:latin typeface="Arial Unicode MS" pitchFamily="34" charset="-128"/>
              </a:rPr>
              <a:t> a</a:t>
            </a:r>
            <a:r>
              <a:rPr lang="en-US" sz="2000" i="1" baseline="-25000">
                <a:latin typeface="Arial Unicode MS" pitchFamily="34" charset="-128"/>
              </a:rPr>
              <a:t>2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>
                <a:latin typeface="Arial Unicode MS" pitchFamily="34" charset="-128"/>
              </a:rPr>
              <a:t> …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>
                <a:latin typeface="Arial Unicode MS" pitchFamily="34" charset="-128"/>
              </a:rPr>
              <a:t> a</a:t>
            </a:r>
            <a:r>
              <a:rPr lang="en-US" sz="2000" i="1" baseline="-25000">
                <a:latin typeface="Arial Unicode MS" pitchFamily="34" charset="-128"/>
              </a:rPr>
              <a:t>m</a:t>
            </a:r>
            <a:endParaRPr lang="en-US" sz="200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and the clause: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	 </a:t>
            </a:r>
            <a:r>
              <a:rPr lang="en-US" sz="2000" i="1">
                <a:latin typeface="Arial Unicode MS" pitchFamily="34" charset="-128"/>
              </a:rPr>
              <a:t>a</a:t>
            </a:r>
            <a:r>
              <a:rPr lang="en-US" sz="2000" i="1" baseline="-25000">
                <a:latin typeface="Arial Unicode MS" pitchFamily="34" charset="-128"/>
              </a:rPr>
              <a:t>i</a:t>
            </a:r>
            <a:r>
              <a:rPr lang="en-US" sz="2000" i="1">
                <a:latin typeface="Arial Unicode MS" pitchFamily="34" charset="-128"/>
              </a:rPr>
              <a:t>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000" i="1">
                <a:latin typeface="Arial Unicode MS" pitchFamily="34" charset="-128"/>
              </a:rPr>
              <a:t> b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000" i="1">
                <a:latin typeface="Arial Unicode MS" pitchFamily="34" charset="-128"/>
              </a:rPr>
              <a:t>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>
                <a:latin typeface="Arial Unicode MS" pitchFamily="34" charset="-128"/>
              </a:rPr>
              <a:t> b</a:t>
            </a:r>
            <a:r>
              <a:rPr lang="en-US" sz="2000" i="1" baseline="-25000">
                <a:latin typeface="Arial Unicode MS" pitchFamily="34" charset="-128"/>
              </a:rPr>
              <a:t>2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>
                <a:latin typeface="Arial Unicode MS" pitchFamily="34" charset="-128"/>
              </a:rPr>
              <a:t> …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>
                <a:latin typeface="Arial Unicode MS" pitchFamily="34" charset="-128"/>
              </a:rPr>
              <a:t> b</a:t>
            </a:r>
            <a:r>
              <a:rPr lang="en-US" sz="2000" i="1" baseline="-25000">
                <a:latin typeface="Arial Unicode MS" pitchFamily="34" charset="-128"/>
              </a:rPr>
              <a:t>p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You can generate the answer clause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000" i="1">
                <a:latin typeface="Arial Unicode MS" pitchFamily="34" charset="-128"/>
              </a:rPr>
              <a:t>yes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000" i="1">
                <a:latin typeface="Arial Unicode MS" pitchFamily="34" charset="-128"/>
              </a:rPr>
              <a:t> a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000" i="1">
                <a:latin typeface="Arial Unicode MS" pitchFamily="34" charset="-128"/>
              </a:rPr>
              <a:t>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>
                <a:latin typeface="Arial Unicode MS" pitchFamily="34" charset="-128"/>
              </a:rPr>
              <a:t> …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>
                <a:latin typeface="Arial Unicode MS" pitchFamily="34" charset="-128"/>
              </a:rPr>
              <a:t> a</a:t>
            </a:r>
            <a:r>
              <a:rPr lang="en-US" sz="2000" i="1" baseline="-25000">
                <a:latin typeface="Arial Unicode MS" pitchFamily="34" charset="-128"/>
              </a:rPr>
              <a:t>i-1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baseline="-25000">
                <a:latin typeface="Arial Unicode MS" pitchFamily="34" charset="-128"/>
              </a:rPr>
              <a:t>  </a:t>
            </a:r>
            <a:r>
              <a:rPr lang="en-US" sz="2000" i="1">
                <a:solidFill>
                  <a:schemeClr val="accent2"/>
                </a:solidFill>
                <a:latin typeface="Arial Unicode MS" pitchFamily="34" charset="-128"/>
              </a:rPr>
              <a:t>b</a:t>
            </a:r>
            <a:r>
              <a:rPr lang="en-US" sz="2000" i="1" baseline="-25000">
                <a:solidFill>
                  <a:schemeClr val="accent2"/>
                </a:solidFill>
                <a:latin typeface="Arial Unicode MS" pitchFamily="34" charset="-128"/>
              </a:rPr>
              <a:t>1</a:t>
            </a:r>
            <a:r>
              <a:rPr lang="en-US" sz="2000" i="1">
                <a:solidFill>
                  <a:schemeClr val="accent2"/>
                </a:solidFill>
                <a:latin typeface="Arial Unicode MS" pitchFamily="34" charset="-128"/>
              </a:rPr>
              <a:t> </a:t>
            </a:r>
            <a:r>
              <a:rPr lang="en-US" sz="200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>
                <a:solidFill>
                  <a:schemeClr val="accent2"/>
                </a:solidFill>
                <a:latin typeface="Arial Unicode MS" pitchFamily="34" charset="-128"/>
              </a:rPr>
              <a:t> b</a:t>
            </a:r>
            <a:r>
              <a:rPr lang="en-US" sz="2000" i="1" baseline="-25000">
                <a:solidFill>
                  <a:schemeClr val="accent2"/>
                </a:solidFill>
                <a:latin typeface="Arial Unicode MS" pitchFamily="34" charset="-128"/>
              </a:rPr>
              <a:t>2 </a:t>
            </a:r>
            <a:r>
              <a:rPr lang="en-US" sz="200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>
                <a:solidFill>
                  <a:schemeClr val="accent2"/>
                </a:solidFill>
                <a:latin typeface="Arial Unicode MS" pitchFamily="34" charset="-128"/>
              </a:rPr>
              <a:t> … </a:t>
            </a:r>
            <a:r>
              <a:rPr lang="en-US" sz="200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>
                <a:solidFill>
                  <a:schemeClr val="accent2"/>
                </a:solidFill>
                <a:latin typeface="Arial Unicode MS" pitchFamily="34" charset="-128"/>
              </a:rPr>
              <a:t> b</a:t>
            </a:r>
            <a:r>
              <a:rPr lang="en-US" sz="2000" i="1" baseline="-25000">
                <a:solidFill>
                  <a:schemeClr val="accent2"/>
                </a:solidFill>
                <a:latin typeface="Arial Unicode MS" pitchFamily="34" charset="-128"/>
              </a:rPr>
              <a:t>p</a:t>
            </a:r>
            <a:r>
              <a:rPr lang="en-US" sz="2000" i="1" baseline="-25000">
                <a:latin typeface="Arial Unicode MS" pitchFamily="34" charset="-128"/>
              </a:rPr>
              <a:t>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 </a:t>
            </a:r>
            <a:r>
              <a:rPr lang="en-US" sz="2000" i="1">
                <a:latin typeface="Arial Unicode MS" pitchFamily="34" charset="-128"/>
              </a:rPr>
              <a:t>a</a:t>
            </a:r>
            <a:r>
              <a:rPr lang="en-US" sz="2000" i="1" baseline="-25000">
                <a:latin typeface="Arial Unicode MS" pitchFamily="34" charset="-128"/>
              </a:rPr>
              <a:t>i+1</a:t>
            </a:r>
            <a:r>
              <a:rPr lang="en-US" sz="2000" i="1">
                <a:latin typeface="Arial Unicode MS" pitchFamily="34" charset="-128"/>
              </a:rPr>
              <a:t>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>
                <a:latin typeface="Arial Unicode MS" pitchFamily="34" charset="-128"/>
              </a:rPr>
              <a:t> … </a:t>
            </a:r>
            <a:r>
              <a:rPr lang="en-US" sz="20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>
                <a:latin typeface="Arial Unicode MS" pitchFamily="34" charset="-128"/>
              </a:rPr>
              <a:t> a</a:t>
            </a:r>
            <a:r>
              <a:rPr lang="en-US" sz="2000" i="1" baseline="-25000">
                <a:latin typeface="Arial Unicode MS" pitchFamily="34" charset="-128"/>
              </a:rPr>
              <a:t>m </a:t>
            </a:r>
            <a:endParaRPr lang="en-US" sz="20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1639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23850" y="3789363"/>
            <a:ext cx="8458200" cy="576262"/>
          </a:xfrm>
          <a:noFill/>
        </p:spPr>
        <p:txBody>
          <a:bodyPr/>
          <a:lstStyle/>
          <a:p>
            <a:pPr eaLnBrk="1" hangingPunct="1"/>
            <a:r>
              <a:rPr lang="en-US" i="1" smtClean="0"/>
              <a:t>yes ←  b ∧ c.	b ← k ∧ f.	</a:t>
            </a:r>
            <a:r>
              <a:rPr lang="en-US" smtClean="0"/>
              <a:t>    </a:t>
            </a:r>
          </a:p>
        </p:txBody>
      </p:sp>
      <p:sp>
        <p:nvSpPr>
          <p:cNvPr id="16398" name="Rectangle 8"/>
          <p:cNvSpPr>
            <a:spLocks noChangeArrowheads="1"/>
          </p:cNvSpPr>
          <p:nvPr/>
        </p:nvSpPr>
        <p:spPr bwMode="auto">
          <a:xfrm>
            <a:off x="250825" y="4941888"/>
            <a:ext cx="52578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smtClean="0">
                <a:latin typeface="Arial Unicode MS" pitchFamily="34" charset="-128"/>
              </a:rPr>
              <a:t>yes </a:t>
            </a:r>
            <a:r>
              <a:rPr lang="en-US" i="1" dirty="0">
                <a:latin typeface="Arial Unicode MS" pitchFamily="34" charset="-128"/>
              </a:rPr>
              <a:t>← e ∧ f.			e</a:t>
            </a:r>
            <a:r>
              <a:rPr lang="en-US" dirty="0">
                <a:latin typeface="Arial Unicode MS" pitchFamily="34" charset="-128"/>
              </a:rPr>
              <a:t>. </a:t>
            </a:r>
            <a:endParaRPr lang="en-US" i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9046923-CEFC-43C0-9A7A-D57B51A5F9FE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7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(successful) Derivations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8366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dirty="0" smtClean="0"/>
              <a:t>An </a:t>
            </a:r>
            <a:r>
              <a:rPr lang="en-US" sz="2400" dirty="0" smtClean="0">
                <a:solidFill>
                  <a:schemeClr val="accent2"/>
                </a:solidFill>
              </a:rPr>
              <a:t>answer</a:t>
            </a:r>
            <a:r>
              <a:rPr lang="en-US" sz="2400" dirty="0" smtClean="0"/>
              <a:t> is an answer clause with </a:t>
            </a:r>
            <a:r>
              <a:rPr lang="en-US" sz="2400" i="1" dirty="0" smtClean="0"/>
              <a:t>m</a:t>
            </a:r>
            <a:r>
              <a:rPr lang="en-US" sz="2400" dirty="0" smtClean="0"/>
              <a:t> = 0. That is, it is the answer clause </a:t>
            </a:r>
            <a:r>
              <a:rPr lang="en-US" sz="2400" i="1" dirty="0" smtClean="0"/>
              <a:t>yes </a:t>
            </a:r>
            <a:r>
              <a:rPr lang="en-US" sz="2400" i="1" dirty="0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 dirty="0" smtClean="0"/>
              <a:t> </a:t>
            </a:r>
            <a:r>
              <a:rPr lang="en-US" sz="2400" dirty="0" smtClean="0"/>
              <a:t>.</a:t>
            </a:r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eaLnBrk="1" hangingPunct="1">
              <a:buFontTx/>
              <a:buChar char="•"/>
            </a:pPr>
            <a:r>
              <a:rPr lang="en-US" sz="2400" dirty="0" smtClean="0"/>
              <a:t>A (successful) </a:t>
            </a:r>
            <a:r>
              <a:rPr lang="en-US" sz="2400" dirty="0" smtClean="0">
                <a:solidFill>
                  <a:schemeClr val="accent2"/>
                </a:solidFill>
              </a:rPr>
              <a:t>derivation</a:t>
            </a:r>
            <a:r>
              <a:rPr lang="en-US" sz="2400" dirty="0" smtClean="0"/>
              <a:t> of query “?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 </a:t>
            </a:r>
            <a:r>
              <a:rPr lang="en-US" sz="2400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 smtClean="0"/>
              <a:t> … </a:t>
            </a:r>
            <a:r>
              <a:rPr lang="en-US" sz="2400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q</a:t>
            </a:r>
            <a:r>
              <a:rPr lang="en-US" sz="2400" i="1" baseline="-25000" dirty="0" err="1" smtClean="0"/>
              <a:t>k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“ from </a:t>
            </a:r>
            <a:r>
              <a:rPr lang="en-US" sz="2400" i="1" dirty="0" smtClean="0"/>
              <a:t>KB</a:t>
            </a:r>
            <a:r>
              <a:rPr lang="en-US" sz="2400" dirty="0" smtClean="0"/>
              <a:t> is a sequence of answer clauses </a:t>
            </a:r>
            <a:r>
              <a:rPr lang="en-US" sz="2400" i="1" dirty="0" smtClean="0"/>
              <a:t>γ</a:t>
            </a:r>
            <a:r>
              <a:rPr lang="en-US" sz="2400" i="1" baseline="-25000" dirty="0" smtClean="0"/>
              <a:t>0 </a:t>
            </a:r>
            <a:r>
              <a:rPr lang="en-US" sz="2400" dirty="0" smtClean="0"/>
              <a:t>, </a:t>
            </a:r>
            <a:r>
              <a:rPr lang="en-US" sz="2400" i="1" dirty="0" smtClean="0"/>
              <a:t>γ</a:t>
            </a:r>
            <a:r>
              <a:rPr lang="en-US" sz="2400" i="1" baseline="-25000" dirty="0" smtClean="0"/>
              <a:t>1 </a:t>
            </a:r>
            <a:r>
              <a:rPr lang="en-US" sz="2400" dirty="0" smtClean="0"/>
              <a:t>,…,</a:t>
            </a:r>
            <a:r>
              <a:rPr lang="en-US" sz="2400" i="1" dirty="0" err="1" smtClean="0"/>
              <a:t>γ</a:t>
            </a:r>
            <a:r>
              <a:rPr lang="en-US" sz="2400" i="1" baseline="-25000" dirty="0" err="1" smtClean="0"/>
              <a:t>n</a:t>
            </a:r>
            <a:endParaRPr lang="en-US" sz="2400" i="1" baseline="-25000" dirty="0" smtClean="0"/>
          </a:p>
          <a:p>
            <a:pPr eaLnBrk="1" hangingPunct="1"/>
            <a:r>
              <a:rPr lang="en-US" sz="2400" dirty="0" smtClean="0"/>
              <a:t>    such that</a:t>
            </a:r>
          </a:p>
          <a:p>
            <a:pPr lvl="1" eaLnBrk="1" hangingPunct="1"/>
            <a:r>
              <a:rPr lang="en-US" i="1" dirty="0" smtClean="0"/>
              <a:t>γ</a:t>
            </a:r>
            <a:r>
              <a:rPr lang="en-US" i="1" baseline="-25000" dirty="0" smtClean="0"/>
              <a:t>0</a:t>
            </a:r>
            <a:r>
              <a:rPr lang="en-US" dirty="0" smtClean="0"/>
              <a:t> is the answer clause </a:t>
            </a:r>
            <a:r>
              <a:rPr lang="en-US" i="1" dirty="0" smtClean="0"/>
              <a:t>yes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dirty="0" smtClean="0"/>
              <a:t> …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dirty="0" smtClean="0"/>
              <a:t>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</a:t>
            </a:r>
          </a:p>
          <a:p>
            <a:pPr lvl="1" eaLnBrk="1" hangingPunct="1"/>
            <a:r>
              <a:rPr lang="en-US" i="1" dirty="0" err="1" smtClean="0"/>
              <a:t>γ</a:t>
            </a:r>
            <a:r>
              <a:rPr lang="en-US" i="1" baseline="-25000" dirty="0" err="1" smtClean="0"/>
              <a:t>i</a:t>
            </a:r>
            <a:r>
              <a:rPr lang="en-US" dirty="0" smtClean="0"/>
              <a:t> is obtained by </a:t>
            </a:r>
            <a:r>
              <a:rPr lang="en-US" dirty="0" smtClean="0">
                <a:solidFill>
                  <a:schemeClr val="accent2"/>
                </a:solidFill>
              </a:rPr>
              <a:t>resolving</a:t>
            </a:r>
            <a:r>
              <a:rPr lang="en-US" dirty="0" smtClean="0"/>
              <a:t> </a:t>
            </a:r>
            <a:r>
              <a:rPr lang="en-US" i="1" dirty="0" smtClean="0"/>
              <a:t>γ</a:t>
            </a:r>
            <a:r>
              <a:rPr lang="en-US" i="1" baseline="-25000" dirty="0" smtClean="0"/>
              <a:t>i-1</a:t>
            </a:r>
            <a:r>
              <a:rPr lang="en-US" dirty="0" smtClean="0"/>
              <a:t> with a clause in </a:t>
            </a:r>
            <a:r>
              <a:rPr lang="en-US" i="1" dirty="0" smtClean="0"/>
              <a:t>KB</a:t>
            </a:r>
            <a:r>
              <a:rPr lang="en-US" dirty="0" smtClean="0"/>
              <a:t>, and</a:t>
            </a:r>
          </a:p>
          <a:p>
            <a:pPr lvl="1" eaLnBrk="1" hangingPunct="1"/>
            <a:r>
              <a:rPr lang="en-US" i="1" dirty="0" err="1" smtClean="0"/>
              <a:t>γ</a:t>
            </a:r>
            <a:r>
              <a:rPr lang="en-US" i="1" baseline="-25000" dirty="0" err="1" smtClean="0"/>
              <a:t>n</a:t>
            </a:r>
            <a:r>
              <a:rPr lang="en-US" dirty="0" smtClean="0"/>
              <a:t> is an answer.</a:t>
            </a:r>
          </a:p>
          <a:p>
            <a:pPr lvl="1" eaLnBrk="1" hangingPunct="1"/>
            <a:endParaRPr lang="en-US" sz="1800" dirty="0" smtClean="0"/>
          </a:p>
        </p:txBody>
      </p:sp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250825" y="4868863"/>
            <a:ext cx="84582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An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unsuccessful derivation…..</a:t>
            </a:r>
            <a:endParaRPr lang="en-US" sz="24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F5712D3-2EEF-4781-8EEC-A301836C602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84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derivations</a:t>
            </a:r>
          </a:p>
        </p:txBody>
      </p:sp>
      <p:sp>
        <p:nvSpPr>
          <p:cNvPr id="184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458200" cy="1223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i="1" smtClean="0"/>
              <a:t>a ← e ∧ f. 		a ←  b ∧ c.		b ← k ∧ f.	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c ← e.			d ← k.		 	e</a:t>
            </a:r>
            <a:r>
              <a:rPr lang="en-US" sz="24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f ← j ∧ e.	 	f  ← c. 			j ← c.</a:t>
            </a:r>
          </a:p>
          <a:p>
            <a:pPr eaLnBrk="1" hangingPunct="1">
              <a:lnSpc>
                <a:spcPct val="80000"/>
              </a:lnSpc>
            </a:pPr>
            <a:endParaRPr lang="en-US" sz="2400" i="1" smtClean="0"/>
          </a:p>
          <a:p>
            <a:pPr eaLnBrk="1" hangingPunct="1">
              <a:lnSpc>
                <a:spcPct val="80000"/>
              </a:lnSpc>
            </a:pPr>
            <a:endParaRPr lang="en-US" sz="2400" i="1" smtClean="0"/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	             	</a:t>
            </a:r>
          </a:p>
          <a:p>
            <a:pPr eaLnBrk="1" hangingPunct="1">
              <a:lnSpc>
                <a:spcPct val="80000"/>
              </a:lnSpc>
            </a:pPr>
            <a:r>
              <a:rPr lang="en-US" sz="800" i="1" smtClean="0"/>
              <a:t>	 </a:t>
            </a:r>
          </a:p>
          <a:p>
            <a:pPr eaLnBrk="1" hangingPunct="1">
              <a:lnSpc>
                <a:spcPct val="80000"/>
              </a:lnSpc>
            </a:pPr>
            <a:r>
              <a:rPr lang="en-US" sz="800" i="1" smtClean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n-US" sz="800" i="1" smtClean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n-US" sz="800" i="1" smtClean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n-US" sz="800" i="1" smtClean="0"/>
              <a:t>    </a:t>
            </a:r>
          </a:p>
        </p:txBody>
      </p:sp>
      <p:sp>
        <p:nvSpPr>
          <p:cNvPr id="18450" name="Rectangle 4"/>
          <p:cNvSpPr>
            <a:spLocks noChangeArrowheads="1"/>
          </p:cNvSpPr>
          <p:nvPr/>
        </p:nvSpPr>
        <p:spPr bwMode="auto">
          <a:xfrm>
            <a:off x="250825" y="2133600"/>
            <a:ext cx="865505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Query: a </a:t>
            </a:r>
            <a:r>
              <a:rPr lang="en-US" sz="2400">
                <a:latin typeface="Courier New" pitchFamily="49" charset="0"/>
              </a:rPr>
              <a:t>(two ways)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            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18451" name="Rectangle 5"/>
          <p:cNvSpPr>
            <a:spLocks noChangeArrowheads="1"/>
          </p:cNvSpPr>
          <p:nvPr/>
        </p:nvSpPr>
        <p:spPr bwMode="auto">
          <a:xfrm>
            <a:off x="488950" y="3976688"/>
            <a:ext cx="8655050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 baseline="-25000">
                <a:latin typeface="Arial Unicode MS" pitchFamily="34" charset="-128"/>
              </a:rPr>
              <a:t>			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            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18452" name="Rectangle 6"/>
          <p:cNvSpPr>
            <a:spLocks noChangeArrowheads="1"/>
          </p:cNvSpPr>
          <p:nvPr/>
        </p:nvSpPr>
        <p:spPr bwMode="auto">
          <a:xfrm>
            <a:off x="250825" y="4221163"/>
            <a:ext cx="80279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Query: b   </a:t>
            </a:r>
            <a:r>
              <a:rPr lang="en-US" sz="2400">
                <a:latin typeface="Courier New" pitchFamily="49" charset="0"/>
              </a:rPr>
              <a:t>(</a:t>
            </a:r>
            <a:r>
              <a:rPr lang="en-US" sz="2400" i="1">
                <a:latin typeface="Courier New" pitchFamily="49" charset="0"/>
              </a:rPr>
              <a:t>k, f</a:t>
            </a:r>
            <a:r>
              <a:rPr lang="en-US" sz="2400">
                <a:latin typeface="Courier New" pitchFamily="49" charset="0"/>
              </a:rPr>
              <a:t> different order)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          </a:t>
            </a:r>
            <a:endParaRPr lang="en-US" sz="8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18453" name="Rectangle 7"/>
          <p:cNvSpPr>
            <a:spLocks noChangeArrowheads="1"/>
          </p:cNvSpPr>
          <p:nvPr/>
        </p:nvSpPr>
        <p:spPr bwMode="auto">
          <a:xfrm>
            <a:off x="395288" y="2636838"/>
            <a:ext cx="18002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yes ←  a.</a:t>
            </a: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18454" name="Rectangle 8"/>
          <p:cNvSpPr>
            <a:spLocks noChangeArrowheads="1"/>
          </p:cNvSpPr>
          <p:nvPr/>
        </p:nvSpPr>
        <p:spPr bwMode="auto">
          <a:xfrm>
            <a:off x="5867400" y="2565400"/>
            <a:ext cx="18002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yes ←  a.</a:t>
            </a: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18455" name="Rectangle 9"/>
          <p:cNvSpPr>
            <a:spLocks noChangeArrowheads="1"/>
          </p:cNvSpPr>
          <p:nvPr/>
        </p:nvSpPr>
        <p:spPr bwMode="auto">
          <a:xfrm>
            <a:off x="611188" y="4797425"/>
            <a:ext cx="18002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yes ←  b.</a:t>
            </a: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9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rgbClr val="CCECFF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6EC90E3-E7AF-4423-B6B5-BFD51BBF3BB0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94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Course Big Picture</a:t>
            </a:r>
          </a:p>
        </p:txBody>
      </p:sp>
      <p:sp>
        <p:nvSpPr>
          <p:cNvPr id="19474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94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19476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19477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Inference</a:t>
            </a:r>
          </a:p>
        </p:txBody>
      </p:sp>
      <p:sp>
        <p:nvSpPr>
          <p:cNvPr id="19478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19479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19480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19481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3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9484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19485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9486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9487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19488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9489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19490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19491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494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19495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19496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19497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19498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9499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19500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502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19503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19504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BFD0CA2-5ED0-466B-A791-94C7A28ED781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Standard Search vs. Specific R&amp;R systems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642938"/>
            <a:ext cx="8929687" cy="6215062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/>
              <a:t>Constraint Satisfaction (Problems):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State: </a:t>
            </a:r>
            <a:r>
              <a:rPr lang="en-US" sz="1400" dirty="0" smtClean="0"/>
              <a:t>assignments of values to a subset of the variables</a:t>
            </a:r>
            <a:endParaRPr lang="en-US" sz="14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Successor function: </a:t>
            </a:r>
            <a:r>
              <a:rPr lang="en-US" sz="1400" dirty="0" smtClean="0">
                <a:solidFill>
                  <a:schemeClr val="accent4"/>
                </a:solidFill>
              </a:rPr>
              <a:t>assign values to a “free” variable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Goal test: </a:t>
            </a:r>
            <a:r>
              <a:rPr lang="en-US" sz="1400" dirty="0" smtClean="0">
                <a:solidFill>
                  <a:schemeClr val="accent4"/>
                </a:solidFill>
              </a:rPr>
              <a:t>set of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6"/>
                </a:solidFill>
              </a:rPr>
              <a:t>Solution: </a:t>
            </a:r>
            <a:r>
              <a:rPr lang="en-US" sz="1400" dirty="0" smtClean="0">
                <a:solidFill>
                  <a:schemeClr val="accent4"/>
                </a:solidFill>
              </a:rPr>
              <a:t>possible world that satisfies the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6"/>
                </a:solidFill>
              </a:rPr>
              <a:t>Heuristic function: </a:t>
            </a:r>
            <a:r>
              <a:rPr lang="en-US" sz="1400" i="1" dirty="0" smtClean="0">
                <a:solidFill>
                  <a:schemeClr val="accent4"/>
                </a:solidFill>
              </a:rPr>
              <a:t>none (all solutions at the same distance from start)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/>
              <a:t>Planning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State </a:t>
            </a:r>
            <a:r>
              <a:rPr lang="en-US" sz="1400" dirty="0" smtClean="0"/>
              <a:t>possible world</a:t>
            </a:r>
            <a:endParaRPr lang="en-US" sz="14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Successor function </a:t>
            </a:r>
            <a:r>
              <a:rPr lang="en-US" sz="1400" dirty="0" smtClean="0"/>
              <a:t>states resulting from valid actions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Goal test </a:t>
            </a:r>
            <a:r>
              <a:rPr lang="en-US" sz="1400" dirty="0" smtClean="0"/>
              <a:t>assignment to subset of </a:t>
            </a:r>
            <a:r>
              <a:rPr lang="en-US" sz="1400" dirty="0" err="1" smtClean="0"/>
              <a:t>vars</a:t>
            </a:r>
            <a:endParaRPr lang="en-US" sz="1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6"/>
                </a:solidFill>
              </a:rPr>
              <a:t>Solution </a:t>
            </a:r>
            <a:r>
              <a:rPr lang="en-US" sz="1400" dirty="0" smtClean="0"/>
              <a:t>sequence of actions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6"/>
                </a:solidFill>
              </a:rPr>
              <a:t>Heuristic function </a:t>
            </a:r>
            <a:r>
              <a:rPr lang="en-US" sz="1400" dirty="0" smtClean="0"/>
              <a:t>empty-delete-list (solve simplified problem)</a:t>
            </a:r>
            <a:endParaRPr lang="en-US" sz="1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Logical Inference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State </a:t>
            </a:r>
            <a:r>
              <a:rPr lang="en-US" dirty="0" smtClean="0"/>
              <a:t>answer clause</a:t>
            </a:r>
            <a:endParaRPr lang="en-US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Successor function </a:t>
            </a:r>
            <a:r>
              <a:rPr lang="en-US" dirty="0" smtClean="0"/>
              <a:t>states resulting from substituting one atom with all the clauses of which it is the head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Goal test </a:t>
            </a:r>
            <a:r>
              <a:rPr lang="en-US" dirty="0" smtClean="0"/>
              <a:t>empty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answer clause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Solution </a:t>
            </a:r>
            <a:r>
              <a:rPr lang="en-US" dirty="0" smtClean="0"/>
              <a:t>start state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Heuristic function </a:t>
            </a:r>
            <a:r>
              <a:rPr lang="en-US" dirty="0" smtClean="0"/>
              <a:t>number of atoms in given state</a:t>
            </a:r>
            <a:endParaRPr lang="en-US" sz="3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444739C-8CC8-4160-B9DD-069FECF54198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You can:</a:t>
            </a:r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sz="3200" dirty="0" smtClean="0"/>
              <a:t>Model a relatively simple domain with propositional definite clause logic (PDCL)</a:t>
            </a:r>
          </a:p>
          <a:p>
            <a:pPr eaLnBrk="1" hangingPunct="1">
              <a:buFontTx/>
              <a:buChar char="•"/>
            </a:pPr>
            <a:endParaRPr lang="en-US" sz="3200" dirty="0" smtClean="0"/>
          </a:p>
          <a:p>
            <a:pPr eaLnBrk="1" hangingPunct="1">
              <a:buFontTx/>
              <a:buChar char="•"/>
            </a:pPr>
            <a:r>
              <a:rPr lang="en-US" sz="3200" dirty="0" smtClean="0"/>
              <a:t>Trace query derivation using SLD resolution rule of inference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CPSC 322, Lecture </a:t>
            </a:r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7985087-466B-4C23-A45F-7CA79764C61A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94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Midterm: this Wed </a:t>
            </a:r>
            <a:r>
              <a:rPr lang="en-US" dirty="0" smtClean="0"/>
              <a:t>March </a:t>
            </a:r>
            <a:r>
              <a:rPr lang="en-US" dirty="0" smtClean="0"/>
              <a:t>10 </a:t>
            </a:r>
            <a:endParaRPr lang="en-US" i="1" baseline="30000" dirty="0" smtClean="0"/>
          </a:p>
        </p:txBody>
      </p:sp>
      <p:sp>
        <p:nvSpPr>
          <p:cNvPr id="194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2918"/>
            <a:ext cx="9144000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9473" name="Rectangle 4"/>
          <p:cNvSpPr>
            <a:spLocks noChangeArrowheads="1"/>
          </p:cNvSpPr>
          <p:nvPr/>
        </p:nvSpPr>
        <p:spPr bwMode="auto">
          <a:xfrm>
            <a:off x="0" y="857232"/>
            <a:ext cx="914400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Midterm</a:t>
            </a:r>
            <a:r>
              <a:rPr lang="en-US" sz="2400" dirty="0">
                <a:latin typeface="Arial Unicode MS" pitchFamily="34" charset="-128"/>
              </a:rPr>
              <a:t>: </a:t>
            </a:r>
            <a:r>
              <a:rPr lang="en-US" sz="2400" dirty="0" smtClean="0">
                <a:latin typeface="Arial Unicode MS" pitchFamily="34" charset="-128"/>
              </a:rPr>
              <a:t>6 </a:t>
            </a:r>
            <a:r>
              <a:rPr lang="en-US" sz="2400" dirty="0">
                <a:latin typeface="Arial Unicode MS" pitchFamily="34" charset="-128"/>
              </a:rPr>
              <a:t>short </a:t>
            </a:r>
            <a:r>
              <a:rPr lang="en-US" sz="2400" dirty="0" smtClean="0">
                <a:latin typeface="Arial Unicode MS" pitchFamily="34" charset="-128"/>
              </a:rPr>
              <a:t>questions </a:t>
            </a:r>
            <a:r>
              <a:rPr lang="en-US" sz="2000" dirty="0" smtClean="0">
                <a:latin typeface="Arial Unicode MS" pitchFamily="34" charset="-128"/>
              </a:rPr>
              <a:t>(8</a:t>
            </a:r>
            <a:r>
              <a:rPr lang="en-US" sz="2000" i="1" dirty="0" smtClean="0">
                <a:latin typeface="Arial Unicode MS" pitchFamily="34" charset="-128"/>
              </a:rPr>
              <a:t>pts each</a:t>
            </a:r>
            <a:r>
              <a:rPr lang="en-US" sz="2000" dirty="0" smtClean="0">
                <a:latin typeface="Arial Unicode MS" pitchFamily="34" charset="-128"/>
              </a:rPr>
              <a:t>) </a:t>
            </a:r>
            <a:r>
              <a:rPr lang="en-US" sz="2400" dirty="0">
                <a:latin typeface="Arial Unicode MS" pitchFamily="34" charset="-128"/>
              </a:rPr>
              <a:t>+ 2 </a:t>
            </a:r>
            <a:r>
              <a:rPr lang="en-US" sz="2400" dirty="0" smtClean="0">
                <a:latin typeface="Arial Unicode MS" pitchFamily="34" charset="-128"/>
              </a:rPr>
              <a:t>problems </a:t>
            </a:r>
            <a:r>
              <a:rPr lang="en-US" sz="2000" dirty="0" smtClean="0">
                <a:latin typeface="Arial Unicode MS" pitchFamily="34" charset="-128"/>
              </a:rPr>
              <a:t>(</a:t>
            </a:r>
            <a:r>
              <a:rPr lang="en-US" sz="2000" i="1" dirty="0" smtClean="0">
                <a:latin typeface="Arial Unicode MS" pitchFamily="34" charset="-128"/>
              </a:rPr>
              <a:t>26 pts each)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</a:pPr>
            <a:r>
              <a:rPr lang="en-US" sz="2000" i="1" dirty="0" smtClean="0">
                <a:latin typeface="Arial Unicode MS" pitchFamily="34" charset="-128"/>
              </a:rPr>
              <a:t>+ 5 bonus points</a:t>
            </a:r>
            <a:endParaRPr lang="en-US" sz="2400" i="1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Study: textbook and </a:t>
            </a:r>
            <a:r>
              <a:rPr lang="en-US" sz="2400" b="1" dirty="0">
                <a:latin typeface="Arial Unicode MS" pitchFamily="34" charset="-128"/>
              </a:rPr>
              <a:t>inked</a:t>
            </a:r>
            <a:r>
              <a:rPr lang="en-US" sz="2400" dirty="0">
                <a:latin typeface="Arial Unicode MS" pitchFamily="34" charset="-128"/>
              </a:rPr>
              <a:t> slides</a:t>
            </a: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Work on </a:t>
            </a:r>
            <a:r>
              <a:rPr lang="en-US" sz="2400" b="1" dirty="0">
                <a:latin typeface="Arial Unicode MS" pitchFamily="34" charset="-128"/>
              </a:rPr>
              <a:t>all </a:t>
            </a:r>
            <a:r>
              <a:rPr lang="en-US" sz="2400" dirty="0">
                <a:latin typeface="Arial Unicode MS" pitchFamily="34" charset="-128"/>
              </a:rPr>
              <a:t>practice </a:t>
            </a:r>
            <a:r>
              <a:rPr lang="en-US" sz="2400" dirty="0" smtClean="0">
                <a:latin typeface="Arial Unicode MS" pitchFamily="34" charset="-128"/>
              </a:rPr>
              <a:t>exercises and </a:t>
            </a:r>
            <a:r>
              <a:rPr lang="en-US" sz="2400" b="1" dirty="0" smtClean="0">
                <a:latin typeface="Arial Unicode MS" pitchFamily="34" charset="-128"/>
              </a:rPr>
              <a:t>revise assignments</a:t>
            </a:r>
            <a:r>
              <a:rPr lang="en-US" sz="2400" dirty="0" smtClean="0">
                <a:latin typeface="Arial Unicode MS" pitchFamily="34" charset="-128"/>
              </a:rPr>
              <a:t>!</a:t>
            </a: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While you revise the</a:t>
            </a:r>
            <a:r>
              <a:rPr lang="en-US" sz="2400" b="1" dirty="0">
                <a:latin typeface="Arial Unicode MS" pitchFamily="34" charset="-128"/>
              </a:rPr>
              <a:t> learning goals</a:t>
            </a:r>
            <a:r>
              <a:rPr lang="en-US" sz="2400" dirty="0">
                <a:latin typeface="Arial Unicode MS" pitchFamily="34" charset="-128"/>
              </a:rPr>
              <a:t>, work on </a:t>
            </a:r>
            <a:r>
              <a:rPr lang="en-US" sz="2400" b="1" dirty="0">
                <a:latin typeface="Arial Unicode MS" pitchFamily="34" charset="-128"/>
              </a:rPr>
              <a:t>review questions </a:t>
            </a:r>
            <a:r>
              <a:rPr lang="en-US" sz="2400" b="1" dirty="0" smtClean="0">
                <a:latin typeface="Arial Unicode MS" pitchFamily="34" charset="-128"/>
              </a:rPr>
              <a:t> (</a:t>
            </a:r>
            <a:r>
              <a:rPr lang="en-US" sz="2400" b="1" dirty="0" smtClean="0">
                <a:solidFill>
                  <a:schemeClr val="accent6"/>
                </a:solidFill>
                <a:latin typeface="Arial Unicode MS" pitchFamily="34" charset="-128"/>
              </a:rPr>
              <a:t>posted)</a:t>
            </a:r>
            <a:r>
              <a:rPr lang="en-US" sz="2400" b="1" dirty="0" smtClean="0">
                <a:latin typeface="Arial Unicode MS" pitchFamily="34" charset="-128"/>
              </a:rPr>
              <a:t> </a:t>
            </a:r>
            <a:r>
              <a:rPr lang="en-US" sz="2400" dirty="0" smtClean="0">
                <a:latin typeface="Arial Unicode MS" pitchFamily="34" charset="-128"/>
              </a:rPr>
              <a:t>I </a:t>
            </a:r>
            <a:r>
              <a:rPr lang="en-US" sz="2400" dirty="0">
                <a:latin typeface="Arial Unicode MS" pitchFamily="34" charset="-128"/>
              </a:rPr>
              <a:t>may even reuse some verbatim 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</a:t>
            </a: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 smtClean="0">
                <a:latin typeface="Arial Unicode MS" pitchFamily="34" charset="-128"/>
                <a:sym typeface="Wingdings" pitchFamily="2" charset="2"/>
              </a:rPr>
              <a:t>I have also </a:t>
            </a:r>
            <a:r>
              <a:rPr lang="en-US" sz="2400" dirty="0" smtClean="0">
                <a:solidFill>
                  <a:schemeClr val="accent6"/>
                </a:solidFill>
                <a:latin typeface="Arial Unicode MS" pitchFamily="34" charset="-128"/>
                <a:sym typeface="Wingdings" pitchFamily="2" charset="2"/>
              </a:rPr>
              <a:t>posted</a:t>
            </a:r>
            <a:r>
              <a:rPr lang="en-US" sz="2400" dirty="0" smtClean="0">
                <a:latin typeface="Arial Unicode MS" pitchFamily="34" charset="-128"/>
                <a:sym typeface="Wingdings" pitchFamily="2" charset="2"/>
              </a:rPr>
              <a:t> a </a:t>
            </a:r>
            <a:r>
              <a:rPr lang="en-US" sz="2400" b="1" dirty="0" smtClean="0">
                <a:latin typeface="Arial Unicode MS" pitchFamily="34" charset="-128"/>
                <a:sym typeface="Wingdings" pitchFamily="2" charset="2"/>
              </a:rPr>
              <a:t>couple </a:t>
            </a:r>
            <a:r>
              <a:rPr lang="en-US" sz="2400" b="1" dirty="0">
                <a:latin typeface="Arial Unicode MS" pitchFamily="34" charset="-128"/>
                <a:sym typeface="Wingdings" pitchFamily="2" charset="2"/>
              </a:rPr>
              <a:t>of problems 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from previous offering </a:t>
            </a:r>
            <a:r>
              <a:rPr lang="en-US" sz="2000" dirty="0">
                <a:latin typeface="Arial Unicode MS" pitchFamily="34" charset="-128"/>
                <a:sym typeface="Wingdings" pitchFamily="2" charset="2"/>
              </a:rPr>
              <a:t>(maybe slightly more difficult /inappropriate for you because they were not informed by the learning goals)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 … but </a:t>
            </a:r>
            <a:r>
              <a:rPr lang="en-US" sz="2400" dirty="0" smtClean="0">
                <a:latin typeface="Arial Unicode MS" pitchFamily="34" charset="-128"/>
                <a:sym typeface="Wingdings" pitchFamily="2" charset="2"/>
              </a:rPr>
              <a:t>you have 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the solutions </a:t>
            </a:r>
            <a:endParaRPr lang="en-US" sz="2000" dirty="0">
              <a:latin typeface="Arial Unicode MS" pitchFamily="34" charset="-128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19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ECEC3FB-1F41-421B-BA98-6CAD3DDE3E8D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25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Midterm: this Wed March 4 </a:t>
            </a:r>
            <a:endParaRPr lang="en-US" i="1" baseline="30000" smtClean="0"/>
          </a:p>
        </p:txBody>
      </p:sp>
      <p:sp>
        <p:nvSpPr>
          <p:cNvPr id="225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22538" name="Rectangle 4"/>
          <p:cNvSpPr>
            <a:spLocks noChangeArrowheads="1"/>
          </p:cNvSpPr>
          <p:nvPr/>
        </p:nvSpPr>
        <p:spPr bwMode="auto">
          <a:xfrm>
            <a:off x="214313" y="1071563"/>
            <a:ext cx="8748712" cy="494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3000"/>
              </a:spcAft>
            </a:pPr>
            <a:r>
              <a:rPr lang="en-US" sz="2400">
                <a:latin typeface="Arial Unicode MS" pitchFamily="34" charset="-128"/>
              </a:rPr>
              <a:t>SAME ROOM – 1.5 hours </a:t>
            </a: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</a:pPr>
            <a:r>
              <a:rPr lang="en-US" sz="2400">
                <a:latin typeface="Arial Unicode MS" pitchFamily="34" charset="-128"/>
              </a:rPr>
              <a:t>~10 short questions (~6pts each) + 2 problems (~20pts each)</a:t>
            </a: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Study: textbook and </a:t>
            </a:r>
            <a:r>
              <a:rPr lang="en-US" sz="2400" b="1">
                <a:latin typeface="Arial Unicode MS" pitchFamily="34" charset="-128"/>
              </a:rPr>
              <a:t>inked</a:t>
            </a:r>
            <a:r>
              <a:rPr lang="en-US" sz="2400">
                <a:latin typeface="Arial Unicode MS" pitchFamily="34" charset="-128"/>
              </a:rPr>
              <a:t> slides</a:t>
            </a: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Work on </a:t>
            </a:r>
            <a:r>
              <a:rPr lang="en-US" sz="2400" b="1">
                <a:latin typeface="Arial Unicode MS" pitchFamily="34" charset="-128"/>
              </a:rPr>
              <a:t>all </a:t>
            </a:r>
            <a:r>
              <a:rPr lang="en-US" sz="2400">
                <a:latin typeface="Arial Unicode MS" pitchFamily="34" charset="-128"/>
              </a:rPr>
              <a:t>practice exercises</a:t>
            </a: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Work-on/Study the</a:t>
            </a:r>
            <a:r>
              <a:rPr lang="en-US" sz="2400" b="1">
                <a:latin typeface="Arial Unicode MS" pitchFamily="34" charset="-128"/>
              </a:rPr>
              <a:t> </a:t>
            </a:r>
            <a:r>
              <a:rPr lang="en-US" sz="2400">
                <a:latin typeface="Arial Unicode MS" pitchFamily="34" charset="-128"/>
              </a:rPr>
              <a:t>posted</a:t>
            </a:r>
            <a:r>
              <a:rPr lang="en-US" sz="2400" b="1">
                <a:latin typeface="Arial Unicode MS" pitchFamily="34" charset="-128"/>
              </a:rPr>
              <a:t> learning goals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b="1">
                <a:latin typeface="Arial Unicode MS" pitchFamily="34" charset="-128"/>
              </a:rPr>
              <a:t>review questions </a:t>
            </a:r>
            <a:r>
              <a:rPr lang="en-US" sz="2400">
                <a:latin typeface="Arial Unicode MS" pitchFamily="34" charset="-128"/>
              </a:rPr>
              <a:t> (I may even reuse some verbatim </a:t>
            </a:r>
            <a:r>
              <a:rPr lang="en-US" sz="2400">
                <a:latin typeface="Arial Unicode MS" pitchFamily="34" charset="-128"/>
                <a:sym typeface="Wingdings" pitchFamily="2" charset="2"/>
              </a:rPr>
              <a:t>), </a:t>
            </a:r>
            <a:r>
              <a:rPr lang="en-US" sz="2400" b="1">
                <a:latin typeface="Arial Unicode MS" pitchFamily="34" charset="-128"/>
                <a:sym typeface="Wingdings" pitchFamily="2" charset="2"/>
              </a:rPr>
              <a:t>two problems </a:t>
            </a:r>
            <a:r>
              <a:rPr lang="en-US" sz="2400">
                <a:latin typeface="Arial Unicode MS" pitchFamily="34" charset="-128"/>
                <a:sym typeface="Wingdings" pitchFamily="2" charset="2"/>
              </a:rPr>
              <a:t>from previous offering </a:t>
            </a:r>
            <a:r>
              <a:rPr lang="en-US" sz="2000">
                <a:latin typeface="Arial Unicode MS" pitchFamily="34" charset="-128"/>
                <a:sym typeface="Wingdings" pitchFamily="2" charset="2"/>
              </a:rPr>
              <a:t>(</a:t>
            </a:r>
            <a:r>
              <a:rPr lang="en-US" sz="2400">
                <a:latin typeface="Arial Unicode MS" pitchFamily="34" charset="-128"/>
                <a:sym typeface="Wingdings" pitchFamily="2" charset="2"/>
              </a:rPr>
              <a:t>solutions  also posted )</a:t>
            </a:r>
            <a:endParaRPr lang="en-US" sz="2000">
              <a:latin typeface="Arial Unicode MS" pitchFamily="34" charset="-128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A5CC68C-C126-4C83-8AC4-106FC7AC1B4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63" name="Rectangle 2"/>
          <p:cNvSpPr>
            <a:spLocks noGrp="1" noChangeArrowheads="1"/>
          </p:cNvSpPr>
          <p:nvPr>
            <p:ph type="title"/>
          </p:nvPr>
        </p:nvSpPr>
        <p:spPr>
          <a:xfrm>
            <a:off x="-266700" y="142875"/>
            <a:ext cx="9124950" cy="685800"/>
          </a:xfrm>
        </p:spPr>
        <p:txBody>
          <a:bodyPr/>
          <a:lstStyle/>
          <a:p>
            <a:pPr eaLnBrk="1" hangingPunct="1"/>
            <a:r>
              <a:rPr lang="en-US" smtClean="0"/>
              <a:t>Soundness &amp; completeness of proof procedures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143000"/>
            <a:ext cx="8858250" cy="5072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r>
              <a:rPr lang="en-US" dirty="0" smtClean="0"/>
              <a:t>A proof procedure X is sound …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r>
              <a:rPr lang="en-US" dirty="0" smtClean="0"/>
              <a:t>A proof procedure X is complete….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r>
              <a:rPr lang="en-US" dirty="0" err="1" smtClean="0"/>
              <a:t>BottomUp</a:t>
            </a:r>
            <a:r>
              <a:rPr lang="en-US" dirty="0" smtClean="0"/>
              <a:t> for PDCL is 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r>
              <a:rPr lang="en-US" dirty="0" smtClean="0"/>
              <a:t>We proved this in general even for domains represented by </a:t>
            </a:r>
            <a:r>
              <a:rPr lang="en-US" b="1" dirty="0" smtClean="0"/>
              <a:t>thousands of propositions </a:t>
            </a:r>
            <a:r>
              <a:rPr lang="en-US" dirty="0" smtClean="0"/>
              <a:t>and corresponding </a:t>
            </a:r>
            <a:r>
              <a:rPr lang="en-US" b="1" dirty="0" smtClean="0"/>
              <a:t>KB with millions of definite clauses </a:t>
            </a:r>
            <a:r>
              <a:rPr lang="en-US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C6E59B6-E753-4E37-B630-7FF08372761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9410700" cy="685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Can you think of a proof procedure for PDCL….</a:t>
            </a:r>
          </a:p>
        </p:txBody>
      </p:sp>
      <p:sp>
        <p:nvSpPr>
          <p:cNvPr id="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285860"/>
            <a:ext cx="8858250" cy="5072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r>
              <a:rPr lang="en-US" dirty="0" smtClean="0"/>
              <a:t>That is sound but not complete?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r>
              <a:rPr lang="en-US" dirty="0" smtClean="0"/>
              <a:t>That is complete but not sound?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72188" y="1071563"/>
            <a:ext cx="3071812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i="1" kern="0">
                <a:latin typeface="+mn-lt"/>
              </a:rPr>
              <a:t>     </a:t>
            </a:r>
            <a:endParaRPr lang="en-US" sz="2400" i="1" kern="0">
              <a:latin typeface="+mn-lt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>
                <a:latin typeface="+mn-lt"/>
              </a:rPr>
              <a:t>	a ← e ∧ g.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>
                <a:latin typeface="+mn-lt"/>
              </a:rPr>
              <a:t>	b ← f ∧ g.		             c ← e.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>
                <a:latin typeface="+mn-lt"/>
              </a:rPr>
              <a:t>    f ← c ∧ e. 	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>
                <a:latin typeface="+mn-lt"/>
              </a:rPr>
              <a:t>    e</a:t>
            </a:r>
            <a:r>
              <a:rPr lang="en-US" sz="2400" kern="0">
                <a:latin typeface="+mn-lt"/>
              </a:rPr>
              <a:t>. </a:t>
            </a:r>
            <a:r>
              <a:rPr lang="en-US" sz="2400" i="1" kern="0">
                <a:latin typeface="+mn-lt"/>
              </a:rPr>
              <a:t>	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>
                <a:latin typeface="+mn-lt"/>
              </a:rPr>
              <a:t>    d.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2400" i="1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E0E0D37-7E08-4844-AC12-78359975140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folHlink"/>
                </a:solidFill>
              </a:rPr>
              <a:t>Recap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smtClean="0"/>
              <a:t>Using PDCL Logic </a:t>
            </a:r>
            <a:r>
              <a:rPr lang="en-US" sz="4000" dirty="0" smtClean="0"/>
              <a:t>to Model a Domain (Electrical System)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Reasoning/Proofs (in the Electrical Domain)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folHlink"/>
                </a:solidFill>
              </a:rPr>
              <a:t>Top-Down Proof Procedure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F195294-2E04-46F9-B99D-085380D1A18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Electrical Environment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idx="1"/>
          </p:nvPr>
        </p:nvGraphicFramePr>
        <p:xfrm>
          <a:off x="1116013" y="815975"/>
          <a:ext cx="7056437" cy="5473700"/>
        </p:xfrm>
        <a:graphic>
          <a:graphicData uri="http://schemas.openxmlformats.org/presentationml/2006/ole">
            <p:oleObj spid="_x0000_s4098" name="Acrobat Document" r:id="rId4" imgW="4200000" imgH="3258005" progId="AcroExch.Document.7">
              <p:embed/>
            </p:oleObj>
          </a:graphicData>
        </a:graphic>
      </p:graphicFrame>
      <p:sp>
        <p:nvSpPr>
          <p:cNvPr id="4109" name="Text Box 4"/>
          <p:cNvSpPr txBox="1">
            <a:spLocks noChangeArrowheads="1"/>
          </p:cNvSpPr>
          <p:nvPr/>
        </p:nvSpPr>
        <p:spPr bwMode="auto">
          <a:xfrm>
            <a:off x="6948488" y="3068638"/>
            <a:ext cx="565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34" charset="0"/>
              </a:rPr>
              <a:t>/ up</a:t>
            </a:r>
          </a:p>
        </p:txBody>
      </p:sp>
      <p:sp>
        <p:nvSpPr>
          <p:cNvPr id="4110" name="Text Box 5"/>
          <p:cNvSpPr txBox="1">
            <a:spLocks noChangeArrowheads="1"/>
          </p:cNvSpPr>
          <p:nvPr/>
        </p:nvSpPr>
        <p:spPr bwMode="auto">
          <a:xfrm>
            <a:off x="7019925" y="2492375"/>
            <a:ext cx="7921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34" charset="0"/>
              </a:rPr>
              <a:t>/down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E3CDB68-9358-4659-8B1C-80AC4893B5B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Let’s define relevant propositions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827088" y="712788"/>
          <a:ext cx="6192837" cy="3957637"/>
        </p:xfrm>
        <a:graphic>
          <a:graphicData uri="http://schemas.openxmlformats.org/presentationml/2006/ole">
            <p:oleObj spid="_x0000_s5122" name="Acrobat Document" r:id="rId4" imgW="4200000" imgH="3258005" progId="AcroExch.Document.7">
              <p:embed/>
            </p:oleObj>
          </a:graphicData>
        </a:graphic>
      </p:graphicFrame>
      <p:sp>
        <p:nvSpPr>
          <p:cNvPr id="5144" name="Text Box 4"/>
          <p:cNvSpPr txBox="1">
            <a:spLocks noChangeArrowheads="1"/>
          </p:cNvSpPr>
          <p:nvPr/>
        </p:nvSpPr>
        <p:spPr bwMode="auto">
          <a:xfrm>
            <a:off x="5724525" y="2420938"/>
            <a:ext cx="438150" cy="2746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Helvetica" pitchFamily="34" charset="0"/>
              </a:rPr>
              <a:t>/ up</a:t>
            </a:r>
          </a:p>
        </p:txBody>
      </p:sp>
      <p:sp>
        <p:nvSpPr>
          <p:cNvPr id="5145" name="Text Box 5"/>
          <p:cNvSpPr txBox="1">
            <a:spLocks noChangeArrowheads="1"/>
          </p:cNvSpPr>
          <p:nvPr/>
        </p:nvSpPr>
        <p:spPr bwMode="auto">
          <a:xfrm>
            <a:off x="5724525" y="1916113"/>
            <a:ext cx="585788" cy="2746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Helvetica" pitchFamily="34" charset="0"/>
              </a:rPr>
              <a:t>/down</a:t>
            </a:r>
          </a:p>
        </p:txBody>
      </p:sp>
      <p:sp>
        <p:nvSpPr>
          <p:cNvPr id="5146" name="Rectangle 6"/>
          <p:cNvSpPr>
            <a:spLocks noChangeArrowheads="1"/>
          </p:cNvSpPr>
          <p:nvPr/>
        </p:nvSpPr>
        <p:spPr bwMode="auto">
          <a:xfrm>
            <a:off x="214313" y="4500563"/>
            <a:ext cx="6408737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For each wire </a:t>
            </a:r>
            <a:r>
              <a:rPr lang="en-US" sz="2400" i="1">
                <a:latin typeface="Arial Unicode MS" pitchFamily="34" charset="-128"/>
              </a:rPr>
              <a:t>w</a:t>
            </a:r>
            <a:r>
              <a:rPr lang="en-US" sz="2400">
                <a:latin typeface="Arial Unicode MS" pitchFamily="34" charset="-128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For each circuit breaker </a:t>
            </a:r>
            <a:r>
              <a:rPr lang="en-US" sz="2400" i="1">
                <a:latin typeface="Arial Unicode MS" pitchFamily="34" charset="-128"/>
              </a:rPr>
              <a:t>cb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For each switch </a:t>
            </a:r>
            <a:r>
              <a:rPr lang="en-US" sz="2400" i="1">
                <a:latin typeface="Arial Unicode MS" pitchFamily="34" charset="-128"/>
              </a:rPr>
              <a:t>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For each light  </a:t>
            </a:r>
            <a:r>
              <a:rPr lang="en-US" sz="2400" i="1">
                <a:latin typeface="Arial Unicode MS" pitchFamily="34" charset="-128"/>
              </a:rPr>
              <a:t>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For each outlet </a:t>
            </a:r>
            <a:r>
              <a:rPr lang="en-US" sz="2400" i="1">
                <a:latin typeface="Arial Unicode MS" pitchFamily="34" charset="-128"/>
              </a:rPr>
              <a:t>p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i="1">
              <a:latin typeface="Arial Unicode MS" pitchFamily="34" charset="-128"/>
            </a:endParaRPr>
          </a:p>
        </p:txBody>
      </p:sp>
      <p:sp>
        <p:nvSpPr>
          <p:cNvPr id="549895" name="Rectangle 7"/>
          <p:cNvSpPr>
            <a:spLocks noChangeArrowheads="1"/>
          </p:cNvSpPr>
          <p:nvPr/>
        </p:nvSpPr>
        <p:spPr bwMode="auto">
          <a:xfrm>
            <a:off x="7667625" y="4437063"/>
            <a:ext cx="147637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7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2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3 x 2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2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2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i="1">
              <a:latin typeface="Arial Unicode MS" pitchFamily="34" charset="-128"/>
            </a:endParaRPr>
          </a:p>
        </p:txBody>
      </p:sp>
      <p:sp>
        <p:nvSpPr>
          <p:cNvPr id="549896" name="Rectangle 8"/>
          <p:cNvSpPr>
            <a:spLocks noChangeArrowheads="1"/>
          </p:cNvSpPr>
          <p:nvPr/>
        </p:nvSpPr>
        <p:spPr bwMode="auto">
          <a:xfrm>
            <a:off x="6372225" y="3284538"/>
            <a:ext cx="277177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How many interpretations?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i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5" grpId="0"/>
      <p:bldP spid="5498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9B07490-11C8-4195-ADB7-3385FE1BC9CB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Let’s now tell system knowledge about how the domain works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27088" y="1127125"/>
          <a:ext cx="5545137" cy="3543300"/>
        </p:xfrm>
        <a:graphic>
          <a:graphicData uri="http://schemas.openxmlformats.org/presentationml/2006/ole">
            <p:oleObj spid="_x0000_s6146" name="Acrobat Document" r:id="rId4" imgW="4200000" imgH="3258005" progId="AcroExch.Document.7">
              <p:embed/>
            </p:oleObj>
          </a:graphicData>
        </a:graphic>
      </p:graphicFrame>
      <p:sp>
        <p:nvSpPr>
          <p:cNvPr id="6162" name="Text Box 4"/>
          <p:cNvSpPr txBox="1">
            <a:spLocks noChangeArrowheads="1"/>
          </p:cNvSpPr>
          <p:nvPr/>
        </p:nvSpPr>
        <p:spPr bwMode="auto">
          <a:xfrm>
            <a:off x="5364163" y="2636838"/>
            <a:ext cx="438150" cy="2746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Helvetica" pitchFamily="34" charset="0"/>
              </a:rPr>
              <a:t>/ up</a:t>
            </a:r>
          </a:p>
        </p:txBody>
      </p:sp>
      <p:sp>
        <p:nvSpPr>
          <p:cNvPr id="6163" name="Text Box 5"/>
          <p:cNvSpPr txBox="1">
            <a:spLocks noChangeArrowheads="1"/>
          </p:cNvSpPr>
          <p:nvPr/>
        </p:nvSpPr>
        <p:spPr bwMode="auto">
          <a:xfrm>
            <a:off x="5364163" y="2205038"/>
            <a:ext cx="585787" cy="2746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Helvetica" pitchFamily="34" charset="0"/>
              </a:rPr>
              <a:t>/down</a:t>
            </a:r>
          </a:p>
        </p:txBody>
      </p:sp>
      <p:sp>
        <p:nvSpPr>
          <p:cNvPr id="6164" name="Rectangle 7"/>
          <p:cNvSpPr>
            <a:spLocks noChangeArrowheads="1"/>
          </p:cNvSpPr>
          <p:nvPr/>
        </p:nvSpPr>
        <p:spPr bwMode="auto">
          <a:xfrm>
            <a:off x="611188" y="4724400"/>
            <a:ext cx="5275262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live_l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 ←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 ←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9E60971-4FB5-49DA-8D11-7382F591AD8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on how the domain works….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827088" y="712788"/>
          <a:ext cx="6408737" cy="4095750"/>
        </p:xfrm>
        <a:graphic>
          <a:graphicData uri="http://schemas.openxmlformats.org/presentationml/2006/ole">
            <p:oleObj spid="_x0000_s7170" name="Acrobat Document" r:id="rId4" imgW="4200000" imgH="3258005" progId="AcroExch.Document.7">
              <p:embed/>
            </p:oleObj>
          </a:graphicData>
        </a:graphic>
      </p:graphicFrame>
      <p:sp>
        <p:nvSpPr>
          <p:cNvPr id="7176" name="Text Box 4"/>
          <p:cNvSpPr txBox="1">
            <a:spLocks noChangeArrowheads="1"/>
          </p:cNvSpPr>
          <p:nvPr/>
        </p:nvSpPr>
        <p:spPr bwMode="auto">
          <a:xfrm>
            <a:off x="5940425" y="2420938"/>
            <a:ext cx="438150" cy="2746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Helvetica" pitchFamily="34" charset="0"/>
              </a:rPr>
              <a:t>/ up</a:t>
            </a:r>
          </a:p>
        </p:txBody>
      </p:sp>
      <p:sp>
        <p:nvSpPr>
          <p:cNvPr id="7177" name="Text Box 5"/>
          <p:cNvSpPr txBox="1">
            <a:spLocks noChangeArrowheads="1"/>
          </p:cNvSpPr>
          <p:nvPr/>
        </p:nvSpPr>
        <p:spPr bwMode="auto">
          <a:xfrm>
            <a:off x="5940425" y="1916113"/>
            <a:ext cx="585788" cy="2746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Helvetica" pitchFamily="34" charset="0"/>
              </a:rPr>
              <a:t>/down</a:t>
            </a:r>
          </a:p>
        </p:txBody>
      </p:sp>
      <p:sp>
        <p:nvSpPr>
          <p:cNvPr id="7178" name="Rectangle 6"/>
          <p:cNvSpPr>
            <a:spLocks noChangeArrowheads="1"/>
          </p:cNvSpPr>
          <p:nvPr/>
        </p:nvSpPr>
        <p:spPr bwMode="auto">
          <a:xfrm>
            <a:off x="827088" y="4724400"/>
            <a:ext cx="525621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∧  down_s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live_l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4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4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∧  up_s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live_p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TOSHIBA@AIF8QJPXBVWXY5L9" val="2890"/>
</p:tagLst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41967</TotalTime>
  <Words>1760</Words>
  <Application>Microsoft Office PowerPoint</Application>
  <PresentationFormat>On-screen Show (4:3)</PresentationFormat>
  <Paragraphs>445</Paragraphs>
  <Slides>27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Times New Roman</vt:lpstr>
      <vt:lpstr>Arial</vt:lpstr>
      <vt:lpstr>Arial Unicode MS</vt:lpstr>
      <vt:lpstr>Wingdings</vt:lpstr>
      <vt:lpstr>Helvetica</vt:lpstr>
      <vt:lpstr>Courier New</vt:lpstr>
      <vt:lpstr>Default Design</vt:lpstr>
      <vt:lpstr>Adobe Acrobat Document</vt:lpstr>
      <vt:lpstr>Slide 1</vt:lpstr>
      <vt:lpstr>Lecture Overview</vt:lpstr>
      <vt:lpstr>Soundness &amp; completeness of proof procedures</vt:lpstr>
      <vt:lpstr>Can you think of a proof procedure for PDCL….</vt:lpstr>
      <vt:lpstr>Lecture Overview</vt:lpstr>
      <vt:lpstr>Electrical Environment</vt:lpstr>
      <vt:lpstr>Let’s define relevant propositions</vt:lpstr>
      <vt:lpstr>Let’s now tell system knowledge about how the domain works</vt:lpstr>
      <vt:lpstr>More on how the domain works….</vt:lpstr>
      <vt:lpstr>More on how the domain works….</vt:lpstr>
      <vt:lpstr>What else we may know about this domain?</vt:lpstr>
      <vt:lpstr>What else we may know about this domain?</vt:lpstr>
      <vt:lpstr>All our knowledge…..</vt:lpstr>
      <vt:lpstr>Lecture Overview</vt:lpstr>
      <vt:lpstr>What Semantics is telling us</vt:lpstr>
      <vt:lpstr>If we apply the bottom-up (BU) proof procedure</vt:lpstr>
      <vt:lpstr>Lecture Overview</vt:lpstr>
      <vt:lpstr>Top-down Ground Proof Procedure</vt:lpstr>
      <vt:lpstr>Top-down Proof Procedure: Basic elements</vt:lpstr>
      <vt:lpstr>Rule of inference: Examples</vt:lpstr>
      <vt:lpstr>(successful) Derivations</vt:lpstr>
      <vt:lpstr>Example: derivations</vt:lpstr>
      <vt:lpstr>Course Big Picture</vt:lpstr>
      <vt:lpstr>Standard Search vs. Specific R&amp;R systems</vt:lpstr>
      <vt:lpstr>Learning Goals for today’s class</vt:lpstr>
      <vt:lpstr>Midterm: this Wed March 10 </vt:lpstr>
      <vt:lpstr>Midterm: this Wed March 4 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510</cp:revision>
  <dcterms:created xsi:type="dcterms:W3CDTF">2000-08-26T02:46:38Z</dcterms:created>
  <dcterms:modified xsi:type="dcterms:W3CDTF">2010-03-09T17:14:48Z</dcterms:modified>
</cp:coreProperties>
</file>