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98" r:id="rId2"/>
    <p:sldId id="364" r:id="rId3"/>
    <p:sldId id="481" r:id="rId4"/>
    <p:sldId id="436" r:id="rId5"/>
    <p:sldId id="454" r:id="rId6"/>
    <p:sldId id="487" r:id="rId7"/>
    <p:sldId id="482" r:id="rId8"/>
    <p:sldId id="476" r:id="rId9"/>
    <p:sldId id="488" r:id="rId10"/>
    <p:sldId id="479" r:id="rId11"/>
    <p:sldId id="477" r:id="rId12"/>
    <p:sldId id="484" r:id="rId13"/>
    <p:sldId id="478" r:id="rId14"/>
    <p:sldId id="485" r:id="rId15"/>
    <p:sldId id="486" r:id="rId16"/>
    <p:sldId id="489" r:id="rId17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62" autoAdjust="0"/>
    <p:restoredTop sz="81457" autoAdjust="0"/>
  </p:normalViewPr>
  <p:slideViewPr>
    <p:cSldViewPr>
      <p:cViewPr>
        <p:scale>
          <a:sx n="66" d="100"/>
          <a:sy n="66" d="100"/>
        </p:scale>
        <p:origin x="-7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864" y="282"/>
      </p:cViewPr>
      <p:guideLst>
        <p:guide orient="horz" pos="2924"/>
        <p:guide pos="220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4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4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174C2F2-9AAF-40AF-8DCC-7B0ABFAF63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0075"/>
            <a:ext cx="513080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 smtClean="0"/>
            </a:lvl1pPr>
          </a:lstStyle>
          <a:p>
            <a:pPr>
              <a:defRPr/>
            </a:pPr>
            <a:fld id="{351A9C6E-96FC-462A-B6DD-B158023527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CEBB08-03C1-40A7-9075-6385E2168E67}" type="slidenum">
              <a:rPr lang="en-US"/>
              <a:pPr/>
              <a:t>1</a:t>
            </a:fld>
            <a:endParaRPr lang="en-US"/>
          </a:p>
        </p:txBody>
      </p:sp>
      <p:sp>
        <p:nvSpPr>
          <p:cNvPr id="204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="1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B43ACD-71BD-4C8C-84DB-D38E747C025A}" type="slidenum">
              <a:rPr lang="en-US"/>
              <a:pPr/>
              <a:t>10</a:t>
            </a:fld>
            <a:endParaRPr lang="en-US"/>
          </a:p>
        </p:txBody>
      </p:sp>
      <p:sp>
        <p:nvSpPr>
          <p:cNvPr id="296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AEB8A4-F72D-4EDD-A788-6F8B228129E8}" type="slidenum">
              <a:rPr lang="en-US"/>
              <a:pPr/>
              <a:t>11</a:t>
            </a:fld>
            <a:endParaRPr lang="en-US"/>
          </a:p>
        </p:txBody>
      </p:sp>
      <p:sp>
        <p:nvSpPr>
          <p:cNvPr id="307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A30903-73C9-425A-83F7-B18AAE7AD6E8}" type="slidenum">
              <a:rPr lang="en-US"/>
              <a:pPr/>
              <a:t>12</a:t>
            </a:fld>
            <a:endParaRPr lang="en-US"/>
          </a:p>
        </p:txBody>
      </p:sp>
      <p:sp>
        <p:nvSpPr>
          <p:cNvPr id="317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1F274-2E3C-4129-BC95-CAB2448900D9}" type="slidenum">
              <a:rPr lang="en-US"/>
              <a:pPr/>
              <a:t>13</a:t>
            </a:fld>
            <a:endParaRPr lang="en-US"/>
          </a:p>
        </p:txBody>
      </p:sp>
      <p:sp>
        <p:nvSpPr>
          <p:cNvPr id="327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C4CB71-6F11-4421-BDD0-DB2EC065A187}" type="slidenum">
              <a:rPr lang="en-US"/>
              <a:pPr/>
              <a:t>14</a:t>
            </a:fld>
            <a:endParaRPr lang="en-US"/>
          </a:p>
        </p:txBody>
      </p:sp>
      <p:sp>
        <p:nvSpPr>
          <p:cNvPr id="337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6"/>
                </a:solidFill>
              </a:rPr>
              <a:t>If </a:t>
            </a:r>
            <a:r>
              <a:rPr lang="en-US" i="1" dirty="0" smtClean="0">
                <a:solidFill>
                  <a:schemeClr val="accent6"/>
                </a:solidFill>
              </a:rPr>
              <a:t>KB </a:t>
            </a:r>
            <a:r>
              <a:rPr lang="en-US" b="1" dirty="0" smtClean="0">
                <a:solidFill>
                  <a:schemeClr val="accent6"/>
                </a:solidFill>
                <a:ea typeface="Arial Unicode MS" pitchFamily="34" charset="-128"/>
                <a:cs typeface="Arial Unicode MS" pitchFamily="34" charset="-128"/>
              </a:rPr>
              <a:t>⊧</a:t>
            </a:r>
            <a:r>
              <a:rPr lang="en-US" i="1" dirty="0" smtClean="0">
                <a:solidFill>
                  <a:schemeClr val="accent6"/>
                </a:solidFill>
              </a:rPr>
              <a:t> g </a:t>
            </a:r>
            <a:r>
              <a:rPr lang="en-US" dirty="0" smtClean="0">
                <a:solidFill>
                  <a:schemeClr val="accent6"/>
                </a:solidFill>
              </a:rPr>
              <a:t>then KB </a:t>
            </a:r>
            <a:r>
              <a:rPr lang="en-US" b="1" dirty="0" smtClean="0">
                <a:solidFill>
                  <a:schemeClr val="accent6"/>
                </a:solidFill>
                <a:ea typeface="Arial Unicode MS" pitchFamily="34" charset="-128"/>
                <a:cs typeface="Arial Unicode MS" pitchFamily="34" charset="-128"/>
              </a:rPr>
              <a:t>⊦</a:t>
            </a:r>
            <a:r>
              <a:rPr lang="en-US" dirty="0" smtClean="0">
                <a:solidFill>
                  <a:schemeClr val="accent6"/>
                </a:solidFill>
              </a:rPr>
              <a:t> G</a:t>
            </a:r>
          </a:p>
          <a:p>
            <a:pPr eaLnBrk="1" hangingPunct="1">
              <a:buFontTx/>
              <a:buChar char="•"/>
              <a:defRPr/>
            </a:pPr>
            <a:r>
              <a:rPr lang="en-US" dirty="0" smtClean="0"/>
              <a:t>Suppose </a:t>
            </a:r>
            <a:r>
              <a:rPr lang="en-US" i="1" dirty="0" smtClean="0"/>
              <a:t>KB </a:t>
            </a:r>
            <a:r>
              <a:rPr lang="en-US" b="1" dirty="0" smtClean="0">
                <a:ea typeface="Arial Unicode MS" pitchFamily="34" charset="-128"/>
                <a:cs typeface="Arial Unicode MS" pitchFamily="34" charset="-128"/>
              </a:rPr>
              <a:t>⊧</a:t>
            </a:r>
            <a:r>
              <a:rPr lang="en-US" i="1" dirty="0" smtClean="0"/>
              <a:t> G </a:t>
            </a:r>
            <a:r>
              <a:rPr lang="en-US" dirty="0" smtClean="0"/>
              <a:t>. </a:t>
            </a:r>
          </a:p>
          <a:p>
            <a:pPr eaLnBrk="1" hangingPunct="1">
              <a:buFontTx/>
              <a:buChar char="•"/>
              <a:defRPr/>
            </a:pPr>
            <a:r>
              <a:rPr lang="en-US" dirty="0" smtClean="0"/>
              <a:t>Then G is true in all models of </a:t>
            </a:r>
            <a:r>
              <a:rPr lang="en-US" i="1" dirty="0" smtClean="0"/>
              <a:t>KB</a:t>
            </a:r>
            <a:r>
              <a:rPr lang="en-US" dirty="0" smtClean="0"/>
              <a:t>.</a:t>
            </a:r>
          </a:p>
          <a:p>
            <a:pPr eaLnBrk="1" hangingPunct="1">
              <a:buFontTx/>
              <a:buChar char="•"/>
              <a:defRPr/>
            </a:pPr>
            <a:r>
              <a:rPr lang="en-US" dirty="0" smtClean="0"/>
              <a:t>Thus </a:t>
            </a:r>
            <a:r>
              <a:rPr lang="en-US" i="1" dirty="0" smtClean="0"/>
              <a:t>G</a:t>
            </a:r>
            <a:r>
              <a:rPr lang="en-US" dirty="0" smtClean="0"/>
              <a:t> is true in the minimal model </a:t>
            </a:r>
          </a:p>
          <a:p>
            <a:pPr eaLnBrk="1" hangingPunct="1">
              <a:buFontTx/>
              <a:buChar char="•"/>
              <a:defRPr/>
            </a:pPr>
            <a:r>
              <a:rPr lang="en-US" dirty="0" smtClean="0"/>
              <a:t>Thus</a:t>
            </a:r>
            <a:r>
              <a:rPr lang="en-US" i="1" dirty="0" smtClean="0"/>
              <a:t> G</a:t>
            </a:r>
            <a:r>
              <a:rPr lang="en-US" dirty="0" smtClean="0"/>
              <a:t> </a:t>
            </a:r>
            <a:r>
              <a:rPr lang="en-US" dirty="0" smtClean="0">
                <a:ea typeface="Arial Unicode MS" pitchFamily="34" charset="-128"/>
                <a:cs typeface="Arial Unicode MS" pitchFamily="34" charset="-128"/>
              </a:rPr>
              <a:t>⊆</a:t>
            </a:r>
            <a:r>
              <a:rPr lang="en-US" dirty="0" smtClean="0"/>
              <a:t> </a:t>
            </a:r>
            <a:r>
              <a:rPr lang="en-US" i="1" dirty="0" smtClean="0"/>
              <a:t>C</a:t>
            </a:r>
            <a:endParaRPr lang="en-US" dirty="0" smtClean="0"/>
          </a:p>
          <a:p>
            <a:pPr eaLnBrk="1" hangingPunct="1">
              <a:buFontTx/>
              <a:buChar char="•"/>
              <a:defRPr/>
            </a:pPr>
            <a:r>
              <a:rPr lang="en-US" dirty="0" smtClean="0"/>
              <a:t>Thus </a:t>
            </a:r>
            <a:r>
              <a:rPr lang="en-US" i="1" dirty="0" smtClean="0"/>
              <a:t>g</a:t>
            </a:r>
            <a:r>
              <a:rPr lang="en-US" dirty="0" smtClean="0"/>
              <a:t> is generated by the bottom up algorithm.</a:t>
            </a:r>
          </a:p>
          <a:p>
            <a:pPr eaLnBrk="1" hangingPunct="1">
              <a:buFontTx/>
              <a:buChar char="•"/>
              <a:defRPr/>
            </a:pPr>
            <a:r>
              <a:rPr lang="en-US" dirty="0" smtClean="0"/>
              <a:t>Thus </a:t>
            </a:r>
            <a:r>
              <a:rPr lang="en-US" i="1" dirty="0" smtClean="0"/>
              <a:t>KB</a:t>
            </a:r>
            <a:r>
              <a:rPr lang="en-US" dirty="0" smtClean="0"/>
              <a:t> </a:t>
            </a:r>
            <a:r>
              <a:rPr lang="en-US" b="1" dirty="0" smtClean="0">
                <a:ea typeface="Arial Unicode MS" pitchFamily="34" charset="-128"/>
                <a:cs typeface="Arial Unicode MS" pitchFamily="34" charset="-128"/>
              </a:rPr>
              <a:t>⊦</a:t>
            </a:r>
            <a:r>
              <a:rPr lang="en-US" dirty="0" smtClean="0"/>
              <a:t> </a:t>
            </a:r>
            <a:r>
              <a:rPr lang="en-US" i="1" dirty="0" smtClean="0"/>
              <a:t>G</a:t>
            </a:r>
            <a:r>
              <a:rPr lang="en-US" dirty="0" smtClean="0"/>
              <a:t>.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6DC339-1030-4AF7-BCB7-37D8400CBEB0}" type="slidenum">
              <a:rPr lang="en-US"/>
              <a:pPr/>
              <a:t>15</a:t>
            </a:fld>
            <a:endParaRPr lang="en-US"/>
          </a:p>
        </p:txBody>
      </p:sp>
      <p:sp>
        <p:nvSpPr>
          <p:cNvPr id="348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B228B1-7B4E-4C9B-90A7-A96CD8695A38}" type="slidenum">
              <a:rPr lang="en-US"/>
              <a:pPr/>
              <a:t>16</a:t>
            </a:fld>
            <a:endParaRPr lang="en-US"/>
          </a:p>
        </p:txBody>
      </p:sp>
      <p:sp>
        <p:nvSpPr>
          <p:cNvPr id="358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917C9B-441F-49F4-AB89-214D0FEA1702}" type="slidenum">
              <a:rPr lang="en-US"/>
              <a:pPr/>
              <a:t>2</a:t>
            </a:fld>
            <a:endParaRPr lang="en-US"/>
          </a:p>
        </p:txBody>
      </p:sp>
      <p:sp>
        <p:nvSpPr>
          <p:cNvPr id="215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77F1C3-C00D-4FA7-AACE-06050DABAD69}" type="slidenum">
              <a:rPr lang="en-US"/>
              <a:pPr/>
              <a:t>3</a:t>
            </a:fld>
            <a:endParaRPr lang="en-US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544325-7AB6-4B76-A210-612568C300D7}" type="slidenum">
              <a:rPr lang="en-US"/>
              <a:pPr/>
              <a:t>4</a:t>
            </a:fld>
            <a:endParaRPr lang="en-US"/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which are formally structured worlds with respect to which truth can be evaluated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3BACE9-A2FD-4BE3-968A-E7EF4FB427A2}" type="slidenum">
              <a:rPr lang="en-US"/>
              <a:pPr/>
              <a:t>5</a:t>
            </a:fld>
            <a:endParaRPr lang="en-US"/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which are formally structured worlds with respect to which truth can be evaluated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98F724-DDD1-4E58-A724-83AC6229D979}" type="slidenum">
              <a:rPr lang="en-US"/>
              <a:pPr/>
              <a:t>6</a:t>
            </a:fld>
            <a:endParaRPr lang="en-US"/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6D2DD0-48FF-470C-B0B5-CF6596F889B6}" type="slidenum">
              <a:rPr lang="en-US"/>
              <a:pPr/>
              <a:t>7</a:t>
            </a:fld>
            <a:endParaRPr lang="en-US"/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If g is a set of atoms</a:t>
            </a:r>
          </a:p>
          <a:p>
            <a:pPr eaLnBrk="1" hangingPunct="1"/>
            <a:r>
              <a:rPr lang="en-US" sz="1400" b="1" smtClean="0"/>
              <a:t>Suppose there is a </a:t>
            </a:r>
            <a:r>
              <a:rPr lang="en-US" sz="1400" b="1" i="1" smtClean="0"/>
              <a:t>g</a:t>
            </a:r>
            <a:r>
              <a:rPr lang="en-US" sz="1400" b="1" smtClean="0"/>
              <a:t> such that </a:t>
            </a:r>
            <a:r>
              <a:rPr lang="en-US" sz="1400" b="1" i="1" smtClean="0"/>
              <a:t>KB</a:t>
            </a:r>
            <a:r>
              <a:rPr lang="en-US" sz="1400" b="1" smtClean="0"/>
              <a:t> </a:t>
            </a:r>
            <a:r>
              <a:rPr lang="en-US" sz="1400" b="1" smtClean="0">
                <a:ea typeface="Arial Unicode MS" pitchFamily="34" charset="-128"/>
                <a:cs typeface="Arial Unicode MS" pitchFamily="34" charset="-128"/>
              </a:rPr>
              <a:t>⊦</a:t>
            </a:r>
            <a:r>
              <a:rPr lang="en-US" sz="1400" b="1" smtClean="0"/>
              <a:t> </a:t>
            </a:r>
            <a:r>
              <a:rPr lang="en-US" sz="1400" b="1" i="1" smtClean="0"/>
              <a:t>g</a:t>
            </a:r>
            <a:r>
              <a:rPr lang="en-US" sz="1400" b="1" smtClean="0">
                <a:solidFill>
                  <a:srgbClr val="CC0099"/>
                </a:solidFill>
              </a:rPr>
              <a:t> </a:t>
            </a:r>
            <a:r>
              <a:rPr lang="en-US" sz="1400" b="1" smtClean="0"/>
              <a:t>and </a:t>
            </a:r>
            <a:r>
              <a:rPr lang="en-US" sz="1400" b="1" i="1" smtClean="0"/>
              <a:t>KB </a:t>
            </a:r>
            <a:r>
              <a:rPr lang="en-US" sz="1400" b="1" smtClean="0">
                <a:ea typeface="Arial Unicode MS" pitchFamily="34" charset="-128"/>
                <a:cs typeface="Arial Unicode MS" pitchFamily="34" charset="-128"/>
              </a:rPr>
              <a:t>⊭</a:t>
            </a:r>
            <a:r>
              <a:rPr lang="en-US" sz="1400" b="1" i="1" smtClean="0"/>
              <a:t> g.</a:t>
            </a:r>
            <a:endParaRPr lang="en-US" sz="1400" b="1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0EB64E-6782-4F1F-8B53-8BFD4BD2A7F3}" type="slidenum">
              <a:rPr lang="en-US"/>
              <a:pPr/>
              <a:t>8</a:t>
            </a:fld>
            <a:endParaRPr lang="en-US"/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>
                <a:latin typeface="Arial Unicode MS" pitchFamily="34" charset="-128"/>
              </a:rPr>
              <a:t>this clause is false in </a:t>
            </a:r>
            <a:r>
              <a:rPr lang="en-US" i="1" smtClean="0">
                <a:latin typeface="Arial Unicode MS" pitchFamily="34" charset="-128"/>
              </a:rPr>
              <a:t>M</a:t>
            </a:r>
            <a:r>
              <a:rPr lang="en-US" smtClean="0">
                <a:latin typeface="Arial Unicode MS" pitchFamily="34" charset="-128"/>
              </a:rPr>
              <a:t>.</a:t>
            </a:r>
            <a:endParaRPr lang="en-US" smtClean="0"/>
          </a:p>
          <a:p>
            <a:pPr eaLnBrk="1" hangingPunct="1"/>
            <a:r>
              <a:rPr lang="en-US" i="1" smtClean="0">
                <a:latin typeface="Arial Unicode MS" pitchFamily="34" charset="-128"/>
              </a:rPr>
              <a:t>M</a:t>
            </a:r>
            <a:r>
              <a:rPr lang="en-US" smtClean="0">
                <a:latin typeface="Arial Unicode MS" pitchFamily="34" charset="-128"/>
              </a:rPr>
              <a:t> isn't a model of </a:t>
            </a:r>
            <a:r>
              <a:rPr lang="en-US" i="1" smtClean="0">
                <a:latin typeface="Arial Unicode MS" pitchFamily="34" charset="-128"/>
              </a:rPr>
              <a:t>KB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If g is a set of atoms</a:t>
            </a:r>
          </a:p>
          <a:p>
            <a:pPr eaLnBrk="1" hangingPunct="1"/>
            <a:r>
              <a:rPr lang="en-US" sz="1400" b="1" smtClean="0"/>
              <a:t>Suppose there is a </a:t>
            </a:r>
            <a:r>
              <a:rPr lang="en-US" sz="1400" b="1" i="1" smtClean="0"/>
              <a:t>g</a:t>
            </a:r>
            <a:r>
              <a:rPr lang="en-US" sz="1400" b="1" smtClean="0"/>
              <a:t> such that </a:t>
            </a:r>
            <a:r>
              <a:rPr lang="en-US" sz="1400" b="1" i="1" smtClean="0"/>
              <a:t>KB</a:t>
            </a:r>
            <a:r>
              <a:rPr lang="en-US" sz="1400" b="1" smtClean="0"/>
              <a:t> </a:t>
            </a:r>
            <a:r>
              <a:rPr lang="en-US" sz="1400" b="1" smtClean="0">
                <a:ea typeface="Arial Unicode MS" pitchFamily="34" charset="-128"/>
                <a:cs typeface="Arial Unicode MS" pitchFamily="34" charset="-128"/>
              </a:rPr>
              <a:t>⊦</a:t>
            </a:r>
            <a:r>
              <a:rPr lang="en-US" sz="1400" b="1" smtClean="0"/>
              <a:t> </a:t>
            </a:r>
            <a:r>
              <a:rPr lang="en-US" sz="1400" b="1" i="1" smtClean="0"/>
              <a:t>g</a:t>
            </a:r>
            <a:r>
              <a:rPr lang="en-US" sz="1400" b="1" smtClean="0">
                <a:solidFill>
                  <a:srgbClr val="CC0099"/>
                </a:solidFill>
              </a:rPr>
              <a:t> </a:t>
            </a:r>
            <a:r>
              <a:rPr lang="en-US" sz="1400" b="1" smtClean="0"/>
              <a:t>and </a:t>
            </a:r>
            <a:r>
              <a:rPr lang="en-US" sz="1400" b="1" i="1" smtClean="0"/>
              <a:t>KB </a:t>
            </a:r>
            <a:r>
              <a:rPr lang="en-US" sz="1400" b="1" smtClean="0">
                <a:ea typeface="Arial Unicode MS" pitchFamily="34" charset="-128"/>
                <a:cs typeface="Arial Unicode MS" pitchFamily="34" charset="-128"/>
              </a:rPr>
              <a:t>⊭</a:t>
            </a:r>
            <a:r>
              <a:rPr lang="en-US" sz="1400" b="1" i="1" smtClean="0"/>
              <a:t> g.</a:t>
            </a:r>
            <a:endParaRPr lang="en-US" sz="1400" b="1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272E1B-19E3-4B85-AF05-E6FBA8F22222}" type="slidenum">
              <a:rPr lang="en-US"/>
              <a:pPr/>
              <a:t>9</a:t>
            </a:fld>
            <a:endParaRPr lang="en-US"/>
          </a:p>
        </p:txBody>
      </p:sp>
      <p:sp>
        <p:nvSpPr>
          <p:cNvPr id="286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A5F0F17-4F32-42D5-8699-8D45D65C1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BE19F4CE-E2BC-4E1C-B61B-EA83B8AFF9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52400"/>
            <a:ext cx="21336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2484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2E0DD8A-1F90-4BD1-A001-20C09E641A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77B1ABE0-7363-4B25-8A80-855C020F5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EE8893C-6858-44AA-9D1E-084374E457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529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19200"/>
            <a:ext cx="41529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1331F2FA-8E24-4091-B105-E8369A274D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DF80AACE-9E68-45FD-9EB7-41DAEE126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268E14A2-8C0D-4F2D-A16F-1E2161654F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ECE87C5-6C5C-41E5-AB5D-3DA5407B1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CF9866A-E093-474C-A698-54B79FCCB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9D92423-5C96-41D9-9A76-9D23A982A9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458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3069EBAC-9553-4B68-BBB0-503C278647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ü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291990E2-432C-419C-B07E-E3C502DB7B98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029" name="Rectangle 2"/>
          <p:cNvSpPr>
            <a:spLocks noChangeArrowheads="1"/>
          </p:cNvSpPr>
          <p:nvPr/>
        </p:nvSpPr>
        <p:spPr bwMode="auto">
          <a:xfrm>
            <a:off x="179388" y="1125538"/>
            <a:ext cx="8763000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>
                <a:solidFill>
                  <a:schemeClr val="accent2"/>
                </a:solidFill>
                <a:latin typeface="Arial Unicode MS" pitchFamily="34" charset="-128"/>
              </a:rPr>
              <a:t>Bottom Up: Soundness and Completeness</a:t>
            </a:r>
          </a:p>
          <a:p>
            <a:pPr algn="ctr">
              <a:spcBef>
                <a:spcPct val="50000"/>
              </a:spcBef>
            </a:pPr>
            <a:r>
              <a:rPr lang="en-US" b="1" dirty="0">
                <a:latin typeface="Arial Unicode MS" pitchFamily="34" charset="-128"/>
              </a:rPr>
              <a:t>Computer Science cpsc322, Lecture 21</a:t>
            </a:r>
          </a:p>
          <a:p>
            <a:pPr algn="ctr">
              <a:spcBef>
                <a:spcPct val="50000"/>
              </a:spcBef>
            </a:pPr>
            <a:r>
              <a:rPr lang="en-US" b="1" i="1" dirty="0">
                <a:latin typeface="Arial Unicode MS" pitchFamily="34" charset="-128"/>
              </a:rPr>
              <a:t>(Textbook </a:t>
            </a:r>
            <a:r>
              <a:rPr lang="en-US" b="1" i="1" dirty="0" err="1">
                <a:latin typeface="Arial Unicode MS" pitchFamily="34" charset="-128"/>
              </a:rPr>
              <a:t>Chpt</a:t>
            </a:r>
            <a:r>
              <a:rPr lang="en-US" b="1" i="1" dirty="0">
                <a:latin typeface="Arial Unicode MS" pitchFamily="34" charset="-128"/>
              </a:rPr>
              <a:t> 5.2)</a:t>
            </a:r>
          </a:p>
          <a:p>
            <a:pPr algn="ctr">
              <a:spcBef>
                <a:spcPct val="50000"/>
              </a:spcBef>
            </a:pPr>
            <a:endParaRPr lang="en-US" sz="2400" b="1" i="1" dirty="0">
              <a:latin typeface="Arial Unicode MS" pitchFamily="34" charset="-128"/>
            </a:endParaRPr>
          </a:p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Arial Unicode MS" pitchFamily="34" charset="-128"/>
              </a:rPr>
              <a:t>March, 5, 2010</a:t>
            </a:r>
            <a:endParaRPr lang="en-US" sz="2400" b="1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94CFE43E-4910-443E-B6AA-FF932760B609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7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Completeness of Bottom Up</a:t>
            </a:r>
          </a:p>
        </p:txBody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000125"/>
            <a:ext cx="8458200" cy="1495425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defRPr/>
            </a:pPr>
            <a:r>
              <a:rPr lang="en-US" b="1" dirty="0" smtClean="0"/>
              <a:t>Generic Completeness of proof procedure</a:t>
            </a:r>
            <a:r>
              <a:rPr lang="en-US" dirty="0" smtClean="0"/>
              <a:t>: </a:t>
            </a:r>
          </a:p>
          <a:p>
            <a:pPr marL="533400" indent="-533400" eaLnBrk="1" hangingPunct="1">
              <a:lnSpc>
                <a:spcPct val="80000"/>
              </a:lnSpc>
              <a:defRPr/>
            </a:pPr>
            <a:r>
              <a:rPr lang="en-US" b="1" dirty="0" smtClean="0">
                <a:solidFill>
                  <a:schemeClr val="tx2"/>
                </a:solidFill>
              </a:rPr>
              <a:t>If</a:t>
            </a:r>
            <a:r>
              <a:rPr lang="en-US" dirty="0" smtClean="0"/>
              <a:t> G is logically entailed by the KB (KB </a:t>
            </a:r>
            <a:r>
              <a:rPr lang="en-US" b="1" dirty="0" smtClean="0">
                <a:ea typeface="Arial Unicode MS" pitchFamily="34" charset="-128"/>
                <a:cs typeface="Arial Unicode MS" pitchFamily="34" charset="-128"/>
              </a:rPr>
              <a:t>⊧</a:t>
            </a:r>
            <a:r>
              <a:rPr lang="en-US" dirty="0" smtClean="0"/>
              <a:t> G)</a:t>
            </a:r>
          </a:p>
          <a:p>
            <a:pPr marL="533400" indent="-533400" eaLnBrk="1" hangingPunct="1">
              <a:lnSpc>
                <a:spcPct val="80000"/>
              </a:lnSpc>
              <a:defRPr/>
            </a:pPr>
            <a:r>
              <a:rPr lang="en-US" i="1" dirty="0" smtClean="0"/>
              <a:t>	 </a:t>
            </a:r>
            <a:r>
              <a:rPr lang="en-US" b="1" dirty="0" smtClean="0"/>
              <a:t>then</a:t>
            </a:r>
            <a:r>
              <a:rPr lang="en-US" dirty="0" smtClean="0"/>
              <a:t> G can be proved by the procedure (KB </a:t>
            </a:r>
            <a:r>
              <a:rPr lang="en-US" b="1" dirty="0" smtClean="0">
                <a:ea typeface="Arial Unicode MS" pitchFamily="34" charset="-128"/>
                <a:cs typeface="Arial Unicode MS" pitchFamily="34" charset="-128"/>
              </a:rPr>
              <a:t>⊦</a:t>
            </a:r>
            <a:r>
              <a:rPr lang="en-US" dirty="0" smtClean="0"/>
              <a:t> G) </a:t>
            </a:r>
            <a:endParaRPr lang="en-US" i="1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3000375"/>
            <a:ext cx="9215438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b="1" kern="0" dirty="0">
                <a:latin typeface="+mn-lt"/>
              </a:rPr>
              <a:t>Sketch of our proof:</a:t>
            </a: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kern="0" dirty="0">
                <a:latin typeface="+mn-lt"/>
              </a:rPr>
              <a:t>Suppose </a:t>
            </a:r>
            <a:r>
              <a:rPr lang="en-US" i="1" kern="0" dirty="0">
                <a:latin typeface="+mn-lt"/>
              </a:rPr>
              <a:t>KB </a:t>
            </a:r>
            <a:r>
              <a:rPr lang="en-US" b="1" kern="0" dirty="0">
                <a:latin typeface="+mn-lt"/>
                <a:ea typeface="Arial Unicode MS" pitchFamily="34" charset="-128"/>
                <a:cs typeface="Arial Unicode MS" pitchFamily="34" charset="-128"/>
              </a:rPr>
              <a:t>⊧</a:t>
            </a:r>
            <a:r>
              <a:rPr lang="en-US" i="1" kern="0" dirty="0">
                <a:latin typeface="+mn-lt"/>
              </a:rPr>
              <a:t> G</a:t>
            </a:r>
            <a:r>
              <a:rPr lang="en-US" kern="0" dirty="0">
                <a:latin typeface="+mn-lt"/>
              </a:rPr>
              <a:t>. Then G is true in all models of </a:t>
            </a:r>
            <a:r>
              <a:rPr lang="en-US" i="1" kern="0" dirty="0">
                <a:latin typeface="+mn-lt"/>
              </a:rPr>
              <a:t>KB</a:t>
            </a:r>
            <a:r>
              <a:rPr lang="en-US" kern="0" dirty="0">
                <a:latin typeface="+mn-lt"/>
              </a:rPr>
              <a:t>.</a:t>
            </a: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kern="0" dirty="0">
                <a:latin typeface="+mn-lt"/>
              </a:rPr>
              <a:t>Thus </a:t>
            </a:r>
            <a:r>
              <a:rPr lang="en-US" i="1" kern="0" dirty="0">
                <a:latin typeface="+mn-lt"/>
              </a:rPr>
              <a:t>G</a:t>
            </a:r>
            <a:r>
              <a:rPr lang="en-US" kern="0" dirty="0">
                <a:latin typeface="+mn-lt"/>
              </a:rPr>
              <a:t> is true in any particular model of KB</a:t>
            </a: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kern="0" dirty="0">
                <a:latin typeface="+mn-lt"/>
              </a:rPr>
              <a:t>We will define a model so that if G is true in that model, G is </a:t>
            </a:r>
            <a:r>
              <a:rPr lang="en-US" kern="0" dirty="0" smtClean="0">
                <a:latin typeface="+mn-lt"/>
              </a:rPr>
              <a:t>proved </a:t>
            </a:r>
            <a:r>
              <a:rPr lang="en-US" kern="0" dirty="0">
                <a:latin typeface="+mn-lt"/>
              </a:rPr>
              <a:t>by the bottom up algorithm.</a:t>
            </a:r>
            <a:endParaRPr lang="en-US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kern="0" dirty="0">
                <a:latin typeface="+mn-lt"/>
              </a:rPr>
              <a:t>Thus </a:t>
            </a:r>
            <a:r>
              <a:rPr lang="en-US" i="1" kern="0" dirty="0">
                <a:latin typeface="+mn-lt"/>
              </a:rPr>
              <a:t>KB</a:t>
            </a:r>
            <a:r>
              <a:rPr lang="en-US" kern="0" dirty="0">
                <a:latin typeface="+mn-lt"/>
              </a:rPr>
              <a:t> </a:t>
            </a:r>
            <a:r>
              <a:rPr lang="en-US" b="1" kern="0" dirty="0">
                <a:latin typeface="+mn-lt"/>
                <a:ea typeface="Arial Unicode MS" pitchFamily="34" charset="-128"/>
                <a:cs typeface="Arial Unicode MS" pitchFamily="34" charset="-128"/>
              </a:rPr>
              <a:t>⊦</a:t>
            </a:r>
            <a:r>
              <a:rPr lang="en-US" kern="0" dirty="0">
                <a:latin typeface="+mn-lt"/>
              </a:rPr>
              <a:t> </a:t>
            </a:r>
            <a:r>
              <a:rPr lang="en-US" i="1" kern="0" dirty="0">
                <a:latin typeface="+mn-lt"/>
              </a:rPr>
              <a:t>G</a:t>
            </a:r>
            <a:r>
              <a:rPr lang="en-US" kern="0" dirty="0">
                <a:latin typeface="+mn-lt"/>
              </a:rPr>
              <a:t>.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i="1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US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1441CDC-B194-4867-856B-1837CF909E33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820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685800"/>
          </a:xfrm>
        </p:spPr>
        <p:txBody>
          <a:bodyPr/>
          <a:lstStyle/>
          <a:p>
            <a:pPr eaLnBrk="1" hangingPunct="1"/>
            <a:r>
              <a:rPr lang="en-US" smtClean="0"/>
              <a:t>Let’s work on step 3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285750" y="1143000"/>
            <a:ext cx="8858250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14350" indent="-514350">
              <a:spcBef>
                <a:spcPct val="20000"/>
              </a:spcBef>
              <a:defRPr/>
            </a:pPr>
            <a:r>
              <a:rPr lang="en-US" b="1" kern="0" dirty="0">
                <a:latin typeface="+mn-lt"/>
              </a:rPr>
              <a:t>3.  </a:t>
            </a:r>
            <a:r>
              <a:rPr lang="en-US" b="1" kern="0" dirty="0">
                <a:latin typeface="+mn-lt"/>
              </a:rPr>
              <a:t>We will define a model so that if G is true in that model, G is </a:t>
            </a:r>
            <a:r>
              <a:rPr lang="en-US" b="1" kern="0" dirty="0" err="1" smtClean="0">
                <a:latin typeface="+mn-lt"/>
              </a:rPr>
              <a:t>provedby</a:t>
            </a:r>
            <a:r>
              <a:rPr lang="en-US" b="1" kern="0" dirty="0" smtClean="0">
                <a:latin typeface="+mn-lt"/>
              </a:rPr>
              <a:t> </a:t>
            </a:r>
            <a:r>
              <a:rPr lang="en-US" b="1" kern="0" dirty="0">
                <a:latin typeface="+mn-lt"/>
              </a:rPr>
              <a:t>the bottom up algorithm.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b="1" i="1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US" b="1" kern="0" dirty="0">
              <a:latin typeface="+mn-lt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285750" y="2428875"/>
            <a:ext cx="8858250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14350" indent="-514350">
              <a:spcBef>
                <a:spcPct val="20000"/>
              </a:spcBef>
              <a:defRPr/>
            </a:pPr>
            <a:r>
              <a:rPr lang="en-US" kern="0" dirty="0">
                <a:latin typeface="+mn-lt"/>
              </a:rPr>
              <a:t>3.1  We will define an interpretation </a:t>
            </a:r>
            <a:r>
              <a:rPr lang="en-US" i="1" kern="0" dirty="0">
                <a:latin typeface="Comic Sans MS" pitchFamily="66" charset="0"/>
              </a:rPr>
              <a:t>I</a:t>
            </a:r>
            <a:r>
              <a:rPr lang="en-US" kern="0" dirty="0">
                <a:latin typeface="+mn-lt"/>
              </a:rPr>
              <a:t>  so that if G is true in </a:t>
            </a:r>
            <a:r>
              <a:rPr lang="en-US" i="1" kern="0" dirty="0">
                <a:latin typeface="Comic Sans MS" pitchFamily="66" charset="0"/>
              </a:rPr>
              <a:t>I</a:t>
            </a:r>
            <a:r>
              <a:rPr lang="en-US" kern="0" dirty="0"/>
              <a:t> </a:t>
            </a:r>
            <a:r>
              <a:rPr lang="en-US" kern="0" dirty="0">
                <a:latin typeface="+mn-lt"/>
              </a:rPr>
              <a:t>, G is </a:t>
            </a:r>
            <a:r>
              <a:rPr lang="en-US" kern="0" dirty="0" smtClean="0">
                <a:latin typeface="+mn-lt"/>
              </a:rPr>
              <a:t>proved by </a:t>
            </a:r>
            <a:r>
              <a:rPr lang="en-US" kern="0" dirty="0">
                <a:latin typeface="+mn-lt"/>
              </a:rPr>
              <a:t>the bottom up algorithm</a:t>
            </a:r>
            <a:r>
              <a:rPr lang="en-US" kern="0" dirty="0" smtClean="0">
                <a:latin typeface="+mn-lt"/>
              </a:rPr>
              <a:t>.</a:t>
            </a:r>
          </a:p>
          <a:p>
            <a:pPr marL="514350" indent="-514350">
              <a:spcBef>
                <a:spcPct val="20000"/>
              </a:spcBef>
              <a:defRPr/>
            </a:pPr>
            <a:endParaRPr lang="en-US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defRPr/>
            </a:pPr>
            <a:r>
              <a:rPr lang="en-US" kern="0" dirty="0">
                <a:latin typeface="+mn-lt"/>
              </a:rPr>
              <a:t>3.2 We will then show that ………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i="1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US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22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6EBD912-2BCA-4AA1-ADCD-2910CC5E93D4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9247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0"/>
            <a:ext cx="8534400" cy="685800"/>
          </a:xfrm>
        </p:spPr>
        <p:txBody>
          <a:bodyPr/>
          <a:lstStyle/>
          <a:p>
            <a:pPr eaLnBrk="1" hangingPunct="1"/>
            <a:r>
              <a:rPr lang="en-US" smtClean="0"/>
              <a:t>Let’s work on step 3.1</a:t>
            </a:r>
            <a:endParaRPr lang="en-US" i="1" smtClean="0">
              <a:latin typeface="Times New Roman" pitchFamily="18" charset="0"/>
            </a:endParaRPr>
          </a:p>
        </p:txBody>
      </p:sp>
      <p:sp>
        <p:nvSpPr>
          <p:cNvPr id="599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3143250"/>
            <a:ext cx="3071812" cy="25717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i="1" smtClean="0"/>
              <a:t>     </a:t>
            </a:r>
            <a:endParaRPr lang="en-US" sz="2400" i="1" smtClean="0"/>
          </a:p>
          <a:p>
            <a:pPr eaLnBrk="1" hangingPunct="1">
              <a:lnSpc>
                <a:spcPct val="80000"/>
              </a:lnSpc>
            </a:pPr>
            <a:r>
              <a:rPr lang="en-US" sz="2400" i="1" smtClean="0"/>
              <a:t>	a ← e ∧ g.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i="1" smtClean="0"/>
              <a:t>	b ← f ∧ g.		             c ← e.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i="1" smtClean="0"/>
              <a:t>    f ← c ∧ e. 	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i="1" smtClean="0"/>
              <a:t>    e</a:t>
            </a:r>
            <a:r>
              <a:rPr lang="en-US" sz="2400" smtClean="0"/>
              <a:t>. </a:t>
            </a:r>
            <a:r>
              <a:rPr lang="en-US" sz="2400" i="1" smtClean="0"/>
              <a:t>	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i="1" smtClean="0"/>
              <a:t>    d.</a:t>
            </a:r>
          </a:p>
          <a:p>
            <a:pPr eaLnBrk="1" hangingPunct="1">
              <a:lnSpc>
                <a:spcPct val="80000"/>
              </a:lnSpc>
            </a:pPr>
            <a:endParaRPr lang="en-US" sz="2400" i="1" smtClean="0"/>
          </a:p>
        </p:txBody>
      </p:sp>
      <p:sp>
        <p:nvSpPr>
          <p:cNvPr id="599044" name="Rectangle 4"/>
          <p:cNvSpPr>
            <a:spLocks noChangeArrowheads="1"/>
          </p:cNvSpPr>
          <p:nvPr/>
        </p:nvSpPr>
        <p:spPr bwMode="auto">
          <a:xfrm>
            <a:off x="3786188" y="2286000"/>
            <a:ext cx="5000625" cy="361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i="1">
                <a:latin typeface="Arial Unicode MS" pitchFamily="34" charset="-128"/>
              </a:rPr>
              <a:t>			                </a:t>
            </a:r>
          </a:p>
          <a:p>
            <a:pPr marL="342900" indent="-342900">
              <a:spcBef>
                <a:spcPct val="20000"/>
              </a:spcBef>
            </a:pPr>
            <a:endParaRPr lang="en-US" sz="2400" i="1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400" i="1">
                <a:latin typeface="Arial Unicode MS" pitchFamily="34" charset="-128"/>
              </a:rPr>
              <a:t>                                      </a:t>
            </a:r>
            <a:r>
              <a:rPr lang="en-US" sz="2400">
                <a:latin typeface="Arial Unicode MS" pitchFamily="34" charset="-128"/>
              </a:rPr>
              <a:t>{ }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i="1">
                <a:latin typeface="Arial Unicode MS" pitchFamily="34" charset="-128"/>
              </a:rPr>
              <a:t>			             </a:t>
            </a:r>
            <a:r>
              <a:rPr lang="en-US" sz="2400">
                <a:latin typeface="Arial Unicode MS" pitchFamily="34" charset="-128"/>
              </a:rPr>
              <a:t>{ </a:t>
            </a:r>
            <a:r>
              <a:rPr lang="en-US" sz="2400" i="1">
                <a:latin typeface="Arial Unicode MS" pitchFamily="34" charset="-128"/>
              </a:rPr>
              <a:t>e</a:t>
            </a:r>
            <a:r>
              <a:rPr lang="en-US" sz="2400">
                <a:latin typeface="Arial Unicode MS" pitchFamily="34" charset="-128"/>
              </a:rPr>
              <a:t> }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i="1">
                <a:latin typeface="Arial Unicode MS" pitchFamily="34" charset="-128"/>
              </a:rPr>
              <a:t>		                    </a:t>
            </a:r>
            <a:r>
              <a:rPr lang="en-US" sz="2400">
                <a:latin typeface="Arial Unicode MS" pitchFamily="34" charset="-128"/>
              </a:rPr>
              <a:t>{ </a:t>
            </a:r>
            <a:r>
              <a:rPr lang="en-US" sz="2400" i="1">
                <a:latin typeface="Arial Unicode MS" pitchFamily="34" charset="-128"/>
              </a:rPr>
              <a:t>e</a:t>
            </a:r>
            <a:r>
              <a:rPr lang="en-US" sz="2400">
                <a:latin typeface="Arial Unicode MS" pitchFamily="34" charset="-128"/>
              </a:rPr>
              <a:t>, </a:t>
            </a:r>
            <a:r>
              <a:rPr lang="en-US" sz="2400" i="1">
                <a:latin typeface="Arial Unicode MS" pitchFamily="34" charset="-128"/>
              </a:rPr>
              <a:t>d</a:t>
            </a:r>
            <a:r>
              <a:rPr lang="en-US" sz="2400">
                <a:latin typeface="Arial Unicode MS" pitchFamily="34" charset="-128"/>
              </a:rPr>
              <a:t> }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latin typeface="Arial Unicode MS" pitchFamily="34" charset="-128"/>
              </a:rPr>
              <a:t>                            { </a:t>
            </a:r>
            <a:r>
              <a:rPr lang="en-US" sz="2400" i="1">
                <a:latin typeface="Arial Unicode MS" pitchFamily="34" charset="-128"/>
              </a:rPr>
              <a:t>e</a:t>
            </a:r>
            <a:r>
              <a:rPr lang="en-US" sz="2400">
                <a:latin typeface="Arial Unicode MS" pitchFamily="34" charset="-128"/>
              </a:rPr>
              <a:t>, </a:t>
            </a:r>
            <a:r>
              <a:rPr lang="en-US" sz="2400" i="1">
                <a:latin typeface="Arial Unicode MS" pitchFamily="34" charset="-128"/>
              </a:rPr>
              <a:t>d</a:t>
            </a:r>
            <a:r>
              <a:rPr lang="en-US" sz="2400">
                <a:latin typeface="Arial Unicode MS" pitchFamily="34" charset="-128"/>
              </a:rPr>
              <a:t>, </a:t>
            </a:r>
            <a:r>
              <a:rPr lang="en-US" sz="2400" i="1">
                <a:latin typeface="Arial Unicode MS" pitchFamily="34" charset="-128"/>
              </a:rPr>
              <a:t>c</a:t>
            </a:r>
            <a:r>
              <a:rPr lang="en-US" sz="2400">
                <a:latin typeface="Arial Unicode MS" pitchFamily="34" charset="-128"/>
              </a:rPr>
              <a:t>}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i="1">
                <a:latin typeface="Arial Unicode MS" pitchFamily="34" charset="-128"/>
              </a:rPr>
              <a:t>	                    </a:t>
            </a:r>
            <a:r>
              <a:rPr lang="en-US" sz="2400">
                <a:latin typeface="Arial Unicode MS" pitchFamily="34" charset="-128"/>
              </a:rPr>
              <a:t>{ </a:t>
            </a:r>
            <a:r>
              <a:rPr lang="en-US" sz="2400" i="1">
                <a:latin typeface="Arial Unicode MS" pitchFamily="34" charset="-128"/>
              </a:rPr>
              <a:t>e</a:t>
            </a:r>
            <a:r>
              <a:rPr lang="en-US" sz="2400">
                <a:latin typeface="Arial Unicode MS" pitchFamily="34" charset="-128"/>
              </a:rPr>
              <a:t>, </a:t>
            </a:r>
            <a:r>
              <a:rPr lang="en-US" sz="2400" i="1">
                <a:latin typeface="Arial Unicode MS" pitchFamily="34" charset="-128"/>
              </a:rPr>
              <a:t>d</a:t>
            </a:r>
            <a:r>
              <a:rPr lang="en-US" sz="2400">
                <a:latin typeface="Arial Unicode MS" pitchFamily="34" charset="-128"/>
              </a:rPr>
              <a:t>, </a:t>
            </a:r>
            <a:r>
              <a:rPr lang="en-US" sz="2400" i="1">
                <a:latin typeface="Arial Unicode MS" pitchFamily="34" charset="-128"/>
              </a:rPr>
              <a:t>c</a:t>
            </a:r>
            <a:r>
              <a:rPr lang="en-US" sz="2400">
                <a:latin typeface="Arial Unicode MS" pitchFamily="34" charset="-128"/>
              </a:rPr>
              <a:t>, </a:t>
            </a:r>
            <a:r>
              <a:rPr lang="en-US" sz="2400" i="1">
                <a:latin typeface="Arial Unicode MS" pitchFamily="34" charset="-128"/>
              </a:rPr>
              <a:t>f</a:t>
            </a:r>
            <a:r>
              <a:rPr lang="en-US" sz="2400">
                <a:latin typeface="Arial Unicode MS" pitchFamily="34" charset="-128"/>
              </a:rPr>
              <a:t> }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i="1">
                <a:latin typeface="Arial Unicode MS" pitchFamily="34" charset="-128"/>
              </a:rPr>
              <a:t>	</a:t>
            </a:r>
            <a:endParaRPr lang="en-US" sz="240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400" i="1">
                <a:latin typeface="Arial Unicode MS" pitchFamily="34" charset="-128"/>
              </a:rPr>
              <a:t>	</a:t>
            </a:r>
          </a:p>
        </p:txBody>
      </p:sp>
      <p:sp>
        <p:nvSpPr>
          <p:cNvPr id="599045" name="Rectangle 5"/>
          <p:cNvSpPr>
            <a:spLocks noChangeArrowheads="1"/>
          </p:cNvSpPr>
          <p:nvPr/>
        </p:nvSpPr>
        <p:spPr bwMode="auto">
          <a:xfrm>
            <a:off x="714375" y="5857875"/>
            <a:ext cx="5275263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latin typeface="Arial Unicode MS" pitchFamily="34" charset="-128"/>
              </a:rPr>
              <a:t>{ </a:t>
            </a:r>
            <a:r>
              <a:rPr lang="en-US" sz="2400" i="1">
                <a:latin typeface="Arial Unicode MS" pitchFamily="34" charset="-128"/>
              </a:rPr>
              <a:t>a,   b,   c,   d,   e,   f,   g }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i="1">
                <a:latin typeface="Arial Unicode MS" pitchFamily="34" charset="-128"/>
              </a:rPr>
              <a:t>	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85750" y="2000250"/>
            <a:ext cx="8137525" cy="100012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81000" indent="-381000">
              <a:spcBef>
                <a:spcPct val="20000"/>
              </a:spcBef>
              <a:defRPr/>
            </a:pPr>
            <a:r>
              <a:rPr lang="en-US" dirty="0">
                <a:latin typeface="Arial Unicode MS" pitchFamily="34" charset="-128"/>
              </a:rPr>
              <a:t>Let </a:t>
            </a:r>
            <a:r>
              <a:rPr lang="en-US" i="1" dirty="0"/>
              <a:t>I </a:t>
            </a:r>
            <a:r>
              <a:rPr lang="en-US" dirty="0">
                <a:latin typeface="Arial Unicode MS" pitchFamily="34" charset="-128"/>
              </a:rPr>
              <a:t> be the interpretation in which every element of </a:t>
            </a:r>
            <a:r>
              <a:rPr lang="en-US" i="1" dirty="0">
                <a:latin typeface="Arial Unicode MS" pitchFamily="34" charset="-128"/>
              </a:rPr>
              <a:t>C</a:t>
            </a:r>
            <a:r>
              <a:rPr lang="en-US" dirty="0">
                <a:latin typeface="Arial Unicode MS" pitchFamily="34" charset="-128"/>
              </a:rPr>
              <a:t> is               and every other atom is           .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0" y="785813"/>
            <a:ext cx="9144000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14350" indent="-514350">
              <a:spcBef>
                <a:spcPct val="20000"/>
              </a:spcBef>
              <a:defRPr/>
            </a:pPr>
            <a:r>
              <a:rPr lang="en-US" kern="0" dirty="0">
                <a:latin typeface="+mn-lt"/>
              </a:rPr>
              <a:t>3.1  Define interpretation </a:t>
            </a:r>
            <a:r>
              <a:rPr lang="en-US" i="1" kern="0" dirty="0">
                <a:latin typeface="Comic Sans MS" pitchFamily="66" charset="0"/>
              </a:rPr>
              <a:t>I</a:t>
            </a:r>
            <a:r>
              <a:rPr lang="en-US" kern="0" dirty="0">
                <a:latin typeface="+mn-lt"/>
              </a:rPr>
              <a:t>  so that if G is true in </a:t>
            </a:r>
            <a:r>
              <a:rPr lang="en-US" i="1" kern="0" dirty="0">
                <a:latin typeface="Comic Sans MS" pitchFamily="66" charset="0"/>
              </a:rPr>
              <a:t>I</a:t>
            </a:r>
            <a:r>
              <a:rPr lang="en-US" kern="0" dirty="0"/>
              <a:t> </a:t>
            </a:r>
            <a:r>
              <a:rPr lang="en-US" kern="0" dirty="0">
                <a:latin typeface="+mn-lt"/>
              </a:rPr>
              <a:t>, </a:t>
            </a:r>
          </a:p>
          <a:p>
            <a:pPr marL="514350" indent="-514350">
              <a:spcBef>
                <a:spcPct val="20000"/>
              </a:spcBef>
              <a:defRPr/>
            </a:pPr>
            <a:r>
              <a:rPr lang="en-US" kern="0" dirty="0">
                <a:latin typeface="+mn-lt"/>
              </a:rPr>
              <a:t> Then </a:t>
            </a:r>
            <a:r>
              <a:rPr lang="en-US" i="1" dirty="0">
                <a:latin typeface="+mn-lt"/>
              </a:rPr>
              <a:t>G</a:t>
            </a:r>
            <a:r>
              <a:rPr lang="en-US" dirty="0">
                <a:latin typeface="+mn-lt"/>
              </a:rPr>
              <a:t> </a:t>
            </a:r>
            <a:r>
              <a:rPr lang="en-US" dirty="0">
                <a:latin typeface="+mn-lt"/>
                <a:ea typeface="Arial Unicode MS" pitchFamily="34" charset="-128"/>
                <a:cs typeface="Arial Unicode MS" pitchFamily="34" charset="-128"/>
              </a:rPr>
              <a:t>⊆</a:t>
            </a:r>
            <a:r>
              <a:rPr lang="en-US" dirty="0">
                <a:latin typeface="+mn-lt"/>
              </a:rPr>
              <a:t> </a:t>
            </a:r>
            <a:r>
              <a:rPr lang="en-US" i="1" dirty="0">
                <a:latin typeface="+mn-lt"/>
              </a:rPr>
              <a:t>C</a:t>
            </a:r>
            <a:r>
              <a:rPr lang="en-US" dirty="0">
                <a:latin typeface="+mn-lt"/>
              </a:rPr>
              <a:t> </a:t>
            </a:r>
            <a:r>
              <a:rPr lang="en-US" kern="0" dirty="0">
                <a:latin typeface="+mn-lt"/>
              </a:rPr>
              <a:t>.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i="1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US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9043" grpId="0" build="p"/>
      <p:bldP spid="599044" grpId="0"/>
      <p:bldP spid="599045" grpId="0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DA50B4E1-DE2E-4968-BF31-9FC76006DE42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0260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0"/>
            <a:ext cx="8534400" cy="685800"/>
          </a:xfrm>
        </p:spPr>
        <p:txBody>
          <a:bodyPr/>
          <a:lstStyle/>
          <a:p>
            <a:pPr eaLnBrk="1" hangingPunct="1"/>
            <a:r>
              <a:rPr lang="en-US" smtClean="0"/>
              <a:t>Let’s work on step 3.2</a:t>
            </a:r>
          </a:p>
        </p:txBody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642938"/>
            <a:ext cx="8929687" cy="600075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accent2"/>
                </a:solidFill>
              </a:rPr>
              <a:t>Claim:</a:t>
            </a:r>
            <a:r>
              <a:rPr lang="en-US" dirty="0" smtClean="0"/>
              <a:t> </a:t>
            </a:r>
            <a:r>
              <a:rPr lang="en-US" i="1" dirty="0" smtClean="0">
                <a:latin typeface="Times New Roman" pitchFamily="18" charset="0"/>
              </a:rPr>
              <a:t>I</a:t>
            </a:r>
            <a:r>
              <a:rPr lang="en-US" i="1" dirty="0" smtClean="0"/>
              <a:t> </a:t>
            </a:r>
            <a:r>
              <a:rPr lang="en-US" dirty="0" smtClean="0"/>
              <a:t>is a model of </a:t>
            </a:r>
            <a:r>
              <a:rPr lang="en-US" i="1" dirty="0" smtClean="0"/>
              <a:t>KB </a:t>
            </a:r>
            <a:r>
              <a:rPr lang="en-US" sz="2400" i="1" dirty="0" smtClean="0"/>
              <a:t>(we’ll call it the </a:t>
            </a:r>
            <a:r>
              <a:rPr lang="en-US" sz="2400" b="1" i="1" dirty="0" smtClean="0"/>
              <a:t>minimal model</a:t>
            </a:r>
            <a:r>
              <a:rPr lang="en-US" sz="2400" i="1" dirty="0" smtClean="0"/>
              <a:t>)</a:t>
            </a:r>
            <a:r>
              <a:rPr lang="en-US" sz="2400" dirty="0" smtClean="0"/>
              <a:t>. </a:t>
            </a:r>
            <a:endParaRPr lang="en-US" dirty="0" smtClean="0"/>
          </a:p>
          <a:p>
            <a:pPr eaLnBrk="1" hangingPunct="1"/>
            <a:r>
              <a:rPr lang="en-US" b="1" dirty="0" smtClean="0">
                <a:solidFill>
                  <a:schemeClr val="accent2"/>
                </a:solidFill>
              </a:rPr>
              <a:t>Proof:   </a:t>
            </a:r>
            <a:r>
              <a:rPr lang="en-US" b="1" dirty="0" smtClean="0"/>
              <a:t>Assume</a:t>
            </a:r>
            <a:r>
              <a:rPr lang="en-US" dirty="0" smtClean="0"/>
              <a:t>  that </a:t>
            </a:r>
            <a:r>
              <a:rPr lang="en-US" sz="3200" i="1" dirty="0" smtClean="0">
                <a:latin typeface="Times New Roman" pitchFamily="18" charset="0"/>
              </a:rPr>
              <a:t>I</a:t>
            </a:r>
            <a:r>
              <a:rPr lang="en-US" dirty="0" smtClean="0"/>
              <a:t> is not a model of </a:t>
            </a:r>
            <a:r>
              <a:rPr lang="en-US" i="1" dirty="0" smtClean="0"/>
              <a:t>KB</a:t>
            </a:r>
            <a:r>
              <a:rPr lang="en-US" dirty="0" smtClean="0"/>
              <a:t>. </a:t>
            </a:r>
          </a:p>
          <a:p>
            <a:pPr eaLnBrk="1" hangingPunct="1">
              <a:buFontTx/>
              <a:buChar char="•"/>
            </a:pPr>
            <a:r>
              <a:rPr lang="en-US" b="1" dirty="0" smtClean="0"/>
              <a:t>Then</a:t>
            </a:r>
            <a:r>
              <a:rPr lang="en-US" dirty="0" smtClean="0"/>
              <a:t> there must exist some clause </a:t>
            </a:r>
            <a:r>
              <a:rPr lang="en-US" i="1" dirty="0" smtClean="0"/>
              <a:t>h </a:t>
            </a:r>
            <a:r>
              <a:rPr lang="en-US" i="1" dirty="0" smtClean="0">
                <a:ea typeface="Arial Unicode MS" pitchFamily="34" charset="-128"/>
                <a:cs typeface="Arial Unicode MS" pitchFamily="34" charset="-128"/>
              </a:rPr>
              <a:t>←</a:t>
            </a:r>
            <a:r>
              <a:rPr lang="en-US" i="1" dirty="0" smtClean="0"/>
              <a:t> b</a:t>
            </a:r>
            <a:r>
              <a:rPr lang="en-US" i="1" baseline="-25000" dirty="0" smtClean="0"/>
              <a:t>1</a:t>
            </a:r>
            <a:r>
              <a:rPr lang="en-US" i="1" dirty="0" smtClean="0"/>
              <a:t> </a:t>
            </a:r>
            <a:r>
              <a:rPr lang="en-US" i="1" dirty="0" smtClean="0">
                <a:ea typeface="Arial Unicode MS" pitchFamily="34" charset="-128"/>
                <a:cs typeface="Arial Unicode MS" pitchFamily="34" charset="-128"/>
              </a:rPr>
              <a:t>∧</a:t>
            </a:r>
            <a:r>
              <a:rPr lang="en-US" i="1" dirty="0" smtClean="0"/>
              <a:t> … </a:t>
            </a:r>
            <a:r>
              <a:rPr lang="en-US" i="1" dirty="0" smtClean="0">
                <a:ea typeface="Arial Unicode MS" pitchFamily="34" charset="-128"/>
                <a:cs typeface="Arial Unicode MS" pitchFamily="34" charset="-128"/>
              </a:rPr>
              <a:t>∧</a:t>
            </a:r>
            <a:r>
              <a:rPr lang="en-US" i="1" dirty="0" smtClean="0"/>
              <a:t> </a:t>
            </a:r>
            <a:r>
              <a:rPr lang="en-US" i="1" dirty="0" err="1" smtClean="0"/>
              <a:t>b</a:t>
            </a:r>
            <a:r>
              <a:rPr lang="en-US" i="1" baseline="-25000" dirty="0" err="1" smtClean="0"/>
              <a:t>m</a:t>
            </a:r>
            <a:r>
              <a:rPr lang="en-US" dirty="0" smtClean="0"/>
              <a:t> in </a:t>
            </a:r>
            <a:r>
              <a:rPr lang="en-US" i="1" dirty="0" smtClean="0"/>
              <a:t>KB</a:t>
            </a:r>
            <a:r>
              <a:rPr lang="en-US" dirty="0" smtClean="0"/>
              <a:t> (having zero or more </a:t>
            </a:r>
            <a:r>
              <a:rPr lang="en-US" i="1" dirty="0" smtClean="0"/>
              <a:t>b</a:t>
            </a:r>
            <a:r>
              <a:rPr lang="en-US" i="1" baseline="-25000" dirty="0" smtClean="0"/>
              <a:t>i</a:t>
            </a:r>
            <a:r>
              <a:rPr lang="en-US" dirty="0" smtClean="0"/>
              <a:t> 's) which is           in </a:t>
            </a:r>
            <a:r>
              <a:rPr lang="en-US" sz="3200" i="1" dirty="0" smtClean="0">
                <a:latin typeface="Times New Roman" pitchFamily="18" charset="0"/>
              </a:rPr>
              <a:t>I</a:t>
            </a:r>
            <a:r>
              <a:rPr lang="en-US" dirty="0" smtClean="0"/>
              <a:t>.</a:t>
            </a:r>
          </a:p>
          <a:p>
            <a:pPr eaLnBrk="1" hangingPunct="1">
              <a:buFontTx/>
              <a:buChar char="•"/>
            </a:pPr>
            <a:r>
              <a:rPr lang="en-US" dirty="0" smtClean="0"/>
              <a:t>The only way this can occur is if </a:t>
            </a:r>
            <a:r>
              <a:rPr lang="en-US" i="1" dirty="0" smtClean="0"/>
              <a:t>b</a:t>
            </a:r>
            <a:r>
              <a:rPr lang="en-US" i="1" baseline="-25000" dirty="0" smtClean="0"/>
              <a:t>1</a:t>
            </a:r>
            <a:r>
              <a:rPr lang="en-US" i="1" dirty="0" smtClean="0"/>
              <a:t>  … </a:t>
            </a:r>
            <a:r>
              <a:rPr lang="en-US" i="1" dirty="0" err="1" smtClean="0"/>
              <a:t>b</a:t>
            </a:r>
            <a:r>
              <a:rPr lang="en-US" i="1" baseline="-25000" dirty="0" err="1" smtClean="0"/>
              <a:t>m</a:t>
            </a:r>
            <a:r>
              <a:rPr lang="en-US" i="1" baseline="-25000" dirty="0" smtClean="0"/>
              <a:t>  </a:t>
            </a:r>
            <a:r>
              <a:rPr lang="en-US" dirty="0" smtClean="0"/>
              <a:t> are       </a:t>
            </a:r>
            <a:r>
              <a:rPr lang="en-US" dirty="0" smtClean="0"/>
              <a:t>  in </a:t>
            </a:r>
            <a:r>
              <a:rPr lang="en-US" i="1" dirty="0" smtClean="0">
                <a:latin typeface="Times New Roman" pitchFamily="18" charset="0"/>
              </a:rPr>
              <a:t>I</a:t>
            </a:r>
            <a:r>
              <a:rPr lang="en-US" dirty="0" smtClean="0"/>
              <a:t> (i.e., are in C) and </a:t>
            </a:r>
            <a:r>
              <a:rPr lang="en-US" i="1" dirty="0" smtClean="0"/>
              <a:t>h</a:t>
            </a:r>
            <a:r>
              <a:rPr lang="en-US" dirty="0" smtClean="0"/>
              <a:t> is            in </a:t>
            </a:r>
            <a:r>
              <a:rPr lang="en-US" i="1" dirty="0" smtClean="0">
                <a:latin typeface="Times New Roman" pitchFamily="18" charset="0"/>
              </a:rPr>
              <a:t>I </a:t>
            </a:r>
            <a:r>
              <a:rPr lang="en-US" dirty="0" smtClean="0"/>
              <a:t>(i.e., is not in </a:t>
            </a:r>
            <a:r>
              <a:rPr lang="en-US" dirty="0" smtClean="0"/>
              <a:t>C)</a:t>
            </a:r>
            <a:endParaRPr lang="en-US" dirty="0" smtClean="0"/>
          </a:p>
          <a:p>
            <a:pPr eaLnBrk="1" hangingPunct="1">
              <a:buFontTx/>
              <a:buChar char="•"/>
            </a:pPr>
            <a:r>
              <a:rPr lang="en-US" b="1" dirty="0" smtClean="0"/>
              <a:t>But</a:t>
            </a:r>
            <a:r>
              <a:rPr lang="en-US" dirty="0" smtClean="0"/>
              <a:t> if each </a:t>
            </a:r>
            <a:r>
              <a:rPr lang="en-US" i="1" dirty="0" smtClean="0"/>
              <a:t>b</a:t>
            </a:r>
            <a:r>
              <a:rPr lang="en-US" i="1" baseline="-25000" dirty="0" smtClean="0"/>
              <a:t>i</a:t>
            </a:r>
            <a:r>
              <a:rPr lang="en-US" dirty="0" smtClean="0"/>
              <a:t> belonged to </a:t>
            </a:r>
            <a:r>
              <a:rPr lang="en-US" i="1" dirty="0" smtClean="0"/>
              <a:t>C</a:t>
            </a:r>
            <a:r>
              <a:rPr lang="en-US" dirty="0" smtClean="0"/>
              <a:t>, Bottom Up would have added </a:t>
            </a:r>
            <a:r>
              <a:rPr lang="en-US" i="1" dirty="0" smtClean="0"/>
              <a:t>h</a:t>
            </a:r>
            <a:r>
              <a:rPr lang="en-US" dirty="0" smtClean="0"/>
              <a:t> to </a:t>
            </a:r>
            <a:r>
              <a:rPr lang="en-US" i="1" dirty="0" smtClean="0"/>
              <a:t>C</a:t>
            </a:r>
            <a:r>
              <a:rPr lang="en-US" dirty="0" smtClean="0"/>
              <a:t> as well.</a:t>
            </a:r>
          </a:p>
          <a:p>
            <a:pPr eaLnBrk="1" hangingPunct="1">
              <a:buFontTx/>
              <a:buChar char="•"/>
            </a:pPr>
            <a:r>
              <a:rPr lang="en-US" dirty="0" smtClean="0"/>
              <a:t>So, there can be no clause in the KB that is false in interpretation </a:t>
            </a:r>
            <a:r>
              <a:rPr lang="en-US" sz="3200" i="1" dirty="0" smtClean="0">
                <a:latin typeface="Times New Roman" pitchFamily="18" charset="0"/>
              </a:rPr>
              <a:t>I </a:t>
            </a:r>
            <a:r>
              <a:rPr lang="en-US" dirty="0" smtClean="0"/>
              <a:t>(which implies the claim :-)</a:t>
            </a:r>
            <a:endParaRPr lang="en-US" sz="2400" dirty="0" smtClean="0"/>
          </a:p>
          <a:p>
            <a:pPr eaLnBrk="1" hangingPunct="1">
              <a:buFontTx/>
              <a:buChar char="•"/>
            </a:pPr>
            <a:endParaRPr lang="en-US" sz="2400" dirty="0" smtClean="0"/>
          </a:p>
          <a:p>
            <a:pPr eaLnBrk="1" hangingPunct="1">
              <a:buFontTx/>
              <a:buChar char="•"/>
            </a:pPr>
            <a:endParaRPr lang="en-US" dirty="0" smtClean="0"/>
          </a:p>
          <a:p>
            <a:pPr eaLnBrk="1" hangingPunct="1">
              <a:buFontTx/>
              <a:buChar char="•"/>
            </a:pPr>
            <a:endParaRPr lang="en-US" dirty="0" smtClean="0"/>
          </a:p>
          <a:p>
            <a:pPr eaLnBrk="1" hangingPunct="1">
              <a:buFontTx/>
              <a:buChar char="•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F3ED967-B7EE-433C-B9D8-EED2264D4725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1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Completeness of Bottom </a:t>
            </a:r>
            <a:r>
              <a:rPr lang="en-US" dirty="0" smtClean="0"/>
              <a:t>Up </a:t>
            </a:r>
            <a:br>
              <a:rPr lang="en-US" dirty="0" smtClean="0"/>
            </a:br>
            <a:r>
              <a:rPr lang="en-US" sz="2800" dirty="0" smtClean="0"/>
              <a:t>(proof summary)</a:t>
            </a:r>
            <a:endParaRPr lang="en-US" dirty="0" smtClean="0"/>
          </a:p>
        </p:txBody>
      </p:sp>
      <p:sp>
        <p:nvSpPr>
          <p:cNvPr id="572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6"/>
                </a:solidFill>
              </a:rPr>
              <a:t>If </a:t>
            </a:r>
            <a:r>
              <a:rPr lang="en-US" i="1" dirty="0" smtClean="0">
                <a:solidFill>
                  <a:schemeClr val="accent6"/>
                </a:solidFill>
              </a:rPr>
              <a:t>KB </a:t>
            </a:r>
            <a:r>
              <a:rPr lang="en-US" b="1" dirty="0" smtClean="0">
                <a:solidFill>
                  <a:schemeClr val="accent6"/>
                </a:solidFill>
                <a:ea typeface="Arial Unicode MS" pitchFamily="34" charset="-128"/>
                <a:cs typeface="Arial Unicode MS" pitchFamily="34" charset="-128"/>
              </a:rPr>
              <a:t>⊧</a:t>
            </a:r>
            <a:r>
              <a:rPr lang="en-US" i="1" dirty="0" smtClean="0">
                <a:solidFill>
                  <a:schemeClr val="accent6"/>
                </a:solidFill>
              </a:rPr>
              <a:t> G </a:t>
            </a:r>
            <a:r>
              <a:rPr lang="en-US" dirty="0" smtClean="0">
                <a:solidFill>
                  <a:schemeClr val="accent6"/>
                </a:solidFill>
              </a:rPr>
              <a:t>then KB </a:t>
            </a:r>
            <a:r>
              <a:rPr lang="en-US" b="1" dirty="0" smtClean="0">
                <a:solidFill>
                  <a:schemeClr val="accent6"/>
                </a:solidFill>
                <a:ea typeface="Arial Unicode MS" pitchFamily="34" charset="-128"/>
                <a:cs typeface="Arial Unicode MS" pitchFamily="34" charset="-128"/>
              </a:rPr>
              <a:t>⊦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  <a:r>
              <a:rPr lang="en-US" i="1" dirty="0" smtClean="0">
                <a:solidFill>
                  <a:schemeClr val="accent6"/>
                </a:solidFill>
              </a:rPr>
              <a:t>G</a:t>
            </a:r>
          </a:p>
          <a:p>
            <a:pPr eaLnBrk="1" hangingPunct="1">
              <a:buFontTx/>
              <a:buChar char="•"/>
              <a:defRPr/>
            </a:pPr>
            <a:r>
              <a:rPr lang="en-US" dirty="0" smtClean="0"/>
              <a:t>Suppose </a:t>
            </a:r>
            <a:r>
              <a:rPr lang="en-US" i="1" dirty="0" smtClean="0"/>
              <a:t>KB </a:t>
            </a:r>
            <a:r>
              <a:rPr lang="en-US" b="1" dirty="0" smtClean="0">
                <a:ea typeface="Arial Unicode MS" pitchFamily="34" charset="-128"/>
                <a:cs typeface="Arial Unicode MS" pitchFamily="34" charset="-128"/>
              </a:rPr>
              <a:t>⊧</a:t>
            </a:r>
            <a:r>
              <a:rPr lang="en-US" i="1" dirty="0" smtClean="0"/>
              <a:t> G </a:t>
            </a:r>
            <a:r>
              <a:rPr lang="en-US" dirty="0" smtClean="0"/>
              <a:t>. </a:t>
            </a:r>
          </a:p>
          <a:p>
            <a:pPr eaLnBrk="1" hangingPunct="1">
              <a:buFontTx/>
              <a:buChar char="•"/>
              <a:defRPr/>
            </a:pPr>
            <a:r>
              <a:rPr lang="en-US" dirty="0" smtClean="0"/>
              <a:t>Then </a:t>
            </a:r>
            <a:r>
              <a:rPr lang="en-US" i="1" dirty="0" smtClean="0"/>
              <a:t>G</a:t>
            </a:r>
            <a:r>
              <a:rPr lang="en-US" dirty="0" smtClean="0"/>
              <a:t> is true</a:t>
            </a:r>
          </a:p>
          <a:p>
            <a:pPr eaLnBrk="1" hangingPunct="1">
              <a:buFontTx/>
              <a:buChar char="•"/>
              <a:defRPr/>
            </a:pPr>
            <a:r>
              <a:rPr lang="en-US" dirty="0" smtClean="0"/>
              <a:t>Thus </a:t>
            </a:r>
            <a:r>
              <a:rPr lang="en-US" i="1" dirty="0" smtClean="0"/>
              <a:t>G</a:t>
            </a:r>
            <a:r>
              <a:rPr lang="en-US" dirty="0" smtClean="0"/>
              <a:t> is true</a:t>
            </a:r>
          </a:p>
          <a:p>
            <a:pPr eaLnBrk="1" hangingPunct="1">
              <a:buFontTx/>
              <a:buChar char="•"/>
              <a:defRPr/>
            </a:pPr>
            <a:r>
              <a:rPr lang="en-US" dirty="0" smtClean="0"/>
              <a:t>Thus</a:t>
            </a:r>
          </a:p>
          <a:p>
            <a:pPr eaLnBrk="1" hangingPunct="1">
              <a:buFontTx/>
              <a:buChar char="•"/>
              <a:defRPr/>
            </a:pPr>
            <a:r>
              <a:rPr lang="en-US" dirty="0" smtClean="0"/>
              <a:t>Thus </a:t>
            </a:r>
            <a:r>
              <a:rPr lang="en-US" i="1" dirty="0" smtClean="0"/>
              <a:t>G</a:t>
            </a:r>
            <a:r>
              <a:rPr lang="en-US" dirty="0" smtClean="0"/>
              <a:t> is </a:t>
            </a:r>
            <a:r>
              <a:rPr lang="en-US" dirty="0" smtClean="0"/>
              <a:t>proved by…..</a:t>
            </a:r>
            <a:endParaRPr lang="en-US" dirty="0" smtClean="0"/>
          </a:p>
          <a:p>
            <a:pPr eaLnBrk="1" hangingPunct="1">
              <a:buFontTx/>
              <a:buChar char="•"/>
              <a:defRPr/>
            </a:pPr>
            <a:r>
              <a:rPr lang="en-US" dirty="0" smtClean="0"/>
              <a:t>Thus</a:t>
            </a:r>
          </a:p>
          <a:p>
            <a:pPr eaLnBrk="1" hangingPunct="1">
              <a:defRPr/>
            </a:pPr>
            <a:endParaRPr lang="en-US" i="1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DE4AC737-F859-47C1-A551-1B4312783E79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CFFCC"/>
          </a:solidFill>
        </p:spPr>
        <p:txBody>
          <a:bodyPr/>
          <a:lstStyle/>
          <a:p>
            <a:pPr eaLnBrk="1" hangingPunct="1"/>
            <a:r>
              <a:rPr lang="en-US" smtClean="0"/>
              <a:t>Learning Goals for today’s class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8786813" cy="4495800"/>
          </a:xfrm>
        </p:spPr>
        <p:txBody>
          <a:bodyPr/>
          <a:lstStyle/>
          <a:p>
            <a:pPr eaLnBrk="1" hangingPunct="1"/>
            <a:r>
              <a:rPr lang="en-US" sz="3200" b="1" smtClean="0"/>
              <a:t>You can:</a:t>
            </a:r>
          </a:p>
          <a:p>
            <a:pPr eaLnBrk="1" hangingPunct="1">
              <a:buFontTx/>
              <a:buChar char="•"/>
            </a:pPr>
            <a:endParaRPr lang="en-US" smtClean="0"/>
          </a:p>
          <a:p>
            <a:pPr eaLnBrk="1" hangingPunct="1">
              <a:buFontTx/>
              <a:buChar char="•"/>
            </a:pPr>
            <a:r>
              <a:rPr lang="en-US" sz="3200" smtClean="0"/>
              <a:t>Prove that BU proof procedure is sound</a:t>
            </a:r>
          </a:p>
          <a:p>
            <a:pPr eaLnBrk="1" hangingPunct="1">
              <a:buFontTx/>
              <a:buChar char="•"/>
            </a:pPr>
            <a:endParaRPr lang="en-US" sz="3200" smtClean="0"/>
          </a:p>
          <a:p>
            <a:pPr eaLnBrk="1" hangingPunct="1">
              <a:buFontTx/>
              <a:buChar char="•"/>
            </a:pPr>
            <a:endParaRPr lang="en-US" sz="3200" smtClean="0"/>
          </a:p>
          <a:p>
            <a:pPr eaLnBrk="1" hangingPunct="1">
              <a:buFontTx/>
              <a:buChar char="•"/>
            </a:pPr>
            <a:r>
              <a:rPr lang="en-US" sz="3200" smtClean="0"/>
              <a:t>Prove that BU proof procedure is complete</a:t>
            </a:r>
          </a:p>
          <a:p>
            <a:pPr eaLnBrk="1" hangingPunct="1">
              <a:buFontTx/>
              <a:buChar char="•"/>
            </a:pPr>
            <a:endParaRPr 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20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D601EDB4-48E3-4D31-A827-695374789006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28625"/>
            <a:ext cx="8534400" cy="685800"/>
          </a:xfrm>
        </p:spPr>
        <p:txBody>
          <a:bodyPr/>
          <a:lstStyle/>
          <a:p>
            <a:pPr eaLnBrk="1" hangingPunct="1"/>
            <a:r>
              <a:rPr lang="en-US" smtClean="0"/>
              <a:t>Next class</a:t>
            </a:r>
            <a:endParaRPr lang="en-US" i="1" baseline="30000" smtClean="0"/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893175" cy="5616575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2000" smtClean="0"/>
          </a:p>
          <a:p>
            <a:pPr eaLnBrk="1" hangingPunct="1">
              <a:buFontTx/>
              <a:buChar char="•"/>
            </a:pPr>
            <a:endParaRPr lang="en-US" sz="2400" smtClean="0"/>
          </a:p>
          <a:p>
            <a:pPr lvl="1" eaLnBrk="1" hangingPunct="1"/>
            <a:endParaRPr lang="en-US" sz="2000" smtClean="0"/>
          </a:p>
        </p:txBody>
      </p:sp>
      <p:sp>
        <p:nvSpPr>
          <p:cNvPr id="13319" name="Rectangle 4"/>
          <p:cNvSpPr>
            <a:spLocks noChangeArrowheads="1"/>
          </p:cNvSpPr>
          <p:nvPr/>
        </p:nvSpPr>
        <p:spPr bwMode="auto">
          <a:xfrm>
            <a:off x="357188" y="1285875"/>
            <a:ext cx="8497887" cy="294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latin typeface="Arial Unicode MS" pitchFamily="34" charset="-128"/>
              </a:rPr>
              <a:t>(still section 5.2)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latin typeface="Arial Unicode MS" pitchFamily="34" charset="-128"/>
              </a:rPr>
              <a:t>Using PDC Logic to model the electrical domain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latin typeface="Arial Unicode MS" pitchFamily="34" charset="-128"/>
              </a:rPr>
              <a:t>Reasoning in the electrical domain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latin typeface="Arial Unicode MS" pitchFamily="34" charset="-128"/>
              </a:rPr>
              <a:t>Top-down proof procedure (as </a:t>
            </a:r>
            <a:r>
              <a:rPr lang="en-US" dirty="0" smtClean="0">
                <a:latin typeface="Arial Unicode MS" pitchFamily="34" charset="-128"/>
              </a:rPr>
              <a:t>Search!)</a:t>
            </a:r>
            <a:endParaRPr lang="en-US" dirty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BACC8B48-A270-4772-AA42-B95C049E44E6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642938"/>
            <a:ext cx="8534400" cy="685800"/>
          </a:xfrm>
        </p:spPr>
        <p:txBody>
          <a:bodyPr/>
          <a:lstStyle/>
          <a:p>
            <a:pPr eaLnBrk="1" hangingPunct="1"/>
            <a:r>
              <a:rPr lang="en-US" smtClean="0"/>
              <a:t>Lecture Overview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714500"/>
            <a:ext cx="8458200" cy="3446463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sz="4000" smtClean="0"/>
              <a:t>Recap</a:t>
            </a:r>
          </a:p>
          <a:p>
            <a:pPr eaLnBrk="1" hangingPunct="1">
              <a:buFontTx/>
              <a:buChar char="•"/>
            </a:pPr>
            <a:r>
              <a:rPr lang="en-US" sz="4000" smtClean="0">
                <a:solidFill>
                  <a:schemeClr val="folHlink"/>
                </a:solidFill>
              </a:rPr>
              <a:t>Soundness of Bottom-up Proofs</a:t>
            </a:r>
          </a:p>
          <a:p>
            <a:pPr eaLnBrk="1" hangingPunct="1">
              <a:buFontTx/>
              <a:buChar char="•"/>
            </a:pPr>
            <a:r>
              <a:rPr lang="en-US" sz="4000" smtClean="0">
                <a:solidFill>
                  <a:schemeClr val="folHlink"/>
                </a:solidFill>
              </a:rPr>
              <a:t>Completeness of Bottom-up Proofs</a:t>
            </a:r>
          </a:p>
          <a:p>
            <a:pPr eaLnBrk="1" hangingPunct="1">
              <a:buFontTx/>
              <a:buChar char="•"/>
            </a:pPr>
            <a:endParaRPr lang="en-US" sz="4000" smtClean="0">
              <a:solidFill>
                <a:schemeClr val="folHlink"/>
              </a:solidFill>
            </a:endParaRPr>
          </a:p>
          <a:p>
            <a:pPr eaLnBrk="1" hangingPunct="1">
              <a:buFontTx/>
              <a:buChar char="•"/>
            </a:pPr>
            <a:endParaRPr lang="en-US" sz="4000" smtClean="0">
              <a:solidFill>
                <a:schemeClr val="bg2"/>
              </a:solidFill>
            </a:endParaRPr>
          </a:p>
          <a:p>
            <a:pPr eaLnBrk="1" hangingPunct="1">
              <a:buFontTx/>
              <a:buChar char="•"/>
            </a:pPr>
            <a:endParaRPr lang="en-US" sz="400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E827587-A8BF-4F41-AAC0-9ED12BB806EE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2064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0"/>
            <a:ext cx="8534400" cy="685800"/>
          </a:xfrm>
        </p:spPr>
        <p:txBody>
          <a:bodyPr/>
          <a:lstStyle/>
          <a:p>
            <a:pPr eaLnBrk="1" hangingPunct="1"/>
            <a:r>
              <a:rPr lang="en-US" smtClean="0"/>
              <a:t>(Propositional) Logic: Key ideas</a:t>
            </a:r>
          </a:p>
        </p:txBody>
      </p:sp>
      <p:sp>
        <p:nvSpPr>
          <p:cNvPr id="20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714375"/>
            <a:ext cx="8929687" cy="5072063"/>
          </a:xfrm>
        </p:spPr>
        <p:txBody>
          <a:bodyPr/>
          <a:lstStyle/>
          <a:p>
            <a:pPr eaLnBrk="1" hangingPunct="1"/>
            <a:r>
              <a:rPr lang="en-US" smtClean="0"/>
              <a:t>Given a domain that can be represented with </a:t>
            </a:r>
            <a:r>
              <a:rPr lang="en-US" b="1" smtClean="0">
                <a:solidFill>
                  <a:schemeClr val="tx2"/>
                </a:solidFill>
              </a:rPr>
              <a:t>n propositions</a:t>
            </a:r>
            <a:r>
              <a:rPr lang="en-US" smtClean="0"/>
              <a:t> you have …… interpretations (possible worlds)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If you do not know anything you can be in any of those</a:t>
            </a:r>
          </a:p>
          <a:p>
            <a:pPr eaLnBrk="1" hangingPunct="1"/>
            <a:endParaRPr lang="en-US" smtClean="0">
              <a:solidFill>
                <a:schemeClr val="bg2"/>
              </a:solidFill>
            </a:endParaRPr>
          </a:p>
          <a:p>
            <a:pPr eaLnBrk="1" hangingPunct="1"/>
            <a:r>
              <a:rPr lang="en-US" smtClean="0">
                <a:solidFill>
                  <a:schemeClr val="tx2"/>
                </a:solidFill>
              </a:rPr>
              <a:t>If you know that some </a:t>
            </a:r>
            <a:r>
              <a:rPr lang="en-US" b="1" smtClean="0">
                <a:solidFill>
                  <a:schemeClr val="tx2"/>
                </a:solidFill>
              </a:rPr>
              <a:t>logical formulas </a:t>
            </a:r>
            <a:r>
              <a:rPr lang="en-US" smtClean="0">
                <a:solidFill>
                  <a:schemeClr val="tx2"/>
                </a:solidFill>
              </a:rPr>
              <a:t>are true (your …….). You know that you can be only in ………</a:t>
            </a:r>
          </a:p>
          <a:p>
            <a:pPr eaLnBrk="1" hangingPunct="1"/>
            <a:endParaRPr lang="en-US" smtClean="0">
              <a:solidFill>
                <a:schemeClr val="tx2"/>
              </a:solidFill>
            </a:endParaRPr>
          </a:p>
          <a:p>
            <a:pPr eaLnBrk="1" hangingPunct="1"/>
            <a:r>
              <a:rPr lang="en-US" smtClean="0">
                <a:solidFill>
                  <a:schemeClr val="tx2"/>
                </a:solidFill>
              </a:rPr>
              <a:t>It would be nice to know what else is true in all those…</a:t>
            </a:r>
          </a:p>
          <a:p>
            <a:pPr eaLnBrk="1" hangingPunct="1"/>
            <a:endParaRPr lang="en-US" smtClean="0">
              <a:solidFill>
                <a:schemeClr val="tx2"/>
              </a:solidFill>
            </a:endParaRPr>
          </a:p>
          <a:p>
            <a:pPr eaLnBrk="1" hangingPunct="1">
              <a:buFontTx/>
              <a:buChar char="•"/>
            </a:pPr>
            <a:endParaRPr lang="en-US" smtClean="0">
              <a:solidFill>
                <a:schemeClr val="folHlink"/>
              </a:solidFill>
            </a:endParaRPr>
          </a:p>
          <a:p>
            <a:pPr eaLnBrk="1" hangingPunct="1">
              <a:buFontTx/>
              <a:buChar char="•"/>
            </a:pPr>
            <a:endParaRPr lang="en-US" smtClean="0">
              <a:solidFill>
                <a:schemeClr val="bg2"/>
              </a:solidFill>
            </a:endParaRPr>
          </a:p>
          <a:p>
            <a:pPr eaLnBrk="1" hangingPunct="1">
              <a:buFontTx/>
              <a:buChar char="•"/>
            </a:pPr>
            <a:endParaRPr lang="en-US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5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60CDD0FD-2778-4D9D-AD2F-7A8712BDEDDD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30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PDCL syntax / semantics / proofs</a:t>
            </a:r>
          </a:p>
        </p:txBody>
      </p:sp>
      <p:sp>
        <p:nvSpPr>
          <p:cNvPr id="3093" name="Rectangle 5"/>
          <p:cNvSpPr>
            <a:spLocks noChangeArrowheads="1"/>
          </p:cNvSpPr>
          <p:nvPr/>
        </p:nvSpPr>
        <p:spPr bwMode="auto">
          <a:xfrm>
            <a:off x="642938" y="1643063"/>
            <a:ext cx="2951162" cy="1943100"/>
          </a:xfrm>
          <a:prstGeom prst="rect">
            <a:avLst/>
          </a:prstGeom>
          <a:noFill/>
          <a:ln w="9525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3074" name="Object 7"/>
          <p:cNvGraphicFramePr>
            <a:graphicFrameLocks noChangeAspect="1"/>
          </p:cNvGraphicFramePr>
          <p:nvPr>
            <p:ph idx="1"/>
          </p:nvPr>
        </p:nvGraphicFramePr>
        <p:xfrm>
          <a:off x="1000125" y="1785938"/>
          <a:ext cx="2087563" cy="1517650"/>
        </p:xfrm>
        <a:graphic>
          <a:graphicData uri="http://schemas.openxmlformats.org/presentationml/2006/ole">
            <p:oleObj spid="_x0000_s3074" name="Equation" r:id="rId4" imgW="1117440" imgH="812520" progId="Equation.3">
              <p:embed/>
            </p:oleObj>
          </a:graphicData>
        </a:graphic>
      </p:graphicFrame>
      <p:sp>
        <p:nvSpPr>
          <p:cNvPr id="3094" name="Text Box 9"/>
          <p:cNvSpPr txBox="1">
            <a:spLocks noChangeArrowheads="1"/>
          </p:cNvSpPr>
          <p:nvPr/>
        </p:nvSpPr>
        <p:spPr bwMode="auto">
          <a:xfrm>
            <a:off x="6000750" y="714375"/>
            <a:ext cx="268605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 Unicode MS" pitchFamily="34" charset="-128"/>
              </a:rPr>
              <a:t>Interpretations?</a:t>
            </a:r>
          </a:p>
        </p:txBody>
      </p:sp>
      <p:graphicFrame>
        <p:nvGraphicFramePr>
          <p:cNvPr id="494697" name="Group 105"/>
          <p:cNvGraphicFramePr>
            <a:graphicFrameLocks noGrp="1"/>
          </p:cNvGraphicFramePr>
          <p:nvPr/>
        </p:nvGraphicFramePr>
        <p:xfrm>
          <a:off x="5292725" y="1268413"/>
          <a:ext cx="3105150" cy="3321368"/>
        </p:xfrm>
        <a:graphic>
          <a:graphicData uri="http://schemas.openxmlformats.org/drawingml/2006/table">
            <a:tbl>
              <a:tblPr/>
              <a:tblGrid>
                <a:gridCol w="936625"/>
                <a:gridCol w="1133475"/>
                <a:gridCol w="1035050"/>
              </a:tblGrid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r</a:t>
                      </a:r>
                      <a:endParaRPr kumimoji="0" lang="en-US" sz="1800" b="0" i="1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q</a:t>
                      </a:r>
                      <a:endParaRPr kumimoji="0" lang="en-US" sz="18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p</a:t>
                      </a:r>
                      <a:endParaRPr kumimoji="0" lang="en-US" sz="18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137" name="Text Box 106"/>
          <p:cNvSpPr txBox="1">
            <a:spLocks noChangeArrowheads="1"/>
          </p:cNvSpPr>
          <p:nvPr/>
        </p:nvSpPr>
        <p:spPr bwMode="auto">
          <a:xfrm>
            <a:off x="1000125" y="3714750"/>
            <a:ext cx="1546225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 Unicode MS" pitchFamily="34" charset="-128"/>
              </a:rPr>
              <a:t>Models?</a:t>
            </a:r>
          </a:p>
        </p:txBody>
      </p:sp>
      <p:sp>
        <p:nvSpPr>
          <p:cNvPr id="3138" name="Text Box 107"/>
          <p:cNvSpPr txBox="1">
            <a:spLocks noChangeArrowheads="1"/>
          </p:cNvSpPr>
          <p:nvPr/>
        </p:nvSpPr>
        <p:spPr bwMode="auto">
          <a:xfrm>
            <a:off x="785813" y="4572000"/>
            <a:ext cx="4422775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 Unicode MS" pitchFamily="34" charset="-128"/>
              </a:rPr>
              <a:t>What is logically entailed ?</a:t>
            </a:r>
          </a:p>
        </p:txBody>
      </p:sp>
      <p:sp>
        <p:nvSpPr>
          <p:cNvPr id="494700" name="Text Box 108"/>
          <p:cNvSpPr txBox="1">
            <a:spLocks noChangeArrowheads="1"/>
          </p:cNvSpPr>
          <p:nvPr/>
        </p:nvSpPr>
        <p:spPr bwMode="auto">
          <a:xfrm>
            <a:off x="611188" y="5445125"/>
            <a:ext cx="11144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 Unicode MS" pitchFamily="34" charset="-128"/>
              </a:rPr>
              <a:t>Prove</a:t>
            </a:r>
          </a:p>
        </p:txBody>
      </p:sp>
      <p:graphicFrame>
        <p:nvGraphicFramePr>
          <p:cNvPr id="494701" name="Object 109"/>
          <p:cNvGraphicFramePr>
            <a:graphicFrameLocks noChangeAspect="1"/>
          </p:cNvGraphicFramePr>
          <p:nvPr/>
        </p:nvGraphicFramePr>
        <p:xfrm>
          <a:off x="2143125" y="5572125"/>
          <a:ext cx="1870075" cy="515938"/>
        </p:xfrm>
        <a:graphic>
          <a:graphicData uri="http://schemas.openxmlformats.org/presentationml/2006/ole">
            <p:oleObj spid="_x0000_s3075" name="Equation" r:id="rId5" imgW="736560" imgH="203040" progId="Equation.3">
              <p:embed/>
            </p:oleObj>
          </a:graphicData>
        </a:graphic>
      </p:graphicFrame>
      <p:sp>
        <p:nvSpPr>
          <p:cNvPr id="3140" name="Text Box 9"/>
          <p:cNvSpPr txBox="1">
            <a:spLocks noChangeArrowheads="1"/>
          </p:cNvSpPr>
          <p:nvPr/>
        </p:nvSpPr>
        <p:spPr bwMode="auto">
          <a:xfrm>
            <a:off x="0" y="785813"/>
            <a:ext cx="4397375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 Unicode MS" pitchFamily="34" charset="-128"/>
              </a:rPr>
              <a:t>Domain can be represented by</a:t>
            </a:r>
          </a:p>
          <a:p>
            <a:r>
              <a:rPr lang="en-US" sz="2400">
                <a:latin typeface="Arial Unicode MS" pitchFamily="34" charset="-128"/>
              </a:rPr>
              <a:t>three propositions: </a:t>
            </a:r>
            <a:r>
              <a:rPr lang="en-US" sz="2400" i="1">
                <a:latin typeface="Arial Unicode MS" pitchFamily="34" charset="-128"/>
              </a:rPr>
              <a:t>p, q, 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470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5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8E97ECF9-A593-4494-B391-12CFF2B0C902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41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PDCL syntax / semantics / proofs</a:t>
            </a:r>
          </a:p>
        </p:txBody>
      </p:sp>
      <p:sp>
        <p:nvSpPr>
          <p:cNvPr id="4113" name="Rectangle 3"/>
          <p:cNvSpPr>
            <a:spLocks noChangeArrowheads="1"/>
          </p:cNvSpPr>
          <p:nvPr/>
        </p:nvSpPr>
        <p:spPr bwMode="auto">
          <a:xfrm>
            <a:off x="611188" y="981075"/>
            <a:ext cx="2951162" cy="1943100"/>
          </a:xfrm>
          <a:prstGeom prst="rect">
            <a:avLst/>
          </a:prstGeom>
          <a:noFill/>
          <a:ln w="9525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>
            <p:ph idx="1"/>
          </p:nvPr>
        </p:nvGraphicFramePr>
        <p:xfrm>
          <a:off x="971550" y="1484313"/>
          <a:ext cx="2087563" cy="854075"/>
        </p:xfrm>
        <a:graphic>
          <a:graphicData uri="http://schemas.openxmlformats.org/presentationml/2006/ole">
            <p:oleObj spid="_x0000_s4098" name="Equation" r:id="rId4" imgW="1117440" imgH="457200" progId="Equation.3">
              <p:embed/>
            </p:oleObj>
          </a:graphicData>
        </a:graphic>
      </p:graphicFrame>
      <p:sp>
        <p:nvSpPr>
          <p:cNvPr id="4114" name="Text Box 5"/>
          <p:cNvSpPr txBox="1">
            <a:spLocks noChangeArrowheads="1"/>
          </p:cNvSpPr>
          <p:nvPr/>
        </p:nvSpPr>
        <p:spPr bwMode="auto">
          <a:xfrm>
            <a:off x="4932363" y="765175"/>
            <a:ext cx="2462212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 Unicode MS" pitchFamily="34" charset="-128"/>
              </a:rPr>
              <a:t>Interpretations</a:t>
            </a:r>
          </a:p>
        </p:txBody>
      </p:sp>
      <p:graphicFrame>
        <p:nvGraphicFramePr>
          <p:cNvPr id="537606" name="Group 6"/>
          <p:cNvGraphicFramePr>
            <a:graphicFrameLocks noGrp="1"/>
          </p:cNvGraphicFramePr>
          <p:nvPr/>
        </p:nvGraphicFramePr>
        <p:xfrm>
          <a:off x="5292725" y="1268413"/>
          <a:ext cx="3105150" cy="3321368"/>
        </p:xfrm>
        <a:graphic>
          <a:graphicData uri="http://schemas.openxmlformats.org/drawingml/2006/table">
            <a:tbl>
              <a:tblPr/>
              <a:tblGrid>
                <a:gridCol w="936625"/>
                <a:gridCol w="1133475"/>
                <a:gridCol w="1035050"/>
              </a:tblGrid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r</a:t>
                      </a:r>
                      <a:endParaRPr kumimoji="0" lang="en-US" sz="18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q</a:t>
                      </a:r>
                      <a:endParaRPr kumimoji="0" lang="en-US" sz="18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p</a:t>
                      </a:r>
                      <a:endParaRPr kumimoji="0" lang="en-US" sz="18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157" name="Text Box 48"/>
          <p:cNvSpPr txBox="1">
            <a:spLocks noChangeArrowheads="1"/>
          </p:cNvSpPr>
          <p:nvPr/>
        </p:nvSpPr>
        <p:spPr bwMode="auto">
          <a:xfrm>
            <a:off x="684213" y="3500438"/>
            <a:ext cx="13335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 Unicode MS" pitchFamily="34" charset="-128"/>
              </a:rPr>
              <a:t>Models</a:t>
            </a:r>
          </a:p>
        </p:txBody>
      </p:sp>
      <p:sp>
        <p:nvSpPr>
          <p:cNvPr id="4158" name="Text Box 49"/>
          <p:cNvSpPr txBox="1">
            <a:spLocks noChangeArrowheads="1"/>
          </p:cNvSpPr>
          <p:nvPr/>
        </p:nvSpPr>
        <p:spPr bwMode="auto">
          <a:xfrm>
            <a:off x="571500" y="4357688"/>
            <a:ext cx="432435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 Unicode MS" pitchFamily="34" charset="-128"/>
              </a:rPr>
              <a:t>What is logically entailed?</a:t>
            </a:r>
          </a:p>
        </p:txBody>
      </p:sp>
      <p:sp>
        <p:nvSpPr>
          <p:cNvPr id="4159" name="Text Box 50"/>
          <p:cNvSpPr txBox="1">
            <a:spLocks noChangeArrowheads="1"/>
          </p:cNvSpPr>
          <p:nvPr/>
        </p:nvSpPr>
        <p:spPr bwMode="auto">
          <a:xfrm>
            <a:off x="611188" y="5445125"/>
            <a:ext cx="12128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 Unicode MS" pitchFamily="34" charset="-128"/>
              </a:rPr>
              <a:t>Prove </a:t>
            </a:r>
          </a:p>
        </p:txBody>
      </p:sp>
      <p:graphicFrame>
        <p:nvGraphicFramePr>
          <p:cNvPr id="4099" name="Object 70"/>
          <p:cNvGraphicFramePr>
            <a:graphicFrameLocks noChangeAspect="1"/>
          </p:cNvGraphicFramePr>
          <p:nvPr/>
        </p:nvGraphicFramePr>
        <p:xfrm>
          <a:off x="1928813" y="5429250"/>
          <a:ext cx="1870075" cy="515938"/>
        </p:xfrm>
        <a:graphic>
          <a:graphicData uri="http://schemas.openxmlformats.org/presentationml/2006/ole">
            <p:oleObj spid="_x0000_s4099" name="Equation" r:id="rId5" imgW="7365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B1D6FEFC-B4D7-4C30-A6B8-4E36FC1D7049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642938"/>
            <a:ext cx="8534400" cy="685800"/>
          </a:xfrm>
        </p:spPr>
        <p:txBody>
          <a:bodyPr/>
          <a:lstStyle/>
          <a:p>
            <a:pPr eaLnBrk="1" hangingPunct="1"/>
            <a:r>
              <a:rPr lang="en-US" smtClean="0"/>
              <a:t>Lecture Overview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714500"/>
            <a:ext cx="8458200" cy="3446463"/>
          </a:xfrm>
        </p:spPr>
        <p:txBody>
          <a:bodyPr/>
          <a:lstStyle/>
          <a:p>
            <a:pPr eaLnBrk="1" hangingPunct="1">
              <a:buFontTx/>
              <a:buChar char="•"/>
              <a:defRPr/>
            </a:pPr>
            <a:r>
              <a:rPr lang="en-US" sz="4000" dirty="0" smtClean="0">
                <a:solidFill>
                  <a:schemeClr val="accent3">
                    <a:lumMod val="65000"/>
                  </a:schemeClr>
                </a:solidFill>
              </a:rPr>
              <a:t>Recap</a:t>
            </a:r>
          </a:p>
          <a:p>
            <a:pPr eaLnBrk="1" hangingPunct="1">
              <a:buFontTx/>
              <a:buChar char="•"/>
              <a:defRPr/>
            </a:pPr>
            <a:r>
              <a:rPr lang="en-US" sz="4000" dirty="0" smtClean="0"/>
              <a:t>Soundness of Bottom-up Proofs</a:t>
            </a:r>
          </a:p>
          <a:p>
            <a:pPr eaLnBrk="1" hangingPunct="1">
              <a:buFontTx/>
              <a:buChar char="•"/>
              <a:defRPr/>
            </a:pPr>
            <a:r>
              <a:rPr lang="en-US" sz="4000" dirty="0" smtClean="0">
                <a:solidFill>
                  <a:schemeClr val="folHlink"/>
                </a:solidFill>
              </a:rPr>
              <a:t>Completeness of Bottom-up Proofs</a:t>
            </a:r>
          </a:p>
          <a:p>
            <a:pPr eaLnBrk="1" hangingPunct="1">
              <a:buFontTx/>
              <a:buChar char="•"/>
              <a:defRPr/>
            </a:pPr>
            <a:endParaRPr lang="en-US" sz="4000" dirty="0" smtClean="0">
              <a:solidFill>
                <a:schemeClr val="folHlink"/>
              </a:solidFill>
            </a:endParaRPr>
          </a:p>
          <a:p>
            <a:pPr eaLnBrk="1" hangingPunct="1">
              <a:buFontTx/>
              <a:buChar char="•"/>
              <a:defRPr/>
            </a:pPr>
            <a:endParaRPr lang="en-US" sz="4000" dirty="0" smtClean="0">
              <a:solidFill>
                <a:schemeClr val="bg2"/>
              </a:solidFill>
            </a:endParaRPr>
          </a:p>
          <a:p>
            <a:pPr eaLnBrk="1" hangingPunct="1">
              <a:buFontTx/>
              <a:buChar char="•"/>
              <a:defRPr/>
            </a:pPr>
            <a:endParaRPr lang="en-US" sz="4000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fld id="{CAB3E456-2EB8-4A5B-B939-12197DB908D4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1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Soundness of bottom-up proof procedure</a:t>
            </a:r>
          </a:p>
        </p:txBody>
      </p:sp>
      <p:sp>
        <p:nvSpPr>
          <p:cNvPr id="51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928688"/>
            <a:ext cx="8029575" cy="1368425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</a:pPr>
            <a:r>
              <a:rPr lang="en-US" b="1" smtClean="0"/>
              <a:t>Generic Soundness of proof procedure</a:t>
            </a:r>
            <a:r>
              <a:rPr lang="en-US" smtClean="0"/>
              <a:t>: </a:t>
            </a:r>
          </a:p>
          <a:p>
            <a:pPr marL="533400" indent="-533400" eaLnBrk="1" hangingPunct="1">
              <a:lnSpc>
                <a:spcPct val="80000"/>
              </a:lnSpc>
            </a:pPr>
            <a:r>
              <a:rPr lang="en-US" b="1" smtClean="0">
                <a:solidFill>
                  <a:schemeClr val="tx2"/>
                </a:solidFill>
              </a:rPr>
              <a:t>If</a:t>
            </a:r>
            <a:r>
              <a:rPr lang="en-US" smtClean="0"/>
              <a:t> G can be proved by the procedure (KB </a:t>
            </a:r>
            <a:r>
              <a:rPr lang="en-US" b="1" smtClean="0">
                <a:ea typeface="Arial Unicode MS" pitchFamily="34" charset="-128"/>
                <a:cs typeface="Arial Unicode MS" pitchFamily="34" charset="-128"/>
              </a:rPr>
              <a:t>⊦</a:t>
            </a:r>
            <a:r>
              <a:rPr lang="en-US" smtClean="0"/>
              <a:t> G) </a:t>
            </a:r>
            <a:r>
              <a:rPr lang="en-US" b="1" smtClean="0"/>
              <a:t>then</a:t>
            </a:r>
            <a:r>
              <a:rPr lang="en-US" smtClean="0"/>
              <a:t> G is logically entailed by the KB (KB </a:t>
            </a:r>
            <a:r>
              <a:rPr lang="en-US" b="1" smtClean="0">
                <a:ea typeface="Arial Unicode MS" pitchFamily="34" charset="-128"/>
                <a:cs typeface="Arial Unicode MS" pitchFamily="34" charset="-128"/>
              </a:rPr>
              <a:t>⊧</a:t>
            </a:r>
            <a:r>
              <a:rPr lang="en-US" smtClean="0"/>
              <a:t> G)</a:t>
            </a:r>
            <a:r>
              <a:rPr lang="en-US" i="1" smtClean="0"/>
              <a:t> </a:t>
            </a:r>
          </a:p>
          <a:p>
            <a:pPr marL="533400" indent="-533400" eaLnBrk="1" hangingPunct="1">
              <a:lnSpc>
                <a:spcPct val="80000"/>
              </a:lnSpc>
            </a:pPr>
            <a:endParaRPr lang="en-US" sz="240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14313" y="2357438"/>
            <a:ext cx="87153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kern="0" dirty="0">
                <a:latin typeface="+mn-lt"/>
              </a:rPr>
              <a:t>For Bottom-Up proof</a:t>
            </a:r>
            <a:endParaRPr lang="en-US" kern="0" dirty="0">
              <a:latin typeface="+mn-lt"/>
            </a:endParaRPr>
          </a:p>
          <a:p>
            <a:pPr marL="533400" indent="-5334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kern="0" dirty="0">
                <a:latin typeface="+mn-lt"/>
              </a:rPr>
              <a:t>if                   </a:t>
            </a:r>
            <a:r>
              <a:rPr lang="en-US" kern="0" dirty="0">
                <a:latin typeface="+mn-lt"/>
              </a:rPr>
              <a:t>at the end of procedure</a:t>
            </a:r>
          </a:p>
          <a:p>
            <a:pPr marL="533400" indent="-5334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latin typeface="+mn-lt"/>
              </a:rPr>
              <a:t>	</a:t>
            </a:r>
            <a:r>
              <a:rPr lang="en-US" b="1" dirty="0">
                <a:latin typeface="+mn-lt"/>
              </a:rPr>
              <a:t>then</a:t>
            </a:r>
            <a:r>
              <a:rPr lang="en-US" dirty="0">
                <a:latin typeface="+mn-lt"/>
              </a:rPr>
              <a:t> G is logically entailed by the KB</a:t>
            </a:r>
            <a:endParaRPr lang="en-US" i="1" kern="0" dirty="0">
              <a:solidFill>
                <a:srgbClr val="CC0099"/>
              </a:solidFill>
              <a:latin typeface="+mn-lt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0" y="4071938"/>
            <a:ext cx="87153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kern="0" dirty="0">
                <a:latin typeface="+mn-lt"/>
              </a:rPr>
              <a:t>So BU is sound, if </a:t>
            </a:r>
            <a:r>
              <a:rPr lang="en-US" kern="0" dirty="0" smtClean="0">
                <a:latin typeface="+mn-lt"/>
              </a:rPr>
              <a:t>all the atoms in……</a:t>
            </a:r>
            <a:endParaRPr lang="en-US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EFD482C-B4DC-4E3B-9154-9C13ACBB6A13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61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Soundness of bottom-up proof procedure</a:t>
            </a:r>
          </a:p>
        </p:txBody>
      </p:sp>
      <p:sp>
        <p:nvSpPr>
          <p:cNvPr id="523268" name="Rectangle 4"/>
          <p:cNvSpPr>
            <a:spLocks noChangeArrowheads="1"/>
          </p:cNvSpPr>
          <p:nvPr/>
        </p:nvSpPr>
        <p:spPr bwMode="auto">
          <a:xfrm>
            <a:off x="0" y="928688"/>
            <a:ext cx="9144000" cy="521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spcBef>
                <a:spcPct val="20000"/>
              </a:spcBef>
              <a:spcAft>
                <a:spcPts val="600"/>
              </a:spcAft>
            </a:pPr>
            <a:r>
              <a:rPr lang="en-US" sz="3200" b="1" dirty="0">
                <a:latin typeface="Arial Unicode MS" pitchFamily="34" charset="-128"/>
              </a:rPr>
              <a:t>Suppose this is not the case</a:t>
            </a:r>
            <a:r>
              <a:rPr lang="en-US" sz="3200" b="1" i="1" dirty="0">
                <a:latin typeface="Arial Unicode MS" pitchFamily="34" charset="-128"/>
              </a:rPr>
              <a:t>.</a:t>
            </a:r>
            <a:endParaRPr lang="en-US" sz="3200" b="1" dirty="0">
              <a:latin typeface="Arial Unicode MS" pitchFamily="34" charset="-128"/>
            </a:endParaRPr>
          </a:p>
          <a:p>
            <a:pPr marL="533400" indent="-533400">
              <a:lnSpc>
                <a:spcPct val="90000"/>
              </a:lnSpc>
              <a:spcBef>
                <a:spcPct val="35000"/>
              </a:spcBef>
              <a:spcAft>
                <a:spcPts val="600"/>
              </a:spcAft>
              <a:buFontTx/>
              <a:buAutoNum type="arabicPeriod"/>
            </a:pPr>
            <a:r>
              <a:rPr lang="en-US" dirty="0">
                <a:latin typeface="Arial Unicode MS" pitchFamily="34" charset="-128"/>
              </a:rPr>
              <a:t>Let </a:t>
            </a:r>
            <a:r>
              <a:rPr lang="en-US" i="1" dirty="0">
                <a:latin typeface="Arial Unicode MS" pitchFamily="34" charset="-128"/>
              </a:rPr>
              <a:t>h</a:t>
            </a:r>
            <a:r>
              <a:rPr lang="en-US" dirty="0">
                <a:latin typeface="Arial Unicode MS" pitchFamily="34" charset="-128"/>
              </a:rPr>
              <a:t> be the first atom added to </a:t>
            </a:r>
            <a:r>
              <a:rPr lang="en-US" i="1" dirty="0">
                <a:latin typeface="Arial Unicode MS" pitchFamily="34" charset="-128"/>
              </a:rPr>
              <a:t>C</a:t>
            </a:r>
            <a:r>
              <a:rPr lang="en-US" dirty="0">
                <a:latin typeface="Arial Unicode MS" pitchFamily="34" charset="-128"/>
              </a:rPr>
              <a:t> that is not entailed by KB (i.e., that's </a:t>
            </a:r>
            <a:r>
              <a:rPr lang="en-US" dirty="0" smtClean="0">
                <a:latin typeface="Arial Unicode MS" pitchFamily="34" charset="-128"/>
              </a:rPr>
              <a:t>                 in </a:t>
            </a:r>
            <a:r>
              <a:rPr lang="en-US" dirty="0">
                <a:latin typeface="Arial Unicode MS" pitchFamily="34" charset="-128"/>
              </a:rPr>
              <a:t>every model of </a:t>
            </a:r>
            <a:r>
              <a:rPr lang="en-US" i="1" dirty="0">
                <a:latin typeface="Arial Unicode MS" pitchFamily="34" charset="-128"/>
              </a:rPr>
              <a:t>KB</a:t>
            </a:r>
            <a:r>
              <a:rPr lang="en-US" dirty="0">
                <a:latin typeface="Arial Unicode MS" pitchFamily="34" charset="-128"/>
              </a:rPr>
              <a:t>)</a:t>
            </a:r>
          </a:p>
          <a:p>
            <a:pPr marL="533400" indent="-533400">
              <a:lnSpc>
                <a:spcPct val="90000"/>
              </a:lnSpc>
              <a:spcBef>
                <a:spcPct val="35000"/>
              </a:spcBef>
              <a:spcAft>
                <a:spcPts val="600"/>
              </a:spcAft>
              <a:buFontTx/>
              <a:buAutoNum type="arabicPeriod"/>
            </a:pPr>
            <a:r>
              <a:rPr lang="en-US" dirty="0">
                <a:latin typeface="Arial Unicode MS" pitchFamily="34" charset="-128"/>
              </a:rPr>
              <a:t>Suppose </a:t>
            </a:r>
            <a:r>
              <a:rPr lang="en-US" i="1" dirty="0">
                <a:latin typeface="Arial Unicode MS" pitchFamily="34" charset="-128"/>
              </a:rPr>
              <a:t>h</a:t>
            </a:r>
            <a:r>
              <a:rPr lang="en-US" dirty="0">
                <a:latin typeface="Arial Unicode MS" pitchFamily="34" charset="-128"/>
              </a:rPr>
              <a:t> isn't true in model </a:t>
            </a:r>
            <a:r>
              <a:rPr lang="en-US" i="1" dirty="0">
                <a:latin typeface="Arial Unicode MS" pitchFamily="34" charset="-128"/>
              </a:rPr>
              <a:t>M</a:t>
            </a:r>
            <a:r>
              <a:rPr lang="en-US" dirty="0">
                <a:latin typeface="Arial Unicode MS" pitchFamily="34" charset="-128"/>
              </a:rPr>
              <a:t> of </a:t>
            </a:r>
            <a:r>
              <a:rPr lang="en-US" i="1" dirty="0">
                <a:latin typeface="Arial Unicode MS" pitchFamily="34" charset="-128"/>
              </a:rPr>
              <a:t>KB</a:t>
            </a:r>
            <a:r>
              <a:rPr lang="en-US" dirty="0">
                <a:latin typeface="Arial Unicode MS" pitchFamily="34" charset="-128"/>
              </a:rPr>
              <a:t>.</a:t>
            </a:r>
          </a:p>
          <a:p>
            <a:pPr marL="533400" indent="-533400">
              <a:lnSpc>
                <a:spcPct val="90000"/>
              </a:lnSpc>
              <a:spcBef>
                <a:spcPct val="35000"/>
              </a:spcBef>
              <a:spcAft>
                <a:spcPts val="600"/>
              </a:spcAft>
              <a:buFontTx/>
              <a:buAutoNum type="arabicPeriod"/>
            </a:pPr>
            <a:r>
              <a:rPr lang="en-US" dirty="0">
                <a:latin typeface="Arial Unicode MS" pitchFamily="34" charset="-128"/>
              </a:rPr>
              <a:t>Since </a:t>
            </a:r>
            <a:r>
              <a:rPr lang="en-US" i="1" dirty="0">
                <a:latin typeface="Arial Unicode MS" pitchFamily="34" charset="-128"/>
              </a:rPr>
              <a:t>h</a:t>
            </a:r>
            <a:r>
              <a:rPr lang="en-US" dirty="0">
                <a:latin typeface="Arial Unicode MS" pitchFamily="34" charset="-128"/>
              </a:rPr>
              <a:t> was added to C, there must be a clause in KB of form:</a:t>
            </a:r>
            <a:endParaRPr lang="en-US" i="1" baseline="-25000" dirty="0">
              <a:latin typeface="Arial Unicode MS" pitchFamily="34" charset="-128"/>
            </a:endParaRPr>
          </a:p>
          <a:p>
            <a:pPr marL="533400" indent="-533400">
              <a:lnSpc>
                <a:spcPct val="90000"/>
              </a:lnSpc>
              <a:spcBef>
                <a:spcPct val="35000"/>
              </a:spcBef>
              <a:spcAft>
                <a:spcPts val="600"/>
              </a:spcAft>
              <a:buFontTx/>
              <a:buAutoNum type="arabicPeriod"/>
            </a:pPr>
            <a:r>
              <a:rPr lang="en-US" dirty="0">
                <a:latin typeface="Arial Unicode MS" pitchFamily="34" charset="-128"/>
              </a:rPr>
              <a:t>Each </a:t>
            </a:r>
            <a:r>
              <a:rPr lang="en-US" i="1" dirty="0">
                <a:latin typeface="Arial Unicode MS" pitchFamily="34" charset="-128"/>
              </a:rPr>
              <a:t>b</a:t>
            </a:r>
            <a:r>
              <a:rPr lang="en-US" i="1" baseline="-25000" dirty="0">
                <a:latin typeface="Arial Unicode MS" pitchFamily="34" charset="-128"/>
              </a:rPr>
              <a:t>i</a:t>
            </a:r>
            <a:r>
              <a:rPr lang="en-US" dirty="0">
                <a:latin typeface="Arial Unicode MS" pitchFamily="34" charset="-128"/>
              </a:rPr>
              <a:t> is true in </a:t>
            </a:r>
            <a:r>
              <a:rPr lang="en-US" i="1" dirty="0">
                <a:latin typeface="Arial Unicode MS" pitchFamily="34" charset="-128"/>
              </a:rPr>
              <a:t>M (because of 1.)</a:t>
            </a:r>
            <a:r>
              <a:rPr lang="en-US" dirty="0">
                <a:latin typeface="Arial Unicode MS" pitchFamily="34" charset="-128"/>
              </a:rPr>
              <a:t>. </a:t>
            </a:r>
            <a:r>
              <a:rPr lang="en-US" i="1" dirty="0">
                <a:latin typeface="Arial Unicode MS" pitchFamily="34" charset="-128"/>
              </a:rPr>
              <a:t>h</a:t>
            </a:r>
            <a:r>
              <a:rPr lang="en-US" dirty="0">
                <a:latin typeface="Arial Unicode MS" pitchFamily="34" charset="-128"/>
              </a:rPr>
              <a:t> is false in </a:t>
            </a:r>
            <a:r>
              <a:rPr lang="en-US" i="1" dirty="0">
                <a:latin typeface="Arial Unicode MS" pitchFamily="34" charset="-128"/>
              </a:rPr>
              <a:t>M.</a:t>
            </a:r>
            <a:r>
              <a:rPr lang="en-US" dirty="0">
                <a:latin typeface="Arial Unicode MS" pitchFamily="34" charset="-128"/>
              </a:rPr>
              <a:t> So……</a:t>
            </a:r>
          </a:p>
          <a:p>
            <a:pPr marL="533400" indent="-533400">
              <a:lnSpc>
                <a:spcPct val="90000"/>
              </a:lnSpc>
              <a:spcBef>
                <a:spcPct val="35000"/>
              </a:spcBef>
              <a:spcAft>
                <a:spcPts val="600"/>
              </a:spcAft>
              <a:buFontTx/>
              <a:buAutoNum type="arabicPeriod"/>
            </a:pPr>
            <a:r>
              <a:rPr lang="en-US" dirty="0">
                <a:latin typeface="Arial Unicode MS" pitchFamily="34" charset="-128"/>
              </a:rPr>
              <a:t>Therefore </a:t>
            </a:r>
          </a:p>
          <a:p>
            <a:pPr marL="533400" indent="-533400">
              <a:lnSpc>
                <a:spcPct val="90000"/>
              </a:lnSpc>
              <a:spcBef>
                <a:spcPct val="35000"/>
              </a:spcBef>
              <a:spcAft>
                <a:spcPts val="600"/>
              </a:spcAft>
              <a:buFontTx/>
              <a:buAutoNum type="arabicPeriod"/>
            </a:pPr>
            <a:r>
              <a:rPr lang="en-US" dirty="0">
                <a:latin typeface="Arial Unicode MS" pitchFamily="34" charset="-128"/>
              </a:rPr>
              <a:t>Contradiction!  thus no such </a:t>
            </a:r>
            <a:r>
              <a:rPr lang="en-US" i="1" dirty="0">
                <a:latin typeface="Arial Unicode MS" pitchFamily="34" charset="-128"/>
              </a:rPr>
              <a:t>h </a:t>
            </a:r>
            <a:r>
              <a:rPr lang="en-US" dirty="0">
                <a:latin typeface="Arial Unicode MS" pitchFamily="34" charset="-128"/>
              </a:rPr>
              <a:t>exists.</a:t>
            </a:r>
            <a:endParaRPr lang="en-US" sz="1600" i="1" dirty="0">
              <a:solidFill>
                <a:srgbClr val="CC0099"/>
              </a:solidFill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6A1C6005-1541-4C7B-8EC7-529E7DD5AA9F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642938"/>
            <a:ext cx="8534400" cy="685800"/>
          </a:xfrm>
        </p:spPr>
        <p:txBody>
          <a:bodyPr/>
          <a:lstStyle/>
          <a:p>
            <a:pPr eaLnBrk="1" hangingPunct="1"/>
            <a:r>
              <a:rPr lang="en-US" smtClean="0"/>
              <a:t>Lecture Overview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714500"/>
            <a:ext cx="8458200" cy="3446463"/>
          </a:xfrm>
        </p:spPr>
        <p:txBody>
          <a:bodyPr/>
          <a:lstStyle/>
          <a:p>
            <a:pPr eaLnBrk="1" hangingPunct="1">
              <a:buFontTx/>
              <a:buChar char="•"/>
              <a:defRPr/>
            </a:pPr>
            <a:r>
              <a:rPr lang="en-US" sz="4000" dirty="0" smtClean="0">
                <a:solidFill>
                  <a:schemeClr val="accent3">
                    <a:lumMod val="65000"/>
                  </a:schemeClr>
                </a:solidFill>
              </a:rPr>
              <a:t>Recap</a:t>
            </a:r>
          </a:p>
          <a:p>
            <a:pPr eaLnBrk="1" hangingPunct="1">
              <a:buFontTx/>
              <a:buChar char="•"/>
              <a:defRPr/>
            </a:pPr>
            <a:r>
              <a:rPr lang="en-US" sz="4000" dirty="0" smtClean="0">
                <a:solidFill>
                  <a:schemeClr val="accent3">
                    <a:lumMod val="65000"/>
                  </a:schemeClr>
                </a:solidFill>
              </a:rPr>
              <a:t>Soundness of Bottom-up Proofs</a:t>
            </a:r>
          </a:p>
          <a:p>
            <a:pPr eaLnBrk="1" hangingPunct="1">
              <a:buFontTx/>
              <a:buChar char="•"/>
              <a:defRPr/>
            </a:pPr>
            <a:r>
              <a:rPr lang="en-US" sz="4000" dirty="0" smtClean="0"/>
              <a:t>Completeness of Bottom-up Proofs</a:t>
            </a:r>
          </a:p>
          <a:p>
            <a:pPr eaLnBrk="1" hangingPunct="1">
              <a:buFontTx/>
              <a:buChar char="•"/>
              <a:defRPr/>
            </a:pPr>
            <a:endParaRPr lang="en-US" sz="4000" dirty="0" smtClean="0">
              <a:solidFill>
                <a:schemeClr val="folHlink"/>
              </a:solidFill>
            </a:endParaRPr>
          </a:p>
          <a:p>
            <a:pPr eaLnBrk="1" hangingPunct="1">
              <a:buFontTx/>
              <a:buChar char="•"/>
              <a:defRPr/>
            </a:pPr>
            <a:endParaRPr lang="en-US" sz="4000" dirty="0" smtClean="0">
              <a:solidFill>
                <a:schemeClr val="bg2"/>
              </a:solidFill>
            </a:endParaRPr>
          </a:p>
          <a:p>
            <a:pPr eaLnBrk="1" hangingPunct="1">
              <a:buFontTx/>
              <a:buChar char="•"/>
              <a:defRPr/>
            </a:pPr>
            <a:endParaRPr lang="en-US" sz="4000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808080"/>
      </a:hlink>
      <a:folHlink>
        <a:srgbClr val="B2B2B2"/>
      </a:folHlink>
    </a:clrScheme>
    <a:fontScheme name="Default Design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8080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26156</TotalTime>
  <Words>1055</Words>
  <Application>Microsoft Office PowerPoint</Application>
  <PresentationFormat>On-screen Show (4:3)</PresentationFormat>
  <Paragraphs>240</Paragraphs>
  <Slides>16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Times New Roman</vt:lpstr>
      <vt:lpstr>Arial</vt:lpstr>
      <vt:lpstr>Arial Unicode MS</vt:lpstr>
      <vt:lpstr>Wingdings</vt:lpstr>
      <vt:lpstr>Comic Sans MS</vt:lpstr>
      <vt:lpstr>Default Design</vt:lpstr>
      <vt:lpstr>Microsoft Equation 3.0</vt:lpstr>
      <vt:lpstr>Slide 1</vt:lpstr>
      <vt:lpstr>Lecture Overview</vt:lpstr>
      <vt:lpstr>(Propositional) Logic: Key ideas</vt:lpstr>
      <vt:lpstr>PDCL syntax / semantics / proofs</vt:lpstr>
      <vt:lpstr>PDCL syntax / semantics / proofs</vt:lpstr>
      <vt:lpstr>Lecture Overview</vt:lpstr>
      <vt:lpstr>Soundness of bottom-up proof procedure</vt:lpstr>
      <vt:lpstr>Soundness of bottom-up proof procedure</vt:lpstr>
      <vt:lpstr>Lecture Overview</vt:lpstr>
      <vt:lpstr>Completeness of Bottom Up</vt:lpstr>
      <vt:lpstr>Let’s work on step 3</vt:lpstr>
      <vt:lpstr>Let’s work on step 3.1</vt:lpstr>
      <vt:lpstr>Let’s work on step 3.2</vt:lpstr>
      <vt:lpstr>Completeness of Bottom Up  (proof summary)</vt:lpstr>
      <vt:lpstr>Learning Goals for today’s class</vt:lpstr>
      <vt:lpstr>Next class</vt:lpstr>
    </vt:vector>
  </TitlesOfParts>
  <Company>UBC Computer Sciences Department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conati</dc:creator>
  <cp:lastModifiedBy>Carenini</cp:lastModifiedBy>
  <cp:revision>496</cp:revision>
  <dcterms:created xsi:type="dcterms:W3CDTF">2000-08-26T02:46:38Z</dcterms:created>
  <dcterms:modified xsi:type="dcterms:W3CDTF">2010-03-06T03:20:17Z</dcterms:modified>
</cp:coreProperties>
</file>