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8" r:id="rId2"/>
    <p:sldId id="364" r:id="rId3"/>
    <p:sldId id="444" r:id="rId4"/>
    <p:sldId id="462" r:id="rId5"/>
    <p:sldId id="445" r:id="rId6"/>
    <p:sldId id="449" r:id="rId7"/>
    <p:sldId id="451" r:id="rId8"/>
    <p:sldId id="435" r:id="rId9"/>
    <p:sldId id="460" r:id="rId10"/>
    <p:sldId id="452" r:id="rId11"/>
    <p:sldId id="436" r:id="rId12"/>
    <p:sldId id="437" r:id="rId13"/>
    <p:sldId id="461" r:id="rId14"/>
    <p:sldId id="438" r:id="rId15"/>
    <p:sldId id="453" r:id="rId16"/>
    <p:sldId id="454" r:id="rId17"/>
    <p:sldId id="463" r:id="rId18"/>
    <p:sldId id="455" r:id="rId19"/>
    <p:sldId id="456" r:id="rId20"/>
    <p:sldId id="458" r:id="rId21"/>
    <p:sldId id="464" r:id="rId22"/>
    <p:sldId id="457" r:id="rId23"/>
    <p:sldId id="465" r:id="rId24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81457" autoAdjust="0"/>
  </p:normalViewPr>
  <p:slideViewPr>
    <p:cSldViewPr>
      <p:cViewPr>
        <p:scale>
          <a:sx n="66" d="100"/>
          <a:sy n="66" d="100"/>
        </p:scale>
        <p:origin x="-1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88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933ECE-4327-43BC-AE43-5619FD4B4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86CC78DB-B16A-4136-9158-A98C3C5CD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0EE441-8E56-40D3-A268-C46B9D31EF9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8C099E-F9E2-494C-8B32-E31584D3A7A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DD518F-F27D-427F-AE79-CF539AF16A2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B77A6F-7EB1-4C45-9AEE-FED49DC293E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is a model of </a:t>
            </a:r>
            <a:r>
              <a:rPr lang="en-US" i="1" smtClean="0"/>
              <a:t>KB</a:t>
            </a:r>
          </a:p>
          <a:p>
            <a:pPr eaLnBrk="1" hangingPunct="1"/>
            <a:r>
              <a:rPr lang="en-US" smtClean="0"/>
              <a:t>   not a model of </a:t>
            </a:r>
            <a:r>
              <a:rPr lang="en-US" i="1" smtClean="0"/>
              <a:t>KB </a:t>
            </a:r>
          </a:p>
          <a:p>
            <a:pPr eaLnBrk="1" hangingPunct="1"/>
            <a:r>
              <a:rPr lang="en-US" smtClean="0"/>
              <a:t>   is a model of </a:t>
            </a:r>
            <a:r>
              <a:rPr lang="en-US" i="1" smtClean="0"/>
              <a:t>KB</a:t>
            </a:r>
          </a:p>
          <a:p>
            <a:pPr eaLnBrk="1" hangingPunct="1"/>
            <a:r>
              <a:rPr lang="en-US" smtClean="0"/>
              <a:t>   is a model of </a:t>
            </a:r>
            <a:r>
              <a:rPr lang="en-US" i="1" smtClean="0"/>
              <a:t>KB</a:t>
            </a:r>
          </a:p>
          <a:p>
            <a:pPr eaLnBrk="1" hangingPunct="1"/>
            <a:r>
              <a:rPr lang="en-US" smtClean="0"/>
              <a:t>   not a model of </a:t>
            </a:r>
            <a:r>
              <a:rPr lang="en-US" i="1" smtClean="0"/>
              <a:t>KB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4B59E-5F17-43CC-AF16-A748E9A9160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DFBE44-7617-41EE-8D92-DD0B3F3E1F1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i="1" smtClean="0"/>
              <a:t>KB </a:t>
            </a:r>
            <a:r>
              <a:rPr lang="en-US" b="1" smtClean="0">
                <a:solidFill>
                  <a:srgbClr val="CC0099"/>
                </a:solidFill>
              </a:rPr>
              <a:t>⊧</a:t>
            </a:r>
            <a:r>
              <a:rPr lang="en-US" i="1" smtClean="0"/>
              <a:t> q, KB </a:t>
            </a:r>
            <a:r>
              <a:rPr lang="en-US" b="1" smtClean="0">
                <a:solidFill>
                  <a:srgbClr val="CC0099"/>
                </a:solidFill>
              </a:rPr>
              <a:t>⊧</a:t>
            </a:r>
            <a:r>
              <a:rPr lang="en-US" i="1" smtClean="0"/>
              <a:t> p, KB </a:t>
            </a:r>
            <a:r>
              <a:rPr lang="en-US" b="1" smtClean="0">
                <a:solidFill>
                  <a:srgbClr val="CC0099"/>
                </a:solidFill>
              </a:rPr>
              <a:t>⊭ </a:t>
            </a:r>
            <a:r>
              <a:rPr lang="en-US" i="1" smtClean="0"/>
              <a:t>s, KB </a:t>
            </a:r>
            <a:r>
              <a:rPr lang="en-US" b="1" smtClean="0">
                <a:solidFill>
                  <a:srgbClr val="CC0099"/>
                </a:solidFill>
              </a:rPr>
              <a:t>⊭</a:t>
            </a:r>
            <a:r>
              <a:rPr lang="en-US" i="1" smtClean="0"/>
              <a:t> r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1E6157-0DC9-4E8A-A40E-07622D7C5406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30533-4493-4DBF-B8D8-FCFC4EC8F24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63FF-65C1-41B4-92CF-AA8BE365C8F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809405-3864-4FEA-92B5-0520C91ECAB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It starts form known facts (facts that have been already established)</a:t>
            </a:r>
          </a:p>
          <a:p>
            <a:pPr eaLnBrk="1" hangingPunct="1"/>
            <a:r>
              <a:rPr lang="en-US" smtClean="0"/>
              <a:t>Contrast this with top-down which starts form the query (what you want to prove) and finds</a:t>
            </a:r>
          </a:p>
          <a:p>
            <a:pPr eaLnBrk="1" hangingPunct="1"/>
            <a:r>
              <a:rPr lang="en-US" smtClean="0"/>
              <a:t>Clauses to support the query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E41922-7090-4FB3-BDBA-2E7DC3697E7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KB a set of definite clauses</a:t>
            </a:r>
          </a:p>
          <a:p>
            <a:pPr eaLnBrk="1" hangingPunct="1"/>
            <a:r>
              <a:rPr lang="en-US" smtClean="0"/>
              <a:t>C is a set of atoms</a:t>
            </a:r>
          </a:p>
          <a:p>
            <a:pPr eaLnBrk="1" hangingPunct="1"/>
            <a:r>
              <a:rPr lang="en-US" smtClean="0"/>
              <a:t>Output : set of atoms that are logical consequences of KB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31144D-2B83-4079-8A24-0923D626A7A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EA2FEE-94B8-45EF-80F5-F875058C41DF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0C96EF-14E9-453B-89F3-9CAFCD1C15C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15ED8E-7D4E-4071-ABA9-33894F67013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0EB0B7-CDC6-4771-8793-70CBEFF4C487}" type="slidenum">
              <a:rPr lang="en-US"/>
              <a:pPr/>
              <a:t>23</a:t>
            </a:fld>
            <a:endParaRPr 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2DD26-33C7-434C-934A-AE6192B5A37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AD6875-27A9-4DD9-A5D3-45B89345AB3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1F135-9B36-463D-95F3-EB8E7069A7E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We'll be looking at problems that could still be represented using CSPs.  Why use propositional logic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Propositional logic is the simplest logic –  illustrates basic ideas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Logic can be extended to </a:t>
            </a:r>
            <a:r>
              <a:rPr lang="en-US" dirty="0" smtClean="0">
                <a:solidFill>
                  <a:srgbClr val="CC0099"/>
                </a:solidFill>
              </a:rPr>
              <a:t>infinitely many “variables”</a:t>
            </a:r>
            <a:r>
              <a:rPr lang="en-US" dirty="0" smtClean="0"/>
              <a:t> (using logical quantification)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90B43E-6DC3-4328-9EBB-53BDE75A9C1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AC5846-CAE5-4FBC-8601-C8928DDD07E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Let’s sai that your domain can be described by 4 propositions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416D0-DC79-4BFD-8929-D7F4FF9751B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282073-D7A1-4292-98FA-9C18393E656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</a:rPr>
              <a:t>May seem bizarre/counterintuitive </a:t>
            </a:r>
            <a:r>
              <a:rPr lang="en-US" b="1" smtClean="0">
                <a:latin typeface="Arial Unicode MS" pitchFamily="34" charset="-128"/>
              </a:rPr>
              <a:t>but</a:t>
            </a:r>
          </a:p>
          <a:p>
            <a:pPr eaLnBrk="1" hangingPunct="1"/>
            <a:r>
              <a:rPr lang="en-US" smtClean="0">
                <a:latin typeface="Arial Unicode MS" pitchFamily="34" charset="-128"/>
              </a:rPr>
              <a:t>Does not make any claim of causation or relevance</a:t>
            </a:r>
          </a:p>
          <a:p>
            <a:pPr eaLnBrk="1" hangingPunct="1"/>
            <a:r>
              <a:rPr lang="en-US" smtClean="0">
                <a:latin typeface="Arial Unicode MS" pitchFamily="34" charset="-128"/>
              </a:rPr>
              <a:t>It is equivalent to state:  </a:t>
            </a:r>
            <a:r>
              <a:rPr lang="en-US" i="1" smtClean="0">
                <a:latin typeface="Arial Unicode MS" pitchFamily="34" charset="-128"/>
              </a:rPr>
              <a:t>”if b is true I am claiming that h must be true, otherwise I am not making any claim”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93C286-D644-4D21-98EC-3C79F4927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0E042B-CE3F-4ED2-95B1-036F40739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BD1366-853F-4FCB-A367-32A0FE50B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3063A7-CB3B-41DE-B97C-B2ED03225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1CD27C8-5566-44FB-9CC4-F45068D1E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0995F6-42E3-45E5-AFA2-8E2B59429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F5BD97-5A09-4A5D-AFA1-30FD3DA1B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5C1B2CA-DE5B-4FDE-8567-40B0D09E1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E7137A-340C-4C90-BC0C-BCE68780D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C3D35A-F884-416B-A176-66DE5A978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82552B-DD60-423E-B709-37C7BAFCF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CBBAD7-F124-4D7E-9F59-C88B7401F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149D039-C266-4AAE-B65A-CBA7C5AB5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D7EE00F-AC44-4007-BCF0-39F00C583C9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179388" y="836613"/>
            <a:ext cx="8763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Propositional Definite Clause Logic: </a:t>
            </a:r>
            <a:r>
              <a:rPr lang="en-US" sz="4400" b="1" dirty="0">
                <a:solidFill>
                  <a:schemeClr val="accent2"/>
                </a:solidFill>
                <a:latin typeface="Arial Unicode MS" pitchFamily="34" charset="-128"/>
              </a:rPr>
              <a:t>Syntax, Semantics and Bottom-up Proofs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20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 smtClean="0">
                <a:latin typeface="Arial Unicode MS" pitchFamily="34" charset="-128"/>
              </a:rPr>
              <a:t>Chpt</a:t>
            </a:r>
            <a:r>
              <a:rPr lang="en-US" b="1" i="1" dirty="0" smtClean="0">
                <a:latin typeface="Arial Unicode MS" pitchFamily="34" charset="-128"/>
              </a:rPr>
              <a:t>   5.1.2 - 5.2.2  )</a:t>
            </a:r>
            <a:endParaRPr lang="en-US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March, 3, 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882B24-1EC6-4777-8798-9A8FF71CA61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2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PDC Semantics: Knowledge Base</a:t>
            </a:r>
          </a:p>
        </p:txBody>
      </p:sp>
      <p:sp>
        <p:nvSpPr>
          <p:cNvPr id="531459" name="Rectangle 3"/>
          <p:cNvSpPr>
            <a:spLocks noChangeArrowheads="1"/>
          </p:cNvSpPr>
          <p:nvPr/>
        </p:nvSpPr>
        <p:spPr bwMode="auto">
          <a:xfrm>
            <a:off x="203200" y="1125538"/>
            <a:ext cx="8785225" cy="10795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</a:t>
            </a:r>
            <a:r>
              <a:rPr lang="en-US" sz="2400" dirty="0">
                <a:latin typeface="Arial Unicode MS" pitchFamily="34" charset="-128"/>
              </a:rPr>
              <a:t>truth values of statements cont’</a:t>
            </a:r>
            <a:r>
              <a:rPr lang="en-US" sz="2400" b="1" dirty="0">
                <a:latin typeface="Arial Unicode MS" pitchFamily="34" charset="-128"/>
              </a:rPr>
              <a:t>): </a:t>
            </a: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knowledge base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KB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 is true in </a:t>
            </a:r>
            <a:r>
              <a:rPr lang="en-US" sz="2400" i="1" dirty="0">
                <a:solidFill>
                  <a:schemeClr val="accent6"/>
                </a:solidFill>
              </a:rPr>
              <a:t>I</a:t>
            </a:r>
            <a:r>
              <a:rPr lang="en-US" sz="2400" dirty="0">
                <a:latin typeface="Arial Unicode MS" pitchFamily="34" charset="-128"/>
              </a:rPr>
              <a:t>  if and only if every clause in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dirty="0">
                <a:latin typeface="Arial Unicode MS" pitchFamily="34" charset="-128"/>
              </a:rPr>
              <a:t> is true in </a:t>
            </a:r>
            <a:r>
              <a:rPr lang="en-US" sz="2400" i="1" dirty="0"/>
              <a:t>I</a:t>
            </a:r>
            <a:r>
              <a:rPr lang="en-US" sz="2400" i="1" dirty="0">
                <a:latin typeface="Arial Unicode MS" pitchFamily="34" charset="-128"/>
              </a:rPr>
              <a:t>.   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9937CC4-6848-489A-BD5E-192FE883FCE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Models</a:t>
            </a:r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179388" y="981075"/>
            <a:ext cx="8785225" cy="122396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Definition (model)</a:t>
            </a:r>
          </a:p>
          <a:p>
            <a:pPr marL="381000" indent="-381000"/>
            <a:r>
              <a:rPr lang="en-US" sz="2400">
                <a:latin typeface="Arial Unicode MS" pitchFamily="34" charset="-128"/>
              </a:rPr>
              <a:t>A </a:t>
            </a:r>
            <a:r>
              <a:rPr lang="en-US" sz="2400">
                <a:solidFill>
                  <a:srgbClr val="CC0099"/>
                </a:solidFill>
                <a:latin typeface="Arial Unicode MS" pitchFamily="34" charset="-128"/>
              </a:rPr>
              <a:t>model</a:t>
            </a:r>
            <a:r>
              <a:rPr lang="en-US" sz="2400">
                <a:latin typeface="Arial Unicode MS" pitchFamily="34" charset="-128"/>
              </a:rPr>
              <a:t> of a set of clauses (a KB) is an interpretation in which all the clauses are </a:t>
            </a:r>
            <a:r>
              <a:rPr lang="en-US" sz="2400" i="1">
                <a:latin typeface="Arial Unicode MS" pitchFamily="34" charset="-128"/>
              </a:rPr>
              <a:t>true</a:t>
            </a:r>
            <a:r>
              <a:rPr lang="en-US" sz="2400">
                <a:latin typeface="Arial Unicode MS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38740AC-1252-4749-A037-BC906F37D558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9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Models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3563938" y="765175"/>
          <a:ext cx="1800225" cy="1441450"/>
        </p:xfrm>
        <a:graphic>
          <a:graphicData uri="http://schemas.openxmlformats.org/presentationml/2006/ole">
            <p:oleObj spid="_x0000_s9218" name="Equation" r:id="rId4" imgW="901440" imgH="711000" progId="Equation.3">
              <p:embed/>
            </p:oleObj>
          </a:graphicData>
        </a:graphic>
      </p:graphicFrame>
      <p:sp>
        <p:nvSpPr>
          <p:cNvPr id="495622" name="Text Box 6"/>
          <p:cNvSpPr txBox="1">
            <a:spLocks noChangeArrowheads="1"/>
          </p:cNvSpPr>
          <p:nvPr/>
        </p:nvSpPr>
        <p:spPr bwMode="auto">
          <a:xfrm>
            <a:off x="5429250" y="2428875"/>
            <a:ext cx="4032250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Which interpretations are models?</a:t>
            </a:r>
          </a:p>
        </p:txBody>
      </p:sp>
      <p:sp>
        <p:nvSpPr>
          <p:cNvPr id="9237" name="Text Box 7"/>
          <p:cNvSpPr txBox="1">
            <a:spLocks noChangeArrowheads="1"/>
          </p:cNvSpPr>
          <p:nvPr/>
        </p:nvSpPr>
        <p:spPr bwMode="auto">
          <a:xfrm>
            <a:off x="179388" y="2765425"/>
            <a:ext cx="87852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95763" name="Group 147"/>
          <p:cNvGraphicFramePr>
            <a:graphicFrameLocks noGrp="1"/>
          </p:cNvGraphicFramePr>
          <p:nvPr>
            <p:ph sz="half" idx="2"/>
          </p:nvPr>
        </p:nvGraphicFramePr>
        <p:xfrm>
          <a:off x="539750" y="1916113"/>
          <a:ext cx="4152900" cy="3149602"/>
        </p:xfrm>
        <a:graphic>
          <a:graphicData uri="http://schemas.openxmlformats.org/drawingml/2006/table">
            <a:tbl>
              <a:tblPr/>
              <a:tblGrid>
                <a:gridCol w="830263"/>
                <a:gridCol w="830262"/>
                <a:gridCol w="831850"/>
                <a:gridCol w="830263"/>
                <a:gridCol w="830262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q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02C7D08-2178-4F7B-9886-F6C259C50333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Logical Consequence</a:t>
            </a:r>
          </a:p>
        </p:txBody>
      </p:sp>
      <p:sp>
        <p:nvSpPr>
          <p:cNvPr id="550916" name="Rectangle 4"/>
          <p:cNvSpPr>
            <a:spLocks noChangeArrowheads="1"/>
          </p:cNvSpPr>
          <p:nvPr/>
        </p:nvSpPr>
        <p:spPr bwMode="auto">
          <a:xfrm>
            <a:off x="358775" y="1484313"/>
            <a:ext cx="8785225" cy="15843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(logical consequence)</a:t>
            </a:r>
          </a:p>
          <a:p>
            <a:pPr marL="381000" indent="-381000">
              <a:defRPr/>
            </a:pPr>
            <a:r>
              <a:rPr lang="en-US" sz="2400" dirty="0">
                <a:latin typeface="Arial Unicode MS" pitchFamily="34" charset="-128"/>
              </a:rPr>
              <a:t>If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dirty="0">
                <a:latin typeface="Arial Unicode MS" pitchFamily="34" charset="-128"/>
              </a:rPr>
              <a:t> is a set of clauses and </a:t>
            </a:r>
            <a:r>
              <a:rPr lang="en-US" sz="2400" i="1" dirty="0">
                <a:latin typeface="Arial Unicode MS" pitchFamily="34" charset="-128"/>
              </a:rPr>
              <a:t>G</a:t>
            </a:r>
            <a:r>
              <a:rPr lang="en-US" sz="2400" dirty="0">
                <a:latin typeface="Arial Unicode MS" pitchFamily="34" charset="-128"/>
              </a:rPr>
              <a:t>  is a conjunction of atoms, </a:t>
            </a:r>
            <a:r>
              <a:rPr lang="en-US" sz="2400" i="1" dirty="0">
                <a:latin typeface="Arial Unicode MS" pitchFamily="34" charset="-128"/>
              </a:rPr>
              <a:t>G </a:t>
            </a:r>
            <a:r>
              <a:rPr lang="en-US" sz="2400" dirty="0">
                <a:latin typeface="Arial Unicode MS" pitchFamily="34" charset="-128"/>
              </a:rPr>
              <a:t> is a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logical consequence </a:t>
            </a:r>
            <a:r>
              <a:rPr lang="en-US" sz="2400" dirty="0">
                <a:latin typeface="Arial Unicode MS" pitchFamily="34" charset="-128"/>
              </a:rPr>
              <a:t>of </a:t>
            </a:r>
            <a:r>
              <a:rPr lang="en-US" sz="2400" i="1" dirty="0">
                <a:latin typeface="Arial Unicode MS" pitchFamily="34" charset="-128"/>
              </a:rPr>
              <a:t>KB</a:t>
            </a:r>
            <a:r>
              <a:rPr lang="en-US" sz="2400" dirty="0">
                <a:latin typeface="Arial Unicode MS" pitchFamily="34" charset="-128"/>
              </a:rPr>
              <a:t>, written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</a:rPr>
              <a:t>G</a:t>
            </a:r>
            <a:r>
              <a:rPr lang="en-US" sz="2400" dirty="0">
                <a:latin typeface="Arial Unicode MS" pitchFamily="34" charset="-128"/>
              </a:rPr>
              <a:t>, if </a:t>
            </a:r>
            <a:r>
              <a:rPr lang="en-US" sz="2400" i="1" dirty="0">
                <a:latin typeface="Arial Unicode MS" pitchFamily="34" charset="-128"/>
              </a:rPr>
              <a:t>G </a:t>
            </a:r>
            <a:r>
              <a:rPr lang="en-US" sz="2400" dirty="0">
                <a:latin typeface="Arial Unicode MS" pitchFamily="34" charset="-128"/>
              </a:rPr>
              <a:t> is </a:t>
            </a:r>
            <a:r>
              <a:rPr lang="en-US" sz="2400" i="1" dirty="0">
                <a:latin typeface="Arial Unicode MS" pitchFamily="34" charset="-128"/>
              </a:rPr>
              <a:t>true </a:t>
            </a:r>
            <a:r>
              <a:rPr lang="en-US" sz="2400" dirty="0">
                <a:latin typeface="Arial Unicode MS" pitchFamily="34" charset="-128"/>
              </a:rPr>
              <a:t> in every model of </a:t>
            </a:r>
            <a:r>
              <a:rPr lang="en-US" sz="2400" i="1" dirty="0">
                <a:latin typeface="Arial Unicode MS" pitchFamily="34" charset="-128"/>
              </a:rPr>
              <a:t>KB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</p:txBody>
      </p:sp>
      <p:sp>
        <p:nvSpPr>
          <p:cNvPr id="550917" name="Text Box 5"/>
          <p:cNvSpPr txBox="1">
            <a:spLocks noChangeArrowheads="1"/>
          </p:cNvSpPr>
          <p:nvPr/>
        </p:nvSpPr>
        <p:spPr bwMode="auto">
          <a:xfrm>
            <a:off x="250825" y="4257675"/>
            <a:ext cx="8713788" cy="1570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   we also say that </a:t>
            </a:r>
            <a:r>
              <a:rPr lang="en-US" sz="2400" i="1" dirty="0">
                <a:latin typeface="Arial Unicode MS" pitchFamily="34" charset="-128"/>
              </a:rPr>
              <a:t>G 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logically follows </a:t>
            </a:r>
            <a:r>
              <a:rPr lang="en-US" sz="2400" dirty="0">
                <a:latin typeface="Arial Unicode MS" pitchFamily="34" charset="-128"/>
              </a:rPr>
              <a:t>from </a:t>
            </a:r>
            <a:r>
              <a:rPr lang="en-US" sz="2400" i="1" dirty="0">
                <a:latin typeface="Arial Unicode MS" pitchFamily="34" charset="-128"/>
              </a:rPr>
              <a:t>KB</a:t>
            </a:r>
            <a:r>
              <a:rPr lang="en-US" sz="2400" dirty="0">
                <a:latin typeface="Arial Unicode MS" pitchFamily="34" charset="-128"/>
              </a:rPr>
              <a:t>, or that </a:t>
            </a:r>
            <a:r>
              <a:rPr lang="en-US" sz="2400" i="1" dirty="0">
                <a:latin typeface="Arial Unicode MS" pitchFamily="34" charset="-128"/>
              </a:rPr>
              <a:t>KB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entails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</a:rPr>
              <a:t>G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  <a:p>
            <a:pPr>
              <a:buFontTx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   In other words,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b="1" dirty="0">
                <a:latin typeface="Arial Unicode MS" pitchFamily="34" charset="-128"/>
              </a:rPr>
              <a:t>⊧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</a:rPr>
              <a:t>G</a:t>
            </a:r>
            <a:r>
              <a:rPr lang="en-US" sz="2400" dirty="0">
                <a:latin typeface="Arial Unicode MS" pitchFamily="34" charset="-128"/>
              </a:rPr>
              <a:t> if there is no interpretation in which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dirty="0">
                <a:latin typeface="Arial Unicode MS" pitchFamily="34" charset="-128"/>
              </a:rPr>
              <a:t> is </a:t>
            </a:r>
            <a:r>
              <a:rPr lang="en-US" sz="2400" i="1" dirty="0">
                <a:latin typeface="Arial Unicode MS" pitchFamily="34" charset="-128"/>
              </a:rPr>
              <a:t>true </a:t>
            </a:r>
            <a:r>
              <a:rPr lang="en-US" sz="2400" dirty="0">
                <a:latin typeface="Arial Unicode MS" pitchFamily="34" charset="-128"/>
              </a:rPr>
              <a:t> and </a:t>
            </a:r>
            <a:r>
              <a:rPr lang="en-US" sz="2400" i="1" dirty="0">
                <a:latin typeface="Arial Unicode MS" pitchFamily="34" charset="-128"/>
              </a:rPr>
              <a:t>G </a:t>
            </a:r>
            <a:r>
              <a:rPr lang="en-US" sz="2400" dirty="0">
                <a:latin typeface="Arial Unicode MS" pitchFamily="34" charset="-128"/>
              </a:rPr>
              <a:t> is </a:t>
            </a:r>
            <a:r>
              <a:rPr lang="en-US" sz="2400" i="1" dirty="0">
                <a:latin typeface="Arial Unicode MS" pitchFamily="34" charset="-128"/>
              </a:rPr>
              <a:t>false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996A76D-60AC-460B-A7FC-F23ECCB5D8B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2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Logical Consequences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6429375" y="1071563"/>
          <a:ext cx="1800225" cy="1441450"/>
        </p:xfrm>
        <a:graphic>
          <a:graphicData uri="http://schemas.openxmlformats.org/presentationml/2006/ole">
            <p:oleObj spid="_x0000_s11266" name="Equation" r:id="rId4" imgW="901440" imgH="711000" progId="Equation.3">
              <p:embed/>
            </p:oleObj>
          </a:graphicData>
        </a:graphic>
      </p:graphicFrame>
      <p:sp>
        <p:nvSpPr>
          <p:cNvPr id="11296" name="Text Box 5"/>
          <p:cNvSpPr txBox="1">
            <a:spLocks noChangeArrowheads="1"/>
          </p:cNvSpPr>
          <p:nvPr/>
        </p:nvSpPr>
        <p:spPr bwMode="auto">
          <a:xfrm>
            <a:off x="179388" y="2765425"/>
            <a:ext cx="87852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98792" name="Group 104"/>
          <p:cNvGraphicFramePr>
            <a:graphicFrameLocks noGrp="1"/>
          </p:cNvGraphicFramePr>
          <p:nvPr>
            <p:ph sz="half" idx="2"/>
          </p:nvPr>
        </p:nvGraphicFramePr>
        <p:xfrm>
          <a:off x="571500" y="857250"/>
          <a:ext cx="4143405" cy="4581029"/>
        </p:xfrm>
        <a:graphic>
          <a:graphicData uri="http://schemas.openxmlformats.org/drawingml/2006/table">
            <a:tbl>
              <a:tblPr/>
              <a:tblGrid>
                <a:gridCol w="828681"/>
                <a:gridCol w="828681"/>
                <a:gridCol w="828681"/>
                <a:gridCol w="828681"/>
                <a:gridCol w="828681"/>
              </a:tblGrid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q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1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8793" name="Text Box 105"/>
          <p:cNvSpPr txBox="1">
            <a:spLocks noChangeArrowheads="1"/>
          </p:cNvSpPr>
          <p:nvPr/>
        </p:nvSpPr>
        <p:spPr bwMode="auto">
          <a:xfrm>
            <a:off x="2786063" y="5357813"/>
            <a:ext cx="5286375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Which of the following is true?</a:t>
            </a:r>
          </a:p>
          <a:p>
            <a:pPr>
              <a:buFontTx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 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b="1" dirty="0">
                <a:latin typeface="Arial Unicode MS" pitchFamily="34" charset="-128"/>
              </a:rPr>
              <a:t>⊧</a:t>
            </a:r>
            <a:r>
              <a:rPr lang="en-US" sz="2400" i="1" dirty="0">
                <a:latin typeface="Arial Unicode MS" pitchFamily="34" charset="-128"/>
              </a:rPr>
              <a:t> q, KB </a:t>
            </a:r>
            <a:r>
              <a:rPr lang="en-US" sz="2400" b="1" dirty="0">
                <a:latin typeface="Arial Unicode MS" pitchFamily="34" charset="-128"/>
              </a:rPr>
              <a:t>⊧</a:t>
            </a:r>
            <a:r>
              <a:rPr lang="en-US" sz="2400" i="1" dirty="0">
                <a:latin typeface="Arial Unicode MS" pitchFamily="34" charset="-128"/>
              </a:rPr>
              <a:t> p, KB </a:t>
            </a:r>
            <a:r>
              <a:rPr lang="en-US" sz="2400" b="1" dirty="0">
                <a:latin typeface="Arial Unicode MS" pitchFamily="34" charset="-128"/>
              </a:rPr>
              <a:t>⊧</a:t>
            </a:r>
            <a:r>
              <a:rPr lang="en-US" sz="2400" i="1" dirty="0">
                <a:latin typeface="Arial Unicode MS" pitchFamily="34" charset="-128"/>
              </a:rPr>
              <a:t> s, KB </a:t>
            </a:r>
            <a:r>
              <a:rPr lang="en-US" sz="2400" b="1" dirty="0">
                <a:latin typeface="Arial Unicode MS" pitchFamily="34" charset="-128"/>
              </a:rPr>
              <a:t>⊧</a:t>
            </a:r>
            <a:r>
              <a:rPr lang="en-US" sz="2400" i="1" dirty="0">
                <a:latin typeface="Arial Unicode MS" pitchFamily="34" charset="-128"/>
              </a:rPr>
              <a:t> r</a:t>
            </a:r>
          </a:p>
          <a:p>
            <a:pPr>
              <a:defRPr/>
            </a:pPr>
            <a:endParaRPr lang="en-US" sz="24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3FCDAFD-29A6-4EF6-B1AF-C82A6E451B6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Recap: Logic intro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folHlink"/>
                </a:solidFill>
              </a:rPr>
              <a:t>Propositional Definite Clause Logic: Semantics</a:t>
            </a:r>
          </a:p>
          <a:p>
            <a:pPr eaLnBrk="1" hangingPunct="1">
              <a:buFontTx/>
              <a:buChar char="•"/>
            </a:pPr>
            <a:r>
              <a:rPr lang="en-US" sz="3600" smtClean="0"/>
              <a:t>PDCL: Bottom-up Proof</a:t>
            </a:r>
          </a:p>
          <a:p>
            <a:pPr eaLnBrk="1" hangingPunct="1">
              <a:buFontTx/>
              <a:buChar char="•"/>
            </a:pP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749C19A-842F-406B-8156-86F2EDA6EE2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230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57150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One simple way to prove that G logically follows from a KB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857375"/>
            <a:ext cx="6672263" cy="1071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Collect  all the models of the KB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Verify that G is true in all those models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43000" y="3214688"/>
            <a:ext cx="578643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i="1" kern="0" dirty="0">
                <a:latin typeface="+mn-lt"/>
              </a:rPr>
              <a:t>Any problem with this approach?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1500" y="4357688"/>
            <a:ext cx="8072438" cy="1500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The goal of proof theory is to find </a:t>
            </a:r>
            <a:r>
              <a:rPr lang="en-US" kern="0" dirty="0">
                <a:solidFill>
                  <a:schemeClr val="accent6"/>
                </a:solidFill>
                <a:latin typeface="+mn-lt"/>
              </a:rPr>
              <a:t>proof procedures </a:t>
            </a:r>
            <a:r>
              <a:rPr lang="en-US" kern="0" dirty="0">
                <a:latin typeface="+mn-lt"/>
              </a:rPr>
              <a:t> that allow us to prove that a logical formula follows form a KB avoiding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3E65FF4-5E21-400B-8BA3-65AEF13EC57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33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Soundness and Completeness</a:t>
            </a:r>
          </a:p>
        </p:txBody>
      </p:sp>
      <p:sp>
        <p:nvSpPr>
          <p:cNvPr id="133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458200" cy="1500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dirty="0" smtClean="0"/>
              <a:t>If I tell you I have a </a:t>
            </a:r>
            <a:r>
              <a:rPr lang="en-US" b="1" dirty="0" smtClean="0"/>
              <a:t>proof procedure for PDCL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dirty="0" smtClean="0"/>
              <a:t>What do I need to show you in order for you to trust my procedure?</a:t>
            </a:r>
          </a:p>
        </p:txBody>
      </p:sp>
      <p:sp>
        <p:nvSpPr>
          <p:cNvPr id="535556" name="Rectangle 4"/>
          <p:cNvSpPr>
            <a:spLocks noChangeArrowheads="1"/>
          </p:cNvSpPr>
          <p:nvPr/>
        </p:nvSpPr>
        <p:spPr bwMode="auto">
          <a:xfrm>
            <a:off x="357188" y="4143375"/>
            <a:ext cx="8389937" cy="93503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(soundness)</a:t>
            </a:r>
          </a:p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A proof procedure is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sound</a:t>
            </a:r>
            <a:r>
              <a:rPr lang="en-US" sz="2400" dirty="0">
                <a:latin typeface="Arial Unicode MS" pitchFamily="34" charset="-128"/>
              </a:rPr>
              <a:t> if </a:t>
            </a:r>
            <a:r>
              <a:rPr lang="en-US" sz="2400" i="1" dirty="0">
                <a:latin typeface="Arial Unicode MS" pitchFamily="34" charset="-128"/>
              </a:rPr>
              <a:t>KB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</a:rPr>
              <a:t>G</a:t>
            </a:r>
            <a:r>
              <a:rPr lang="en-US" sz="2400" dirty="0">
                <a:latin typeface="Arial Unicode MS" pitchFamily="34" charset="-128"/>
              </a:rPr>
              <a:t> implies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sz="2400" i="1" dirty="0">
                <a:latin typeface="Arial Unicode MS" pitchFamily="34" charset="-128"/>
              </a:rPr>
              <a:t> G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</p:txBody>
      </p:sp>
      <p:sp>
        <p:nvSpPr>
          <p:cNvPr id="535557" name="Rectangle 5"/>
          <p:cNvSpPr>
            <a:spLocks noChangeArrowheads="1"/>
          </p:cNvSpPr>
          <p:nvPr/>
        </p:nvSpPr>
        <p:spPr bwMode="auto">
          <a:xfrm>
            <a:off x="357188" y="5357813"/>
            <a:ext cx="8316912" cy="8636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(completeness)</a:t>
            </a:r>
          </a:p>
          <a:p>
            <a:pPr marL="381000" indent="-381000">
              <a:spcBef>
                <a:spcPct val="20000"/>
              </a:spcBef>
              <a:defRPr/>
            </a:pPr>
            <a:r>
              <a:rPr lang="en-US" sz="2400" dirty="0">
                <a:latin typeface="Arial Unicode MS" pitchFamily="34" charset="-128"/>
              </a:rPr>
              <a:t>A proof procedure is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complete</a:t>
            </a:r>
            <a:r>
              <a:rPr lang="en-US" sz="2400" dirty="0">
                <a:latin typeface="Arial Unicode MS" pitchFamily="34" charset="-128"/>
              </a:rPr>
              <a:t> if </a:t>
            </a:r>
            <a:r>
              <a:rPr lang="en-US" sz="2400" i="1" dirty="0">
                <a:latin typeface="Arial Unicode MS" pitchFamily="34" charset="-128"/>
              </a:rPr>
              <a:t>KB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sz="2400" i="1" dirty="0">
                <a:latin typeface="Arial Unicode MS" pitchFamily="34" charset="-128"/>
              </a:rPr>
              <a:t> G</a:t>
            </a:r>
            <a:r>
              <a:rPr lang="en-US" sz="2400" dirty="0">
                <a:latin typeface="Arial Unicode MS" pitchFamily="34" charset="-128"/>
              </a:rPr>
              <a:t> implies </a:t>
            </a:r>
            <a:r>
              <a:rPr lang="en-US" sz="2400" i="1" dirty="0">
                <a:latin typeface="Arial Unicode MS" pitchFamily="34" charset="-128"/>
              </a:rPr>
              <a:t>KB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sz="2400" dirty="0">
                <a:latin typeface="Arial Unicode MS" pitchFamily="34" charset="-128"/>
              </a:rPr>
              <a:t> </a:t>
            </a:r>
            <a:r>
              <a:rPr lang="en-US" sz="2400" i="1" dirty="0">
                <a:latin typeface="Arial Unicode MS" pitchFamily="34" charset="-128"/>
              </a:rPr>
              <a:t>G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57188" y="2500313"/>
            <a:ext cx="8786812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solidFill>
                  <a:schemeClr val="accent6"/>
                </a:solidFill>
                <a:latin typeface="+mn-lt"/>
              </a:rPr>
              <a:t>KB </a:t>
            </a:r>
            <a:r>
              <a:rPr lang="en-US" b="1" kern="0" dirty="0">
                <a:solidFill>
                  <a:schemeClr val="accent6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kern="0" dirty="0">
                <a:solidFill>
                  <a:schemeClr val="accent6"/>
                </a:solidFill>
                <a:latin typeface="+mn-lt"/>
              </a:rPr>
              <a:t> G </a:t>
            </a:r>
            <a:r>
              <a:rPr lang="en-US" kern="0" dirty="0">
                <a:latin typeface="+mn-lt"/>
              </a:rPr>
              <a:t>means </a:t>
            </a:r>
            <a:r>
              <a:rPr lang="en-US" i="1" kern="0" dirty="0" smtClean="0">
                <a:latin typeface="+mn-lt"/>
              </a:rPr>
              <a:t>G</a:t>
            </a:r>
            <a:r>
              <a:rPr lang="en-US" kern="0" dirty="0" smtClean="0">
                <a:latin typeface="+mn-lt"/>
              </a:rPr>
              <a:t> </a:t>
            </a:r>
            <a:r>
              <a:rPr lang="en-US" kern="0" dirty="0">
                <a:latin typeface="+mn-lt"/>
              </a:rPr>
              <a:t>can be derived by my proof procedure from </a:t>
            </a:r>
            <a:r>
              <a:rPr lang="en-US" i="1" kern="0" dirty="0">
                <a:latin typeface="+mn-lt"/>
              </a:rPr>
              <a:t>KB</a:t>
            </a:r>
            <a:r>
              <a:rPr lang="en-US" kern="0" dirty="0">
                <a:latin typeface="+mn-lt"/>
              </a:rPr>
              <a:t>.</a:t>
            </a:r>
            <a:endParaRPr lang="en-US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kern="0" dirty="0">
                <a:latin typeface="+mn-lt"/>
              </a:rPr>
              <a:t>Recall </a:t>
            </a:r>
            <a:r>
              <a:rPr lang="en-US" i="1" kern="0" dirty="0">
                <a:solidFill>
                  <a:schemeClr val="accent6"/>
                </a:solidFill>
                <a:latin typeface="+mn-lt"/>
              </a:rPr>
              <a:t>KB</a:t>
            </a:r>
            <a:r>
              <a:rPr lang="en-US" kern="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en-US" b="1" kern="0" dirty="0">
                <a:solidFill>
                  <a:schemeClr val="accent6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⊧</a:t>
            </a:r>
            <a:r>
              <a:rPr lang="en-US" kern="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en-US" i="1" kern="0" dirty="0">
                <a:solidFill>
                  <a:schemeClr val="accent6"/>
                </a:solidFill>
                <a:latin typeface="+mn-lt"/>
              </a:rPr>
              <a:t>G</a:t>
            </a:r>
            <a:r>
              <a:rPr lang="en-US" kern="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en-US" kern="0" dirty="0">
                <a:latin typeface="+mn-lt"/>
              </a:rPr>
              <a:t>means </a:t>
            </a:r>
            <a:r>
              <a:rPr lang="en-US" i="1" kern="0" dirty="0" smtClean="0">
                <a:latin typeface="+mn-lt"/>
              </a:rPr>
              <a:t>G</a:t>
            </a:r>
            <a:r>
              <a:rPr lang="en-US" kern="0" dirty="0" smtClean="0">
                <a:latin typeface="+mn-lt"/>
              </a:rPr>
              <a:t> </a:t>
            </a:r>
            <a:r>
              <a:rPr lang="en-US" kern="0" dirty="0">
                <a:latin typeface="+mn-lt"/>
              </a:rPr>
              <a:t>is true in all models of </a:t>
            </a:r>
            <a:r>
              <a:rPr lang="en-US" i="1" kern="0" dirty="0">
                <a:latin typeface="+mn-lt"/>
              </a:rPr>
              <a:t>KB</a:t>
            </a:r>
            <a:r>
              <a:rPr lang="en-US" kern="0" dirty="0">
                <a:latin typeface="+mn-lt"/>
              </a:rPr>
              <a:t>.</a:t>
            </a:r>
            <a:endParaRPr lang="en-US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6" grpId="0" animBg="1"/>
      <p:bldP spid="5355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FC354BF-4CA1-4C09-82E1-8BFD8CBB13DC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4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Bottom-up Ground Proof Procedure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One </a:t>
            </a:r>
            <a:r>
              <a:rPr lang="en-US" dirty="0" smtClean="0">
                <a:solidFill>
                  <a:schemeClr val="accent6"/>
                </a:solidFill>
              </a:rPr>
              <a:t>rule of derivation</a:t>
            </a:r>
            <a:r>
              <a:rPr lang="en-US" dirty="0" smtClean="0"/>
              <a:t>, a generalized form of </a:t>
            </a:r>
            <a:r>
              <a:rPr lang="en-US" b="1" i="1" dirty="0" smtClean="0"/>
              <a:t>modus ponens</a:t>
            </a:r>
            <a:r>
              <a:rPr lang="en-US" dirty="0" smtClean="0"/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If “</a:t>
            </a:r>
            <a:r>
              <a:rPr lang="en-US" i="1" dirty="0" smtClean="0"/>
              <a:t>h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i="1" dirty="0" smtClean="0"/>
              <a:t> b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dirty="0" smtClean="0"/>
              <a:t> … </a:t>
            </a:r>
            <a:r>
              <a:rPr lang="en-US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i="1" dirty="0" smtClean="0"/>
              <a:t>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m</a:t>
            </a:r>
            <a:r>
              <a:rPr lang="en-US" dirty="0" smtClean="0"/>
              <a:t>” is a clause in the knowledge base, and each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dirty="0" smtClean="0"/>
              <a:t>  has been derived, then </a:t>
            </a:r>
            <a:r>
              <a:rPr lang="en-US" i="1" dirty="0" smtClean="0"/>
              <a:t>h</a:t>
            </a:r>
            <a:r>
              <a:rPr lang="en-US" dirty="0" smtClean="0"/>
              <a:t> can be derived.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You are </a:t>
            </a:r>
            <a:r>
              <a:rPr lang="en-US" dirty="0" smtClean="0">
                <a:solidFill>
                  <a:schemeClr val="accent6"/>
                </a:solidFill>
              </a:rPr>
              <a:t>forward chaining </a:t>
            </a:r>
            <a:r>
              <a:rPr lang="en-US" dirty="0" smtClean="0"/>
              <a:t>on this clause.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(This rule also covers the case when </a:t>
            </a:r>
            <a:r>
              <a:rPr lang="en-US" i="1" dirty="0" smtClean="0"/>
              <a:t>m=0</a:t>
            </a:r>
            <a:r>
              <a:rPr lang="en-US" dirty="0" smtClean="0"/>
              <a:t>.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B6D29C2-0BF0-477F-82D9-48D53BC91266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Bottom-up proof procedure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n-US" sz="3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i="1" dirty="0" smtClean="0">
                <a:solidFill>
                  <a:schemeClr val="accent6"/>
                </a:solidFill>
              </a:rPr>
              <a:t>KB</a:t>
            </a:r>
            <a:r>
              <a:rPr lang="en-US" sz="3200" dirty="0" smtClean="0">
                <a:solidFill>
                  <a:schemeClr val="accent6"/>
                </a:solidFill>
              </a:rPr>
              <a:t> </a:t>
            </a:r>
            <a:r>
              <a:rPr lang="en-US" sz="3200" b="1" dirty="0" smtClean="0">
                <a:solidFill>
                  <a:schemeClr val="accent6"/>
                </a:solidFill>
                <a:ea typeface="Arial Unicode MS" pitchFamily="34" charset="-128"/>
                <a:cs typeface="Arial Unicode MS" pitchFamily="34" charset="-128"/>
              </a:rPr>
              <a:t>⊦</a:t>
            </a:r>
            <a:r>
              <a:rPr lang="en-US" sz="3200" dirty="0" smtClean="0">
                <a:solidFill>
                  <a:schemeClr val="accent6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 dirty="0" smtClean="0">
                <a:solidFill>
                  <a:schemeClr val="accent6"/>
                </a:solidFill>
              </a:rPr>
              <a:t>G </a:t>
            </a:r>
            <a:r>
              <a:rPr lang="en-US" sz="3200" dirty="0" smtClean="0">
                <a:solidFill>
                  <a:schemeClr val="accent6"/>
                </a:solidFill>
              </a:rPr>
              <a:t> if </a:t>
            </a:r>
            <a:r>
              <a:rPr lang="en-US" sz="3200" i="1" dirty="0" smtClean="0">
                <a:solidFill>
                  <a:schemeClr val="accent6"/>
                </a:solidFill>
              </a:rPr>
              <a:t>G</a:t>
            </a:r>
            <a:r>
              <a:rPr lang="en-US" sz="3200" dirty="0" smtClean="0">
                <a:solidFill>
                  <a:schemeClr val="accent6"/>
                </a:solidFill>
              </a:rPr>
              <a:t> </a:t>
            </a:r>
            <a:r>
              <a:rPr lang="en-US" sz="3200" dirty="0" smtClean="0">
                <a:solidFill>
                  <a:schemeClr val="accent6"/>
                </a:solidFill>
                <a:ea typeface="Arial Unicode MS" pitchFamily="34" charset="-128"/>
                <a:cs typeface="Arial Unicode MS" pitchFamily="34" charset="-128"/>
              </a:rPr>
              <a:t>⊆</a:t>
            </a:r>
            <a:r>
              <a:rPr lang="en-US" sz="3200" dirty="0" smtClean="0">
                <a:solidFill>
                  <a:schemeClr val="accent6"/>
                </a:solidFill>
              </a:rPr>
              <a:t> </a:t>
            </a:r>
            <a:r>
              <a:rPr lang="en-US" sz="3200" i="1" dirty="0" smtClean="0">
                <a:solidFill>
                  <a:schemeClr val="accent6"/>
                </a:solidFill>
              </a:rPr>
              <a:t>C</a:t>
            </a:r>
            <a:r>
              <a:rPr lang="en-US" sz="3200" dirty="0" smtClean="0">
                <a:solidFill>
                  <a:schemeClr val="accent6"/>
                </a:solidFill>
              </a:rPr>
              <a:t> at the end of this procedure: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3200" dirty="0" smtClean="0">
              <a:solidFill>
                <a:srgbClr val="CC0099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i="1" dirty="0" smtClean="0"/>
              <a:t>C </a:t>
            </a:r>
            <a:r>
              <a:rPr lang="en-US" sz="3200" dirty="0" smtClean="0"/>
              <a:t>:={};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b="1" dirty="0" smtClean="0"/>
              <a:t>repeat</a:t>
            </a:r>
            <a:endParaRPr lang="en-US" sz="3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dirty="0" smtClean="0"/>
              <a:t>	</a:t>
            </a:r>
            <a:r>
              <a:rPr lang="en-US" sz="3200" b="1" dirty="0" smtClean="0"/>
              <a:t>select </a:t>
            </a:r>
            <a:r>
              <a:rPr lang="en-US" sz="3200" dirty="0" smtClean="0"/>
              <a:t>clause “</a:t>
            </a:r>
            <a:r>
              <a:rPr lang="en-US" sz="3200" i="1" dirty="0" smtClean="0"/>
              <a:t>h </a:t>
            </a:r>
            <a:r>
              <a:rPr lang="en-US" sz="3200" i="1" dirty="0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dirty="0" smtClean="0"/>
              <a:t> 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 </a:t>
            </a:r>
            <a:r>
              <a:rPr lang="en-US" sz="3200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dirty="0" smtClean="0"/>
              <a:t> … </a:t>
            </a:r>
            <a:r>
              <a:rPr lang="en-US" sz="3200" i="1" dirty="0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m</a:t>
            </a:r>
            <a:r>
              <a:rPr lang="en-US" sz="3200" dirty="0" smtClean="0"/>
              <a:t>” in </a:t>
            </a:r>
            <a:r>
              <a:rPr lang="en-US" sz="3200" i="1" dirty="0" smtClean="0"/>
              <a:t>KB</a:t>
            </a:r>
            <a:r>
              <a:rPr lang="en-US" sz="3200" dirty="0" smtClean="0"/>
              <a:t> such 		      that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 </a:t>
            </a:r>
            <a:r>
              <a:rPr lang="en-US" sz="3200" b="1" dirty="0" smtClean="0"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3200" dirty="0" smtClean="0"/>
              <a:t> </a:t>
            </a:r>
            <a:r>
              <a:rPr lang="en-US" sz="3200" i="1" dirty="0" smtClean="0"/>
              <a:t>C</a:t>
            </a:r>
            <a:r>
              <a:rPr lang="en-US" sz="3200" dirty="0" smtClean="0"/>
              <a:t> for all </a:t>
            </a:r>
            <a:r>
              <a:rPr lang="en-US" sz="3200" i="1" dirty="0" err="1" smtClean="0"/>
              <a:t>i</a:t>
            </a:r>
            <a:r>
              <a:rPr lang="en-US" sz="3200" dirty="0" smtClean="0"/>
              <a:t>, and </a:t>
            </a:r>
            <a:r>
              <a:rPr lang="en-US" sz="3200" i="1" dirty="0" smtClean="0"/>
              <a:t>h </a:t>
            </a:r>
            <a:r>
              <a:rPr lang="en-US" sz="3200" b="1" dirty="0" smtClean="0"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n-US" sz="3200" dirty="0" smtClean="0"/>
              <a:t> </a:t>
            </a:r>
            <a:r>
              <a:rPr lang="en-US" sz="3200" i="1" dirty="0" smtClean="0"/>
              <a:t>C</a:t>
            </a:r>
            <a:r>
              <a:rPr lang="en-US" sz="3200" dirty="0" smtClean="0"/>
              <a:t>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dirty="0" smtClean="0"/>
              <a:t>	</a:t>
            </a:r>
            <a:r>
              <a:rPr lang="en-US" sz="3200" i="1" dirty="0" smtClean="0"/>
              <a:t>C</a:t>
            </a:r>
            <a:r>
              <a:rPr lang="en-US" sz="3200" dirty="0" smtClean="0"/>
              <a:t> := </a:t>
            </a:r>
            <a:r>
              <a:rPr lang="en-US" sz="3200" i="1" dirty="0" smtClean="0"/>
              <a:t>C </a:t>
            </a:r>
            <a:r>
              <a:rPr lang="en-US" sz="3200" i="1" dirty="0" smtClean="0"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US" sz="3200" dirty="0" smtClean="0"/>
              <a:t> </a:t>
            </a:r>
            <a:r>
              <a:rPr lang="en-US" sz="3200" i="1" dirty="0" smtClean="0"/>
              <a:t>{ h }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200" b="1" dirty="0" smtClean="0"/>
              <a:t>until</a:t>
            </a:r>
            <a:r>
              <a:rPr lang="en-US" sz="3200" dirty="0" smtClean="0"/>
              <a:t> no more clauses can be selected.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32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E20919E-5408-4EE9-822A-2B57640E021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458200" cy="3960812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dirty="0" smtClean="0"/>
              <a:t>Recap: Logic intro</a:t>
            </a:r>
          </a:p>
          <a:p>
            <a:pPr eaLnBrk="1" hangingPunct="1">
              <a:buFontTx/>
              <a:buChar char="•"/>
            </a:pPr>
            <a:r>
              <a:rPr lang="en-US" sz="3600" dirty="0" smtClean="0"/>
              <a:t>Propositional Definite Clause Logic: Semantics</a:t>
            </a:r>
          </a:p>
          <a:p>
            <a:pPr eaLnBrk="1" hangingPunct="1">
              <a:buFontTx/>
              <a:buChar char="•"/>
            </a:pPr>
            <a:r>
              <a:rPr lang="en-US" sz="3600" dirty="0" smtClean="0"/>
              <a:t>PDCL: Bottom-up Proof</a:t>
            </a:r>
          </a:p>
          <a:p>
            <a:pPr eaLnBrk="1" hangingPunct="1">
              <a:buFontTx/>
              <a:buChar char="•"/>
            </a:pPr>
            <a:endParaRPr lang="en-US" sz="3600" dirty="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8DF470A-8FBF-4CB5-8608-9726FACC85A8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6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Bottom-up proof procedure: Example</a:t>
            </a:r>
          </a:p>
        </p:txBody>
      </p:sp>
      <p:sp>
        <p:nvSpPr>
          <p:cNvPr id="164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458200" cy="38655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i="1" smtClean="0"/>
              <a:t>z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smtClean="0"/>
              <a:t> f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e</a:t>
            </a:r>
          </a:p>
          <a:p>
            <a:pPr eaLnBrk="1" hangingPunct="1"/>
            <a:r>
              <a:rPr lang="en-US" sz="3200" i="1" smtClean="0"/>
              <a:t>q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smtClean="0"/>
              <a:t> f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g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z</a:t>
            </a:r>
          </a:p>
          <a:p>
            <a:pPr eaLnBrk="1" hangingPunct="1"/>
            <a:r>
              <a:rPr lang="en-US" sz="3200" i="1" smtClean="0"/>
              <a:t>e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3200" i="1" smtClean="0"/>
              <a:t> a </a:t>
            </a:r>
            <a:r>
              <a:rPr lang="en-US" sz="3200" i="1" smtClean="0"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3200" i="1" smtClean="0"/>
              <a:t> b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a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b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r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i="1" smtClean="0"/>
              <a:t>f</a:t>
            </a:r>
          </a:p>
          <a:p>
            <a:pPr eaLnBrk="1" hangingPunct="1">
              <a:lnSpc>
                <a:spcPct val="80000"/>
              </a:lnSpc>
            </a:pPr>
            <a:endParaRPr lang="en-US" sz="1800" i="1" smtClean="0"/>
          </a:p>
        </p:txBody>
      </p:sp>
      <p:sp>
        <p:nvSpPr>
          <p:cNvPr id="16416" name="Rectangle 4"/>
          <p:cNvSpPr>
            <a:spLocks noChangeArrowheads="1"/>
          </p:cNvSpPr>
          <p:nvPr/>
        </p:nvSpPr>
        <p:spPr bwMode="auto">
          <a:xfrm>
            <a:off x="2700338" y="5157788"/>
            <a:ext cx="28797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 i="1">
                <a:latin typeface="Arial Unicode MS" pitchFamily="34" charset="-128"/>
              </a:rPr>
              <a:t>r?  q? z?</a:t>
            </a:r>
          </a:p>
          <a:p>
            <a:pPr marL="342900" indent="-342900">
              <a:spcBef>
                <a:spcPct val="20000"/>
              </a:spcBef>
            </a:pPr>
            <a:endParaRPr lang="en-US" sz="1800" i="1">
              <a:latin typeface="Arial Unicode MS" pitchFamily="34" charset="-128"/>
            </a:endParaRPr>
          </a:p>
        </p:txBody>
      </p:sp>
      <p:sp>
        <p:nvSpPr>
          <p:cNvPr id="543749" name="Rectangle 5"/>
          <p:cNvSpPr>
            <a:spLocks noChangeArrowheads="1"/>
          </p:cNvSpPr>
          <p:nvPr/>
        </p:nvSpPr>
        <p:spPr bwMode="auto">
          <a:xfrm>
            <a:off x="2500313" y="2349500"/>
            <a:ext cx="6643687" cy="27860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i="1">
                <a:latin typeface="Arial Unicode MS" pitchFamily="34" charset="-128"/>
              </a:rPr>
              <a:t>C </a:t>
            </a:r>
            <a:r>
              <a:rPr lang="en-US" sz="2400">
                <a:latin typeface="Arial Unicode MS" pitchFamily="34" charset="-128"/>
              </a:rPr>
              <a:t>:={};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repeat</a:t>
            </a: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	</a:t>
            </a:r>
            <a:r>
              <a:rPr lang="en-US" sz="2400" b="1">
                <a:latin typeface="Arial Unicode MS" pitchFamily="34" charset="-128"/>
              </a:rPr>
              <a:t>select </a:t>
            </a:r>
            <a:r>
              <a:rPr lang="en-US" sz="2400">
                <a:latin typeface="Arial Unicode MS" pitchFamily="34" charset="-128"/>
              </a:rPr>
              <a:t>clause “</a:t>
            </a:r>
            <a:r>
              <a:rPr lang="en-US" sz="2400" i="1">
                <a:latin typeface="Arial Unicode MS" pitchFamily="34" charset="-128"/>
              </a:rPr>
              <a:t>h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1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…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i="1">
                <a:latin typeface="Arial Unicode MS" pitchFamily="34" charset="-128"/>
              </a:rPr>
              <a:t> b</a:t>
            </a:r>
            <a:r>
              <a:rPr lang="en-US" sz="2400" i="1" baseline="-25000">
                <a:latin typeface="Arial Unicode MS" pitchFamily="34" charset="-128"/>
              </a:rPr>
              <a:t>m</a:t>
            </a:r>
            <a:r>
              <a:rPr lang="en-US" sz="2400">
                <a:latin typeface="Arial Unicode MS" pitchFamily="34" charset="-128"/>
              </a:rPr>
              <a:t>” in </a:t>
            </a:r>
            <a:r>
              <a:rPr lang="en-US" sz="2400" i="1">
                <a:latin typeface="Arial Unicode MS" pitchFamily="34" charset="-128"/>
              </a:rPr>
              <a:t>KB</a:t>
            </a:r>
            <a:r>
              <a:rPr lang="en-US" sz="2400">
                <a:latin typeface="Arial Unicode MS" pitchFamily="34" charset="-128"/>
              </a:rPr>
              <a:t> such 		      that </a:t>
            </a:r>
            <a:r>
              <a:rPr lang="en-US" sz="2400" i="1">
                <a:latin typeface="Arial Unicode MS" pitchFamily="34" charset="-128"/>
              </a:rPr>
              <a:t>b</a:t>
            </a:r>
            <a:r>
              <a:rPr lang="en-US" sz="2400" i="1" baseline="-25000">
                <a:latin typeface="Arial Unicode MS" pitchFamily="34" charset="-128"/>
              </a:rPr>
              <a:t>i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∈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for all </a:t>
            </a:r>
            <a:r>
              <a:rPr lang="en-US" sz="2400" i="1">
                <a:latin typeface="Arial Unicode MS" pitchFamily="34" charset="-128"/>
              </a:rPr>
              <a:t>i</a:t>
            </a:r>
            <a:r>
              <a:rPr lang="en-US" sz="2400">
                <a:latin typeface="Arial Unicode MS" pitchFamily="34" charset="-128"/>
              </a:rPr>
              <a:t>, and </a:t>
            </a:r>
            <a:r>
              <a:rPr lang="en-US" sz="2400" i="1">
                <a:latin typeface="Arial Unicode MS" pitchFamily="34" charset="-128"/>
              </a:rPr>
              <a:t>h </a:t>
            </a:r>
            <a:r>
              <a:rPr lang="en-US" sz="2400" b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∉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	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:= </a:t>
            </a:r>
            <a:r>
              <a:rPr lang="en-US" sz="2400" i="1">
                <a:latin typeface="Arial Unicode MS" pitchFamily="34" charset="-128"/>
              </a:rPr>
              <a:t>C </a:t>
            </a:r>
            <a:r>
              <a:rPr lang="en-US" sz="2400" i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n-US" sz="2400" i="1">
                <a:latin typeface="Arial Unicode MS" pitchFamily="34" charset="-128"/>
              </a:rPr>
              <a:t>{ h }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until</a:t>
            </a:r>
            <a:r>
              <a:rPr lang="en-US" sz="2400">
                <a:latin typeface="Arial Unicode MS" pitchFamily="34" charset="-128"/>
              </a:rPr>
              <a:t> no more clauses can be selected.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14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DE580B5-FAFB-44FF-AE72-D86392CDEC43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74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7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r>
              <a:rPr lang="en-US" sz="3200" smtClean="0"/>
              <a:t>Verify whether an </a:t>
            </a:r>
            <a:r>
              <a:rPr lang="en-US" sz="3200" b="1" smtClean="0"/>
              <a:t>interpretation</a:t>
            </a:r>
            <a:r>
              <a:rPr lang="en-US" sz="3200" smtClean="0"/>
              <a:t> is a </a:t>
            </a:r>
            <a:r>
              <a:rPr lang="en-US" sz="3200" b="1" smtClean="0"/>
              <a:t>model</a:t>
            </a:r>
            <a:r>
              <a:rPr lang="en-US" sz="3200" smtClean="0"/>
              <a:t> of a PDCL KB.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Verify when a conjunction of atoms is a </a:t>
            </a:r>
            <a:r>
              <a:rPr lang="en-US" sz="3200" b="1" smtClean="0"/>
              <a:t>logical consequence </a:t>
            </a:r>
            <a:r>
              <a:rPr lang="en-US" sz="3200" smtClean="0"/>
              <a:t>of a knowledge base.  </a:t>
            </a:r>
          </a:p>
          <a:p>
            <a:pPr eaLnBrk="1" hangingPunct="1">
              <a:buFontTx/>
              <a:buChar char="•"/>
            </a:pPr>
            <a:r>
              <a:rPr lang="en-US" sz="3200" smtClean="0"/>
              <a:t>Define/read/write/trace/debug the </a:t>
            </a:r>
            <a:r>
              <a:rPr lang="en-US" sz="3200" b="1" smtClean="0"/>
              <a:t>bottom-up proof procedure</a:t>
            </a:r>
            <a:r>
              <a:rPr lang="en-US" sz="32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AD2BB3F-7B32-4CD3-B5A0-4A5157FBDB21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  <a:endParaRPr lang="en-US" i="1" baseline="30000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395288" y="1125538"/>
            <a:ext cx="8497887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Arial Unicode MS" pitchFamily="34" charset="-128"/>
              </a:rPr>
              <a:t>(still section 5.2)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Soundness and Completeness  of Bottom-up Proof Procedure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Using PDC Logic to model the electrical domain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 Unicode MS" pitchFamily="34" charset="-128"/>
              </a:rPr>
              <a:t>Reasoning in the electrical domain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CPSC 322, Lecture </a:t>
            </a:r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7985087-466B-4C23-A45F-7CA79764C61A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94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Study for midterm (Wed March </a:t>
            </a:r>
            <a:r>
              <a:rPr lang="en-US" dirty="0" smtClean="0"/>
              <a:t>10 )</a:t>
            </a:r>
            <a:endParaRPr lang="en-US" i="1" baseline="30000" dirty="0" smtClean="0"/>
          </a:p>
        </p:txBody>
      </p:sp>
      <p:sp>
        <p:nvSpPr>
          <p:cNvPr id="194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42918"/>
            <a:ext cx="9144000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9473" name="Rectangle 4"/>
          <p:cNvSpPr>
            <a:spLocks noChangeArrowheads="1"/>
          </p:cNvSpPr>
          <p:nvPr/>
        </p:nvSpPr>
        <p:spPr bwMode="auto">
          <a:xfrm>
            <a:off x="0" y="857232"/>
            <a:ext cx="914400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3000"/>
              </a:spcAft>
            </a:pP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Midterm</a:t>
            </a:r>
            <a:r>
              <a:rPr lang="en-US" sz="2400" dirty="0">
                <a:latin typeface="Arial Unicode MS" pitchFamily="34" charset="-128"/>
              </a:rPr>
              <a:t>: </a:t>
            </a:r>
            <a:r>
              <a:rPr lang="en-US" sz="2400" dirty="0" smtClean="0">
                <a:latin typeface="Arial Unicode MS" pitchFamily="34" charset="-128"/>
              </a:rPr>
              <a:t>~6 </a:t>
            </a:r>
            <a:r>
              <a:rPr lang="en-US" sz="2400" dirty="0">
                <a:latin typeface="Arial Unicode MS" pitchFamily="34" charset="-128"/>
              </a:rPr>
              <a:t>short </a:t>
            </a:r>
            <a:r>
              <a:rPr lang="en-US" sz="2400" dirty="0" smtClean="0">
                <a:latin typeface="Arial Unicode MS" pitchFamily="34" charset="-128"/>
              </a:rPr>
              <a:t>questions </a:t>
            </a:r>
            <a:r>
              <a:rPr lang="en-US" sz="2000" dirty="0" smtClean="0">
                <a:latin typeface="Arial Unicode MS" pitchFamily="34" charset="-128"/>
              </a:rPr>
              <a:t>(</a:t>
            </a:r>
            <a:r>
              <a:rPr lang="en-US" sz="2000" i="1" dirty="0" smtClean="0">
                <a:latin typeface="Arial Unicode MS" pitchFamily="34" charset="-128"/>
              </a:rPr>
              <a:t>10pts each</a:t>
            </a:r>
            <a:r>
              <a:rPr lang="en-US" sz="2000" dirty="0" smtClean="0">
                <a:latin typeface="Arial Unicode MS" pitchFamily="34" charset="-128"/>
              </a:rPr>
              <a:t>) </a:t>
            </a:r>
            <a:r>
              <a:rPr lang="en-US" sz="2400" dirty="0">
                <a:latin typeface="Arial Unicode MS" pitchFamily="34" charset="-128"/>
              </a:rPr>
              <a:t>+ 2 </a:t>
            </a:r>
            <a:r>
              <a:rPr lang="en-US" sz="2400" dirty="0" smtClean="0">
                <a:latin typeface="Arial Unicode MS" pitchFamily="34" charset="-128"/>
              </a:rPr>
              <a:t>problems </a:t>
            </a:r>
            <a:r>
              <a:rPr lang="en-US" sz="2000" dirty="0" smtClean="0">
                <a:latin typeface="Arial Unicode MS" pitchFamily="34" charset="-128"/>
              </a:rPr>
              <a:t>(</a:t>
            </a:r>
            <a:r>
              <a:rPr lang="en-US" sz="2000" i="1" dirty="0" smtClean="0">
                <a:latin typeface="Arial Unicode MS" pitchFamily="34" charset="-128"/>
              </a:rPr>
              <a:t>20pts each)</a:t>
            </a:r>
            <a:endParaRPr lang="en-US" sz="2400" i="1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Study: textbook and </a:t>
            </a:r>
            <a:r>
              <a:rPr lang="en-US" sz="2400" b="1" dirty="0">
                <a:latin typeface="Arial Unicode MS" pitchFamily="34" charset="-128"/>
              </a:rPr>
              <a:t>inked</a:t>
            </a:r>
            <a:r>
              <a:rPr lang="en-US" sz="2400" dirty="0">
                <a:latin typeface="Arial Unicode MS" pitchFamily="34" charset="-128"/>
              </a:rPr>
              <a:t> slides</a:t>
            </a: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Work on </a:t>
            </a:r>
            <a:r>
              <a:rPr lang="en-US" sz="2400" b="1" dirty="0">
                <a:latin typeface="Arial Unicode MS" pitchFamily="34" charset="-128"/>
              </a:rPr>
              <a:t>all </a:t>
            </a:r>
            <a:r>
              <a:rPr lang="en-US" sz="2400" dirty="0">
                <a:latin typeface="Arial Unicode MS" pitchFamily="34" charset="-128"/>
              </a:rPr>
              <a:t>practice </a:t>
            </a:r>
            <a:r>
              <a:rPr lang="en-US" sz="2400" dirty="0" smtClean="0">
                <a:latin typeface="Arial Unicode MS" pitchFamily="34" charset="-128"/>
              </a:rPr>
              <a:t>exercises and </a:t>
            </a:r>
            <a:r>
              <a:rPr lang="en-US" sz="2400" b="1" dirty="0" smtClean="0">
                <a:latin typeface="Arial Unicode MS" pitchFamily="34" charset="-128"/>
              </a:rPr>
              <a:t>revise assignments</a:t>
            </a:r>
            <a:r>
              <a:rPr lang="en-US" sz="2400" dirty="0" smtClean="0">
                <a:latin typeface="Arial Unicode MS" pitchFamily="34" charset="-128"/>
              </a:rPr>
              <a:t>!</a:t>
            </a: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</a:rPr>
              <a:t>While you revise the</a:t>
            </a:r>
            <a:r>
              <a:rPr lang="en-US" sz="2400" b="1" dirty="0">
                <a:latin typeface="Arial Unicode MS" pitchFamily="34" charset="-128"/>
              </a:rPr>
              <a:t> learning goals</a:t>
            </a:r>
            <a:r>
              <a:rPr lang="en-US" sz="2400" dirty="0">
                <a:latin typeface="Arial Unicode MS" pitchFamily="34" charset="-128"/>
              </a:rPr>
              <a:t>, work on </a:t>
            </a:r>
            <a:r>
              <a:rPr lang="en-US" sz="2400" b="1" dirty="0">
                <a:latin typeface="Arial Unicode MS" pitchFamily="34" charset="-128"/>
              </a:rPr>
              <a:t>review questions </a:t>
            </a:r>
            <a:r>
              <a:rPr lang="en-US" sz="2400" b="1" dirty="0" smtClean="0">
                <a:latin typeface="Arial Unicode MS" pitchFamily="34" charset="-128"/>
              </a:rPr>
              <a:t> (</a:t>
            </a:r>
            <a:r>
              <a:rPr lang="en-US" sz="2400" b="1" dirty="0" smtClean="0">
                <a:solidFill>
                  <a:schemeClr val="accent6"/>
                </a:solidFill>
                <a:latin typeface="Arial Unicode MS" pitchFamily="34" charset="-128"/>
              </a:rPr>
              <a:t>posted)</a:t>
            </a:r>
            <a:r>
              <a:rPr lang="en-US" sz="2400" b="1" dirty="0" smtClean="0">
                <a:latin typeface="Arial Unicode MS" pitchFamily="34" charset="-128"/>
              </a:rPr>
              <a:t> </a:t>
            </a:r>
            <a:r>
              <a:rPr lang="en-US" sz="2400" dirty="0" smtClean="0">
                <a:latin typeface="Arial Unicode MS" pitchFamily="34" charset="-128"/>
              </a:rPr>
              <a:t>I </a:t>
            </a:r>
            <a:r>
              <a:rPr lang="en-US" sz="2400" dirty="0">
                <a:latin typeface="Arial Unicode MS" pitchFamily="34" charset="-128"/>
              </a:rPr>
              <a:t>may even reuse some verbatim 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</a:t>
            </a:r>
          </a:p>
          <a:p>
            <a:pPr marL="342900" indent="-342900">
              <a:spcBef>
                <a:spcPct val="20000"/>
              </a:spcBef>
              <a:spcAft>
                <a:spcPts val="3000"/>
              </a:spcAft>
              <a:buFontTx/>
              <a:buChar char="•"/>
            </a:pPr>
            <a:r>
              <a:rPr lang="en-US" sz="2400" dirty="0">
                <a:latin typeface="Arial Unicode MS" pitchFamily="34" charset="-128"/>
                <a:sym typeface="Wingdings" pitchFamily="2" charset="2"/>
              </a:rPr>
              <a:t>Will post a </a:t>
            </a:r>
            <a:r>
              <a:rPr lang="en-US" sz="2400" b="1" dirty="0">
                <a:latin typeface="Arial Unicode MS" pitchFamily="34" charset="-128"/>
                <a:sym typeface="Wingdings" pitchFamily="2" charset="2"/>
              </a:rPr>
              <a:t>couple of problems 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from previous offering </a:t>
            </a:r>
            <a:r>
              <a:rPr lang="en-US" sz="2000" dirty="0">
                <a:latin typeface="Arial Unicode MS" pitchFamily="34" charset="-128"/>
                <a:sym typeface="Wingdings" pitchFamily="2" charset="2"/>
              </a:rPr>
              <a:t>(maybe slightly more difficult /inappropriate for you because they were not informed by the learning goals)</a:t>
            </a:r>
            <a:r>
              <a:rPr lang="en-US" sz="2400" dirty="0">
                <a:latin typeface="Arial Unicode MS" pitchFamily="34" charset="-128"/>
                <a:sym typeface="Wingdings" pitchFamily="2" charset="2"/>
              </a:rPr>
              <a:t> … but I’ll give you the solutions </a:t>
            </a:r>
            <a:endParaRPr lang="en-US" sz="2000" dirty="0">
              <a:latin typeface="Arial Unicode MS" pitchFamily="34" charset="-128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ECE20AF-393C-44DA-95B0-4BCE6A50940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Logics as a R&amp;R system</a:t>
            </a:r>
          </a:p>
        </p:txBody>
      </p:sp>
      <p:sp>
        <p:nvSpPr>
          <p:cNvPr id="515078" name="Rectangle 6"/>
          <p:cNvSpPr>
            <a:spLocks noChangeArrowheads="1"/>
          </p:cNvSpPr>
          <p:nvPr/>
        </p:nvSpPr>
        <p:spPr bwMode="auto">
          <a:xfrm>
            <a:off x="285750" y="1500188"/>
            <a:ext cx="84296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b="1">
                <a:latin typeface="Arial Unicode MS" pitchFamily="34" charset="-128"/>
              </a:rPr>
              <a:t>formalize a domain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b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b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b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b="1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b="1">
                <a:latin typeface="Arial Unicode MS" pitchFamily="34" charset="-128"/>
              </a:rPr>
              <a:t>reason about it</a:t>
            </a:r>
            <a:r>
              <a:rPr lang="en-US">
                <a:latin typeface="Arial Unicode MS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F2EF055-8645-4393-A931-5058AFCAE23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11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Logics in AI: Similar slide to the one for planning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25" y="2071688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Logics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4625" y="2071688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First-Order Logics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313" y="92868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Propositional Definite Clause  Logics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86188" y="928688"/>
            <a:ext cx="285750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Semantics and Proof Theory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14938" y="2000250"/>
            <a:ext cx="3143250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Satisfiability</a:t>
            </a:r>
            <a:r>
              <a:rPr lang="en-US" sz="2000" dirty="0">
                <a:latin typeface="+mj-lt"/>
              </a:rPr>
              <a:t> Testing (SAT)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0063" y="3071813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Description  Logics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28938" y="4286250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Cognitive Architectures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57500" y="5143500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Video Games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86500" y="3071813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Hardware Verification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00750" y="378618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 Configuration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7188" y="4214813"/>
            <a:ext cx="185737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 err="1">
                <a:latin typeface="+mj-lt"/>
              </a:rPr>
              <a:t>Ontologies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5813" y="5072063"/>
            <a:ext cx="1857375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Semantic Web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0063" y="6000750"/>
            <a:ext cx="1857375" cy="708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Information Extraction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43188" y="5715000"/>
            <a:ext cx="2071687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Summarization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71813" y="321468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Production Systems</a:t>
            </a:r>
          </a:p>
        </p:txBody>
      </p:sp>
      <p:cxnSp>
        <p:nvCxnSpPr>
          <p:cNvPr id="2132" name="Straight Arrow Connector 24"/>
          <p:cNvCxnSpPr>
            <a:cxnSpLocks noChangeShapeType="1"/>
            <a:stCxn id="11" idx="2"/>
          </p:cNvCxnSpPr>
          <p:nvPr/>
        </p:nvCxnSpPr>
        <p:spPr bwMode="auto">
          <a:xfrm rot="16200000" flipH="1">
            <a:off x="1639888" y="1639888"/>
            <a:ext cx="92075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133" name="Straight Arrow Connector 27"/>
          <p:cNvCxnSpPr>
            <a:cxnSpLocks noChangeShapeType="1"/>
          </p:cNvCxnSpPr>
          <p:nvPr/>
        </p:nvCxnSpPr>
        <p:spPr bwMode="auto">
          <a:xfrm rot="10800000" flipV="1">
            <a:off x="5843588" y="2000250"/>
            <a:ext cx="585787" cy="557213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2134" name="Straight Arrow Connector 30"/>
          <p:cNvCxnSpPr>
            <a:cxnSpLocks noChangeShapeType="1"/>
            <a:stCxn id="11" idx="2"/>
            <a:endCxn id="8" idx="0"/>
          </p:cNvCxnSpPr>
          <p:nvPr/>
        </p:nvCxnSpPr>
        <p:spPr bwMode="auto">
          <a:xfrm rot="5400000">
            <a:off x="1282700" y="1711326"/>
            <a:ext cx="4349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5" name="Straight Arrow Connector 32"/>
          <p:cNvCxnSpPr>
            <a:cxnSpLocks noChangeShapeType="1"/>
            <a:endCxn id="10" idx="1"/>
          </p:cNvCxnSpPr>
          <p:nvPr/>
        </p:nvCxnSpPr>
        <p:spPr bwMode="auto">
          <a:xfrm>
            <a:off x="2357438" y="2357438"/>
            <a:ext cx="357187" cy="68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6" name="Straight Arrow Connector 36"/>
          <p:cNvCxnSpPr>
            <a:cxnSpLocks noChangeShapeType="1"/>
            <a:stCxn id="10" idx="2"/>
            <a:endCxn id="23" idx="0"/>
          </p:cNvCxnSpPr>
          <p:nvPr/>
        </p:nvCxnSpPr>
        <p:spPr bwMode="auto">
          <a:xfrm rot="16200000" flipH="1">
            <a:off x="3854450" y="2568576"/>
            <a:ext cx="434975" cy="857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7" name="Straight Arrow Connector 39"/>
          <p:cNvCxnSpPr>
            <a:cxnSpLocks noChangeShapeType="1"/>
            <a:endCxn id="14" idx="0"/>
          </p:cNvCxnSpPr>
          <p:nvPr/>
        </p:nvCxnSpPr>
        <p:spPr bwMode="auto">
          <a:xfrm rot="10800000" flipV="1">
            <a:off x="1428750" y="2786063"/>
            <a:ext cx="1857375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8" name="Straight Arrow Connector 41"/>
          <p:cNvCxnSpPr>
            <a:cxnSpLocks noChangeShapeType="1"/>
            <a:endCxn id="19" idx="0"/>
          </p:cNvCxnSpPr>
          <p:nvPr/>
        </p:nvCxnSpPr>
        <p:spPr bwMode="auto">
          <a:xfrm rot="5400000">
            <a:off x="1107281" y="39647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39" name="Straight Arrow Connector 43"/>
          <p:cNvCxnSpPr>
            <a:cxnSpLocks noChangeShapeType="1"/>
          </p:cNvCxnSpPr>
          <p:nvPr/>
        </p:nvCxnSpPr>
        <p:spPr bwMode="auto">
          <a:xfrm rot="5400000">
            <a:off x="1250156" y="482203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0" name="Straight Arrow Connector 44"/>
          <p:cNvCxnSpPr>
            <a:cxnSpLocks noChangeShapeType="1"/>
          </p:cNvCxnSpPr>
          <p:nvPr/>
        </p:nvCxnSpPr>
        <p:spPr bwMode="auto">
          <a:xfrm rot="5400000">
            <a:off x="1393031" y="5679282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1" name="Straight Arrow Connector 45"/>
          <p:cNvCxnSpPr>
            <a:cxnSpLocks noChangeShapeType="1"/>
          </p:cNvCxnSpPr>
          <p:nvPr/>
        </p:nvCxnSpPr>
        <p:spPr bwMode="auto">
          <a:xfrm>
            <a:off x="1857375" y="5500688"/>
            <a:ext cx="1214438" cy="2143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2" name="Straight Arrow Connector 47"/>
          <p:cNvCxnSpPr>
            <a:cxnSpLocks noChangeShapeType="1"/>
          </p:cNvCxnSpPr>
          <p:nvPr/>
        </p:nvCxnSpPr>
        <p:spPr bwMode="auto">
          <a:xfrm rot="5400000">
            <a:off x="3786188" y="3857625"/>
            <a:ext cx="714375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3" name="Straight Arrow Connector 49"/>
          <p:cNvCxnSpPr>
            <a:cxnSpLocks noChangeShapeType="1"/>
          </p:cNvCxnSpPr>
          <p:nvPr/>
        </p:nvCxnSpPr>
        <p:spPr bwMode="auto">
          <a:xfrm rot="5400000">
            <a:off x="3964782" y="4822031"/>
            <a:ext cx="500062" cy="1428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TextBox 51"/>
          <p:cNvSpPr txBox="1"/>
          <p:nvPr/>
        </p:nvSpPr>
        <p:spPr>
          <a:xfrm>
            <a:off x="4929188" y="5786438"/>
            <a:ext cx="2857500" cy="4000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dirty="0">
                <a:latin typeface="+mj-lt"/>
              </a:rPr>
              <a:t>Tutoring Systems</a:t>
            </a:r>
          </a:p>
        </p:txBody>
      </p:sp>
      <p:cxnSp>
        <p:nvCxnSpPr>
          <p:cNvPr id="2145" name="Straight Arrow Connector 53"/>
          <p:cNvCxnSpPr>
            <a:cxnSpLocks noChangeShapeType="1"/>
          </p:cNvCxnSpPr>
          <p:nvPr/>
        </p:nvCxnSpPr>
        <p:spPr bwMode="auto">
          <a:xfrm>
            <a:off x="5000625" y="4643438"/>
            <a:ext cx="1643063" cy="12144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6" name="Straight Arrow Connector 55"/>
          <p:cNvCxnSpPr>
            <a:cxnSpLocks noChangeShapeType="1"/>
          </p:cNvCxnSpPr>
          <p:nvPr/>
        </p:nvCxnSpPr>
        <p:spPr bwMode="auto">
          <a:xfrm rot="5400000">
            <a:off x="7393781" y="2893219"/>
            <a:ext cx="428625" cy="714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7" name="Straight Arrow Connector 56"/>
          <p:cNvCxnSpPr>
            <a:cxnSpLocks noChangeShapeType="1"/>
            <a:endCxn id="13" idx="0"/>
          </p:cNvCxnSpPr>
          <p:nvPr/>
        </p:nvCxnSpPr>
        <p:spPr bwMode="auto">
          <a:xfrm>
            <a:off x="4714875" y="1643063"/>
            <a:ext cx="2071688" cy="357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8" name="Straight Arrow Connector 59"/>
          <p:cNvCxnSpPr>
            <a:cxnSpLocks noChangeShapeType="1"/>
          </p:cNvCxnSpPr>
          <p:nvPr/>
        </p:nvCxnSpPr>
        <p:spPr bwMode="auto">
          <a:xfrm rot="5400000">
            <a:off x="5643562" y="3214688"/>
            <a:ext cx="1001713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49" name="Straight Arrow Connector 61"/>
          <p:cNvCxnSpPr>
            <a:cxnSpLocks noChangeShapeType="1"/>
            <a:endCxn id="12" idx="1"/>
          </p:cNvCxnSpPr>
          <p:nvPr/>
        </p:nvCxnSpPr>
        <p:spPr bwMode="auto">
          <a:xfrm>
            <a:off x="3071813" y="1214438"/>
            <a:ext cx="714375" cy="68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0" name="Straight Arrow Connector 64"/>
          <p:cNvCxnSpPr>
            <a:cxnSpLocks noChangeShapeType="1"/>
          </p:cNvCxnSpPr>
          <p:nvPr/>
        </p:nvCxnSpPr>
        <p:spPr bwMode="auto">
          <a:xfrm>
            <a:off x="3286125" y="128587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  <p:cxnSp>
        <p:nvCxnSpPr>
          <p:cNvPr id="2151" name="Straight Arrow Connector 66"/>
          <p:cNvCxnSpPr>
            <a:cxnSpLocks noChangeShapeType="1"/>
          </p:cNvCxnSpPr>
          <p:nvPr/>
        </p:nvCxnSpPr>
        <p:spPr bwMode="auto">
          <a:xfrm>
            <a:off x="3429000" y="1214438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34BECC1-5B38-457B-A97B-DDCD604F0419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50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Propositional (Definite Clauses) Logic: Syntax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57313"/>
            <a:ext cx="9144000" cy="2786062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smtClean="0"/>
              <a:t>We start from a restricted form of  Prop. Logic: </a:t>
            </a:r>
          </a:p>
          <a:p>
            <a:pPr eaLnBrk="1" hangingPunct="1">
              <a:lnSpc>
                <a:spcPct val="95000"/>
              </a:lnSpc>
            </a:pPr>
            <a:endParaRPr lang="en-US" smtClean="0"/>
          </a:p>
          <a:p>
            <a:pPr eaLnBrk="1" hangingPunct="1">
              <a:lnSpc>
                <a:spcPct val="95000"/>
              </a:lnSpc>
            </a:pPr>
            <a:r>
              <a:rPr lang="en-US" sz="2400" smtClean="0"/>
              <a:t>Only two kinds of statements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that a proposition is true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that a proposition is true if one or more other propositions are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55D8AFC-617C-42E2-A209-31A42421041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endParaRPr lang="en-US" sz="4000" b="1" smtClean="0"/>
          </a:p>
          <a:p>
            <a:pPr eaLnBrk="1" hangingPunct="1">
              <a:buFontTx/>
              <a:buChar char="•"/>
            </a:pPr>
            <a:r>
              <a:rPr lang="en-US" sz="4000" smtClean="0">
                <a:solidFill>
                  <a:schemeClr val="folHlink"/>
                </a:solidFill>
              </a:rPr>
              <a:t>Recap: Logic intro</a:t>
            </a:r>
          </a:p>
          <a:p>
            <a:pPr eaLnBrk="1" hangingPunct="1">
              <a:buFontTx/>
              <a:buChar char="•"/>
            </a:pPr>
            <a:r>
              <a:rPr lang="en-US" sz="3600" smtClean="0"/>
              <a:t>Propositional Definite Clause Logic: Semantics</a:t>
            </a:r>
          </a:p>
          <a:p>
            <a:pPr eaLnBrk="1" hangingPunct="1">
              <a:buFontTx/>
              <a:buChar char="•"/>
            </a:pPr>
            <a:r>
              <a:rPr lang="en-US" sz="3600" smtClean="0">
                <a:solidFill>
                  <a:schemeClr val="folHlink"/>
                </a:solidFill>
              </a:rPr>
              <a:t>PDCL: Bottom-up Proof</a:t>
            </a:r>
          </a:p>
          <a:p>
            <a:pPr eaLnBrk="1" hangingPunct="1">
              <a:buFontTx/>
              <a:buChar char="•"/>
            </a:pPr>
            <a:endParaRPr lang="en-US" sz="36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DC82D23-780C-4F61-9032-5D1DD5572DD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Propositional Definite Clauses Semantics: Interpretation</a:t>
            </a:r>
          </a:p>
        </p:txBody>
      </p:sp>
      <p:sp>
        <p:nvSpPr>
          <p:cNvPr id="529411" name="Rectangle 3"/>
          <p:cNvSpPr>
            <a:spLocks noChangeArrowheads="1"/>
          </p:cNvSpPr>
          <p:nvPr/>
        </p:nvSpPr>
        <p:spPr bwMode="auto">
          <a:xfrm>
            <a:off x="214313" y="2428875"/>
            <a:ext cx="8785225" cy="8636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(interpretation)</a:t>
            </a:r>
          </a:p>
          <a:p>
            <a:pPr marL="381000" indent="-381000">
              <a:defRPr/>
            </a:pPr>
            <a:r>
              <a:rPr lang="en-US" sz="2400" dirty="0">
                <a:latin typeface="Arial Unicode MS" pitchFamily="34" charset="-128"/>
              </a:rPr>
              <a:t>An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interpretation </a:t>
            </a:r>
            <a:r>
              <a:rPr lang="en-US" sz="2400" i="1" dirty="0"/>
              <a:t>I</a:t>
            </a:r>
            <a:r>
              <a:rPr lang="en-US" sz="2400" i="1" dirty="0"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 assigns a truth value to each atom.</a:t>
            </a:r>
          </a:p>
        </p:txBody>
      </p:sp>
      <p:sp>
        <p:nvSpPr>
          <p:cNvPr id="4133" name="Text Box 5"/>
          <p:cNvSpPr txBox="1">
            <a:spLocks noChangeArrowheads="1"/>
          </p:cNvSpPr>
          <p:nvPr/>
        </p:nvSpPr>
        <p:spPr bwMode="auto">
          <a:xfrm>
            <a:off x="73025" y="1143000"/>
            <a:ext cx="87852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 Unicode MS" pitchFamily="34" charset="-128"/>
              </a:rPr>
              <a:t>Semantics allows you to relate the symbols in the logic to the domain you're trying to model</a:t>
            </a:r>
            <a:r>
              <a:rPr lang="en-US" sz="2400" dirty="0" smtClean="0">
                <a:latin typeface="Arial Unicode MS" pitchFamily="34" charset="-128"/>
              </a:rPr>
              <a:t>. An </a:t>
            </a:r>
            <a:r>
              <a:rPr lang="en-US" sz="2400" b="1" dirty="0" smtClean="0">
                <a:latin typeface="Arial Unicode MS" pitchFamily="34" charset="-128"/>
              </a:rPr>
              <a:t>atom</a:t>
            </a:r>
            <a:r>
              <a:rPr lang="en-US" sz="2400" dirty="0" smtClean="0">
                <a:latin typeface="Arial Unicode MS" pitchFamily="34" charset="-128"/>
              </a:rPr>
              <a:t> can be…..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4134" name="Text Box 5"/>
          <p:cNvSpPr txBox="1">
            <a:spLocks noChangeArrowheads="1"/>
          </p:cNvSpPr>
          <p:nvPr/>
        </p:nvSpPr>
        <p:spPr bwMode="auto">
          <a:xfrm>
            <a:off x="0" y="3714750"/>
            <a:ext cx="878522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 Unicode MS" pitchFamily="34" charset="-128"/>
              </a:rPr>
              <a:t>If your domain can be represented by four atoms (propositions):</a:t>
            </a:r>
          </a:p>
        </p:txBody>
      </p:sp>
      <p:sp>
        <p:nvSpPr>
          <p:cNvPr id="4135" name="Text Box 5"/>
          <p:cNvSpPr txBox="1">
            <a:spLocks noChangeArrowheads="1"/>
          </p:cNvSpPr>
          <p:nvPr/>
        </p:nvSpPr>
        <p:spPr bwMode="auto">
          <a:xfrm>
            <a:off x="0" y="5643563"/>
            <a:ext cx="8785225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 Unicode MS" pitchFamily="34" charset="-128"/>
              </a:rPr>
              <a:t>So an interpretation is just a…………………………..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35DBFF2-59FE-4C58-9976-D3AF16733A9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133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PDC Semantics: Body</a:t>
            </a:r>
          </a:p>
        </p:txBody>
      </p:sp>
      <p:sp>
        <p:nvSpPr>
          <p:cNvPr id="493574" name="Rectangle 6"/>
          <p:cNvSpPr>
            <a:spLocks noChangeArrowheads="1"/>
          </p:cNvSpPr>
          <p:nvPr/>
        </p:nvSpPr>
        <p:spPr bwMode="auto">
          <a:xfrm>
            <a:off x="214313" y="1571625"/>
            <a:ext cx="8785225" cy="1296988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</a:t>
            </a:r>
            <a:r>
              <a:rPr lang="en-US" sz="2400" dirty="0">
                <a:latin typeface="Arial Unicode MS" pitchFamily="34" charset="-128"/>
              </a:rPr>
              <a:t>truth values of statements</a:t>
            </a:r>
            <a:r>
              <a:rPr lang="en-US" sz="2400" b="1" dirty="0">
                <a:latin typeface="Arial Unicode MS" pitchFamily="34" charset="-128"/>
              </a:rPr>
              <a:t>): </a:t>
            </a: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body </a:t>
            </a:r>
            <a:r>
              <a:rPr lang="en-US" sz="2400" b="1" i="1" dirty="0">
                <a:solidFill>
                  <a:schemeClr val="accent6"/>
                </a:solidFill>
                <a:latin typeface="Arial Unicode MS" pitchFamily="34" charset="-128"/>
              </a:rPr>
              <a:t>b</a:t>
            </a:r>
            <a:r>
              <a:rPr lang="en-US" sz="2400" b="1" i="1" baseline="-25000" dirty="0">
                <a:solidFill>
                  <a:schemeClr val="accent6"/>
                </a:solidFill>
                <a:latin typeface="Arial Unicode MS" pitchFamily="34" charset="-128"/>
              </a:rPr>
              <a:t>1</a:t>
            </a:r>
            <a:r>
              <a:rPr lang="en-US" sz="2400" b="1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∧</a:t>
            </a:r>
            <a:r>
              <a:rPr lang="en-US" sz="2400" b="1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b="1" i="1" dirty="0">
                <a:solidFill>
                  <a:schemeClr val="accent6"/>
                </a:solidFill>
                <a:latin typeface="Arial Unicode MS" pitchFamily="34" charset="-128"/>
              </a:rPr>
              <a:t>b</a:t>
            </a:r>
            <a:r>
              <a:rPr lang="en-US" sz="2400" b="1" i="1" baseline="-25000" dirty="0">
                <a:solidFill>
                  <a:schemeClr val="accent6"/>
                </a:solidFill>
                <a:latin typeface="Arial Unicode MS" pitchFamily="34" charset="-128"/>
              </a:rPr>
              <a:t>2</a:t>
            </a:r>
            <a:r>
              <a:rPr lang="en-US" sz="2400" b="1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is true in </a:t>
            </a:r>
            <a:r>
              <a:rPr lang="en-US" sz="2400" i="1" dirty="0">
                <a:solidFill>
                  <a:schemeClr val="accent6"/>
                </a:solidFill>
              </a:rPr>
              <a:t>I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if and only if </a:t>
            </a:r>
            <a:r>
              <a:rPr lang="en-US" sz="2400" i="1" dirty="0">
                <a:latin typeface="Arial Unicode MS" pitchFamily="34" charset="-128"/>
              </a:rPr>
              <a:t>b</a:t>
            </a:r>
            <a:r>
              <a:rPr lang="en-US" sz="2400" i="1" baseline="-25000" dirty="0">
                <a:latin typeface="Arial Unicode MS" pitchFamily="34" charset="-128"/>
              </a:rPr>
              <a:t>1</a:t>
            </a:r>
            <a:r>
              <a:rPr lang="en-US" sz="2400" dirty="0">
                <a:latin typeface="Arial Unicode MS" pitchFamily="34" charset="-128"/>
              </a:rPr>
              <a:t> is true in </a:t>
            </a:r>
            <a:r>
              <a:rPr lang="en-US" sz="2400" i="1" dirty="0"/>
              <a:t>I</a:t>
            </a:r>
            <a:r>
              <a:rPr lang="en-US" sz="2400" dirty="0">
                <a:latin typeface="Arial Unicode MS" pitchFamily="34" charset="-128"/>
              </a:rPr>
              <a:t> and </a:t>
            </a:r>
            <a:r>
              <a:rPr lang="en-US" sz="2400" i="1" dirty="0">
                <a:latin typeface="Arial Unicode MS" pitchFamily="34" charset="-128"/>
              </a:rPr>
              <a:t>b</a:t>
            </a:r>
            <a:r>
              <a:rPr lang="en-US" sz="2400" i="1" baseline="-25000" dirty="0">
                <a:latin typeface="Arial Unicode MS" pitchFamily="34" charset="-128"/>
              </a:rPr>
              <a:t>2</a:t>
            </a:r>
            <a:r>
              <a:rPr lang="en-US" sz="2400" dirty="0">
                <a:latin typeface="Arial Unicode MS" pitchFamily="34" charset="-128"/>
              </a:rPr>
              <a:t> is true in </a:t>
            </a:r>
            <a:r>
              <a:rPr lang="en-US" sz="2400" i="1" dirty="0"/>
              <a:t>I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</p:txBody>
      </p:sp>
      <p:sp>
        <p:nvSpPr>
          <p:cNvPr id="5135" name="Text Box 9"/>
          <p:cNvSpPr txBox="1">
            <a:spLocks noChangeArrowheads="1"/>
          </p:cNvSpPr>
          <p:nvPr/>
        </p:nvSpPr>
        <p:spPr bwMode="auto">
          <a:xfrm>
            <a:off x="358775" y="714375"/>
            <a:ext cx="87852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 Unicode MS" pitchFamily="34" charset="-128"/>
              </a:rPr>
              <a:t>We can use the </a:t>
            </a:r>
            <a:r>
              <a:rPr lang="en-US" sz="2400" b="1" dirty="0">
                <a:latin typeface="Arial Unicode MS" pitchFamily="34" charset="-128"/>
              </a:rPr>
              <a:t>interpretation</a:t>
            </a:r>
            <a:r>
              <a:rPr lang="en-US" sz="2400" dirty="0">
                <a:latin typeface="Arial Unicode MS" pitchFamily="34" charset="-128"/>
              </a:rPr>
              <a:t> to determine the truth value of </a:t>
            </a:r>
            <a:r>
              <a:rPr lang="en-US" sz="2400" b="1" dirty="0">
                <a:latin typeface="Arial Unicode MS" pitchFamily="34" charset="-128"/>
              </a:rPr>
              <a:t>clauses</a:t>
            </a:r>
            <a:r>
              <a:rPr lang="en-US" sz="2400" dirty="0">
                <a:latin typeface="Arial Unicode MS" pitchFamily="34" charset="-128"/>
              </a:rPr>
              <a:t> and </a:t>
            </a:r>
            <a:r>
              <a:rPr lang="en-US" sz="2400" b="1" dirty="0">
                <a:latin typeface="Arial Unicode MS" pitchFamily="34" charset="-128"/>
              </a:rPr>
              <a:t>knowledge bases</a:t>
            </a:r>
            <a:r>
              <a:rPr lang="en-US" sz="2400" dirty="0">
                <a:latin typeface="Arial Unicode MS" pitchFamily="34" charset="-128"/>
              </a:rPr>
              <a:t>:</a:t>
            </a:r>
          </a:p>
        </p:txBody>
      </p:sp>
      <p:graphicFrame>
        <p:nvGraphicFramePr>
          <p:cNvPr id="8" name="Group 147"/>
          <p:cNvGraphicFramePr>
            <a:graphicFrameLocks noGrp="1"/>
          </p:cNvGraphicFramePr>
          <p:nvPr>
            <p:ph sz="half" idx="4294967295"/>
          </p:nvPr>
        </p:nvGraphicFramePr>
        <p:xfrm>
          <a:off x="0" y="3143248"/>
          <a:ext cx="4929223" cy="3149602"/>
        </p:xfrm>
        <a:graphic>
          <a:graphicData uri="http://schemas.openxmlformats.org/drawingml/2006/table">
            <a:tbl>
              <a:tblPr/>
              <a:tblGrid>
                <a:gridCol w="985469"/>
                <a:gridCol w="985467"/>
                <a:gridCol w="987351"/>
                <a:gridCol w="985469"/>
                <a:gridCol w="985467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q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20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AAB849D-A713-4C8C-979E-E405D8299B89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1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PDC Semantics: definite clause</a:t>
            </a:r>
          </a:p>
        </p:txBody>
      </p:sp>
      <p:sp>
        <p:nvSpPr>
          <p:cNvPr id="548869" name="Rectangle 5"/>
          <p:cNvSpPr>
            <a:spLocks noChangeArrowheads="1"/>
          </p:cNvSpPr>
          <p:nvPr/>
        </p:nvSpPr>
        <p:spPr bwMode="auto">
          <a:xfrm>
            <a:off x="214313" y="928688"/>
            <a:ext cx="8748712" cy="936625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81000" indent="-381000">
              <a:spcBef>
                <a:spcPct val="20000"/>
              </a:spcBef>
              <a:defRPr/>
            </a:pPr>
            <a:r>
              <a:rPr lang="en-US" sz="2400" b="1" dirty="0">
                <a:latin typeface="Arial Unicode MS" pitchFamily="34" charset="-128"/>
              </a:rPr>
              <a:t>Definition (</a:t>
            </a:r>
            <a:r>
              <a:rPr lang="en-US" sz="2400" dirty="0">
                <a:latin typeface="Arial Unicode MS" pitchFamily="34" charset="-128"/>
              </a:rPr>
              <a:t>truth values of statements</a:t>
            </a:r>
            <a:r>
              <a:rPr lang="en-US" sz="2400" b="1" dirty="0"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cont’</a:t>
            </a:r>
            <a:r>
              <a:rPr lang="en-US" sz="2400" b="1" dirty="0">
                <a:latin typeface="Arial Unicode MS" pitchFamily="34" charset="-128"/>
              </a:rPr>
              <a:t>): </a:t>
            </a:r>
            <a:r>
              <a:rPr lang="en-US" sz="2400" dirty="0">
                <a:latin typeface="Arial Unicode MS" pitchFamily="34" charset="-128"/>
              </a:rPr>
              <a:t>A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rule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h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←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b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is false in </a:t>
            </a:r>
            <a:r>
              <a:rPr lang="en-US" sz="2400" i="1" dirty="0">
                <a:solidFill>
                  <a:schemeClr val="accent6"/>
                </a:solidFill>
              </a:rPr>
              <a:t>I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if and only if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b 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is true in </a:t>
            </a:r>
            <a:r>
              <a:rPr lang="en-US" sz="2400" i="1" dirty="0">
                <a:solidFill>
                  <a:schemeClr val="accent6"/>
                </a:solidFill>
              </a:rPr>
              <a:t>I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</a:t>
            </a:r>
            <a:r>
              <a:rPr lang="en-US" sz="2400" dirty="0">
                <a:latin typeface="Arial Unicode MS" pitchFamily="34" charset="-128"/>
              </a:rPr>
              <a:t>and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h</a:t>
            </a:r>
            <a:r>
              <a:rPr lang="en-US" sz="2400" dirty="0">
                <a:solidFill>
                  <a:schemeClr val="accent6"/>
                </a:solidFill>
                <a:latin typeface="Arial Unicode MS" pitchFamily="34" charset="-128"/>
              </a:rPr>
              <a:t>  is false in  </a:t>
            </a:r>
            <a:r>
              <a:rPr lang="en-US" sz="2400" i="1" dirty="0">
                <a:solidFill>
                  <a:schemeClr val="accent6"/>
                </a:solidFill>
              </a:rPr>
              <a:t>I</a:t>
            </a:r>
            <a:r>
              <a:rPr lang="en-US" sz="2400" dirty="0">
                <a:latin typeface="Arial Unicode MS" pitchFamily="34" charset="-128"/>
              </a:rPr>
              <a:t>.</a:t>
            </a:r>
            <a:endParaRPr lang="en-US" sz="2400" dirty="0">
              <a:latin typeface="Arial Unicode MS" pitchFamily="34" charset="-128"/>
            </a:endParaRPr>
          </a:p>
        </p:txBody>
      </p:sp>
      <p:sp>
        <p:nvSpPr>
          <p:cNvPr id="548870" name="Text Box 6"/>
          <p:cNvSpPr txBox="1">
            <a:spLocks noChangeArrowheads="1"/>
          </p:cNvSpPr>
          <p:nvPr/>
        </p:nvSpPr>
        <p:spPr bwMode="auto">
          <a:xfrm>
            <a:off x="0" y="5500688"/>
            <a:ext cx="8785225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latin typeface="Arial Unicode MS" pitchFamily="34" charset="-128"/>
              </a:rPr>
              <a:t>In other words: </a:t>
            </a:r>
            <a:r>
              <a:rPr lang="en-US" sz="2400" i="1" dirty="0">
                <a:latin typeface="Arial Unicode MS" pitchFamily="34" charset="-128"/>
              </a:rPr>
              <a:t>”if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b is true </a:t>
            </a:r>
            <a:r>
              <a:rPr lang="en-US" sz="2400" i="1" dirty="0">
                <a:latin typeface="Arial Unicode MS" pitchFamily="34" charset="-128"/>
              </a:rPr>
              <a:t>I am claiming that </a:t>
            </a:r>
            <a:r>
              <a:rPr lang="en-US" sz="2400" i="1" dirty="0">
                <a:solidFill>
                  <a:schemeClr val="accent6"/>
                </a:solidFill>
                <a:latin typeface="Arial Unicode MS" pitchFamily="34" charset="-128"/>
              </a:rPr>
              <a:t>h must be true</a:t>
            </a:r>
            <a:r>
              <a:rPr lang="en-US" sz="2400" i="1" dirty="0">
                <a:latin typeface="Arial Unicode MS" pitchFamily="34" charset="-128"/>
              </a:rPr>
              <a:t>, otherwise I am not making any claim”</a:t>
            </a:r>
          </a:p>
        </p:txBody>
      </p:sp>
      <p:graphicFrame>
        <p:nvGraphicFramePr>
          <p:cNvPr id="8" name="Group 147"/>
          <p:cNvGraphicFramePr>
            <a:graphicFrameLocks noGrp="1"/>
          </p:cNvGraphicFramePr>
          <p:nvPr>
            <p:ph sz="half" idx="4294967295"/>
          </p:nvPr>
        </p:nvGraphicFramePr>
        <p:xfrm>
          <a:off x="285750" y="2143125"/>
          <a:ext cx="4929223" cy="3149602"/>
        </p:xfrm>
        <a:graphic>
          <a:graphicData uri="http://schemas.openxmlformats.org/drawingml/2006/table">
            <a:tbl>
              <a:tblPr/>
              <a:tblGrid>
                <a:gridCol w="985469"/>
                <a:gridCol w="985467"/>
                <a:gridCol w="987351"/>
                <a:gridCol w="985469"/>
                <a:gridCol w="985467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q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I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true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false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…..</a:t>
                      </a:r>
                      <a:endParaRPr kumimoji="0" lang="en-US" sz="2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…..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….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....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7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43502</TotalTime>
  <Words>1497</Words>
  <Application>Microsoft Office PowerPoint</Application>
  <PresentationFormat>On-screen Show (4:3)</PresentationFormat>
  <Paragraphs>365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Times New Roman</vt:lpstr>
      <vt:lpstr>Arial</vt:lpstr>
      <vt:lpstr>Arial Unicode MS</vt:lpstr>
      <vt:lpstr>Wingdings</vt:lpstr>
      <vt:lpstr>Default Design</vt:lpstr>
      <vt:lpstr>Microsoft Equation 3.0</vt:lpstr>
      <vt:lpstr>Slide 1</vt:lpstr>
      <vt:lpstr>Lecture Overview</vt:lpstr>
      <vt:lpstr>Logics as a R&amp;R system</vt:lpstr>
      <vt:lpstr>Logics in AI: Similar slide to the one for planning</vt:lpstr>
      <vt:lpstr>Propositional (Definite Clauses) Logic: Syntax</vt:lpstr>
      <vt:lpstr>Lecture Overview</vt:lpstr>
      <vt:lpstr>Propositional Definite Clauses Semantics: Interpretation</vt:lpstr>
      <vt:lpstr>PDC Semantics: Body</vt:lpstr>
      <vt:lpstr>PDC Semantics: definite clause</vt:lpstr>
      <vt:lpstr>PDC Semantics: Knowledge Base</vt:lpstr>
      <vt:lpstr>Models</vt:lpstr>
      <vt:lpstr>Example: Models</vt:lpstr>
      <vt:lpstr>Logical Consequence</vt:lpstr>
      <vt:lpstr>Example: Logical Consequences</vt:lpstr>
      <vt:lpstr>Lecture Overview</vt:lpstr>
      <vt:lpstr>One simple way to prove that G logically follows from a KB</vt:lpstr>
      <vt:lpstr>Soundness and Completeness</vt:lpstr>
      <vt:lpstr>Bottom-up Ground Proof Procedure</vt:lpstr>
      <vt:lpstr>Bottom-up proof procedure</vt:lpstr>
      <vt:lpstr>Bottom-up proof procedure: Example</vt:lpstr>
      <vt:lpstr>Learning Goals for today’s class</vt:lpstr>
      <vt:lpstr>Next class</vt:lpstr>
      <vt:lpstr>Study for midterm (Wed March 10 )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489</cp:revision>
  <dcterms:created xsi:type="dcterms:W3CDTF">2000-08-26T02:46:38Z</dcterms:created>
  <dcterms:modified xsi:type="dcterms:W3CDTF">2010-03-08T21:29:18Z</dcterms:modified>
</cp:coreProperties>
</file>