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8" r:id="rId2"/>
    <p:sldId id="364" r:id="rId3"/>
    <p:sldId id="449" r:id="rId4"/>
    <p:sldId id="476" r:id="rId5"/>
    <p:sldId id="471" r:id="rId6"/>
    <p:sldId id="472" r:id="rId7"/>
    <p:sldId id="481" r:id="rId8"/>
    <p:sldId id="463" r:id="rId9"/>
    <p:sldId id="464" r:id="rId10"/>
    <p:sldId id="478" r:id="rId11"/>
    <p:sldId id="457" r:id="rId12"/>
    <p:sldId id="454" r:id="rId13"/>
    <p:sldId id="446" r:id="rId14"/>
    <p:sldId id="448" r:id="rId15"/>
    <p:sldId id="456" r:id="rId16"/>
    <p:sldId id="439" r:id="rId17"/>
    <p:sldId id="447" r:id="rId18"/>
    <p:sldId id="482" r:id="rId19"/>
    <p:sldId id="440" r:id="rId20"/>
    <p:sldId id="442" r:id="rId21"/>
    <p:sldId id="483" r:id="rId22"/>
    <p:sldId id="484" r:id="rId23"/>
    <p:sldId id="475" r:id="rId24"/>
    <p:sldId id="453" r:id="rId25"/>
  </p:sldIdLst>
  <p:sldSz cx="9144000" cy="6858000" type="screen4x3"/>
  <p:notesSz cx="6997700" cy="92837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81457" autoAdjust="0"/>
  </p:normalViewPr>
  <p:slideViewPr>
    <p:cSldViewPr>
      <p:cViewPr>
        <p:scale>
          <a:sx n="66" d="100"/>
          <a:sy n="66" d="100"/>
        </p:scale>
        <p:origin x="-6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744"/>
    </p:cViewPr>
  </p:sorterViewPr>
  <p:notesViewPr>
    <p:cSldViewPr>
      <p:cViewPr>
        <p:scale>
          <a:sx n="100" d="100"/>
          <a:sy n="100" d="100"/>
        </p:scale>
        <p:origin x="-864" y="282"/>
      </p:cViewPr>
      <p:guideLst>
        <p:guide orient="horz" pos="2924"/>
        <p:guide pos="22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3449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3450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3450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2620FFC-086E-49DE-8D91-C10623840D0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smtClean="0"/>
            </a:lvl1pPr>
          </a:lstStyle>
          <a:p>
            <a:pPr>
              <a:defRPr/>
            </a:pPr>
            <a:endParaRPr lang="en-US"/>
          </a:p>
        </p:txBody>
      </p:sp>
      <p:sp>
        <p:nvSpPr>
          <p:cNvPr id="3075"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smtClean="0"/>
            </a:lvl1pPr>
          </a:lstStyle>
          <a:p>
            <a:pPr>
              <a:defRPr/>
            </a:pPr>
            <a:endParaRPr lang="en-US"/>
          </a:p>
        </p:txBody>
      </p:sp>
      <p:sp>
        <p:nvSpPr>
          <p:cNvPr id="27652" name="Rectangle 4"/>
          <p:cNvSpPr>
            <a:spLocks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10075"/>
            <a:ext cx="5130800"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smtClean="0"/>
            </a:lvl1pPr>
          </a:lstStyle>
          <a:p>
            <a:pPr>
              <a:defRPr/>
            </a:pPr>
            <a:endParaRPr lang="en-US"/>
          </a:p>
        </p:txBody>
      </p:sp>
      <p:sp>
        <p:nvSpPr>
          <p:cNvPr id="3079"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smtClean="0"/>
            </a:lvl1pPr>
          </a:lstStyle>
          <a:p>
            <a:pPr>
              <a:defRPr/>
            </a:pPr>
            <a:fld id="{9DC1E508-4F39-4F20-8BE1-16499CDE9E4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en.wikipedia.org/wiki/Ordered_ring" TargetMode="External"/><Relationship Id="rId7" Type="http://schemas.openxmlformats.org/officeDocument/2006/relationships/hyperlink" Target="http://en.wikipedia.org/wiki/Distributive_law"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en.wikipedia.org/wiki/Commutative_law" TargetMode="External"/><Relationship Id="rId5" Type="http://schemas.openxmlformats.org/officeDocument/2006/relationships/hyperlink" Target="http://en.wikipedia.org/wiki/Associative_law" TargetMode="External"/><Relationship Id="rId4" Type="http://schemas.openxmlformats.org/officeDocument/2006/relationships/hyperlink" Target="http://en.wikipedia.org/wiki/Peano_arithmetic#_note-6"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B345F47-3D7D-42EA-8FA1-B563AC8E6BC7}" type="slidenum">
              <a:rPr lang="en-US"/>
              <a:pPr/>
              <a:t>1</a:t>
            </a:fld>
            <a:endParaRPr lang="en-US"/>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19C5B7B0-4A44-4803-BD0A-562D7514D38B}" type="slidenum">
              <a:rPr lang="en-US"/>
              <a:pPr/>
              <a:t>11</a:t>
            </a:fld>
            <a:endParaRPr lang="en-US"/>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sz="1400" smtClean="0"/>
              <a:t>Everything we can express in natural language ?</a:t>
            </a:r>
          </a:p>
          <a:p>
            <a:pPr eaLnBrk="1" hangingPunct="1"/>
            <a:endParaRPr lang="en-US" sz="1400" smtClean="0"/>
          </a:p>
          <a:p>
            <a:pPr eaLnBrk="1" hangingPunct="1"/>
            <a:r>
              <a:rPr lang="en-US" sz="1400" b="1" smtClean="0"/>
              <a:t>Def1.</a:t>
            </a:r>
            <a:r>
              <a:rPr lang="en-US" sz="1400" smtClean="0"/>
              <a:t> Meaning: a representation that expresses the linguistic input in terms of </a:t>
            </a:r>
            <a:r>
              <a:rPr lang="en-US" sz="1400" smtClean="0">
                <a:solidFill>
                  <a:schemeClr val="accent2"/>
                </a:solidFill>
              </a:rPr>
              <a:t>objects, actions, events, time, space… beliefs, attitudes...relationships</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7CF4970-4E5E-45FF-875B-6063201CB2A2}" type="slidenum">
              <a:rPr lang="en-US"/>
              <a:pPr/>
              <a:t>12</a:t>
            </a:fld>
            <a:endParaRPr lang="en-US"/>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z="1400" b="1" dirty="0" smtClean="0"/>
              <a:t>Def1.</a:t>
            </a:r>
            <a:r>
              <a:rPr lang="en-US" sz="1400" dirty="0" smtClean="0"/>
              <a:t> Meaning: a representation that expresses the linguistic input in terms of </a:t>
            </a:r>
            <a:r>
              <a:rPr lang="en-US" sz="1400" dirty="0" smtClean="0">
                <a:solidFill>
                  <a:schemeClr val="accent2"/>
                </a:solidFill>
              </a:rPr>
              <a:t>objects, actions, events, time, space… beliefs, attitudes...relationships</a:t>
            </a:r>
          </a:p>
          <a:p>
            <a:pPr eaLnBrk="1" hangingPunct="1"/>
            <a:r>
              <a:rPr lang="en-US" dirty="0" smtClean="0"/>
              <a:t>exists x Isa(x, midterm)</a:t>
            </a:r>
          </a:p>
          <a:p>
            <a:pPr eaLnBrk="1" hangingPunct="1"/>
            <a:r>
              <a:rPr lang="en-US" dirty="0" err="1" smtClean="0"/>
              <a:t>courseOf</a:t>
            </a:r>
            <a:r>
              <a:rPr lang="en-US" dirty="0" smtClean="0"/>
              <a:t>(x, 322)</a:t>
            </a:r>
          </a:p>
          <a:p>
            <a:pPr eaLnBrk="1" hangingPunct="1"/>
            <a:r>
              <a:rPr lang="en-US" dirty="0" smtClean="0"/>
              <a:t>Isa(322, course)</a:t>
            </a:r>
          </a:p>
          <a:p>
            <a:pPr eaLnBrk="1" hangingPunct="1"/>
            <a:r>
              <a:rPr lang="en-US" dirty="0" err="1" smtClean="0"/>
              <a:t>forall</a:t>
            </a:r>
            <a:r>
              <a:rPr lang="en-US" dirty="0" smtClean="0"/>
              <a:t> z Student(z) AND </a:t>
            </a:r>
            <a:r>
              <a:rPr lang="en-US" dirty="0" err="1" smtClean="0"/>
              <a:t>registred</a:t>
            </a:r>
            <a:r>
              <a:rPr lang="en-US" dirty="0" smtClean="0"/>
              <a:t>(z,322) -&gt; pass(</a:t>
            </a:r>
            <a:r>
              <a:rPr lang="en-US" dirty="0" err="1" smtClean="0"/>
              <a:t>z,x.t</a:t>
            </a:r>
            <a:r>
              <a:rPr lang="en-US" dirty="0" smtClean="0"/>
              <a:t>) AND (t &gt; Now)</a:t>
            </a:r>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3398ED1-BF3F-4A46-967A-E60E8736E1BA}" type="slidenum">
              <a:rPr lang="en-US"/>
              <a:pPr/>
              <a:t>13</a:t>
            </a:fld>
            <a:endParaRPr lang="en-US"/>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dirty="0" smtClean="0"/>
              <a:t>We'll be looking at problems that could still be represented using CSPs.  Why use propositional logic</a:t>
            </a:r>
          </a:p>
          <a:p>
            <a:pPr eaLnBrk="1" hangingPunct="1"/>
            <a:endParaRPr lang="en-US" dirty="0" smtClean="0"/>
          </a:p>
          <a:p>
            <a:pPr eaLnBrk="1" hangingPunct="1"/>
            <a:r>
              <a:rPr lang="en-US" dirty="0" smtClean="0"/>
              <a:t>Propositional logic is the simplest logic –  illustrates basic ideas</a:t>
            </a:r>
          </a:p>
          <a:p>
            <a:pPr eaLnBrk="1" hangingPunct="1"/>
            <a:endParaRPr lang="en-US" dirty="0" smtClean="0"/>
          </a:p>
          <a:p>
            <a:pPr eaLnBrk="1" hangingPunct="1">
              <a:buFontTx/>
              <a:buChar char="•"/>
            </a:pPr>
            <a:r>
              <a:rPr lang="en-US" dirty="0" smtClean="0"/>
              <a:t>Logic can be extended to </a:t>
            </a:r>
            <a:r>
              <a:rPr lang="en-US" dirty="0" smtClean="0">
                <a:solidFill>
                  <a:srgbClr val="CC0099"/>
                </a:solidFill>
              </a:rPr>
              <a:t>infinitely many “variables”</a:t>
            </a:r>
            <a:r>
              <a:rPr lang="en-US" dirty="0" smtClean="0"/>
              <a:t> (using logical quantification)</a:t>
            </a:r>
          </a:p>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ADC5CAA-42E3-445B-9DCE-B050452933DA}" type="slidenum">
              <a:rPr lang="en-US"/>
              <a:pPr/>
              <a:t>14</a:t>
            </a:fld>
            <a:endParaRPr lang="en-US"/>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xfrm>
            <a:off x="700088" y="4410075"/>
            <a:ext cx="5597525" cy="4176713"/>
          </a:xfrm>
          <a:noFill/>
          <a:ln/>
        </p:spPr>
        <p:txBody>
          <a:bodyPr/>
          <a:lstStyle/>
          <a:p>
            <a:pPr eaLnBrk="1" hangingPunct="1"/>
            <a:r>
              <a:rPr lang="en-US" smtClean="0"/>
              <a:t>Propositional logic is the simplest logic –  illustrates basic ideas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2D58088C-C4D2-4A79-B16D-8E021551170B}" type="slidenum">
              <a:rPr lang="en-US"/>
              <a:pPr/>
              <a:t>15</a:t>
            </a:fld>
            <a:endParaRPr lang="en-US"/>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BEC3C0E-C4C9-4D8F-A5C7-5CC9D2463C1F}" type="slidenum">
              <a:rPr lang="en-US"/>
              <a:pPr/>
              <a:t>16</a:t>
            </a:fld>
            <a:endParaRPr lang="en-US"/>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5C881A0-4D73-485A-A98B-199A9F66DEE5}" type="slidenum">
              <a:rPr lang="en-US"/>
              <a:pPr/>
              <a:t>17</a:t>
            </a:fld>
            <a:endParaRPr lang="en-US"/>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marL="228600" indent="-228600" eaLnBrk="1" hangingPunct="1">
              <a:buClr>
                <a:schemeClr val="accent2"/>
              </a:buClr>
              <a:buSzPct val="75000"/>
            </a:pPr>
            <a:r>
              <a:rPr lang="en-US" dirty="0" smtClean="0"/>
              <a:t>1 Begin with a task domain.</a:t>
            </a:r>
          </a:p>
          <a:p>
            <a:pPr marL="228600" indent="-228600" eaLnBrk="1" hangingPunct="1">
              <a:buClr>
                <a:schemeClr val="accent2"/>
              </a:buClr>
              <a:buSzPct val="75000"/>
            </a:pPr>
            <a:r>
              <a:rPr lang="en-US" dirty="0" smtClean="0"/>
              <a:t>Electrical environment</a:t>
            </a:r>
          </a:p>
          <a:p>
            <a:pPr marL="228600" indent="-228600" eaLnBrk="1" hangingPunct="1">
              <a:buClr>
                <a:schemeClr val="accent2"/>
              </a:buClr>
              <a:buSzPct val="75000"/>
            </a:pPr>
            <a:r>
              <a:rPr lang="en-US" dirty="0" smtClean="0"/>
              <a:t>2 Distinguish those things you want to talk about (the ontology).</a:t>
            </a:r>
          </a:p>
          <a:p>
            <a:pPr marL="228600" indent="-228600" eaLnBrk="1" hangingPunct="1">
              <a:buClr>
                <a:schemeClr val="accent2"/>
              </a:buClr>
              <a:buSzPct val="75000"/>
            </a:pPr>
            <a:r>
              <a:rPr lang="en-US" dirty="0" smtClean="0"/>
              <a:t>Lights switches</a:t>
            </a:r>
          </a:p>
          <a:p>
            <a:pPr marL="228600" indent="-228600" eaLnBrk="1" hangingPunct="1">
              <a:buClr>
                <a:schemeClr val="accent2"/>
              </a:buClr>
              <a:buSzPct val="75000"/>
            </a:pPr>
            <a:r>
              <a:rPr lang="en-US" dirty="0" smtClean="0"/>
              <a:t>3Choose symbols in the computer to denote propositions</a:t>
            </a:r>
          </a:p>
          <a:p>
            <a:pPr marL="228600" indent="-228600" eaLnBrk="1" hangingPunct="1">
              <a:buFontTx/>
              <a:buChar char="•"/>
            </a:pPr>
            <a:r>
              <a:rPr lang="en-US" i="1" dirty="0" smtClean="0"/>
              <a:t>sw</a:t>
            </a:r>
            <a:r>
              <a:rPr lang="en-US" i="1" baseline="-25000" dirty="0" smtClean="0"/>
              <a:t>3</a:t>
            </a:r>
            <a:r>
              <a:rPr lang="en-US" i="1" dirty="0" smtClean="0"/>
              <a:t>_up</a:t>
            </a:r>
            <a:r>
              <a:rPr lang="en-US" dirty="0" smtClean="0"/>
              <a:t>: switch is up</a:t>
            </a:r>
          </a:p>
          <a:p>
            <a:pPr marL="228600" indent="-228600" eaLnBrk="1" hangingPunct="1">
              <a:buFontTx/>
              <a:buChar char="•"/>
            </a:pPr>
            <a:r>
              <a:rPr lang="en-US" i="1" dirty="0" err="1" smtClean="0"/>
              <a:t>live_outside</a:t>
            </a:r>
            <a:r>
              <a:rPr lang="en-US" dirty="0" smtClean="0"/>
              <a:t>: there is power in the building</a:t>
            </a:r>
          </a:p>
          <a:p>
            <a:pPr marL="228600" indent="-228600" eaLnBrk="1" hangingPunct="1">
              <a:buClr>
                <a:schemeClr val="accent2"/>
              </a:buClr>
              <a:buSzPct val="75000"/>
            </a:pPr>
            <a:r>
              <a:rPr lang="en-US" dirty="0" smtClean="0"/>
              <a:t>4Tell the system knowledge about the domain.</a:t>
            </a:r>
          </a:p>
          <a:p>
            <a:pPr marL="228600" indent="-228600" eaLnBrk="1" hangingPunct="1">
              <a:buClr>
                <a:schemeClr val="accent2"/>
              </a:buClr>
              <a:buSzPct val="75000"/>
            </a:pPr>
            <a:r>
              <a:rPr lang="en-US" i="1" dirty="0" smtClean="0"/>
              <a:t>sw</a:t>
            </a:r>
            <a:r>
              <a:rPr lang="en-US" i="1" baseline="-25000" dirty="0" smtClean="0"/>
              <a:t>3</a:t>
            </a:r>
            <a:r>
              <a:rPr lang="en-US" i="1" dirty="0" smtClean="0"/>
              <a:t>_up and live_w</a:t>
            </a:r>
            <a:r>
              <a:rPr lang="en-US" i="1" baseline="-25000" dirty="0" smtClean="0"/>
              <a:t>3</a:t>
            </a:r>
            <a:r>
              <a:rPr lang="en-US" i="1" dirty="0" smtClean="0"/>
              <a:t> -&gt; live_w</a:t>
            </a:r>
            <a:r>
              <a:rPr lang="en-US" i="1" baseline="-25000" dirty="0" smtClean="0"/>
              <a:t>4</a:t>
            </a:r>
            <a:endParaRPr lang="en-US" dirty="0" smtClean="0"/>
          </a:p>
          <a:p>
            <a:pPr marL="228600" indent="-228600" eaLnBrk="1" hangingPunct="1">
              <a:buClr>
                <a:schemeClr val="accent2"/>
              </a:buClr>
              <a:buSzPct val="75000"/>
            </a:pPr>
            <a:r>
              <a:rPr lang="en-US" dirty="0" smtClean="0"/>
              <a:t>5 Ask the system whether new statements about the domain are true or false.</a:t>
            </a:r>
          </a:p>
          <a:p>
            <a:pPr marL="228600" indent="-228600" eaLnBrk="1" hangingPunct="1">
              <a:buClr>
                <a:schemeClr val="accent2"/>
              </a:buClr>
              <a:buSzPct val="75000"/>
            </a:pPr>
            <a:r>
              <a:rPr lang="en-US" dirty="0" smtClean="0"/>
              <a:t>live_l</a:t>
            </a:r>
            <a:r>
              <a:rPr lang="en-US" baseline="-25000" dirty="0" smtClean="0"/>
              <a:t>2</a:t>
            </a:r>
          </a:p>
          <a:p>
            <a:pPr marL="228600" indent="-228600" eaLnBrk="1" hangingPunct="1">
              <a:buClr>
                <a:schemeClr val="accent2"/>
              </a:buClr>
              <a:buSzPct val="75000"/>
            </a:pPr>
            <a:endParaRPr lang="en-US" sz="500" dirty="0" smtClean="0"/>
          </a:p>
          <a:p>
            <a:pPr marL="228600" indent="-228600" eaLnBrk="1" hangingPunct="1">
              <a:buFontTx/>
              <a:buChar char="•"/>
            </a:pPr>
            <a:r>
              <a:rPr lang="en-US" i="1" dirty="0" smtClean="0"/>
              <a:t>l</a:t>
            </a:r>
            <a:r>
              <a:rPr lang="en-US" i="1" baseline="-25000" dirty="0" smtClean="0"/>
              <a:t>2</a:t>
            </a:r>
            <a:r>
              <a:rPr lang="en-US" i="1" dirty="0" smtClean="0"/>
              <a:t>_broken</a:t>
            </a:r>
            <a:r>
              <a:rPr lang="en-US" dirty="0" smtClean="0"/>
              <a:t>: light </a:t>
            </a:r>
            <a:r>
              <a:rPr lang="en-US" i="1" dirty="0" smtClean="0"/>
              <a:t>l</a:t>
            </a:r>
            <a:r>
              <a:rPr lang="en-US" i="1" baseline="-25000" dirty="0" smtClean="0"/>
              <a:t>2</a:t>
            </a:r>
            <a:r>
              <a:rPr lang="en-US" dirty="0" smtClean="0"/>
              <a:t> is broken</a:t>
            </a:r>
          </a:p>
          <a:p>
            <a:pPr marL="228600" indent="-228600" eaLnBrk="1" hangingPunct="1">
              <a:buFontTx/>
              <a:buChar char="•"/>
            </a:pPr>
            <a:r>
              <a:rPr lang="en-US" i="1" dirty="0" smtClean="0"/>
              <a:t>sw</a:t>
            </a:r>
            <a:r>
              <a:rPr lang="en-US" i="1" baseline="-25000" dirty="0" smtClean="0"/>
              <a:t>3</a:t>
            </a:r>
            <a:r>
              <a:rPr lang="en-US" i="1" dirty="0" smtClean="0"/>
              <a:t>_up</a:t>
            </a:r>
            <a:r>
              <a:rPr lang="en-US" dirty="0" smtClean="0"/>
              <a:t>: switch is up</a:t>
            </a:r>
          </a:p>
          <a:p>
            <a:pPr marL="228600" indent="-228600" eaLnBrk="1" hangingPunct="1">
              <a:buFontTx/>
              <a:buChar char="•"/>
            </a:pPr>
            <a:r>
              <a:rPr lang="en-US" i="1" dirty="0" smtClean="0"/>
              <a:t>power</a:t>
            </a:r>
            <a:r>
              <a:rPr lang="en-US" dirty="0" smtClean="0"/>
              <a:t>: there is power in the building</a:t>
            </a:r>
          </a:p>
          <a:p>
            <a:pPr marL="228600" indent="-228600" eaLnBrk="1" hangingPunct="1">
              <a:buFontTx/>
              <a:buChar char="•"/>
            </a:pPr>
            <a:r>
              <a:rPr lang="en-US" i="1" dirty="0" smtClean="0"/>
              <a:t>unlit_l</a:t>
            </a:r>
            <a:r>
              <a:rPr lang="en-US" i="1" baseline="-25000" dirty="0" smtClean="0"/>
              <a:t>2</a:t>
            </a:r>
            <a:r>
              <a:rPr lang="en-US" dirty="0" smtClean="0"/>
              <a:t>: light </a:t>
            </a:r>
            <a:r>
              <a:rPr lang="en-US" i="1" dirty="0" smtClean="0"/>
              <a:t>l</a:t>
            </a:r>
            <a:r>
              <a:rPr lang="en-US" i="1" baseline="-25000" dirty="0" smtClean="0"/>
              <a:t>2</a:t>
            </a:r>
            <a:r>
              <a:rPr lang="en-US" dirty="0" smtClean="0"/>
              <a:t> isn't lit</a:t>
            </a:r>
          </a:p>
          <a:p>
            <a:pPr marL="228600" indent="-228600" eaLnBrk="1" hangingPunct="1">
              <a:buFontTx/>
              <a:buChar char="•"/>
            </a:pPr>
            <a:r>
              <a:rPr lang="en-US" i="1" dirty="0" smtClean="0"/>
              <a:t>lit_l</a:t>
            </a:r>
            <a:r>
              <a:rPr lang="en-US" i="1" baseline="-25000" dirty="0" smtClean="0"/>
              <a:t>1</a:t>
            </a:r>
            <a:r>
              <a:rPr lang="en-US" dirty="0" smtClean="0"/>
              <a:t>: light </a:t>
            </a:r>
            <a:r>
              <a:rPr lang="en-US" i="1" dirty="0" smtClean="0"/>
              <a:t>l</a:t>
            </a:r>
            <a:r>
              <a:rPr lang="en-US" i="1" baseline="-25000" dirty="0" smtClean="0"/>
              <a:t>1 </a:t>
            </a:r>
            <a:r>
              <a:rPr lang="en-US" dirty="0" smtClean="0"/>
              <a:t> is lit</a:t>
            </a:r>
          </a:p>
          <a:p>
            <a:pPr marL="228600" indent="-228600" eaLnBrk="1" hangingPunct="1">
              <a:buFontTx/>
              <a:buChar char="•"/>
            </a:pPr>
            <a:endParaRPr lang="en-US" dirty="0" smtClean="0"/>
          </a:p>
          <a:p>
            <a:pPr marL="228600" indent="-228600" eaLnBrk="1" hangingPunct="1">
              <a:buFontTx/>
              <a:buChar char="•"/>
            </a:pPr>
            <a:r>
              <a:rPr lang="en-US" dirty="0" smtClean="0"/>
              <a:t>Conclusion </a:t>
            </a:r>
            <a:r>
              <a:rPr lang="en-US" sz="1000" i="1" dirty="0" smtClean="0">
                <a:solidFill>
                  <a:srgbClr val="CC0099"/>
                </a:solidFill>
              </a:rPr>
              <a:t>l</a:t>
            </a:r>
            <a:r>
              <a:rPr lang="en-US" sz="1000" i="1" baseline="-25000" dirty="0" smtClean="0">
                <a:solidFill>
                  <a:srgbClr val="CC0099"/>
                </a:solidFill>
              </a:rPr>
              <a:t>2</a:t>
            </a:r>
            <a:r>
              <a:rPr lang="en-US" sz="1000" i="1" dirty="0" smtClean="0">
                <a:solidFill>
                  <a:srgbClr val="CC0099"/>
                </a:solidFill>
              </a:rPr>
              <a:t>_broken</a:t>
            </a:r>
            <a:endParaRPr lang="en-US" sz="1000" i="1" dirty="0" smtClean="0"/>
          </a:p>
          <a:p>
            <a:pPr marL="228600" indent="-228600" eaLnBrk="1" hangingPunct="1">
              <a:buFontTx/>
              <a:buChar char="•"/>
            </a:pPr>
            <a:r>
              <a:rPr lang="en-US" dirty="0" smtClean="0"/>
              <a:t>Rules</a:t>
            </a:r>
          </a:p>
          <a:p>
            <a:pPr marL="228600" indent="-228600" eaLnBrk="1" hangingPunct="1"/>
            <a:r>
              <a:rPr lang="en-US" sz="1000" i="1" dirty="0" smtClean="0"/>
              <a:t>l</a:t>
            </a:r>
            <a:r>
              <a:rPr lang="en-US" sz="1000" i="1" baseline="-25000" dirty="0" smtClean="0"/>
              <a:t>2</a:t>
            </a:r>
            <a:r>
              <a:rPr lang="en-US" sz="1000" i="1" dirty="0" smtClean="0"/>
              <a:t>_broken  ←  sw</a:t>
            </a:r>
            <a:r>
              <a:rPr lang="en-US" sz="1000" i="1" baseline="-25000" dirty="0" smtClean="0"/>
              <a:t>3</a:t>
            </a:r>
            <a:r>
              <a:rPr lang="en-US" sz="1000" i="1" dirty="0" smtClean="0"/>
              <a:t>_up </a:t>
            </a:r>
          </a:p>
          <a:p>
            <a:pPr marL="228600" indent="-228600" eaLnBrk="1" hangingPunct="1"/>
            <a:r>
              <a:rPr lang="en-US" sz="1000" i="1" dirty="0" smtClean="0"/>
              <a:t> ∧  power  ∧  unlit_l</a:t>
            </a:r>
            <a:r>
              <a:rPr lang="en-US" sz="1000" i="1" baseline="-25000" dirty="0" smtClean="0"/>
              <a:t>2</a:t>
            </a:r>
            <a:r>
              <a:rPr lang="en-US" sz="1000" i="1" dirty="0" smtClean="0"/>
              <a:t>.</a:t>
            </a:r>
          </a:p>
          <a:p>
            <a:pPr marL="228600" indent="-228600" eaLnBrk="1" hangingPunct="1"/>
            <a:r>
              <a:rPr lang="en-US" sz="1000" i="1" dirty="0" smtClean="0"/>
              <a:t>sw</a:t>
            </a:r>
            <a:r>
              <a:rPr lang="en-US" sz="1000" i="1" baseline="-25000" dirty="0" smtClean="0"/>
              <a:t>3</a:t>
            </a:r>
            <a:r>
              <a:rPr lang="en-US" sz="1000" i="1" dirty="0" smtClean="0"/>
              <a:t>_up.</a:t>
            </a:r>
          </a:p>
          <a:p>
            <a:pPr marL="228600" indent="-228600" eaLnBrk="1" hangingPunct="1"/>
            <a:r>
              <a:rPr lang="en-US" sz="1000" i="1" dirty="0" smtClean="0"/>
              <a:t>power  ←  lit_l</a:t>
            </a:r>
            <a:r>
              <a:rPr lang="en-US" sz="1000" i="1" baseline="-25000" dirty="0" smtClean="0"/>
              <a:t>1</a:t>
            </a:r>
            <a:r>
              <a:rPr lang="en-US" sz="1000" i="1" dirty="0" smtClean="0"/>
              <a:t>.</a:t>
            </a:r>
          </a:p>
          <a:p>
            <a:pPr marL="228600" indent="-228600" eaLnBrk="1" hangingPunct="1"/>
            <a:r>
              <a:rPr lang="en-US" sz="1000" i="1" dirty="0" smtClean="0"/>
              <a:t>unlit_l</a:t>
            </a:r>
            <a:r>
              <a:rPr lang="en-US" sz="1000" i="1" baseline="-25000" dirty="0" smtClean="0"/>
              <a:t>2</a:t>
            </a:r>
            <a:r>
              <a:rPr lang="en-US" sz="1000" i="1" dirty="0" smtClean="0"/>
              <a:t>.</a:t>
            </a:r>
          </a:p>
          <a:p>
            <a:pPr marL="228600" indent="-228600" eaLnBrk="1" hangingPunct="1"/>
            <a:r>
              <a:rPr lang="en-US" sz="1000" i="1" dirty="0" smtClean="0"/>
              <a:t>lit_l</a:t>
            </a:r>
            <a:r>
              <a:rPr lang="en-US" sz="1000" i="1" baseline="-25000" dirty="0" smtClean="0"/>
              <a:t>1</a:t>
            </a:r>
            <a:r>
              <a:rPr lang="en-US" sz="1000" i="1" dirty="0" smtClean="0"/>
              <a:t>.</a:t>
            </a:r>
          </a:p>
          <a:p>
            <a:pPr marL="228600" indent="-228600" eaLnBrk="1" hangingPunct="1">
              <a:buFontTx/>
              <a:buChar char="•"/>
            </a:pP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4A07653-487D-48BE-BC2C-41CCDBD4FD75}" type="slidenum">
              <a:rPr lang="en-US"/>
              <a:pPr/>
              <a:t>18</a:t>
            </a:fld>
            <a:endParaRPr lang="en-US"/>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A7E95400-6D07-4B17-B519-875F37D770B2}" type="slidenum">
              <a:rPr lang="en-US"/>
              <a:pPr/>
              <a:t>19</a:t>
            </a:fld>
            <a:endParaRPr lang="en-US"/>
          </a:p>
        </p:txBody>
      </p:sp>
      <p:sp>
        <p:nvSpPr>
          <p:cNvPr id="46083" name="Rectangle 2"/>
          <p:cNvSpPr>
            <a:spLocks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buFontTx/>
              <a:buChar char="•"/>
            </a:pPr>
            <a:r>
              <a:rPr lang="en-US" smtClean="0"/>
              <a:t>To define this RSS, we'll need to specify:</a:t>
            </a:r>
          </a:p>
          <a:p>
            <a:pPr lvl="1" eaLnBrk="1" hangingPunct="1"/>
            <a:r>
              <a:rPr lang="en-US" smtClean="0"/>
              <a:t>syntax</a:t>
            </a:r>
          </a:p>
          <a:p>
            <a:pPr lvl="1" eaLnBrk="1" hangingPunct="1"/>
            <a:r>
              <a:rPr lang="en-US" smtClean="0"/>
              <a:t>semantics</a:t>
            </a:r>
          </a:p>
          <a:p>
            <a:pPr lvl="1" eaLnBrk="1" hangingPunct="1"/>
            <a:r>
              <a:rPr lang="en-US" smtClean="0"/>
              <a:t>proof procedure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0C7EA1D-EEF9-40EF-A806-2CB6E283D77C}" type="slidenum">
              <a:rPr lang="en-US"/>
              <a:pPr/>
              <a:t>20</a:t>
            </a:fld>
            <a:endParaRPr lang="en-US"/>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3FE81AC-209F-42B1-837A-C2EFBFBEF41D}" type="slidenum">
              <a:rPr lang="en-US"/>
              <a:pPr/>
              <a:t>2</a:t>
            </a:fld>
            <a:endParaRPr lang="en-US"/>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E33823F-78BB-417F-B77D-239E3B7096DA}" type="slidenum">
              <a:rPr lang="en-US"/>
              <a:pPr/>
              <a:t>21</a:t>
            </a:fld>
            <a:endParaRPr lang="en-US"/>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0FFB103-2EF2-43FF-9F0A-5390CF10C28C}" type="slidenum">
              <a:rPr lang="en-US"/>
              <a:pPr/>
              <a:t>22</a:t>
            </a:fld>
            <a:endParaRPr lang="en-US"/>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80EB0B7-CDC6-4771-8793-70CBEFF4C487}" type="slidenum">
              <a:rPr lang="en-US"/>
              <a:pPr/>
              <a:t>23</a:t>
            </a:fld>
            <a:endParaRPr lang="en-US"/>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434BCA98-84ED-4B3E-BA7C-C44E70ADC243}" type="slidenum">
              <a:rPr lang="en-US"/>
              <a:pPr/>
              <a:t>24</a:t>
            </a:fld>
            <a:endParaRPr lang="en-US"/>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AC2A68A-24AE-46AC-8255-E50B1261159B}" type="slidenum">
              <a:rPr lang="en-US"/>
              <a:pPr/>
              <a:t>3</a:t>
            </a:fld>
            <a:endParaRPr lang="en-US"/>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t>… preconditions and effects</a:t>
            </a:r>
          </a:p>
          <a:p>
            <a:pPr eaLnBrk="1" hangingPunct="1"/>
            <a:r>
              <a:rPr lang="en-US" smtClean="0"/>
              <a:t>…. Informed search forward planning</a:t>
            </a:r>
          </a:p>
          <a:p>
            <a:pPr eaLnBrk="1" hangingPunct="1"/>
            <a:r>
              <a:rPr lang="en-US" smtClean="0"/>
              <a:t>Initial: possible world</a:t>
            </a:r>
          </a:p>
          <a:p>
            <a:pPr eaLnBrk="1" hangingPunct="1"/>
            <a:r>
              <a:rPr lang="en-US" smtClean="0"/>
              <a:t>Successor: valid actions</a:t>
            </a:r>
          </a:p>
          <a:p>
            <a:pPr eaLnBrk="1" hangingPunct="1"/>
            <a:r>
              <a:rPr lang="en-US" smtClean="0"/>
              <a:t>Goal: assignment to subset of vars</a:t>
            </a:r>
          </a:p>
          <a:p>
            <a:pPr eaLnBrk="1" hangingPunct="1"/>
            <a:r>
              <a:rPr lang="en-US" smtClean="0"/>
              <a:t>Heuristics: empty-delete  no negative effects</a:t>
            </a:r>
          </a:p>
          <a:p>
            <a:pPr eaLnBrk="1" hangingPunct="1"/>
            <a:r>
              <a:rPr lang="en-US" smtClean="0"/>
              <a:t> </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61B7C93-4760-4B46-8DD2-5A2E2C622ADA}" type="slidenum">
              <a:rPr lang="en-US"/>
              <a:pPr/>
              <a:t>5</a:t>
            </a:fld>
            <a:endParaRPr lang="en-US"/>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smtClean="0"/>
              <a:t>We don't have to worry about searching forwards</a:t>
            </a:r>
          </a:p>
          <a:p>
            <a:pPr eaLnBrk="1" hangingPunct="1"/>
            <a:r>
              <a:rPr lang="en-US" smtClean="0"/>
              <a:t>Particularly effective in domains for which we can get a reliable estimate of k </a:t>
            </a:r>
          </a:p>
          <a:p>
            <a:pPr eaLnBrk="1" hangingPunct="1"/>
            <a:endParaRPr lang="en-US" smtClean="0"/>
          </a:p>
          <a:p>
            <a:pPr eaLnBrk="1" hangingPunct="1"/>
            <a:r>
              <a:rPr lang="en-US" smtClean="0"/>
              <a:t>STanford Research Institute Problem Solver</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1637E0F-7994-419B-AA14-CADEC8D45F2B}" type="slidenum">
              <a:rPr lang="en-US"/>
              <a:pPr/>
              <a:t>6</a:t>
            </a:fld>
            <a:endParaRPr lang="en-US"/>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Add also dialog managers and text planner as applications</a:t>
            </a:r>
          </a:p>
          <a:p>
            <a:pPr eaLnBrk="1" hangingPunct="1"/>
            <a:r>
              <a:rPr lang="en-US" smtClean="0"/>
              <a:t>of HTN and for dialogue also MDPs</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9254D9E-E958-4950-AEC5-96BB2E899F25}" type="slidenum">
              <a:rPr lang="en-US"/>
              <a:pPr/>
              <a:t>7</a:t>
            </a:fld>
            <a:endParaRPr lang="en-US"/>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AA7DE74A-37DB-498C-A76C-EB245DF638F4}" type="slidenum">
              <a:rPr lang="en-US"/>
              <a:pPr/>
              <a:t>8</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marL="228600" indent="-228600" eaLnBrk="1" hangingPunct="1"/>
            <a:r>
              <a:rPr lang="en-US" smtClean="0"/>
              <a:t>R&amp;R Sys  Representation and reasoning Systems</a:t>
            </a:r>
          </a:p>
          <a:p>
            <a:pPr marL="228600" indent="-228600" eaLnBrk="1" hangingPunct="1"/>
            <a:r>
              <a:rPr lang="en-US" smtClean="0"/>
              <a:t>Each cell is a R&amp;R system</a:t>
            </a:r>
          </a:p>
          <a:p>
            <a:pPr marL="228600" indent="-228600" eaLnBrk="1" hangingPunct="1"/>
            <a:r>
              <a:rPr lang="en-US" smtClean="0"/>
              <a:t>STRIPS  actions preconditions and effects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7A5537A1-31D6-444C-887C-912A922A7B30}" type="slidenum">
              <a:rPr lang="en-US"/>
              <a:pPr/>
              <a:t>9</a:t>
            </a:fld>
            <a:endParaRPr lang="en-US"/>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107BB468-7FEA-4913-A91E-4BB904F09A30}" type="slidenum">
              <a:rPr lang="en-US"/>
              <a:pPr/>
              <a:t>10</a:t>
            </a:fld>
            <a:endParaRPr lang="en-US"/>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marL="228600" indent="-228600" eaLnBrk="1" hangingPunct="1"/>
            <a:r>
              <a:rPr lang="en-US" smtClean="0"/>
              <a:t>There are many different, but equivalent, axiomatizations of Peano arithmetic. While some axiomatizations, such as the one just described, only describe the successor operation, other axiomatizations directly describe the arithmetical operations. One such axiomatization begins with the following axioms that describe a discrete </a:t>
            </a:r>
            <a:r>
              <a:rPr lang="en-US" smtClean="0">
                <a:hlinkClick r:id="rId3" tooltip="Ordered ring"/>
              </a:rPr>
              <a:t>ordered semiring</a:t>
            </a:r>
            <a:r>
              <a:rPr lang="en-US" smtClean="0"/>
              <a:t>.</a:t>
            </a:r>
            <a:r>
              <a:rPr lang="en-US" smtClean="0">
                <a:hlinkClick r:id="rId4"/>
              </a:rPr>
              <a:t>[7]</a:t>
            </a:r>
            <a:endParaRPr lang="en-US" smtClean="0"/>
          </a:p>
          <a:p>
            <a:pPr marL="228600" indent="-228600" eaLnBrk="1" hangingPunct="1"/>
            <a:r>
              <a:rPr lang="en-US" smtClean="0">
                <a:sym typeface="Symbol" pitchFamily="18" charset="2"/>
              </a:rPr>
              <a:t></a:t>
            </a:r>
            <a:r>
              <a:rPr lang="en-US" i="1" smtClean="0"/>
              <a:t>x</a:t>
            </a:r>
            <a:r>
              <a:rPr lang="en-US" smtClean="0"/>
              <a:t>, </a:t>
            </a:r>
            <a:r>
              <a:rPr lang="en-US" i="1" smtClean="0"/>
              <a:t>y</a:t>
            </a:r>
            <a:r>
              <a:rPr lang="en-US" smtClean="0"/>
              <a:t>, </a:t>
            </a:r>
            <a:r>
              <a:rPr lang="en-US" i="1" smtClean="0"/>
              <a:t>z</a:t>
            </a:r>
            <a:r>
              <a:rPr lang="en-US" smtClean="0"/>
              <a:t> ∈ </a:t>
            </a:r>
            <a:r>
              <a:rPr lang="en-US" i="1" smtClean="0"/>
              <a:t>N</a:t>
            </a:r>
            <a:r>
              <a:rPr lang="en-US" smtClean="0"/>
              <a:t>. (</a:t>
            </a:r>
            <a:r>
              <a:rPr lang="en-US" i="1" smtClean="0"/>
              <a:t>x</a:t>
            </a:r>
            <a:r>
              <a:rPr lang="en-US" smtClean="0"/>
              <a:t> + </a:t>
            </a:r>
            <a:r>
              <a:rPr lang="en-US" i="1" smtClean="0"/>
              <a:t>y</a:t>
            </a:r>
            <a:r>
              <a:rPr lang="en-US" smtClean="0"/>
              <a:t>) + </a:t>
            </a:r>
            <a:r>
              <a:rPr lang="en-US" i="1" smtClean="0"/>
              <a:t>z</a:t>
            </a:r>
            <a:r>
              <a:rPr lang="en-US" smtClean="0"/>
              <a:t> = </a:t>
            </a:r>
            <a:r>
              <a:rPr lang="en-US" i="1" smtClean="0"/>
              <a:t>x</a:t>
            </a:r>
            <a:r>
              <a:rPr lang="en-US" smtClean="0"/>
              <a:t> + (</a:t>
            </a:r>
            <a:r>
              <a:rPr lang="en-US" i="1" smtClean="0"/>
              <a:t>y</a:t>
            </a:r>
            <a:r>
              <a:rPr lang="en-US" smtClean="0"/>
              <a:t> + </a:t>
            </a:r>
            <a:r>
              <a:rPr lang="en-US" i="1" smtClean="0"/>
              <a:t>z</a:t>
            </a:r>
            <a:r>
              <a:rPr lang="en-US" smtClean="0"/>
              <a:t>), i.e., addition is </a:t>
            </a:r>
            <a:r>
              <a:rPr lang="en-US" smtClean="0">
                <a:hlinkClick r:id="rId5" tooltip="Associative law"/>
              </a:rPr>
              <a:t>associative</a:t>
            </a:r>
            <a:r>
              <a:rPr lang="en-US" smtClean="0"/>
              <a:t>. </a:t>
            </a:r>
          </a:p>
          <a:p>
            <a:pPr marL="228600" indent="-228600" eaLnBrk="1" hangingPunct="1"/>
            <a:r>
              <a:rPr lang="en-US" smtClean="0"/>
              <a:t>∀</a:t>
            </a:r>
            <a:r>
              <a:rPr lang="en-US" i="1" smtClean="0"/>
              <a:t>x</a:t>
            </a:r>
            <a:r>
              <a:rPr lang="en-US" smtClean="0"/>
              <a:t>, </a:t>
            </a:r>
            <a:r>
              <a:rPr lang="en-US" i="1" smtClean="0"/>
              <a:t>y</a:t>
            </a:r>
            <a:r>
              <a:rPr lang="en-US" smtClean="0"/>
              <a:t> ∈ </a:t>
            </a:r>
            <a:r>
              <a:rPr lang="en-US" i="1" smtClean="0"/>
              <a:t>N</a:t>
            </a:r>
            <a:r>
              <a:rPr lang="en-US" smtClean="0"/>
              <a:t>. </a:t>
            </a:r>
            <a:r>
              <a:rPr lang="en-US" i="1" smtClean="0"/>
              <a:t>x</a:t>
            </a:r>
            <a:r>
              <a:rPr lang="en-US" smtClean="0"/>
              <a:t> + </a:t>
            </a:r>
            <a:r>
              <a:rPr lang="en-US" i="1" smtClean="0"/>
              <a:t>y</a:t>
            </a:r>
            <a:r>
              <a:rPr lang="en-US" smtClean="0"/>
              <a:t> = </a:t>
            </a:r>
            <a:r>
              <a:rPr lang="en-US" i="1" smtClean="0"/>
              <a:t>y</a:t>
            </a:r>
            <a:r>
              <a:rPr lang="en-US" smtClean="0"/>
              <a:t> + </a:t>
            </a:r>
            <a:r>
              <a:rPr lang="en-US" i="1" smtClean="0"/>
              <a:t>x</a:t>
            </a:r>
            <a:r>
              <a:rPr lang="en-US" smtClean="0"/>
              <a:t>, i.e., addition is </a:t>
            </a:r>
            <a:r>
              <a:rPr lang="en-US" smtClean="0">
                <a:hlinkClick r:id="rId6" tooltip="Commutative law"/>
              </a:rPr>
              <a:t>commutative</a:t>
            </a:r>
            <a:r>
              <a:rPr lang="en-US" smtClean="0"/>
              <a:t>. </a:t>
            </a:r>
          </a:p>
          <a:p>
            <a:pPr marL="228600" indent="-228600" eaLnBrk="1" hangingPunct="1"/>
            <a:r>
              <a:rPr lang="en-US" smtClean="0"/>
              <a:t>∀</a:t>
            </a:r>
            <a:r>
              <a:rPr lang="en-US" i="1" smtClean="0"/>
              <a:t>x</a:t>
            </a:r>
            <a:r>
              <a:rPr lang="en-US" smtClean="0"/>
              <a:t>, </a:t>
            </a:r>
            <a:r>
              <a:rPr lang="en-US" i="1" smtClean="0"/>
              <a:t>y</a:t>
            </a:r>
            <a:r>
              <a:rPr lang="en-US" smtClean="0"/>
              <a:t>, </a:t>
            </a:r>
            <a:r>
              <a:rPr lang="en-US" i="1" smtClean="0"/>
              <a:t>z</a:t>
            </a:r>
            <a:r>
              <a:rPr lang="en-US" smtClean="0"/>
              <a:t> ∈ </a:t>
            </a:r>
            <a:r>
              <a:rPr lang="en-US" i="1" smtClean="0"/>
              <a:t>N</a:t>
            </a:r>
            <a:r>
              <a:rPr lang="en-US" smtClean="0"/>
              <a:t>. (</a:t>
            </a:r>
            <a:r>
              <a:rPr lang="en-US" i="1" smtClean="0"/>
              <a:t>x</a:t>
            </a:r>
            <a:r>
              <a:rPr lang="en-US" smtClean="0"/>
              <a:t> · </a:t>
            </a:r>
            <a:r>
              <a:rPr lang="en-US" i="1" smtClean="0"/>
              <a:t>y</a:t>
            </a:r>
            <a:r>
              <a:rPr lang="en-US" smtClean="0"/>
              <a:t>) · </a:t>
            </a:r>
            <a:r>
              <a:rPr lang="en-US" i="1" smtClean="0"/>
              <a:t>z</a:t>
            </a:r>
            <a:r>
              <a:rPr lang="en-US" smtClean="0"/>
              <a:t> = </a:t>
            </a:r>
            <a:r>
              <a:rPr lang="en-US" i="1" smtClean="0"/>
              <a:t>x</a:t>
            </a:r>
            <a:r>
              <a:rPr lang="en-US" smtClean="0"/>
              <a:t> · (</a:t>
            </a:r>
            <a:r>
              <a:rPr lang="en-US" i="1" smtClean="0"/>
              <a:t>y</a:t>
            </a:r>
            <a:r>
              <a:rPr lang="en-US" smtClean="0"/>
              <a:t> · </a:t>
            </a:r>
            <a:r>
              <a:rPr lang="en-US" i="1" smtClean="0"/>
              <a:t>z</a:t>
            </a:r>
            <a:r>
              <a:rPr lang="en-US" smtClean="0"/>
              <a:t>), i.e., multiplication is associative </a:t>
            </a:r>
          </a:p>
          <a:p>
            <a:pPr marL="228600" indent="-228600" eaLnBrk="1" hangingPunct="1"/>
            <a:r>
              <a:rPr lang="en-US" smtClean="0"/>
              <a:t>∀</a:t>
            </a:r>
            <a:r>
              <a:rPr lang="en-US" i="1" smtClean="0"/>
              <a:t>x</a:t>
            </a:r>
            <a:r>
              <a:rPr lang="en-US" smtClean="0"/>
              <a:t>, </a:t>
            </a:r>
            <a:r>
              <a:rPr lang="en-US" i="1" smtClean="0"/>
              <a:t>y</a:t>
            </a:r>
            <a:r>
              <a:rPr lang="en-US" smtClean="0"/>
              <a:t> ∈ </a:t>
            </a:r>
            <a:r>
              <a:rPr lang="en-US" i="1" smtClean="0"/>
              <a:t>N</a:t>
            </a:r>
            <a:r>
              <a:rPr lang="en-US" smtClean="0"/>
              <a:t>. </a:t>
            </a:r>
            <a:r>
              <a:rPr lang="en-US" i="1" smtClean="0"/>
              <a:t>x</a:t>
            </a:r>
            <a:r>
              <a:rPr lang="en-US" smtClean="0"/>
              <a:t> · </a:t>
            </a:r>
            <a:r>
              <a:rPr lang="en-US" i="1" smtClean="0"/>
              <a:t>y</a:t>
            </a:r>
            <a:r>
              <a:rPr lang="en-US" smtClean="0"/>
              <a:t> = </a:t>
            </a:r>
            <a:r>
              <a:rPr lang="en-US" i="1" smtClean="0"/>
              <a:t>y</a:t>
            </a:r>
            <a:r>
              <a:rPr lang="en-US" smtClean="0"/>
              <a:t> · </a:t>
            </a:r>
            <a:r>
              <a:rPr lang="en-US" i="1" smtClean="0"/>
              <a:t>x</a:t>
            </a:r>
            <a:r>
              <a:rPr lang="en-US" smtClean="0"/>
              <a:t>, i.e., multiplication is commutative. </a:t>
            </a:r>
          </a:p>
          <a:p>
            <a:pPr marL="228600" indent="-228600" eaLnBrk="1" hangingPunct="1"/>
            <a:r>
              <a:rPr lang="en-US" smtClean="0"/>
              <a:t>∀</a:t>
            </a:r>
            <a:r>
              <a:rPr lang="en-US" i="1" smtClean="0"/>
              <a:t>x</a:t>
            </a:r>
            <a:r>
              <a:rPr lang="en-US" smtClean="0"/>
              <a:t>, </a:t>
            </a:r>
            <a:r>
              <a:rPr lang="en-US" i="1" smtClean="0"/>
              <a:t>y</a:t>
            </a:r>
            <a:r>
              <a:rPr lang="en-US" smtClean="0"/>
              <a:t>, </a:t>
            </a:r>
            <a:r>
              <a:rPr lang="en-US" i="1" smtClean="0"/>
              <a:t>z</a:t>
            </a:r>
            <a:r>
              <a:rPr lang="en-US" smtClean="0"/>
              <a:t> ∈ </a:t>
            </a:r>
            <a:r>
              <a:rPr lang="en-US" i="1" smtClean="0"/>
              <a:t>N</a:t>
            </a:r>
            <a:r>
              <a:rPr lang="en-US" smtClean="0"/>
              <a:t>. </a:t>
            </a:r>
            <a:r>
              <a:rPr lang="en-US" i="1" smtClean="0"/>
              <a:t>x</a:t>
            </a:r>
            <a:r>
              <a:rPr lang="en-US" smtClean="0"/>
              <a:t> · (</a:t>
            </a:r>
            <a:r>
              <a:rPr lang="en-US" i="1" smtClean="0"/>
              <a:t>y</a:t>
            </a:r>
            <a:r>
              <a:rPr lang="en-US" smtClean="0"/>
              <a:t> + </a:t>
            </a:r>
            <a:r>
              <a:rPr lang="en-US" i="1" smtClean="0"/>
              <a:t>z</a:t>
            </a:r>
            <a:r>
              <a:rPr lang="en-US" smtClean="0"/>
              <a:t>) = (</a:t>
            </a:r>
            <a:r>
              <a:rPr lang="en-US" i="1" smtClean="0"/>
              <a:t>x</a:t>
            </a:r>
            <a:r>
              <a:rPr lang="en-US" smtClean="0"/>
              <a:t> · </a:t>
            </a:r>
            <a:r>
              <a:rPr lang="en-US" i="1" smtClean="0"/>
              <a:t>y</a:t>
            </a:r>
            <a:r>
              <a:rPr lang="en-US" smtClean="0"/>
              <a:t>) + (</a:t>
            </a:r>
            <a:r>
              <a:rPr lang="en-US" i="1" smtClean="0"/>
              <a:t>x</a:t>
            </a:r>
            <a:r>
              <a:rPr lang="en-US" smtClean="0"/>
              <a:t> · </a:t>
            </a:r>
            <a:r>
              <a:rPr lang="en-US" i="1" smtClean="0"/>
              <a:t>z</a:t>
            </a:r>
            <a:r>
              <a:rPr lang="en-US" smtClean="0"/>
              <a:t>), i.e., the </a:t>
            </a:r>
            <a:r>
              <a:rPr lang="en-US" smtClean="0">
                <a:hlinkClick r:id="rId7" tooltip="Distributive law"/>
              </a:rPr>
              <a:t>distributive law</a:t>
            </a:r>
            <a:r>
              <a:rPr lang="en-US" smtClean="0"/>
              <a:t>. </a:t>
            </a:r>
          </a:p>
          <a:p>
            <a:pPr marL="228600" indent="-228600" eaLnBrk="1" hangingPunct="1"/>
            <a:r>
              <a:rPr lang="en-US" smtClean="0"/>
              <a:t>∀</a:t>
            </a:r>
            <a:r>
              <a:rPr lang="en-US" i="1" smtClean="0"/>
              <a:t>x</a:t>
            </a:r>
            <a:r>
              <a:rPr lang="en-US" smtClean="0"/>
              <a:t> ∈ </a:t>
            </a:r>
            <a:r>
              <a:rPr lang="en-US" i="1" smtClean="0"/>
              <a:t>N</a:t>
            </a:r>
            <a:r>
              <a:rPr lang="en-US" smtClean="0"/>
              <a:t>. </a:t>
            </a:r>
            <a:r>
              <a:rPr lang="en-US" i="1" smtClean="0"/>
              <a:t>x</a:t>
            </a:r>
            <a:r>
              <a:rPr lang="en-US" smtClean="0"/>
              <a:t> + 0 = </a:t>
            </a:r>
            <a:r>
              <a:rPr lang="en-US" i="1" smtClean="0"/>
              <a:t>x</a:t>
            </a:r>
            <a:r>
              <a:rPr lang="en-US" smtClean="0"/>
              <a:t> ∧ </a:t>
            </a:r>
            <a:r>
              <a:rPr lang="en-US" i="1" smtClean="0"/>
              <a:t>x</a:t>
            </a:r>
            <a:r>
              <a:rPr lang="en-US" smtClean="0"/>
              <a:t> · 0 = 0. </a:t>
            </a:r>
          </a:p>
          <a:p>
            <a:pPr marL="228600" indent="-228600" eaLnBrk="1" hangingPunct="1"/>
            <a:r>
              <a:rPr lang="en-US" smtClean="0"/>
              <a:t>∀</a:t>
            </a:r>
            <a:r>
              <a:rPr lang="en-US" i="1" smtClean="0"/>
              <a:t>x</a:t>
            </a:r>
            <a:r>
              <a:rPr lang="en-US" smtClean="0"/>
              <a:t> ∈ </a:t>
            </a:r>
            <a:r>
              <a:rPr lang="en-US" i="1" smtClean="0"/>
              <a:t>N</a:t>
            </a:r>
            <a:r>
              <a:rPr lang="en-US" smtClean="0"/>
              <a:t>. </a:t>
            </a:r>
            <a:r>
              <a:rPr lang="en-US" i="1" smtClean="0"/>
              <a:t>x</a:t>
            </a:r>
            <a:r>
              <a:rPr lang="en-US" smtClean="0"/>
              <a:t> · 1 = </a:t>
            </a:r>
            <a:r>
              <a:rPr lang="en-US" i="1" smtClean="0"/>
              <a:t>x</a:t>
            </a:r>
            <a:r>
              <a:rPr lang="en-US" smtClean="0"/>
              <a:t>. </a:t>
            </a:r>
          </a:p>
          <a:p>
            <a:pPr marL="228600" indent="-228600" eaLnBrk="1" hangingPunct="1"/>
            <a:r>
              <a:rPr lang="en-US" smtClean="0"/>
              <a:t>∀</a:t>
            </a:r>
            <a:r>
              <a:rPr lang="en-US" i="1" smtClean="0"/>
              <a:t>x</a:t>
            </a:r>
            <a:r>
              <a:rPr lang="en-US" smtClean="0"/>
              <a:t>, </a:t>
            </a:r>
            <a:r>
              <a:rPr lang="en-US" i="1" smtClean="0"/>
              <a:t>y</a:t>
            </a:r>
            <a:r>
              <a:rPr lang="en-US" smtClean="0"/>
              <a:t>, </a:t>
            </a:r>
            <a:r>
              <a:rPr lang="en-US" i="1" smtClean="0"/>
              <a:t>z</a:t>
            </a:r>
            <a:r>
              <a:rPr lang="en-US" smtClean="0"/>
              <a:t> ∈ </a:t>
            </a:r>
            <a:r>
              <a:rPr lang="en-US" i="1" smtClean="0"/>
              <a:t>N</a:t>
            </a:r>
            <a:r>
              <a:rPr lang="en-US" smtClean="0"/>
              <a:t>. </a:t>
            </a:r>
            <a:r>
              <a:rPr lang="en-US" i="1" smtClean="0"/>
              <a:t>x</a:t>
            </a:r>
            <a:r>
              <a:rPr lang="en-US" smtClean="0"/>
              <a:t> &lt; </a:t>
            </a:r>
            <a:r>
              <a:rPr lang="en-US" i="1" smtClean="0"/>
              <a:t>y</a:t>
            </a:r>
            <a:r>
              <a:rPr lang="en-US" smtClean="0"/>
              <a:t> ∧ </a:t>
            </a:r>
            <a:r>
              <a:rPr lang="en-US" i="1" smtClean="0"/>
              <a:t>y</a:t>
            </a:r>
            <a:r>
              <a:rPr lang="en-US" smtClean="0"/>
              <a:t> &lt; </a:t>
            </a:r>
            <a:r>
              <a:rPr lang="en-US" i="1" smtClean="0"/>
              <a:t>z</a:t>
            </a:r>
            <a:r>
              <a:rPr lang="en-US" smtClean="0"/>
              <a:t> ⊃ </a:t>
            </a:r>
            <a:r>
              <a:rPr lang="en-US" i="1" smtClean="0"/>
              <a:t>x</a:t>
            </a:r>
            <a:r>
              <a:rPr lang="en-US" smtClean="0"/>
              <a:t> &lt; </a:t>
            </a:r>
            <a:r>
              <a:rPr lang="en-US" i="1" smtClean="0"/>
              <a:t>z</a:t>
            </a:r>
            <a:r>
              <a:rPr lang="en-US" smtClean="0"/>
              <a:t>. </a:t>
            </a:r>
          </a:p>
          <a:p>
            <a:pPr marL="228600" indent="-228600" eaLnBrk="1" hangingPunct="1"/>
            <a:r>
              <a:rPr lang="en-US" smtClean="0"/>
              <a:t>∀</a:t>
            </a:r>
            <a:r>
              <a:rPr lang="en-US" i="1" smtClean="0"/>
              <a:t>x</a:t>
            </a:r>
            <a:r>
              <a:rPr lang="en-US" smtClean="0"/>
              <a:t> ∈ </a:t>
            </a:r>
            <a:r>
              <a:rPr lang="en-US" i="1" smtClean="0"/>
              <a:t>N</a:t>
            </a:r>
            <a:r>
              <a:rPr lang="en-US" smtClean="0"/>
              <a:t>. ¬ (</a:t>
            </a:r>
            <a:r>
              <a:rPr lang="en-US" i="1" smtClean="0"/>
              <a:t>x</a:t>
            </a:r>
            <a:r>
              <a:rPr lang="en-US" smtClean="0"/>
              <a:t> &lt; </a:t>
            </a:r>
            <a:r>
              <a:rPr lang="en-US" i="1" smtClean="0"/>
              <a:t>x</a:t>
            </a:r>
            <a:r>
              <a:rPr lang="en-US" smtClean="0"/>
              <a:t>). </a:t>
            </a:r>
          </a:p>
          <a:p>
            <a:pPr marL="228600" indent="-228600" eaLnBrk="1" hangingPunct="1"/>
            <a:r>
              <a:rPr lang="en-US" smtClean="0"/>
              <a:t>∀</a:t>
            </a:r>
            <a:r>
              <a:rPr lang="en-US" i="1" smtClean="0"/>
              <a:t>x</a:t>
            </a:r>
            <a:r>
              <a:rPr lang="en-US" smtClean="0"/>
              <a:t>, </a:t>
            </a:r>
            <a:r>
              <a:rPr lang="en-US" i="1" smtClean="0"/>
              <a:t>y</a:t>
            </a:r>
            <a:r>
              <a:rPr lang="en-US" smtClean="0"/>
              <a:t> ∈ </a:t>
            </a:r>
            <a:r>
              <a:rPr lang="en-US" i="1" smtClean="0"/>
              <a:t>N</a:t>
            </a:r>
            <a:r>
              <a:rPr lang="en-US" smtClean="0"/>
              <a:t>. </a:t>
            </a:r>
            <a:r>
              <a:rPr lang="en-US" i="1" smtClean="0"/>
              <a:t>x</a:t>
            </a:r>
            <a:r>
              <a:rPr lang="en-US" smtClean="0"/>
              <a:t> &lt; </a:t>
            </a:r>
            <a:r>
              <a:rPr lang="en-US" i="1" smtClean="0"/>
              <a:t>y</a:t>
            </a:r>
            <a:r>
              <a:rPr lang="en-US" smtClean="0"/>
              <a:t> ∨ </a:t>
            </a:r>
            <a:r>
              <a:rPr lang="en-US" i="1" smtClean="0"/>
              <a:t>x</a:t>
            </a:r>
            <a:r>
              <a:rPr lang="en-US" smtClean="0"/>
              <a:t> = </a:t>
            </a:r>
            <a:r>
              <a:rPr lang="en-US" i="1" smtClean="0"/>
              <a:t>y</a:t>
            </a:r>
            <a:r>
              <a:rPr lang="en-US" smtClean="0"/>
              <a:t> ∨ </a:t>
            </a:r>
            <a:r>
              <a:rPr lang="en-US" i="1" smtClean="0"/>
              <a:t>x</a:t>
            </a:r>
            <a:r>
              <a:rPr lang="en-US" smtClean="0"/>
              <a:t> &gt; </a:t>
            </a:r>
            <a:r>
              <a:rPr lang="en-US" i="1" smtClean="0"/>
              <a:t>y</a:t>
            </a:r>
            <a:r>
              <a:rPr lang="en-US" smtClean="0"/>
              <a:t>. </a:t>
            </a:r>
          </a:p>
          <a:p>
            <a:pPr marL="228600" indent="-228600" eaLnBrk="1" hangingPunct="1"/>
            <a:r>
              <a:rPr lang="en-US" smtClean="0"/>
              <a:t>∀</a:t>
            </a:r>
            <a:r>
              <a:rPr lang="en-US" i="1" smtClean="0"/>
              <a:t>x</a:t>
            </a:r>
            <a:r>
              <a:rPr lang="en-US" smtClean="0"/>
              <a:t>, </a:t>
            </a:r>
            <a:r>
              <a:rPr lang="en-US" i="1" smtClean="0"/>
              <a:t>y</a:t>
            </a:r>
            <a:r>
              <a:rPr lang="en-US" smtClean="0"/>
              <a:t>, </a:t>
            </a:r>
            <a:r>
              <a:rPr lang="en-US" i="1" smtClean="0"/>
              <a:t>z</a:t>
            </a:r>
            <a:r>
              <a:rPr lang="en-US" smtClean="0"/>
              <a:t> ∈ </a:t>
            </a:r>
            <a:r>
              <a:rPr lang="en-US" i="1" smtClean="0"/>
              <a:t>N</a:t>
            </a:r>
            <a:r>
              <a:rPr lang="en-US" smtClean="0"/>
              <a:t>. </a:t>
            </a:r>
            <a:r>
              <a:rPr lang="en-US" i="1" smtClean="0"/>
              <a:t>x</a:t>
            </a:r>
            <a:r>
              <a:rPr lang="en-US" smtClean="0"/>
              <a:t> &lt; </a:t>
            </a:r>
            <a:r>
              <a:rPr lang="en-US" i="1" smtClean="0"/>
              <a:t>y</a:t>
            </a:r>
            <a:r>
              <a:rPr lang="en-US" smtClean="0"/>
              <a:t> ⊃ </a:t>
            </a:r>
            <a:r>
              <a:rPr lang="en-US" i="1" smtClean="0"/>
              <a:t>x</a:t>
            </a:r>
            <a:r>
              <a:rPr lang="en-US" smtClean="0"/>
              <a:t> + </a:t>
            </a:r>
            <a:r>
              <a:rPr lang="en-US" i="1" smtClean="0"/>
              <a:t>z</a:t>
            </a:r>
            <a:r>
              <a:rPr lang="en-US" smtClean="0"/>
              <a:t> &lt; </a:t>
            </a:r>
            <a:r>
              <a:rPr lang="en-US" i="1" smtClean="0"/>
              <a:t>y</a:t>
            </a:r>
            <a:r>
              <a:rPr lang="en-US" smtClean="0"/>
              <a:t> + </a:t>
            </a:r>
            <a:r>
              <a:rPr lang="en-US" i="1" smtClean="0"/>
              <a:t>z</a:t>
            </a:r>
            <a:r>
              <a:rPr lang="en-US" smtClean="0"/>
              <a:t>. </a:t>
            </a:r>
          </a:p>
          <a:p>
            <a:pPr marL="228600" indent="-228600" eaLnBrk="1" hangingPunct="1"/>
            <a:r>
              <a:rPr lang="en-US" smtClean="0"/>
              <a:t>∀</a:t>
            </a:r>
            <a:r>
              <a:rPr lang="en-US" i="1" smtClean="0"/>
              <a:t>x</a:t>
            </a:r>
            <a:r>
              <a:rPr lang="en-US" smtClean="0"/>
              <a:t>, </a:t>
            </a:r>
            <a:r>
              <a:rPr lang="en-US" i="1" smtClean="0"/>
              <a:t>y</a:t>
            </a:r>
            <a:r>
              <a:rPr lang="en-US" smtClean="0"/>
              <a:t>, </a:t>
            </a:r>
            <a:r>
              <a:rPr lang="en-US" i="1" smtClean="0"/>
              <a:t>z</a:t>
            </a:r>
            <a:r>
              <a:rPr lang="en-US" smtClean="0"/>
              <a:t> ∈ </a:t>
            </a:r>
            <a:r>
              <a:rPr lang="en-US" i="1" smtClean="0"/>
              <a:t>N</a:t>
            </a:r>
            <a:r>
              <a:rPr lang="en-US" smtClean="0"/>
              <a:t>. 0 &lt; </a:t>
            </a:r>
            <a:r>
              <a:rPr lang="en-US" i="1" smtClean="0"/>
              <a:t>z</a:t>
            </a:r>
            <a:r>
              <a:rPr lang="en-US" smtClean="0"/>
              <a:t> ∧ </a:t>
            </a:r>
            <a:r>
              <a:rPr lang="en-US" i="1" smtClean="0"/>
              <a:t>x</a:t>
            </a:r>
            <a:r>
              <a:rPr lang="en-US" smtClean="0"/>
              <a:t> &lt; </a:t>
            </a:r>
            <a:r>
              <a:rPr lang="en-US" i="1" smtClean="0"/>
              <a:t>y</a:t>
            </a:r>
            <a:r>
              <a:rPr lang="en-US" smtClean="0"/>
              <a:t> ⊃ </a:t>
            </a:r>
            <a:r>
              <a:rPr lang="en-US" i="1" smtClean="0"/>
              <a:t>x</a:t>
            </a:r>
            <a:r>
              <a:rPr lang="en-US" smtClean="0"/>
              <a:t> · </a:t>
            </a:r>
            <a:r>
              <a:rPr lang="en-US" i="1" smtClean="0"/>
              <a:t>z</a:t>
            </a:r>
            <a:r>
              <a:rPr lang="en-US" smtClean="0"/>
              <a:t> &lt; </a:t>
            </a:r>
            <a:r>
              <a:rPr lang="en-US" i="1" smtClean="0"/>
              <a:t>y</a:t>
            </a:r>
            <a:r>
              <a:rPr lang="en-US" smtClean="0"/>
              <a:t> · </a:t>
            </a:r>
            <a:r>
              <a:rPr lang="en-US" i="1" smtClean="0"/>
              <a:t>z</a:t>
            </a:r>
            <a:r>
              <a:rPr lang="en-US" smtClean="0"/>
              <a:t>. </a:t>
            </a:r>
          </a:p>
          <a:p>
            <a:pPr marL="228600" indent="-228600" eaLnBrk="1" hangingPunct="1"/>
            <a:r>
              <a:rPr lang="en-US" smtClean="0"/>
              <a:t>∀</a:t>
            </a:r>
            <a:r>
              <a:rPr lang="en-US" i="1" smtClean="0"/>
              <a:t>x</a:t>
            </a:r>
            <a:r>
              <a:rPr lang="en-US" smtClean="0"/>
              <a:t>, </a:t>
            </a:r>
            <a:r>
              <a:rPr lang="en-US" i="1" smtClean="0"/>
              <a:t>y</a:t>
            </a:r>
            <a:r>
              <a:rPr lang="en-US" smtClean="0"/>
              <a:t> ∈ </a:t>
            </a:r>
            <a:r>
              <a:rPr lang="en-US" i="1" smtClean="0"/>
              <a:t>N</a:t>
            </a:r>
            <a:r>
              <a:rPr lang="en-US" smtClean="0"/>
              <a:t>. </a:t>
            </a:r>
            <a:r>
              <a:rPr lang="en-US" i="1" smtClean="0"/>
              <a:t>x</a:t>
            </a:r>
            <a:r>
              <a:rPr lang="en-US" smtClean="0"/>
              <a:t> &lt; </a:t>
            </a:r>
            <a:r>
              <a:rPr lang="en-US" i="1" smtClean="0"/>
              <a:t>y</a:t>
            </a:r>
            <a:r>
              <a:rPr lang="en-US" smtClean="0"/>
              <a:t> ⊃ ∃</a:t>
            </a:r>
            <a:r>
              <a:rPr lang="en-US" i="1" smtClean="0"/>
              <a:t>z</a:t>
            </a:r>
            <a:r>
              <a:rPr lang="en-US" smtClean="0"/>
              <a:t> ∈ </a:t>
            </a:r>
            <a:r>
              <a:rPr lang="en-US" i="1" smtClean="0"/>
              <a:t>N</a:t>
            </a:r>
            <a:r>
              <a:rPr lang="en-US" smtClean="0"/>
              <a:t>. </a:t>
            </a:r>
            <a:r>
              <a:rPr lang="en-US" i="1" smtClean="0"/>
              <a:t>x</a:t>
            </a:r>
            <a:r>
              <a:rPr lang="en-US" smtClean="0"/>
              <a:t> + </a:t>
            </a:r>
            <a:r>
              <a:rPr lang="en-US" i="1" smtClean="0"/>
              <a:t>z</a:t>
            </a:r>
            <a:r>
              <a:rPr lang="en-US" smtClean="0"/>
              <a:t> = </a:t>
            </a:r>
            <a:r>
              <a:rPr lang="en-US" i="1" smtClean="0"/>
              <a:t>y</a:t>
            </a:r>
            <a:r>
              <a:rPr lang="en-US" smtClean="0"/>
              <a:t>. </a:t>
            </a:r>
          </a:p>
          <a:p>
            <a:pPr marL="228600" indent="-228600" eaLnBrk="1" hangingPunct="1"/>
            <a:r>
              <a:rPr lang="en-US" smtClean="0"/>
              <a:t>0 &lt; 1 ∧ ∀</a:t>
            </a:r>
            <a:r>
              <a:rPr lang="en-US" i="1" smtClean="0"/>
              <a:t>x</a:t>
            </a:r>
            <a:r>
              <a:rPr lang="en-US" smtClean="0"/>
              <a:t> ∈ </a:t>
            </a:r>
            <a:r>
              <a:rPr lang="en-US" i="1" smtClean="0"/>
              <a:t>N</a:t>
            </a:r>
            <a:r>
              <a:rPr lang="en-US" smtClean="0"/>
              <a:t>. </a:t>
            </a:r>
            <a:r>
              <a:rPr lang="en-US" i="1" smtClean="0"/>
              <a:t>x</a:t>
            </a:r>
            <a:r>
              <a:rPr lang="en-US" smtClean="0"/>
              <a:t> &gt; 0 ⊃ </a:t>
            </a:r>
            <a:r>
              <a:rPr lang="en-US" i="1" smtClean="0"/>
              <a:t>x</a:t>
            </a:r>
            <a:r>
              <a:rPr lang="en-US" smtClean="0"/>
              <a:t> ≥ 1.. </a:t>
            </a:r>
          </a:p>
          <a:p>
            <a:pPr marL="228600" indent="-228600" eaLnBrk="1" hangingPunct="1"/>
            <a:r>
              <a:rPr lang="en-US" smtClean="0"/>
              <a:t>∀</a:t>
            </a:r>
            <a:r>
              <a:rPr lang="en-US" i="1" smtClean="0"/>
              <a:t>x</a:t>
            </a:r>
            <a:r>
              <a:rPr lang="en-US" smtClean="0"/>
              <a:t> ∈ </a:t>
            </a:r>
            <a:r>
              <a:rPr lang="en-US" i="1" smtClean="0"/>
              <a:t>N</a:t>
            </a:r>
            <a:r>
              <a:rPr lang="en-US" smtClean="0"/>
              <a:t>. </a:t>
            </a:r>
            <a:r>
              <a:rPr lang="en-US" i="1" smtClean="0"/>
              <a:t>x</a:t>
            </a:r>
            <a:r>
              <a:rPr lang="en-US" smtClean="0"/>
              <a:t> ≥ 0. </a:t>
            </a:r>
          </a:p>
          <a:p>
            <a:pPr marL="228600" indent="-2286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3C595A3-691E-4AED-86B8-90C89A6933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223B9E-9A83-4C31-BAE9-B50A66FA918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E98629-C31F-4C7B-9330-472AC903463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ACECCAA-DFC8-4348-9A02-8BAF69083AB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4800" y="1219200"/>
            <a:ext cx="8458200" cy="4495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CPSC 322, Lecture 18</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899A2C1-25F4-402C-BAF3-563E73F8EBE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FA10373-BF0C-4AA6-A60E-34C86219A6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CC16365-F996-4B35-A525-5CEA38AFD82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728F97-00BA-4185-A954-9749D4BB285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B612303-53E5-40DF-88F6-9D55C987093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11692EB8-07D1-4B45-95E9-F32685544E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9E84F33-BB02-4DCB-A045-AB67F353B3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B4C882E-F048-4E9D-BAA1-9DC4460A24B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19</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F244601-BE38-4CB9-8413-55D1AAD45A5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483"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r>
              <a:rPr lang="en-US"/>
              <a:t>CPSC 322, Lecture 19</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r>
              <a:rPr lang="en-US"/>
              <a:t>Slide </a:t>
            </a:r>
            <a:fld id="{6A50AFF8-8721-4813-8FDB-2289D702592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21.v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CPSC 322, Lecture 19</a:t>
            </a:r>
          </a:p>
        </p:txBody>
      </p:sp>
      <p:sp>
        <p:nvSpPr>
          <p:cNvPr id="5" name="Slide Number Placeholder 3"/>
          <p:cNvSpPr>
            <a:spLocks noGrp="1"/>
          </p:cNvSpPr>
          <p:nvPr>
            <p:ph type="sldNum" sz="quarter" idx="12"/>
          </p:nvPr>
        </p:nvSpPr>
        <p:spPr/>
        <p:txBody>
          <a:bodyPr/>
          <a:lstStyle/>
          <a:p>
            <a:pPr>
              <a:defRPr/>
            </a:pPr>
            <a:r>
              <a:rPr lang="en-US" dirty="0"/>
              <a:t>Slide </a:t>
            </a:r>
            <a:fld id="{28F3DCF2-3F06-4C02-9C8D-01A2C237A2DD}" type="slidenum">
              <a:rPr lang="en-US"/>
              <a:pPr>
                <a:defRPr/>
              </a:pPr>
              <a:t>1</a:t>
            </a:fld>
            <a:endParaRPr lang="en-US" dirty="0"/>
          </a:p>
        </p:txBody>
      </p:sp>
      <p:sp>
        <p:nvSpPr>
          <p:cNvPr id="1029" name="Rectangle 2"/>
          <p:cNvSpPr>
            <a:spLocks noChangeArrowheads="1"/>
          </p:cNvSpPr>
          <p:nvPr/>
        </p:nvSpPr>
        <p:spPr bwMode="auto">
          <a:xfrm>
            <a:off x="0" y="1557338"/>
            <a:ext cx="8763000" cy="3933825"/>
          </a:xfrm>
          <a:prstGeom prst="rect">
            <a:avLst/>
          </a:prstGeom>
          <a:noFill/>
          <a:ln w="9525">
            <a:noFill/>
            <a:miter lim="800000"/>
            <a:headEnd/>
            <a:tailEnd/>
          </a:ln>
        </p:spPr>
        <p:txBody>
          <a:bodyPr>
            <a:spAutoFit/>
          </a:bodyPr>
          <a:lstStyle/>
          <a:p>
            <a:pPr algn="ctr">
              <a:spcBef>
                <a:spcPct val="50000"/>
              </a:spcBef>
            </a:pPr>
            <a:r>
              <a:rPr lang="en-US" sz="4800" b="1" dirty="0">
                <a:solidFill>
                  <a:schemeClr val="accent2"/>
                </a:solidFill>
                <a:latin typeface="Arial Unicode MS" pitchFamily="34" charset="-128"/>
              </a:rPr>
              <a:t>Propositional Logic Intro, Syntax</a:t>
            </a:r>
          </a:p>
          <a:p>
            <a:pPr algn="ctr">
              <a:spcBef>
                <a:spcPct val="50000"/>
              </a:spcBef>
            </a:pPr>
            <a:r>
              <a:rPr lang="en-US" b="1" dirty="0">
                <a:latin typeface="Arial Unicode MS" pitchFamily="34" charset="-128"/>
              </a:rPr>
              <a:t>Computer Science cpsc322, Lecture 19</a:t>
            </a:r>
          </a:p>
          <a:p>
            <a:pPr algn="ctr">
              <a:spcBef>
                <a:spcPct val="50000"/>
              </a:spcBef>
            </a:pPr>
            <a:r>
              <a:rPr lang="en-US" b="1" i="1" dirty="0">
                <a:latin typeface="Arial Unicode MS" pitchFamily="34" charset="-128"/>
              </a:rPr>
              <a:t>(Textbook </a:t>
            </a:r>
            <a:r>
              <a:rPr lang="en-US" b="1" i="1" dirty="0" err="1">
                <a:latin typeface="Arial Unicode MS" pitchFamily="34" charset="-128"/>
              </a:rPr>
              <a:t>Chpt</a:t>
            </a:r>
            <a:r>
              <a:rPr lang="en-US" b="1" i="1" dirty="0">
                <a:latin typeface="Arial Unicode MS" pitchFamily="34" charset="-128"/>
              </a:rPr>
              <a:t> </a:t>
            </a:r>
            <a:r>
              <a:rPr lang="en-US" b="1" i="1" dirty="0" smtClean="0">
                <a:latin typeface="Arial Unicode MS" pitchFamily="34" charset="-128"/>
              </a:rPr>
              <a:t>5.1- 5.1.1 – 5.2)</a:t>
            </a:r>
            <a:endParaRPr lang="en-US" b="1" i="1" dirty="0">
              <a:latin typeface="Arial Unicode MS" pitchFamily="34" charset="-128"/>
            </a:endParaRPr>
          </a:p>
          <a:p>
            <a:pPr algn="ctr">
              <a:spcBef>
                <a:spcPct val="50000"/>
              </a:spcBef>
            </a:pPr>
            <a:endParaRPr lang="en-US" sz="2400" b="1" i="1" dirty="0">
              <a:latin typeface="Arial Unicode MS" pitchFamily="34" charset="-128"/>
            </a:endParaRPr>
          </a:p>
          <a:p>
            <a:pPr algn="ctr">
              <a:spcBef>
                <a:spcPct val="50000"/>
              </a:spcBef>
            </a:pPr>
            <a:r>
              <a:rPr lang="en-US" sz="2400" b="1" dirty="0" smtClean="0">
                <a:latin typeface="Arial Unicode MS" pitchFamily="34" charset="-128"/>
              </a:rPr>
              <a:t>March, 1, 2010</a:t>
            </a:r>
            <a:endParaRPr lang="en-US" sz="2400" b="1"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20</a:t>
            </a:r>
          </a:p>
        </p:txBody>
      </p:sp>
      <p:sp>
        <p:nvSpPr>
          <p:cNvPr id="9" name="Slide Number Placeholder 5"/>
          <p:cNvSpPr>
            <a:spLocks noGrp="1"/>
          </p:cNvSpPr>
          <p:nvPr>
            <p:ph type="sldNum" sz="quarter" idx="12"/>
          </p:nvPr>
        </p:nvSpPr>
        <p:spPr/>
        <p:txBody>
          <a:bodyPr/>
          <a:lstStyle/>
          <a:p>
            <a:pPr>
              <a:defRPr/>
            </a:pPr>
            <a:r>
              <a:rPr lang="en-US"/>
              <a:t>Slide </a:t>
            </a:r>
            <a:fld id="{AE738429-74E5-4DC6-90B8-16A543D5A2A2}" type="slidenum">
              <a:rPr lang="en-US"/>
              <a:pPr>
                <a:defRPr/>
              </a:pPr>
              <a:t>10</a:t>
            </a:fld>
            <a:endParaRPr lang="en-US"/>
          </a:p>
        </p:txBody>
      </p:sp>
      <p:sp>
        <p:nvSpPr>
          <p:cNvPr id="8208" name="Rectangle 2"/>
          <p:cNvSpPr>
            <a:spLocks noGrp="1" noChangeArrowheads="1"/>
          </p:cNvSpPr>
          <p:nvPr>
            <p:ph type="title"/>
          </p:nvPr>
        </p:nvSpPr>
        <p:spPr/>
        <p:txBody>
          <a:bodyPr/>
          <a:lstStyle/>
          <a:p>
            <a:pPr eaLnBrk="1" hangingPunct="1"/>
            <a:r>
              <a:rPr lang="en-US" smtClean="0"/>
              <a:t>What you already know about logic...</a:t>
            </a:r>
          </a:p>
        </p:txBody>
      </p:sp>
      <p:sp>
        <p:nvSpPr>
          <p:cNvPr id="8209" name="Rectangle 3"/>
          <p:cNvSpPr>
            <a:spLocks noGrp="1" noChangeArrowheads="1"/>
          </p:cNvSpPr>
          <p:nvPr>
            <p:ph type="body" idx="1"/>
          </p:nvPr>
        </p:nvSpPr>
        <p:spPr>
          <a:xfrm>
            <a:off x="214313" y="857250"/>
            <a:ext cx="8748712" cy="2071688"/>
          </a:xfrm>
          <a:ln>
            <a:solidFill>
              <a:schemeClr val="accent2"/>
            </a:solidFill>
          </a:ln>
        </p:spPr>
        <p:txBody>
          <a:bodyPr/>
          <a:lstStyle/>
          <a:p>
            <a:pPr eaLnBrk="1" hangingPunct="1">
              <a:lnSpc>
                <a:spcPct val="80000"/>
              </a:lnSpc>
            </a:pPr>
            <a:r>
              <a:rPr lang="en-US" sz="2400" b="1" smtClean="0"/>
              <a:t>From programming: Some logical operators</a:t>
            </a:r>
          </a:p>
          <a:p>
            <a:pPr eaLnBrk="1" hangingPunct="1">
              <a:lnSpc>
                <a:spcPct val="80000"/>
              </a:lnSpc>
            </a:pPr>
            <a:endParaRPr lang="en-US" sz="2000" b="1" i="1" smtClean="0"/>
          </a:p>
          <a:p>
            <a:pPr eaLnBrk="1" hangingPunct="1">
              <a:lnSpc>
                <a:spcPct val="80000"/>
              </a:lnSpc>
            </a:pPr>
            <a:r>
              <a:rPr lang="en-US" sz="2000" smtClean="0">
                <a:latin typeface="Courier" pitchFamily="49" charset="0"/>
              </a:rPr>
              <a:t>If ((amount &gt; 0) &amp;&amp; (amount &lt; 1000)) || !(age &lt; 30) </a:t>
            </a:r>
          </a:p>
          <a:p>
            <a:pPr eaLnBrk="1" hangingPunct="1">
              <a:lnSpc>
                <a:spcPct val="80000"/>
              </a:lnSpc>
            </a:pPr>
            <a:r>
              <a:rPr lang="en-US" sz="2000" smtClean="0">
                <a:latin typeface="Courier" pitchFamily="49" charset="0"/>
              </a:rPr>
              <a:t>...</a:t>
            </a:r>
          </a:p>
        </p:txBody>
      </p:sp>
      <p:sp>
        <p:nvSpPr>
          <p:cNvPr id="515076" name="Rectangle 4"/>
          <p:cNvSpPr>
            <a:spLocks noChangeArrowheads="1"/>
          </p:cNvSpPr>
          <p:nvPr/>
        </p:nvSpPr>
        <p:spPr bwMode="auto">
          <a:xfrm>
            <a:off x="103188" y="3071813"/>
            <a:ext cx="9040812" cy="2000250"/>
          </a:xfrm>
          <a:prstGeom prst="rect">
            <a:avLst/>
          </a:prstGeom>
          <a:noFill/>
          <a:ln w="9525">
            <a:solidFill>
              <a:schemeClr val="accent2"/>
            </a:solidFill>
            <a:miter lim="800000"/>
            <a:headEnd/>
            <a:tailEnd/>
          </a:ln>
        </p:spPr>
        <p:txBody>
          <a:bodyPr/>
          <a:lstStyle/>
          <a:p>
            <a:pPr marL="342900" indent="-342900">
              <a:spcBef>
                <a:spcPct val="20000"/>
              </a:spcBef>
            </a:pPr>
            <a:r>
              <a:rPr lang="en-US" sz="2400" b="1">
                <a:latin typeface="Arial Unicode MS" pitchFamily="34" charset="-128"/>
              </a:rPr>
              <a:t>Logic is the language of Mathematics</a:t>
            </a:r>
            <a:r>
              <a:rPr lang="en-US" sz="2400">
                <a:latin typeface="Arial Unicode MS" pitchFamily="34" charset="-128"/>
              </a:rPr>
              <a:t>. To define formal structures (e.g., sets, graphs) and to proof statements about those </a:t>
            </a:r>
          </a:p>
        </p:txBody>
      </p:sp>
      <p:sp>
        <p:nvSpPr>
          <p:cNvPr id="8211" name="Rectangle 5"/>
          <p:cNvSpPr>
            <a:spLocks noChangeArrowheads="1"/>
          </p:cNvSpPr>
          <p:nvPr/>
        </p:nvSpPr>
        <p:spPr bwMode="auto">
          <a:xfrm>
            <a:off x="714375" y="2428875"/>
            <a:ext cx="7308850" cy="503238"/>
          </a:xfrm>
          <a:prstGeom prst="rect">
            <a:avLst/>
          </a:prstGeom>
          <a:noFill/>
          <a:ln w="9525">
            <a:noFill/>
            <a:miter lim="800000"/>
            <a:headEnd/>
            <a:tailEnd/>
          </a:ln>
        </p:spPr>
        <p:txBody>
          <a:bodyPr/>
          <a:lstStyle/>
          <a:p>
            <a:pPr marL="342900" indent="-342900">
              <a:lnSpc>
                <a:spcPct val="80000"/>
              </a:lnSpc>
              <a:spcBef>
                <a:spcPct val="20000"/>
              </a:spcBef>
            </a:pPr>
            <a:r>
              <a:rPr lang="en-US" sz="2400">
                <a:latin typeface="Arial Unicode MS" pitchFamily="34" charset="-128"/>
              </a:rPr>
              <a:t>You know what they mean in a “procedural” way</a:t>
            </a:r>
          </a:p>
          <a:p>
            <a:pPr marL="342900" indent="-342900">
              <a:lnSpc>
                <a:spcPct val="80000"/>
              </a:lnSpc>
              <a:spcBef>
                <a:spcPct val="20000"/>
              </a:spcBef>
            </a:pPr>
            <a:endParaRPr lang="en-US" sz="2000" i="1">
              <a:latin typeface="Arial Unicode MS" pitchFamily="34" charset="-128"/>
            </a:endParaRPr>
          </a:p>
        </p:txBody>
      </p:sp>
      <p:sp>
        <p:nvSpPr>
          <p:cNvPr id="515078" name="Rectangle 6"/>
          <p:cNvSpPr>
            <a:spLocks noChangeArrowheads="1"/>
          </p:cNvSpPr>
          <p:nvPr/>
        </p:nvSpPr>
        <p:spPr bwMode="auto">
          <a:xfrm>
            <a:off x="0" y="5143500"/>
            <a:ext cx="9144000" cy="1295400"/>
          </a:xfrm>
          <a:prstGeom prst="rect">
            <a:avLst/>
          </a:prstGeom>
          <a:noFill/>
          <a:ln w="9525">
            <a:noFill/>
            <a:miter lim="800000"/>
            <a:headEnd/>
            <a:tailEnd/>
          </a:ln>
        </p:spPr>
        <p:txBody>
          <a:bodyPr/>
          <a:lstStyle/>
          <a:p>
            <a:pPr marL="342900" indent="-342900" algn="ctr">
              <a:spcBef>
                <a:spcPct val="20000"/>
              </a:spcBef>
            </a:pPr>
            <a:r>
              <a:rPr lang="en-US" sz="2400">
                <a:latin typeface="Arial Unicode MS" pitchFamily="34" charset="-128"/>
              </a:rPr>
              <a:t>We are going to look at Logic as a</a:t>
            </a:r>
            <a:r>
              <a:rPr lang="en-US" sz="2400" b="1">
                <a:latin typeface="Arial Unicode MS" pitchFamily="34" charset="-128"/>
              </a:rPr>
              <a:t> Representation and Reasoning System </a:t>
            </a:r>
            <a:r>
              <a:rPr lang="en-US" sz="2400">
                <a:latin typeface="Arial Unicode MS" pitchFamily="34" charset="-128"/>
              </a:rPr>
              <a:t>that can be used to</a:t>
            </a:r>
            <a:r>
              <a:rPr lang="en-US" sz="2400" b="1">
                <a:latin typeface="Arial Unicode MS" pitchFamily="34" charset="-128"/>
              </a:rPr>
              <a:t> formalize a domain (e.g., an electrical system, an organization) </a:t>
            </a:r>
            <a:r>
              <a:rPr lang="en-US" sz="2400">
                <a:latin typeface="Arial Unicode MS" pitchFamily="34" charset="-128"/>
              </a:rPr>
              <a:t>and to</a:t>
            </a:r>
            <a:r>
              <a:rPr lang="en-US" sz="2400" b="1">
                <a:latin typeface="Arial Unicode MS" pitchFamily="34" charset="-128"/>
              </a:rPr>
              <a:t> reason about it</a:t>
            </a:r>
            <a:r>
              <a:rPr lang="en-US" sz="2400">
                <a:latin typeface="Arial Unicode MS" pitchFamily="34"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50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5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15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076" grpId="0" animBg="1"/>
      <p:bldP spid="515078" grpId="0"/>
      <p:bldP spid="515078"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4D964182-4BD7-4A96-A551-33B4E403623B}" type="slidenum">
              <a:rPr lang="en-US"/>
              <a:pPr>
                <a:defRPr/>
              </a:pPr>
              <a:t>11</a:t>
            </a:fld>
            <a:endParaRPr lang="en-US"/>
          </a:p>
        </p:txBody>
      </p:sp>
      <p:sp>
        <p:nvSpPr>
          <p:cNvPr id="9229" name="Rectangle 2"/>
          <p:cNvSpPr>
            <a:spLocks noGrp="1" noChangeArrowheads="1"/>
          </p:cNvSpPr>
          <p:nvPr>
            <p:ph type="title"/>
          </p:nvPr>
        </p:nvSpPr>
        <p:spPr/>
        <p:txBody>
          <a:bodyPr/>
          <a:lstStyle/>
          <a:p>
            <a:pPr eaLnBrk="1" hangingPunct="1"/>
            <a:r>
              <a:rPr lang="en-US" smtClean="0"/>
              <a:t>Logic: A general framework for representation &amp; reasoning</a:t>
            </a:r>
          </a:p>
        </p:txBody>
      </p:sp>
      <p:sp>
        <p:nvSpPr>
          <p:cNvPr id="9230" name="Rectangle 3"/>
          <p:cNvSpPr>
            <a:spLocks noGrp="1" noChangeArrowheads="1"/>
          </p:cNvSpPr>
          <p:nvPr>
            <p:ph type="body" idx="1"/>
          </p:nvPr>
        </p:nvSpPr>
        <p:spPr>
          <a:xfrm>
            <a:off x="304800" y="1219200"/>
            <a:ext cx="8515350" cy="4873625"/>
          </a:xfrm>
        </p:spPr>
        <p:txBody>
          <a:bodyPr/>
          <a:lstStyle/>
          <a:p>
            <a:pPr eaLnBrk="1" hangingPunct="1">
              <a:buFontTx/>
              <a:buChar char="•"/>
            </a:pPr>
            <a:r>
              <a:rPr lang="en-US" dirty="0" smtClean="0"/>
              <a:t>Let's now think about </a:t>
            </a:r>
            <a:r>
              <a:rPr lang="en-US" b="1" dirty="0" smtClean="0"/>
              <a:t>how to represent an environment</a:t>
            </a:r>
            <a:r>
              <a:rPr lang="en-US" dirty="0" smtClean="0"/>
              <a:t>  about which we have only partial (but certain) information</a:t>
            </a:r>
          </a:p>
          <a:p>
            <a:pPr eaLnBrk="1" hangingPunct="1">
              <a:buFontTx/>
              <a:buChar char="•"/>
            </a:pPr>
            <a:r>
              <a:rPr lang="en-US" dirty="0" smtClean="0"/>
              <a:t>What do we need to represent?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B1A0D102-6357-48F5-A4A3-DF7FE11E66A3}" type="slidenum">
              <a:rPr lang="en-US"/>
              <a:pPr>
                <a:defRPr/>
              </a:pPr>
              <a:t>12</a:t>
            </a:fld>
            <a:endParaRPr lang="en-US"/>
          </a:p>
        </p:txBody>
      </p:sp>
      <p:sp>
        <p:nvSpPr>
          <p:cNvPr id="10260" name="Rectangle 2"/>
          <p:cNvSpPr>
            <a:spLocks noGrp="1" noChangeArrowheads="1"/>
          </p:cNvSpPr>
          <p:nvPr>
            <p:ph type="title"/>
          </p:nvPr>
        </p:nvSpPr>
        <p:spPr/>
        <p:txBody>
          <a:bodyPr/>
          <a:lstStyle/>
          <a:p>
            <a:pPr eaLnBrk="1" hangingPunct="1"/>
            <a:r>
              <a:rPr lang="en-US" smtClean="0"/>
              <a:t>Why Logics?</a:t>
            </a:r>
          </a:p>
        </p:txBody>
      </p:sp>
      <p:sp>
        <p:nvSpPr>
          <p:cNvPr id="10261" name="Rectangle 3"/>
          <p:cNvSpPr>
            <a:spLocks noGrp="1" noChangeArrowheads="1"/>
          </p:cNvSpPr>
          <p:nvPr>
            <p:ph type="body" idx="1"/>
          </p:nvPr>
        </p:nvSpPr>
        <p:spPr>
          <a:xfrm>
            <a:off x="304800" y="908050"/>
            <a:ext cx="8196290" cy="5949950"/>
          </a:xfrm>
          <a:solidFill>
            <a:schemeClr val="bg1"/>
          </a:solidFill>
        </p:spPr>
        <p:txBody>
          <a:bodyPr/>
          <a:lstStyle/>
          <a:p>
            <a:pPr eaLnBrk="1" hangingPunct="1">
              <a:lnSpc>
                <a:spcPct val="80000"/>
              </a:lnSpc>
              <a:buFontTx/>
              <a:buChar char="•"/>
            </a:pPr>
            <a:r>
              <a:rPr lang="en-US" b="1" dirty="0" smtClean="0">
                <a:solidFill>
                  <a:schemeClr val="accent2"/>
                </a:solidFill>
              </a:rPr>
              <a:t>“Natural”</a:t>
            </a:r>
            <a:r>
              <a:rPr lang="en-US" dirty="0" smtClean="0"/>
              <a:t> </a:t>
            </a:r>
            <a:r>
              <a:rPr lang="en-US" dirty="0" smtClean="0">
                <a:solidFill>
                  <a:schemeClr val="accent2"/>
                </a:solidFill>
              </a:rPr>
              <a:t>to express </a:t>
            </a:r>
            <a:r>
              <a:rPr lang="en-US" b="1" dirty="0" smtClean="0">
                <a:solidFill>
                  <a:schemeClr val="accent2"/>
                </a:solidFill>
              </a:rPr>
              <a:t>knowledge</a:t>
            </a:r>
            <a:r>
              <a:rPr lang="en-US" dirty="0" smtClean="0"/>
              <a:t> about the world</a:t>
            </a:r>
          </a:p>
          <a:p>
            <a:pPr eaLnBrk="1" hangingPunct="1">
              <a:lnSpc>
                <a:spcPct val="80000"/>
              </a:lnSpc>
            </a:pPr>
            <a:r>
              <a:rPr lang="en-US" sz="2400" dirty="0" smtClean="0"/>
              <a:t>(more natural than a “flat” set  of variables &amp; constraints)</a:t>
            </a:r>
          </a:p>
          <a:p>
            <a:pPr eaLnBrk="1" hangingPunct="1">
              <a:lnSpc>
                <a:spcPct val="80000"/>
              </a:lnSpc>
            </a:pPr>
            <a:r>
              <a:rPr lang="en-US" i="1" dirty="0" smtClean="0"/>
              <a:t>“Every 322 student will pass the midterm”</a:t>
            </a:r>
          </a:p>
          <a:p>
            <a:pPr lvl="1" eaLnBrk="1" hangingPunct="1">
              <a:lnSpc>
                <a:spcPct val="105000"/>
              </a:lnSpc>
            </a:pPr>
            <a:endParaRPr lang="en-US" i="1" dirty="0" smtClean="0"/>
          </a:p>
          <a:p>
            <a:pPr lvl="1" eaLnBrk="1" hangingPunct="1">
              <a:lnSpc>
                <a:spcPct val="105000"/>
              </a:lnSpc>
            </a:pPr>
            <a:endParaRPr lang="en-US" i="1" dirty="0" smtClean="0"/>
          </a:p>
          <a:p>
            <a:pPr lvl="1" eaLnBrk="1" hangingPunct="1">
              <a:lnSpc>
                <a:spcPct val="105000"/>
              </a:lnSpc>
            </a:pPr>
            <a:endParaRPr lang="en-US" dirty="0" smtClean="0"/>
          </a:p>
          <a:p>
            <a:pPr lvl="1" eaLnBrk="1" hangingPunct="1">
              <a:lnSpc>
                <a:spcPct val="105000"/>
              </a:lnSpc>
            </a:pPr>
            <a:endParaRPr lang="en-US" dirty="0" smtClean="0"/>
          </a:p>
          <a:p>
            <a:pPr lvl="1" eaLnBrk="1" hangingPunct="1">
              <a:lnSpc>
                <a:spcPct val="105000"/>
              </a:lnSpc>
              <a:buFontTx/>
              <a:buNone/>
            </a:pPr>
            <a:endParaRPr lang="en-US" dirty="0" smtClean="0"/>
          </a:p>
          <a:p>
            <a:pPr lvl="1" eaLnBrk="1" hangingPunct="1">
              <a:lnSpc>
                <a:spcPct val="105000"/>
              </a:lnSpc>
            </a:pPr>
            <a:endParaRPr lang="en-US" dirty="0" smtClean="0"/>
          </a:p>
          <a:p>
            <a:pPr lvl="1" eaLnBrk="1" hangingPunct="1">
              <a:lnSpc>
                <a:spcPct val="105000"/>
              </a:lnSpc>
            </a:pPr>
            <a:r>
              <a:rPr lang="en-US" dirty="0" smtClean="0"/>
              <a:t>It is easy to </a:t>
            </a:r>
            <a:r>
              <a:rPr lang="en-US" dirty="0" smtClean="0">
                <a:solidFill>
                  <a:schemeClr val="accent2"/>
                </a:solidFill>
              </a:rPr>
              <a:t>incrementally add knowledge </a:t>
            </a:r>
          </a:p>
          <a:p>
            <a:pPr lvl="1" eaLnBrk="1" hangingPunct="1">
              <a:lnSpc>
                <a:spcPct val="105000"/>
              </a:lnSpc>
            </a:pPr>
            <a:r>
              <a:rPr lang="en-US" dirty="0" smtClean="0"/>
              <a:t>It is easy to </a:t>
            </a:r>
            <a:r>
              <a:rPr lang="en-US" dirty="0" smtClean="0">
                <a:solidFill>
                  <a:schemeClr val="accent2"/>
                </a:solidFill>
              </a:rPr>
              <a:t>check and debug knowledge</a:t>
            </a:r>
          </a:p>
          <a:p>
            <a:pPr lvl="1" eaLnBrk="1" hangingPunct="1">
              <a:lnSpc>
                <a:spcPct val="105000"/>
              </a:lnSpc>
            </a:pPr>
            <a:r>
              <a:rPr lang="en-US" dirty="0" smtClean="0"/>
              <a:t>Provide language for </a:t>
            </a:r>
            <a:r>
              <a:rPr lang="en-US" dirty="0" smtClean="0">
                <a:solidFill>
                  <a:schemeClr val="accent2"/>
                </a:solidFill>
              </a:rPr>
              <a:t>asking complex queries</a:t>
            </a:r>
          </a:p>
          <a:p>
            <a:pPr lvl="1" eaLnBrk="1" hangingPunct="1">
              <a:lnSpc>
                <a:spcPct val="105000"/>
              </a:lnSpc>
            </a:pPr>
            <a:r>
              <a:rPr lang="en-US" dirty="0" smtClean="0"/>
              <a:t>Well understood </a:t>
            </a:r>
            <a:r>
              <a:rPr lang="en-US" dirty="0" smtClean="0">
                <a:solidFill>
                  <a:schemeClr val="accent2"/>
                </a:solidFill>
              </a:rPr>
              <a:t>formal properties</a:t>
            </a:r>
          </a:p>
        </p:txBody>
      </p:sp>
      <p:sp>
        <p:nvSpPr>
          <p:cNvPr id="7" name="Rectangle 3"/>
          <p:cNvSpPr txBox="1">
            <a:spLocks noChangeArrowheads="1"/>
          </p:cNvSpPr>
          <p:nvPr/>
        </p:nvSpPr>
        <p:spPr bwMode="auto">
          <a:xfrm>
            <a:off x="357188" y="4286250"/>
            <a:ext cx="8501062" cy="2357438"/>
          </a:xfrm>
          <a:prstGeom prst="rect">
            <a:avLst/>
          </a:prstGeom>
          <a:noFill/>
          <a:ln w="9525">
            <a:noFill/>
            <a:miter lim="800000"/>
            <a:headEnd/>
            <a:tailEnd/>
          </a:ln>
          <a:effectLst/>
        </p:spPr>
        <p:txBody>
          <a:bodyPr/>
          <a:lstStyle/>
          <a:p>
            <a:pPr marL="742950" lvl="1" indent="-285750">
              <a:lnSpc>
                <a:spcPct val="105000"/>
              </a:lnSpc>
              <a:spcBef>
                <a:spcPct val="20000"/>
              </a:spcBef>
              <a:buClr>
                <a:schemeClr val="tx1"/>
              </a:buClr>
              <a:buSzPct val="120000"/>
              <a:buFontTx/>
              <a:buChar char="•"/>
              <a:defRPr/>
            </a:pPr>
            <a:endParaRPr lang="en-US" sz="2400" i="1" kern="0" dirty="0">
              <a:latin typeface="+mn-lt"/>
            </a:endParaRPr>
          </a:p>
          <a:p>
            <a:pPr marL="742950" lvl="1" indent="-285750">
              <a:lnSpc>
                <a:spcPct val="105000"/>
              </a:lnSpc>
              <a:spcBef>
                <a:spcPct val="20000"/>
              </a:spcBef>
              <a:buClr>
                <a:schemeClr val="tx1"/>
              </a:buClr>
              <a:buSzPct val="120000"/>
              <a:buFontTx/>
              <a:buChar char="•"/>
              <a:defRPr/>
            </a:pPr>
            <a:endParaRPr lang="en-US" sz="2400" i="1" kern="0" dirty="0">
              <a:latin typeface="+mn-lt"/>
            </a:endParaRPr>
          </a:p>
          <a:p>
            <a:pPr marL="742950" lvl="1" indent="-285750">
              <a:lnSpc>
                <a:spcPct val="105000"/>
              </a:lnSpc>
              <a:spcBef>
                <a:spcPct val="20000"/>
              </a:spcBef>
              <a:buClr>
                <a:schemeClr val="tx1"/>
              </a:buClr>
              <a:buSzPct val="120000"/>
              <a:buFontTx/>
              <a:buChar char="•"/>
              <a:defRPr/>
            </a:pPr>
            <a:endParaRPr lang="en-US" sz="2400" kern="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1A00911D-C65B-4F9D-A4C9-D12BF0BE3777}" type="slidenum">
              <a:rPr lang="en-US"/>
              <a:pPr>
                <a:defRPr/>
              </a:pPr>
              <a:t>13</a:t>
            </a:fld>
            <a:endParaRPr lang="en-US"/>
          </a:p>
        </p:txBody>
      </p:sp>
      <p:sp>
        <p:nvSpPr>
          <p:cNvPr id="11284" name="Rectangle 2"/>
          <p:cNvSpPr>
            <a:spLocks noGrp="1" noChangeArrowheads="1"/>
          </p:cNvSpPr>
          <p:nvPr>
            <p:ph type="title"/>
          </p:nvPr>
        </p:nvSpPr>
        <p:spPr/>
        <p:txBody>
          <a:bodyPr/>
          <a:lstStyle/>
          <a:p>
            <a:pPr eaLnBrk="1" hangingPunct="1"/>
            <a:r>
              <a:rPr lang="en-US" smtClean="0"/>
              <a:t>Propositional Logic</a:t>
            </a:r>
          </a:p>
        </p:txBody>
      </p:sp>
      <p:sp>
        <p:nvSpPr>
          <p:cNvPr id="11285" name="Rectangle 3"/>
          <p:cNvSpPr>
            <a:spLocks noGrp="1" noChangeArrowheads="1"/>
          </p:cNvSpPr>
          <p:nvPr>
            <p:ph type="body" idx="1"/>
          </p:nvPr>
        </p:nvSpPr>
        <p:spPr>
          <a:xfrm>
            <a:off x="304800" y="1219200"/>
            <a:ext cx="8839200" cy="4730750"/>
          </a:xfrm>
        </p:spPr>
        <p:txBody>
          <a:bodyPr/>
          <a:lstStyle/>
          <a:p>
            <a:pPr eaLnBrk="1" hangingPunct="1">
              <a:lnSpc>
                <a:spcPct val="80000"/>
              </a:lnSpc>
            </a:pPr>
            <a:r>
              <a:rPr lang="en-US" dirty="0" smtClean="0"/>
              <a:t>We will study the simplest form of Logic: Propositional</a:t>
            </a:r>
          </a:p>
          <a:p>
            <a:pPr eaLnBrk="1" hangingPunct="1">
              <a:lnSpc>
                <a:spcPct val="80000"/>
              </a:lnSpc>
            </a:pPr>
            <a:endParaRPr lang="en-US" sz="2400" dirty="0" smtClean="0"/>
          </a:p>
          <a:p>
            <a:pPr eaLnBrk="1" hangingPunct="1">
              <a:lnSpc>
                <a:spcPct val="80000"/>
              </a:lnSpc>
              <a:buFontTx/>
              <a:buChar char="•"/>
            </a:pPr>
            <a:r>
              <a:rPr lang="en-US" sz="2400" dirty="0" smtClean="0"/>
              <a:t> The primitive elements are </a:t>
            </a:r>
            <a:r>
              <a:rPr lang="en-US" sz="2400" b="1" dirty="0" smtClean="0"/>
              <a:t>propositions</a:t>
            </a:r>
            <a:r>
              <a:rPr lang="en-US" sz="2400" dirty="0" smtClean="0"/>
              <a:t>:  Boolean variables that can be {</a:t>
            </a:r>
            <a:r>
              <a:rPr lang="en-US" sz="2400" i="1" dirty="0" smtClean="0"/>
              <a:t>true, false</a:t>
            </a:r>
            <a:r>
              <a:rPr lang="en-US" sz="2400" dirty="0" smtClean="0"/>
              <a:t>} </a:t>
            </a:r>
          </a:p>
          <a:p>
            <a:pPr eaLnBrk="1" hangingPunct="1">
              <a:lnSpc>
                <a:spcPct val="80000"/>
              </a:lnSpc>
              <a:buFontTx/>
              <a:buChar char="•"/>
            </a:pPr>
            <a:endParaRPr lang="en-US" sz="2400" dirty="0" smtClean="0"/>
          </a:p>
          <a:p>
            <a:pPr eaLnBrk="1" hangingPunct="1">
              <a:lnSpc>
                <a:spcPct val="80000"/>
              </a:lnSpc>
              <a:buFontTx/>
              <a:buChar char="•"/>
            </a:pPr>
            <a:r>
              <a:rPr lang="en-US" sz="2400" dirty="0" smtClean="0"/>
              <a:t>The goal is to illustrate the basic ideas</a:t>
            </a:r>
          </a:p>
          <a:p>
            <a:pPr eaLnBrk="1" hangingPunct="1">
              <a:lnSpc>
                <a:spcPct val="80000"/>
              </a:lnSpc>
              <a:buFontTx/>
              <a:buChar char="•"/>
            </a:pPr>
            <a:endParaRPr lang="en-US" sz="2400" dirty="0" smtClean="0"/>
          </a:p>
          <a:p>
            <a:pPr eaLnBrk="1" hangingPunct="1">
              <a:lnSpc>
                <a:spcPct val="80000"/>
              </a:lnSpc>
              <a:buFontTx/>
              <a:buChar char="•"/>
            </a:pPr>
            <a:r>
              <a:rPr lang="en-US" sz="2400" dirty="0" smtClean="0"/>
              <a:t>This is a starting point for </a:t>
            </a:r>
            <a:r>
              <a:rPr lang="en-US" sz="2400" dirty="0" smtClean="0">
                <a:solidFill>
                  <a:schemeClr val="accent2"/>
                </a:solidFill>
              </a:rPr>
              <a:t>more complex logics</a:t>
            </a:r>
            <a:r>
              <a:rPr lang="en-US" sz="2400" dirty="0" smtClean="0"/>
              <a:t> (e.g., first-order logic) </a:t>
            </a:r>
          </a:p>
          <a:p>
            <a:pPr eaLnBrk="1" hangingPunct="1">
              <a:lnSpc>
                <a:spcPct val="80000"/>
              </a:lnSpc>
              <a:buFontTx/>
              <a:buChar char="•"/>
            </a:pPr>
            <a:endParaRPr lang="en-US" sz="2400" dirty="0" smtClean="0"/>
          </a:p>
          <a:p>
            <a:pPr eaLnBrk="1" hangingPunct="1">
              <a:lnSpc>
                <a:spcPct val="80000"/>
              </a:lnSpc>
              <a:buFontTx/>
              <a:buChar char="•"/>
            </a:pPr>
            <a:endParaRPr lang="en-US" sz="2400" dirty="0" smtClean="0"/>
          </a:p>
          <a:p>
            <a:pPr eaLnBrk="1" hangingPunct="1">
              <a:lnSpc>
                <a:spcPct val="80000"/>
              </a:lnSpc>
              <a:buFontTx/>
              <a:buChar char="•"/>
            </a:pPr>
            <a:r>
              <a:rPr lang="en-US" sz="2400" dirty="0" smtClean="0"/>
              <a:t>Boolean nature can be exploited for efficiency.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167ADE35-D6FA-46F8-A87D-4849F8768F71}" type="slidenum">
              <a:rPr lang="en-US"/>
              <a:pPr>
                <a:defRPr/>
              </a:pPr>
              <a:t>14</a:t>
            </a:fld>
            <a:endParaRPr lang="en-US"/>
          </a:p>
        </p:txBody>
      </p:sp>
      <p:sp>
        <p:nvSpPr>
          <p:cNvPr id="12297" name="Rectangle 2"/>
          <p:cNvSpPr>
            <a:spLocks noGrp="1" noChangeArrowheads="1"/>
          </p:cNvSpPr>
          <p:nvPr>
            <p:ph type="title"/>
          </p:nvPr>
        </p:nvSpPr>
        <p:spPr/>
        <p:txBody>
          <a:bodyPr/>
          <a:lstStyle/>
          <a:p>
            <a:pPr eaLnBrk="1" hangingPunct="1"/>
            <a:r>
              <a:rPr lang="en-US" smtClean="0"/>
              <a:t>Propositional logic: Complete Language</a:t>
            </a:r>
          </a:p>
        </p:txBody>
      </p:sp>
      <p:sp>
        <p:nvSpPr>
          <p:cNvPr id="524291" name="Rectangle 3"/>
          <p:cNvSpPr>
            <a:spLocks noGrp="1" noChangeArrowheads="1"/>
          </p:cNvSpPr>
          <p:nvPr>
            <p:ph type="body" idx="1"/>
          </p:nvPr>
        </p:nvSpPr>
        <p:spPr>
          <a:xfrm>
            <a:off x="-323850" y="1412875"/>
            <a:ext cx="9467850" cy="5184775"/>
          </a:xfrm>
        </p:spPr>
        <p:txBody>
          <a:bodyPr/>
          <a:lstStyle/>
          <a:p>
            <a:pPr eaLnBrk="1" hangingPunct="1">
              <a:lnSpc>
                <a:spcPct val="90000"/>
              </a:lnSpc>
            </a:pPr>
            <a:r>
              <a:rPr lang="en-US" smtClean="0"/>
              <a:t>   The </a:t>
            </a:r>
            <a:r>
              <a:rPr lang="en-US" b="1" smtClean="0"/>
              <a:t>proposition </a:t>
            </a:r>
            <a:r>
              <a:rPr lang="en-US" smtClean="0"/>
              <a:t>symbols p</a:t>
            </a:r>
            <a:r>
              <a:rPr lang="en-US" baseline="-25000" smtClean="0"/>
              <a:t>1</a:t>
            </a:r>
            <a:r>
              <a:rPr lang="en-US" smtClean="0"/>
              <a:t>, p</a:t>
            </a:r>
            <a:r>
              <a:rPr lang="en-US" baseline="-25000" smtClean="0"/>
              <a:t>2</a:t>
            </a:r>
            <a:r>
              <a:rPr lang="en-US" smtClean="0"/>
              <a:t> … etc are sentences</a:t>
            </a:r>
          </a:p>
          <a:p>
            <a:pPr lvl="1" eaLnBrk="1" hangingPunct="1">
              <a:lnSpc>
                <a:spcPct val="90000"/>
              </a:lnSpc>
              <a:spcBef>
                <a:spcPct val="45000"/>
              </a:spcBef>
            </a:pPr>
            <a:r>
              <a:rPr lang="en-US" smtClean="0"/>
              <a:t>If S is a sentence, </a:t>
            </a:r>
            <a:r>
              <a:rPr lang="en-US" b="1" smtClean="0">
                <a:sym typeface="Symbol" pitchFamily="18" charset="2"/>
              </a:rPr>
              <a:t></a:t>
            </a:r>
            <a:r>
              <a:rPr lang="en-US" b="1" smtClean="0"/>
              <a:t>S</a:t>
            </a:r>
            <a:r>
              <a:rPr lang="en-US" smtClean="0"/>
              <a:t> is a sentence </a:t>
            </a:r>
            <a:r>
              <a:rPr lang="en-US" sz="2000" smtClean="0"/>
              <a:t>(</a:t>
            </a:r>
            <a:r>
              <a:rPr lang="en-US" sz="2000" smtClean="0">
                <a:solidFill>
                  <a:schemeClr val="accent2"/>
                </a:solidFill>
              </a:rPr>
              <a:t>negation</a:t>
            </a:r>
            <a:r>
              <a:rPr lang="en-US" sz="2000" smtClean="0"/>
              <a:t>)</a:t>
            </a:r>
          </a:p>
          <a:p>
            <a:pPr lvl="1" eaLnBrk="1" hangingPunct="1">
              <a:lnSpc>
                <a:spcPct val="90000"/>
              </a:lnSpc>
              <a:spcBef>
                <a:spcPct val="45000"/>
              </a:spcBef>
            </a:pPr>
            <a:r>
              <a:rPr lang="en-US" smtClean="0"/>
              <a:t>If S</a:t>
            </a:r>
            <a:r>
              <a:rPr lang="en-US" baseline="-25000" smtClean="0"/>
              <a:t>1</a:t>
            </a:r>
            <a:r>
              <a:rPr lang="en-US" smtClean="0"/>
              <a:t> and S</a:t>
            </a:r>
            <a:r>
              <a:rPr lang="en-US" baseline="-25000" smtClean="0"/>
              <a:t>2</a:t>
            </a:r>
            <a:r>
              <a:rPr lang="en-US" smtClean="0"/>
              <a:t> are sentences, </a:t>
            </a:r>
            <a:r>
              <a:rPr lang="en-US" b="1" smtClean="0"/>
              <a:t>S</a:t>
            </a:r>
            <a:r>
              <a:rPr lang="en-US" b="1" baseline="-25000" smtClean="0"/>
              <a:t>1</a:t>
            </a:r>
            <a:r>
              <a:rPr lang="en-US" b="1" smtClean="0"/>
              <a:t> </a:t>
            </a:r>
            <a:r>
              <a:rPr lang="en-US" b="1" smtClean="0">
                <a:sym typeface="Symbol" pitchFamily="18" charset="2"/>
              </a:rPr>
              <a:t></a:t>
            </a:r>
            <a:r>
              <a:rPr lang="en-US" b="1" smtClean="0"/>
              <a:t> S</a:t>
            </a:r>
            <a:r>
              <a:rPr lang="en-US" b="1" baseline="-25000" smtClean="0"/>
              <a:t>2</a:t>
            </a:r>
            <a:r>
              <a:rPr lang="en-US" smtClean="0"/>
              <a:t> is a sentence </a:t>
            </a:r>
            <a:r>
              <a:rPr lang="en-US" sz="2000" smtClean="0"/>
              <a:t>(</a:t>
            </a:r>
            <a:r>
              <a:rPr lang="en-US" sz="2000" smtClean="0">
                <a:solidFill>
                  <a:schemeClr val="accent2"/>
                </a:solidFill>
              </a:rPr>
              <a:t>conjunction</a:t>
            </a:r>
            <a:r>
              <a:rPr lang="en-US" sz="2000" smtClean="0"/>
              <a:t>)</a:t>
            </a:r>
          </a:p>
          <a:p>
            <a:pPr lvl="1" eaLnBrk="1" hangingPunct="1">
              <a:lnSpc>
                <a:spcPct val="90000"/>
              </a:lnSpc>
              <a:spcBef>
                <a:spcPct val="45000"/>
              </a:spcBef>
            </a:pPr>
            <a:r>
              <a:rPr lang="en-US" smtClean="0"/>
              <a:t>If S</a:t>
            </a:r>
            <a:r>
              <a:rPr lang="en-US" baseline="-25000" smtClean="0"/>
              <a:t>1</a:t>
            </a:r>
            <a:r>
              <a:rPr lang="en-US" smtClean="0"/>
              <a:t> and S</a:t>
            </a:r>
            <a:r>
              <a:rPr lang="en-US" baseline="-25000" smtClean="0"/>
              <a:t>2</a:t>
            </a:r>
            <a:r>
              <a:rPr lang="en-US" smtClean="0"/>
              <a:t> are sentences, </a:t>
            </a:r>
            <a:r>
              <a:rPr lang="en-US" b="1" smtClean="0"/>
              <a:t>S</a:t>
            </a:r>
            <a:r>
              <a:rPr lang="en-US" b="1" baseline="-25000" smtClean="0"/>
              <a:t>1</a:t>
            </a:r>
            <a:r>
              <a:rPr lang="en-US" b="1" smtClean="0"/>
              <a:t> </a:t>
            </a:r>
            <a:r>
              <a:rPr lang="en-US" b="1" smtClean="0">
                <a:sym typeface="Symbol" pitchFamily="18" charset="2"/>
              </a:rPr>
              <a:t></a:t>
            </a:r>
            <a:r>
              <a:rPr lang="en-US" b="1" smtClean="0"/>
              <a:t> S</a:t>
            </a:r>
            <a:r>
              <a:rPr lang="en-US" b="1" baseline="-25000" smtClean="0"/>
              <a:t>2</a:t>
            </a:r>
            <a:r>
              <a:rPr lang="en-US" smtClean="0"/>
              <a:t> is a sentence </a:t>
            </a:r>
            <a:r>
              <a:rPr lang="en-US" sz="2000" smtClean="0"/>
              <a:t>(</a:t>
            </a:r>
            <a:r>
              <a:rPr lang="en-US" sz="2000" smtClean="0">
                <a:solidFill>
                  <a:schemeClr val="accent2"/>
                </a:solidFill>
              </a:rPr>
              <a:t>disjunction</a:t>
            </a:r>
            <a:r>
              <a:rPr lang="en-US" sz="2000" smtClean="0"/>
              <a:t>)</a:t>
            </a:r>
          </a:p>
          <a:p>
            <a:pPr lvl="1" eaLnBrk="1" hangingPunct="1">
              <a:lnSpc>
                <a:spcPct val="90000"/>
              </a:lnSpc>
              <a:spcBef>
                <a:spcPct val="45000"/>
              </a:spcBef>
            </a:pPr>
            <a:r>
              <a:rPr lang="en-US" smtClean="0"/>
              <a:t>If S</a:t>
            </a:r>
            <a:r>
              <a:rPr lang="en-US" baseline="-25000" smtClean="0"/>
              <a:t>1</a:t>
            </a:r>
            <a:r>
              <a:rPr lang="en-US" smtClean="0"/>
              <a:t> and S</a:t>
            </a:r>
            <a:r>
              <a:rPr lang="en-US" baseline="-25000" smtClean="0"/>
              <a:t>2</a:t>
            </a:r>
            <a:r>
              <a:rPr lang="en-US" smtClean="0"/>
              <a:t> are sentences, </a:t>
            </a:r>
            <a:r>
              <a:rPr lang="en-US" b="1" smtClean="0"/>
              <a:t>S</a:t>
            </a:r>
            <a:r>
              <a:rPr lang="en-US" b="1" baseline="-25000" smtClean="0"/>
              <a:t>1</a:t>
            </a:r>
            <a:r>
              <a:rPr lang="en-US" b="1" smtClean="0"/>
              <a:t> </a:t>
            </a:r>
            <a:r>
              <a:rPr lang="en-US" b="1" smtClean="0">
                <a:sym typeface="Symbol" pitchFamily="18" charset="2"/>
              </a:rPr>
              <a:t></a:t>
            </a:r>
            <a:r>
              <a:rPr lang="en-US" b="1" smtClean="0"/>
              <a:t> S</a:t>
            </a:r>
            <a:r>
              <a:rPr lang="en-US" b="1" baseline="-25000" smtClean="0"/>
              <a:t>2</a:t>
            </a:r>
            <a:r>
              <a:rPr lang="en-US" smtClean="0"/>
              <a:t> is a sentence </a:t>
            </a:r>
            <a:r>
              <a:rPr lang="en-US" sz="2000" smtClean="0"/>
              <a:t>(</a:t>
            </a:r>
            <a:r>
              <a:rPr lang="en-US" sz="2000" smtClean="0">
                <a:solidFill>
                  <a:schemeClr val="accent2"/>
                </a:solidFill>
              </a:rPr>
              <a:t>implication</a:t>
            </a:r>
            <a:r>
              <a:rPr lang="en-US" sz="2000" smtClean="0"/>
              <a:t>)</a:t>
            </a:r>
          </a:p>
          <a:p>
            <a:pPr lvl="1" eaLnBrk="1" hangingPunct="1">
              <a:lnSpc>
                <a:spcPct val="90000"/>
              </a:lnSpc>
              <a:spcBef>
                <a:spcPct val="45000"/>
              </a:spcBef>
            </a:pPr>
            <a:r>
              <a:rPr lang="en-US" smtClean="0"/>
              <a:t>If S</a:t>
            </a:r>
            <a:r>
              <a:rPr lang="en-US" baseline="-25000" smtClean="0"/>
              <a:t>1</a:t>
            </a:r>
            <a:r>
              <a:rPr lang="en-US" smtClean="0"/>
              <a:t> and S</a:t>
            </a:r>
            <a:r>
              <a:rPr lang="en-US" baseline="-25000" smtClean="0"/>
              <a:t>2</a:t>
            </a:r>
            <a:r>
              <a:rPr lang="en-US" smtClean="0"/>
              <a:t> are sentences, </a:t>
            </a:r>
            <a:r>
              <a:rPr lang="en-US" b="1" smtClean="0"/>
              <a:t>S</a:t>
            </a:r>
            <a:r>
              <a:rPr lang="en-US" b="1" baseline="-25000" smtClean="0"/>
              <a:t>1</a:t>
            </a:r>
            <a:r>
              <a:rPr lang="en-US" b="1" smtClean="0"/>
              <a:t> </a:t>
            </a:r>
            <a:r>
              <a:rPr lang="en-US" b="1" smtClean="0">
                <a:sym typeface="Symbol" pitchFamily="18" charset="2"/>
              </a:rPr>
              <a:t></a:t>
            </a:r>
            <a:r>
              <a:rPr lang="en-US" b="1" smtClean="0"/>
              <a:t> S</a:t>
            </a:r>
            <a:r>
              <a:rPr lang="en-US" b="1" baseline="-25000" smtClean="0"/>
              <a:t>2</a:t>
            </a:r>
            <a:r>
              <a:rPr lang="en-US" smtClean="0"/>
              <a:t> is a sentence </a:t>
            </a:r>
            <a:r>
              <a:rPr lang="en-US" sz="2000" smtClean="0"/>
              <a:t>(</a:t>
            </a:r>
            <a:r>
              <a:rPr lang="en-US" sz="2000" smtClean="0">
                <a:solidFill>
                  <a:schemeClr val="accent2"/>
                </a:solidFill>
              </a:rPr>
              <a:t>biconditional</a:t>
            </a:r>
            <a:r>
              <a:rPr lang="en-US" sz="200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429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429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429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42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4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5929CFD7-EB8F-4D09-A549-D3AF461D38D0}" type="slidenum">
              <a:rPr lang="en-US"/>
              <a:pPr>
                <a:defRPr/>
              </a:pPr>
              <a:t>15</a:t>
            </a:fld>
            <a:endParaRPr lang="en-US"/>
          </a:p>
        </p:txBody>
      </p:sp>
      <p:sp>
        <p:nvSpPr>
          <p:cNvPr id="13319" name="Rectangle 2"/>
          <p:cNvSpPr>
            <a:spLocks noGrp="1" noChangeArrowheads="1"/>
          </p:cNvSpPr>
          <p:nvPr>
            <p:ph type="title"/>
          </p:nvPr>
        </p:nvSpPr>
        <p:spPr/>
        <p:txBody>
          <a:bodyPr/>
          <a:lstStyle/>
          <a:p>
            <a:pPr eaLnBrk="1" hangingPunct="1"/>
            <a:r>
              <a:rPr lang="en-US" smtClean="0"/>
              <a:t>Propositional Logics in practice</a:t>
            </a:r>
          </a:p>
        </p:txBody>
      </p:sp>
      <p:sp>
        <p:nvSpPr>
          <p:cNvPr id="13320" name="Rectangle 3"/>
          <p:cNvSpPr>
            <a:spLocks noGrp="1" noChangeArrowheads="1"/>
          </p:cNvSpPr>
          <p:nvPr>
            <p:ph type="body" idx="1"/>
          </p:nvPr>
        </p:nvSpPr>
        <p:spPr/>
        <p:txBody>
          <a:bodyPr/>
          <a:lstStyle/>
          <a:p>
            <a:pPr lvl="1" eaLnBrk="1" hangingPunct="1"/>
            <a:r>
              <a:rPr lang="en-US" sz="2800" smtClean="0"/>
              <a:t>Agent is told (perceives) some facts about the world</a:t>
            </a:r>
          </a:p>
          <a:p>
            <a:pPr lvl="1" eaLnBrk="1" hangingPunct="1"/>
            <a:endParaRPr lang="en-US" sz="2800" smtClean="0"/>
          </a:p>
          <a:p>
            <a:pPr lvl="1" eaLnBrk="1" hangingPunct="1"/>
            <a:r>
              <a:rPr lang="en-US" sz="2800" smtClean="0"/>
              <a:t>Agent is told (already knows / learns) how the world works</a:t>
            </a:r>
          </a:p>
          <a:p>
            <a:pPr lvl="1" eaLnBrk="1" hangingPunct="1"/>
            <a:endParaRPr lang="en-US" sz="2800" smtClean="0"/>
          </a:p>
          <a:p>
            <a:pPr lvl="1" eaLnBrk="1" hangingPunct="1"/>
            <a:r>
              <a:rPr lang="en-US" sz="2800" smtClean="0"/>
              <a:t>Agent can answer yes/no questions about whether other facts must be true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56266AED-CCE0-4BD3-B1D4-130E933AC00C}" type="slidenum">
              <a:rPr lang="en-US"/>
              <a:pPr>
                <a:defRPr/>
              </a:pPr>
              <a:t>16</a:t>
            </a:fld>
            <a:endParaRPr lang="en-US"/>
          </a:p>
        </p:txBody>
      </p:sp>
      <p:sp>
        <p:nvSpPr>
          <p:cNvPr id="14351" name="Rectangle 2"/>
          <p:cNvSpPr>
            <a:spLocks noGrp="1" noChangeArrowheads="1"/>
          </p:cNvSpPr>
          <p:nvPr>
            <p:ph type="title"/>
          </p:nvPr>
        </p:nvSpPr>
        <p:spPr>
          <a:xfrm>
            <a:off x="0" y="214313"/>
            <a:ext cx="9144000" cy="685800"/>
          </a:xfrm>
        </p:spPr>
        <p:txBody>
          <a:bodyPr/>
          <a:lstStyle/>
          <a:p>
            <a:pPr eaLnBrk="1" hangingPunct="1"/>
            <a:r>
              <a:rPr lang="en-US" smtClean="0"/>
              <a:t>Using Logics to make inferences…</a:t>
            </a:r>
          </a:p>
        </p:txBody>
      </p:sp>
      <p:sp>
        <p:nvSpPr>
          <p:cNvPr id="14352" name="Rectangle 3"/>
          <p:cNvSpPr>
            <a:spLocks noGrp="1" noChangeArrowheads="1"/>
          </p:cNvSpPr>
          <p:nvPr>
            <p:ph type="body" idx="1"/>
          </p:nvPr>
        </p:nvSpPr>
        <p:spPr>
          <a:xfrm>
            <a:off x="304800" y="1219200"/>
            <a:ext cx="8458200" cy="4730750"/>
          </a:xfrm>
        </p:spPr>
        <p:txBody>
          <a:bodyPr/>
          <a:lstStyle/>
          <a:p>
            <a:pPr eaLnBrk="1" hangingPunct="1">
              <a:lnSpc>
                <a:spcPct val="80000"/>
              </a:lnSpc>
              <a:buClr>
                <a:schemeClr val="accent2"/>
              </a:buClr>
              <a:buSzPct val="75000"/>
              <a:buFontTx/>
              <a:buAutoNum type="arabicParenR"/>
            </a:pPr>
            <a:r>
              <a:rPr lang="en-US" dirty="0" smtClean="0"/>
              <a:t>Begin with a </a:t>
            </a:r>
            <a:r>
              <a:rPr lang="en-US" b="1" dirty="0" smtClean="0"/>
              <a:t>task domain</a:t>
            </a:r>
            <a:r>
              <a:rPr lang="en-US" dirty="0" smtClean="0"/>
              <a:t>.</a:t>
            </a:r>
          </a:p>
          <a:p>
            <a:pPr eaLnBrk="1" hangingPunct="1">
              <a:lnSpc>
                <a:spcPct val="80000"/>
              </a:lnSpc>
              <a:buClr>
                <a:schemeClr val="accent2"/>
              </a:buClr>
              <a:buSzPct val="75000"/>
              <a:buFontTx/>
              <a:buAutoNum type="arabicParenR"/>
            </a:pPr>
            <a:endParaRPr lang="en-US" dirty="0" smtClean="0"/>
          </a:p>
          <a:p>
            <a:pPr eaLnBrk="1" hangingPunct="1">
              <a:lnSpc>
                <a:spcPct val="80000"/>
              </a:lnSpc>
              <a:buClr>
                <a:schemeClr val="accent2"/>
              </a:buClr>
              <a:buSzPct val="75000"/>
              <a:buFontTx/>
              <a:buAutoNum type="arabicParenR"/>
            </a:pPr>
            <a:r>
              <a:rPr lang="en-US" dirty="0" smtClean="0"/>
              <a:t>Distinguish those </a:t>
            </a:r>
            <a:r>
              <a:rPr lang="en-US" b="1" dirty="0" smtClean="0"/>
              <a:t>things</a:t>
            </a:r>
            <a:r>
              <a:rPr lang="en-US" dirty="0" smtClean="0"/>
              <a:t> you want to talk about (the ontology).</a:t>
            </a:r>
          </a:p>
          <a:p>
            <a:pPr eaLnBrk="1" hangingPunct="1">
              <a:lnSpc>
                <a:spcPct val="80000"/>
              </a:lnSpc>
              <a:buClr>
                <a:schemeClr val="accent2"/>
              </a:buClr>
              <a:buSzPct val="75000"/>
              <a:buFontTx/>
              <a:buAutoNum type="arabicParenR"/>
            </a:pPr>
            <a:endParaRPr lang="en-US" dirty="0" smtClean="0"/>
          </a:p>
          <a:p>
            <a:pPr eaLnBrk="1" hangingPunct="1">
              <a:lnSpc>
                <a:spcPct val="80000"/>
              </a:lnSpc>
              <a:buClr>
                <a:schemeClr val="accent2"/>
              </a:buClr>
              <a:buSzPct val="75000"/>
              <a:buFontTx/>
              <a:buAutoNum type="arabicParenR"/>
            </a:pPr>
            <a:r>
              <a:rPr lang="en-US" dirty="0" smtClean="0"/>
              <a:t>Choose symbols in the computer to </a:t>
            </a:r>
            <a:r>
              <a:rPr lang="en-US" b="1" dirty="0" smtClean="0"/>
              <a:t>denote </a:t>
            </a:r>
            <a:r>
              <a:rPr lang="en-US" b="1" dirty="0" smtClean="0"/>
              <a:t>propositions </a:t>
            </a:r>
            <a:endParaRPr lang="en-US" b="1" dirty="0" smtClean="0"/>
          </a:p>
          <a:p>
            <a:pPr eaLnBrk="1" hangingPunct="1">
              <a:lnSpc>
                <a:spcPct val="80000"/>
              </a:lnSpc>
              <a:buClr>
                <a:schemeClr val="accent2"/>
              </a:buClr>
              <a:buSzPct val="75000"/>
              <a:buFontTx/>
              <a:buAutoNum type="arabicParenR"/>
            </a:pPr>
            <a:endParaRPr lang="en-US" dirty="0" smtClean="0"/>
          </a:p>
          <a:p>
            <a:pPr eaLnBrk="1" hangingPunct="1">
              <a:lnSpc>
                <a:spcPct val="80000"/>
              </a:lnSpc>
              <a:buClr>
                <a:schemeClr val="accent2"/>
              </a:buClr>
              <a:buSzPct val="75000"/>
              <a:buFontTx/>
              <a:buAutoNum type="arabicParenR"/>
            </a:pPr>
            <a:r>
              <a:rPr lang="en-US" dirty="0" smtClean="0"/>
              <a:t>Tell the system </a:t>
            </a:r>
            <a:r>
              <a:rPr lang="en-US" b="1" dirty="0" smtClean="0"/>
              <a:t>knowledge</a:t>
            </a:r>
            <a:r>
              <a:rPr lang="en-US" dirty="0" smtClean="0"/>
              <a:t> about the domain.</a:t>
            </a:r>
          </a:p>
          <a:p>
            <a:pPr eaLnBrk="1" hangingPunct="1">
              <a:lnSpc>
                <a:spcPct val="80000"/>
              </a:lnSpc>
              <a:buClr>
                <a:schemeClr val="accent2"/>
              </a:buClr>
              <a:buSzPct val="75000"/>
              <a:buFontTx/>
              <a:buAutoNum type="arabicParenR"/>
            </a:pPr>
            <a:endParaRPr lang="en-US" dirty="0" smtClean="0"/>
          </a:p>
          <a:p>
            <a:pPr eaLnBrk="1" hangingPunct="1">
              <a:lnSpc>
                <a:spcPct val="80000"/>
              </a:lnSpc>
              <a:buClr>
                <a:schemeClr val="accent2"/>
              </a:buClr>
              <a:buSzPct val="75000"/>
              <a:buFontTx/>
              <a:buAutoNum type="arabicParenR"/>
            </a:pPr>
            <a:r>
              <a:rPr lang="en-US" b="1" dirty="0" smtClean="0"/>
              <a:t>Ask the system </a:t>
            </a:r>
            <a:r>
              <a:rPr lang="en-US" dirty="0" smtClean="0"/>
              <a:t>whether new statements about the domain are true or false.</a:t>
            </a:r>
            <a:endParaRPr lang="en-US" sz="12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19</a:t>
            </a:r>
          </a:p>
        </p:txBody>
      </p:sp>
      <p:sp>
        <p:nvSpPr>
          <p:cNvPr id="8" name="Slide Number Placeholder 5"/>
          <p:cNvSpPr>
            <a:spLocks noGrp="1"/>
          </p:cNvSpPr>
          <p:nvPr>
            <p:ph type="sldNum" sz="quarter" idx="12"/>
          </p:nvPr>
        </p:nvSpPr>
        <p:spPr/>
        <p:txBody>
          <a:bodyPr/>
          <a:lstStyle/>
          <a:p>
            <a:pPr>
              <a:defRPr/>
            </a:pPr>
            <a:r>
              <a:rPr lang="en-US"/>
              <a:t>Slide </a:t>
            </a:r>
            <a:fld id="{FFFE30D0-5C38-4FC6-B0BB-E752C624A0FB}" type="slidenum">
              <a:rPr lang="en-US"/>
              <a:pPr>
                <a:defRPr/>
              </a:pPr>
              <a:t>17</a:t>
            </a:fld>
            <a:endParaRPr lang="en-US"/>
          </a:p>
        </p:txBody>
      </p:sp>
      <p:sp>
        <p:nvSpPr>
          <p:cNvPr id="15373" name="Rectangle 2"/>
          <p:cNvSpPr>
            <a:spLocks noGrp="1" noChangeArrowheads="1"/>
          </p:cNvSpPr>
          <p:nvPr>
            <p:ph type="title"/>
          </p:nvPr>
        </p:nvSpPr>
        <p:spPr/>
        <p:txBody>
          <a:bodyPr/>
          <a:lstStyle/>
          <a:p>
            <a:pPr eaLnBrk="1" hangingPunct="1"/>
            <a:r>
              <a:rPr lang="en-US" smtClean="0"/>
              <a:t>Electrical Environment</a:t>
            </a:r>
          </a:p>
        </p:txBody>
      </p:sp>
      <p:graphicFrame>
        <p:nvGraphicFramePr>
          <p:cNvPr id="15362" name="Object 3"/>
          <p:cNvGraphicFramePr>
            <a:graphicFrameLocks noChangeAspect="1"/>
          </p:cNvGraphicFramePr>
          <p:nvPr>
            <p:ph idx="1"/>
          </p:nvPr>
        </p:nvGraphicFramePr>
        <p:xfrm>
          <a:off x="1116013" y="815975"/>
          <a:ext cx="7056437" cy="5473700"/>
        </p:xfrm>
        <a:graphic>
          <a:graphicData uri="http://schemas.openxmlformats.org/presentationml/2006/ole">
            <p:oleObj spid="_x0000_s15362" name="Acrobat Document" r:id="rId4" imgW="4200000" imgH="3258005" progId="AcroExch.Document.7">
              <p:embed/>
            </p:oleObj>
          </a:graphicData>
        </a:graphic>
      </p:graphicFrame>
      <p:sp>
        <p:nvSpPr>
          <p:cNvPr id="15374" name="Text Box 4"/>
          <p:cNvSpPr txBox="1">
            <a:spLocks noChangeArrowheads="1"/>
          </p:cNvSpPr>
          <p:nvPr/>
        </p:nvSpPr>
        <p:spPr bwMode="auto">
          <a:xfrm>
            <a:off x="6948488" y="3068638"/>
            <a:ext cx="565150" cy="366712"/>
          </a:xfrm>
          <a:prstGeom prst="rect">
            <a:avLst/>
          </a:prstGeom>
          <a:noFill/>
          <a:ln w="9525" algn="ctr">
            <a:noFill/>
            <a:miter lim="800000"/>
            <a:headEnd/>
            <a:tailEnd/>
          </a:ln>
        </p:spPr>
        <p:txBody>
          <a:bodyPr wrap="none">
            <a:spAutoFit/>
          </a:bodyPr>
          <a:lstStyle/>
          <a:p>
            <a:r>
              <a:rPr lang="en-US" sz="1800">
                <a:latin typeface="Helvetica" pitchFamily="34" charset="0"/>
              </a:rPr>
              <a:t>/ up</a:t>
            </a:r>
          </a:p>
        </p:txBody>
      </p:sp>
      <p:sp>
        <p:nvSpPr>
          <p:cNvPr id="15375" name="Text Box 5"/>
          <p:cNvSpPr txBox="1">
            <a:spLocks noChangeArrowheads="1"/>
          </p:cNvSpPr>
          <p:nvPr/>
        </p:nvSpPr>
        <p:spPr bwMode="auto">
          <a:xfrm>
            <a:off x="7019925" y="2492375"/>
            <a:ext cx="792163" cy="366713"/>
          </a:xfrm>
          <a:prstGeom prst="rect">
            <a:avLst/>
          </a:prstGeom>
          <a:noFill/>
          <a:ln w="9525" algn="ctr">
            <a:noFill/>
            <a:miter lim="800000"/>
            <a:headEnd/>
            <a:tailEnd/>
          </a:ln>
        </p:spPr>
        <p:txBody>
          <a:bodyPr wrap="none">
            <a:spAutoFit/>
          </a:bodyPr>
          <a:lstStyle/>
          <a:p>
            <a:r>
              <a:rPr lang="en-US" sz="1800">
                <a:latin typeface="Helvetica" pitchFamily="34" charset="0"/>
              </a:rPr>
              <a:t>/down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DE062281-5063-4294-A035-C7C7D4753340}" type="slidenum">
              <a:rPr lang="en-US"/>
              <a:pPr>
                <a:defRPr/>
              </a:pPr>
              <a:t>18</a:t>
            </a:fld>
            <a:endParaRPr lang="en-US"/>
          </a:p>
        </p:txBody>
      </p:sp>
      <p:sp>
        <p:nvSpPr>
          <p:cNvPr id="24580" name="Rectangle 2"/>
          <p:cNvSpPr>
            <a:spLocks noGrp="1" noChangeArrowheads="1"/>
          </p:cNvSpPr>
          <p:nvPr>
            <p:ph type="title"/>
          </p:nvPr>
        </p:nvSpPr>
        <p:spPr/>
        <p:txBody>
          <a:bodyPr/>
          <a:lstStyle/>
          <a:p>
            <a:pPr eaLnBrk="1" hangingPunct="1"/>
            <a:r>
              <a:rPr lang="en-US" smtClean="0"/>
              <a:t>Lecture Overview</a:t>
            </a:r>
          </a:p>
        </p:txBody>
      </p:sp>
      <p:sp>
        <p:nvSpPr>
          <p:cNvPr id="348163" name="Rectangle 3"/>
          <p:cNvSpPr>
            <a:spLocks noGrp="1" noChangeArrowheads="1"/>
          </p:cNvSpPr>
          <p:nvPr>
            <p:ph type="body" idx="1"/>
          </p:nvPr>
        </p:nvSpPr>
        <p:spPr>
          <a:xfrm>
            <a:off x="395288" y="1268413"/>
            <a:ext cx="8458200" cy="4495800"/>
          </a:xfrm>
        </p:spPr>
        <p:txBody>
          <a:bodyPr/>
          <a:lstStyle/>
          <a:p>
            <a:pPr eaLnBrk="1" hangingPunct="1">
              <a:buFontTx/>
              <a:buChar char="•"/>
              <a:defRPr/>
            </a:pPr>
            <a:r>
              <a:rPr lang="en-US" sz="3600" dirty="0" smtClean="0">
                <a:solidFill>
                  <a:schemeClr val="accent3">
                    <a:lumMod val="50000"/>
                  </a:schemeClr>
                </a:solidFill>
              </a:rPr>
              <a:t>Recap Planning </a:t>
            </a:r>
            <a:endParaRPr lang="en-US" dirty="0" smtClean="0">
              <a:solidFill>
                <a:schemeClr val="accent3">
                  <a:lumMod val="50000"/>
                </a:schemeClr>
              </a:solidFill>
            </a:endParaRPr>
          </a:p>
          <a:p>
            <a:pPr eaLnBrk="1" hangingPunct="1">
              <a:buFontTx/>
              <a:buChar char="•"/>
              <a:defRPr/>
            </a:pPr>
            <a:endParaRPr lang="en-US" b="1" dirty="0" smtClean="0"/>
          </a:p>
          <a:p>
            <a:pPr eaLnBrk="1" hangingPunct="1">
              <a:buFontTx/>
              <a:buChar char="•"/>
              <a:defRPr/>
            </a:pPr>
            <a:r>
              <a:rPr lang="en-US" sz="3600" dirty="0" smtClean="0">
                <a:solidFill>
                  <a:schemeClr val="bg2"/>
                </a:solidFill>
              </a:rPr>
              <a:t>Logic Intro</a:t>
            </a:r>
          </a:p>
          <a:p>
            <a:pPr eaLnBrk="1" hangingPunct="1">
              <a:buFontTx/>
              <a:buChar char="•"/>
              <a:defRPr/>
            </a:pPr>
            <a:endParaRPr lang="en-US" sz="3600" dirty="0" smtClean="0">
              <a:solidFill>
                <a:schemeClr val="bg2"/>
              </a:solidFill>
            </a:endParaRPr>
          </a:p>
          <a:p>
            <a:pPr eaLnBrk="1" hangingPunct="1">
              <a:buFontTx/>
              <a:buChar char="•"/>
              <a:defRPr/>
            </a:pPr>
            <a:r>
              <a:rPr lang="en-US" sz="3600" b="1" dirty="0" smtClean="0"/>
              <a:t>Propositional Definite Clause Logic: Syntax</a:t>
            </a:r>
            <a:endParaRPr lang="en-US" sz="40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A0C710BF-9588-4D02-88F1-06FB009114EA}" type="slidenum">
              <a:rPr lang="en-US"/>
              <a:pPr>
                <a:defRPr/>
              </a:pPr>
              <a:t>19</a:t>
            </a:fld>
            <a:endParaRPr lang="en-US"/>
          </a:p>
        </p:txBody>
      </p:sp>
      <p:sp>
        <p:nvSpPr>
          <p:cNvPr id="25604" name="Rectangle 2"/>
          <p:cNvSpPr>
            <a:spLocks noGrp="1" noChangeArrowheads="1"/>
          </p:cNvSpPr>
          <p:nvPr>
            <p:ph type="title"/>
          </p:nvPr>
        </p:nvSpPr>
        <p:spPr/>
        <p:txBody>
          <a:bodyPr/>
          <a:lstStyle/>
          <a:p>
            <a:pPr eaLnBrk="1" hangingPunct="1"/>
            <a:r>
              <a:rPr lang="en-US" smtClean="0"/>
              <a:t>Propositional Definite Clauses</a:t>
            </a:r>
          </a:p>
        </p:txBody>
      </p:sp>
      <p:sp>
        <p:nvSpPr>
          <p:cNvPr id="500739" name="Rectangle 3"/>
          <p:cNvSpPr>
            <a:spLocks noGrp="1" noChangeArrowheads="1"/>
          </p:cNvSpPr>
          <p:nvPr>
            <p:ph type="body" idx="1"/>
          </p:nvPr>
        </p:nvSpPr>
        <p:spPr>
          <a:xfrm>
            <a:off x="304800" y="908050"/>
            <a:ext cx="8839200" cy="5378470"/>
          </a:xfrm>
        </p:spPr>
        <p:txBody>
          <a:bodyPr/>
          <a:lstStyle/>
          <a:p>
            <a:pPr eaLnBrk="1" hangingPunct="1">
              <a:lnSpc>
                <a:spcPct val="80000"/>
              </a:lnSpc>
              <a:buFontTx/>
              <a:buChar char="•"/>
            </a:pPr>
            <a:r>
              <a:rPr lang="en-US" sz="3200" b="1" dirty="0" smtClean="0">
                <a:solidFill>
                  <a:schemeClr val="accent2"/>
                </a:solidFill>
              </a:rPr>
              <a:t>Propositional Definite Clauses:</a:t>
            </a:r>
            <a:r>
              <a:rPr lang="en-US" dirty="0" smtClean="0"/>
              <a:t> our first logical representation and reasoning system.</a:t>
            </a:r>
          </a:p>
          <a:p>
            <a:pPr eaLnBrk="1" hangingPunct="1">
              <a:lnSpc>
                <a:spcPct val="80000"/>
              </a:lnSpc>
            </a:pPr>
            <a:r>
              <a:rPr lang="en-US" dirty="0" smtClean="0"/>
              <a:t>(very simple!)</a:t>
            </a:r>
          </a:p>
          <a:p>
            <a:pPr eaLnBrk="1" hangingPunct="1">
              <a:lnSpc>
                <a:spcPct val="80000"/>
              </a:lnSpc>
              <a:buFontTx/>
              <a:buChar char="•"/>
            </a:pPr>
            <a:endParaRPr lang="en-US" dirty="0" smtClean="0"/>
          </a:p>
          <a:p>
            <a:pPr eaLnBrk="1" hangingPunct="1">
              <a:lnSpc>
                <a:spcPct val="80000"/>
              </a:lnSpc>
              <a:buFontTx/>
              <a:buChar char="•"/>
            </a:pPr>
            <a:r>
              <a:rPr lang="en-US" dirty="0" smtClean="0"/>
              <a:t>Only two kinds of statements:</a:t>
            </a:r>
          </a:p>
          <a:p>
            <a:pPr lvl="1" eaLnBrk="1" hangingPunct="1">
              <a:lnSpc>
                <a:spcPct val="80000"/>
              </a:lnSpc>
            </a:pPr>
            <a:r>
              <a:rPr lang="en-US" dirty="0" smtClean="0"/>
              <a:t>that </a:t>
            </a:r>
            <a:r>
              <a:rPr lang="en-US" b="1" dirty="0" smtClean="0"/>
              <a:t>a proposition is true</a:t>
            </a:r>
          </a:p>
          <a:p>
            <a:pPr lvl="1" eaLnBrk="1" hangingPunct="1">
              <a:lnSpc>
                <a:spcPct val="80000"/>
              </a:lnSpc>
            </a:pPr>
            <a:r>
              <a:rPr lang="en-US" dirty="0" smtClean="0"/>
              <a:t>that </a:t>
            </a:r>
            <a:r>
              <a:rPr lang="en-US" b="1" dirty="0" smtClean="0"/>
              <a:t>a proposition is true if one or more other propositions are true</a:t>
            </a:r>
          </a:p>
          <a:p>
            <a:pPr lvl="1" eaLnBrk="1" hangingPunct="1">
              <a:lnSpc>
                <a:spcPct val="80000"/>
              </a:lnSpc>
            </a:pPr>
            <a:endParaRPr lang="en-US" sz="1800" dirty="0" smtClean="0"/>
          </a:p>
          <a:p>
            <a:pPr eaLnBrk="1" hangingPunct="1">
              <a:lnSpc>
                <a:spcPct val="80000"/>
              </a:lnSpc>
              <a:buFontTx/>
              <a:buChar char="•"/>
            </a:pPr>
            <a:r>
              <a:rPr lang="en-US" dirty="0" smtClean="0"/>
              <a:t>Why still useful?</a:t>
            </a:r>
          </a:p>
          <a:p>
            <a:pPr lvl="1" eaLnBrk="1" hangingPunct="1">
              <a:lnSpc>
                <a:spcPct val="80000"/>
              </a:lnSpc>
            </a:pPr>
            <a:r>
              <a:rPr lang="en-US" dirty="0" smtClean="0">
                <a:solidFill>
                  <a:schemeClr val="accent2"/>
                </a:solidFill>
              </a:rPr>
              <a:t>Adequate in many domains</a:t>
            </a:r>
            <a:r>
              <a:rPr lang="en-US" dirty="0" smtClean="0"/>
              <a:t> (with some adjustments)</a:t>
            </a:r>
          </a:p>
          <a:p>
            <a:pPr lvl="1" eaLnBrk="1" hangingPunct="1">
              <a:lnSpc>
                <a:spcPct val="80000"/>
              </a:lnSpc>
            </a:pPr>
            <a:r>
              <a:rPr lang="en-US" dirty="0" smtClean="0"/>
              <a:t>Reasoning steps </a:t>
            </a:r>
            <a:r>
              <a:rPr lang="en-US" dirty="0" smtClean="0">
                <a:solidFill>
                  <a:schemeClr val="accent2"/>
                </a:solidFill>
              </a:rPr>
              <a:t>easy to follow by humans</a:t>
            </a:r>
          </a:p>
          <a:p>
            <a:pPr lvl="1" eaLnBrk="1" hangingPunct="1">
              <a:lnSpc>
                <a:spcPct val="80000"/>
              </a:lnSpc>
            </a:pPr>
            <a:r>
              <a:rPr lang="en-US" dirty="0" smtClean="0">
                <a:solidFill>
                  <a:schemeClr val="accent2"/>
                </a:solidFill>
              </a:rPr>
              <a:t>Inference linear</a:t>
            </a:r>
            <a:r>
              <a:rPr lang="en-US" dirty="0" smtClean="0"/>
              <a:t> in size of your set of statements</a:t>
            </a:r>
          </a:p>
          <a:p>
            <a:pPr lvl="1" eaLnBrk="1" hangingPunct="1">
              <a:lnSpc>
                <a:spcPct val="80000"/>
              </a:lnSpc>
            </a:pPr>
            <a:r>
              <a:rPr lang="en-US" dirty="0" smtClean="0"/>
              <a:t>Similar formalisms used in </a:t>
            </a:r>
            <a:r>
              <a:rPr lang="en-US" dirty="0" smtClean="0">
                <a:solidFill>
                  <a:schemeClr val="accent2"/>
                </a:solidFill>
              </a:rPr>
              <a:t>cognitive architectures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07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073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00739">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0739">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00739">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00739">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00739">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007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4A5045C6-BBBB-4636-912C-B84D2F548AE7}" type="slidenum">
              <a:rPr lang="en-US"/>
              <a:pPr>
                <a:defRPr/>
              </a:pPr>
              <a:t>2</a:t>
            </a:fld>
            <a:endParaRPr lang="en-US"/>
          </a:p>
        </p:txBody>
      </p:sp>
      <p:sp>
        <p:nvSpPr>
          <p:cNvPr id="22532" name="Rectangle 2"/>
          <p:cNvSpPr>
            <a:spLocks noGrp="1" noChangeArrowheads="1"/>
          </p:cNvSpPr>
          <p:nvPr>
            <p:ph type="title"/>
          </p:nvPr>
        </p:nvSpPr>
        <p:spPr/>
        <p:txBody>
          <a:bodyPr/>
          <a:lstStyle/>
          <a:p>
            <a:pPr eaLnBrk="1" hangingPunct="1"/>
            <a:r>
              <a:rPr lang="en-US" smtClean="0"/>
              <a:t>Lecture Overview</a:t>
            </a:r>
          </a:p>
        </p:txBody>
      </p:sp>
      <p:sp>
        <p:nvSpPr>
          <p:cNvPr id="22533" name="Rectangle 3"/>
          <p:cNvSpPr>
            <a:spLocks noGrp="1" noChangeArrowheads="1"/>
          </p:cNvSpPr>
          <p:nvPr>
            <p:ph type="body" idx="1"/>
          </p:nvPr>
        </p:nvSpPr>
        <p:spPr>
          <a:xfrm>
            <a:off x="395288" y="1268413"/>
            <a:ext cx="8458200" cy="4495800"/>
          </a:xfrm>
        </p:spPr>
        <p:txBody>
          <a:bodyPr/>
          <a:lstStyle/>
          <a:p>
            <a:pPr eaLnBrk="1" hangingPunct="1">
              <a:buFontTx/>
              <a:buChar char="•"/>
            </a:pPr>
            <a:r>
              <a:rPr lang="en-US" sz="3600" b="1" smtClean="0"/>
              <a:t>Recap Planning </a:t>
            </a:r>
            <a:endParaRPr lang="en-US" b="1" smtClean="0"/>
          </a:p>
          <a:p>
            <a:pPr eaLnBrk="1" hangingPunct="1">
              <a:buFontTx/>
              <a:buChar char="•"/>
            </a:pPr>
            <a:endParaRPr lang="en-US" b="1" smtClean="0"/>
          </a:p>
          <a:p>
            <a:pPr eaLnBrk="1" hangingPunct="1">
              <a:buFontTx/>
              <a:buChar char="•"/>
            </a:pPr>
            <a:r>
              <a:rPr lang="en-US" sz="3600" smtClean="0">
                <a:solidFill>
                  <a:schemeClr val="bg2"/>
                </a:solidFill>
              </a:rPr>
              <a:t>Logic Intro</a:t>
            </a:r>
          </a:p>
          <a:p>
            <a:pPr eaLnBrk="1" hangingPunct="1">
              <a:buFontTx/>
              <a:buChar char="•"/>
            </a:pPr>
            <a:endParaRPr lang="en-US" sz="3600" smtClean="0">
              <a:solidFill>
                <a:schemeClr val="bg2"/>
              </a:solidFill>
            </a:endParaRPr>
          </a:p>
          <a:p>
            <a:pPr eaLnBrk="1" hangingPunct="1">
              <a:buFontTx/>
              <a:buChar char="•"/>
            </a:pPr>
            <a:r>
              <a:rPr lang="en-US" sz="3600" smtClean="0">
                <a:solidFill>
                  <a:schemeClr val="bg2"/>
                </a:solidFill>
              </a:rPr>
              <a:t>Propositional Definite Clause Logic: Syntax</a:t>
            </a:r>
            <a:endParaRPr lang="en-US" sz="4000" smtClean="0">
              <a:solidFill>
                <a:schemeClr val="bg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19</a:t>
            </a:r>
          </a:p>
        </p:txBody>
      </p:sp>
      <p:sp>
        <p:nvSpPr>
          <p:cNvPr id="9" name="Slide Number Placeholder 5"/>
          <p:cNvSpPr>
            <a:spLocks noGrp="1"/>
          </p:cNvSpPr>
          <p:nvPr>
            <p:ph type="sldNum" sz="quarter" idx="12"/>
          </p:nvPr>
        </p:nvSpPr>
        <p:spPr/>
        <p:txBody>
          <a:bodyPr/>
          <a:lstStyle/>
          <a:p>
            <a:pPr>
              <a:defRPr/>
            </a:pPr>
            <a:r>
              <a:rPr lang="en-US"/>
              <a:t>Slide </a:t>
            </a:r>
            <a:fld id="{09978708-FCD2-4E49-87EB-0BAF78CC3A25}" type="slidenum">
              <a:rPr lang="en-US"/>
              <a:pPr>
                <a:defRPr/>
              </a:pPr>
              <a:t>20</a:t>
            </a:fld>
            <a:endParaRPr lang="en-US"/>
          </a:p>
        </p:txBody>
      </p:sp>
      <p:sp>
        <p:nvSpPr>
          <p:cNvPr id="16411" name="Rectangle 2"/>
          <p:cNvSpPr>
            <a:spLocks noGrp="1" noChangeArrowheads="1"/>
          </p:cNvSpPr>
          <p:nvPr>
            <p:ph type="title"/>
          </p:nvPr>
        </p:nvSpPr>
        <p:spPr/>
        <p:txBody>
          <a:bodyPr/>
          <a:lstStyle/>
          <a:p>
            <a:pPr eaLnBrk="1" hangingPunct="1"/>
            <a:r>
              <a:rPr lang="en-US" smtClean="0"/>
              <a:t>Propositional Definite Clauses: Syntax</a:t>
            </a:r>
          </a:p>
        </p:txBody>
      </p:sp>
      <p:sp>
        <p:nvSpPr>
          <p:cNvPr id="503812" name="Rectangle 4"/>
          <p:cNvSpPr>
            <a:spLocks noChangeArrowheads="1"/>
          </p:cNvSpPr>
          <p:nvPr/>
        </p:nvSpPr>
        <p:spPr bwMode="auto">
          <a:xfrm>
            <a:off x="179388" y="836613"/>
            <a:ext cx="8785225" cy="1008062"/>
          </a:xfrm>
          <a:prstGeom prst="rect">
            <a:avLst/>
          </a:prstGeom>
          <a:solidFill>
            <a:schemeClr val="accent5">
              <a:lumMod val="20000"/>
              <a:lumOff val="80000"/>
            </a:schemeClr>
          </a:solidFill>
          <a:ln w="12700">
            <a:solidFill>
              <a:schemeClr val="tx1"/>
            </a:solidFill>
            <a:miter lim="800000"/>
            <a:headEnd/>
            <a:tailEnd/>
          </a:ln>
          <a:effectLst/>
        </p:spPr>
        <p:txBody>
          <a:bodyPr/>
          <a:lstStyle/>
          <a:p>
            <a:pPr marL="381000" indent="-381000">
              <a:spcBef>
                <a:spcPct val="20000"/>
              </a:spcBef>
              <a:defRPr/>
            </a:pPr>
            <a:r>
              <a:rPr lang="en-US" sz="2400" b="1" dirty="0">
                <a:latin typeface="Arial Unicode MS" pitchFamily="34" charset="-128"/>
              </a:rPr>
              <a:t>Definition (atom)</a:t>
            </a:r>
          </a:p>
          <a:p>
            <a:pPr marL="381000" indent="-381000">
              <a:spcBef>
                <a:spcPct val="20000"/>
              </a:spcBef>
              <a:defRPr/>
            </a:pPr>
            <a:r>
              <a:rPr lang="en-US" sz="2400" dirty="0">
                <a:latin typeface="Arial Unicode MS" pitchFamily="34" charset="-128"/>
              </a:rPr>
              <a:t>An </a:t>
            </a:r>
            <a:r>
              <a:rPr lang="en-US" sz="2400" b="1" dirty="0">
                <a:solidFill>
                  <a:schemeClr val="accent6"/>
                </a:solidFill>
                <a:latin typeface="Arial Unicode MS" pitchFamily="34" charset="-128"/>
              </a:rPr>
              <a:t>atom</a:t>
            </a:r>
            <a:r>
              <a:rPr lang="en-US" sz="2400" dirty="0">
                <a:latin typeface="Arial Unicode MS" pitchFamily="34" charset="-128"/>
              </a:rPr>
              <a:t> is a symbol starting with a lower case letter</a:t>
            </a:r>
            <a:endParaRPr lang="en-US" sz="2400" b="1" dirty="0">
              <a:latin typeface="Arial Unicode MS" pitchFamily="34" charset="-128"/>
            </a:endParaRPr>
          </a:p>
        </p:txBody>
      </p:sp>
      <p:sp>
        <p:nvSpPr>
          <p:cNvPr id="503813" name="Rectangle 5"/>
          <p:cNvSpPr>
            <a:spLocks noChangeArrowheads="1"/>
          </p:cNvSpPr>
          <p:nvPr/>
        </p:nvSpPr>
        <p:spPr bwMode="auto">
          <a:xfrm>
            <a:off x="179388" y="2060575"/>
            <a:ext cx="8785225" cy="1439863"/>
          </a:xfrm>
          <a:prstGeom prst="rect">
            <a:avLst/>
          </a:prstGeom>
          <a:solidFill>
            <a:schemeClr val="accent5">
              <a:lumMod val="20000"/>
              <a:lumOff val="80000"/>
            </a:schemeClr>
          </a:solidFill>
          <a:ln w="12700">
            <a:solidFill>
              <a:schemeClr val="tx1"/>
            </a:solidFill>
            <a:miter lim="800000"/>
            <a:headEnd/>
            <a:tailEnd/>
          </a:ln>
          <a:effectLst/>
        </p:spPr>
        <p:txBody>
          <a:bodyPr/>
          <a:lstStyle/>
          <a:p>
            <a:pPr marL="381000" indent="-381000">
              <a:spcBef>
                <a:spcPct val="20000"/>
              </a:spcBef>
              <a:defRPr/>
            </a:pPr>
            <a:r>
              <a:rPr lang="en-US" sz="2400" b="1" dirty="0">
                <a:latin typeface="Arial Unicode MS" pitchFamily="34" charset="-128"/>
              </a:rPr>
              <a:t>Definition (body)</a:t>
            </a:r>
          </a:p>
          <a:p>
            <a:pPr marL="381000" indent="-381000">
              <a:spcBef>
                <a:spcPct val="20000"/>
              </a:spcBef>
              <a:defRPr/>
            </a:pPr>
            <a:r>
              <a:rPr lang="en-US" sz="2400" dirty="0">
                <a:latin typeface="Arial Unicode MS" pitchFamily="34" charset="-128"/>
              </a:rPr>
              <a:t>A </a:t>
            </a:r>
            <a:r>
              <a:rPr lang="en-US" sz="2400" b="1" dirty="0">
                <a:solidFill>
                  <a:schemeClr val="accent6"/>
                </a:solidFill>
                <a:latin typeface="Arial Unicode MS" pitchFamily="34" charset="-128"/>
              </a:rPr>
              <a:t>body</a:t>
            </a:r>
            <a:r>
              <a:rPr lang="en-US" sz="2400" dirty="0">
                <a:latin typeface="Arial Unicode MS" pitchFamily="34" charset="-128"/>
              </a:rPr>
              <a:t> is an atom or is of the form </a:t>
            </a:r>
            <a:r>
              <a:rPr lang="en-US" sz="2400" i="1" dirty="0">
                <a:latin typeface="Arial Unicode MS" pitchFamily="34" charset="-128"/>
              </a:rPr>
              <a:t>b</a:t>
            </a:r>
            <a:r>
              <a:rPr lang="en-US" sz="2400" i="1" baseline="-25000" dirty="0">
                <a:latin typeface="Arial Unicode MS" pitchFamily="34" charset="-128"/>
              </a:rPr>
              <a:t>1</a:t>
            </a:r>
            <a:r>
              <a:rPr lang="en-US" sz="2400" dirty="0">
                <a:latin typeface="Arial Unicode MS" pitchFamily="34" charset="-128"/>
              </a:rPr>
              <a:t> </a:t>
            </a:r>
            <a:r>
              <a:rPr lang="en-US" sz="2400" dirty="0">
                <a:latin typeface="Arial Unicode MS" pitchFamily="34" charset="-128"/>
                <a:ea typeface="Arial Unicode MS" pitchFamily="34" charset="-128"/>
                <a:cs typeface="Arial Unicode MS" pitchFamily="34" charset="-128"/>
              </a:rPr>
              <a:t>∧</a:t>
            </a:r>
            <a:r>
              <a:rPr lang="en-US" sz="2400" dirty="0">
                <a:latin typeface="Arial Unicode MS" pitchFamily="34" charset="-128"/>
              </a:rPr>
              <a:t> </a:t>
            </a:r>
            <a:r>
              <a:rPr lang="en-US" sz="2400" i="1" dirty="0">
                <a:latin typeface="Arial Unicode MS" pitchFamily="34" charset="-128"/>
              </a:rPr>
              <a:t>b</a:t>
            </a:r>
            <a:r>
              <a:rPr lang="en-US" sz="2400" i="1" baseline="-25000" dirty="0">
                <a:latin typeface="Arial Unicode MS" pitchFamily="34" charset="-128"/>
              </a:rPr>
              <a:t>2</a:t>
            </a:r>
            <a:r>
              <a:rPr lang="en-US" sz="2400" dirty="0">
                <a:latin typeface="Arial Unicode MS" pitchFamily="34" charset="-128"/>
              </a:rPr>
              <a:t>  where </a:t>
            </a:r>
            <a:r>
              <a:rPr lang="en-US" sz="2400" i="1" dirty="0">
                <a:latin typeface="Arial Unicode MS" pitchFamily="34" charset="-128"/>
              </a:rPr>
              <a:t>b</a:t>
            </a:r>
            <a:r>
              <a:rPr lang="en-US" sz="2400" i="1" baseline="-25000" dirty="0">
                <a:latin typeface="Arial Unicode MS" pitchFamily="34" charset="-128"/>
              </a:rPr>
              <a:t>1</a:t>
            </a:r>
          </a:p>
          <a:p>
            <a:pPr marL="381000" indent="-381000">
              <a:spcBef>
                <a:spcPct val="20000"/>
              </a:spcBef>
              <a:defRPr/>
            </a:pPr>
            <a:r>
              <a:rPr lang="en-US" sz="2400" dirty="0">
                <a:latin typeface="Arial Unicode MS" pitchFamily="34" charset="-128"/>
              </a:rPr>
              <a:t>  and </a:t>
            </a:r>
            <a:r>
              <a:rPr lang="en-US" sz="2400" i="1" dirty="0">
                <a:latin typeface="Arial Unicode MS" pitchFamily="34" charset="-128"/>
              </a:rPr>
              <a:t>b</a:t>
            </a:r>
            <a:r>
              <a:rPr lang="en-US" sz="2400" i="1" baseline="-25000" dirty="0">
                <a:latin typeface="Arial Unicode MS" pitchFamily="34" charset="-128"/>
              </a:rPr>
              <a:t>2</a:t>
            </a:r>
            <a:r>
              <a:rPr lang="en-US" sz="2400" dirty="0">
                <a:latin typeface="Arial Unicode MS" pitchFamily="34" charset="-128"/>
              </a:rPr>
              <a:t>  are bodies.</a:t>
            </a:r>
            <a:endParaRPr lang="en-US" sz="2400" b="1" dirty="0">
              <a:latin typeface="Arial Unicode MS" pitchFamily="34" charset="-128"/>
            </a:endParaRPr>
          </a:p>
        </p:txBody>
      </p:sp>
      <p:sp>
        <p:nvSpPr>
          <p:cNvPr id="503814" name="Rectangle 6"/>
          <p:cNvSpPr>
            <a:spLocks noChangeArrowheads="1"/>
          </p:cNvSpPr>
          <p:nvPr/>
        </p:nvSpPr>
        <p:spPr bwMode="auto">
          <a:xfrm>
            <a:off x="179388" y="3716338"/>
            <a:ext cx="8785225" cy="1223962"/>
          </a:xfrm>
          <a:prstGeom prst="rect">
            <a:avLst/>
          </a:prstGeom>
          <a:solidFill>
            <a:schemeClr val="accent5">
              <a:lumMod val="20000"/>
              <a:lumOff val="80000"/>
            </a:schemeClr>
          </a:solidFill>
          <a:ln w="12700">
            <a:solidFill>
              <a:schemeClr val="tx1"/>
            </a:solidFill>
            <a:miter lim="800000"/>
            <a:headEnd/>
            <a:tailEnd/>
          </a:ln>
          <a:effectLst/>
        </p:spPr>
        <p:txBody>
          <a:bodyPr/>
          <a:lstStyle/>
          <a:p>
            <a:pPr marL="381000" indent="-381000">
              <a:spcBef>
                <a:spcPct val="20000"/>
              </a:spcBef>
              <a:defRPr/>
            </a:pPr>
            <a:r>
              <a:rPr lang="en-US" sz="2400" b="1" dirty="0">
                <a:latin typeface="Arial Unicode MS" pitchFamily="34" charset="-128"/>
              </a:rPr>
              <a:t>Definition (definite clause)</a:t>
            </a:r>
          </a:p>
          <a:p>
            <a:pPr marL="381000" indent="-381000">
              <a:spcBef>
                <a:spcPct val="20000"/>
              </a:spcBef>
              <a:defRPr/>
            </a:pPr>
            <a:r>
              <a:rPr lang="en-US" sz="2400" dirty="0">
                <a:latin typeface="Arial Unicode MS" pitchFamily="34" charset="-128"/>
              </a:rPr>
              <a:t>A </a:t>
            </a:r>
            <a:r>
              <a:rPr lang="en-US" sz="2400" b="1" dirty="0">
                <a:solidFill>
                  <a:schemeClr val="accent6"/>
                </a:solidFill>
                <a:latin typeface="Arial Unicode MS" pitchFamily="34" charset="-128"/>
              </a:rPr>
              <a:t>definite clause </a:t>
            </a:r>
            <a:r>
              <a:rPr lang="en-US" sz="2400" dirty="0">
                <a:latin typeface="Arial Unicode MS" pitchFamily="34" charset="-128"/>
              </a:rPr>
              <a:t>is an atom or is a rule of the form </a:t>
            </a:r>
            <a:r>
              <a:rPr lang="en-US" sz="2400" i="1" dirty="0">
                <a:latin typeface="Arial Unicode MS" pitchFamily="34" charset="-128"/>
              </a:rPr>
              <a:t>h</a:t>
            </a:r>
            <a:r>
              <a:rPr lang="en-US" sz="2400" dirty="0">
                <a:latin typeface="Arial Unicode MS" pitchFamily="34" charset="-128"/>
              </a:rPr>
              <a:t> </a:t>
            </a:r>
            <a:r>
              <a:rPr lang="en-US" sz="2400" dirty="0">
                <a:latin typeface="Arial Unicode MS" pitchFamily="34" charset="-128"/>
                <a:ea typeface="Arial Unicode MS" pitchFamily="34" charset="-128"/>
                <a:cs typeface="Arial Unicode MS" pitchFamily="34" charset="-128"/>
              </a:rPr>
              <a:t>←</a:t>
            </a:r>
            <a:r>
              <a:rPr lang="en-US" sz="2400" dirty="0">
                <a:latin typeface="Arial Unicode MS" pitchFamily="34" charset="-128"/>
              </a:rPr>
              <a:t> </a:t>
            </a:r>
            <a:r>
              <a:rPr lang="en-US" sz="2400" i="1" dirty="0">
                <a:latin typeface="Arial Unicode MS" pitchFamily="34" charset="-128"/>
              </a:rPr>
              <a:t>b</a:t>
            </a:r>
            <a:r>
              <a:rPr lang="en-US" sz="2400" dirty="0">
                <a:latin typeface="Arial Unicode MS" pitchFamily="34" charset="-128"/>
              </a:rPr>
              <a:t>  where </a:t>
            </a:r>
            <a:r>
              <a:rPr lang="en-US" sz="2400" i="1" dirty="0">
                <a:latin typeface="Arial Unicode MS" pitchFamily="34" charset="-128"/>
              </a:rPr>
              <a:t>h</a:t>
            </a:r>
            <a:r>
              <a:rPr lang="en-US" sz="2400" dirty="0">
                <a:latin typeface="Arial Unicode MS" pitchFamily="34" charset="-128"/>
              </a:rPr>
              <a:t>  is an atom and </a:t>
            </a:r>
            <a:r>
              <a:rPr lang="en-US" sz="2400" i="1" dirty="0">
                <a:latin typeface="Arial Unicode MS" pitchFamily="34" charset="-128"/>
              </a:rPr>
              <a:t>b </a:t>
            </a:r>
            <a:r>
              <a:rPr lang="en-US" sz="2400" dirty="0">
                <a:latin typeface="Arial Unicode MS" pitchFamily="34" charset="-128"/>
              </a:rPr>
              <a:t> is a body. (Read this as ``</a:t>
            </a:r>
            <a:r>
              <a:rPr lang="en-US" sz="2400" i="1" dirty="0">
                <a:latin typeface="Arial Unicode MS" pitchFamily="34" charset="-128"/>
              </a:rPr>
              <a:t>h</a:t>
            </a:r>
            <a:r>
              <a:rPr lang="en-US" sz="2400" dirty="0">
                <a:latin typeface="Arial Unicode MS" pitchFamily="34" charset="-128"/>
              </a:rPr>
              <a:t>  if </a:t>
            </a:r>
            <a:r>
              <a:rPr lang="en-US" sz="2400" i="1" dirty="0">
                <a:latin typeface="Arial Unicode MS" pitchFamily="34" charset="-128"/>
              </a:rPr>
              <a:t>b</a:t>
            </a:r>
            <a:r>
              <a:rPr lang="en-US" sz="2400" dirty="0">
                <a:latin typeface="Arial Unicode MS" pitchFamily="34" charset="-128"/>
              </a:rPr>
              <a:t>.'')</a:t>
            </a:r>
          </a:p>
        </p:txBody>
      </p:sp>
      <p:sp>
        <p:nvSpPr>
          <p:cNvPr id="503815" name="Rectangle 7"/>
          <p:cNvSpPr>
            <a:spLocks noChangeArrowheads="1"/>
          </p:cNvSpPr>
          <p:nvPr/>
        </p:nvSpPr>
        <p:spPr bwMode="auto">
          <a:xfrm>
            <a:off x="179388" y="5157788"/>
            <a:ext cx="8785225" cy="1008062"/>
          </a:xfrm>
          <a:prstGeom prst="rect">
            <a:avLst/>
          </a:prstGeom>
          <a:solidFill>
            <a:schemeClr val="accent5">
              <a:lumMod val="20000"/>
              <a:lumOff val="80000"/>
            </a:schemeClr>
          </a:solidFill>
          <a:ln w="12700">
            <a:solidFill>
              <a:schemeClr val="tx1"/>
            </a:solidFill>
            <a:miter lim="800000"/>
            <a:headEnd/>
            <a:tailEnd/>
          </a:ln>
          <a:effectLst/>
        </p:spPr>
        <p:txBody>
          <a:bodyPr/>
          <a:lstStyle/>
          <a:p>
            <a:pPr marL="381000" indent="-381000">
              <a:spcBef>
                <a:spcPct val="20000"/>
              </a:spcBef>
              <a:defRPr/>
            </a:pPr>
            <a:r>
              <a:rPr lang="en-US" sz="2400" b="1" dirty="0">
                <a:latin typeface="Arial Unicode MS" pitchFamily="34" charset="-128"/>
              </a:rPr>
              <a:t>Definition (KB)</a:t>
            </a:r>
          </a:p>
          <a:p>
            <a:pPr marL="381000" indent="-381000">
              <a:spcBef>
                <a:spcPct val="20000"/>
              </a:spcBef>
              <a:defRPr/>
            </a:pPr>
            <a:r>
              <a:rPr lang="en-US" sz="2400" dirty="0">
                <a:latin typeface="Arial Unicode MS" pitchFamily="34" charset="-128"/>
              </a:rPr>
              <a:t>A </a:t>
            </a:r>
            <a:r>
              <a:rPr lang="en-US" sz="2400" b="1" dirty="0">
                <a:solidFill>
                  <a:schemeClr val="accent6"/>
                </a:solidFill>
                <a:latin typeface="Arial Unicode MS" pitchFamily="34" charset="-128"/>
              </a:rPr>
              <a:t>knowledge base </a:t>
            </a:r>
            <a:r>
              <a:rPr lang="en-US" sz="2400" dirty="0">
                <a:latin typeface="Arial Unicode MS" pitchFamily="34" charset="-128"/>
              </a:rPr>
              <a:t>is a set of definite clauses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38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38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38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813" grpId="0" animBg="1"/>
      <p:bldP spid="503814" grpId="0" animBg="1"/>
      <p:bldP spid="5038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19</a:t>
            </a:r>
          </a:p>
        </p:txBody>
      </p:sp>
      <p:sp>
        <p:nvSpPr>
          <p:cNvPr id="7" name="Slide Number Placeholder 5"/>
          <p:cNvSpPr>
            <a:spLocks noGrp="1"/>
          </p:cNvSpPr>
          <p:nvPr>
            <p:ph type="sldNum" sz="quarter" idx="12"/>
          </p:nvPr>
        </p:nvSpPr>
        <p:spPr/>
        <p:txBody>
          <a:bodyPr/>
          <a:lstStyle/>
          <a:p>
            <a:pPr>
              <a:defRPr/>
            </a:pPr>
            <a:r>
              <a:rPr lang="en-US"/>
              <a:t>Slide </a:t>
            </a:r>
            <a:fld id="{3A692F1B-ECE2-45BE-BC31-7E8E6DE5461C}" type="slidenum">
              <a:rPr lang="en-US"/>
              <a:pPr>
                <a:defRPr/>
              </a:pPr>
              <a:t>21</a:t>
            </a:fld>
            <a:endParaRPr lang="en-US"/>
          </a:p>
        </p:txBody>
      </p:sp>
      <p:sp>
        <p:nvSpPr>
          <p:cNvPr id="17423" name="Rectangle 2"/>
          <p:cNvSpPr>
            <a:spLocks noGrp="1" noChangeArrowheads="1"/>
          </p:cNvSpPr>
          <p:nvPr>
            <p:ph type="title"/>
          </p:nvPr>
        </p:nvSpPr>
        <p:spPr/>
        <p:txBody>
          <a:bodyPr/>
          <a:lstStyle/>
          <a:p>
            <a:pPr eaLnBrk="1" hangingPunct="1"/>
            <a:r>
              <a:rPr lang="en-US" smtClean="0"/>
              <a:t>PDC Syntax: Examples</a:t>
            </a:r>
          </a:p>
        </p:txBody>
      </p:sp>
      <p:sp>
        <p:nvSpPr>
          <p:cNvPr id="33797" name="Rectangle 3"/>
          <p:cNvSpPr>
            <a:spLocks noGrp="1" noChangeArrowheads="1"/>
          </p:cNvSpPr>
          <p:nvPr>
            <p:ph type="body" idx="1"/>
          </p:nvPr>
        </p:nvSpPr>
        <p:spPr>
          <a:xfrm>
            <a:off x="0" y="928688"/>
            <a:ext cx="10144125" cy="4103687"/>
          </a:xfrm>
        </p:spPr>
        <p:txBody>
          <a:bodyPr/>
          <a:lstStyle/>
          <a:p>
            <a:pPr marL="457200" indent="-457200" eaLnBrk="1" hangingPunct="1">
              <a:lnSpc>
                <a:spcPct val="150000"/>
              </a:lnSpc>
              <a:buFont typeface="+mj-lt"/>
              <a:buAutoNum type="alphaLcParenR"/>
              <a:defRPr/>
            </a:pPr>
            <a:r>
              <a:rPr lang="en-US" sz="2000" i="1" dirty="0" err="1" smtClean="0"/>
              <a:t>ai_is_fun</a:t>
            </a:r>
            <a:endParaRPr lang="en-US" sz="2000" i="1" dirty="0" smtClean="0"/>
          </a:p>
          <a:p>
            <a:pPr marL="457200" indent="-457200" eaLnBrk="1" hangingPunct="1">
              <a:lnSpc>
                <a:spcPct val="150000"/>
              </a:lnSpc>
              <a:buFont typeface="+mj-lt"/>
              <a:buAutoNum type="alphaLcParenR"/>
              <a:defRPr/>
            </a:pPr>
            <a:r>
              <a:rPr lang="en-US" sz="2000" i="1" dirty="0" err="1" smtClean="0"/>
              <a:t>ai_is_fun</a:t>
            </a:r>
            <a:r>
              <a:rPr lang="en-US" sz="2000" i="1" dirty="0" smtClean="0"/>
              <a:t> </a:t>
            </a:r>
            <a:r>
              <a:rPr lang="en-US" sz="2000" i="1" dirty="0" smtClean="0">
                <a:ea typeface="Arial Unicode MS" pitchFamily="34" charset="-128"/>
                <a:cs typeface="Arial Unicode MS" pitchFamily="34" charset="-128"/>
              </a:rPr>
              <a:t>∨ </a:t>
            </a:r>
            <a:r>
              <a:rPr lang="en-US" sz="2000" i="1" dirty="0" err="1" smtClean="0"/>
              <a:t>ai_is_boring</a:t>
            </a:r>
            <a:endParaRPr lang="en-US" sz="2000" i="1" dirty="0" smtClean="0"/>
          </a:p>
          <a:p>
            <a:pPr marL="457200" indent="-457200" eaLnBrk="1" hangingPunct="1">
              <a:lnSpc>
                <a:spcPct val="150000"/>
              </a:lnSpc>
              <a:buFont typeface="+mj-lt"/>
              <a:buAutoNum type="alphaLcParenR"/>
              <a:defRPr/>
            </a:pPr>
            <a:r>
              <a:rPr lang="en-US" sz="2000" i="1" dirty="0" err="1" smtClean="0"/>
              <a:t>ai_is_fun</a:t>
            </a:r>
            <a:r>
              <a:rPr lang="en-US" sz="2000" i="1" dirty="0" smtClean="0"/>
              <a:t> </a:t>
            </a:r>
            <a:r>
              <a:rPr lang="en-US" sz="2000" i="1" dirty="0" smtClean="0">
                <a:ea typeface="Arial Unicode MS" pitchFamily="34" charset="-128"/>
                <a:cs typeface="Arial Unicode MS" pitchFamily="34" charset="-128"/>
              </a:rPr>
              <a:t>←</a:t>
            </a:r>
            <a:r>
              <a:rPr lang="en-US" sz="2000" i="1" dirty="0" smtClean="0"/>
              <a:t> </a:t>
            </a:r>
            <a:r>
              <a:rPr lang="en-US" sz="2000" i="1" dirty="0" err="1" smtClean="0"/>
              <a:t>learn_useful_techniques</a:t>
            </a:r>
            <a:endParaRPr lang="en-US" sz="2000" i="1" dirty="0" smtClean="0"/>
          </a:p>
          <a:p>
            <a:pPr marL="457200" indent="-457200" eaLnBrk="1" hangingPunct="1">
              <a:lnSpc>
                <a:spcPct val="150000"/>
              </a:lnSpc>
              <a:buFont typeface="+mj-lt"/>
              <a:buAutoNum type="alphaLcParenR"/>
              <a:defRPr/>
            </a:pPr>
            <a:r>
              <a:rPr lang="en-US" sz="2000" i="1" dirty="0" err="1" smtClean="0"/>
              <a:t>ai_is_fun</a:t>
            </a:r>
            <a:r>
              <a:rPr lang="en-US" sz="2000" i="1" dirty="0" smtClean="0"/>
              <a:t> </a:t>
            </a:r>
            <a:r>
              <a:rPr lang="en-US" sz="2000" i="1" dirty="0" smtClean="0">
                <a:ea typeface="Arial Unicode MS" pitchFamily="34" charset="-128"/>
                <a:cs typeface="Arial Unicode MS" pitchFamily="34" charset="-128"/>
              </a:rPr>
              <a:t>←</a:t>
            </a:r>
            <a:r>
              <a:rPr lang="en-US" sz="2000" i="1" dirty="0" smtClean="0"/>
              <a:t> </a:t>
            </a:r>
            <a:r>
              <a:rPr lang="en-US" sz="2000" i="1" dirty="0" err="1" smtClean="0"/>
              <a:t>learn_useful_techniques</a:t>
            </a:r>
            <a:r>
              <a:rPr lang="en-US" sz="2000" i="1" dirty="0" smtClean="0"/>
              <a:t>  </a:t>
            </a:r>
            <a:r>
              <a:rPr lang="en-US" sz="2000" i="1" dirty="0" smtClean="0">
                <a:ea typeface="Arial Unicode MS" pitchFamily="34" charset="-128"/>
                <a:cs typeface="Arial Unicode MS" pitchFamily="34" charset="-128"/>
              </a:rPr>
              <a:t>∧</a:t>
            </a:r>
            <a:r>
              <a:rPr lang="en-US" sz="2000" i="1" dirty="0" smtClean="0"/>
              <a:t>  </a:t>
            </a:r>
            <a:r>
              <a:rPr lang="en-US" sz="2000" i="1" dirty="0" err="1" smtClean="0"/>
              <a:t>notTooMuch_work</a:t>
            </a:r>
            <a:endParaRPr lang="en-US" sz="2000" i="1" dirty="0" smtClean="0"/>
          </a:p>
          <a:p>
            <a:pPr marL="457200" indent="-457200" eaLnBrk="1" hangingPunct="1">
              <a:lnSpc>
                <a:spcPct val="150000"/>
              </a:lnSpc>
              <a:buFont typeface="+mj-lt"/>
              <a:buAutoNum type="alphaLcParenR"/>
              <a:defRPr/>
            </a:pPr>
            <a:r>
              <a:rPr lang="en-US" sz="2000" i="1" dirty="0" err="1" smtClean="0"/>
              <a:t>ai_is_fun</a:t>
            </a:r>
            <a:r>
              <a:rPr lang="en-US" sz="2000" i="1" dirty="0" smtClean="0"/>
              <a:t> </a:t>
            </a:r>
            <a:r>
              <a:rPr lang="en-US" sz="2000" i="1" dirty="0" smtClean="0">
                <a:ea typeface="Arial Unicode MS" pitchFamily="34" charset="-128"/>
                <a:cs typeface="Arial Unicode MS" pitchFamily="34" charset="-128"/>
              </a:rPr>
              <a:t>∧</a:t>
            </a:r>
            <a:r>
              <a:rPr lang="en-US" sz="2000" i="1" dirty="0" smtClean="0"/>
              <a:t> </a:t>
            </a:r>
            <a:r>
              <a:rPr lang="en-US" sz="2000" i="1" dirty="0" err="1" smtClean="0"/>
              <a:t>relaxing_term</a:t>
            </a:r>
            <a:r>
              <a:rPr lang="en-US" sz="2000" i="1" dirty="0" smtClean="0"/>
              <a:t> </a:t>
            </a:r>
            <a:r>
              <a:rPr lang="en-US" sz="2000" i="1" dirty="0" smtClean="0">
                <a:ea typeface="Arial Unicode MS" pitchFamily="34" charset="-128"/>
                <a:cs typeface="Arial Unicode MS" pitchFamily="34" charset="-128"/>
              </a:rPr>
              <a:t>←</a:t>
            </a:r>
            <a:r>
              <a:rPr lang="en-US" sz="2000" i="1" dirty="0" smtClean="0"/>
              <a:t> </a:t>
            </a:r>
            <a:r>
              <a:rPr lang="en-US" sz="2000" i="1" dirty="0" err="1" smtClean="0"/>
              <a:t>getGoodGrade</a:t>
            </a:r>
            <a:r>
              <a:rPr lang="en-US" sz="2000" i="1" dirty="0" smtClean="0"/>
              <a:t> </a:t>
            </a:r>
            <a:r>
              <a:rPr lang="en-US" sz="2000" i="1" dirty="0" smtClean="0">
                <a:ea typeface="Arial Unicode MS" pitchFamily="34" charset="-128"/>
                <a:cs typeface="Arial Unicode MS" pitchFamily="34" charset="-128"/>
              </a:rPr>
              <a:t>∧</a:t>
            </a:r>
            <a:r>
              <a:rPr lang="en-US" sz="2000" i="1" dirty="0" smtClean="0"/>
              <a:t> </a:t>
            </a:r>
            <a:r>
              <a:rPr lang="en-US" sz="2000" i="1" dirty="0" err="1" smtClean="0"/>
              <a:t>notTooMuch_work</a:t>
            </a:r>
            <a:endParaRPr lang="en-US" sz="2000" i="1" dirty="0" smtClean="0"/>
          </a:p>
          <a:p>
            <a:pPr marL="457200" indent="-457200" eaLnBrk="1" hangingPunct="1">
              <a:lnSpc>
                <a:spcPct val="150000"/>
              </a:lnSpc>
              <a:buFont typeface="+mj-lt"/>
              <a:buAutoNum type="alphaLcParenR"/>
              <a:defRPr/>
            </a:pPr>
            <a:r>
              <a:rPr lang="en-US" sz="2000" i="1" dirty="0" err="1" smtClean="0"/>
              <a:t>ai_is_fun</a:t>
            </a:r>
            <a:r>
              <a:rPr lang="en-US" sz="2000" i="1" dirty="0" smtClean="0"/>
              <a:t> </a:t>
            </a:r>
            <a:r>
              <a:rPr lang="en-US" sz="2000" i="1" dirty="0" smtClean="0">
                <a:ea typeface="Arial Unicode MS" pitchFamily="34" charset="-128"/>
                <a:cs typeface="Arial Unicode MS" pitchFamily="34" charset="-128"/>
              </a:rPr>
              <a:t>←</a:t>
            </a:r>
            <a:r>
              <a:rPr lang="en-US" sz="2000" i="1" dirty="0" smtClean="0"/>
              <a:t> </a:t>
            </a:r>
            <a:r>
              <a:rPr lang="en-US" sz="2000" i="1" dirty="0" err="1" smtClean="0"/>
              <a:t>learn_useful_techniques</a:t>
            </a:r>
            <a:r>
              <a:rPr lang="en-US" sz="2000" i="1" dirty="0" smtClean="0"/>
              <a:t>  </a:t>
            </a:r>
            <a:r>
              <a:rPr lang="en-US" sz="2000" i="1" dirty="0" smtClean="0">
                <a:ea typeface="Arial Unicode MS" pitchFamily="34" charset="-128"/>
                <a:cs typeface="Arial Unicode MS" pitchFamily="34" charset="-128"/>
              </a:rPr>
              <a:t>∧</a:t>
            </a:r>
            <a:r>
              <a:rPr lang="en-US" sz="2000" i="1" dirty="0" smtClean="0"/>
              <a:t>  </a:t>
            </a:r>
            <a:r>
              <a:rPr lang="en-US" sz="2000" i="1" dirty="0" err="1" smtClean="0"/>
              <a:t>getGoodGrade</a:t>
            </a:r>
            <a:r>
              <a:rPr lang="en-US" sz="2000" i="1" dirty="0" smtClean="0"/>
              <a:t> </a:t>
            </a:r>
            <a:r>
              <a:rPr lang="en-US" sz="2000" i="1" dirty="0" smtClean="0">
                <a:ea typeface="Arial Unicode MS" pitchFamily="34" charset="-128"/>
                <a:cs typeface="Arial Unicode MS" pitchFamily="34" charset="-128"/>
              </a:rPr>
              <a:t>∧</a:t>
            </a:r>
            <a:r>
              <a:rPr lang="en-US" sz="2000" i="1" dirty="0" smtClean="0"/>
              <a:t> </a:t>
            </a:r>
            <a:r>
              <a:rPr lang="en-US" sz="2000" i="1" dirty="0" err="1" smtClean="0"/>
              <a:t>notTooMuch_work</a:t>
            </a:r>
            <a:endParaRPr lang="en-US" sz="2000" i="1" dirty="0" smtClean="0"/>
          </a:p>
          <a:p>
            <a:pPr eaLnBrk="1" hangingPunct="1">
              <a:lnSpc>
                <a:spcPct val="150000"/>
              </a:lnSpc>
              <a:buFontTx/>
              <a:buChar char="•"/>
              <a:defRPr/>
            </a:pPr>
            <a:endParaRPr lang="en-US" sz="2000" i="1" dirty="0" smtClean="0"/>
          </a:p>
          <a:p>
            <a:pPr eaLnBrk="1" hangingPunct="1">
              <a:lnSpc>
                <a:spcPct val="150000"/>
              </a:lnSpc>
              <a:defRPr/>
            </a:pPr>
            <a:endParaRPr lang="en-US" sz="2000" i="1" dirty="0" smtClean="0"/>
          </a:p>
        </p:txBody>
      </p:sp>
      <p:sp>
        <p:nvSpPr>
          <p:cNvPr id="17425" name="Rectangle 4"/>
          <p:cNvSpPr>
            <a:spLocks noChangeArrowheads="1"/>
          </p:cNvSpPr>
          <p:nvPr/>
        </p:nvSpPr>
        <p:spPr bwMode="auto">
          <a:xfrm>
            <a:off x="928688" y="5072063"/>
            <a:ext cx="7500937" cy="936625"/>
          </a:xfrm>
          <a:prstGeom prst="rect">
            <a:avLst/>
          </a:prstGeom>
          <a:noFill/>
          <a:ln w="9525">
            <a:noFill/>
            <a:miter lim="800000"/>
            <a:headEnd/>
            <a:tailEnd/>
          </a:ln>
        </p:spPr>
        <p:txBody>
          <a:bodyPr/>
          <a:lstStyle/>
          <a:p>
            <a:pPr marL="342900" indent="-342900">
              <a:lnSpc>
                <a:spcPct val="80000"/>
              </a:lnSpc>
              <a:spcBef>
                <a:spcPct val="20000"/>
              </a:spcBef>
            </a:pPr>
            <a:r>
              <a:rPr lang="en-US" sz="2400">
                <a:latin typeface="Arial Unicode MS" pitchFamily="34" charset="-128"/>
              </a:rPr>
              <a:t>Do any of these statements </a:t>
            </a:r>
            <a:r>
              <a:rPr lang="en-US" sz="2400">
                <a:solidFill>
                  <a:schemeClr val="accent2"/>
                </a:solidFill>
                <a:latin typeface="Arial Unicode MS" pitchFamily="34" charset="-128"/>
              </a:rPr>
              <a:t>mean</a:t>
            </a:r>
            <a:r>
              <a:rPr lang="en-US" sz="2400">
                <a:latin typeface="Arial Unicode MS" pitchFamily="34" charset="-128"/>
              </a:rPr>
              <a:t> anything?  </a:t>
            </a:r>
          </a:p>
          <a:p>
            <a:pPr marL="342900" indent="-342900">
              <a:lnSpc>
                <a:spcPct val="80000"/>
              </a:lnSpc>
              <a:spcBef>
                <a:spcPct val="20000"/>
              </a:spcBef>
            </a:pPr>
            <a:r>
              <a:rPr lang="en-US" sz="2400">
                <a:latin typeface="Arial Unicode MS" pitchFamily="34" charset="-128"/>
              </a:rPr>
              <a:t>Syntax doesn't answer this question.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4</a:t>
            </a:r>
          </a:p>
        </p:txBody>
      </p:sp>
      <p:sp>
        <p:nvSpPr>
          <p:cNvPr id="6" name="Slide Number Placeholder 5"/>
          <p:cNvSpPr>
            <a:spLocks noGrp="1"/>
          </p:cNvSpPr>
          <p:nvPr>
            <p:ph type="sldNum" sz="quarter" idx="12"/>
          </p:nvPr>
        </p:nvSpPr>
        <p:spPr/>
        <p:txBody>
          <a:bodyPr/>
          <a:lstStyle/>
          <a:p>
            <a:pPr>
              <a:defRPr/>
            </a:pPr>
            <a:r>
              <a:rPr lang="en-US"/>
              <a:t>Slide </a:t>
            </a:r>
            <a:fld id="{142F0C4D-EB06-4545-91E1-41F5C4B505B1}" type="slidenum">
              <a:rPr lang="en-US"/>
              <a:pPr>
                <a:defRPr/>
              </a:pPr>
              <a:t>22</a:t>
            </a:fld>
            <a:endParaRPr lang="en-US"/>
          </a:p>
        </p:txBody>
      </p:sp>
      <p:sp>
        <p:nvSpPr>
          <p:cNvPr id="18455" name="Rectangle 2"/>
          <p:cNvSpPr>
            <a:spLocks noGrp="1" noChangeArrowheads="1"/>
          </p:cNvSpPr>
          <p:nvPr>
            <p:ph type="title"/>
          </p:nvPr>
        </p:nvSpPr>
        <p:spPr>
          <a:solidFill>
            <a:srgbClr val="CCFFCC"/>
          </a:solidFill>
        </p:spPr>
        <p:txBody>
          <a:bodyPr/>
          <a:lstStyle/>
          <a:p>
            <a:pPr eaLnBrk="1" hangingPunct="1"/>
            <a:r>
              <a:rPr lang="en-US" smtClean="0"/>
              <a:t>Learning Goals for today’s class</a:t>
            </a:r>
          </a:p>
        </p:txBody>
      </p:sp>
      <p:sp>
        <p:nvSpPr>
          <p:cNvPr id="18456" name="Rectangle 3"/>
          <p:cNvSpPr>
            <a:spLocks noGrp="1" noChangeArrowheads="1"/>
          </p:cNvSpPr>
          <p:nvPr>
            <p:ph type="body" idx="1"/>
          </p:nvPr>
        </p:nvSpPr>
        <p:spPr>
          <a:xfrm>
            <a:off x="0" y="1143000"/>
            <a:ext cx="8786813" cy="4495800"/>
          </a:xfrm>
        </p:spPr>
        <p:txBody>
          <a:bodyPr/>
          <a:lstStyle/>
          <a:p>
            <a:pPr eaLnBrk="1" hangingPunct="1"/>
            <a:r>
              <a:rPr lang="en-US" sz="3200" b="1" smtClean="0"/>
              <a:t>You can:</a:t>
            </a:r>
          </a:p>
          <a:p>
            <a:pPr eaLnBrk="1" hangingPunct="1">
              <a:buFontTx/>
              <a:buChar char="•"/>
            </a:pPr>
            <a:endParaRPr lang="en-US" smtClean="0"/>
          </a:p>
          <a:p>
            <a:pPr eaLnBrk="1" hangingPunct="1">
              <a:buFontTx/>
              <a:buChar char="•"/>
            </a:pPr>
            <a:r>
              <a:rPr lang="en-US" sz="3200" smtClean="0"/>
              <a:t>Verify whether a logical statement belongs to the language of full propositional logics. </a:t>
            </a:r>
          </a:p>
          <a:p>
            <a:pPr eaLnBrk="1" hangingPunct="1">
              <a:buFontTx/>
              <a:buChar char="•"/>
            </a:pPr>
            <a:endParaRPr lang="en-US" sz="3200" smtClean="0"/>
          </a:p>
          <a:p>
            <a:pPr eaLnBrk="1" hangingPunct="1">
              <a:buFontTx/>
              <a:buChar char="•"/>
            </a:pPr>
            <a:r>
              <a:rPr lang="en-US" sz="3200" smtClean="0"/>
              <a:t>Verify whether a logical statement belongs to the language of propositional definite clauses.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19</a:t>
            </a:r>
          </a:p>
        </p:txBody>
      </p:sp>
      <p:sp>
        <p:nvSpPr>
          <p:cNvPr id="7" name="Slide Number Placeholder 5"/>
          <p:cNvSpPr>
            <a:spLocks noGrp="1"/>
          </p:cNvSpPr>
          <p:nvPr>
            <p:ph type="sldNum" sz="quarter" idx="12"/>
          </p:nvPr>
        </p:nvSpPr>
        <p:spPr/>
        <p:txBody>
          <a:bodyPr/>
          <a:lstStyle/>
          <a:p>
            <a:pPr>
              <a:defRPr/>
            </a:pPr>
            <a:r>
              <a:rPr lang="en-US"/>
              <a:t>Slide </a:t>
            </a:r>
            <a:fld id="{97985087-466B-4C23-A45F-7CA79764C61A}" type="slidenum">
              <a:rPr lang="en-US"/>
              <a:pPr>
                <a:defRPr/>
              </a:pPr>
              <a:t>23</a:t>
            </a:fld>
            <a:endParaRPr lang="en-US"/>
          </a:p>
        </p:txBody>
      </p:sp>
      <p:sp>
        <p:nvSpPr>
          <p:cNvPr id="19471" name="Rectangle 2"/>
          <p:cNvSpPr>
            <a:spLocks noGrp="1" noChangeArrowheads="1"/>
          </p:cNvSpPr>
          <p:nvPr>
            <p:ph type="title"/>
          </p:nvPr>
        </p:nvSpPr>
        <p:spPr/>
        <p:txBody>
          <a:bodyPr/>
          <a:lstStyle/>
          <a:p>
            <a:pPr eaLnBrk="1" hangingPunct="1"/>
            <a:r>
              <a:rPr lang="en-US" dirty="0" smtClean="0"/>
              <a:t>Study for midterm (Wed March </a:t>
            </a:r>
            <a:r>
              <a:rPr lang="en-US" dirty="0" smtClean="0"/>
              <a:t>10)</a:t>
            </a:r>
            <a:endParaRPr lang="en-US" i="1" baseline="30000" dirty="0" smtClean="0"/>
          </a:p>
        </p:txBody>
      </p:sp>
      <p:sp>
        <p:nvSpPr>
          <p:cNvPr id="19472" name="Rectangle 3"/>
          <p:cNvSpPr>
            <a:spLocks noGrp="1" noChangeArrowheads="1"/>
          </p:cNvSpPr>
          <p:nvPr>
            <p:ph type="body" idx="1"/>
          </p:nvPr>
        </p:nvSpPr>
        <p:spPr>
          <a:xfrm>
            <a:off x="0" y="642918"/>
            <a:ext cx="9144000"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19473" name="Rectangle 4"/>
          <p:cNvSpPr>
            <a:spLocks noChangeArrowheads="1"/>
          </p:cNvSpPr>
          <p:nvPr/>
        </p:nvSpPr>
        <p:spPr bwMode="auto">
          <a:xfrm>
            <a:off x="0" y="857232"/>
            <a:ext cx="9144000" cy="5000660"/>
          </a:xfrm>
          <a:prstGeom prst="rect">
            <a:avLst/>
          </a:prstGeom>
          <a:noFill/>
          <a:ln w="9525">
            <a:noFill/>
            <a:miter lim="800000"/>
            <a:headEnd/>
            <a:tailEnd/>
          </a:ln>
        </p:spPr>
        <p:txBody>
          <a:bodyPr/>
          <a:lstStyle/>
          <a:p>
            <a:pPr marL="342900" indent="-342900">
              <a:spcBef>
                <a:spcPct val="20000"/>
              </a:spcBef>
              <a:spcAft>
                <a:spcPts val="3000"/>
              </a:spcAft>
            </a:pPr>
            <a:r>
              <a:rPr lang="en-US" sz="2400" dirty="0">
                <a:solidFill>
                  <a:schemeClr val="accent6"/>
                </a:solidFill>
                <a:latin typeface="Arial Unicode MS" pitchFamily="34" charset="-128"/>
              </a:rPr>
              <a:t>Midterm</a:t>
            </a:r>
            <a:r>
              <a:rPr lang="en-US" sz="2400" dirty="0">
                <a:latin typeface="Arial Unicode MS" pitchFamily="34" charset="-128"/>
              </a:rPr>
              <a:t>: </a:t>
            </a:r>
            <a:r>
              <a:rPr lang="en-US" sz="2400" dirty="0" smtClean="0">
                <a:latin typeface="Arial Unicode MS" pitchFamily="34" charset="-128"/>
              </a:rPr>
              <a:t>~6 </a:t>
            </a:r>
            <a:r>
              <a:rPr lang="en-US" sz="2400" dirty="0">
                <a:latin typeface="Arial Unicode MS" pitchFamily="34" charset="-128"/>
              </a:rPr>
              <a:t>short </a:t>
            </a:r>
            <a:r>
              <a:rPr lang="en-US" sz="2400" dirty="0" smtClean="0">
                <a:latin typeface="Arial Unicode MS" pitchFamily="34" charset="-128"/>
              </a:rPr>
              <a:t>questions </a:t>
            </a:r>
            <a:r>
              <a:rPr lang="en-US" sz="2000" dirty="0" smtClean="0">
                <a:latin typeface="Arial Unicode MS" pitchFamily="34" charset="-128"/>
              </a:rPr>
              <a:t>(</a:t>
            </a:r>
            <a:r>
              <a:rPr lang="en-US" sz="2000" i="1" dirty="0" smtClean="0">
                <a:latin typeface="Arial Unicode MS" pitchFamily="34" charset="-128"/>
              </a:rPr>
              <a:t>10pts each</a:t>
            </a:r>
            <a:r>
              <a:rPr lang="en-US" sz="2000" dirty="0" smtClean="0">
                <a:latin typeface="Arial Unicode MS" pitchFamily="34" charset="-128"/>
              </a:rPr>
              <a:t>) </a:t>
            </a:r>
            <a:r>
              <a:rPr lang="en-US" sz="2400" dirty="0">
                <a:latin typeface="Arial Unicode MS" pitchFamily="34" charset="-128"/>
              </a:rPr>
              <a:t>+ 2 </a:t>
            </a:r>
            <a:r>
              <a:rPr lang="en-US" sz="2400" dirty="0" smtClean="0">
                <a:latin typeface="Arial Unicode MS" pitchFamily="34" charset="-128"/>
              </a:rPr>
              <a:t>problems </a:t>
            </a:r>
            <a:r>
              <a:rPr lang="en-US" sz="2000" dirty="0" smtClean="0">
                <a:latin typeface="Arial Unicode MS" pitchFamily="34" charset="-128"/>
              </a:rPr>
              <a:t>(</a:t>
            </a:r>
            <a:r>
              <a:rPr lang="en-US" sz="2000" i="1" dirty="0" smtClean="0">
                <a:latin typeface="Arial Unicode MS" pitchFamily="34" charset="-128"/>
              </a:rPr>
              <a:t>20pts each)</a:t>
            </a:r>
            <a:endParaRPr lang="en-US" sz="2400" i="1" dirty="0">
              <a:latin typeface="Arial Unicode MS" pitchFamily="34" charset="-128"/>
            </a:endParaRPr>
          </a:p>
          <a:p>
            <a:pPr marL="342900" indent="-342900">
              <a:spcBef>
                <a:spcPct val="20000"/>
              </a:spcBef>
              <a:spcAft>
                <a:spcPts val="3000"/>
              </a:spcAft>
              <a:buFontTx/>
              <a:buChar char="•"/>
            </a:pPr>
            <a:r>
              <a:rPr lang="en-US" sz="2400" dirty="0">
                <a:latin typeface="Arial Unicode MS" pitchFamily="34" charset="-128"/>
              </a:rPr>
              <a:t>Study: textbook and </a:t>
            </a:r>
            <a:r>
              <a:rPr lang="en-US" sz="2400" b="1" dirty="0">
                <a:latin typeface="Arial Unicode MS" pitchFamily="34" charset="-128"/>
              </a:rPr>
              <a:t>inked</a:t>
            </a:r>
            <a:r>
              <a:rPr lang="en-US" sz="2400" dirty="0">
                <a:latin typeface="Arial Unicode MS" pitchFamily="34" charset="-128"/>
              </a:rPr>
              <a:t> slides</a:t>
            </a:r>
          </a:p>
          <a:p>
            <a:pPr marL="342900" indent="-342900">
              <a:spcBef>
                <a:spcPct val="20000"/>
              </a:spcBef>
              <a:spcAft>
                <a:spcPts val="3000"/>
              </a:spcAft>
              <a:buFontTx/>
              <a:buChar char="•"/>
            </a:pPr>
            <a:r>
              <a:rPr lang="en-US" sz="2400" dirty="0">
                <a:latin typeface="Arial Unicode MS" pitchFamily="34" charset="-128"/>
              </a:rPr>
              <a:t>Work on </a:t>
            </a:r>
            <a:r>
              <a:rPr lang="en-US" sz="2400" b="1" dirty="0">
                <a:latin typeface="Arial Unicode MS" pitchFamily="34" charset="-128"/>
              </a:rPr>
              <a:t>all </a:t>
            </a:r>
            <a:r>
              <a:rPr lang="en-US" sz="2400" dirty="0">
                <a:latin typeface="Arial Unicode MS" pitchFamily="34" charset="-128"/>
              </a:rPr>
              <a:t>practice </a:t>
            </a:r>
            <a:r>
              <a:rPr lang="en-US" sz="2400" dirty="0" smtClean="0">
                <a:latin typeface="Arial Unicode MS" pitchFamily="34" charset="-128"/>
              </a:rPr>
              <a:t>exercises and </a:t>
            </a:r>
            <a:r>
              <a:rPr lang="en-US" sz="2400" b="1" dirty="0" smtClean="0">
                <a:latin typeface="Arial Unicode MS" pitchFamily="34" charset="-128"/>
              </a:rPr>
              <a:t>revise assignments</a:t>
            </a:r>
            <a:r>
              <a:rPr lang="en-US" sz="2400" dirty="0" smtClean="0">
                <a:latin typeface="Arial Unicode MS" pitchFamily="34" charset="-128"/>
              </a:rPr>
              <a:t>!</a:t>
            </a:r>
            <a:endParaRPr lang="en-US" sz="2400" dirty="0">
              <a:latin typeface="Arial Unicode MS" pitchFamily="34" charset="-128"/>
            </a:endParaRPr>
          </a:p>
          <a:p>
            <a:pPr marL="342900" indent="-342900">
              <a:spcBef>
                <a:spcPct val="20000"/>
              </a:spcBef>
              <a:spcAft>
                <a:spcPts val="3000"/>
              </a:spcAft>
              <a:buFontTx/>
              <a:buChar char="•"/>
            </a:pPr>
            <a:r>
              <a:rPr lang="en-US" sz="2400" dirty="0">
                <a:latin typeface="Arial Unicode MS" pitchFamily="34" charset="-128"/>
              </a:rPr>
              <a:t>While you revise the</a:t>
            </a:r>
            <a:r>
              <a:rPr lang="en-US" sz="2400" b="1" dirty="0">
                <a:latin typeface="Arial Unicode MS" pitchFamily="34" charset="-128"/>
              </a:rPr>
              <a:t> learning goals</a:t>
            </a:r>
            <a:r>
              <a:rPr lang="en-US" sz="2400" dirty="0">
                <a:latin typeface="Arial Unicode MS" pitchFamily="34" charset="-128"/>
              </a:rPr>
              <a:t>, work on </a:t>
            </a:r>
            <a:r>
              <a:rPr lang="en-US" sz="2400" b="1" dirty="0">
                <a:latin typeface="Arial Unicode MS" pitchFamily="34" charset="-128"/>
              </a:rPr>
              <a:t>review questions </a:t>
            </a:r>
            <a:r>
              <a:rPr lang="en-US" sz="2400" b="1" dirty="0" smtClean="0">
                <a:latin typeface="Arial Unicode MS" pitchFamily="34" charset="-128"/>
              </a:rPr>
              <a:t> (</a:t>
            </a:r>
            <a:r>
              <a:rPr lang="en-US" sz="2400" dirty="0" smtClean="0">
                <a:latin typeface="Arial Unicode MS" pitchFamily="34" charset="-128"/>
              </a:rPr>
              <a:t>will post them tomorrow</a:t>
            </a:r>
            <a:r>
              <a:rPr lang="en-US" sz="2400" b="1" dirty="0" smtClean="0">
                <a:latin typeface="Arial Unicode MS" pitchFamily="34" charset="-128"/>
              </a:rPr>
              <a:t>)</a:t>
            </a:r>
            <a:r>
              <a:rPr lang="en-US" sz="2400" dirty="0" smtClean="0">
                <a:latin typeface="Arial Unicode MS" pitchFamily="34" charset="-128"/>
              </a:rPr>
              <a:t>- </a:t>
            </a:r>
            <a:r>
              <a:rPr lang="en-US" sz="2400" dirty="0">
                <a:latin typeface="Arial Unicode MS" pitchFamily="34" charset="-128"/>
              </a:rPr>
              <a:t>I may even reuse some verbatim </a:t>
            </a:r>
            <a:r>
              <a:rPr lang="en-US" sz="2400" dirty="0">
                <a:latin typeface="Arial Unicode MS" pitchFamily="34" charset="-128"/>
                <a:sym typeface="Wingdings" pitchFamily="2" charset="2"/>
              </a:rPr>
              <a:t></a:t>
            </a:r>
          </a:p>
          <a:p>
            <a:pPr marL="342900" indent="-342900">
              <a:spcBef>
                <a:spcPct val="20000"/>
              </a:spcBef>
              <a:spcAft>
                <a:spcPts val="3000"/>
              </a:spcAft>
              <a:buFontTx/>
              <a:buChar char="•"/>
            </a:pPr>
            <a:r>
              <a:rPr lang="en-US" sz="2400" dirty="0">
                <a:latin typeface="Arial Unicode MS" pitchFamily="34" charset="-128"/>
                <a:sym typeface="Wingdings" pitchFamily="2" charset="2"/>
              </a:rPr>
              <a:t>Will post a </a:t>
            </a:r>
            <a:r>
              <a:rPr lang="en-US" sz="2400" b="1" dirty="0">
                <a:latin typeface="Arial Unicode MS" pitchFamily="34" charset="-128"/>
                <a:sym typeface="Wingdings" pitchFamily="2" charset="2"/>
              </a:rPr>
              <a:t>couple of problems </a:t>
            </a:r>
            <a:r>
              <a:rPr lang="en-US" sz="2400" dirty="0">
                <a:latin typeface="Arial Unicode MS" pitchFamily="34" charset="-128"/>
                <a:sym typeface="Wingdings" pitchFamily="2" charset="2"/>
              </a:rPr>
              <a:t>from previous offering </a:t>
            </a:r>
            <a:r>
              <a:rPr lang="en-US" sz="2000" dirty="0">
                <a:latin typeface="Arial Unicode MS" pitchFamily="34" charset="-128"/>
                <a:sym typeface="Wingdings" pitchFamily="2" charset="2"/>
              </a:rPr>
              <a:t>(maybe slightly more difficult /inappropriate for you because they were not informed by the learning goals)</a:t>
            </a:r>
            <a:r>
              <a:rPr lang="en-US" sz="2400" dirty="0">
                <a:latin typeface="Arial Unicode MS" pitchFamily="34" charset="-128"/>
                <a:sym typeface="Wingdings" pitchFamily="2" charset="2"/>
              </a:rPr>
              <a:t> … but I’ll give you the solutions </a:t>
            </a:r>
            <a:endParaRPr lang="en-US" sz="2000" dirty="0">
              <a:latin typeface="Arial Unicode MS" pitchFamily="34" charset="-128"/>
              <a:sym typeface="Wingdings" pitchFamily="2" charset="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19</a:t>
            </a:r>
          </a:p>
        </p:txBody>
      </p:sp>
      <p:sp>
        <p:nvSpPr>
          <p:cNvPr id="7" name="Slide Number Placeholder 5"/>
          <p:cNvSpPr>
            <a:spLocks noGrp="1"/>
          </p:cNvSpPr>
          <p:nvPr>
            <p:ph type="sldNum" sz="quarter" idx="12"/>
          </p:nvPr>
        </p:nvSpPr>
        <p:spPr/>
        <p:txBody>
          <a:bodyPr/>
          <a:lstStyle/>
          <a:p>
            <a:pPr>
              <a:defRPr/>
            </a:pPr>
            <a:r>
              <a:rPr lang="en-US"/>
              <a:t>Slide </a:t>
            </a:r>
            <a:fld id="{C5727F83-9D03-45A7-AD75-6B4B1DF42EC5}" type="slidenum">
              <a:rPr lang="en-US"/>
              <a:pPr>
                <a:defRPr/>
              </a:pPr>
              <a:t>24</a:t>
            </a:fld>
            <a:endParaRPr lang="en-US"/>
          </a:p>
        </p:txBody>
      </p:sp>
      <p:sp>
        <p:nvSpPr>
          <p:cNvPr id="26628" name="Rectangle 2"/>
          <p:cNvSpPr>
            <a:spLocks noGrp="1" noChangeArrowheads="1"/>
          </p:cNvSpPr>
          <p:nvPr>
            <p:ph type="title"/>
          </p:nvPr>
        </p:nvSpPr>
        <p:spPr/>
        <p:txBody>
          <a:bodyPr/>
          <a:lstStyle/>
          <a:p>
            <a:pPr eaLnBrk="1" hangingPunct="1"/>
            <a:r>
              <a:rPr lang="en-US" smtClean="0"/>
              <a:t>Next class</a:t>
            </a:r>
            <a:endParaRPr lang="en-US" i="1" baseline="30000" smtClean="0"/>
          </a:p>
        </p:txBody>
      </p:sp>
      <p:sp>
        <p:nvSpPr>
          <p:cNvPr id="26629"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26630" name="Rectangle 4"/>
          <p:cNvSpPr>
            <a:spLocks noChangeArrowheads="1"/>
          </p:cNvSpPr>
          <p:nvPr/>
        </p:nvSpPr>
        <p:spPr bwMode="auto">
          <a:xfrm>
            <a:off x="395288" y="1125538"/>
            <a:ext cx="6985000" cy="647700"/>
          </a:xfrm>
          <a:prstGeom prst="rect">
            <a:avLst/>
          </a:prstGeom>
          <a:noFill/>
          <a:ln w="9525">
            <a:noFill/>
            <a:miter lim="800000"/>
            <a:headEnd/>
            <a:tailEnd/>
          </a:ln>
        </p:spPr>
        <p:txBody>
          <a:bodyPr/>
          <a:lstStyle/>
          <a:p>
            <a:pPr marL="342900" indent="-342900">
              <a:spcBef>
                <a:spcPct val="20000"/>
              </a:spcBef>
              <a:buFontTx/>
              <a:buChar char="•"/>
            </a:pPr>
            <a:r>
              <a:rPr lang="en-US" dirty="0">
                <a:latin typeface="Arial Unicode MS" pitchFamily="34" charset="-128"/>
              </a:rPr>
              <a:t>Definite clauses Semantics and Proofs (textbook </a:t>
            </a:r>
            <a:r>
              <a:rPr lang="en-US" dirty="0" smtClean="0">
                <a:latin typeface="Arial Unicode MS" pitchFamily="34" charset="-128"/>
              </a:rPr>
              <a:t>5.1.2,  5.2.2)</a:t>
            </a:r>
            <a:endParaRPr lang="en-US" dirty="0">
              <a:latin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D11B3E07-DFA9-4356-AA3E-B76C6B2960FD}" type="slidenum">
              <a:rPr lang="en-US"/>
              <a:pPr>
                <a:defRPr/>
              </a:pPr>
              <a:t>3</a:t>
            </a:fld>
            <a:endParaRPr lang="en-US"/>
          </a:p>
        </p:txBody>
      </p:sp>
      <p:sp>
        <p:nvSpPr>
          <p:cNvPr id="2055" name="Rectangle 2"/>
          <p:cNvSpPr>
            <a:spLocks noGrp="1" noChangeArrowheads="1"/>
          </p:cNvSpPr>
          <p:nvPr>
            <p:ph type="title"/>
          </p:nvPr>
        </p:nvSpPr>
        <p:spPr/>
        <p:txBody>
          <a:bodyPr/>
          <a:lstStyle/>
          <a:p>
            <a:pPr eaLnBrk="1" hangingPunct="1"/>
            <a:r>
              <a:rPr lang="en-US" smtClean="0"/>
              <a:t>Recap Planning</a:t>
            </a:r>
          </a:p>
        </p:txBody>
      </p:sp>
      <p:sp>
        <p:nvSpPr>
          <p:cNvPr id="2056" name="Rectangle 3"/>
          <p:cNvSpPr>
            <a:spLocks noGrp="1" noChangeArrowheads="1"/>
          </p:cNvSpPr>
          <p:nvPr>
            <p:ph type="body" idx="1"/>
          </p:nvPr>
        </p:nvSpPr>
        <p:spPr>
          <a:xfrm>
            <a:off x="357188" y="1285875"/>
            <a:ext cx="8443912" cy="3876675"/>
          </a:xfrm>
        </p:spPr>
        <p:txBody>
          <a:bodyPr/>
          <a:lstStyle/>
          <a:p>
            <a:pPr marL="533400" indent="-533400" eaLnBrk="1" hangingPunct="1">
              <a:buFontTx/>
              <a:buChar char="•"/>
            </a:pPr>
            <a:r>
              <a:rPr lang="en-US" smtClean="0"/>
              <a:t>Represent possible actions with …..</a:t>
            </a:r>
          </a:p>
          <a:p>
            <a:pPr marL="533400" indent="-533400" eaLnBrk="1" hangingPunct="1">
              <a:buFontTx/>
              <a:buChar char="•"/>
            </a:pPr>
            <a:endParaRPr lang="en-US" smtClean="0"/>
          </a:p>
          <a:p>
            <a:pPr marL="533400" indent="-533400" eaLnBrk="1" hangingPunct="1">
              <a:buFontTx/>
              <a:buChar char="•"/>
            </a:pPr>
            <a:r>
              <a:rPr lang="en-US" smtClean="0"/>
              <a:t>Plan can be found by…..</a:t>
            </a:r>
          </a:p>
          <a:p>
            <a:pPr marL="533400" indent="-533400" eaLnBrk="1" hangingPunct="1"/>
            <a:endParaRPr lang="en-US" smtClean="0"/>
          </a:p>
          <a:p>
            <a:pPr marL="533400" indent="-533400" eaLnBrk="1" hangingPunct="1">
              <a:buFontTx/>
              <a:buChar char="•"/>
            </a:pPr>
            <a:r>
              <a:rPr lang="en-US" smtClean="0"/>
              <a:t>Or can be found by mapping planning problem into…</a:t>
            </a:r>
            <a:endParaRPr lang="en-US" sz="3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1" name="Title 1"/>
          <p:cNvSpPr>
            <a:spLocks noGrp="1"/>
          </p:cNvSpPr>
          <p:nvPr>
            <p:ph type="title"/>
          </p:nvPr>
        </p:nvSpPr>
        <p:spPr>
          <a:xfrm>
            <a:off x="214313" y="214313"/>
            <a:ext cx="8534400" cy="685800"/>
          </a:xfrm>
        </p:spPr>
        <p:txBody>
          <a:bodyPr/>
          <a:lstStyle/>
          <a:p>
            <a:pPr eaLnBrk="1" hangingPunct="1"/>
            <a:r>
              <a:rPr lang="en-US" smtClean="0"/>
              <a:t>Solve planning as CSP: pseudo code</a:t>
            </a:r>
          </a:p>
        </p:txBody>
      </p:sp>
      <p:sp>
        <p:nvSpPr>
          <p:cNvPr id="4" name="Footer Placeholder 3"/>
          <p:cNvSpPr>
            <a:spLocks noGrp="1"/>
          </p:cNvSpPr>
          <p:nvPr>
            <p:ph type="ftr" sz="quarter" idx="11"/>
          </p:nvPr>
        </p:nvSpPr>
        <p:spPr/>
        <p:txBody>
          <a:bodyPr/>
          <a:lstStyle/>
          <a:p>
            <a:pPr>
              <a:defRPr/>
            </a:pPr>
            <a:r>
              <a:rPr lang="en-US" smtClean="0"/>
              <a:t>CPSC 322, Lecture 18</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963968E1-E61A-4F97-A46C-7697C72FB9C8}"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3" name="Picture 6"/>
          <p:cNvPicPr>
            <a:picLocks noChangeAspect="1" noChangeArrowheads="1"/>
          </p:cNvPicPr>
          <p:nvPr/>
        </p:nvPicPr>
        <p:blipFill>
          <a:blip r:embed="rId4" cstate="print"/>
          <a:srcRect/>
          <a:stretch>
            <a:fillRect/>
          </a:stretch>
        </p:blipFill>
        <p:spPr bwMode="auto">
          <a:xfrm>
            <a:off x="571500" y="4214813"/>
            <a:ext cx="3071813" cy="2481262"/>
          </a:xfrm>
          <a:prstGeom prst="rect">
            <a:avLst/>
          </a:prstGeom>
          <a:noFill/>
          <a:ln w="9525" algn="ctr">
            <a:noFill/>
            <a:miter lim="800000"/>
            <a:headEnd/>
            <a:tailEnd/>
          </a:ln>
        </p:spPr>
      </p:pic>
      <p:grpSp>
        <p:nvGrpSpPr>
          <p:cNvPr id="4104" name="Group 99"/>
          <p:cNvGrpSpPr>
            <a:grpSpLocks/>
          </p:cNvGrpSpPr>
          <p:nvPr/>
        </p:nvGrpSpPr>
        <p:grpSpPr bwMode="auto">
          <a:xfrm>
            <a:off x="4143375" y="4029075"/>
            <a:ext cx="3143250" cy="2828925"/>
            <a:chOff x="3648" y="2448"/>
            <a:chExt cx="2112" cy="1872"/>
          </a:xfrm>
        </p:grpSpPr>
        <p:sp>
          <p:nvSpPr>
            <p:cNvPr id="4111" name="AutoShape 4"/>
            <p:cNvSpPr>
              <a:spLocks noChangeAspect="1" noChangeArrowheads="1"/>
            </p:cNvSpPr>
            <p:nvPr/>
          </p:nvSpPr>
          <p:spPr bwMode="auto">
            <a:xfrm>
              <a:off x="3648" y="2448"/>
              <a:ext cx="2112" cy="1872"/>
            </a:xfrm>
            <a:prstGeom prst="octagon">
              <a:avLst>
                <a:gd name="adj" fmla="val 0"/>
              </a:avLst>
            </a:prstGeom>
            <a:solidFill>
              <a:srgbClr val="FFFC9C"/>
            </a:solidFill>
            <a:ln w="12700">
              <a:solidFill>
                <a:schemeClr val="tx1"/>
              </a:solidFill>
              <a:miter lim="800000"/>
              <a:headEnd/>
              <a:tailEnd/>
            </a:ln>
          </p:spPr>
          <p:txBody>
            <a:bodyPr wrap="none" anchor="ctr"/>
            <a:lstStyle/>
            <a:p>
              <a:endParaRPr lang="en-US"/>
            </a:p>
          </p:txBody>
        </p:sp>
        <p:sp>
          <p:nvSpPr>
            <p:cNvPr id="4112" name="Rectangle 5"/>
            <p:cNvSpPr>
              <a:spLocks noChangeAspect="1" noChangeArrowheads="1"/>
            </p:cNvSpPr>
            <p:nvPr/>
          </p:nvSpPr>
          <p:spPr bwMode="auto">
            <a:xfrm>
              <a:off x="3817" y="3261"/>
              <a:ext cx="344" cy="190"/>
            </a:xfrm>
            <a:prstGeom prst="rect">
              <a:avLst/>
            </a:prstGeom>
            <a:noFill/>
            <a:ln w="12700">
              <a:noFill/>
              <a:miter lim="800000"/>
              <a:headEnd/>
              <a:tailEnd/>
            </a:ln>
          </p:spPr>
          <p:txBody>
            <a:bodyPr wrap="none" lIns="90487" tIns="44450" rIns="90487" bIns="44450">
              <a:spAutoFit/>
            </a:bodyPr>
            <a:lstStyle/>
            <a:p>
              <a:r>
                <a:rPr lang="en-US" sz="1400">
                  <a:latin typeface="Times" pitchFamily="-80" charset="0"/>
                </a:rPr>
                <a:t>West</a:t>
              </a:r>
            </a:p>
          </p:txBody>
        </p:sp>
        <p:sp>
          <p:nvSpPr>
            <p:cNvPr id="4113" name="Rectangle 6"/>
            <p:cNvSpPr>
              <a:spLocks noChangeAspect="1" noChangeArrowheads="1"/>
            </p:cNvSpPr>
            <p:nvPr/>
          </p:nvSpPr>
          <p:spPr bwMode="auto">
            <a:xfrm>
              <a:off x="3783" y="2517"/>
              <a:ext cx="375" cy="190"/>
            </a:xfrm>
            <a:prstGeom prst="rect">
              <a:avLst/>
            </a:prstGeom>
            <a:noFill/>
            <a:ln w="12700">
              <a:noFill/>
              <a:miter lim="800000"/>
              <a:headEnd/>
              <a:tailEnd/>
            </a:ln>
          </p:spPr>
          <p:txBody>
            <a:bodyPr wrap="none" lIns="90487" tIns="44450" rIns="90487" bIns="44450">
              <a:spAutoFit/>
            </a:bodyPr>
            <a:lstStyle/>
            <a:p>
              <a:r>
                <a:rPr lang="en-US" sz="1400">
                  <a:latin typeface="Times" pitchFamily="-80" charset="0"/>
                </a:rPr>
                <a:t>North</a:t>
              </a:r>
            </a:p>
          </p:txBody>
        </p:sp>
        <p:sp>
          <p:nvSpPr>
            <p:cNvPr id="4114" name="Rectangle 7"/>
            <p:cNvSpPr>
              <a:spLocks noChangeAspect="1" noChangeArrowheads="1"/>
            </p:cNvSpPr>
            <p:nvPr/>
          </p:nvSpPr>
          <p:spPr bwMode="auto">
            <a:xfrm>
              <a:off x="5346" y="3261"/>
              <a:ext cx="307" cy="190"/>
            </a:xfrm>
            <a:prstGeom prst="rect">
              <a:avLst/>
            </a:prstGeom>
            <a:noFill/>
            <a:ln w="12700">
              <a:noFill/>
              <a:miter lim="800000"/>
              <a:headEnd/>
              <a:tailEnd/>
            </a:ln>
          </p:spPr>
          <p:txBody>
            <a:bodyPr wrap="none" lIns="90487" tIns="44450" rIns="90487" bIns="44450">
              <a:spAutoFit/>
            </a:bodyPr>
            <a:lstStyle/>
            <a:p>
              <a:r>
                <a:rPr lang="en-US" sz="1400">
                  <a:latin typeface="Times" pitchFamily="-80" charset="0"/>
                </a:rPr>
                <a:t>East</a:t>
              </a:r>
            </a:p>
          </p:txBody>
        </p:sp>
        <p:sp>
          <p:nvSpPr>
            <p:cNvPr id="4115" name="Rectangle 8"/>
            <p:cNvSpPr>
              <a:spLocks noChangeAspect="1" noChangeArrowheads="1"/>
            </p:cNvSpPr>
            <p:nvPr/>
          </p:nvSpPr>
          <p:spPr bwMode="auto">
            <a:xfrm>
              <a:off x="3984" y="4029"/>
              <a:ext cx="375" cy="190"/>
            </a:xfrm>
            <a:prstGeom prst="rect">
              <a:avLst/>
            </a:prstGeom>
            <a:noFill/>
            <a:ln w="12700">
              <a:noFill/>
              <a:miter lim="800000"/>
              <a:headEnd/>
              <a:tailEnd/>
            </a:ln>
          </p:spPr>
          <p:txBody>
            <a:bodyPr wrap="none" lIns="90487" tIns="44450" rIns="90487" bIns="44450">
              <a:spAutoFit/>
            </a:bodyPr>
            <a:lstStyle/>
            <a:p>
              <a:r>
                <a:rPr lang="en-US" sz="1400">
                  <a:latin typeface="Times" pitchFamily="-80" charset="0"/>
                </a:rPr>
                <a:t>South</a:t>
              </a:r>
            </a:p>
          </p:txBody>
        </p:sp>
        <p:sp>
          <p:nvSpPr>
            <p:cNvPr id="4116" name="AutoShape 9"/>
            <p:cNvSpPr>
              <a:spLocks noChangeAspect="1" noChangeArrowheads="1"/>
            </p:cNvSpPr>
            <p:nvPr/>
          </p:nvSpPr>
          <p:spPr bwMode="auto">
            <a:xfrm>
              <a:off x="4425" y="3447"/>
              <a:ext cx="184" cy="286"/>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17" name="Rectangle 10"/>
            <p:cNvSpPr>
              <a:spLocks noChangeAspect="1" noChangeArrowheads="1"/>
            </p:cNvSpPr>
            <p:nvPr/>
          </p:nvSpPr>
          <p:spPr bwMode="auto">
            <a:xfrm>
              <a:off x="4475" y="3464"/>
              <a:ext cx="176"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6</a:t>
              </a:r>
            </a:p>
          </p:txBody>
        </p:sp>
        <p:sp>
          <p:nvSpPr>
            <p:cNvPr id="4118" name="Rectangle 11"/>
            <p:cNvSpPr>
              <a:spLocks noChangeAspect="1" noChangeArrowheads="1"/>
            </p:cNvSpPr>
            <p:nvPr/>
          </p:nvSpPr>
          <p:spPr bwMode="auto">
            <a:xfrm>
              <a:off x="4397" y="3464"/>
              <a:ext cx="181"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19" name="AutoShape 12"/>
            <p:cNvSpPr>
              <a:spLocks noChangeAspect="1" noChangeArrowheads="1"/>
            </p:cNvSpPr>
            <p:nvPr/>
          </p:nvSpPr>
          <p:spPr bwMode="auto">
            <a:xfrm>
              <a:off x="4636" y="3343"/>
              <a:ext cx="184" cy="285"/>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20" name="Rectangle 13"/>
            <p:cNvSpPr>
              <a:spLocks noChangeAspect="1" noChangeArrowheads="1"/>
            </p:cNvSpPr>
            <p:nvPr/>
          </p:nvSpPr>
          <p:spPr bwMode="auto">
            <a:xfrm>
              <a:off x="4691" y="3362"/>
              <a:ext cx="176"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2</a:t>
              </a:r>
            </a:p>
          </p:txBody>
        </p:sp>
        <p:sp>
          <p:nvSpPr>
            <p:cNvPr id="4121" name="Rectangle 14"/>
            <p:cNvSpPr>
              <a:spLocks noChangeAspect="1" noChangeArrowheads="1"/>
            </p:cNvSpPr>
            <p:nvPr/>
          </p:nvSpPr>
          <p:spPr bwMode="auto">
            <a:xfrm>
              <a:off x="4612" y="3362"/>
              <a:ext cx="181"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22" name="AutoShape 15"/>
            <p:cNvSpPr>
              <a:spLocks noChangeAspect="1" noChangeArrowheads="1"/>
            </p:cNvSpPr>
            <p:nvPr/>
          </p:nvSpPr>
          <p:spPr bwMode="auto">
            <a:xfrm>
              <a:off x="4811" y="3482"/>
              <a:ext cx="184" cy="285"/>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23" name="Rectangle 16"/>
            <p:cNvSpPr>
              <a:spLocks noChangeAspect="1" noChangeArrowheads="1"/>
            </p:cNvSpPr>
            <p:nvPr/>
          </p:nvSpPr>
          <p:spPr bwMode="auto">
            <a:xfrm>
              <a:off x="4867" y="3500"/>
              <a:ext cx="176"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8</a:t>
              </a:r>
            </a:p>
          </p:txBody>
        </p:sp>
        <p:sp>
          <p:nvSpPr>
            <p:cNvPr id="4124" name="Rectangle 17"/>
            <p:cNvSpPr>
              <a:spLocks noChangeAspect="1" noChangeArrowheads="1"/>
            </p:cNvSpPr>
            <p:nvPr/>
          </p:nvSpPr>
          <p:spPr bwMode="auto">
            <a:xfrm>
              <a:off x="4787" y="3500"/>
              <a:ext cx="181"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25" name="AutoShape 18"/>
            <p:cNvSpPr>
              <a:spLocks noChangeAspect="1" noChangeArrowheads="1"/>
            </p:cNvSpPr>
            <p:nvPr/>
          </p:nvSpPr>
          <p:spPr bwMode="auto">
            <a:xfrm>
              <a:off x="4577" y="3586"/>
              <a:ext cx="184" cy="286"/>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26" name="Rectangle 19"/>
            <p:cNvSpPr>
              <a:spLocks noChangeAspect="1" noChangeArrowheads="1"/>
            </p:cNvSpPr>
            <p:nvPr/>
          </p:nvSpPr>
          <p:spPr bwMode="auto">
            <a:xfrm>
              <a:off x="4620" y="3606"/>
              <a:ext cx="201"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Q</a:t>
              </a:r>
            </a:p>
          </p:txBody>
        </p:sp>
        <p:sp>
          <p:nvSpPr>
            <p:cNvPr id="4127" name="Rectangle 20"/>
            <p:cNvSpPr>
              <a:spLocks noChangeAspect="1" noChangeArrowheads="1"/>
            </p:cNvSpPr>
            <p:nvPr/>
          </p:nvSpPr>
          <p:spPr bwMode="auto">
            <a:xfrm>
              <a:off x="4541" y="3606"/>
              <a:ext cx="181"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28" name="AutoShape 21"/>
            <p:cNvSpPr>
              <a:spLocks noChangeAspect="1" noChangeArrowheads="1"/>
            </p:cNvSpPr>
            <p:nvPr/>
          </p:nvSpPr>
          <p:spPr bwMode="auto">
            <a:xfrm>
              <a:off x="4207" y="2490"/>
              <a:ext cx="184" cy="286"/>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29" name="Rectangle 22"/>
            <p:cNvSpPr>
              <a:spLocks noChangeAspect="1" noChangeArrowheads="1"/>
            </p:cNvSpPr>
            <p:nvPr/>
          </p:nvSpPr>
          <p:spPr bwMode="auto">
            <a:xfrm>
              <a:off x="4246" y="2480"/>
              <a:ext cx="201" cy="190"/>
            </a:xfrm>
            <a:prstGeom prst="rect">
              <a:avLst/>
            </a:prstGeom>
            <a:noFill/>
            <a:ln w="12700">
              <a:noFill/>
              <a:miter lim="800000"/>
              <a:headEnd/>
              <a:tailEnd/>
            </a:ln>
          </p:spPr>
          <p:txBody>
            <a:bodyPr wrap="none" lIns="90487" tIns="44450" rIns="90487" bIns="44450">
              <a:spAutoFit/>
            </a:bodyPr>
            <a:lstStyle/>
            <a:p>
              <a:r>
                <a:rPr lang="en-US" sz="1400"/>
                <a:t>Q</a:t>
              </a:r>
            </a:p>
          </p:txBody>
        </p:sp>
        <p:sp>
          <p:nvSpPr>
            <p:cNvPr id="4130" name="Rectangle 23"/>
            <p:cNvSpPr>
              <a:spLocks noChangeAspect="1" noChangeArrowheads="1"/>
            </p:cNvSpPr>
            <p:nvPr/>
          </p:nvSpPr>
          <p:spPr bwMode="auto">
            <a:xfrm>
              <a:off x="4180" y="2480"/>
              <a:ext cx="184" cy="190"/>
            </a:xfrm>
            <a:prstGeom prst="rect">
              <a:avLst/>
            </a:prstGeom>
            <a:noFill/>
            <a:ln w="12700">
              <a:noFill/>
              <a:miter lim="800000"/>
              <a:headEnd/>
              <a:tailEnd/>
            </a:ln>
          </p:spPr>
          <p:txBody>
            <a:bodyPr wrap="none" lIns="90487" tIns="44450" rIns="90487" bIns="44450">
              <a:spAutoFit/>
            </a:bodyPr>
            <a:lstStyle/>
            <a:p>
              <a:r>
                <a:rPr lang="en-US" sz="1400">
                  <a:latin typeface="Monotype Sorts" pitchFamily="-80" charset="2"/>
                  <a:sym typeface="Zapf Dingbats" pitchFamily="-80" charset="2"/>
                </a:rPr>
                <a:t></a:t>
              </a:r>
            </a:p>
          </p:txBody>
        </p:sp>
        <p:sp>
          <p:nvSpPr>
            <p:cNvPr id="4131" name="AutoShape 24"/>
            <p:cNvSpPr>
              <a:spLocks noChangeAspect="1" noChangeArrowheads="1"/>
            </p:cNvSpPr>
            <p:nvPr/>
          </p:nvSpPr>
          <p:spPr bwMode="auto">
            <a:xfrm>
              <a:off x="4242" y="2628"/>
              <a:ext cx="184" cy="285"/>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32" name="Rectangle 25"/>
            <p:cNvSpPr>
              <a:spLocks noChangeAspect="1" noChangeArrowheads="1"/>
            </p:cNvSpPr>
            <p:nvPr/>
          </p:nvSpPr>
          <p:spPr bwMode="auto">
            <a:xfrm>
              <a:off x="4290" y="2625"/>
              <a:ext cx="170" cy="190"/>
            </a:xfrm>
            <a:prstGeom prst="rect">
              <a:avLst/>
            </a:prstGeom>
            <a:noFill/>
            <a:ln w="12700">
              <a:noFill/>
              <a:miter lim="800000"/>
              <a:headEnd/>
              <a:tailEnd/>
            </a:ln>
          </p:spPr>
          <p:txBody>
            <a:bodyPr wrap="none" lIns="90487" tIns="44450" rIns="90487" bIns="44450">
              <a:spAutoFit/>
            </a:bodyPr>
            <a:lstStyle/>
            <a:p>
              <a:r>
                <a:rPr lang="en-US" sz="1400"/>
                <a:t>J</a:t>
              </a:r>
            </a:p>
          </p:txBody>
        </p:sp>
        <p:sp>
          <p:nvSpPr>
            <p:cNvPr id="4133" name="AutoShape 26"/>
            <p:cNvSpPr>
              <a:spLocks noChangeAspect="1" noChangeArrowheads="1"/>
            </p:cNvSpPr>
            <p:nvPr/>
          </p:nvSpPr>
          <p:spPr bwMode="auto">
            <a:xfrm>
              <a:off x="4277" y="2767"/>
              <a:ext cx="185" cy="285"/>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34" name="Rectangle 27"/>
            <p:cNvSpPr>
              <a:spLocks noChangeAspect="1" noChangeArrowheads="1"/>
            </p:cNvSpPr>
            <p:nvPr/>
          </p:nvSpPr>
          <p:spPr bwMode="auto">
            <a:xfrm>
              <a:off x="4338" y="2756"/>
              <a:ext cx="176" cy="190"/>
            </a:xfrm>
            <a:prstGeom prst="rect">
              <a:avLst/>
            </a:prstGeom>
            <a:noFill/>
            <a:ln w="12700">
              <a:noFill/>
              <a:miter lim="800000"/>
              <a:headEnd/>
              <a:tailEnd/>
            </a:ln>
          </p:spPr>
          <p:txBody>
            <a:bodyPr wrap="none" lIns="90487" tIns="44450" rIns="90487" bIns="44450">
              <a:spAutoFit/>
            </a:bodyPr>
            <a:lstStyle/>
            <a:p>
              <a:r>
                <a:rPr lang="en-US" sz="1400"/>
                <a:t>6</a:t>
              </a:r>
            </a:p>
          </p:txBody>
        </p:sp>
        <p:sp>
          <p:nvSpPr>
            <p:cNvPr id="4135" name="Rectangle 28"/>
            <p:cNvSpPr>
              <a:spLocks noChangeAspect="1" noChangeArrowheads="1"/>
            </p:cNvSpPr>
            <p:nvPr/>
          </p:nvSpPr>
          <p:spPr bwMode="auto">
            <a:xfrm>
              <a:off x="4255" y="2756"/>
              <a:ext cx="184" cy="190"/>
            </a:xfrm>
            <a:prstGeom prst="rect">
              <a:avLst/>
            </a:prstGeom>
            <a:noFill/>
            <a:ln w="12700">
              <a:noFill/>
              <a:miter lim="800000"/>
              <a:headEnd/>
              <a:tailEnd/>
            </a:ln>
          </p:spPr>
          <p:txBody>
            <a:bodyPr wrap="none" lIns="90487" tIns="44450" rIns="90487" bIns="44450">
              <a:spAutoFit/>
            </a:bodyPr>
            <a:lstStyle/>
            <a:p>
              <a:r>
                <a:rPr lang="en-US" sz="1400">
                  <a:latin typeface="Monotype Sorts" pitchFamily="-80" charset="2"/>
                  <a:sym typeface="Zapf Dingbats" pitchFamily="-80" charset="2"/>
                </a:rPr>
                <a:t></a:t>
              </a:r>
            </a:p>
          </p:txBody>
        </p:sp>
        <p:sp>
          <p:nvSpPr>
            <p:cNvPr id="4136" name="AutoShape 29"/>
            <p:cNvSpPr>
              <a:spLocks noChangeAspect="1" noChangeArrowheads="1"/>
            </p:cNvSpPr>
            <p:nvPr/>
          </p:nvSpPr>
          <p:spPr bwMode="auto">
            <a:xfrm>
              <a:off x="4312" y="2905"/>
              <a:ext cx="185" cy="286"/>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37" name="Rectangle 30"/>
            <p:cNvSpPr>
              <a:spLocks noChangeAspect="1" noChangeArrowheads="1"/>
            </p:cNvSpPr>
            <p:nvPr/>
          </p:nvSpPr>
          <p:spPr bwMode="auto">
            <a:xfrm>
              <a:off x="4371" y="2895"/>
              <a:ext cx="176" cy="190"/>
            </a:xfrm>
            <a:prstGeom prst="rect">
              <a:avLst/>
            </a:prstGeom>
            <a:noFill/>
            <a:ln w="12700">
              <a:noFill/>
              <a:miter lim="800000"/>
              <a:headEnd/>
              <a:tailEnd/>
            </a:ln>
          </p:spPr>
          <p:txBody>
            <a:bodyPr wrap="none" lIns="90487" tIns="44450" rIns="90487" bIns="44450">
              <a:spAutoFit/>
            </a:bodyPr>
            <a:lstStyle/>
            <a:p>
              <a:r>
                <a:rPr lang="en-US" sz="1400"/>
                <a:t>5</a:t>
              </a:r>
            </a:p>
          </p:txBody>
        </p:sp>
        <p:sp>
          <p:nvSpPr>
            <p:cNvPr id="4138" name="Rectangle 31"/>
            <p:cNvSpPr>
              <a:spLocks noChangeAspect="1" noChangeArrowheads="1"/>
            </p:cNvSpPr>
            <p:nvPr/>
          </p:nvSpPr>
          <p:spPr bwMode="auto">
            <a:xfrm>
              <a:off x="4217" y="2625"/>
              <a:ext cx="184" cy="190"/>
            </a:xfrm>
            <a:prstGeom prst="rect">
              <a:avLst/>
            </a:prstGeom>
            <a:noFill/>
            <a:ln w="12700">
              <a:noFill/>
              <a:miter lim="800000"/>
              <a:headEnd/>
              <a:tailEnd/>
            </a:ln>
          </p:spPr>
          <p:txBody>
            <a:bodyPr wrap="none" lIns="90487" tIns="44450" rIns="90487" bIns="44450">
              <a:spAutoFit/>
            </a:bodyPr>
            <a:lstStyle/>
            <a:p>
              <a:r>
                <a:rPr lang="en-US" sz="1400">
                  <a:latin typeface="Monotype Sorts" pitchFamily="-80" charset="2"/>
                  <a:sym typeface="Zapf Dingbats" pitchFamily="-80" charset="2"/>
                </a:rPr>
                <a:t></a:t>
              </a:r>
            </a:p>
          </p:txBody>
        </p:sp>
        <p:sp>
          <p:nvSpPr>
            <p:cNvPr id="4139" name="AutoShape 32"/>
            <p:cNvSpPr>
              <a:spLocks noChangeAspect="1" noChangeArrowheads="1"/>
            </p:cNvSpPr>
            <p:nvPr/>
          </p:nvSpPr>
          <p:spPr bwMode="auto">
            <a:xfrm>
              <a:off x="4488" y="2490"/>
              <a:ext cx="184" cy="286"/>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40" name="Rectangle 33"/>
            <p:cNvSpPr>
              <a:spLocks noChangeAspect="1" noChangeArrowheads="1"/>
            </p:cNvSpPr>
            <p:nvPr/>
          </p:nvSpPr>
          <p:spPr bwMode="auto">
            <a:xfrm>
              <a:off x="4554" y="2480"/>
              <a:ext cx="176"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9</a:t>
              </a:r>
            </a:p>
          </p:txBody>
        </p:sp>
        <p:sp>
          <p:nvSpPr>
            <p:cNvPr id="4141" name="Rectangle 34"/>
            <p:cNvSpPr>
              <a:spLocks noChangeAspect="1" noChangeArrowheads="1"/>
            </p:cNvSpPr>
            <p:nvPr/>
          </p:nvSpPr>
          <p:spPr bwMode="auto">
            <a:xfrm>
              <a:off x="4462" y="2480"/>
              <a:ext cx="192"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42" name="AutoShape 35"/>
            <p:cNvSpPr>
              <a:spLocks noChangeAspect="1" noChangeArrowheads="1"/>
            </p:cNvSpPr>
            <p:nvPr/>
          </p:nvSpPr>
          <p:spPr bwMode="auto">
            <a:xfrm>
              <a:off x="4523" y="2628"/>
              <a:ext cx="185" cy="285"/>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43" name="Rectangle 36"/>
            <p:cNvSpPr>
              <a:spLocks noChangeAspect="1" noChangeArrowheads="1"/>
            </p:cNvSpPr>
            <p:nvPr/>
          </p:nvSpPr>
          <p:spPr bwMode="auto">
            <a:xfrm>
              <a:off x="4577" y="2619"/>
              <a:ext cx="176"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7</a:t>
              </a:r>
            </a:p>
          </p:txBody>
        </p:sp>
        <p:sp>
          <p:nvSpPr>
            <p:cNvPr id="4144" name="Rectangle 37"/>
            <p:cNvSpPr>
              <a:spLocks noChangeAspect="1" noChangeArrowheads="1"/>
            </p:cNvSpPr>
            <p:nvPr/>
          </p:nvSpPr>
          <p:spPr bwMode="auto">
            <a:xfrm>
              <a:off x="4490" y="2619"/>
              <a:ext cx="192"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45" name="AutoShape 38"/>
            <p:cNvSpPr>
              <a:spLocks noChangeAspect="1" noChangeArrowheads="1"/>
            </p:cNvSpPr>
            <p:nvPr/>
          </p:nvSpPr>
          <p:spPr bwMode="auto">
            <a:xfrm>
              <a:off x="4734" y="2490"/>
              <a:ext cx="184" cy="286"/>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46" name="Rectangle 39"/>
            <p:cNvSpPr>
              <a:spLocks noChangeAspect="1" noChangeArrowheads="1"/>
            </p:cNvSpPr>
            <p:nvPr/>
          </p:nvSpPr>
          <p:spPr bwMode="auto">
            <a:xfrm>
              <a:off x="4784" y="2480"/>
              <a:ext cx="189"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A</a:t>
              </a:r>
            </a:p>
          </p:txBody>
        </p:sp>
        <p:sp>
          <p:nvSpPr>
            <p:cNvPr id="4147" name="Rectangle 40"/>
            <p:cNvSpPr>
              <a:spLocks noChangeAspect="1" noChangeArrowheads="1"/>
            </p:cNvSpPr>
            <p:nvPr/>
          </p:nvSpPr>
          <p:spPr bwMode="auto">
            <a:xfrm>
              <a:off x="4710" y="2480"/>
              <a:ext cx="181"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48" name="AutoShape 41"/>
            <p:cNvSpPr>
              <a:spLocks noChangeAspect="1" noChangeArrowheads="1"/>
            </p:cNvSpPr>
            <p:nvPr/>
          </p:nvSpPr>
          <p:spPr bwMode="auto">
            <a:xfrm>
              <a:off x="4769" y="2628"/>
              <a:ext cx="184" cy="285"/>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49" name="Rectangle 42"/>
            <p:cNvSpPr>
              <a:spLocks noChangeAspect="1" noChangeArrowheads="1"/>
            </p:cNvSpPr>
            <p:nvPr/>
          </p:nvSpPr>
          <p:spPr bwMode="auto">
            <a:xfrm>
              <a:off x="4827" y="2619"/>
              <a:ext cx="189"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K</a:t>
              </a:r>
            </a:p>
          </p:txBody>
        </p:sp>
        <p:sp>
          <p:nvSpPr>
            <p:cNvPr id="4150" name="Rectangle 43"/>
            <p:cNvSpPr>
              <a:spLocks noChangeAspect="1" noChangeArrowheads="1"/>
            </p:cNvSpPr>
            <p:nvPr/>
          </p:nvSpPr>
          <p:spPr bwMode="auto">
            <a:xfrm>
              <a:off x="4745" y="2619"/>
              <a:ext cx="181"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51" name="AutoShape 44"/>
            <p:cNvSpPr>
              <a:spLocks noChangeAspect="1" noChangeArrowheads="1"/>
            </p:cNvSpPr>
            <p:nvPr/>
          </p:nvSpPr>
          <p:spPr bwMode="auto">
            <a:xfrm>
              <a:off x="4804" y="2767"/>
              <a:ext cx="184" cy="285"/>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52" name="Rectangle 45"/>
            <p:cNvSpPr>
              <a:spLocks noChangeAspect="1" noChangeArrowheads="1"/>
            </p:cNvSpPr>
            <p:nvPr/>
          </p:nvSpPr>
          <p:spPr bwMode="auto">
            <a:xfrm>
              <a:off x="4857" y="2761"/>
              <a:ext cx="176"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5</a:t>
              </a:r>
            </a:p>
          </p:txBody>
        </p:sp>
        <p:sp>
          <p:nvSpPr>
            <p:cNvPr id="4153" name="Rectangle 46"/>
            <p:cNvSpPr>
              <a:spLocks noChangeAspect="1" noChangeArrowheads="1"/>
            </p:cNvSpPr>
            <p:nvPr/>
          </p:nvSpPr>
          <p:spPr bwMode="auto">
            <a:xfrm>
              <a:off x="4778" y="2761"/>
              <a:ext cx="181"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54" name="AutoShape 47"/>
            <p:cNvSpPr>
              <a:spLocks noChangeAspect="1" noChangeArrowheads="1"/>
            </p:cNvSpPr>
            <p:nvPr/>
          </p:nvSpPr>
          <p:spPr bwMode="auto">
            <a:xfrm>
              <a:off x="4839" y="2905"/>
              <a:ext cx="184" cy="286"/>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55" name="Rectangle 48"/>
            <p:cNvSpPr>
              <a:spLocks noChangeAspect="1" noChangeArrowheads="1"/>
            </p:cNvSpPr>
            <p:nvPr/>
          </p:nvSpPr>
          <p:spPr bwMode="auto">
            <a:xfrm>
              <a:off x="4892" y="2901"/>
              <a:ext cx="176"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rPr>
                <a:t>3</a:t>
              </a:r>
            </a:p>
          </p:txBody>
        </p:sp>
        <p:sp>
          <p:nvSpPr>
            <p:cNvPr id="4156" name="Rectangle 49"/>
            <p:cNvSpPr>
              <a:spLocks noChangeAspect="1" noChangeArrowheads="1"/>
            </p:cNvSpPr>
            <p:nvPr/>
          </p:nvSpPr>
          <p:spPr bwMode="auto">
            <a:xfrm>
              <a:off x="4805" y="2901"/>
              <a:ext cx="181" cy="190"/>
            </a:xfrm>
            <a:prstGeom prst="rect">
              <a:avLst/>
            </a:prstGeom>
            <a:noFill/>
            <a:ln w="12700">
              <a:noFill/>
              <a:miter lim="800000"/>
              <a:headEnd/>
              <a:tailEnd/>
            </a:ln>
          </p:spPr>
          <p:txBody>
            <a:bodyPr wrap="none" lIns="90487" tIns="44450" rIns="90487" bIns="44450">
              <a:spAutoFit/>
            </a:bodyPr>
            <a:lstStyle/>
            <a:p>
              <a:r>
                <a:rPr lang="en-US" sz="1400">
                  <a:solidFill>
                    <a:srgbClr val="FF0000"/>
                  </a:solidFill>
                  <a:latin typeface="Monotype Sorts" pitchFamily="-80" charset="2"/>
                </a:rPr>
                <a:t></a:t>
              </a:r>
            </a:p>
          </p:txBody>
        </p:sp>
        <p:sp>
          <p:nvSpPr>
            <p:cNvPr id="4157" name="AutoShape 50"/>
            <p:cNvSpPr>
              <a:spLocks noChangeAspect="1" noChangeArrowheads="1"/>
            </p:cNvSpPr>
            <p:nvPr/>
          </p:nvSpPr>
          <p:spPr bwMode="auto">
            <a:xfrm>
              <a:off x="5014" y="2490"/>
              <a:ext cx="185" cy="286"/>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58" name="Rectangle 51"/>
            <p:cNvSpPr>
              <a:spLocks noChangeAspect="1" noChangeArrowheads="1"/>
            </p:cNvSpPr>
            <p:nvPr/>
          </p:nvSpPr>
          <p:spPr bwMode="auto">
            <a:xfrm>
              <a:off x="5073" y="2480"/>
              <a:ext cx="189" cy="190"/>
            </a:xfrm>
            <a:prstGeom prst="rect">
              <a:avLst/>
            </a:prstGeom>
            <a:noFill/>
            <a:ln w="12700">
              <a:noFill/>
              <a:miter lim="800000"/>
              <a:headEnd/>
              <a:tailEnd/>
            </a:ln>
          </p:spPr>
          <p:txBody>
            <a:bodyPr wrap="none" lIns="90487" tIns="44450" rIns="90487" bIns="44450">
              <a:spAutoFit/>
            </a:bodyPr>
            <a:lstStyle/>
            <a:p>
              <a:r>
                <a:rPr lang="en-US" sz="1400"/>
                <a:t>A</a:t>
              </a:r>
            </a:p>
          </p:txBody>
        </p:sp>
        <p:sp>
          <p:nvSpPr>
            <p:cNvPr id="4159" name="Rectangle 52"/>
            <p:cNvSpPr>
              <a:spLocks noChangeAspect="1" noChangeArrowheads="1"/>
            </p:cNvSpPr>
            <p:nvPr/>
          </p:nvSpPr>
          <p:spPr bwMode="auto">
            <a:xfrm>
              <a:off x="4980" y="2480"/>
              <a:ext cx="201" cy="190"/>
            </a:xfrm>
            <a:prstGeom prst="rect">
              <a:avLst/>
            </a:prstGeom>
            <a:noFill/>
            <a:ln w="12700">
              <a:noFill/>
              <a:miter lim="800000"/>
              <a:headEnd/>
              <a:tailEnd/>
            </a:ln>
          </p:spPr>
          <p:txBody>
            <a:bodyPr wrap="none" lIns="90487" tIns="44450" rIns="90487" bIns="44450">
              <a:spAutoFit/>
            </a:bodyPr>
            <a:lstStyle/>
            <a:p>
              <a:r>
                <a:rPr lang="en-US" sz="1400">
                  <a:latin typeface="Monotype Sorts" pitchFamily="-80" charset="2"/>
                </a:rPr>
                <a:t></a:t>
              </a:r>
            </a:p>
          </p:txBody>
        </p:sp>
        <p:sp>
          <p:nvSpPr>
            <p:cNvPr id="4160" name="AutoShape 53"/>
            <p:cNvSpPr>
              <a:spLocks noChangeAspect="1" noChangeArrowheads="1"/>
            </p:cNvSpPr>
            <p:nvPr/>
          </p:nvSpPr>
          <p:spPr bwMode="auto">
            <a:xfrm>
              <a:off x="5050" y="2628"/>
              <a:ext cx="184" cy="285"/>
            </a:xfrm>
            <a:prstGeom prst="roundRect">
              <a:avLst>
                <a:gd name="adj" fmla="val 12491"/>
              </a:avLst>
            </a:prstGeom>
            <a:solidFill>
              <a:srgbClr val="FFFFFF"/>
            </a:solidFill>
            <a:ln w="12700">
              <a:solidFill>
                <a:srgbClr val="000000"/>
              </a:solidFill>
              <a:round/>
              <a:headEnd/>
              <a:tailEnd/>
            </a:ln>
          </p:spPr>
          <p:txBody>
            <a:bodyPr wrap="none" anchor="ctr"/>
            <a:lstStyle/>
            <a:p>
              <a:endParaRPr lang="en-US"/>
            </a:p>
          </p:txBody>
        </p:sp>
        <p:sp>
          <p:nvSpPr>
            <p:cNvPr id="4161" name="Rectangle 54"/>
            <p:cNvSpPr>
              <a:spLocks noChangeAspect="1" noChangeArrowheads="1"/>
            </p:cNvSpPr>
            <p:nvPr/>
          </p:nvSpPr>
          <p:spPr bwMode="auto">
            <a:xfrm>
              <a:off x="5108" y="2619"/>
              <a:ext cx="176" cy="190"/>
            </a:xfrm>
            <a:prstGeom prst="rect">
              <a:avLst/>
            </a:prstGeom>
            <a:noFill/>
            <a:ln w="12700">
              <a:noFill/>
              <a:miter lim="800000"/>
              <a:headEnd/>
              <a:tailEnd/>
            </a:ln>
          </p:spPr>
          <p:txBody>
            <a:bodyPr wrap="none" lIns="90487" tIns="44450" rIns="90487" bIns="44450">
              <a:spAutoFit/>
            </a:bodyPr>
            <a:lstStyle/>
            <a:p>
              <a:r>
                <a:rPr lang="en-US" sz="1400"/>
                <a:t>9</a:t>
              </a:r>
            </a:p>
          </p:txBody>
        </p:sp>
        <p:sp>
          <p:nvSpPr>
            <p:cNvPr id="4162" name="Rectangle 55"/>
            <p:cNvSpPr>
              <a:spLocks noChangeAspect="1" noChangeArrowheads="1"/>
            </p:cNvSpPr>
            <p:nvPr/>
          </p:nvSpPr>
          <p:spPr bwMode="auto">
            <a:xfrm>
              <a:off x="5020" y="2619"/>
              <a:ext cx="201" cy="190"/>
            </a:xfrm>
            <a:prstGeom prst="rect">
              <a:avLst/>
            </a:prstGeom>
            <a:noFill/>
            <a:ln w="12700">
              <a:noFill/>
              <a:miter lim="800000"/>
              <a:headEnd/>
              <a:tailEnd/>
            </a:ln>
          </p:spPr>
          <p:txBody>
            <a:bodyPr wrap="none" lIns="90487" tIns="44450" rIns="90487" bIns="44450">
              <a:spAutoFit/>
            </a:bodyPr>
            <a:lstStyle/>
            <a:p>
              <a:r>
                <a:rPr lang="en-US" sz="1400">
                  <a:latin typeface="Monotype Sorts" pitchFamily="-80" charset="2"/>
                </a:rPr>
                <a:t></a:t>
              </a:r>
            </a:p>
          </p:txBody>
        </p:sp>
        <p:sp>
          <p:nvSpPr>
            <p:cNvPr id="4163" name="Rectangle 56"/>
            <p:cNvSpPr>
              <a:spLocks noChangeAspect="1" noChangeArrowheads="1"/>
            </p:cNvSpPr>
            <p:nvPr/>
          </p:nvSpPr>
          <p:spPr bwMode="auto">
            <a:xfrm>
              <a:off x="4290" y="2895"/>
              <a:ext cx="184" cy="190"/>
            </a:xfrm>
            <a:prstGeom prst="rect">
              <a:avLst/>
            </a:prstGeom>
            <a:noFill/>
            <a:ln w="12700">
              <a:noFill/>
              <a:miter lim="800000"/>
              <a:headEnd/>
              <a:tailEnd/>
            </a:ln>
          </p:spPr>
          <p:txBody>
            <a:bodyPr wrap="none" lIns="90487" tIns="44450" rIns="90487" bIns="44450">
              <a:spAutoFit/>
            </a:bodyPr>
            <a:lstStyle/>
            <a:p>
              <a:r>
                <a:rPr lang="en-US" sz="1400">
                  <a:latin typeface="Monotype Sorts" pitchFamily="-80" charset="2"/>
                  <a:sym typeface="Zapf Dingbats" pitchFamily="-80" charset="2"/>
                </a:rPr>
                <a:t></a:t>
              </a:r>
              <a:endParaRPr lang="en-US" sz="1400">
                <a:latin typeface="Monotype Sorts" pitchFamily="-80" charset="2"/>
              </a:endParaRPr>
            </a:p>
          </p:txBody>
        </p:sp>
        <p:grpSp>
          <p:nvGrpSpPr>
            <p:cNvPr id="4164" name="Group 57"/>
            <p:cNvGrpSpPr>
              <a:grpSpLocks noChangeAspect="1"/>
            </p:cNvGrpSpPr>
            <p:nvPr/>
          </p:nvGrpSpPr>
          <p:grpSpPr bwMode="auto">
            <a:xfrm>
              <a:off x="3677" y="3412"/>
              <a:ext cx="571" cy="286"/>
              <a:chOff x="1382" y="2223"/>
              <a:chExt cx="781" cy="395"/>
            </a:xfrm>
          </p:grpSpPr>
          <p:sp>
            <p:nvSpPr>
              <p:cNvPr id="4191" name="AutoShape 58"/>
              <p:cNvSpPr>
                <a:spLocks noChangeAspect="1" noChangeArrowheads="1"/>
              </p:cNvSpPr>
              <p:nvPr/>
            </p:nvSpPr>
            <p:spPr bwMode="auto">
              <a:xfrm>
                <a:off x="1382"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92" name="AutoShape 59"/>
              <p:cNvSpPr>
                <a:spLocks noChangeAspect="1" noChangeArrowheads="1"/>
              </p:cNvSpPr>
              <p:nvPr/>
            </p:nvSpPr>
            <p:spPr bwMode="auto">
              <a:xfrm>
                <a:off x="1430"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93" name="AutoShape 60"/>
              <p:cNvSpPr>
                <a:spLocks noChangeAspect="1" noChangeArrowheads="1"/>
              </p:cNvSpPr>
              <p:nvPr/>
            </p:nvSpPr>
            <p:spPr bwMode="auto">
              <a:xfrm>
                <a:off x="1478"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94" name="AutoShape 61"/>
              <p:cNvSpPr>
                <a:spLocks noChangeAspect="1" noChangeArrowheads="1"/>
              </p:cNvSpPr>
              <p:nvPr/>
            </p:nvSpPr>
            <p:spPr bwMode="auto">
              <a:xfrm>
                <a:off x="1526"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95" name="AutoShape 62"/>
              <p:cNvSpPr>
                <a:spLocks noChangeAspect="1" noChangeArrowheads="1"/>
              </p:cNvSpPr>
              <p:nvPr/>
            </p:nvSpPr>
            <p:spPr bwMode="auto">
              <a:xfrm>
                <a:off x="1574"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96" name="AutoShape 63"/>
              <p:cNvSpPr>
                <a:spLocks noChangeAspect="1" noChangeArrowheads="1"/>
              </p:cNvSpPr>
              <p:nvPr/>
            </p:nvSpPr>
            <p:spPr bwMode="auto">
              <a:xfrm>
                <a:off x="1622"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97" name="AutoShape 64"/>
              <p:cNvSpPr>
                <a:spLocks noChangeAspect="1" noChangeArrowheads="1"/>
              </p:cNvSpPr>
              <p:nvPr/>
            </p:nvSpPr>
            <p:spPr bwMode="auto">
              <a:xfrm>
                <a:off x="1671"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98" name="AutoShape 65"/>
              <p:cNvSpPr>
                <a:spLocks noChangeAspect="1" noChangeArrowheads="1"/>
              </p:cNvSpPr>
              <p:nvPr/>
            </p:nvSpPr>
            <p:spPr bwMode="auto">
              <a:xfrm>
                <a:off x="1719"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99" name="AutoShape 66"/>
              <p:cNvSpPr>
                <a:spLocks noChangeAspect="1" noChangeArrowheads="1"/>
              </p:cNvSpPr>
              <p:nvPr/>
            </p:nvSpPr>
            <p:spPr bwMode="auto">
              <a:xfrm>
                <a:off x="1767"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200" name="AutoShape 67"/>
              <p:cNvSpPr>
                <a:spLocks noChangeAspect="1" noChangeArrowheads="1"/>
              </p:cNvSpPr>
              <p:nvPr/>
            </p:nvSpPr>
            <p:spPr bwMode="auto">
              <a:xfrm>
                <a:off x="1815"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201" name="AutoShape 68"/>
              <p:cNvSpPr>
                <a:spLocks noChangeAspect="1" noChangeArrowheads="1"/>
              </p:cNvSpPr>
              <p:nvPr/>
            </p:nvSpPr>
            <p:spPr bwMode="auto">
              <a:xfrm>
                <a:off x="1863"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202" name="AutoShape 69"/>
              <p:cNvSpPr>
                <a:spLocks noChangeAspect="1" noChangeArrowheads="1"/>
              </p:cNvSpPr>
              <p:nvPr/>
            </p:nvSpPr>
            <p:spPr bwMode="auto">
              <a:xfrm>
                <a:off x="1911"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grpSp>
        <p:grpSp>
          <p:nvGrpSpPr>
            <p:cNvPr id="4165" name="Group 70"/>
            <p:cNvGrpSpPr>
              <a:grpSpLocks noChangeAspect="1"/>
            </p:cNvGrpSpPr>
            <p:nvPr/>
          </p:nvGrpSpPr>
          <p:grpSpPr bwMode="auto">
            <a:xfrm>
              <a:off x="5142" y="3412"/>
              <a:ext cx="571" cy="286"/>
              <a:chOff x="3590" y="2223"/>
              <a:chExt cx="781" cy="395"/>
            </a:xfrm>
          </p:grpSpPr>
          <p:sp>
            <p:nvSpPr>
              <p:cNvPr id="4179" name="AutoShape 71"/>
              <p:cNvSpPr>
                <a:spLocks noChangeAspect="1" noChangeArrowheads="1"/>
              </p:cNvSpPr>
              <p:nvPr/>
            </p:nvSpPr>
            <p:spPr bwMode="auto">
              <a:xfrm>
                <a:off x="3590"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0" name="AutoShape 72"/>
              <p:cNvSpPr>
                <a:spLocks noChangeAspect="1" noChangeArrowheads="1"/>
              </p:cNvSpPr>
              <p:nvPr/>
            </p:nvSpPr>
            <p:spPr bwMode="auto">
              <a:xfrm>
                <a:off x="3638"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1" name="AutoShape 73"/>
              <p:cNvSpPr>
                <a:spLocks noChangeAspect="1" noChangeArrowheads="1"/>
              </p:cNvSpPr>
              <p:nvPr/>
            </p:nvSpPr>
            <p:spPr bwMode="auto">
              <a:xfrm>
                <a:off x="3686"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2" name="AutoShape 74"/>
              <p:cNvSpPr>
                <a:spLocks noChangeAspect="1" noChangeArrowheads="1"/>
              </p:cNvSpPr>
              <p:nvPr/>
            </p:nvSpPr>
            <p:spPr bwMode="auto">
              <a:xfrm>
                <a:off x="3734"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3" name="AutoShape 75"/>
              <p:cNvSpPr>
                <a:spLocks noChangeAspect="1" noChangeArrowheads="1"/>
              </p:cNvSpPr>
              <p:nvPr/>
            </p:nvSpPr>
            <p:spPr bwMode="auto">
              <a:xfrm>
                <a:off x="3782"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4" name="AutoShape 76"/>
              <p:cNvSpPr>
                <a:spLocks noChangeAspect="1" noChangeArrowheads="1"/>
              </p:cNvSpPr>
              <p:nvPr/>
            </p:nvSpPr>
            <p:spPr bwMode="auto">
              <a:xfrm>
                <a:off x="3830" y="2223"/>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5" name="AutoShape 77"/>
              <p:cNvSpPr>
                <a:spLocks noChangeAspect="1" noChangeArrowheads="1"/>
              </p:cNvSpPr>
              <p:nvPr/>
            </p:nvSpPr>
            <p:spPr bwMode="auto">
              <a:xfrm>
                <a:off x="3879"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6" name="AutoShape 78"/>
              <p:cNvSpPr>
                <a:spLocks noChangeAspect="1" noChangeArrowheads="1"/>
              </p:cNvSpPr>
              <p:nvPr/>
            </p:nvSpPr>
            <p:spPr bwMode="auto">
              <a:xfrm>
                <a:off x="3927"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7" name="AutoShape 79"/>
              <p:cNvSpPr>
                <a:spLocks noChangeAspect="1" noChangeArrowheads="1"/>
              </p:cNvSpPr>
              <p:nvPr/>
            </p:nvSpPr>
            <p:spPr bwMode="auto">
              <a:xfrm>
                <a:off x="3975"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8" name="AutoShape 80"/>
              <p:cNvSpPr>
                <a:spLocks noChangeAspect="1" noChangeArrowheads="1"/>
              </p:cNvSpPr>
              <p:nvPr/>
            </p:nvSpPr>
            <p:spPr bwMode="auto">
              <a:xfrm>
                <a:off x="4023"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89" name="AutoShape 81"/>
              <p:cNvSpPr>
                <a:spLocks noChangeAspect="1" noChangeArrowheads="1"/>
              </p:cNvSpPr>
              <p:nvPr/>
            </p:nvSpPr>
            <p:spPr bwMode="auto">
              <a:xfrm>
                <a:off x="4071"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90" name="AutoShape 82"/>
              <p:cNvSpPr>
                <a:spLocks noChangeAspect="1" noChangeArrowheads="1"/>
              </p:cNvSpPr>
              <p:nvPr/>
            </p:nvSpPr>
            <p:spPr bwMode="auto">
              <a:xfrm>
                <a:off x="4119" y="2223"/>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grpSp>
        <p:grpSp>
          <p:nvGrpSpPr>
            <p:cNvPr id="4166" name="Group 83"/>
            <p:cNvGrpSpPr>
              <a:grpSpLocks noChangeAspect="1"/>
            </p:cNvGrpSpPr>
            <p:nvPr/>
          </p:nvGrpSpPr>
          <p:grpSpPr bwMode="auto">
            <a:xfrm>
              <a:off x="4402" y="3986"/>
              <a:ext cx="571" cy="286"/>
              <a:chOff x="2486" y="3231"/>
              <a:chExt cx="781" cy="395"/>
            </a:xfrm>
          </p:grpSpPr>
          <p:sp>
            <p:nvSpPr>
              <p:cNvPr id="4167" name="AutoShape 84"/>
              <p:cNvSpPr>
                <a:spLocks noChangeAspect="1" noChangeArrowheads="1"/>
              </p:cNvSpPr>
              <p:nvPr/>
            </p:nvSpPr>
            <p:spPr bwMode="auto">
              <a:xfrm>
                <a:off x="2486" y="3231"/>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68" name="AutoShape 85"/>
              <p:cNvSpPr>
                <a:spLocks noChangeAspect="1" noChangeArrowheads="1"/>
              </p:cNvSpPr>
              <p:nvPr/>
            </p:nvSpPr>
            <p:spPr bwMode="auto">
              <a:xfrm>
                <a:off x="2534" y="3231"/>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69" name="AutoShape 86"/>
              <p:cNvSpPr>
                <a:spLocks noChangeAspect="1" noChangeArrowheads="1"/>
              </p:cNvSpPr>
              <p:nvPr/>
            </p:nvSpPr>
            <p:spPr bwMode="auto">
              <a:xfrm>
                <a:off x="2582" y="3231"/>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70" name="AutoShape 87"/>
              <p:cNvSpPr>
                <a:spLocks noChangeAspect="1" noChangeArrowheads="1"/>
              </p:cNvSpPr>
              <p:nvPr/>
            </p:nvSpPr>
            <p:spPr bwMode="auto">
              <a:xfrm>
                <a:off x="2630" y="3231"/>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71" name="AutoShape 88"/>
              <p:cNvSpPr>
                <a:spLocks noChangeAspect="1" noChangeArrowheads="1"/>
              </p:cNvSpPr>
              <p:nvPr/>
            </p:nvSpPr>
            <p:spPr bwMode="auto">
              <a:xfrm>
                <a:off x="2678" y="3231"/>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72" name="AutoShape 89"/>
              <p:cNvSpPr>
                <a:spLocks noChangeAspect="1" noChangeArrowheads="1"/>
              </p:cNvSpPr>
              <p:nvPr/>
            </p:nvSpPr>
            <p:spPr bwMode="auto">
              <a:xfrm>
                <a:off x="2726" y="3231"/>
                <a:ext cx="251"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73" name="AutoShape 90"/>
              <p:cNvSpPr>
                <a:spLocks noChangeAspect="1" noChangeArrowheads="1"/>
              </p:cNvSpPr>
              <p:nvPr/>
            </p:nvSpPr>
            <p:spPr bwMode="auto">
              <a:xfrm>
                <a:off x="2775" y="3231"/>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74" name="AutoShape 91"/>
              <p:cNvSpPr>
                <a:spLocks noChangeAspect="1" noChangeArrowheads="1"/>
              </p:cNvSpPr>
              <p:nvPr/>
            </p:nvSpPr>
            <p:spPr bwMode="auto">
              <a:xfrm>
                <a:off x="2823" y="3231"/>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75" name="AutoShape 92"/>
              <p:cNvSpPr>
                <a:spLocks noChangeAspect="1" noChangeArrowheads="1"/>
              </p:cNvSpPr>
              <p:nvPr/>
            </p:nvSpPr>
            <p:spPr bwMode="auto">
              <a:xfrm>
                <a:off x="2871" y="3231"/>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76" name="AutoShape 93"/>
              <p:cNvSpPr>
                <a:spLocks noChangeAspect="1" noChangeArrowheads="1"/>
              </p:cNvSpPr>
              <p:nvPr/>
            </p:nvSpPr>
            <p:spPr bwMode="auto">
              <a:xfrm>
                <a:off x="2919" y="3231"/>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77" name="AutoShape 94"/>
              <p:cNvSpPr>
                <a:spLocks noChangeAspect="1" noChangeArrowheads="1"/>
              </p:cNvSpPr>
              <p:nvPr/>
            </p:nvSpPr>
            <p:spPr bwMode="auto">
              <a:xfrm>
                <a:off x="2967" y="3231"/>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sp>
            <p:nvSpPr>
              <p:cNvPr id="4178" name="AutoShape 95"/>
              <p:cNvSpPr>
                <a:spLocks noChangeAspect="1" noChangeArrowheads="1"/>
              </p:cNvSpPr>
              <p:nvPr/>
            </p:nvSpPr>
            <p:spPr bwMode="auto">
              <a:xfrm>
                <a:off x="3015" y="3231"/>
                <a:ext cx="252" cy="395"/>
              </a:xfrm>
              <a:prstGeom prst="roundRect">
                <a:avLst>
                  <a:gd name="adj" fmla="val 12491"/>
                </a:avLst>
              </a:prstGeom>
              <a:solidFill>
                <a:srgbClr val="DBFFB8"/>
              </a:solidFill>
              <a:ln w="12700">
                <a:solidFill>
                  <a:srgbClr val="000000"/>
                </a:solidFill>
                <a:round/>
                <a:headEnd/>
                <a:tailEnd/>
              </a:ln>
            </p:spPr>
            <p:txBody>
              <a:bodyPr wrap="none" anchor="ctr"/>
              <a:lstStyle/>
              <a:p>
                <a:endParaRPr lang="en-US"/>
              </a:p>
            </p:txBody>
          </p:sp>
        </p:grpSp>
      </p:grpSp>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03CEFF65-D1D2-4BEF-AFC2-E9462CA71147}" type="slidenum">
              <a:rPr lang="en-US"/>
              <a:pPr>
                <a:defRPr/>
              </a:pPr>
              <a:t>5</a:t>
            </a:fld>
            <a:endParaRPr lang="en-US"/>
          </a:p>
        </p:txBody>
      </p:sp>
      <p:sp>
        <p:nvSpPr>
          <p:cNvPr id="4107" name="Rectangle 2"/>
          <p:cNvSpPr>
            <a:spLocks noGrp="1" noChangeArrowheads="1"/>
          </p:cNvSpPr>
          <p:nvPr>
            <p:ph type="title"/>
          </p:nvPr>
        </p:nvSpPr>
        <p:spPr>
          <a:xfrm>
            <a:off x="0" y="214313"/>
            <a:ext cx="8786813" cy="685800"/>
          </a:xfrm>
        </p:spPr>
        <p:txBody>
          <a:bodyPr/>
          <a:lstStyle/>
          <a:p>
            <a:pPr eaLnBrk="1" hangingPunct="1"/>
            <a:r>
              <a:rPr lang="en-US" smtClean="0"/>
              <a:t>Now, do you know how to implement a planner for….</a:t>
            </a:r>
          </a:p>
        </p:txBody>
      </p:sp>
      <p:sp>
        <p:nvSpPr>
          <p:cNvPr id="4108" name="Rectangle 3"/>
          <p:cNvSpPr>
            <a:spLocks noGrp="1" noChangeArrowheads="1"/>
          </p:cNvSpPr>
          <p:nvPr>
            <p:ph type="body" idx="1"/>
          </p:nvPr>
        </p:nvSpPr>
        <p:spPr>
          <a:xfrm>
            <a:off x="214313" y="1071563"/>
            <a:ext cx="6858000" cy="5256212"/>
          </a:xfrm>
        </p:spPr>
        <p:txBody>
          <a:bodyPr/>
          <a:lstStyle/>
          <a:p>
            <a:pPr marL="533400" indent="-533400" eaLnBrk="1" hangingPunct="1">
              <a:buFontTx/>
              <a:buChar char="•"/>
            </a:pPr>
            <a:r>
              <a:rPr lang="en-US" sz="2400" smtClean="0"/>
              <a:t>Emergency Evacuation?</a:t>
            </a:r>
          </a:p>
          <a:p>
            <a:pPr marL="533400" indent="-533400" eaLnBrk="1" hangingPunct="1">
              <a:buFontTx/>
              <a:buChar char="•"/>
            </a:pPr>
            <a:r>
              <a:rPr lang="en-US" sz="2400" smtClean="0"/>
              <a:t>Robotics?</a:t>
            </a:r>
          </a:p>
          <a:p>
            <a:pPr marL="533400" indent="-533400" eaLnBrk="1" hangingPunct="1">
              <a:buFontTx/>
              <a:buChar char="•"/>
            </a:pPr>
            <a:r>
              <a:rPr lang="en-US" sz="2400" smtClean="0"/>
              <a:t>Space Exploration?</a:t>
            </a:r>
          </a:p>
          <a:p>
            <a:pPr marL="533400" indent="-533400" eaLnBrk="1" hangingPunct="1">
              <a:buFontTx/>
              <a:buChar char="•"/>
            </a:pPr>
            <a:r>
              <a:rPr lang="en-US" sz="2400" smtClean="0"/>
              <a:t>Manufacturing Analysis?</a:t>
            </a:r>
          </a:p>
          <a:p>
            <a:pPr marL="533400" indent="-533400" eaLnBrk="1" hangingPunct="1">
              <a:buFontTx/>
              <a:buChar char="•"/>
            </a:pPr>
            <a:r>
              <a:rPr lang="en-US" sz="2400" smtClean="0"/>
              <a:t>Games (e.g., Bridge)?</a:t>
            </a:r>
          </a:p>
          <a:p>
            <a:pPr marL="533400" indent="-533400" eaLnBrk="1" hangingPunct="1">
              <a:buFontTx/>
              <a:buChar char="•"/>
            </a:pPr>
            <a:r>
              <a:rPr lang="en-US" sz="2400" smtClean="0"/>
              <a:t>Generating Natural language </a:t>
            </a:r>
          </a:p>
          <a:p>
            <a:pPr marL="933450" lvl="1" indent="-533400" eaLnBrk="1" hangingPunct="1"/>
            <a:r>
              <a:rPr lang="en-US" sz="2000" smtClean="0"/>
              <a:t> Product Recommendations ….</a:t>
            </a:r>
          </a:p>
        </p:txBody>
      </p:sp>
      <p:pic>
        <p:nvPicPr>
          <p:cNvPr id="4109" name="Picture 3"/>
          <p:cNvPicPr>
            <a:picLocks noChangeAspect="1" noChangeArrowheads="1"/>
          </p:cNvPicPr>
          <p:nvPr/>
        </p:nvPicPr>
        <p:blipFill>
          <a:blip r:embed="rId5" cstate="print"/>
          <a:srcRect/>
          <a:stretch>
            <a:fillRect/>
          </a:stretch>
        </p:blipFill>
        <p:spPr bwMode="auto">
          <a:xfrm>
            <a:off x="6072188" y="3071813"/>
            <a:ext cx="2714625" cy="2062162"/>
          </a:xfrm>
          <a:prstGeom prst="rect">
            <a:avLst/>
          </a:prstGeom>
          <a:noFill/>
          <a:ln w="12700">
            <a:solidFill>
              <a:schemeClr val="tx1"/>
            </a:solidFill>
            <a:miter lim="800000"/>
            <a:headEnd/>
            <a:tailEnd/>
          </a:ln>
        </p:spPr>
      </p:pic>
      <p:pic>
        <p:nvPicPr>
          <p:cNvPr id="4110" name="Picture 4"/>
          <p:cNvPicPr>
            <a:picLocks noChangeAspect="1" noChangeArrowheads="1"/>
          </p:cNvPicPr>
          <p:nvPr/>
        </p:nvPicPr>
        <p:blipFill>
          <a:blip r:embed="rId6" cstate="print"/>
          <a:srcRect/>
          <a:stretch>
            <a:fillRect/>
          </a:stretch>
        </p:blipFill>
        <p:spPr bwMode="auto">
          <a:xfrm>
            <a:off x="4643438" y="1428750"/>
            <a:ext cx="3500437" cy="195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A52231BD-D98D-43C7-B741-5F9D5BBF6C66}" type="slidenum">
              <a:rPr lang="en-US"/>
              <a:pPr>
                <a:defRPr/>
              </a:pPr>
              <a:t>6</a:t>
            </a:fld>
            <a:endParaRPr lang="en-US"/>
          </a:p>
        </p:txBody>
      </p:sp>
      <p:sp>
        <p:nvSpPr>
          <p:cNvPr id="5198" name="Rectangle 2"/>
          <p:cNvSpPr>
            <a:spLocks noGrp="1" noChangeArrowheads="1"/>
          </p:cNvSpPr>
          <p:nvPr>
            <p:ph type="title"/>
          </p:nvPr>
        </p:nvSpPr>
        <p:spPr>
          <a:xfrm>
            <a:off x="5572125" y="0"/>
            <a:ext cx="3571875" cy="2357438"/>
          </a:xfrm>
        </p:spPr>
        <p:txBody>
          <a:bodyPr/>
          <a:lstStyle/>
          <a:p>
            <a:pPr eaLnBrk="1" hangingPunct="1"/>
            <a:r>
              <a:rPr lang="en-US" smtClean="0"/>
              <a:t>No </a:t>
            </a:r>
            <a:r>
              <a:rPr lang="en-US" smtClean="0">
                <a:sym typeface="Wingdings" pitchFamily="2" charset="2"/>
              </a:rPr>
              <a:t></a:t>
            </a:r>
            <a:r>
              <a:rPr lang="en-US" smtClean="0"/>
              <a:t>, but you (will) know the key ideas </a:t>
            </a:r>
            <a:r>
              <a:rPr lang="en-US" smtClean="0">
                <a:sym typeface="Wingdings" pitchFamily="2" charset="2"/>
              </a:rPr>
              <a:t></a:t>
            </a:r>
            <a:r>
              <a:rPr lang="en-US" smtClean="0"/>
              <a:t>!</a:t>
            </a:r>
          </a:p>
        </p:txBody>
      </p:sp>
      <p:sp>
        <p:nvSpPr>
          <p:cNvPr id="526339" name="Rectangle 3"/>
          <p:cNvSpPr>
            <a:spLocks noGrp="1" noChangeArrowheads="1"/>
          </p:cNvSpPr>
          <p:nvPr>
            <p:ph type="body" idx="1"/>
          </p:nvPr>
        </p:nvSpPr>
        <p:spPr>
          <a:xfrm>
            <a:off x="5357813" y="1928813"/>
            <a:ext cx="3786187" cy="2286000"/>
          </a:xfrm>
        </p:spPr>
        <p:txBody>
          <a:bodyPr/>
          <a:lstStyle/>
          <a:p>
            <a:pPr lvl="1" eaLnBrk="1" hangingPunct="1">
              <a:defRPr/>
            </a:pPr>
            <a:r>
              <a:rPr lang="en-US" sz="1800" dirty="0" err="1" smtClean="0"/>
              <a:t>Ghallab</a:t>
            </a:r>
            <a:r>
              <a:rPr lang="en-US" sz="1800" dirty="0" smtClean="0"/>
              <a:t>, </a:t>
            </a:r>
            <a:r>
              <a:rPr lang="en-US" sz="1800" dirty="0" err="1" smtClean="0"/>
              <a:t>Nau</a:t>
            </a:r>
            <a:r>
              <a:rPr lang="en-US" sz="1800" dirty="0" smtClean="0"/>
              <a:t>, and </a:t>
            </a:r>
            <a:r>
              <a:rPr lang="en-US" sz="1800" dirty="0" err="1" smtClean="0"/>
              <a:t>Traverso</a:t>
            </a:r>
            <a:r>
              <a:rPr lang="en-US" sz="1800" dirty="0" smtClean="0"/>
              <a:t/>
            </a:r>
            <a:br>
              <a:rPr lang="en-US" sz="1800" dirty="0" smtClean="0"/>
            </a:br>
            <a:r>
              <a:rPr lang="en-US" sz="2000" b="1" i="1" dirty="0" smtClean="0">
                <a:solidFill>
                  <a:schemeClr val="accent6"/>
                </a:solidFill>
              </a:rPr>
              <a:t>Automated Planning: Theory and Practice</a:t>
            </a:r>
            <a:r>
              <a:rPr lang="en-US" sz="1800" i="1" dirty="0" smtClean="0"/>
              <a:t/>
            </a:r>
            <a:br>
              <a:rPr lang="en-US" sz="1800" i="1" dirty="0" smtClean="0"/>
            </a:br>
            <a:r>
              <a:rPr lang="en-US" sz="1800" dirty="0" smtClean="0"/>
              <a:t>Morgan Kaufmann, May 2004</a:t>
            </a:r>
            <a:br>
              <a:rPr lang="en-US" sz="1800" dirty="0" smtClean="0"/>
            </a:br>
            <a:r>
              <a:rPr lang="en-US" sz="1800" dirty="0" smtClean="0"/>
              <a:t>ISBN 1-55860-856-7 </a:t>
            </a:r>
          </a:p>
          <a:p>
            <a:pPr lvl="1" eaLnBrk="1" hangingPunct="1">
              <a:defRPr/>
            </a:pPr>
            <a:r>
              <a:rPr lang="en-US" sz="1800" dirty="0" smtClean="0"/>
              <a:t>Web site: </a:t>
            </a:r>
            <a:endParaRPr lang="en-US" sz="1800" baseline="-25000" dirty="0" smtClean="0">
              <a:latin typeface="Arial" charset="0"/>
            </a:endParaRPr>
          </a:p>
          <a:p>
            <a:pPr lvl="2" eaLnBrk="1" hangingPunct="1">
              <a:defRPr/>
            </a:pPr>
            <a:r>
              <a:rPr lang="en-US" sz="1600" dirty="0" smtClean="0">
                <a:latin typeface="Arial" charset="0"/>
              </a:rPr>
              <a:t>http://www.laas.fr/planning</a:t>
            </a:r>
            <a:endParaRPr lang="en-US" sz="1600" dirty="0"/>
          </a:p>
        </p:txBody>
      </p:sp>
      <p:pic>
        <p:nvPicPr>
          <p:cNvPr id="5200" name="Picture 2"/>
          <p:cNvPicPr>
            <a:picLocks noChangeAspect="1" noChangeArrowheads="1"/>
          </p:cNvPicPr>
          <p:nvPr/>
        </p:nvPicPr>
        <p:blipFill>
          <a:blip r:embed="rId4" cstate="print"/>
          <a:srcRect/>
          <a:stretch>
            <a:fillRect/>
          </a:stretch>
        </p:blipFill>
        <p:spPr bwMode="auto">
          <a:xfrm>
            <a:off x="0" y="0"/>
            <a:ext cx="5832475" cy="68580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19</a:t>
            </a:r>
          </a:p>
        </p:txBody>
      </p:sp>
      <p:sp>
        <p:nvSpPr>
          <p:cNvPr id="6" name="Slide Number Placeholder 5"/>
          <p:cNvSpPr>
            <a:spLocks noGrp="1"/>
          </p:cNvSpPr>
          <p:nvPr>
            <p:ph type="sldNum" sz="quarter" idx="12"/>
          </p:nvPr>
        </p:nvSpPr>
        <p:spPr/>
        <p:txBody>
          <a:bodyPr/>
          <a:lstStyle/>
          <a:p>
            <a:pPr>
              <a:defRPr/>
            </a:pPr>
            <a:r>
              <a:rPr lang="en-US"/>
              <a:t>Slide </a:t>
            </a:r>
            <a:fld id="{BF9757E6-4485-422C-93B4-615198FA197D}" type="slidenum">
              <a:rPr lang="en-US"/>
              <a:pPr>
                <a:defRPr/>
              </a:pPr>
              <a:t>7</a:t>
            </a:fld>
            <a:endParaRPr lang="en-US"/>
          </a:p>
        </p:txBody>
      </p:sp>
      <p:sp>
        <p:nvSpPr>
          <p:cNvPr id="23556" name="Rectangle 2"/>
          <p:cNvSpPr>
            <a:spLocks noGrp="1" noChangeArrowheads="1"/>
          </p:cNvSpPr>
          <p:nvPr>
            <p:ph type="title"/>
          </p:nvPr>
        </p:nvSpPr>
        <p:spPr/>
        <p:txBody>
          <a:bodyPr/>
          <a:lstStyle/>
          <a:p>
            <a:pPr eaLnBrk="1" hangingPunct="1"/>
            <a:r>
              <a:rPr lang="en-US" smtClean="0"/>
              <a:t>Lecture Overview</a:t>
            </a:r>
          </a:p>
        </p:txBody>
      </p:sp>
      <p:sp>
        <p:nvSpPr>
          <p:cNvPr id="348163" name="Rectangle 3"/>
          <p:cNvSpPr>
            <a:spLocks noGrp="1" noChangeArrowheads="1"/>
          </p:cNvSpPr>
          <p:nvPr>
            <p:ph type="body" idx="1"/>
          </p:nvPr>
        </p:nvSpPr>
        <p:spPr>
          <a:xfrm>
            <a:off x="395288" y="1268413"/>
            <a:ext cx="8458200" cy="4495800"/>
          </a:xfrm>
        </p:spPr>
        <p:txBody>
          <a:bodyPr/>
          <a:lstStyle/>
          <a:p>
            <a:pPr eaLnBrk="1" hangingPunct="1">
              <a:buFontTx/>
              <a:buChar char="•"/>
              <a:defRPr/>
            </a:pPr>
            <a:r>
              <a:rPr lang="en-US" sz="3600" dirty="0" smtClean="0">
                <a:solidFill>
                  <a:schemeClr val="accent3">
                    <a:lumMod val="50000"/>
                  </a:schemeClr>
                </a:solidFill>
              </a:rPr>
              <a:t>Recap Planning </a:t>
            </a:r>
            <a:endParaRPr lang="en-US" dirty="0" smtClean="0">
              <a:solidFill>
                <a:schemeClr val="accent3">
                  <a:lumMod val="50000"/>
                </a:schemeClr>
              </a:solidFill>
            </a:endParaRPr>
          </a:p>
          <a:p>
            <a:pPr eaLnBrk="1" hangingPunct="1">
              <a:buFontTx/>
              <a:buChar char="•"/>
              <a:defRPr/>
            </a:pPr>
            <a:endParaRPr lang="en-US" b="1" dirty="0" smtClean="0"/>
          </a:p>
          <a:p>
            <a:pPr eaLnBrk="1" hangingPunct="1">
              <a:buFontTx/>
              <a:buChar char="•"/>
              <a:defRPr/>
            </a:pPr>
            <a:r>
              <a:rPr lang="en-US" sz="3600" b="1" dirty="0" smtClean="0"/>
              <a:t>Logic Intro</a:t>
            </a:r>
          </a:p>
          <a:p>
            <a:pPr eaLnBrk="1" hangingPunct="1">
              <a:buFontTx/>
              <a:buChar char="•"/>
              <a:defRPr/>
            </a:pPr>
            <a:endParaRPr lang="en-US" sz="3600" dirty="0" smtClean="0">
              <a:solidFill>
                <a:schemeClr val="bg2"/>
              </a:solidFill>
            </a:endParaRPr>
          </a:p>
          <a:p>
            <a:pPr eaLnBrk="1" hangingPunct="1">
              <a:buFontTx/>
              <a:buChar char="•"/>
              <a:defRPr/>
            </a:pPr>
            <a:r>
              <a:rPr lang="en-US" sz="3600" dirty="0" smtClean="0">
                <a:solidFill>
                  <a:schemeClr val="bg2"/>
                </a:solidFill>
              </a:rPr>
              <a:t>Propositional Definite Clause Logic: Syntax</a:t>
            </a: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7" name="Rectangle 37"/>
          <p:cNvSpPr>
            <a:spLocks noChangeArrowheads="1"/>
          </p:cNvSpPr>
          <p:nvPr/>
        </p:nvSpPr>
        <p:spPr bwMode="auto">
          <a:xfrm>
            <a:off x="2786063" y="3000375"/>
            <a:ext cx="3000375" cy="1428750"/>
          </a:xfrm>
          <a:prstGeom prst="rect">
            <a:avLst/>
          </a:prstGeom>
          <a:solidFill>
            <a:srgbClr val="CCECFF"/>
          </a:solidFill>
          <a:ln w="9525" algn="ctr">
            <a:noFill/>
            <a:round/>
            <a:headEnd/>
            <a:tailEnd/>
          </a:ln>
        </p:spPr>
        <p:txBody>
          <a:bodyPr wrap="none">
            <a:spAutoFit/>
          </a:bodyPr>
          <a:lstStyle/>
          <a:p>
            <a:endParaRPr lang="en-US"/>
          </a:p>
        </p:txBody>
      </p:sp>
      <p:sp>
        <p:nvSpPr>
          <p:cNvPr id="43" name="Rounded Rectangle 42"/>
          <p:cNvSpPr/>
          <p:nvPr/>
        </p:nvSpPr>
        <p:spPr>
          <a:xfrm>
            <a:off x="0" y="5643563"/>
            <a:ext cx="2500313" cy="1214437"/>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a:p>
        </p:txBody>
      </p:sp>
      <p:sp>
        <p:nvSpPr>
          <p:cNvPr id="25" name="Footer Placeholder 4"/>
          <p:cNvSpPr>
            <a:spLocks noGrp="1"/>
          </p:cNvSpPr>
          <p:nvPr>
            <p:ph type="ftr" sz="quarter" idx="11"/>
          </p:nvPr>
        </p:nvSpPr>
        <p:spPr/>
        <p:txBody>
          <a:bodyPr/>
          <a:lstStyle/>
          <a:p>
            <a:pPr>
              <a:defRPr/>
            </a:pPr>
            <a:r>
              <a:rPr lang="en-US"/>
              <a:t>CPSC 322, Lecture 2</a:t>
            </a:r>
          </a:p>
        </p:txBody>
      </p:sp>
      <p:sp>
        <p:nvSpPr>
          <p:cNvPr id="26" name="Slide Number Placeholder 5"/>
          <p:cNvSpPr>
            <a:spLocks noGrp="1"/>
          </p:cNvSpPr>
          <p:nvPr>
            <p:ph type="sldNum" sz="quarter" idx="12"/>
          </p:nvPr>
        </p:nvSpPr>
        <p:spPr/>
        <p:txBody>
          <a:bodyPr/>
          <a:lstStyle/>
          <a:p>
            <a:pPr>
              <a:defRPr/>
            </a:pPr>
            <a:r>
              <a:rPr lang="en-US"/>
              <a:t>Slide </a:t>
            </a:r>
            <a:fld id="{1669D15E-0D18-4445-86F0-BBEB84FEEBF4}" type="slidenum">
              <a:rPr lang="en-US"/>
              <a:pPr>
                <a:defRPr/>
              </a:pPr>
              <a:t>8</a:t>
            </a:fld>
            <a:endParaRPr lang="en-US"/>
          </a:p>
        </p:txBody>
      </p:sp>
      <p:sp>
        <p:nvSpPr>
          <p:cNvPr id="6161" name="Rectangle 2"/>
          <p:cNvSpPr>
            <a:spLocks noGrp="1" noChangeArrowheads="1"/>
          </p:cNvSpPr>
          <p:nvPr>
            <p:ph type="title"/>
          </p:nvPr>
        </p:nvSpPr>
        <p:spPr>
          <a:xfrm>
            <a:off x="0" y="0"/>
            <a:ext cx="9144000" cy="685800"/>
          </a:xfrm>
        </p:spPr>
        <p:txBody>
          <a:bodyPr/>
          <a:lstStyle/>
          <a:p>
            <a:pPr eaLnBrk="1" hangingPunct="1"/>
            <a:r>
              <a:rPr lang="en-US" smtClean="0"/>
              <a:t>What is coming next ?</a:t>
            </a:r>
          </a:p>
        </p:txBody>
      </p:sp>
      <p:sp>
        <p:nvSpPr>
          <p:cNvPr id="6162" name="Rectangle 6"/>
          <p:cNvSpPr>
            <a:spLocks noChangeArrowheads="1"/>
          </p:cNvSpPr>
          <p:nvPr/>
        </p:nvSpPr>
        <p:spPr bwMode="auto">
          <a:xfrm>
            <a:off x="323850" y="765175"/>
            <a:ext cx="2736850" cy="431800"/>
          </a:xfrm>
          <a:prstGeom prst="rect">
            <a:avLst/>
          </a:prstGeom>
          <a:noFill/>
          <a:ln w="9525">
            <a:noFill/>
            <a:miter lim="800000"/>
            <a:headEnd/>
            <a:tailEnd/>
          </a:ln>
        </p:spPr>
        <p:txBody>
          <a:bodyPr/>
          <a:lstStyle/>
          <a:p>
            <a:pPr marL="533400" indent="-533400">
              <a:spcBef>
                <a:spcPct val="20000"/>
              </a:spcBef>
            </a:pPr>
            <a:endParaRPr lang="en-US">
              <a:latin typeface="Arial Unicode MS" pitchFamily="34" charset="-128"/>
            </a:endParaRPr>
          </a:p>
        </p:txBody>
      </p:sp>
      <p:sp>
        <p:nvSpPr>
          <p:cNvPr id="6163" name="Rectangle 7"/>
          <p:cNvSpPr>
            <a:spLocks noGrp="1" noChangeArrowheads="1"/>
          </p:cNvSpPr>
          <p:nvPr>
            <p:ph type="body" idx="1"/>
          </p:nvPr>
        </p:nvSpPr>
        <p:spPr>
          <a:xfrm>
            <a:off x="4857750" y="785813"/>
            <a:ext cx="2428875" cy="503237"/>
          </a:xfrm>
        </p:spPr>
        <p:txBody>
          <a:bodyPr/>
          <a:lstStyle/>
          <a:p>
            <a:pPr eaLnBrk="1" hangingPunct="1"/>
            <a:r>
              <a:rPr lang="en-US" b="1" smtClean="0"/>
              <a:t>Environment</a:t>
            </a:r>
          </a:p>
        </p:txBody>
      </p:sp>
      <p:sp>
        <p:nvSpPr>
          <p:cNvPr id="6164" name="Rectangle 8"/>
          <p:cNvSpPr>
            <a:spLocks noChangeArrowheads="1"/>
          </p:cNvSpPr>
          <p:nvPr/>
        </p:nvSpPr>
        <p:spPr bwMode="auto">
          <a:xfrm>
            <a:off x="0" y="1500188"/>
            <a:ext cx="1701800" cy="503237"/>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Problem</a:t>
            </a:r>
          </a:p>
        </p:txBody>
      </p:sp>
      <p:sp>
        <p:nvSpPr>
          <p:cNvPr id="6165" name="Rectangle 9"/>
          <p:cNvSpPr>
            <a:spLocks noChangeArrowheads="1"/>
          </p:cNvSpPr>
          <p:nvPr/>
        </p:nvSpPr>
        <p:spPr bwMode="auto">
          <a:xfrm>
            <a:off x="1000125" y="3500438"/>
            <a:ext cx="1512888" cy="503237"/>
          </a:xfrm>
          <a:prstGeom prst="rect">
            <a:avLst/>
          </a:prstGeom>
          <a:noFill/>
          <a:ln w="9525">
            <a:noFill/>
            <a:miter lim="800000"/>
            <a:headEnd/>
            <a:tailEnd/>
          </a:ln>
        </p:spPr>
        <p:txBody>
          <a:bodyPr/>
          <a:lstStyle/>
          <a:p>
            <a:pPr marL="342900" indent="-342900">
              <a:lnSpc>
                <a:spcPct val="75000"/>
              </a:lnSpc>
              <a:spcBef>
                <a:spcPct val="20000"/>
              </a:spcBef>
            </a:pPr>
            <a:r>
              <a:rPr lang="en-US" sz="2400" dirty="0" smtClean="0">
                <a:latin typeface="Arial Unicode MS" pitchFamily="34" charset="-128"/>
              </a:rPr>
              <a:t>Query</a:t>
            </a:r>
            <a:endParaRPr lang="en-US" sz="2400" dirty="0">
              <a:latin typeface="Arial Unicode MS" pitchFamily="34" charset="-128"/>
            </a:endParaRPr>
          </a:p>
        </p:txBody>
      </p:sp>
      <p:sp>
        <p:nvSpPr>
          <p:cNvPr id="6166" name="Rectangle 10"/>
          <p:cNvSpPr>
            <a:spLocks noChangeArrowheads="1"/>
          </p:cNvSpPr>
          <p:nvPr/>
        </p:nvSpPr>
        <p:spPr bwMode="auto">
          <a:xfrm>
            <a:off x="928688" y="5143500"/>
            <a:ext cx="1601787" cy="419100"/>
          </a:xfrm>
          <a:prstGeom prst="rect">
            <a:avLst/>
          </a:prstGeom>
          <a:noFill/>
          <a:ln w="9525">
            <a:noFill/>
            <a:miter lim="800000"/>
            <a:headEnd/>
            <a:tailEnd/>
          </a:ln>
        </p:spPr>
        <p:txBody>
          <a:bodyPr/>
          <a:lstStyle/>
          <a:p>
            <a:pPr marL="342900" indent="-342900">
              <a:lnSpc>
                <a:spcPct val="75000"/>
              </a:lnSpc>
              <a:spcBef>
                <a:spcPct val="20000"/>
              </a:spcBef>
            </a:pPr>
            <a:r>
              <a:rPr lang="en-US" sz="2400">
                <a:latin typeface="Arial Unicode MS" pitchFamily="34" charset="-128"/>
              </a:rPr>
              <a:t>Planning</a:t>
            </a:r>
          </a:p>
        </p:txBody>
      </p:sp>
      <p:sp>
        <p:nvSpPr>
          <p:cNvPr id="6167" name="Rectangle 11"/>
          <p:cNvSpPr>
            <a:spLocks noChangeArrowheads="1"/>
          </p:cNvSpPr>
          <p:nvPr/>
        </p:nvSpPr>
        <p:spPr bwMode="auto">
          <a:xfrm>
            <a:off x="3357563" y="1214438"/>
            <a:ext cx="2159000"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Deterministic</a:t>
            </a:r>
          </a:p>
        </p:txBody>
      </p:sp>
      <p:sp>
        <p:nvSpPr>
          <p:cNvPr id="6168" name="Rectangle 12"/>
          <p:cNvSpPr>
            <a:spLocks noChangeArrowheads="1"/>
          </p:cNvSpPr>
          <p:nvPr/>
        </p:nvSpPr>
        <p:spPr bwMode="auto">
          <a:xfrm>
            <a:off x="6500813" y="1143000"/>
            <a:ext cx="2159000" cy="503238"/>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Stochastic</a:t>
            </a:r>
          </a:p>
        </p:txBody>
      </p:sp>
      <p:sp>
        <p:nvSpPr>
          <p:cNvPr id="6169" name="Rectangle 13"/>
          <p:cNvSpPr>
            <a:spLocks noChangeArrowheads="1"/>
          </p:cNvSpPr>
          <p:nvPr/>
        </p:nvSpPr>
        <p:spPr bwMode="auto">
          <a:xfrm>
            <a:off x="2786063" y="1643063"/>
            <a:ext cx="6143625" cy="4572000"/>
          </a:xfrm>
          <a:prstGeom prst="rect">
            <a:avLst/>
          </a:prstGeom>
          <a:noFill/>
          <a:ln w="9525">
            <a:solidFill>
              <a:schemeClr val="tx1"/>
            </a:solidFill>
            <a:miter lim="800000"/>
            <a:headEnd/>
            <a:tailEnd/>
          </a:ln>
        </p:spPr>
        <p:txBody>
          <a:bodyPr wrap="none" anchor="ctr"/>
          <a:lstStyle/>
          <a:p>
            <a:endParaRPr lang="en-US"/>
          </a:p>
        </p:txBody>
      </p:sp>
      <p:sp>
        <p:nvSpPr>
          <p:cNvPr id="6170" name="Line 14"/>
          <p:cNvSpPr>
            <a:spLocks noChangeShapeType="1"/>
          </p:cNvSpPr>
          <p:nvPr/>
        </p:nvSpPr>
        <p:spPr bwMode="auto">
          <a:xfrm flipH="1">
            <a:off x="5786438" y="1643063"/>
            <a:ext cx="46037" cy="4572000"/>
          </a:xfrm>
          <a:prstGeom prst="line">
            <a:avLst/>
          </a:prstGeom>
          <a:noFill/>
          <a:ln w="9525">
            <a:solidFill>
              <a:schemeClr val="tx1"/>
            </a:solidFill>
            <a:round/>
            <a:headEnd/>
            <a:tailEnd/>
          </a:ln>
        </p:spPr>
        <p:txBody>
          <a:bodyPr/>
          <a:lstStyle/>
          <a:p>
            <a:endParaRPr lang="en-US"/>
          </a:p>
        </p:txBody>
      </p:sp>
      <p:sp>
        <p:nvSpPr>
          <p:cNvPr id="6171" name="Rectangle 16"/>
          <p:cNvSpPr>
            <a:spLocks noChangeArrowheads="1"/>
          </p:cNvSpPr>
          <p:nvPr/>
        </p:nvSpPr>
        <p:spPr bwMode="auto">
          <a:xfrm>
            <a:off x="4286250" y="2000250"/>
            <a:ext cx="1295400"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6172" name="Rectangle 17"/>
          <p:cNvSpPr>
            <a:spLocks noChangeArrowheads="1"/>
          </p:cNvSpPr>
          <p:nvPr/>
        </p:nvSpPr>
        <p:spPr bwMode="auto">
          <a:xfrm>
            <a:off x="2786063" y="1643063"/>
            <a:ext cx="2786062" cy="357187"/>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a:solidFill>
                  <a:schemeClr val="accent2"/>
                </a:solidFill>
                <a:latin typeface="Arial Unicode MS" pitchFamily="34" charset="-128"/>
              </a:rPr>
              <a:t>Arc Consistency</a:t>
            </a:r>
          </a:p>
        </p:txBody>
      </p:sp>
      <p:sp>
        <p:nvSpPr>
          <p:cNvPr id="6173" name="Rectangle 18"/>
          <p:cNvSpPr>
            <a:spLocks noChangeArrowheads="1"/>
          </p:cNvSpPr>
          <p:nvPr/>
        </p:nvSpPr>
        <p:spPr bwMode="auto">
          <a:xfrm>
            <a:off x="3357563" y="3786188"/>
            <a:ext cx="1295400"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6174" name="Rectangle 20"/>
          <p:cNvSpPr>
            <a:spLocks noChangeArrowheads="1"/>
          </p:cNvSpPr>
          <p:nvPr/>
        </p:nvSpPr>
        <p:spPr bwMode="auto">
          <a:xfrm>
            <a:off x="3500438" y="5357813"/>
            <a:ext cx="1176337"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6175" name="Rectangle 23"/>
          <p:cNvSpPr>
            <a:spLocks noChangeArrowheads="1"/>
          </p:cNvSpPr>
          <p:nvPr/>
        </p:nvSpPr>
        <p:spPr bwMode="auto">
          <a:xfrm>
            <a:off x="6286500" y="5786438"/>
            <a:ext cx="2665413" cy="412750"/>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a:solidFill>
                  <a:schemeClr val="accent2"/>
                </a:solidFill>
                <a:latin typeface="Arial Unicode MS" pitchFamily="34" charset="-128"/>
              </a:rPr>
              <a:t>Value Iteration</a:t>
            </a:r>
          </a:p>
        </p:txBody>
      </p:sp>
      <p:sp>
        <p:nvSpPr>
          <p:cNvPr id="6176" name="Rectangle 24"/>
          <p:cNvSpPr>
            <a:spLocks noChangeArrowheads="1"/>
          </p:cNvSpPr>
          <p:nvPr/>
        </p:nvSpPr>
        <p:spPr bwMode="auto">
          <a:xfrm>
            <a:off x="6357938" y="3500438"/>
            <a:ext cx="2428875"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6177" name="Rectangle 9"/>
          <p:cNvSpPr>
            <a:spLocks noChangeArrowheads="1"/>
          </p:cNvSpPr>
          <p:nvPr/>
        </p:nvSpPr>
        <p:spPr bwMode="auto">
          <a:xfrm>
            <a:off x="642938" y="2214563"/>
            <a:ext cx="2214562" cy="642937"/>
          </a:xfrm>
          <a:prstGeom prst="rect">
            <a:avLst/>
          </a:prstGeom>
          <a:noFill/>
          <a:ln w="9525">
            <a:noFill/>
            <a:miter lim="800000"/>
            <a:headEnd/>
            <a:tailEnd/>
          </a:ln>
        </p:spPr>
        <p:txBody>
          <a:bodyPr/>
          <a:lstStyle/>
          <a:p>
            <a:pPr marL="342900" indent="-342900" algn="ctr">
              <a:lnSpc>
                <a:spcPct val="75000"/>
              </a:lnSpc>
              <a:spcBef>
                <a:spcPct val="20000"/>
              </a:spcBef>
            </a:pPr>
            <a:r>
              <a:rPr lang="en-US" sz="2400">
                <a:latin typeface="Arial Unicode MS" pitchFamily="34" charset="-128"/>
              </a:rPr>
              <a:t>Constraint Satisfaction</a:t>
            </a:r>
          </a:p>
        </p:txBody>
      </p:sp>
      <p:sp>
        <p:nvSpPr>
          <p:cNvPr id="6178" name="Rectangle 9"/>
          <p:cNvSpPr>
            <a:spLocks noChangeArrowheads="1"/>
          </p:cNvSpPr>
          <p:nvPr/>
        </p:nvSpPr>
        <p:spPr bwMode="auto">
          <a:xfrm>
            <a:off x="2714625" y="3429000"/>
            <a:ext cx="151288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Logics</a:t>
            </a:r>
          </a:p>
        </p:txBody>
      </p:sp>
      <p:sp>
        <p:nvSpPr>
          <p:cNvPr id="6179" name="Rectangle 9"/>
          <p:cNvSpPr>
            <a:spLocks noChangeArrowheads="1"/>
          </p:cNvSpPr>
          <p:nvPr/>
        </p:nvSpPr>
        <p:spPr bwMode="auto">
          <a:xfrm>
            <a:off x="2857500" y="4643438"/>
            <a:ext cx="1512888" cy="35718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STRIPS</a:t>
            </a:r>
          </a:p>
        </p:txBody>
      </p:sp>
      <p:cxnSp>
        <p:nvCxnSpPr>
          <p:cNvPr id="31" name="Straight Connector 30"/>
          <p:cNvCxnSpPr/>
          <p:nvPr/>
        </p:nvCxnSpPr>
        <p:spPr>
          <a:xfrm>
            <a:off x="2643188" y="3000375"/>
            <a:ext cx="6286500" cy="1588"/>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2643188" y="4429125"/>
            <a:ext cx="6286500" cy="1588"/>
          </a:xfrm>
          <a:prstGeom prst="line">
            <a:avLst/>
          </a:prstGeom>
        </p:spPr>
        <p:style>
          <a:lnRef idx="1">
            <a:schemeClr val="dk1"/>
          </a:lnRef>
          <a:fillRef idx="0">
            <a:schemeClr val="dk1"/>
          </a:fillRef>
          <a:effectRef idx="0">
            <a:schemeClr val="dk1"/>
          </a:effectRef>
          <a:fontRef idx="minor">
            <a:schemeClr val="tx1"/>
          </a:fontRef>
        </p:style>
      </p:cxnSp>
      <p:sp>
        <p:nvSpPr>
          <p:cNvPr id="6182" name="Rectangle 9"/>
          <p:cNvSpPr>
            <a:spLocks noChangeArrowheads="1"/>
          </p:cNvSpPr>
          <p:nvPr/>
        </p:nvSpPr>
        <p:spPr bwMode="auto">
          <a:xfrm>
            <a:off x="5715000" y="3071813"/>
            <a:ext cx="2000250" cy="50323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Belief Nets</a:t>
            </a:r>
          </a:p>
        </p:txBody>
      </p:sp>
      <p:sp>
        <p:nvSpPr>
          <p:cNvPr id="6183" name="Rectangle 9"/>
          <p:cNvSpPr>
            <a:spLocks noChangeArrowheads="1"/>
          </p:cNvSpPr>
          <p:nvPr/>
        </p:nvSpPr>
        <p:spPr bwMode="auto">
          <a:xfrm>
            <a:off x="2714625" y="2286000"/>
            <a:ext cx="178593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Vars + </a:t>
            </a:r>
          </a:p>
          <a:p>
            <a:pPr marL="342900" indent="-342900">
              <a:lnSpc>
                <a:spcPct val="75000"/>
              </a:lnSpc>
              <a:spcBef>
                <a:spcPct val="20000"/>
              </a:spcBef>
            </a:pPr>
            <a:r>
              <a:rPr lang="en-US" sz="2400" i="1">
                <a:latin typeface="Arial Unicode MS" pitchFamily="34" charset="-128"/>
              </a:rPr>
              <a:t>Constraints</a:t>
            </a:r>
          </a:p>
        </p:txBody>
      </p:sp>
      <p:sp>
        <p:nvSpPr>
          <p:cNvPr id="6184" name="Rectangle 9"/>
          <p:cNvSpPr>
            <a:spLocks noChangeArrowheads="1"/>
          </p:cNvSpPr>
          <p:nvPr/>
        </p:nvSpPr>
        <p:spPr bwMode="auto">
          <a:xfrm>
            <a:off x="5857875" y="4500563"/>
            <a:ext cx="2357438" cy="35718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Decision Nets</a:t>
            </a:r>
          </a:p>
        </p:txBody>
      </p:sp>
      <p:sp>
        <p:nvSpPr>
          <p:cNvPr id="6185" name="Rectangle 9"/>
          <p:cNvSpPr>
            <a:spLocks noChangeArrowheads="1"/>
          </p:cNvSpPr>
          <p:nvPr/>
        </p:nvSpPr>
        <p:spPr bwMode="auto">
          <a:xfrm>
            <a:off x="5857875" y="5429250"/>
            <a:ext cx="2928938" cy="35718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Markov Processes</a:t>
            </a:r>
          </a:p>
        </p:txBody>
      </p:sp>
      <p:sp>
        <p:nvSpPr>
          <p:cNvPr id="6186" name="Rectangle 24"/>
          <p:cNvSpPr>
            <a:spLocks noChangeArrowheads="1"/>
          </p:cNvSpPr>
          <p:nvPr/>
        </p:nvSpPr>
        <p:spPr bwMode="auto">
          <a:xfrm>
            <a:off x="6429375" y="4857750"/>
            <a:ext cx="2428875"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6187" name="Rectangle 8"/>
          <p:cNvSpPr>
            <a:spLocks noChangeArrowheads="1"/>
          </p:cNvSpPr>
          <p:nvPr/>
        </p:nvSpPr>
        <p:spPr bwMode="auto">
          <a:xfrm>
            <a:off x="0" y="2786063"/>
            <a:ext cx="1000125"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Static</a:t>
            </a:r>
          </a:p>
        </p:txBody>
      </p:sp>
      <p:sp>
        <p:nvSpPr>
          <p:cNvPr id="6188" name="Rectangle 8"/>
          <p:cNvSpPr>
            <a:spLocks noChangeArrowheads="1"/>
          </p:cNvSpPr>
          <p:nvPr/>
        </p:nvSpPr>
        <p:spPr bwMode="auto">
          <a:xfrm>
            <a:off x="0" y="4500563"/>
            <a:ext cx="1785938"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Sequential</a:t>
            </a:r>
          </a:p>
        </p:txBody>
      </p:sp>
      <p:sp>
        <p:nvSpPr>
          <p:cNvPr id="41" name="Left Brace 40"/>
          <p:cNvSpPr/>
          <p:nvPr/>
        </p:nvSpPr>
        <p:spPr>
          <a:xfrm>
            <a:off x="857250" y="2214563"/>
            <a:ext cx="142875" cy="200025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190" name="Rectangle 9"/>
          <p:cNvSpPr>
            <a:spLocks noChangeArrowheads="1"/>
          </p:cNvSpPr>
          <p:nvPr/>
        </p:nvSpPr>
        <p:spPr bwMode="auto">
          <a:xfrm>
            <a:off x="0" y="5715000"/>
            <a:ext cx="2428875" cy="35718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Representation</a:t>
            </a:r>
          </a:p>
        </p:txBody>
      </p:sp>
      <p:sp>
        <p:nvSpPr>
          <p:cNvPr id="6191" name="Rectangle 20"/>
          <p:cNvSpPr>
            <a:spLocks noChangeArrowheads="1"/>
          </p:cNvSpPr>
          <p:nvPr/>
        </p:nvSpPr>
        <p:spPr bwMode="auto">
          <a:xfrm>
            <a:off x="127000" y="6037263"/>
            <a:ext cx="2143125" cy="714375"/>
          </a:xfrm>
          <a:prstGeom prst="rect">
            <a:avLst/>
          </a:prstGeom>
          <a:noFill/>
          <a:ln w="9525">
            <a:solidFill>
              <a:schemeClr val="accent2"/>
            </a:solidFill>
            <a:miter lim="800000"/>
            <a:headEnd/>
            <a:tailEnd/>
          </a:ln>
        </p:spPr>
        <p:txBody>
          <a:bodyPr/>
          <a:lstStyle/>
          <a:p>
            <a:pPr marL="342900" indent="-342900" algn="ctr"/>
            <a:r>
              <a:rPr lang="en-US" sz="2400">
                <a:solidFill>
                  <a:schemeClr val="accent2"/>
                </a:solidFill>
                <a:latin typeface="Arial Unicode MS" pitchFamily="34" charset="-128"/>
              </a:rPr>
              <a:t>Reasoning</a:t>
            </a:r>
          </a:p>
          <a:p>
            <a:pPr marL="342900" indent="-342900" algn="ctr"/>
            <a:r>
              <a:rPr lang="en-US" sz="2400">
                <a:solidFill>
                  <a:schemeClr val="accent2"/>
                </a:solidFill>
                <a:latin typeface="Arial Unicode MS" pitchFamily="34" charset="-128"/>
              </a:rPr>
              <a:t>Technique</a:t>
            </a:r>
          </a:p>
        </p:txBody>
      </p:sp>
      <p:sp>
        <p:nvSpPr>
          <p:cNvPr id="6192" name="Rectangle 16"/>
          <p:cNvSpPr>
            <a:spLocks noChangeArrowheads="1"/>
          </p:cNvSpPr>
          <p:nvPr/>
        </p:nvSpPr>
        <p:spPr bwMode="auto">
          <a:xfrm>
            <a:off x="4857750" y="2571750"/>
            <a:ext cx="785813" cy="35718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18</a:t>
            </a:r>
          </a:p>
        </p:txBody>
      </p:sp>
      <p:sp>
        <p:nvSpPr>
          <p:cNvPr id="6" name="Slide Number Placeholder 5"/>
          <p:cNvSpPr>
            <a:spLocks noGrp="1"/>
          </p:cNvSpPr>
          <p:nvPr>
            <p:ph type="sldNum" sz="quarter" idx="12"/>
          </p:nvPr>
        </p:nvSpPr>
        <p:spPr/>
        <p:txBody>
          <a:bodyPr/>
          <a:lstStyle/>
          <a:p>
            <a:pPr>
              <a:defRPr/>
            </a:pPr>
            <a:r>
              <a:rPr lang="en-US"/>
              <a:t>Slide </a:t>
            </a:r>
            <a:fld id="{915631FB-A801-4A7B-96EA-CBB84D6ABB7C}" type="slidenum">
              <a:rPr lang="en-US"/>
              <a:pPr>
                <a:defRPr/>
              </a:pPr>
              <a:t>9</a:t>
            </a:fld>
            <a:endParaRPr lang="en-US"/>
          </a:p>
        </p:txBody>
      </p:sp>
      <p:sp>
        <p:nvSpPr>
          <p:cNvPr id="7236" name="Rectangle 2"/>
          <p:cNvSpPr>
            <a:spLocks noGrp="1" noChangeArrowheads="1"/>
          </p:cNvSpPr>
          <p:nvPr>
            <p:ph type="title"/>
          </p:nvPr>
        </p:nvSpPr>
        <p:spPr>
          <a:xfrm>
            <a:off x="0" y="152400"/>
            <a:ext cx="9144000" cy="685800"/>
          </a:xfrm>
        </p:spPr>
        <p:txBody>
          <a:bodyPr/>
          <a:lstStyle/>
          <a:p>
            <a:pPr eaLnBrk="1" hangingPunct="1"/>
            <a:r>
              <a:rPr lang="en-US" sz="3200" smtClean="0"/>
              <a:t>Logics in AI: Similar slide to the one for planning</a:t>
            </a:r>
          </a:p>
        </p:txBody>
      </p:sp>
      <p:sp>
        <p:nvSpPr>
          <p:cNvPr id="8" name="TextBox 7"/>
          <p:cNvSpPr txBox="1"/>
          <p:nvPr/>
        </p:nvSpPr>
        <p:spPr>
          <a:xfrm>
            <a:off x="428625" y="2071688"/>
            <a:ext cx="1857375" cy="708025"/>
          </a:xfrm>
          <a:prstGeom prst="rect">
            <a:avLst/>
          </a:prstGeom>
          <a:noFill/>
          <a:ln>
            <a:solidFill>
              <a:schemeClr val="tx1"/>
            </a:solidFill>
          </a:ln>
        </p:spPr>
        <p:txBody>
          <a:bodyPr>
            <a:spAutoFit/>
          </a:bodyPr>
          <a:lstStyle/>
          <a:p>
            <a:pPr algn="ctr">
              <a:defRPr/>
            </a:pPr>
            <a:r>
              <a:rPr lang="en-US" sz="2000" dirty="0">
                <a:latin typeface="+mj-lt"/>
              </a:rPr>
              <a:t>Propositional Logics</a:t>
            </a:r>
          </a:p>
        </p:txBody>
      </p:sp>
      <p:sp>
        <p:nvSpPr>
          <p:cNvPr id="10" name="TextBox 9"/>
          <p:cNvSpPr txBox="1"/>
          <p:nvPr/>
        </p:nvSpPr>
        <p:spPr>
          <a:xfrm>
            <a:off x="2714625" y="2071688"/>
            <a:ext cx="1857375" cy="708025"/>
          </a:xfrm>
          <a:prstGeom prst="rect">
            <a:avLst/>
          </a:prstGeom>
          <a:noFill/>
          <a:ln>
            <a:solidFill>
              <a:schemeClr val="tx1"/>
            </a:solidFill>
          </a:ln>
        </p:spPr>
        <p:txBody>
          <a:bodyPr>
            <a:spAutoFit/>
          </a:bodyPr>
          <a:lstStyle/>
          <a:p>
            <a:pPr algn="ctr">
              <a:defRPr/>
            </a:pPr>
            <a:r>
              <a:rPr lang="en-US" sz="2000" dirty="0">
                <a:latin typeface="+mj-lt"/>
              </a:rPr>
              <a:t>First-Order Logics</a:t>
            </a:r>
          </a:p>
        </p:txBody>
      </p:sp>
      <p:sp>
        <p:nvSpPr>
          <p:cNvPr id="11" name="TextBox 10"/>
          <p:cNvSpPr txBox="1"/>
          <p:nvPr/>
        </p:nvSpPr>
        <p:spPr>
          <a:xfrm>
            <a:off x="214313" y="928688"/>
            <a:ext cx="2857500" cy="708025"/>
          </a:xfrm>
          <a:prstGeom prst="rect">
            <a:avLst/>
          </a:prstGeom>
          <a:noFill/>
          <a:ln>
            <a:solidFill>
              <a:schemeClr val="tx1"/>
            </a:solidFill>
          </a:ln>
        </p:spPr>
        <p:txBody>
          <a:bodyPr>
            <a:spAutoFit/>
          </a:bodyPr>
          <a:lstStyle/>
          <a:p>
            <a:pPr algn="ctr">
              <a:defRPr/>
            </a:pPr>
            <a:r>
              <a:rPr lang="en-US" sz="2000" dirty="0">
                <a:latin typeface="+mj-lt"/>
              </a:rPr>
              <a:t>Propositional Definite Clause  Logics</a:t>
            </a:r>
          </a:p>
        </p:txBody>
      </p:sp>
      <p:sp>
        <p:nvSpPr>
          <p:cNvPr id="12" name="TextBox 11"/>
          <p:cNvSpPr txBox="1"/>
          <p:nvPr/>
        </p:nvSpPr>
        <p:spPr>
          <a:xfrm>
            <a:off x="3786188" y="928688"/>
            <a:ext cx="2857500" cy="708025"/>
          </a:xfrm>
          <a:prstGeom prst="rect">
            <a:avLst/>
          </a:prstGeom>
          <a:noFill/>
          <a:ln>
            <a:solidFill>
              <a:schemeClr val="tx1"/>
            </a:solidFill>
          </a:ln>
        </p:spPr>
        <p:txBody>
          <a:bodyPr>
            <a:spAutoFit/>
          </a:bodyPr>
          <a:lstStyle/>
          <a:p>
            <a:pPr algn="ctr">
              <a:defRPr/>
            </a:pPr>
            <a:r>
              <a:rPr lang="en-US" sz="2000" dirty="0">
                <a:latin typeface="+mj-lt"/>
              </a:rPr>
              <a:t>Semantics and Proof Theory</a:t>
            </a:r>
          </a:p>
        </p:txBody>
      </p:sp>
      <p:sp>
        <p:nvSpPr>
          <p:cNvPr id="13" name="TextBox 12"/>
          <p:cNvSpPr txBox="1"/>
          <p:nvPr/>
        </p:nvSpPr>
        <p:spPr>
          <a:xfrm>
            <a:off x="5214938" y="2000250"/>
            <a:ext cx="3143250" cy="708025"/>
          </a:xfrm>
          <a:prstGeom prst="rect">
            <a:avLst/>
          </a:prstGeom>
          <a:noFill/>
          <a:ln>
            <a:solidFill>
              <a:schemeClr val="tx1"/>
            </a:solidFill>
          </a:ln>
        </p:spPr>
        <p:txBody>
          <a:bodyPr>
            <a:spAutoFit/>
          </a:bodyPr>
          <a:lstStyle/>
          <a:p>
            <a:pPr algn="ctr">
              <a:defRPr/>
            </a:pPr>
            <a:r>
              <a:rPr lang="en-US" sz="2000" dirty="0" err="1">
                <a:latin typeface="+mj-lt"/>
              </a:rPr>
              <a:t>Satisfiability</a:t>
            </a:r>
            <a:r>
              <a:rPr lang="en-US" sz="2000" dirty="0">
                <a:latin typeface="+mj-lt"/>
              </a:rPr>
              <a:t> Testing (SAT)</a:t>
            </a:r>
          </a:p>
        </p:txBody>
      </p:sp>
      <p:sp>
        <p:nvSpPr>
          <p:cNvPr id="14" name="TextBox 13"/>
          <p:cNvSpPr txBox="1"/>
          <p:nvPr/>
        </p:nvSpPr>
        <p:spPr>
          <a:xfrm>
            <a:off x="500063" y="3071813"/>
            <a:ext cx="1857375" cy="708025"/>
          </a:xfrm>
          <a:prstGeom prst="rect">
            <a:avLst/>
          </a:prstGeom>
          <a:noFill/>
          <a:ln>
            <a:solidFill>
              <a:schemeClr val="tx1"/>
            </a:solidFill>
          </a:ln>
        </p:spPr>
        <p:txBody>
          <a:bodyPr>
            <a:spAutoFit/>
          </a:bodyPr>
          <a:lstStyle/>
          <a:p>
            <a:pPr algn="ctr">
              <a:defRPr/>
            </a:pPr>
            <a:r>
              <a:rPr lang="en-US" sz="2000" dirty="0">
                <a:latin typeface="+mj-lt"/>
              </a:rPr>
              <a:t>Description  Logics</a:t>
            </a:r>
          </a:p>
        </p:txBody>
      </p:sp>
      <p:sp>
        <p:nvSpPr>
          <p:cNvPr id="15" name="TextBox 14"/>
          <p:cNvSpPr txBox="1"/>
          <p:nvPr/>
        </p:nvSpPr>
        <p:spPr>
          <a:xfrm>
            <a:off x="2928938" y="4286250"/>
            <a:ext cx="2857500" cy="400050"/>
          </a:xfrm>
          <a:prstGeom prst="rect">
            <a:avLst/>
          </a:prstGeom>
          <a:noFill/>
          <a:ln>
            <a:solidFill>
              <a:schemeClr val="tx1"/>
            </a:solidFill>
          </a:ln>
        </p:spPr>
        <p:txBody>
          <a:bodyPr>
            <a:spAutoFit/>
          </a:bodyPr>
          <a:lstStyle/>
          <a:p>
            <a:pPr algn="ctr">
              <a:defRPr/>
            </a:pPr>
            <a:r>
              <a:rPr lang="en-US" sz="2000" dirty="0">
                <a:latin typeface="+mj-lt"/>
              </a:rPr>
              <a:t>Cognitive Architectures</a:t>
            </a:r>
          </a:p>
        </p:txBody>
      </p:sp>
      <p:sp>
        <p:nvSpPr>
          <p:cNvPr id="16" name="TextBox 15"/>
          <p:cNvSpPr txBox="1"/>
          <p:nvPr/>
        </p:nvSpPr>
        <p:spPr>
          <a:xfrm>
            <a:off x="2857500" y="5143500"/>
            <a:ext cx="2857500" cy="400050"/>
          </a:xfrm>
          <a:prstGeom prst="rect">
            <a:avLst/>
          </a:prstGeom>
          <a:noFill/>
          <a:ln>
            <a:solidFill>
              <a:schemeClr val="tx1"/>
            </a:solidFill>
          </a:ln>
        </p:spPr>
        <p:txBody>
          <a:bodyPr>
            <a:spAutoFit/>
          </a:bodyPr>
          <a:lstStyle/>
          <a:p>
            <a:pPr algn="ctr">
              <a:defRPr/>
            </a:pPr>
            <a:r>
              <a:rPr lang="en-US" sz="2000" dirty="0">
                <a:latin typeface="+mj-lt"/>
              </a:rPr>
              <a:t>Video Games</a:t>
            </a:r>
          </a:p>
        </p:txBody>
      </p:sp>
      <p:sp>
        <p:nvSpPr>
          <p:cNvPr id="17" name="TextBox 16"/>
          <p:cNvSpPr txBox="1"/>
          <p:nvPr/>
        </p:nvSpPr>
        <p:spPr>
          <a:xfrm>
            <a:off x="6286500" y="3071813"/>
            <a:ext cx="2857500" cy="400050"/>
          </a:xfrm>
          <a:prstGeom prst="rect">
            <a:avLst/>
          </a:prstGeom>
          <a:noFill/>
          <a:ln>
            <a:solidFill>
              <a:schemeClr val="tx1"/>
            </a:solidFill>
          </a:ln>
        </p:spPr>
        <p:txBody>
          <a:bodyPr>
            <a:spAutoFit/>
          </a:bodyPr>
          <a:lstStyle/>
          <a:p>
            <a:pPr algn="ctr">
              <a:defRPr/>
            </a:pPr>
            <a:r>
              <a:rPr lang="en-US" sz="2000" dirty="0">
                <a:latin typeface="+mj-lt"/>
              </a:rPr>
              <a:t>Hardware Verification</a:t>
            </a:r>
          </a:p>
        </p:txBody>
      </p:sp>
      <p:sp>
        <p:nvSpPr>
          <p:cNvPr id="18" name="TextBox 17"/>
          <p:cNvSpPr txBox="1"/>
          <p:nvPr/>
        </p:nvSpPr>
        <p:spPr>
          <a:xfrm>
            <a:off x="6000750" y="3786188"/>
            <a:ext cx="2857500" cy="400050"/>
          </a:xfrm>
          <a:prstGeom prst="rect">
            <a:avLst/>
          </a:prstGeom>
          <a:noFill/>
          <a:ln>
            <a:solidFill>
              <a:schemeClr val="tx1"/>
            </a:solidFill>
          </a:ln>
        </p:spPr>
        <p:txBody>
          <a:bodyPr>
            <a:spAutoFit/>
          </a:bodyPr>
          <a:lstStyle/>
          <a:p>
            <a:pPr algn="ctr">
              <a:defRPr/>
            </a:pPr>
            <a:r>
              <a:rPr lang="en-US" sz="2000" dirty="0">
                <a:latin typeface="+mj-lt"/>
              </a:rPr>
              <a:t>Product Configuration</a:t>
            </a:r>
          </a:p>
        </p:txBody>
      </p:sp>
      <p:sp>
        <p:nvSpPr>
          <p:cNvPr id="19" name="TextBox 18"/>
          <p:cNvSpPr txBox="1"/>
          <p:nvPr/>
        </p:nvSpPr>
        <p:spPr>
          <a:xfrm>
            <a:off x="357188" y="4214813"/>
            <a:ext cx="1857375" cy="400050"/>
          </a:xfrm>
          <a:prstGeom prst="rect">
            <a:avLst/>
          </a:prstGeom>
          <a:noFill/>
          <a:ln>
            <a:solidFill>
              <a:schemeClr val="tx1"/>
            </a:solidFill>
          </a:ln>
        </p:spPr>
        <p:txBody>
          <a:bodyPr>
            <a:spAutoFit/>
          </a:bodyPr>
          <a:lstStyle/>
          <a:p>
            <a:pPr algn="ctr">
              <a:defRPr/>
            </a:pPr>
            <a:r>
              <a:rPr lang="en-US" sz="2000" dirty="0" err="1">
                <a:latin typeface="+mj-lt"/>
              </a:rPr>
              <a:t>Ontologies</a:t>
            </a:r>
            <a:endParaRPr lang="en-US" sz="2000" dirty="0">
              <a:latin typeface="+mj-lt"/>
            </a:endParaRPr>
          </a:p>
        </p:txBody>
      </p:sp>
      <p:sp>
        <p:nvSpPr>
          <p:cNvPr id="20" name="TextBox 19"/>
          <p:cNvSpPr txBox="1"/>
          <p:nvPr/>
        </p:nvSpPr>
        <p:spPr>
          <a:xfrm>
            <a:off x="785813" y="5072063"/>
            <a:ext cx="1857375" cy="400050"/>
          </a:xfrm>
          <a:prstGeom prst="rect">
            <a:avLst/>
          </a:prstGeom>
          <a:noFill/>
          <a:ln>
            <a:solidFill>
              <a:schemeClr val="tx1"/>
            </a:solidFill>
          </a:ln>
        </p:spPr>
        <p:txBody>
          <a:bodyPr>
            <a:spAutoFit/>
          </a:bodyPr>
          <a:lstStyle/>
          <a:p>
            <a:pPr algn="ctr">
              <a:defRPr/>
            </a:pPr>
            <a:r>
              <a:rPr lang="en-US" sz="2000" dirty="0">
                <a:latin typeface="+mj-lt"/>
              </a:rPr>
              <a:t>Semantic Web</a:t>
            </a:r>
          </a:p>
        </p:txBody>
      </p:sp>
      <p:sp>
        <p:nvSpPr>
          <p:cNvPr id="21" name="TextBox 20"/>
          <p:cNvSpPr txBox="1"/>
          <p:nvPr/>
        </p:nvSpPr>
        <p:spPr>
          <a:xfrm>
            <a:off x="500063" y="6000750"/>
            <a:ext cx="1857375" cy="708025"/>
          </a:xfrm>
          <a:prstGeom prst="rect">
            <a:avLst/>
          </a:prstGeom>
          <a:noFill/>
          <a:ln>
            <a:solidFill>
              <a:schemeClr val="tx1"/>
            </a:solidFill>
          </a:ln>
        </p:spPr>
        <p:txBody>
          <a:bodyPr>
            <a:spAutoFit/>
          </a:bodyPr>
          <a:lstStyle/>
          <a:p>
            <a:pPr algn="ctr">
              <a:defRPr/>
            </a:pPr>
            <a:r>
              <a:rPr lang="en-US" sz="2000" dirty="0">
                <a:latin typeface="+mj-lt"/>
              </a:rPr>
              <a:t>Information Extraction</a:t>
            </a:r>
          </a:p>
        </p:txBody>
      </p:sp>
      <p:sp>
        <p:nvSpPr>
          <p:cNvPr id="22" name="TextBox 21"/>
          <p:cNvSpPr txBox="1"/>
          <p:nvPr/>
        </p:nvSpPr>
        <p:spPr>
          <a:xfrm>
            <a:off x="2643188" y="5715000"/>
            <a:ext cx="2071687" cy="400050"/>
          </a:xfrm>
          <a:prstGeom prst="rect">
            <a:avLst/>
          </a:prstGeom>
          <a:noFill/>
          <a:ln>
            <a:solidFill>
              <a:schemeClr val="tx1"/>
            </a:solidFill>
          </a:ln>
        </p:spPr>
        <p:txBody>
          <a:bodyPr>
            <a:spAutoFit/>
          </a:bodyPr>
          <a:lstStyle/>
          <a:p>
            <a:pPr algn="ctr">
              <a:defRPr/>
            </a:pPr>
            <a:r>
              <a:rPr lang="en-US" sz="2000" dirty="0">
                <a:latin typeface="+mj-lt"/>
              </a:rPr>
              <a:t>Summarization</a:t>
            </a:r>
          </a:p>
        </p:txBody>
      </p:sp>
      <p:sp>
        <p:nvSpPr>
          <p:cNvPr id="23" name="TextBox 22"/>
          <p:cNvSpPr txBox="1"/>
          <p:nvPr/>
        </p:nvSpPr>
        <p:spPr>
          <a:xfrm>
            <a:off x="3071813" y="3214688"/>
            <a:ext cx="2857500" cy="400050"/>
          </a:xfrm>
          <a:prstGeom prst="rect">
            <a:avLst/>
          </a:prstGeom>
          <a:noFill/>
          <a:ln>
            <a:solidFill>
              <a:schemeClr val="tx1"/>
            </a:solidFill>
          </a:ln>
        </p:spPr>
        <p:txBody>
          <a:bodyPr>
            <a:spAutoFit/>
          </a:bodyPr>
          <a:lstStyle/>
          <a:p>
            <a:pPr algn="ctr">
              <a:defRPr/>
            </a:pPr>
            <a:r>
              <a:rPr lang="en-US" sz="2000" dirty="0">
                <a:latin typeface="+mj-lt"/>
              </a:rPr>
              <a:t>Production Systems</a:t>
            </a:r>
          </a:p>
        </p:txBody>
      </p:sp>
      <p:cxnSp>
        <p:nvCxnSpPr>
          <p:cNvPr id="7252" name="Straight Arrow Connector 24"/>
          <p:cNvCxnSpPr>
            <a:cxnSpLocks noChangeShapeType="1"/>
            <a:stCxn id="11" idx="2"/>
          </p:cNvCxnSpPr>
          <p:nvPr/>
        </p:nvCxnSpPr>
        <p:spPr bwMode="auto">
          <a:xfrm rot="16200000" flipH="1">
            <a:off x="1639888" y="1639888"/>
            <a:ext cx="920750" cy="914400"/>
          </a:xfrm>
          <a:prstGeom prst="straightConnector1">
            <a:avLst/>
          </a:prstGeom>
          <a:noFill/>
          <a:ln w="9525" algn="ctr">
            <a:noFill/>
            <a:round/>
            <a:headEnd/>
            <a:tailEnd type="arrow" w="med" len="med"/>
          </a:ln>
        </p:spPr>
      </p:cxnSp>
      <p:cxnSp>
        <p:nvCxnSpPr>
          <p:cNvPr id="7253" name="Straight Arrow Connector 27"/>
          <p:cNvCxnSpPr>
            <a:cxnSpLocks noChangeShapeType="1"/>
          </p:cNvCxnSpPr>
          <p:nvPr/>
        </p:nvCxnSpPr>
        <p:spPr bwMode="auto">
          <a:xfrm rot="10800000" flipV="1">
            <a:off x="5843588" y="2000250"/>
            <a:ext cx="585787" cy="557213"/>
          </a:xfrm>
          <a:prstGeom prst="straightConnector1">
            <a:avLst/>
          </a:prstGeom>
          <a:noFill/>
          <a:ln w="9525" algn="ctr">
            <a:noFill/>
            <a:round/>
            <a:headEnd/>
            <a:tailEnd type="arrow" w="med" len="med"/>
          </a:ln>
        </p:spPr>
      </p:cxnSp>
      <p:cxnSp>
        <p:nvCxnSpPr>
          <p:cNvPr id="7254" name="Straight Arrow Connector 30"/>
          <p:cNvCxnSpPr>
            <a:cxnSpLocks noChangeShapeType="1"/>
            <a:stCxn id="11" idx="2"/>
            <a:endCxn id="8" idx="0"/>
          </p:cNvCxnSpPr>
          <p:nvPr/>
        </p:nvCxnSpPr>
        <p:spPr bwMode="auto">
          <a:xfrm rot="5400000">
            <a:off x="1282700" y="1711326"/>
            <a:ext cx="434975" cy="285750"/>
          </a:xfrm>
          <a:prstGeom prst="straightConnector1">
            <a:avLst/>
          </a:prstGeom>
          <a:noFill/>
          <a:ln w="9525" algn="ctr">
            <a:solidFill>
              <a:schemeClr val="tx1"/>
            </a:solidFill>
            <a:round/>
            <a:headEnd/>
            <a:tailEnd type="arrow" w="med" len="med"/>
          </a:ln>
        </p:spPr>
      </p:cxnSp>
      <p:cxnSp>
        <p:nvCxnSpPr>
          <p:cNvPr id="7255" name="Straight Arrow Connector 32"/>
          <p:cNvCxnSpPr>
            <a:cxnSpLocks noChangeShapeType="1"/>
            <a:endCxn id="10" idx="1"/>
          </p:cNvCxnSpPr>
          <p:nvPr/>
        </p:nvCxnSpPr>
        <p:spPr bwMode="auto">
          <a:xfrm>
            <a:off x="2357438" y="2357438"/>
            <a:ext cx="357187" cy="68262"/>
          </a:xfrm>
          <a:prstGeom prst="straightConnector1">
            <a:avLst/>
          </a:prstGeom>
          <a:noFill/>
          <a:ln w="9525" algn="ctr">
            <a:solidFill>
              <a:schemeClr val="tx1"/>
            </a:solidFill>
            <a:round/>
            <a:headEnd/>
            <a:tailEnd type="arrow" w="med" len="med"/>
          </a:ln>
        </p:spPr>
      </p:cxnSp>
      <p:cxnSp>
        <p:nvCxnSpPr>
          <p:cNvPr id="7256" name="Straight Arrow Connector 36"/>
          <p:cNvCxnSpPr>
            <a:cxnSpLocks noChangeShapeType="1"/>
            <a:stCxn id="10" idx="2"/>
            <a:endCxn id="23" idx="0"/>
          </p:cNvCxnSpPr>
          <p:nvPr/>
        </p:nvCxnSpPr>
        <p:spPr bwMode="auto">
          <a:xfrm rot="16200000" flipH="1">
            <a:off x="3854450" y="2568576"/>
            <a:ext cx="434975" cy="857250"/>
          </a:xfrm>
          <a:prstGeom prst="straightConnector1">
            <a:avLst/>
          </a:prstGeom>
          <a:noFill/>
          <a:ln w="9525" algn="ctr">
            <a:solidFill>
              <a:schemeClr val="tx1"/>
            </a:solidFill>
            <a:round/>
            <a:headEnd/>
            <a:tailEnd type="arrow" w="med" len="med"/>
          </a:ln>
        </p:spPr>
      </p:cxnSp>
      <p:cxnSp>
        <p:nvCxnSpPr>
          <p:cNvPr id="7257" name="Straight Arrow Connector 39"/>
          <p:cNvCxnSpPr>
            <a:cxnSpLocks noChangeShapeType="1"/>
            <a:endCxn id="14" idx="0"/>
          </p:cNvCxnSpPr>
          <p:nvPr/>
        </p:nvCxnSpPr>
        <p:spPr bwMode="auto">
          <a:xfrm rot="10800000" flipV="1">
            <a:off x="1428750" y="2786063"/>
            <a:ext cx="1857375" cy="285750"/>
          </a:xfrm>
          <a:prstGeom prst="straightConnector1">
            <a:avLst/>
          </a:prstGeom>
          <a:noFill/>
          <a:ln w="9525" algn="ctr">
            <a:solidFill>
              <a:schemeClr val="tx1"/>
            </a:solidFill>
            <a:round/>
            <a:headEnd/>
            <a:tailEnd type="arrow" w="med" len="med"/>
          </a:ln>
        </p:spPr>
      </p:cxnSp>
      <p:cxnSp>
        <p:nvCxnSpPr>
          <p:cNvPr id="7258" name="Straight Arrow Connector 41"/>
          <p:cNvCxnSpPr>
            <a:cxnSpLocks noChangeShapeType="1"/>
            <a:endCxn id="19" idx="0"/>
          </p:cNvCxnSpPr>
          <p:nvPr/>
        </p:nvCxnSpPr>
        <p:spPr bwMode="auto">
          <a:xfrm rot="5400000">
            <a:off x="1107281" y="3964782"/>
            <a:ext cx="428625" cy="71438"/>
          </a:xfrm>
          <a:prstGeom prst="straightConnector1">
            <a:avLst/>
          </a:prstGeom>
          <a:noFill/>
          <a:ln w="9525" algn="ctr">
            <a:solidFill>
              <a:schemeClr val="tx1"/>
            </a:solidFill>
            <a:round/>
            <a:headEnd/>
            <a:tailEnd type="arrow" w="med" len="med"/>
          </a:ln>
        </p:spPr>
      </p:cxnSp>
      <p:cxnSp>
        <p:nvCxnSpPr>
          <p:cNvPr id="7259" name="Straight Arrow Connector 43"/>
          <p:cNvCxnSpPr>
            <a:cxnSpLocks noChangeShapeType="1"/>
          </p:cNvCxnSpPr>
          <p:nvPr/>
        </p:nvCxnSpPr>
        <p:spPr bwMode="auto">
          <a:xfrm rot="5400000">
            <a:off x="1250156" y="4822032"/>
            <a:ext cx="428625" cy="71438"/>
          </a:xfrm>
          <a:prstGeom prst="straightConnector1">
            <a:avLst/>
          </a:prstGeom>
          <a:noFill/>
          <a:ln w="9525" algn="ctr">
            <a:solidFill>
              <a:schemeClr val="tx1"/>
            </a:solidFill>
            <a:round/>
            <a:headEnd/>
            <a:tailEnd type="arrow" w="med" len="med"/>
          </a:ln>
        </p:spPr>
      </p:cxnSp>
      <p:cxnSp>
        <p:nvCxnSpPr>
          <p:cNvPr id="7260" name="Straight Arrow Connector 44"/>
          <p:cNvCxnSpPr>
            <a:cxnSpLocks noChangeShapeType="1"/>
          </p:cNvCxnSpPr>
          <p:nvPr/>
        </p:nvCxnSpPr>
        <p:spPr bwMode="auto">
          <a:xfrm rot="5400000">
            <a:off x="1393031" y="5679282"/>
            <a:ext cx="428625" cy="71438"/>
          </a:xfrm>
          <a:prstGeom prst="straightConnector1">
            <a:avLst/>
          </a:prstGeom>
          <a:noFill/>
          <a:ln w="9525" algn="ctr">
            <a:solidFill>
              <a:schemeClr val="tx1"/>
            </a:solidFill>
            <a:round/>
            <a:headEnd/>
            <a:tailEnd type="arrow" w="med" len="med"/>
          </a:ln>
        </p:spPr>
      </p:cxnSp>
      <p:cxnSp>
        <p:nvCxnSpPr>
          <p:cNvPr id="7261" name="Straight Arrow Connector 45"/>
          <p:cNvCxnSpPr>
            <a:cxnSpLocks noChangeShapeType="1"/>
          </p:cNvCxnSpPr>
          <p:nvPr/>
        </p:nvCxnSpPr>
        <p:spPr bwMode="auto">
          <a:xfrm>
            <a:off x="1857375" y="5500688"/>
            <a:ext cx="1214438" cy="214312"/>
          </a:xfrm>
          <a:prstGeom prst="straightConnector1">
            <a:avLst/>
          </a:prstGeom>
          <a:noFill/>
          <a:ln w="9525" algn="ctr">
            <a:solidFill>
              <a:schemeClr val="tx1"/>
            </a:solidFill>
            <a:round/>
            <a:headEnd/>
            <a:tailEnd type="arrow" w="med" len="med"/>
          </a:ln>
        </p:spPr>
      </p:cxnSp>
      <p:cxnSp>
        <p:nvCxnSpPr>
          <p:cNvPr id="7262" name="Straight Arrow Connector 47"/>
          <p:cNvCxnSpPr>
            <a:cxnSpLocks noChangeShapeType="1"/>
          </p:cNvCxnSpPr>
          <p:nvPr/>
        </p:nvCxnSpPr>
        <p:spPr bwMode="auto">
          <a:xfrm rot="5400000">
            <a:off x="3786188" y="3857625"/>
            <a:ext cx="714375" cy="142875"/>
          </a:xfrm>
          <a:prstGeom prst="straightConnector1">
            <a:avLst/>
          </a:prstGeom>
          <a:noFill/>
          <a:ln w="9525" algn="ctr">
            <a:solidFill>
              <a:schemeClr val="tx1"/>
            </a:solidFill>
            <a:round/>
            <a:headEnd/>
            <a:tailEnd type="arrow" w="med" len="med"/>
          </a:ln>
        </p:spPr>
      </p:cxnSp>
      <p:cxnSp>
        <p:nvCxnSpPr>
          <p:cNvPr id="7263" name="Straight Arrow Connector 49"/>
          <p:cNvCxnSpPr>
            <a:cxnSpLocks noChangeShapeType="1"/>
          </p:cNvCxnSpPr>
          <p:nvPr/>
        </p:nvCxnSpPr>
        <p:spPr bwMode="auto">
          <a:xfrm rot="5400000">
            <a:off x="3964782" y="4822031"/>
            <a:ext cx="500062" cy="142875"/>
          </a:xfrm>
          <a:prstGeom prst="straightConnector1">
            <a:avLst/>
          </a:prstGeom>
          <a:noFill/>
          <a:ln w="9525" algn="ctr">
            <a:solidFill>
              <a:schemeClr val="tx1"/>
            </a:solidFill>
            <a:round/>
            <a:headEnd/>
            <a:tailEnd type="arrow" w="med" len="med"/>
          </a:ln>
        </p:spPr>
      </p:cxnSp>
      <p:sp>
        <p:nvSpPr>
          <p:cNvPr id="52" name="TextBox 51"/>
          <p:cNvSpPr txBox="1"/>
          <p:nvPr/>
        </p:nvSpPr>
        <p:spPr>
          <a:xfrm>
            <a:off x="4929188" y="5786438"/>
            <a:ext cx="2857500" cy="400050"/>
          </a:xfrm>
          <a:prstGeom prst="rect">
            <a:avLst/>
          </a:prstGeom>
          <a:noFill/>
          <a:ln>
            <a:solidFill>
              <a:schemeClr val="tx1"/>
            </a:solidFill>
          </a:ln>
        </p:spPr>
        <p:txBody>
          <a:bodyPr>
            <a:spAutoFit/>
          </a:bodyPr>
          <a:lstStyle/>
          <a:p>
            <a:pPr algn="ctr">
              <a:defRPr/>
            </a:pPr>
            <a:r>
              <a:rPr lang="en-US" sz="2000" dirty="0">
                <a:latin typeface="+mj-lt"/>
              </a:rPr>
              <a:t>Tutoring Systems</a:t>
            </a:r>
          </a:p>
        </p:txBody>
      </p:sp>
      <p:cxnSp>
        <p:nvCxnSpPr>
          <p:cNvPr id="7265" name="Straight Arrow Connector 53"/>
          <p:cNvCxnSpPr>
            <a:cxnSpLocks noChangeShapeType="1"/>
          </p:cNvCxnSpPr>
          <p:nvPr/>
        </p:nvCxnSpPr>
        <p:spPr bwMode="auto">
          <a:xfrm>
            <a:off x="5000625" y="4643438"/>
            <a:ext cx="1643063" cy="1214437"/>
          </a:xfrm>
          <a:prstGeom prst="straightConnector1">
            <a:avLst/>
          </a:prstGeom>
          <a:noFill/>
          <a:ln w="9525" algn="ctr">
            <a:solidFill>
              <a:schemeClr val="tx1"/>
            </a:solidFill>
            <a:round/>
            <a:headEnd/>
            <a:tailEnd type="arrow" w="med" len="med"/>
          </a:ln>
        </p:spPr>
      </p:cxnSp>
      <p:cxnSp>
        <p:nvCxnSpPr>
          <p:cNvPr id="7266" name="Straight Arrow Connector 55"/>
          <p:cNvCxnSpPr>
            <a:cxnSpLocks noChangeShapeType="1"/>
          </p:cNvCxnSpPr>
          <p:nvPr/>
        </p:nvCxnSpPr>
        <p:spPr bwMode="auto">
          <a:xfrm rot="5400000">
            <a:off x="7393781" y="2893219"/>
            <a:ext cx="428625" cy="71438"/>
          </a:xfrm>
          <a:prstGeom prst="straightConnector1">
            <a:avLst/>
          </a:prstGeom>
          <a:noFill/>
          <a:ln w="9525" algn="ctr">
            <a:solidFill>
              <a:schemeClr val="tx1"/>
            </a:solidFill>
            <a:round/>
            <a:headEnd/>
            <a:tailEnd type="arrow" w="med" len="med"/>
          </a:ln>
        </p:spPr>
      </p:cxnSp>
      <p:cxnSp>
        <p:nvCxnSpPr>
          <p:cNvPr id="7267" name="Straight Arrow Connector 56"/>
          <p:cNvCxnSpPr>
            <a:cxnSpLocks noChangeShapeType="1"/>
            <a:endCxn id="13" idx="0"/>
          </p:cNvCxnSpPr>
          <p:nvPr/>
        </p:nvCxnSpPr>
        <p:spPr bwMode="auto">
          <a:xfrm>
            <a:off x="4714875" y="1643063"/>
            <a:ext cx="2071688" cy="357187"/>
          </a:xfrm>
          <a:prstGeom prst="straightConnector1">
            <a:avLst/>
          </a:prstGeom>
          <a:noFill/>
          <a:ln w="9525" algn="ctr">
            <a:solidFill>
              <a:schemeClr val="tx1"/>
            </a:solidFill>
            <a:round/>
            <a:headEnd/>
            <a:tailEnd type="arrow" w="med" len="med"/>
          </a:ln>
        </p:spPr>
      </p:cxnSp>
      <p:cxnSp>
        <p:nvCxnSpPr>
          <p:cNvPr id="7268" name="Straight Arrow Connector 59"/>
          <p:cNvCxnSpPr>
            <a:cxnSpLocks noChangeShapeType="1"/>
          </p:cNvCxnSpPr>
          <p:nvPr/>
        </p:nvCxnSpPr>
        <p:spPr bwMode="auto">
          <a:xfrm rot="5400000">
            <a:off x="5643562" y="3214688"/>
            <a:ext cx="1001713" cy="1588"/>
          </a:xfrm>
          <a:prstGeom prst="straightConnector1">
            <a:avLst/>
          </a:prstGeom>
          <a:noFill/>
          <a:ln w="9525" algn="ctr">
            <a:solidFill>
              <a:schemeClr val="tx1"/>
            </a:solidFill>
            <a:round/>
            <a:headEnd/>
            <a:tailEnd type="arrow" w="med" len="med"/>
          </a:ln>
        </p:spPr>
      </p:cxnSp>
      <p:cxnSp>
        <p:nvCxnSpPr>
          <p:cNvPr id="7269" name="Straight Arrow Connector 61"/>
          <p:cNvCxnSpPr>
            <a:cxnSpLocks noChangeShapeType="1"/>
            <a:endCxn id="12" idx="1"/>
          </p:cNvCxnSpPr>
          <p:nvPr/>
        </p:nvCxnSpPr>
        <p:spPr bwMode="auto">
          <a:xfrm>
            <a:off x="3071813" y="1214438"/>
            <a:ext cx="714375" cy="68262"/>
          </a:xfrm>
          <a:prstGeom prst="straightConnector1">
            <a:avLst/>
          </a:prstGeom>
          <a:noFill/>
          <a:ln w="9525" algn="ctr">
            <a:solidFill>
              <a:schemeClr val="tx1"/>
            </a:solidFill>
            <a:round/>
            <a:headEnd type="triangle" w="med" len="med"/>
            <a:tailEnd type="triangle" w="med" len="med"/>
          </a:ln>
        </p:spPr>
      </p:cxnSp>
      <p:cxnSp>
        <p:nvCxnSpPr>
          <p:cNvPr id="7270" name="Straight Arrow Connector 64"/>
          <p:cNvCxnSpPr>
            <a:cxnSpLocks noChangeShapeType="1"/>
          </p:cNvCxnSpPr>
          <p:nvPr/>
        </p:nvCxnSpPr>
        <p:spPr bwMode="auto">
          <a:xfrm>
            <a:off x="3286125" y="1285875"/>
            <a:ext cx="914400" cy="914400"/>
          </a:xfrm>
          <a:prstGeom prst="straightConnector1">
            <a:avLst/>
          </a:prstGeom>
          <a:noFill/>
          <a:ln w="9525" algn="ctr">
            <a:noFill/>
            <a:round/>
            <a:headEnd type="arrow" w="med" len="med"/>
            <a:tailEnd type="arrow" w="med" len="med"/>
          </a:ln>
        </p:spPr>
      </p:cxnSp>
      <p:cxnSp>
        <p:nvCxnSpPr>
          <p:cNvPr id="7271" name="Straight Arrow Connector 66"/>
          <p:cNvCxnSpPr>
            <a:cxnSpLocks noChangeShapeType="1"/>
          </p:cNvCxnSpPr>
          <p:nvPr/>
        </p:nvCxnSpPr>
        <p:spPr bwMode="auto">
          <a:xfrm>
            <a:off x="3429000" y="1214438"/>
            <a:ext cx="914400" cy="914400"/>
          </a:xfrm>
          <a:prstGeom prst="straightConnector1">
            <a:avLst/>
          </a:prstGeom>
          <a:noFill/>
          <a:ln w="9525" algn="ctr">
            <a:noFill/>
            <a:round/>
            <a:headEnd type="arrow" w="med" len="med"/>
            <a:tailEnd type="arrow" w="med" len="med"/>
          </a:ln>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33062</TotalTime>
  <Words>2030</Words>
  <Application>Microsoft Office PowerPoint</Application>
  <PresentationFormat>On-screen Show (4:3)</PresentationFormat>
  <Paragraphs>381</Paragraphs>
  <Slides>24</Slides>
  <Notes>23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6" baseType="lpstr">
      <vt:lpstr>Times New Roman</vt:lpstr>
      <vt:lpstr>Arial</vt:lpstr>
      <vt:lpstr>Arial Unicode MS</vt:lpstr>
      <vt:lpstr>Wingdings</vt:lpstr>
      <vt:lpstr>Times</vt:lpstr>
      <vt:lpstr>Monotype Sorts</vt:lpstr>
      <vt:lpstr>Zapf Dingbats</vt:lpstr>
      <vt:lpstr>Courier</vt:lpstr>
      <vt:lpstr>Symbol</vt:lpstr>
      <vt:lpstr>Helvetica</vt:lpstr>
      <vt:lpstr>Default Design</vt:lpstr>
      <vt:lpstr>Adobe Acrobat Document</vt:lpstr>
      <vt:lpstr>Slide 1</vt:lpstr>
      <vt:lpstr>Lecture Overview</vt:lpstr>
      <vt:lpstr>Recap Planning</vt:lpstr>
      <vt:lpstr>Solve planning as CSP: pseudo code</vt:lpstr>
      <vt:lpstr>Now, do you know how to implement a planner for….</vt:lpstr>
      <vt:lpstr>No , but you (will) know the key ideas !</vt:lpstr>
      <vt:lpstr>Lecture Overview</vt:lpstr>
      <vt:lpstr>What is coming next ?</vt:lpstr>
      <vt:lpstr>Logics in AI: Similar slide to the one for planning</vt:lpstr>
      <vt:lpstr>What you already know about logic...</vt:lpstr>
      <vt:lpstr>Logic: A general framework for representation &amp; reasoning</vt:lpstr>
      <vt:lpstr>Why Logics?</vt:lpstr>
      <vt:lpstr>Propositional Logic</vt:lpstr>
      <vt:lpstr>Propositional logic: Complete Language</vt:lpstr>
      <vt:lpstr>Propositional Logics in practice</vt:lpstr>
      <vt:lpstr>Using Logics to make inferences…</vt:lpstr>
      <vt:lpstr>Electrical Environment</vt:lpstr>
      <vt:lpstr>Lecture Overview</vt:lpstr>
      <vt:lpstr>Propositional Definite Clauses</vt:lpstr>
      <vt:lpstr>Propositional Definite Clauses: Syntax</vt:lpstr>
      <vt:lpstr>PDC Syntax: Examples</vt:lpstr>
      <vt:lpstr>Learning Goals for today’s class</vt:lpstr>
      <vt:lpstr>Study for midterm (Wed March 10)</vt:lpstr>
      <vt:lpstr>Next class</vt:lpstr>
    </vt:vector>
  </TitlesOfParts>
  <Company>UBC Computer Sciences Department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Carenini</cp:lastModifiedBy>
  <cp:revision>513</cp:revision>
  <dcterms:created xsi:type="dcterms:W3CDTF">2000-08-26T02:46:38Z</dcterms:created>
  <dcterms:modified xsi:type="dcterms:W3CDTF">2010-03-02T17:10:38Z</dcterms:modified>
</cp:coreProperties>
</file>