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11" r:id="rId2"/>
    <p:sldId id="412" r:id="rId3"/>
    <p:sldId id="490" r:id="rId4"/>
    <p:sldId id="489" r:id="rId5"/>
    <p:sldId id="495" r:id="rId6"/>
    <p:sldId id="491" r:id="rId7"/>
    <p:sldId id="469" r:id="rId8"/>
    <p:sldId id="493" r:id="rId9"/>
    <p:sldId id="472" r:id="rId10"/>
    <p:sldId id="503" r:id="rId11"/>
    <p:sldId id="498" r:id="rId12"/>
    <p:sldId id="485" r:id="rId13"/>
    <p:sldId id="475" r:id="rId14"/>
    <p:sldId id="476" r:id="rId15"/>
    <p:sldId id="479" r:id="rId16"/>
    <p:sldId id="477" r:id="rId17"/>
    <p:sldId id="478" r:id="rId18"/>
    <p:sldId id="481" r:id="rId19"/>
    <p:sldId id="480" r:id="rId20"/>
    <p:sldId id="482" r:id="rId21"/>
    <p:sldId id="504" r:id="rId22"/>
    <p:sldId id="502" r:id="rId23"/>
    <p:sldId id="500" r:id="rId24"/>
    <p:sldId id="501" r:id="rId25"/>
    <p:sldId id="499" r:id="rId26"/>
    <p:sldId id="484" r:id="rId27"/>
    <p:sldId id="486" r:id="rId28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ECFF"/>
    <a:srgbClr val="3399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1457" autoAdjust="0"/>
  </p:normalViewPr>
  <p:slideViewPr>
    <p:cSldViewPr>
      <p:cViewPr>
        <p:scale>
          <a:sx n="66" d="100"/>
          <a:sy n="66" d="100"/>
        </p:scale>
        <p:origin x="-6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8B7F7-148D-44BA-AD73-8DEABFA16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2C09F3C-7DA2-4AF9-8DB8-427663C22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0CA38-E198-4F9C-A565-BDB20A3912E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160BDA-9BA6-4433-AD09-EB377AE56ED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F7FE32-0BC9-4FAB-BB2B-AA77D53EB23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We don't have to worry about searching forwards</a:t>
            </a:r>
          </a:p>
          <a:p>
            <a:pPr eaLnBrk="1" hangingPunct="1"/>
            <a:r>
              <a:rPr lang="en-US" smtClean="0"/>
              <a:t>Particularly effective in domains for which we can get a reliable estimate of k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STanford Research Institute Problem Solver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47F16B-8760-48BA-874A-2E70518E59F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We don't have to worry about searching forwards</a:t>
            </a:r>
          </a:p>
          <a:p>
            <a:pPr eaLnBrk="1" hangingPunct="1"/>
            <a:r>
              <a:rPr lang="en-US" smtClean="0"/>
              <a:t>Particularly effective in domains for which we can get a reliable estimate of k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1A367-BA2B-4FDB-BE01-0D796B74ADA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Do you see why CSP planning doesn't have to search forwards?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4D29AC-7C0C-4F37-9573-F0D66B75307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1F9BA-D116-47A6-8279-4CF5CF2A2FC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B83BB7-931C-4686-B9E6-624CBB5E2A2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this includes both causal and frame axioms</a:t>
            </a:r>
          </a:p>
          <a:p>
            <a:pPr lvl="2" eaLnBrk="1" hangingPunct="1"/>
            <a:r>
              <a:rPr lang="en-US" smtClean="0"/>
              <a:t>basically, it goes back to the feature-centric representation the</a:t>
            </a:r>
          </a:p>
          <a:p>
            <a:pPr lvl="2" eaLnBrk="1" hangingPunct="1"/>
            <a:r>
              <a:rPr lang="en-US" smtClean="0"/>
              <a:t>   book discusses before STRIPS</a:t>
            </a:r>
          </a:p>
          <a:p>
            <a:pPr lvl="2" eaLnBrk="1" hangingPunct="1"/>
            <a:r>
              <a:rPr lang="en-US" smtClean="0"/>
              <a:t>of course, solving the problem this way doesn't mean we can't</a:t>
            </a:r>
          </a:p>
          <a:p>
            <a:pPr lvl="2" eaLnBrk="1" hangingPunct="1"/>
            <a:r>
              <a:rPr lang="en-US" smtClean="0"/>
              <a:t>   encode the problem using STRIPS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048E29-6609-4FAD-A4DD-AF4626F88D3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3" eaLnBrk="1" hangingPunct="1"/>
            <a:r>
              <a:rPr lang="en-US" sz="1400" smtClean="0"/>
              <a:t>when the order between several actions doesn't matter, this is a good thing</a:t>
            </a:r>
          </a:p>
          <a:p>
            <a:pPr algn="ctr" eaLnBrk="1" hangingPunct="1"/>
            <a:r>
              <a:rPr lang="en-US" sz="900" smtClean="0"/>
              <a:t>T	F</a:t>
            </a:r>
          </a:p>
          <a:p>
            <a:pPr algn="ctr" eaLnBrk="1" hangingPunct="1"/>
            <a:r>
              <a:rPr lang="en-US" sz="900" smtClean="0"/>
              <a:t>F	T</a:t>
            </a:r>
          </a:p>
          <a:p>
            <a:pPr algn="ctr" eaLnBrk="1" hangingPunct="1"/>
            <a:r>
              <a:rPr lang="en-US" sz="900" smtClean="0"/>
              <a:t>F	F</a:t>
            </a:r>
          </a:p>
          <a:p>
            <a:pPr lvl="3" eaLnBrk="1" hangingPunct="1"/>
            <a:r>
              <a:rPr lang="en-US" sz="1600" smtClean="0"/>
              <a:t>note that without these constraints, there's nothing to stop the planner from deciding to take several actions simultaneously</a:t>
            </a:r>
          </a:p>
          <a:p>
            <a:pPr algn="ctr" eaLnBrk="1" hangingPunct="1"/>
            <a:endParaRPr lang="en-US" sz="9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4FBB8-A953-45AB-8815-D1A65F7D7EC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Charge 100% 80% ….</a:t>
            </a:r>
          </a:p>
          <a:p>
            <a:pPr eaLnBrk="1" hangingPunct="1"/>
            <a:r>
              <a:rPr lang="en-US" smtClean="0"/>
              <a:t>Distance recharger 1 2 3 4 5</a:t>
            </a:r>
          </a:p>
          <a:p>
            <a:pPr eaLnBrk="1" hangingPunct="1"/>
            <a:r>
              <a:rPr lang="en-US" smtClean="0"/>
              <a:t>Charge – 20% distance &gt;= 0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D7F9C-43B2-4453-8D8D-1041DA50D65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But remember that this representation is done for a fixed number of steps (the horizon)</a:t>
            </a: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8327DE-BDB4-4BF2-8762-50E182D92C2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1EDAE-79BD-4DCF-9B35-13241150CD0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But remember that this representation is done for a fixed number of steps (the horizon)</a:t>
            </a: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E98A87-682D-4C51-B7B3-09AF3E23B34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DBCB6-C90A-4110-90C3-CF65DCBE289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9F5A6-A584-4853-A63C-E0F6901E4D7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C91B4-0375-4B6D-985B-EC7A09333D1C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513936-F947-4E80-830B-7CA4DED30D0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139F70-2B7C-48BD-A4E9-B67BB472FBF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B721E-23FA-482F-95BF-9D834785D96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509E7-6F75-4E9C-8B71-88A3E33753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Two simplifications. To let you know about the basic issues involved in developing heuristics</a:t>
            </a:r>
          </a:p>
          <a:p>
            <a:pPr eaLnBrk="1" hangingPunct="1"/>
            <a:r>
              <a:rPr lang="en-US" dirty="0" smtClean="0"/>
              <a:t>For planning while keeping the explanation manageable</a:t>
            </a:r>
          </a:p>
          <a:p>
            <a:pPr eaLnBrk="1" hangingPunct="1"/>
            <a:r>
              <a:rPr lang="en-US" dirty="0" smtClean="0"/>
              <a:t>Goals and preconditions can only be positive literals. </a:t>
            </a:r>
          </a:p>
          <a:p>
            <a:pPr eaLnBrk="1" hangingPunct="1"/>
            <a:r>
              <a:rPr lang="en-US" dirty="0" smtClean="0"/>
              <a:t>(Many problems are written with this convention. For problems that aren’t replace every negative literal in a goal or a </a:t>
            </a:r>
            <a:r>
              <a:rPr lang="en-US" dirty="0" err="1" smtClean="0"/>
              <a:t>precond</a:t>
            </a:r>
            <a:r>
              <a:rPr lang="en-US" dirty="0" smtClean="0"/>
              <a:t>. With a new positive one. From R&amp;N 2010)</a:t>
            </a:r>
          </a:p>
          <a:p>
            <a:pPr eaLnBrk="1" hangingPunct="1"/>
            <a:r>
              <a:rPr lang="en-US" dirty="0" smtClean="0"/>
              <a:t>So a negative effect can only</a:t>
            </a:r>
          </a:p>
          <a:p>
            <a:pPr eaLnBrk="1" hangingPunct="1"/>
            <a:r>
              <a:rPr lang="en-US" dirty="0" smtClean="0"/>
              <a:t>make it harder to achieve a goal (or a precondition to an action that achieves the goal). Therefore,</a:t>
            </a:r>
          </a:p>
          <a:p>
            <a:pPr eaLnBrk="1" hangingPunct="1"/>
            <a:r>
              <a:rPr lang="en-US" dirty="0" smtClean="0"/>
              <a:t>eliminating all negative effects only makes a problem easier.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Identify relaxed version of the problem (remove some restrictions)</a:t>
            </a:r>
          </a:p>
          <a:p>
            <a:pPr eaLnBrk="1" hangingPunct="1"/>
            <a:r>
              <a:rPr lang="en-US" dirty="0" smtClean="0"/>
              <a:t>Solution cost for a </a:t>
            </a:r>
            <a:r>
              <a:rPr lang="en-US" dirty="0" err="1" smtClean="0"/>
              <a:t>subproblem</a:t>
            </a:r>
            <a:endParaRPr lang="en-US" dirty="0" smtClean="0"/>
          </a:p>
          <a:p>
            <a:pPr eaLnBrk="1" hangingPunct="1"/>
            <a:r>
              <a:rPr lang="en-US" dirty="0" smtClean="0"/>
              <a:t>Solution for the problem is the sum of solutions for </a:t>
            </a:r>
            <a:r>
              <a:rPr lang="en-US" dirty="0" err="1" smtClean="0"/>
              <a:t>subproblems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4F583-CFBA-405F-BF65-F34EF083758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Because of a) and b) heuristic is inaccurate</a:t>
            </a:r>
          </a:p>
          <a:p>
            <a:pPr eaLnBrk="1" hangingPunct="1"/>
            <a:r>
              <a:rPr lang="en-US" smtClean="0"/>
              <a:t>Because of c heuristics is inadmissible 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Identify relaxed version of the problem (remove some restrictions)</a:t>
            </a:r>
          </a:p>
          <a:p>
            <a:pPr eaLnBrk="1" hangingPunct="1"/>
            <a:r>
              <a:rPr lang="en-US" smtClean="0"/>
              <a:t>Solution cost for a subproblem</a:t>
            </a:r>
          </a:p>
          <a:p>
            <a:pPr eaLnBrk="1" hangingPunct="1"/>
            <a:r>
              <a:rPr lang="en-US" smtClean="0"/>
              <a:t>“cannot be achieved at all)</a:t>
            </a:r>
          </a:p>
          <a:p>
            <a:pPr eaLnBrk="1" hangingPunct="1"/>
            <a:r>
              <a:rPr lang="en-US" smtClean="0"/>
              <a:t>Inadmissible and (inaccurate for two reasons)</a:t>
            </a:r>
          </a:p>
          <a:p>
            <a:pPr eaLnBrk="1" hangingPunct="1">
              <a:buFontTx/>
              <a:buChar char="-"/>
            </a:pPr>
            <a:r>
              <a:rPr lang="en-US" smtClean="0"/>
              <a:t>Precondition removal</a:t>
            </a:r>
          </a:p>
          <a:p>
            <a:pPr eaLnBrk="1" hangingPunct="1">
              <a:buFontTx/>
              <a:buChar char="-"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69C876-6004-4866-8997-0233E8760FB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Because of a) and b) heuristic is inaccurate</a:t>
            </a:r>
          </a:p>
          <a:p>
            <a:pPr eaLnBrk="1" hangingPunct="1"/>
            <a:r>
              <a:rPr lang="en-US" smtClean="0"/>
              <a:t>Because of c heuristics is inadmissible 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Identify relaxed version of the problem (remove some restrictions)</a:t>
            </a:r>
          </a:p>
          <a:p>
            <a:pPr eaLnBrk="1" hangingPunct="1"/>
            <a:r>
              <a:rPr lang="en-US" smtClean="0"/>
              <a:t>Solution cost for a subproblem</a:t>
            </a:r>
          </a:p>
          <a:p>
            <a:pPr eaLnBrk="1" hangingPunct="1"/>
            <a:r>
              <a:rPr lang="en-US" smtClean="0"/>
              <a:t>“cannot be achieved at all)</a:t>
            </a:r>
          </a:p>
          <a:p>
            <a:pPr eaLnBrk="1" hangingPunct="1"/>
            <a:r>
              <a:rPr lang="en-US" smtClean="0"/>
              <a:t>Inadmissible and (inaccurate for two reasons)</a:t>
            </a:r>
          </a:p>
          <a:p>
            <a:pPr eaLnBrk="1" hangingPunct="1">
              <a:buFontTx/>
              <a:buChar char="-"/>
            </a:pPr>
            <a:r>
              <a:rPr lang="en-US" smtClean="0"/>
              <a:t>Precondition removal</a:t>
            </a:r>
          </a:p>
          <a:p>
            <a:pPr eaLnBrk="1" hangingPunct="1">
              <a:buFontTx/>
              <a:buChar char="-"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5DE0FE-3209-4630-84BC-78555AF0467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Do not need to worry about negative interactions between subplans</a:t>
            </a:r>
          </a:p>
          <a:p>
            <a:pPr eaLnBrk="1" hangingPunct="1"/>
            <a:r>
              <a:rPr lang="en-US" smtClean="0"/>
              <a:t>We need to actually run the planner on the simplified problem</a:t>
            </a:r>
          </a:p>
          <a:p>
            <a:pPr eaLnBrk="1" hangingPunct="1"/>
            <a:r>
              <a:rPr lang="en-US" smtClean="0"/>
              <a:t>(remember the 1,2,3,4,problem for the 8-puzzle)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5BD562-A4A3-4096-A060-21E4BA8C5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2064D1-6782-4415-91D6-366A7CB02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D8AFC4-E109-483C-B97F-967A717B2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9CB465-2573-43DC-8C05-07E0119C1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C9C102-520C-45D1-8EE8-5713D3E48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D7D924-F470-4C91-AE9B-1116034D8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F06F21-43EB-450D-BF0E-3ADC6BAAE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997890-5F9D-4934-94D6-FFA9CD91F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6EC27-ABBD-4304-97C4-87C738B26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D6A991-BBC9-498A-8698-64843534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6B43E4-49F8-4344-80BD-28F4A7CB6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D6B6CF8-8EC1-4497-87EF-800026066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B7E80-9FF9-4F39-AB13-B4FF9DC05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808DC38-D69C-4B60-AB7F-817D2D251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4F06DAA-201F-47F9-98DF-D0C7113BBE4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268413"/>
            <a:ext cx="8763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Planning: Heuristics and CSP Planning </a:t>
            </a:r>
            <a:endParaRPr lang="en-US" sz="4800" b="1" baseline="3000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18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 8)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February, </a:t>
            </a:r>
            <a:r>
              <a:rPr lang="en-US" sz="2400" b="1" dirty="0" smtClean="0">
                <a:latin typeface="Arial Unicode MS" pitchFamily="34" charset="-128"/>
              </a:rPr>
              <a:t>12, 2010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Empty-delete in practice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8BA9073-1CC6-4E98-B118-00EF82C1E8F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149EBA4-B97E-4059-831C-8157F205D16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3">
                    <a:lumMod val="65000"/>
                  </a:schemeClr>
                </a:solidFill>
              </a:rPr>
              <a:t>Recap: Planning Representation and Forward algorithm 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3">
                    <a:lumMod val="65000"/>
                  </a:schemeClr>
                </a:solidFill>
              </a:rPr>
              <a:t>Heuristics for forward planning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4"/>
                </a:solidFill>
              </a:rPr>
              <a:t>CSP Planning</a:t>
            </a:r>
          </a:p>
          <a:p>
            <a:pPr eaLnBrk="1" hangingPunct="1"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09B949-D4D8-4928-A792-A78C5FDE1053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as a CSP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43913" cy="5256212"/>
          </a:xfrm>
        </p:spPr>
        <p:txBody>
          <a:bodyPr/>
          <a:lstStyle/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An alternative approach to planning is to set up a planning problem as a CSP!</a:t>
            </a:r>
          </a:p>
          <a:p>
            <a:pPr marL="533400" indent="-533400" eaLnBrk="1" hangingPunct="1">
              <a:buFontTx/>
              <a:buChar char="•"/>
              <a:defRPr/>
            </a:pPr>
            <a:endParaRPr lang="en-US" dirty="0" smtClean="0"/>
          </a:p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We simply reformulate a STRIPS model as a set of variables and constraints</a:t>
            </a:r>
          </a:p>
          <a:p>
            <a:pPr marL="533400" indent="-533400" eaLnBrk="1" hangingPunct="1">
              <a:buFontTx/>
              <a:buChar char="•"/>
              <a:defRPr/>
            </a:pPr>
            <a:endParaRPr lang="en-US" dirty="0" smtClean="0"/>
          </a:p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Once this is done we can even express additional aspects of our problem (as additional constraints)  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e.g., see </a:t>
            </a:r>
            <a:r>
              <a:rPr lang="en-US" dirty="0" smtClean="0">
                <a:solidFill>
                  <a:schemeClr val="accent6"/>
                </a:solidFill>
              </a:rPr>
              <a:t>Practice Exercise </a:t>
            </a:r>
            <a:r>
              <a:rPr lang="en-US" dirty="0" smtClean="0"/>
              <a:t>UBC commuting “</a:t>
            </a:r>
            <a:r>
              <a:rPr lang="en-US" i="1" dirty="0" err="1" smtClean="0"/>
              <a:t>careAboutEnvironment</a:t>
            </a:r>
            <a:r>
              <a:rPr lang="en-US" dirty="0" smtClean="0"/>
              <a:t>” constraint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CF93DC6-C2F4-49B4-9B29-1F5E5657EF5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as a CSP: Variables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57232"/>
            <a:ext cx="8893175" cy="4659312"/>
          </a:xfrm>
        </p:spPr>
        <p:txBody>
          <a:bodyPr/>
          <a:lstStyle/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We need to “unroll the plan” for a fixed number of steps:  this is called the </a:t>
            </a:r>
            <a:r>
              <a:rPr lang="en-US" dirty="0" smtClean="0">
                <a:solidFill>
                  <a:schemeClr val="accent2"/>
                </a:solidFill>
              </a:rPr>
              <a:t>horizon</a:t>
            </a:r>
          </a:p>
          <a:p>
            <a:pPr marL="533400" indent="-533400" eaLnBrk="1" hangingPunct="1">
              <a:buFontTx/>
              <a:buChar char="•"/>
              <a:defRPr/>
            </a:pPr>
            <a:r>
              <a:rPr lang="en-US" dirty="0" smtClean="0"/>
              <a:t>To do this with a horizon of k:</a:t>
            </a:r>
          </a:p>
          <a:p>
            <a:pPr marL="914400" lvl="1" indent="-457200" eaLnBrk="1" hangingPunct="1">
              <a:defRPr/>
            </a:pPr>
            <a:r>
              <a:rPr lang="en-US" sz="2800" dirty="0" smtClean="0"/>
              <a:t>construct a </a:t>
            </a:r>
            <a:r>
              <a:rPr lang="en-US" sz="2800" dirty="0" smtClean="0">
                <a:solidFill>
                  <a:schemeClr val="accent2"/>
                </a:solidFill>
              </a:rPr>
              <a:t>CSP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variable </a:t>
            </a:r>
            <a:r>
              <a:rPr lang="en-US" sz="2800" dirty="0" smtClean="0">
                <a:solidFill>
                  <a:schemeClr val="accent4"/>
                </a:solidFill>
              </a:rPr>
              <a:t>for each </a:t>
            </a:r>
            <a:r>
              <a:rPr lang="en-US" sz="2800" dirty="0" smtClean="0">
                <a:solidFill>
                  <a:schemeClr val="accent2"/>
                </a:solidFill>
              </a:rPr>
              <a:t>STRIPS variable </a:t>
            </a:r>
            <a:r>
              <a:rPr lang="en-US" sz="2800" dirty="0" smtClean="0"/>
              <a:t>at each time step from 0 to k</a:t>
            </a:r>
          </a:p>
          <a:p>
            <a:pPr marL="914400" lvl="1" indent="-457200" eaLnBrk="1" hangingPunct="1">
              <a:defRPr/>
            </a:pPr>
            <a:r>
              <a:rPr lang="en-US" sz="2800" dirty="0" smtClean="0"/>
              <a:t>construct a </a:t>
            </a:r>
            <a:r>
              <a:rPr lang="en-US" sz="2800" dirty="0" err="1" smtClean="0">
                <a:solidFill>
                  <a:schemeClr val="accent6"/>
                </a:solidFill>
              </a:rPr>
              <a:t>boolean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6"/>
                </a:solidFill>
              </a:rPr>
              <a:t>CSP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variable </a:t>
            </a:r>
            <a:r>
              <a:rPr lang="en-US" sz="2800" dirty="0" smtClean="0">
                <a:solidFill>
                  <a:schemeClr val="accent4"/>
                </a:solidFill>
              </a:rPr>
              <a:t>for each </a:t>
            </a:r>
            <a:r>
              <a:rPr lang="en-US" sz="2800" dirty="0" smtClean="0">
                <a:solidFill>
                  <a:schemeClr val="accent6"/>
                </a:solidFill>
              </a:rPr>
              <a:t>STRIPS action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at each time step from 0 to k - 1.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9847D0E-44FB-4B14-A1D1-932608F0BB6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Robot Example</a:t>
            </a:r>
          </a:p>
        </p:txBody>
      </p:sp>
      <p:sp>
        <p:nvSpPr>
          <p:cNvPr id="11278" name="Rectangle 3"/>
          <p:cNvSpPr>
            <a:spLocks noChangeArrowheads="1"/>
          </p:cNvSpPr>
          <p:nvPr/>
        </p:nvSpPr>
        <p:spPr bwMode="auto">
          <a:xfrm>
            <a:off x="520700" y="5373688"/>
            <a:ext cx="8458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pic>
        <p:nvPicPr>
          <p:cNvPr id="1127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3850" y="1052513"/>
            <a:ext cx="8569325" cy="3976687"/>
          </a:xfrm>
          <a:noFill/>
        </p:spPr>
      </p:pic>
      <p:sp>
        <p:nvSpPr>
          <p:cNvPr id="11280" name="Rectangle 6"/>
          <p:cNvSpPr>
            <a:spLocks noChangeArrowheads="1"/>
          </p:cNvSpPr>
          <p:nvPr/>
        </p:nvSpPr>
        <p:spPr bwMode="auto">
          <a:xfrm>
            <a:off x="857224" y="5143512"/>
            <a:ext cx="50403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i="1" dirty="0">
                <a:latin typeface="Arial Unicode MS" pitchFamily="34" charset="-128"/>
              </a:rPr>
              <a:t>Variables for actions ….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00100" y="5786454"/>
            <a:ext cx="50403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i="1" dirty="0" smtClean="0">
                <a:solidFill>
                  <a:srgbClr val="0033CC"/>
                </a:solidFill>
                <a:latin typeface="Arial Unicode MS" pitchFamily="34" charset="-128"/>
              </a:rPr>
              <a:t>action (non) occurring at that  step</a:t>
            </a:r>
            <a:endParaRPr lang="en-US" sz="2400" i="1" dirty="0">
              <a:solidFill>
                <a:srgbClr val="0033CC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92AF6EE-5ED4-4C43-9B80-ADCBF8BABF2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3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CSP Planning: Initial and Goal Constraints</a:t>
            </a:r>
          </a:p>
        </p:txBody>
      </p:sp>
      <p:sp>
        <p:nvSpPr>
          <p:cNvPr id="12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71563"/>
            <a:ext cx="8858250" cy="2089150"/>
          </a:xfrm>
        </p:spPr>
        <p:txBody>
          <a:bodyPr/>
          <a:lstStyle/>
          <a:p>
            <a:pPr lvl="1" eaLnBrk="1" hangingPunct="1"/>
            <a:r>
              <a:rPr lang="en-US" sz="2800" smtClean="0">
                <a:solidFill>
                  <a:schemeClr val="accent2"/>
                </a:solidFill>
              </a:rPr>
              <a:t>initial state constraints</a:t>
            </a:r>
            <a:r>
              <a:rPr lang="en-US" sz="2800" smtClean="0"/>
              <a:t> constrain the state variables at time 0</a:t>
            </a:r>
          </a:p>
          <a:p>
            <a:pPr lvl="1" eaLnBrk="1" hangingPunct="1"/>
            <a:r>
              <a:rPr lang="en-US" sz="2800" smtClean="0">
                <a:solidFill>
                  <a:schemeClr val="accent2"/>
                </a:solidFill>
              </a:rPr>
              <a:t>goal constraints</a:t>
            </a:r>
            <a:r>
              <a:rPr lang="en-US" sz="2800" smtClean="0"/>
              <a:t> constrain the state variables at time </a:t>
            </a:r>
            <a:r>
              <a:rPr lang="en-US" sz="2800" i="1" smtClean="0"/>
              <a:t>k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endParaRPr lang="en-US" sz="3200" smtClean="0"/>
          </a:p>
        </p:txBody>
      </p:sp>
      <p:pic>
        <p:nvPicPr>
          <p:cNvPr id="1232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75" y="3286125"/>
            <a:ext cx="7080250" cy="3286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322" name="Picture 6"/>
          <p:cNvPicPr>
            <a:picLocks noChangeAspect="1" noChangeArrowheads="1"/>
          </p:cNvPicPr>
          <p:nvPr/>
        </p:nvPicPr>
        <p:blipFill>
          <a:blip r:embed="rId4" cstate="print"/>
          <a:srcRect l="39214" t="10246" r="56456" b="22153"/>
          <a:stretch>
            <a:fillRect/>
          </a:stretch>
        </p:blipFill>
        <p:spPr bwMode="auto">
          <a:xfrm>
            <a:off x="8572500" y="3571875"/>
            <a:ext cx="338138" cy="2444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323" name="Picture 7"/>
          <p:cNvPicPr>
            <a:picLocks noChangeAspect="1" noChangeArrowheads="1"/>
          </p:cNvPicPr>
          <p:nvPr/>
        </p:nvPicPr>
        <p:blipFill>
          <a:blip r:embed="rId4" cstate="print"/>
          <a:srcRect l="39214" t="10246" r="56456" b="22153"/>
          <a:stretch>
            <a:fillRect/>
          </a:stretch>
        </p:blipFill>
        <p:spPr bwMode="auto">
          <a:xfrm>
            <a:off x="714375" y="3786188"/>
            <a:ext cx="285750" cy="2071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B87929E-5581-454B-B567-493F95C5D77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Prec. Constraints </a:t>
            </a:r>
          </a:p>
        </p:txBody>
      </p:sp>
      <p:sp>
        <p:nvSpPr>
          <p:cNvPr id="133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9144000" cy="2160588"/>
          </a:xfrm>
        </p:spPr>
        <p:txBody>
          <a:bodyPr/>
          <a:lstStyle/>
          <a:p>
            <a:pPr marL="0" indent="0" eaLnBrk="1" hangingPunct="1"/>
            <a:r>
              <a:rPr lang="en-US" sz="2400" smtClean="0"/>
              <a:t>As usual, we have to express the </a:t>
            </a:r>
            <a:r>
              <a:rPr lang="en-US" sz="2400" b="1" smtClean="0"/>
              <a:t>preconditions</a:t>
            </a:r>
            <a:r>
              <a:rPr lang="en-US" sz="2400" smtClean="0"/>
              <a:t> and </a:t>
            </a:r>
            <a:r>
              <a:rPr lang="en-US" sz="2400" b="1" smtClean="0"/>
              <a:t>effects</a:t>
            </a:r>
            <a:r>
              <a:rPr lang="en-US" sz="2400" smtClean="0"/>
              <a:t> of actions:</a:t>
            </a:r>
          </a:p>
          <a:p>
            <a:pPr lvl="1" eaLnBrk="1" hangingPunct="1"/>
            <a:r>
              <a:rPr lang="en-US" sz="2800" smtClean="0">
                <a:solidFill>
                  <a:schemeClr val="accent2"/>
                </a:solidFill>
              </a:rPr>
              <a:t>precondition constraints</a:t>
            </a:r>
          </a:p>
          <a:p>
            <a:pPr lvl="2" eaLnBrk="1" hangingPunct="1">
              <a:buFontTx/>
              <a:buChar char="•"/>
            </a:pPr>
            <a:r>
              <a:rPr lang="en-US" sz="2400" smtClean="0"/>
              <a:t>hold between state variables at time </a:t>
            </a:r>
            <a:r>
              <a:rPr lang="en-US" sz="2400" i="1" smtClean="0"/>
              <a:t>t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rgbClr val="00B0F0"/>
                </a:solidFill>
              </a:rPr>
              <a:t>action</a:t>
            </a:r>
            <a:r>
              <a:rPr lang="en-US" sz="2400" smtClean="0"/>
              <a:t> variables at  time </a:t>
            </a:r>
            <a:r>
              <a:rPr lang="en-US" sz="2400" i="1" smtClean="0"/>
              <a:t>t</a:t>
            </a:r>
          </a:p>
          <a:p>
            <a:pPr lvl="2" eaLnBrk="1" hangingPunct="1">
              <a:buFontTx/>
              <a:buChar char="•"/>
            </a:pPr>
            <a:r>
              <a:rPr lang="en-US" sz="2400" smtClean="0"/>
              <a:t>specify when actions may be taken</a:t>
            </a:r>
            <a:endParaRPr lang="en-US" smtClean="0"/>
          </a:p>
          <a:p>
            <a:pPr marL="0" indent="0" eaLnBrk="1" hangingPunct="1"/>
            <a:endParaRPr lang="en-US" smtClean="0"/>
          </a:p>
        </p:txBody>
      </p:sp>
      <p:pic>
        <p:nvPicPr>
          <p:cNvPr id="13330" name="Picture 4"/>
          <p:cNvPicPr>
            <a:picLocks noChangeAspect="1" noChangeArrowheads="1"/>
          </p:cNvPicPr>
          <p:nvPr/>
        </p:nvPicPr>
        <p:blipFill>
          <a:blip r:embed="rId4" cstate="print"/>
          <a:srcRect r="62190" b="38445"/>
          <a:stretch>
            <a:fillRect/>
          </a:stretch>
        </p:blipFill>
        <p:spPr bwMode="auto">
          <a:xfrm>
            <a:off x="323850" y="3429000"/>
            <a:ext cx="3240088" cy="2447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31" name="Rectangle 6"/>
          <p:cNvSpPr>
            <a:spLocks noChangeArrowheads="1"/>
          </p:cNvSpPr>
          <p:nvPr/>
        </p:nvSpPr>
        <p:spPr bwMode="auto">
          <a:xfrm>
            <a:off x="4067175" y="4365625"/>
            <a:ext cx="1511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PUC</a:t>
            </a:r>
            <a:r>
              <a:rPr lang="en-US" i="1" baseline="-25000">
                <a:latin typeface="Arial Unicode MS" pitchFamily="34" charset="-128"/>
              </a:rPr>
              <a:t>0</a:t>
            </a:r>
            <a:endParaRPr lang="en-US" i="1">
              <a:latin typeface="Arial Unicode MS" pitchFamily="34" charset="-128"/>
            </a:endParaRPr>
          </a:p>
        </p:txBody>
      </p:sp>
      <p:graphicFrame>
        <p:nvGraphicFramePr>
          <p:cNvPr id="603176" name="Group 40"/>
          <p:cNvGraphicFramePr>
            <a:graphicFrameLocks noGrp="1"/>
          </p:cNvGraphicFramePr>
          <p:nvPr>
            <p:ph sz="half" idx="2"/>
          </p:nvPr>
        </p:nvGraphicFramePr>
        <p:xfrm>
          <a:off x="5572125" y="3500438"/>
          <a:ext cx="3111500" cy="2830515"/>
        </p:xfrm>
        <a:graphic>
          <a:graphicData uri="http://schemas.openxmlformats.org/drawingml/2006/table">
            <a:tbl>
              <a:tblPr/>
              <a:tblGrid>
                <a:gridCol w="1036638"/>
                <a:gridCol w="1038225"/>
                <a:gridCol w="1036637"/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RLoc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PUC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off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66" name="Rectangle 41"/>
          <p:cNvSpPr>
            <a:spLocks noChangeArrowheads="1"/>
          </p:cNvSpPr>
          <p:nvPr/>
        </p:nvSpPr>
        <p:spPr bwMode="auto">
          <a:xfrm>
            <a:off x="1835150" y="4149725"/>
            <a:ext cx="287338" cy="2889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67" name="Rectangle 40"/>
          <p:cNvSpPr>
            <a:spLocks noChangeArrowheads="1"/>
          </p:cNvSpPr>
          <p:nvPr/>
        </p:nvSpPr>
        <p:spPr bwMode="auto">
          <a:xfrm>
            <a:off x="2428875" y="3500438"/>
            <a:ext cx="1285875" cy="42862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88D887B-F2AB-47CF-BD20-93FB60322E8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Effect Constraints</a:t>
            </a:r>
          </a:p>
        </p:txBody>
      </p:sp>
      <p:sp>
        <p:nvSpPr>
          <p:cNvPr id="14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836613"/>
            <a:ext cx="8443913" cy="2354262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>
                <a:solidFill>
                  <a:schemeClr val="accent2"/>
                </a:solidFill>
              </a:rPr>
              <a:t> effect constraints</a:t>
            </a:r>
          </a:p>
          <a:p>
            <a:pPr lvl="1" eaLnBrk="1" hangingPunct="1"/>
            <a:r>
              <a:rPr lang="en-US" smtClean="0"/>
              <a:t>between state variables at time </a:t>
            </a:r>
            <a:r>
              <a:rPr lang="en-US" i="1" smtClean="0"/>
              <a:t>t</a:t>
            </a:r>
            <a:r>
              <a:rPr lang="en-US" smtClean="0"/>
              <a:t>, </a:t>
            </a:r>
            <a:r>
              <a:rPr lang="en-US" smtClean="0">
                <a:solidFill>
                  <a:srgbClr val="00B0F0"/>
                </a:solidFill>
              </a:rPr>
              <a:t>action</a:t>
            </a:r>
            <a:r>
              <a:rPr lang="en-US" smtClean="0"/>
              <a:t> variables at time t and state variables at time </a:t>
            </a:r>
            <a:r>
              <a:rPr lang="en-US" i="1" smtClean="0"/>
              <a:t>t</a:t>
            </a:r>
            <a:r>
              <a:rPr lang="en-US" smtClean="0"/>
              <a:t> + 1</a:t>
            </a:r>
          </a:p>
          <a:p>
            <a:pPr lvl="1" eaLnBrk="1" hangingPunct="1"/>
            <a:r>
              <a:rPr lang="en-US" smtClean="0"/>
              <a:t>explain how a state variable at time </a:t>
            </a:r>
            <a:r>
              <a:rPr lang="en-US" i="1" smtClean="0"/>
              <a:t>t</a:t>
            </a:r>
            <a:r>
              <a:rPr lang="en-US" smtClean="0"/>
              <a:t> + 1 is affected by the </a:t>
            </a:r>
            <a:r>
              <a:rPr lang="en-US" smtClean="0">
                <a:solidFill>
                  <a:srgbClr val="00B0F0"/>
                </a:solidFill>
              </a:rPr>
              <a:t>action(s) </a:t>
            </a:r>
            <a:r>
              <a:rPr lang="en-US" smtClean="0"/>
              <a:t>taken at time </a:t>
            </a:r>
            <a:r>
              <a:rPr lang="en-US" i="1" smtClean="0"/>
              <a:t>t </a:t>
            </a:r>
            <a:r>
              <a:rPr lang="en-US" smtClean="0"/>
              <a:t>and by its own value at time</a:t>
            </a:r>
            <a:r>
              <a:rPr lang="en-US" i="1" smtClean="0"/>
              <a:t> t</a:t>
            </a:r>
            <a:endParaRPr lang="en-US" smtClean="0"/>
          </a:p>
        </p:txBody>
      </p:sp>
      <p:pic>
        <p:nvPicPr>
          <p:cNvPr id="14356" name="Picture 4"/>
          <p:cNvPicPr>
            <a:picLocks noChangeAspect="1" noChangeArrowheads="1"/>
          </p:cNvPicPr>
          <p:nvPr/>
        </p:nvPicPr>
        <p:blipFill>
          <a:blip r:embed="rId4" cstate="print"/>
          <a:srcRect t="19920" r="45387" b="60159"/>
          <a:stretch>
            <a:fillRect/>
          </a:stretch>
        </p:blipFill>
        <p:spPr bwMode="auto">
          <a:xfrm>
            <a:off x="0" y="3860800"/>
            <a:ext cx="4679950" cy="79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357" name="Rectangle 5"/>
          <p:cNvSpPr>
            <a:spLocks noChangeArrowheads="1"/>
          </p:cNvSpPr>
          <p:nvPr/>
        </p:nvSpPr>
        <p:spPr bwMode="auto">
          <a:xfrm>
            <a:off x="3348038" y="4076700"/>
            <a:ext cx="287337" cy="2889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5257" name="Group 73"/>
          <p:cNvGraphicFramePr>
            <a:graphicFrameLocks noGrp="1"/>
          </p:cNvGraphicFramePr>
          <p:nvPr>
            <p:ph sz="half" idx="2"/>
          </p:nvPr>
        </p:nvGraphicFramePr>
        <p:xfrm>
          <a:off x="4843463" y="3298825"/>
          <a:ext cx="4140200" cy="2377440"/>
        </p:xfrm>
        <a:graphic>
          <a:graphicData uri="http://schemas.openxmlformats.org/drawingml/2006/table">
            <a:tbl>
              <a:tblPr/>
              <a:tblGrid>
                <a:gridCol w="936625"/>
                <a:gridCol w="1133475"/>
                <a:gridCol w="1035050"/>
                <a:gridCol w="103505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RHC</a:t>
                      </a:r>
                      <a:r>
                        <a:rPr kumimoji="0" lang="en-US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DelC</a:t>
                      </a:r>
                      <a:r>
                        <a:rPr kumimoji="0" lang="en-US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PUC</a:t>
                      </a:r>
                      <a:r>
                        <a:rPr kumimoji="0" lang="en-US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395" name="Line 74"/>
          <p:cNvSpPr>
            <a:spLocks noChangeShapeType="1"/>
          </p:cNvSpPr>
          <p:nvPr/>
        </p:nvSpPr>
        <p:spPr bwMode="auto">
          <a:xfrm>
            <a:off x="4843463" y="567531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96" name="Line 75"/>
          <p:cNvSpPr>
            <a:spLocks noChangeShapeType="1"/>
          </p:cNvSpPr>
          <p:nvPr/>
        </p:nvSpPr>
        <p:spPr bwMode="auto">
          <a:xfrm>
            <a:off x="8983663" y="567531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E15C6DC-999B-4C5E-96BD-F4BE0866E47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5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Constraints Contd.</a:t>
            </a:r>
          </a:p>
        </p:txBody>
      </p:sp>
      <p:sp>
        <p:nvSpPr>
          <p:cNvPr id="153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765175"/>
            <a:ext cx="8012112" cy="2857500"/>
          </a:xfrm>
        </p:spPr>
        <p:txBody>
          <a:bodyPr/>
          <a:lstStyle/>
          <a:p>
            <a:pPr marL="0" indent="0" eaLnBrk="1" hangingPunct="1"/>
            <a:r>
              <a:rPr lang="en-US" smtClean="0"/>
              <a:t>Other constraints we may want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are</a:t>
            </a:r>
            <a:r>
              <a:rPr lang="en-US" smtClean="0">
                <a:solidFill>
                  <a:schemeClr val="accent2"/>
                </a:solidFill>
              </a:rPr>
              <a:t> action constraints:</a:t>
            </a:r>
          </a:p>
          <a:p>
            <a:pPr lvl="1" eaLnBrk="1" hangingPunct="1"/>
            <a:r>
              <a:rPr lang="en-US" smtClean="0"/>
              <a:t>specify which actions cannot occur simultaneously</a:t>
            </a:r>
          </a:p>
          <a:p>
            <a:pPr lvl="1" eaLnBrk="1" hangingPunct="1"/>
            <a:r>
              <a:rPr lang="en-US" smtClean="0"/>
              <a:t>these are sometimes called mutual exclusion (mutex) constraints</a:t>
            </a:r>
          </a:p>
          <a:p>
            <a:pPr lvl="2" eaLnBrk="1" hangingPunct="1"/>
            <a:endParaRPr lang="en-US" smtClean="0"/>
          </a:p>
          <a:p>
            <a:pPr marL="0" indent="0" eaLnBrk="1" hangingPunct="1"/>
            <a:endParaRPr lang="en-US" smtClean="0"/>
          </a:p>
        </p:txBody>
      </p:sp>
      <p:graphicFrame>
        <p:nvGraphicFramePr>
          <p:cNvPr id="613422" name="Group 46"/>
          <p:cNvGraphicFramePr>
            <a:graphicFrameLocks noGrp="1"/>
          </p:cNvGraphicFramePr>
          <p:nvPr>
            <p:ph sz="half" idx="2"/>
          </p:nvPr>
        </p:nvGraphicFramePr>
        <p:xfrm>
          <a:off x="5292725" y="3500438"/>
          <a:ext cx="1746250" cy="1463040"/>
        </p:xfrm>
        <a:graphic>
          <a:graphicData uri="http://schemas.openxmlformats.org/drawingml/2006/table">
            <a:tbl>
              <a:tblPr/>
              <a:tblGrid>
                <a:gridCol w="788988"/>
                <a:gridCol w="957262"/>
              </a:tblGrid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DelM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DelC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390" name="Rectangle 44"/>
          <p:cNvSpPr>
            <a:spLocks noChangeArrowheads="1"/>
          </p:cNvSpPr>
          <p:nvPr/>
        </p:nvSpPr>
        <p:spPr bwMode="auto">
          <a:xfrm>
            <a:off x="684213" y="3213100"/>
            <a:ext cx="468153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E.g., in the Robot domain</a:t>
            </a:r>
          </a:p>
          <a:p>
            <a:pPr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DelM</a:t>
            </a:r>
            <a:r>
              <a:rPr lang="en-US" sz="2400">
                <a:latin typeface="Arial Unicode MS" pitchFamily="34" charset="-128"/>
              </a:rPr>
              <a:t> and </a:t>
            </a:r>
            <a:r>
              <a:rPr lang="en-US" sz="2400" i="1">
                <a:latin typeface="Arial Unicode MS" pitchFamily="34" charset="-128"/>
              </a:rPr>
              <a:t>DelC</a:t>
            </a:r>
            <a:r>
              <a:rPr lang="en-US" sz="2400">
                <a:latin typeface="Arial Unicode MS" pitchFamily="34" charset="-128"/>
              </a:rPr>
              <a:t> can occur in any sequence (or simultaneously)</a:t>
            </a:r>
          </a:p>
          <a:p>
            <a:pPr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But we could change that…</a:t>
            </a:r>
          </a:p>
          <a:p>
            <a:pPr marL="1143000" lvl="2" indent="-228600">
              <a:spcBef>
                <a:spcPct val="20000"/>
              </a:spcBef>
              <a:buFont typeface="Wingdings" pitchFamily="2" charset="2"/>
              <a:buChar char="ü"/>
            </a:pPr>
            <a:endParaRPr lang="en-US" sz="18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pic>
        <p:nvPicPr>
          <p:cNvPr id="15391" name="Picture 48"/>
          <p:cNvPicPr>
            <a:picLocks noChangeAspect="1" noChangeArrowheads="1"/>
          </p:cNvPicPr>
          <p:nvPr/>
        </p:nvPicPr>
        <p:blipFill>
          <a:blip r:embed="rId4" cstate="print"/>
          <a:srcRect l="21680" t="-2576" r="62645"/>
          <a:stretch>
            <a:fillRect/>
          </a:stretch>
        </p:blipFill>
        <p:spPr bwMode="auto">
          <a:xfrm>
            <a:off x="7524750" y="2205038"/>
            <a:ext cx="1328738" cy="403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CA0AA88-D055-479A-8766-685AC036AA7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6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 Planning: Constraints Contd.</a:t>
            </a:r>
          </a:p>
        </p:txBody>
      </p:sp>
      <p:sp>
        <p:nvSpPr>
          <p:cNvPr id="16402" name="Rectangle 4"/>
          <p:cNvSpPr>
            <a:spLocks noChangeArrowheads="1"/>
          </p:cNvSpPr>
          <p:nvPr/>
        </p:nvSpPr>
        <p:spPr bwMode="auto">
          <a:xfrm>
            <a:off x="250825" y="1052513"/>
            <a:ext cx="853281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Other constraints we may want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>
                <a:latin typeface="Arial Unicode MS" pitchFamily="34" charset="-128"/>
              </a:rPr>
              <a:t>are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 state constraints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hold between variables at the same time step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they can capture physical constraints of the system (robot cannot hold coffee and mail)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they can encode maintenance goals</a:t>
            </a: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graphicFrame>
        <p:nvGraphicFramePr>
          <p:cNvPr id="609304" name="Group 24"/>
          <p:cNvGraphicFramePr>
            <a:graphicFrameLocks noGrp="1"/>
          </p:cNvGraphicFramePr>
          <p:nvPr>
            <p:ph idx="1"/>
          </p:nvPr>
        </p:nvGraphicFramePr>
        <p:xfrm>
          <a:off x="323850" y="3573463"/>
          <a:ext cx="1727200" cy="1493520"/>
        </p:xfrm>
        <a:graphic>
          <a:graphicData uri="http://schemas.openxmlformats.org/drawingml/2006/table">
            <a:tbl>
              <a:tblPr/>
              <a:tblGrid>
                <a:gridCol w="781050"/>
                <a:gridCol w="9461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RHM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6420" name="Picture 23"/>
          <p:cNvPicPr>
            <a:picLocks noChangeAspect="1" noChangeArrowheads="1"/>
          </p:cNvPicPr>
          <p:nvPr/>
        </p:nvPicPr>
        <p:blipFill>
          <a:blip r:embed="rId4" cstate="print"/>
          <a:srcRect l="37354" t="58" r="34937"/>
          <a:stretch>
            <a:fillRect/>
          </a:stretch>
        </p:blipFill>
        <p:spPr bwMode="auto">
          <a:xfrm>
            <a:off x="2268538" y="3357563"/>
            <a:ext cx="2090737" cy="350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85BC6A9-DD02-456F-A748-4AED01EAD03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200" b="1" smtClean="0"/>
              <a:t>Recap: Planning Representation and Forward algorithm </a:t>
            </a:r>
            <a:endParaRPr lang="en-US" sz="32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200" smtClean="0">
                <a:solidFill>
                  <a:schemeClr val="bg2"/>
                </a:solidFill>
              </a:rPr>
              <a:t>Heuristics</a:t>
            </a:r>
          </a:p>
          <a:p>
            <a:pPr eaLnBrk="1" hangingPunct="1">
              <a:buFontTx/>
              <a:buChar char="•"/>
            </a:pPr>
            <a:r>
              <a:rPr lang="en-US" sz="3200" smtClean="0">
                <a:solidFill>
                  <a:schemeClr val="bg2"/>
                </a:solidFill>
              </a:rPr>
              <a:t>CSP Planning</a:t>
            </a:r>
          </a:p>
          <a:p>
            <a:pPr eaLnBrk="1" hangingPunct="1"/>
            <a:endParaRPr lang="en-US" sz="32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E9822A6-5472-4877-8CC0-E458F5249A3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74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8358188" cy="685800"/>
          </a:xfrm>
        </p:spPr>
        <p:txBody>
          <a:bodyPr/>
          <a:lstStyle/>
          <a:p>
            <a:pPr eaLnBrk="1" hangingPunct="1"/>
            <a:r>
              <a:rPr lang="en-US" smtClean="0"/>
              <a:t>CSP Planning: Solving the problem</a:t>
            </a:r>
          </a:p>
        </p:txBody>
      </p:sp>
      <p:sp>
        <p:nvSpPr>
          <p:cNvPr id="17438" name="Rectangle 3"/>
          <p:cNvSpPr>
            <a:spLocks noChangeArrowheads="1"/>
          </p:cNvSpPr>
          <p:nvPr/>
        </p:nvSpPr>
        <p:spPr bwMode="auto">
          <a:xfrm>
            <a:off x="250825" y="1071563"/>
            <a:ext cx="88931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Map STRIPS Representation for horizon: </a:t>
            </a:r>
          </a:p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Run </a:t>
            </a:r>
            <a:r>
              <a:rPr lang="en-US" b="1">
                <a:latin typeface="Arial Unicode MS" pitchFamily="34" charset="-128"/>
              </a:rPr>
              <a:t>arc consistency</a:t>
            </a:r>
            <a:r>
              <a:rPr lang="en-US">
                <a:latin typeface="Arial Unicode MS" pitchFamily="34" charset="-128"/>
              </a:rPr>
              <a:t>, </a:t>
            </a:r>
            <a:r>
              <a:rPr lang="en-US" b="1">
                <a:latin typeface="Arial Unicode MS" pitchFamily="34" charset="-128"/>
              </a:rPr>
              <a:t>search</a:t>
            </a:r>
            <a:r>
              <a:rPr lang="en-US">
                <a:latin typeface="Arial Unicode MS" pitchFamily="34" charset="-128"/>
              </a:rPr>
              <a:t>, </a:t>
            </a:r>
            <a:r>
              <a:rPr lang="en-US" b="1">
                <a:latin typeface="Arial Unicode MS" pitchFamily="34" charset="-128"/>
              </a:rPr>
              <a:t>stochastic local search</a:t>
            </a:r>
            <a:r>
              <a:rPr lang="en-US">
                <a:latin typeface="Arial Unicode MS" pitchFamily="34" charset="-128"/>
              </a:rPr>
              <a:t>!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sp>
        <p:nvSpPr>
          <p:cNvPr id="17439" name="Rectangle 23"/>
          <p:cNvSpPr>
            <a:spLocks noChangeArrowheads="1"/>
          </p:cNvSpPr>
          <p:nvPr/>
        </p:nvSpPr>
        <p:spPr bwMode="auto">
          <a:xfrm>
            <a:off x="250825" y="1484313"/>
            <a:ext cx="85328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sp>
        <p:nvSpPr>
          <p:cNvPr id="17440" name="Rectangle 24"/>
          <p:cNvSpPr>
            <a:spLocks noChangeArrowheads="1"/>
          </p:cNvSpPr>
          <p:nvPr/>
        </p:nvSpPr>
        <p:spPr bwMode="auto">
          <a:xfrm>
            <a:off x="357188" y="3071813"/>
            <a:ext cx="8532812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In order to find a plan, we expand our constraint network one layer at the time, until a solution is found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pic>
        <p:nvPicPr>
          <p:cNvPr id="17441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38" y="4000500"/>
            <a:ext cx="5283200" cy="200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442" name="Rectangle 3"/>
          <p:cNvSpPr>
            <a:spLocks noChangeArrowheads="1"/>
          </p:cNvSpPr>
          <p:nvPr/>
        </p:nvSpPr>
        <p:spPr bwMode="auto">
          <a:xfrm>
            <a:off x="250825" y="2357438"/>
            <a:ext cx="8893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Plan: </a:t>
            </a:r>
            <a:r>
              <a:rPr lang="en-US">
                <a:latin typeface="Arial Unicode MS" pitchFamily="34" charset="-128"/>
              </a:rPr>
              <a:t>all actions with assignment T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Titl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534400" cy="685800"/>
          </a:xfrm>
        </p:spPr>
        <p:txBody>
          <a:bodyPr/>
          <a:lstStyle/>
          <a:p>
            <a:r>
              <a:rPr lang="en-US" smtClean="0"/>
              <a:t>Solve planning as CSP: pseudo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8D017E5-D613-4835-86B4-ADE8664E8F2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81DF119-26FE-439C-9B02-D304D58E76F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8358188" cy="685800"/>
          </a:xfrm>
        </p:spPr>
        <p:txBody>
          <a:bodyPr/>
          <a:lstStyle/>
          <a:p>
            <a:pPr eaLnBrk="1" hangingPunct="1"/>
            <a:r>
              <a:rPr lang="en-US" smtClean="0"/>
              <a:t>State of the art planner</a:t>
            </a:r>
          </a:p>
        </p:txBody>
      </p:sp>
      <p:sp>
        <p:nvSpPr>
          <p:cNvPr id="19462" name="Rectangle 23"/>
          <p:cNvSpPr>
            <a:spLocks noChangeArrowheads="1"/>
          </p:cNvSpPr>
          <p:nvPr/>
        </p:nvSpPr>
        <p:spPr bwMode="auto">
          <a:xfrm>
            <a:off x="250825" y="1484313"/>
            <a:ext cx="85328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 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  <p:sp>
        <p:nvSpPr>
          <p:cNvPr id="19463" name="Rectangle 25"/>
          <p:cNvSpPr>
            <a:spLocks noChangeArrowheads="1"/>
          </p:cNvSpPr>
          <p:nvPr/>
        </p:nvSpPr>
        <p:spPr bwMode="auto">
          <a:xfrm>
            <a:off x="357188" y="1428750"/>
            <a:ext cx="853281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A similar process is implemented (more efficiently) in the </a:t>
            </a:r>
            <a:r>
              <a:rPr lang="en-US" b="1">
                <a:solidFill>
                  <a:schemeClr val="accent2"/>
                </a:solidFill>
                <a:latin typeface="Arial Unicode MS" pitchFamily="34" charset="-128"/>
              </a:rPr>
              <a:t>Graphplan</a:t>
            </a:r>
            <a:r>
              <a:rPr lang="en-US">
                <a:latin typeface="Arial Unicode MS" pitchFamily="34" charset="-128"/>
              </a:rPr>
              <a:t> planner</a:t>
            </a:r>
            <a:endParaRPr lang="en-US" sz="3200">
              <a:latin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en-US" sz="36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STRIPS to CSP applet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2F8B614-3006-4A3C-994F-FCFB8478841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2525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1071563"/>
            <a:ext cx="88931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dirty="0" smtClean="0">
                <a:latin typeface="Arial Unicode MS" pitchFamily="34" charset="-128"/>
              </a:rPr>
              <a:t>Allows </a:t>
            </a:r>
            <a:r>
              <a:rPr lang="en-US" sz="3200" dirty="0">
                <a:latin typeface="Arial Unicode MS" pitchFamily="34" charset="-128"/>
              </a:rPr>
              <a:t>you: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latin typeface="Arial Unicode MS" pitchFamily="34" charset="-128"/>
              </a:rPr>
              <a:t> to specify a planning problem in STRIPS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latin typeface="Arial Unicode MS" pitchFamily="34" charset="-128"/>
              </a:rPr>
              <a:t> to map it into a CSP for a given horizon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latin typeface="Arial Unicode MS" pitchFamily="34" charset="-128"/>
              </a:rPr>
              <a:t> the CSP translation is automatically loaded into the CSP applet where it can be solved</a:t>
            </a:r>
          </a:p>
          <a:p>
            <a:pPr>
              <a:spcBef>
                <a:spcPct val="20000"/>
              </a:spcBef>
              <a:defRPr/>
            </a:pPr>
            <a:endParaRPr lang="en-US" sz="3200" i="1" dirty="0">
              <a:solidFill>
                <a:schemeClr val="accent6"/>
              </a:solidFill>
              <a:latin typeface="Arial Unicode MS" pitchFamily="34" charset="-128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i="1" dirty="0">
                <a:solidFill>
                  <a:schemeClr val="accent6"/>
                </a:solidFill>
                <a:latin typeface="Arial Unicode MS" pitchFamily="34" charset="-128"/>
              </a:rPr>
              <a:t>Practice exercise using STRIPS to CSP will be </a:t>
            </a:r>
            <a:r>
              <a:rPr lang="en-US" sz="3200" i="1" dirty="0" smtClean="0">
                <a:solidFill>
                  <a:schemeClr val="accent6"/>
                </a:solidFill>
                <a:latin typeface="Arial Unicode MS" pitchFamily="34" charset="-128"/>
              </a:rPr>
              <a:t>posted next week (maybe a couple </a:t>
            </a:r>
            <a:r>
              <a:rPr lang="en-US" sz="3200" i="1" dirty="0" smtClean="0">
                <a:solidFill>
                  <a:schemeClr val="accent6"/>
                </a:solidFill>
                <a:latin typeface="Arial Unicode MS" pitchFamily="34" charset="-128"/>
                <a:sym typeface="Wingdings" pitchFamily="2" charset="2"/>
              </a:rPr>
              <a:t>)</a:t>
            </a:r>
            <a:endParaRPr lang="en-US" sz="3200" i="1" dirty="0">
              <a:solidFill>
                <a:schemeClr val="accent6"/>
              </a:solidFill>
              <a:latin typeface="Arial Unicode MS" pitchFamily="34" charset="-128"/>
            </a:endParaRPr>
          </a:p>
          <a:p>
            <a:pPr>
              <a:spcBef>
                <a:spcPct val="20000"/>
              </a:spcBef>
              <a:defRPr/>
            </a:pPr>
            <a:endParaRPr lang="en-US" sz="36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80D13E0-5C36-4495-BDDD-401DCD164512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04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You can: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sz="3200" dirty="0" smtClean="0"/>
              <a:t>Construct and justify a </a:t>
            </a:r>
            <a:r>
              <a:rPr lang="en-US" sz="3200" b="1" dirty="0" smtClean="0"/>
              <a:t>heuristic function </a:t>
            </a:r>
            <a:r>
              <a:rPr lang="en-US" sz="3200" dirty="0" smtClean="0"/>
              <a:t>for forward planning. </a:t>
            </a:r>
          </a:p>
          <a:p>
            <a:pPr eaLnBrk="1" hangingPunct="1">
              <a:buFontTx/>
              <a:buChar char="•"/>
            </a:pPr>
            <a:r>
              <a:rPr lang="en-US" sz="3200" dirty="0" smtClean="0"/>
              <a:t>Translate a planning problem represented in STRIPS into a corresponding CSP problem (and vice versa)</a:t>
            </a:r>
          </a:p>
          <a:p>
            <a:pPr eaLnBrk="1" hangingPunct="1">
              <a:buFontTx/>
              <a:buChar char="•"/>
            </a:pPr>
            <a:r>
              <a:rPr lang="en-US" sz="3200" dirty="0" smtClean="0"/>
              <a:t>Solve a planning problem with CPS by expanding the horizon </a:t>
            </a:r>
            <a:r>
              <a:rPr lang="en-US" sz="2400" dirty="0" smtClean="0"/>
              <a:t>(new 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7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rgbClr val="CCECFF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EA26E7-997B-403A-B1FA-DA3C24865F64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15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What is coming next ?</a:t>
            </a:r>
          </a:p>
        </p:txBody>
      </p:sp>
      <p:sp>
        <p:nvSpPr>
          <p:cNvPr id="21522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215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21524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21525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Inference</a:t>
            </a:r>
          </a:p>
        </p:txBody>
      </p:sp>
      <p:sp>
        <p:nvSpPr>
          <p:cNvPr id="21526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21527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21528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21529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1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1532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21533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1534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1535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21536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1537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21538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21539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42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21543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21544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21545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21546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1547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21548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50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21551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21552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836A7C-6CBE-44F7-94CC-BE467947DA10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24863" cy="41036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Mostly only propositional</a:t>
            </a:r>
            <a:r>
              <a:rPr lang="en-US" smtClean="0"/>
              <a:t>…. This is the starting point for more complex ones ….</a:t>
            </a:r>
          </a:p>
          <a:p>
            <a:pPr eaLnBrk="1" hangingPunct="1">
              <a:buFontTx/>
              <a:buChar char="•"/>
            </a:pPr>
            <a:r>
              <a:rPr lang="en-US" b="1" smtClean="0"/>
              <a:t>Natural</a:t>
            </a:r>
            <a:r>
              <a:rPr lang="en-US" smtClean="0"/>
              <a:t> to express </a:t>
            </a:r>
            <a:r>
              <a:rPr lang="en-US" b="1" smtClean="0"/>
              <a:t>knowledge</a:t>
            </a:r>
            <a:r>
              <a:rPr lang="en-US" smtClean="0"/>
              <a:t> about the world</a:t>
            </a:r>
          </a:p>
          <a:p>
            <a:pPr lvl="1" eaLnBrk="1" hangingPunct="1"/>
            <a:r>
              <a:rPr lang="en-US" smtClean="0"/>
              <a:t>What is true (boolean variables)</a:t>
            </a:r>
          </a:p>
          <a:p>
            <a:pPr lvl="1" eaLnBrk="1" hangingPunct="1"/>
            <a:r>
              <a:rPr lang="en-US" smtClean="0"/>
              <a:t>How it works (logical formulas)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Well understood formal properties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Boolean nature can be exploited for efficiency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952B18-CD7D-4387-A2E4-A714948AAA4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Coming up course elements</a:t>
            </a:r>
          </a:p>
        </p:txBody>
      </p:sp>
      <p:sp>
        <p:nvSpPr>
          <p:cNvPr id="225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5"/>
            <a:ext cx="9144000" cy="4929222"/>
          </a:xfrm>
        </p:spPr>
        <p:txBody>
          <a:bodyPr/>
          <a:lstStyle/>
          <a:p>
            <a:pPr eaLnBrk="1" hangingPunct="1"/>
            <a:r>
              <a:rPr lang="en-US" b="1" dirty="0" smtClean="0"/>
              <a:t>Assign-1 returned……</a:t>
            </a:r>
          </a:p>
          <a:p>
            <a:pPr eaLnBrk="1" hangingPunct="1"/>
            <a:r>
              <a:rPr lang="en-US" b="1" dirty="0" smtClean="0"/>
              <a:t>Office hours during break: </a:t>
            </a:r>
            <a:r>
              <a:rPr lang="en-US" sz="2400" b="1" dirty="0" smtClean="0"/>
              <a:t>Giuseppe (Wed17 …..        )</a:t>
            </a:r>
            <a:endParaRPr lang="en-US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z="2400" b="1" dirty="0" err="1" smtClean="0"/>
              <a:t>Sunjeet</a:t>
            </a:r>
            <a:r>
              <a:rPr lang="en-US" sz="2400" b="1" dirty="0" smtClean="0"/>
              <a:t>; </a:t>
            </a:r>
            <a:r>
              <a:rPr lang="en-US" sz="2400" dirty="0" smtClean="0"/>
              <a:t>will be available on vista chat during his hours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b="1" dirty="0" err="1" smtClean="0"/>
              <a:t>Hammad</a:t>
            </a:r>
            <a:r>
              <a:rPr lang="en-US" sz="2400" b="1" dirty="0" smtClean="0"/>
              <a:t>: </a:t>
            </a:r>
            <a:r>
              <a:rPr lang="en-US" sz="2400" dirty="0" smtClean="0"/>
              <a:t>not available, but will be monitoring b-board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b="1" dirty="0" smtClean="0"/>
              <a:t>Scott : </a:t>
            </a:r>
            <a:r>
              <a:rPr lang="en-US" sz="2400" dirty="0" smtClean="0"/>
              <a:t>regular time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b="1" dirty="0" smtClean="0"/>
              <a:t>Ken: </a:t>
            </a:r>
            <a:r>
              <a:rPr lang="en-US" sz="2400" dirty="0" smtClean="0"/>
              <a:t>next week regular hour, following week </a:t>
            </a:r>
            <a:r>
              <a:rPr lang="en-US" sz="2000" dirty="0" err="1" smtClean="0"/>
              <a:t>WedFeb</a:t>
            </a:r>
            <a:r>
              <a:rPr lang="en-US" sz="2000" dirty="0" smtClean="0"/>
              <a:t>. 24 3-4pm.  </a:t>
            </a:r>
            <a:endParaRPr lang="en-US" b="1" dirty="0" smtClean="0"/>
          </a:p>
          <a:p>
            <a:pPr eaLnBrk="1" hangingPunct="1"/>
            <a:r>
              <a:rPr lang="en-US" sz="2400" b="1" i="1" dirty="0" smtClean="0">
                <a:solidFill>
                  <a:schemeClr val="accent2"/>
                </a:solidFill>
              </a:rPr>
              <a:t>Please send email if you plan to attend a particular office hour</a:t>
            </a:r>
          </a:p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Wed, March 3:</a:t>
            </a:r>
            <a:r>
              <a:rPr lang="en-US" dirty="0" smtClean="0"/>
              <a:t> </a:t>
            </a:r>
            <a:r>
              <a:rPr lang="en-US" b="1" dirty="0" smtClean="0"/>
              <a:t>Assign-2 due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Two programming exercises. Start </a:t>
            </a:r>
            <a:r>
              <a:rPr lang="en-US" b="1" dirty="0" err="1" smtClean="0"/>
              <a:t>asap</a:t>
            </a:r>
            <a:r>
              <a:rPr lang="en-US" b="1" dirty="0" smtClean="0"/>
              <a:t>. Work in pairs. If stuck, …..</a:t>
            </a:r>
          </a:p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Wed, March 10 </a:t>
            </a:r>
            <a:r>
              <a:rPr lang="en-US" b="1" dirty="0" smtClean="0"/>
              <a:t>Midterm exam (1 hour, regular room)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2BCD45A-B411-4C7D-A044-D400705DC93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38"/>
            <a:ext cx="8929687" cy="6215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State: </a:t>
            </a:r>
            <a:r>
              <a:rPr lang="en-US" sz="1800" dirty="0" smtClean="0"/>
              <a:t>assignments of values to a subset of the variables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18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Goal test: </a:t>
            </a:r>
            <a:r>
              <a:rPr lang="en-US" sz="18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Solution: </a:t>
            </a:r>
            <a:r>
              <a:rPr lang="en-US" sz="18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18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Successor function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Goal test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Heuristic function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dirty="0" smtClean="0"/>
              <a:t>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Successor function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Goal test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Heuristic function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36"/>
          <p:cNvSpPr>
            <a:spLocks noChangeArrowheads="1"/>
          </p:cNvSpPr>
          <p:nvPr/>
        </p:nvSpPr>
        <p:spPr bwMode="auto">
          <a:xfrm>
            <a:off x="2786063" y="4429125"/>
            <a:ext cx="3000375" cy="1785938"/>
          </a:xfrm>
          <a:prstGeom prst="rect">
            <a:avLst/>
          </a:prstGeom>
          <a:solidFill>
            <a:srgbClr val="CCFFFF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D2F5598-4CF2-4F27-85A9-A6B0065BA4C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8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Modules we'll cover in this course: R&amp;Rsys</a:t>
            </a:r>
          </a:p>
        </p:txBody>
      </p:sp>
      <p:sp>
        <p:nvSpPr>
          <p:cNvPr id="3090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30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3092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3093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Query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3094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3095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3096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3097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00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3101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02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03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3104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3105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3106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3107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10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3111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3112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3113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3114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3115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3116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18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3119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3120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4B77994-1D4D-41B4-ADC4-FC38C2C89D0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Recap: Planning Representation and Forward algorithm </a:t>
            </a:r>
            <a:endParaRPr lang="en-US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Heuristics for forward planning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CSP Planning</a:t>
            </a:r>
          </a:p>
          <a:p>
            <a:pPr eaLnBrk="1" hangingPunct="1"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921400-0A45-4D68-9537-A111E09D0FC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Heuristics for Forward Planning</a:t>
            </a:r>
          </a:p>
        </p:txBody>
      </p:sp>
      <p:sp>
        <p:nvSpPr>
          <p:cNvPr id="41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765175"/>
            <a:ext cx="8839200" cy="1511300"/>
          </a:xfrm>
        </p:spPr>
        <p:txBody>
          <a:bodyPr/>
          <a:lstStyle/>
          <a:p>
            <a:pPr marL="0" indent="0" eaLnBrk="1" hangingPunct="1"/>
            <a:r>
              <a:rPr lang="en-US" b="1" smtClean="0"/>
              <a:t>Heuristic function:</a:t>
            </a:r>
            <a:r>
              <a:rPr lang="en-US" smtClean="0"/>
              <a:t> estimate of the distance form a state to the goal</a:t>
            </a:r>
          </a:p>
          <a:p>
            <a:pPr marL="0" indent="0" eaLnBrk="1" hangingPunct="1"/>
            <a:r>
              <a:rPr lang="en-US" smtClean="0"/>
              <a:t>In planning this is the……………….</a:t>
            </a:r>
          </a:p>
        </p:txBody>
      </p:sp>
      <p:sp>
        <p:nvSpPr>
          <p:cNvPr id="582663" name="Rectangle 7"/>
          <p:cNvSpPr>
            <a:spLocks noChangeArrowheads="1"/>
          </p:cNvSpPr>
          <p:nvPr/>
        </p:nvSpPr>
        <p:spPr bwMode="auto">
          <a:xfrm>
            <a:off x="304800" y="2857500"/>
            <a:ext cx="88392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Two simplifications</a:t>
            </a:r>
            <a:r>
              <a:rPr lang="en-US" dirty="0">
                <a:latin typeface="Arial Unicode MS" pitchFamily="34" charset="-128"/>
              </a:rPr>
              <a:t> in the representation: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All features are binary: T / F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Goals and preconditions can only be assignments to T</a:t>
            </a:r>
          </a:p>
          <a:p>
            <a:pPr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And a Def.</a:t>
            </a:r>
            <a:r>
              <a:rPr lang="en-US" dirty="0">
                <a:latin typeface="Arial Unicode MS" pitchFamily="34" charset="-128"/>
              </a:rPr>
              <a:t> a </a:t>
            </a:r>
            <a:r>
              <a:rPr lang="en-US" dirty="0" err="1">
                <a:solidFill>
                  <a:schemeClr val="accent2"/>
                </a:solidFill>
                <a:latin typeface="Arial Unicode MS" pitchFamily="34" charset="-128"/>
              </a:rPr>
              <a:t>subgoal</a:t>
            </a:r>
            <a:r>
              <a:rPr lang="en-US" dirty="0">
                <a:latin typeface="Arial Unicode MS" pitchFamily="34" charset="-128"/>
              </a:rPr>
              <a:t> is a particular assignment in the goal  e.g., if the goal is &lt;A=T, B=T, C=T&gt; then….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6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03CB05-B145-4443-B2D5-6CAB72BAB1D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Heuristics for Forward Planning: </a:t>
            </a:r>
            <a:br>
              <a:rPr lang="en-US" smtClean="0"/>
            </a:br>
            <a:r>
              <a:rPr lang="en-US" smtClean="0"/>
              <a:t>Any ideas?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2DDDC14-77B3-4BAF-B3A6-90A2EA99C7F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Heuristics for Forward Planning (cont’) </a:t>
            </a:r>
            <a:br>
              <a:rPr lang="en-US" smtClean="0"/>
            </a:br>
            <a:endParaRPr lang="en-US" smtClean="0"/>
          </a:p>
        </p:txBody>
      </p:sp>
      <p:sp>
        <p:nvSpPr>
          <p:cNvPr id="6171" name="Rectangle 6"/>
          <p:cNvSpPr>
            <a:spLocks noChangeArrowheads="1"/>
          </p:cNvSpPr>
          <p:nvPr/>
        </p:nvSpPr>
        <p:spPr bwMode="auto">
          <a:xfrm>
            <a:off x="357188" y="3214688"/>
            <a:ext cx="857250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What kind of simplifications of the actions would justify our proposal for h?</a:t>
            </a:r>
          </a:p>
          <a:p>
            <a:pPr marL="838200" lvl="1" indent="-3810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lphaLcParenR"/>
            </a:pPr>
            <a:r>
              <a:rPr lang="en-US" sz="2400">
                <a:latin typeface="Arial Unicode MS" pitchFamily="34" charset="-128"/>
              </a:rPr>
              <a:t>We have removed all …………….</a:t>
            </a:r>
          </a:p>
          <a:p>
            <a:pPr marL="838200" lvl="1" indent="-3810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lphaLcParenR"/>
            </a:pPr>
            <a:r>
              <a:rPr lang="en-US" sz="2400">
                <a:latin typeface="Arial Unicode MS" pitchFamily="34" charset="-128"/>
              </a:rPr>
              <a:t>We have removed all …………….</a:t>
            </a:r>
          </a:p>
          <a:p>
            <a:pPr marL="838200" lvl="1" indent="-3810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lphaLcParenR"/>
            </a:pPr>
            <a:r>
              <a:rPr lang="en-US" sz="2400">
                <a:latin typeface="Arial Unicode MS" pitchFamily="34" charset="-128"/>
              </a:rPr>
              <a:t>We assume no action can achieve…………………..</a:t>
            </a:r>
          </a:p>
          <a:p>
            <a:pPr marL="457200" indent="-4572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D56D9C7-C783-42B0-9594-212F061B3C4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Heuristics for Forward Planning: </a:t>
            </a:r>
            <a:br>
              <a:rPr lang="en-US" smtClean="0"/>
            </a:br>
            <a:r>
              <a:rPr lang="en-US" smtClean="0"/>
              <a:t>empty-delete-list</a:t>
            </a:r>
          </a:p>
        </p:txBody>
      </p:sp>
      <p:sp>
        <p:nvSpPr>
          <p:cNvPr id="72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839200" cy="1130300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b="1" smtClean="0"/>
              <a:t> We only relax the problem according to (…….)</a:t>
            </a:r>
          </a:p>
          <a:p>
            <a:pPr marL="0" indent="0" eaLnBrk="1" hangingPunct="1"/>
            <a:r>
              <a:rPr lang="en-US" smtClean="0"/>
              <a:t>i.e., we remove all the effects that make a variable F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7207" name="Rectangle 4"/>
          <p:cNvSpPr>
            <a:spLocks noChangeArrowheads="1"/>
          </p:cNvSpPr>
          <p:nvPr/>
        </p:nvSpPr>
        <p:spPr bwMode="auto">
          <a:xfrm>
            <a:off x="2051050" y="2492375"/>
            <a:ext cx="523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Action </a:t>
            </a:r>
            <a:r>
              <a:rPr lang="en-US" b="1" i="1" dirty="0">
                <a:latin typeface="Arial Unicode MS" pitchFamily="34" charset="-128"/>
              </a:rPr>
              <a:t>a</a:t>
            </a:r>
            <a:r>
              <a:rPr lang="en-US" b="1" dirty="0">
                <a:latin typeface="Arial Unicode MS" pitchFamily="34" charset="-128"/>
              </a:rPr>
              <a:t> effects (B=</a:t>
            </a:r>
            <a:r>
              <a:rPr lang="en-US" i="1" dirty="0">
                <a:latin typeface="Arial Unicode MS" pitchFamily="34" charset="-128"/>
              </a:rPr>
              <a:t>F</a:t>
            </a:r>
            <a:r>
              <a:rPr lang="en-US" b="1" dirty="0">
                <a:latin typeface="Arial Unicode MS" pitchFamily="34" charset="-128"/>
              </a:rPr>
              <a:t>, C=</a:t>
            </a:r>
            <a:r>
              <a:rPr lang="en-US" i="1" dirty="0">
                <a:latin typeface="Arial Unicode MS" pitchFamily="34" charset="-128"/>
              </a:rPr>
              <a:t>T</a:t>
            </a:r>
            <a:r>
              <a:rPr lang="en-US" b="1" dirty="0">
                <a:latin typeface="Arial Unicode MS" pitchFamily="34" charset="-128"/>
              </a:rPr>
              <a:t>)</a:t>
            </a:r>
            <a:endParaRPr lang="en-US" dirty="0">
              <a:latin typeface="Arial Unicode MS" pitchFamily="34" charset="-128"/>
            </a:endParaRPr>
          </a:p>
        </p:txBody>
      </p:sp>
      <p:sp>
        <p:nvSpPr>
          <p:cNvPr id="7208" name="Rectangle 6"/>
          <p:cNvSpPr>
            <a:spLocks noChangeArrowheads="1"/>
          </p:cNvSpPr>
          <p:nvPr/>
        </p:nvSpPr>
        <p:spPr bwMode="auto">
          <a:xfrm>
            <a:off x="304800" y="3213100"/>
            <a:ext cx="86598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b="1">
                <a:latin typeface="Arial Unicode MS" pitchFamily="34" charset="-128"/>
              </a:rPr>
              <a:t> But then how do we compute the heuristic?</a:t>
            </a:r>
          </a:p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………………………………………….</a:t>
            </a:r>
          </a:p>
          <a:p>
            <a:pPr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This is often fast enough to be worthwhile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7209" name="Rectangle 7"/>
          <p:cNvSpPr>
            <a:spLocks noChangeArrowheads="1"/>
          </p:cNvSpPr>
          <p:nvPr/>
        </p:nvSpPr>
        <p:spPr bwMode="auto">
          <a:xfrm>
            <a:off x="323850" y="5084763"/>
            <a:ext cx="842486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b="1" dirty="0">
                <a:latin typeface="Arial Unicode MS" pitchFamily="34" charset="-128"/>
              </a:rPr>
              <a:t> empty-delete-list heuristics </a:t>
            </a:r>
            <a:r>
              <a:rPr lang="en-US" dirty="0">
                <a:latin typeface="Arial Unicode MS" pitchFamily="34" charset="-128"/>
              </a:rPr>
              <a:t>with </a:t>
            </a:r>
            <a:r>
              <a:rPr lang="en-US" b="1" dirty="0">
                <a:latin typeface="Arial Unicode MS" pitchFamily="34" charset="-128"/>
              </a:rPr>
              <a:t>forward planning </a:t>
            </a:r>
            <a:r>
              <a:rPr lang="en-US" dirty="0">
                <a:latin typeface="Arial Unicode MS" pitchFamily="34" charset="-128"/>
              </a:rPr>
              <a:t>is currently considered a very successful strategy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33344</TotalTime>
  <Words>1816</Words>
  <Application>Microsoft Office PowerPoint</Application>
  <PresentationFormat>On-screen Show (4:3)</PresentationFormat>
  <Paragraphs>387</Paragraphs>
  <Slides>27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Slide 1</vt:lpstr>
      <vt:lpstr>Lecture Overview</vt:lpstr>
      <vt:lpstr>Standard Search vs. Specific R&amp;R systems</vt:lpstr>
      <vt:lpstr>Modules we'll cover in this course: R&amp;Rsys</vt:lpstr>
      <vt:lpstr>Lecture Overview</vt:lpstr>
      <vt:lpstr>Heuristics for Forward Planning</vt:lpstr>
      <vt:lpstr>Heuristics for Forward Planning:  Any ideas?</vt:lpstr>
      <vt:lpstr>Heuristics for Forward Planning (cont’)  </vt:lpstr>
      <vt:lpstr>Heuristics for Forward Planning:  empty-delete-list</vt:lpstr>
      <vt:lpstr>Empty-delete in practice</vt:lpstr>
      <vt:lpstr>Lecture Overview</vt:lpstr>
      <vt:lpstr>Planning as a CSP</vt:lpstr>
      <vt:lpstr>Planning as a CSP: Variables</vt:lpstr>
      <vt:lpstr>CSP Planning: Robot Example</vt:lpstr>
      <vt:lpstr>CSP Planning: Initial and Goal Constraints</vt:lpstr>
      <vt:lpstr>CSP Planning: Prec. Constraints </vt:lpstr>
      <vt:lpstr>CSP Planning: Effect Constraints</vt:lpstr>
      <vt:lpstr>CSP Planning: Constraints Contd.</vt:lpstr>
      <vt:lpstr>CSP Planning: Constraints Contd.</vt:lpstr>
      <vt:lpstr>CSP Planning: Solving the problem</vt:lpstr>
      <vt:lpstr>Solve planning as CSP: pseudo code</vt:lpstr>
      <vt:lpstr>State of the art planner</vt:lpstr>
      <vt:lpstr>STRIPS to CSP applet</vt:lpstr>
      <vt:lpstr>Learning Goals for today’s class</vt:lpstr>
      <vt:lpstr>What is coming next ?</vt:lpstr>
      <vt:lpstr>Logics</vt:lpstr>
      <vt:lpstr>Coming up course elements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485</cp:revision>
  <dcterms:created xsi:type="dcterms:W3CDTF">2000-08-26T02:46:38Z</dcterms:created>
  <dcterms:modified xsi:type="dcterms:W3CDTF">2010-02-16T01:37:55Z</dcterms:modified>
</cp:coreProperties>
</file>