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411" r:id="rId2"/>
    <p:sldId id="487" r:id="rId3"/>
    <p:sldId id="412" r:id="rId4"/>
    <p:sldId id="467" r:id="rId5"/>
    <p:sldId id="468" r:id="rId6"/>
    <p:sldId id="469" r:id="rId7"/>
    <p:sldId id="471" r:id="rId8"/>
    <p:sldId id="470" r:id="rId9"/>
    <p:sldId id="453" r:id="rId10"/>
    <p:sldId id="472" r:id="rId11"/>
    <p:sldId id="481" r:id="rId12"/>
    <p:sldId id="444" r:id="rId13"/>
    <p:sldId id="446" r:id="rId14"/>
    <p:sldId id="447" r:id="rId15"/>
    <p:sldId id="482" r:id="rId16"/>
    <p:sldId id="445" r:id="rId17"/>
    <p:sldId id="436" r:id="rId18"/>
    <p:sldId id="488" r:id="rId19"/>
    <p:sldId id="435" r:id="rId20"/>
    <p:sldId id="483" r:id="rId21"/>
    <p:sldId id="438" r:id="rId22"/>
    <p:sldId id="449" r:id="rId23"/>
    <p:sldId id="484" r:id="rId24"/>
    <p:sldId id="480" r:id="rId25"/>
    <p:sldId id="464" r:id="rId26"/>
    <p:sldId id="485" r:id="rId27"/>
    <p:sldId id="486" r:id="rId28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ECFF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81457" autoAdjust="0"/>
  </p:normalViewPr>
  <p:slideViewPr>
    <p:cSldViewPr>
      <p:cViewPr>
        <p:scale>
          <a:sx n="66" d="100"/>
          <a:sy n="66" d="100"/>
        </p:scale>
        <p:origin x="-642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746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C913341-1756-4F44-B941-B92E639B4F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01180BC8-0154-4BCF-A59C-9819E6FF6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838939-F87B-4FF7-8743-C4804E25A8F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Lecture 17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A6870E-B15C-480F-948A-6BF79F4CEF3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ABBD44-D8D5-468D-8635-05A1177D504D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D324EF-8D3D-4AC2-9AE7-DC6720ABC1F1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448E0-2352-4357-8BC2-568A831F4FC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44AB30-6C80-427E-88BB-B3A40526EFC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104670-5118-4F8E-AC66-7D5E55B4F8BE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smtClean="0"/>
              <a:t>a logical test about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8EBD75-3BC8-4D12-A4D6-21D96C392D86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8EBD75-3BC8-4D12-A4D6-21D96C392D8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E64B55-71A6-498C-BFFC-CE943238E1A9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1000" smtClean="0"/>
              <a:t>If the feature V has value v after the action a has been</a:t>
            </a:r>
          </a:p>
          <a:p>
            <a:pPr eaLnBrk="1" hangingPunct="1">
              <a:lnSpc>
                <a:spcPct val="90000"/>
              </a:lnSpc>
            </a:pPr>
            <a:r>
              <a:rPr lang="en-US" sz="1000" smtClean="0"/>
              <a:t>    performed, what can we conclude about a and/or the state of the world?</a:t>
            </a:r>
          </a:p>
          <a:p>
            <a:pPr lvl="1" eaLnBrk="1" hangingPunct="1"/>
            <a:r>
              <a:rPr lang="en-US" sz="1000" smtClean="0"/>
              <a:t>either </a:t>
            </a:r>
            <a:r>
              <a:rPr lang="en-US" sz="1000" i="1" smtClean="0"/>
              <a:t>V</a:t>
            </a:r>
            <a:r>
              <a:rPr lang="en-US" sz="1000" smtClean="0"/>
              <a:t> = </a:t>
            </a:r>
            <a:r>
              <a:rPr lang="en-US" sz="1000" i="1" smtClean="0"/>
              <a:t>v </a:t>
            </a:r>
            <a:r>
              <a:rPr lang="en-US" sz="1000" smtClean="0"/>
              <a:t> was true in the state of the world immediately preceding execution of action a, or the action sets </a:t>
            </a:r>
            <a:r>
              <a:rPr lang="en-US" sz="1000" i="1" smtClean="0"/>
              <a:t>V</a:t>
            </a:r>
            <a:r>
              <a:rPr lang="en-US" sz="1000" smtClean="0"/>
              <a:t> = </a:t>
            </a:r>
            <a:r>
              <a:rPr lang="en-US" sz="1000" i="1" smtClean="0"/>
              <a:t>v</a:t>
            </a:r>
            <a:r>
              <a:rPr lang="en-US" sz="1000" smtClean="0"/>
              <a:t>, or both.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77D8AD-A445-4A58-93EB-AFE6F2224428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CE0522-EAA0-4C85-997E-8A764B0BC69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B6D4FA-94EA-4157-93B0-8CA5E6B5C12F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2BCAEE-3706-4F80-B0DB-E9F12D2AA35C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4FF238-BEA9-44D6-A7CD-26421DB532BB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1CCF08-C8A4-429B-96E1-EF5AAB74297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EC21FB-CACE-4D8A-97D9-A9DBDD792FB1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02121C-1E40-4CB0-9B5C-04DEC67FB393}" type="slidenum">
              <a:rPr lang="en-US" smtClean="0">
                <a:solidFill>
                  <a:srgbClr val="000000"/>
                </a:solidFill>
              </a:rPr>
              <a:pPr/>
              <a:t>26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934A4B-5F19-43C8-92A8-299A463F4CB5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996F6A-6F4D-40E5-BE5C-04AAFD2AB3B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CF5389-5B1C-4DFB-81D9-572CCEC682C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9B5C1D-3138-4BCC-BE8C-FFBF90E6C46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r>
              <a:rPr lang="en-US" smtClean="0"/>
              <a:t>R&amp;R Sys  Representation and reasoning Systems</a:t>
            </a:r>
          </a:p>
          <a:p>
            <a:pPr marL="228600" indent="-228600" eaLnBrk="1" hangingPunct="1"/>
            <a:r>
              <a:rPr lang="en-US" smtClean="0"/>
              <a:t>Each cell is a R&amp;R system</a:t>
            </a:r>
          </a:p>
          <a:p>
            <a:pPr marL="228600" indent="-228600" eaLnBrk="1" hangingPunct="1"/>
            <a:r>
              <a:rPr lang="en-US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1A5589-C761-4872-A4E4-CFE1B1A7599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</a:rPr>
              <a:t>Allows useful </a:t>
            </a:r>
            <a:r>
              <a:rPr lang="en-US" smtClean="0">
                <a:solidFill>
                  <a:schemeClr val="accent2"/>
                </a:solidFill>
                <a:latin typeface="Arial Unicode MS" pitchFamily="34" charset="-128"/>
              </a:rPr>
              <a:t>general-purpose</a:t>
            </a:r>
            <a:r>
              <a:rPr lang="en-US" smtClean="0">
                <a:latin typeface="Arial Unicode MS" pitchFamily="34" charset="-128"/>
              </a:rPr>
              <a:t> algorithms with more power than standard search algorithms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7CBBB6-EA12-47C6-934D-CB1C1D1DDAF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C41EDF-930C-4B11-A5D2-9B8E7A21904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F38C7D-EB08-496F-9517-6259517D41C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00DA33-F1EE-45CC-B574-400620D77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1F233D-8C41-461D-B51A-5D29EB42E7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63DC491-48BD-4FDC-831B-504D38F01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28CA95-D996-498E-9D83-9E0EA939DE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0FC676-E19B-400D-A35E-3C38861C33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814FAD-1AB1-49DF-A422-1E9B6FF3B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FECE584-7044-4F7C-AA9B-6B29299A8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42D785-A65A-4873-9D08-DD1DE6F51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3DFE2BF-BCE7-469A-A5FD-A109BCBBA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97B2022-D8D1-4EBA-A714-4BDC05155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930DC8E-35C4-4757-8BFD-5EE58B7115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55BAC272-BE2D-45CE-82E7-819A4CBDB1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ents.ubc.ca/facultystaff/buildings.cfm?code=DMP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C2D4D69-CB65-470F-BAEA-C5C2E95263BA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179388" y="1412875"/>
            <a:ext cx="87630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Planning: Representation and Forward Search </a:t>
            </a:r>
            <a:endParaRPr lang="en-US" sz="4800" b="1" baseline="30000" dirty="0">
              <a:solidFill>
                <a:schemeClr val="accent2"/>
              </a:solidFill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17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8.1 (Skip 8.1.1-2)- 8.2)</a:t>
            </a: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>
                <a:latin typeface="Arial Unicode MS" pitchFamily="34" charset="-128"/>
              </a:rPr>
              <a:t>February, </a:t>
            </a:r>
            <a:r>
              <a:rPr lang="en-US" sz="2400" b="1" dirty="0" smtClean="0">
                <a:latin typeface="Arial Unicode MS" pitchFamily="34" charset="-128"/>
              </a:rPr>
              <a:t>10, 2010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A18FAA4-6C5A-477D-8008-EBA165D87611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8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as Search: Successor function and Solution</a:t>
            </a:r>
          </a:p>
        </p:txBody>
      </p:sp>
      <p:sp>
        <p:nvSpPr>
          <p:cNvPr id="8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428750"/>
            <a:ext cx="8458200" cy="4495800"/>
          </a:xfrm>
        </p:spPr>
        <p:txBody>
          <a:bodyPr/>
          <a:lstStyle/>
          <a:p>
            <a:pPr eaLnBrk="1" hangingPunct="1"/>
            <a:r>
              <a:rPr lang="en-US" b="1" smtClean="0"/>
              <a:t>Actions : </a:t>
            </a:r>
            <a:r>
              <a:rPr lang="en-US" smtClean="0"/>
              <a:t>take the agent from one state to another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Solution: </a:t>
            </a:r>
            <a:r>
              <a:rPr lang="en-US" smtClean="0"/>
              <a:t>sequence of actions that when performed will take the agent from the current state to a goal state</a:t>
            </a:r>
          </a:p>
          <a:p>
            <a:pPr eaLnBrk="1" hangingPunct="1"/>
            <a:endParaRPr lang="en-US" smtClean="0"/>
          </a:p>
        </p:txBody>
      </p:sp>
      <p:sp>
        <p:nvSpPr>
          <p:cNvPr id="8227" name="Rectangle 7"/>
          <p:cNvSpPr>
            <a:spLocks noChangeArrowheads="1"/>
          </p:cNvSpPr>
          <p:nvPr/>
        </p:nvSpPr>
        <p:spPr bwMode="auto">
          <a:xfrm>
            <a:off x="1071563" y="2143125"/>
            <a:ext cx="1368425" cy="1655763"/>
          </a:xfrm>
          <a:prstGeom prst="rect">
            <a:avLst/>
          </a:prstGeom>
          <a:noFill/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28" name="Rectangle 7"/>
          <p:cNvSpPr>
            <a:spLocks noChangeArrowheads="1"/>
          </p:cNvSpPr>
          <p:nvPr/>
        </p:nvSpPr>
        <p:spPr bwMode="auto">
          <a:xfrm>
            <a:off x="4643438" y="2214563"/>
            <a:ext cx="1368425" cy="1655762"/>
          </a:xfrm>
          <a:prstGeom prst="rect">
            <a:avLst/>
          </a:prstGeom>
          <a:noFill/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910D3A6-7AE2-4145-979B-5FF85F17D52D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Clarifications</a:t>
            </a:r>
          </a:p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Where are we?</a:t>
            </a:r>
            <a:endParaRPr lang="en-US" sz="3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3200" dirty="0" smtClean="0">
                <a:solidFill>
                  <a:schemeClr val="accent4"/>
                </a:solidFill>
              </a:rPr>
              <a:t>Planning</a:t>
            </a:r>
          </a:p>
          <a:p>
            <a:pPr lvl="1" eaLnBrk="1" hangingPunct="1">
              <a:defRPr/>
            </a:pPr>
            <a:r>
              <a:rPr lang="en-US" b="1" dirty="0" smtClean="0">
                <a:solidFill>
                  <a:schemeClr val="accent4"/>
                </a:solidFill>
              </a:rPr>
              <a:t>Example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STRIPS representation and assumption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Forward Planning</a:t>
            </a:r>
          </a:p>
          <a:p>
            <a:pPr eaLnBrk="1" hangingPunct="1">
              <a:buFontTx/>
              <a:buChar char="•"/>
              <a:defRPr/>
            </a:pPr>
            <a:endParaRPr lang="en-US" sz="32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ADF2408-F8F4-418F-957F-45DEDB09F610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9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Delivery Robot Example (textbook)</a:t>
            </a:r>
          </a:p>
        </p:txBody>
      </p:sp>
      <p:sp>
        <p:nvSpPr>
          <p:cNvPr id="9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785813"/>
            <a:ext cx="8458200" cy="4495800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smtClean="0"/>
              <a:t>Consider a </a:t>
            </a:r>
            <a:r>
              <a:rPr lang="en-US" b="1" smtClean="0"/>
              <a:t>delivery robot named Rob</a:t>
            </a:r>
            <a:r>
              <a:rPr lang="en-US" smtClean="0"/>
              <a:t>, who must navigate the following environment, can deliver coffee and mail to Sam</a:t>
            </a:r>
            <a:r>
              <a:rPr lang="en-US" sz="2000" smtClean="0"/>
              <a:t> </a:t>
            </a:r>
          </a:p>
        </p:txBody>
      </p:sp>
      <p:pic>
        <p:nvPicPr>
          <p:cNvPr id="922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313" y="1714500"/>
            <a:ext cx="4600575" cy="3384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85750" y="5429250"/>
            <a:ext cx="8501063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400" kern="0" dirty="0">
                <a:latin typeface="+mn-lt"/>
              </a:rPr>
              <a:t>Another example will be available as a </a:t>
            </a:r>
            <a:r>
              <a:rPr lang="en-US" sz="2400" kern="0" dirty="0">
                <a:solidFill>
                  <a:schemeClr val="accent6"/>
                </a:solidFill>
                <a:latin typeface="+mn-lt"/>
              </a:rPr>
              <a:t>Practice Exercise: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400" kern="0" dirty="0">
                <a:solidFill>
                  <a:schemeClr val="accent6"/>
                </a:solidFill>
                <a:latin typeface="+mn-lt"/>
              </a:rPr>
              <a:t>“Commuting to UBC”</a:t>
            </a:r>
            <a:endParaRPr lang="en-US" sz="2000" kern="0" dirty="0">
              <a:solidFill>
                <a:schemeClr val="accent6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ABEB818-5E33-469A-8A9D-784E003DF545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0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Delivery Robot Example: States</a:t>
            </a:r>
          </a:p>
        </p:txBody>
      </p:sp>
      <p:sp>
        <p:nvSpPr>
          <p:cNvPr id="10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14438"/>
            <a:ext cx="8820150" cy="4225925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The state is defined by the following variables/features: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chemeClr val="accent2"/>
                </a:solidFill>
              </a:rPr>
              <a:t>RLoc</a:t>
            </a:r>
            <a:r>
              <a:rPr lang="en-US" sz="2000" smtClean="0"/>
              <a:t> - Rob's location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domain: coffee shop (</a:t>
            </a:r>
            <a:r>
              <a:rPr lang="en-US" sz="2400" i="1" smtClean="0"/>
              <a:t>cs</a:t>
            </a:r>
            <a:r>
              <a:rPr lang="en-US" smtClean="0"/>
              <a:t>), Sam's office (</a:t>
            </a:r>
            <a:r>
              <a:rPr lang="en-US" sz="2400" i="1" smtClean="0"/>
              <a:t>off </a:t>
            </a:r>
            <a:r>
              <a:rPr lang="en-US" smtClean="0"/>
              <a:t>), mail room (</a:t>
            </a:r>
            <a:r>
              <a:rPr lang="en-US" sz="2400" i="1" smtClean="0"/>
              <a:t>mr</a:t>
            </a:r>
            <a:r>
              <a:rPr lang="en-US" i="1" smtClean="0"/>
              <a:t> </a:t>
            </a:r>
            <a:r>
              <a:rPr lang="en-US" smtClean="0"/>
              <a:t>),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or laboratory (</a:t>
            </a:r>
            <a:r>
              <a:rPr lang="en-US" sz="2400" i="1" smtClean="0"/>
              <a:t>lab</a:t>
            </a:r>
            <a:r>
              <a:rPr lang="en-US" smtClean="0"/>
              <a:t>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chemeClr val="accent2"/>
                </a:solidFill>
              </a:rPr>
              <a:t>RHC</a:t>
            </a:r>
            <a:r>
              <a:rPr lang="en-US" sz="2000" smtClean="0"/>
              <a:t> - Rob has coffee </a:t>
            </a:r>
            <a:r>
              <a:rPr lang="en-US" smtClean="0"/>
              <a:t>True/False.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chemeClr val="accent2"/>
                </a:solidFill>
              </a:rPr>
              <a:t>SWC</a:t>
            </a:r>
            <a:r>
              <a:rPr lang="en-US" sz="2000" smtClean="0"/>
              <a:t> - Sam wants coffee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chemeClr val="accent2"/>
                </a:solidFill>
              </a:rPr>
              <a:t>MW</a:t>
            </a:r>
            <a:r>
              <a:rPr lang="en-US" sz="2000" smtClean="0"/>
              <a:t> - Mail is waiting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chemeClr val="accent2"/>
                </a:solidFill>
              </a:rPr>
              <a:t>RHM</a:t>
            </a:r>
            <a:r>
              <a:rPr lang="en-US" sz="2000" smtClean="0"/>
              <a:t> - Rob has mail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600" smtClean="0"/>
          </a:p>
        </p:txBody>
      </p:sp>
      <p:sp>
        <p:nvSpPr>
          <p:cNvPr id="1026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6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2" name="Object 7"/>
          <p:cNvGraphicFramePr>
            <a:graphicFrameLocks noChangeAspect="1"/>
          </p:cNvGraphicFramePr>
          <p:nvPr/>
        </p:nvGraphicFramePr>
        <p:xfrm>
          <a:off x="7072313" y="2714625"/>
          <a:ext cx="457200" cy="342900"/>
        </p:xfrm>
        <a:graphic>
          <a:graphicData uri="http://schemas.openxmlformats.org/presentationml/2006/ole">
            <p:oleObj spid="_x0000_s10242" name="Equation" r:id="rId4" imgW="457002" imgH="342751" progId="Equation.3">
              <p:embed/>
            </p:oleObj>
          </a:graphicData>
        </a:graphic>
      </p:graphicFrame>
      <p:sp>
        <p:nvSpPr>
          <p:cNvPr id="102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3" name="Object 9"/>
          <p:cNvGraphicFramePr>
            <a:graphicFrameLocks noChangeAspect="1"/>
          </p:cNvGraphicFramePr>
          <p:nvPr/>
        </p:nvGraphicFramePr>
        <p:xfrm>
          <a:off x="5429250" y="2786063"/>
          <a:ext cx="457200" cy="276225"/>
        </p:xfrm>
        <a:graphic>
          <a:graphicData uri="http://schemas.openxmlformats.org/presentationml/2006/ole">
            <p:oleObj spid="_x0000_s10243" name="Equation" r:id="rId5" imgW="457200" imgH="279360" progId="Equation.3">
              <p:embed/>
            </p:oleObj>
          </a:graphicData>
        </a:graphic>
      </p:graphicFrame>
      <p:sp>
        <p:nvSpPr>
          <p:cNvPr id="1027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571500" y="4929188"/>
            <a:ext cx="5929313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400" kern="0" dirty="0">
                <a:latin typeface="+mn-lt"/>
              </a:rPr>
              <a:t>Example state: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400" kern="0" dirty="0">
                <a:latin typeface="+mn-lt"/>
              </a:rPr>
              <a:t>Number of states:</a:t>
            </a:r>
            <a:endParaRPr lang="en-US" sz="2000" kern="0" dirty="0">
              <a:latin typeface="+mn-lt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2000" kern="0" dirty="0">
              <a:latin typeface="+mn-lt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1800" kern="0" dirty="0">
              <a:latin typeface="+mn-lt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1800" kern="0" dirty="0">
              <a:latin typeface="+mn-lt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1800" kern="0" dirty="0">
              <a:latin typeface="+mn-lt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16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7E0FE20-5EE5-4EFE-BD55-62D2A7E53CF0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1272" name="Rectangle 2"/>
          <p:cNvSpPr>
            <a:spLocks noGrp="1" noChangeArrowheads="1"/>
          </p:cNvSpPr>
          <p:nvPr>
            <p:ph type="title"/>
          </p:nvPr>
        </p:nvSpPr>
        <p:spPr>
          <a:xfrm>
            <a:off x="-612775" y="404813"/>
            <a:ext cx="6842125" cy="685800"/>
          </a:xfrm>
        </p:spPr>
        <p:txBody>
          <a:bodyPr/>
          <a:lstStyle/>
          <a:p>
            <a:pPr eaLnBrk="1" hangingPunct="1"/>
            <a:r>
              <a:rPr lang="en-US" smtClean="0"/>
              <a:t>Delivery Robot Example:</a:t>
            </a:r>
            <a:br>
              <a:rPr lang="en-US" smtClean="0"/>
            </a:br>
            <a:r>
              <a:rPr lang="en-US" smtClean="0"/>
              <a:t>Actions</a:t>
            </a:r>
          </a:p>
        </p:txBody>
      </p:sp>
      <p:sp>
        <p:nvSpPr>
          <p:cNvPr id="112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8510588" cy="489585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The robot’s </a:t>
            </a:r>
            <a:r>
              <a:rPr lang="en-US" sz="2800" smtClean="0">
                <a:solidFill>
                  <a:schemeClr val="accent2"/>
                </a:solidFill>
              </a:rPr>
              <a:t>actions</a:t>
            </a:r>
            <a:r>
              <a:rPr lang="en-US" sz="2800" smtClean="0"/>
              <a:t> are: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i="1" smtClean="0">
                <a:solidFill>
                  <a:schemeClr val="accent2"/>
                </a:solidFill>
              </a:rPr>
              <a:t>Move</a:t>
            </a:r>
            <a:r>
              <a:rPr lang="en-US" smtClean="0"/>
              <a:t> - Rob's move action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move clockwise (</a:t>
            </a:r>
            <a:r>
              <a:rPr lang="en-US" sz="2400" i="1" smtClean="0"/>
              <a:t>mc </a:t>
            </a:r>
            <a:r>
              <a:rPr lang="en-US" sz="2400" smtClean="0"/>
              <a:t>), move anti-clockwise (</a:t>
            </a:r>
            <a:r>
              <a:rPr lang="en-US" sz="2400" i="1" smtClean="0"/>
              <a:t>mac </a:t>
            </a:r>
            <a:r>
              <a:rPr lang="en-US" sz="2400" smtClean="0"/>
              <a:t>) not move (</a:t>
            </a:r>
            <a:r>
              <a:rPr lang="en-US" sz="2400" i="1" smtClean="0"/>
              <a:t>nm </a:t>
            </a:r>
            <a:r>
              <a:rPr lang="en-US" sz="2400" smtClean="0"/>
              <a:t>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i="1" smtClean="0">
                <a:solidFill>
                  <a:schemeClr val="accent2"/>
                </a:solidFill>
              </a:rPr>
              <a:t>PUC</a:t>
            </a:r>
            <a:r>
              <a:rPr lang="en-US" smtClean="0"/>
              <a:t> - Rob picks up coffee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must be at the coffee shop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i="1" smtClean="0">
                <a:solidFill>
                  <a:schemeClr val="accent2"/>
                </a:solidFill>
              </a:rPr>
              <a:t>DelC</a:t>
            </a:r>
            <a:r>
              <a:rPr lang="en-US" smtClean="0"/>
              <a:t> - Rob delivers coffee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must be at the office, and must have coffee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i="1" smtClean="0">
                <a:solidFill>
                  <a:schemeClr val="accent2"/>
                </a:solidFill>
              </a:rPr>
              <a:t>PUM</a:t>
            </a:r>
            <a:r>
              <a:rPr lang="en-US" smtClean="0"/>
              <a:t> - Rob picks up mail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must be in the mail room, and mail must be waiting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i="1" smtClean="0">
                <a:solidFill>
                  <a:schemeClr val="accent2"/>
                </a:solidFill>
              </a:rPr>
              <a:t>DelM</a:t>
            </a:r>
            <a:r>
              <a:rPr lang="en-US" smtClean="0"/>
              <a:t> - Rob delivers mail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must be at the office and have mail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	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600" smtClean="0"/>
          </a:p>
        </p:txBody>
      </p:sp>
      <p:sp>
        <p:nvSpPr>
          <p:cNvPr id="1127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8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80" name="Rectangle 17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1281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64275" y="0"/>
            <a:ext cx="2879725" cy="2119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F0A6B2-2447-4E48-893A-A0DEE7ED1F1B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Clarifications</a:t>
            </a:r>
          </a:p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Were are we?</a:t>
            </a:r>
            <a:endParaRPr lang="en-US" sz="3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3200" dirty="0" smtClean="0">
                <a:solidFill>
                  <a:schemeClr val="accent4"/>
                </a:solidFill>
              </a:rPr>
              <a:t>Planning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accent3">
                    <a:lumMod val="65000"/>
                  </a:schemeClr>
                </a:solidFill>
              </a:rPr>
              <a:t>Example</a:t>
            </a:r>
          </a:p>
          <a:p>
            <a:pPr lvl="1" eaLnBrk="1" hangingPunct="1">
              <a:defRPr/>
            </a:pPr>
            <a:r>
              <a:rPr lang="en-US" b="1" dirty="0" smtClean="0"/>
              <a:t>STRIPS representation and assumption (</a:t>
            </a:r>
            <a:r>
              <a:rPr lang="en-US" b="1" dirty="0" err="1" smtClean="0"/>
              <a:t>ST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anford</a:t>
            </a:r>
            <a:r>
              <a:rPr lang="en-US" b="1" dirty="0" smtClean="0"/>
              <a:t> R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esearch </a:t>
            </a:r>
            <a:r>
              <a:rPr lang="en-US" b="1" dirty="0" smtClean="0"/>
              <a:t>I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nstitute</a:t>
            </a:r>
            <a:r>
              <a:rPr lang="en-US" b="1" dirty="0" smtClean="0"/>
              <a:t> P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roblem</a:t>
            </a:r>
            <a:r>
              <a:rPr lang="en-US" b="1" dirty="0" smtClean="0"/>
              <a:t> S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olver</a:t>
            </a:r>
            <a:r>
              <a:rPr lang="en-US" b="1" dirty="0" smtClean="0"/>
              <a:t> )</a:t>
            </a:r>
            <a:endParaRPr lang="en-US" b="1" dirty="0" smtClean="0">
              <a:solidFill>
                <a:schemeClr val="bg2"/>
              </a:solidFill>
            </a:endParaRP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Forward Planning</a:t>
            </a:r>
          </a:p>
          <a:p>
            <a:pPr eaLnBrk="1" hangingPunct="1">
              <a:buFontTx/>
              <a:buChar char="•"/>
              <a:defRPr/>
            </a:pPr>
            <a:endParaRPr lang="en-US" sz="32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D2B472B-E1A8-41C2-960C-3F91E006E224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STRIPS action representation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820150" cy="2089150"/>
          </a:xfrm>
        </p:spPr>
        <p:txBody>
          <a:bodyPr/>
          <a:lstStyle/>
          <a:p>
            <a:pPr eaLnBrk="1" hangingPunct="1"/>
            <a:r>
              <a:rPr lang="en-US" smtClean="0"/>
              <a:t>The</a:t>
            </a:r>
            <a:r>
              <a:rPr lang="en-US" sz="2400" smtClean="0"/>
              <a:t> </a:t>
            </a:r>
            <a:r>
              <a:rPr lang="en-US" smtClean="0"/>
              <a:t>key to sophisticated planning is </a:t>
            </a:r>
            <a:r>
              <a:rPr lang="en-US" smtClean="0">
                <a:solidFill>
                  <a:schemeClr val="accent2"/>
                </a:solidFill>
              </a:rPr>
              <a:t>modeling actions</a:t>
            </a:r>
          </a:p>
          <a:p>
            <a:pPr lvl="1" eaLnBrk="1" hangingPunct="1">
              <a:buFontTx/>
              <a:buNone/>
            </a:pPr>
            <a:endParaRPr lang="en-US" sz="2000" smtClean="0"/>
          </a:p>
          <a:p>
            <a:pPr eaLnBrk="1" hangingPunct="1"/>
            <a:endParaRPr lang="en-US" sz="2400" smtClean="0"/>
          </a:p>
        </p:txBody>
      </p:sp>
      <p:sp>
        <p:nvSpPr>
          <p:cNvPr id="528390" name="Rectangle 6"/>
          <p:cNvSpPr>
            <a:spLocks noChangeArrowheads="1"/>
          </p:cNvSpPr>
          <p:nvPr/>
        </p:nvSpPr>
        <p:spPr bwMode="auto">
          <a:xfrm>
            <a:off x="0" y="2357438"/>
            <a:ext cx="91440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Arial Unicode MS" pitchFamily="34" charset="-128"/>
              </a:rPr>
              <a:t>In STRIPS, an action has </a:t>
            </a:r>
            <a:r>
              <a:rPr lang="en-US" dirty="0">
                <a:solidFill>
                  <a:schemeClr val="accent2"/>
                </a:solidFill>
                <a:latin typeface="Arial Unicode MS" pitchFamily="34" charset="-128"/>
              </a:rPr>
              <a:t>two parts: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US" sz="2400" dirty="0">
                <a:latin typeface="Arial Unicode MS" pitchFamily="34" charset="-128"/>
              </a:rPr>
              <a:t>1. </a:t>
            </a: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Preconditions:</a:t>
            </a:r>
            <a:r>
              <a:rPr lang="en-US" sz="2400" dirty="0">
                <a:latin typeface="Arial Unicode MS" pitchFamily="34" charset="-128"/>
              </a:rPr>
              <a:t> a set of assignments to features that </a:t>
            </a:r>
            <a:r>
              <a:rPr lang="en-US" sz="2400" b="1" dirty="0">
                <a:latin typeface="Arial Unicode MS" pitchFamily="34" charset="-128"/>
              </a:rPr>
              <a:t>must be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US" sz="2400" b="1" dirty="0">
                <a:latin typeface="Arial Unicode MS" pitchFamily="34" charset="-128"/>
              </a:rPr>
              <a:t>    satisfied</a:t>
            </a:r>
            <a:r>
              <a:rPr lang="en-US" sz="2400" dirty="0">
                <a:latin typeface="Arial Unicode MS" pitchFamily="34" charset="-128"/>
              </a:rPr>
              <a:t> in order for the action to be legal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US" sz="2400" dirty="0">
                <a:latin typeface="Arial Unicode MS" pitchFamily="34" charset="-128"/>
              </a:rPr>
              <a:t>2. </a:t>
            </a: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Effects:</a:t>
            </a:r>
            <a:r>
              <a:rPr lang="en-US" sz="2400" dirty="0">
                <a:latin typeface="Arial Unicode MS" pitchFamily="34" charset="-128"/>
              </a:rPr>
              <a:t> a set of assignments to features that are </a:t>
            </a:r>
            <a:r>
              <a:rPr lang="en-US" sz="2400" b="1" dirty="0">
                <a:latin typeface="Arial Unicode MS" pitchFamily="34" charset="-128"/>
              </a:rPr>
              <a:t>caused</a:t>
            </a:r>
            <a:r>
              <a:rPr lang="en-US" sz="2400" dirty="0">
                <a:latin typeface="Arial Unicode MS" pitchFamily="34" charset="-128"/>
              </a:rPr>
              <a:t> by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US" sz="2400" dirty="0">
                <a:latin typeface="Arial Unicode MS" pitchFamily="34" charset="-128"/>
              </a:rPr>
              <a:t>    the 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9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E39003F-402A-4E87-8B2D-7AB6AEE22BE5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4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STRIPS actions: Example</a:t>
            </a:r>
          </a:p>
        </p:txBody>
      </p:sp>
      <p:sp>
        <p:nvSpPr>
          <p:cNvPr id="14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19200"/>
            <a:ext cx="8208963" cy="3505200"/>
          </a:xfrm>
        </p:spPr>
        <p:txBody>
          <a:bodyPr/>
          <a:lstStyle/>
          <a:p>
            <a:pPr marL="533400" indent="-533400" eaLnBrk="1" hangingPunct="1"/>
            <a:r>
              <a:rPr lang="en-US" sz="2400" smtClean="0"/>
              <a:t>STRIPS representation of the action </a:t>
            </a:r>
            <a:r>
              <a:rPr lang="en-US" sz="2400" smtClean="0">
                <a:solidFill>
                  <a:schemeClr val="accent2"/>
                </a:solidFill>
              </a:rPr>
              <a:t>pick up coffee</a:t>
            </a:r>
            <a:r>
              <a:rPr lang="en-US" sz="2400" smtClean="0"/>
              <a:t>, </a:t>
            </a:r>
            <a:r>
              <a:rPr lang="en-US" sz="2400" i="1" smtClean="0"/>
              <a:t>PUC </a:t>
            </a:r>
            <a:r>
              <a:rPr lang="en-US" sz="2400" smtClean="0"/>
              <a:t>:</a:t>
            </a:r>
          </a:p>
          <a:p>
            <a:pPr marL="914400" lvl="1" indent="-457200" eaLnBrk="1" hangingPunct="1"/>
            <a:r>
              <a:rPr lang="en-US" b="1" smtClean="0"/>
              <a:t>preconditions</a:t>
            </a:r>
            <a:r>
              <a:rPr lang="en-US" smtClean="0"/>
              <a:t> </a:t>
            </a:r>
            <a:r>
              <a:rPr lang="en-US" i="1" smtClean="0"/>
              <a:t>Loc</a:t>
            </a:r>
            <a:r>
              <a:rPr lang="en-US" smtClean="0"/>
              <a:t> = </a:t>
            </a:r>
            <a:r>
              <a:rPr lang="en-US" i="1" smtClean="0"/>
              <a:t>cs</a:t>
            </a:r>
            <a:r>
              <a:rPr lang="en-US" smtClean="0"/>
              <a:t> and </a:t>
            </a:r>
            <a:r>
              <a:rPr lang="en-US" i="1" smtClean="0"/>
              <a:t>RHC</a:t>
            </a:r>
            <a:r>
              <a:rPr lang="en-US" smtClean="0"/>
              <a:t> = F </a:t>
            </a:r>
          </a:p>
          <a:p>
            <a:pPr marL="914400" lvl="1" indent="-457200" eaLnBrk="1" hangingPunct="1"/>
            <a:r>
              <a:rPr lang="en-US" b="1" smtClean="0"/>
              <a:t>effects</a:t>
            </a:r>
            <a:r>
              <a:rPr lang="en-US" smtClean="0"/>
              <a:t> </a:t>
            </a:r>
            <a:r>
              <a:rPr lang="en-US" i="1" smtClean="0"/>
              <a:t>RHC</a:t>
            </a:r>
            <a:r>
              <a:rPr lang="en-US" smtClean="0"/>
              <a:t> = T</a:t>
            </a:r>
            <a:endParaRPr lang="en-US" sz="2000" smtClean="0"/>
          </a:p>
          <a:p>
            <a:pPr marL="533400" indent="-533400" eaLnBrk="1" hangingPunct="1"/>
            <a:endParaRPr lang="en-US" sz="2400" smtClean="0"/>
          </a:p>
          <a:p>
            <a:pPr marL="533400" indent="-533400" eaLnBrk="1" hangingPunct="1"/>
            <a:r>
              <a:rPr lang="en-US" sz="2400" smtClean="0"/>
              <a:t>STRIPS representation of the action </a:t>
            </a:r>
            <a:r>
              <a:rPr lang="en-US" sz="2400" smtClean="0">
                <a:solidFill>
                  <a:schemeClr val="accent2"/>
                </a:solidFill>
              </a:rPr>
              <a:t>deliver coffee</a:t>
            </a:r>
            <a:r>
              <a:rPr lang="en-US" sz="2400" smtClean="0"/>
              <a:t>, </a:t>
            </a:r>
            <a:r>
              <a:rPr lang="en-US" sz="2400" i="1" smtClean="0"/>
              <a:t>DelC </a:t>
            </a:r>
            <a:r>
              <a:rPr lang="en-US" sz="2400" smtClean="0"/>
              <a:t>:</a:t>
            </a:r>
          </a:p>
          <a:p>
            <a:pPr marL="914400" lvl="1" indent="-457200" eaLnBrk="1" hangingPunct="1"/>
            <a:r>
              <a:rPr lang="en-US" b="1" smtClean="0"/>
              <a:t>preconditions </a:t>
            </a:r>
            <a:r>
              <a:rPr lang="en-US" i="1" smtClean="0"/>
              <a:t>Loc</a:t>
            </a:r>
            <a:r>
              <a:rPr lang="en-US" smtClean="0"/>
              <a:t> = </a:t>
            </a:r>
            <a:r>
              <a:rPr lang="en-US" i="1" smtClean="0"/>
              <a:t>      </a:t>
            </a:r>
            <a:r>
              <a:rPr lang="en-US" smtClean="0"/>
              <a:t>and </a:t>
            </a:r>
            <a:r>
              <a:rPr lang="en-US" i="1" smtClean="0"/>
              <a:t>RHC</a:t>
            </a:r>
            <a:r>
              <a:rPr lang="en-US" smtClean="0"/>
              <a:t> = </a:t>
            </a:r>
          </a:p>
          <a:p>
            <a:pPr marL="914400" lvl="1" indent="-457200" eaLnBrk="1" hangingPunct="1"/>
            <a:r>
              <a:rPr lang="en-US" b="1" smtClean="0"/>
              <a:t>effects</a:t>
            </a:r>
            <a:r>
              <a:rPr lang="en-US" smtClean="0"/>
              <a:t> RHC =       and SWC = </a:t>
            </a:r>
          </a:p>
          <a:p>
            <a:pPr marL="914400" lvl="1" indent="-457200" eaLnBrk="1" hangingPunct="1">
              <a:buFontTx/>
              <a:buNone/>
            </a:pPr>
            <a:endParaRPr lang="en-US" sz="2000" smtClean="0"/>
          </a:p>
        </p:txBody>
      </p:sp>
      <p:sp>
        <p:nvSpPr>
          <p:cNvPr id="14348" name="Rectangle 6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9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0" name="Rectangle 10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3" name="Rectangle 16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4" name="Rectangle 20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045" name="Rectangle 21"/>
          <p:cNvSpPr>
            <a:spLocks noChangeArrowheads="1"/>
          </p:cNvSpPr>
          <p:nvPr/>
        </p:nvSpPr>
        <p:spPr bwMode="auto">
          <a:xfrm>
            <a:off x="500063" y="4857750"/>
            <a:ext cx="8208962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r>
              <a:rPr lang="en-US" sz="2400" b="1">
                <a:latin typeface="Arial Unicode MS" pitchFamily="34" charset="-128"/>
              </a:rPr>
              <a:t>Note </a:t>
            </a:r>
            <a:r>
              <a:rPr lang="en-US" sz="2400">
                <a:latin typeface="Arial Unicode MS" pitchFamily="34" charset="-128"/>
              </a:rPr>
              <a:t>in this domain Sam doesn't have to want coffee for Rob to deliver it; one way or another, Sam doesn't want coffee after delivery.</a:t>
            </a:r>
          </a:p>
          <a:p>
            <a:pPr marL="533400" indent="-5334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4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E39003F-402A-4E87-8B2D-7AB6AEE22BE5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4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624654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STRIPS actions: </a:t>
            </a:r>
            <a:r>
              <a:rPr lang="en-US" dirty="0" smtClean="0"/>
              <a:t>MC and MAC</a:t>
            </a:r>
            <a:endParaRPr lang="en-US" dirty="0" smtClean="0"/>
          </a:p>
        </p:txBody>
      </p:sp>
      <p:sp>
        <p:nvSpPr>
          <p:cNvPr id="14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85794"/>
            <a:ext cx="5572164" cy="1285884"/>
          </a:xfrm>
        </p:spPr>
        <p:txBody>
          <a:bodyPr/>
          <a:lstStyle/>
          <a:p>
            <a:pPr marL="533400" indent="-533400" eaLnBrk="1" hangingPunct="1"/>
            <a:r>
              <a:rPr lang="en-US" sz="2400" dirty="0" smtClean="0"/>
              <a:t>STRIPS representation of the action </a:t>
            </a:r>
            <a:r>
              <a:rPr lang="en-US" sz="2400" dirty="0" err="1" smtClean="0">
                <a:solidFill>
                  <a:schemeClr val="accent2"/>
                </a:solidFill>
              </a:rPr>
              <a:t>MoveClockwise</a:t>
            </a:r>
            <a:r>
              <a:rPr lang="en-US" sz="2400" dirty="0" smtClean="0">
                <a:solidFill>
                  <a:schemeClr val="accent2"/>
                </a:solidFill>
              </a:rPr>
              <a:t> ?</a:t>
            </a:r>
            <a:endParaRPr lang="en-US" dirty="0" smtClean="0"/>
          </a:p>
          <a:p>
            <a:pPr marL="914400" lvl="1" indent="-457200" eaLnBrk="1" hangingPunct="1">
              <a:buFontTx/>
              <a:buNone/>
            </a:pPr>
            <a:endParaRPr lang="en-US" sz="2000" dirty="0" smtClean="0"/>
          </a:p>
        </p:txBody>
      </p:sp>
      <p:sp>
        <p:nvSpPr>
          <p:cNvPr id="14348" name="Rectangle 6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9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0" name="Rectangle 10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3" name="Rectangle 16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4" name="Rectangle 20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5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46902" y="714356"/>
            <a:ext cx="3882801" cy="28575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56E71E0-C2A2-4F6D-9DBF-B2EE0139B237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53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STRIPS Actions (cont’)</a:t>
            </a:r>
          </a:p>
        </p:txBody>
      </p:sp>
      <p:sp>
        <p:nvSpPr>
          <p:cNvPr id="512005" name="Rectangle 5"/>
          <p:cNvSpPr>
            <a:spLocks noChangeArrowheads="1"/>
          </p:cNvSpPr>
          <p:nvPr/>
        </p:nvSpPr>
        <p:spPr bwMode="auto">
          <a:xfrm>
            <a:off x="395288" y="4652963"/>
            <a:ext cx="858361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</a:pPr>
            <a:endParaRPr lang="en-US" sz="2400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</p:txBody>
      </p:sp>
      <p:sp>
        <p:nvSpPr>
          <p:cNvPr id="15376" name="Rectangle 7"/>
          <p:cNvSpPr>
            <a:spLocks noChangeArrowheads="1"/>
          </p:cNvSpPr>
          <p:nvPr/>
        </p:nvSpPr>
        <p:spPr bwMode="auto">
          <a:xfrm>
            <a:off x="323850" y="1196975"/>
            <a:ext cx="8424863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The STRIPS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assumption</a:t>
            </a:r>
            <a:r>
              <a:rPr lang="en-US" sz="2400" dirty="0">
                <a:latin typeface="Arial Unicode MS" pitchFamily="34" charset="-128"/>
              </a:rPr>
              <a:t>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all variables not explicitly changed by an action stay unchanged</a:t>
            </a:r>
          </a:p>
        </p:txBody>
      </p:sp>
      <p:sp>
        <p:nvSpPr>
          <p:cNvPr id="1537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57188" y="3143250"/>
            <a:ext cx="8583612" cy="1295400"/>
          </a:xfrm>
          <a:noFill/>
        </p:spPr>
        <p:txBody>
          <a:bodyPr/>
          <a:lstStyle/>
          <a:p>
            <a:pPr marL="838200" lvl="1" indent="-381000" eaLnBrk="1" hangingPunct="1"/>
            <a:r>
              <a:rPr lang="en-US" dirty="0" smtClean="0"/>
              <a:t>So if the </a:t>
            </a:r>
            <a:r>
              <a:rPr lang="en-US" dirty="0" smtClean="0">
                <a:solidFill>
                  <a:schemeClr val="accent2"/>
                </a:solidFill>
              </a:rPr>
              <a:t>feature/variable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V</a:t>
            </a:r>
            <a:r>
              <a:rPr lang="en-US" b="1" dirty="0" smtClean="0"/>
              <a:t> </a:t>
            </a:r>
            <a:r>
              <a:rPr lang="en-US" dirty="0" smtClean="0"/>
              <a:t>has value </a:t>
            </a:r>
            <a:r>
              <a:rPr lang="en-US" b="1" dirty="0" smtClean="0">
                <a:solidFill>
                  <a:schemeClr val="accent2"/>
                </a:solidFill>
              </a:rPr>
              <a:t>v</a:t>
            </a:r>
            <a:r>
              <a:rPr lang="en-US" dirty="0" smtClean="0"/>
              <a:t> after the action </a:t>
            </a:r>
            <a:r>
              <a:rPr lang="en-US" b="1" dirty="0" smtClean="0">
                <a:solidFill>
                  <a:schemeClr val="accent2"/>
                </a:solidFill>
              </a:rPr>
              <a:t>a</a:t>
            </a:r>
            <a:r>
              <a:rPr lang="en-US" b="1" dirty="0" smtClean="0"/>
              <a:t> </a:t>
            </a:r>
            <a:r>
              <a:rPr lang="en-US" dirty="0" smtClean="0"/>
              <a:t>has been performed, what can we conclude about </a:t>
            </a:r>
            <a:r>
              <a:rPr lang="en-US" b="1" dirty="0" smtClean="0">
                <a:solidFill>
                  <a:schemeClr val="accent2"/>
                </a:solidFill>
              </a:rPr>
              <a:t>a</a:t>
            </a:r>
            <a:r>
              <a:rPr lang="en-US" dirty="0" smtClean="0"/>
              <a:t> and/or the </a:t>
            </a:r>
            <a:r>
              <a:rPr lang="en-US" dirty="0" smtClean="0">
                <a:solidFill>
                  <a:schemeClr val="accent2"/>
                </a:solidFill>
              </a:rPr>
              <a:t>state of the world </a:t>
            </a:r>
            <a:r>
              <a:rPr lang="en-US" dirty="0" smtClean="0"/>
              <a:t>immediately preceding the execution of a?</a:t>
            </a:r>
          </a:p>
          <a:p>
            <a:pPr marL="457200" indent="-457200" eaLnBrk="1" hangingPunct="1">
              <a:lnSpc>
                <a:spcPct val="90000"/>
              </a:lnSpc>
              <a:buFontTx/>
              <a:buChar char="•"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0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8670"/>
            <a:ext cx="8839200" cy="270986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0B0F0"/>
                </a:solidFill>
                <a:latin typeface="+mn-lt"/>
                <a:ea typeface="+mn-ea"/>
                <a:cs typeface="+mn-cs"/>
              </a:rPr>
              <a:t>Final Exam 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Apr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19, 12:00 pm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hours,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DMP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201 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Solutions for </a:t>
            </a:r>
            <a:r>
              <a:rPr lang="en-US" dirty="0" err="1" smtClean="0">
                <a:solidFill>
                  <a:srgbClr val="00B0F0"/>
                </a:solidFill>
              </a:rPr>
              <a:t>ArcC</a:t>
            </a:r>
            <a:r>
              <a:rPr lang="en-US" dirty="0" smtClean="0">
                <a:solidFill>
                  <a:srgbClr val="00B0F0"/>
                </a:solidFill>
              </a:rPr>
              <a:t> practice </a:t>
            </a:r>
            <a:r>
              <a:rPr lang="en-US" dirty="0" smtClean="0"/>
              <a:t>ex. + practice ex. for </a:t>
            </a:r>
            <a:r>
              <a:rPr lang="en-US" dirty="0" smtClean="0">
                <a:solidFill>
                  <a:srgbClr val="00B0F0"/>
                </a:solidFill>
              </a:rPr>
              <a:t>SLS</a:t>
            </a:r>
          </a:p>
          <a:p>
            <a:r>
              <a:rPr lang="en-US" dirty="0" smtClean="0"/>
              <a:t> </a:t>
            </a:r>
            <a:r>
              <a:rPr lang="en-US" dirty="0" smtClean="0"/>
              <a:t>posted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0B0F0"/>
                </a:solidFill>
              </a:rPr>
              <a:t>Assign2 </a:t>
            </a:r>
            <a:r>
              <a:rPr lang="en-US" dirty="0" smtClean="0"/>
              <a:t>on CSPs will be posted after class (due March 3) 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128CA95-D996-498E-9D83-9E0EA939DE4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04800" y="3786190"/>
            <a:ext cx="8839200" cy="2709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Subjects needed for NLP experiment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kern="0" dirty="0" smtClean="0">
                <a:latin typeface="+mn-lt"/>
              </a:rPr>
              <a:t>Tomorrow and Fri, flexible schedule. </a:t>
            </a:r>
            <a:r>
              <a:rPr lang="en-US" kern="0" dirty="0" smtClean="0">
                <a:solidFill>
                  <a:srgbClr val="00B0F0"/>
                </a:solidFill>
                <a:latin typeface="+mn-lt"/>
              </a:rPr>
              <a:t>2-2.5h -&gt; 20$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interested send email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asap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</a:t>
            </a:r>
            <a:r>
              <a:rPr lang="en-US" kern="0" dirty="0">
                <a:latin typeface="+mn-lt"/>
              </a:rPr>
              <a:t>: gabriel.murray@gmail.com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83C9CEA-9C47-4457-94C1-053DF16EFA73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Clarifications</a:t>
            </a:r>
          </a:p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Where are we?</a:t>
            </a:r>
            <a:endParaRPr lang="en-US" sz="3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3200" dirty="0" smtClean="0">
                <a:solidFill>
                  <a:schemeClr val="accent4"/>
                </a:solidFill>
              </a:rPr>
              <a:t>Planning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accent3">
                    <a:lumMod val="65000"/>
                  </a:schemeClr>
                </a:solidFill>
              </a:rPr>
              <a:t>Example</a:t>
            </a:r>
          </a:p>
          <a:p>
            <a:pPr lvl="1" eaLnBrk="1" hangingPunct="1">
              <a:defRPr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STRIPS representation and assumption (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STanford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Research Institute Problem Solver )</a:t>
            </a:r>
          </a:p>
          <a:p>
            <a:pPr lvl="1" eaLnBrk="1" hangingPunct="1">
              <a:defRPr/>
            </a:pPr>
            <a:r>
              <a:rPr lang="en-US" b="1" dirty="0" smtClean="0"/>
              <a:t>Forward Planning</a:t>
            </a:r>
          </a:p>
          <a:p>
            <a:pPr eaLnBrk="1" hangingPunct="1">
              <a:buFontTx/>
              <a:buChar char="•"/>
              <a:defRPr/>
            </a:pPr>
            <a:endParaRPr lang="en-US" sz="32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175D7CA-7051-43EB-824D-7D0616CE100E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6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Forward Planning</a:t>
            </a:r>
          </a:p>
        </p:txBody>
      </p:sp>
      <p:sp>
        <p:nvSpPr>
          <p:cNvPr id="16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893175" cy="4297362"/>
          </a:xfrm>
        </p:spPr>
        <p:txBody>
          <a:bodyPr/>
          <a:lstStyle/>
          <a:p>
            <a:pPr marL="533400" indent="-533400" eaLnBrk="1" hangingPunct="1"/>
            <a:r>
              <a:rPr lang="en-US" sz="3200" dirty="0" smtClean="0">
                <a:solidFill>
                  <a:schemeClr val="accent2"/>
                </a:solidFill>
              </a:rPr>
              <a:t>To find a plan, a solution</a:t>
            </a:r>
            <a:r>
              <a:rPr lang="en-US" sz="3200" dirty="0" smtClean="0"/>
              <a:t>: search in the state-space graph.</a:t>
            </a:r>
          </a:p>
          <a:p>
            <a:pPr marL="914400" lvl="1" indent="-457200" eaLnBrk="1" hangingPunct="1"/>
            <a:r>
              <a:rPr lang="en-US" sz="2800" dirty="0" smtClean="0"/>
              <a:t>The </a:t>
            </a:r>
            <a:r>
              <a:rPr lang="en-US" sz="2800" b="1" dirty="0" smtClean="0"/>
              <a:t>states </a:t>
            </a:r>
            <a:r>
              <a:rPr lang="en-US" sz="2800" dirty="0" smtClean="0"/>
              <a:t>are the </a:t>
            </a:r>
            <a:r>
              <a:rPr lang="en-US" sz="2800" b="1" dirty="0" smtClean="0"/>
              <a:t>possible worlds</a:t>
            </a:r>
          </a:p>
          <a:p>
            <a:pPr marL="914400" lvl="1" indent="-457200" eaLnBrk="1" hangingPunct="1"/>
            <a:r>
              <a:rPr lang="en-US" sz="2800" dirty="0" smtClean="0"/>
              <a:t>The </a:t>
            </a:r>
            <a:r>
              <a:rPr lang="en-US" sz="2800" b="1" dirty="0" smtClean="0"/>
              <a:t>arcs</a:t>
            </a:r>
            <a:r>
              <a:rPr lang="en-US" sz="2800" dirty="0" smtClean="0"/>
              <a:t> correspond to the </a:t>
            </a:r>
            <a:r>
              <a:rPr lang="en-US" sz="2800" b="1" dirty="0" smtClean="0"/>
              <a:t>actions</a:t>
            </a:r>
            <a:r>
              <a:rPr lang="en-US" sz="2800" dirty="0" smtClean="0"/>
              <a:t>: The arcs from a state </a:t>
            </a:r>
            <a:r>
              <a:rPr lang="en-US" sz="2800" b="1" i="1" dirty="0" smtClean="0"/>
              <a:t>s</a:t>
            </a:r>
            <a:r>
              <a:rPr lang="en-US" sz="2800" dirty="0" smtClean="0"/>
              <a:t> represent all of the actions that are legal in state </a:t>
            </a:r>
            <a:r>
              <a:rPr lang="en-US" sz="2800" b="1" i="1" dirty="0" smtClean="0"/>
              <a:t>s</a:t>
            </a:r>
            <a:r>
              <a:rPr lang="en-US" sz="2800" dirty="0" smtClean="0"/>
              <a:t>. </a:t>
            </a:r>
            <a:r>
              <a:rPr lang="en-US" sz="2800" i="1" dirty="0" smtClean="0"/>
              <a:t>(What actions are legal?)</a:t>
            </a:r>
          </a:p>
          <a:p>
            <a:pPr marL="914400" lvl="1" indent="-457200" eaLnBrk="1" hangingPunct="1"/>
            <a:endParaRPr lang="en-US" sz="2800" i="1" dirty="0" smtClean="0"/>
          </a:p>
          <a:p>
            <a:pPr marL="914400" lvl="1" indent="-457200" eaLnBrk="1" hangingPunct="1"/>
            <a:endParaRPr lang="en-US" sz="2800" dirty="0" smtClean="0"/>
          </a:p>
          <a:p>
            <a:pPr marL="914400" lvl="1" indent="-457200" eaLnBrk="1" hangingPunct="1"/>
            <a:r>
              <a:rPr lang="en-US" sz="2800" dirty="0" smtClean="0"/>
              <a:t>A </a:t>
            </a:r>
            <a:r>
              <a:rPr lang="en-US" sz="2800" b="1" dirty="0" smtClean="0"/>
              <a:t>plan</a:t>
            </a:r>
            <a:r>
              <a:rPr lang="en-US" sz="2800" dirty="0" smtClean="0"/>
              <a:t> is a path from the state representing the initial state to a state that satisfies the goal.</a:t>
            </a:r>
          </a:p>
          <a:p>
            <a:pPr marL="914400" lvl="1" indent="-457200" eaLnBrk="1" hangingPunct="1"/>
            <a:endParaRPr lang="en-US" sz="2800" dirty="0" smtClean="0"/>
          </a:p>
          <a:p>
            <a:pPr marL="914400" lvl="1" indent="-457200" eaLnBrk="1" hangingPunct="1"/>
            <a:endParaRPr lang="en-US" sz="2800" dirty="0" smtClean="0"/>
          </a:p>
          <a:p>
            <a:pPr marL="914400" lvl="1" indent="-457200" eaLnBrk="1" hangingPunct="1"/>
            <a:endParaRPr lang="en-US" sz="2800" dirty="0" smtClean="0"/>
          </a:p>
          <a:p>
            <a:pPr marL="533400" indent="-533400" eaLnBrk="1" hangingPunct="1">
              <a:buFontTx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4F6332-545E-4970-87B9-AAC077080135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74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286500" cy="1189038"/>
          </a:xfrm>
        </p:spPr>
        <p:txBody>
          <a:bodyPr/>
          <a:lstStyle/>
          <a:p>
            <a:pPr eaLnBrk="1" hangingPunct="1"/>
            <a:r>
              <a:rPr lang="en-US" smtClean="0"/>
              <a:t>Example state-space graph: first level</a:t>
            </a:r>
          </a:p>
        </p:txBody>
      </p:sp>
      <p:pic>
        <p:nvPicPr>
          <p:cNvPr id="17436" name="Picture 5"/>
          <p:cNvPicPr>
            <a:picLocks noChangeAspect="1" noChangeArrowheads="1"/>
          </p:cNvPicPr>
          <p:nvPr/>
        </p:nvPicPr>
        <p:blipFill>
          <a:blip r:embed="rId4" cstate="print"/>
          <a:srcRect r="1720" b="57143"/>
          <a:stretch>
            <a:fillRect/>
          </a:stretch>
        </p:blipFill>
        <p:spPr bwMode="auto">
          <a:xfrm>
            <a:off x="195263" y="3071813"/>
            <a:ext cx="8948737" cy="2428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7437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5963" y="857250"/>
            <a:ext cx="3348037" cy="2463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7438" name="Rectangle 11"/>
          <p:cNvSpPr>
            <a:spLocks noChangeArrowheads="1"/>
          </p:cNvSpPr>
          <p:nvPr/>
        </p:nvSpPr>
        <p:spPr bwMode="auto">
          <a:xfrm>
            <a:off x="2339975" y="6021388"/>
            <a:ext cx="287338" cy="7143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39" name="Rectangle 12"/>
          <p:cNvSpPr>
            <a:spLocks noChangeArrowheads="1"/>
          </p:cNvSpPr>
          <p:nvPr/>
        </p:nvSpPr>
        <p:spPr bwMode="auto">
          <a:xfrm>
            <a:off x="2555875" y="6237288"/>
            <a:ext cx="287338" cy="7143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40" name="Rectangle 13"/>
          <p:cNvSpPr>
            <a:spLocks noChangeArrowheads="1"/>
          </p:cNvSpPr>
          <p:nvPr/>
        </p:nvSpPr>
        <p:spPr bwMode="auto">
          <a:xfrm>
            <a:off x="3995738" y="6381750"/>
            <a:ext cx="287337" cy="7143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A14E522-D570-448F-B530-7BDA6B677ED9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84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3690938" cy="1189038"/>
          </a:xfrm>
        </p:spPr>
        <p:txBody>
          <a:bodyPr/>
          <a:lstStyle/>
          <a:p>
            <a:pPr eaLnBrk="1" hangingPunct="1"/>
            <a:r>
              <a:rPr lang="en-US" smtClean="0"/>
              <a:t>Example state-space graph</a:t>
            </a:r>
          </a:p>
        </p:txBody>
      </p:sp>
      <p:pic>
        <p:nvPicPr>
          <p:cNvPr id="18468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2024063"/>
            <a:ext cx="7766050" cy="48339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8469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5963" y="0"/>
            <a:ext cx="3348037" cy="2463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8470" name="Rectangle 11"/>
          <p:cNvSpPr>
            <a:spLocks noChangeArrowheads="1"/>
          </p:cNvSpPr>
          <p:nvPr/>
        </p:nvSpPr>
        <p:spPr bwMode="auto">
          <a:xfrm>
            <a:off x="2339975" y="6021388"/>
            <a:ext cx="287338" cy="7143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71" name="Rectangle 12"/>
          <p:cNvSpPr>
            <a:spLocks noChangeArrowheads="1"/>
          </p:cNvSpPr>
          <p:nvPr/>
        </p:nvSpPr>
        <p:spPr bwMode="auto">
          <a:xfrm>
            <a:off x="2555875" y="6237288"/>
            <a:ext cx="287338" cy="7143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72" name="Rectangle 13"/>
          <p:cNvSpPr>
            <a:spLocks noChangeArrowheads="1"/>
          </p:cNvSpPr>
          <p:nvPr/>
        </p:nvSpPr>
        <p:spPr bwMode="auto">
          <a:xfrm>
            <a:off x="3995738" y="6381750"/>
            <a:ext cx="287337" cy="7143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A368E21-2B7C-4B5F-B1EC-06A2293D725A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9463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194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786813" cy="4495800"/>
          </a:xfrm>
        </p:spPr>
        <p:txBody>
          <a:bodyPr/>
          <a:lstStyle/>
          <a:p>
            <a:pPr eaLnBrk="1" hangingPunct="1"/>
            <a:r>
              <a:rPr lang="en-US" sz="3200" b="1" smtClean="0"/>
              <a:t>You can:</a:t>
            </a:r>
          </a:p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Represent a planning problem with the </a:t>
            </a:r>
            <a:r>
              <a:rPr lang="en-US" sz="3200" b="1" smtClean="0"/>
              <a:t>STRIPS representation </a:t>
            </a:r>
          </a:p>
          <a:p>
            <a:pPr eaLnBrk="1" hangingPunct="1">
              <a:buFontTx/>
              <a:buChar char="•"/>
            </a:pPr>
            <a:r>
              <a:rPr lang="en-US" sz="3200" smtClean="0"/>
              <a:t>Explain the </a:t>
            </a:r>
            <a:r>
              <a:rPr lang="en-US" sz="3200" b="1" smtClean="0"/>
              <a:t>STRIPS assumption </a:t>
            </a:r>
          </a:p>
          <a:p>
            <a:pPr eaLnBrk="1" hangingPunct="1">
              <a:buFontTx/>
              <a:buChar char="•"/>
            </a:pPr>
            <a:r>
              <a:rPr lang="en-US" sz="3200" smtClean="0"/>
              <a:t>Solve a planning problem by search  (</a:t>
            </a:r>
            <a:r>
              <a:rPr lang="en-US" sz="3200" b="1" smtClean="0"/>
              <a:t>forward planning</a:t>
            </a:r>
            <a:r>
              <a:rPr lang="en-US" sz="3200" smtClean="0"/>
              <a:t>). Specify states, successor function, goal test and solution.</a:t>
            </a:r>
          </a:p>
          <a:p>
            <a:pPr eaLnBrk="1" hangingPunct="1">
              <a:buFontTx/>
              <a:buChar char="•"/>
            </a:pPr>
            <a:endParaRPr 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4E08193-D876-4DD9-B884-CA6F1C5ECEC4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04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class</a:t>
            </a:r>
            <a:endParaRPr lang="en-US" i="1" baseline="30000" smtClean="0"/>
          </a:p>
        </p:txBody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28688"/>
            <a:ext cx="8893175" cy="3879850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20488" name="Rectangle 4"/>
          <p:cNvSpPr>
            <a:spLocks noChangeArrowheads="1"/>
          </p:cNvSpPr>
          <p:nvPr/>
        </p:nvSpPr>
        <p:spPr bwMode="auto">
          <a:xfrm>
            <a:off x="395288" y="1125538"/>
            <a:ext cx="824865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latin typeface="Arial Unicode MS" pitchFamily="34" charset="-128"/>
              </a:rPr>
              <a:t>Finish Planning (</a:t>
            </a:r>
            <a:r>
              <a:rPr lang="en-US" dirty="0" err="1">
                <a:latin typeface="Arial Unicode MS" pitchFamily="34" charset="-128"/>
              </a:rPr>
              <a:t>Chp</a:t>
            </a:r>
            <a:r>
              <a:rPr lang="en-US" dirty="0">
                <a:latin typeface="Arial Unicode MS" pitchFamily="34" charset="-128"/>
              </a:rPr>
              <a:t>  8)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dirty="0">
                <a:latin typeface="Arial Unicode MS" pitchFamily="34" charset="-128"/>
              </a:rPr>
              <a:t>Heuristics for planning (</a:t>
            </a:r>
            <a:r>
              <a:rPr lang="en-US" i="1" dirty="0">
                <a:latin typeface="Arial Unicode MS" pitchFamily="34" charset="-128"/>
              </a:rPr>
              <a:t>not on textbook</a:t>
            </a:r>
            <a:r>
              <a:rPr lang="en-US" dirty="0">
                <a:latin typeface="Arial Unicode MS" pitchFamily="34" charset="-128"/>
              </a:rPr>
              <a:t>)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dirty="0">
                <a:latin typeface="Arial Unicode MS" pitchFamily="34" charset="-128"/>
              </a:rPr>
              <a:t>Mapping planning problem into a CSP (8.4)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322, Lecture 13</a:t>
            </a:r>
          </a:p>
        </p:txBody>
      </p:sp>
      <p:sp>
        <p:nvSpPr>
          <p:cNvPr id="1946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BC2461A4-BD64-4AC6-B40D-6005BC09998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946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534400" cy="685800"/>
          </a:xfrm>
        </p:spPr>
        <p:txBody>
          <a:bodyPr/>
          <a:lstStyle/>
          <a:p>
            <a:pPr algn="l" eaLnBrk="1" hangingPunct="1"/>
            <a:r>
              <a:rPr lang="en-US" sz="4400" smtClean="0"/>
              <a:t>Feedback summary  </a:t>
            </a:r>
            <a:r>
              <a:rPr lang="en-US" sz="4400" smtClean="0">
                <a:solidFill>
                  <a:srgbClr val="009900"/>
                </a:solidFill>
                <a:sym typeface="Wingdings" pitchFamily="2" charset="2"/>
              </a:rPr>
              <a:t></a:t>
            </a:r>
            <a:r>
              <a:rPr lang="en-US" sz="4400" smtClean="0">
                <a:sym typeface="Wingdings" pitchFamily="2" charset="2"/>
              </a:rPr>
              <a:t>    </a:t>
            </a:r>
            <a:r>
              <a:rPr lang="en-US" sz="440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sz="4400" smtClean="0">
              <a:solidFill>
                <a:srgbClr val="FF0000"/>
              </a:solidFill>
            </a:endParaRPr>
          </a:p>
        </p:txBody>
      </p:sp>
      <p:sp>
        <p:nvSpPr>
          <p:cNvPr id="1946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47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47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47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47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47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47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47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47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47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69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0" y="1000108"/>
            <a:ext cx="9432925" cy="4857750"/>
          </a:xfrm>
        </p:spPr>
        <p:txBody>
          <a:bodyPr/>
          <a:lstStyle/>
          <a:p>
            <a:pPr eaLnBrk="1" hangingPunct="1">
              <a:spcAft>
                <a:spcPct val="25000"/>
              </a:spcAft>
              <a:buFontTx/>
              <a:buChar char="•"/>
              <a:defRPr/>
            </a:pPr>
            <a:r>
              <a:rPr lang="en-US" sz="2400" dirty="0" smtClean="0"/>
              <a:t>Assignments </a:t>
            </a:r>
            <a:r>
              <a:rPr lang="en-US" sz="2400" i="1" dirty="0" smtClean="0"/>
              <a:t>(</a:t>
            </a:r>
            <a:r>
              <a:rPr lang="en-US" sz="2400" i="1" dirty="0" smtClean="0"/>
              <a:t>prog</a:t>
            </a:r>
            <a:r>
              <a:rPr lang="en-US" sz="2400" i="1" dirty="0" smtClean="0"/>
              <a:t>ramming</a:t>
            </a:r>
            <a:r>
              <a:rPr lang="en-US" sz="2400" i="1" dirty="0" smtClean="0"/>
              <a:t>, </a:t>
            </a:r>
            <a:r>
              <a:rPr lang="en-US" sz="2400" i="1" dirty="0" smtClean="0"/>
              <a:t>unclear)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9900"/>
                </a:solidFill>
              </a:rPr>
              <a:t>10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accent2"/>
                </a:solidFill>
              </a:rPr>
              <a:t>1</a:t>
            </a:r>
            <a:r>
              <a:rPr lang="en-US" sz="2400" dirty="0" smtClean="0"/>
              <a:t>     </a:t>
            </a:r>
            <a:r>
              <a:rPr lang="en-US" sz="2400" dirty="0" smtClean="0">
                <a:solidFill>
                  <a:srgbClr val="FF0000"/>
                </a:solidFill>
              </a:rPr>
              <a:t>12</a:t>
            </a:r>
            <a:r>
              <a:rPr lang="en-US" sz="2400" dirty="0" smtClean="0"/>
              <a:t> 	</a:t>
            </a:r>
            <a:r>
              <a:rPr lang="en-US" sz="2400" dirty="0" smtClean="0">
                <a:solidFill>
                  <a:srgbClr val="FF0000"/>
                </a:solidFill>
              </a:rPr>
              <a:t>(-2)</a:t>
            </a:r>
          </a:p>
          <a:p>
            <a:pPr eaLnBrk="1" hangingPunct="1">
              <a:spcAft>
                <a:spcPct val="25000"/>
              </a:spcAft>
              <a:buFontTx/>
              <a:buChar char="•"/>
              <a:defRPr/>
            </a:pPr>
            <a:r>
              <a:rPr lang="en-US" sz="2400" dirty="0" smtClean="0"/>
              <a:t> Practice Exercises </a:t>
            </a:r>
            <a:r>
              <a:rPr lang="en-US" sz="2400" i="1" dirty="0" smtClean="0"/>
              <a:t>(too easy)</a:t>
            </a:r>
            <a:r>
              <a:rPr lang="en-US" sz="2400" dirty="0" smtClean="0"/>
              <a:t>		  </a:t>
            </a:r>
            <a:r>
              <a:rPr lang="en-US" sz="2400" dirty="0" smtClean="0">
                <a:solidFill>
                  <a:srgbClr val="00B050"/>
                </a:solidFill>
              </a:rPr>
              <a:t>6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accent2"/>
                </a:solidFill>
              </a:rPr>
              <a:t>1</a:t>
            </a:r>
            <a:r>
              <a:rPr lang="en-US" sz="2400" dirty="0" smtClean="0"/>
              <a:t>      </a:t>
            </a:r>
            <a:r>
              <a:rPr lang="en-US" sz="2400" dirty="0" smtClean="0">
                <a:solidFill>
                  <a:srgbClr val="FF0000"/>
                </a:solidFill>
              </a:rPr>
              <a:t>4 </a:t>
            </a:r>
            <a:r>
              <a:rPr lang="en-US" sz="2400" dirty="0" smtClean="0"/>
              <a:t>   </a:t>
            </a:r>
            <a:r>
              <a:rPr lang="en-US" sz="2400" dirty="0" smtClean="0">
                <a:solidFill>
                  <a:srgbClr val="00B050"/>
                </a:solidFill>
              </a:rPr>
              <a:t> 	(+2)</a:t>
            </a:r>
            <a:r>
              <a:rPr lang="en-US" sz="2400" dirty="0" smtClean="0">
                <a:solidFill>
                  <a:srgbClr val="009900"/>
                </a:solidFill>
              </a:rPr>
              <a:t> </a:t>
            </a:r>
            <a:endParaRPr lang="en-US" sz="2400" dirty="0" smtClean="0">
              <a:solidFill>
                <a:srgbClr val="FF0000"/>
              </a:solidFill>
            </a:endParaRPr>
          </a:p>
          <a:p>
            <a:pPr eaLnBrk="1" hangingPunct="1">
              <a:spcAft>
                <a:spcPct val="25000"/>
              </a:spcAft>
              <a:buFontTx/>
              <a:buChar char="•"/>
              <a:defRPr/>
            </a:pPr>
            <a:r>
              <a:rPr lang="en-US" sz="2400" dirty="0" smtClean="0"/>
              <a:t>TAs						  </a:t>
            </a:r>
            <a:r>
              <a:rPr lang="en-US" sz="2400" dirty="0" smtClean="0">
                <a:solidFill>
                  <a:srgbClr val="009900"/>
                </a:solidFill>
              </a:rPr>
              <a:t>6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accent2"/>
                </a:solidFill>
              </a:rPr>
              <a:t>0</a:t>
            </a:r>
            <a:r>
              <a:rPr lang="en-US" sz="2400" dirty="0" smtClean="0"/>
              <a:t>       </a:t>
            </a:r>
            <a:r>
              <a:rPr lang="en-US" sz="2400" dirty="0" smtClean="0">
                <a:solidFill>
                  <a:srgbClr val="FF0000"/>
                </a:solidFill>
              </a:rPr>
              <a:t>0</a:t>
            </a:r>
            <a:r>
              <a:rPr lang="en-US" sz="2400" dirty="0" smtClean="0"/>
              <a:t> 	</a:t>
            </a:r>
            <a:r>
              <a:rPr lang="en-US" sz="2400" dirty="0" smtClean="0">
                <a:solidFill>
                  <a:srgbClr val="00B050"/>
                </a:solidFill>
              </a:rPr>
              <a:t>(+6) </a:t>
            </a:r>
          </a:p>
          <a:p>
            <a:pPr eaLnBrk="1" hangingPunct="1">
              <a:spcAft>
                <a:spcPct val="25000"/>
              </a:spcAft>
              <a:buFontTx/>
              <a:buChar char="•"/>
              <a:defRPr/>
            </a:pPr>
            <a:r>
              <a:rPr lang="en-US" sz="2400" dirty="0" smtClean="0"/>
              <a:t>Lectures 	</a:t>
            </a:r>
            <a:r>
              <a:rPr lang="en-US" sz="2400" i="1" dirty="0" smtClean="0"/>
              <a:t>(more interactive)</a:t>
            </a:r>
            <a:r>
              <a:rPr lang="en-US" sz="2400" dirty="0" smtClean="0"/>
              <a:t>		 </a:t>
            </a:r>
            <a:r>
              <a:rPr lang="en-US" sz="2400" dirty="0" smtClean="0">
                <a:solidFill>
                  <a:srgbClr val="009900"/>
                </a:solidFill>
              </a:rPr>
              <a:t>12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accent2"/>
                </a:solidFill>
              </a:rPr>
              <a:t>7</a:t>
            </a:r>
            <a:r>
              <a:rPr lang="en-US" sz="2400" dirty="0" smtClean="0"/>
              <a:t>      </a:t>
            </a:r>
            <a:r>
              <a:rPr lang="en-US" sz="2400" dirty="0" smtClean="0">
                <a:solidFill>
                  <a:srgbClr val="FF0000"/>
                </a:solidFill>
              </a:rPr>
              <a:t>6</a:t>
            </a:r>
            <a:r>
              <a:rPr lang="en-US" sz="2400" dirty="0" smtClean="0"/>
              <a:t>    	</a:t>
            </a:r>
            <a:r>
              <a:rPr lang="en-US" sz="2400" dirty="0" smtClean="0">
                <a:solidFill>
                  <a:srgbClr val="009900"/>
                </a:solidFill>
              </a:rPr>
              <a:t>(+8)</a:t>
            </a:r>
            <a:endParaRPr lang="en-US" sz="2400" dirty="0" smtClean="0">
              <a:solidFill>
                <a:srgbClr val="00B050"/>
              </a:solidFill>
            </a:endParaRPr>
          </a:p>
          <a:p>
            <a:pPr eaLnBrk="1" hangingPunct="1">
              <a:spcAft>
                <a:spcPct val="25000"/>
              </a:spcAft>
              <a:buFontTx/>
              <a:buChar char="•"/>
              <a:defRPr/>
            </a:pPr>
            <a:r>
              <a:rPr lang="en-US" sz="2400" dirty="0" smtClean="0"/>
              <a:t>Course Topics	</a:t>
            </a:r>
            <a:r>
              <a:rPr lang="en-US" sz="2400" i="1" dirty="0" smtClean="0"/>
              <a:t>(Bayesian Nets?)</a:t>
            </a:r>
            <a:r>
              <a:rPr lang="en-US" sz="2400" dirty="0" smtClean="0"/>
              <a:t>	   </a:t>
            </a:r>
            <a:r>
              <a:rPr lang="en-US" sz="2400" dirty="0" smtClean="0">
                <a:solidFill>
                  <a:srgbClr val="009900"/>
                </a:solidFill>
              </a:rPr>
              <a:t>9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accent2"/>
                </a:solidFill>
              </a:rPr>
              <a:t>1</a:t>
            </a:r>
            <a:r>
              <a:rPr lang="en-US" sz="2400" dirty="0" smtClean="0"/>
              <a:t>      </a:t>
            </a:r>
            <a:r>
              <a:rPr lang="en-US" sz="2400" dirty="0" smtClean="0">
                <a:solidFill>
                  <a:srgbClr val="FF0000"/>
                </a:solidFill>
              </a:rPr>
              <a:t>0    	</a:t>
            </a:r>
            <a:r>
              <a:rPr lang="en-US" sz="2400" dirty="0" smtClean="0">
                <a:solidFill>
                  <a:srgbClr val="009900"/>
                </a:solidFill>
              </a:rPr>
              <a:t>(+8)</a:t>
            </a:r>
            <a:endParaRPr lang="en-US" sz="2400" dirty="0" smtClean="0">
              <a:solidFill>
                <a:srgbClr val="00B050"/>
              </a:solidFill>
            </a:endParaRPr>
          </a:p>
          <a:p>
            <a:pPr eaLnBrk="1" hangingPunct="1">
              <a:spcAft>
                <a:spcPct val="25000"/>
              </a:spcAft>
              <a:buFontTx/>
              <a:buChar char="•"/>
              <a:defRPr/>
            </a:pPr>
            <a:r>
              <a:rPr lang="en-US" sz="2400" dirty="0" smtClean="0"/>
              <a:t>Learning Goals				 </a:t>
            </a:r>
            <a:r>
              <a:rPr lang="en-US" sz="2400" dirty="0" smtClean="0">
                <a:solidFill>
                  <a:srgbClr val="00B050"/>
                </a:solidFill>
              </a:rPr>
              <a:t>10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accent2"/>
                </a:solidFill>
              </a:rPr>
              <a:t>0</a:t>
            </a:r>
            <a:r>
              <a:rPr lang="en-US" sz="2400" dirty="0" smtClean="0"/>
              <a:t>      </a:t>
            </a:r>
            <a:r>
              <a:rPr lang="en-US" sz="2400" dirty="0" smtClean="0">
                <a:solidFill>
                  <a:srgbClr val="FF0000"/>
                </a:solidFill>
              </a:rPr>
              <a:t>0 </a:t>
            </a:r>
            <a:r>
              <a:rPr lang="en-US" sz="2400" dirty="0" smtClean="0"/>
              <a:t>   </a:t>
            </a:r>
            <a:r>
              <a:rPr lang="en-US" sz="2400" dirty="0" smtClean="0">
                <a:solidFill>
                  <a:srgbClr val="00B050"/>
                </a:solidFill>
              </a:rPr>
              <a:t> 	(+10)</a:t>
            </a:r>
            <a:endParaRPr lang="en-US" sz="2400" dirty="0" smtClean="0"/>
          </a:p>
          <a:p>
            <a:pPr eaLnBrk="1" hangingPunct="1">
              <a:spcAft>
                <a:spcPct val="25000"/>
              </a:spcAft>
              <a:buFontTx/>
              <a:buChar char="•"/>
              <a:defRPr/>
            </a:pPr>
            <a:r>
              <a:rPr lang="en-US" sz="2400" dirty="0" smtClean="0"/>
              <a:t>Textbook					 </a:t>
            </a:r>
            <a:r>
              <a:rPr lang="en-US" sz="2400" dirty="0" smtClean="0">
                <a:solidFill>
                  <a:srgbClr val="009900"/>
                </a:solidFill>
              </a:rPr>
              <a:t>14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accent2"/>
                </a:solidFill>
              </a:rPr>
              <a:t>0</a:t>
            </a:r>
            <a:r>
              <a:rPr lang="en-US" sz="2400" dirty="0" smtClean="0"/>
              <a:t>      </a:t>
            </a:r>
            <a:r>
              <a:rPr lang="en-US" sz="2400" dirty="0" smtClean="0">
                <a:solidFill>
                  <a:srgbClr val="FF0000"/>
                </a:solidFill>
              </a:rPr>
              <a:t>6		</a:t>
            </a:r>
            <a:r>
              <a:rPr lang="en-US" sz="2400" dirty="0" smtClean="0">
                <a:solidFill>
                  <a:srgbClr val="00B050"/>
                </a:solidFill>
              </a:rPr>
              <a:t>(+12)</a:t>
            </a:r>
            <a:endParaRPr lang="en-US" sz="2400" dirty="0" smtClean="0">
              <a:solidFill>
                <a:srgbClr val="FF0000"/>
              </a:solidFill>
            </a:endParaRPr>
          </a:p>
          <a:p>
            <a:pPr eaLnBrk="1" hangingPunct="1">
              <a:spcAft>
                <a:spcPct val="25000"/>
              </a:spcAft>
              <a:buFontTx/>
              <a:buChar char="•"/>
              <a:defRPr/>
            </a:pPr>
            <a:r>
              <a:rPr lang="en-US" sz="2400" dirty="0" smtClean="0"/>
              <a:t>Slides	(</a:t>
            </a:r>
            <a:r>
              <a:rPr lang="en-US" sz="2400" i="1" dirty="0" smtClean="0"/>
              <a:t>hard to read</a:t>
            </a:r>
            <a:r>
              <a:rPr lang="en-US" sz="2400" dirty="0" smtClean="0"/>
              <a:t>)		 </a:t>
            </a:r>
            <a:r>
              <a:rPr lang="en-US" sz="2400" dirty="0" smtClean="0">
                <a:solidFill>
                  <a:srgbClr val="00B050"/>
                </a:solidFill>
              </a:rPr>
              <a:t>17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accent2"/>
                </a:solidFill>
              </a:rPr>
              <a:t>2</a:t>
            </a:r>
            <a:r>
              <a:rPr lang="en-US" sz="2400" dirty="0" smtClean="0"/>
              <a:t>       </a:t>
            </a:r>
            <a:r>
              <a:rPr lang="en-US" sz="2400" dirty="0" smtClean="0">
                <a:solidFill>
                  <a:srgbClr val="FF0000"/>
                </a:solidFill>
              </a:rPr>
              <a:t>2 </a:t>
            </a:r>
            <a:r>
              <a:rPr lang="en-US" sz="2400" dirty="0" smtClean="0"/>
              <a:t>   	</a:t>
            </a:r>
            <a:r>
              <a:rPr lang="en-US" sz="2400" dirty="0" smtClean="0">
                <a:solidFill>
                  <a:srgbClr val="00B050"/>
                </a:solidFill>
              </a:rPr>
              <a:t>(+15)</a:t>
            </a:r>
            <a:endParaRPr lang="en-US" sz="2400" dirty="0" smtClean="0">
              <a:solidFill>
                <a:srgbClr val="009900"/>
              </a:solidFill>
            </a:endParaRPr>
          </a:p>
          <a:p>
            <a:pPr eaLnBrk="1" hangingPunct="1">
              <a:spcAft>
                <a:spcPct val="25000"/>
              </a:spcAft>
              <a:buFontTx/>
              <a:buChar char="•"/>
              <a:defRPr/>
            </a:pPr>
            <a:r>
              <a:rPr lang="en-US" sz="2400" dirty="0" err="1" smtClean="0"/>
              <a:t>AIspace</a:t>
            </a:r>
            <a:r>
              <a:rPr lang="en-US" sz="2400" dirty="0" smtClean="0"/>
              <a:t>					 </a:t>
            </a:r>
            <a:r>
              <a:rPr lang="en-US" sz="2400" dirty="0" smtClean="0">
                <a:solidFill>
                  <a:srgbClr val="009900"/>
                </a:solidFill>
              </a:rPr>
              <a:t>17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accent2"/>
                </a:solidFill>
              </a:rPr>
              <a:t>0</a:t>
            </a:r>
            <a:r>
              <a:rPr lang="en-US" sz="2400" dirty="0" smtClean="0"/>
              <a:t>      </a:t>
            </a:r>
            <a:r>
              <a:rPr lang="en-US" sz="2400" dirty="0" smtClean="0">
                <a:solidFill>
                  <a:srgbClr val="FF0000"/>
                </a:solidFill>
              </a:rPr>
              <a:t>2    	</a:t>
            </a:r>
            <a:r>
              <a:rPr lang="en-US" sz="2400" dirty="0" smtClean="0">
                <a:solidFill>
                  <a:srgbClr val="009900"/>
                </a:solidFill>
              </a:rPr>
              <a:t>(+15)</a:t>
            </a: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B4A218D-8CE2-408B-BA43-00160B895427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Feedback specific suggestions (&gt;2 people)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142984"/>
            <a:ext cx="8072494" cy="4495800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Post precise due </a:t>
            </a:r>
            <a:r>
              <a:rPr lang="en-US" dirty="0" smtClean="0"/>
              <a:t>textbook </a:t>
            </a:r>
            <a:r>
              <a:rPr lang="en-US" dirty="0" smtClean="0"/>
              <a:t>readings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Sync slides right before lecture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Provide reading </a:t>
            </a:r>
            <a:r>
              <a:rPr lang="en-US" dirty="0" smtClean="0"/>
              <a:t>list of recent research papers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Use clickers </a:t>
            </a:r>
          </a:p>
          <a:p>
            <a:pPr eaLnBrk="1" hangingPunct="1"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E1C09A7-D966-4F2C-B5AC-E22C6D5738FD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3200" b="1" dirty="0" smtClean="0"/>
              <a:t>Clarification</a:t>
            </a:r>
            <a:endParaRPr lang="en-US" sz="3200" b="1" dirty="0" smtClean="0"/>
          </a:p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Where are we?</a:t>
            </a:r>
            <a:endParaRPr lang="en-US" sz="3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3200" dirty="0" smtClean="0">
                <a:solidFill>
                  <a:schemeClr val="bg2"/>
                </a:solidFill>
              </a:rPr>
              <a:t>Planning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Example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STRIPS: a Feature-Based Representation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Forward Planning</a:t>
            </a:r>
          </a:p>
          <a:p>
            <a:pPr eaLnBrk="1" hangingPunct="1">
              <a:buFontTx/>
              <a:buChar char="•"/>
              <a:defRPr/>
            </a:pPr>
            <a:endParaRPr lang="en-US" sz="32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3ACE531-8EC2-4BDF-AEE1-BCC643A0F79A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163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500063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Sampling a discrete probability distribution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D17D3F4-4916-43AE-94A2-290E97EF9A6D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Clarifications</a:t>
            </a:r>
          </a:p>
          <a:p>
            <a:pPr eaLnBrk="1" hangingPunct="1">
              <a:buFontTx/>
              <a:buChar char="•"/>
              <a:defRPr/>
            </a:pPr>
            <a:r>
              <a:rPr lang="en-US" sz="3200" b="1" dirty="0" smtClean="0"/>
              <a:t>Where are we?</a:t>
            </a:r>
            <a:endParaRPr lang="en-US" sz="32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3200" dirty="0" smtClean="0">
                <a:solidFill>
                  <a:schemeClr val="bg2"/>
                </a:solidFill>
              </a:rPr>
              <a:t>Planning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Example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STRIPS: a Feature-Based Representation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Forward Planning</a:t>
            </a:r>
          </a:p>
          <a:p>
            <a:pPr eaLnBrk="1" hangingPunct="1">
              <a:buFontTx/>
              <a:buChar char="•"/>
              <a:defRPr/>
            </a:pPr>
            <a:endParaRPr lang="en-US" sz="32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Rectangle 36"/>
          <p:cNvSpPr>
            <a:spLocks noChangeArrowheads="1"/>
          </p:cNvSpPr>
          <p:nvPr/>
        </p:nvSpPr>
        <p:spPr bwMode="auto">
          <a:xfrm>
            <a:off x="2786063" y="4429125"/>
            <a:ext cx="3000375" cy="1785938"/>
          </a:xfrm>
          <a:prstGeom prst="rect">
            <a:avLst/>
          </a:prstGeom>
          <a:solidFill>
            <a:srgbClr val="CCFFFF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0" y="5643563"/>
            <a:ext cx="2500313" cy="12144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1AFFE72-004E-4434-A121-CA8F9D444B3D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13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Modules we'll cover in this course: R&amp;Rsys</a:t>
            </a:r>
          </a:p>
        </p:txBody>
      </p:sp>
      <p:sp>
        <p:nvSpPr>
          <p:cNvPr id="5137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513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0" y="785813"/>
            <a:ext cx="2428875" cy="503237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</p:txBody>
      </p:sp>
      <p:sp>
        <p:nvSpPr>
          <p:cNvPr id="5139" name="Rectangle 8"/>
          <p:cNvSpPr>
            <a:spLocks noChangeArrowheads="1"/>
          </p:cNvSpPr>
          <p:nvPr/>
        </p:nvSpPr>
        <p:spPr bwMode="auto">
          <a:xfrm>
            <a:off x="0" y="1500188"/>
            <a:ext cx="1701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Problem</a:t>
            </a:r>
          </a:p>
        </p:txBody>
      </p:sp>
      <p:sp>
        <p:nvSpPr>
          <p:cNvPr id="5140" name="Rectangle 9"/>
          <p:cNvSpPr>
            <a:spLocks noChangeArrowheads="1"/>
          </p:cNvSpPr>
          <p:nvPr/>
        </p:nvSpPr>
        <p:spPr bwMode="auto">
          <a:xfrm>
            <a:off x="1000125" y="3500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Inference</a:t>
            </a:r>
          </a:p>
        </p:txBody>
      </p:sp>
      <p:sp>
        <p:nvSpPr>
          <p:cNvPr id="5141" name="Rectangle 10"/>
          <p:cNvSpPr>
            <a:spLocks noChangeArrowheads="1"/>
          </p:cNvSpPr>
          <p:nvPr/>
        </p:nvSpPr>
        <p:spPr bwMode="auto">
          <a:xfrm>
            <a:off x="9286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Planning</a:t>
            </a:r>
          </a:p>
        </p:txBody>
      </p:sp>
      <p:sp>
        <p:nvSpPr>
          <p:cNvPr id="5142" name="Rectangle 11"/>
          <p:cNvSpPr>
            <a:spLocks noChangeArrowheads="1"/>
          </p:cNvSpPr>
          <p:nvPr/>
        </p:nvSpPr>
        <p:spPr bwMode="auto">
          <a:xfrm>
            <a:off x="3357563" y="1214438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Deterministic</a:t>
            </a:r>
          </a:p>
        </p:txBody>
      </p:sp>
      <p:sp>
        <p:nvSpPr>
          <p:cNvPr id="5143" name="Rectangle 12"/>
          <p:cNvSpPr>
            <a:spLocks noChangeArrowheads="1"/>
          </p:cNvSpPr>
          <p:nvPr/>
        </p:nvSpPr>
        <p:spPr bwMode="auto">
          <a:xfrm>
            <a:off x="6500813" y="114300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Stochastic</a:t>
            </a:r>
          </a:p>
        </p:txBody>
      </p:sp>
      <p:sp>
        <p:nvSpPr>
          <p:cNvPr id="5144" name="Rectangle 13"/>
          <p:cNvSpPr>
            <a:spLocks noChangeArrowheads="1"/>
          </p:cNvSpPr>
          <p:nvPr/>
        </p:nvSpPr>
        <p:spPr bwMode="auto">
          <a:xfrm>
            <a:off x="2786063" y="1643063"/>
            <a:ext cx="614362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5" name="Line 14"/>
          <p:cNvSpPr>
            <a:spLocks noChangeShapeType="1"/>
          </p:cNvSpPr>
          <p:nvPr/>
        </p:nvSpPr>
        <p:spPr bwMode="auto">
          <a:xfrm flipH="1">
            <a:off x="5786438" y="1643063"/>
            <a:ext cx="46037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6" name="Rectangle 16"/>
          <p:cNvSpPr>
            <a:spLocks noChangeArrowheads="1"/>
          </p:cNvSpPr>
          <p:nvPr/>
        </p:nvSpPr>
        <p:spPr bwMode="auto">
          <a:xfrm>
            <a:off x="4286250" y="2000250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5147" name="Rectangle 17"/>
          <p:cNvSpPr>
            <a:spLocks noChangeArrowheads="1"/>
          </p:cNvSpPr>
          <p:nvPr/>
        </p:nvSpPr>
        <p:spPr bwMode="auto">
          <a:xfrm>
            <a:off x="2786063" y="1643063"/>
            <a:ext cx="2786062" cy="3571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</a:p>
        </p:txBody>
      </p:sp>
      <p:sp>
        <p:nvSpPr>
          <p:cNvPr id="5148" name="Rectangle 18"/>
          <p:cNvSpPr>
            <a:spLocks noChangeArrowheads="1"/>
          </p:cNvSpPr>
          <p:nvPr/>
        </p:nvSpPr>
        <p:spPr bwMode="auto">
          <a:xfrm>
            <a:off x="3357563" y="3786188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5149" name="Rectangle 20"/>
          <p:cNvSpPr>
            <a:spLocks noChangeArrowheads="1"/>
          </p:cNvSpPr>
          <p:nvPr/>
        </p:nvSpPr>
        <p:spPr bwMode="auto">
          <a:xfrm>
            <a:off x="3500438" y="5357813"/>
            <a:ext cx="1176337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5150" name="Rectangle 23"/>
          <p:cNvSpPr>
            <a:spLocks noChangeArrowheads="1"/>
          </p:cNvSpPr>
          <p:nvPr/>
        </p:nvSpPr>
        <p:spPr bwMode="auto">
          <a:xfrm>
            <a:off x="6286500" y="5786438"/>
            <a:ext cx="2665413" cy="412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Value Iteration</a:t>
            </a:r>
          </a:p>
        </p:txBody>
      </p:sp>
      <p:sp>
        <p:nvSpPr>
          <p:cNvPr id="5151" name="Rectangle 24"/>
          <p:cNvSpPr>
            <a:spLocks noChangeArrowheads="1"/>
          </p:cNvSpPr>
          <p:nvPr/>
        </p:nvSpPr>
        <p:spPr bwMode="auto">
          <a:xfrm>
            <a:off x="6357938" y="3500438"/>
            <a:ext cx="2428875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5152" name="Rectangle 9"/>
          <p:cNvSpPr>
            <a:spLocks noChangeArrowheads="1"/>
          </p:cNvSpPr>
          <p:nvPr/>
        </p:nvSpPr>
        <p:spPr bwMode="auto">
          <a:xfrm>
            <a:off x="642938" y="2214563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Constraint Satisfaction</a:t>
            </a:r>
          </a:p>
        </p:txBody>
      </p:sp>
      <p:sp>
        <p:nvSpPr>
          <p:cNvPr id="5153" name="Rectangle 9"/>
          <p:cNvSpPr>
            <a:spLocks noChangeArrowheads="1"/>
          </p:cNvSpPr>
          <p:nvPr/>
        </p:nvSpPr>
        <p:spPr bwMode="auto">
          <a:xfrm>
            <a:off x="2714625" y="3429000"/>
            <a:ext cx="15128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Logics</a:t>
            </a:r>
          </a:p>
        </p:txBody>
      </p:sp>
      <p:sp>
        <p:nvSpPr>
          <p:cNvPr id="5154" name="Rectangle 9"/>
          <p:cNvSpPr>
            <a:spLocks noChangeArrowheads="1"/>
          </p:cNvSpPr>
          <p:nvPr/>
        </p:nvSpPr>
        <p:spPr bwMode="auto">
          <a:xfrm>
            <a:off x="2857500" y="4643438"/>
            <a:ext cx="15128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STRIPS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88" y="300037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88" y="442912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57" name="Rectangle 9"/>
          <p:cNvSpPr>
            <a:spLocks noChangeArrowheads="1"/>
          </p:cNvSpPr>
          <p:nvPr/>
        </p:nvSpPr>
        <p:spPr bwMode="auto">
          <a:xfrm>
            <a:off x="5715000" y="3071813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Belief Nets</a:t>
            </a:r>
          </a:p>
        </p:txBody>
      </p:sp>
      <p:sp>
        <p:nvSpPr>
          <p:cNvPr id="5158" name="Rectangle 9"/>
          <p:cNvSpPr>
            <a:spLocks noChangeArrowheads="1"/>
          </p:cNvSpPr>
          <p:nvPr/>
        </p:nvSpPr>
        <p:spPr bwMode="auto">
          <a:xfrm>
            <a:off x="2714625" y="2286000"/>
            <a:ext cx="17859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Vars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Constraints</a:t>
            </a:r>
          </a:p>
        </p:txBody>
      </p:sp>
      <p:sp>
        <p:nvSpPr>
          <p:cNvPr id="5159" name="Rectangle 9"/>
          <p:cNvSpPr>
            <a:spLocks noChangeArrowheads="1"/>
          </p:cNvSpPr>
          <p:nvPr/>
        </p:nvSpPr>
        <p:spPr bwMode="auto">
          <a:xfrm>
            <a:off x="5857875" y="4500563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Decision Nets</a:t>
            </a:r>
          </a:p>
        </p:txBody>
      </p:sp>
      <p:sp>
        <p:nvSpPr>
          <p:cNvPr id="5160" name="Rectangle 9"/>
          <p:cNvSpPr>
            <a:spLocks noChangeArrowheads="1"/>
          </p:cNvSpPr>
          <p:nvPr/>
        </p:nvSpPr>
        <p:spPr bwMode="auto">
          <a:xfrm>
            <a:off x="5857875" y="5429250"/>
            <a:ext cx="29289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Markov Processes</a:t>
            </a:r>
          </a:p>
        </p:txBody>
      </p:sp>
      <p:sp>
        <p:nvSpPr>
          <p:cNvPr id="5161" name="Rectangle 24"/>
          <p:cNvSpPr>
            <a:spLocks noChangeArrowheads="1"/>
          </p:cNvSpPr>
          <p:nvPr/>
        </p:nvSpPr>
        <p:spPr bwMode="auto">
          <a:xfrm>
            <a:off x="6429375" y="4857750"/>
            <a:ext cx="2428875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5162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Static</a:t>
            </a:r>
          </a:p>
        </p:txBody>
      </p:sp>
      <p:sp>
        <p:nvSpPr>
          <p:cNvPr id="5163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Sequential</a:t>
            </a:r>
          </a:p>
        </p:txBody>
      </p:sp>
      <p:sp>
        <p:nvSpPr>
          <p:cNvPr id="41" name="Left Brace 40"/>
          <p:cNvSpPr/>
          <p:nvPr/>
        </p:nvSpPr>
        <p:spPr>
          <a:xfrm>
            <a:off x="857250" y="2214563"/>
            <a:ext cx="142875" cy="20002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65" name="Rectangle 9"/>
          <p:cNvSpPr>
            <a:spLocks noChangeArrowheads="1"/>
          </p:cNvSpPr>
          <p:nvPr/>
        </p:nvSpPr>
        <p:spPr bwMode="auto">
          <a:xfrm>
            <a:off x="0" y="5715000"/>
            <a:ext cx="2428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Representation</a:t>
            </a:r>
          </a:p>
        </p:txBody>
      </p:sp>
      <p:sp>
        <p:nvSpPr>
          <p:cNvPr id="5166" name="Rectangle 20"/>
          <p:cNvSpPr>
            <a:spLocks noChangeArrowheads="1"/>
          </p:cNvSpPr>
          <p:nvPr/>
        </p:nvSpPr>
        <p:spPr bwMode="auto">
          <a:xfrm>
            <a:off x="127000" y="6037263"/>
            <a:ext cx="2143125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</a:p>
        </p:txBody>
      </p:sp>
      <p:sp>
        <p:nvSpPr>
          <p:cNvPr id="5167" name="Rectangle 16"/>
          <p:cNvSpPr>
            <a:spLocks noChangeArrowheads="1"/>
          </p:cNvSpPr>
          <p:nvPr/>
        </p:nvSpPr>
        <p:spPr bwMode="auto">
          <a:xfrm>
            <a:off x="4857750" y="2571750"/>
            <a:ext cx="785813" cy="357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6E0B5DB-95C7-4B70-9728-AA6BAD72FCDD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15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5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Standard Search vs. Specific R&amp;R systems</a:t>
            </a:r>
          </a:p>
        </p:txBody>
      </p:sp>
      <p:sp>
        <p:nvSpPr>
          <p:cNvPr id="30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928688"/>
            <a:ext cx="8929687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Constraint Satisfaction (Problems):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State: </a:t>
            </a:r>
            <a:r>
              <a:rPr lang="en-US" sz="1800" dirty="0" smtClean="0"/>
              <a:t>assignments of values to a subset of the variables</a:t>
            </a:r>
            <a:endParaRPr lang="en-US" sz="1800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Successor function: </a:t>
            </a:r>
            <a:r>
              <a:rPr lang="en-US" sz="1800" dirty="0" smtClean="0">
                <a:solidFill>
                  <a:schemeClr val="accent4"/>
                </a:solidFill>
              </a:rPr>
              <a:t>assign values to a “free” variable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Goal test: </a:t>
            </a:r>
            <a:r>
              <a:rPr lang="en-US" sz="1800" dirty="0" smtClean="0">
                <a:solidFill>
                  <a:schemeClr val="accent4"/>
                </a:solidFill>
              </a:rPr>
              <a:t>set of constraints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6"/>
                </a:solidFill>
              </a:rPr>
              <a:t>Solution: </a:t>
            </a:r>
            <a:r>
              <a:rPr lang="en-US" sz="1800" dirty="0" smtClean="0">
                <a:solidFill>
                  <a:schemeClr val="accent4"/>
                </a:solidFill>
              </a:rPr>
              <a:t>possible world that satisfies the constraints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6"/>
                </a:solidFill>
              </a:rPr>
              <a:t>Heuristic function: </a:t>
            </a:r>
            <a:r>
              <a:rPr lang="en-US" sz="1800" i="1" dirty="0" smtClean="0">
                <a:solidFill>
                  <a:schemeClr val="accent4"/>
                </a:solidFill>
              </a:rPr>
              <a:t>none (all solutions at the same distance from start)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Planning 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/>
                </a:solidFill>
              </a:rPr>
              <a:t>State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/>
                </a:solidFill>
              </a:rPr>
              <a:t>Successor function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/>
                </a:solidFill>
              </a:rPr>
              <a:t>Goal test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6"/>
                </a:solidFill>
              </a:rPr>
              <a:t>Solution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6"/>
                </a:solidFill>
              </a:rPr>
              <a:t>Heuristic function</a:t>
            </a:r>
            <a:endParaRPr lang="en-US" sz="1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1600" dirty="0" smtClean="0"/>
              <a:t>Inference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State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Successor function</a:t>
            </a:r>
            <a:endParaRPr lang="en-US" sz="1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Goal test</a:t>
            </a:r>
            <a:endParaRPr lang="en-US" sz="1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Solution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Heuristic function</a:t>
            </a:r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AC43C22-1042-494F-AAA6-984A8F685E0D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Clarifications</a:t>
            </a:r>
          </a:p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Where are we?</a:t>
            </a:r>
            <a:endParaRPr lang="en-US" sz="3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3200" dirty="0" smtClean="0">
                <a:solidFill>
                  <a:schemeClr val="accent4"/>
                </a:solidFill>
              </a:rPr>
              <a:t>Planning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Example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STRIPS representation and assumption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Forward Planning</a:t>
            </a:r>
          </a:p>
          <a:p>
            <a:pPr eaLnBrk="1" hangingPunct="1">
              <a:buFontTx/>
              <a:buChar char="•"/>
              <a:defRPr/>
            </a:pPr>
            <a:endParaRPr lang="en-US" sz="32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3C67BA-A6DF-4840-AC69-83E942234D8F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71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as Search: State and Goal</a:t>
            </a:r>
          </a:p>
        </p:txBody>
      </p:sp>
      <p:sp>
        <p:nvSpPr>
          <p:cNvPr id="7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857250"/>
            <a:ext cx="8458200" cy="5286375"/>
          </a:xfrm>
        </p:spPr>
        <p:txBody>
          <a:bodyPr/>
          <a:lstStyle/>
          <a:p>
            <a:pPr eaLnBrk="1" hangingPunct="1"/>
            <a:r>
              <a:rPr lang="en-US" dirty="0" smtClean="0"/>
              <a:t>How to select and organize a sequence of actions to achieve a given goal…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b="1" dirty="0" smtClean="0"/>
              <a:t>State: </a:t>
            </a:r>
            <a:r>
              <a:rPr lang="en-US" dirty="0" smtClean="0"/>
              <a:t>Agent is in a possible world (</a:t>
            </a:r>
            <a:r>
              <a:rPr lang="en-US" b="1" dirty="0" smtClean="0"/>
              <a:t>full assignments </a:t>
            </a:r>
            <a:r>
              <a:rPr lang="en-US" dirty="0" smtClean="0"/>
              <a:t>to a set of variables/features)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b="1" dirty="0" smtClean="0"/>
              <a:t>Goal: </a:t>
            </a:r>
            <a:r>
              <a:rPr lang="en-US" dirty="0" smtClean="0"/>
              <a:t>Agent wants to be in a possible world were </a:t>
            </a:r>
            <a:r>
              <a:rPr lang="en-US" b="1" dirty="0" smtClean="0"/>
              <a:t>some</a:t>
            </a:r>
            <a:r>
              <a:rPr lang="en-US" dirty="0" smtClean="0"/>
              <a:t> variables are given specific values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26708</TotalTime>
  <Words>1295</Words>
  <Application>Microsoft Office PowerPoint</Application>
  <PresentationFormat>On-screen Show (4:3)</PresentationFormat>
  <Paragraphs>319</Paragraphs>
  <Slides>27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Times New Roman</vt:lpstr>
      <vt:lpstr>Arial</vt:lpstr>
      <vt:lpstr>Arial Unicode MS</vt:lpstr>
      <vt:lpstr>Wingdings</vt:lpstr>
      <vt:lpstr>Default Design</vt:lpstr>
      <vt:lpstr>Microsoft Equation 3.0</vt:lpstr>
      <vt:lpstr>Slide 1</vt:lpstr>
      <vt:lpstr>Course Announcements</vt:lpstr>
      <vt:lpstr>Lecture Overview</vt:lpstr>
      <vt:lpstr>Sampling a discrete probability distribution</vt:lpstr>
      <vt:lpstr>Lecture Overview</vt:lpstr>
      <vt:lpstr>Modules we'll cover in this course: R&amp;Rsys</vt:lpstr>
      <vt:lpstr>Standard Search vs. Specific R&amp;R systems</vt:lpstr>
      <vt:lpstr>Lecture Overview</vt:lpstr>
      <vt:lpstr>Planning as Search: State and Goal</vt:lpstr>
      <vt:lpstr>Planning as Search: Successor function and Solution</vt:lpstr>
      <vt:lpstr>Lecture Overview</vt:lpstr>
      <vt:lpstr>Delivery Robot Example (textbook)</vt:lpstr>
      <vt:lpstr>Delivery Robot Example: States</vt:lpstr>
      <vt:lpstr>Delivery Robot Example: Actions</vt:lpstr>
      <vt:lpstr>Lecture Overview</vt:lpstr>
      <vt:lpstr>STRIPS action representation</vt:lpstr>
      <vt:lpstr>STRIPS actions: Example</vt:lpstr>
      <vt:lpstr>STRIPS actions: MC and MAC</vt:lpstr>
      <vt:lpstr>STRIPS Actions (cont’)</vt:lpstr>
      <vt:lpstr>Lecture Overview</vt:lpstr>
      <vt:lpstr>Forward Planning</vt:lpstr>
      <vt:lpstr>Example state-space graph: first level</vt:lpstr>
      <vt:lpstr>Example state-space graph</vt:lpstr>
      <vt:lpstr>Learning Goals for today’s class</vt:lpstr>
      <vt:lpstr>Next class</vt:lpstr>
      <vt:lpstr>Feedback summary      </vt:lpstr>
      <vt:lpstr>Feedback specific suggestions (&gt;2 people)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479</cp:revision>
  <dcterms:created xsi:type="dcterms:W3CDTF">2000-08-26T02:46:38Z</dcterms:created>
  <dcterms:modified xsi:type="dcterms:W3CDTF">2010-02-10T23:59:16Z</dcterms:modified>
</cp:coreProperties>
</file>